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34"/>
  </p:notesMasterIdLst>
  <p:sldIdLst>
    <p:sldId id="261" r:id="rId2"/>
    <p:sldId id="257" r:id="rId3"/>
    <p:sldId id="260" r:id="rId4"/>
    <p:sldId id="259" r:id="rId5"/>
    <p:sldId id="262" r:id="rId6"/>
    <p:sldId id="263" r:id="rId7"/>
    <p:sldId id="264" r:id="rId8"/>
    <p:sldId id="265" r:id="rId9"/>
    <p:sldId id="266" r:id="rId10"/>
    <p:sldId id="267" r:id="rId11"/>
    <p:sldId id="268" r:id="rId12"/>
    <p:sldId id="270" r:id="rId13"/>
    <p:sldId id="271" r:id="rId14"/>
    <p:sldId id="289" r:id="rId15"/>
    <p:sldId id="272" r:id="rId16"/>
    <p:sldId id="269" r:id="rId17"/>
    <p:sldId id="273" r:id="rId18"/>
    <p:sldId id="274" r:id="rId19"/>
    <p:sldId id="275" r:id="rId20"/>
    <p:sldId id="276" r:id="rId21"/>
    <p:sldId id="277" r:id="rId22"/>
    <p:sldId id="278" r:id="rId23"/>
    <p:sldId id="280" r:id="rId24"/>
    <p:sldId id="281" r:id="rId25"/>
    <p:sldId id="282" r:id="rId26"/>
    <p:sldId id="290" r:id="rId27"/>
    <p:sldId id="283" r:id="rId28"/>
    <p:sldId id="284" r:id="rId29"/>
    <p:sldId id="279" r:id="rId30"/>
    <p:sldId id="286" r:id="rId31"/>
    <p:sldId id="287" r:id="rId32"/>
    <p:sldId id="288" r:id="rId33"/>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3" d="100"/>
          <a:sy n="83" d="100"/>
        </p:scale>
        <p:origin x="-450"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h-TH"/>
          </a:p>
        </p:txBody>
      </p:sp>
      <p:sp>
        <p:nvSpPr>
          <p:cNvPr id="542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542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542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p>
        </p:txBody>
      </p:sp>
      <p:sp>
        <p:nvSpPr>
          <p:cNvPr id="542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542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D71C4687-A289-443F-9EDF-2D0821C92298}" type="slidenum">
              <a:rPr lang="en-US"/>
              <a:pPr/>
              <a:t>‹#›</a:t>
            </a:fld>
            <a:endParaRPr lang="th-T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3000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3000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3000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3000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spTree>
      <p:nvGrpSpPr>
        <p:cNvPr id="1" name=""/>
        <p:cNvGrpSpPr/>
        <p:nvPr/>
      </p:nvGrpSpPr>
      <p:grpSpPr>
        <a:xfrm>
          <a:off x="0" y="0"/>
          <a:ext cx="0" cy="0"/>
          <a:chOff x="0" y="0"/>
          <a:chExt cx="0" cy="0"/>
        </a:xfrm>
      </p:grpSpPr>
      <p:grpSp>
        <p:nvGrpSpPr>
          <p:cNvPr id="10242" name="Group 2"/>
          <p:cNvGrpSpPr>
            <a:grpSpLocks/>
          </p:cNvGrpSpPr>
          <p:nvPr/>
        </p:nvGrpSpPr>
        <p:grpSpPr bwMode="auto">
          <a:xfrm>
            <a:off x="0" y="927100"/>
            <a:ext cx="8991600" cy="4495800"/>
            <a:chOff x="0" y="584"/>
            <a:chExt cx="5664" cy="2832"/>
          </a:xfrm>
        </p:grpSpPr>
        <p:sp>
          <p:nvSpPr>
            <p:cNvPr id="10243" name="AutoShape 3"/>
            <p:cNvSpPr>
              <a:spLocks noChangeArrowheads="1"/>
            </p:cNvSpPr>
            <p:nvPr userDrawn="1"/>
          </p:nvSpPr>
          <p:spPr bwMode="auto">
            <a:xfrm>
              <a:off x="432" y="1304"/>
              <a:ext cx="4656" cy="2112"/>
            </a:xfrm>
            <a:prstGeom prst="roundRect">
              <a:avLst>
                <a:gd name="adj" fmla="val 16667"/>
              </a:avLst>
            </a:prstGeom>
            <a:noFill/>
            <a:ln w="50800">
              <a:solidFill>
                <a:schemeClr val="bg2"/>
              </a:solidFill>
              <a:round/>
              <a:headEnd/>
              <a:tailEnd/>
            </a:ln>
            <a:effectLst/>
          </p:spPr>
          <p:txBody>
            <a:bodyPr wrap="none" anchor="ctr"/>
            <a:lstStyle/>
            <a:p>
              <a:pPr algn="ctr"/>
              <a:endParaRPr lang="th-TH" sz="2400">
                <a:latin typeface="Times New Roman" pitchFamily="18" charset="0"/>
              </a:endParaRPr>
            </a:p>
          </p:txBody>
        </p:sp>
        <p:sp>
          <p:nvSpPr>
            <p:cNvPr id="10244" name="Rectangle 4"/>
            <p:cNvSpPr>
              <a:spLocks noChangeArrowheads="1"/>
            </p:cNvSpPr>
            <p:nvPr userDrawn="1"/>
          </p:nvSpPr>
          <p:spPr bwMode="blackWhite">
            <a:xfrm>
              <a:off x="144" y="584"/>
              <a:ext cx="4512" cy="624"/>
            </a:xfrm>
            <a:prstGeom prst="rect">
              <a:avLst/>
            </a:prstGeom>
            <a:solidFill>
              <a:schemeClr val="bg1"/>
            </a:solidFill>
            <a:ln w="57150">
              <a:solidFill>
                <a:schemeClr val="bg2"/>
              </a:solidFill>
              <a:miter lim="800000"/>
              <a:headEnd/>
              <a:tailEnd/>
            </a:ln>
            <a:effectLst/>
          </p:spPr>
          <p:txBody>
            <a:bodyPr wrap="none" anchor="ctr"/>
            <a:lstStyle/>
            <a:p>
              <a:pPr algn="ctr"/>
              <a:endParaRPr lang="th-TH" sz="2400">
                <a:latin typeface="Times New Roman" pitchFamily="18" charset="0"/>
              </a:endParaRPr>
            </a:p>
          </p:txBody>
        </p:sp>
        <p:sp>
          <p:nvSpPr>
            <p:cNvPr id="10245" name="AutoShape 5"/>
            <p:cNvSpPr>
              <a:spLocks noChangeArrowheads="1"/>
            </p:cNvSpPr>
            <p:nvPr userDrawn="1"/>
          </p:nvSpPr>
          <p:spPr bwMode="blackWhite">
            <a:xfrm>
              <a:off x="0" y="872"/>
              <a:ext cx="5664" cy="1152"/>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4416" y="0"/>
                </a:cxn>
                <a:cxn ang="0">
                  <a:pos x="4917" y="500"/>
                </a:cxn>
                <a:cxn ang="0">
                  <a:pos x="4417" y="1000"/>
                </a:cxn>
                <a:cxn ang="0">
                  <a:pos x="0" y="1000"/>
                </a:cxn>
              </a:cxnLst>
              <a:rect l="T0" t="T1" r="T2" b="T3"/>
              <a:pathLst>
                <a:path w="4917" h="1000">
                  <a:moveTo>
                    <a:pt x="0" y="0"/>
                  </a:moveTo>
                  <a:lnTo>
                    <a:pt x="4416" y="0"/>
                  </a:lnTo>
                  <a:cubicBezTo>
                    <a:pt x="4693" y="0"/>
                    <a:pt x="4917" y="223"/>
                    <a:pt x="4917" y="500"/>
                  </a:cubicBezTo>
                  <a:cubicBezTo>
                    <a:pt x="4917" y="776"/>
                    <a:pt x="4693" y="999"/>
                    <a:pt x="4417" y="1000"/>
                  </a:cubicBezTo>
                  <a:lnTo>
                    <a:pt x="0" y="1000"/>
                  </a:lnTo>
                  <a:close/>
                </a:path>
              </a:pathLst>
            </a:custGeom>
            <a:solidFill>
              <a:schemeClr val="folHlink"/>
            </a:solidFill>
            <a:ln w="9525">
              <a:noFill/>
              <a:miter lim="800000"/>
              <a:headEnd/>
              <a:tailEnd/>
            </a:ln>
          </p:spPr>
          <p:txBody>
            <a:bodyPr/>
            <a:lstStyle/>
            <a:p>
              <a:endParaRPr lang="th-TH" sz="2400">
                <a:latin typeface="Times New Roman" pitchFamily="18" charset="0"/>
              </a:endParaRPr>
            </a:p>
          </p:txBody>
        </p:sp>
        <p:sp>
          <p:nvSpPr>
            <p:cNvPr id="10246" name="Line 6"/>
            <p:cNvSpPr>
              <a:spLocks noChangeShapeType="1"/>
            </p:cNvSpPr>
            <p:nvPr userDrawn="1"/>
          </p:nvSpPr>
          <p:spPr bwMode="auto">
            <a:xfrm>
              <a:off x="0" y="1928"/>
              <a:ext cx="5232" cy="0"/>
            </a:xfrm>
            <a:prstGeom prst="line">
              <a:avLst/>
            </a:prstGeom>
            <a:noFill/>
            <a:ln w="50800">
              <a:solidFill>
                <a:schemeClr val="bg1"/>
              </a:solidFill>
              <a:round/>
              <a:headEnd/>
              <a:tailEnd/>
            </a:ln>
            <a:effectLst/>
          </p:spPr>
          <p:txBody>
            <a:bodyPr/>
            <a:lstStyle/>
            <a:p>
              <a:endParaRPr lang="th-TH"/>
            </a:p>
          </p:txBody>
        </p:sp>
      </p:grpSp>
      <p:sp>
        <p:nvSpPr>
          <p:cNvPr id="10247" name="Rectangle 7"/>
          <p:cNvSpPr>
            <a:spLocks noGrp="1" noChangeArrowheads="1"/>
          </p:cNvSpPr>
          <p:nvPr>
            <p:ph type="ctrTitle"/>
          </p:nvPr>
        </p:nvSpPr>
        <p:spPr>
          <a:xfrm>
            <a:off x="228600" y="1427163"/>
            <a:ext cx="8077200" cy="1609725"/>
          </a:xfrm>
        </p:spPr>
        <p:txBody>
          <a:bodyPr/>
          <a:lstStyle>
            <a:lvl1pPr>
              <a:defRPr sz="4600"/>
            </a:lvl1pPr>
          </a:lstStyle>
          <a:p>
            <a:r>
              <a:rPr lang="th-TH"/>
              <a:t>คลิกเพื่อแก้ไขลักษณะต้นแบบชื่อเรื่อง</a:t>
            </a:r>
          </a:p>
        </p:txBody>
      </p:sp>
      <p:sp>
        <p:nvSpPr>
          <p:cNvPr id="10248" name="Rectangle 8"/>
          <p:cNvSpPr>
            <a:spLocks noGrp="1" noChangeArrowheads="1"/>
          </p:cNvSpPr>
          <p:nvPr>
            <p:ph type="subTitle" idx="1"/>
          </p:nvPr>
        </p:nvSpPr>
        <p:spPr>
          <a:xfrm>
            <a:off x="1066800" y="3441700"/>
            <a:ext cx="6629400" cy="1676400"/>
          </a:xfrm>
        </p:spPr>
        <p:txBody>
          <a:bodyPr/>
          <a:lstStyle>
            <a:lvl1pPr marL="0" indent="0">
              <a:buFont typeface="Wingdings" pitchFamily="2" charset="2"/>
              <a:buNone/>
              <a:defRPr/>
            </a:lvl1pPr>
          </a:lstStyle>
          <a:p>
            <a:r>
              <a:rPr lang="th-TH"/>
              <a:t>คลิกเพื่อแก้ไขลักษณะต้นแบบหัวข้อย่อย</a:t>
            </a:r>
          </a:p>
        </p:txBody>
      </p:sp>
      <p:sp>
        <p:nvSpPr>
          <p:cNvPr id="10249" name="Rectangle 9"/>
          <p:cNvSpPr>
            <a:spLocks noGrp="1" noChangeArrowheads="1"/>
          </p:cNvSpPr>
          <p:nvPr>
            <p:ph type="dt" sz="half" idx="2"/>
          </p:nvPr>
        </p:nvSpPr>
        <p:spPr>
          <a:xfrm>
            <a:off x="457200" y="6248400"/>
            <a:ext cx="2133600" cy="471488"/>
          </a:xfrm>
        </p:spPr>
        <p:txBody>
          <a:bodyPr/>
          <a:lstStyle>
            <a:lvl1pPr>
              <a:defRPr/>
            </a:lvl1pPr>
          </a:lstStyle>
          <a:p>
            <a:endParaRPr lang="th-TH"/>
          </a:p>
        </p:txBody>
      </p:sp>
      <p:sp>
        <p:nvSpPr>
          <p:cNvPr id="10250" name="Rectangle 10"/>
          <p:cNvSpPr>
            <a:spLocks noGrp="1" noChangeArrowheads="1"/>
          </p:cNvSpPr>
          <p:nvPr>
            <p:ph type="ftr" sz="quarter" idx="3"/>
          </p:nvPr>
        </p:nvSpPr>
        <p:spPr>
          <a:xfrm>
            <a:off x="3124200" y="6253163"/>
            <a:ext cx="2895600" cy="457200"/>
          </a:xfrm>
        </p:spPr>
        <p:txBody>
          <a:bodyPr/>
          <a:lstStyle>
            <a:lvl1pPr>
              <a:defRPr/>
            </a:lvl1pPr>
          </a:lstStyle>
          <a:p>
            <a:endParaRPr lang="th-TH"/>
          </a:p>
        </p:txBody>
      </p:sp>
      <p:sp>
        <p:nvSpPr>
          <p:cNvPr id="10251" name="Rectangle 11"/>
          <p:cNvSpPr>
            <a:spLocks noGrp="1" noChangeArrowheads="1"/>
          </p:cNvSpPr>
          <p:nvPr>
            <p:ph type="sldNum" sz="quarter" idx="4"/>
          </p:nvPr>
        </p:nvSpPr>
        <p:spPr>
          <a:xfrm>
            <a:off x="6553200" y="6248400"/>
            <a:ext cx="2133600" cy="471488"/>
          </a:xfrm>
        </p:spPr>
        <p:txBody>
          <a:bodyPr/>
          <a:lstStyle>
            <a:lvl1pPr>
              <a:defRPr/>
            </a:lvl1pPr>
          </a:lstStyle>
          <a:p>
            <a:fld id="{AFADB756-FBB1-491A-8F80-1C1570E04690}" type="slidenum">
              <a:rPr lang="en-US"/>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lvl1pPr>
              <a:defRPr/>
            </a:lvl1pPr>
          </a:lstStyle>
          <a:p>
            <a:endParaRPr lang="th-TH"/>
          </a:p>
        </p:txBody>
      </p:sp>
      <p:sp>
        <p:nvSpPr>
          <p:cNvPr id="5" name="ตัวยึดท้ายกระดาษ 4"/>
          <p:cNvSpPr>
            <a:spLocks noGrp="1"/>
          </p:cNvSpPr>
          <p:nvPr>
            <p:ph type="ftr" sz="quarter" idx="11"/>
          </p:nvPr>
        </p:nvSpPr>
        <p:spPr/>
        <p:txBody>
          <a:bodyPr/>
          <a:lstStyle>
            <a:lvl1pPr>
              <a:defRPr/>
            </a:lvl1pPr>
          </a:lstStyle>
          <a:p>
            <a:endParaRPr lang="th-TH"/>
          </a:p>
        </p:txBody>
      </p:sp>
      <p:sp>
        <p:nvSpPr>
          <p:cNvPr id="6" name="ตัวยึดหมายเลขภาพนิ่ง 5"/>
          <p:cNvSpPr>
            <a:spLocks noGrp="1"/>
          </p:cNvSpPr>
          <p:nvPr>
            <p:ph type="sldNum" sz="quarter" idx="12"/>
          </p:nvPr>
        </p:nvSpPr>
        <p:spPr/>
        <p:txBody>
          <a:bodyPr/>
          <a:lstStyle>
            <a:lvl1pPr>
              <a:defRPr/>
            </a:lvl1pPr>
          </a:lstStyle>
          <a:p>
            <a:fld id="{C9A6EBCF-C344-4317-8B18-0392F03FD162}" type="slidenum">
              <a:rPr lang="en-US"/>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lvl1pPr>
              <a:defRPr/>
            </a:lvl1pPr>
          </a:lstStyle>
          <a:p>
            <a:endParaRPr lang="th-TH"/>
          </a:p>
        </p:txBody>
      </p:sp>
      <p:sp>
        <p:nvSpPr>
          <p:cNvPr id="5" name="ตัวยึดท้ายกระดาษ 4"/>
          <p:cNvSpPr>
            <a:spLocks noGrp="1"/>
          </p:cNvSpPr>
          <p:nvPr>
            <p:ph type="ftr" sz="quarter" idx="11"/>
          </p:nvPr>
        </p:nvSpPr>
        <p:spPr/>
        <p:txBody>
          <a:bodyPr/>
          <a:lstStyle>
            <a:lvl1pPr>
              <a:defRPr/>
            </a:lvl1pPr>
          </a:lstStyle>
          <a:p>
            <a:endParaRPr lang="th-TH"/>
          </a:p>
        </p:txBody>
      </p:sp>
      <p:sp>
        <p:nvSpPr>
          <p:cNvPr id="6" name="ตัวยึดหมายเลขภาพนิ่ง 5"/>
          <p:cNvSpPr>
            <a:spLocks noGrp="1"/>
          </p:cNvSpPr>
          <p:nvPr>
            <p:ph type="sldNum" sz="quarter" idx="12"/>
          </p:nvPr>
        </p:nvSpPr>
        <p:spPr/>
        <p:txBody>
          <a:bodyPr/>
          <a:lstStyle>
            <a:lvl1pPr>
              <a:defRPr/>
            </a:lvl1pPr>
          </a:lstStyle>
          <a:p>
            <a:fld id="{8B4BAD72-6A69-4B33-9EB0-682D8AAF325D}" type="slidenum">
              <a:rPr lang="en-US"/>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6096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lvl1pPr>
              <a:defRPr/>
            </a:lvl1pPr>
          </a:lstStyle>
          <a:p>
            <a:endParaRPr lang="th-TH"/>
          </a:p>
        </p:txBody>
      </p:sp>
      <p:sp>
        <p:nvSpPr>
          <p:cNvPr id="6" name="ตัวยึดท้ายกระดาษ 5"/>
          <p:cNvSpPr>
            <a:spLocks noGrp="1"/>
          </p:cNvSpPr>
          <p:nvPr>
            <p:ph type="ftr" sz="quarter" idx="11"/>
          </p:nvPr>
        </p:nvSpPr>
        <p:spPr/>
        <p:txBody>
          <a:bodyPr/>
          <a:lstStyle>
            <a:lvl1pPr>
              <a:defRPr/>
            </a:lvl1pPr>
          </a:lstStyle>
          <a:p>
            <a:endParaRPr lang="th-TH"/>
          </a:p>
        </p:txBody>
      </p:sp>
      <p:sp>
        <p:nvSpPr>
          <p:cNvPr id="7" name="ตัวยึดหมายเลขภาพนิ่ง 6"/>
          <p:cNvSpPr>
            <a:spLocks noGrp="1"/>
          </p:cNvSpPr>
          <p:nvPr>
            <p:ph type="sldNum" sz="quarter" idx="12"/>
          </p:nvPr>
        </p:nvSpPr>
        <p:spPr/>
        <p:txBody>
          <a:bodyPr/>
          <a:lstStyle>
            <a:lvl1pPr>
              <a:defRPr/>
            </a:lvl1pPr>
          </a:lstStyle>
          <a:p>
            <a:fld id="{49C7FA24-E8F9-472F-98C8-7417CB46F591}" type="slidenum">
              <a:rPr lang="en-US"/>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1143000"/>
          </a:xfrm>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lvl1pPr>
              <a:defRPr/>
            </a:lvl1pPr>
          </a:lstStyle>
          <a:p>
            <a:endParaRPr lang="th-TH"/>
          </a:p>
        </p:txBody>
      </p:sp>
      <p:sp>
        <p:nvSpPr>
          <p:cNvPr id="8" name="ตัวยึดท้ายกระดาษ 7"/>
          <p:cNvSpPr>
            <a:spLocks noGrp="1"/>
          </p:cNvSpPr>
          <p:nvPr>
            <p:ph type="ftr" sz="quarter" idx="11"/>
          </p:nvPr>
        </p:nvSpPr>
        <p:spPr/>
        <p:txBody>
          <a:bodyPr/>
          <a:lstStyle>
            <a:lvl1pPr>
              <a:defRPr/>
            </a:lvl1pPr>
          </a:lstStyle>
          <a:p>
            <a:endParaRPr lang="th-TH"/>
          </a:p>
        </p:txBody>
      </p:sp>
      <p:sp>
        <p:nvSpPr>
          <p:cNvPr id="9" name="ตัวยึดหมายเลขภาพนิ่ง 8"/>
          <p:cNvSpPr>
            <a:spLocks noGrp="1"/>
          </p:cNvSpPr>
          <p:nvPr>
            <p:ph type="sldNum" sz="quarter" idx="12"/>
          </p:nvPr>
        </p:nvSpPr>
        <p:spPr/>
        <p:txBody>
          <a:bodyPr/>
          <a:lstStyle>
            <a:lvl1pPr>
              <a:defRPr/>
            </a:lvl1pPr>
          </a:lstStyle>
          <a:p>
            <a:fld id="{D53DE98E-5554-4FF0-9EFD-5CCB15B69004}" type="slidenum">
              <a:rPr lang="en-US"/>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lvl1pPr>
              <a:defRPr/>
            </a:lvl1pPr>
          </a:lstStyle>
          <a:p>
            <a:endParaRPr lang="th-TH"/>
          </a:p>
        </p:txBody>
      </p:sp>
      <p:sp>
        <p:nvSpPr>
          <p:cNvPr id="4" name="ตัวยึดท้ายกระดาษ 3"/>
          <p:cNvSpPr>
            <a:spLocks noGrp="1"/>
          </p:cNvSpPr>
          <p:nvPr>
            <p:ph type="ftr" sz="quarter" idx="11"/>
          </p:nvPr>
        </p:nvSpPr>
        <p:spPr/>
        <p:txBody>
          <a:bodyPr/>
          <a:lstStyle>
            <a:lvl1pPr>
              <a:defRPr/>
            </a:lvl1pPr>
          </a:lstStyle>
          <a:p>
            <a:endParaRPr lang="th-TH"/>
          </a:p>
        </p:txBody>
      </p:sp>
      <p:sp>
        <p:nvSpPr>
          <p:cNvPr id="5" name="ตัวยึดหมายเลขภาพนิ่ง 4"/>
          <p:cNvSpPr>
            <a:spLocks noGrp="1"/>
          </p:cNvSpPr>
          <p:nvPr>
            <p:ph type="sldNum" sz="quarter" idx="12"/>
          </p:nvPr>
        </p:nvSpPr>
        <p:spPr/>
        <p:txBody>
          <a:bodyPr/>
          <a:lstStyle>
            <a:lvl1pPr>
              <a:defRPr/>
            </a:lvl1pPr>
          </a:lstStyle>
          <a:p>
            <a:fld id="{26B04F97-A335-4707-8432-B07B234A12B4}" type="slidenum">
              <a:rPr lang="en-US"/>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lvl1pPr>
              <a:defRPr/>
            </a:lvl1pPr>
          </a:lstStyle>
          <a:p>
            <a:endParaRPr lang="th-TH"/>
          </a:p>
        </p:txBody>
      </p:sp>
      <p:sp>
        <p:nvSpPr>
          <p:cNvPr id="3" name="ตัวยึดท้ายกระดาษ 2"/>
          <p:cNvSpPr>
            <a:spLocks noGrp="1"/>
          </p:cNvSpPr>
          <p:nvPr>
            <p:ph type="ftr" sz="quarter" idx="11"/>
          </p:nvPr>
        </p:nvSpPr>
        <p:spPr/>
        <p:txBody>
          <a:bodyPr/>
          <a:lstStyle>
            <a:lvl1pPr>
              <a:defRPr/>
            </a:lvl1pPr>
          </a:lstStyle>
          <a:p>
            <a:endParaRPr lang="th-TH"/>
          </a:p>
        </p:txBody>
      </p:sp>
      <p:sp>
        <p:nvSpPr>
          <p:cNvPr id="4" name="ตัวยึดหมายเลขภาพนิ่ง 3"/>
          <p:cNvSpPr>
            <a:spLocks noGrp="1"/>
          </p:cNvSpPr>
          <p:nvPr>
            <p:ph type="sldNum" sz="quarter" idx="12"/>
          </p:nvPr>
        </p:nvSpPr>
        <p:spPr/>
        <p:txBody>
          <a:bodyPr/>
          <a:lstStyle>
            <a:lvl1pPr>
              <a:defRPr/>
            </a:lvl1pPr>
          </a:lstStyle>
          <a:p>
            <a:fld id="{63257E0F-AB58-4747-BD7A-571645E60670}" type="slidenum">
              <a:rPr lang="en-US"/>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lvl1pPr>
              <a:defRPr/>
            </a:lvl1pPr>
          </a:lstStyle>
          <a:p>
            <a:endParaRPr lang="th-TH"/>
          </a:p>
        </p:txBody>
      </p:sp>
      <p:sp>
        <p:nvSpPr>
          <p:cNvPr id="6" name="ตัวยึดท้ายกระดาษ 5"/>
          <p:cNvSpPr>
            <a:spLocks noGrp="1"/>
          </p:cNvSpPr>
          <p:nvPr>
            <p:ph type="ftr" sz="quarter" idx="11"/>
          </p:nvPr>
        </p:nvSpPr>
        <p:spPr/>
        <p:txBody>
          <a:bodyPr/>
          <a:lstStyle>
            <a:lvl1pPr>
              <a:defRPr/>
            </a:lvl1pPr>
          </a:lstStyle>
          <a:p>
            <a:endParaRPr lang="th-TH"/>
          </a:p>
        </p:txBody>
      </p:sp>
      <p:sp>
        <p:nvSpPr>
          <p:cNvPr id="7" name="ตัวยึดหมายเลขภาพนิ่ง 6"/>
          <p:cNvSpPr>
            <a:spLocks noGrp="1"/>
          </p:cNvSpPr>
          <p:nvPr>
            <p:ph type="sldNum" sz="quarter" idx="12"/>
          </p:nvPr>
        </p:nvSpPr>
        <p:spPr/>
        <p:txBody>
          <a:bodyPr/>
          <a:lstStyle>
            <a:lvl1pPr>
              <a:defRPr/>
            </a:lvl1pPr>
          </a:lstStyle>
          <a:p>
            <a:fld id="{E238D28A-2082-428D-A367-0DA41FF003D9}" type="slidenum">
              <a:rPr lang="en-US"/>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lvl1pPr>
              <a:defRPr/>
            </a:lvl1pPr>
          </a:lstStyle>
          <a:p>
            <a:endParaRPr lang="th-TH"/>
          </a:p>
        </p:txBody>
      </p:sp>
      <p:sp>
        <p:nvSpPr>
          <p:cNvPr id="6" name="ตัวยึดท้ายกระดาษ 5"/>
          <p:cNvSpPr>
            <a:spLocks noGrp="1"/>
          </p:cNvSpPr>
          <p:nvPr>
            <p:ph type="ftr" sz="quarter" idx="11"/>
          </p:nvPr>
        </p:nvSpPr>
        <p:spPr/>
        <p:txBody>
          <a:bodyPr/>
          <a:lstStyle>
            <a:lvl1pPr>
              <a:defRPr/>
            </a:lvl1pPr>
          </a:lstStyle>
          <a:p>
            <a:endParaRPr lang="th-TH"/>
          </a:p>
        </p:txBody>
      </p:sp>
      <p:sp>
        <p:nvSpPr>
          <p:cNvPr id="7" name="ตัวยึดหมายเลขภาพนิ่ง 6"/>
          <p:cNvSpPr>
            <a:spLocks noGrp="1"/>
          </p:cNvSpPr>
          <p:nvPr>
            <p:ph type="sldNum" sz="quarter" idx="12"/>
          </p:nvPr>
        </p:nvSpPr>
        <p:spPr/>
        <p:txBody>
          <a:bodyPr/>
          <a:lstStyle>
            <a:lvl1pPr>
              <a:defRPr/>
            </a:lvl1pPr>
          </a:lstStyle>
          <a:p>
            <a:fld id="{E382E0C6-8F2D-4B00-9EC4-0AA6457C2481}" type="slidenum">
              <a:rPr lang="en-US"/>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lvl1pPr>
              <a:defRPr/>
            </a:lvl1pPr>
          </a:lstStyle>
          <a:p>
            <a:endParaRPr lang="th-TH"/>
          </a:p>
        </p:txBody>
      </p:sp>
      <p:sp>
        <p:nvSpPr>
          <p:cNvPr id="5" name="ตัวยึดท้ายกระดาษ 4"/>
          <p:cNvSpPr>
            <a:spLocks noGrp="1"/>
          </p:cNvSpPr>
          <p:nvPr>
            <p:ph type="ftr" sz="quarter" idx="11"/>
          </p:nvPr>
        </p:nvSpPr>
        <p:spPr/>
        <p:txBody>
          <a:bodyPr/>
          <a:lstStyle>
            <a:lvl1pPr>
              <a:defRPr/>
            </a:lvl1pPr>
          </a:lstStyle>
          <a:p>
            <a:endParaRPr lang="th-TH"/>
          </a:p>
        </p:txBody>
      </p:sp>
      <p:sp>
        <p:nvSpPr>
          <p:cNvPr id="6" name="ตัวยึดหมายเลขภาพนิ่ง 5"/>
          <p:cNvSpPr>
            <a:spLocks noGrp="1"/>
          </p:cNvSpPr>
          <p:nvPr>
            <p:ph type="sldNum" sz="quarter" idx="12"/>
          </p:nvPr>
        </p:nvSpPr>
        <p:spPr/>
        <p:txBody>
          <a:bodyPr/>
          <a:lstStyle>
            <a:lvl1pPr>
              <a:defRPr/>
            </a:lvl1pPr>
          </a:lstStyle>
          <a:p>
            <a:fld id="{ED733E41-21A4-4CE0-8572-172523FFF70D}" type="slidenum">
              <a:rPr lang="en-US"/>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450013" y="228600"/>
            <a:ext cx="2084387" cy="5791200"/>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195263" y="228600"/>
            <a:ext cx="6102350" cy="5791200"/>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lvl1pPr>
              <a:defRPr/>
            </a:lvl1pPr>
          </a:lstStyle>
          <a:p>
            <a:endParaRPr lang="th-TH"/>
          </a:p>
        </p:txBody>
      </p:sp>
      <p:sp>
        <p:nvSpPr>
          <p:cNvPr id="5" name="ตัวยึดท้ายกระดาษ 4"/>
          <p:cNvSpPr>
            <a:spLocks noGrp="1"/>
          </p:cNvSpPr>
          <p:nvPr>
            <p:ph type="ftr" sz="quarter" idx="11"/>
          </p:nvPr>
        </p:nvSpPr>
        <p:spPr/>
        <p:txBody>
          <a:bodyPr/>
          <a:lstStyle>
            <a:lvl1pPr>
              <a:defRPr/>
            </a:lvl1pPr>
          </a:lstStyle>
          <a:p>
            <a:endParaRPr lang="th-TH"/>
          </a:p>
        </p:txBody>
      </p:sp>
      <p:sp>
        <p:nvSpPr>
          <p:cNvPr id="6" name="ตัวยึดหมายเลขภาพนิ่ง 5"/>
          <p:cNvSpPr>
            <a:spLocks noGrp="1"/>
          </p:cNvSpPr>
          <p:nvPr>
            <p:ph type="sldNum" sz="quarter" idx="12"/>
          </p:nvPr>
        </p:nvSpPr>
        <p:spPr/>
        <p:txBody>
          <a:bodyPr/>
          <a:lstStyle>
            <a:lvl1pPr>
              <a:defRPr/>
            </a:lvl1pPr>
          </a:lstStyle>
          <a:p>
            <a:fld id="{8757C6EA-CEC1-406C-8FC0-DE3B812A967A}" type="slidenum">
              <a:rPr lang="en-US"/>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95263" y="228600"/>
            <a:ext cx="8015287" cy="914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609600" y="1600200"/>
            <a:ext cx="3886200" cy="4419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3886200" cy="4419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endParaRPr lang="th-TH"/>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endParaRPr lang="th-TH"/>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64322F57-3950-40E3-9D79-99585955ADEA}" type="slidenum">
              <a:rPr lang="en-US"/>
              <a:pPr/>
              <a:t>‹#›</a:t>
            </a:fld>
            <a:endParaRPr lang="th-T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95263" y="228600"/>
            <a:ext cx="8015287" cy="914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609600" y="1600200"/>
            <a:ext cx="3886200" cy="4419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600200"/>
            <a:ext cx="3886200" cy="2133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3886200"/>
            <a:ext cx="3886200" cy="2133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วันที่ 5"/>
          <p:cNvSpPr>
            <a:spLocks noGrp="1"/>
          </p:cNvSpPr>
          <p:nvPr>
            <p:ph type="dt" sz="half" idx="10"/>
          </p:nvPr>
        </p:nvSpPr>
        <p:spPr>
          <a:xfrm>
            <a:off x="457200" y="6248400"/>
            <a:ext cx="2133600" cy="457200"/>
          </a:xfrm>
        </p:spPr>
        <p:txBody>
          <a:bodyPr/>
          <a:lstStyle>
            <a:lvl1pPr>
              <a:defRPr/>
            </a:lvl1pPr>
          </a:lstStyle>
          <a:p>
            <a:endParaRPr lang="th-TH"/>
          </a:p>
        </p:txBody>
      </p:sp>
      <p:sp>
        <p:nvSpPr>
          <p:cNvPr id="7" name="ตัวยึดท้ายกระดาษ 6"/>
          <p:cNvSpPr>
            <a:spLocks noGrp="1"/>
          </p:cNvSpPr>
          <p:nvPr>
            <p:ph type="ftr" sz="quarter" idx="11"/>
          </p:nvPr>
        </p:nvSpPr>
        <p:spPr>
          <a:xfrm>
            <a:off x="3124200" y="6248400"/>
            <a:ext cx="2895600" cy="457200"/>
          </a:xfrm>
        </p:spPr>
        <p:txBody>
          <a:bodyPr/>
          <a:lstStyle>
            <a:lvl1pPr>
              <a:defRPr/>
            </a:lvl1pPr>
          </a:lstStyle>
          <a:p>
            <a:endParaRPr lang="th-TH"/>
          </a:p>
        </p:txBody>
      </p:sp>
      <p:sp>
        <p:nvSpPr>
          <p:cNvPr id="8" name="ตัวยึดหมายเลขภาพนิ่ง 7"/>
          <p:cNvSpPr>
            <a:spLocks noGrp="1"/>
          </p:cNvSpPr>
          <p:nvPr>
            <p:ph type="sldNum" sz="quarter" idx="12"/>
          </p:nvPr>
        </p:nvSpPr>
        <p:spPr>
          <a:xfrm>
            <a:off x="6553200" y="6248400"/>
            <a:ext cx="2133600" cy="457200"/>
          </a:xfrm>
        </p:spPr>
        <p:txBody>
          <a:bodyPr/>
          <a:lstStyle>
            <a:lvl1pPr>
              <a:defRPr/>
            </a:lvl1pPr>
          </a:lstStyle>
          <a:p>
            <a:fld id="{33F95E11-139E-4F12-8BE0-EC777611FD14}" type="slidenum">
              <a:rPr lang="en-US"/>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218" name="Group 2"/>
          <p:cNvGrpSpPr>
            <a:grpSpLocks/>
          </p:cNvGrpSpPr>
          <p:nvPr/>
        </p:nvGrpSpPr>
        <p:grpSpPr bwMode="auto">
          <a:xfrm>
            <a:off x="0" y="152400"/>
            <a:ext cx="8686800" cy="6096000"/>
            <a:chOff x="0" y="96"/>
            <a:chExt cx="5472" cy="3840"/>
          </a:xfrm>
        </p:grpSpPr>
        <p:sp>
          <p:nvSpPr>
            <p:cNvPr id="9219" name="AutoShape 3"/>
            <p:cNvSpPr>
              <a:spLocks noChangeArrowheads="1"/>
            </p:cNvSpPr>
            <p:nvPr/>
          </p:nvSpPr>
          <p:spPr bwMode="auto">
            <a:xfrm>
              <a:off x="240" y="336"/>
              <a:ext cx="5232" cy="3600"/>
            </a:xfrm>
            <a:prstGeom prst="roundRect">
              <a:avLst>
                <a:gd name="adj" fmla="val 13727"/>
              </a:avLst>
            </a:prstGeom>
            <a:noFill/>
            <a:ln w="50800">
              <a:solidFill>
                <a:schemeClr val="bg2"/>
              </a:solidFill>
              <a:round/>
              <a:headEnd/>
              <a:tailEnd/>
            </a:ln>
            <a:effectLst/>
          </p:spPr>
          <p:txBody>
            <a:bodyPr wrap="none" anchor="ctr"/>
            <a:lstStyle/>
            <a:p>
              <a:pPr algn="ctr"/>
              <a:endParaRPr lang="th-TH" sz="2400">
                <a:latin typeface="Times New Roman" pitchFamily="18" charset="0"/>
              </a:endParaRPr>
            </a:p>
          </p:txBody>
        </p:sp>
        <p:sp>
          <p:nvSpPr>
            <p:cNvPr id="9220" name="AutoShape 4"/>
            <p:cNvSpPr>
              <a:spLocks noChangeArrowheads="1"/>
            </p:cNvSpPr>
            <p:nvPr/>
          </p:nvSpPr>
          <p:spPr bwMode="blackWhite">
            <a:xfrm>
              <a:off x="0" y="96"/>
              <a:ext cx="5376" cy="768"/>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6499" y="0"/>
                </a:cxn>
                <a:cxn ang="0">
                  <a:pos x="7000" y="500"/>
                </a:cxn>
                <a:cxn ang="0">
                  <a:pos x="6500" y="1000"/>
                </a:cxn>
                <a:cxn ang="0">
                  <a:pos x="0" y="1000"/>
                </a:cxn>
              </a:cxnLst>
              <a:rect l="T0" t="T1" r="T2" b="T3"/>
              <a:pathLst>
                <a:path w="7000" h="1000">
                  <a:moveTo>
                    <a:pt x="0" y="0"/>
                  </a:moveTo>
                  <a:lnTo>
                    <a:pt x="6499" y="0"/>
                  </a:lnTo>
                  <a:cubicBezTo>
                    <a:pt x="6776" y="0"/>
                    <a:pt x="7000" y="223"/>
                    <a:pt x="7000" y="500"/>
                  </a:cubicBezTo>
                  <a:cubicBezTo>
                    <a:pt x="7000" y="776"/>
                    <a:pt x="6776" y="999"/>
                    <a:pt x="6500" y="1000"/>
                  </a:cubicBezTo>
                  <a:lnTo>
                    <a:pt x="0" y="1000"/>
                  </a:lnTo>
                  <a:close/>
                </a:path>
              </a:pathLst>
            </a:custGeom>
            <a:solidFill>
              <a:schemeClr val="folHlink"/>
            </a:solidFill>
            <a:ln w="9525">
              <a:noFill/>
              <a:miter lim="800000"/>
              <a:headEnd/>
              <a:tailEnd/>
            </a:ln>
          </p:spPr>
          <p:txBody>
            <a:bodyPr/>
            <a:lstStyle/>
            <a:p>
              <a:endParaRPr lang="th-TH" sz="2400">
                <a:latin typeface="Times New Roman" pitchFamily="18" charset="0"/>
              </a:endParaRPr>
            </a:p>
          </p:txBody>
        </p:sp>
        <p:sp>
          <p:nvSpPr>
            <p:cNvPr id="9221" name="Line 5"/>
            <p:cNvSpPr>
              <a:spLocks noChangeShapeType="1"/>
            </p:cNvSpPr>
            <p:nvPr/>
          </p:nvSpPr>
          <p:spPr bwMode="auto">
            <a:xfrm>
              <a:off x="0" y="768"/>
              <a:ext cx="5088" cy="0"/>
            </a:xfrm>
            <a:prstGeom prst="line">
              <a:avLst/>
            </a:prstGeom>
            <a:noFill/>
            <a:ln w="38100">
              <a:solidFill>
                <a:schemeClr val="bg1"/>
              </a:solidFill>
              <a:round/>
              <a:headEnd/>
              <a:tailEnd/>
            </a:ln>
            <a:effectLst/>
          </p:spPr>
          <p:txBody>
            <a:bodyPr/>
            <a:lstStyle/>
            <a:p>
              <a:endParaRPr lang="th-TH"/>
            </a:p>
          </p:txBody>
        </p:sp>
      </p:grpSp>
      <p:sp>
        <p:nvSpPr>
          <p:cNvPr id="9222" name="Rectangle 6"/>
          <p:cNvSpPr>
            <a:spLocks noGrp="1" noChangeArrowheads="1"/>
          </p:cNvSpPr>
          <p:nvPr>
            <p:ph type="title"/>
          </p:nvPr>
        </p:nvSpPr>
        <p:spPr bwMode="auto">
          <a:xfrm>
            <a:off x="195263" y="228600"/>
            <a:ext cx="8015287" cy="914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th-TH" smtClean="0"/>
              <a:t>คลิกเพื่อแก้ไขลักษณะต้นแบบชื่อเรื่อง</a:t>
            </a:r>
          </a:p>
        </p:txBody>
      </p:sp>
      <p:sp>
        <p:nvSpPr>
          <p:cNvPr id="9223" name="Rectangle 7"/>
          <p:cNvSpPr>
            <a:spLocks noGrp="1" noChangeArrowheads="1"/>
          </p:cNvSpPr>
          <p:nvPr>
            <p:ph type="body" idx="1"/>
          </p:nvPr>
        </p:nvSpPr>
        <p:spPr bwMode="auto">
          <a:xfrm>
            <a:off x="609600" y="1600200"/>
            <a:ext cx="7924800" cy="4419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p>
        </p:txBody>
      </p:sp>
      <p:sp>
        <p:nvSpPr>
          <p:cNvPr id="9224"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9225"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endParaRPr lang="th-TH"/>
          </a:p>
        </p:txBody>
      </p:sp>
      <p:sp>
        <p:nvSpPr>
          <p:cNvPr id="9226"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fld id="{AAC06D7B-AEC8-4086-9FE7-0AC5207D5139}" type="slidenum">
              <a:rPr lang="en-US"/>
              <a:pPr/>
              <a:t>‹#›</a:t>
            </a:fld>
            <a:endParaRPr lang="th-TH"/>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Lst>
  <p:timing>
    <p:tnLst>
      <p:par>
        <p:cTn id="1" dur="indefinite" restart="never" nodeType="tmRoot"/>
      </p:par>
    </p:tnLst>
  </p:timing>
  <p:txStyles>
    <p:titleStyle>
      <a:lvl1pPr algn="l" rtl="0" fontAlgn="base">
        <a:spcBef>
          <a:spcPct val="0"/>
        </a:spcBef>
        <a:spcAft>
          <a:spcPct val="0"/>
        </a:spcAft>
        <a:defRPr sz="4200">
          <a:solidFill>
            <a:schemeClr val="tx2"/>
          </a:solidFill>
          <a:latin typeface="+mj-lt"/>
          <a:ea typeface="+mj-ea"/>
          <a:cs typeface="+mj-cs"/>
        </a:defRPr>
      </a:lvl1pPr>
      <a:lvl2pPr algn="l" rtl="0" fontAlgn="base">
        <a:spcBef>
          <a:spcPct val="0"/>
        </a:spcBef>
        <a:spcAft>
          <a:spcPct val="0"/>
        </a:spcAft>
        <a:defRPr sz="4200">
          <a:solidFill>
            <a:schemeClr val="tx2"/>
          </a:solidFill>
          <a:latin typeface="Arial" pitchFamily="34" charset="0"/>
          <a:cs typeface="Angsana New" pitchFamily="18" charset="-34"/>
        </a:defRPr>
      </a:lvl2pPr>
      <a:lvl3pPr algn="l" rtl="0" fontAlgn="base">
        <a:spcBef>
          <a:spcPct val="0"/>
        </a:spcBef>
        <a:spcAft>
          <a:spcPct val="0"/>
        </a:spcAft>
        <a:defRPr sz="4200">
          <a:solidFill>
            <a:schemeClr val="tx2"/>
          </a:solidFill>
          <a:latin typeface="Arial" pitchFamily="34" charset="0"/>
          <a:cs typeface="Angsana New" pitchFamily="18" charset="-34"/>
        </a:defRPr>
      </a:lvl3pPr>
      <a:lvl4pPr algn="l" rtl="0" fontAlgn="base">
        <a:spcBef>
          <a:spcPct val="0"/>
        </a:spcBef>
        <a:spcAft>
          <a:spcPct val="0"/>
        </a:spcAft>
        <a:defRPr sz="4200">
          <a:solidFill>
            <a:schemeClr val="tx2"/>
          </a:solidFill>
          <a:latin typeface="Arial" pitchFamily="34" charset="0"/>
          <a:cs typeface="Angsana New" pitchFamily="18" charset="-34"/>
        </a:defRPr>
      </a:lvl4pPr>
      <a:lvl5pPr algn="l" rtl="0" fontAlgn="base">
        <a:spcBef>
          <a:spcPct val="0"/>
        </a:spcBef>
        <a:spcAft>
          <a:spcPct val="0"/>
        </a:spcAft>
        <a:defRPr sz="4200">
          <a:solidFill>
            <a:schemeClr val="tx2"/>
          </a:solidFill>
          <a:latin typeface="Arial" pitchFamily="34" charset="0"/>
          <a:cs typeface="Angsana New" pitchFamily="18" charset="-34"/>
        </a:defRPr>
      </a:lvl5pPr>
      <a:lvl6pPr marL="457200" algn="l" rtl="0" fontAlgn="base">
        <a:spcBef>
          <a:spcPct val="0"/>
        </a:spcBef>
        <a:spcAft>
          <a:spcPct val="0"/>
        </a:spcAft>
        <a:defRPr sz="4200">
          <a:solidFill>
            <a:schemeClr val="tx2"/>
          </a:solidFill>
          <a:latin typeface="Arial" pitchFamily="34" charset="0"/>
          <a:cs typeface="Angsana New" pitchFamily="18" charset="-34"/>
        </a:defRPr>
      </a:lvl6pPr>
      <a:lvl7pPr marL="914400" algn="l" rtl="0" fontAlgn="base">
        <a:spcBef>
          <a:spcPct val="0"/>
        </a:spcBef>
        <a:spcAft>
          <a:spcPct val="0"/>
        </a:spcAft>
        <a:defRPr sz="4200">
          <a:solidFill>
            <a:schemeClr val="tx2"/>
          </a:solidFill>
          <a:latin typeface="Arial" pitchFamily="34" charset="0"/>
          <a:cs typeface="Angsana New" pitchFamily="18" charset="-34"/>
        </a:defRPr>
      </a:lvl7pPr>
      <a:lvl8pPr marL="1371600" algn="l" rtl="0" fontAlgn="base">
        <a:spcBef>
          <a:spcPct val="0"/>
        </a:spcBef>
        <a:spcAft>
          <a:spcPct val="0"/>
        </a:spcAft>
        <a:defRPr sz="4200">
          <a:solidFill>
            <a:schemeClr val="tx2"/>
          </a:solidFill>
          <a:latin typeface="Arial" pitchFamily="34" charset="0"/>
          <a:cs typeface="Angsana New" pitchFamily="18" charset="-34"/>
        </a:defRPr>
      </a:lvl8pPr>
      <a:lvl9pPr marL="1828800" algn="l" rtl="0" fontAlgn="base">
        <a:spcBef>
          <a:spcPct val="0"/>
        </a:spcBef>
        <a:spcAft>
          <a:spcPct val="0"/>
        </a:spcAft>
        <a:defRPr sz="4200">
          <a:solidFill>
            <a:schemeClr val="tx2"/>
          </a:solidFill>
          <a:latin typeface="Arial" pitchFamily="34" charset="0"/>
          <a:cs typeface="Angsana New" pitchFamily="18" charset="-34"/>
        </a:defRPr>
      </a:lvl9pPr>
    </p:titleStyle>
    <p:bodyStyle>
      <a:lvl1pPr marL="342900" indent="-342900" algn="l" rtl="0" fontAlgn="base">
        <a:spcBef>
          <a:spcPct val="20000"/>
        </a:spcBef>
        <a:spcAft>
          <a:spcPct val="0"/>
        </a:spcAft>
        <a:buClr>
          <a:schemeClr val="hlink"/>
        </a:buClr>
        <a:buSzPct val="80000"/>
        <a:buFont typeface="Wingdings" pitchFamily="2" charset="2"/>
        <a:buChar char="l"/>
        <a:defRPr sz="32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pitchFamily="2" charset="2"/>
        <a:buChar char="l"/>
        <a:defRPr sz="2800">
          <a:solidFill>
            <a:schemeClr val="tx1"/>
          </a:solidFill>
          <a:latin typeface="+mn-lt"/>
          <a:cs typeface="+mn-cs"/>
        </a:defRPr>
      </a:lvl2pPr>
      <a:lvl3pPr marL="1143000" indent="-228600" algn="l" rtl="0" fontAlgn="base">
        <a:spcBef>
          <a:spcPct val="20000"/>
        </a:spcBef>
        <a:spcAft>
          <a:spcPct val="0"/>
        </a:spcAft>
        <a:buClr>
          <a:schemeClr val="bg2"/>
        </a:buClr>
        <a:buSzPct val="65000"/>
        <a:buFont typeface="Wingdings" pitchFamily="2" charset="2"/>
        <a:buChar char="l"/>
        <a:defRPr sz="2400">
          <a:solidFill>
            <a:schemeClr val="tx1"/>
          </a:solidFill>
          <a:latin typeface="+mn-lt"/>
          <a:cs typeface="+mn-cs"/>
        </a:defRPr>
      </a:lvl3pPr>
      <a:lvl4pPr marL="1600200" indent="-228600" algn="l" rtl="0" fontAlgn="base">
        <a:spcBef>
          <a:spcPct val="20000"/>
        </a:spcBef>
        <a:spcAft>
          <a:spcPct val="0"/>
        </a:spcAft>
        <a:buClr>
          <a:schemeClr val="hlink"/>
        </a:buClr>
        <a:buSzPct val="60000"/>
        <a:buFont typeface="Wingdings" pitchFamily="2" charset="2"/>
        <a:buChar char="l"/>
        <a:defRPr sz="2000">
          <a:solidFill>
            <a:schemeClr val="tx1"/>
          </a:solidFill>
          <a:latin typeface="+mn-lt"/>
          <a:cs typeface="+mn-cs"/>
        </a:defRPr>
      </a:lvl4pPr>
      <a:lvl5pPr marL="20574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5pPr>
      <a:lvl6pPr marL="25146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6pPr>
      <a:lvl7pPr marL="29718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7pPr>
      <a:lvl8pPr marL="34290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8pPr>
      <a:lvl9pPr marL="38862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ctrTitle"/>
          </p:nvPr>
        </p:nvSpPr>
        <p:spPr/>
        <p:txBody>
          <a:bodyPr/>
          <a:lstStyle/>
          <a:p>
            <a:r>
              <a:rPr lang="en-US" sz="3600" dirty="0" smtClean="0"/>
              <a:t>MK 324/352</a:t>
            </a:r>
            <a:br>
              <a:rPr lang="en-US" sz="3600" dirty="0" smtClean="0"/>
            </a:br>
            <a:r>
              <a:rPr lang="en-US" sz="3600" dirty="0" smtClean="0"/>
              <a:t>Chapter </a:t>
            </a:r>
            <a:r>
              <a:rPr lang="en-US" sz="3600" dirty="0"/>
              <a:t>5: </a:t>
            </a:r>
            <a:r>
              <a:rPr lang="en-US" sz="2800" dirty="0"/>
              <a:t>Customer Perceptions of Service</a:t>
            </a:r>
            <a:endParaRPr lang="th-TH" sz="2800" dirty="0"/>
          </a:p>
        </p:txBody>
      </p:sp>
      <p:sp>
        <p:nvSpPr>
          <p:cNvPr id="12291" name="Rectangle 3"/>
          <p:cNvSpPr>
            <a:spLocks noGrp="1" noChangeArrowheads="1"/>
          </p:cNvSpPr>
          <p:nvPr>
            <p:ph type="subTitle" idx="1"/>
          </p:nvPr>
        </p:nvSpPr>
        <p:spPr/>
        <p:txBody>
          <a:bodyPr/>
          <a:lstStyle/>
          <a:p>
            <a:r>
              <a:rPr lang="en-US" b="1" i="1">
                <a:effectLst>
                  <a:outerShdw blurRad="38100" dist="38100" dir="2700000" algn="tl">
                    <a:srgbClr val="C0C0C0"/>
                  </a:outerShdw>
                </a:effectLst>
              </a:rPr>
              <a:t>Ajarn Suwalya K.</a:t>
            </a:r>
            <a:endParaRPr lang="th-TH" b="1" i="1">
              <a:effectLst>
                <a:outerShdw blurRad="38100" dist="38100" dir="2700000" algn="tl">
                  <a:srgbClr val="C0C0C0"/>
                </a:outerShdw>
              </a:effectLst>
            </a:endParaRPr>
          </a:p>
        </p:txBody>
      </p:sp>
      <p:pic>
        <p:nvPicPr>
          <p:cNvPr id="12292" name="Picture 4" descr="servicesmarketing07"/>
          <p:cNvPicPr>
            <a:picLocks noChangeAspect="1" noChangeArrowheads="1"/>
          </p:cNvPicPr>
          <p:nvPr/>
        </p:nvPicPr>
        <p:blipFill>
          <a:blip r:embed="rId2" cstate="print"/>
          <a:srcRect/>
          <a:stretch>
            <a:fillRect/>
          </a:stretch>
        </p:blipFill>
        <p:spPr bwMode="auto">
          <a:xfrm>
            <a:off x="5994400" y="2997200"/>
            <a:ext cx="3149600" cy="386080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5"/>
          <p:cNvSpPr>
            <a:spLocks noGrp="1" noChangeArrowheads="1"/>
          </p:cNvSpPr>
          <p:nvPr>
            <p:ph type="title"/>
          </p:nvPr>
        </p:nvSpPr>
        <p:spPr/>
        <p:txBody>
          <a:bodyPr/>
          <a:lstStyle/>
          <a:p>
            <a:r>
              <a:rPr lang="en-US"/>
              <a:t>Customer Perceptions of Service</a:t>
            </a:r>
            <a:endParaRPr lang="th-TH"/>
          </a:p>
        </p:txBody>
      </p:sp>
      <p:sp>
        <p:nvSpPr>
          <p:cNvPr id="3078" name="Rectangle 6"/>
          <p:cNvSpPr>
            <a:spLocks noGrp="1" noChangeArrowheads="1"/>
          </p:cNvSpPr>
          <p:nvPr>
            <p:ph type="body" idx="1"/>
          </p:nvPr>
        </p:nvSpPr>
        <p:spPr>
          <a:xfrm>
            <a:off x="684213" y="1412875"/>
            <a:ext cx="7924800" cy="5445125"/>
          </a:xfrm>
        </p:spPr>
        <p:txBody>
          <a:bodyPr/>
          <a:lstStyle/>
          <a:p>
            <a:pPr>
              <a:lnSpc>
                <a:spcPct val="90000"/>
              </a:lnSpc>
            </a:pPr>
            <a:r>
              <a:rPr lang="en-US" sz="2400" b="1" i="1">
                <a:effectLst>
                  <a:outerShdw blurRad="38100" dist="38100" dir="2700000" algn="tl">
                    <a:srgbClr val="C0C0C0"/>
                  </a:outerShdw>
                </a:effectLst>
              </a:rPr>
              <a:t>1. Provide a solid basis for understanding what influences customer perceptions of service and the relationships among customer satisfaction, service quality, and individual service encounters.</a:t>
            </a:r>
          </a:p>
          <a:p>
            <a:pPr>
              <a:lnSpc>
                <a:spcPct val="90000"/>
              </a:lnSpc>
            </a:pPr>
            <a:r>
              <a:rPr lang="en-US" sz="2400" b="1" i="1">
                <a:effectLst>
                  <a:outerShdw blurRad="38100" dist="38100" dir="2700000" algn="tl">
                    <a:srgbClr val="C0C0C0"/>
                  </a:outerShdw>
                </a:effectLst>
              </a:rPr>
              <a:t>2. Demonstrate the importance of customer satisfaction – what it is, the factors that influence it, and the significant outcomes resulting from it.</a:t>
            </a:r>
          </a:p>
          <a:p>
            <a:pPr>
              <a:lnSpc>
                <a:spcPct val="90000"/>
              </a:lnSpc>
            </a:pPr>
            <a:r>
              <a:rPr lang="en-US" sz="2400" b="1" i="1">
                <a:effectLst>
                  <a:outerShdw blurRad="38100" dist="38100" dir="2700000" algn="tl">
                    <a:srgbClr val="C0C0C0"/>
                  </a:outerShdw>
                </a:effectLst>
              </a:rPr>
              <a:t>3. Develop critical knowledge of service quality and its five key dimensions: reliability, responsive, empathy, assurance, and tangibles.</a:t>
            </a:r>
          </a:p>
          <a:p>
            <a:pPr>
              <a:lnSpc>
                <a:spcPct val="90000"/>
              </a:lnSpc>
            </a:pPr>
            <a:r>
              <a:rPr lang="en-US" sz="2400" b="1" i="1">
                <a:effectLst>
                  <a:outerShdw blurRad="38100" dist="38100" dir="2700000" algn="tl">
                    <a:srgbClr val="C0C0C0"/>
                  </a:outerShdw>
                </a:effectLst>
              </a:rPr>
              <a:t>4. Show that service encounters or the “moments of truth” are the essential building blocks form which customer form their perceptions.</a:t>
            </a:r>
            <a:endParaRPr lang="th-TH" sz="2400" b="1" i="1">
              <a:effectLst>
                <a:outerShdw blurRad="38100" dist="38100" dir="2700000" algn="tl">
                  <a:srgbClr val="C0C0C0"/>
                </a:outerShdw>
              </a:effectLst>
            </a:endParaRPr>
          </a:p>
          <a:p>
            <a:pPr>
              <a:lnSpc>
                <a:spcPct val="90000"/>
              </a:lnSpc>
              <a:buFont typeface="Wingdings" pitchFamily="2" charset="2"/>
              <a:buNone/>
            </a:pPr>
            <a:endParaRPr lang="th-TH" sz="2400" b="1" i="1">
              <a:effectLst>
                <a:outerShdw blurRad="38100" dist="38100" dir="2700000" algn="tl">
                  <a:srgbClr val="C0C0C0"/>
                </a:outerShdw>
              </a:effectLs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a:t>Customer Perceptions</a:t>
            </a:r>
            <a:endParaRPr lang="th-TH"/>
          </a:p>
        </p:txBody>
      </p:sp>
      <p:sp>
        <p:nvSpPr>
          <p:cNvPr id="11267" name="Rectangle 3"/>
          <p:cNvSpPr>
            <a:spLocks noGrp="1" noChangeArrowheads="1"/>
          </p:cNvSpPr>
          <p:nvPr>
            <p:ph type="body" idx="1"/>
          </p:nvPr>
        </p:nvSpPr>
        <p:spPr/>
        <p:txBody>
          <a:bodyPr/>
          <a:lstStyle/>
          <a:p>
            <a:pPr>
              <a:lnSpc>
                <a:spcPct val="90000"/>
              </a:lnSpc>
            </a:pPr>
            <a:r>
              <a:rPr lang="en-US" sz="2400"/>
              <a:t>In this chapter, we will be focusing through the </a:t>
            </a:r>
            <a:r>
              <a:rPr lang="en-US" sz="2400" b="1" i="1">
                <a:solidFill>
                  <a:srgbClr val="FF0000"/>
                </a:solidFill>
                <a:effectLst>
                  <a:outerShdw blurRad="38100" dist="38100" dir="2700000" algn="tl">
                    <a:srgbClr val="C0C0C0"/>
                  </a:outerShdw>
                </a:effectLst>
              </a:rPr>
              <a:t>perceived service box in the gaps model.</a:t>
            </a:r>
          </a:p>
          <a:p>
            <a:pPr>
              <a:lnSpc>
                <a:spcPct val="90000"/>
              </a:lnSpc>
            </a:pPr>
            <a:r>
              <a:rPr lang="en-US" sz="2400"/>
              <a:t>The entire discussion of quality and satisfaction is based on customers’ perceptions of the service – not some predetermined objective criteria of what service is or should be.</a:t>
            </a:r>
          </a:p>
          <a:p>
            <a:pPr>
              <a:lnSpc>
                <a:spcPct val="90000"/>
              </a:lnSpc>
            </a:pPr>
            <a:r>
              <a:rPr lang="en-US" b="1" i="1">
                <a:solidFill>
                  <a:srgbClr val="FF0000"/>
                </a:solidFill>
                <a:effectLst>
                  <a:outerShdw blurRad="38100" dist="38100" dir="2700000" algn="tl">
                    <a:srgbClr val="C0C0C0"/>
                  </a:outerShdw>
                </a:effectLst>
              </a:rPr>
              <a:t>Customer perceive services in terms of the quality of service and how satisfied they are overall with their experiences.</a:t>
            </a:r>
          </a:p>
          <a:p>
            <a:pPr>
              <a:lnSpc>
                <a:spcPct val="90000"/>
              </a:lnSpc>
            </a:pPr>
            <a:endParaRPr lang="en-US" b="1" i="1">
              <a:solidFill>
                <a:srgbClr val="FF0000"/>
              </a:solidFill>
              <a:effectLst>
                <a:outerShdw blurRad="38100" dist="38100" dir="2700000" algn="tl">
                  <a:srgbClr val="C0C0C0"/>
                </a:outerShdw>
              </a:effectLst>
            </a:endParaRPr>
          </a:p>
        </p:txBody>
      </p:sp>
      <p:sp>
        <p:nvSpPr>
          <p:cNvPr id="11268" name="Rectangle 4"/>
          <p:cNvSpPr>
            <a:spLocks noChangeArrowheads="1"/>
          </p:cNvSpPr>
          <p:nvPr/>
        </p:nvSpPr>
        <p:spPr bwMode="auto">
          <a:xfrm>
            <a:off x="4716463" y="6518275"/>
            <a:ext cx="3746500" cy="339725"/>
          </a:xfrm>
          <a:prstGeom prst="rect">
            <a:avLst/>
          </a:prstGeom>
          <a:noFill/>
          <a:ln w="9525">
            <a:noFill/>
            <a:miter lim="800000"/>
            <a:headEnd/>
            <a:tailEnd/>
          </a:ln>
          <a:effectLst/>
        </p:spPr>
        <p:txBody>
          <a:bodyPr wrap="none">
            <a:spAutoFit/>
          </a:bodyPr>
          <a:lstStyle/>
          <a:p>
            <a:pPr>
              <a:lnSpc>
                <a:spcPct val="90000"/>
              </a:lnSpc>
              <a:spcBef>
                <a:spcPct val="20000"/>
              </a:spcBef>
              <a:buClr>
                <a:schemeClr val="hlink"/>
              </a:buClr>
              <a:buSzPct val="80000"/>
              <a:buFont typeface="Wingdings" pitchFamily="2" charset="2"/>
              <a:buChar char="l"/>
            </a:pPr>
            <a:r>
              <a:rPr lang="en-US"/>
              <a:t>Case on Coors Field pg. 105-106.</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t>Satisfaction vs. Service Quality</a:t>
            </a:r>
            <a:endParaRPr lang="th-TH"/>
          </a:p>
        </p:txBody>
      </p:sp>
      <p:pic>
        <p:nvPicPr>
          <p:cNvPr id="7172" name="Picture 4" descr="1250"/>
          <p:cNvPicPr>
            <a:picLocks noGrp="1" noChangeAspect="1" noChangeArrowheads="1"/>
          </p:cNvPicPr>
          <p:nvPr>
            <p:ph sz="half" idx="2"/>
          </p:nvPr>
        </p:nvPicPr>
        <p:blipFill>
          <a:blip r:embed="rId2"/>
          <a:srcRect/>
          <a:stretch>
            <a:fillRect/>
          </a:stretch>
        </p:blipFill>
        <p:spPr>
          <a:xfrm>
            <a:off x="6198804" y="5143512"/>
            <a:ext cx="2262571" cy="1381113"/>
          </a:xfrm>
          <a:prstGeom prst="rect">
            <a:avLst/>
          </a:prstGeom>
          <a:ln>
            <a:noFill/>
          </a:ln>
          <a:effectLst>
            <a:outerShdw blurRad="292100" dist="139700" dir="2700000" algn="tl" rotWithShape="0">
              <a:srgbClr val="333333">
                <a:alpha val="65000"/>
              </a:srgbClr>
            </a:outerShdw>
          </a:effectLst>
        </p:spPr>
      </p:pic>
      <p:sp>
        <p:nvSpPr>
          <p:cNvPr id="7171" name="Rectangle 3"/>
          <p:cNvSpPr>
            <a:spLocks noGrp="1" noChangeArrowheads="1"/>
          </p:cNvSpPr>
          <p:nvPr>
            <p:ph type="body" sz="half" idx="1"/>
          </p:nvPr>
        </p:nvSpPr>
        <p:spPr>
          <a:xfrm>
            <a:off x="500034" y="1714488"/>
            <a:ext cx="7994650" cy="3744913"/>
          </a:xfrm>
          <a:solidFill>
            <a:schemeClr val="tx2">
              <a:alpha val="50000"/>
            </a:schemeClr>
          </a:solidFill>
          <a:ln>
            <a:solidFill>
              <a:srgbClr val="00CCFF"/>
            </a:solidFill>
          </a:ln>
        </p:spPr>
        <p:txBody>
          <a:bodyPr/>
          <a:lstStyle/>
          <a:p>
            <a:endParaRPr lang="en-US" sz="2800"/>
          </a:p>
          <a:p>
            <a:r>
              <a:rPr lang="en-US" sz="2800"/>
              <a:t> Practioners, writers and popular press tend to </a:t>
            </a:r>
            <a:r>
              <a:rPr lang="en-US" sz="3600" b="1" i="1">
                <a:solidFill>
                  <a:srgbClr val="FF0000"/>
                </a:solidFill>
                <a:effectLst>
                  <a:outerShdw blurRad="38100" dist="38100" dir="2700000" algn="tl">
                    <a:srgbClr val="C0C0C0"/>
                  </a:outerShdw>
                </a:effectLst>
              </a:rPr>
              <a:t>use the terms satisfaction and quality interchangeably</a:t>
            </a:r>
            <a:r>
              <a:rPr lang="en-US" sz="2800"/>
              <a:t>, but researchers tend to be more precise about the meanings and measurements of these 2 concepts.</a:t>
            </a:r>
            <a:endParaRPr lang="th-TH" sz="28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a:t>Satisfaction vs. Quality</a:t>
            </a:r>
            <a:endParaRPr lang="th-TH"/>
          </a:p>
        </p:txBody>
      </p:sp>
      <p:sp>
        <p:nvSpPr>
          <p:cNvPr id="14339" name="Rectangle 3"/>
          <p:cNvSpPr>
            <a:spLocks noGrp="1" noChangeArrowheads="1"/>
          </p:cNvSpPr>
          <p:nvPr>
            <p:ph type="body" sz="half" idx="1"/>
          </p:nvPr>
        </p:nvSpPr>
        <p:spPr/>
        <p:txBody>
          <a:bodyPr/>
          <a:lstStyle/>
          <a:p>
            <a:pPr>
              <a:lnSpc>
                <a:spcPct val="80000"/>
              </a:lnSpc>
            </a:pPr>
            <a:r>
              <a:rPr lang="en-US" b="1">
                <a:solidFill>
                  <a:srgbClr val="FF0000"/>
                </a:solidFill>
                <a:effectLst>
                  <a:outerShdw blurRad="38100" dist="38100" dir="2700000" algn="tl">
                    <a:srgbClr val="C0C0C0"/>
                  </a:outerShdw>
                </a:effectLst>
              </a:rPr>
              <a:t>Satisfaction:</a:t>
            </a:r>
            <a:r>
              <a:rPr lang="en-US" sz="2400"/>
              <a:t> Is viewed as a broader concept.</a:t>
            </a:r>
          </a:p>
          <a:p>
            <a:pPr>
              <a:lnSpc>
                <a:spcPct val="80000"/>
              </a:lnSpc>
            </a:pPr>
            <a:r>
              <a:rPr lang="en-US" b="1">
                <a:solidFill>
                  <a:srgbClr val="FF0000"/>
                </a:solidFill>
                <a:effectLst>
                  <a:outerShdw blurRad="38100" dist="38100" dir="2700000" algn="tl">
                    <a:srgbClr val="C0C0C0"/>
                  </a:outerShdw>
                </a:effectLst>
              </a:rPr>
              <a:t>Service quality</a:t>
            </a:r>
            <a:r>
              <a:rPr lang="en-US" sz="2400"/>
              <a:t> focuses on dimensions of service.</a:t>
            </a:r>
          </a:p>
          <a:p>
            <a:pPr>
              <a:lnSpc>
                <a:spcPct val="80000"/>
              </a:lnSpc>
            </a:pPr>
            <a:r>
              <a:rPr lang="en-US" b="1">
                <a:solidFill>
                  <a:srgbClr val="FF0000"/>
                </a:solidFill>
                <a:effectLst>
                  <a:outerShdw blurRad="38100" dist="38100" dir="2700000" algn="tl">
                    <a:srgbClr val="C0C0C0"/>
                  </a:outerShdw>
                </a:effectLst>
              </a:rPr>
              <a:t>Perceived service quality:</a:t>
            </a:r>
            <a:r>
              <a:rPr lang="en-US" sz="2400"/>
              <a:t> is a component of customer satisfaction.</a:t>
            </a:r>
          </a:p>
          <a:p>
            <a:pPr>
              <a:lnSpc>
                <a:spcPct val="80000"/>
              </a:lnSpc>
            </a:pPr>
            <a:endParaRPr lang="en-US" sz="2400"/>
          </a:p>
          <a:p>
            <a:pPr>
              <a:lnSpc>
                <a:spcPct val="80000"/>
              </a:lnSpc>
            </a:pPr>
            <a:r>
              <a:rPr lang="en-US" sz="2400"/>
              <a:t>Exhibit 5.1 pg.107</a:t>
            </a:r>
            <a:endParaRPr lang="th-TH" sz="2400"/>
          </a:p>
        </p:txBody>
      </p:sp>
      <p:pic>
        <p:nvPicPr>
          <p:cNvPr id="14345" name="Picture 9" descr="P_John Travolta"/>
          <p:cNvPicPr>
            <a:picLocks noGrp="1" noChangeAspect="1" noChangeArrowheads="1"/>
          </p:cNvPicPr>
          <p:nvPr>
            <p:ph sz="half" idx="2"/>
          </p:nvPr>
        </p:nvPicPr>
        <p:blipFill>
          <a:blip r:embed="rId2"/>
          <a:srcRect/>
          <a:stretch>
            <a:fillRect/>
          </a:stretch>
        </p:blipFill>
        <p:spPr>
          <a:xfrm>
            <a:off x="5076825" y="1484313"/>
            <a:ext cx="3816350" cy="5373687"/>
          </a:xfrm>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a:t>Figure 5.1</a:t>
            </a:r>
            <a:endParaRPr lang="th-TH"/>
          </a:p>
        </p:txBody>
      </p:sp>
      <p:pic>
        <p:nvPicPr>
          <p:cNvPr id="15364" name="Picture 4" descr="servicesmarketing14"/>
          <p:cNvPicPr>
            <a:picLocks noGrp="1" noChangeAspect="1" noChangeArrowheads="1"/>
          </p:cNvPicPr>
          <p:nvPr>
            <p:ph idx="1"/>
          </p:nvPr>
        </p:nvPicPr>
        <p:blipFill>
          <a:blip r:embed="rId2"/>
          <a:srcRect/>
          <a:stretch>
            <a:fillRect/>
          </a:stretch>
        </p:blipFill>
        <p:spPr>
          <a:xfrm>
            <a:off x="0" y="1196975"/>
            <a:ext cx="8748713" cy="5661025"/>
          </a:xfrm>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sz="3800"/>
              <a:t>Transaction versus Cumulative Perceptions</a:t>
            </a:r>
            <a:endParaRPr lang="th-TH" sz="3800"/>
          </a:p>
        </p:txBody>
      </p:sp>
      <p:pic>
        <p:nvPicPr>
          <p:cNvPr id="16391" name="Picture 7" descr="f07b0075"/>
          <p:cNvPicPr>
            <a:picLocks noGrp="1" noChangeAspect="1" noChangeArrowheads="1"/>
          </p:cNvPicPr>
          <p:nvPr>
            <p:ph sz="half" idx="2"/>
          </p:nvPr>
        </p:nvPicPr>
        <p:blipFill>
          <a:blip r:embed="rId2">
            <a:lum bright="24000"/>
          </a:blip>
          <a:srcRect/>
          <a:stretch>
            <a:fillRect/>
          </a:stretch>
        </p:blipFill>
        <p:spPr>
          <a:xfrm>
            <a:off x="6286512" y="2428868"/>
            <a:ext cx="2571736" cy="25717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387" name="Rectangle 3"/>
          <p:cNvSpPr>
            <a:spLocks noGrp="1" noChangeArrowheads="1"/>
          </p:cNvSpPr>
          <p:nvPr>
            <p:ph type="body" sz="half" idx="1"/>
          </p:nvPr>
        </p:nvSpPr>
        <p:spPr>
          <a:xfrm>
            <a:off x="609600" y="1600200"/>
            <a:ext cx="5691188" cy="4419600"/>
          </a:xfrm>
          <a:solidFill>
            <a:schemeClr val="tx2">
              <a:alpha val="32001"/>
            </a:schemeClr>
          </a:solidFill>
          <a:ln w="57150" cmpd="thickThin">
            <a:solidFill>
              <a:srgbClr val="FF0000"/>
            </a:solidFill>
          </a:ln>
        </p:spPr>
        <p:txBody>
          <a:bodyPr/>
          <a:lstStyle/>
          <a:p>
            <a:r>
              <a:rPr lang="en-US" sz="2800"/>
              <a:t>In considering perceptions, it is also important to recognize that customers will have perceptions </a:t>
            </a:r>
            <a:r>
              <a:rPr lang="en-US" sz="3600" b="1">
                <a:solidFill>
                  <a:srgbClr val="FF0000"/>
                </a:solidFill>
                <a:effectLst>
                  <a:outerShdw blurRad="38100" dist="38100" dir="2700000" algn="tl">
                    <a:srgbClr val="C0C0C0"/>
                  </a:outerShdw>
                </a:effectLst>
              </a:rPr>
              <a:t>of single, transaction-specific encounters as well as overall perceptions of</a:t>
            </a:r>
            <a:r>
              <a:rPr lang="en-US" sz="2800"/>
              <a:t> a company based on all their experiences.</a:t>
            </a:r>
            <a:endParaRPr lang="th-TH" sz="28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sz="3800"/>
              <a:t>Transaction versus Cumulative Perceptions</a:t>
            </a:r>
            <a:endParaRPr lang="th-TH" sz="3800"/>
          </a:p>
        </p:txBody>
      </p:sp>
      <p:sp>
        <p:nvSpPr>
          <p:cNvPr id="17411" name="Rectangle 3"/>
          <p:cNvSpPr>
            <a:spLocks noGrp="1" noChangeArrowheads="1"/>
          </p:cNvSpPr>
          <p:nvPr>
            <p:ph type="body" idx="1"/>
          </p:nvPr>
        </p:nvSpPr>
        <p:spPr/>
        <p:txBody>
          <a:bodyPr/>
          <a:lstStyle/>
          <a:p>
            <a:pPr>
              <a:lnSpc>
                <a:spcPct val="90000"/>
              </a:lnSpc>
            </a:pPr>
            <a:r>
              <a:rPr lang="en-US" sz="2400"/>
              <a:t>Research suggests that it is important to understand all these types of perceptions for different reasons and that the viewpoints are </a:t>
            </a:r>
            <a:r>
              <a:rPr lang="en-US" sz="2400" b="1" u="sng">
                <a:solidFill>
                  <a:srgbClr val="FF0000"/>
                </a:solidFill>
                <a:effectLst>
                  <a:outerShdw blurRad="38100" dist="38100" dir="2700000" algn="tl">
                    <a:srgbClr val="C0C0C0"/>
                  </a:outerShdw>
                </a:effectLst>
              </a:rPr>
              <a:t>complementary rather than competing.</a:t>
            </a:r>
          </a:p>
          <a:p>
            <a:pPr>
              <a:lnSpc>
                <a:spcPct val="90000"/>
              </a:lnSpc>
            </a:pPr>
            <a:r>
              <a:rPr lang="en-US" sz="2400"/>
              <a:t>Understanding perceptions at the transaction-specific level is critical for </a:t>
            </a:r>
            <a:r>
              <a:rPr lang="en-US" sz="2400" b="1" u="sng">
                <a:solidFill>
                  <a:srgbClr val="FF0000"/>
                </a:solidFill>
                <a:effectLst>
                  <a:outerShdw blurRad="38100" dist="38100" dir="2700000" algn="tl">
                    <a:srgbClr val="C0C0C0"/>
                  </a:outerShdw>
                </a:effectLst>
              </a:rPr>
              <a:t>diagnosing service issues and making immediate changes</a:t>
            </a:r>
            <a:r>
              <a:rPr lang="en-US" sz="2400"/>
              <a:t>.</a:t>
            </a:r>
          </a:p>
          <a:p>
            <a:pPr>
              <a:lnSpc>
                <a:spcPct val="90000"/>
              </a:lnSpc>
            </a:pPr>
            <a:r>
              <a:rPr lang="en-US" sz="2400"/>
              <a:t>These isolated encounters are also the </a:t>
            </a:r>
            <a:r>
              <a:rPr lang="en-US" sz="2400" b="1" u="sng">
                <a:solidFill>
                  <a:srgbClr val="FF0000"/>
                </a:solidFill>
                <a:effectLst>
                  <a:outerShdw blurRad="38100" dist="38100" dir="2700000" algn="tl">
                    <a:srgbClr val="C0C0C0"/>
                  </a:outerShdw>
                </a:effectLst>
              </a:rPr>
              <a:t>building blocks for overall, cumulative experience evaluations</a:t>
            </a:r>
            <a:r>
              <a:rPr lang="en-US" sz="2400"/>
              <a:t> as you will learn later in this chapter.</a:t>
            </a:r>
          </a:p>
          <a:p>
            <a:pPr>
              <a:lnSpc>
                <a:spcPct val="90000"/>
              </a:lnSpc>
            </a:pPr>
            <a:r>
              <a:rPr lang="en-US" sz="2400"/>
              <a:t>On the other hand, cumulative experience are likely to be better predictors of </a:t>
            </a:r>
            <a:r>
              <a:rPr lang="en-US" sz="2400" b="1" u="sng">
                <a:solidFill>
                  <a:srgbClr val="FF0000"/>
                </a:solidFill>
                <a:effectLst>
                  <a:outerShdw blurRad="38100" dist="38100" dir="2700000" algn="tl">
                    <a:srgbClr val="C0C0C0"/>
                  </a:outerShdw>
                </a:effectLst>
              </a:rPr>
              <a:t>overall loyalty to a company.</a:t>
            </a:r>
            <a:endParaRPr lang="th-TH" sz="2400" b="1" u="sng">
              <a:solidFill>
                <a:srgbClr val="FF0000"/>
              </a:solidFill>
              <a:effectLst>
                <a:outerShdw blurRad="38100" dist="38100" dir="2700000" algn="tl">
                  <a:srgbClr val="C0C0C0"/>
                </a:outerShdw>
              </a:effectLs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a:t>Customer Satisfaction</a:t>
            </a:r>
            <a:endParaRPr lang="th-TH"/>
          </a:p>
        </p:txBody>
      </p:sp>
      <p:sp>
        <p:nvSpPr>
          <p:cNvPr id="18435" name="Rectangle 3"/>
          <p:cNvSpPr>
            <a:spLocks noGrp="1" noChangeArrowheads="1"/>
          </p:cNvSpPr>
          <p:nvPr>
            <p:ph type="body" sz="half" idx="1"/>
          </p:nvPr>
        </p:nvSpPr>
        <p:spPr>
          <a:xfrm>
            <a:off x="0" y="1341438"/>
            <a:ext cx="6229350" cy="5257800"/>
          </a:xfrm>
        </p:spPr>
        <p:txBody>
          <a:bodyPr/>
          <a:lstStyle/>
          <a:p>
            <a:r>
              <a:rPr lang="en-US" sz="2400" b="1" i="1">
                <a:effectLst>
                  <a:outerShdw blurRad="38100" dist="38100" dir="2700000" algn="tl">
                    <a:srgbClr val="C0C0C0"/>
                  </a:outerShdw>
                </a:effectLst>
              </a:rPr>
              <a:t>What is Customer Satisfaction?</a:t>
            </a:r>
          </a:p>
          <a:p>
            <a:pPr lvl="1"/>
            <a:r>
              <a:rPr lang="en-US" sz="3000" b="1" i="1">
                <a:solidFill>
                  <a:srgbClr val="FF0000"/>
                </a:solidFill>
                <a:effectLst>
                  <a:outerShdw blurRad="38100" dist="38100" dir="2700000" algn="tl">
                    <a:srgbClr val="C0C0C0"/>
                  </a:outerShdw>
                </a:effectLst>
              </a:rPr>
              <a:t>Satisfaction is the customer’s evaluation of a product or service in terms of whether that product or service has met the customer needs and expectations.</a:t>
            </a:r>
          </a:p>
          <a:p>
            <a:pPr lvl="1"/>
            <a:r>
              <a:rPr lang="en-US" sz="2200"/>
              <a:t>Failure to meet needs and expectations is assumed to result in </a:t>
            </a:r>
            <a:r>
              <a:rPr lang="en-US" sz="2200" b="1">
                <a:effectLst>
                  <a:outerShdw blurRad="38100" dist="38100" dir="2700000" algn="tl">
                    <a:srgbClr val="C0C0C0"/>
                  </a:outerShdw>
                </a:effectLst>
              </a:rPr>
              <a:t>dissatisfaction</a:t>
            </a:r>
            <a:r>
              <a:rPr lang="en-US" sz="2200"/>
              <a:t> with the product or service.</a:t>
            </a:r>
            <a:endParaRPr lang="th-TH" sz="2200"/>
          </a:p>
        </p:txBody>
      </p:sp>
      <p:pic>
        <p:nvPicPr>
          <p:cNvPr id="18445" name="Picture 13" descr="28268"/>
          <p:cNvPicPr>
            <a:picLocks noGrp="1" noChangeAspect="1" noChangeArrowheads="1"/>
          </p:cNvPicPr>
          <p:nvPr>
            <p:ph sz="half" idx="2"/>
          </p:nvPr>
        </p:nvPicPr>
        <p:blipFill>
          <a:blip r:embed="rId2">
            <a:lum bright="30000"/>
          </a:blip>
          <a:srcRect/>
          <a:stretch>
            <a:fillRect/>
          </a:stretch>
        </p:blipFill>
        <p:spPr>
          <a:xfrm>
            <a:off x="6227763" y="2438400"/>
            <a:ext cx="2916237" cy="4419600"/>
          </a:xfrm>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02174"/>
          <p:cNvPicPr>
            <a:picLocks noGrp="1" noChangeAspect="1" noChangeArrowheads="1"/>
          </p:cNvPicPr>
          <p:nvPr>
            <p:ph sz="half" idx="2"/>
          </p:nvPr>
        </p:nvPicPr>
        <p:blipFill>
          <a:blip r:embed="rId2"/>
          <a:srcRect/>
          <a:stretch>
            <a:fillRect/>
          </a:stretch>
        </p:blipFill>
        <p:spPr>
          <a:xfrm>
            <a:off x="6357950" y="214290"/>
            <a:ext cx="1857388" cy="1226490"/>
          </a:xfrm>
          <a:prstGeom prst="rect">
            <a:avLst/>
          </a:prstGeom>
          <a:ln>
            <a:noFill/>
          </a:ln>
          <a:effectLst>
            <a:outerShdw blurRad="292100" dist="139700" dir="2700000" algn="tl" rotWithShape="0">
              <a:srgbClr val="333333">
                <a:alpha val="65000"/>
              </a:srgbClr>
            </a:outerShdw>
          </a:effectLst>
        </p:spPr>
      </p:pic>
      <p:sp>
        <p:nvSpPr>
          <p:cNvPr id="19458" name="Rectangle 2"/>
          <p:cNvSpPr>
            <a:spLocks noGrp="1" noChangeArrowheads="1"/>
          </p:cNvSpPr>
          <p:nvPr>
            <p:ph type="title"/>
          </p:nvPr>
        </p:nvSpPr>
        <p:spPr>
          <a:xfrm>
            <a:off x="0" y="357166"/>
            <a:ext cx="8015287" cy="914400"/>
          </a:xfrm>
        </p:spPr>
        <p:txBody>
          <a:bodyPr/>
          <a:lstStyle/>
          <a:p>
            <a:r>
              <a:rPr lang="en-US"/>
              <a:t>Customer Satisfaction</a:t>
            </a:r>
            <a:endParaRPr lang="th-TH"/>
          </a:p>
        </p:txBody>
      </p:sp>
      <p:sp>
        <p:nvSpPr>
          <p:cNvPr id="19459" name="Rectangle 3"/>
          <p:cNvSpPr>
            <a:spLocks noGrp="1" noChangeArrowheads="1"/>
          </p:cNvSpPr>
          <p:nvPr>
            <p:ph type="body" sz="half" idx="1"/>
          </p:nvPr>
        </p:nvSpPr>
        <p:spPr>
          <a:xfrm>
            <a:off x="785786" y="1643050"/>
            <a:ext cx="7345363" cy="4752975"/>
          </a:xfrm>
          <a:solidFill>
            <a:schemeClr val="tx2">
              <a:alpha val="77000"/>
            </a:schemeClr>
          </a:solidFill>
          <a:ln w="38100">
            <a:solidFill>
              <a:srgbClr val="FF0000"/>
            </a:solidFill>
          </a:ln>
        </p:spPr>
        <p:txBody>
          <a:bodyPr/>
          <a:lstStyle/>
          <a:p>
            <a:r>
              <a:rPr lang="en-US" sz="2400" b="1">
                <a:effectLst>
                  <a:outerShdw blurRad="38100" dist="38100" dir="2700000" algn="tl">
                    <a:srgbClr val="C0C0C0"/>
                  </a:outerShdw>
                </a:effectLst>
              </a:rPr>
              <a:t>In addition to a sense of fulfillment in the knowledge that one’s needs have been met, satisfaction can be related to other types of</a:t>
            </a:r>
            <a:r>
              <a:rPr lang="en-US" sz="2400"/>
              <a:t> </a:t>
            </a:r>
            <a:r>
              <a:rPr lang="en-US" sz="3600" b="1">
                <a:solidFill>
                  <a:srgbClr val="FF0000"/>
                </a:solidFill>
                <a:effectLst>
                  <a:outerShdw blurRad="38100" dist="38100" dir="2700000" algn="tl">
                    <a:srgbClr val="C0C0C0"/>
                  </a:outerShdw>
                </a:effectLst>
              </a:rPr>
              <a:t>feelings,</a:t>
            </a:r>
            <a:r>
              <a:rPr lang="en-US" sz="2400"/>
              <a:t> </a:t>
            </a:r>
            <a:r>
              <a:rPr lang="en-US" sz="2400" b="1">
                <a:effectLst>
                  <a:outerShdw blurRad="38100" dist="38100" dir="2700000" algn="tl">
                    <a:srgbClr val="C0C0C0"/>
                  </a:outerShdw>
                </a:effectLst>
              </a:rPr>
              <a:t>depending on the particular context or type of service.</a:t>
            </a:r>
          </a:p>
          <a:p>
            <a:r>
              <a:rPr lang="en-US" sz="2400" b="1">
                <a:effectLst>
                  <a:outerShdw blurRad="38100" dist="38100" dir="2700000" algn="tl">
                    <a:srgbClr val="C0C0C0"/>
                  </a:outerShdw>
                </a:effectLst>
              </a:rPr>
              <a:t>Satisfaction can be viewed as</a:t>
            </a:r>
            <a:r>
              <a:rPr lang="en-US" sz="2400"/>
              <a:t> </a:t>
            </a:r>
            <a:r>
              <a:rPr lang="en-US" sz="2400" b="1" i="1">
                <a:solidFill>
                  <a:srgbClr val="FF0000"/>
                </a:solidFill>
                <a:effectLst>
                  <a:outerShdw blurRad="38100" dist="38100" dir="2700000" algn="tl">
                    <a:srgbClr val="C0C0C0"/>
                  </a:outerShdw>
                </a:effectLst>
              </a:rPr>
              <a:t>contentment or associated with feelings of pleasure</a:t>
            </a:r>
            <a:r>
              <a:rPr lang="en-US" sz="2400"/>
              <a:t> </a:t>
            </a:r>
            <a:r>
              <a:rPr lang="en-US" sz="2400" b="1">
                <a:effectLst>
                  <a:outerShdw blurRad="38100" dist="38100" dir="2700000" algn="tl">
                    <a:srgbClr val="C0C0C0"/>
                  </a:outerShdw>
                </a:effectLst>
              </a:rPr>
              <a:t>for services, or really</a:t>
            </a:r>
            <a:r>
              <a:rPr lang="en-US" sz="2400"/>
              <a:t> </a:t>
            </a:r>
            <a:r>
              <a:rPr lang="en-US" sz="2400" b="1" i="1">
                <a:solidFill>
                  <a:srgbClr val="FF0000"/>
                </a:solidFill>
                <a:effectLst>
                  <a:outerShdw blurRad="38100" dist="38100" dir="2700000" algn="tl">
                    <a:srgbClr val="C0C0C0"/>
                  </a:outerShdw>
                </a:effectLst>
              </a:rPr>
              <a:t>surprise-</a:t>
            </a:r>
            <a:r>
              <a:rPr lang="en-US" sz="2400"/>
              <a:t> </a:t>
            </a:r>
            <a:r>
              <a:rPr lang="en-US" sz="2400" b="1">
                <a:effectLst>
                  <a:outerShdw blurRad="38100" dist="38100" dir="2700000" algn="tl">
                    <a:srgbClr val="C0C0C0"/>
                  </a:outerShdw>
                </a:effectLst>
              </a:rPr>
              <a:t>delight; removal of negative</a:t>
            </a:r>
            <a:r>
              <a:rPr lang="en-US" sz="2400"/>
              <a:t> </a:t>
            </a:r>
            <a:r>
              <a:rPr lang="en-US" sz="2400" b="1">
                <a:effectLst>
                  <a:outerShdw blurRad="38100" dist="38100" dir="2700000" algn="tl">
                    <a:srgbClr val="C0C0C0"/>
                  </a:outerShdw>
                </a:effectLst>
              </a:rPr>
              <a:t>feelings-</a:t>
            </a:r>
            <a:r>
              <a:rPr lang="en-US" sz="2400"/>
              <a:t> </a:t>
            </a:r>
            <a:r>
              <a:rPr lang="en-US" sz="2400" b="1" i="1">
                <a:solidFill>
                  <a:srgbClr val="FF0000"/>
                </a:solidFill>
                <a:effectLst>
                  <a:outerShdw blurRad="38100" dist="38100" dir="2700000" algn="tl">
                    <a:srgbClr val="C0C0C0"/>
                  </a:outerShdw>
                </a:effectLst>
              </a:rPr>
              <a:t>relief </a:t>
            </a:r>
            <a:r>
              <a:rPr lang="en-US" sz="2400" b="1">
                <a:effectLst>
                  <a:outerShdw blurRad="38100" dist="38100" dir="2700000" algn="tl">
                    <a:srgbClr val="C0C0C0"/>
                  </a:outerShdw>
                </a:effectLst>
              </a:rPr>
              <a:t>or mix of negative and positive feelings of</a:t>
            </a:r>
            <a:r>
              <a:rPr lang="en-US" sz="2400"/>
              <a:t> </a:t>
            </a:r>
            <a:r>
              <a:rPr lang="en-US" sz="2400" b="1" i="1">
                <a:solidFill>
                  <a:srgbClr val="FF0000"/>
                </a:solidFill>
                <a:effectLst>
                  <a:outerShdw blurRad="38100" dist="38100" dir="2700000" algn="tl">
                    <a:srgbClr val="C0C0C0"/>
                  </a:outerShdw>
                </a:effectLst>
              </a:rPr>
              <a:t>ambivalence.</a:t>
            </a:r>
            <a:endParaRPr lang="th-TH" sz="2400" b="1" i="1">
              <a:solidFill>
                <a:srgbClr val="FF0000"/>
              </a:solidFill>
              <a:effectLst>
                <a:outerShdw blurRad="38100" dist="38100" dir="2700000" algn="tl">
                  <a:srgbClr val="C0C0C0"/>
                </a:outerShdw>
              </a:effectL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sz="3800"/>
              <a:t>What Determines Customer Satisfaction?</a:t>
            </a:r>
            <a:endParaRPr lang="th-TH" sz="3800"/>
          </a:p>
        </p:txBody>
      </p:sp>
      <p:pic>
        <p:nvPicPr>
          <p:cNvPr id="20487" name="Picture 7" descr="5344"/>
          <p:cNvPicPr>
            <a:picLocks noGrp="1" noChangeAspect="1" noChangeArrowheads="1"/>
          </p:cNvPicPr>
          <p:nvPr>
            <p:ph sz="half" idx="2"/>
          </p:nvPr>
        </p:nvPicPr>
        <p:blipFill>
          <a:blip r:embed="rId2"/>
          <a:srcRect/>
          <a:stretch>
            <a:fillRect/>
          </a:stretch>
        </p:blipFill>
        <p:spPr>
          <a:xfrm flipH="1">
            <a:off x="5857884" y="4857760"/>
            <a:ext cx="2676149" cy="1806569"/>
          </a:xfrm>
          <a:prstGeom prst="rect">
            <a:avLst/>
          </a:prstGeom>
          <a:ln>
            <a:noFill/>
          </a:ln>
          <a:effectLst>
            <a:outerShdw blurRad="292100" dist="139700" dir="2700000" algn="tl" rotWithShape="0">
              <a:srgbClr val="333333">
                <a:alpha val="65000"/>
              </a:srgbClr>
            </a:outerShdw>
          </a:effectLst>
        </p:spPr>
      </p:pic>
      <p:sp>
        <p:nvSpPr>
          <p:cNvPr id="20483" name="Rectangle 3"/>
          <p:cNvSpPr>
            <a:spLocks noGrp="1" noChangeArrowheads="1"/>
          </p:cNvSpPr>
          <p:nvPr>
            <p:ph type="body" sz="half" idx="1"/>
          </p:nvPr>
        </p:nvSpPr>
        <p:spPr>
          <a:xfrm>
            <a:off x="1214414" y="1500174"/>
            <a:ext cx="4598996" cy="3671887"/>
          </a:xfrm>
          <a:solidFill>
            <a:schemeClr val="tx2">
              <a:alpha val="49001"/>
            </a:schemeClr>
          </a:solidFill>
        </p:spPr>
        <p:txBody>
          <a:bodyPr/>
          <a:lstStyle/>
          <a:p>
            <a:r>
              <a:rPr lang="en-US" sz="2800" b="1" i="1" dirty="0">
                <a:effectLst>
                  <a:outerShdw blurRad="38100" dist="38100" dir="2700000" algn="tl">
                    <a:srgbClr val="C0C0C0"/>
                  </a:outerShdw>
                </a:effectLst>
              </a:rPr>
              <a:t>Product and Service Features</a:t>
            </a:r>
          </a:p>
          <a:p>
            <a:r>
              <a:rPr lang="en-US" sz="2800" b="1" i="1" dirty="0">
                <a:effectLst>
                  <a:outerShdw blurRad="38100" dist="38100" dir="2700000" algn="tl">
                    <a:srgbClr val="C0C0C0"/>
                  </a:outerShdw>
                </a:effectLst>
              </a:rPr>
              <a:t>Consumer Emotions</a:t>
            </a:r>
          </a:p>
          <a:p>
            <a:r>
              <a:rPr lang="en-US" sz="2800" b="1" i="1" dirty="0">
                <a:effectLst>
                  <a:outerShdw blurRad="38100" dist="38100" dir="2700000" algn="tl">
                    <a:srgbClr val="C0C0C0"/>
                  </a:outerShdw>
                </a:effectLst>
              </a:rPr>
              <a:t>Attributions for Service Success or Failure</a:t>
            </a:r>
          </a:p>
          <a:p>
            <a:r>
              <a:rPr lang="en-US" sz="2800" b="1" i="1" dirty="0">
                <a:effectLst>
                  <a:outerShdw blurRad="38100" dist="38100" dir="2700000" algn="tl">
                    <a:srgbClr val="C0C0C0"/>
                  </a:outerShdw>
                </a:effectLst>
              </a:rPr>
              <a:t>Perceptions of Equity or Fairness</a:t>
            </a:r>
          </a:p>
          <a:p>
            <a:r>
              <a:rPr lang="en-US" sz="2800" b="1" i="1" dirty="0">
                <a:effectLst>
                  <a:outerShdw blurRad="38100" dist="38100" dir="2700000" algn="tl">
                    <a:srgbClr val="C0C0C0"/>
                  </a:outerShdw>
                </a:effectLst>
              </a:rPr>
              <a:t>Other Consumers, Family Members, and Coworkers</a:t>
            </a:r>
            <a:endParaRPr lang="th-TH" sz="2800" b="1" i="1" dirty="0">
              <a:effectLst>
                <a:outerShdw blurRad="38100" dist="38100" dir="2700000" algn="tl">
                  <a:srgbClr val="C0C0C0"/>
                </a:outerShdw>
              </a:effectLs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US" sz="3800"/>
              <a:t>Measurements of Customer Satisfaction</a:t>
            </a:r>
            <a:endParaRPr lang="th-TH" sz="3800"/>
          </a:p>
        </p:txBody>
      </p:sp>
      <p:sp>
        <p:nvSpPr>
          <p:cNvPr id="22531" name="Rectangle 3"/>
          <p:cNvSpPr>
            <a:spLocks noGrp="1" noChangeArrowheads="1"/>
          </p:cNvSpPr>
          <p:nvPr>
            <p:ph type="body" idx="1"/>
          </p:nvPr>
        </p:nvSpPr>
        <p:spPr/>
        <p:txBody>
          <a:bodyPr/>
          <a:lstStyle/>
          <a:p>
            <a:pPr>
              <a:lnSpc>
                <a:spcPct val="80000"/>
              </a:lnSpc>
            </a:pPr>
            <a:r>
              <a:rPr lang="en-US" sz="2400" b="1" u="sng">
                <a:solidFill>
                  <a:srgbClr val="FF0000"/>
                </a:solidFill>
                <a:effectLst>
                  <a:outerShdw blurRad="38100" dist="38100" dir="2700000" algn="tl">
                    <a:srgbClr val="C0C0C0"/>
                  </a:outerShdw>
                </a:effectLst>
              </a:rPr>
              <a:t>National Customer Satisfaction Indexes</a:t>
            </a:r>
          </a:p>
          <a:p>
            <a:pPr lvl="1">
              <a:lnSpc>
                <a:spcPct val="80000"/>
              </a:lnSpc>
            </a:pPr>
            <a:r>
              <a:rPr lang="en-US" sz="2000"/>
              <a:t>Customer satisfaction indexes begin to get at the quality of economic output, wheareas more traditional economic indicators tend to focus only on quantity. The firs such measure was the Swedish Customer Satisfaction Barometer introduced in 1989.</a:t>
            </a:r>
          </a:p>
          <a:p>
            <a:pPr>
              <a:lnSpc>
                <a:spcPct val="80000"/>
              </a:lnSpc>
            </a:pPr>
            <a:r>
              <a:rPr lang="en-US" sz="2400" b="1" i="1" u="sng">
                <a:solidFill>
                  <a:srgbClr val="FF0000"/>
                </a:solidFill>
                <a:effectLst>
                  <a:outerShdw blurRad="38100" dist="38100" dir="2700000" algn="tl">
                    <a:srgbClr val="C0C0C0"/>
                  </a:outerShdw>
                </a:effectLst>
              </a:rPr>
              <a:t>The American Customer Satisfaction Indexes</a:t>
            </a:r>
          </a:p>
          <a:p>
            <a:pPr lvl="1">
              <a:lnSpc>
                <a:spcPct val="80000"/>
              </a:lnSpc>
            </a:pPr>
            <a:r>
              <a:rPr lang="en-US" sz="2000"/>
              <a:t>ACSI is developed by researchers at the National Quality Research Center at the University of Michigan, is a measure of quality of goods and services as experiences by consumers.</a:t>
            </a:r>
          </a:p>
          <a:p>
            <a:pPr>
              <a:lnSpc>
                <a:spcPct val="80000"/>
              </a:lnSpc>
            </a:pPr>
            <a:r>
              <a:rPr lang="en-US" sz="2400" b="1" u="sng">
                <a:solidFill>
                  <a:srgbClr val="FF0000"/>
                </a:solidFill>
                <a:effectLst>
                  <a:outerShdw blurRad="38100" dist="38100" dir="2700000" algn="tl">
                    <a:srgbClr val="C0C0C0"/>
                  </a:outerShdw>
                </a:effectLst>
              </a:rPr>
              <a:t>Outcomes of Customer Satisfaction</a:t>
            </a:r>
          </a:p>
          <a:p>
            <a:pPr lvl="1">
              <a:lnSpc>
                <a:spcPct val="80000"/>
              </a:lnSpc>
            </a:pPr>
            <a:r>
              <a:rPr lang="en-US" sz="2000"/>
              <a:t>Why all this attention to customer satisfaction? Some policy makers believe that customer satisfaction is an important indicator of national economic health.</a:t>
            </a:r>
            <a:endParaRPr lang="th-TH" sz="20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US"/>
              <a:t>Figure 5.2</a:t>
            </a:r>
            <a:endParaRPr lang="th-TH"/>
          </a:p>
        </p:txBody>
      </p:sp>
      <p:pic>
        <p:nvPicPr>
          <p:cNvPr id="23556" name="Picture 4" descr="servicesmarketing15"/>
          <p:cNvPicPr>
            <a:picLocks noGrp="1" noChangeAspect="1" noChangeArrowheads="1"/>
          </p:cNvPicPr>
          <p:nvPr>
            <p:ph idx="1"/>
          </p:nvPr>
        </p:nvPicPr>
        <p:blipFill>
          <a:blip r:embed="rId2"/>
          <a:srcRect/>
          <a:stretch>
            <a:fillRect/>
          </a:stretch>
        </p:blipFill>
        <p:spPr>
          <a:xfrm>
            <a:off x="0" y="1196975"/>
            <a:ext cx="9144000" cy="5661025"/>
          </a:xfrm>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1" name="Rectangle 5"/>
          <p:cNvSpPr>
            <a:spLocks noGrp="1" noChangeArrowheads="1"/>
          </p:cNvSpPr>
          <p:nvPr>
            <p:ph type="title"/>
          </p:nvPr>
        </p:nvSpPr>
        <p:spPr/>
        <p:txBody>
          <a:bodyPr/>
          <a:lstStyle/>
          <a:p>
            <a:r>
              <a:rPr lang="en-US"/>
              <a:t>Table 5.1</a:t>
            </a:r>
            <a:endParaRPr lang="th-TH"/>
          </a:p>
        </p:txBody>
      </p:sp>
      <p:pic>
        <p:nvPicPr>
          <p:cNvPr id="45060" name="Picture 4" descr="servicesmarketing16"/>
          <p:cNvPicPr>
            <a:picLocks noGrp="1" noChangeAspect="1" noChangeArrowheads="1"/>
          </p:cNvPicPr>
          <p:nvPr>
            <p:ph idx="1"/>
          </p:nvPr>
        </p:nvPicPr>
        <p:blipFill>
          <a:blip r:embed="rId2"/>
          <a:srcRect/>
          <a:stretch>
            <a:fillRect/>
          </a:stretch>
        </p:blipFill>
        <p:spPr>
          <a:xfrm>
            <a:off x="323850" y="1125538"/>
            <a:ext cx="8135938" cy="5732462"/>
          </a:xfrm>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a:t>Figure 5.3</a:t>
            </a:r>
            <a:endParaRPr lang="th-TH"/>
          </a:p>
        </p:txBody>
      </p:sp>
      <p:pic>
        <p:nvPicPr>
          <p:cNvPr id="24580" name="Picture 4" descr="servicesmarketing17"/>
          <p:cNvPicPr>
            <a:picLocks noGrp="1" noChangeAspect="1" noChangeArrowheads="1"/>
          </p:cNvPicPr>
          <p:nvPr>
            <p:ph idx="1"/>
          </p:nvPr>
        </p:nvPicPr>
        <p:blipFill>
          <a:blip r:embed="rId2"/>
          <a:srcRect/>
          <a:stretch>
            <a:fillRect/>
          </a:stretch>
        </p:blipFill>
        <p:spPr>
          <a:xfrm>
            <a:off x="0" y="1341438"/>
            <a:ext cx="8893175" cy="5516562"/>
          </a:xfrm>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a:t>Figure 5.4</a:t>
            </a:r>
            <a:endParaRPr lang="th-TH"/>
          </a:p>
        </p:txBody>
      </p:sp>
      <p:pic>
        <p:nvPicPr>
          <p:cNvPr id="21508" name="Picture 4" descr="servicesmarketing18"/>
          <p:cNvPicPr>
            <a:picLocks noGrp="1" noChangeAspect="1" noChangeArrowheads="1"/>
          </p:cNvPicPr>
          <p:nvPr>
            <p:ph idx="1"/>
          </p:nvPr>
        </p:nvPicPr>
        <p:blipFill>
          <a:blip r:embed="rId2"/>
          <a:srcRect/>
          <a:stretch>
            <a:fillRect/>
          </a:stretch>
        </p:blipFill>
        <p:spPr>
          <a:xfrm>
            <a:off x="0" y="1341438"/>
            <a:ext cx="8893175" cy="5516562"/>
          </a:xfrm>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a:t>Service Quality</a:t>
            </a:r>
            <a:endParaRPr lang="th-TH"/>
          </a:p>
        </p:txBody>
      </p:sp>
      <p:sp>
        <p:nvSpPr>
          <p:cNvPr id="25603" name="Rectangle 3"/>
          <p:cNvSpPr>
            <a:spLocks noGrp="1" noChangeArrowheads="1"/>
          </p:cNvSpPr>
          <p:nvPr>
            <p:ph type="body" sz="half" idx="1"/>
          </p:nvPr>
        </p:nvSpPr>
        <p:spPr/>
        <p:txBody>
          <a:bodyPr/>
          <a:lstStyle/>
          <a:p>
            <a:pPr>
              <a:lnSpc>
                <a:spcPct val="90000"/>
              </a:lnSpc>
            </a:pPr>
            <a:r>
              <a:rPr lang="en-US" sz="2800" b="1" i="1">
                <a:solidFill>
                  <a:srgbClr val="FF0000"/>
                </a:solidFill>
              </a:rPr>
              <a:t>Service Quality is a critical element of customer perceptions.</a:t>
            </a:r>
          </a:p>
          <a:p>
            <a:pPr>
              <a:lnSpc>
                <a:spcPct val="90000"/>
              </a:lnSpc>
            </a:pPr>
            <a:r>
              <a:rPr lang="en-US" sz="2000" b="1" i="1">
                <a:effectLst>
                  <a:outerShdw blurRad="38100" dist="38100" dir="2700000" algn="tl">
                    <a:srgbClr val="C0C0C0"/>
                  </a:outerShdw>
                </a:effectLst>
              </a:rPr>
              <a:t>In the case of pure services (eg. Health care, financial services, education) service quality will be the dominant element in customers’ evaluations.</a:t>
            </a:r>
            <a:endParaRPr lang="th-TH" sz="2000" b="1" i="1">
              <a:effectLst>
                <a:outerShdw blurRad="38100" dist="38100" dir="2700000" algn="tl">
                  <a:srgbClr val="C0C0C0"/>
                </a:outerShdw>
              </a:effectLst>
            </a:endParaRPr>
          </a:p>
        </p:txBody>
      </p:sp>
      <p:pic>
        <p:nvPicPr>
          <p:cNvPr id="25607" name="Picture 7" descr="ny_ny072"/>
          <p:cNvPicPr>
            <a:picLocks noGrp="1" noChangeAspect="1" noChangeArrowheads="1"/>
          </p:cNvPicPr>
          <p:nvPr>
            <p:ph sz="half" idx="2"/>
          </p:nvPr>
        </p:nvPicPr>
        <p:blipFill>
          <a:blip r:embed="rId2"/>
          <a:srcRect/>
          <a:stretch>
            <a:fillRect/>
          </a:stretch>
        </p:blipFill>
        <p:spPr>
          <a:xfrm>
            <a:off x="4648200" y="2354263"/>
            <a:ext cx="3886200" cy="2909887"/>
          </a:xfrm>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a:t>Service Quality Dimensions</a:t>
            </a:r>
            <a:endParaRPr lang="th-TH"/>
          </a:p>
        </p:txBody>
      </p:sp>
      <p:pic>
        <p:nvPicPr>
          <p:cNvPr id="26638" name="Picture 14" descr="1165"/>
          <p:cNvPicPr>
            <a:picLocks noGrp="1" noChangeAspect="1" noChangeArrowheads="1"/>
          </p:cNvPicPr>
          <p:nvPr>
            <p:ph sz="quarter" idx="3"/>
          </p:nvPr>
        </p:nvPicPr>
        <p:blipFill>
          <a:blip r:embed="rId2"/>
          <a:srcRect/>
          <a:stretch>
            <a:fillRect/>
          </a:stretch>
        </p:blipFill>
        <p:spPr>
          <a:xfrm>
            <a:off x="323850" y="1484313"/>
            <a:ext cx="8280400" cy="4652962"/>
          </a:xfrm>
          <a:noFill/>
          <a:ln/>
        </p:spPr>
      </p:pic>
      <p:sp>
        <p:nvSpPr>
          <p:cNvPr id="26627" name="Rectangle 3"/>
          <p:cNvSpPr>
            <a:spLocks noGrp="1" noChangeArrowheads="1"/>
          </p:cNvSpPr>
          <p:nvPr>
            <p:ph type="body" sz="half" idx="1"/>
          </p:nvPr>
        </p:nvSpPr>
        <p:spPr>
          <a:xfrm>
            <a:off x="609600" y="1600200"/>
            <a:ext cx="7562850" cy="4852988"/>
          </a:xfrm>
          <a:solidFill>
            <a:schemeClr val="bg1">
              <a:alpha val="53999"/>
            </a:schemeClr>
          </a:solidFill>
        </p:spPr>
        <p:txBody>
          <a:bodyPr/>
          <a:lstStyle/>
          <a:p>
            <a:pPr>
              <a:lnSpc>
                <a:spcPct val="90000"/>
              </a:lnSpc>
            </a:pPr>
            <a:r>
              <a:rPr lang="en-US" sz="2400" b="1" i="1">
                <a:solidFill>
                  <a:srgbClr val="FF0000"/>
                </a:solidFill>
                <a:effectLst>
                  <a:outerShdw blurRad="38100" dist="38100" dir="2700000" algn="tl">
                    <a:srgbClr val="C0C0C0"/>
                  </a:outerShdw>
                </a:effectLst>
              </a:rPr>
              <a:t>Customers do not perceive quality a unidimensional way.</a:t>
            </a:r>
          </a:p>
          <a:p>
            <a:pPr>
              <a:lnSpc>
                <a:spcPct val="90000"/>
              </a:lnSpc>
            </a:pPr>
            <a:r>
              <a:rPr lang="en-US" sz="2800" b="1" u="sng">
                <a:solidFill>
                  <a:srgbClr val="FF0000"/>
                </a:solidFill>
                <a:effectLst>
                  <a:outerShdw blurRad="38100" dist="38100" dir="2700000" algn="tl">
                    <a:srgbClr val="C0C0C0"/>
                  </a:outerShdw>
                </a:effectLst>
              </a:rPr>
              <a:t>Service Quality Dimensions:</a:t>
            </a:r>
          </a:p>
          <a:p>
            <a:pPr lvl="1">
              <a:lnSpc>
                <a:spcPct val="90000"/>
              </a:lnSpc>
            </a:pPr>
            <a:r>
              <a:rPr lang="en-US" sz="2200" b="1">
                <a:effectLst>
                  <a:outerShdw blurRad="38100" dist="38100" dir="2700000" algn="tl">
                    <a:srgbClr val="C0C0C0"/>
                  </a:outerShdw>
                </a:effectLst>
              </a:rPr>
              <a:t>Reliability:</a:t>
            </a:r>
            <a:r>
              <a:rPr lang="en-US" sz="2200"/>
              <a:t> ability to perform the promised service dependably and accurately.</a:t>
            </a:r>
          </a:p>
          <a:p>
            <a:pPr lvl="1">
              <a:lnSpc>
                <a:spcPct val="90000"/>
              </a:lnSpc>
            </a:pPr>
            <a:r>
              <a:rPr lang="en-US" sz="2200" b="1">
                <a:effectLst>
                  <a:outerShdw blurRad="38100" dist="38100" dir="2700000" algn="tl">
                    <a:srgbClr val="C0C0C0"/>
                  </a:outerShdw>
                </a:effectLst>
              </a:rPr>
              <a:t>Responsiveness</a:t>
            </a:r>
            <a:r>
              <a:rPr lang="en-US" sz="2200"/>
              <a:t>: willingness to help customers and provide prompt service.</a:t>
            </a:r>
          </a:p>
          <a:p>
            <a:pPr lvl="1">
              <a:lnSpc>
                <a:spcPct val="90000"/>
              </a:lnSpc>
            </a:pPr>
            <a:r>
              <a:rPr lang="en-US" sz="2200" b="1">
                <a:effectLst>
                  <a:outerShdw blurRad="38100" dist="38100" dir="2700000" algn="tl">
                    <a:srgbClr val="C0C0C0"/>
                  </a:outerShdw>
                </a:effectLst>
              </a:rPr>
              <a:t>Assurance:</a:t>
            </a:r>
            <a:r>
              <a:rPr lang="en-US" sz="2200"/>
              <a:t> employees’ knowledge and courtesy and their ability to inspire trust and confidence.</a:t>
            </a:r>
          </a:p>
          <a:p>
            <a:pPr lvl="1">
              <a:lnSpc>
                <a:spcPct val="90000"/>
              </a:lnSpc>
            </a:pPr>
            <a:r>
              <a:rPr lang="en-US" sz="2200" b="1">
                <a:effectLst>
                  <a:outerShdw blurRad="38100" dist="38100" dir="2700000" algn="tl">
                    <a:srgbClr val="C0C0C0"/>
                  </a:outerShdw>
                </a:effectLst>
              </a:rPr>
              <a:t>Empathy:</a:t>
            </a:r>
            <a:r>
              <a:rPr lang="en-US" sz="2200"/>
              <a:t> caring, individualized attention given to customers.</a:t>
            </a:r>
          </a:p>
          <a:p>
            <a:pPr lvl="1">
              <a:lnSpc>
                <a:spcPct val="90000"/>
              </a:lnSpc>
            </a:pPr>
            <a:r>
              <a:rPr lang="en-US" sz="2200" b="1">
                <a:effectLst>
                  <a:outerShdw blurRad="38100" dist="38100" dir="2700000" algn="tl">
                    <a:srgbClr val="C0C0C0"/>
                  </a:outerShdw>
                </a:effectLst>
              </a:rPr>
              <a:t>Tangible:</a:t>
            </a:r>
            <a:r>
              <a:rPr lang="en-US" sz="2200"/>
              <a:t> appearance of physical facilities, equipment, personnel, and written materials.</a:t>
            </a:r>
            <a:endParaRPr lang="th-TH" sz="2200"/>
          </a:p>
        </p:txBody>
      </p:sp>
      <p:sp>
        <p:nvSpPr>
          <p:cNvPr id="26628" name="Rectangle 4"/>
          <p:cNvSpPr>
            <a:spLocks noChangeArrowheads="1"/>
          </p:cNvSpPr>
          <p:nvPr/>
        </p:nvSpPr>
        <p:spPr bwMode="auto">
          <a:xfrm rot="10800000" flipV="1">
            <a:off x="3778250" y="6518275"/>
            <a:ext cx="4033838" cy="339725"/>
          </a:xfrm>
          <a:prstGeom prst="rect">
            <a:avLst/>
          </a:prstGeom>
          <a:noFill/>
          <a:ln w="9525">
            <a:noFill/>
            <a:miter lim="800000"/>
            <a:headEnd/>
            <a:tailEnd/>
          </a:ln>
          <a:effectLst/>
        </p:spPr>
        <p:txBody>
          <a:bodyPr>
            <a:spAutoFit/>
          </a:bodyPr>
          <a:lstStyle/>
          <a:p>
            <a:pPr>
              <a:lnSpc>
                <a:spcPct val="90000"/>
              </a:lnSpc>
              <a:spcBef>
                <a:spcPct val="20000"/>
              </a:spcBef>
              <a:buClr>
                <a:schemeClr val="hlink"/>
              </a:buClr>
              <a:buSzPct val="80000"/>
              <a:buFont typeface="Wingdings" pitchFamily="2" charset="2"/>
              <a:buChar char="l"/>
            </a:pPr>
            <a:r>
              <a:rPr lang="en-US"/>
              <a:t>Global Features pg. 118-119</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a:t>Table 5.2</a:t>
            </a:r>
            <a:endParaRPr lang="th-TH"/>
          </a:p>
        </p:txBody>
      </p:sp>
      <p:pic>
        <p:nvPicPr>
          <p:cNvPr id="27652" name="Picture 4" descr="servicesmarketing19"/>
          <p:cNvPicPr>
            <a:picLocks noGrp="1" noChangeAspect="1" noChangeArrowheads="1"/>
          </p:cNvPicPr>
          <p:nvPr>
            <p:ph idx="1"/>
          </p:nvPr>
        </p:nvPicPr>
        <p:blipFill>
          <a:blip r:embed="rId2"/>
          <a:srcRect/>
          <a:stretch>
            <a:fillRect/>
          </a:stretch>
        </p:blipFill>
        <p:spPr>
          <a:xfrm>
            <a:off x="468313" y="1196975"/>
            <a:ext cx="7900987" cy="5661025"/>
          </a:xfrm>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a:t>E-Service Quality</a:t>
            </a:r>
            <a:endParaRPr lang="th-TH"/>
          </a:p>
        </p:txBody>
      </p:sp>
      <p:sp>
        <p:nvSpPr>
          <p:cNvPr id="28675" name="Rectangle 3"/>
          <p:cNvSpPr>
            <a:spLocks noGrp="1" noChangeArrowheads="1"/>
          </p:cNvSpPr>
          <p:nvPr>
            <p:ph type="body" idx="1"/>
          </p:nvPr>
        </p:nvSpPr>
        <p:spPr>
          <a:xfrm>
            <a:off x="611188" y="1484313"/>
            <a:ext cx="7346950" cy="5113337"/>
          </a:xfrm>
        </p:spPr>
        <p:txBody>
          <a:bodyPr/>
          <a:lstStyle/>
          <a:p>
            <a:pPr>
              <a:lnSpc>
                <a:spcPct val="90000"/>
              </a:lnSpc>
            </a:pPr>
            <a:r>
              <a:rPr lang="en-US" sz="2400" b="1" i="1">
                <a:solidFill>
                  <a:srgbClr val="FF0000"/>
                </a:solidFill>
                <a:effectLst>
                  <a:outerShdw blurRad="38100" dist="38100" dir="2700000" algn="tl">
                    <a:srgbClr val="C0C0C0"/>
                  </a:outerShdw>
                </a:effectLst>
              </a:rPr>
              <a:t>The four core dimensions that customer use to judge websites at which they experience no questions or problems are:</a:t>
            </a:r>
          </a:p>
          <a:p>
            <a:pPr lvl="1">
              <a:lnSpc>
                <a:spcPct val="90000"/>
              </a:lnSpc>
            </a:pPr>
            <a:r>
              <a:rPr lang="en-US" sz="2000" b="1">
                <a:solidFill>
                  <a:srgbClr val="FF0000"/>
                </a:solidFill>
                <a:effectLst>
                  <a:outerShdw blurRad="38100" dist="38100" dir="2700000" algn="tl">
                    <a:srgbClr val="C0C0C0"/>
                  </a:outerShdw>
                </a:effectLst>
              </a:rPr>
              <a:t>Efficiency:</a:t>
            </a:r>
            <a:r>
              <a:rPr lang="en-US" sz="2000"/>
              <a:t> the ability of customers to get to the website, find their desired product and information associated with it, and check out with minimal effort.</a:t>
            </a:r>
          </a:p>
          <a:p>
            <a:pPr lvl="1">
              <a:lnSpc>
                <a:spcPct val="90000"/>
              </a:lnSpc>
            </a:pPr>
            <a:r>
              <a:rPr lang="en-US" sz="2000" b="1">
                <a:solidFill>
                  <a:srgbClr val="FF0000"/>
                </a:solidFill>
                <a:effectLst>
                  <a:outerShdw blurRad="38100" dist="38100" dir="2700000" algn="tl">
                    <a:srgbClr val="C0C0C0"/>
                  </a:outerShdw>
                </a:effectLst>
              </a:rPr>
              <a:t>Fulfillment</a:t>
            </a:r>
            <a:r>
              <a:rPr lang="en-US" sz="2000"/>
              <a:t>: the accuracy of service promises, having products in stock, and delivering the products in the promised time.</a:t>
            </a:r>
          </a:p>
          <a:p>
            <a:pPr lvl="1">
              <a:lnSpc>
                <a:spcPct val="90000"/>
              </a:lnSpc>
            </a:pPr>
            <a:r>
              <a:rPr lang="en-US" sz="2000" b="1">
                <a:solidFill>
                  <a:srgbClr val="FF0000"/>
                </a:solidFill>
                <a:effectLst>
                  <a:outerShdw blurRad="38100" dist="38100" dir="2700000" algn="tl">
                    <a:srgbClr val="C0C0C0"/>
                  </a:outerShdw>
                </a:effectLst>
              </a:rPr>
              <a:t>Reliability:</a:t>
            </a:r>
            <a:r>
              <a:rPr lang="en-US" sz="2000"/>
              <a:t> the technical functioning of the site, particularly the extent to which it is available and functioning properly.</a:t>
            </a:r>
          </a:p>
          <a:p>
            <a:pPr lvl="1">
              <a:lnSpc>
                <a:spcPct val="90000"/>
              </a:lnSpc>
            </a:pPr>
            <a:r>
              <a:rPr lang="en-US" sz="2000" b="1">
                <a:solidFill>
                  <a:srgbClr val="FF0000"/>
                </a:solidFill>
                <a:effectLst>
                  <a:outerShdw blurRad="38100" dist="38100" dir="2700000" algn="tl">
                    <a:srgbClr val="C0C0C0"/>
                  </a:outerShdw>
                </a:effectLst>
              </a:rPr>
              <a:t>Privacy:</a:t>
            </a:r>
            <a:r>
              <a:rPr lang="en-US" sz="2000"/>
              <a:t> the assurance that shopping behavior data are not shared and that credit information is secure.</a:t>
            </a:r>
            <a:endParaRPr lang="th-TH" sz="20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a:t>E-Service Quality</a:t>
            </a:r>
            <a:endParaRPr lang="th-TH"/>
          </a:p>
        </p:txBody>
      </p:sp>
      <p:sp>
        <p:nvSpPr>
          <p:cNvPr id="29699" name="Rectangle 3"/>
          <p:cNvSpPr>
            <a:spLocks noGrp="1" noChangeArrowheads="1"/>
          </p:cNvSpPr>
          <p:nvPr>
            <p:ph type="body" idx="1"/>
          </p:nvPr>
        </p:nvSpPr>
        <p:spPr/>
        <p:txBody>
          <a:bodyPr/>
          <a:lstStyle/>
          <a:p>
            <a:pPr>
              <a:lnSpc>
                <a:spcPct val="80000"/>
              </a:lnSpc>
            </a:pPr>
            <a:r>
              <a:rPr lang="en-US" sz="2800"/>
              <a:t>The study also revealed three dimensions that customers use to judge recovery service when they have problems or questions.</a:t>
            </a:r>
          </a:p>
          <a:p>
            <a:pPr>
              <a:lnSpc>
                <a:spcPct val="80000"/>
              </a:lnSpc>
            </a:pPr>
            <a:endParaRPr lang="en-US" sz="2800" b="1">
              <a:solidFill>
                <a:srgbClr val="FF0000"/>
              </a:solidFill>
              <a:effectLst>
                <a:outerShdw blurRad="38100" dist="38100" dir="2700000" algn="tl">
                  <a:srgbClr val="C0C0C0"/>
                </a:outerShdw>
              </a:effectLst>
            </a:endParaRPr>
          </a:p>
          <a:p>
            <a:pPr lvl="1">
              <a:lnSpc>
                <a:spcPct val="80000"/>
              </a:lnSpc>
            </a:pPr>
            <a:r>
              <a:rPr lang="en-US" sz="2400" b="1">
                <a:solidFill>
                  <a:srgbClr val="FF0000"/>
                </a:solidFill>
                <a:effectLst>
                  <a:outerShdw blurRad="38100" dist="38100" dir="2700000" algn="tl">
                    <a:srgbClr val="C0C0C0"/>
                  </a:outerShdw>
                </a:effectLst>
              </a:rPr>
              <a:t>Responsiveness</a:t>
            </a:r>
            <a:r>
              <a:rPr lang="en-US" sz="2400"/>
              <a:t>: the ability of e-tailers to provide appropriate information to customers when a problem occurs, to have mechanisms for handing returns and to provide online guarantees.</a:t>
            </a:r>
          </a:p>
          <a:p>
            <a:pPr lvl="1">
              <a:lnSpc>
                <a:spcPct val="80000"/>
              </a:lnSpc>
            </a:pPr>
            <a:r>
              <a:rPr lang="en-US" sz="2400" b="1">
                <a:solidFill>
                  <a:srgbClr val="FF0000"/>
                </a:solidFill>
                <a:effectLst>
                  <a:outerShdw blurRad="38100" dist="38100" dir="2700000" algn="tl">
                    <a:srgbClr val="C0C0C0"/>
                  </a:outerShdw>
                </a:effectLst>
              </a:rPr>
              <a:t>Compensation:</a:t>
            </a:r>
            <a:r>
              <a:rPr lang="en-US" sz="2400"/>
              <a:t> the degree to which customers are to receive money back and are reimbursed for shipping and handling costs.</a:t>
            </a:r>
          </a:p>
          <a:p>
            <a:pPr lvl="1">
              <a:lnSpc>
                <a:spcPct val="80000"/>
              </a:lnSpc>
            </a:pPr>
            <a:r>
              <a:rPr lang="en-US" sz="2400" b="1">
                <a:solidFill>
                  <a:srgbClr val="FF0000"/>
                </a:solidFill>
                <a:effectLst>
                  <a:outerShdw blurRad="38100" dist="38100" dir="2700000" algn="tl">
                    <a:srgbClr val="C0C0C0"/>
                  </a:outerShdw>
                </a:effectLst>
              </a:rPr>
              <a:t>Contact:</a:t>
            </a:r>
            <a:r>
              <a:rPr lang="en-US" sz="2400"/>
              <a:t> the availability of live customer service agents onine or through the phone.</a:t>
            </a:r>
            <a:endParaRPr lang="th-TH" sz="24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sz="3800"/>
              <a:t>Service Encounters: The Building Blocks for Customer Perceptions</a:t>
            </a:r>
            <a:endParaRPr lang="th-TH" sz="3800"/>
          </a:p>
        </p:txBody>
      </p:sp>
      <p:sp>
        <p:nvSpPr>
          <p:cNvPr id="30723" name="Rectangle 3"/>
          <p:cNvSpPr>
            <a:spLocks noGrp="1" noChangeArrowheads="1"/>
          </p:cNvSpPr>
          <p:nvPr>
            <p:ph type="body" sz="half" idx="1"/>
          </p:nvPr>
        </p:nvSpPr>
        <p:spPr>
          <a:xfrm>
            <a:off x="684213" y="1557338"/>
            <a:ext cx="7778750" cy="4464050"/>
          </a:xfrm>
        </p:spPr>
        <p:txBody>
          <a:bodyPr/>
          <a:lstStyle/>
          <a:p>
            <a:pPr>
              <a:lnSpc>
                <a:spcPct val="80000"/>
              </a:lnSpc>
            </a:pPr>
            <a:r>
              <a:rPr lang="en-US" sz="2400"/>
              <a:t>Service Encounters or Moments of Truth</a:t>
            </a:r>
          </a:p>
          <a:p>
            <a:pPr lvl="1">
              <a:lnSpc>
                <a:spcPct val="80000"/>
              </a:lnSpc>
            </a:pPr>
            <a:r>
              <a:rPr lang="en-US" sz="3100" b="1" i="1">
                <a:solidFill>
                  <a:srgbClr val="FF0000"/>
                </a:solidFill>
                <a:effectLst>
                  <a:outerShdw blurRad="38100" dist="38100" dir="2700000" algn="tl">
                    <a:srgbClr val="C0C0C0"/>
                  </a:outerShdw>
                </a:effectLst>
              </a:rPr>
              <a:t>From the customer’s point of view, the most vivid impression of service occurs in the service encounter or moment of truth, when the customer interacts with the service firm</a:t>
            </a:r>
          </a:p>
          <a:p>
            <a:pPr lvl="1">
              <a:lnSpc>
                <a:spcPct val="80000"/>
              </a:lnSpc>
            </a:pPr>
            <a:endParaRPr lang="en-US" sz="3100" b="1" i="1">
              <a:solidFill>
                <a:srgbClr val="FF0000"/>
              </a:solidFill>
              <a:effectLst>
                <a:outerShdw blurRad="38100" dist="38100" dir="2700000" algn="tl">
                  <a:srgbClr val="C0C0C0"/>
                </a:outerShdw>
              </a:effectLst>
            </a:endParaRPr>
          </a:p>
          <a:p>
            <a:pPr lvl="1">
              <a:lnSpc>
                <a:spcPct val="80000"/>
              </a:lnSpc>
            </a:pPr>
            <a:r>
              <a:rPr lang="en-US" sz="2200"/>
              <a:t>Example: The Disney Corporation estimates that each of its amusement park customers experiences about 74 service encounters and that negative experiences in any one of them can lead to a negative overall evaluation.</a:t>
            </a:r>
            <a:endParaRPr lang="th-TH" sz="2200"/>
          </a:p>
        </p:txBody>
      </p:sp>
      <p:pic>
        <p:nvPicPr>
          <p:cNvPr id="30724" name="Picture 4" descr="mickey03"/>
          <p:cNvPicPr>
            <a:picLocks noGrp="1" noChangeAspect="1" noChangeArrowheads="1"/>
          </p:cNvPicPr>
          <p:nvPr>
            <p:ph sz="half" idx="2"/>
          </p:nvPr>
        </p:nvPicPr>
        <p:blipFill>
          <a:blip r:embed="rId2"/>
          <a:srcRect/>
          <a:stretch>
            <a:fillRect/>
          </a:stretch>
        </p:blipFill>
        <p:spPr>
          <a:xfrm>
            <a:off x="7524750" y="0"/>
            <a:ext cx="1619250" cy="1916113"/>
          </a:xfrm>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US"/>
              <a:t>Figure 5.5</a:t>
            </a:r>
            <a:endParaRPr lang="th-TH"/>
          </a:p>
        </p:txBody>
      </p:sp>
      <p:pic>
        <p:nvPicPr>
          <p:cNvPr id="32772" name="Picture 4" descr="servicesmarketing20"/>
          <p:cNvPicPr>
            <a:picLocks noGrp="1" noChangeAspect="1" noChangeArrowheads="1"/>
          </p:cNvPicPr>
          <p:nvPr>
            <p:ph idx="1"/>
          </p:nvPr>
        </p:nvPicPr>
        <p:blipFill>
          <a:blip r:embed="rId2"/>
          <a:srcRect/>
          <a:stretch>
            <a:fillRect/>
          </a:stretch>
        </p:blipFill>
        <p:spPr>
          <a:xfrm>
            <a:off x="0" y="1484313"/>
            <a:ext cx="8893175" cy="5373687"/>
          </a:xfrm>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a:t>Types of Service Encounters</a:t>
            </a:r>
            <a:endParaRPr lang="th-TH"/>
          </a:p>
        </p:txBody>
      </p:sp>
      <p:sp>
        <p:nvSpPr>
          <p:cNvPr id="33795" name="Rectangle 3"/>
          <p:cNvSpPr>
            <a:spLocks noGrp="1" noChangeArrowheads="1"/>
          </p:cNvSpPr>
          <p:nvPr>
            <p:ph type="body" sz="half" idx="1"/>
          </p:nvPr>
        </p:nvSpPr>
        <p:spPr>
          <a:xfrm>
            <a:off x="609600" y="1600200"/>
            <a:ext cx="4683125" cy="4708525"/>
          </a:xfrm>
        </p:spPr>
        <p:txBody>
          <a:bodyPr/>
          <a:lstStyle/>
          <a:p>
            <a:pPr>
              <a:lnSpc>
                <a:spcPct val="80000"/>
              </a:lnSpc>
            </a:pPr>
            <a:r>
              <a:rPr lang="en-US" sz="2400" b="1">
                <a:solidFill>
                  <a:srgbClr val="FF0000"/>
                </a:solidFill>
                <a:effectLst>
                  <a:outerShdw blurRad="38100" dist="38100" dir="2700000" algn="tl">
                    <a:srgbClr val="C0C0C0"/>
                  </a:outerShdw>
                </a:effectLst>
              </a:rPr>
              <a:t>Remote encounters</a:t>
            </a:r>
            <a:r>
              <a:rPr lang="en-US" sz="2400" b="1">
                <a:effectLst>
                  <a:outerShdw blurRad="38100" dist="38100" dir="2700000" algn="tl">
                    <a:srgbClr val="C0C0C0"/>
                  </a:outerShdw>
                </a:effectLst>
              </a:rPr>
              <a:t>:</a:t>
            </a:r>
            <a:r>
              <a:rPr lang="en-US" sz="2400"/>
              <a:t> Encounters without any direct human contact ex. ATM machines,etc.</a:t>
            </a:r>
          </a:p>
          <a:p>
            <a:pPr>
              <a:lnSpc>
                <a:spcPct val="80000"/>
              </a:lnSpc>
            </a:pPr>
            <a:r>
              <a:rPr lang="en-US" sz="2400" b="1">
                <a:solidFill>
                  <a:srgbClr val="FF0000"/>
                </a:solidFill>
                <a:effectLst>
                  <a:outerShdw blurRad="38100" dist="38100" dir="2700000" algn="tl">
                    <a:srgbClr val="C0C0C0"/>
                  </a:outerShdw>
                </a:effectLst>
              </a:rPr>
              <a:t>Phone encounters:</a:t>
            </a:r>
            <a:r>
              <a:rPr lang="en-US" sz="2400"/>
              <a:t> The most frequent type ex. Insurance companies, utilities, telecommunications.</a:t>
            </a:r>
          </a:p>
          <a:p>
            <a:pPr>
              <a:lnSpc>
                <a:spcPct val="80000"/>
              </a:lnSpc>
            </a:pPr>
            <a:r>
              <a:rPr lang="en-US" sz="2400" b="1">
                <a:solidFill>
                  <a:srgbClr val="FF0000"/>
                </a:solidFill>
                <a:effectLst>
                  <a:outerShdw blurRad="38100" dist="38100" dir="2700000" algn="tl">
                    <a:srgbClr val="C0C0C0"/>
                  </a:outerShdw>
                </a:effectLst>
              </a:rPr>
              <a:t>Face-to-face</a:t>
            </a:r>
            <a:r>
              <a:rPr lang="en-US" sz="2400">
                <a:solidFill>
                  <a:srgbClr val="FF0000"/>
                </a:solidFill>
              </a:rPr>
              <a:t>:</a:t>
            </a:r>
            <a:r>
              <a:rPr lang="en-US" sz="2400"/>
              <a:t> Occurs when employees and customers in direct contact. Ex. Disney theme parks, IBM business to business </a:t>
            </a:r>
          </a:p>
          <a:p>
            <a:pPr>
              <a:lnSpc>
                <a:spcPct val="80000"/>
              </a:lnSpc>
              <a:buFont typeface="Wingdings" pitchFamily="2" charset="2"/>
              <a:buNone/>
            </a:pPr>
            <a:r>
              <a:rPr lang="en-US" sz="2400"/>
              <a:t/>
            </a:r>
            <a:br>
              <a:rPr lang="en-US" sz="2400"/>
            </a:br>
            <a:endParaRPr lang="en-US" sz="2400"/>
          </a:p>
          <a:p>
            <a:pPr>
              <a:lnSpc>
                <a:spcPct val="80000"/>
              </a:lnSpc>
            </a:pPr>
            <a:endParaRPr lang="th-TH" sz="2400"/>
          </a:p>
        </p:txBody>
      </p:sp>
      <p:sp>
        <p:nvSpPr>
          <p:cNvPr id="33796" name="Rectangle 4"/>
          <p:cNvSpPr>
            <a:spLocks noChangeArrowheads="1"/>
          </p:cNvSpPr>
          <p:nvPr/>
        </p:nvSpPr>
        <p:spPr bwMode="auto">
          <a:xfrm>
            <a:off x="1619250" y="6518275"/>
            <a:ext cx="5626100" cy="339725"/>
          </a:xfrm>
          <a:prstGeom prst="rect">
            <a:avLst/>
          </a:prstGeom>
          <a:noFill/>
          <a:ln w="9525">
            <a:noFill/>
            <a:miter lim="800000"/>
            <a:headEnd/>
            <a:tailEnd/>
          </a:ln>
          <a:effectLst/>
        </p:spPr>
        <p:txBody>
          <a:bodyPr>
            <a:spAutoFit/>
          </a:bodyPr>
          <a:lstStyle/>
          <a:p>
            <a:pPr>
              <a:lnSpc>
                <a:spcPct val="90000"/>
              </a:lnSpc>
              <a:spcBef>
                <a:spcPct val="20000"/>
              </a:spcBef>
              <a:buClr>
                <a:schemeClr val="hlink"/>
              </a:buClr>
              <a:buSzPct val="80000"/>
              <a:buFont typeface="Wingdings" pitchFamily="2" charset="2"/>
              <a:buChar char="l"/>
            </a:pPr>
            <a:r>
              <a:rPr lang="en-US"/>
              <a:t> Exhbit 5.2 pg. 126 and Technology Spotlight pg.127</a:t>
            </a:r>
          </a:p>
        </p:txBody>
      </p:sp>
      <p:pic>
        <p:nvPicPr>
          <p:cNvPr id="33797" name="Picture 5" descr="05091"/>
          <p:cNvPicPr>
            <a:picLocks noGrp="1" noChangeAspect="1" noChangeArrowheads="1"/>
          </p:cNvPicPr>
          <p:nvPr>
            <p:ph sz="half" idx="2"/>
          </p:nvPr>
        </p:nvPicPr>
        <p:blipFill>
          <a:blip r:embed="rId2"/>
          <a:srcRect/>
          <a:stretch>
            <a:fillRect/>
          </a:stretch>
        </p:blipFill>
        <p:spPr>
          <a:xfrm>
            <a:off x="5292725" y="1412875"/>
            <a:ext cx="3409950" cy="4657725"/>
          </a:xfrm>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a:t>Figure 5.6 </a:t>
            </a:r>
            <a:endParaRPr lang="th-TH"/>
          </a:p>
        </p:txBody>
      </p:sp>
      <p:pic>
        <p:nvPicPr>
          <p:cNvPr id="34820" name="Picture 4" descr="servicesmarketing21"/>
          <p:cNvPicPr>
            <a:picLocks noGrp="1" noChangeAspect="1" noChangeArrowheads="1"/>
          </p:cNvPicPr>
          <p:nvPr>
            <p:ph idx="1"/>
          </p:nvPr>
        </p:nvPicPr>
        <p:blipFill>
          <a:blip r:embed="rId2"/>
          <a:srcRect/>
          <a:stretch>
            <a:fillRect/>
          </a:stretch>
        </p:blipFill>
        <p:spPr>
          <a:xfrm>
            <a:off x="1619250" y="1268413"/>
            <a:ext cx="6408738" cy="5589587"/>
          </a:xfrm>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9" name="Picture 5" descr="servicesmarketing22"/>
          <p:cNvPicPr>
            <a:picLocks noGrp="1" noChangeAspect="1" noChangeArrowheads="1"/>
          </p:cNvPicPr>
          <p:nvPr>
            <p:ph idx="1"/>
          </p:nvPr>
        </p:nvPicPr>
        <p:blipFill>
          <a:blip r:embed="rId2"/>
          <a:srcRect/>
          <a:stretch>
            <a:fillRect/>
          </a:stretch>
        </p:blipFill>
        <p:spPr>
          <a:xfrm>
            <a:off x="1619250" y="0"/>
            <a:ext cx="5634038" cy="6858000"/>
          </a:xfrm>
          <a:noFill/>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sz="3800"/>
              <a:t>Technology-Bases Service Encounters</a:t>
            </a:r>
            <a:endParaRPr lang="th-TH" sz="3800"/>
          </a:p>
        </p:txBody>
      </p:sp>
      <p:sp>
        <p:nvSpPr>
          <p:cNvPr id="35843" name="Rectangle 3"/>
          <p:cNvSpPr>
            <a:spLocks noGrp="1" noChangeArrowheads="1"/>
          </p:cNvSpPr>
          <p:nvPr>
            <p:ph type="body" sz="half" idx="1"/>
          </p:nvPr>
        </p:nvSpPr>
        <p:spPr>
          <a:xfrm>
            <a:off x="468313" y="1700213"/>
            <a:ext cx="4467225" cy="4419600"/>
          </a:xfrm>
        </p:spPr>
        <p:txBody>
          <a:bodyPr/>
          <a:lstStyle/>
          <a:p>
            <a:pPr>
              <a:lnSpc>
                <a:spcPct val="80000"/>
              </a:lnSpc>
            </a:pPr>
            <a:r>
              <a:rPr lang="en-US" sz="2400"/>
              <a:t>These types involve customers </a:t>
            </a:r>
            <a:r>
              <a:rPr lang="en-US" b="1">
                <a:solidFill>
                  <a:srgbClr val="FF0000"/>
                </a:solidFill>
                <a:effectLst>
                  <a:outerShdw blurRad="38100" dist="38100" dir="2700000" algn="tl">
                    <a:srgbClr val="C0C0C0"/>
                  </a:outerShdw>
                </a:effectLst>
              </a:rPr>
              <a:t>interacting</a:t>
            </a:r>
            <a:r>
              <a:rPr lang="en-US" sz="2400"/>
              <a:t> with Internet-based services, automated phone services, kiosk services and services delivered via CD or video technology. </a:t>
            </a:r>
          </a:p>
          <a:p>
            <a:pPr>
              <a:lnSpc>
                <a:spcPct val="80000"/>
              </a:lnSpc>
            </a:pPr>
            <a:r>
              <a:rPr lang="en-US" sz="2400" b="1" i="1">
                <a:effectLst>
                  <a:outerShdw blurRad="38100" dist="38100" dir="2700000" algn="tl">
                    <a:srgbClr val="C0C0C0"/>
                  </a:outerShdw>
                </a:effectLst>
              </a:rPr>
              <a:t>They are often referred to as self service technologies (SSTs) because the customer essentially provides his or her own service.</a:t>
            </a:r>
            <a:endParaRPr lang="th-TH" sz="2400" b="1" i="1">
              <a:effectLst>
                <a:outerShdw blurRad="38100" dist="38100" dir="2700000" algn="tl">
                  <a:srgbClr val="C0C0C0"/>
                </a:outerShdw>
              </a:effectLst>
            </a:endParaRPr>
          </a:p>
        </p:txBody>
      </p:sp>
      <p:pic>
        <p:nvPicPr>
          <p:cNvPr id="35847" name="Picture 7" descr="4090"/>
          <p:cNvPicPr>
            <a:picLocks noGrp="1" noChangeAspect="1" noChangeArrowheads="1"/>
          </p:cNvPicPr>
          <p:nvPr>
            <p:ph sz="half" idx="2"/>
          </p:nvPr>
        </p:nvPicPr>
        <p:blipFill>
          <a:blip r:embed="rId2"/>
          <a:srcRect/>
          <a:stretch>
            <a:fillRect/>
          </a:stretch>
        </p:blipFill>
        <p:spPr>
          <a:xfrm>
            <a:off x="5040313" y="1879600"/>
            <a:ext cx="4103687" cy="4978400"/>
          </a:xfrm>
          <a:noFill/>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a:t>For Satisfying SSTs</a:t>
            </a:r>
            <a:endParaRPr lang="th-TH"/>
          </a:p>
        </p:txBody>
      </p:sp>
      <p:pic>
        <p:nvPicPr>
          <p:cNvPr id="36871" name="Picture 7" descr="1289"/>
          <p:cNvPicPr>
            <a:picLocks noGrp="1" noChangeAspect="1" noChangeArrowheads="1"/>
          </p:cNvPicPr>
          <p:nvPr>
            <p:ph sz="half" idx="2"/>
          </p:nvPr>
        </p:nvPicPr>
        <p:blipFill>
          <a:blip r:embed="rId2"/>
          <a:srcRect/>
          <a:stretch>
            <a:fillRect/>
          </a:stretch>
        </p:blipFill>
        <p:spPr>
          <a:xfrm>
            <a:off x="684213" y="1484313"/>
            <a:ext cx="7659687" cy="4608512"/>
          </a:xfrm>
          <a:noFill/>
          <a:ln/>
        </p:spPr>
      </p:pic>
      <p:sp>
        <p:nvSpPr>
          <p:cNvPr id="36867" name="Rectangle 3"/>
          <p:cNvSpPr>
            <a:spLocks noGrp="1" noChangeArrowheads="1"/>
          </p:cNvSpPr>
          <p:nvPr>
            <p:ph type="body" sz="half" idx="1"/>
          </p:nvPr>
        </p:nvSpPr>
        <p:spPr>
          <a:xfrm>
            <a:off x="609600" y="1600200"/>
            <a:ext cx="7634288" cy="4419600"/>
          </a:xfrm>
          <a:solidFill>
            <a:schemeClr val="tx2">
              <a:alpha val="42999"/>
            </a:schemeClr>
          </a:solidFill>
        </p:spPr>
        <p:txBody>
          <a:bodyPr/>
          <a:lstStyle/>
          <a:p>
            <a:r>
              <a:rPr lang="en-US" sz="2800" b="1">
                <a:solidFill>
                  <a:srgbClr val="FF0000"/>
                </a:solidFill>
                <a:effectLst>
                  <a:outerShdw blurRad="38100" dist="38100" dir="2700000" algn="tl">
                    <a:srgbClr val="C0C0C0"/>
                  </a:outerShdw>
                </a:effectLst>
              </a:rPr>
              <a:t>Solved and intensified need:</a:t>
            </a:r>
            <a:r>
              <a:rPr lang="en-US" sz="2800"/>
              <a:t> Cash machine that came to the rescue</a:t>
            </a:r>
          </a:p>
          <a:p>
            <a:r>
              <a:rPr lang="en-US" sz="2800" b="1">
                <a:solidFill>
                  <a:srgbClr val="FF0000"/>
                </a:solidFill>
                <a:effectLst>
                  <a:outerShdw blurRad="38100" dist="38100" dir="2700000" algn="tl">
                    <a:srgbClr val="C0C0C0"/>
                  </a:outerShdw>
                </a:effectLst>
              </a:rPr>
              <a:t>Better than alternative:</a:t>
            </a:r>
            <a:r>
              <a:rPr lang="en-US" sz="2800"/>
              <a:t> easy to use, save time (available when and where the customer needed it, saved money.</a:t>
            </a:r>
          </a:p>
          <a:p>
            <a:r>
              <a:rPr lang="en-US" sz="2800" b="1">
                <a:solidFill>
                  <a:srgbClr val="FF0000"/>
                </a:solidFill>
                <a:effectLst>
                  <a:outerShdw blurRad="38100" dist="38100" dir="2700000" algn="tl">
                    <a:srgbClr val="C0C0C0"/>
                  </a:outerShdw>
                </a:effectLst>
              </a:rPr>
              <a:t>Did its job:</a:t>
            </a:r>
            <a:r>
              <a:rPr lang="en-US" sz="2800"/>
              <a:t> SST works as it should</a:t>
            </a:r>
          </a:p>
          <a:p>
            <a:endParaRPr lang="th-TH" sz="28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a:t>For Dissatisfying SSTs</a:t>
            </a:r>
            <a:endParaRPr lang="th-TH"/>
          </a:p>
        </p:txBody>
      </p:sp>
      <p:sp>
        <p:nvSpPr>
          <p:cNvPr id="31747" name="Rectangle 3"/>
          <p:cNvSpPr>
            <a:spLocks noGrp="1" noChangeArrowheads="1"/>
          </p:cNvSpPr>
          <p:nvPr>
            <p:ph type="body" sz="half" idx="1"/>
          </p:nvPr>
        </p:nvSpPr>
        <p:spPr>
          <a:xfrm>
            <a:off x="1908175" y="1412875"/>
            <a:ext cx="7019925" cy="5445125"/>
          </a:xfrm>
        </p:spPr>
        <p:txBody>
          <a:bodyPr/>
          <a:lstStyle/>
          <a:p>
            <a:r>
              <a:rPr lang="en-US" sz="2400" b="1">
                <a:solidFill>
                  <a:srgbClr val="FF0000"/>
                </a:solidFill>
                <a:effectLst>
                  <a:outerShdw blurRad="38100" dist="38100" dir="2700000" algn="tl">
                    <a:srgbClr val="C0C0C0"/>
                  </a:outerShdw>
                </a:effectLst>
              </a:rPr>
              <a:t>Technology failure:</a:t>
            </a:r>
            <a:r>
              <a:rPr lang="en-US" sz="2400"/>
              <a:t> SST may not work- PIN numbers do not work</a:t>
            </a:r>
          </a:p>
          <a:p>
            <a:r>
              <a:rPr lang="en-US" sz="2400" b="1">
                <a:solidFill>
                  <a:srgbClr val="FF0000"/>
                </a:solidFill>
                <a:effectLst>
                  <a:outerShdw blurRad="38100" dist="38100" dir="2700000" algn="tl">
                    <a:srgbClr val="C0C0C0"/>
                  </a:outerShdw>
                </a:effectLst>
              </a:rPr>
              <a:t>Process Failure:</a:t>
            </a:r>
            <a:r>
              <a:rPr lang="en-US" sz="2400"/>
              <a:t> later customer discovers that a back-office or follow up process which customer assume was connected does not work.</a:t>
            </a:r>
          </a:p>
          <a:p>
            <a:r>
              <a:rPr lang="en-US" sz="2400" b="1">
                <a:solidFill>
                  <a:srgbClr val="FF0000"/>
                </a:solidFill>
                <a:effectLst>
                  <a:outerShdw blurRad="38100" dist="38100" dir="2700000" algn="tl">
                    <a:srgbClr val="C0C0C0"/>
                  </a:outerShdw>
                </a:effectLst>
              </a:rPr>
              <a:t>Poor design</a:t>
            </a:r>
            <a:r>
              <a:rPr lang="en-US" sz="2400"/>
              <a:t>: Technical process (technology is confusing, menu options are unclear) or the actual service design (delivery takes too long, service is inflexible)</a:t>
            </a:r>
          </a:p>
          <a:p>
            <a:r>
              <a:rPr lang="en-US" sz="2400" b="1">
                <a:solidFill>
                  <a:srgbClr val="FF0000"/>
                </a:solidFill>
                <a:effectLst>
                  <a:outerShdw blurRad="38100" dist="38100" dir="2700000" algn="tl">
                    <a:srgbClr val="C0C0C0"/>
                  </a:outerShdw>
                </a:effectLst>
              </a:rPr>
              <a:t>Customer-driven failures:</a:t>
            </a:r>
            <a:r>
              <a:rPr lang="en-US" sz="2400"/>
              <a:t> customers own inability to use the technology properly</a:t>
            </a:r>
            <a:endParaRPr lang="th-TH" sz="2400"/>
          </a:p>
        </p:txBody>
      </p:sp>
      <p:pic>
        <p:nvPicPr>
          <p:cNvPr id="31751" name="Picture 7" descr="cartoon20"/>
          <p:cNvPicPr>
            <a:picLocks noGrp="1" noChangeAspect="1" noChangeArrowheads="1"/>
          </p:cNvPicPr>
          <p:nvPr>
            <p:ph sz="half" idx="2"/>
          </p:nvPr>
        </p:nvPicPr>
        <p:blipFill>
          <a:blip r:embed="rId2"/>
          <a:srcRect/>
          <a:stretch>
            <a:fillRect/>
          </a:stretch>
        </p:blipFill>
        <p:spPr>
          <a:xfrm>
            <a:off x="0" y="3933825"/>
            <a:ext cx="2001838" cy="2924175"/>
          </a:xfrm>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a:t>Table 5.3</a:t>
            </a:r>
            <a:endParaRPr lang="th-TH"/>
          </a:p>
        </p:txBody>
      </p:sp>
      <p:pic>
        <p:nvPicPr>
          <p:cNvPr id="38916" name="Picture 4" descr="servicesmarketing23"/>
          <p:cNvPicPr>
            <a:picLocks noGrp="1" noChangeAspect="1" noChangeArrowheads="1"/>
          </p:cNvPicPr>
          <p:nvPr>
            <p:ph idx="1"/>
          </p:nvPr>
        </p:nvPicPr>
        <p:blipFill>
          <a:blip r:embed="rId2"/>
          <a:srcRect/>
          <a:stretch>
            <a:fillRect/>
          </a:stretch>
        </p:blipFill>
        <p:spPr>
          <a:xfrm>
            <a:off x="0" y="1125538"/>
            <a:ext cx="9144000" cy="5732462"/>
          </a:xfrm>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a:t>Evidence of Service</a:t>
            </a:r>
            <a:endParaRPr lang="th-TH"/>
          </a:p>
        </p:txBody>
      </p:sp>
      <p:sp>
        <p:nvSpPr>
          <p:cNvPr id="39939" name="Rectangle 3"/>
          <p:cNvSpPr>
            <a:spLocks noGrp="1" noChangeArrowheads="1"/>
          </p:cNvSpPr>
          <p:nvPr>
            <p:ph type="body" idx="1"/>
          </p:nvPr>
        </p:nvSpPr>
        <p:spPr>
          <a:xfrm>
            <a:off x="609600" y="1600200"/>
            <a:ext cx="7924800" cy="4924425"/>
          </a:xfrm>
        </p:spPr>
        <p:txBody>
          <a:bodyPr/>
          <a:lstStyle/>
          <a:p>
            <a:pPr>
              <a:lnSpc>
                <a:spcPct val="90000"/>
              </a:lnSpc>
            </a:pPr>
            <a:r>
              <a:rPr lang="en-US" sz="2800" b="1" i="1">
                <a:solidFill>
                  <a:srgbClr val="FF0000"/>
                </a:solidFill>
              </a:rPr>
              <a:t>Because services are intangible, customers are searching for evidence of service in every interaction they have with an organization.</a:t>
            </a:r>
          </a:p>
          <a:p>
            <a:pPr>
              <a:lnSpc>
                <a:spcPct val="90000"/>
              </a:lnSpc>
            </a:pPr>
            <a:r>
              <a:rPr lang="en-US" sz="2800"/>
              <a:t>The categories in fig.5.7 together represent the service and provide evidence that makes the offering tangible.</a:t>
            </a:r>
          </a:p>
          <a:p>
            <a:pPr>
              <a:lnSpc>
                <a:spcPct val="90000"/>
              </a:lnSpc>
            </a:pPr>
            <a:r>
              <a:rPr lang="en-US" sz="2800"/>
              <a:t>The new mix elements essentially are the evidence of service in each moment of truth.</a:t>
            </a:r>
          </a:p>
          <a:p>
            <a:pPr>
              <a:lnSpc>
                <a:spcPct val="90000"/>
              </a:lnSpc>
            </a:pPr>
            <a:endParaRPr lang="en-US" sz="2800"/>
          </a:p>
          <a:p>
            <a:pPr>
              <a:lnSpc>
                <a:spcPct val="90000"/>
              </a:lnSpc>
            </a:pPr>
            <a:r>
              <a:rPr lang="en-US" sz="2800"/>
              <a:t>Example: Doctors Office</a:t>
            </a:r>
            <a:endParaRPr lang="th-TH" sz="28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a:t>Figure 5.7</a:t>
            </a:r>
            <a:endParaRPr lang="th-TH"/>
          </a:p>
        </p:txBody>
      </p:sp>
      <p:pic>
        <p:nvPicPr>
          <p:cNvPr id="40964" name="Picture 4" descr="servicesmarketing24"/>
          <p:cNvPicPr>
            <a:picLocks noGrp="1" noChangeAspect="1" noChangeArrowheads="1"/>
          </p:cNvPicPr>
          <p:nvPr>
            <p:ph idx="1"/>
          </p:nvPr>
        </p:nvPicPr>
        <p:blipFill>
          <a:blip r:embed="rId2"/>
          <a:srcRect/>
          <a:stretch>
            <a:fillRect/>
          </a:stretch>
        </p:blipFill>
        <p:spPr>
          <a:xfrm>
            <a:off x="0" y="1341438"/>
            <a:ext cx="9144000" cy="5516562"/>
          </a:xfrm>
          <a:noFill/>
          <a:ln/>
        </p:spPr>
      </p:pic>
    </p:spTree>
  </p:cSld>
  <p:clrMapOvr>
    <a:masterClrMapping/>
  </p:clrMapOvr>
</p:sld>
</file>

<file path=ppt/theme/theme1.xml><?xml version="1.0" encoding="utf-8"?>
<a:theme xmlns:a="http://schemas.openxmlformats.org/drawingml/2006/main" name="Radial">
  <a:themeElements>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fontScheme name="Radial">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clrMap bg1="lt1" tx1="dk1" bg2="lt2" tx2="dk2" accent1="accent1" accent2="accent2" accent3="accent3" accent4="accent4" accent5="accent5" accent6="accent6" hlink="hlink" folHlink="folHlink"/>
    </a:extraClrScheme>
    <a:extraClrScheme>
      <a:clrScheme name="Radial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clrMap bg1="lt1" tx1="dk1" bg2="lt2" tx2="dk2" accent1="accent1" accent2="accent2" accent3="accent3" accent4="accent4" accent5="accent5" accent6="accent6" hlink="hlink" folHlink="folHlink"/>
    </a:extraClrScheme>
    <a:extraClrScheme>
      <a:clrScheme name="Radial 3">
        <a:dk1>
          <a:srgbClr val="CC6600"/>
        </a:dk1>
        <a:lt1>
          <a:srgbClr val="FFFFFF"/>
        </a:lt1>
        <a:dk2>
          <a:srgbClr val="800000"/>
        </a:dk2>
        <a:lt2>
          <a:srgbClr val="FFFFFF"/>
        </a:lt2>
        <a:accent1>
          <a:srgbClr val="FF6600"/>
        </a:accent1>
        <a:accent2>
          <a:srgbClr val="33CCCC"/>
        </a:accent2>
        <a:accent3>
          <a:srgbClr val="C0AAAA"/>
        </a:accent3>
        <a:accent4>
          <a:srgbClr val="DADADA"/>
        </a:accent4>
        <a:accent5>
          <a:srgbClr val="FFB8AA"/>
        </a:accent5>
        <a:accent6>
          <a:srgbClr val="2DB9B9"/>
        </a:accent6>
        <a:hlink>
          <a:srgbClr val="99FF33"/>
        </a:hlink>
        <a:folHlink>
          <a:srgbClr val="CC3300"/>
        </a:folHlink>
      </a:clrScheme>
      <a:clrMap bg1="dk2" tx1="lt1" bg2="dk1" tx2="lt2" accent1="accent1" accent2="accent2" accent3="accent3" accent4="accent4" accent5="accent5" accent6="accent6" hlink="hlink" folHlink="folHlink"/>
    </a:extraClrScheme>
    <a:extraClrScheme>
      <a:clrScheme name="Radial 4">
        <a:dk1>
          <a:srgbClr val="993300"/>
        </a:dk1>
        <a:lt1>
          <a:srgbClr val="FFFFFF"/>
        </a:lt1>
        <a:dk2>
          <a:srgbClr val="431A01"/>
        </a:dk2>
        <a:lt2>
          <a:srgbClr val="FFFFFF"/>
        </a:lt2>
        <a:accent1>
          <a:srgbClr val="FFCC00"/>
        </a:accent1>
        <a:accent2>
          <a:srgbClr val="FF9966"/>
        </a:accent2>
        <a:accent3>
          <a:srgbClr val="B0ABAA"/>
        </a:accent3>
        <a:accent4>
          <a:srgbClr val="DADADA"/>
        </a:accent4>
        <a:accent5>
          <a:srgbClr val="FFE2AA"/>
        </a:accent5>
        <a:accent6>
          <a:srgbClr val="E78A5C"/>
        </a:accent6>
        <a:hlink>
          <a:srgbClr val="FF6600"/>
        </a:hlink>
        <a:folHlink>
          <a:srgbClr val="CC3300"/>
        </a:folHlink>
      </a:clrScheme>
      <a:clrMap bg1="dk2" tx1="lt1" bg2="dk1" tx2="lt2" accent1="accent1" accent2="accent2" accent3="accent3" accent4="accent4" accent5="accent5" accent6="accent6" hlink="hlink" folHlink="folHlink"/>
    </a:extraClrScheme>
    <a:extraClrScheme>
      <a:clrScheme name="Radial 5">
        <a:dk1>
          <a:srgbClr val="75878B"/>
        </a:dk1>
        <a:lt1>
          <a:srgbClr val="FFFFFF"/>
        </a:lt1>
        <a:dk2>
          <a:srgbClr val="260000"/>
        </a:dk2>
        <a:lt2>
          <a:srgbClr val="FFFFFF"/>
        </a:lt2>
        <a:accent1>
          <a:srgbClr val="0099CC"/>
        </a:accent1>
        <a:accent2>
          <a:srgbClr val="FF3300"/>
        </a:accent2>
        <a:accent3>
          <a:srgbClr val="ACAAAA"/>
        </a:accent3>
        <a:accent4>
          <a:srgbClr val="DADADA"/>
        </a:accent4>
        <a:accent5>
          <a:srgbClr val="AACAE2"/>
        </a:accent5>
        <a:accent6>
          <a:srgbClr val="E72D00"/>
        </a:accent6>
        <a:hlink>
          <a:srgbClr val="FFCC00"/>
        </a:hlink>
        <a:folHlink>
          <a:srgbClr val="CC0000"/>
        </a:folHlink>
      </a:clrScheme>
      <a:clrMap bg1="dk2" tx1="lt1" bg2="dk1" tx2="lt2" accent1="accent1" accent2="accent2" accent3="accent3" accent4="accent4" accent5="accent5" accent6="accent6" hlink="hlink" folHlink="folHlink"/>
    </a:extraClrScheme>
    <a:extraClrScheme>
      <a:clrScheme name="Radial 6">
        <a:dk1>
          <a:srgbClr val="666699"/>
        </a:dk1>
        <a:lt1>
          <a:srgbClr val="FFFFFF"/>
        </a:lt1>
        <a:dk2>
          <a:srgbClr val="000000"/>
        </a:dk2>
        <a:lt2>
          <a:srgbClr val="FFFFFF"/>
        </a:lt2>
        <a:accent1>
          <a:srgbClr val="9966FF"/>
        </a:accent1>
        <a:accent2>
          <a:srgbClr val="99CCFF"/>
        </a:accent2>
        <a:accent3>
          <a:srgbClr val="AAAAAA"/>
        </a:accent3>
        <a:accent4>
          <a:srgbClr val="DADADA"/>
        </a:accent4>
        <a:accent5>
          <a:srgbClr val="CAB8FF"/>
        </a:accent5>
        <a:accent6>
          <a:srgbClr val="8AB9E7"/>
        </a:accent6>
        <a:hlink>
          <a:srgbClr val="FFFFCC"/>
        </a:hlink>
        <a:folHlink>
          <a:srgbClr val="6600CC"/>
        </a:folHlink>
      </a:clrScheme>
      <a:clrMap bg1="dk2" tx1="lt1" bg2="dk1" tx2="lt2" accent1="accent1" accent2="accent2" accent3="accent3" accent4="accent4" accent5="accent5" accent6="accent6" hlink="hlink" folHlink="folHlink"/>
    </a:extraClrScheme>
    <a:extraClrScheme>
      <a:clrScheme name="Radial 7">
        <a:dk1>
          <a:srgbClr val="666699"/>
        </a:dk1>
        <a:lt1>
          <a:srgbClr val="FFFFFF"/>
        </a:lt1>
        <a:dk2>
          <a:srgbClr val="2A2A40"/>
        </a:dk2>
        <a:lt2>
          <a:srgbClr val="FFFFFF"/>
        </a:lt2>
        <a:accent1>
          <a:srgbClr val="006699"/>
        </a:accent1>
        <a:accent2>
          <a:srgbClr val="CC9900"/>
        </a:accent2>
        <a:accent3>
          <a:srgbClr val="ACACAF"/>
        </a:accent3>
        <a:accent4>
          <a:srgbClr val="DADADA"/>
        </a:accent4>
        <a:accent5>
          <a:srgbClr val="AAB8CA"/>
        </a:accent5>
        <a:accent6>
          <a:srgbClr val="B98A00"/>
        </a:accent6>
        <a:hlink>
          <a:srgbClr val="CC6600"/>
        </a:hlink>
        <a:folHlink>
          <a:srgbClr val="6C948A"/>
        </a:folHlink>
      </a:clrScheme>
      <a:clrMap bg1="dk2" tx1="lt1" bg2="dk1" tx2="lt2" accent1="accent1" accent2="accent2" accent3="accent3" accent4="accent4" accent5="accent5" accent6="accent6" hlink="hlink" folHlink="folHlink"/>
    </a:extraClrScheme>
    <a:extraClrScheme>
      <a:clrScheme name="Radial 8">
        <a:dk1>
          <a:srgbClr val="BECBD8"/>
        </a:dk1>
        <a:lt1>
          <a:srgbClr val="FFFFFF"/>
        </a:lt1>
        <a:dk2>
          <a:srgbClr val="2B335B"/>
        </a:dk2>
        <a:lt2>
          <a:srgbClr val="FFFFFF"/>
        </a:lt2>
        <a:accent1>
          <a:srgbClr val="0099CC"/>
        </a:accent1>
        <a:accent2>
          <a:srgbClr val="B5DBE3"/>
        </a:accent2>
        <a:accent3>
          <a:srgbClr val="ACADB5"/>
        </a:accent3>
        <a:accent4>
          <a:srgbClr val="DADADA"/>
        </a:accent4>
        <a:accent5>
          <a:srgbClr val="AACAE2"/>
        </a:accent5>
        <a:accent6>
          <a:srgbClr val="A4C6CE"/>
        </a:accent6>
        <a:hlink>
          <a:srgbClr val="FFCC00"/>
        </a:hlink>
        <a:folHlink>
          <a:srgbClr val="58648C"/>
        </a:folHlink>
      </a:clrScheme>
      <a:clrMap bg1="dk2" tx1="lt1" bg2="dk1" tx2="lt2" accent1="accent1" accent2="accent2" accent3="accent3" accent4="accent4" accent5="accent5" accent6="accent6" hlink="hlink" folHlink="folHlink"/>
    </a:extraClrScheme>
    <a:extraClrScheme>
      <a:clrScheme name="Radial 9">
        <a:dk1>
          <a:srgbClr val="3333FF"/>
        </a:dk1>
        <a:lt1>
          <a:srgbClr val="FFFFFF"/>
        </a:lt1>
        <a:dk2>
          <a:srgbClr val="000099"/>
        </a:dk2>
        <a:lt2>
          <a:srgbClr val="FFFFFF"/>
        </a:lt2>
        <a:accent1>
          <a:srgbClr val="339966"/>
        </a:accent1>
        <a:accent2>
          <a:srgbClr val="9999FF"/>
        </a:accent2>
        <a:accent3>
          <a:srgbClr val="AAAACA"/>
        </a:accent3>
        <a:accent4>
          <a:srgbClr val="DADADA"/>
        </a:accent4>
        <a:accent5>
          <a:srgbClr val="ADCAB8"/>
        </a:accent5>
        <a:accent6>
          <a:srgbClr val="8A8AE7"/>
        </a:accent6>
        <a:hlink>
          <a:srgbClr val="FFFF99"/>
        </a:hlink>
        <a:folHlink>
          <a:srgbClr val="17A0D1"/>
        </a:folHlink>
      </a:clrScheme>
      <a:clrMap bg1="dk2" tx1="lt1" bg2="dk1" tx2="lt2" accent1="accent1" accent2="accent2" accent3="accent3" accent4="accent4" accent5="accent5" accent6="accent6" hlink="hlink" folHlink="folHlink"/>
    </a:extraClrScheme>
    <a:extraClrScheme>
      <a:clrScheme name="Radial 10">
        <a:dk1>
          <a:srgbClr val="808000"/>
        </a:dk1>
        <a:lt1>
          <a:srgbClr val="FFFFFF"/>
        </a:lt1>
        <a:dk2>
          <a:srgbClr val="354418"/>
        </a:dk2>
        <a:lt2>
          <a:srgbClr val="FFFFFF"/>
        </a:lt2>
        <a:accent1>
          <a:srgbClr val="60897C"/>
        </a:accent1>
        <a:accent2>
          <a:srgbClr val="99CC00"/>
        </a:accent2>
        <a:accent3>
          <a:srgbClr val="AEB0AB"/>
        </a:accent3>
        <a:accent4>
          <a:srgbClr val="DADADA"/>
        </a:accent4>
        <a:accent5>
          <a:srgbClr val="B6C4BF"/>
        </a:accent5>
        <a:accent6>
          <a:srgbClr val="8AB900"/>
        </a:accent6>
        <a:hlink>
          <a:srgbClr val="CCCC00"/>
        </a:hlink>
        <a:folHlink>
          <a:srgbClr val="66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Radial</Template>
  <TotalTime>219</TotalTime>
  <Words>1389</Words>
  <Application>Microsoft PowerPoint</Application>
  <PresentationFormat>นำเสนอทางหน้าจอ (4:3)</PresentationFormat>
  <Paragraphs>111</Paragraphs>
  <Slides>32</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32</vt:i4>
      </vt:variant>
    </vt:vector>
  </HeadingPairs>
  <TitlesOfParts>
    <vt:vector size="33" baseType="lpstr">
      <vt:lpstr>Radial</vt:lpstr>
      <vt:lpstr>MK 324/352 Chapter 5: Customer Perceptions of Service</vt:lpstr>
      <vt:lpstr>Customer Perceptions of Service</vt:lpstr>
      <vt:lpstr>Customer Perceptions</vt:lpstr>
      <vt:lpstr>Satisfaction vs. Service Quality</vt:lpstr>
      <vt:lpstr>Satisfaction vs. Quality</vt:lpstr>
      <vt:lpstr>Figure 5.1</vt:lpstr>
      <vt:lpstr>Transaction versus Cumulative Perceptions</vt:lpstr>
      <vt:lpstr>Transaction versus Cumulative Perceptions</vt:lpstr>
      <vt:lpstr>Customer Satisfaction</vt:lpstr>
      <vt:lpstr>Customer Satisfaction</vt:lpstr>
      <vt:lpstr>What Determines Customer Satisfaction?</vt:lpstr>
      <vt:lpstr>Measurements of Customer Satisfaction</vt:lpstr>
      <vt:lpstr>Figure 5.2</vt:lpstr>
      <vt:lpstr>Table 5.1</vt:lpstr>
      <vt:lpstr>Figure 5.3</vt:lpstr>
      <vt:lpstr>Figure 5.4</vt:lpstr>
      <vt:lpstr>Service Quality</vt:lpstr>
      <vt:lpstr>Service Quality Dimensions</vt:lpstr>
      <vt:lpstr>Table 5.2</vt:lpstr>
      <vt:lpstr>E-Service Quality</vt:lpstr>
      <vt:lpstr>E-Service Quality</vt:lpstr>
      <vt:lpstr>Service Encounters: The Building Blocks for Customer Perceptions</vt:lpstr>
      <vt:lpstr>Figure 5.5</vt:lpstr>
      <vt:lpstr>Types of Service Encounters</vt:lpstr>
      <vt:lpstr>Figure 5.6 </vt:lpstr>
      <vt:lpstr>ภาพนิ่ง 26</vt:lpstr>
      <vt:lpstr>Technology-Bases Service Encounters</vt:lpstr>
      <vt:lpstr>For Satisfying SSTs</vt:lpstr>
      <vt:lpstr>For Dissatisfying SSTs</vt:lpstr>
      <vt:lpstr>Table 5.3</vt:lpstr>
      <vt:lpstr>Evidence of Service</vt:lpstr>
      <vt:lpstr>Figure 5.7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4: Customer Expectations of Service</dc:title>
  <dc:creator>วีระพงษ์ เขมวราภรณ์</dc:creator>
  <cp:lastModifiedBy>user</cp:lastModifiedBy>
  <cp:revision>15</cp:revision>
  <dcterms:created xsi:type="dcterms:W3CDTF">2007-02-17T06:37:57Z</dcterms:created>
  <dcterms:modified xsi:type="dcterms:W3CDTF">2012-02-14T08:42:14Z</dcterms:modified>
</cp:coreProperties>
</file>