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1" r:id="rId4"/>
    <p:sldId id="259" r:id="rId5"/>
    <p:sldId id="262" r:id="rId6"/>
    <p:sldId id="260" r:id="rId7"/>
    <p:sldId id="264" r:id="rId8"/>
    <p:sldId id="265" r:id="rId9"/>
    <p:sldId id="266" r:id="rId10"/>
    <p:sldId id="267" r:id="rId11"/>
    <p:sldId id="268" r:id="rId12"/>
    <p:sldId id="271" r:id="rId13"/>
    <p:sldId id="269" r:id="rId14"/>
    <p:sldId id="270" r:id="rId15"/>
    <p:sldId id="272" r:id="rId16"/>
    <p:sldId id="273" r:id="rId1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40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5924DF4-FBC5-48D3-AA76-556D183FB5BC}" type="datetimeFigureOut">
              <a:rPr lang="en-ID" smtClean="0"/>
              <a:t>26/01/2021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6399AEB-72C5-4B67-8C50-3E40EEDDF95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31937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4AA70-0105-4A41-9AE7-04E7B1D5D583}" type="datetime1">
              <a:rPr lang="en-US" smtClean="0"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A4AD0-4EA2-43A2-80D2-A368387B2186}" type="datetime1">
              <a:rPr lang="en-US" smtClean="0"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437FF-B9BB-41A8-B5A6-FA063D3B5565}" type="datetime1">
              <a:rPr lang="en-US" smtClean="0"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9BEA7-2EF1-4633-B05F-E0A2FB15DEBE}" type="datetime1">
              <a:rPr lang="en-US" smtClean="0"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A317E-2FDD-4618-8519-9C6C197569CC}" type="datetime1">
              <a:rPr lang="en-US" smtClean="0"/>
              <a:t>1/26/2021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48B5-BAB6-4CA6-935B-EFE09A08D72A}" type="datetime1">
              <a:rPr lang="en-US" smtClean="0"/>
              <a:t>1/26/2021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AA6E7-830B-4CB5-9F0E-FD77446EFDCF}" type="datetime1">
              <a:rPr lang="en-US" smtClean="0"/>
              <a:t>1/26/2021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1267-C6C6-4012-887C-ECFDFDD13DF5}" type="datetime1">
              <a:rPr lang="en-US" smtClean="0"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96843773-8B00-4A5F-944A-38A0F9D75FC8}" type="datetime1">
              <a:rPr lang="en-US" smtClean="0"/>
              <a:t>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C9BFF-B6CE-4750-99FF-815DC88AEDB8}" type="datetime1">
              <a:rPr lang="en-US" smtClean="0"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56556-A1BC-41D8-AADD-2EEDBE96EA89}" type="datetime1">
              <a:rPr lang="en-US" smtClean="0"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6567D-0898-4E18-B893-C17E803FEF62}" type="datetime1">
              <a:rPr lang="en-US" smtClean="0"/>
              <a:t>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3F977-EF2F-4957-9F87-84BB6D17C97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Globalization and development</a:t>
            </a:r>
            <a:endParaRPr lang="en-ID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CBA9E7-AFB5-475C-8E21-FF86E9DB95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6917809" cy="119755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1400" dirty="0"/>
              <a:t>Januar Hakim</a:t>
            </a:r>
          </a:p>
          <a:p>
            <a:pPr>
              <a:lnSpc>
                <a:spcPct val="100000"/>
              </a:lnSpc>
            </a:pPr>
            <a:r>
              <a:rPr lang="en-US" sz="1400" dirty="0"/>
              <a:t>Visiting instructor</a:t>
            </a:r>
          </a:p>
          <a:p>
            <a:pPr>
              <a:lnSpc>
                <a:spcPct val="100000"/>
              </a:lnSpc>
            </a:pPr>
            <a:r>
              <a:rPr lang="en-US" sz="1400" dirty="0"/>
              <a:t>Faculty of economics, Thammasat University </a:t>
            </a:r>
            <a:endParaRPr lang="en-ID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F7A074-FADD-4278-BE2A-C340D57A8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550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9984B-D403-4644-A3BF-FE3788C2D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</a:t>
            </a:r>
            <a:r>
              <a:rPr lang="en-US" dirty="0" err="1"/>
              <a:t>STUdy</a:t>
            </a:r>
            <a:r>
              <a:rPr lang="en-US" dirty="0"/>
              <a:t>: Malaysia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7D2652-0137-4F00-8B9A-6C521FF66EED}"/>
              </a:ext>
            </a:extLst>
          </p:cNvPr>
          <p:cNvSpPr txBox="1"/>
          <p:nvPr/>
        </p:nvSpPr>
        <p:spPr>
          <a:xfrm>
            <a:off x="1451579" y="1853754"/>
            <a:ext cx="8937747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/>
              <a:t>Background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 poor country in the 1970s;  benefitted from economic relocation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Attracted foreign investment with sound economic polices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Global demand for electronics led to increased exports, more jobs  and economic growth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Sustained growth for a long period (1970-2000) enabled Malaysia to move from low country to upper middle income status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As Malaysia faces more competition from low wage countries, it must look at developing a knowledge-based economy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628A03-D0A1-4BDE-85DF-F19528AEB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70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D9184-75C1-40D2-B1AA-441401D4F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Study: Malaysia</a:t>
            </a:r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64B73-F82E-46D5-84A3-56A35782D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82A556-2CB7-47E6-8098-894E7E831AB3}"/>
              </a:ext>
            </a:extLst>
          </p:cNvPr>
          <p:cNvSpPr txBox="1"/>
          <p:nvPr/>
        </p:nvSpPr>
        <p:spPr>
          <a:xfrm>
            <a:off x="1451579" y="1853754"/>
            <a:ext cx="8937747" cy="423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/>
              <a:t>Indicators of economic growth (1970-2010)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GDP per capita : fourfold increase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Mortality rate: 41 per thousand to 6 per thousand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Life expectancy: increased from 61 to 75 years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Adult literacy: increased from 58% to 92%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Enrollment ratio (girls to boys): increased from 83% to 103%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Share of agriculture to national output: decreased from 33% to 10%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285734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20357-675B-4E6E-BD91-04B8BBAD3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study: </a:t>
            </a:r>
            <a:r>
              <a:rPr lang="en-US" dirty="0" err="1"/>
              <a:t>ethiopia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F00627-AEA0-4177-A6C3-E623BE8FB3A2}"/>
              </a:ext>
            </a:extLst>
          </p:cNvPr>
          <p:cNvSpPr txBox="1"/>
          <p:nvPr/>
        </p:nvSpPr>
        <p:spPr>
          <a:xfrm>
            <a:off x="1294825" y="1853754"/>
            <a:ext cx="976003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/>
              <a:t>Background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 low income country, stagnant growth during1970-200s,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Most of population live in rural areas, many engaged in subsistence farming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Limited water supply, electricity and paved roads; faces perennial drought and epidemic disease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 2004 policy measures taken by government to liberalize the economy and take policy measures to attract investment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Since 2010 considered an emerging economy due to increasing foreign investment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5894B0-AF0A-411A-A1E2-609C07FE9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352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B810070-104F-46D7-9DEE-763CD2490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B91DF5C-62CA-49B3-BE6B-09C2DE009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Case study: </a:t>
            </a:r>
            <a:r>
              <a:rPr lang="en-US" dirty="0" err="1"/>
              <a:t>ethiopia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12B5B8-168C-448D-9CB6-19F586956A70}"/>
              </a:ext>
            </a:extLst>
          </p:cNvPr>
          <p:cNvSpPr txBox="1"/>
          <p:nvPr/>
        </p:nvSpPr>
        <p:spPr>
          <a:xfrm>
            <a:off x="1294824" y="1853754"/>
            <a:ext cx="976052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/>
              <a:t>Indicators of economic growth (1970-2010)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GDP per capita : stagnant until 2000s ; however marked increases from 2004 onwards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Mortality rate: 136 per thousand to 67 per thousand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Life expectancy: increased from 43 to 56years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Adult literacy:  around 33%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Share of agriculture to national output: decreased from 51%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1667512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A7443-3490-4FFD-ADD9-21F885958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CASe</a:t>
            </a:r>
            <a:r>
              <a:rPr lang="en-US" dirty="0"/>
              <a:t> study: </a:t>
            </a:r>
            <a:r>
              <a:rPr lang="en-US" dirty="0" err="1"/>
              <a:t>ukraine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6704F7-0846-49D9-8B9A-F8FB9F3C6594}"/>
              </a:ext>
            </a:extLst>
          </p:cNvPr>
          <p:cNvSpPr txBox="1"/>
          <p:nvPr/>
        </p:nvSpPr>
        <p:spPr>
          <a:xfrm>
            <a:off x="1303533" y="1982279"/>
            <a:ext cx="9751321" cy="497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/>
              <a:t>Background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Relatively good standard of living in the 1970s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Became independent with the break up of the Soviet Union standard of living worsened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Celebration did not last long as Ukrainians, standard of living worsened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Previously dependent on Soviet Union (housing, food, jobs)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Economy was not competitive, not linked to the outside world, little foreign investment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Due to mismanagement, rampant corruption and heavy debt burden, the standard of living declined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DA465A-48EE-41F0-B231-AA871F334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2588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6487D50-2A2F-46F3-AEB9-0DADDE9AA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C4719B9-3E22-489E-A389-84DF67D90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 err="1"/>
              <a:t>CASe</a:t>
            </a:r>
            <a:r>
              <a:rPr lang="en-US" dirty="0"/>
              <a:t> study: </a:t>
            </a:r>
            <a:r>
              <a:rPr lang="en-US" dirty="0" err="1"/>
              <a:t>ukraine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988CD3-597F-489E-9EEA-4D86B2DD37A0}"/>
              </a:ext>
            </a:extLst>
          </p:cNvPr>
          <p:cNvSpPr txBox="1"/>
          <p:nvPr/>
        </p:nvSpPr>
        <p:spPr>
          <a:xfrm>
            <a:off x="1450975" y="1947444"/>
            <a:ext cx="9604375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/>
              <a:t>Indicators of economic growth (1970-2010)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GDP per capita : decreased by 15%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Mortality rate: decreased from19 per thousand to 12 per thousand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Life expectancy: relatively constant, 72 years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Adult literacy: stable 90%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089998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1924E-9F69-4BC0-AEB4-B27189C4A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and globalization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EA071BC-EDBE-40A8-97D9-7EF81AEF3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3425C2-9B36-40C7-9309-7DA4C1620D88}"/>
              </a:ext>
            </a:extLst>
          </p:cNvPr>
          <p:cNvSpPr txBox="1"/>
          <p:nvPr/>
        </p:nvSpPr>
        <p:spPr>
          <a:xfrm>
            <a:off x="1451579" y="1853754"/>
            <a:ext cx="8937747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/>
              <a:t>Why do countries develop or change?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Change in political system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Demographic shifts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Spread of endemic disease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Rapid global trade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Movement of capital; (e.g., foreign investments and lending)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Information and technology</a:t>
            </a:r>
            <a:endParaRPr lang="en-ID" sz="2800" dirty="0"/>
          </a:p>
        </p:txBody>
      </p:sp>
    </p:spTree>
    <p:extLst>
      <p:ext uri="{BB962C8B-B14F-4D97-AF65-F5344CB8AC3E}">
        <p14:creationId xmlns:p14="http://schemas.microsoft.com/office/powerpoint/2010/main" val="3174685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42046AE-0328-4982-8F90-24C510865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2418CC9-B3DD-4C8C-8233-1320DA141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417"/>
            <a:ext cx="9604375" cy="1049337"/>
          </a:xfrm>
        </p:spPr>
        <p:txBody>
          <a:bodyPr/>
          <a:lstStyle/>
          <a:p>
            <a:r>
              <a:rPr lang="en-US" dirty="0"/>
              <a:t>What is globalization?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54F14B-6D3B-4828-8D89-7AA6F1B1490B}"/>
              </a:ext>
            </a:extLst>
          </p:cNvPr>
          <p:cNvSpPr txBox="1"/>
          <p:nvPr/>
        </p:nvSpPr>
        <p:spPr>
          <a:xfrm>
            <a:off x="1451579" y="1853754"/>
            <a:ext cx="10322410" cy="395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/>
              <a:t>Definitions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Integration of national economies into the international economy through 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trade in goods/services, 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direct foreign investment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movement of people and capital 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 technology</a:t>
            </a:r>
          </a:p>
          <a:p>
            <a:pPr>
              <a:spcAft>
                <a:spcPts val="600"/>
              </a:spcAft>
            </a:pPr>
            <a:endParaRPr lang="en-US" sz="2400" dirty="0"/>
          </a:p>
          <a:p>
            <a:pPr>
              <a:spcAft>
                <a:spcPts val="600"/>
              </a:spcAft>
            </a:pPr>
            <a:r>
              <a:rPr lang="en-US" sz="2400" dirty="0"/>
              <a:t>An increasing interdependence of world economies as a result of flows of cross-border trade, international capital and advances in technology and information</a:t>
            </a:r>
          </a:p>
        </p:txBody>
      </p:sp>
    </p:spTree>
    <p:extLst>
      <p:ext uri="{BB962C8B-B14F-4D97-AF65-F5344CB8AC3E}">
        <p14:creationId xmlns:p14="http://schemas.microsoft.com/office/powerpoint/2010/main" val="21545233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32202-C71D-4C59-BFE2-1F6144B6E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10113404" cy="1049235"/>
          </a:xfrm>
        </p:spPr>
        <p:txBody>
          <a:bodyPr/>
          <a:lstStyle/>
          <a:p>
            <a:r>
              <a:rPr lang="en-US" dirty="0"/>
              <a:t>Rich and poor countries: Classification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1DA9205-6F5D-4A90-8CC8-CCE5B4DBB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D1B011-812D-454F-8C83-E966D5B76151}"/>
              </a:ext>
            </a:extLst>
          </p:cNvPr>
          <p:cNvSpPr txBox="1"/>
          <p:nvPr/>
        </p:nvSpPr>
        <p:spPr>
          <a:xfrm>
            <a:off x="1291078" y="2124891"/>
            <a:ext cx="8915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Changes in classifying rich and poor countries</a:t>
            </a:r>
            <a:endParaRPr lang="en-ID" sz="24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BA0239-E298-4D8C-ABDB-3F181F8B1E60}"/>
              </a:ext>
            </a:extLst>
          </p:cNvPr>
          <p:cNvSpPr txBox="1"/>
          <p:nvPr/>
        </p:nvSpPr>
        <p:spPr>
          <a:xfrm>
            <a:off x="3493739" y="2784309"/>
            <a:ext cx="233229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First World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Second World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Third World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Developed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Developing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Least developed </a:t>
            </a:r>
            <a:endParaRPr lang="en-ID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77CAE8-7A93-44FD-91AC-391AC47ABF0C}"/>
              </a:ext>
            </a:extLst>
          </p:cNvPr>
          <p:cNvSpPr txBox="1"/>
          <p:nvPr/>
        </p:nvSpPr>
        <p:spPr>
          <a:xfrm>
            <a:off x="1381911" y="2788023"/>
            <a:ext cx="21118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During the Cold War (1950-1980)</a:t>
            </a:r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Recognizing continuum of development stage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CDEBFF6-3EF1-480A-BDDC-4293B68AEDCD}"/>
              </a:ext>
            </a:extLst>
          </p:cNvPr>
          <p:cNvSpPr/>
          <p:nvPr/>
        </p:nvSpPr>
        <p:spPr>
          <a:xfrm>
            <a:off x="1451579" y="2673531"/>
            <a:ext cx="4644421" cy="26125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19C4C3-66AE-4A8A-A1FC-0D73B97A0473}"/>
              </a:ext>
            </a:extLst>
          </p:cNvPr>
          <p:cNvSpPr txBox="1"/>
          <p:nvPr/>
        </p:nvSpPr>
        <p:spPr>
          <a:xfrm>
            <a:off x="6283233" y="2586556"/>
            <a:ext cx="23382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r>
              <a:rPr lang="en-US" sz="2000" dirty="0"/>
              <a:t>Classification according to World Bank*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18A918-B121-4E48-B60E-3E167904753A}"/>
              </a:ext>
            </a:extLst>
          </p:cNvPr>
          <p:cNvSpPr txBox="1"/>
          <p:nvPr/>
        </p:nvSpPr>
        <p:spPr>
          <a:xfrm>
            <a:off x="8539750" y="2586556"/>
            <a:ext cx="25484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High income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Upper middle income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Lower middle income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Low income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655ECA-16A6-48BC-BD9E-FAA2B5E6FC0F}"/>
              </a:ext>
            </a:extLst>
          </p:cNvPr>
          <p:cNvSpPr/>
          <p:nvPr/>
        </p:nvSpPr>
        <p:spPr>
          <a:xfrm>
            <a:off x="6283233" y="2677885"/>
            <a:ext cx="4644421" cy="26125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8D338E-F9B5-4A69-861C-3F4A3799383D}"/>
              </a:ext>
            </a:extLst>
          </p:cNvPr>
          <p:cNvSpPr txBox="1"/>
          <p:nvPr/>
        </p:nvSpPr>
        <p:spPr>
          <a:xfrm>
            <a:off x="1381911" y="5407980"/>
            <a:ext cx="9782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* World bank classification is based on a country’s gross national income (GNI) per capita</a:t>
            </a:r>
          </a:p>
        </p:txBody>
      </p:sp>
    </p:spTree>
    <p:extLst>
      <p:ext uri="{BB962C8B-B14F-4D97-AF65-F5344CB8AC3E}">
        <p14:creationId xmlns:p14="http://schemas.microsoft.com/office/powerpoint/2010/main" val="714328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D847F-6809-40ED-B55F-9CF0B8BC7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economic Growth? Development?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7F754D8-561A-401D-B223-EFDD2F5DF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FF2B0A-02E5-474A-9C5F-57DF79A0F044}"/>
              </a:ext>
            </a:extLst>
          </p:cNvPr>
          <p:cNvSpPr txBox="1"/>
          <p:nvPr/>
        </p:nvSpPr>
        <p:spPr>
          <a:xfrm>
            <a:off x="1451579" y="2020389"/>
            <a:ext cx="986085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Economic growth</a:t>
            </a:r>
            <a:r>
              <a:rPr lang="en-US" sz="2400" dirty="0"/>
              <a:t>: a rise in national or per capita income</a:t>
            </a:r>
          </a:p>
          <a:p>
            <a:endParaRPr lang="en-US" sz="2400" dirty="0"/>
          </a:p>
          <a:p>
            <a:r>
              <a:rPr lang="en-US" sz="2400" b="1" dirty="0"/>
              <a:t>Economic development </a:t>
            </a:r>
            <a:r>
              <a:rPr lang="en-US" sz="2400" dirty="0"/>
              <a:t>is broader and does not only cover income/output, but also improvements in health, education, and other indicators of human well-being (income distribution, structure, of the economy). This requires structural change</a:t>
            </a:r>
          </a:p>
          <a:p>
            <a:endParaRPr lang="en-US" sz="2400" dirty="0"/>
          </a:p>
          <a:p>
            <a:r>
              <a:rPr lang="en-US" sz="2400" dirty="0"/>
              <a:t>Economic growth without structural change: means that wealth is concentrated in the hands of a few</a:t>
            </a:r>
          </a:p>
        </p:txBody>
      </p:sp>
    </p:spTree>
    <p:extLst>
      <p:ext uri="{BB962C8B-B14F-4D97-AF65-F5344CB8AC3E}">
        <p14:creationId xmlns:p14="http://schemas.microsoft.com/office/powerpoint/2010/main" val="24582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942B6-AAFE-4FEA-B122-A63F579B9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indicators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2DDBC19-B2CA-45B2-8E88-7949C0A84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364980-5CE2-4E8B-84EB-DA62E7983C5D}"/>
              </a:ext>
            </a:extLst>
          </p:cNvPr>
          <p:cNvSpPr txBox="1"/>
          <p:nvPr/>
        </p:nvSpPr>
        <p:spPr>
          <a:xfrm>
            <a:off x="1451579" y="2020389"/>
            <a:ext cx="986085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Economic output: Gross Domestic Product* (GDP), GDP/capita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Literacy rate: percent of the population being able to read and write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Infant mortality rate: infant deaths per 1,000 births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Primary and secondary school enrollment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Poverty rate: percentage of population living below the poverty line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endParaRPr lang="en-US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C90CCE-855D-4302-A25F-D8B649EB8189}"/>
              </a:ext>
            </a:extLst>
          </p:cNvPr>
          <p:cNvSpPr txBox="1"/>
          <p:nvPr/>
        </p:nvSpPr>
        <p:spPr>
          <a:xfrm>
            <a:off x="1451579" y="5684149"/>
            <a:ext cx="8850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* World Bank uses Gross National Income, or GNI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784609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A3800-3499-4371-A1CF-71F25B2A4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achievements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B7A8559-C65F-453B-914B-E17A32C99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D9AAA7-E163-4B4B-8686-81C1CAB5F4B5}"/>
              </a:ext>
            </a:extLst>
          </p:cNvPr>
          <p:cNvSpPr txBox="1"/>
          <p:nvPr/>
        </p:nvSpPr>
        <p:spPr>
          <a:xfrm>
            <a:off x="1451579" y="1964353"/>
            <a:ext cx="986085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Different countries develop differently; development requires growth, but growth in itself does not in itself result in development</a:t>
            </a:r>
          </a:p>
          <a:p>
            <a:endParaRPr lang="en-US" sz="2400" dirty="0"/>
          </a:p>
          <a:p>
            <a:r>
              <a:rPr lang="en-US" sz="2400" dirty="0"/>
              <a:t>Countries which have moved from less developed to developed within 40 years (annual GDP growth of 7%): South Korea, Taiwan, Hong Kong and Singapore</a:t>
            </a:r>
          </a:p>
          <a:p>
            <a:endParaRPr lang="en-US" sz="2400" dirty="0"/>
          </a:p>
          <a:p>
            <a:r>
              <a:rPr lang="en-US" sz="2400" dirty="0"/>
              <a:t>Fast growing economies: India, China, Malaysia, Thailand and Viet Nam; Botswana, Chile, Estonia and Mauritius</a:t>
            </a:r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229883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ECCFB1-BA92-4EFF-91C1-938D270CE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Development achievements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18C28E6-AC8D-4A2D-8312-DF3BAA280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049955-FEE2-4794-B24C-DF15C4D4B78D}"/>
              </a:ext>
            </a:extLst>
          </p:cNvPr>
          <p:cNvSpPr txBox="1"/>
          <p:nvPr/>
        </p:nvSpPr>
        <p:spPr>
          <a:xfrm>
            <a:off x="1451579" y="1964353"/>
            <a:ext cx="98608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Countries that have developed slowly/remained stagnant: Myanmar, North Korea, Papua New Guinea</a:t>
            </a:r>
          </a:p>
          <a:p>
            <a:endParaRPr lang="en-US" sz="2400" dirty="0"/>
          </a:p>
          <a:p>
            <a:r>
              <a:rPr lang="en-US" sz="2400" dirty="0"/>
              <a:t>Countries that have regressed: Ukraine, Argentina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580277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3012F-CC3D-4703-B102-99B5E0006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D4573FA-29AF-4AD1-9F4D-E7C3FD660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939021-964B-4A30-8CC4-5CF65331707F}"/>
              </a:ext>
            </a:extLst>
          </p:cNvPr>
          <p:cNvSpPr txBox="1"/>
          <p:nvPr/>
        </p:nvSpPr>
        <p:spPr>
          <a:xfrm>
            <a:off x="1451579" y="1938227"/>
            <a:ext cx="986085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Many changes have occurred in the past 40 years. Different countries have different development experiences</a:t>
            </a:r>
          </a:p>
          <a:p>
            <a:endParaRPr lang="en-US" sz="2400" dirty="0"/>
          </a:p>
          <a:p>
            <a:r>
              <a:rPr lang="en-US" sz="2400" dirty="0"/>
              <a:t>The term “first, second and third world” is no longer relevant</a:t>
            </a:r>
          </a:p>
          <a:p>
            <a:endParaRPr lang="en-US" sz="2400" dirty="0"/>
          </a:p>
          <a:p>
            <a:r>
              <a:rPr lang="en-US" sz="2400" dirty="0"/>
              <a:t>Foreign investment is a driver of economic growth. However to make this happen, government policies and human factors play a large role. </a:t>
            </a:r>
          </a:p>
          <a:p>
            <a:endParaRPr lang="en-US" sz="2400" dirty="0"/>
          </a:p>
          <a:p>
            <a:r>
              <a:rPr lang="en-US" sz="2400" dirty="0"/>
              <a:t>To develop from low-income to a high-income status, a country should be able to sustain economic growth for a long period of time, accompanied by structural adjustment  </a:t>
            </a:r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256937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BBBCC-90FE-422F-B5AD-EB04CA71B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DFB269A-11F9-4B29-9A4D-D6B102068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127AE2-38AB-49B3-AF70-86ED53343664}"/>
              </a:ext>
            </a:extLst>
          </p:cNvPr>
          <p:cNvSpPr txBox="1"/>
          <p:nvPr/>
        </p:nvSpPr>
        <p:spPr>
          <a:xfrm>
            <a:off x="1451579" y="1938227"/>
            <a:ext cx="98608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Economic growth = increase in per capita income</a:t>
            </a:r>
          </a:p>
          <a:p>
            <a:endParaRPr lang="en-US" sz="2400" dirty="0"/>
          </a:p>
          <a:p>
            <a:r>
              <a:rPr lang="en-US" sz="2400" dirty="0"/>
              <a:t>Economic development = Economic growth + structural adjustment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86399873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196</TotalTime>
  <Words>937</Words>
  <Application>Microsoft Office PowerPoint</Application>
  <PresentationFormat>Widescreen</PresentationFormat>
  <Paragraphs>141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Gill Sans MT</vt:lpstr>
      <vt:lpstr>Gallery</vt:lpstr>
      <vt:lpstr>Globalization and development</vt:lpstr>
      <vt:lpstr>CASE STUdy: Malaysia</vt:lpstr>
      <vt:lpstr>Case Study: Malaysia</vt:lpstr>
      <vt:lpstr>Case study: ethiopia</vt:lpstr>
      <vt:lpstr>Case study: ethiopia</vt:lpstr>
      <vt:lpstr>CASe study: ukraine</vt:lpstr>
      <vt:lpstr>CASe study: ukraine</vt:lpstr>
      <vt:lpstr>Development and globalization</vt:lpstr>
      <vt:lpstr>What is globalization?</vt:lpstr>
      <vt:lpstr>Rich and poor countries: Classification</vt:lpstr>
      <vt:lpstr>What is economic Growth? Development?</vt:lpstr>
      <vt:lpstr>Development indicators</vt:lpstr>
      <vt:lpstr>Development achievements</vt:lpstr>
      <vt:lpstr>Development achievements</vt:lpstr>
      <vt:lpstr>summary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Globalization and development</dc:title>
  <dc:creator>lr0bn2qw .</dc:creator>
  <cp:lastModifiedBy>lr0bn2qw .</cp:lastModifiedBy>
  <cp:revision>21</cp:revision>
  <cp:lastPrinted>2021-01-26T02:44:36Z</cp:lastPrinted>
  <dcterms:created xsi:type="dcterms:W3CDTF">2021-01-25T16:02:35Z</dcterms:created>
  <dcterms:modified xsi:type="dcterms:W3CDTF">2021-01-26T03:07:49Z</dcterms:modified>
</cp:coreProperties>
</file>