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258" r:id="rId3"/>
    <p:sldId id="259" r:id="rId4"/>
    <p:sldId id="260" r:id="rId5"/>
    <p:sldId id="262" r:id="rId6"/>
    <p:sldId id="302" r:id="rId7"/>
    <p:sldId id="264" r:id="rId8"/>
    <p:sldId id="265" r:id="rId9"/>
    <p:sldId id="266" r:id="rId10"/>
    <p:sldId id="267" r:id="rId11"/>
    <p:sldId id="269" r:id="rId12"/>
    <p:sldId id="270" r:id="rId13"/>
    <p:sldId id="396" r:id="rId14"/>
    <p:sldId id="336" r:id="rId15"/>
    <p:sldId id="278" r:id="rId16"/>
    <p:sldId id="276" r:id="rId17"/>
    <p:sldId id="393" r:id="rId18"/>
    <p:sldId id="394" r:id="rId19"/>
    <p:sldId id="271" r:id="rId20"/>
    <p:sldId id="272" r:id="rId21"/>
    <p:sldId id="273" r:id="rId22"/>
    <p:sldId id="274" r:id="rId23"/>
    <p:sldId id="337" r:id="rId24"/>
    <p:sldId id="397" r:id="rId25"/>
    <p:sldId id="281" r:id="rId26"/>
    <p:sldId id="280" r:id="rId27"/>
    <p:sldId id="282" r:id="rId28"/>
    <p:sldId id="283" r:id="rId29"/>
    <p:sldId id="284" r:id="rId30"/>
    <p:sldId id="285" r:id="rId31"/>
    <p:sldId id="286" r:id="rId32"/>
    <p:sldId id="287" r:id="rId33"/>
    <p:sldId id="343" r:id="rId34"/>
    <p:sldId id="288" r:id="rId35"/>
    <p:sldId id="289" r:id="rId36"/>
    <p:sldId id="341" r:id="rId37"/>
    <p:sldId id="293" r:id="rId38"/>
    <p:sldId id="342" r:id="rId39"/>
    <p:sldId id="398" r:id="rId40"/>
    <p:sldId id="294" r:id="rId41"/>
    <p:sldId id="295" r:id="rId42"/>
    <p:sldId id="296" r:id="rId43"/>
    <p:sldId id="297" r:id="rId44"/>
    <p:sldId id="298" r:id="rId45"/>
    <p:sldId id="29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0" d="100"/>
          <a:sy n="70" d="100"/>
        </p:scale>
        <p:origin x="660" y="18"/>
      </p:cViewPr>
      <p:guideLst/>
    </p:cSldViewPr>
  </p:slideViewPr>
  <p:notesTextViewPr>
    <p:cViewPr>
      <p:scale>
        <a:sx n="1" d="1"/>
        <a:sy n="1" d="1"/>
      </p:scale>
      <p:origin x="0" y="0"/>
    </p:cViewPr>
  </p:notesTextViewPr>
  <p:sorterViewPr>
    <p:cViewPr>
      <p:scale>
        <a:sx n="100" d="100"/>
        <a:sy n="100" d="100"/>
      </p:scale>
      <p:origin x="0" y="-279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18BECE-10DF-4E41-9453-A036D2E0D720}" type="datetimeFigureOut">
              <a:rPr lang="en-US" smtClean="0"/>
              <a:t>18-Sep-19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AE50B0-8FE6-45A7-8BCD-4CD8A9C79454}" type="slidenum">
              <a:rPr lang="en-US" smtClean="0"/>
              <a:t>‹#›</a:t>
            </a:fld>
            <a:endParaRPr lang="en-US"/>
          </a:p>
        </p:txBody>
      </p:sp>
    </p:spTree>
    <p:extLst>
      <p:ext uri="{BB962C8B-B14F-4D97-AF65-F5344CB8AC3E}">
        <p14:creationId xmlns:p14="http://schemas.microsoft.com/office/powerpoint/2010/main" val="859658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067644E-36C4-47E2-B7CA-54FE58FFFDF5}" type="slidenum">
              <a:rPr lang="en-US" altLang="en-US">
                <a:latin typeface="Calibri" pitchFamily="34" charset="0"/>
              </a:rPr>
              <a:pPr eaLnBrk="1" hangingPunct="1"/>
              <a:t>1</a:t>
            </a:fld>
            <a:endParaRPr lang="en-US" altLang="en-US">
              <a:latin typeface="Calibri" pitchFamily="34" charset="0"/>
            </a:endParaRPr>
          </a:p>
        </p:txBody>
      </p:sp>
      <p:sp>
        <p:nvSpPr>
          <p:cNvPr id="491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F1AA3-C397-4DB1-9EE4-24483AE74EF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0DC43E-9C86-4B38-A1D3-7866B62C34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A98439F-0B13-43C4-86C7-E2E4737B9E8C}"/>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5" name="Footer Placeholder 4">
            <a:extLst>
              <a:ext uri="{FF2B5EF4-FFF2-40B4-BE49-F238E27FC236}">
                <a16:creationId xmlns:a16="http://schemas.microsoft.com/office/drawing/2014/main" id="{3CB5EB41-EDD1-4638-B80E-3D438709B64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E2439B6-8E73-4458-986D-F2D745F83C22}"/>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934424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4542F-3E13-4475-A9D4-64B1823AB8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0C8C59-CE5C-48B5-9C98-9492B630FA6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69D59C-A116-4D0B-8E94-D575B323B92B}"/>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5" name="Footer Placeholder 4">
            <a:extLst>
              <a:ext uri="{FF2B5EF4-FFF2-40B4-BE49-F238E27FC236}">
                <a16:creationId xmlns:a16="http://schemas.microsoft.com/office/drawing/2014/main" id="{A1B2B6FF-47D9-4251-9E8F-D90F64C0CD6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9194C86-5D7C-49C7-B69A-0AE821AB9117}"/>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2797313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615A8-4960-4FB4-826E-2E2671D190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F03214-7BB3-463C-889E-3FA6536A64C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FC5D782-941F-4F1C-931C-9EA18F9B36AA}"/>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5" name="Footer Placeholder 4">
            <a:extLst>
              <a:ext uri="{FF2B5EF4-FFF2-40B4-BE49-F238E27FC236}">
                <a16:creationId xmlns:a16="http://schemas.microsoft.com/office/drawing/2014/main" id="{F4CFADAA-EE5B-4725-84AE-9EBA04591AD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C980211-182D-4D55-A62F-B199E5F526E6}"/>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882981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99FEF-1642-4D59-8BF9-38941F16336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4379DE1-3155-4471-8CFC-8436B14975F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3C1CDDA-5F62-4BDC-B895-193202840D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9B929F1-5C7E-4679-AA33-BE57D2F1767D}"/>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6" name="Footer Placeholder 5">
            <a:extLst>
              <a:ext uri="{FF2B5EF4-FFF2-40B4-BE49-F238E27FC236}">
                <a16:creationId xmlns:a16="http://schemas.microsoft.com/office/drawing/2014/main" id="{050F9FF7-90C5-4627-8F7A-B200C9BDB98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8B05DD06-572E-4E89-B2B6-42D95368979F}"/>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751368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0C519-A490-45E3-8CF9-55CB89C26EF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425BC3-209C-42BF-AC35-0903CDD0AA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C6241D9-7CAD-44B5-82BA-BB25C244B46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103B52F-C077-4B65-964F-D2489AF2BA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6047522-CE78-4B2A-A895-F5917852354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E91CB53-D564-4A0B-89EC-72CFA02A2850}"/>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8" name="Footer Placeholder 7">
            <a:extLst>
              <a:ext uri="{FF2B5EF4-FFF2-40B4-BE49-F238E27FC236}">
                <a16:creationId xmlns:a16="http://schemas.microsoft.com/office/drawing/2014/main" id="{BBBC18B8-F882-45D2-9D31-B064479AF29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61B7C224-5F6E-4B32-B227-F16DCE24005E}"/>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3937478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66461-68C7-4197-851E-182F56F08C3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C12661C-8712-4D17-A03D-0C6FD8AAE224}"/>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4" name="Footer Placeholder 3">
            <a:extLst>
              <a:ext uri="{FF2B5EF4-FFF2-40B4-BE49-F238E27FC236}">
                <a16:creationId xmlns:a16="http://schemas.microsoft.com/office/drawing/2014/main" id="{8165A81A-1E40-4D6C-9F78-48F04F5EEDC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B09EB0C-C59A-49E3-A2B8-CC5AE55E6DCC}"/>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2923359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D27ED8-1AEF-4B0F-9BD2-5E84F9D2BD3F}"/>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3" name="Footer Placeholder 2">
            <a:extLst>
              <a:ext uri="{FF2B5EF4-FFF2-40B4-BE49-F238E27FC236}">
                <a16:creationId xmlns:a16="http://schemas.microsoft.com/office/drawing/2014/main" id="{D74F6DF5-8DF9-4639-92F0-3C24760ED9B2}"/>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647C3966-B8A6-4E99-A3A6-F86E40743CC4}"/>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162956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0E4B9-6C77-4A66-B142-12D867FE1D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1C70E6E-EF84-44EA-A76B-9EECE8D3F5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617101-BED7-419E-9305-939E660D01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659C70-33A0-4428-AA5B-9C8F37E068F3}"/>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6" name="Footer Placeholder 5">
            <a:extLst>
              <a:ext uri="{FF2B5EF4-FFF2-40B4-BE49-F238E27FC236}">
                <a16:creationId xmlns:a16="http://schemas.microsoft.com/office/drawing/2014/main" id="{08903C4F-4DDB-4AF9-9304-28203A67729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6AC5F7B-D793-4480-A926-FB63D5CE9941}"/>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2702001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0FFA09-6BE5-4D94-9394-61465DDDED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BA57CD7-BD65-400A-B0E8-F7D1F71CE27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807CA92-ED32-4890-8266-B94E054F7A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0D161B7-3D51-4D0B-BE45-E6F68DC5D574}"/>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6" name="Footer Placeholder 5">
            <a:extLst>
              <a:ext uri="{FF2B5EF4-FFF2-40B4-BE49-F238E27FC236}">
                <a16:creationId xmlns:a16="http://schemas.microsoft.com/office/drawing/2014/main" id="{A72E24B0-457F-4AE9-AF32-82E9902CC75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2D3037D-65FF-4AA2-B13B-9BEFD5AFA661}"/>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643582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42207-156D-4AE4-B870-8C54C1C988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E2F4B8-DA18-4A9D-9D69-7E03D68230E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A891C6-4AAF-4C2E-BBE4-5771F76BD93F}"/>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5" name="Footer Placeholder 4">
            <a:extLst>
              <a:ext uri="{FF2B5EF4-FFF2-40B4-BE49-F238E27FC236}">
                <a16:creationId xmlns:a16="http://schemas.microsoft.com/office/drawing/2014/main" id="{C78B7A86-36B8-40FA-A08A-F8BDA8AAB16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9E42422D-F4C5-44CE-9644-553BF0C94D9B}"/>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111549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DBA2115-61A7-4C76-B6DE-34B3CA36EF1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A6F1ED2-4757-47FB-8450-5EA50BE619F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6C095C-1038-4F91-B624-71E81AB67759}"/>
              </a:ext>
            </a:extLst>
          </p:cNvPr>
          <p:cNvSpPr>
            <a:spLocks noGrp="1"/>
          </p:cNvSpPr>
          <p:nvPr>
            <p:ph type="dt" sz="half" idx="10"/>
          </p:nvPr>
        </p:nvSpPr>
        <p:spPr/>
        <p:txBody>
          <a:bodyPr/>
          <a:lstStyle/>
          <a:p>
            <a:fld id="{7573A8DF-62A7-41E3-80DA-BB52FD757437}" type="datetimeFigureOut">
              <a:rPr lang="en-US" smtClean="0"/>
              <a:t>18-Sep-19</a:t>
            </a:fld>
            <a:endParaRPr lang="en-US"/>
          </a:p>
        </p:txBody>
      </p:sp>
      <p:sp>
        <p:nvSpPr>
          <p:cNvPr id="5" name="Footer Placeholder 4">
            <a:extLst>
              <a:ext uri="{FF2B5EF4-FFF2-40B4-BE49-F238E27FC236}">
                <a16:creationId xmlns:a16="http://schemas.microsoft.com/office/drawing/2014/main" id="{761B9AAA-CDC4-4F10-A493-A60C7E62A9F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3A25204-F10C-45CB-9E52-1972A5173616}"/>
              </a:ext>
            </a:extLst>
          </p:cNvPr>
          <p:cNvSpPr>
            <a:spLocks noGrp="1"/>
          </p:cNvSpPr>
          <p:nvPr>
            <p:ph type="sldNum" sz="quarter" idx="12"/>
          </p:nvPr>
        </p:nvSpPr>
        <p:spPr/>
        <p:txBody>
          <a:bodyPr/>
          <a:lstStyle/>
          <a:p>
            <a:fld id="{4CEAD44B-5EA8-45BA-9265-68F96C9B7287}" type="slidenum">
              <a:rPr lang="en-US" smtClean="0"/>
              <a:t>‹#›</a:t>
            </a:fld>
            <a:endParaRPr lang="en-US"/>
          </a:p>
        </p:txBody>
      </p:sp>
    </p:spTree>
    <p:extLst>
      <p:ext uri="{BB962C8B-B14F-4D97-AF65-F5344CB8AC3E}">
        <p14:creationId xmlns:p14="http://schemas.microsoft.com/office/powerpoint/2010/main" val="1677651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60DA8D-81B1-4EB6-A5D8-DEFD4643C8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03C79C9-B492-4429-988D-95249567FF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2D9DE1-306C-45D7-9E52-47D0AE82B6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73A8DF-62A7-41E3-80DA-BB52FD757437}" type="datetimeFigureOut">
              <a:rPr lang="en-US" smtClean="0"/>
              <a:t>18-Sep-19</a:t>
            </a:fld>
            <a:endParaRPr lang="en-US"/>
          </a:p>
        </p:txBody>
      </p:sp>
      <p:sp>
        <p:nvSpPr>
          <p:cNvPr id="6" name="Slide Number Placeholder 5">
            <a:extLst>
              <a:ext uri="{FF2B5EF4-FFF2-40B4-BE49-F238E27FC236}">
                <a16:creationId xmlns:a16="http://schemas.microsoft.com/office/drawing/2014/main" id="{1C13AD78-6CE4-404C-9F9F-56EEAEF4A0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EAD44B-5EA8-45BA-9265-68F96C9B7287}" type="slidenum">
              <a:rPr lang="en-US" smtClean="0"/>
              <a:t>‹#›</a:t>
            </a:fld>
            <a:endParaRPr lang="en-US"/>
          </a:p>
        </p:txBody>
      </p:sp>
    </p:spTree>
    <p:extLst>
      <p:ext uri="{BB962C8B-B14F-4D97-AF65-F5344CB8AC3E}">
        <p14:creationId xmlns:p14="http://schemas.microsoft.com/office/powerpoint/2010/main" val="1083676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F772F7F-8C8F-4995-8945-ADBFF4654C8B}" type="slidenum">
              <a:rPr lang="en-US" altLang="en-US">
                <a:solidFill>
                  <a:srgbClr val="898989"/>
                </a:solidFill>
                <a:latin typeface="Calibri" pitchFamily="34" charset="0"/>
              </a:rPr>
              <a:pPr eaLnBrk="1" hangingPunct="1"/>
              <a:t>1</a:t>
            </a:fld>
            <a:endParaRPr lang="en-US" altLang="en-US">
              <a:solidFill>
                <a:srgbClr val="898989"/>
              </a:solidFill>
              <a:latin typeface="Calibri" pitchFamily="34" charset="0"/>
            </a:endParaRPr>
          </a:p>
        </p:txBody>
      </p:sp>
      <p:sp>
        <p:nvSpPr>
          <p:cNvPr id="47107" name="Rectangle 2" descr="Recycled paper"/>
          <p:cNvSpPr>
            <a:spLocks noChangeArrowheads="1"/>
          </p:cNvSpPr>
          <p:nvPr/>
        </p:nvSpPr>
        <p:spPr bwMode="auto">
          <a:xfrm>
            <a:off x="1752600" y="2514601"/>
            <a:ext cx="8686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altLang="en-US" sz="4400" b="1" dirty="0">
                <a:latin typeface="Calibri" pitchFamily="34" charset="0"/>
              </a:rPr>
              <a:t>Risk and Information</a:t>
            </a:r>
          </a:p>
        </p:txBody>
      </p:sp>
      <p:sp>
        <p:nvSpPr>
          <p:cNvPr id="15" name="Title 14"/>
          <p:cNvSpPr txBox="1">
            <a:spLocks/>
          </p:cNvSpPr>
          <p:nvPr/>
        </p:nvSpPr>
        <p:spPr>
          <a:xfrm>
            <a:off x="1752600" y="304800"/>
            <a:ext cx="8686800" cy="914400"/>
          </a:xfrm>
          <a:prstGeom prst="rect">
            <a:avLst/>
          </a:prstGeom>
          <a:solidFill>
            <a:srgbClr val="C00000"/>
          </a:solidFill>
        </p:spPr>
        <p:txBody>
          <a:bodyPr/>
          <a:lstStyle/>
          <a:p>
            <a:pPr algn="ctr" eaLnBrk="0" hangingPunct="0">
              <a:defRPr/>
            </a:pPr>
            <a:r>
              <a:rPr lang="en-US" sz="4400" b="1" dirty="0">
                <a:solidFill>
                  <a:schemeClr val="bg1"/>
                </a:solidFill>
                <a:latin typeface="+mj-lt"/>
                <a:ea typeface="+mj-ea"/>
                <a:cs typeface="+mj-cs"/>
              </a:rPr>
              <a:t>Chapter 15</a:t>
            </a:r>
          </a:p>
        </p:txBody>
      </p:sp>
      <p:sp>
        <p:nvSpPr>
          <p:cNvPr id="2" name="Footer Placeholder 1"/>
          <p:cNvSpPr>
            <a:spLocks noGrp="1"/>
          </p:cNvSpPr>
          <p:nvPr>
            <p:ph type="ftr" sz="quarter" idx="11"/>
          </p:nvPr>
        </p:nvSpPr>
        <p:spPr/>
        <p:txBody>
          <a:bodyPr/>
          <a:lstStyle/>
          <a:p>
            <a:r>
              <a:rPr lang="en-US" altLang="en-US"/>
              <a:t>Copyright (c)2014 John Wiley &amp; Sons, Inc.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EF4E757-F378-4A3D-A49C-2890854225E8}" type="slidenum">
              <a:rPr lang="en-US" altLang="en-US">
                <a:solidFill>
                  <a:srgbClr val="898989"/>
                </a:solidFill>
                <a:latin typeface="Calibri" pitchFamily="34" charset="0"/>
              </a:rPr>
              <a:pPr eaLnBrk="1" hangingPunct="1"/>
              <a:t>2</a:t>
            </a:fld>
            <a:endParaRPr lang="en-US" altLang="en-US">
              <a:solidFill>
                <a:srgbClr val="898989"/>
              </a:solidFill>
              <a:latin typeface="Calibri" pitchFamily="34" charset="0"/>
            </a:endParaRPr>
          </a:p>
        </p:txBody>
      </p:sp>
      <p:sp>
        <p:nvSpPr>
          <p:cNvPr id="1163266" name="AutoShape 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Chapter Fifteen Overview</a:t>
            </a:r>
            <a:endParaRPr lang="en-US" altLang="en-US" sz="2400">
              <a:solidFill>
                <a:srgbClr val="000066"/>
              </a:solidFill>
              <a:effectLst>
                <a:outerShdw blurRad="38100" dist="38100" dir="2700000" algn="tl">
                  <a:srgbClr val="000000"/>
                </a:outerShdw>
              </a:effectLst>
              <a:latin typeface="Calibri" pitchFamily="34" charset="0"/>
            </a:endParaRPr>
          </a:p>
        </p:txBody>
      </p:sp>
      <p:sp>
        <p:nvSpPr>
          <p:cNvPr id="1163267" name="Text Box 3" descr="Newsprint"/>
          <p:cNvSpPr txBox="1">
            <a:spLocks noChangeArrowheads="1"/>
          </p:cNvSpPr>
          <p:nvPr/>
        </p:nvSpPr>
        <p:spPr bwMode="auto">
          <a:xfrm>
            <a:off x="3043239" y="1295401"/>
            <a:ext cx="6626225" cy="4740275"/>
          </a:xfrm>
          <a:prstGeom prst="rect">
            <a:avLst/>
          </a:prstGeom>
          <a:noFill/>
          <a:ln w="9525">
            <a:noFill/>
            <a:miter lim="800000"/>
            <a:headEnd/>
            <a:tailEnd/>
          </a:ln>
          <a:effectLst>
            <a:outerShdw dist="107763" dir="2700000" algn="ctr" rotWithShape="0">
              <a:schemeClr val="bg2">
                <a:alpha val="50000"/>
              </a:schemeClr>
            </a:outerShdw>
          </a:effectLst>
        </p:spPr>
        <p:txBody>
          <a:bodyPr>
            <a:spAutoFit/>
          </a:bodyPr>
          <a:lstStyle>
            <a:lvl1pPr marL="342900" indent="-342900" eaLnBrk="0" hangingPunct="0">
              <a:defRPr>
                <a:solidFill>
                  <a:schemeClr val="tx1"/>
                </a:solidFill>
                <a:latin typeface="Arial" charset="0"/>
              </a:defRPr>
            </a:lvl1pPr>
            <a:lvl2pPr marL="800100" indent="-34290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AutoNum type="arabicPeriod"/>
            </a:pPr>
            <a:r>
              <a:rPr lang="en-US" altLang="en-US" sz="2400">
                <a:latin typeface="Calibri" pitchFamily="34" charset="0"/>
              </a:rPr>
              <a:t>Introduction: </a:t>
            </a:r>
            <a:r>
              <a:rPr lang="en-US" altLang="en-US" sz="2400" i="1">
                <a:latin typeface="Calibri" pitchFamily="34" charset="0"/>
              </a:rPr>
              <a:t>Amazon.com</a:t>
            </a:r>
          </a:p>
          <a:p>
            <a:pPr eaLnBrk="1" hangingPunct="1">
              <a:buFontTx/>
              <a:buAutoNum type="arabicPeriod"/>
            </a:pPr>
            <a:endParaRPr lang="en-US" altLang="en-US" sz="2400" i="1">
              <a:latin typeface="Calibri" pitchFamily="34" charset="0"/>
            </a:endParaRPr>
          </a:p>
          <a:p>
            <a:pPr eaLnBrk="1" hangingPunct="1">
              <a:buFontTx/>
              <a:buAutoNum type="arabicPeriod" startAt="2"/>
            </a:pPr>
            <a:r>
              <a:rPr lang="en-US" altLang="en-US" sz="2400">
                <a:latin typeface="Calibri" pitchFamily="34" charset="0"/>
              </a:rPr>
              <a:t>Describing Risky Outcome – Basic Tools</a:t>
            </a:r>
          </a:p>
          <a:p>
            <a:pPr lvl="1" eaLnBrk="1" hangingPunct="1">
              <a:buFontTx/>
              <a:buChar char="•"/>
            </a:pPr>
            <a:r>
              <a:rPr lang="en-US" altLang="en-US" sz="2000" i="1">
                <a:latin typeface="Calibri" pitchFamily="34" charset="0"/>
              </a:rPr>
              <a:t>Lotteries and Probabilities</a:t>
            </a:r>
          </a:p>
          <a:p>
            <a:pPr lvl="1" eaLnBrk="1" hangingPunct="1">
              <a:buFontTx/>
              <a:buChar char="•"/>
            </a:pPr>
            <a:r>
              <a:rPr lang="en-US" altLang="en-US" sz="2000" i="1">
                <a:latin typeface="Calibri" pitchFamily="34" charset="0"/>
              </a:rPr>
              <a:t>Expected Values</a:t>
            </a:r>
          </a:p>
          <a:p>
            <a:pPr lvl="1" eaLnBrk="1" hangingPunct="1">
              <a:buFontTx/>
              <a:buChar char="•"/>
            </a:pPr>
            <a:r>
              <a:rPr lang="en-US" altLang="en-US" sz="2000" i="1">
                <a:latin typeface="Calibri" pitchFamily="34" charset="0"/>
              </a:rPr>
              <a:t>Variance</a:t>
            </a:r>
          </a:p>
          <a:p>
            <a:pPr lvl="1" eaLnBrk="1" hangingPunct="1">
              <a:buFontTx/>
              <a:buChar char="•"/>
            </a:pPr>
            <a:endParaRPr lang="en-US" altLang="en-US" sz="2000" i="1">
              <a:latin typeface="Calibri" pitchFamily="34" charset="0"/>
            </a:endParaRPr>
          </a:p>
          <a:p>
            <a:pPr eaLnBrk="1" hangingPunct="1">
              <a:buFontTx/>
              <a:buAutoNum type="arabicPeriod" startAt="3"/>
            </a:pPr>
            <a:r>
              <a:rPr lang="en-US" altLang="en-US" sz="2400">
                <a:latin typeface="Calibri" pitchFamily="34" charset="0"/>
              </a:rPr>
              <a:t>Evaluating Risky Outcomes</a:t>
            </a:r>
          </a:p>
          <a:p>
            <a:pPr lvl="1" eaLnBrk="1" hangingPunct="1">
              <a:buFontTx/>
              <a:buChar char="•"/>
            </a:pPr>
            <a:r>
              <a:rPr lang="en-US" altLang="en-US" sz="2000" i="1">
                <a:latin typeface="Calibri" pitchFamily="34" charset="0"/>
              </a:rPr>
              <a:t>Risk Preferences and the Utility Function</a:t>
            </a:r>
          </a:p>
          <a:p>
            <a:pPr eaLnBrk="1" hangingPunct="1">
              <a:buFontTx/>
              <a:buAutoNum type="arabicPeriod" startAt="3"/>
            </a:pPr>
            <a:endParaRPr lang="en-US" altLang="en-US" sz="2400">
              <a:latin typeface="Calibri" pitchFamily="34" charset="0"/>
            </a:endParaRPr>
          </a:p>
          <a:p>
            <a:pPr eaLnBrk="1" hangingPunct="1">
              <a:buFontTx/>
              <a:buAutoNum type="arabicPeriod" startAt="3"/>
            </a:pPr>
            <a:r>
              <a:rPr lang="en-US" altLang="en-US" sz="2400">
                <a:latin typeface="Calibri" pitchFamily="34" charset="0"/>
              </a:rPr>
              <a:t>Avoiding and Bearing Risk</a:t>
            </a:r>
          </a:p>
          <a:p>
            <a:pPr lvl="1" eaLnBrk="1" hangingPunct="1">
              <a:buFontTx/>
              <a:buChar char="•"/>
            </a:pPr>
            <a:r>
              <a:rPr lang="en-US" altLang="en-US" sz="2000" i="1">
                <a:latin typeface="Calibri" pitchFamily="34" charset="0"/>
              </a:rPr>
              <a:t>The Demand for Insurance and the Risk Premium</a:t>
            </a:r>
          </a:p>
          <a:p>
            <a:pPr lvl="1" eaLnBrk="1" hangingPunct="1">
              <a:buFontTx/>
              <a:buChar char="•"/>
            </a:pPr>
            <a:r>
              <a:rPr lang="en-US" altLang="en-US" sz="2000" i="1">
                <a:latin typeface="Calibri" pitchFamily="34" charset="0"/>
              </a:rPr>
              <a:t>Asymmetric Information and Insurance</a:t>
            </a:r>
          </a:p>
          <a:p>
            <a:pPr lvl="1" eaLnBrk="1" hangingPunct="1">
              <a:buFontTx/>
              <a:buChar char="•"/>
            </a:pPr>
            <a:r>
              <a:rPr lang="en-US" altLang="en-US" sz="2000" i="1">
                <a:latin typeface="Calibri" pitchFamily="34" charset="0"/>
              </a:rPr>
              <a:t>The Value of Information and Decision Trees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D965A68-DADA-4D80-A851-57BA121AA096}" type="slidenum">
              <a:rPr lang="en-US" altLang="en-US">
                <a:solidFill>
                  <a:srgbClr val="898989"/>
                </a:solidFill>
                <a:latin typeface="Calibri" pitchFamily="34" charset="0"/>
              </a:rPr>
              <a:pPr eaLnBrk="1" hangingPunct="1"/>
              <a:t>3</a:t>
            </a:fld>
            <a:endParaRPr lang="en-US" altLang="en-US">
              <a:solidFill>
                <a:srgbClr val="898989"/>
              </a:solidFill>
              <a:latin typeface="Calibri" pitchFamily="34" charset="0"/>
            </a:endParaRPr>
          </a:p>
        </p:txBody>
      </p:sp>
      <p:sp>
        <p:nvSpPr>
          <p:cNvPr id="2053" name="Text Box 2"/>
          <p:cNvSpPr txBox="1">
            <a:spLocks noChangeArrowheads="1"/>
          </p:cNvSpPr>
          <p:nvPr/>
        </p:nvSpPr>
        <p:spPr bwMode="auto">
          <a:xfrm>
            <a:off x="2209800" y="381001"/>
            <a:ext cx="7772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ltLang="en-US" sz="2400" b="1">
              <a:latin typeface="Tahoma" pitchFamily="34" charset="0"/>
            </a:endParaRPr>
          </a:p>
          <a:p>
            <a:pPr>
              <a:spcBef>
                <a:spcPct val="50000"/>
              </a:spcBef>
            </a:pPr>
            <a:endParaRPr lang="en-US" altLang="en-US" sz="2400">
              <a:latin typeface="Tahoma" pitchFamily="34" charset="0"/>
            </a:endParaRPr>
          </a:p>
        </p:txBody>
      </p:sp>
      <p:sp>
        <p:nvSpPr>
          <p:cNvPr id="771086" name="AutoShape 1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dirty="0">
                <a:solidFill>
                  <a:srgbClr val="000066"/>
                </a:solidFill>
                <a:latin typeface="Calibri" pitchFamily="34" charset="0"/>
              </a:rPr>
              <a:t>Tools for Describing Risky Outcomes</a:t>
            </a:r>
            <a:endParaRPr lang="en-US" altLang="en-US" sz="3600" dirty="0">
              <a:solidFill>
                <a:srgbClr val="000066"/>
              </a:solidFill>
              <a:effectLst>
                <a:outerShdw blurRad="38100" dist="38100" dir="2700000" algn="tl">
                  <a:srgbClr val="000000"/>
                </a:outerShdw>
              </a:effectLst>
              <a:latin typeface="Calibri" pitchFamily="34" charset="0"/>
            </a:endParaRPr>
          </a:p>
        </p:txBody>
      </p:sp>
      <p:sp>
        <p:nvSpPr>
          <p:cNvPr id="2061" name="Rectangle 15"/>
          <p:cNvSpPr>
            <a:spLocks noChangeArrowheads="1"/>
          </p:cNvSpPr>
          <p:nvPr/>
        </p:nvSpPr>
        <p:spPr bwMode="auto">
          <a:xfrm>
            <a:off x="2932114" y="1735139"/>
            <a:ext cx="6548437" cy="41370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u="sng">
                <a:solidFill>
                  <a:srgbClr val="000066"/>
                </a:solidFill>
                <a:latin typeface="Calibri" pitchFamily="34" charset="0"/>
              </a:rPr>
              <a:t>Definition:</a:t>
            </a:r>
            <a:r>
              <a:rPr lang="en-US" altLang="en-US" sz="2400">
                <a:latin typeface="Calibri" pitchFamily="34" charset="0"/>
              </a:rPr>
              <a:t>  A </a:t>
            </a:r>
            <a:r>
              <a:rPr lang="en-US" altLang="en-US" sz="2400" b="1">
                <a:latin typeface="Calibri" pitchFamily="34" charset="0"/>
              </a:rPr>
              <a:t>lottery</a:t>
            </a:r>
            <a:r>
              <a:rPr lang="en-US" altLang="en-US" sz="2400">
                <a:latin typeface="Calibri" pitchFamily="34" charset="0"/>
              </a:rPr>
              <a:t> is any event with an uncertain outcome.</a:t>
            </a:r>
          </a:p>
          <a:p>
            <a:pPr eaLnBrk="1" hangingPunct="1"/>
            <a:endParaRPr lang="en-US" altLang="en-US" sz="2400">
              <a:latin typeface="Calibri" pitchFamily="34" charset="0"/>
            </a:endParaRPr>
          </a:p>
          <a:p>
            <a:pPr eaLnBrk="1" hangingPunct="1"/>
            <a:r>
              <a:rPr lang="en-US" altLang="en-US" sz="2400" u="sng">
                <a:latin typeface="Calibri" pitchFamily="34" charset="0"/>
              </a:rPr>
              <a:t>Examples:</a:t>
            </a:r>
            <a:r>
              <a:rPr lang="en-US" altLang="en-US" sz="2400">
                <a:latin typeface="Calibri" pitchFamily="34" charset="0"/>
              </a:rPr>
              <a:t>  Investment, Roulette, Football Game.</a:t>
            </a:r>
          </a:p>
          <a:p>
            <a:pPr eaLnBrk="1" hangingPunct="1"/>
            <a:endParaRPr lang="en-US" altLang="en-US" sz="2400">
              <a:latin typeface="Calibri" pitchFamily="34" charset="0"/>
            </a:endParaRPr>
          </a:p>
          <a:p>
            <a:pPr eaLnBrk="1" hangingPunct="1"/>
            <a:endParaRPr lang="en-US" altLang="en-US" sz="2400" u="sng">
              <a:latin typeface="Calibri" pitchFamily="34" charset="0"/>
            </a:endParaRPr>
          </a:p>
          <a:p>
            <a:pPr eaLnBrk="1" hangingPunct="1"/>
            <a:r>
              <a:rPr lang="en-US" altLang="en-US" sz="2400" i="1" u="sng">
                <a:solidFill>
                  <a:srgbClr val="000066"/>
                </a:solidFill>
                <a:latin typeface="Calibri" pitchFamily="34" charset="0"/>
              </a:rPr>
              <a:t>Definition:</a:t>
            </a:r>
            <a:r>
              <a:rPr lang="en-US" altLang="en-US" sz="2400">
                <a:latin typeface="Calibri" pitchFamily="34" charset="0"/>
              </a:rPr>
              <a:t>  A </a:t>
            </a:r>
            <a:r>
              <a:rPr lang="en-US" altLang="en-US" sz="2400" b="1">
                <a:latin typeface="Calibri" pitchFamily="34" charset="0"/>
              </a:rPr>
              <a:t>probability</a:t>
            </a:r>
            <a:r>
              <a:rPr lang="en-US" altLang="en-US" sz="2400">
                <a:latin typeface="Calibri" pitchFamily="34" charset="0"/>
              </a:rPr>
              <a:t> of an outcome </a:t>
            </a:r>
            <a:r>
              <a:rPr lang="en-US" altLang="en-US" sz="2400" i="1">
                <a:latin typeface="Calibri" pitchFamily="34" charset="0"/>
              </a:rPr>
              <a:t>(of a lottery)</a:t>
            </a:r>
            <a:r>
              <a:rPr lang="en-US" altLang="en-US" sz="2400">
                <a:latin typeface="Calibri" pitchFamily="34" charset="0"/>
              </a:rPr>
              <a:t> is the likelihood that this outcome occurs.  </a:t>
            </a:r>
          </a:p>
          <a:p>
            <a:pPr eaLnBrk="1" hangingPunct="1"/>
            <a:endParaRPr lang="en-US" altLang="en-US" sz="2400" u="sng">
              <a:latin typeface="Calibri" pitchFamily="34" charset="0"/>
            </a:endParaRPr>
          </a:p>
          <a:p>
            <a:pPr eaLnBrk="1" hangingPunct="1"/>
            <a:r>
              <a:rPr lang="en-US" altLang="en-US" sz="2400" u="sng">
                <a:latin typeface="Calibri" pitchFamily="34" charset="0"/>
              </a:rPr>
              <a:t>Example:</a:t>
            </a:r>
            <a:r>
              <a:rPr lang="en-US" altLang="en-US" sz="2400">
                <a:latin typeface="Calibri" pitchFamily="34" charset="0"/>
              </a:rPr>
              <a:t>  The probability often is estimated by the historical frequency of the outcome.</a:t>
            </a:r>
          </a:p>
        </p:txBody>
      </p:sp>
      <p:sp>
        <p:nvSpPr>
          <p:cNvPr id="2062" name="Line 16"/>
          <p:cNvSpPr>
            <a:spLocks noChangeShapeType="1"/>
          </p:cNvSpPr>
          <p:nvPr/>
        </p:nvSpPr>
        <p:spPr bwMode="auto">
          <a:xfrm>
            <a:off x="3352800" y="3581400"/>
            <a:ext cx="5638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FA20C6D-297B-4EE1-8F82-15A442C15454}" type="slidenum">
              <a:rPr lang="en-US" altLang="en-US">
                <a:solidFill>
                  <a:srgbClr val="898989"/>
                </a:solidFill>
                <a:latin typeface="Calibri" pitchFamily="34" charset="0"/>
              </a:rPr>
              <a:pPr eaLnBrk="1" hangingPunct="1"/>
              <a:t>4</a:t>
            </a:fld>
            <a:endParaRPr lang="en-US" altLang="en-US">
              <a:solidFill>
                <a:srgbClr val="898989"/>
              </a:solidFill>
              <a:latin typeface="Calibri" pitchFamily="34" charset="0"/>
            </a:endParaRPr>
          </a:p>
        </p:txBody>
      </p:sp>
      <p:sp>
        <p:nvSpPr>
          <p:cNvPr id="3083" name="Rectangle 11"/>
          <p:cNvSpPr>
            <a:spLocks noChangeArrowheads="1"/>
          </p:cNvSpPr>
          <p:nvPr/>
        </p:nvSpPr>
        <p:spPr bwMode="auto">
          <a:xfrm>
            <a:off x="2638425" y="1882776"/>
            <a:ext cx="7010400" cy="409257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eaLnBrk="0" hangingPunct="0">
              <a:defRPr>
                <a:solidFill>
                  <a:schemeClr val="tx1"/>
                </a:solidFill>
                <a:latin typeface="Arial" charset="0"/>
              </a:defRPr>
            </a:lvl3pPr>
            <a:lvl4pPr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000" i="1" u="sng">
                <a:solidFill>
                  <a:srgbClr val="000066"/>
                </a:solidFill>
                <a:latin typeface="Calibri" pitchFamily="34" charset="0"/>
              </a:rPr>
              <a:t>Definition:</a:t>
            </a:r>
            <a:r>
              <a:rPr lang="en-US" altLang="en-US" sz="2000">
                <a:latin typeface="Calibri" pitchFamily="34" charset="0"/>
              </a:rPr>
              <a:t>  The </a:t>
            </a:r>
            <a:r>
              <a:rPr lang="en-US" altLang="en-US" sz="2000" b="1">
                <a:latin typeface="Calibri" pitchFamily="34" charset="0"/>
              </a:rPr>
              <a:t>probability distribution</a:t>
            </a:r>
            <a:r>
              <a:rPr lang="en-US" altLang="en-US" sz="2000">
                <a:latin typeface="Calibri" pitchFamily="34" charset="0"/>
              </a:rPr>
              <a:t> of the lottery depicts all possible payoffs in the lottery and their associated probabilities.</a:t>
            </a:r>
          </a:p>
          <a:p>
            <a:pPr algn="just" eaLnBrk="1" hangingPunct="1"/>
            <a:endParaRPr lang="en-US" altLang="en-US" sz="2000">
              <a:latin typeface="Calibri" pitchFamily="34" charset="0"/>
            </a:endParaRPr>
          </a:p>
          <a:p>
            <a:pPr algn="just" eaLnBrk="1" hangingPunct="1"/>
            <a:r>
              <a:rPr lang="en-US" altLang="en-US" sz="2000" u="sng">
                <a:latin typeface="Calibri" pitchFamily="34" charset="0"/>
              </a:rPr>
              <a:t>Property:</a:t>
            </a:r>
            <a:r>
              <a:rPr lang="en-US" altLang="en-US" sz="2000">
                <a:latin typeface="Calibri" pitchFamily="34" charset="0"/>
              </a:rPr>
              <a:t>  </a:t>
            </a:r>
          </a:p>
          <a:p>
            <a:pPr algn="just" eaLnBrk="1" hangingPunct="1"/>
            <a:endParaRPr lang="en-US" altLang="en-US" sz="2000">
              <a:latin typeface="Calibri" pitchFamily="34" charset="0"/>
            </a:endParaRPr>
          </a:p>
          <a:p>
            <a:pPr lvl="2" algn="just" eaLnBrk="1" hangingPunct="1">
              <a:buFontTx/>
              <a:buChar char="•"/>
            </a:pPr>
            <a:r>
              <a:rPr lang="en-US" altLang="en-US" sz="2000">
                <a:latin typeface="Calibri" pitchFamily="34" charset="0"/>
              </a:rPr>
              <a:t> The probability of any particular outcome is between 0 and 1</a:t>
            </a:r>
          </a:p>
          <a:p>
            <a:pPr lvl="3" algn="just" eaLnBrk="1" hangingPunct="1"/>
            <a:endParaRPr lang="en-US" altLang="en-US" sz="2000">
              <a:latin typeface="Calibri" pitchFamily="34" charset="0"/>
            </a:endParaRPr>
          </a:p>
          <a:p>
            <a:pPr lvl="2" algn="just" eaLnBrk="1" hangingPunct="1">
              <a:buFontTx/>
              <a:buChar char="•"/>
            </a:pPr>
            <a:r>
              <a:rPr lang="en-US" altLang="en-US" sz="2000">
                <a:latin typeface="Calibri" pitchFamily="34" charset="0"/>
              </a:rPr>
              <a:t> The sum of the probabilities of all possible outcomes equals 1.</a:t>
            </a:r>
          </a:p>
          <a:p>
            <a:pPr algn="just" eaLnBrk="1" hangingPunct="1"/>
            <a:endParaRPr lang="en-US" altLang="en-US" sz="2000" u="sng">
              <a:solidFill>
                <a:srgbClr val="000066"/>
              </a:solidFill>
              <a:latin typeface="Calibri" pitchFamily="34" charset="0"/>
            </a:endParaRPr>
          </a:p>
          <a:p>
            <a:pPr algn="just" eaLnBrk="1" hangingPunct="1"/>
            <a:r>
              <a:rPr lang="en-US" altLang="en-US" sz="2000" i="1" u="sng">
                <a:solidFill>
                  <a:srgbClr val="000066"/>
                </a:solidFill>
                <a:latin typeface="Calibri" pitchFamily="34" charset="0"/>
              </a:rPr>
              <a:t>Definition:</a:t>
            </a:r>
            <a:r>
              <a:rPr lang="en-US" altLang="en-US" sz="2000">
                <a:latin typeface="Calibri" pitchFamily="34" charset="0"/>
              </a:rPr>
              <a:t>  Probabilities that reflect subjective beliefs about risky events are called </a:t>
            </a:r>
            <a:r>
              <a:rPr lang="en-US" altLang="en-US" sz="2000" b="1">
                <a:latin typeface="Calibri" pitchFamily="34" charset="0"/>
              </a:rPr>
              <a:t>subjective probabilities</a:t>
            </a:r>
            <a:r>
              <a:rPr lang="en-US" altLang="en-US" sz="2000">
                <a:latin typeface="Calibri" pitchFamily="34" charset="0"/>
              </a:rPr>
              <a:t>.</a:t>
            </a:r>
          </a:p>
        </p:txBody>
      </p:sp>
      <p:sp>
        <p:nvSpPr>
          <p:cNvPr id="772108"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600" b="1">
                <a:solidFill>
                  <a:srgbClr val="000066"/>
                </a:solidFill>
                <a:latin typeface="Calibri" pitchFamily="34" charset="0"/>
              </a:rPr>
              <a:t>Probability Distribution</a:t>
            </a:r>
            <a:endParaRPr lang="en-US" altLang="en-US" sz="360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27E8A53-ED8C-46C0-97E9-C9AB5ABEBE6F}" type="slidenum">
              <a:rPr lang="en-US" altLang="en-US">
                <a:solidFill>
                  <a:srgbClr val="898989"/>
                </a:solidFill>
                <a:latin typeface="Calibri" pitchFamily="34" charset="0"/>
              </a:rPr>
              <a:pPr eaLnBrk="1" hangingPunct="1"/>
              <a:t>5</a:t>
            </a:fld>
            <a:endParaRPr lang="en-US" altLang="en-US">
              <a:solidFill>
                <a:srgbClr val="898989"/>
              </a:solidFill>
              <a:latin typeface="Calibri" pitchFamily="34" charset="0"/>
            </a:endParaRPr>
          </a:p>
        </p:txBody>
      </p:sp>
      <p:sp>
        <p:nvSpPr>
          <p:cNvPr id="5125" name="Rectangle 6"/>
          <p:cNvSpPr>
            <a:spLocks noChangeArrowheads="1"/>
          </p:cNvSpPr>
          <p:nvPr/>
        </p:nvSpPr>
        <p:spPr bwMode="auto">
          <a:xfrm>
            <a:off x="5257800" y="4724400"/>
            <a:ext cx="914400" cy="11430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
        <p:nvSpPr>
          <p:cNvPr id="5126" name="Line 15"/>
          <p:cNvSpPr>
            <a:spLocks noChangeShapeType="1"/>
          </p:cNvSpPr>
          <p:nvPr/>
        </p:nvSpPr>
        <p:spPr bwMode="auto">
          <a:xfrm flipH="1">
            <a:off x="6172200" y="5257800"/>
            <a:ext cx="4572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27" name="Text Box 16"/>
          <p:cNvSpPr txBox="1">
            <a:spLocks noChangeArrowheads="1"/>
          </p:cNvSpPr>
          <p:nvPr/>
        </p:nvSpPr>
        <p:spPr bwMode="auto">
          <a:xfrm>
            <a:off x="6689726" y="4918075"/>
            <a:ext cx="3224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33% chance of winning</a:t>
            </a:r>
          </a:p>
        </p:txBody>
      </p:sp>
      <p:sp>
        <p:nvSpPr>
          <p:cNvPr id="774169" name="AutoShape 25"/>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Probability Distribution</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5135" name="Text Box 26"/>
          <p:cNvSpPr txBox="1">
            <a:spLocks noChangeArrowheads="1"/>
          </p:cNvSpPr>
          <p:nvPr/>
        </p:nvSpPr>
        <p:spPr bwMode="auto">
          <a:xfrm>
            <a:off x="2017713" y="1524001"/>
            <a:ext cx="15803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Probability</a:t>
            </a:r>
          </a:p>
        </p:txBody>
      </p:sp>
      <p:sp>
        <p:nvSpPr>
          <p:cNvPr id="5136" name="Text Box 27"/>
          <p:cNvSpPr txBox="1">
            <a:spLocks noChangeArrowheads="1"/>
          </p:cNvSpPr>
          <p:nvPr/>
        </p:nvSpPr>
        <p:spPr bwMode="auto">
          <a:xfrm>
            <a:off x="8875714" y="5638800"/>
            <a:ext cx="10302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Payoff</a:t>
            </a:r>
          </a:p>
        </p:txBody>
      </p:sp>
      <p:sp>
        <p:nvSpPr>
          <p:cNvPr id="5137" name="Rectangle 28"/>
          <p:cNvSpPr>
            <a:spLocks noChangeArrowheads="1"/>
          </p:cNvSpPr>
          <p:nvPr/>
        </p:nvSpPr>
        <p:spPr bwMode="auto">
          <a:xfrm>
            <a:off x="3617913" y="3352800"/>
            <a:ext cx="914400" cy="2514600"/>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
        <p:nvSpPr>
          <p:cNvPr id="5138" name="Text Box 29"/>
          <p:cNvSpPr txBox="1">
            <a:spLocks noChangeArrowheads="1"/>
          </p:cNvSpPr>
          <p:nvPr/>
        </p:nvSpPr>
        <p:spPr bwMode="auto">
          <a:xfrm>
            <a:off x="1905000" y="2667000"/>
            <a:ext cx="814388"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.80</a:t>
            </a:r>
          </a:p>
          <a:p>
            <a:r>
              <a:rPr lang="en-GB" altLang="en-US" sz="2400" b="1">
                <a:latin typeface="Calibri" pitchFamily="34" charset="0"/>
              </a:rPr>
              <a:t>.70</a:t>
            </a:r>
          </a:p>
          <a:p>
            <a:r>
              <a:rPr lang="en-GB" altLang="en-US" sz="2400" b="1">
                <a:latin typeface="Calibri" pitchFamily="34" charset="0"/>
              </a:rPr>
              <a:t>.60</a:t>
            </a:r>
          </a:p>
          <a:p>
            <a:r>
              <a:rPr lang="en-GB" altLang="en-US" sz="2400" b="1">
                <a:latin typeface="Calibri" pitchFamily="34" charset="0"/>
              </a:rPr>
              <a:t>.50</a:t>
            </a:r>
          </a:p>
          <a:p>
            <a:r>
              <a:rPr lang="en-GB" altLang="en-US" sz="2400" b="1">
                <a:latin typeface="Calibri" pitchFamily="34" charset="0"/>
              </a:rPr>
              <a:t>.40</a:t>
            </a:r>
          </a:p>
          <a:p>
            <a:r>
              <a:rPr lang="en-GB" altLang="en-US" sz="2400" b="1">
                <a:latin typeface="Calibri" pitchFamily="34" charset="0"/>
              </a:rPr>
              <a:t>.30</a:t>
            </a:r>
          </a:p>
          <a:p>
            <a:r>
              <a:rPr lang="en-GB" altLang="en-US" sz="2400" b="1">
                <a:latin typeface="Calibri" pitchFamily="34" charset="0"/>
              </a:rPr>
              <a:t>.20</a:t>
            </a:r>
          </a:p>
          <a:p>
            <a:r>
              <a:rPr lang="en-GB" altLang="en-US" sz="2400" b="1">
                <a:latin typeface="Calibri" pitchFamily="34" charset="0"/>
              </a:rPr>
              <a:t>.10</a:t>
            </a:r>
          </a:p>
          <a:p>
            <a:r>
              <a:rPr lang="en-GB" altLang="en-US" sz="2400" b="1">
                <a:latin typeface="Calibri" pitchFamily="34" charset="0"/>
              </a:rPr>
              <a:t>0</a:t>
            </a:r>
          </a:p>
        </p:txBody>
      </p:sp>
      <p:sp>
        <p:nvSpPr>
          <p:cNvPr id="5139" name="Text Box 30"/>
          <p:cNvSpPr txBox="1">
            <a:spLocks noChangeArrowheads="1"/>
          </p:cNvSpPr>
          <p:nvPr/>
        </p:nvSpPr>
        <p:spPr bwMode="auto">
          <a:xfrm>
            <a:off x="2170114" y="2327275"/>
            <a:ext cx="625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.90</a:t>
            </a:r>
            <a:endParaRPr lang="en-GB" altLang="en-US" sz="2400">
              <a:latin typeface="Calibri" pitchFamily="34" charset="0"/>
            </a:endParaRPr>
          </a:p>
        </p:txBody>
      </p:sp>
      <p:sp>
        <p:nvSpPr>
          <p:cNvPr id="5140" name="Text Box 31"/>
          <p:cNvSpPr txBox="1">
            <a:spLocks noChangeArrowheads="1"/>
          </p:cNvSpPr>
          <p:nvPr/>
        </p:nvSpPr>
        <p:spPr bwMode="auto">
          <a:xfrm>
            <a:off x="2154238" y="2022476"/>
            <a:ext cx="34015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1</a:t>
            </a:r>
          </a:p>
        </p:txBody>
      </p:sp>
      <p:sp>
        <p:nvSpPr>
          <p:cNvPr id="5141" name="Line 32"/>
          <p:cNvSpPr>
            <a:spLocks noChangeShapeType="1"/>
          </p:cNvSpPr>
          <p:nvPr/>
        </p:nvSpPr>
        <p:spPr bwMode="auto">
          <a:xfrm flipV="1">
            <a:off x="2779713" y="2133600"/>
            <a:ext cx="0" cy="373380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42" name="Line 33"/>
          <p:cNvSpPr>
            <a:spLocks noChangeShapeType="1"/>
          </p:cNvSpPr>
          <p:nvPr/>
        </p:nvSpPr>
        <p:spPr bwMode="auto">
          <a:xfrm>
            <a:off x="2779713" y="5867400"/>
            <a:ext cx="60198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5143" name="Text Box 34"/>
          <p:cNvSpPr txBox="1">
            <a:spLocks noChangeArrowheads="1"/>
          </p:cNvSpPr>
          <p:nvPr/>
        </p:nvSpPr>
        <p:spPr bwMode="auto">
          <a:xfrm>
            <a:off x="3541713" y="5867401"/>
            <a:ext cx="26532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   $25		$100</a:t>
            </a:r>
          </a:p>
        </p:txBody>
      </p:sp>
      <p:sp>
        <p:nvSpPr>
          <p:cNvPr id="5144" name="Line 35"/>
          <p:cNvSpPr>
            <a:spLocks noChangeShapeType="1"/>
          </p:cNvSpPr>
          <p:nvPr/>
        </p:nvSpPr>
        <p:spPr bwMode="auto">
          <a:xfrm flipH="1">
            <a:off x="3922713" y="3048000"/>
            <a:ext cx="609600" cy="304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5145" name="Text Box 36"/>
          <p:cNvSpPr txBox="1">
            <a:spLocks noChangeArrowheads="1"/>
          </p:cNvSpPr>
          <p:nvPr/>
        </p:nvSpPr>
        <p:spPr bwMode="auto">
          <a:xfrm>
            <a:off x="4379914" y="2667000"/>
            <a:ext cx="29352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67% chance of losing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90DEFB7-7EA8-454E-9F7B-D03DD73ABCFC}" type="slidenum">
              <a:rPr lang="en-US" altLang="en-US">
                <a:solidFill>
                  <a:srgbClr val="898989"/>
                </a:solidFill>
                <a:latin typeface="Calibri" pitchFamily="34" charset="0"/>
              </a:rPr>
              <a:pPr eaLnBrk="1" hangingPunct="1"/>
              <a:t>6</a:t>
            </a:fld>
            <a:endParaRPr lang="en-US" altLang="en-US">
              <a:solidFill>
                <a:srgbClr val="898989"/>
              </a:solidFill>
              <a:latin typeface="Calibri" pitchFamily="34" charset="0"/>
            </a:endParaRPr>
          </a:p>
        </p:txBody>
      </p:sp>
      <p:sp>
        <p:nvSpPr>
          <p:cNvPr id="775179"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Expected Value and Expected Utility</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775180" name="Rectangle 12"/>
          <p:cNvSpPr>
            <a:spLocks noChangeArrowheads="1"/>
          </p:cNvSpPr>
          <p:nvPr/>
        </p:nvSpPr>
        <p:spPr bwMode="auto">
          <a:xfrm>
            <a:off x="2314575" y="1449418"/>
            <a:ext cx="7562850" cy="4524315"/>
          </a:xfrm>
          <a:prstGeom prst="rect">
            <a:avLst/>
          </a:prstGeom>
          <a:noFill/>
          <a:ln w="38100">
            <a:noFill/>
            <a:miter lim="800000"/>
            <a:headEnd/>
            <a:tailEnd/>
          </a:ln>
          <a:effectLst>
            <a:outerShdw dist="107763" dir="2700000" algn="ctr" rotWithShape="0">
              <a:schemeClr val="bg2">
                <a:alpha val="50000"/>
              </a:schemeClr>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u="sng" dirty="0">
                <a:solidFill>
                  <a:srgbClr val="000066"/>
                </a:solidFill>
                <a:latin typeface="Calibri" panose="020F0502020204030204" pitchFamily="34" charset="0"/>
                <a:cs typeface="Calibri" panose="020F0502020204030204" pitchFamily="34" charset="0"/>
              </a:rPr>
              <a:t>Definition:</a:t>
            </a:r>
            <a:r>
              <a:rPr lang="en-US" altLang="en-US" sz="2400" dirty="0">
                <a:latin typeface="Calibri" panose="020F0502020204030204" pitchFamily="34" charset="0"/>
                <a:cs typeface="Calibri" panose="020F0502020204030204" pitchFamily="34" charset="0"/>
              </a:rPr>
              <a:t>  The </a:t>
            </a:r>
            <a:r>
              <a:rPr lang="en-US" altLang="en-US" sz="2400" b="1" dirty="0">
                <a:latin typeface="Calibri" panose="020F0502020204030204" pitchFamily="34" charset="0"/>
                <a:cs typeface="Calibri" panose="020F0502020204030204" pitchFamily="34" charset="0"/>
              </a:rPr>
              <a:t>expected value</a:t>
            </a:r>
            <a:r>
              <a:rPr lang="en-US" altLang="en-US" sz="2400" dirty="0">
                <a:latin typeface="Calibri" panose="020F0502020204030204" pitchFamily="34" charset="0"/>
                <a:cs typeface="Calibri" panose="020F0502020204030204" pitchFamily="34" charset="0"/>
              </a:rPr>
              <a:t> of a lottery is a measure of the average payoff that the lottery will generate.</a:t>
            </a:r>
          </a:p>
          <a:p>
            <a:pPr eaLnBrk="1" hangingPunct="1"/>
            <a:endParaRPr lang="en-US" altLang="en-US" sz="2400" dirty="0">
              <a:latin typeface="Calibri" panose="020F0502020204030204" pitchFamily="34" charset="0"/>
              <a:cs typeface="Calibri" panose="020F0502020204030204" pitchFamily="34" charset="0"/>
            </a:endParaRPr>
          </a:p>
          <a:p>
            <a:pPr eaLnBrk="1" hangingPunct="1"/>
            <a:r>
              <a:rPr lang="en-US" altLang="en-US" sz="2400" dirty="0">
                <a:latin typeface="Calibri" panose="020F0502020204030204" pitchFamily="34" charset="0"/>
                <a:cs typeface="Calibri" panose="020F0502020204030204" pitchFamily="34" charset="0"/>
              </a:rPr>
              <a:t>Let X be a lottery with three possible outcomes A, B, and C.</a:t>
            </a:r>
          </a:p>
          <a:p>
            <a:pPr algn="ctr" eaLnBrk="1" hangingPunct="1"/>
            <a:endParaRPr lang="en-US" altLang="en-US" sz="2400" b="1" dirty="0">
              <a:latin typeface="Calibri" panose="020F0502020204030204" pitchFamily="34" charset="0"/>
              <a:cs typeface="Calibri" panose="020F0502020204030204" pitchFamily="34" charset="0"/>
            </a:endParaRPr>
          </a:p>
          <a:p>
            <a:pPr algn="ctr" eaLnBrk="1" hangingPunct="1"/>
            <a:r>
              <a:rPr lang="en-US" altLang="en-US" sz="2400" b="1" dirty="0">
                <a:latin typeface="Calibri" panose="020F0502020204030204" pitchFamily="34" charset="0"/>
                <a:cs typeface="Calibri" panose="020F0502020204030204" pitchFamily="34" charset="0"/>
              </a:rPr>
              <a:t>E[X]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(A)∙A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(B)∙B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(C)∙C</a:t>
            </a:r>
          </a:p>
          <a:p>
            <a:pPr algn="ctr" eaLnBrk="1" hangingPunct="1"/>
            <a:endParaRPr lang="en-US" altLang="en-US" sz="2400" b="1" dirty="0">
              <a:latin typeface="Calibri" panose="020F0502020204030204" pitchFamily="34" charset="0"/>
              <a:cs typeface="Calibri" panose="020F0502020204030204" pitchFamily="34" charset="0"/>
            </a:endParaRPr>
          </a:p>
          <a:p>
            <a:pPr algn="ctr" eaLnBrk="1" hangingPunct="1"/>
            <a:endParaRPr lang="en-US" altLang="en-US" sz="2400" b="1" dirty="0">
              <a:latin typeface="Calibri" panose="020F0502020204030204" pitchFamily="34" charset="0"/>
              <a:cs typeface="Calibri" panose="020F0502020204030204" pitchFamily="34" charset="0"/>
            </a:endParaRPr>
          </a:p>
          <a:p>
            <a:pPr eaLnBrk="1" hangingPunct="1"/>
            <a:r>
              <a:rPr lang="en-US" altLang="en-US" sz="2400" i="1" u="sng" dirty="0">
                <a:solidFill>
                  <a:srgbClr val="000066"/>
                </a:solidFill>
                <a:latin typeface="Calibri" panose="020F0502020204030204" pitchFamily="34" charset="0"/>
                <a:cs typeface="Calibri" panose="020F0502020204030204" pitchFamily="34" charset="0"/>
              </a:rPr>
              <a:t>Definition:</a:t>
            </a:r>
            <a:r>
              <a:rPr lang="en-US" altLang="en-US" sz="2400" dirty="0">
                <a:latin typeface="Calibri" panose="020F0502020204030204" pitchFamily="34" charset="0"/>
                <a:cs typeface="Calibri" panose="020F0502020204030204" pitchFamily="34" charset="0"/>
              </a:rPr>
              <a:t>  The </a:t>
            </a:r>
            <a:r>
              <a:rPr lang="en-US" altLang="en-US" sz="2400" b="1" dirty="0">
                <a:latin typeface="Calibri" panose="020F0502020204030204" pitchFamily="34" charset="0"/>
                <a:cs typeface="Calibri" panose="020F0502020204030204" pitchFamily="34" charset="0"/>
              </a:rPr>
              <a:t>expected utility</a:t>
            </a:r>
            <a:r>
              <a:rPr lang="en-US" altLang="en-US" sz="2400" dirty="0">
                <a:latin typeface="Calibri" panose="020F0502020204030204" pitchFamily="34" charset="0"/>
                <a:cs typeface="Calibri" panose="020F0502020204030204" pitchFamily="34" charset="0"/>
              </a:rPr>
              <a:t> of a lottery is the average value of the utility levels that the lottery will generate.</a:t>
            </a:r>
          </a:p>
          <a:p>
            <a:pPr algn="ctr" eaLnBrk="1" hangingPunct="1"/>
            <a:endParaRPr lang="en-US" altLang="en-US" sz="2400" b="1" dirty="0">
              <a:latin typeface="Calibri" panose="020F0502020204030204" pitchFamily="34" charset="0"/>
              <a:cs typeface="Calibri" panose="020F0502020204030204" pitchFamily="34" charset="0"/>
            </a:endParaRPr>
          </a:p>
          <a:p>
            <a:pPr algn="ctr" eaLnBrk="1" hangingPunct="1"/>
            <a:r>
              <a:rPr lang="en-US" altLang="en-US" sz="2400" b="1" dirty="0">
                <a:latin typeface="Calibri" panose="020F0502020204030204" pitchFamily="34" charset="0"/>
                <a:cs typeface="Calibri" panose="020F0502020204030204" pitchFamily="34" charset="0"/>
              </a:rPr>
              <a:t>E[U(X)]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(A)∙U(A)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(B)∙U(B) + </a:t>
            </a:r>
            <a:r>
              <a:rPr lang="en-US" altLang="en-US" sz="2400" b="1" dirty="0" err="1">
                <a:latin typeface="Calibri" panose="020F0502020204030204" pitchFamily="34" charset="0"/>
                <a:cs typeface="Calibri" panose="020F0502020204030204" pitchFamily="34" charset="0"/>
              </a:rPr>
              <a:t>Pr</a:t>
            </a:r>
            <a:r>
              <a:rPr lang="en-US" altLang="en-US" sz="2400" b="1" dirty="0">
                <a:latin typeface="Calibri" panose="020F0502020204030204" pitchFamily="34" charset="0"/>
                <a:cs typeface="Calibri" panose="020F0502020204030204" pitchFamily="34" charset="0"/>
              </a:rPr>
              <a:t>(C)∙U(C)</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1722844-CE4F-4498-AD95-6DD716DA6641}" type="slidenum">
              <a:rPr lang="en-US" altLang="en-US">
                <a:solidFill>
                  <a:srgbClr val="898989"/>
                </a:solidFill>
                <a:latin typeface="Calibri" pitchFamily="34" charset="0"/>
              </a:rPr>
              <a:pPr eaLnBrk="1" hangingPunct="1"/>
              <a:t>7</a:t>
            </a:fld>
            <a:endParaRPr lang="en-US" altLang="en-US">
              <a:solidFill>
                <a:srgbClr val="898989"/>
              </a:solidFill>
              <a:latin typeface="Calibri" pitchFamily="34" charset="0"/>
            </a:endParaRPr>
          </a:p>
        </p:txBody>
      </p:sp>
      <p:sp>
        <p:nvSpPr>
          <p:cNvPr id="776203"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Expected Value</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776204" name="Rectangle 12"/>
          <p:cNvSpPr>
            <a:spLocks noChangeArrowheads="1"/>
          </p:cNvSpPr>
          <p:nvPr/>
        </p:nvSpPr>
        <p:spPr bwMode="auto">
          <a:xfrm>
            <a:off x="3505200" y="2209800"/>
            <a:ext cx="5195888" cy="30469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34" charset="0"/>
              </a:rPr>
              <a:t>In our example lottery, which pays $25 with probability .67 and $100 with probability 0.33, the expected value is:</a:t>
            </a:r>
          </a:p>
          <a:p>
            <a:pPr lvl="2" eaLnBrk="1" hangingPunct="1"/>
            <a:endParaRPr lang="en-US" altLang="en-US" sz="2400">
              <a:latin typeface="Calibri" pitchFamily="34" charset="0"/>
            </a:endParaRPr>
          </a:p>
          <a:p>
            <a:pPr eaLnBrk="1" hangingPunct="1"/>
            <a:r>
              <a:rPr lang="en-US" altLang="en-US" sz="2400">
                <a:latin typeface="Calibri" pitchFamily="34" charset="0"/>
              </a:rPr>
              <a:t>EV = .67 x $25 + .33 x 100 = $50.  </a:t>
            </a:r>
          </a:p>
          <a:p>
            <a:pPr eaLnBrk="1" hangingPunct="1"/>
            <a:endParaRPr lang="en-US" altLang="en-US" sz="2400">
              <a:latin typeface="Calibri" pitchFamily="34" charset="0"/>
            </a:endParaRPr>
          </a:p>
          <a:p>
            <a:pPr eaLnBrk="1" hangingPunct="1"/>
            <a:r>
              <a:rPr lang="en-US" altLang="en-US" sz="2400">
                <a:latin typeface="Calibri" pitchFamily="34" charset="0"/>
              </a:rPr>
              <a:t>Notice that the expected value need not be one of the outcomes of the lottery.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25E23DA-7E00-4452-AF46-340DED6DD7DB}" type="slidenum">
              <a:rPr lang="en-US" altLang="en-US">
                <a:solidFill>
                  <a:srgbClr val="898989"/>
                </a:solidFill>
                <a:latin typeface="Calibri" pitchFamily="34" charset="0"/>
              </a:rPr>
              <a:pPr eaLnBrk="1" hangingPunct="1"/>
              <a:t>8</a:t>
            </a:fld>
            <a:endParaRPr lang="en-US" altLang="en-US">
              <a:solidFill>
                <a:srgbClr val="898989"/>
              </a:solidFill>
              <a:latin typeface="Calibri" pitchFamily="34" charset="0"/>
            </a:endParaRPr>
          </a:p>
        </p:txBody>
      </p:sp>
      <p:sp>
        <p:nvSpPr>
          <p:cNvPr id="777230" name="Rectangle 14"/>
          <p:cNvSpPr>
            <a:spLocks noChangeArrowheads="1"/>
          </p:cNvSpPr>
          <p:nvPr/>
        </p:nvSpPr>
        <p:spPr bwMode="auto">
          <a:xfrm>
            <a:off x="2514600" y="3048000"/>
            <a:ext cx="7010400" cy="86360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
        <p:nvSpPr>
          <p:cNvPr id="8204" name="Rectangle 12"/>
          <p:cNvSpPr>
            <a:spLocks noChangeArrowheads="1"/>
          </p:cNvSpPr>
          <p:nvPr/>
        </p:nvSpPr>
        <p:spPr bwMode="auto">
          <a:xfrm>
            <a:off x="2514600" y="1427164"/>
            <a:ext cx="74676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000" i="1" u="sng">
                <a:solidFill>
                  <a:srgbClr val="000066"/>
                </a:solidFill>
                <a:latin typeface="Calibri" pitchFamily="34" charset="0"/>
              </a:rPr>
              <a:t>Definition:</a:t>
            </a:r>
            <a:r>
              <a:rPr lang="en-US" altLang="en-US" sz="2000">
                <a:latin typeface="Calibri" pitchFamily="34" charset="0"/>
              </a:rPr>
              <a:t> The </a:t>
            </a:r>
            <a:r>
              <a:rPr lang="en-US" altLang="en-US" sz="2000" b="1">
                <a:latin typeface="Calibri" pitchFamily="34" charset="0"/>
              </a:rPr>
              <a:t>variance</a:t>
            </a:r>
            <a:r>
              <a:rPr lang="en-US" altLang="en-US" sz="2000">
                <a:latin typeface="Calibri" pitchFamily="34" charset="0"/>
              </a:rPr>
              <a:t> of a lottery is the sum of the probability-weighted squared deviations between the possible outcomes of the lottery and the expected value of the lottery.  It is a measure of the lottery's riskiness.</a:t>
            </a:r>
          </a:p>
          <a:p>
            <a:pPr algn="just" eaLnBrk="1" hangingPunct="1"/>
            <a:endParaRPr lang="en-US" altLang="en-US" sz="2000">
              <a:latin typeface="Calibri" pitchFamily="34" charset="0"/>
            </a:endParaRPr>
          </a:p>
          <a:p>
            <a:pPr algn="just" eaLnBrk="1" hangingPunct="1"/>
            <a:endParaRPr lang="en-US" altLang="en-US" sz="2000">
              <a:latin typeface="Calibri" pitchFamily="34" charset="0"/>
            </a:endParaRPr>
          </a:p>
          <a:p>
            <a:pPr algn="just" eaLnBrk="1" hangingPunct="1"/>
            <a:endParaRPr lang="en-US" altLang="en-US" sz="2000">
              <a:latin typeface="Calibri" pitchFamily="34" charset="0"/>
            </a:endParaRPr>
          </a:p>
          <a:p>
            <a:pPr algn="just" eaLnBrk="1" hangingPunct="1"/>
            <a:r>
              <a:rPr lang="en-US" altLang="en-US" sz="2000">
                <a:latin typeface="Calibri" pitchFamily="34" charset="0"/>
              </a:rPr>
              <a:t>         Var = (A - EV)</a:t>
            </a:r>
            <a:r>
              <a:rPr lang="en-US" altLang="en-US" sz="2000" baseline="30000">
                <a:latin typeface="Calibri" pitchFamily="34" charset="0"/>
              </a:rPr>
              <a:t>2</a:t>
            </a:r>
            <a:r>
              <a:rPr lang="en-US" altLang="en-US" sz="2000">
                <a:latin typeface="Calibri" pitchFamily="34" charset="0"/>
              </a:rPr>
              <a:t>(Pr(A)) + (B - EV)</a:t>
            </a:r>
            <a:r>
              <a:rPr lang="en-US" altLang="en-US" sz="2000" baseline="30000">
                <a:latin typeface="Calibri" pitchFamily="34" charset="0"/>
              </a:rPr>
              <a:t>2</a:t>
            </a:r>
            <a:r>
              <a:rPr lang="en-US" altLang="en-US" sz="2000">
                <a:latin typeface="Calibri" pitchFamily="34" charset="0"/>
              </a:rPr>
              <a:t>(Pr(B)) + (C - EV)</a:t>
            </a:r>
            <a:r>
              <a:rPr lang="en-US" altLang="en-US" sz="2000" baseline="30000">
                <a:latin typeface="Calibri" pitchFamily="34" charset="0"/>
              </a:rPr>
              <a:t>2</a:t>
            </a:r>
            <a:r>
              <a:rPr lang="en-US" altLang="en-US" sz="2000">
                <a:latin typeface="Calibri" pitchFamily="34" charset="0"/>
              </a:rPr>
              <a:t>(Pr(C))</a:t>
            </a:r>
          </a:p>
          <a:p>
            <a:pPr algn="just" eaLnBrk="1" hangingPunct="1"/>
            <a:endParaRPr lang="en-US" altLang="en-US" sz="2000">
              <a:latin typeface="Calibri" pitchFamily="34" charset="0"/>
            </a:endParaRPr>
          </a:p>
          <a:p>
            <a:pPr algn="just" eaLnBrk="1" hangingPunct="1"/>
            <a:endParaRPr lang="en-US" altLang="en-US" sz="2000">
              <a:latin typeface="Calibri" pitchFamily="34" charset="0"/>
            </a:endParaRPr>
          </a:p>
          <a:p>
            <a:pPr algn="just" eaLnBrk="1" hangingPunct="1"/>
            <a:r>
              <a:rPr lang="en-US" altLang="en-US" sz="2000" i="1" u="sng">
                <a:solidFill>
                  <a:srgbClr val="000066"/>
                </a:solidFill>
                <a:latin typeface="Calibri" pitchFamily="34" charset="0"/>
              </a:rPr>
              <a:t>Definition:</a:t>
            </a:r>
            <a:r>
              <a:rPr lang="en-US" altLang="en-US" sz="2000">
                <a:latin typeface="Calibri" pitchFamily="34" charset="0"/>
              </a:rPr>
              <a:t>  The </a:t>
            </a:r>
            <a:r>
              <a:rPr lang="en-US" altLang="en-US" sz="2000" b="1">
                <a:latin typeface="Calibri" pitchFamily="34" charset="0"/>
              </a:rPr>
              <a:t>standard deviation </a:t>
            </a:r>
            <a:r>
              <a:rPr lang="en-US" altLang="en-US" sz="2000">
                <a:latin typeface="Calibri" pitchFamily="34" charset="0"/>
              </a:rPr>
              <a:t>of a lottery is the square root of the variance.  It is an alternative measure of risk</a:t>
            </a:r>
          </a:p>
        </p:txBody>
      </p:sp>
      <p:sp>
        <p:nvSpPr>
          <p:cNvPr id="777229" name="AutoShape 13"/>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Variance &amp; Standard Deviation</a:t>
            </a:r>
            <a:endParaRPr lang="en-US" altLang="en-US" sz="400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9950A60-5506-4102-BA04-9BB290AB3872}" type="slidenum">
              <a:rPr lang="en-US" altLang="en-US">
                <a:solidFill>
                  <a:srgbClr val="898989"/>
                </a:solidFill>
                <a:latin typeface="Calibri" pitchFamily="34" charset="0"/>
              </a:rPr>
              <a:pPr eaLnBrk="1" hangingPunct="1"/>
              <a:t>9</a:t>
            </a:fld>
            <a:endParaRPr lang="en-US" altLang="en-US">
              <a:solidFill>
                <a:srgbClr val="898989"/>
              </a:solidFill>
              <a:latin typeface="Calibri" pitchFamily="34" charset="0"/>
            </a:endParaRPr>
          </a:p>
        </p:txBody>
      </p:sp>
      <p:sp>
        <p:nvSpPr>
          <p:cNvPr id="778257" name="AutoShape 17"/>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Variance &amp; Standard Deviation</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9228" name="Rectangle 18"/>
          <p:cNvSpPr>
            <a:spLocks noChangeArrowheads="1"/>
          </p:cNvSpPr>
          <p:nvPr/>
        </p:nvSpPr>
        <p:spPr bwMode="auto">
          <a:xfrm>
            <a:off x="3640139" y="2570163"/>
            <a:ext cx="4714875" cy="30416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34" charset="0"/>
              </a:rPr>
              <a:t>The squared deviation of winning is:</a:t>
            </a:r>
          </a:p>
          <a:p>
            <a:pPr algn="just" eaLnBrk="1" hangingPunct="1">
              <a:buFontTx/>
              <a:buChar char="•"/>
            </a:pPr>
            <a:r>
              <a:rPr lang="en-US" altLang="en-US" sz="2400">
                <a:solidFill>
                  <a:srgbClr val="000066"/>
                </a:solidFill>
                <a:latin typeface="Calibri" pitchFamily="34" charset="0"/>
              </a:rPr>
              <a:t> ($100 - $50)</a:t>
            </a:r>
            <a:r>
              <a:rPr lang="en-US" altLang="en-US" sz="2400" baseline="30000">
                <a:solidFill>
                  <a:srgbClr val="000066"/>
                </a:solidFill>
                <a:latin typeface="Calibri" pitchFamily="34" charset="0"/>
              </a:rPr>
              <a:t>2</a:t>
            </a:r>
            <a:r>
              <a:rPr lang="en-US" altLang="en-US" sz="2400">
                <a:solidFill>
                  <a:srgbClr val="000066"/>
                </a:solidFill>
                <a:latin typeface="Calibri" pitchFamily="34" charset="0"/>
              </a:rPr>
              <a:t> = 50</a:t>
            </a:r>
            <a:r>
              <a:rPr lang="en-US" altLang="en-US" sz="2400" baseline="30000">
                <a:solidFill>
                  <a:srgbClr val="000066"/>
                </a:solidFill>
                <a:latin typeface="Calibri" pitchFamily="34" charset="0"/>
              </a:rPr>
              <a:t>2</a:t>
            </a:r>
            <a:r>
              <a:rPr lang="en-US" altLang="en-US" sz="2400">
                <a:solidFill>
                  <a:srgbClr val="000066"/>
                </a:solidFill>
                <a:latin typeface="Calibri" pitchFamily="34" charset="0"/>
              </a:rPr>
              <a:t> = 2500</a:t>
            </a:r>
          </a:p>
          <a:p>
            <a:pPr algn="just" eaLnBrk="1" hangingPunct="1"/>
            <a:endParaRPr lang="en-US" altLang="en-US" sz="2400">
              <a:solidFill>
                <a:srgbClr val="000066"/>
              </a:solidFill>
              <a:latin typeface="Calibri" pitchFamily="34" charset="0"/>
            </a:endParaRPr>
          </a:p>
          <a:p>
            <a:pPr algn="just" eaLnBrk="1" hangingPunct="1"/>
            <a:r>
              <a:rPr lang="en-US" altLang="en-US" sz="2400">
                <a:latin typeface="Calibri" pitchFamily="34" charset="0"/>
              </a:rPr>
              <a:t>The squared deviation of losing is:</a:t>
            </a:r>
          </a:p>
          <a:p>
            <a:pPr algn="just" eaLnBrk="1" hangingPunct="1">
              <a:buFontTx/>
              <a:buChar char="•"/>
            </a:pPr>
            <a:r>
              <a:rPr lang="en-US" altLang="en-US" sz="2400">
                <a:solidFill>
                  <a:srgbClr val="000066"/>
                </a:solidFill>
                <a:latin typeface="Calibri" pitchFamily="34" charset="0"/>
              </a:rPr>
              <a:t> ($25 - $50)</a:t>
            </a:r>
            <a:r>
              <a:rPr lang="en-US" altLang="en-US" sz="2400" baseline="30000">
                <a:solidFill>
                  <a:srgbClr val="000066"/>
                </a:solidFill>
                <a:latin typeface="Calibri" pitchFamily="34" charset="0"/>
              </a:rPr>
              <a:t>2</a:t>
            </a:r>
            <a:r>
              <a:rPr lang="en-US" altLang="en-US" sz="2400">
                <a:solidFill>
                  <a:srgbClr val="000066"/>
                </a:solidFill>
                <a:latin typeface="Calibri" pitchFamily="34" charset="0"/>
              </a:rPr>
              <a:t> = 25</a:t>
            </a:r>
            <a:r>
              <a:rPr lang="en-US" altLang="en-US" sz="2400" baseline="30000">
                <a:solidFill>
                  <a:srgbClr val="000066"/>
                </a:solidFill>
                <a:latin typeface="Calibri" pitchFamily="34" charset="0"/>
              </a:rPr>
              <a:t>2</a:t>
            </a:r>
            <a:r>
              <a:rPr lang="en-US" altLang="en-US" sz="2400">
                <a:solidFill>
                  <a:srgbClr val="000066"/>
                </a:solidFill>
                <a:latin typeface="Calibri" pitchFamily="34" charset="0"/>
              </a:rPr>
              <a:t> = 625</a:t>
            </a:r>
          </a:p>
          <a:p>
            <a:pPr algn="just" eaLnBrk="1" hangingPunct="1"/>
            <a:endParaRPr lang="en-US" altLang="en-US" sz="2400">
              <a:solidFill>
                <a:srgbClr val="000066"/>
              </a:solidFill>
              <a:latin typeface="Calibri" pitchFamily="34" charset="0"/>
            </a:endParaRPr>
          </a:p>
          <a:p>
            <a:pPr algn="just" eaLnBrk="1" hangingPunct="1"/>
            <a:r>
              <a:rPr lang="en-US" altLang="en-US" sz="2400">
                <a:latin typeface="Calibri" pitchFamily="34" charset="0"/>
              </a:rPr>
              <a:t>The variance is:</a:t>
            </a:r>
          </a:p>
          <a:p>
            <a:pPr algn="just" eaLnBrk="1" hangingPunct="1">
              <a:buFontTx/>
              <a:buChar char="•"/>
            </a:pPr>
            <a:r>
              <a:rPr lang="en-US" altLang="en-US" sz="2400">
                <a:solidFill>
                  <a:srgbClr val="000066"/>
                </a:solidFill>
                <a:latin typeface="Calibri" pitchFamily="34" charset="0"/>
              </a:rPr>
              <a:t> (2500 x .33)+ (625 x .67) = 1250</a:t>
            </a:r>
          </a:p>
        </p:txBody>
      </p:sp>
      <p:sp>
        <p:nvSpPr>
          <p:cNvPr id="778259" name="Rectangle 19"/>
          <p:cNvSpPr>
            <a:spLocks noChangeArrowheads="1"/>
          </p:cNvSpPr>
          <p:nvPr/>
        </p:nvSpPr>
        <p:spPr bwMode="auto">
          <a:xfrm>
            <a:off x="4152900" y="1338263"/>
            <a:ext cx="3589444" cy="52322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spAutoFit/>
          </a:bodyPr>
          <a:lstStyle/>
          <a:p>
            <a:pPr>
              <a:defRPr/>
            </a:pPr>
            <a:r>
              <a:rPr lang="en-US" sz="2800" dirty="0"/>
              <a:t>For the example lottery</a:t>
            </a:r>
          </a:p>
        </p:txBody>
      </p:sp>
      <p:sp>
        <p:nvSpPr>
          <p:cNvPr id="778260" name="AutoShape 20"/>
          <p:cNvSpPr>
            <a:spLocks noChangeArrowheads="1"/>
          </p:cNvSpPr>
          <p:nvPr/>
        </p:nvSpPr>
        <p:spPr bwMode="auto">
          <a:xfrm>
            <a:off x="8528050" y="1492250"/>
            <a:ext cx="762000" cy="3657600"/>
          </a:xfrm>
          <a:prstGeom prst="curvedLeftArrow">
            <a:avLst>
              <a:gd name="adj1" fmla="val 96000"/>
              <a:gd name="adj2" fmla="val 192000"/>
              <a:gd name="adj3" fmla="val 33333"/>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77FFF60-3A6A-4D97-B2E8-E193405A33CF}" type="slidenum">
              <a:rPr lang="en-US" altLang="en-US">
                <a:solidFill>
                  <a:srgbClr val="898989"/>
                </a:solidFill>
                <a:latin typeface="Calibri" pitchFamily="34" charset="0"/>
              </a:rPr>
              <a:pPr eaLnBrk="1" hangingPunct="1"/>
              <a:t>10</a:t>
            </a:fld>
            <a:endParaRPr lang="en-US" altLang="en-US">
              <a:solidFill>
                <a:srgbClr val="898989"/>
              </a:solidFill>
              <a:latin typeface="Calibri" pitchFamily="34" charset="0"/>
            </a:endParaRPr>
          </a:p>
        </p:txBody>
      </p:sp>
      <p:sp>
        <p:nvSpPr>
          <p:cNvPr id="779276"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Evaluating Risky Outcomes</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10252" name="Rectangle 13"/>
          <p:cNvSpPr>
            <a:spLocks noChangeArrowheads="1"/>
          </p:cNvSpPr>
          <p:nvPr/>
        </p:nvSpPr>
        <p:spPr bwMode="auto">
          <a:xfrm>
            <a:off x="2532064" y="1847851"/>
            <a:ext cx="6188075" cy="3787775"/>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000" u="sng">
                <a:latin typeface="Calibri" pitchFamily="34" charset="0"/>
              </a:rPr>
              <a:t>Example:</a:t>
            </a:r>
            <a:r>
              <a:rPr lang="en-US" altLang="en-US" sz="2000">
                <a:latin typeface="Calibri" pitchFamily="34" charset="0"/>
              </a:rPr>
              <a:t>  Work for IBM or Amazon.com?</a:t>
            </a:r>
          </a:p>
          <a:p>
            <a:pPr algn="just" eaLnBrk="1" hangingPunct="1"/>
            <a:endParaRPr lang="en-US" altLang="en-US" sz="2000">
              <a:latin typeface="Calibri" pitchFamily="34" charset="0"/>
            </a:endParaRPr>
          </a:p>
          <a:p>
            <a:pPr algn="just" eaLnBrk="1" hangingPunct="1"/>
            <a:r>
              <a:rPr lang="en-US" altLang="en-US" sz="2000" i="1">
                <a:latin typeface="Calibri" pitchFamily="34" charset="0"/>
              </a:rPr>
              <a:t>Suppose that individuals facing risky alternatives attempt to maximize expected utility, i.e., the probability-weighted average of the </a:t>
            </a:r>
            <a:r>
              <a:rPr lang="en-US" altLang="en-US" sz="2000" i="1" u="sng">
                <a:latin typeface="Calibri" pitchFamily="34" charset="0"/>
              </a:rPr>
              <a:t>utility</a:t>
            </a:r>
            <a:r>
              <a:rPr lang="en-US" altLang="en-US" sz="2000" i="1">
                <a:latin typeface="Calibri" pitchFamily="34" charset="0"/>
              </a:rPr>
              <a:t> from each possible outcome they face.</a:t>
            </a:r>
          </a:p>
          <a:p>
            <a:pPr algn="just" eaLnBrk="1" hangingPunct="1"/>
            <a:endParaRPr lang="en-US" altLang="en-US" sz="2000" i="1">
              <a:latin typeface="Calibri" pitchFamily="34" charset="0"/>
            </a:endParaRPr>
          </a:p>
          <a:p>
            <a:pPr algn="just" eaLnBrk="1" hangingPunct="1"/>
            <a:r>
              <a:rPr lang="en-US" altLang="en-US" sz="2000">
                <a:latin typeface="Calibri" pitchFamily="34" charset="0"/>
              </a:rPr>
              <a:t>U(IBM) = U($54,000) = 230</a:t>
            </a:r>
          </a:p>
          <a:p>
            <a:pPr algn="just" eaLnBrk="1" hangingPunct="1"/>
            <a:endParaRPr lang="en-US" altLang="en-US" sz="2000">
              <a:latin typeface="Calibri" pitchFamily="34" charset="0"/>
            </a:endParaRPr>
          </a:p>
          <a:p>
            <a:pPr algn="just" eaLnBrk="1" hangingPunct="1"/>
            <a:r>
              <a:rPr lang="en-US" altLang="en-US" sz="2000">
                <a:latin typeface="Calibri" pitchFamily="34" charset="0"/>
              </a:rPr>
              <a:t>U(Amazon) = </a:t>
            </a:r>
          </a:p>
          <a:p>
            <a:pPr algn="just" eaLnBrk="1" hangingPunct="1"/>
            <a:endParaRPr lang="en-US" altLang="en-US" sz="2000">
              <a:latin typeface="Calibri" pitchFamily="34" charset="0"/>
            </a:endParaRPr>
          </a:p>
          <a:p>
            <a:pPr algn="just" eaLnBrk="1" hangingPunct="1"/>
            <a:r>
              <a:rPr lang="en-US" altLang="en-US" sz="2000">
                <a:latin typeface="Calibri" pitchFamily="34" charset="0"/>
              </a:rPr>
              <a:t>.5xU($4,000) + .5xU($104,000) = .5(60) + .5(320) = 190</a:t>
            </a:r>
          </a:p>
        </p:txBody>
      </p:sp>
      <p:sp>
        <p:nvSpPr>
          <p:cNvPr id="779278" name="Rectangle 14"/>
          <p:cNvSpPr>
            <a:spLocks noChangeArrowheads="1"/>
          </p:cNvSpPr>
          <p:nvPr/>
        </p:nvSpPr>
        <p:spPr bwMode="auto">
          <a:xfrm>
            <a:off x="6096001" y="3810000"/>
            <a:ext cx="3471863" cy="915988"/>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defRPr/>
            </a:pPr>
            <a:r>
              <a:rPr lang="en-US" i="1" dirty="0"/>
              <a:t>Note:</a:t>
            </a:r>
          </a:p>
          <a:p>
            <a:pPr>
              <a:defRPr/>
            </a:pPr>
            <a:r>
              <a:rPr lang="en-US" dirty="0"/>
              <a:t>EV(Amazon) = .5($4000)+.5($104,000) = $54,000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02D526-79EB-4D20-A010-3FEFCC54AB64}" type="slidenum">
              <a:rPr lang="en-US" altLang="en-US">
                <a:solidFill>
                  <a:srgbClr val="898989"/>
                </a:solidFill>
                <a:latin typeface="Calibri" pitchFamily="34" charset="0"/>
              </a:rPr>
              <a:pPr eaLnBrk="1" hangingPunct="1"/>
              <a:t>11</a:t>
            </a:fld>
            <a:endParaRPr lang="en-US" altLang="en-US">
              <a:solidFill>
                <a:srgbClr val="898989"/>
              </a:solidFill>
              <a:latin typeface="Calibri" pitchFamily="34" charset="0"/>
            </a:endParaRPr>
          </a:p>
        </p:txBody>
      </p:sp>
      <p:sp>
        <p:nvSpPr>
          <p:cNvPr id="12293" name="Line 3"/>
          <p:cNvSpPr>
            <a:spLocks noChangeShapeType="1"/>
          </p:cNvSpPr>
          <p:nvPr/>
        </p:nvSpPr>
        <p:spPr bwMode="auto">
          <a:xfrm>
            <a:off x="2895600" y="5715000"/>
            <a:ext cx="5410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294" name="Line 4"/>
          <p:cNvSpPr>
            <a:spLocks noChangeShapeType="1"/>
          </p:cNvSpPr>
          <p:nvPr/>
        </p:nvSpPr>
        <p:spPr bwMode="auto">
          <a:xfrm flipV="1">
            <a:off x="2895600" y="1219200"/>
            <a:ext cx="0" cy="4495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295" name="Freeform 5"/>
          <p:cNvSpPr>
            <a:spLocks/>
          </p:cNvSpPr>
          <p:nvPr/>
        </p:nvSpPr>
        <p:spPr bwMode="auto">
          <a:xfrm>
            <a:off x="2895600" y="2260600"/>
            <a:ext cx="6629400" cy="3454400"/>
          </a:xfrm>
          <a:custGeom>
            <a:avLst/>
            <a:gdLst>
              <a:gd name="T0" fmla="*/ 0 w 4176"/>
              <a:gd name="T1" fmla="*/ 2147483647 h 2176"/>
              <a:gd name="T2" fmla="*/ 483869972 w 4176"/>
              <a:gd name="T3" fmla="*/ 2147483647 h 2176"/>
              <a:gd name="T4" fmla="*/ 1814512445 w 4176"/>
              <a:gd name="T5" fmla="*/ 2147483647 h 2176"/>
              <a:gd name="T6" fmla="*/ 2147483647 w 4176"/>
              <a:gd name="T7" fmla="*/ 1008062444 h 2176"/>
              <a:gd name="T8" fmla="*/ 2147483647 w 4176"/>
              <a:gd name="T9" fmla="*/ 161289977 h 2176"/>
              <a:gd name="T10" fmla="*/ 2147483647 w 4176"/>
              <a:gd name="T11" fmla="*/ 40322494 h 2176"/>
              <a:gd name="T12" fmla="*/ 0 60000 65536"/>
              <a:gd name="T13" fmla="*/ 0 60000 65536"/>
              <a:gd name="T14" fmla="*/ 0 60000 65536"/>
              <a:gd name="T15" fmla="*/ 0 60000 65536"/>
              <a:gd name="T16" fmla="*/ 0 60000 65536"/>
              <a:gd name="T17" fmla="*/ 0 60000 65536"/>
              <a:gd name="T18" fmla="*/ 0 w 4176"/>
              <a:gd name="T19" fmla="*/ 0 h 2176"/>
              <a:gd name="T20" fmla="*/ 4176 w 4176"/>
              <a:gd name="T21" fmla="*/ 2176 h 2176"/>
            </a:gdLst>
            <a:ahLst/>
            <a:cxnLst>
              <a:cxn ang="T12">
                <a:pos x="T0" y="T1"/>
              </a:cxn>
              <a:cxn ang="T13">
                <a:pos x="T2" y="T3"/>
              </a:cxn>
              <a:cxn ang="T14">
                <a:pos x="T4" y="T5"/>
              </a:cxn>
              <a:cxn ang="T15">
                <a:pos x="T6" y="T7"/>
              </a:cxn>
              <a:cxn ang="T16">
                <a:pos x="T8" y="T9"/>
              </a:cxn>
              <a:cxn ang="T17">
                <a:pos x="T10" y="T11"/>
              </a:cxn>
            </a:cxnLst>
            <a:rect l="T18" t="T19" r="T20" b="T21"/>
            <a:pathLst>
              <a:path w="4176" h="2176">
                <a:moveTo>
                  <a:pt x="0" y="2176"/>
                </a:moveTo>
                <a:cubicBezTo>
                  <a:pt x="36" y="1988"/>
                  <a:pt x="72" y="1800"/>
                  <a:pt x="192" y="1600"/>
                </a:cubicBezTo>
                <a:cubicBezTo>
                  <a:pt x="312" y="1400"/>
                  <a:pt x="472" y="1176"/>
                  <a:pt x="720" y="976"/>
                </a:cubicBezTo>
                <a:cubicBezTo>
                  <a:pt x="968" y="776"/>
                  <a:pt x="1256" y="552"/>
                  <a:pt x="1680" y="400"/>
                </a:cubicBezTo>
                <a:cubicBezTo>
                  <a:pt x="2104" y="248"/>
                  <a:pt x="2848" y="128"/>
                  <a:pt x="3264" y="64"/>
                </a:cubicBezTo>
                <a:cubicBezTo>
                  <a:pt x="3680" y="0"/>
                  <a:pt x="4024" y="24"/>
                  <a:pt x="4176" y="16"/>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2296" name="Line 6"/>
          <p:cNvSpPr>
            <a:spLocks noChangeShapeType="1"/>
          </p:cNvSpPr>
          <p:nvPr/>
        </p:nvSpPr>
        <p:spPr bwMode="auto">
          <a:xfrm flipV="1">
            <a:off x="3276600" y="2514600"/>
            <a:ext cx="4038600" cy="2209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297" name="Line 7"/>
          <p:cNvSpPr>
            <a:spLocks noChangeShapeType="1"/>
          </p:cNvSpPr>
          <p:nvPr/>
        </p:nvSpPr>
        <p:spPr bwMode="auto">
          <a:xfrm>
            <a:off x="4953000" y="3124200"/>
            <a:ext cx="0" cy="2590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298" name="Line 8"/>
          <p:cNvSpPr>
            <a:spLocks noChangeShapeType="1"/>
          </p:cNvSpPr>
          <p:nvPr/>
        </p:nvSpPr>
        <p:spPr bwMode="auto">
          <a:xfrm flipH="1">
            <a:off x="2895600" y="3200400"/>
            <a:ext cx="2057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299" name="Line 9"/>
          <p:cNvSpPr>
            <a:spLocks noChangeShapeType="1"/>
          </p:cNvSpPr>
          <p:nvPr/>
        </p:nvSpPr>
        <p:spPr bwMode="auto">
          <a:xfrm flipH="1">
            <a:off x="2895600" y="4724400"/>
            <a:ext cx="381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0" name="Line 10"/>
          <p:cNvSpPr>
            <a:spLocks noChangeShapeType="1"/>
          </p:cNvSpPr>
          <p:nvPr/>
        </p:nvSpPr>
        <p:spPr bwMode="auto">
          <a:xfrm flipH="1">
            <a:off x="2895600" y="2514600"/>
            <a:ext cx="4343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1" name="Text Box 11"/>
          <p:cNvSpPr txBox="1">
            <a:spLocks noChangeArrowheads="1"/>
          </p:cNvSpPr>
          <p:nvPr/>
        </p:nvSpPr>
        <p:spPr bwMode="auto">
          <a:xfrm>
            <a:off x="8289926" y="5853113"/>
            <a:ext cx="22526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Income (000 $ per year)</a:t>
            </a:r>
          </a:p>
        </p:txBody>
      </p:sp>
      <p:sp>
        <p:nvSpPr>
          <p:cNvPr id="12302" name="Text Box 13"/>
          <p:cNvSpPr txBox="1">
            <a:spLocks noChangeArrowheads="1"/>
          </p:cNvSpPr>
          <p:nvPr/>
        </p:nvSpPr>
        <p:spPr bwMode="auto">
          <a:xfrm>
            <a:off x="1752601" y="3048000"/>
            <a:ext cx="11922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U(54) = 230</a:t>
            </a:r>
          </a:p>
        </p:txBody>
      </p:sp>
      <p:sp>
        <p:nvSpPr>
          <p:cNvPr id="12303" name="Line 14"/>
          <p:cNvSpPr>
            <a:spLocks noChangeShapeType="1"/>
          </p:cNvSpPr>
          <p:nvPr/>
        </p:nvSpPr>
        <p:spPr bwMode="auto">
          <a:xfrm flipH="1">
            <a:off x="2895600" y="3810000"/>
            <a:ext cx="2057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4" name="Text Box 15"/>
          <p:cNvSpPr txBox="1">
            <a:spLocks noChangeArrowheads="1"/>
          </p:cNvSpPr>
          <p:nvPr/>
        </p:nvSpPr>
        <p:spPr bwMode="auto">
          <a:xfrm>
            <a:off x="1905001" y="4495800"/>
            <a:ext cx="9890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U(4) = 60</a:t>
            </a:r>
          </a:p>
        </p:txBody>
      </p:sp>
      <p:sp>
        <p:nvSpPr>
          <p:cNvPr id="12305" name="Text Box 16"/>
          <p:cNvSpPr txBox="1">
            <a:spLocks noChangeArrowheads="1"/>
          </p:cNvSpPr>
          <p:nvPr/>
        </p:nvSpPr>
        <p:spPr bwMode="auto">
          <a:xfrm>
            <a:off x="1660525" y="3770313"/>
            <a:ext cx="1277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200" b="1">
                <a:latin typeface="Calibri" pitchFamily="34" charset="0"/>
              </a:rPr>
              <a:t>.5u(4) + .5U(104)</a:t>
            </a:r>
          </a:p>
          <a:p>
            <a:r>
              <a:rPr lang="en-GB" altLang="en-US" sz="1200" b="1">
                <a:latin typeface="Calibri" pitchFamily="34" charset="0"/>
              </a:rPr>
              <a:t>= 190</a:t>
            </a:r>
            <a:endParaRPr lang="en-GB" altLang="en-US" sz="1600" b="1">
              <a:latin typeface="Calibri" pitchFamily="34" charset="0"/>
            </a:endParaRPr>
          </a:p>
        </p:txBody>
      </p:sp>
      <p:sp>
        <p:nvSpPr>
          <p:cNvPr id="12306" name="Line 17"/>
          <p:cNvSpPr>
            <a:spLocks noChangeShapeType="1"/>
          </p:cNvSpPr>
          <p:nvPr/>
        </p:nvSpPr>
        <p:spPr bwMode="auto">
          <a:xfrm>
            <a:off x="3276600" y="4724400"/>
            <a:ext cx="0" cy="990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7" name="Line 18"/>
          <p:cNvSpPr>
            <a:spLocks noChangeShapeType="1"/>
          </p:cNvSpPr>
          <p:nvPr/>
        </p:nvSpPr>
        <p:spPr bwMode="auto">
          <a:xfrm>
            <a:off x="7315200" y="2514600"/>
            <a:ext cx="0" cy="3200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2308" name="Text Box 19"/>
          <p:cNvSpPr txBox="1">
            <a:spLocks noChangeArrowheads="1"/>
          </p:cNvSpPr>
          <p:nvPr/>
        </p:nvSpPr>
        <p:spPr bwMode="auto">
          <a:xfrm>
            <a:off x="3124200" y="5715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4</a:t>
            </a:r>
          </a:p>
        </p:txBody>
      </p:sp>
      <p:sp>
        <p:nvSpPr>
          <p:cNvPr id="12309" name="Text Box 20"/>
          <p:cNvSpPr txBox="1">
            <a:spLocks noChangeArrowheads="1"/>
          </p:cNvSpPr>
          <p:nvPr/>
        </p:nvSpPr>
        <p:spPr bwMode="auto">
          <a:xfrm>
            <a:off x="4724400" y="5715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54</a:t>
            </a:r>
          </a:p>
        </p:txBody>
      </p:sp>
      <p:sp>
        <p:nvSpPr>
          <p:cNvPr id="12310" name="Text Box 21"/>
          <p:cNvSpPr txBox="1">
            <a:spLocks noChangeArrowheads="1"/>
          </p:cNvSpPr>
          <p:nvPr/>
        </p:nvSpPr>
        <p:spPr bwMode="auto">
          <a:xfrm>
            <a:off x="7086600" y="5715000"/>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104</a:t>
            </a:r>
          </a:p>
        </p:txBody>
      </p:sp>
      <p:sp>
        <p:nvSpPr>
          <p:cNvPr id="12311" name="Text Box 22"/>
          <p:cNvSpPr txBox="1">
            <a:spLocks noChangeArrowheads="1"/>
          </p:cNvSpPr>
          <p:nvPr/>
        </p:nvSpPr>
        <p:spPr bwMode="auto">
          <a:xfrm>
            <a:off x="9051926" y="1966913"/>
            <a:ext cx="15144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Utility function</a:t>
            </a:r>
            <a:endParaRPr lang="en-GB" altLang="en-US" sz="1600">
              <a:latin typeface="Calibri" pitchFamily="34" charset="0"/>
            </a:endParaRPr>
          </a:p>
        </p:txBody>
      </p:sp>
      <p:sp>
        <p:nvSpPr>
          <p:cNvPr id="12312" name="Text Box 23"/>
          <p:cNvSpPr txBox="1">
            <a:spLocks noChangeArrowheads="1"/>
          </p:cNvSpPr>
          <p:nvPr/>
        </p:nvSpPr>
        <p:spPr bwMode="auto">
          <a:xfrm>
            <a:off x="1676401" y="2362200"/>
            <a:ext cx="12938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U(104) = 320</a:t>
            </a:r>
            <a:endParaRPr lang="en-GB" altLang="en-US" sz="1600">
              <a:latin typeface="Calibri" pitchFamily="34" charset="0"/>
            </a:endParaRPr>
          </a:p>
        </p:txBody>
      </p:sp>
      <p:sp>
        <p:nvSpPr>
          <p:cNvPr id="12313" name="Text Box 24"/>
          <p:cNvSpPr txBox="1">
            <a:spLocks noChangeArrowheads="1"/>
          </p:cNvSpPr>
          <p:nvPr/>
        </p:nvSpPr>
        <p:spPr bwMode="auto">
          <a:xfrm>
            <a:off x="2667000" y="5715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0</a:t>
            </a:r>
          </a:p>
        </p:txBody>
      </p:sp>
      <p:sp>
        <p:nvSpPr>
          <p:cNvPr id="12320" name="Text Box 33"/>
          <p:cNvSpPr txBox="1">
            <a:spLocks noChangeArrowheads="1"/>
          </p:cNvSpPr>
          <p:nvPr/>
        </p:nvSpPr>
        <p:spPr bwMode="auto">
          <a:xfrm>
            <a:off x="2068514" y="1393825"/>
            <a:ext cx="6937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400" b="1">
                <a:latin typeface="Calibri" pitchFamily="34" charset="0"/>
              </a:rPr>
              <a:t>Utility</a:t>
            </a:r>
          </a:p>
        </p:txBody>
      </p:sp>
      <p:sp>
        <p:nvSpPr>
          <p:cNvPr id="782370" name="AutoShape 3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Evaluating Risky Outcomes</a:t>
            </a:r>
            <a:endParaRPr lang="en-US" altLang="en-US" sz="400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A286A65-3151-4348-8552-B9776CAFD3B7}" type="slidenum">
              <a:rPr lang="en-US" altLang="en-US">
                <a:solidFill>
                  <a:srgbClr val="898989"/>
                </a:solidFill>
                <a:latin typeface="Calibri" pitchFamily="34" charset="0"/>
              </a:rPr>
              <a:pPr eaLnBrk="1" hangingPunct="1"/>
              <a:t>12</a:t>
            </a:fld>
            <a:endParaRPr lang="en-US" altLang="en-US">
              <a:solidFill>
                <a:srgbClr val="898989"/>
              </a:solidFill>
              <a:latin typeface="Calibri" pitchFamily="34" charset="0"/>
            </a:endParaRPr>
          </a:p>
        </p:txBody>
      </p:sp>
      <p:sp>
        <p:nvSpPr>
          <p:cNvPr id="13323" name="Rectangle 13"/>
          <p:cNvSpPr>
            <a:spLocks noChangeArrowheads="1"/>
          </p:cNvSpPr>
          <p:nvPr/>
        </p:nvSpPr>
        <p:spPr bwMode="auto">
          <a:xfrm>
            <a:off x="2624139" y="2784475"/>
            <a:ext cx="6969125" cy="31686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u="sng">
                <a:solidFill>
                  <a:srgbClr val="000066"/>
                </a:solidFill>
                <a:latin typeface="Calibri" pitchFamily="34" charset="0"/>
              </a:rPr>
              <a:t>Definition:</a:t>
            </a:r>
            <a:r>
              <a:rPr lang="en-US" altLang="en-US" sz="2000">
                <a:latin typeface="Calibri" pitchFamily="34" charset="0"/>
              </a:rPr>
              <a:t>  The risk preferences can be classified as follows:</a:t>
            </a:r>
          </a:p>
          <a:p>
            <a:pPr eaLnBrk="1" hangingPunct="1"/>
            <a:endParaRPr lang="en-US" altLang="en-US" sz="2000">
              <a:latin typeface="Calibri" pitchFamily="34" charset="0"/>
            </a:endParaRPr>
          </a:p>
          <a:p>
            <a:pPr eaLnBrk="1" hangingPunct="1"/>
            <a:r>
              <a:rPr lang="en-US" altLang="en-US" sz="2000">
                <a:latin typeface="Calibri" pitchFamily="34" charset="0"/>
              </a:rPr>
              <a:t>An individual who prefers a sure thing to a lottery with the same expected value is </a:t>
            </a:r>
            <a:r>
              <a:rPr lang="en-US" altLang="en-US" sz="2000" b="1">
                <a:latin typeface="Calibri" pitchFamily="34" charset="0"/>
              </a:rPr>
              <a:t>risk averse</a:t>
            </a:r>
          </a:p>
          <a:p>
            <a:pPr eaLnBrk="1" hangingPunct="1"/>
            <a:endParaRPr lang="en-US" altLang="en-US" sz="2000" b="1">
              <a:latin typeface="Calibri" pitchFamily="34" charset="0"/>
            </a:endParaRPr>
          </a:p>
          <a:p>
            <a:pPr eaLnBrk="1" hangingPunct="1"/>
            <a:r>
              <a:rPr lang="en-US" altLang="en-US" sz="2000">
                <a:latin typeface="Calibri" pitchFamily="34" charset="0"/>
              </a:rPr>
              <a:t>An individual who is indifferent about a sure thing or a lottery with the same expected value is </a:t>
            </a:r>
            <a:r>
              <a:rPr lang="en-US" altLang="en-US" sz="2000" b="1">
                <a:latin typeface="Calibri" pitchFamily="34" charset="0"/>
              </a:rPr>
              <a:t>risk neutral</a:t>
            </a:r>
          </a:p>
          <a:p>
            <a:pPr eaLnBrk="1" hangingPunct="1"/>
            <a:endParaRPr lang="en-US" altLang="en-US" sz="2000" b="1">
              <a:latin typeface="Calibri" pitchFamily="34" charset="0"/>
            </a:endParaRPr>
          </a:p>
          <a:p>
            <a:pPr eaLnBrk="1" hangingPunct="1"/>
            <a:r>
              <a:rPr lang="en-US" altLang="en-US" sz="2000">
                <a:latin typeface="Calibri" pitchFamily="34" charset="0"/>
              </a:rPr>
              <a:t>An individual who prefers a lottery to a sure thing that equals the expected value of the lottery is </a:t>
            </a:r>
            <a:r>
              <a:rPr lang="en-US" altLang="en-US" sz="2000" b="1">
                <a:latin typeface="Calibri" pitchFamily="34" charset="0"/>
              </a:rPr>
              <a:t>risk loving </a:t>
            </a:r>
            <a:r>
              <a:rPr lang="en-US" altLang="en-US" sz="2000">
                <a:latin typeface="Calibri" pitchFamily="34" charset="0"/>
              </a:rPr>
              <a:t>(or </a:t>
            </a:r>
            <a:r>
              <a:rPr lang="en-US" altLang="en-US" sz="2000" b="1">
                <a:latin typeface="Calibri" pitchFamily="34" charset="0"/>
              </a:rPr>
              <a:t>risk preferring</a:t>
            </a:r>
            <a:r>
              <a:rPr lang="en-US" altLang="en-US" sz="2000">
                <a:latin typeface="Calibri" pitchFamily="34" charset="0"/>
              </a:rPr>
              <a:t>)</a:t>
            </a:r>
          </a:p>
        </p:txBody>
      </p:sp>
      <p:sp>
        <p:nvSpPr>
          <p:cNvPr id="783374" name="AutoShape 1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13325" name="Rectangle 15"/>
          <p:cNvSpPr>
            <a:spLocks noChangeArrowheads="1"/>
          </p:cNvSpPr>
          <p:nvPr/>
        </p:nvSpPr>
        <p:spPr bwMode="auto">
          <a:xfrm>
            <a:off x="3813176" y="1374776"/>
            <a:ext cx="4270375" cy="955675"/>
          </a:xfrm>
          <a:prstGeom prst="rect">
            <a:avLst/>
          </a:prstGeom>
          <a:solidFill>
            <a:srgbClr val="C0C0C0"/>
          </a:solidFill>
          <a:ln w="9525">
            <a:solidFill>
              <a:schemeClr val="tx1"/>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a:solidFill>
                  <a:srgbClr val="000066"/>
                </a:solidFill>
                <a:latin typeface="Calibri" pitchFamily="34" charset="0"/>
              </a:rPr>
              <a:t>Notes: </a:t>
            </a:r>
          </a:p>
          <a:p>
            <a:pPr eaLnBrk="1" hangingPunct="1">
              <a:buFontTx/>
              <a:buChar char="•"/>
            </a:pPr>
            <a:r>
              <a:rPr lang="en-US" altLang="en-US">
                <a:latin typeface="Calibri" pitchFamily="34" charset="0"/>
              </a:rPr>
              <a:t> Utility as a function of yearly income only </a:t>
            </a:r>
          </a:p>
          <a:p>
            <a:pPr eaLnBrk="1" hangingPunct="1">
              <a:buFontTx/>
              <a:buChar char="•"/>
            </a:pPr>
            <a:r>
              <a:rPr lang="en-US" altLang="en-US">
                <a:latin typeface="Calibri" pitchFamily="34" charset="0"/>
              </a:rPr>
              <a:t> Diminishing marginal utility of income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A286A65-3151-4348-8552-B9776CAFD3B7}" type="slidenum">
              <a:rPr lang="en-US" altLang="en-US">
                <a:solidFill>
                  <a:srgbClr val="898989"/>
                </a:solidFill>
                <a:latin typeface="Calibri" pitchFamily="34" charset="0"/>
              </a:rPr>
              <a:pPr eaLnBrk="1" hangingPunct="1"/>
              <a:t>13</a:t>
            </a:fld>
            <a:endParaRPr lang="en-US" altLang="en-US">
              <a:solidFill>
                <a:srgbClr val="898989"/>
              </a:solidFill>
              <a:latin typeface="Calibri" pitchFamily="34" charset="0"/>
            </a:endParaRPr>
          </a:p>
        </p:txBody>
      </p:sp>
      <p:sp>
        <p:nvSpPr>
          <p:cNvPr id="13323" name="Rectangle 13"/>
          <p:cNvSpPr>
            <a:spLocks noChangeArrowheads="1"/>
          </p:cNvSpPr>
          <p:nvPr/>
        </p:nvSpPr>
        <p:spPr bwMode="auto">
          <a:xfrm>
            <a:off x="1971953" y="1818749"/>
            <a:ext cx="8248095" cy="378565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u="sng" dirty="0">
                <a:solidFill>
                  <a:srgbClr val="000066"/>
                </a:solidFill>
                <a:latin typeface="Calibri" pitchFamily="34" charset="0"/>
              </a:rPr>
              <a:t>Definition:</a:t>
            </a:r>
            <a:r>
              <a:rPr lang="en-US" altLang="en-US" sz="2400" i="1" dirty="0">
                <a:latin typeface="Calibri" pitchFamily="34" charset="0"/>
              </a:rPr>
              <a:t>  </a:t>
            </a:r>
            <a:r>
              <a:rPr lang="en-US" altLang="en-US" sz="2400" dirty="0">
                <a:latin typeface="Calibri" pitchFamily="34" charset="0"/>
              </a:rPr>
              <a:t>The risk preferences can be classified as follows:</a:t>
            </a:r>
          </a:p>
          <a:p>
            <a:pPr eaLnBrk="1" hangingPunct="1"/>
            <a:endParaRPr lang="en-US" altLang="en-US" sz="2400" dirty="0">
              <a:latin typeface="Calibri" pitchFamily="34" charset="0"/>
            </a:endParaRPr>
          </a:p>
          <a:p>
            <a:pPr eaLnBrk="1" hangingPunct="1"/>
            <a:r>
              <a:rPr lang="en-US" altLang="en-US" sz="2400" dirty="0">
                <a:latin typeface="Calibri" pitchFamily="34" charset="0"/>
              </a:rPr>
              <a:t>An individual who prefers a sure thing to a lottery with the same expected value is </a:t>
            </a:r>
            <a:r>
              <a:rPr lang="en-US" altLang="en-US" sz="2400" b="1" dirty="0">
                <a:latin typeface="Calibri" pitchFamily="34" charset="0"/>
              </a:rPr>
              <a:t>risk-averse.</a:t>
            </a:r>
          </a:p>
          <a:p>
            <a:pPr eaLnBrk="1" hangingPunct="1"/>
            <a:endParaRPr lang="en-US" altLang="en-US" sz="2400" b="1" dirty="0">
              <a:latin typeface="Calibri" pitchFamily="34" charset="0"/>
            </a:endParaRPr>
          </a:p>
          <a:p>
            <a:pPr eaLnBrk="1" hangingPunct="1"/>
            <a:r>
              <a:rPr lang="en-US" altLang="en-US" sz="2400" dirty="0">
                <a:latin typeface="Calibri" pitchFamily="34" charset="0"/>
              </a:rPr>
              <a:t>An individual who is indifferent about a sure thing or a lottery with the same expected value is </a:t>
            </a:r>
            <a:r>
              <a:rPr lang="en-US" altLang="en-US" sz="2400" b="1" dirty="0">
                <a:latin typeface="Calibri" pitchFamily="34" charset="0"/>
              </a:rPr>
              <a:t>risk-neutral.</a:t>
            </a:r>
          </a:p>
          <a:p>
            <a:pPr eaLnBrk="1" hangingPunct="1"/>
            <a:endParaRPr lang="en-US" altLang="en-US" sz="2400" b="1" dirty="0">
              <a:latin typeface="Calibri" pitchFamily="34" charset="0"/>
            </a:endParaRPr>
          </a:p>
          <a:p>
            <a:pPr eaLnBrk="1" hangingPunct="1"/>
            <a:r>
              <a:rPr lang="en-US" altLang="en-US" sz="2400" dirty="0">
                <a:latin typeface="Calibri" pitchFamily="34" charset="0"/>
              </a:rPr>
              <a:t>An individual who prefers a lottery to a sure thing that equals the expected value of the lottery is </a:t>
            </a:r>
            <a:r>
              <a:rPr lang="en-US" altLang="en-US" sz="2400" b="1" dirty="0">
                <a:latin typeface="Calibri" pitchFamily="34" charset="0"/>
              </a:rPr>
              <a:t>risk-loving.</a:t>
            </a:r>
            <a:endParaRPr lang="en-US" altLang="en-US" sz="2400" dirty="0">
              <a:latin typeface="Calibri" pitchFamily="34" charset="0"/>
            </a:endParaRPr>
          </a:p>
        </p:txBody>
      </p:sp>
      <p:sp>
        <p:nvSpPr>
          <p:cNvPr id="783374" name="AutoShape 1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Tree>
    <p:extLst>
      <p:ext uri="{BB962C8B-B14F-4D97-AF65-F5344CB8AC3E}">
        <p14:creationId xmlns:p14="http://schemas.microsoft.com/office/powerpoint/2010/main" val="829451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A286A65-3151-4348-8552-B9776CAFD3B7}" type="slidenum">
              <a:rPr lang="en-US" altLang="en-US">
                <a:solidFill>
                  <a:srgbClr val="898989"/>
                </a:solidFill>
                <a:latin typeface="Calibri" pitchFamily="34" charset="0"/>
              </a:rPr>
              <a:pPr eaLnBrk="1" hangingPunct="1"/>
              <a:t>14</a:t>
            </a:fld>
            <a:endParaRPr lang="en-US" altLang="en-US">
              <a:solidFill>
                <a:srgbClr val="898989"/>
              </a:solidFill>
              <a:latin typeface="Calibri" pitchFamily="34" charset="0"/>
            </a:endParaRPr>
          </a:p>
        </p:txBody>
      </p:sp>
      <p:sp>
        <p:nvSpPr>
          <p:cNvPr id="13323" name="Rectangle 13"/>
          <p:cNvSpPr>
            <a:spLocks noChangeArrowheads="1"/>
          </p:cNvSpPr>
          <p:nvPr/>
        </p:nvSpPr>
        <p:spPr bwMode="auto">
          <a:xfrm>
            <a:off x="1971953" y="1449418"/>
            <a:ext cx="8248095" cy="452431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dirty="0">
                <a:latin typeface="Calibri" pitchFamily="34" charset="0"/>
              </a:rPr>
              <a:t>	Let X be a lottery.</a:t>
            </a:r>
          </a:p>
          <a:p>
            <a:pPr eaLnBrk="1" hangingPunct="1"/>
            <a:r>
              <a:rPr lang="en-US" altLang="en-US" sz="2400" dirty="0">
                <a:latin typeface="Calibri" pitchFamily="34" charset="0"/>
              </a:rPr>
              <a:t>U(E[X]) denotes </a:t>
            </a:r>
            <a:r>
              <a:rPr lang="en-US" altLang="en-US" sz="2400" b="1" dirty="0">
                <a:latin typeface="Calibri" pitchFamily="34" charset="0"/>
              </a:rPr>
              <a:t>Utility of the EV (sure thing) of the lottery X.</a:t>
            </a:r>
          </a:p>
          <a:p>
            <a:pPr eaLnBrk="1" hangingPunct="1"/>
            <a:r>
              <a:rPr lang="en-US" altLang="en-US" sz="2400" dirty="0">
                <a:latin typeface="Calibri" pitchFamily="34" charset="0"/>
              </a:rPr>
              <a:t>E[U(X)] denotes</a:t>
            </a:r>
            <a:r>
              <a:rPr lang="en-US" altLang="en-US" sz="2400" b="1" dirty="0">
                <a:latin typeface="Calibri" pitchFamily="34" charset="0"/>
              </a:rPr>
              <a:t> Expected Utility of the lottery X.</a:t>
            </a:r>
          </a:p>
          <a:p>
            <a:pPr eaLnBrk="1" hangingPunct="1"/>
            <a:endParaRPr lang="en-US" altLang="en-US" sz="2400" dirty="0">
              <a:latin typeface="Calibri" pitchFamily="34" charset="0"/>
            </a:endParaRPr>
          </a:p>
          <a:p>
            <a:pPr eaLnBrk="1" hangingPunct="1"/>
            <a:r>
              <a:rPr lang="en-US" altLang="en-US" sz="2400" b="1" dirty="0">
                <a:latin typeface="Calibri" pitchFamily="34" charset="0"/>
              </a:rPr>
              <a:t>risk-averse:	U(E[X]) &gt; E[U(X)]</a:t>
            </a:r>
          </a:p>
          <a:p>
            <a:pPr eaLnBrk="1" hangingPunct="1"/>
            <a:r>
              <a:rPr lang="en-US" altLang="en-US" sz="2400" dirty="0">
                <a:latin typeface="Calibri" pitchFamily="34" charset="0"/>
              </a:rPr>
              <a:t>happiness from sure thing &gt; expected happiness from lottery</a:t>
            </a:r>
          </a:p>
          <a:p>
            <a:pPr eaLnBrk="1" hangingPunct="1"/>
            <a:endParaRPr lang="en-US" altLang="en-US" sz="2400" dirty="0">
              <a:latin typeface="Calibri" pitchFamily="34" charset="0"/>
            </a:endParaRPr>
          </a:p>
          <a:p>
            <a:pPr eaLnBrk="1" hangingPunct="1"/>
            <a:r>
              <a:rPr lang="en-US" altLang="en-US" sz="2400" b="1" dirty="0">
                <a:latin typeface="Calibri" pitchFamily="34" charset="0"/>
              </a:rPr>
              <a:t>risk-neutral:	U(E[X]) = E[U(X)]</a:t>
            </a:r>
          </a:p>
          <a:p>
            <a:pPr eaLnBrk="1" hangingPunct="1"/>
            <a:r>
              <a:rPr lang="en-US" altLang="en-US" sz="2400" dirty="0">
                <a:latin typeface="Calibri" pitchFamily="34" charset="0"/>
              </a:rPr>
              <a:t>happiness from sure thing = expected happiness from lottery</a:t>
            </a:r>
          </a:p>
          <a:p>
            <a:pPr eaLnBrk="1" hangingPunct="1"/>
            <a:endParaRPr lang="en-US" altLang="en-US" sz="2400" dirty="0">
              <a:latin typeface="Calibri" pitchFamily="34" charset="0"/>
            </a:endParaRPr>
          </a:p>
          <a:p>
            <a:pPr eaLnBrk="1" hangingPunct="1"/>
            <a:r>
              <a:rPr lang="en-US" altLang="en-US" sz="2400" b="1" dirty="0">
                <a:latin typeface="Calibri" pitchFamily="34" charset="0"/>
              </a:rPr>
              <a:t>risk-loving:	U(E[X]) &lt; E[U(X)]</a:t>
            </a:r>
          </a:p>
          <a:p>
            <a:pPr eaLnBrk="1" hangingPunct="1"/>
            <a:r>
              <a:rPr lang="en-US" altLang="en-US" sz="2400" dirty="0">
                <a:latin typeface="Calibri" pitchFamily="34" charset="0"/>
              </a:rPr>
              <a:t>happiness from sure thing &lt; expected happiness from lottery</a:t>
            </a:r>
          </a:p>
        </p:txBody>
      </p:sp>
      <p:sp>
        <p:nvSpPr>
          <p:cNvPr id="783374" name="AutoShape 1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Tree>
    <p:extLst>
      <p:ext uri="{BB962C8B-B14F-4D97-AF65-F5344CB8AC3E}">
        <p14:creationId xmlns:p14="http://schemas.microsoft.com/office/powerpoint/2010/main" val="1460571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2E4A56F-C4AB-49C3-9C86-12D3C1312D09}" type="slidenum">
              <a:rPr lang="en-US" altLang="en-US">
                <a:solidFill>
                  <a:srgbClr val="898989"/>
                </a:solidFill>
                <a:latin typeface="Calibri" pitchFamily="34" charset="0"/>
              </a:rPr>
              <a:pPr eaLnBrk="1" hangingPunct="1"/>
              <a:t>15</a:t>
            </a:fld>
            <a:endParaRPr lang="en-US" altLang="en-US">
              <a:solidFill>
                <a:srgbClr val="898989"/>
              </a:solidFill>
              <a:latin typeface="Calibri" pitchFamily="34" charset="0"/>
            </a:endParaRPr>
          </a:p>
        </p:txBody>
      </p:sp>
      <p:sp>
        <p:nvSpPr>
          <p:cNvPr id="21509" name="Line 3"/>
          <p:cNvSpPr>
            <a:spLocks noChangeShapeType="1"/>
          </p:cNvSpPr>
          <p:nvPr/>
        </p:nvSpPr>
        <p:spPr bwMode="auto">
          <a:xfrm>
            <a:off x="2759075" y="6172200"/>
            <a:ext cx="64770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10" name="Text Box 6"/>
          <p:cNvSpPr txBox="1">
            <a:spLocks noChangeArrowheads="1"/>
          </p:cNvSpPr>
          <p:nvPr/>
        </p:nvSpPr>
        <p:spPr bwMode="auto">
          <a:xfrm>
            <a:off x="9296400" y="5908675"/>
            <a:ext cx="1149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Income</a:t>
            </a:r>
          </a:p>
        </p:txBody>
      </p:sp>
      <p:sp>
        <p:nvSpPr>
          <p:cNvPr id="21511" name="Arc 7"/>
          <p:cNvSpPr>
            <a:spLocks/>
          </p:cNvSpPr>
          <p:nvPr/>
        </p:nvSpPr>
        <p:spPr bwMode="auto">
          <a:xfrm>
            <a:off x="2759075" y="2286000"/>
            <a:ext cx="6999288" cy="4167188"/>
          </a:xfrm>
          <a:custGeom>
            <a:avLst/>
            <a:gdLst>
              <a:gd name="T0" fmla="*/ 0 w 21554"/>
              <a:gd name="T1" fmla="*/ 2147483647 h 21253"/>
              <a:gd name="T2" fmla="*/ 2147483647 w 21554"/>
              <a:gd name="T3" fmla="*/ 0 h 21253"/>
              <a:gd name="T4" fmla="*/ 2147483647 w 21554"/>
              <a:gd name="T5" fmla="*/ 2147483647 h 21253"/>
              <a:gd name="T6" fmla="*/ 0 60000 65536"/>
              <a:gd name="T7" fmla="*/ 0 60000 65536"/>
              <a:gd name="T8" fmla="*/ 0 60000 65536"/>
              <a:gd name="T9" fmla="*/ 0 w 21554"/>
              <a:gd name="T10" fmla="*/ 0 h 21253"/>
              <a:gd name="T11" fmla="*/ 21554 w 21554"/>
              <a:gd name="T12" fmla="*/ 21253 h 21253"/>
            </a:gdLst>
            <a:ahLst/>
            <a:cxnLst>
              <a:cxn ang="T6">
                <a:pos x="T0" y="T1"/>
              </a:cxn>
              <a:cxn ang="T7">
                <a:pos x="T2" y="T3"/>
              </a:cxn>
              <a:cxn ang="T8">
                <a:pos x="T4" y="T5"/>
              </a:cxn>
            </a:cxnLst>
            <a:rect l="T9" t="T10" r="T11" b="T12"/>
            <a:pathLst>
              <a:path w="21554" h="21253" fill="none" extrusionOk="0">
                <a:moveTo>
                  <a:pt x="-1" y="19850"/>
                </a:moveTo>
                <a:cubicBezTo>
                  <a:pt x="643" y="9955"/>
                  <a:pt x="7942" y="1769"/>
                  <a:pt x="17699" y="-1"/>
                </a:cubicBezTo>
              </a:path>
              <a:path w="21554" h="21253" stroke="0" extrusionOk="0">
                <a:moveTo>
                  <a:pt x="-1" y="19850"/>
                </a:moveTo>
                <a:cubicBezTo>
                  <a:pt x="643" y="9955"/>
                  <a:pt x="7942" y="1769"/>
                  <a:pt x="17699" y="-1"/>
                </a:cubicBezTo>
                <a:lnTo>
                  <a:pt x="21554" y="21253"/>
                </a:lnTo>
                <a:close/>
              </a:path>
            </a:pathLst>
          </a:cu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1512" name="Text Box 8"/>
          <p:cNvSpPr txBox="1">
            <a:spLocks noChangeArrowheads="1"/>
          </p:cNvSpPr>
          <p:nvPr/>
        </p:nvSpPr>
        <p:spPr bwMode="auto">
          <a:xfrm>
            <a:off x="7467600" y="1870075"/>
            <a:ext cx="2173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Utility function</a:t>
            </a:r>
          </a:p>
        </p:txBody>
      </p:sp>
      <p:sp>
        <p:nvSpPr>
          <p:cNvPr id="21513" name="Line 9"/>
          <p:cNvSpPr>
            <a:spLocks noChangeShapeType="1"/>
          </p:cNvSpPr>
          <p:nvPr/>
        </p:nvSpPr>
        <p:spPr bwMode="auto">
          <a:xfrm>
            <a:off x="3292475" y="4876800"/>
            <a:ext cx="0" cy="1295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4" name="Line 10"/>
          <p:cNvSpPr>
            <a:spLocks noChangeShapeType="1"/>
          </p:cNvSpPr>
          <p:nvPr/>
        </p:nvSpPr>
        <p:spPr bwMode="auto">
          <a:xfrm>
            <a:off x="7559675" y="2438400"/>
            <a:ext cx="0" cy="3733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5" name="Text Box 11"/>
          <p:cNvSpPr txBox="1">
            <a:spLocks noChangeArrowheads="1"/>
          </p:cNvSpPr>
          <p:nvPr/>
        </p:nvSpPr>
        <p:spPr bwMode="auto">
          <a:xfrm>
            <a:off x="2530475" y="6096000"/>
            <a:ext cx="260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0</a:t>
            </a:r>
          </a:p>
        </p:txBody>
      </p:sp>
      <p:sp>
        <p:nvSpPr>
          <p:cNvPr id="21516" name="Line 12"/>
          <p:cNvSpPr>
            <a:spLocks noChangeShapeType="1"/>
          </p:cNvSpPr>
          <p:nvPr/>
        </p:nvSpPr>
        <p:spPr bwMode="auto">
          <a:xfrm flipH="1">
            <a:off x="2759075" y="4800600"/>
            <a:ext cx="533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7" name="Line 13"/>
          <p:cNvSpPr>
            <a:spLocks noChangeShapeType="1"/>
          </p:cNvSpPr>
          <p:nvPr/>
        </p:nvSpPr>
        <p:spPr bwMode="auto">
          <a:xfrm flipH="1">
            <a:off x="2759075" y="2438400"/>
            <a:ext cx="4953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18" name="Text Box 14"/>
          <p:cNvSpPr txBox="1">
            <a:spLocks noChangeArrowheads="1"/>
          </p:cNvSpPr>
          <p:nvPr/>
        </p:nvSpPr>
        <p:spPr bwMode="auto">
          <a:xfrm>
            <a:off x="1524001" y="5527676"/>
            <a:ext cx="7360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        </a:t>
            </a:r>
          </a:p>
        </p:txBody>
      </p:sp>
      <p:sp>
        <p:nvSpPr>
          <p:cNvPr id="21519" name="Line 15"/>
          <p:cNvSpPr>
            <a:spLocks noChangeShapeType="1"/>
          </p:cNvSpPr>
          <p:nvPr/>
        </p:nvSpPr>
        <p:spPr bwMode="auto">
          <a:xfrm>
            <a:off x="7102475" y="2514600"/>
            <a:ext cx="0" cy="3657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20" name="Line 16"/>
          <p:cNvSpPr>
            <a:spLocks noChangeShapeType="1"/>
          </p:cNvSpPr>
          <p:nvPr/>
        </p:nvSpPr>
        <p:spPr bwMode="auto">
          <a:xfrm flipH="1">
            <a:off x="2759075" y="2590800"/>
            <a:ext cx="4343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1521" name="Text Box 17"/>
          <p:cNvSpPr txBox="1">
            <a:spLocks noChangeArrowheads="1"/>
          </p:cNvSpPr>
          <p:nvPr/>
        </p:nvSpPr>
        <p:spPr bwMode="auto">
          <a:xfrm>
            <a:off x="1920875" y="5334000"/>
            <a:ext cx="693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sym typeface="Symbol" pitchFamily="18" charset="2"/>
              </a:rPr>
              <a:t>U</a:t>
            </a:r>
            <a:r>
              <a:rPr lang="en-GB" altLang="en-US" sz="2400" b="1" baseline="-25000">
                <a:latin typeface="Calibri" pitchFamily="34" charset="0"/>
                <a:sym typeface="Symbol" pitchFamily="18" charset="2"/>
              </a:rPr>
              <a:t>1</a:t>
            </a:r>
            <a:endParaRPr lang="en-GB" altLang="en-US" sz="2400" b="1">
              <a:latin typeface="Calibri" pitchFamily="34" charset="0"/>
            </a:endParaRPr>
          </a:p>
        </p:txBody>
      </p:sp>
      <p:sp>
        <p:nvSpPr>
          <p:cNvPr id="21522" name="Text Box 18"/>
          <p:cNvSpPr txBox="1">
            <a:spLocks noChangeArrowheads="1"/>
          </p:cNvSpPr>
          <p:nvPr/>
        </p:nvSpPr>
        <p:spPr bwMode="auto">
          <a:xfrm>
            <a:off x="2835275" y="6248401"/>
            <a:ext cx="4555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sym typeface="Symbol" pitchFamily="18" charset="2"/>
              </a:rPr>
              <a:t>I</a:t>
            </a:r>
            <a:endParaRPr lang="en-GB" altLang="en-US" sz="2400" b="1">
              <a:latin typeface="Calibri" pitchFamily="34" charset="0"/>
            </a:endParaRPr>
          </a:p>
        </p:txBody>
      </p:sp>
      <p:sp>
        <p:nvSpPr>
          <p:cNvPr id="21523" name="Text Box 20"/>
          <p:cNvSpPr txBox="1">
            <a:spLocks noChangeArrowheads="1"/>
          </p:cNvSpPr>
          <p:nvPr/>
        </p:nvSpPr>
        <p:spPr bwMode="auto">
          <a:xfrm>
            <a:off x="1844675" y="2286000"/>
            <a:ext cx="769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sym typeface="Symbol" pitchFamily="18" charset="2"/>
              </a:rPr>
              <a:t>U</a:t>
            </a:r>
            <a:r>
              <a:rPr lang="en-GB" altLang="en-US" sz="2400" b="1" baseline="-25000">
                <a:latin typeface="Calibri" pitchFamily="34" charset="0"/>
                <a:sym typeface="Symbol" pitchFamily="18" charset="2"/>
              </a:rPr>
              <a:t>2</a:t>
            </a:r>
            <a:endParaRPr lang="en-GB" altLang="en-US" sz="2400" b="1">
              <a:latin typeface="Calibri" pitchFamily="34" charset="0"/>
            </a:endParaRPr>
          </a:p>
        </p:txBody>
      </p:sp>
      <p:sp>
        <p:nvSpPr>
          <p:cNvPr id="21524" name="Line 21"/>
          <p:cNvSpPr>
            <a:spLocks noChangeShapeType="1"/>
          </p:cNvSpPr>
          <p:nvPr/>
        </p:nvSpPr>
        <p:spPr bwMode="auto">
          <a:xfrm flipV="1">
            <a:off x="2606675" y="480060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5" name="Line 22"/>
          <p:cNvSpPr>
            <a:spLocks noChangeShapeType="1"/>
          </p:cNvSpPr>
          <p:nvPr/>
        </p:nvSpPr>
        <p:spPr bwMode="auto">
          <a:xfrm>
            <a:off x="2606675" y="5257800"/>
            <a:ext cx="0" cy="838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6" name="Line 23"/>
          <p:cNvSpPr>
            <a:spLocks noChangeShapeType="1"/>
          </p:cNvSpPr>
          <p:nvPr/>
        </p:nvSpPr>
        <p:spPr bwMode="auto">
          <a:xfrm flipV="1">
            <a:off x="2606675" y="23622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7" name="Line 24"/>
          <p:cNvSpPr>
            <a:spLocks noChangeShapeType="1"/>
          </p:cNvSpPr>
          <p:nvPr/>
        </p:nvSpPr>
        <p:spPr bwMode="auto">
          <a:xfrm>
            <a:off x="2606675" y="2514600"/>
            <a:ext cx="0" cy="152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8" name="Line 25"/>
          <p:cNvSpPr>
            <a:spLocks noChangeShapeType="1"/>
          </p:cNvSpPr>
          <p:nvPr/>
        </p:nvSpPr>
        <p:spPr bwMode="auto">
          <a:xfrm>
            <a:off x="3063875" y="6324600"/>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29" name="Line 26"/>
          <p:cNvSpPr>
            <a:spLocks noChangeShapeType="1"/>
          </p:cNvSpPr>
          <p:nvPr/>
        </p:nvSpPr>
        <p:spPr bwMode="auto">
          <a:xfrm flipH="1">
            <a:off x="2835275" y="6324600"/>
            <a:ext cx="228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30" name="Line 27"/>
          <p:cNvSpPr>
            <a:spLocks noChangeShapeType="1"/>
          </p:cNvSpPr>
          <p:nvPr/>
        </p:nvSpPr>
        <p:spPr bwMode="auto">
          <a:xfrm>
            <a:off x="7407275" y="6324600"/>
            <a:ext cx="1524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31" name="Line 28"/>
          <p:cNvSpPr>
            <a:spLocks noChangeShapeType="1"/>
          </p:cNvSpPr>
          <p:nvPr/>
        </p:nvSpPr>
        <p:spPr bwMode="auto">
          <a:xfrm flipH="1">
            <a:off x="7102475" y="6324600"/>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1538" name="Text Box 37"/>
          <p:cNvSpPr txBox="1">
            <a:spLocks noChangeArrowheads="1"/>
          </p:cNvSpPr>
          <p:nvPr/>
        </p:nvSpPr>
        <p:spPr bwMode="auto">
          <a:xfrm>
            <a:off x="7624763" y="5726114"/>
            <a:ext cx="45557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sym typeface="Symbol" pitchFamily="18" charset="2"/>
              </a:rPr>
              <a:t>I</a:t>
            </a:r>
            <a:endParaRPr lang="en-GB" altLang="en-US" sz="2400">
              <a:latin typeface="Calibri" pitchFamily="34" charset="0"/>
            </a:endParaRPr>
          </a:p>
        </p:txBody>
      </p:sp>
      <p:sp>
        <p:nvSpPr>
          <p:cNvPr id="21539" name="Line 38"/>
          <p:cNvSpPr>
            <a:spLocks noChangeShapeType="1"/>
          </p:cNvSpPr>
          <p:nvPr/>
        </p:nvSpPr>
        <p:spPr bwMode="auto">
          <a:xfrm flipH="1" flipV="1">
            <a:off x="2730501" y="1404938"/>
            <a:ext cx="28575" cy="476726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791591" name="AutoShape 39"/>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200" b="1">
                <a:solidFill>
                  <a:srgbClr val="000066"/>
                </a:solidFill>
                <a:latin typeface="Calibri" pitchFamily="34" charset="0"/>
              </a:rPr>
              <a:t>Utility Function – Risk Averse Decision Maker</a:t>
            </a:r>
            <a:endParaRPr lang="en-US" altLang="en-US" sz="3200">
              <a:solidFill>
                <a:srgbClr val="000066"/>
              </a:solidFill>
              <a:effectLst>
                <a:outerShdw blurRad="38100" dist="38100" dir="2700000" algn="tl">
                  <a:srgbClr val="000000"/>
                </a:outerShdw>
              </a:effectLst>
              <a:latin typeface="Calibri" pitchFamily="34" charset="0"/>
            </a:endParaRPr>
          </a:p>
        </p:txBody>
      </p:sp>
      <p:sp>
        <p:nvSpPr>
          <p:cNvPr id="21541" name="Text Box 40"/>
          <p:cNvSpPr txBox="1">
            <a:spLocks noChangeArrowheads="1"/>
          </p:cNvSpPr>
          <p:nvPr/>
        </p:nvSpPr>
        <p:spPr bwMode="auto">
          <a:xfrm>
            <a:off x="1595438" y="1316038"/>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Utility</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A63EC2F-E48F-4B54-BCE0-8D0CFD83AFF7}" type="slidenum">
              <a:rPr lang="en-US" altLang="en-US">
                <a:solidFill>
                  <a:srgbClr val="898989"/>
                </a:solidFill>
                <a:latin typeface="Calibri" pitchFamily="34" charset="0"/>
              </a:rPr>
              <a:pPr eaLnBrk="1" hangingPunct="1"/>
              <a:t>16</a:t>
            </a:fld>
            <a:endParaRPr lang="en-US" altLang="en-US">
              <a:solidFill>
                <a:srgbClr val="898989"/>
              </a:solidFill>
              <a:latin typeface="Calibri" pitchFamily="34" charset="0"/>
            </a:endParaRPr>
          </a:p>
        </p:txBody>
      </p:sp>
      <p:sp>
        <p:nvSpPr>
          <p:cNvPr id="19461" name="Line 3"/>
          <p:cNvSpPr>
            <a:spLocks noChangeShapeType="1"/>
          </p:cNvSpPr>
          <p:nvPr/>
        </p:nvSpPr>
        <p:spPr bwMode="auto">
          <a:xfrm>
            <a:off x="2667000" y="6054725"/>
            <a:ext cx="64770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9462" name="Text Box 6"/>
          <p:cNvSpPr txBox="1">
            <a:spLocks noChangeArrowheads="1"/>
          </p:cNvSpPr>
          <p:nvPr/>
        </p:nvSpPr>
        <p:spPr bwMode="auto">
          <a:xfrm>
            <a:off x="9204325" y="5908675"/>
            <a:ext cx="1149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Income</a:t>
            </a:r>
          </a:p>
        </p:txBody>
      </p:sp>
      <p:sp>
        <p:nvSpPr>
          <p:cNvPr id="19463" name="Arc 7"/>
          <p:cNvSpPr>
            <a:spLocks/>
          </p:cNvSpPr>
          <p:nvPr/>
        </p:nvSpPr>
        <p:spPr bwMode="auto">
          <a:xfrm>
            <a:off x="2667000" y="2168525"/>
            <a:ext cx="6999288" cy="4167188"/>
          </a:xfrm>
          <a:custGeom>
            <a:avLst/>
            <a:gdLst>
              <a:gd name="T0" fmla="*/ 0 w 21554"/>
              <a:gd name="T1" fmla="*/ 2147483647 h 21253"/>
              <a:gd name="T2" fmla="*/ 2147483647 w 21554"/>
              <a:gd name="T3" fmla="*/ 0 h 21253"/>
              <a:gd name="T4" fmla="*/ 2147483647 w 21554"/>
              <a:gd name="T5" fmla="*/ 2147483647 h 21253"/>
              <a:gd name="T6" fmla="*/ 0 60000 65536"/>
              <a:gd name="T7" fmla="*/ 0 60000 65536"/>
              <a:gd name="T8" fmla="*/ 0 60000 65536"/>
              <a:gd name="T9" fmla="*/ 0 w 21554"/>
              <a:gd name="T10" fmla="*/ 0 h 21253"/>
              <a:gd name="T11" fmla="*/ 21554 w 21554"/>
              <a:gd name="T12" fmla="*/ 21253 h 21253"/>
            </a:gdLst>
            <a:ahLst/>
            <a:cxnLst>
              <a:cxn ang="T6">
                <a:pos x="T0" y="T1"/>
              </a:cxn>
              <a:cxn ang="T7">
                <a:pos x="T2" y="T3"/>
              </a:cxn>
              <a:cxn ang="T8">
                <a:pos x="T4" y="T5"/>
              </a:cxn>
            </a:cxnLst>
            <a:rect l="T9" t="T10" r="T11" b="T12"/>
            <a:pathLst>
              <a:path w="21554" h="21253" fill="none" extrusionOk="0">
                <a:moveTo>
                  <a:pt x="-1" y="19850"/>
                </a:moveTo>
                <a:cubicBezTo>
                  <a:pt x="643" y="9955"/>
                  <a:pt x="7942" y="1769"/>
                  <a:pt x="17699" y="-1"/>
                </a:cubicBezTo>
              </a:path>
              <a:path w="21554" h="21253" stroke="0" extrusionOk="0">
                <a:moveTo>
                  <a:pt x="-1" y="19850"/>
                </a:moveTo>
                <a:cubicBezTo>
                  <a:pt x="643" y="9955"/>
                  <a:pt x="7942" y="1769"/>
                  <a:pt x="17699" y="-1"/>
                </a:cubicBezTo>
                <a:lnTo>
                  <a:pt x="21554" y="21253"/>
                </a:lnTo>
                <a:close/>
              </a:path>
            </a:pathLst>
          </a:cu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9464" name="Text Box 8"/>
          <p:cNvSpPr txBox="1">
            <a:spLocks noChangeArrowheads="1"/>
          </p:cNvSpPr>
          <p:nvPr/>
        </p:nvSpPr>
        <p:spPr bwMode="auto">
          <a:xfrm>
            <a:off x="7375525" y="1752600"/>
            <a:ext cx="21732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Utility function</a:t>
            </a:r>
          </a:p>
        </p:txBody>
      </p:sp>
      <p:sp>
        <p:nvSpPr>
          <p:cNvPr id="19465" name="Line 9"/>
          <p:cNvSpPr>
            <a:spLocks noChangeShapeType="1"/>
          </p:cNvSpPr>
          <p:nvPr/>
        </p:nvSpPr>
        <p:spPr bwMode="auto">
          <a:xfrm>
            <a:off x="7620000" y="2244725"/>
            <a:ext cx="0" cy="3810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66" name="Text Box 10"/>
          <p:cNvSpPr txBox="1">
            <a:spLocks noChangeArrowheads="1"/>
          </p:cNvSpPr>
          <p:nvPr/>
        </p:nvSpPr>
        <p:spPr bwMode="auto">
          <a:xfrm>
            <a:off x="7162800" y="5978526"/>
            <a:ext cx="7937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000" b="1">
                <a:latin typeface="Calibri" pitchFamily="34" charset="0"/>
              </a:rPr>
              <a:t>$100</a:t>
            </a:r>
          </a:p>
        </p:txBody>
      </p:sp>
      <p:sp>
        <p:nvSpPr>
          <p:cNvPr id="19467" name="Line 12"/>
          <p:cNvSpPr>
            <a:spLocks noChangeShapeType="1"/>
          </p:cNvSpPr>
          <p:nvPr/>
        </p:nvSpPr>
        <p:spPr bwMode="auto">
          <a:xfrm flipH="1">
            <a:off x="2667000" y="2320925"/>
            <a:ext cx="4953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68" name="Text Box 15"/>
          <p:cNvSpPr txBox="1">
            <a:spLocks noChangeArrowheads="1"/>
          </p:cNvSpPr>
          <p:nvPr/>
        </p:nvSpPr>
        <p:spPr bwMode="auto">
          <a:xfrm>
            <a:off x="3581400" y="4322763"/>
            <a:ext cx="184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GB" altLang="en-US" sz="1600" b="1">
              <a:latin typeface="Calibri" pitchFamily="34" charset="0"/>
            </a:endParaRPr>
          </a:p>
        </p:txBody>
      </p:sp>
      <p:sp>
        <p:nvSpPr>
          <p:cNvPr id="19469" name="Line 16"/>
          <p:cNvSpPr>
            <a:spLocks noChangeShapeType="1"/>
          </p:cNvSpPr>
          <p:nvPr/>
        </p:nvSpPr>
        <p:spPr bwMode="auto">
          <a:xfrm flipV="1">
            <a:off x="3886200" y="3921125"/>
            <a:ext cx="0" cy="2133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0" name="Line 17"/>
          <p:cNvSpPr>
            <a:spLocks noChangeShapeType="1"/>
          </p:cNvSpPr>
          <p:nvPr/>
        </p:nvSpPr>
        <p:spPr bwMode="auto">
          <a:xfrm flipH="1">
            <a:off x="2667000" y="3921125"/>
            <a:ext cx="12192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1" name="Text Box 19"/>
          <p:cNvSpPr txBox="1">
            <a:spLocks noChangeArrowheads="1"/>
          </p:cNvSpPr>
          <p:nvPr/>
        </p:nvSpPr>
        <p:spPr bwMode="auto">
          <a:xfrm>
            <a:off x="3505200" y="6027738"/>
            <a:ext cx="5741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000" b="1">
                <a:latin typeface="Calibri" pitchFamily="34" charset="0"/>
              </a:rPr>
              <a:t>$25</a:t>
            </a:r>
          </a:p>
        </p:txBody>
      </p:sp>
      <p:sp>
        <p:nvSpPr>
          <p:cNvPr id="19472" name="Line 20"/>
          <p:cNvSpPr>
            <a:spLocks noChangeShapeType="1"/>
          </p:cNvSpPr>
          <p:nvPr/>
        </p:nvSpPr>
        <p:spPr bwMode="auto">
          <a:xfrm flipV="1">
            <a:off x="3886200" y="2320925"/>
            <a:ext cx="3733800" cy="16002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3" name="Line 21"/>
          <p:cNvSpPr>
            <a:spLocks noChangeShapeType="1"/>
          </p:cNvSpPr>
          <p:nvPr/>
        </p:nvSpPr>
        <p:spPr bwMode="auto">
          <a:xfrm flipV="1">
            <a:off x="5334000" y="3006725"/>
            <a:ext cx="0" cy="3048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4" name="Line 22"/>
          <p:cNvSpPr>
            <a:spLocks noChangeShapeType="1"/>
          </p:cNvSpPr>
          <p:nvPr/>
        </p:nvSpPr>
        <p:spPr bwMode="auto">
          <a:xfrm flipH="1">
            <a:off x="2667000" y="3006725"/>
            <a:ext cx="2667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5" name="Line 24"/>
          <p:cNvSpPr>
            <a:spLocks noChangeShapeType="1"/>
          </p:cNvSpPr>
          <p:nvPr/>
        </p:nvSpPr>
        <p:spPr bwMode="auto">
          <a:xfrm flipH="1">
            <a:off x="2667000" y="3311525"/>
            <a:ext cx="2667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19476" name="Text Box 25"/>
          <p:cNvSpPr txBox="1">
            <a:spLocks noChangeArrowheads="1"/>
          </p:cNvSpPr>
          <p:nvPr/>
        </p:nvSpPr>
        <p:spPr bwMode="auto">
          <a:xfrm>
            <a:off x="5093112" y="2898570"/>
            <a:ext cx="49084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800" dirty="0">
                <a:latin typeface="Calibri" pitchFamily="34" charset="0"/>
              </a:rPr>
              <a:t>•</a:t>
            </a:r>
            <a:endParaRPr lang="en-GB" altLang="en-US" sz="2400" dirty="0">
              <a:latin typeface="Calibri" pitchFamily="34" charset="0"/>
            </a:endParaRPr>
          </a:p>
        </p:txBody>
      </p:sp>
      <p:sp>
        <p:nvSpPr>
          <p:cNvPr id="19477" name="Text Box 26"/>
          <p:cNvSpPr txBox="1">
            <a:spLocks noChangeArrowheads="1"/>
          </p:cNvSpPr>
          <p:nvPr/>
        </p:nvSpPr>
        <p:spPr bwMode="auto">
          <a:xfrm>
            <a:off x="5394325" y="3200401"/>
            <a:ext cx="3706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A</a:t>
            </a:r>
          </a:p>
        </p:txBody>
      </p:sp>
      <p:sp>
        <p:nvSpPr>
          <p:cNvPr id="19478" name="Text Box 28"/>
          <p:cNvSpPr txBox="1">
            <a:spLocks noChangeArrowheads="1"/>
          </p:cNvSpPr>
          <p:nvPr/>
        </p:nvSpPr>
        <p:spPr bwMode="auto">
          <a:xfrm>
            <a:off x="5029200" y="6027738"/>
            <a:ext cx="57419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000" b="1">
                <a:latin typeface="Calibri" pitchFamily="34" charset="0"/>
              </a:rPr>
              <a:t>$50</a:t>
            </a:r>
          </a:p>
        </p:txBody>
      </p:sp>
      <p:sp>
        <p:nvSpPr>
          <p:cNvPr id="789541" name="AutoShape 37"/>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3200" b="1">
                <a:solidFill>
                  <a:srgbClr val="000066"/>
                </a:solidFill>
                <a:latin typeface="Calibri" pitchFamily="34" charset="0"/>
              </a:rPr>
              <a:t>Utility Function – Risk Averse Decision Maker</a:t>
            </a:r>
            <a:endParaRPr lang="en-US" altLang="en-US" sz="3200">
              <a:solidFill>
                <a:srgbClr val="000066"/>
              </a:solidFill>
              <a:effectLst>
                <a:outerShdw blurRad="38100" dist="38100" dir="2700000" algn="tl">
                  <a:srgbClr val="000000"/>
                </a:outerShdw>
              </a:effectLst>
              <a:latin typeface="Calibri" pitchFamily="34" charset="0"/>
            </a:endParaRPr>
          </a:p>
        </p:txBody>
      </p:sp>
      <p:sp>
        <p:nvSpPr>
          <p:cNvPr id="19486" name="Line 38"/>
          <p:cNvSpPr>
            <a:spLocks noChangeShapeType="1"/>
          </p:cNvSpPr>
          <p:nvPr/>
        </p:nvSpPr>
        <p:spPr bwMode="auto">
          <a:xfrm flipH="1" flipV="1">
            <a:off x="2630488" y="1295400"/>
            <a:ext cx="36512" cy="466725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9487" name="Text Box 39"/>
          <p:cNvSpPr txBox="1">
            <a:spLocks noChangeArrowheads="1"/>
          </p:cNvSpPr>
          <p:nvPr/>
        </p:nvSpPr>
        <p:spPr bwMode="auto">
          <a:xfrm>
            <a:off x="1595438" y="1316038"/>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Utility</a:t>
            </a:r>
          </a:p>
        </p:txBody>
      </p:sp>
      <p:sp>
        <p:nvSpPr>
          <p:cNvPr id="19488" name="Text Box 40"/>
          <p:cNvSpPr txBox="1">
            <a:spLocks noChangeArrowheads="1"/>
          </p:cNvSpPr>
          <p:nvPr/>
        </p:nvSpPr>
        <p:spPr bwMode="auto">
          <a:xfrm>
            <a:off x="2438400" y="5886451"/>
            <a:ext cx="2603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000" b="1">
                <a:latin typeface="Calibri" pitchFamily="34" charset="0"/>
              </a:rPr>
              <a:t>0</a:t>
            </a:r>
          </a:p>
        </p:txBody>
      </p:sp>
      <p:sp>
        <p:nvSpPr>
          <p:cNvPr id="19489" name="Text Box 41"/>
          <p:cNvSpPr txBox="1">
            <a:spLocks noChangeArrowheads="1"/>
          </p:cNvSpPr>
          <p:nvPr/>
        </p:nvSpPr>
        <p:spPr bwMode="auto">
          <a:xfrm>
            <a:off x="1676400" y="1924050"/>
            <a:ext cx="106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U(100)</a:t>
            </a:r>
          </a:p>
        </p:txBody>
      </p:sp>
      <p:sp>
        <p:nvSpPr>
          <p:cNvPr id="19490" name="Text Box 42"/>
          <p:cNvSpPr txBox="1">
            <a:spLocks noChangeArrowheads="1"/>
          </p:cNvSpPr>
          <p:nvPr/>
        </p:nvSpPr>
        <p:spPr bwMode="auto">
          <a:xfrm>
            <a:off x="1524000" y="3905250"/>
            <a:ext cx="1219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       </a:t>
            </a:r>
          </a:p>
        </p:txBody>
      </p:sp>
      <p:sp>
        <p:nvSpPr>
          <p:cNvPr id="19491" name="Text Box 43"/>
          <p:cNvSpPr txBox="1">
            <a:spLocks noChangeArrowheads="1"/>
          </p:cNvSpPr>
          <p:nvPr/>
        </p:nvSpPr>
        <p:spPr bwMode="auto">
          <a:xfrm>
            <a:off x="1752601" y="3524250"/>
            <a:ext cx="912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U(25)</a:t>
            </a:r>
          </a:p>
        </p:txBody>
      </p:sp>
      <p:sp>
        <p:nvSpPr>
          <p:cNvPr id="19492" name="Text Box 44"/>
          <p:cNvSpPr txBox="1">
            <a:spLocks noChangeArrowheads="1"/>
          </p:cNvSpPr>
          <p:nvPr/>
        </p:nvSpPr>
        <p:spPr bwMode="auto">
          <a:xfrm>
            <a:off x="1752601" y="2609850"/>
            <a:ext cx="912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U(50)</a:t>
            </a:r>
          </a:p>
        </p:txBody>
      </p:sp>
      <p:sp>
        <p:nvSpPr>
          <p:cNvPr id="19493" name="Text Box 45"/>
          <p:cNvSpPr txBox="1">
            <a:spLocks noChangeArrowheads="1"/>
          </p:cNvSpPr>
          <p:nvPr/>
        </p:nvSpPr>
        <p:spPr bwMode="auto">
          <a:xfrm>
            <a:off x="1981200" y="2990850"/>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GB" altLang="en-US" sz="2400" b="1">
              <a:latin typeface="Calibri"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02D526-79EB-4D20-A010-3FEFCC54AB64}" type="slidenum">
              <a:rPr lang="en-US" altLang="en-US">
                <a:solidFill>
                  <a:srgbClr val="898989"/>
                </a:solidFill>
                <a:latin typeface="Calibri" pitchFamily="34" charset="0"/>
              </a:rPr>
              <a:pPr eaLnBrk="1" hangingPunct="1"/>
              <a:t>17</a:t>
            </a:fld>
            <a:endParaRPr lang="en-US" altLang="en-US">
              <a:solidFill>
                <a:srgbClr val="898989"/>
              </a:solidFill>
              <a:latin typeface="Calibri" pitchFamily="34" charset="0"/>
            </a:endParaRPr>
          </a:p>
        </p:txBody>
      </p:sp>
      <p:sp>
        <p:nvSpPr>
          <p:cNvPr id="12293" name="Line 3"/>
          <p:cNvSpPr>
            <a:spLocks noChangeShapeType="1"/>
          </p:cNvSpPr>
          <p:nvPr/>
        </p:nvSpPr>
        <p:spPr bwMode="auto">
          <a:xfrm>
            <a:off x="2411766" y="6096000"/>
            <a:ext cx="5410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294" name="Line 4"/>
          <p:cNvSpPr>
            <a:spLocks noChangeShapeType="1"/>
          </p:cNvSpPr>
          <p:nvPr/>
        </p:nvSpPr>
        <p:spPr bwMode="auto">
          <a:xfrm flipV="1">
            <a:off x="2438400" y="1600200"/>
            <a:ext cx="0" cy="4495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301" name="Text Box 11"/>
          <p:cNvSpPr txBox="1">
            <a:spLocks noChangeArrowheads="1"/>
          </p:cNvSpPr>
          <p:nvPr/>
        </p:nvSpPr>
        <p:spPr bwMode="auto">
          <a:xfrm>
            <a:off x="7006744" y="6260915"/>
            <a:ext cx="8152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dirty="0">
                <a:latin typeface="Calibri" pitchFamily="34" charset="0"/>
              </a:rPr>
              <a:t>Income</a:t>
            </a:r>
          </a:p>
        </p:txBody>
      </p:sp>
      <p:sp>
        <p:nvSpPr>
          <p:cNvPr id="12313" name="Text Box 24"/>
          <p:cNvSpPr txBox="1">
            <a:spLocks noChangeArrowheads="1"/>
          </p:cNvSpPr>
          <p:nvPr/>
        </p:nvSpPr>
        <p:spPr bwMode="auto">
          <a:xfrm>
            <a:off x="2152650" y="6096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0</a:t>
            </a:r>
          </a:p>
        </p:txBody>
      </p:sp>
      <p:sp>
        <p:nvSpPr>
          <p:cNvPr id="12320" name="Text Box 33"/>
          <p:cNvSpPr txBox="1">
            <a:spLocks noChangeArrowheads="1"/>
          </p:cNvSpPr>
          <p:nvPr/>
        </p:nvSpPr>
        <p:spPr bwMode="auto">
          <a:xfrm>
            <a:off x="1658939" y="1600200"/>
            <a:ext cx="6937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400" b="1" dirty="0">
                <a:latin typeface="Calibri" pitchFamily="34" charset="0"/>
              </a:rPr>
              <a:t>Utility</a:t>
            </a:r>
          </a:p>
        </p:txBody>
      </p:sp>
      <p:sp>
        <p:nvSpPr>
          <p:cNvPr id="782370" name="AutoShape 3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Risk-Neutral Individuals</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2" name="Rectangle 1">
            <a:extLst>
              <a:ext uri="{FF2B5EF4-FFF2-40B4-BE49-F238E27FC236}">
                <a16:creationId xmlns:a16="http://schemas.microsoft.com/office/drawing/2014/main" id="{A5B36635-F948-45CD-9008-B2525B4566F9}"/>
              </a:ext>
            </a:extLst>
          </p:cNvPr>
          <p:cNvSpPr/>
          <p:nvPr/>
        </p:nvSpPr>
        <p:spPr>
          <a:xfrm>
            <a:off x="4114801" y="1277035"/>
            <a:ext cx="6211523" cy="646331"/>
          </a:xfrm>
          <a:prstGeom prst="rect">
            <a:avLst/>
          </a:prstGeom>
        </p:spPr>
        <p:txBody>
          <a:bodyPr wrap="square">
            <a:spAutoFit/>
          </a:bodyPr>
          <a:lstStyle/>
          <a:p>
            <a:pPr eaLnBrk="1" hangingPunct="1"/>
            <a:r>
              <a:rPr lang="en-US" altLang="en-US" b="1" dirty="0">
                <a:latin typeface="Calibri" pitchFamily="34" charset="0"/>
              </a:rPr>
              <a:t>risk-neutral: U(E[X]) = E[U(X)]</a:t>
            </a:r>
          </a:p>
          <a:p>
            <a:pPr eaLnBrk="1" hangingPunct="1"/>
            <a:r>
              <a:rPr lang="en-US" altLang="en-US" dirty="0">
                <a:latin typeface="Calibri" pitchFamily="34" charset="0"/>
              </a:rPr>
              <a:t>happiness from sure thing = expected happiness from lottery</a:t>
            </a:r>
          </a:p>
        </p:txBody>
      </p:sp>
    </p:spTree>
    <p:extLst>
      <p:ext uri="{BB962C8B-B14F-4D97-AF65-F5344CB8AC3E}">
        <p14:creationId xmlns:p14="http://schemas.microsoft.com/office/powerpoint/2010/main" val="34522385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B02D526-79EB-4D20-A010-3FEFCC54AB64}" type="slidenum">
              <a:rPr lang="en-US" altLang="en-US">
                <a:solidFill>
                  <a:srgbClr val="898989"/>
                </a:solidFill>
                <a:latin typeface="Calibri" pitchFamily="34" charset="0"/>
              </a:rPr>
              <a:pPr eaLnBrk="1" hangingPunct="1"/>
              <a:t>18</a:t>
            </a:fld>
            <a:endParaRPr lang="en-US" altLang="en-US">
              <a:solidFill>
                <a:srgbClr val="898989"/>
              </a:solidFill>
              <a:latin typeface="Calibri" pitchFamily="34" charset="0"/>
            </a:endParaRPr>
          </a:p>
        </p:txBody>
      </p:sp>
      <p:sp>
        <p:nvSpPr>
          <p:cNvPr id="12293" name="Line 3"/>
          <p:cNvSpPr>
            <a:spLocks noChangeShapeType="1"/>
          </p:cNvSpPr>
          <p:nvPr/>
        </p:nvSpPr>
        <p:spPr bwMode="auto">
          <a:xfrm>
            <a:off x="2411766" y="6096000"/>
            <a:ext cx="5410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294" name="Line 4"/>
          <p:cNvSpPr>
            <a:spLocks noChangeShapeType="1"/>
          </p:cNvSpPr>
          <p:nvPr/>
        </p:nvSpPr>
        <p:spPr bwMode="auto">
          <a:xfrm flipV="1">
            <a:off x="2438400" y="1600200"/>
            <a:ext cx="0" cy="4495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2301" name="Text Box 11"/>
          <p:cNvSpPr txBox="1">
            <a:spLocks noChangeArrowheads="1"/>
          </p:cNvSpPr>
          <p:nvPr/>
        </p:nvSpPr>
        <p:spPr bwMode="auto">
          <a:xfrm>
            <a:off x="7006744" y="6260915"/>
            <a:ext cx="8152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dirty="0">
                <a:latin typeface="Calibri" pitchFamily="34" charset="0"/>
              </a:rPr>
              <a:t>Income</a:t>
            </a:r>
          </a:p>
        </p:txBody>
      </p:sp>
      <p:sp>
        <p:nvSpPr>
          <p:cNvPr id="12313" name="Text Box 24"/>
          <p:cNvSpPr txBox="1">
            <a:spLocks noChangeArrowheads="1"/>
          </p:cNvSpPr>
          <p:nvPr/>
        </p:nvSpPr>
        <p:spPr bwMode="auto">
          <a:xfrm>
            <a:off x="2152650" y="6096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0</a:t>
            </a:r>
          </a:p>
        </p:txBody>
      </p:sp>
      <p:sp>
        <p:nvSpPr>
          <p:cNvPr id="12320" name="Text Box 33"/>
          <p:cNvSpPr txBox="1">
            <a:spLocks noChangeArrowheads="1"/>
          </p:cNvSpPr>
          <p:nvPr/>
        </p:nvSpPr>
        <p:spPr bwMode="auto">
          <a:xfrm>
            <a:off x="1658939" y="1600200"/>
            <a:ext cx="6937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400" b="1" dirty="0">
                <a:latin typeface="Calibri" pitchFamily="34" charset="0"/>
              </a:rPr>
              <a:t>Utility</a:t>
            </a:r>
          </a:p>
        </p:txBody>
      </p:sp>
      <p:sp>
        <p:nvSpPr>
          <p:cNvPr id="782370" name="AutoShape 3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Risk-Loving Individuals</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2" name="Rectangle 1">
            <a:extLst>
              <a:ext uri="{FF2B5EF4-FFF2-40B4-BE49-F238E27FC236}">
                <a16:creationId xmlns:a16="http://schemas.microsoft.com/office/drawing/2014/main" id="{A0A21764-7596-4AB4-9957-317999549BD6}"/>
              </a:ext>
            </a:extLst>
          </p:cNvPr>
          <p:cNvSpPr/>
          <p:nvPr/>
        </p:nvSpPr>
        <p:spPr>
          <a:xfrm>
            <a:off x="4419603" y="1290936"/>
            <a:ext cx="6019788" cy="646331"/>
          </a:xfrm>
          <a:prstGeom prst="rect">
            <a:avLst/>
          </a:prstGeom>
        </p:spPr>
        <p:txBody>
          <a:bodyPr wrap="square">
            <a:spAutoFit/>
          </a:bodyPr>
          <a:lstStyle/>
          <a:p>
            <a:pPr eaLnBrk="1" hangingPunct="1"/>
            <a:r>
              <a:rPr lang="en-US" altLang="en-US" b="1" dirty="0">
                <a:latin typeface="Calibri" pitchFamily="34" charset="0"/>
              </a:rPr>
              <a:t>risk-loving: U(E[X]) &lt; E[U(X)]</a:t>
            </a:r>
          </a:p>
          <a:p>
            <a:pPr eaLnBrk="1" hangingPunct="1"/>
            <a:r>
              <a:rPr lang="en-US" altLang="en-US" dirty="0">
                <a:latin typeface="Calibri" pitchFamily="34" charset="0"/>
              </a:rPr>
              <a:t>happiness from sure thing &lt; expected happiness from lottery</a:t>
            </a:r>
          </a:p>
        </p:txBody>
      </p:sp>
    </p:spTree>
    <p:extLst>
      <p:ext uri="{BB962C8B-B14F-4D97-AF65-F5344CB8AC3E}">
        <p14:creationId xmlns:p14="http://schemas.microsoft.com/office/powerpoint/2010/main" val="220749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3448C35-E69F-4DB8-826E-ED1386624A95}" type="slidenum">
              <a:rPr lang="en-US" altLang="en-US">
                <a:solidFill>
                  <a:srgbClr val="898989"/>
                </a:solidFill>
                <a:latin typeface="Calibri" pitchFamily="34" charset="0"/>
              </a:rPr>
              <a:pPr eaLnBrk="1" hangingPunct="1"/>
              <a:t>19</a:t>
            </a:fld>
            <a:endParaRPr lang="en-US" altLang="en-US">
              <a:solidFill>
                <a:srgbClr val="898989"/>
              </a:solidFill>
              <a:latin typeface="Calibri" pitchFamily="34" charset="0"/>
            </a:endParaRPr>
          </a:p>
        </p:txBody>
      </p:sp>
      <p:sp>
        <p:nvSpPr>
          <p:cNvPr id="14347" name="Rectangle 11"/>
          <p:cNvSpPr>
            <a:spLocks noChangeArrowheads="1"/>
          </p:cNvSpPr>
          <p:nvPr/>
        </p:nvSpPr>
        <p:spPr bwMode="auto">
          <a:xfrm>
            <a:off x="2438400" y="2185989"/>
            <a:ext cx="7310438" cy="338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a:latin typeface="Calibri" pitchFamily="34" charset="0"/>
              </a:rPr>
              <a:t>Suppose that an individual must decide between buying one of two stocks: the stock of an Internet firm and the stock of a Public Utility.  The values that the shares of the stock may take (and, hence, the income from the stock, I) and the associated probability of the stock taking each value are:</a:t>
            </a:r>
          </a:p>
          <a:p>
            <a:pPr algn="just" eaLnBrk="1" hangingPunct="1"/>
            <a:endParaRPr lang="en-US" altLang="en-US">
              <a:latin typeface="Calibri" pitchFamily="34" charset="0"/>
            </a:endParaRPr>
          </a:p>
          <a:p>
            <a:pPr algn="just" eaLnBrk="1" hangingPunct="1"/>
            <a:endParaRPr lang="en-US" altLang="en-US">
              <a:latin typeface="Calibri" pitchFamily="34" charset="0"/>
            </a:endParaRPr>
          </a:p>
          <a:p>
            <a:pPr algn="just" eaLnBrk="1" hangingPunct="1"/>
            <a:r>
              <a:rPr lang="en-US" altLang="en-US">
                <a:latin typeface="Calibri" pitchFamily="34" charset="0"/>
              </a:rPr>
              <a:t>		</a:t>
            </a:r>
            <a:r>
              <a:rPr lang="en-US" altLang="en-US" b="1" u="sng">
                <a:solidFill>
                  <a:srgbClr val="000066"/>
                </a:solidFill>
                <a:latin typeface="Calibri" pitchFamily="34" charset="0"/>
              </a:rPr>
              <a:t>Internet firm                Public Utility</a:t>
            </a:r>
          </a:p>
          <a:p>
            <a:pPr algn="just" eaLnBrk="1" hangingPunct="1"/>
            <a:endParaRPr lang="en-US" altLang="en-US" b="1">
              <a:latin typeface="Calibri" pitchFamily="34" charset="0"/>
            </a:endParaRPr>
          </a:p>
          <a:p>
            <a:pPr algn="just" eaLnBrk="1" hangingPunct="1"/>
            <a:r>
              <a:rPr lang="en-US" altLang="en-US">
                <a:latin typeface="Calibri" pitchFamily="34" charset="0"/>
              </a:rPr>
              <a:t> 		  I     Probability       I        Probability</a:t>
            </a:r>
          </a:p>
          <a:p>
            <a:pPr algn="just" eaLnBrk="1" hangingPunct="1"/>
            <a:r>
              <a:rPr lang="en-US" altLang="en-US">
                <a:latin typeface="Calibri" pitchFamily="34" charset="0"/>
              </a:rPr>
              <a:t>		$80         .3            $80            .1      </a:t>
            </a:r>
          </a:p>
          <a:p>
            <a:pPr algn="just" eaLnBrk="1" hangingPunct="1"/>
            <a:r>
              <a:rPr lang="en-US" altLang="en-US">
                <a:latin typeface="Calibri" pitchFamily="34" charset="0"/>
              </a:rPr>
              <a:t>		$100       .4            $100           .8</a:t>
            </a:r>
          </a:p>
          <a:p>
            <a:pPr algn="just" eaLnBrk="1" hangingPunct="1"/>
            <a:r>
              <a:rPr lang="en-US" altLang="en-US">
                <a:latin typeface="Calibri" pitchFamily="34" charset="0"/>
              </a:rPr>
              <a:t>		$120       .3            $120           .1</a:t>
            </a:r>
          </a:p>
        </p:txBody>
      </p:sp>
      <p:sp>
        <p:nvSpPr>
          <p:cNvPr id="784396"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14349" name="WordArt 13"/>
          <p:cNvSpPr>
            <a:spLocks noChangeArrowheads="1" noChangeShapeType="1" noTextEdit="1"/>
          </p:cNvSpPr>
          <p:nvPr/>
        </p:nvSpPr>
        <p:spPr bwMode="auto">
          <a:xfrm>
            <a:off x="5018088" y="1314451"/>
            <a:ext cx="16002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66"/>
                </a:solidFill>
                <a:effectLst>
                  <a:outerShdw dist="45791" dir="2021404" algn="ctr" rotWithShape="0">
                    <a:srgbClr val="B2B2B2">
                      <a:alpha val="79999"/>
                    </a:srgbClr>
                  </a:outerShdw>
                </a:effectLst>
                <a:latin typeface="Times New Roman"/>
                <a:cs typeface="Times New Roman"/>
              </a:rPr>
              <a:t>Examples</a:t>
            </a:r>
          </a:p>
        </p:txBody>
      </p:sp>
      <p:sp>
        <p:nvSpPr>
          <p:cNvPr id="14350" name="Line 14"/>
          <p:cNvSpPr>
            <a:spLocks noChangeShapeType="1"/>
          </p:cNvSpPr>
          <p:nvPr/>
        </p:nvSpPr>
        <p:spPr bwMode="auto">
          <a:xfrm>
            <a:off x="2928938" y="3548063"/>
            <a:ext cx="6705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9995983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3478E9E-D891-4F23-B89E-CB674E753312}" type="slidenum">
              <a:rPr lang="en-US" altLang="en-US">
                <a:solidFill>
                  <a:srgbClr val="898989"/>
                </a:solidFill>
                <a:latin typeface="Calibri" pitchFamily="34" charset="0"/>
              </a:rPr>
              <a:pPr eaLnBrk="1" hangingPunct="1"/>
              <a:t>20</a:t>
            </a:fld>
            <a:endParaRPr lang="en-US" altLang="en-US">
              <a:solidFill>
                <a:srgbClr val="898989"/>
              </a:solidFill>
              <a:latin typeface="Calibri" pitchFamily="34" charset="0"/>
            </a:endParaRPr>
          </a:p>
        </p:txBody>
      </p:sp>
      <p:sp>
        <p:nvSpPr>
          <p:cNvPr id="15371" name="Rectangle 13"/>
          <p:cNvSpPr>
            <a:spLocks noChangeArrowheads="1"/>
          </p:cNvSpPr>
          <p:nvPr/>
        </p:nvSpPr>
        <p:spPr bwMode="auto">
          <a:xfrm>
            <a:off x="3621088" y="2398713"/>
            <a:ext cx="4862512" cy="3700462"/>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a:latin typeface="Calibri" pitchFamily="34" charset="0"/>
              </a:rPr>
              <a:t>Which stock should the individual buy if she has utility function U = (100I)1/2?  Which stock should she buy if she has utility function U = I?</a:t>
            </a:r>
          </a:p>
          <a:p>
            <a:pPr algn="just" eaLnBrk="1" hangingPunct="1"/>
            <a:endParaRPr lang="en-US" altLang="en-US">
              <a:latin typeface="Calibri" pitchFamily="34" charset="0"/>
            </a:endParaRPr>
          </a:p>
          <a:p>
            <a:pPr algn="just" eaLnBrk="1" hangingPunct="1"/>
            <a:r>
              <a:rPr lang="en-US" altLang="en-US">
                <a:latin typeface="Calibri" pitchFamily="34" charset="0"/>
              </a:rPr>
              <a:t>EU(Internet) = .3U(80) + .4U(100) + .3U(120)  </a:t>
            </a:r>
          </a:p>
          <a:p>
            <a:pPr algn="just" eaLnBrk="1" hangingPunct="1"/>
            <a:endParaRPr lang="en-US" altLang="en-US">
              <a:latin typeface="Calibri" pitchFamily="34" charset="0"/>
            </a:endParaRPr>
          </a:p>
          <a:p>
            <a:pPr algn="just" eaLnBrk="1" hangingPunct="1"/>
            <a:r>
              <a:rPr lang="en-US" altLang="en-US">
                <a:latin typeface="Calibri" pitchFamily="34" charset="0"/>
              </a:rPr>
              <a:t>EU(P.U.) = .1U(80) + .8U(100) + .1U(120)  </a:t>
            </a:r>
          </a:p>
          <a:p>
            <a:pPr algn="just" eaLnBrk="1" hangingPunct="1"/>
            <a:endParaRPr lang="en-US" altLang="en-US">
              <a:latin typeface="Calibri" pitchFamily="34" charset="0"/>
            </a:endParaRPr>
          </a:p>
          <a:p>
            <a:pPr algn="just" eaLnBrk="1" hangingPunct="1"/>
            <a:r>
              <a:rPr lang="en-US" altLang="en-US">
                <a:latin typeface="Calibri" pitchFamily="34" charset="0"/>
              </a:rPr>
              <a:t>a.  U = (100I)1/2:</a:t>
            </a:r>
          </a:p>
          <a:p>
            <a:pPr algn="just" eaLnBrk="1" hangingPunct="1"/>
            <a:endParaRPr lang="en-US" altLang="en-US">
              <a:latin typeface="Calibri" pitchFamily="34" charset="0"/>
            </a:endParaRPr>
          </a:p>
          <a:p>
            <a:pPr algn="just" eaLnBrk="1" hangingPunct="1">
              <a:buFontTx/>
              <a:buChar char="•"/>
            </a:pPr>
            <a:r>
              <a:rPr lang="en-US" altLang="en-US">
                <a:latin typeface="Calibri" pitchFamily="34" charset="0"/>
              </a:rPr>
              <a:t> U(80) = (8000)1/2 =  89.40</a:t>
            </a:r>
          </a:p>
          <a:p>
            <a:pPr algn="just" eaLnBrk="1" hangingPunct="1">
              <a:buFontTx/>
              <a:buChar char="•"/>
            </a:pPr>
            <a:r>
              <a:rPr lang="en-US" altLang="en-US">
                <a:latin typeface="Calibri" pitchFamily="34" charset="0"/>
              </a:rPr>
              <a:t> U(100) = (10000)1/2 = 100</a:t>
            </a:r>
          </a:p>
          <a:p>
            <a:pPr algn="just" eaLnBrk="1" hangingPunct="1">
              <a:buFontTx/>
              <a:buChar char="•"/>
            </a:pPr>
            <a:r>
              <a:rPr lang="en-US" altLang="en-US">
                <a:latin typeface="Calibri" pitchFamily="34" charset="0"/>
              </a:rPr>
              <a:t> U(120) = (12000)1/2 = 109.5</a:t>
            </a:r>
          </a:p>
        </p:txBody>
      </p:sp>
      <p:sp>
        <p:nvSpPr>
          <p:cNvPr id="785422" name="AutoShape 14"/>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Risk Preferences</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15373" name="WordArt 15"/>
          <p:cNvSpPr>
            <a:spLocks noChangeArrowheads="1" noChangeShapeType="1" noTextEdit="1"/>
          </p:cNvSpPr>
          <p:nvPr/>
        </p:nvSpPr>
        <p:spPr bwMode="auto">
          <a:xfrm>
            <a:off x="5018088" y="1314451"/>
            <a:ext cx="16002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66"/>
                </a:solidFill>
                <a:effectLst>
                  <a:outerShdw dist="45791" dir="2021404" algn="ctr" rotWithShape="0">
                    <a:srgbClr val="B2B2B2">
                      <a:alpha val="79999"/>
                    </a:srgbClr>
                  </a:outerShdw>
                </a:effectLst>
                <a:latin typeface="Times New Roman"/>
                <a:cs typeface="Times New Roman"/>
              </a:rPr>
              <a:t>Examples</a:t>
            </a:r>
          </a:p>
        </p:txBody>
      </p:sp>
    </p:spTree>
    <p:extLst>
      <p:ext uri="{BB962C8B-B14F-4D97-AF65-F5344CB8AC3E}">
        <p14:creationId xmlns:p14="http://schemas.microsoft.com/office/powerpoint/2010/main" val="2427897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BAC5EA1-6284-40E3-9C0C-7ECD93159A24}" type="slidenum">
              <a:rPr lang="en-US" altLang="en-US">
                <a:solidFill>
                  <a:srgbClr val="898989"/>
                </a:solidFill>
                <a:latin typeface="Calibri" pitchFamily="34" charset="0"/>
              </a:rPr>
              <a:pPr eaLnBrk="1" hangingPunct="1"/>
              <a:t>21</a:t>
            </a:fld>
            <a:endParaRPr lang="en-US" altLang="en-US">
              <a:solidFill>
                <a:srgbClr val="898989"/>
              </a:solidFill>
              <a:latin typeface="Calibri" pitchFamily="34" charset="0"/>
            </a:endParaRPr>
          </a:p>
        </p:txBody>
      </p:sp>
      <p:sp>
        <p:nvSpPr>
          <p:cNvPr id="786443"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16396" name="Rectangle 12"/>
          <p:cNvSpPr>
            <a:spLocks noChangeArrowheads="1"/>
          </p:cNvSpPr>
          <p:nvPr/>
        </p:nvSpPr>
        <p:spPr bwMode="auto">
          <a:xfrm>
            <a:off x="2573338" y="2698751"/>
            <a:ext cx="7118350" cy="267652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noProof="1">
                <a:latin typeface="Calibri" pitchFamily="34" charset="0"/>
                <a:sym typeface="Wingdings" pitchFamily="2" charset="2"/>
              </a:rPr>
              <a:t></a:t>
            </a:r>
            <a:r>
              <a:rPr lang="en-US" altLang="en-US" sz="2400">
                <a:latin typeface="Calibri" pitchFamily="34" charset="0"/>
              </a:rPr>
              <a:t> EU(Internet) = .3(89.40)+.4(100)+.3(109.50) = 99.70</a:t>
            </a:r>
          </a:p>
          <a:p>
            <a:pPr eaLnBrk="1" hangingPunct="1"/>
            <a:endParaRPr lang="en-US" altLang="en-US" sz="2400">
              <a:latin typeface="Calibri" pitchFamily="34" charset="0"/>
            </a:endParaRPr>
          </a:p>
          <a:p>
            <a:pPr eaLnBrk="1" hangingPunct="1"/>
            <a:r>
              <a:rPr lang="en-US" altLang="en-US" sz="2400" b="1" noProof="1">
                <a:latin typeface="Calibri" pitchFamily="34" charset="0"/>
                <a:sym typeface="Wingdings" pitchFamily="2" charset="2"/>
              </a:rPr>
              <a:t></a:t>
            </a:r>
            <a:r>
              <a:rPr lang="en-US" altLang="en-US" sz="2400">
                <a:latin typeface="Calibri" pitchFamily="34" charset="0"/>
              </a:rPr>
              <a:t> EU(P.U.) =</a:t>
            </a:r>
          </a:p>
          <a:p>
            <a:pPr eaLnBrk="1" hangingPunct="1"/>
            <a:endParaRPr lang="en-US" altLang="en-US" sz="2400">
              <a:latin typeface="Calibri" pitchFamily="34" charset="0"/>
            </a:endParaRPr>
          </a:p>
          <a:p>
            <a:pPr eaLnBrk="1" hangingPunct="1"/>
            <a:r>
              <a:rPr lang="en-US" altLang="en-US" sz="2400">
                <a:latin typeface="Calibri" pitchFamily="34" charset="0"/>
              </a:rPr>
              <a:t>.1(89.40) + .8(100) + .1(109.50) = 99.9</a:t>
            </a:r>
          </a:p>
          <a:p>
            <a:pPr eaLnBrk="1" hangingPunct="1"/>
            <a:r>
              <a:rPr lang="en-US" altLang="en-US" sz="2400">
                <a:latin typeface="Calibri" pitchFamily="34" charset="0"/>
              </a:rPr>
              <a:t> </a:t>
            </a:r>
          </a:p>
          <a:p>
            <a:pPr eaLnBrk="1" hangingPunct="1"/>
            <a:r>
              <a:rPr lang="en-US" altLang="en-US" sz="2400">
                <a:latin typeface="Calibri" pitchFamily="34" charset="0"/>
              </a:rPr>
              <a:t>The individual should purchase the public utility stock</a:t>
            </a:r>
          </a:p>
        </p:txBody>
      </p:sp>
      <p:sp>
        <p:nvSpPr>
          <p:cNvPr id="16397" name="WordArt 13"/>
          <p:cNvSpPr>
            <a:spLocks noChangeArrowheads="1" noChangeShapeType="1" noTextEdit="1"/>
          </p:cNvSpPr>
          <p:nvPr/>
        </p:nvSpPr>
        <p:spPr bwMode="auto">
          <a:xfrm>
            <a:off x="5018088" y="1314451"/>
            <a:ext cx="16002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66"/>
                </a:solidFill>
                <a:effectLst>
                  <a:outerShdw dist="45791" dir="2021404" algn="ctr" rotWithShape="0">
                    <a:srgbClr val="B2B2B2">
                      <a:alpha val="79999"/>
                    </a:srgbClr>
                  </a:outerShdw>
                </a:effectLst>
                <a:latin typeface="Times New Roman"/>
                <a:cs typeface="Times New Roman"/>
              </a:rPr>
              <a:t>Examples</a:t>
            </a:r>
          </a:p>
        </p:txBody>
      </p:sp>
    </p:spTree>
    <p:extLst>
      <p:ext uri="{BB962C8B-B14F-4D97-AF65-F5344CB8AC3E}">
        <p14:creationId xmlns:p14="http://schemas.microsoft.com/office/powerpoint/2010/main" val="20528394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9F4200C-9302-484A-B955-B5881536995D}" type="slidenum">
              <a:rPr lang="en-US" altLang="en-US">
                <a:solidFill>
                  <a:srgbClr val="898989"/>
                </a:solidFill>
                <a:latin typeface="Calibri" pitchFamily="34" charset="0"/>
              </a:rPr>
              <a:pPr eaLnBrk="1" hangingPunct="1"/>
              <a:t>22</a:t>
            </a:fld>
            <a:endParaRPr lang="en-US" altLang="en-US">
              <a:solidFill>
                <a:srgbClr val="898989"/>
              </a:solidFill>
              <a:latin typeface="Calibri" pitchFamily="34" charset="0"/>
            </a:endParaRPr>
          </a:p>
        </p:txBody>
      </p:sp>
      <p:sp>
        <p:nvSpPr>
          <p:cNvPr id="787467"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Preferences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17420" name="WordArt 12"/>
          <p:cNvSpPr>
            <a:spLocks noChangeArrowheads="1" noChangeShapeType="1" noTextEdit="1"/>
          </p:cNvSpPr>
          <p:nvPr/>
        </p:nvSpPr>
        <p:spPr bwMode="auto">
          <a:xfrm>
            <a:off x="5018088" y="1314451"/>
            <a:ext cx="1600200"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a:solidFill>
                  <a:srgbClr val="000066"/>
                </a:solidFill>
                <a:effectLst>
                  <a:outerShdw dist="45791" dir="2021404" algn="ctr" rotWithShape="0">
                    <a:srgbClr val="B2B2B2">
                      <a:alpha val="79999"/>
                    </a:srgbClr>
                  </a:outerShdw>
                </a:effectLst>
                <a:latin typeface="Times New Roman"/>
                <a:cs typeface="Times New Roman"/>
              </a:rPr>
              <a:t>Examples</a:t>
            </a:r>
          </a:p>
        </p:txBody>
      </p:sp>
      <p:sp>
        <p:nvSpPr>
          <p:cNvPr id="17421" name="Rectangle 13"/>
          <p:cNvSpPr>
            <a:spLocks noChangeArrowheads="1"/>
          </p:cNvSpPr>
          <p:nvPr/>
        </p:nvSpPr>
        <p:spPr bwMode="auto">
          <a:xfrm>
            <a:off x="2587625" y="2184401"/>
            <a:ext cx="6756400" cy="34067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a:latin typeface="Calibri" pitchFamily="34" charset="0"/>
              </a:rPr>
              <a:t>U = I:</a:t>
            </a:r>
          </a:p>
          <a:p>
            <a:pPr algn="just" eaLnBrk="1" hangingPunct="1"/>
            <a:endParaRPr lang="en-US" altLang="en-US" sz="2400">
              <a:latin typeface="Calibri" pitchFamily="34" charset="0"/>
            </a:endParaRPr>
          </a:p>
          <a:p>
            <a:pPr algn="just" eaLnBrk="1" hangingPunct="1"/>
            <a:r>
              <a:rPr lang="en-US" altLang="en-US" sz="2400" noProof="1">
                <a:latin typeface="Calibri" pitchFamily="34" charset="0"/>
                <a:sym typeface="Wingdings" pitchFamily="2" charset="2"/>
              </a:rPr>
              <a:t></a:t>
            </a:r>
            <a:r>
              <a:rPr lang="en-US" altLang="en-US" sz="2400">
                <a:latin typeface="Calibri" pitchFamily="34" charset="0"/>
              </a:rPr>
              <a:t> EU(Internet) = .3(80)+.4(100)+.3(120)=100</a:t>
            </a:r>
          </a:p>
          <a:p>
            <a:pPr algn="just" eaLnBrk="1" hangingPunct="1"/>
            <a:endParaRPr lang="en-US" altLang="en-US" sz="2400">
              <a:latin typeface="Calibri" pitchFamily="34" charset="0"/>
            </a:endParaRPr>
          </a:p>
          <a:p>
            <a:pPr algn="just" eaLnBrk="1" hangingPunct="1"/>
            <a:r>
              <a:rPr lang="en-US" altLang="en-US" sz="2400" noProof="1">
                <a:latin typeface="Calibri" pitchFamily="34" charset="0"/>
                <a:sym typeface="Wingdings" pitchFamily="2" charset="2"/>
              </a:rPr>
              <a:t></a:t>
            </a:r>
            <a:r>
              <a:rPr lang="en-US" altLang="en-US" sz="2400">
                <a:latin typeface="Calibri" pitchFamily="34" charset="0"/>
              </a:rPr>
              <a:t> EU(P.U.)</a:t>
            </a:r>
          </a:p>
          <a:p>
            <a:pPr algn="just" eaLnBrk="1" hangingPunct="1"/>
            <a:endParaRPr lang="en-US" altLang="en-US" sz="2400">
              <a:latin typeface="Calibri" pitchFamily="34" charset="0"/>
            </a:endParaRPr>
          </a:p>
          <a:p>
            <a:pPr algn="just" eaLnBrk="1" hangingPunct="1"/>
            <a:r>
              <a:rPr lang="en-US" altLang="en-US" sz="2400">
                <a:latin typeface="Calibri" pitchFamily="34" charset="0"/>
              </a:rPr>
              <a:t>.1(80) + .8(100) + .3(120) = 100</a:t>
            </a:r>
          </a:p>
          <a:p>
            <a:pPr algn="just" eaLnBrk="1" hangingPunct="1"/>
            <a:endParaRPr lang="en-US" altLang="en-US" sz="2400">
              <a:latin typeface="Calibri" pitchFamily="34" charset="0"/>
            </a:endParaRPr>
          </a:p>
          <a:p>
            <a:pPr algn="just" eaLnBrk="1" hangingPunct="1"/>
            <a:r>
              <a:rPr lang="en-US" altLang="en-US" sz="2400">
                <a:latin typeface="Calibri" pitchFamily="34" charset="0"/>
              </a:rPr>
              <a:t>This individual is indifferent between the two stocks.</a:t>
            </a:r>
          </a:p>
        </p:txBody>
      </p:sp>
    </p:spTree>
    <p:extLst>
      <p:ext uri="{BB962C8B-B14F-4D97-AF65-F5344CB8AC3E}">
        <p14:creationId xmlns:p14="http://schemas.microsoft.com/office/powerpoint/2010/main" val="11517356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BF7FDB7-54A8-459D-BEEF-8E88ED1B4A62}"/>
              </a:ext>
            </a:extLst>
          </p:cNvPr>
          <p:cNvPicPr>
            <a:picLocks noChangeAspect="1"/>
          </p:cNvPicPr>
          <p:nvPr/>
        </p:nvPicPr>
        <p:blipFill>
          <a:blip r:embed="rId2"/>
          <a:stretch>
            <a:fillRect/>
          </a:stretch>
        </p:blipFill>
        <p:spPr>
          <a:xfrm>
            <a:off x="2827039" y="3557849"/>
            <a:ext cx="6537923" cy="3163628"/>
          </a:xfrm>
          <a:prstGeom prst="rect">
            <a:avLst/>
          </a:prstGeom>
        </p:spPr>
      </p:pic>
      <p:pic>
        <p:nvPicPr>
          <p:cNvPr id="4" name="Picture 3">
            <a:extLst>
              <a:ext uri="{FF2B5EF4-FFF2-40B4-BE49-F238E27FC236}">
                <a16:creationId xmlns:a16="http://schemas.microsoft.com/office/drawing/2014/main" id="{69D1DFC8-2ED9-4492-8093-D318C224011A}"/>
              </a:ext>
            </a:extLst>
          </p:cNvPr>
          <p:cNvPicPr>
            <a:picLocks noChangeAspect="1"/>
          </p:cNvPicPr>
          <p:nvPr/>
        </p:nvPicPr>
        <p:blipFill>
          <a:blip r:embed="rId3"/>
          <a:stretch>
            <a:fillRect/>
          </a:stretch>
        </p:blipFill>
        <p:spPr>
          <a:xfrm>
            <a:off x="1524000" y="1"/>
            <a:ext cx="9144000" cy="3557847"/>
          </a:xfrm>
          <a:prstGeom prst="rect">
            <a:avLst/>
          </a:prstGeom>
        </p:spPr>
      </p:pic>
      <p:sp>
        <p:nvSpPr>
          <p:cNvPr id="9" name="Rectangle 8">
            <a:extLst>
              <a:ext uri="{FF2B5EF4-FFF2-40B4-BE49-F238E27FC236}">
                <a16:creationId xmlns:a16="http://schemas.microsoft.com/office/drawing/2014/main" id="{AB6ECFE6-5912-410A-8163-B132E650B2E3}"/>
              </a:ext>
            </a:extLst>
          </p:cNvPr>
          <p:cNvSpPr/>
          <p:nvPr/>
        </p:nvSpPr>
        <p:spPr>
          <a:xfrm>
            <a:off x="2624582" y="855957"/>
            <a:ext cx="3623818" cy="21084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8" name="Picture 7">
            <a:extLst>
              <a:ext uri="{FF2B5EF4-FFF2-40B4-BE49-F238E27FC236}">
                <a16:creationId xmlns:a16="http://schemas.microsoft.com/office/drawing/2014/main" id="{CDA1FFA3-D422-43E2-948B-47CE7C4AD2D6}"/>
              </a:ext>
            </a:extLst>
          </p:cNvPr>
          <p:cNvPicPr>
            <a:picLocks noChangeAspect="1"/>
          </p:cNvPicPr>
          <p:nvPr/>
        </p:nvPicPr>
        <p:blipFill>
          <a:blip r:embed="rId4"/>
          <a:stretch>
            <a:fillRect/>
          </a:stretch>
        </p:blipFill>
        <p:spPr>
          <a:xfrm>
            <a:off x="6096000" y="1005267"/>
            <a:ext cx="4469165" cy="2552581"/>
          </a:xfrm>
          <a:prstGeom prst="rect">
            <a:avLst/>
          </a:prstGeom>
        </p:spPr>
      </p:pic>
      <p:cxnSp>
        <p:nvCxnSpPr>
          <p:cNvPr id="11" name="Straight Connector 10">
            <a:extLst>
              <a:ext uri="{FF2B5EF4-FFF2-40B4-BE49-F238E27FC236}">
                <a16:creationId xmlns:a16="http://schemas.microsoft.com/office/drawing/2014/main" id="{B27CCAFD-5A1D-4644-9F83-E2C5FCFE4212}"/>
              </a:ext>
            </a:extLst>
          </p:cNvPr>
          <p:cNvCxnSpPr/>
          <p:nvPr/>
        </p:nvCxnSpPr>
        <p:spPr>
          <a:xfrm>
            <a:off x="6019800" y="855957"/>
            <a:ext cx="0" cy="270189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Slide Number Placeholder 3">
            <a:extLst>
              <a:ext uri="{FF2B5EF4-FFF2-40B4-BE49-F238E27FC236}">
                <a16:creationId xmlns:a16="http://schemas.microsoft.com/office/drawing/2014/main" id="{3B9B7379-5742-441B-9FA2-0DFD6ECC1D1D}"/>
              </a:ext>
            </a:extLst>
          </p:cNvPr>
          <p:cNvSpPr>
            <a:spLocks noGrp="1"/>
          </p:cNvSpPr>
          <p:nvPr>
            <p:ph type="sldNum" sz="quarter" idx="12"/>
          </p:nvPr>
        </p:nvSpPr>
        <p:spPr bwMode="auto">
          <a:xfrm>
            <a:off x="8077200" y="6356351"/>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9475B0-0CB6-4649-B5A5-57AEEAC742B2}" type="slidenum">
              <a:rPr lang="en-US" altLang="en-US">
                <a:solidFill>
                  <a:srgbClr val="898989"/>
                </a:solidFill>
                <a:latin typeface="Calibri" pitchFamily="34" charset="0"/>
              </a:rPr>
              <a:pPr eaLnBrk="1" hangingPunct="1"/>
              <a:t>23</a:t>
            </a:fld>
            <a:endParaRPr lang="en-US" altLang="en-US">
              <a:solidFill>
                <a:srgbClr val="898989"/>
              </a:solidFill>
              <a:latin typeface="Calibri" pitchFamily="34" charset="0"/>
            </a:endParaRPr>
          </a:p>
        </p:txBody>
      </p:sp>
    </p:spTree>
    <p:extLst>
      <p:ext uri="{BB962C8B-B14F-4D97-AF65-F5344CB8AC3E}">
        <p14:creationId xmlns:p14="http://schemas.microsoft.com/office/powerpoint/2010/main" val="2486379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39DE5B-F0BA-41C8-9CB5-A6F063916BE4}"/>
              </a:ext>
            </a:extLst>
          </p:cNvPr>
          <p:cNvSpPr>
            <a:spLocks noGrp="1"/>
          </p:cNvSpPr>
          <p:nvPr>
            <p:ph type="sldNum" sz="quarter" idx="12"/>
          </p:nvPr>
        </p:nvSpPr>
        <p:spPr/>
        <p:txBody>
          <a:bodyPr/>
          <a:lstStyle/>
          <a:p>
            <a:fld id="{513D0C1C-3802-457F-AE2B-FA1BFCE64F90}" type="slidenum">
              <a:rPr lang="en-US" altLang="en-US" smtClean="0"/>
              <a:pPr/>
              <a:t>24</a:t>
            </a:fld>
            <a:endParaRPr lang="en-US" altLang="en-US"/>
          </a:p>
        </p:txBody>
      </p:sp>
    </p:spTree>
    <p:extLst>
      <p:ext uri="{BB962C8B-B14F-4D97-AF65-F5344CB8AC3E}">
        <p14:creationId xmlns:p14="http://schemas.microsoft.com/office/powerpoint/2010/main" val="3320185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49475B0-0CB6-4649-B5A5-57AEEAC742B2}" type="slidenum">
              <a:rPr lang="en-US" altLang="en-US">
                <a:solidFill>
                  <a:srgbClr val="898989"/>
                </a:solidFill>
                <a:latin typeface="Calibri" pitchFamily="34" charset="0"/>
              </a:rPr>
              <a:pPr eaLnBrk="1" hangingPunct="1"/>
              <a:t>25</a:t>
            </a:fld>
            <a:endParaRPr lang="en-US" altLang="en-US">
              <a:solidFill>
                <a:srgbClr val="898989"/>
              </a:solidFill>
              <a:latin typeface="Calibri" pitchFamily="34" charset="0"/>
            </a:endParaRPr>
          </a:p>
        </p:txBody>
      </p:sp>
      <p:sp>
        <p:nvSpPr>
          <p:cNvPr id="795661" name="AutoShape 13"/>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Risk Premium</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24588" name="Rectangle 14"/>
          <p:cNvSpPr>
            <a:spLocks noChangeArrowheads="1"/>
          </p:cNvSpPr>
          <p:nvPr/>
        </p:nvSpPr>
        <p:spPr bwMode="auto">
          <a:xfrm>
            <a:off x="2286000" y="1524001"/>
            <a:ext cx="7467600"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altLang="en-US" sz="2000" i="1" u="sng">
                <a:solidFill>
                  <a:srgbClr val="000066"/>
                </a:solidFill>
                <a:latin typeface="Calibri" pitchFamily="34" charset="0"/>
              </a:rPr>
              <a:t>Definition:</a:t>
            </a:r>
            <a:r>
              <a:rPr lang="en-US" altLang="en-US" sz="2000">
                <a:latin typeface="Calibri" pitchFamily="34" charset="0"/>
              </a:rPr>
              <a:t>  The </a:t>
            </a:r>
            <a:r>
              <a:rPr lang="en-US" altLang="en-US" sz="2000" b="1">
                <a:latin typeface="Calibri" pitchFamily="34" charset="0"/>
              </a:rPr>
              <a:t>risk premium </a:t>
            </a:r>
            <a:r>
              <a:rPr lang="en-US" altLang="en-US" sz="2000">
                <a:latin typeface="Calibri" pitchFamily="34" charset="0"/>
              </a:rPr>
              <a:t>of a lottery is the necessary difference between the expected value of a lottery and the sure thing so that the decision maker is indifferent between the lottery and the sure thing.</a:t>
            </a:r>
          </a:p>
        </p:txBody>
      </p:sp>
      <p:sp>
        <p:nvSpPr>
          <p:cNvPr id="24589" name="Rectangle 15"/>
          <p:cNvSpPr>
            <a:spLocks noChangeArrowheads="1"/>
          </p:cNvSpPr>
          <p:nvPr/>
        </p:nvSpPr>
        <p:spPr bwMode="auto">
          <a:xfrm>
            <a:off x="3200401" y="3276601"/>
            <a:ext cx="5165725" cy="4619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err="1">
                <a:latin typeface="Calibri" pitchFamily="34" charset="0"/>
              </a:rPr>
              <a:t>pU</a:t>
            </a:r>
            <a:r>
              <a:rPr lang="en-US" altLang="en-US" sz="2400" dirty="0">
                <a:latin typeface="Calibri" pitchFamily="34" charset="0"/>
              </a:rPr>
              <a:t>(I</a:t>
            </a:r>
            <a:r>
              <a:rPr lang="en-US" altLang="en-US" sz="2400" baseline="-25000" dirty="0">
                <a:latin typeface="Calibri" pitchFamily="34" charset="0"/>
              </a:rPr>
              <a:t>1</a:t>
            </a:r>
            <a:r>
              <a:rPr lang="en-US" altLang="en-US" sz="2400" dirty="0">
                <a:latin typeface="Calibri" pitchFamily="34" charset="0"/>
              </a:rPr>
              <a:t>) + (1-p)U(I</a:t>
            </a:r>
            <a:r>
              <a:rPr lang="en-US" altLang="en-US" sz="2400" baseline="-25000" dirty="0">
                <a:latin typeface="Calibri" pitchFamily="34" charset="0"/>
              </a:rPr>
              <a:t>2</a:t>
            </a:r>
            <a:r>
              <a:rPr lang="en-US" altLang="en-US" sz="2400" dirty="0">
                <a:latin typeface="Calibri" pitchFamily="34" charset="0"/>
              </a:rPr>
              <a:t>) = U(pI</a:t>
            </a:r>
            <a:r>
              <a:rPr lang="en-US" altLang="en-US" sz="2400" baseline="-25000" dirty="0">
                <a:latin typeface="Calibri" pitchFamily="34" charset="0"/>
              </a:rPr>
              <a:t>1</a:t>
            </a:r>
            <a:r>
              <a:rPr lang="en-US" altLang="en-US" sz="2400" dirty="0">
                <a:latin typeface="Calibri" pitchFamily="34" charset="0"/>
              </a:rPr>
              <a:t> + (1-p)I</a:t>
            </a:r>
            <a:r>
              <a:rPr lang="en-US" altLang="en-US" sz="2400" baseline="-25000" dirty="0">
                <a:latin typeface="Calibri" pitchFamily="34" charset="0"/>
              </a:rPr>
              <a:t>2</a:t>
            </a:r>
            <a:r>
              <a:rPr lang="en-US" altLang="en-US" sz="2400" dirty="0">
                <a:latin typeface="Calibri" pitchFamily="34" charset="0"/>
              </a:rPr>
              <a:t> - </a:t>
            </a:r>
            <a:r>
              <a:rPr lang="en-US" altLang="en-US" sz="2400" dirty="0">
                <a:solidFill>
                  <a:srgbClr val="00B050"/>
                </a:solidFill>
                <a:latin typeface="Calibri" pitchFamily="34" charset="0"/>
              </a:rPr>
              <a:t>RP</a:t>
            </a:r>
            <a:r>
              <a:rPr lang="en-US" altLang="en-US" sz="2400" dirty="0">
                <a:latin typeface="Calibri" pitchFamily="34" charset="0"/>
              </a:rPr>
              <a:t>)</a:t>
            </a:r>
          </a:p>
        </p:txBody>
      </p:sp>
      <p:sp>
        <p:nvSpPr>
          <p:cNvPr id="795665" name="Rectangle 17"/>
          <p:cNvSpPr>
            <a:spLocks noChangeArrowheads="1"/>
          </p:cNvSpPr>
          <p:nvPr/>
        </p:nvSpPr>
        <p:spPr bwMode="auto">
          <a:xfrm>
            <a:off x="3200400" y="4648200"/>
            <a:ext cx="5562600" cy="94615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defRPr/>
            </a:pPr>
            <a:r>
              <a:rPr lang="en-US" sz="2800" dirty="0"/>
              <a:t>The larger the variance of the lottery, the larger the risk premium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21803B-C8F5-4354-80B6-DDF54468BA6B}" type="slidenum">
              <a:rPr lang="en-US" altLang="en-US">
                <a:solidFill>
                  <a:srgbClr val="898989"/>
                </a:solidFill>
                <a:latin typeface="Calibri" pitchFamily="34" charset="0"/>
              </a:rPr>
              <a:pPr eaLnBrk="1" hangingPunct="1"/>
              <a:t>26</a:t>
            </a:fld>
            <a:endParaRPr lang="en-US" altLang="en-US">
              <a:solidFill>
                <a:srgbClr val="898989"/>
              </a:solidFill>
              <a:latin typeface="Calibri" pitchFamily="34" charset="0"/>
            </a:endParaRPr>
          </a:p>
        </p:txBody>
      </p:sp>
      <p:sp>
        <p:nvSpPr>
          <p:cNvPr id="23557" name="Line 2"/>
          <p:cNvSpPr>
            <a:spLocks noChangeShapeType="1"/>
          </p:cNvSpPr>
          <p:nvPr/>
        </p:nvSpPr>
        <p:spPr bwMode="auto">
          <a:xfrm>
            <a:off x="2895600" y="5715000"/>
            <a:ext cx="54102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58" name="Line 3"/>
          <p:cNvSpPr>
            <a:spLocks noChangeShapeType="1"/>
          </p:cNvSpPr>
          <p:nvPr/>
        </p:nvSpPr>
        <p:spPr bwMode="auto">
          <a:xfrm flipV="1">
            <a:off x="2895600" y="1219200"/>
            <a:ext cx="0" cy="44958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59" name="Freeform 4"/>
          <p:cNvSpPr>
            <a:spLocks/>
          </p:cNvSpPr>
          <p:nvPr/>
        </p:nvSpPr>
        <p:spPr bwMode="auto">
          <a:xfrm>
            <a:off x="2895600" y="2260600"/>
            <a:ext cx="6629400" cy="3454400"/>
          </a:xfrm>
          <a:custGeom>
            <a:avLst/>
            <a:gdLst>
              <a:gd name="T0" fmla="*/ 0 w 4176"/>
              <a:gd name="T1" fmla="*/ 2147483647 h 2176"/>
              <a:gd name="T2" fmla="*/ 483869972 w 4176"/>
              <a:gd name="T3" fmla="*/ 2147483647 h 2176"/>
              <a:gd name="T4" fmla="*/ 1814512445 w 4176"/>
              <a:gd name="T5" fmla="*/ 2147483647 h 2176"/>
              <a:gd name="T6" fmla="*/ 2147483647 w 4176"/>
              <a:gd name="T7" fmla="*/ 1008062444 h 2176"/>
              <a:gd name="T8" fmla="*/ 2147483647 w 4176"/>
              <a:gd name="T9" fmla="*/ 161289977 h 2176"/>
              <a:gd name="T10" fmla="*/ 2147483647 w 4176"/>
              <a:gd name="T11" fmla="*/ 40322494 h 2176"/>
              <a:gd name="T12" fmla="*/ 0 60000 65536"/>
              <a:gd name="T13" fmla="*/ 0 60000 65536"/>
              <a:gd name="T14" fmla="*/ 0 60000 65536"/>
              <a:gd name="T15" fmla="*/ 0 60000 65536"/>
              <a:gd name="T16" fmla="*/ 0 60000 65536"/>
              <a:gd name="T17" fmla="*/ 0 60000 65536"/>
              <a:gd name="T18" fmla="*/ 0 w 4176"/>
              <a:gd name="T19" fmla="*/ 0 h 2176"/>
              <a:gd name="T20" fmla="*/ 4176 w 4176"/>
              <a:gd name="T21" fmla="*/ 2176 h 2176"/>
            </a:gdLst>
            <a:ahLst/>
            <a:cxnLst>
              <a:cxn ang="T12">
                <a:pos x="T0" y="T1"/>
              </a:cxn>
              <a:cxn ang="T13">
                <a:pos x="T2" y="T3"/>
              </a:cxn>
              <a:cxn ang="T14">
                <a:pos x="T4" y="T5"/>
              </a:cxn>
              <a:cxn ang="T15">
                <a:pos x="T6" y="T7"/>
              </a:cxn>
              <a:cxn ang="T16">
                <a:pos x="T8" y="T9"/>
              </a:cxn>
              <a:cxn ang="T17">
                <a:pos x="T10" y="T11"/>
              </a:cxn>
            </a:cxnLst>
            <a:rect l="T18" t="T19" r="T20" b="T21"/>
            <a:pathLst>
              <a:path w="4176" h="2176">
                <a:moveTo>
                  <a:pt x="0" y="2176"/>
                </a:moveTo>
                <a:cubicBezTo>
                  <a:pt x="36" y="1988"/>
                  <a:pt x="72" y="1800"/>
                  <a:pt x="192" y="1600"/>
                </a:cubicBezTo>
                <a:cubicBezTo>
                  <a:pt x="312" y="1400"/>
                  <a:pt x="472" y="1176"/>
                  <a:pt x="720" y="976"/>
                </a:cubicBezTo>
                <a:cubicBezTo>
                  <a:pt x="968" y="776"/>
                  <a:pt x="1256" y="552"/>
                  <a:pt x="1680" y="400"/>
                </a:cubicBezTo>
                <a:cubicBezTo>
                  <a:pt x="2104" y="248"/>
                  <a:pt x="2848" y="128"/>
                  <a:pt x="3264" y="64"/>
                </a:cubicBezTo>
                <a:cubicBezTo>
                  <a:pt x="3680" y="0"/>
                  <a:pt x="4024" y="24"/>
                  <a:pt x="4176" y="16"/>
                </a:cubicBezTo>
              </a:path>
            </a:pathLst>
          </a:custGeom>
          <a:noFill/>
          <a:ln w="38100"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560" name="Line 5"/>
          <p:cNvSpPr>
            <a:spLocks noChangeShapeType="1"/>
          </p:cNvSpPr>
          <p:nvPr/>
        </p:nvSpPr>
        <p:spPr bwMode="auto">
          <a:xfrm flipV="1">
            <a:off x="3276600" y="2514600"/>
            <a:ext cx="4038600" cy="2209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1" name="Line 6"/>
          <p:cNvSpPr>
            <a:spLocks noChangeShapeType="1"/>
          </p:cNvSpPr>
          <p:nvPr/>
        </p:nvSpPr>
        <p:spPr bwMode="auto">
          <a:xfrm>
            <a:off x="4953000" y="3124200"/>
            <a:ext cx="0" cy="25908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2" name="Line 7"/>
          <p:cNvSpPr>
            <a:spLocks noChangeShapeType="1"/>
          </p:cNvSpPr>
          <p:nvPr/>
        </p:nvSpPr>
        <p:spPr bwMode="auto">
          <a:xfrm flipH="1">
            <a:off x="2895600" y="3200400"/>
            <a:ext cx="2057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3" name="Line 8"/>
          <p:cNvSpPr>
            <a:spLocks noChangeShapeType="1"/>
          </p:cNvSpPr>
          <p:nvPr/>
        </p:nvSpPr>
        <p:spPr bwMode="auto">
          <a:xfrm flipH="1">
            <a:off x="2895600" y="4724400"/>
            <a:ext cx="3810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4" name="Line 9"/>
          <p:cNvSpPr>
            <a:spLocks noChangeShapeType="1"/>
          </p:cNvSpPr>
          <p:nvPr/>
        </p:nvSpPr>
        <p:spPr bwMode="auto">
          <a:xfrm flipH="1">
            <a:off x="2895600" y="2514600"/>
            <a:ext cx="4343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5" name="Text Box 10"/>
          <p:cNvSpPr txBox="1">
            <a:spLocks noChangeArrowheads="1"/>
          </p:cNvSpPr>
          <p:nvPr/>
        </p:nvSpPr>
        <p:spPr bwMode="auto">
          <a:xfrm>
            <a:off x="8289926" y="5853113"/>
            <a:ext cx="225266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Income (000 $ per year)</a:t>
            </a:r>
          </a:p>
        </p:txBody>
      </p:sp>
      <p:sp>
        <p:nvSpPr>
          <p:cNvPr id="23566" name="Text Box 11"/>
          <p:cNvSpPr txBox="1">
            <a:spLocks noChangeArrowheads="1"/>
          </p:cNvSpPr>
          <p:nvPr/>
        </p:nvSpPr>
        <p:spPr bwMode="auto">
          <a:xfrm>
            <a:off x="1951039" y="1436688"/>
            <a:ext cx="7127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400" b="1">
                <a:latin typeface="Calibri" pitchFamily="34" charset="0"/>
              </a:rPr>
              <a:t>Utility</a:t>
            </a:r>
          </a:p>
        </p:txBody>
      </p:sp>
      <p:sp>
        <p:nvSpPr>
          <p:cNvPr id="23567" name="Text Box 12"/>
          <p:cNvSpPr txBox="1">
            <a:spLocks noChangeArrowheads="1"/>
          </p:cNvSpPr>
          <p:nvPr/>
        </p:nvSpPr>
        <p:spPr bwMode="auto">
          <a:xfrm>
            <a:off x="1752601" y="3048000"/>
            <a:ext cx="11922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U(54) = 230</a:t>
            </a:r>
          </a:p>
        </p:txBody>
      </p:sp>
      <p:sp>
        <p:nvSpPr>
          <p:cNvPr id="23568" name="Line 13"/>
          <p:cNvSpPr>
            <a:spLocks noChangeShapeType="1"/>
          </p:cNvSpPr>
          <p:nvPr/>
        </p:nvSpPr>
        <p:spPr bwMode="auto">
          <a:xfrm flipH="1">
            <a:off x="2895600" y="3810000"/>
            <a:ext cx="2057400"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69" name="Text Box 14"/>
          <p:cNvSpPr txBox="1">
            <a:spLocks noChangeArrowheads="1"/>
          </p:cNvSpPr>
          <p:nvPr/>
        </p:nvSpPr>
        <p:spPr bwMode="auto">
          <a:xfrm>
            <a:off x="1905001" y="4495800"/>
            <a:ext cx="9890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U(4) = 60</a:t>
            </a:r>
          </a:p>
        </p:txBody>
      </p:sp>
      <p:sp>
        <p:nvSpPr>
          <p:cNvPr id="23570" name="Text Box 15"/>
          <p:cNvSpPr txBox="1">
            <a:spLocks noChangeArrowheads="1"/>
          </p:cNvSpPr>
          <p:nvPr/>
        </p:nvSpPr>
        <p:spPr bwMode="auto">
          <a:xfrm>
            <a:off x="1660525" y="3770313"/>
            <a:ext cx="1277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200" b="1">
                <a:latin typeface="Calibri" pitchFamily="34" charset="0"/>
              </a:rPr>
              <a:t>.5u(4) + .5U(104)</a:t>
            </a:r>
          </a:p>
          <a:p>
            <a:r>
              <a:rPr lang="en-GB" altLang="en-US" sz="1200" b="1">
                <a:latin typeface="Calibri" pitchFamily="34" charset="0"/>
              </a:rPr>
              <a:t>= 190</a:t>
            </a:r>
            <a:endParaRPr lang="en-GB" altLang="en-US" sz="1600" b="1">
              <a:latin typeface="Calibri" pitchFamily="34" charset="0"/>
            </a:endParaRPr>
          </a:p>
        </p:txBody>
      </p:sp>
      <p:sp>
        <p:nvSpPr>
          <p:cNvPr id="23571" name="Line 16"/>
          <p:cNvSpPr>
            <a:spLocks noChangeShapeType="1"/>
          </p:cNvSpPr>
          <p:nvPr/>
        </p:nvSpPr>
        <p:spPr bwMode="auto">
          <a:xfrm>
            <a:off x="3276600" y="4724400"/>
            <a:ext cx="0" cy="9906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72" name="Line 17"/>
          <p:cNvSpPr>
            <a:spLocks noChangeShapeType="1"/>
          </p:cNvSpPr>
          <p:nvPr/>
        </p:nvSpPr>
        <p:spPr bwMode="auto">
          <a:xfrm>
            <a:off x="7315200" y="2514600"/>
            <a:ext cx="0" cy="32004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73" name="Text Box 18"/>
          <p:cNvSpPr txBox="1">
            <a:spLocks noChangeArrowheads="1"/>
          </p:cNvSpPr>
          <p:nvPr/>
        </p:nvSpPr>
        <p:spPr bwMode="auto">
          <a:xfrm>
            <a:off x="3124200" y="5715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4</a:t>
            </a:r>
          </a:p>
        </p:txBody>
      </p:sp>
      <p:sp>
        <p:nvSpPr>
          <p:cNvPr id="23574" name="Text Box 19"/>
          <p:cNvSpPr txBox="1">
            <a:spLocks noChangeArrowheads="1"/>
          </p:cNvSpPr>
          <p:nvPr/>
        </p:nvSpPr>
        <p:spPr bwMode="auto">
          <a:xfrm>
            <a:off x="4724400" y="5715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54</a:t>
            </a:r>
          </a:p>
        </p:txBody>
      </p:sp>
      <p:sp>
        <p:nvSpPr>
          <p:cNvPr id="23575" name="Text Box 20"/>
          <p:cNvSpPr txBox="1">
            <a:spLocks noChangeArrowheads="1"/>
          </p:cNvSpPr>
          <p:nvPr/>
        </p:nvSpPr>
        <p:spPr bwMode="auto">
          <a:xfrm>
            <a:off x="7086600" y="5715000"/>
            <a:ext cx="4972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104</a:t>
            </a:r>
          </a:p>
        </p:txBody>
      </p:sp>
      <p:sp>
        <p:nvSpPr>
          <p:cNvPr id="23576" name="Text Box 21"/>
          <p:cNvSpPr txBox="1">
            <a:spLocks noChangeArrowheads="1"/>
          </p:cNvSpPr>
          <p:nvPr/>
        </p:nvSpPr>
        <p:spPr bwMode="auto">
          <a:xfrm>
            <a:off x="9051926" y="1966913"/>
            <a:ext cx="151447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Utility function</a:t>
            </a:r>
            <a:endParaRPr lang="en-GB" altLang="en-US" sz="1600">
              <a:latin typeface="Calibri" pitchFamily="34" charset="0"/>
            </a:endParaRPr>
          </a:p>
        </p:txBody>
      </p:sp>
      <p:sp>
        <p:nvSpPr>
          <p:cNvPr id="23577" name="Text Box 22"/>
          <p:cNvSpPr txBox="1">
            <a:spLocks noChangeArrowheads="1"/>
          </p:cNvSpPr>
          <p:nvPr/>
        </p:nvSpPr>
        <p:spPr bwMode="auto">
          <a:xfrm>
            <a:off x="1676401" y="2362200"/>
            <a:ext cx="12938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U(104) = 320</a:t>
            </a:r>
            <a:endParaRPr lang="en-GB" altLang="en-US" sz="1600">
              <a:latin typeface="Calibri" pitchFamily="34" charset="0"/>
            </a:endParaRPr>
          </a:p>
        </p:txBody>
      </p:sp>
      <p:sp>
        <p:nvSpPr>
          <p:cNvPr id="23578" name="Text Box 23"/>
          <p:cNvSpPr txBox="1">
            <a:spLocks noChangeArrowheads="1"/>
          </p:cNvSpPr>
          <p:nvPr/>
        </p:nvSpPr>
        <p:spPr bwMode="auto">
          <a:xfrm>
            <a:off x="2667000" y="5715000"/>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0</a:t>
            </a:r>
          </a:p>
        </p:txBody>
      </p:sp>
      <p:sp>
        <p:nvSpPr>
          <p:cNvPr id="23579" name="Line 24"/>
          <p:cNvSpPr>
            <a:spLocks noChangeShapeType="1"/>
          </p:cNvSpPr>
          <p:nvPr/>
        </p:nvSpPr>
        <p:spPr bwMode="auto">
          <a:xfrm flipH="1">
            <a:off x="4038600" y="3810000"/>
            <a:ext cx="304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80" name="Line 25"/>
          <p:cNvSpPr>
            <a:spLocks noChangeShapeType="1"/>
          </p:cNvSpPr>
          <p:nvPr/>
        </p:nvSpPr>
        <p:spPr bwMode="auto">
          <a:xfrm>
            <a:off x="4343400" y="381000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3581" name="Text Box 26"/>
          <p:cNvSpPr txBox="1">
            <a:spLocks noChangeArrowheads="1"/>
          </p:cNvSpPr>
          <p:nvPr/>
        </p:nvSpPr>
        <p:spPr bwMode="auto">
          <a:xfrm>
            <a:off x="4267200" y="3581401"/>
            <a:ext cx="6415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400" b="1">
                <a:latin typeface="Calibri" pitchFamily="34" charset="0"/>
              </a:rPr>
              <a:t>17000</a:t>
            </a:r>
          </a:p>
        </p:txBody>
      </p:sp>
      <p:sp>
        <p:nvSpPr>
          <p:cNvPr id="23582" name="Line 27"/>
          <p:cNvSpPr>
            <a:spLocks noChangeShapeType="1"/>
          </p:cNvSpPr>
          <p:nvPr/>
        </p:nvSpPr>
        <p:spPr bwMode="auto">
          <a:xfrm>
            <a:off x="4038600" y="3810000"/>
            <a:ext cx="0" cy="19050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3583" name="Text Box 28"/>
          <p:cNvSpPr txBox="1">
            <a:spLocks noChangeArrowheads="1"/>
          </p:cNvSpPr>
          <p:nvPr/>
        </p:nvSpPr>
        <p:spPr bwMode="auto">
          <a:xfrm>
            <a:off x="3810000" y="5715000"/>
            <a:ext cx="3930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1600" b="1">
                <a:latin typeface="Calibri" pitchFamily="34" charset="0"/>
              </a:rPr>
              <a:t>37</a:t>
            </a:r>
            <a:endParaRPr lang="en-GB" altLang="en-US" sz="1600">
              <a:latin typeface="Calibri" pitchFamily="34" charset="0"/>
            </a:endParaRPr>
          </a:p>
        </p:txBody>
      </p:sp>
      <p:sp>
        <p:nvSpPr>
          <p:cNvPr id="23584" name="Text Box 29"/>
          <p:cNvSpPr txBox="1">
            <a:spLocks noChangeArrowheads="1"/>
          </p:cNvSpPr>
          <p:nvPr/>
        </p:nvSpPr>
        <p:spPr bwMode="auto">
          <a:xfrm>
            <a:off x="3108326" y="1566863"/>
            <a:ext cx="5561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i="1">
                <a:latin typeface="Calibri" pitchFamily="34" charset="0"/>
              </a:rPr>
              <a:t>Risk premium = horizontal distance $17000</a:t>
            </a:r>
          </a:p>
        </p:txBody>
      </p:sp>
      <p:sp>
        <p:nvSpPr>
          <p:cNvPr id="23585" name="Text Box 30"/>
          <p:cNvSpPr txBox="1">
            <a:spLocks noChangeArrowheads="1"/>
          </p:cNvSpPr>
          <p:nvPr/>
        </p:nvSpPr>
        <p:spPr bwMode="auto">
          <a:xfrm>
            <a:off x="4953000" y="3733801"/>
            <a:ext cx="3786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D</a:t>
            </a:r>
          </a:p>
        </p:txBody>
      </p:sp>
      <p:sp>
        <p:nvSpPr>
          <p:cNvPr id="23586" name="Text Box 31"/>
          <p:cNvSpPr txBox="1">
            <a:spLocks noChangeArrowheads="1"/>
          </p:cNvSpPr>
          <p:nvPr/>
        </p:nvSpPr>
        <p:spPr bwMode="auto">
          <a:xfrm>
            <a:off x="3733800" y="3352801"/>
            <a:ext cx="3353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2400" b="1">
                <a:latin typeface="Calibri" pitchFamily="34" charset="0"/>
              </a:rPr>
              <a:t>E</a:t>
            </a:r>
          </a:p>
        </p:txBody>
      </p:sp>
      <p:sp>
        <p:nvSpPr>
          <p:cNvPr id="23587" name="Text Box 32"/>
          <p:cNvSpPr txBox="1">
            <a:spLocks noChangeArrowheads="1"/>
          </p:cNvSpPr>
          <p:nvPr/>
        </p:nvSpPr>
        <p:spPr bwMode="auto">
          <a:xfrm>
            <a:off x="3810000" y="3429000"/>
            <a:ext cx="43954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000" b="1">
                <a:latin typeface="Calibri" pitchFamily="34" charset="0"/>
              </a:rPr>
              <a:t>•</a:t>
            </a:r>
          </a:p>
        </p:txBody>
      </p:sp>
      <p:sp>
        <p:nvSpPr>
          <p:cNvPr id="23588" name="Text Box 33"/>
          <p:cNvSpPr txBox="1">
            <a:spLocks noChangeArrowheads="1"/>
          </p:cNvSpPr>
          <p:nvPr/>
        </p:nvSpPr>
        <p:spPr bwMode="auto">
          <a:xfrm>
            <a:off x="4800600" y="3429000"/>
            <a:ext cx="43954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GB" altLang="en-US" sz="4000" b="1">
                <a:latin typeface="Calibri" pitchFamily="34" charset="0"/>
              </a:rPr>
              <a:t>•</a:t>
            </a:r>
          </a:p>
        </p:txBody>
      </p:sp>
      <p:sp>
        <p:nvSpPr>
          <p:cNvPr id="794666" name="AutoShape 4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Avoiding Risk - Insurance</a:t>
            </a:r>
            <a:endParaRPr lang="en-US" alt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D59975A-8AE3-4DD3-AACB-725F3155CAF6}" type="slidenum">
              <a:rPr lang="en-US" altLang="en-US">
                <a:solidFill>
                  <a:srgbClr val="898989"/>
                </a:solidFill>
                <a:latin typeface="Calibri" pitchFamily="34" charset="0"/>
              </a:rPr>
              <a:pPr eaLnBrk="1" hangingPunct="1"/>
              <a:t>27</a:t>
            </a:fld>
            <a:endParaRPr lang="en-US" altLang="en-US">
              <a:solidFill>
                <a:srgbClr val="898989"/>
              </a:solidFill>
              <a:latin typeface="Calibri" pitchFamily="34" charset="0"/>
            </a:endParaRPr>
          </a:p>
        </p:txBody>
      </p:sp>
      <p:sp>
        <p:nvSpPr>
          <p:cNvPr id="796683"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Computing Risk Premium</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796684" name="Rectangle 12"/>
          <p:cNvSpPr>
            <a:spLocks noChangeArrowheads="1"/>
          </p:cNvSpPr>
          <p:nvPr/>
        </p:nvSpPr>
        <p:spPr bwMode="auto">
          <a:xfrm>
            <a:off x="1916113" y="1371601"/>
            <a:ext cx="6019800" cy="2227263"/>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800" u="sng">
                <a:latin typeface="Calibri" pitchFamily="34" charset="0"/>
              </a:rPr>
              <a:t>Example:  Computing a Risk Premium</a:t>
            </a:r>
          </a:p>
          <a:p>
            <a:pPr lvl="3" eaLnBrk="1" hangingPunct="1"/>
            <a:endParaRPr lang="en-US" altLang="en-US" sz="2800" u="sng">
              <a:latin typeface="Calibri" pitchFamily="34" charset="0"/>
            </a:endParaRPr>
          </a:p>
          <a:p>
            <a:pPr eaLnBrk="1" hangingPunct="1">
              <a:buFontTx/>
              <a:buChar char="•"/>
            </a:pPr>
            <a:r>
              <a:rPr lang="en-US" altLang="en-US" sz="2800">
                <a:latin typeface="Calibri" pitchFamily="34" charset="0"/>
              </a:rPr>
              <a:t> U = I(1/2);   p = .5</a:t>
            </a:r>
          </a:p>
          <a:p>
            <a:pPr eaLnBrk="1" hangingPunct="1">
              <a:buFontTx/>
              <a:buChar char="•"/>
            </a:pPr>
            <a:r>
              <a:rPr lang="en-US" altLang="en-US" sz="2800">
                <a:latin typeface="Calibri" pitchFamily="34" charset="0"/>
              </a:rPr>
              <a:t> I</a:t>
            </a:r>
            <a:r>
              <a:rPr lang="en-US" altLang="en-US" sz="2800" baseline="-25000">
                <a:latin typeface="Calibri" pitchFamily="34" charset="0"/>
              </a:rPr>
              <a:t>1</a:t>
            </a:r>
            <a:r>
              <a:rPr lang="en-US" altLang="en-US" sz="2800">
                <a:latin typeface="Calibri" pitchFamily="34" charset="0"/>
              </a:rPr>
              <a:t> = $104,000</a:t>
            </a:r>
          </a:p>
          <a:p>
            <a:pPr eaLnBrk="1" hangingPunct="1">
              <a:buFontTx/>
              <a:buChar char="•"/>
            </a:pPr>
            <a:r>
              <a:rPr lang="en-US" altLang="en-US" sz="2800">
                <a:latin typeface="Calibri" pitchFamily="34" charset="0"/>
              </a:rPr>
              <a:t> I</a:t>
            </a:r>
            <a:r>
              <a:rPr lang="en-US" altLang="en-US" sz="2800" baseline="-25000">
                <a:latin typeface="Calibri" pitchFamily="34" charset="0"/>
              </a:rPr>
              <a:t>2</a:t>
            </a:r>
            <a:r>
              <a:rPr lang="en-US" altLang="en-US" sz="2800">
                <a:latin typeface="Calibri" pitchFamily="34" charset="0"/>
              </a:rPr>
              <a:t> = $4,000</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EAFB0D-C381-4F20-BF5F-B01D72F7FFC5}" type="slidenum">
              <a:rPr lang="en-US" altLang="en-US">
                <a:solidFill>
                  <a:srgbClr val="898989"/>
                </a:solidFill>
                <a:latin typeface="Calibri" pitchFamily="34" charset="0"/>
              </a:rPr>
              <a:pPr eaLnBrk="1" hangingPunct="1"/>
              <a:t>28</a:t>
            </a:fld>
            <a:endParaRPr lang="en-US" altLang="en-US">
              <a:solidFill>
                <a:srgbClr val="898989"/>
              </a:solidFill>
              <a:latin typeface="Calibri" pitchFamily="34" charset="0"/>
            </a:endParaRPr>
          </a:p>
        </p:txBody>
      </p:sp>
      <p:sp>
        <p:nvSpPr>
          <p:cNvPr id="26635" name="Rectangle 12"/>
          <p:cNvSpPr>
            <a:spLocks noChangeArrowheads="1"/>
          </p:cNvSpPr>
          <p:nvPr/>
        </p:nvSpPr>
        <p:spPr bwMode="auto">
          <a:xfrm>
            <a:off x="1905000" y="2831358"/>
            <a:ext cx="8153400" cy="258532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FontTx/>
              <a:buAutoNum type="alphaUcPeriod"/>
            </a:pPr>
            <a:r>
              <a:rPr lang="en-US" altLang="en-US" i="1" dirty="0">
                <a:solidFill>
                  <a:srgbClr val="000066"/>
                </a:solidFill>
                <a:latin typeface="Calibri" pitchFamily="34" charset="0"/>
              </a:rPr>
              <a:t>Verify that the risk premium for this lottery is approximately $17,000</a:t>
            </a:r>
          </a:p>
          <a:p>
            <a:endParaRPr lang="en-US" altLang="en-US" i="1" dirty="0">
              <a:latin typeface="Calibri" pitchFamily="34" charset="0"/>
            </a:endParaRPr>
          </a:p>
          <a:p>
            <a:pPr eaLnBrk="1" hangingPunct="1"/>
            <a:r>
              <a:rPr lang="en-US" altLang="en-US" dirty="0">
                <a:latin typeface="Calibri" pitchFamily="34" charset="0"/>
              </a:rPr>
              <a:t>.5(104,000)1/2 + .5(4,000)1/2 = (.5(104,000) + .5(4,000) - RP)1/2</a:t>
            </a:r>
          </a:p>
          <a:p>
            <a:pPr eaLnBrk="1" hangingPunct="1"/>
            <a:endParaRPr lang="en-US" altLang="en-US" dirty="0">
              <a:latin typeface="Calibri" pitchFamily="34" charset="0"/>
            </a:endParaRPr>
          </a:p>
          <a:p>
            <a:pPr eaLnBrk="1" hangingPunct="1"/>
            <a:r>
              <a:rPr lang="en-US" altLang="en-US" dirty="0">
                <a:latin typeface="Calibri" pitchFamily="34" charset="0"/>
              </a:rPr>
              <a:t>$192.87 = ($54,000 - RP)1/2</a:t>
            </a:r>
          </a:p>
          <a:p>
            <a:pPr eaLnBrk="1" hangingPunct="1"/>
            <a:endParaRPr lang="en-US" altLang="en-US" dirty="0">
              <a:latin typeface="Calibri" pitchFamily="34" charset="0"/>
            </a:endParaRPr>
          </a:p>
          <a:p>
            <a:pPr eaLnBrk="1" hangingPunct="1"/>
            <a:r>
              <a:rPr lang="en-US" altLang="en-US" dirty="0">
                <a:latin typeface="Calibri" pitchFamily="34" charset="0"/>
              </a:rPr>
              <a:t>$37,198 = $54,000 - RP</a:t>
            </a:r>
          </a:p>
          <a:p>
            <a:pPr eaLnBrk="1" hangingPunct="1"/>
            <a:endParaRPr lang="en-US" altLang="en-US" dirty="0">
              <a:latin typeface="Calibri" pitchFamily="34" charset="0"/>
            </a:endParaRPr>
          </a:p>
          <a:p>
            <a:pPr eaLnBrk="1" hangingPunct="1"/>
            <a:r>
              <a:rPr lang="en-US" altLang="en-US" dirty="0">
                <a:latin typeface="Calibri" pitchFamily="34" charset="0"/>
              </a:rPr>
              <a:t>RP = $16,802</a:t>
            </a:r>
            <a:endParaRPr lang="en-US" altLang="en-US" i="1" dirty="0">
              <a:latin typeface="Calibri" pitchFamily="34" charset="0"/>
            </a:endParaRPr>
          </a:p>
        </p:txBody>
      </p:sp>
      <p:sp>
        <p:nvSpPr>
          <p:cNvPr id="797709" name="AutoShape 13"/>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Computing Risk Premium</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14" name="Rectangle 15">
            <a:extLst>
              <a:ext uri="{FF2B5EF4-FFF2-40B4-BE49-F238E27FC236}">
                <a16:creationId xmlns:a16="http://schemas.microsoft.com/office/drawing/2014/main" id="{345819A8-0783-4900-98B5-769CE135C971}"/>
              </a:ext>
            </a:extLst>
          </p:cNvPr>
          <p:cNvSpPr>
            <a:spLocks noChangeArrowheads="1"/>
          </p:cNvSpPr>
          <p:nvPr/>
        </p:nvSpPr>
        <p:spPr bwMode="auto">
          <a:xfrm>
            <a:off x="3241676" y="1534120"/>
            <a:ext cx="5165725" cy="461963"/>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r>
              <a:rPr lang="en-US" altLang="en-US" sz="2400" dirty="0" err="1">
                <a:latin typeface="Calibri" pitchFamily="34" charset="0"/>
              </a:rPr>
              <a:t>pU</a:t>
            </a:r>
            <a:r>
              <a:rPr lang="en-US" altLang="en-US" sz="2400" dirty="0">
                <a:latin typeface="Calibri" pitchFamily="34" charset="0"/>
              </a:rPr>
              <a:t>(I</a:t>
            </a:r>
            <a:r>
              <a:rPr lang="en-US" altLang="en-US" sz="2400" baseline="-25000" dirty="0">
                <a:latin typeface="Calibri" pitchFamily="34" charset="0"/>
              </a:rPr>
              <a:t>1</a:t>
            </a:r>
            <a:r>
              <a:rPr lang="en-US" altLang="en-US" sz="2400" dirty="0">
                <a:latin typeface="Calibri" pitchFamily="34" charset="0"/>
              </a:rPr>
              <a:t>) + (1-p)U(I</a:t>
            </a:r>
            <a:r>
              <a:rPr lang="en-US" altLang="en-US" sz="2400" baseline="-25000" dirty="0">
                <a:latin typeface="Calibri" pitchFamily="34" charset="0"/>
              </a:rPr>
              <a:t>2</a:t>
            </a:r>
            <a:r>
              <a:rPr lang="en-US" altLang="en-US" sz="2400" dirty="0">
                <a:latin typeface="Calibri" pitchFamily="34" charset="0"/>
              </a:rPr>
              <a:t>) = U(pI</a:t>
            </a:r>
            <a:r>
              <a:rPr lang="en-US" altLang="en-US" sz="2400" baseline="-25000" dirty="0">
                <a:latin typeface="Calibri" pitchFamily="34" charset="0"/>
              </a:rPr>
              <a:t>1</a:t>
            </a:r>
            <a:r>
              <a:rPr lang="en-US" altLang="en-US" sz="2400" dirty="0">
                <a:latin typeface="Calibri" pitchFamily="34" charset="0"/>
              </a:rPr>
              <a:t> + (1-p)I</a:t>
            </a:r>
            <a:r>
              <a:rPr lang="en-US" altLang="en-US" sz="2400" baseline="-25000" dirty="0">
                <a:latin typeface="Calibri" pitchFamily="34" charset="0"/>
              </a:rPr>
              <a:t>2</a:t>
            </a:r>
            <a:r>
              <a:rPr lang="en-US" altLang="en-US" sz="2400" dirty="0">
                <a:latin typeface="Calibri" pitchFamily="34" charset="0"/>
              </a:rPr>
              <a:t> - </a:t>
            </a:r>
            <a:r>
              <a:rPr lang="en-US" altLang="en-US" sz="2400" dirty="0">
                <a:solidFill>
                  <a:srgbClr val="00B050"/>
                </a:solidFill>
                <a:latin typeface="Calibri" pitchFamily="34" charset="0"/>
              </a:rPr>
              <a:t>RP</a:t>
            </a:r>
            <a:r>
              <a:rPr lang="en-US" altLang="en-US" sz="2400" dirty="0">
                <a:latin typeface="Calibri" pitchFamily="34" charset="0"/>
              </a:rPr>
              <a: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61F710B-930B-4373-B440-239C0BFB128A}" type="slidenum">
              <a:rPr lang="en-US" altLang="en-US">
                <a:solidFill>
                  <a:srgbClr val="898989"/>
                </a:solidFill>
                <a:latin typeface="Calibri" pitchFamily="34" charset="0"/>
              </a:rPr>
              <a:pPr eaLnBrk="1" hangingPunct="1"/>
              <a:t>29</a:t>
            </a:fld>
            <a:endParaRPr lang="en-US" altLang="en-US">
              <a:solidFill>
                <a:srgbClr val="898989"/>
              </a:solidFill>
              <a:latin typeface="Calibri" pitchFamily="34" charset="0"/>
            </a:endParaRPr>
          </a:p>
        </p:txBody>
      </p:sp>
      <p:sp>
        <p:nvSpPr>
          <p:cNvPr id="798731"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Computing Risk Premium</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27660" name="Rectangle 12"/>
          <p:cNvSpPr>
            <a:spLocks noChangeArrowheads="1"/>
          </p:cNvSpPr>
          <p:nvPr/>
        </p:nvSpPr>
        <p:spPr bwMode="auto">
          <a:xfrm>
            <a:off x="2120900" y="1524001"/>
            <a:ext cx="7937500" cy="258532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257300" indent="-3429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buFontTx/>
              <a:buAutoNum type="alphaUcPeriod" startAt="2"/>
            </a:pPr>
            <a:r>
              <a:rPr lang="en-US" altLang="en-US" i="1" dirty="0">
                <a:solidFill>
                  <a:srgbClr val="000066"/>
                </a:solidFill>
                <a:latin typeface="Calibri" pitchFamily="34" charset="0"/>
              </a:rPr>
              <a:t>  Let I</a:t>
            </a:r>
            <a:r>
              <a:rPr lang="en-US" altLang="en-US" i="1" baseline="-25000" dirty="0">
                <a:solidFill>
                  <a:srgbClr val="000066"/>
                </a:solidFill>
                <a:latin typeface="Calibri" pitchFamily="34" charset="0"/>
              </a:rPr>
              <a:t>1</a:t>
            </a:r>
            <a:r>
              <a:rPr lang="en-US" altLang="en-US" i="1" dirty="0">
                <a:solidFill>
                  <a:srgbClr val="000066"/>
                </a:solidFill>
                <a:latin typeface="Calibri" pitchFamily="34" charset="0"/>
              </a:rPr>
              <a:t> = $108,000 and I</a:t>
            </a:r>
            <a:r>
              <a:rPr lang="en-US" altLang="en-US" i="1" baseline="-25000" dirty="0">
                <a:solidFill>
                  <a:srgbClr val="000066"/>
                </a:solidFill>
                <a:latin typeface="Calibri" pitchFamily="34" charset="0"/>
              </a:rPr>
              <a:t>2</a:t>
            </a:r>
            <a:r>
              <a:rPr lang="en-US" altLang="en-US" i="1" dirty="0">
                <a:solidFill>
                  <a:srgbClr val="000066"/>
                </a:solidFill>
                <a:latin typeface="Calibri" pitchFamily="34" charset="0"/>
              </a:rPr>
              <a:t> = $0.  What is the risk premium now?</a:t>
            </a:r>
          </a:p>
          <a:p>
            <a:pPr eaLnBrk="1" hangingPunct="1"/>
            <a:endParaRPr lang="en-US" altLang="en-US" i="1" dirty="0">
              <a:solidFill>
                <a:srgbClr val="000066"/>
              </a:solidFill>
              <a:latin typeface="Calibri" pitchFamily="34" charset="0"/>
            </a:endParaRPr>
          </a:p>
          <a:p>
            <a:pPr eaLnBrk="1" hangingPunct="1"/>
            <a:r>
              <a:rPr lang="en-US" altLang="en-US" dirty="0">
                <a:latin typeface="Calibri" pitchFamily="34" charset="0"/>
              </a:rPr>
              <a:t> .5(108,000)1/2 + 0 = (.5(108,000) + 0 - RP)1/2</a:t>
            </a:r>
          </a:p>
          <a:p>
            <a:pPr eaLnBrk="1" hangingPunct="1"/>
            <a:endParaRPr lang="en-US" altLang="en-US" dirty="0">
              <a:latin typeface="Calibri" pitchFamily="34" charset="0"/>
            </a:endParaRPr>
          </a:p>
          <a:p>
            <a:pPr eaLnBrk="1" hangingPunct="1"/>
            <a:r>
              <a:rPr lang="en-US" altLang="en-US" dirty="0">
                <a:latin typeface="Calibri" pitchFamily="34" charset="0"/>
              </a:rPr>
              <a:t>.5(108,000)1/2 = (54,000 - RP)1/2</a:t>
            </a:r>
          </a:p>
          <a:p>
            <a:pPr lvl="2" eaLnBrk="1" hangingPunct="1"/>
            <a:endParaRPr lang="en-US" altLang="en-US" dirty="0">
              <a:latin typeface="Calibri" pitchFamily="34" charset="0"/>
            </a:endParaRPr>
          </a:p>
          <a:p>
            <a:pPr eaLnBrk="1" hangingPunct="1"/>
            <a:r>
              <a:rPr lang="en-US" altLang="en-US" dirty="0">
                <a:latin typeface="Calibri" pitchFamily="34" charset="0"/>
              </a:rPr>
              <a:t>RP = $27,000</a:t>
            </a:r>
          </a:p>
          <a:p>
            <a:pPr eaLnBrk="1" hangingPunct="1"/>
            <a:endParaRPr lang="en-US" altLang="en-US" i="1" dirty="0">
              <a:solidFill>
                <a:srgbClr val="FF0000"/>
              </a:solidFill>
              <a:latin typeface="Calibri" pitchFamily="34" charset="0"/>
            </a:endParaRPr>
          </a:p>
          <a:p>
            <a:pPr eaLnBrk="1" hangingPunct="1"/>
            <a:r>
              <a:rPr lang="en-US" altLang="en-US" i="1" dirty="0">
                <a:latin typeface="Calibri" pitchFamily="34" charset="0"/>
              </a:rPr>
              <a:t>(Risk premium rises when variance rises, EV the same…)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FBEFD6-867B-4073-B6E7-6F3FC5CF1442}" type="slidenum">
              <a:rPr lang="en-US" altLang="en-US">
                <a:solidFill>
                  <a:srgbClr val="898989"/>
                </a:solidFill>
                <a:latin typeface="Calibri" pitchFamily="34" charset="0"/>
              </a:rPr>
              <a:pPr eaLnBrk="1" hangingPunct="1"/>
              <a:t>30</a:t>
            </a:fld>
            <a:endParaRPr lang="en-US" altLang="en-US">
              <a:solidFill>
                <a:srgbClr val="898989"/>
              </a:solidFill>
              <a:latin typeface="Calibri" pitchFamily="34" charset="0"/>
            </a:endParaRPr>
          </a:p>
        </p:txBody>
      </p:sp>
      <p:sp>
        <p:nvSpPr>
          <p:cNvPr id="799757" name="AutoShape 13"/>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The Demand for Insurance</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799758" name="Rectangle 14"/>
          <p:cNvSpPr>
            <a:spLocks noChangeArrowheads="1"/>
          </p:cNvSpPr>
          <p:nvPr/>
        </p:nvSpPr>
        <p:spPr bwMode="auto">
          <a:xfrm>
            <a:off x="2016124" y="1279526"/>
            <a:ext cx="7204076" cy="3108543"/>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800" b="1" dirty="0">
                <a:solidFill>
                  <a:srgbClr val="000066"/>
                </a:solidFill>
                <a:latin typeface="Calibri" pitchFamily="34" charset="0"/>
              </a:rPr>
              <a:t> Lottery (If you do not buy the insurance)</a:t>
            </a:r>
          </a:p>
          <a:p>
            <a:pPr algn="just" eaLnBrk="1" hangingPunct="1"/>
            <a:endParaRPr lang="en-US" altLang="en-US" sz="2800" b="1" dirty="0">
              <a:solidFill>
                <a:srgbClr val="000066"/>
              </a:solidFill>
              <a:latin typeface="Calibri" pitchFamily="34" charset="0"/>
            </a:endParaRPr>
          </a:p>
          <a:p>
            <a:pPr algn="just" eaLnBrk="1" hangingPunct="1"/>
            <a:r>
              <a:rPr lang="en-US" altLang="en-US" sz="2000" dirty="0">
                <a:latin typeface="Calibri" pitchFamily="34" charset="0"/>
              </a:rPr>
              <a:t>$50,000 if no accident (p = .95) </a:t>
            </a:r>
          </a:p>
          <a:p>
            <a:pPr algn="just" eaLnBrk="1" hangingPunct="1"/>
            <a:r>
              <a:rPr lang="en-US" altLang="en-US" sz="2000" dirty="0">
                <a:latin typeface="Calibri" pitchFamily="34" charset="0"/>
              </a:rPr>
              <a:t>$40,000 if accident    (1-p = .05)</a:t>
            </a:r>
          </a:p>
          <a:p>
            <a:pPr algn="just" eaLnBrk="1" hangingPunct="1"/>
            <a:endParaRPr lang="en-US" altLang="en-US" sz="2000" dirty="0">
              <a:latin typeface="Calibri" pitchFamily="34" charset="0"/>
            </a:endParaRPr>
          </a:p>
          <a:p>
            <a:pPr algn="just" eaLnBrk="1" hangingPunct="1"/>
            <a:r>
              <a:rPr lang="en-US" altLang="en-US" sz="2000" dirty="0">
                <a:latin typeface="Calibri" pitchFamily="34" charset="0"/>
              </a:rPr>
              <a:t> </a:t>
            </a:r>
            <a:r>
              <a:rPr lang="en-US" altLang="en-US" sz="2000" i="1" dirty="0">
                <a:latin typeface="Calibri" pitchFamily="34" charset="0"/>
              </a:rPr>
              <a:t>(i.e. "Endowment" is that income in the good state is 50,000 and income in the bad state is 40,000)</a:t>
            </a:r>
            <a:endParaRPr lang="en-US" altLang="en-US" sz="2000" dirty="0">
              <a:latin typeface="Calibri" pitchFamily="34" charset="0"/>
            </a:endParaRPr>
          </a:p>
          <a:p>
            <a:pPr algn="just" eaLnBrk="1" hangingPunct="1"/>
            <a:endParaRPr lang="en-US" altLang="en-US" sz="2000" dirty="0">
              <a:latin typeface="Calibri" pitchFamily="34" charset="0"/>
            </a:endParaRPr>
          </a:p>
          <a:p>
            <a:pPr algn="just" eaLnBrk="1" hangingPunct="1"/>
            <a:r>
              <a:rPr lang="en-US" altLang="en-US" sz="2000" dirty="0">
                <a:latin typeface="Calibri" pitchFamily="34" charset="0"/>
              </a:rPr>
              <a:t>EV = .95($50000)+.05($40000) = $49,500</a:t>
            </a:r>
          </a:p>
        </p:txBody>
      </p:sp>
      <p:sp>
        <p:nvSpPr>
          <p:cNvPr id="28685" name="Line 15"/>
          <p:cNvSpPr>
            <a:spLocks noChangeShapeType="1"/>
          </p:cNvSpPr>
          <p:nvPr/>
        </p:nvSpPr>
        <p:spPr bwMode="auto">
          <a:xfrm>
            <a:off x="2162175" y="1905000"/>
            <a:ext cx="4572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5485903-690E-43B8-A4AE-372CEC184A7B}" type="slidenum">
              <a:rPr lang="en-US" altLang="en-US">
                <a:solidFill>
                  <a:srgbClr val="898989"/>
                </a:solidFill>
                <a:latin typeface="Calibri" pitchFamily="34" charset="0"/>
              </a:rPr>
              <a:pPr eaLnBrk="1" hangingPunct="1"/>
              <a:t>31</a:t>
            </a:fld>
            <a:endParaRPr lang="en-US" altLang="en-US">
              <a:solidFill>
                <a:srgbClr val="898989"/>
              </a:solidFill>
              <a:latin typeface="Calibri" pitchFamily="34" charset="0"/>
            </a:endParaRPr>
          </a:p>
        </p:txBody>
      </p:sp>
      <p:sp>
        <p:nvSpPr>
          <p:cNvPr id="800779"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The Demand for Insurance</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800780" name="Rectangle 12"/>
          <p:cNvSpPr>
            <a:spLocks noChangeArrowheads="1"/>
          </p:cNvSpPr>
          <p:nvPr/>
        </p:nvSpPr>
        <p:spPr bwMode="auto">
          <a:xfrm>
            <a:off x="2895600" y="1600200"/>
            <a:ext cx="7239000" cy="433965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2" indent="-855663" eaLnBrk="1" hangingPunct="1"/>
            <a:r>
              <a:rPr lang="en-US" altLang="en-US" sz="2800" b="1" dirty="0">
                <a:solidFill>
                  <a:srgbClr val="000066"/>
                </a:solidFill>
                <a:latin typeface="Calibri" pitchFamily="34" charset="0"/>
              </a:rPr>
              <a:t>Insurance: </a:t>
            </a:r>
          </a:p>
          <a:p>
            <a:pPr lvl="2" eaLnBrk="1" hangingPunct="1"/>
            <a:endParaRPr lang="en-US" altLang="en-US" sz="2800" b="1" dirty="0">
              <a:solidFill>
                <a:srgbClr val="000066"/>
              </a:solidFill>
              <a:latin typeface="Calibri" pitchFamily="34" charset="0"/>
            </a:endParaRPr>
          </a:p>
          <a:p>
            <a:pPr eaLnBrk="1" hangingPunct="1"/>
            <a:r>
              <a:rPr lang="en-US" altLang="en-US" sz="2400" dirty="0">
                <a:latin typeface="Calibri" pitchFamily="34" charset="0"/>
              </a:rPr>
              <a:t>Coverage = $10,000</a:t>
            </a:r>
          </a:p>
          <a:p>
            <a:pPr eaLnBrk="1" hangingPunct="1"/>
            <a:r>
              <a:rPr lang="en-US" altLang="en-US" sz="2400" dirty="0">
                <a:latin typeface="Calibri" pitchFamily="34" charset="0"/>
              </a:rPr>
              <a:t>Price = $500</a:t>
            </a:r>
          </a:p>
          <a:p>
            <a:pPr eaLnBrk="1" hangingPunct="1"/>
            <a:r>
              <a:rPr lang="en-US" altLang="en-US" sz="2400" dirty="0">
                <a:latin typeface="Calibri" pitchFamily="34" charset="0"/>
              </a:rPr>
              <a:t>$49,500 sure thing.</a:t>
            </a:r>
          </a:p>
          <a:p>
            <a:pPr eaLnBrk="1" hangingPunct="1"/>
            <a:endParaRPr lang="en-US" altLang="en-US" sz="2400" dirty="0">
              <a:latin typeface="Calibri" pitchFamily="34" charset="0"/>
            </a:endParaRPr>
          </a:p>
          <a:p>
            <a:pPr lvl="2" eaLnBrk="1" hangingPunct="1"/>
            <a:r>
              <a:rPr lang="en-US" altLang="en-US" sz="2800" b="1" dirty="0">
                <a:solidFill>
                  <a:srgbClr val="000066"/>
                </a:solidFill>
                <a:latin typeface="Calibri" pitchFamily="34" charset="0"/>
              </a:rPr>
              <a:t> Why?</a:t>
            </a:r>
            <a:r>
              <a:rPr lang="en-US" altLang="en-US" sz="2400" i="1" dirty="0">
                <a:latin typeface="Calibri" pitchFamily="34" charset="0"/>
              </a:rPr>
              <a:t>  </a:t>
            </a:r>
          </a:p>
          <a:p>
            <a:pPr lvl="2" eaLnBrk="1" hangingPunct="1"/>
            <a:endParaRPr lang="en-US" altLang="en-US" sz="2400" i="1" dirty="0">
              <a:latin typeface="Calibri" pitchFamily="34" charset="0"/>
            </a:endParaRPr>
          </a:p>
          <a:p>
            <a:pPr eaLnBrk="1" hangingPunct="1"/>
            <a:r>
              <a:rPr lang="en-US" altLang="en-US" sz="2400" i="1" dirty="0">
                <a:latin typeface="Calibri" pitchFamily="34" charset="0"/>
              </a:rPr>
              <a:t>In a good state, receive 50000-500 = 49500</a:t>
            </a:r>
          </a:p>
          <a:p>
            <a:pPr eaLnBrk="1" hangingPunct="1"/>
            <a:endParaRPr lang="en-US" altLang="en-US" sz="2400" i="1" dirty="0">
              <a:latin typeface="Calibri" pitchFamily="34" charset="0"/>
            </a:endParaRPr>
          </a:p>
          <a:p>
            <a:pPr eaLnBrk="1" hangingPunct="1"/>
            <a:r>
              <a:rPr lang="en-US" altLang="en-US" sz="2400" i="1" dirty="0">
                <a:latin typeface="Calibri" pitchFamily="34" charset="0"/>
              </a:rPr>
              <a:t>In a bad state, receive 50000-500-10000+10000=49500</a:t>
            </a:r>
          </a:p>
        </p:txBody>
      </p:sp>
      <p:sp>
        <p:nvSpPr>
          <p:cNvPr id="29709" name="Line 13"/>
          <p:cNvSpPr>
            <a:spLocks noChangeShapeType="1"/>
          </p:cNvSpPr>
          <p:nvPr/>
        </p:nvSpPr>
        <p:spPr bwMode="auto">
          <a:xfrm>
            <a:off x="3072376" y="2286000"/>
            <a:ext cx="38862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8E5B6DB-D804-4374-BADD-FEA2B067EE61}" type="slidenum">
              <a:rPr lang="en-US" altLang="en-US">
                <a:solidFill>
                  <a:srgbClr val="898989"/>
                </a:solidFill>
                <a:latin typeface="Calibri" pitchFamily="34" charset="0"/>
              </a:rPr>
              <a:pPr eaLnBrk="1" hangingPunct="1"/>
              <a:t>32</a:t>
            </a:fld>
            <a:endParaRPr lang="en-US" altLang="en-US">
              <a:solidFill>
                <a:srgbClr val="898989"/>
              </a:solidFill>
              <a:latin typeface="Calibri" pitchFamily="34" charset="0"/>
            </a:endParaRPr>
          </a:p>
        </p:txBody>
      </p:sp>
      <p:sp>
        <p:nvSpPr>
          <p:cNvPr id="801804"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The Demand for Insurance</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801805" name="Rectangle 13"/>
          <p:cNvSpPr>
            <a:spLocks noChangeArrowheads="1"/>
          </p:cNvSpPr>
          <p:nvPr/>
        </p:nvSpPr>
        <p:spPr bwMode="auto">
          <a:xfrm>
            <a:off x="2667000" y="1828800"/>
            <a:ext cx="6705600" cy="3785652"/>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dirty="0">
                <a:latin typeface="Calibri" pitchFamily="34" charset="0"/>
              </a:rPr>
              <a:t>If you are risk averse, you prefer to insure this way over no insurance.  </a:t>
            </a:r>
            <a:r>
              <a:rPr lang="en-US" altLang="en-US" sz="2400" i="1" dirty="0">
                <a:solidFill>
                  <a:srgbClr val="000066"/>
                </a:solidFill>
                <a:latin typeface="Calibri" pitchFamily="34" charset="0"/>
              </a:rPr>
              <a:t>Why?</a:t>
            </a:r>
          </a:p>
          <a:p>
            <a:pPr algn="just" eaLnBrk="1" hangingPunct="1"/>
            <a:endParaRPr lang="en-US" altLang="en-US" sz="2400" i="1" dirty="0">
              <a:solidFill>
                <a:srgbClr val="000066"/>
              </a:solidFill>
              <a:latin typeface="Calibri" pitchFamily="34" charset="0"/>
            </a:endParaRPr>
          </a:p>
          <a:p>
            <a:pPr algn="just" eaLnBrk="1" hangingPunct="1"/>
            <a:r>
              <a:rPr lang="en-US" altLang="en-US" sz="2400" dirty="0">
                <a:latin typeface="Calibri" pitchFamily="34" charset="0"/>
              </a:rPr>
              <a:t>Full coverage (</a:t>
            </a:r>
            <a:r>
              <a:rPr lang="en-US" altLang="en-US" sz="2400" noProof="1">
                <a:latin typeface="Calibri" pitchFamily="34" charset="0"/>
                <a:sym typeface="Wingdings" pitchFamily="2" charset="2"/>
              </a:rPr>
              <a:t></a:t>
            </a:r>
            <a:r>
              <a:rPr lang="en-US" altLang="en-US" sz="2400" dirty="0">
                <a:latin typeface="Calibri" pitchFamily="34" charset="0"/>
              </a:rPr>
              <a:t> no risk so prefer all else equal)</a:t>
            </a:r>
          </a:p>
          <a:p>
            <a:pPr algn="just" eaLnBrk="1" hangingPunct="1"/>
            <a:endParaRPr lang="en-US" altLang="en-US" sz="2400" b="1" i="1" dirty="0">
              <a:latin typeface="Calibri" pitchFamily="34" charset="0"/>
            </a:endParaRPr>
          </a:p>
          <a:p>
            <a:pPr algn="just" eaLnBrk="1" hangingPunct="1"/>
            <a:r>
              <a:rPr lang="en-US" altLang="en-US" sz="2400" i="1" u="sng" dirty="0">
                <a:solidFill>
                  <a:srgbClr val="000066"/>
                </a:solidFill>
                <a:latin typeface="Calibri" pitchFamily="34" charset="0"/>
              </a:rPr>
              <a:t>Definition:</a:t>
            </a:r>
            <a:r>
              <a:rPr lang="en-US" altLang="en-US" sz="2400" b="1" dirty="0">
                <a:latin typeface="Calibri" pitchFamily="34" charset="0"/>
              </a:rPr>
              <a:t>  </a:t>
            </a:r>
            <a:r>
              <a:rPr lang="en-US" altLang="en-US" sz="2400" dirty="0">
                <a:latin typeface="Calibri" pitchFamily="34" charset="0"/>
              </a:rPr>
              <a:t>A </a:t>
            </a:r>
            <a:r>
              <a:rPr lang="en-US" altLang="en-US" sz="2400" b="1" dirty="0">
                <a:latin typeface="Calibri" pitchFamily="34" charset="0"/>
              </a:rPr>
              <a:t>fairly priced </a:t>
            </a:r>
            <a:r>
              <a:rPr lang="en-US" altLang="en-US" sz="2400" dirty="0">
                <a:latin typeface="Calibri" pitchFamily="34" charset="0"/>
              </a:rPr>
              <a:t>insurance policy is one in which the insurance premium (price) </a:t>
            </a:r>
            <a:r>
              <a:rPr lang="en-US" altLang="en-US" sz="2400" b="1" dirty="0">
                <a:solidFill>
                  <a:srgbClr val="00B050"/>
                </a:solidFill>
                <a:latin typeface="Calibri" pitchFamily="34" charset="0"/>
              </a:rPr>
              <a:t>equals</a:t>
            </a:r>
            <a:r>
              <a:rPr lang="en-US" altLang="en-US" sz="2400" dirty="0">
                <a:latin typeface="Calibri" pitchFamily="34" charset="0"/>
              </a:rPr>
              <a:t> the expected value of the promised payment.  i.e.,</a:t>
            </a:r>
          </a:p>
          <a:p>
            <a:pPr algn="just" eaLnBrk="1" hangingPunct="1"/>
            <a:endParaRPr lang="en-US" altLang="en-US" sz="2400" dirty="0">
              <a:latin typeface="Calibri" pitchFamily="34" charset="0"/>
            </a:endParaRPr>
          </a:p>
          <a:p>
            <a:pPr algn="just" eaLnBrk="1" hangingPunct="1"/>
            <a:r>
              <a:rPr lang="en-US" altLang="en-US" sz="2400" dirty="0">
                <a:latin typeface="Calibri" pitchFamily="34" charset="0"/>
              </a:rPr>
              <a:t>500 = .05(10,000) + .95(0)</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B6E4E99-F2AB-4696-8C6B-21A2C99E470C}"/>
              </a:ext>
            </a:extLst>
          </p:cNvPr>
          <p:cNvGrpSpPr/>
          <p:nvPr/>
        </p:nvGrpSpPr>
        <p:grpSpPr>
          <a:xfrm>
            <a:off x="2838000" y="0"/>
            <a:ext cx="6516000" cy="4032000"/>
            <a:chOff x="0" y="0"/>
            <a:chExt cx="6516000" cy="4032000"/>
          </a:xfrm>
        </p:grpSpPr>
        <p:pic>
          <p:nvPicPr>
            <p:cNvPr id="2" name="Picture 1">
              <a:extLst>
                <a:ext uri="{FF2B5EF4-FFF2-40B4-BE49-F238E27FC236}">
                  <a16:creationId xmlns:a16="http://schemas.microsoft.com/office/drawing/2014/main" id="{C9A1F941-B2A9-4D96-8FE7-A95C22CA2C59}"/>
                </a:ext>
              </a:extLst>
            </p:cNvPr>
            <p:cNvPicPr>
              <a:picLocks noChangeAspect="1"/>
            </p:cNvPicPr>
            <p:nvPr/>
          </p:nvPicPr>
          <p:blipFill>
            <a:blip r:embed="rId2"/>
            <a:stretch>
              <a:fillRect/>
            </a:stretch>
          </p:blipFill>
          <p:spPr>
            <a:xfrm>
              <a:off x="0" y="0"/>
              <a:ext cx="6516000" cy="4032000"/>
            </a:xfrm>
            <a:prstGeom prst="rect">
              <a:avLst/>
            </a:prstGeom>
          </p:spPr>
        </p:pic>
        <p:sp>
          <p:nvSpPr>
            <p:cNvPr id="3" name="Rectangle 2">
              <a:extLst>
                <a:ext uri="{FF2B5EF4-FFF2-40B4-BE49-F238E27FC236}">
                  <a16:creationId xmlns:a16="http://schemas.microsoft.com/office/drawing/2014/main" id="{01A72466-14D3-4930-8E32-3E321026126B}"/>
                </a:ext>
              </a:extLst>
            </p:cNvPr>
            <p:cNvSpPr/>
            <p:nvPr/>
          </p:nvSpPr>
          <p:spPr>
            <a:xfrm>
              <a:off x="5029200" y="905522"/>
              <a:ext cx="1486800" cy="31264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
        <p:nvSpPr>
          <p:cNvPr id="5" name="Slide Number Placeholder 3">
            <a:extLst>
              <a:ext uri="{FF2B5EF4-FFF2-40B4-BE49-F238E27FC236}">
                <a16:creationId xmlns:a16="http://schemas.microsoft.com/office/drawing/2014/main" id="{32C4FE3D-79C8-4C34-B873-7A173131B507}"/>
              </a:ext>
            </a:extLst>
          </p:cNvPr>
          <p:cNvSpPr>
            <a:spLocks noGrp="1"/>
          </p:cNvSpPr>
          <p:nvPr>
            <p:ph type="sldNum" sz="quarter" idx="12"/>
          </p:nvPr>
        </p:nvSpPr>
        <p:spPr bwMode="auto">
          <a:xfrm>
            <a:off x="8077200" y="6356351"/>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8E5B6DB-D804-4374-BADD-FEA2B067EE61}" type="slidenum">
              <a:rPr lang="en-US" altLang="en-US">
                <a:solidFill>
                  <a:srgbClr val="898989"/>
                </a:solidFill>
                <a:latin typeface="Calibri" pitchFamily="34" charset="0"/>
              </a:rPr>
              <a:pPr eaLnBrk="1" hangingPunct="1"/>
              <a:t>33</a:t>
            </a:fld>
            <a:endParaRPr lang="en-US" altLang="en-US">
              <a:solidFill>
                <a:srgbClr val="898989"/>
              </a:solidFill>
              <a:latin typeface="Calibri" pitchFamily="34" charset="0"/>
            </a:endParaRPr>
          </a:p>
        </p:txBody>
      </p:sp>
    </p:spTree>
    <p:extLst>
      <p:ext uri="{BB962C8B-B14F-4D97-AF65-F5344CB8AC3E}">
        <p14:creationId xmlns:p14="http://schemas.microsoft.com/office/powerpoint/2010/main" val="20311665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4476A5D-7963-4125-84F8-EA80953EE9CB}" type="slidenum">
              <a:rPr lang="en-US" altLang="en-US">
                <a:solidFill>
                  <a:srgbClr val="898989"/>
                </a:solidFill>
                <a:latin typeface="Calibri" pitchFamily="34" charset="0"/>
              </a:rPr>
              <a:pPr eaLnBrk="1" hangingPunct="1"/>
              <a:t>34</a:t>
            </a:fld>
            <a:endParaRPr lang="en-US" altLang="en-US">
              <a:solidFill>
                <a:srgbClr val="898989"/>
              </a:solidFill>
              <a:latin typeface="Calibri" pitchFamily="34" charset="0"/>
            </a:endParaRPr>
          </a:p>
        </p:txBody>
      </p:sp>
      <p:sp>
        <p:nvSpPr>
          <p:cNvPr id="31749" name="AutoShape 16"/>
          <p:cNvSpPr>
            <a:spLocks noChangeArrowheads="1"/>
          </p:cNvSpPr>
          <p:nvPr/>
        </p:nvSpPr>
        <p:spPr bwMode="auto">
          <a:xfrm>
            <a:off x="8763000" y="1295400"/>
            <a:ext cx="838200" cy="3733800"/>
          </a:xfrm>
          <a:prstGeom prst="curvedLeftArrow">
            <a:avLst>
              <a:gd name="adj1" fmla="val 89091"/>
              <a:gd name="adj2" fmla="val 178182"/>
              <a:gd name="adj3" fmla="val 33333"/>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
        <p:nvSpPr>
          <p:cNvPr id="31756" name="Rectangle 14"/>
          <p:cNvSpPr>
            <a:spLocks noChangeArrowheads="1"/>
          </p:cNvSpPr>
          <p:nvPr/>
        </p:nvSpPr>
        <p:spPr bwMode="auto">
          <a:xfrm>
            <a:off x="2819400" y="1295401"/>
            <a:ext cx="6629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000" i="1">
                <a:latin typeface="Calibri" pitchFamily="34" charset="0"/>
              </a:rPr>
              <a:t>Insurance company expects to break even and assumes all risk – why would an insurance company ever offer this policy?</a:t>
            </a:r>
          </a:p>
        </p:txBody>
      </p:sp>
      <p:sp>
        <p:nvSpPr>
          <p:cNvPr id="802831" name="AutoShape 15"/>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The Supply of Insurance</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15" name="Rectangle 13"/>
          <p:cNvSpPr>
            <a:spLocks noChangeArrowheads="1"/>
          </p:cNvSpPr>
          <p:nvPr/>
        </p:nvSpPr>
        <p:spPr bwMode="auto">
          <a:xfrm>
            <a:off x="2286000" y="3657601"/>
            <a:ext cx="6324600" cy="16922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a:defRPr/>
            </a:pPr>
            <a:r>
              <a:rPr lang="en-US" sz="2600" i="1" u="sng" dirty="0">
                <a:solidFill>
                  <a:srgbClr val="000066"/>
                </a:solidFill>
              </a:rPr>
              <a:t>Definition:</a:t>
            </a:r>
            <a:r>
              <a:rPr lang="en-US" sz="2600" dirty="0"/>
              <a:t>  </a:t>
            </a:r>
            <a:r>
              <a:rPr lang="en-US" sz="2600" b="1" dirty="0"/>
              <a:t>Asymmetric Information </a:t>
            </a:r>
            <a:r>
              <a:rPr lang="en-US" sz="2600" dirty="0"/>
              <a:t>is a situation in which one party knows more about its own actions or characteristics than another party.</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E96D613-7C0F-4A4A-AADF-3640D4AD71A8}" type="slidenum">
              <a:rPr lang="en-US" altLang="en-US">
                <a:solidFill>
                  <a:srgbClr val="898989"/>
                </a:solidFill>
                <a:latin typeface="Calibri" pitchFamily="34" charset="0"/>
              </a:rPr>
              <a:pPr eaLnBrk="1" hangingPunct="1"/>
              <a:t>35</a:t>
            </a:fld>
            <a:endParaRPr lang="en-US" altLang="en-US">
              <a:solidFill>
                <a:srgbClr val="898989"/>
              </a:solidFill>
              <a:latin typeface="Calibri" pitchFamily="34" charset="0"/>
            </a:endParaRPr>
          </a:p>
        </p:txBody>
      </p:sp>
      <p:sp>
        <p:nvSpPr>
          <p:cNvPr id="803851"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Adverse Selection &amp; Moral Hazard</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803852" name="Rectangle 12"/>
          <p:cNvSpPr>
            <a:spLocks noChangeArrowheads="1"/>
          </p:cNvSpPr>
          <p:nvPr/>
        </p:nvSpPr>
        <p:spPr bwMode="auto">
          <a:xfrm>
            <a:off x="1828800" y="4419601"/>
            <a:ext cx="8686800" cy="129222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a:defRPr/>
            </a:pPr>
            <a:r>
              <a:rPr lang="en-US" sz="2600" i="1" u="sng" dirty="0">
                <a:solidFill>
                  <a:srgbClr val="000066"/>
                </a:solidFill>
              </a:rPr>
              <a:t>Definition:</a:t>
            </a:r>
            <a:r>
              <a:rPr lang="en-US" sz="2600" dirty="0"/>
              <a:t> </a:t>
            </a:r>
            <a:r>
              <a:rPr lang="en-US" sz="2600" b="1" dirty="0"/>
              <a:t>Moral Hazard </a:t>
            </a:r>
            <a:r>
              <a:rPr lang="en-US" sz="2600" dirty="0"/>
              <a:t>is </a:t>
            </a:r>
            <a:r>
              <a:rPr lang="en-US" sz="2600" i="1" dirty="0"/>
              <a:t>opportunism</a:t>
            </a:r>
            <a:r>
              <a:rPr lang="en-US" sz="2600" dirty="0"/>
              <a:t> characterized by an informed person's taking advantage of a less informed person through an </a:t>
            </a:r>
            <a:r>
              <a:rPr lang="en-US" sz="2600" i="1" dirty="0"/>
              <a:t>unobserved action.</a:t>
            </a:r>
          </a:p>
        </p:txBody>
      </p:sp>
      <p:sp>
        <p:nvSpPr>
          <p:cNvPr id="13" name="Rectangle 13"/>
          <p:cNvSpPr>
            <a:spLocks noChangeArrowheads="1"/>
          </p:cNvSpPr>
          <p:nvPr/>
        </p:nvSpPr>
        <p:spPr bwMode="auto">
          <a:xfrm>
            <a:off x="1828800" y="2057401"/>
            <a:ext cx="8686800" cy="1692275"/>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a:defRPr/>
            </a:pPr>
            <a:r>
              <a:rPr lang="en-US" sz="2600" i="1" u="sng" dirty="0">
                <a:solidFill>
                  <a:srgbClr val="000066"/>
                </a:solidFill>
              </a:rPr>
              <a:t>Definition:</a:t>
            </a:r>
            <a:r>
              <a:rPr lang="en-US" sz="2600" dirty="0"/>
              <a:t>  </a:t>
            </a:r>
            <a:r>
              <a:rPr lang="en-US" sz="2600" b="1" dirty="0"/>
              <a:t>Adverse Selection</a:t>
            </a:r>
            <a:r>
              <a:rPr lang="en-US" sz="2600" dirty="0"/>
              <a:t> is </a:t>
            </a:r>
            <a:r>
              <a:rPr lang="en-US" sz="2600" i="1" dirty="0"/>
              <a:t>opportunism </a:t>
            </a:r>
            <a:r>
              <a:rPr lang="en-US" sz="2600" dirty="0"/>
              <a:t>characterized by an informed person's benefiting from trading or otherwise contracting with a less informed person who does not know about an </a:t>
            </a:r>
            <a:r>
              <a:rPr lang="en-US" sz="2600" i="1" dirty="0"/>
              <a:t>unobserved characteristic </a:t>
            </a:r>
            <a:r>
              <a:rPr lang="en-US" sz="2600" dirty="0"/>
              <a:t>of the informed person.</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E96D613-7C0F-4A4A-AADF-3640D4AD71A8}" type="slidenum">
              <a:rPr lang="en-US" altLang="en-US">
                <a:solidFill>
                  <a:srgbClr val="898989"/>
                </a:solidFill>
                <a:latin typeface="Calibri" pitchFamily="34" charset="0"/>
              </a:rPr>
              <a:pPr eaLnBrk="1" hangingPunct="1"/>
              <a:t>36</a:t>
            </a:fld>
            <a:endParaRPr lang="en-US" altLang="en-US">
              <a:solidFill>
                <a:srgbClr val="898989"/>
              </a:solidFill>
              <a:latin typeface="Calibri" pitchFamily="34" charset="0"/>
            </a:endParaRPr>
          </a:p>
        </p:txBody>
      </p:sp>
      <p:sp>
        <p:nvSpPr>
          <p:cNvPr id="803851"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Adverse Selection &amp; Moral Hazard</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13" name="Rectangle 13"/>
          <p:cNvSpPr>
            <a:spLocks noChangeArrowheads="1"/>
          </p:cNvSpPr>
          <p:nvPr/>
        </p:nvSpPr>
        <p:spPr bwMode="auto">
          <a:xfrm>
            <a:off x="2144605" y="1818749"/>
            <a:ext cx="7902791" cy="3785652"/>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b="1" dirty="0">
                <a:latin typeface="+mj-lt"/>
              </a:rPr>
              <a:t>Adverse Selection / Hidden Information:</a:t>
            </a:r>
          </a:p>
          <a:p>
            <a:pPr marL="342900" indent="-342900">
              <a:buFontTx/>
              <a:buChar char="-"/>
              <a:defRPr/>
            </a:pPr>
            <a:r>
              <a:rPr lang="en-US" sz="2400" dirty="0">
                <a:latin typeface="+mj-lt"/>
              </a:rPr>
              <a:t>Good and Bad cars in second-hand garages.</a:t>
            </a:r>
          </a:p>
          <a:p>
            <a:pPr marL="342900" indent="-342900">
              <a:buFontTx/>
              <a:buChar char="-"/>
              <a:defRPr/>
            </a:pPr>
            <a:r>
              <a:rPr lang="en-US" sz="2400" dirty="0">
                <a:latin typeface="+mj-lt"/>
              </a:rPr>
              <a:t>Healthy and Unhealthy people in health insurance markets.</a:t>
            </a:r>
          </a:p>
          <a:p>
            <a:pPr>
              <a:defRPr/>
            </a:pPr>
            <a:endParaRPr lang="en-US" sz="2400" dirty="0">
              <a:latin typeface="+mj-lt"/>
            </a:endParaRPr>
          </a:p>
          <a:p>
            <a:pPr>
              <a:defRPr/>
            </a:pPr>
            <a:endParaRPr lang="en-US" sz="2400" dirty="0">
              <a:latin typeface="+mj-lt"/>
            </a:endParaRPr>
          </a:p>
          <a:p>
            <a:pPr>
              <a:defRPr/>
            </a:pPr>
            <a:r>
              <a:rPr lang="en-US" sz="2400" b="1" dirty="0">
                <a:latin typeface="+mj-lt"/>
              </a:rPr>
              <a:t>Moral Hazard / Hidden Action:</a:t>
            </a:r>
          </a:p>
          <a:p>
            <a:pPr marL="342900" indent="-342900">
              <a:buFontTx/>
              <a:buChar char="-"/>
              <a:defRPr/>
            </a:pPr>
            <a:r>
              <a:rPr lang="en-US" sz="2400" dirty="0">
                <a:latin typeface="+mj-lt"/>
              </a:rPr>
              <a:t>People drive carelessly after buying car insurances.</a:t>
            </a:r>
          </a:p>
          <a:p>
            <a:pPr marL="342900" indent="-342900">
              <a:buFontTx/>
              <a:buChar char="-"/>
              <a:defRPr/>
            </a:pPr>
            <a:r>
              <a:rPr lang="en-US" sz="2400" dirty="0">
                <a:latin typeface="+mj-lt"/>
              </a:rPr>
              <a:t>Employers fails to observe lazing employees.</a:t>
            </a:r>
          </a:p>
          <a:p>
            <a:pPr marL="342900" indent="-342900">
              <a:buFontTx/>
              <a:buChar char="-"/>
              <a:defRPr/>
            </a:pPr>
            <a:r>
              <a:rPr lang="en-US" sz="2400" dirty="0">
                <a:latin typeface="+mj-lt"/>
              </a:rPr>
              <a:t>Doctors over-prescribe treatments for patients with health insurances.</a:t>
            </a:r>
          </a:p>
        </p:txBody>
      </p:sp>
    </p:spTree>
    <p:extLst>
      <p:ext uri="{BB962C8B-B14F-4D97-AF65-F5344CB8AC3E}">
        <p14:creationId xmlns:p14="http://schemas.microsoft.com/office/powerpoint/2010/main" val="10221821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9C377F1-186C-4770-9DBF-AFDB59CEF097}" type="slidenum">
              <a:rPr lang="en-US" altLang="en-US">
                <a:solidFill>
                  <a:srgbClr val="898989"/>
                </a:solidFill>
                <a:latin typeface="Calibri" pitchFamily="34" charset="0"/>
              </a:rPr>
              <a:pPr eaLnBrk="1" hangingPunct="1"/>
              <a:t>37</a:t>
            </a:fld>
            <a:endParaRPr lang="en-US" altLang="en-US">
              <a:solidFill>
                <a:srgbClr val="898989"/>
              </a:solidFill>
              <a:latin typeface="Calibri" pitchFamily="34" charset="0"/>
            </a:endParaRPr>
          </a:p>
        </p:txBody>
      </p:sp>
      <p:sp>
        <p:nvSpPr>
          <p:cNvPr id="807951" name="AutoShape 15"/>
          <p:cNvSpPr>
            <a:spLocks noChangeArrowheads="1"/>
          </p:cNvSpPr>
          <p:nvPr/>
        </p:nvSpPr>
        <p:spPr bwMode="auto">
          <a:xfrm>
            <a:off x="8848271" y="2057400"/>
            <a:ext cx="914400" cy="3276600"/>
          </a:xfrm>
          <a:prstGeom prst="curvedLeftArrow">
            <a:avLst>
              <a:gd name="adj1" fmla="val 71667"/>
              <a:gd name="adj2" fmla="val 143333"/>
              <a:gd name="adj3" fmla="val 33333"/>
            </a:avLst>
          </a:prstGeom>
          <a:solidFill>
            <a:srgbClr val="C0C0C0"/>
          </a:solidFill>
          <a:ln w="9525">
            <a:noFill/>
            <a:miter lim="800000"/>
            <a:headEnd/>
            <a:tailE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latin typeface="Calibri" pitchFamily="34" charset="0"/>
            </a:endParaRPr>
          </a:p>
        </p:txBody>
      </p:sp>
      <p:sp>
        <p:nvSpPr>
          <p:cNvPr id="807948"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Decision Trees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36877" name="Rectangle 13"/>
          <p:cNvSpPr>
            <a:spLocks noChangeArrowheads="1"/>
          </p:cNvSpPr>
          <p:nvPr/>
        </p:nvSpPr>
        <p:spPr bwMode="auto">
          <a:xfrm>
            <a:off x="3276600" y="1447800"/>
            <a:ext cx="5600700" cy="158115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400" i="1" u="sng">
                <a:solidFill>
                  <a:srgbClr val="000066"/>
                </a:solidFill>
                <a:latin typeface="Calibri" pitchFamily="34" charset="0"/>
              </a:rPr>
              <a:t>Definition:</a:t>
            </a:r>
            <a:r>
              <a:rPr lang="en-US" altLang="en-US" sz="2400">
                <a:latin typeface="Calibri" pitchFamily="34" charset="0"/>
              </a:rPr>
              <a:t>  A </a:t>
            </a:r>
            <a:r>
              <a:rPr lang="en-US" altLang="en-US" sz="2400" b="1">
                <a:latin typeface="Calibri" pitchFamily="34" charset="0"/>
              </a:rPr>
              <a:t>decision tree</a:t>
            </a:r>
            <a:r>
              <a:rPr lang="en-US" altLang="en-US" sz="2400">
                <a:latin typeface="Calibri" pitchFamily="34" charset="0"/>
              </a:rPr>
              <a:t>  is a diagram that describes the options available to a decision maker, as well as the risky events that can occur at each point in time.</a:t>
            </a:r>
          </a:p>
        </p:txBody>
      </p:sp>
      <p:sp>
        <p:nvSpPr>
          <p:cNvPr id="807950" name="Rectangle 14"/>
          <p:cNvSpPr>
            <a:spLocks noChangeArrowheads="1"/>
          </p:cNvSpPr>
          <p:nvPr/>
        </p:nvSpPr>
        <p:spPr bwMode="auto">
          <a:xfrm>
            <a:off x="3962400" y="3657600"/>
            <a:ext cx="2641600" cy="156966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defRPr/>
            </a:pPr>
            <a:r>
              <a:rPr lang="en-US" sz="2400" dirty="0"/>
              <a:t>1.  Decision Nodes  </a:t>
            </a:r>
          </a:p>
          <a:p>
            <a:pPr>
              <a:defRPr/>
            </a:pPr>
            <a:r>
              <a:rPr lang="en-US" sz="2400" dirty="0"/>
              <a:t>2.  Chance Nodes</a:t>
            </a:r>
          </a:p>
          <a:p>
            <a:pPr>
              <a:defRPr/>
            </a:pPr>
            <a:r>
              <a:rPr lang="en-US" sz="2400" dirty="0"/>
              <a:t>3.  Probabilities</a:t>
            </a:r>
          </a:p>
          <a:p>
            <a:pPr>
              <a:defRPr/>
            </a:pPr>
            <a:r>
              <a:rPr lang="en-US" sz="2400" dirty="0"/>
              <a:t>4.  Payoffs</a:t>
            </a:r>
          </a:p>
        </p:txBody>
      </p:sp>
      <p:sp>
        <p:nvSpPr>
          <p:cNvPr id="36879" name="WordArt 16"/>
          <p:cNvSpPr>
            <a:spLocks noChangeArrowheads="1" noChangeShapeType="1" noTextEdit="1"/>
          </p:cNvSpPr>
          <p:nvPr/>
        </p:nvSpPr>
        <p:spPr bwMode="auto">
          <a:xfrm>
            <a:off x="6934201" y="3352801"/>
            <a:ext cx="2524125" cy="52387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sz="3600" kern="10" dirty="0">
                <a:solidFill>
                  <a:srgbClr val="000066"/>
                </a:solidFill>
                <a:effectLst>
                  <a:outerShdw dist="45791" dir="2021404" algn="ctr" rotWithShape="0">
                    <a:srgbClr val="B2B2B2">
                      <a:alpha val="79999"/>
                    </a:srgbClr>
                  </a:outerShdw>
                </a:effectLst>
                <a:latin typeface="Times New Roman"/>
                <a:cs typeface="Times New Roman"/>
              </a:rPr>
              <a:t>Key Elements</a:t>
            </a:r>
          </a:p>
        </p:txBody>
      </p:sp>
      <p:sp>
        <p:nvSpPr>
          <p:cNvPr id="36880" name="Rectangle 17"/>
          <p:cNvSpPr>
            <a:spLocks noChangeArrowheads="1"/>
          </p:cNvSpPr>
          <p:nvPr/>
        </p:nvSpPr>
        <p:spPr bwMode="auto">
          <a:xfrm>
            <a:off x="2819400" y="5562600"/>
            <a:ext cx="64008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i="1">
                <a:latin typeface="Calibri" pitchFamily="34" charset="0"/>
              </a:rPr>
              <a:t>We analyze decision problems by working backward along the decision tree to decide what the optimal decision would Be.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954CBD6-913B-4EE4-9C3D-B95C314800FB}"/>
              </a:ext>
            </a:extLst>
          </p:cNvPr>
          <p:cNvSpPr>
            <a:spLocks noGrp="1"/>
          </p:cNvSpPr>
          <p:nvPr>
            <p:ph idx="1"/>
          </p:nvPr>
        </p:nvSpPr>
        <p:spPr/>
        <p:txBody>
          <a:bodyPr/>
          <a:lstStyle/>
          <a:p>
            <a:r>
              <a:rPr lang="en-US" sz="2400" dirty="0"/>
              <a:t>An oil company is considering whether it should build a large facility (good if the oil reservoir is large) or a small facility (good if the oil reservoir is small).</a:t>
            </a:r>
          </a:p>
          <a:p>
            <a:endParaRPr lang="en-US" sz="2400" dirty="0"/>
          </a:p>
          <a:p>
            <a:r>
              <a:rPr lang="en-US" sz="2400" dirty="0" err="1"/>
              <a:t>Pr</a:t>
            </a:r>
            <a:r>
              <a:rPr lang="en-US" sz="2400" dirty="0"/>
              <a:t>(Small Reservoir) = 0.5 and </a:t>
            </a:r>
            <a:r>
              <a:rPr lang="en-US" sz="2400" dirty="0" err="1"/>
              <a:t>Pr</a:t>
            </a:r>
            <a:r>
              <a:rPr lang="en-US" sz="2400" dirty="0"/>
              <a:t>(Large Reservoir) = 0.5.</a:t>
            </a:r>
          </a:p>
          <a:p>
            <a:endParaRPr lang="en-US" sz="2400" dirty="0"/>
          </a:p>
          <a:p>
            <a:r>
              <a:rPr lang="en-US" sz="2400" dirty="0"/>
              <a:t>However, it can implement “free seismic test” before building a facility to determine if the reservoir is large or small.</a:t>
            </a:r>
          </a:p>
        </p:txBody>
      </p:sp>
      <p:sp>
        <p:nvSpPr>
          <p:cNvPr id="378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567963F-6088-41A8-9A08-33B08187865A}" type="slidenum">
              <a:rPr lang="en-US" altLang="en-US">
                <a:solidFill>
                  <a:srgbClr val="898989"/>
                </a:solidFill>
                <a:latin typeface="Calibri" pitchFamily="34" charset="0"/>
              </a:rPr>
              <a:pPr eaLnBrk="1" hangingPunct="1"/>
              <a:t>38</a:t>
            </a:fld>
            <a:endParaRPr lang="en-US" altLang="en-US">
              <a:solidFill>
                <a:srgbClr val="898989"/>
              </a:solidFill>
              <a:latin typeface="Calibri" pitchFamily="34" charset="0"/>
            </a:endParaRPr>
          </a:p>
        </p:txBody>
      </p:sp>
      <p:sp>
        <p:nvSpPr>
          <p:cNvPr id="809026" name="AutoShape 66"/>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Decision Trees</a:t>
            </a:r>
            <a:endParaRPr lang="en-US" altLang="en-US" sz="4000" dirty="0">
              <a:solidFill>
                <a:srgbClr val="000066"/>
              </a:solidFill>
              <a:effectLst>
                <a:outerShdw blurRad="38100" dist="38100" dir="2700000" algn="tl">
                  <a:srgbClr val="000000"/>
                </a:outerShdw>
              </a:effectLst>
              <a:latin typeface="Calibri" pitchFamily="34" charset="0"/>
            </a:endParaRPr>
          </a:p>
        </p:txBody>
      </p:sp>
    </p:spTree>
    <p:extLst>
      <p:ext uri="{BB962C8B-B14F-4D97-AF65-F5344CB8AC3E}">
        <p14:creationId xmlns:p14="http://schemas.microsoft.com/office/powerpoint/2010/main" val="1765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567963F-6088-41A8-9A08-33B08187865A}" type="slidenum">
              <a:rPr lang="en-US" altLang="en-US">
                <a:solidFill>
                  <a:srgbClr val="898989"/>
                </a:solidFill>
                <a:latin typeface="Calibri" pitchFamily="34" charset="0"/>
              </a:rPr>
              <a:pPr eaLnBrk="1" hangingPunct="1"/>
              <a:t>39</a:t>
            </a:fld>
            <a:endParaRPr lang="en-US" altLang="en-US">
              <a:solidFill>
                <a:srgbClr val="898989"/>
              </a:solidFill>
              <a:latin typeface="Calibri" pitchFamily="34" charset="0"/>
            </a:endParaRPr>
          </a:p>
        </p:txBody>
      </p:sp>
      <p:sp>
        <p:nvSpPr>
          <p:cNvPr id="809026" name="AutoShape 66"/>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Decision Trees</a:t>
            </a:r>
            <a:endParaRPr lang="en-US" altLang="en-US" sz="4000" dirty="0">
              <a:solidFill>
                <a:srgbClr val="000066"/>
              </a:solidFill>
              <a:effectLst>
                <a:outerShdw blurRad="38100" dist="38100" dir="2700000" algn="tl">
                  <a:srgbClr val="000000"/>
                </a:outerShdw>
              </a:effectLst>
              <a:latin typeface="Calibri" pitchFamily="34" charset="0"/>
            </a:endParaRPr>
          </a:p>
        </p:txBody>
      </p:sp>
      <p:grpSp>
        <p:nvGrpSpPr>
          <p:cNvPr id="7" name="Group 6">
            <a:extLst>
              <a:ext uri="{FF2B5EF4-FFF2-40B4-BE49-F238E27FC236}">
                <a16:creationId xmlns:a16="http://schemas.microsoft.com/office/drawing/2014/main" id="{6C5FBE5F-491C-4F3F-820E-2DDA0CB4E3AE}"/>
              </a:ext>
            </a:extLst>
          </p:cNvPr>
          <p:cNvGrpSpPr/>
          <p:nvPr/>
        </p:nvGrpSpPr>
        <p:grpSpPr>
          <a:xfrm>
            <a:off x="2755404" y="1427162"/>
            <a:ext cx="6945511" cy="4929188"/>
            <a:chOff x="1483518" y="1427162"/>
            <a:chExt cx="6945511" cy="4929188"/>
          </a:xfrm>
        </p:grpSpPr>
        <p:pic>
          <p:nvPicPr>
            <p:cNvPr id="37899" name="Picture 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3518" y="1427162"/>
              <a:ext cx="6176963"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A5E3EF7C-9F20-4600-B95C-6CD7EB146E04}"/>
                </a:ext>
              </a:extLst>
            </p:cNvPr>
            <p:cNvSpPr txBox="1"/>
            <p:nvPr/>
          </p:nvSpPr>
          <p:spPr>
            <a:xfrm>
              <a:off x="7420569" y="2084943"/>
              <a:ext cx="1008460" cy="369332"/>
            </a:xfrm>
            <a:prstGeom prst="rect">
              <a:avLst/>
            </a:prstGeom>
            <a:noFill/>
          </p:spPr>
          <p:txBody>
            <a:bodyPr wrap="square" rtlCol="0">
              <a:spAutoFit/>
            </a:bodyPr>
            <a:lstStyle/>
            <a:p>
              <a:r>
                <a:rPr lang="en-US" dirty="0"/>
                <a:t>EV = 30</a:t>
              </a:r>
              <a:endParaRPr lang="th-TH" dirty="0"/>
            </a:p>
          </p:txBody>
        </p:sp>
        <p:sp>
          <p:nvSpPr>
            <p:cNvPr id="16" name="TextBox 15">
              <a:extLst>
                <a:ext uri="{FF2B5EF4-FFF2-40B4-BE49-F238E27FC236}">
                  <a16:creationId xmlns:a16="http://schemas.microsoft.com/office/drawing/2014/main" id="{4C6C10B8-8EF2-466C-B93D-907E2C8FEAC2}"/>
                </a:ext>
              </a:extLst>
            </p:cNvPr>
            <p:cNvSpPr txBox="1"/>
            <p:nvPr/>
          </p:nvSpPr>
          <p:spPr>
            <a:xfrm>
              <a:off x="7420569" y="3749953"/>
              <a:ext cx="1008460" cy="369332"/>
            </a:xfrm>
            <a:prstGeom prst="rect">
              <a:avLst/>
            </a:prstGeom>
            <a:noFill/>
          </p:spPr>
          <p:txBody>
            <a:bodyPr wrap="square" rtlCol="0">
              <a:spAutoFit/>
            </a:bodyPr>
            <a:lstStyle/>
            <a:p>
              <a:r>
                <a:rPr lang="en-US" dirty="0"/>
                <a:t>EV = 25</a:t>
              </a:r>
              <a:endParaRPr lang="th-TH" dirty="0"/>
            </a:p>
          </p:txBody>
        </p:sp>
        <p:sp>
          <p:nvSpPr>
            <p:cNvPr id="6" name="Right Brace 5">
              <a:extLst>
                <a:ext uri="{FF2B5EF4-FFF2-40B4-BE49-F238E27FC236}">
                  <a16:creationId xmlns:a16="http://schemas.microsoft.com/office/drawing/2014/main" id="{F52C45E0-A572-4FEB-BECD-F8F82A9741E1}"/>
                </a:ext>
              </a:extLst>
            </p:cNvPr>
            <p:cNvSpPr/>
            <p:nvPr/>
          </p:nvSpPr>
          <p:spPr>
            <a:xfrm>
              <a:off x="6946726" y="1812409"/>
              <a:ext cx="410169" cy="91440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sp>
          <p:nvSpPr>
            <p:cNvPr id="19" name="Right Brace 18">
              <a:extLst>
                <a:ext uri="{FF2B5EF4-FFF2-40B4-BE49-F238E27FC236}">
                  <a16:creationId xmlns:a16="http://schemas.microsoft.com/office/drawing/2014/main" id="{3ACDC3CE-B1F1-4B8C-ACAB-810199A8F58C}"/>
                </a:ext>
              </a:extLst>
            </p:cNvPr>
            <p:cNvSpPr/>
            <p:nvPr/>
          </p:nvSpPr>
          <p:spPr>
            <a:xfrm>
              <a:off x="6942129" y="3477419"/>
              <a:ext cx="410169" cy="914400"/>
            </a:xfrm>
            <a:prstGeom prst="righ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gr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567963F-6088-41A8-9A08-33B08187865A}" type="slidenum">
              <a:rPr lang="en-US" altLang="en-US">
                <a:solidFill>
                  <a:srgbClr val="898989"/>
                </a:solidFill>
                <a:latin typeface="Calibri" pitchFamily="34" charset="0"/>
              </a:rPr>
              <a:pPr eaLnBrk="1" hangingPunct="1"/>
              <a:t>40</a:t>
            </a:fld>
            <a:endParaRPr lang="en-US" altLang="en-US">
              <a:solidFill>
                <a:srgbClr val="898989"/>
              </a:solidFill>
              <a:latin typeface="Calibri" pitchFamily="34" charset="0"/>
            </a:endParaRPr>
          </a:p>
        </p:txBody>
      </p:sp>
      <p:pic>
        <p:nvPicPr>
          <p:cNvPr id="37899" name="Picture 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3808" y="1337706"/>
            <a:ext cx="6176963" cy="4929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26" name="AutoShape 66"/>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Decision Trees</a:t>
            </a:r>
            <a:endParaRPr lang="en-US" alt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387FCEA-0E72-4B43-83C4-456E6EC06CBF}" type="slidenum">
              <a:rPr lang="en-US" altLang="en-US">
                <a:solidFill>
                  <a:srgbClr val="898989"/>
                </a:solidFill>
                <a:latin typeface="Calibri" pitchFamily="34" charset="0"/>
              </a:rPr>
              <a:pPr eaLnBrk="1" hangingPunct="1"/>
              <a:t>41</a:t>
            </a:fld>
            <a:endParaRPr lang="en-US" altLang="en-US">
              <a:solidFill>
                <a:srgbClr val="898989"/>
              </a:solidFill>
              <a:latin typeface="Calibri" pitchFamily="34" charset="0"/>
            </a:endParaRPr>
          </a:p>
        </p:txBody>
      </p:sp>
      <p:sp>
        <p:nvSpPr>
          <p:cNvPr id="811020"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Decision Trees</a:t>
            </a:r>
            <a:endParaRPr lang="en-US" altLang="en-US" sz="4000">
              <a:solidFill>
                <a:srgbClr val="000066"/>
              </a:solidFill>
              <a:effectLst>
                <a:outerShdw blurRad="38100" dist="38100" dir="2700000" algn="tl">
                  <a:srgbClr val="000000"/>
                </a:outerShdw>
              </a:effectLst>
              <a:latin typeface="Calibri" pitchFamily="34" charset="0"/>
            </a:endParaRPr>
          </a:p>
        </p:txBody>
      </p:sp>
      <p:sp>
        <p:nvSpPr>
          <p:cNvPr id="811021" name="Rectangle 13"/>
          <p:cNvSpPr>
            <a:spLocks noChangeArrowheads="1"/>
          </p:cNvSpPr>
          <p:nvPr/>
        </p:nvSpPr>
        <p:spPr bwMode="auto">
          <a:xfrm>
            <a:off x="2209800" y="2057401"/>
            <a:ext cx="7848600" cy="3170099"/>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800" i="1">
                <a:solidFill>
                  <a:srgbClr val="000066"/>
                </a:solidFill>
                <a:latin typeface="Calibri" pitchFamily="34" charset="0"/>
              </a:rPr>
              <a:t>Steps in constructing and analyzing the tree:</a:t>
            </a:r>
          </a:p>
          <a:p>
            <a:pPr eaLnBrk="1" hangingPunct="1"/>
            <a:endParaRPr lang="en-US" altLang="en-US" sz="2800">
              <a:latin typeface="Calibri" pitchFamily="34" charset="0"/>
            </a:endParaRPr>
          </a:p>
          <a:p>
            <a:pPr eaLnBrk="1" hangingPunct="1"/>
            <a:r>
              <a:rPr lang="en-US" altLang="en-US" sz="2400">
                <a:latin typeface="Calibri" pitchFamily="34" charset="0"/>
              </a:rPr>
              <a:t>1.  Map out the decision and event sequence</a:t>
            </a:r>
          </a:p>
          <a:p>
            <a:pPr eaLnBrk="1" hangingPunct="1"/>
            <a:r>
              <a:rPr lang="en-US" altLang="en-US" sz="2400">
                <a:latin typeface="Calibri" pitchFamily="34" charset="0"/>
              </a:rPr>
              <a:t>2.  Identify the alternatives available for each decision</a:t>
            </a:r>
          </a:p>
          <a:p>
            <a:pPr eaLnBrk="1" hangingPunct="1"/>
            <a:r>
              <a:rPr lang="en-US" altLang="en-US" sz="2400">
                <a:latin typeface="Calibri" pitchFamily="34" charset="0"/>
              </a:rPr>
              <a:t>3.  Identify the possible outcomes for each risky event</a:t>
            </a:r>
          </a:p>
          <a:p>
            <a:pPr eaLnBrk="1" hangingPunct="1"/>
            <a:r>
              <a:rPr lang="en-US" altLang="en-US" sz="2400">
                <a:latin typeface="Calibri" pitchFamily="34" charset="0"/>
              </a:rPr>
              <a:t>4.  Assign probabilities to the events</a:t>
            </a:r>
          </a:p>
          <a:p>
            <a:pPr eaLnBrk="1" hangingPunct="1"/>
            <a:r>
              <a:rPr lang="en-US" altLang="en-US" sz="2400">
                <a:latin typeface="Calibri" pitchFamily="34" charset="0"/>
              </a:rPr>
              <a:t>5.  Identify payoffs to all the decision/event combinations</a:t>
            </a:r>
          </a:p>
          <a:p>
            <a:pPr eaLnBrk="1" hangingPunct="1"/>
            <a:r>
              <a:rPr lang="en-US" altLang="en-US" sz="2400">
                <a:latin typeface="Calibri" pitchFamily="34" charset="0"/>
              </a:rPr>
              <a:t>6.  Find the optimal sequence of decisions</a:t>
            </a:r>
          </a:p>
        </p:txBody>
      </p:sp>
      <p:sp>
        <p:nvSpPr>
          <p:cNvPr id="38925" name="Line 14"/>
          <p:cNvSpPr>
            <a:spLocks noChangeShapeType="1"/>
          </p:cNvSpPr>
          <p:nvPr/>
        </p:nvSpPr>
        <p:spPr bwMode="auto">
          <a:xfrm>
            <a:off x="2590800" y="2667000"/>
            <a:ext cx="7010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41CFA85-42C3-4245-BB09-0E7CF7F2C1F2}" type="slidenum">
              <a:rPr lang="en-US" altLang="en-US">
                <a:solidFill>
                  <a:srgbClr val="898989"/>
                </a:solidFill>
                <a:latin typeface="Calibri" pitchFamily="34" charset="0"/>
              </a:rPr>
              <a:pPr eaLnBrk="1" hangingPunct="1"/>
              <a:t>42</a:t>
            </a:fld>
            <a:endParaRPr lang="en-US" altLang="en-US">
              <a:solidFill>
                <a:srgbClr val="898989"/>
              </a:solidFill>
              <a:latin typeface="Calibri" pitchFamily="34" charset="0"/>
            </a:endParaRPr>
          </a:p>
        </p:txBody>
      </p:sp>
      <p:sp>
        <p:nvSpPr>
          <p:cNvPr id="1173515"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Perfect Information</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1173517" name="Rectangle 13"/>
          <p:cNvSpPr>
            <a:spLocks noChangeArrowheads="1"/>
          </p:cNvSpPr>
          <p:nvPr/>
        </p:nvSpPr>
        <p:spPr bwMode="auto">
          <a:xfrm>
            <a:off x="3276600" y="2286000"/>
            <a:ext cx="5562600" cy="3200400"/>
          </a:xfrm>
          <a:prstGeom prst="rect">
            <a:avLst/>
          </a:prstGeom>
          <a:solidFill>
            <a:srgbClr val="C0C0C0"/>
          </a:solidFill>
          <a:ln w="9525">
            <a:noFill/>
            <a:miter lim="800000"/>
            <a:headEnd/>
            <a:tailEnd/>
          </a:ln>
          <a:effectLst>
            <a:outerShdw dist="107763" dir="2700000" algn="ctr" rotWithShape="0">
              <a:schemeClr val="bg2">
                <a:alpha val="50000"/>
              </a:schemeClr>
            </a:outerShdw>
          </a:effectLst>
        </p:spPr>
        <p:txBody>
          <a:bodyPr>
            <a:spAutoFit/>
          </a:bodyPr>
          <a:lstStyle/>
          <a:p>
            <a:pPr algn="just" eaLnBrk="0" hangingPunct="0">
              <a:spcBef>
                <a:spcPct val="50000"/>
              </a:spcBef>
              <a:defRPr/>
            </a:pPr>
            <a:r>
              <a:rPr lang="en-US" sz="2800" i="1" u="sng" dirty="0">
                <a:solidFill>
                  <a:srgbClr val="000066"/>
                </a:solidFill>
              </a:rPr>
              <a:t>Definition</a:t>
            </a:r>
            <a:r>
              <a:rPr lang="en-US" sz="2800" u="sng" dirty="0"/>
              <a:t>:</a:t>
            </a:r>
            <a:r>
              <a:rPr lang="en-US" sz="2800" dirty="0"/>
              <a:t> The </a:t>
            </a:r>
            <a:r>
              <a:rPr lang="en-US" sz="2800" b="1" dirty="0"/>
              <a:t>value of perfect information</a:t>
            </a:r>
            <a:r>
              <a:rPr lang="en-US" sz="2800" dirty="0"/>
              <a:t> is the increase in the decision maker's expected payoff when the decision maker can -- at no cost -- obtain information that reveals the outcome of the risky event.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916E6A0-9DDD-41D9-9239-31252E5B63DE}" type="slidenum">
              <a:rPr lang="en-US" altLang="en-US">
                <a:solidFill>
                  <a:srgbClr val="898989"/>
                </a:solidFill>
                <a:latin typeface="Calibri" pitchFamily="34" charset="0"/>
              </a:rPr>
              <a:pPr eaLnBrk="1" hangingPunct="1"/>
              <a:t>43</a:t>
            </a:fld>
            <a:endParaRPr lang="en-US" altLang="en-US">
              <a:solidFill>
                <a:srgbClr val="898989"/>
              </a:solidFill>
              <a:latin typeface="Calibri" pitchFamily="34" charset="0"/>
            </a:endParaRPr>
          </a:p>
        </p:txBody>
      </p:sp>
      <p:sp>
        <p:nvSpPr>
          <p:cNvPr id="812043" name="AutoShape 11"/>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Perfect Information</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40972" name="Rectangle 12"/>
          <p:cNvSpPr>
            <a:spLocks noChangeArrowheads="1"/>
          </p:cNvSpPr>
          <p:nvPr/>
        </p:nvSpPr>
        <p:spPr bwMode="auto">
          <a:xfrm>
            <a:off x="2971800" y="1447800"/>
            <a:ext cx="6172200"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800" b="1">
                <a:solidFill>
                  <a:srgbClr val="000066"/>
                </a:solidFill>
                <a:latin typeface="Calibri" pitchFamily="34" charset="0"/>
              </a:rPr>
              <a:t>Example:</a:t>
            </a:r>
            <a:r>
              <a:rPr lang="en-US" altLang="en-US" sz="2400" b="1" u="sng">
                <a:latin typeface="Calibri" pitchFamily="34" charset="0"/>
              </a:rPr>
              <a:t>  </a:t>
            </a:r>
          </a:p>
          <a:p>
            <a:pPr algn="just" eaLnBrk="1" hangingPunct="1"/>
            <a:endParaRPr lang="en-US" altLang="en-US" sz="2400" b="1" u="sng">
              <a:latin typeface="Calibri" pitchFamily="34" charset="0"/>
            </a:endParaRPr>
          </a:p>
          <a:p>
            <a:pPr algn="just" eaLnBrk="1" hangingPunct="1">
              <a:buFontTx/>
              <a:buChar char="•"/>
            </a:pPr>
            <a:r>
              <a:rPr lang="en-US" altLang="en-US" sz="2400">
                <a:latin typeface="Calibri" pitchFamily="34" charset="0"/>
              </a:rPr>
              <a:t> Expected payoff to conducting test: $35M</a:t>
            </a:r>
          </a:p>
          <a:p>
            <a:pPr algn="just" eaLnBrk="1" hangingPunct="1">
              <a:buFontTx/>
              <a:buChar char="•"/>
            </a:pPr>
            <a:r>
              <a:rPr lang="en-US" altLang="en-US" sz="2400">
                <a:latin typeface="Calibri" pitchFamily="34" charset="0"/>
              </a:rPr>
              <a:t> Expected payoff to not conducting test: $30M</a:t>
            </a:r>
          </a:p>
          <a:p>
            <a:pPr algn="just" eaLnBrk="1" hangingPunct="1"/>
            <a:endParaRPr lang="en-US" altLang="en-US" sz="2400">
              <a:latin typeface="Calibri" pitchFamily="34" charset="0"/>
            </a:endParaRPr>
          </a:p>
          <a:p>
            <a:pPr algn="just" eaLnBrk="1" hangingPunct="1"/>
            <a:r>
              <a:rPr lang="en-US" altLang="en-US" sz="2400">
                <a:latin typeface="Calibri" pitchFamily="34" charset="0"/>
              </a:rPr>
              <a:t>The value of information: $5M</a:t>
            </a:r>
          </a:p>
          <a:p>
            <a:pPr algn="just" eaLnBrk="1" hangingPunct="1"/>
            <a:endParaRPr lang="en-US" altLang="en-US" sz="2400">
              <a:latin typeface="Calibri" pitchFamily="34" charset="0"/>
            </a:endParaRPr>
          </a:p>
          <a:p>
            <a:pPr algn="just" eaLnBrk="1" hangingPunct="1"/>
            <a:r>
              <a:rPr lang="en-US" altLang="en-US" sz="2400" i="1">
                <a:latin typeface="Calibri" pitchFamily="34" charset="0"/>
              </a:rPr>
              <a:t>The value of information reflects the value of being able to tailor your decisions to the conditions that will actually prevail in the future.  It should represent the agent's willingness to pay for a "crystal ball".</a:t>
            </a:r>
          </a:p>
        </p:txBody>
      </p:sp>
      <p:sp>
        <p:nvSpPr>
          <p:cNvPr id="40973" name="Line 13"/>
          <p:cNvSpPr>
            <a:spLocks noChangeShapeType="1"/>
          </p:cNvSpPr>
          <p:nvPr/>
        </p:nvSpPr>
        <p:spPr bwMode="auto">
          <a:xfrm>
            <a:off x="3962400" y="19812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413D180-00ED-4882-A0D5-8E2E53590EAF}" type="slidenum">
              <a:rPr lang="en-US" altLang="en-US">
                <a:solidFill>
                  <a:srgbClr val="898989"/>
                </a:solidFill>
                <a:latin typeface="Calibri" pitchFamily="34" charset="0"/>
              </a:rPr>
              <a:pPr eaLnBrk="1" hangingPunct="1"/>
              <a:t>44</a:t>
            </a:fld>
            <a:endParaRPr lang="en-US" altLang="en-US">
              <a:solidFill>
                <a:srgbClr val="898989"/>
              </a:solidFill>
              <a:latin typeface="Calibri" pitchFamily="34" charset="0"/>
            </a:endParaRPr>
          </a:p>
        </p:txBody>
      </p:sp>
      <p:sp>
        <p:nvSpPr>
          <p:cNvPr id="813068" name="AutoShape 12"/>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dirty="0">
                <a:solidFill>
                  <a:srgbClr val="000066"/>
                </a:solidFill>
                <a:latin typeface="Calibri" pitchFamily="34" charset="0"/>
              </a:rPr>
              <a:t>Summary</a:t>
            </a:r>
            <a:endParaRPr lang="en-US" altLang="en-US" sz="4000" dirty="0">
              <a:solidFill>
                <a:srgbClr val="000066"/>
              </a:solidFill>
              <a:effectLst>
                <a:outerShdw blurRad="38100" dist="38100" dir="2700000" algn="tl">
                  <a:srgbClr val="000000"/>
                </a:outerShdw>
              </a:effectLst>
              <a:latin typeface="Calibri" pitchFamily="34" charset="0"/>
            </a:endParaRPr>
          </a:p>
        </p:txBody>
      </p:sp>
      <p:sp>
        <p:nvSpPr>
          <p:cNvPr id="44044" name="Rectangle 13"/>
          <p:cNvSpPr>
            <a:spLocks noChangeArrowheads="1"/>
          </p:cNvSpPr>
          <p:nvPr/>
        </p:nvSpPr>
        <p:spPr bwMode="auto">
          <a:xfrm>
            <a:off x="3276600" y="1600200"/>
            <a:ext cx="59436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200">
                <a:latin typeface="Calibri" pitchFamily="34" charset="0"/>
              </a:rPr>
              <a:t>1.  We can think of risky decisions as lotteries.  </a:t>
            </a:r>
          </a:p>
          <a:p>
            <a:pPr algn="just" eaLnBrk="1" hangingPunct="1"/>
            <a:endParaRPr lang="en-US" altLang="en-US" sz="2200">
              <a:latin typeface="Calibri" pitchFamily="34" charset="0"/>
            </a:endParaRPr>
          </a:p>
          <a:p>
            <a:pPr algn="just" eaLnBrk="1" hangingPunct="1"/>
            <a:r>
              <a:rPr lang="en-US" altLang="en-US" sz="2200">
                <a:latin typeface="Calibri" pitchFamily="34" charset="0"/>
              </a:rPr>
              <a:t>2. We can think of individuals maximizing expected utility when faced with risk.</a:t>
            </a:r>
          </a:p>
          <a:p>
            <a:pPr algn="just" eaLnBrk="1" hangingPunct="1"/>
            <a:endParaRPr lang="en-US" altLang="en-US" sz="2200">
              <a:latin typeface="Calibri" pitchFamily="34" charset="0"/>
            </a:endParaRPr>
          </a:p>
          <a:p>
            <a:pPr algn="just" eaLnBrk="1" hangingPunct="1"/>
            <a:r>
              <a:rPr lang="en-US" altLang="en-US" sz="2200">
                <a:latin typeface="Calibri" pitchFamily="34" charset="0"/>
              </a:rPr>
              <a:t>3.  Individuals differ in their attitudes towards risk: those who prefer a sure thing are risk averse.  Those who are indifferent about risk are risk neutral.  Those who prefer risk are risk loving.</a:t>
            </a:r>
          </a:p>
          <a:p>
            <a:pPr algn="just" eaLnBrk="1" hangingPunct="1"/>
            <a:endParaRPr lang="en-US" altLang="en-US" sz="2200">
              <a:latin typeface="Calibri" pitchFamily="34" charset="0"/>
            </a:endParaRPr>
          </a:p>
          <a:p>
            <a:pPr algn="just" eaLnBrk="1" hangingPunct="1"/>
            <a:r>
              <a:rPr lang="en-US" altLang="en-US" sz="2200">
                <a:latin typeface="Calibri" pitchFamily="34" charset="0"/>
              </a:rPr>
              <a:t>4.  Insurance can help to avoid risk.  The optimal amount to insure depends on risk attitudes.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53CB313-AFE9-457A-9945-8256733AFD82}" type="slidenum">
              <a:rPr lang="en-US" altLang="en-US">
                <a:solidFill>
                  <a:srgbClr val="898989"/>
                </a:solidFill>
                <a:latin typeface="Calibri" pitchFamily="34" charset="0"/>
              </a:rPr>
              <a:pPr eaLnBrk="1" hangingPunct="1"/>
              <a:t>45</a:t>
            </a:fld>
            <a:endParaRPr lang="en-US" altLang="en-US">
              <a:solidFill>
                <a:srgbClr val="898989"/>
              </a:solidFill>
              <a:latin typeface="Calibri" pitchFamily="34" charset="0"/>
            </a:endParaRPr>
          </a:p>
        </p:txBody>
      </p:sp>
      <p:sp>
        <p:nvSpPr>
          <p:cNvPr id="45067" name="Rectangle 12"/>
          <p:cNvSpPr>
            <a:spLocks noChangeArrowheads="1"/>
          </p:cNvSpPr>
          <p:nvPr/>
        </p:nvSpPr>
        <p:spPr bwMode="auto">
          <a:xfrm>
            <a:off x="3505200" y="1447800"/>
            <a:ext cx="5410200" cy="483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eaLnBrk="1" hangingPunct="1"/>
            <a:r>
              <a:rPr lang="en-US" altLang="en-US" sz="2200">
                <a:latin typeface="Calibri" pitchFamily="34" charset="0"/>
              </a:rPr>
              <a:t>5. The provision of insurance by individuals does not require risk lovers.  </a:t>
            </a:r>
          </a:p>
          <a:p>
            <a:pPr algn="just" eaLnBrk="1" hangingPunct="1"/>
            <a:endParaRPr lang="en-US" altLang="en-US" sz="2200">
              <a:latin typeface="Calibri" pitchFamily="34" charset="0"/>
            </a:endParaRPr>
          </a:p>
          <a:p>
            <a:pPr algn="just" eaLnBrk="1" hangingPunct="1"/>
            <a:r>
              <a:rPr lang="en-US" altLang="en-US" sz="2200">
                <a:latin typeface="Calibri" pitchFamily="34" charset="0"/>
              </a:rPr>
              <a:t>6. Adverse Selection and Moral Hazard can cause inefficiency in insurance markets.</a:t>
            </a:r>
          </a:p>
          <a:p>
            <a:pPr algn="just" eaLnBrk="1" hangingPunct="1"/>
            <a:endParaRPr lang="en-US" altLang="en-US" sz="2200">
              <a:latin typeface="Calibri" pitchFamily="34" charset="0"/>
            </a:endParaRPr>
          </a:p>
          <a:p>
            <a:pPr algn="just" eaLnBrk="1" hangingPunct="1"/>
            <a:r>
              <a:rPr lang="en-US" altLang="en-US" sz="2200">
                <a:latin typeface="Calibri" pitchFamily="34" charset="0"/>
              </a:rPr>
              <a:t>7. We can calculate the value of obtaining information in order to reduce risk by analyzing the expected payoff to eliminating risk from a decision tree and comparing this to the expected payoff of maintaining risk. </a:t>
            </a:r>
          </a:p>
          <a:p>
            <a:pPr algn="just" eaLnBrk="1" hangingPunct="1"/>
            <a:endParaRPr lang="en-US" altLang="en-US" sz="2200">
              <a:latin typeface="Calibri" pitchFamily="34" charset="0"/>
            </a:endParaRPr>
          </a:p>
          <a:p>
            <a:pPr algn="just" eaLnBrk="1" hangingPunct="1"/>
            <a:r>
              <a:rPr lang="en-US" altLang="en-US" sz="2200">
                <a:latin typeface="Calibri" pitchFamily="34" charset="0"/>
              </a:rPr>
              <a:t>8. The main types of auctions are private values auctions and common values auctions.</a:t>
            </a:r>
          </a:p>
        </p:txBody>
      </p:sp>
      <p:sp>
        <p:nvSpPr>
          <p:cNvPr id="814093" name="AutoShape 13"/>
          <p:cNvSpPr>
            <a:spLocks noChangeArrowheads="1"/>
          </p:cNvSpPr>
          <p:nvPr/>
        </p:nvSpPr>
        <p:spPr bwMode="auto">
          <a:xfrm>
            <a:off x="1524000" y="152400"/>
            <a:ext cx="9144000" cy="914400"/>
          </a:xfrm>
          <a:prstGeom prst="roundRect">
            <a:avLst>
              <a:gd name="adj" fmla="val 50000"/>
            </a:avLst>
          </a:prstGeom>
          <a:solidFill>
            <a:schemeClr val="accent3">
              <a:lumMod val="75000"/>
              <a:alpha val="50000"/>
            </a:scheme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4000" b="1">
                <a:solidFill>
                  <a:srgbClr val="000066"/>
                </a:solidFill>
                <a:latin typeface="Calibri" pitchFamily="34" charset="0"/>
              </a:rPr>
              <a:t>Summary</a:t>
            </a:r>
            <a:endParaRPr lang="en-US" altLang="en-US" sz="400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2495</Words>
  <Application>Microsoft Office PowerPoint</Application>
  <PresentationFormat>Widescreen</PresentationFormat>
  <Paragraphs>423</Paragraphs>
  <Slides>45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Arial</vt:lpstr>
      <vt:lpstr>Calibri</vt:lpstr>
      <vt:lpstr>Calibri Light</vt:lpstr>
      <vt:lpstr>Cordia New</vt:lpstr>
      <vt:lpstr>Symbol</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Phongthorn  Wrasai</dc:creator>
  <cp:lastModifiedBy>Phongthorn  Wrasai</cp:lastModifiedBy>
  <cp:revision>1</cp:revision>
  <dcterms:created xsi:type="dcterms:W3CDTF">2019-09-18T03:53:58Z</dcterms:created>
  <dcterms:modified xsi:type="dcterms:W3CDTF">2019-09-18T04:00:26Z</dcterms:modified>
</cp:coreProperties>
</file>