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42"/>
  </p:notesMasterIdLst>
  <p:handoutMasterIdLst>
    <p:handoutMasterId r:id="rId43"/>
  </p:handoutMasterIdLst>
  <p:sldIdLst>
    <p:sldId id="256" r:id="rId2"/>
    <p:sldId id="340" r:id="rId3"/>
    <p:sldId id="286" r:id="rId4"/>
    <p:sldId id="383" r:id="rId5"/>
    <p:sldId id="384" r:id="rId6"/>
    <p:sldId id="360" r:id="rId7"/>
    <p:sldId id="377" r:id="rId8"/>
    <p:sldId id="364" r:id="rId9"/>
    <p:sldId id="365" r:id="rId10"/>
    <p:sldId id="355" r:id="rId11"/>
    <p:sldId id="359" r:id="rId12"/>
    <p:sldId id="378" r:id="rId13"/>
    <p:sldId id="287" r:id="rId14"/>
    <p:sldId id="288" r:id="rId15"/>
    <p:sldId id="343" r:id="rId16"/>
    <p:sldId id="344" r:id="rId17"/>
    <p:sldId id="375" r:id="rId18"/>
    <p:sldId id="289" r:id="rId19"/>
    <p:sldId id="376" r:id="rId20"/>
    <p:sldId id="258" r:id="rId21"/>
    <p:sldId id="291" r:id="rId22"/>
    <p:sldId id="292" r:id="rId23"/>
    <p:sldId id="361" r:id="rId24"/>
    <p:sldId id="362" r:id="rId25"/>
    <p:sldId id="290" r:id="rId26"/>
    <p:sldId id="271" r:id="rId27"/>
    <p:sldId id="296" r:id="rId28"/>
    <p:sldId id="372" r:id="rId29"/>
    <p:sldId id="371" r:id="rId30"/>
    <p:sldId id="333" r:id="rId31"/>
    <p:sldId id="300" r:id="rId32"/>
    <p:sldId id="374" r:id="rId33"/>
    <p:sldId id="301" r:id="rId34"/>
    <p:sldId id="370" r:id="rId35"/>
    <p:sldId id="363" r:id="rId36"/>
    <p:sldId id="373" r:id="rId37"/>
    <p:sldId id="381" r:id="rId38"/>
    <p:sldId id="379" r:id="rId39"/>
    <p:sldId id="382" r:id="rId40"/>
    <p:sldId id="380" r:id="rId41"/>
  </p:sldIdLst>
  <p:sldSz cx="9144000" cy="6858000" type="screen4x3"/>
  <p:notesSz cx="10234613" cy="70993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7" autoAdjust="0"/>
    <p:restoredTop sz="94660"/>
  </p:normalViewPr>
  <p:slideViewPr>
    <p:cSldViewPr>
      <p:cViewPr varScale="1">
        <p:scale>
          <a:sx n="104" d="100"/>
          <a:sy n="104" d="100"/>
        </p:scale>
        <p:origin x="-18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my_com\My%20Documents\Vie+cam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my_com\My%20Documents\Vie+cam(1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DB%20excel%20indicators\Book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G:\benha%20%20output%20share%20koreaTaiwan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G:\benha%20%20output%20share%20koreaTaiwan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ADB%20excel%20indicators\Book1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Computer\Local%20Settings\Temporary%20Internet%20Files\Content.IE5\3PYFYIOQ\Agricutural_Production_per_Capita%5b1%5d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G:\N%20File\percapita%20agriculture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H:\FAO%20Food%20Security\bhanupong%20fao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G:\O-ring\Farm%20income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600" dirty="0"/>
              <a:t>Viet </a:t>
            </a:r>
            <a:r>
              <a:rPr lang="en-US" sz="1600" dirty="0" smtClean="0"/>
              <a:t>Nam: Changing output structure</a:t>
            </a:r>
            <a:endParaRPr lang="en-US" sz="1600" dirty="0"/>
          </a:p>
        </c:rich>
      </c:tx>
      <c:layout>
        <c:manualLayout>
          <c:xMode val="edge"/>
          <c:yMode val="edge"/>
          <c:x val="0.30438877365920125"/>
          <c:y val="3.108092058597538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1092446077703258"/>
          <c:y val="0.19770801300033167"/>
          <c:w val="0.67226945925474302"/>
          <c:h val="0.57306670434878715"/>
        </c:manualLayout>
      </c:layout>
      <c:lineChart>
        <c:grouping val="standard"/>
        <c:ser>
          <c:idx val="0"/>
          <c:order val="0"/>
          <c:tx>
            <c:strRef>
              <c:f>Sheet1!$E$1</c:f>
              <c:strCache>
                <c:ptCount val="1"/>
                <c:pt idx="0">
                  <c:v>Agriculture</c:v>
                </c:pt>
              </c:strCache>
            </c:strRef>
          </c:tx>
          <c:spPr>
            <a:ln w="28575">
              <a:solidFill>
                <a:srgbClr val="00B05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B05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strRef>
              <c:f>Sheet1!$D$1:$D$20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Sheet1!$E$2:$E$20</c:f>
              <c:numCache>
                <c:formatCode>General</c:formatCode>
                <c:ptCount val="19"/>
                <c:pt idx="0">
                  <c:v>38.700000000000003</c:v>
                </c:pt>
                <c:pt idx="1">
                  <c:v>40.5</c:v>
                </c:pt>
                <c:pt idx="2">
                  <c:v>33.9</c:v>
                </c:pt>
                <c:pt idx="3">
                  <c:v>29.9</c:v>
                </c:pt>
                <c:pt idx="4">
                  <c:v>27.4</c:v>
                </c:pt>
                <c:pt idx="5">
                  <c:v>27.2</c:v>
                </c:pt>
                <c:pt idx="6">
                  <c:v>27.8</c:v>
                </c:pt>
                <c:pt idx="7">
                  <c:v>25.8</c:v>
                </c:pt>
                <c:pt idx="8">
                  <c:v>25.8</c:v>
                </c:pt>
                <c:pt idx="9">
                  <c:v>25.4</c:v>
                </c:pt>
                <c:pt idx="10">
                  <c:v>24.5</c:v>
                </c:pt>
                <c:pt idx="11">
                  <c:v>23.2</c:v>
                </c:pt>
                <c:pt idx="12">
                  <c:v>23</c:v>
                </c:pt>
                <c:pt idx="13">
                  <c:v>22.5</c:v>
                </c:pt>
                <c:pt idx="14">
                  <c:v>21.8</c:v>
                </c:pt>
                <c:pt idx="15">
                  <c:v>21</c:v>
                </c:pt>
                <c:pt idx="16">
                  <c:v>20.399999999999999</c:v>
                </c:pt>
                <c:pt idx="17">
                  <c:v>20.3</c:v>
                </c:pt>
                <c:pt idx="18">
                  <c:v>22.1</c:v>
                </c:pt>
              </c:numCache>
            </c:numRef>
          </c:val>
        </c:ser>
        <c:ser>
          <c:idx val="1"/>
          <c:order val="1"/>
          <c:tx>
            <c:strRef>
              <c:f>Sheet1!$F$1</c:f>
              <c:strCache>
                <c:ptCount val="1"/>
                <c:pt idx="0">
                  <c:v>Manufacture</c:v>
                </c:pt>
              </c:strCache>
            </c:strRef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strRef>
              <c:f>Sheet1!$D$1:$D$20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Sheet1!$F$2:$F$20</c:f>
              <c:numCache>
                <c:formatCode>General</c:formatCode>
                <c:ptCount val="19"/>
                <c:pt idx="0">
                  <c:v>22.7</c:v>
                </c:pt>
                <c:pt idx="1">
                  <c:v>23.8</c:v>
                </c:pt>
                <c:pt idx="2">
                  <c:v>27.3</c:v>
                </c:pt>
                <c:pt idx="3">
                  <c:v>28.9</c:v>
                </c:pt>
                <c:pt idx="4">
                  <c:v>28.9</c:v>
                </c:pt>
                <c:pt idx="5">
                  <c:v>28.8</c:v>
                </c:pt>
                <c:pt idx="6">
                  <c:v>29.7</c:v>
                </c:pt>
                <c:pt idx="7">
                  <c:v>32.1</c:v>
                </c:pt>
                <c:pt idx="8">
                  <c:v>32.5</c:v>
                </c:pt>
                <c:pt idx="9">
                  <c:v>34.5</c:v>
                </c:pt>
                <c:pt idx="10">
                  <c:v>36.700000000000003</c:v>
                </c:pt>
                <c:pt idx="11">
                  <c:v>38.1</c:v>
                </c:pt>
                <c:pt idx="12">
                  <c:v>38.5</c:v>
                </c:pt>
                <c:pt idx="13">
                  <c:v>39.5</c:v>
                </c:pt>
                <c:pt idx="14">
                  <c:v>40.200000000000003</c:v>
                </c:pt>
                <c:pt idx="15">
                  <c:v>41</c:v>
                </c:pt>
                <c:pt idx="16">
                  <c:v>41.5</c:v>
                </c:pt>
                <c:pt idx="17">
                  <c:v>41.5</c:v>
                </c:pt>
                <c:pt idx="18">
                  <c:v>39.700000000000003</c:v>
                </c:pt>
              </c:numCache>
            </c:numRef>
          </c:val>
        </c:ser>
        <c:ser>
          <c:idx val="2"/>
          <c:order val="2"/>
          <c:tx>
            <c:strRef>
              <c:f>Sheet1!$G$1</c:f>
              <c:strCache>
                <c:ptCount val="1"/>
                <c:pt idx="0">
                  <c:v>Service</c:v>
                </c:pt>
              </c:strCache>
            </c:strRef>
          </c:tx>
          <c:spPr>
            <a:ln w="12700">
              <a:solidFill>
                <a:srgbClr val="FFFF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strRef>
              <c:f>Sheet1!$D$1:$D$20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Sheet1!$G$2:$G$20</c:f>
              <c:numCache>
                <c:formatCode>General</c:formatCode>
                <c:ptCount val="19"/>
                <c:pt idx="0">
                  <c:v>38.6</c:v>
                </c:pt>
                <c:pt idx="1">
                  <c:v>35.700000000000003</c:v>
                </c:pt>
                <c:pt idx="2">
                  <c:v>38.800000000000011</c:v>
                </c:pt>
                <c:pt idx="3">
                  <c:v>41.2</c:v>
                </c:pt>
                <c:pt idx="4">
                  <c:v>43.7</c:v>
                </c:pt>
                <c:pt idx="5">
                  <c:v>44.1</c:v>
                </c:pt>
                <c:pt idx="6">
                  <c:v>42.5</c:v>
                </c:pt>
                <c:pt idx="7">
                  <c:v>42.2</c:v>
                </c:pt>
                <c:pt idx="8">
                  <c:v>41.7</c:v>
                </c:pt>
                <c:pt idx="9">
                  <c:v>40.1</c:v>
                </c:pt>
                <c:pt idx="10">
                  <c:v>38.700000000000003</c:v>
                </c:pt>
                <c:pt idx="11">
                  <c:v>38.6</c:v>
                </c:pt>
                <c:pt idx="12">
                  <c:v>38.5</c:v>
                </c:pt>
                <c:pt idx="13">
                  <c:v>38</c:v>
                </c:pt>
                <c:pt idx="14">
                  <c:v>38</c:v>
                </c:pt>
                <c:pt idx="15">
                  <c:v>38</c:v>
                </c:pt>
                <c:pt idx="16">
                  <c:v>38.1</c:v>
                </c:pt>
                <c:pt idx="17">
                  <c:v>38.200000000000003</c:v>
                </c:pt>
                <c:pt idx="18">
                  <c:v>38.200000000000003</c:v>
                </c:pt>
              </c:numCache>
            </c:numRef>
          </c:val>
        </c:ser>
        <c:marker val="1"/>
        <c:axId val="82629376"/>
        <c:axId val="82631680"/>
      </c:lineChart>
      <c:catAx>
        <c:axId val="826293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4201684120342144"/>
              <c:y val="0.89111872526236346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2631680"/>
        <c:crosses val="autoZero"/>
        <c:auto val="1"/>
        <c:lblAlgn val="ctr"/>
        <c:lblOffset val="100"/>
        <c:tickLblSkip val="2"/>
        <c:tickMarkSkip val="1"/>
      </c:catAx>
      <c:valAx>
        <c:axId val="8263168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Percent of GDP</a:t>
                </a:r>
              </a:p>
            </c:rich>
          </c:tx>
          <c:layout>
            <c:manualLayout>
              <c:xMode val="edge"/>
              <c:yMode val="edge"/>
              <c:x val="2.0168083777642266E-2"/>
              <c:y val="0.3696280243049680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2629376"/>
        <c:crosses val="autoZero"/>
        <c:crossBetween val="between"/>
      </c:valAx>
      <c:spPr>
        <a:solidFill>
          <a:schemeClr val="bg1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168133016128063"/>
          <c:y val="0.3954160260006635"/>
          <c:w val="0.18487410129505422"/>
          <c:h val="0.18338134539161191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th-TH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600"/>
              <a:t>Cambodia</a:t>
            </a:r>
          </a:p>
        </c:rich>
      </c:tx>
      <c:layout>
        <c:manualLayout>
          <c:xMode val="edge"/>
          <c:yMode val="edge"/>
          <c:x val="0.43025245392303535"/>
          <c:y val="3.4384002260927235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1932782901771681"/>
          <c:y val="0.19770801300033167"/>
          <c:w val="0.66386609101405869"/>
          <c:h val="0.57306670434878715"/>
        </c:manualLayout>
      </c:layout>
      <c:lineChart>
        <c:grouping val="standard"/>
        <c:ser>
          <c:idx val="0"/>
          <c:order val="0"/>
          <c:tx>
            <c:strRef>
              <c:f>Sheet1!$E$23</c:f>
              <c:strCache>
                <c:ptCount val="1"/>
                <c:pt idx="0">
                  <c:v>Agriculture</c:v>
                </c:pt>
              </c:strCache>
            </c:strRef>
          </c:tx>
          <c:spPr>
            <a:ln w="28575">
              <a:solidFill>
                <a:srgbClr val="00B05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B05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strRef>
              <c:f>Sheet1!$D$23:$D$42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Sheet1!$E$24:$E$42</c:f>
              <c:numCache>
                <c:formatCode>General</c:formatCode>
                <c:ptCount val="19"/>
                <c:pt idx="0">
                  <c:v>56.5</c:v>
                </c:pt>
                <c:pt idx="1">
                  <c:v>50.7</c:v>
                </c:pt>
                <c:pt idx="2">
                  <c:v>49.3</c:v>
                </c:pt>
                <c:pt idx="3">
                  <c:v>46.4</c:v>
                </c:pt>
                <c:pt idx="4">
                  <c:v>47.6</c:v>
                </c:pt>
                <c:pt idx="5">
                  <c:v>49.6</c:v>
                </c:pt>
                <c:pt idx="6">
                  <c:v>46.5</c:v>
                </c:pt>
                <c:pt idx="7">
                  <c:v>46.3</c:v>
                </c:pt>
                <c:pt idx="8">
                  <c:v>46.3</c:v>
                </c:pt>
                <c:pt idx="9">
                  <c:v>43.5</c:v>
                </c:pt>
                <c:pt idx="10">
                  <c:v>37.9</c:v>
                </c:pt>
                <c:pt idx="11">
                  <c:v>36.700000000000003</c:v>
                </c:pt>
                <c:pt idx="12">
                  <c:v>32.9</c:v>
                </c:pt>
                <c:pt idx="13">
                  <c:v>33.6</c:v>
                </c:pt>
                <c:pt idx="14">
                  <c:v>31.2</c:v>
                </c:pt>
                <c:pt idx="15">
                  <c:v>32.4</c:v>
                </c:pt>
                <c:pt idx="16">
                  <c:v>31.7</c:v>
                </c:pt>
                <c:pt idx="17">
                  <c:v>31.9</c:v>
                </c:pt>
                <c:pt idx="18">
                  <c:v>32.5</c:v>
                </c:pt>
              </c:numCache>
            </c:numRef>
          </c:val>
        </c:ser>
        <c:ser>
          <c:idx val="1"/>
          <c:order val="1"/>
          <c:tx>
            <c:strRef>
              <c:f>Sheet1!$F$23</c:f>
              <c:strCache>
                <c:ptCount val="1"/>
                <c:pt idx="0">
                  <c:v>manufacture</c:v>
                </c:pt>
              </c:strCache>
            </c:strRef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strRef>
              <c:f>Sheet1!$D$23:$D$42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Sheet1!$F$24:$F$42</c:f>
              <c:numCache>
                <c:formatCode>General</c:formatCode>
                <c:ptCount val="19"/>
                <c:pt idx="0">
                  <c:v>11.3</c:v>
                </c:pt>
                <c:pt idx="1">
                  <c:v>12.3</c:v>
                </c:pt>
                <c:pt idx="2">
                  <c:v>13.6</c:v>
                </c:pt>
                <c:pt idx="3">
                  <c:v>13</c:v>
                </c:pt>
                <c:pt idx="4">
                  <c:v>14.4</c:v>
                </c:pt>
                <c:pt idx="5">
                  <c:v>14.8</c:v>
                </c:pt>
                <c:pt idx="6">
                  <c:v>15.7</c:v>
                </c:pt>
                <c:pt idx="7">
                  <c:v>17.100000000000001</c:v>
                </c:pt>
                <c:pt idx="8">
                  <c:v>17.399999999999999</c:v>
                </c:pt>
                <c:pt idx="9">
                  <c:v>19.100000000000001</c:v>
                </c:pt>
                <c:pt idx="10">
                  <c:v>23</c:v>
                </c:pt>
                <c:pt idx="11">
                  <c:v>23.6</c:v>
                </c:pt>
                <c:pt idx="12">
                  <c:v>25.6</c:v>
                </c:pt>
                <c:pt idx="13">
                  <c:v>26.3</c:v>
                </c:pt>
                <c:pt idx="14">
                  <c:v>27.2</c:v>
                </c:pt>
                <c:pt idx="15">
                  <c:v>26.4</c:v>
                </c:pt>
                <c:pt idx="16">
                  <c:v>27.6</c:v>
                </c:pt>
                <c:pt idx="17">
                  <c:v>26.8</c:v>
                </c:pt>
                <c:pt idx="18">
                  <c:v>22.4</c:v>
                </c:pt>
              </c:numCache>
            </c:numRef>
          </c:val>
        </c:ser>
        <c:ser>
          <c:idx val="2"/>
          <c:order val="2"/>
          <c:tx>
            <c:strRef>
              <c:f>Sheet1!$G$23</c:f>
              <c:strCache>
                <c:ptCount val="1"/>
                <c:pt idx="0">
                  <c:v>Service</c:v>
                </c:pt>
              </c:strCache>
            </c:strRef>
          </c:tx>
          <c:spPr>
            <a:ln w="12700">
              <a:solidFill>
                <a:srgbClr val="FFFF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strRef>
              <c:f>Sheet1!$D$23:$D$42</c:f>
              <c:strCache>
                <c:ptCount val="20"/>
                <c:pt idx="0">
                  <c:v>Year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</c:strCache>
            </c:strRef>
          </c:cat>
          <c:val>
            <c:numRef>
              <c:f>Sheet1!$G$24:$G$42</c:f>
              <c:numCache>
                <c:formatCode>General</c:formatCode>
                <c:ptCount val="19"/>
                <c:pt idx="0">
                  <c:v>32.200000000000003</c:v>
                </c:pt>
                <c:pt idx="1">
                  <c:v>37</c:v>
                </c:pt>
                <c:pt idx="2">
                  <c:v>37.1</c:v>
                </c:pt>
                <c:pt idx="3">
                  <c:v>40.6</c:v>
                </c:pt>
                <c:pt idx="4">
                  <c:v>38</c:v>
                </c:pt>
                <c:pt idx="5">
                  <c:v>35.5</c:v>
                </c:pt>
                <c:pt idx="6">
                  <c:v>37.700000000000003</c:v>
                </c:pt>
                <c:pt idx="7">
                  <c:v>36.6</c:v>
                </c:pt>
                <c:pt idx="8">
                  <c:v>36.300000000000011</c:v>
                </c:pt>
                <c:pt idx="9">
                  <c:v>37.5</c:v>
                </c:pt>
                <c:pt idx="10">
                  <c:v>39.1</c:v>
                </c:pt>
                <c:pt idx="11">
                  <c:v>39.700000000000003</c:v>
                </c:pt>
                <c:pt idx="12">
                  <c:v>41.5</c:v>
                </c:pt>
                <c:pt idx="13">
                  <c:v>40.1</c:v>
                </c:pt>
                <c:pt idx="14">
                  <c:v>41.7</c:v>
                </c:pt>
                <c:pt idx="15">
                  <c:v>41.2</c:v>
                </c:pt>
                <c:pt idx="16">
                  <c:v>40.800000000000011</c:v>
                </c:pt>
                <c:pt idx="17">
                  <c:v>41.3</c:v>
                </c:pt>
                <c:pt idx="18">
                  <c:v>45.1</c:v>
                </c:pt>
              </c:numCache>
            </c:numRef>
          </c:val>
        </c:ser>
        <c:marker val="1"/>
        <c:axId val="82752256"/>
        <c:axId val="82754560"/>
      </c:lineChart>
      <c:catAx>
        <c:axId val="8275225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42352975933048814"/>
              <c:y val="0.89111872526236346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2754560"/>
        <c:crosses val="autoZero"/>
        <c:auto val="1"/>
        <c:lblAlgn val="ctr"/>
        <c:lblOffset val="100"/>
        <c:tickLblSkip val="2"/>
        <c:tickMarkSkip val="1"/>
      </c:catAx>
      <c:valAx>
        <c:axId val="8275456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Persent of GDP</a:t>
                </a:r>
              </a:p>
            </c:rich>
          </c:tx>
          <c:layout>
            <c:manualLayout>
              <c:xMode val="edge"/>
              <c:yMode val="edge"/>
              <c:x val="2.6890778370189727E-2"/>
              <c:y val="0.3696280243049680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2752256"/>
        <c:crosses val="autoZero"/>
        <c:crossBetween val="between"/>
      </c:valAx>
      <c:spPr>
        <a:solidFill>
          <a:schemeClr val="bg1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168133016128063"/>
          <c:y val="0.39255069247891938"/>
          <c:w val="0.18487410129505422"/>
          <c:h val="0.18338134539161191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th-TH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2400"/>
            </a:pPr>
            <a:r>
              <a:rPr lang="en-US" sz="2400"/>
              <a:t>Output structure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Sheet1!$C$41</c:f>
              <c:strCache>
                <c:ptCount val="1"/>
                <c:pt idx="0">
                  <c:v>Agriculture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pPr>
              <a:solidFill>
                <a:srgbClr val="92D050"/>
              </a:solidFill>
            </c:spPr>
          </c:marker>
          <c:cat>
            <c:numRef>
              <c:f>Sheet1!$D$40:$W$40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Sheet1!$D$41:$W$41</c:f>
              <c:numCache>
                <c:formatCode>General</c:formatCode>
                <c:ptCount val="20"/>
                <c:pt idx="0">
                  <c:v>12.499627898669377</c:v>
                </c:pt>
                <c:pt idx="1">
                  <c:v>12.649827358191358</c:v>
                </c:pt>
                <c:pt idx="2">
                  <c:v>12.297335772121651</c:v>
                </c:pt>
                <c:pt idx="3">
                  <c:v>8.658571183948542</c:v>
                </c:pt>
                <c:pt idx="4">
                  <c:v>9.0882614777723969</c:v>
                </c:pt>
                <c:pt idx="5">
                  <c:v>9.5057058744277754</c:v>
                </c:pt>
                <c:pt idx="6">
                  <c:v>9.5015203725145696</c:v>
                </c:pt>
                <c:pt idx="7">
                  <c:v>9.4488242217296605</c:v>
                </c:pt>
                <c:pt idx="8">
                  <c:v>10.776887749929923</c:v>
                </c:pt>
                <c:pt idx="9">
                  <c:v>9.3918391297625075</c:v>
                </c:pt>
                <c:pt idx="10">
                  <c:v>9.0231418292000924</c:v>
                </c:pt>
                <c:pt idx="11">
                  <c:v>9.1342128628760619</c:v>
                </c:pt>
                <c:pt idx="12">
                  <c:v>9.4347951241715684</c:v>
                </c:pt>
                <c:pt idx="13">
                  <c:v>10.407564578108973</c:v>
                </c:pt>
                <c:pt idx="14">
                  <c:v>10.306040117877018</c:v>
                </c:pt>
                <c:pt idx="15">
                  <c:v>10.265106212655409</c:v>
                </c:pt>
                <c:pt idx="16">
                  <c:v>10.786257102213918</c:v>
                </c:pt>
                <c:pt idx="17">
                  <c:v>10.684519608583329</c:v>
                </c:pt>
                <c:pt idx="18">
                  <c:v>11.644965182607695</c:v>
                </c:pt>
                <c:pt idx="19">
                  <c:v>11.6296226320241</c:v>
                </c:pt>
              </c:numCache>
            </c:numRef>
          </c:val>
        </c:ser>
        <c:ser>
          <c:idx val="1"/>
          <c:order val="1"/>
          <c:tx>
            <c:strRef>
              <c:f>Sheet1!$C$42</c:f>
              <c:strCache>
                <c:ptCount val="1"/>
                <c:pt idx="0">
                  <c:v>Manufacturing</c:v>
                </c:pt>
              </c:strCache>
            </c:strRef>
          </c:tx>
          <c:cat>
            <c:numRef>
              <c:f>Sheet1!$D$40:$W$40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Sheet1!$D$42:$W$42</c:f>
              <c:numCache>
                <c:formatCode>General</c:formatCode>
                <c:ptCount val="20"/>
                <c:pt idx="0">
                  <c:v>27.203606978560064</c:v>
                </c:pt>
                <c:pt idx="1">
                  <c:v>28.241088152044497</c:v>
                </c:pt>
                <c:pt idx="2">
                  <c:v>27.517155236789247</c:v>
                </c:pt>
                <c:pt idx="3">
                  <c:v>29.645661504943412</c:v>
                </c:pt>
                <c:pt idx="4">
                  <c:v>29.546989384574211</c:v>
                </c:pt>
                <c:pt idx="5">
                  <c:v>29.895810341186728</c:v>
                </c:pt>
                <c:pt idx="6">
                  <c:v>29.720794067977256</c:v>
                </c:pt>
                <c:pt idx="7">
                  <c:v>30.166377537975851</c:v>
                </c:pt>
                <c:pt idx="8">
                  <c:v>30.873000382366843</c:v>
                </c:pt>
                <c:pt idx="9">
                  <c:v>32.650511237785686</c:v>
                </c:pt>
                <c:pt idx="10">
                  <c:v>33.592288508147206</c:v>
                </c:pt>
                <c:pt idx="11">
                  <c:v>33.426031586234892</c:v>
                </c:pt>
                <c:pt idx="12">
                  <c:v>33.685622044958798</c:v>
                </c:pt>
                <c:pt idx="13">
                  <c:v>34.839334846280508</c:v>
                </c:pt>
                <c:pt idx="14">
                  <c:v>34.449206684792358</c:v>
                </c:pt>
                <c:pt idx="15">
                  <c:v>34.7008477358956</c:v>
                </c:pt>
                <c:pt idx="16">
                  <c:v>35.008196613764781</c:v>
                </c:pt>
                <c:pt idx="17">
                  <c:v>35.570508037903664</c:v>
                </c:pt>
                <c:pt idx="18">
                  <c:v>34.925144011460304</c:v>
                </c:pt>
                <c:pt idx="19">
                  <c:v>34.075285764715822</c:v>
                </c:pt>
              </c:numCache>
            </c:numRef>
          </c:val>
        </c:ser>
        <c:ser>
          <c:idx val="2"/>
          <c:order val="2"/>
          <c:tx>
            <c:strRef>
              <c:f>Sheet1!$C$43</c:f>
              <c:strCache>
                <c:ptCount val="1"/>
                <c:pt idx="0">
                  <c:v>Services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triangle"/>
            <c:size val="7"/>
            <c:spPr>
              <a:solidFill>
                <a:srgbClr val="00B0F0"/>
              </a:solidFill>
            </c:spPr>
          </c:marker>
          <c:cat>
            <c:numRef>
              <c:f>Sheet1!$D$40:$W$40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Sheet1!$D$43:$W$43</c:f>
              <c:numCache>
                <c:formatCode>General</c:formatCode>
                <c:ptCount val="20"/>
                <c:pt idx="0">
                  <c:v>60.296765122770587</c:v>
                </c:pt>
                <c:pt idx="1">
                  <c:v>59.109084489764101</c:v>
                </c:pt>
                <c:pt idx="2">
                  <c:v>60.185508991089137</c:v>
                </c:pt>
                <c:pt idx="3">
                  <c:v>61.695767311108071</c:v>
                </c:pt>
                <c:pt idx="4">
                  <c:v>61.36474913765332</c:v>
                </c:pt>
                <c:pt idx="5">
                  <c:v>60.598483784385508</c:v>
                </c:pt>
                <c:pt idx="6">
                  <c:v>60.777685559508114</c:v>
                </c:pt>
                <c:pt idx="7">
                  <c:v>60.384798240294444</c:v>
                </c:pt>
                <c:pt idx="8">
                  <c:v>58.350111867703184</c:v>
                </c:pt>
                <c:pt idx="9">
                  <c:v>57.957649632451805</c:v>
                </c:pt>
                <c:pt idx="10">
                  <c:v>57.384569662652616</c:v>
                </c:pt>
                <c:pt idx="11">
                  <c:v>57.439755550889039</c:v>
                </c:pt>
                <c:pt idx="12">
                  <c:v>56.87958283086968</c:v>
                </c:pt>
                <c:pt idx="13">
                  <c:v>54.753100575610468</c:v>
                </c:pt>
                <c:pt idx="14">
                  <c:v>55.244753197330574</c:v>
                </c:pt>
                <c:pt idx="15">
                  <c:v>55.034046051448918</c:v>
                </c:pt>
                <c:pt idx="16">
                  <c:v>54.205546284021345</c:v>
                </c:pt>
                <c:pt idx="17">
                  <c:v>53.744972353513006</c:v>
                </c:pt>
                <c:pt idx="18">
                  <c:v>53.429890805931983</c:v>
                </c:pt>
                <c:pt idx="19">
                  <c:v>54.295091603260076</c:v>
                </c:pt>
              </c:numCache>
            </c:numRef>
          </c:val>
        </c:ser>
        <c:marker val="1"/>
        <c:axId val="83186048"/>
        <c:axId val="83187968"/>
      </c:lineChart>
      <c:catAx>
        <c:axId val="8318604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 sz="1600"/>
            </a:pPr>
            <a:endParaRPr lang="th-TH"/>
          </a:p>
        </c:txPr>
        <c:crossAx val="83187968"/>
        <c:crosses val="autoZero"/>
        <c:auto val="1"/>
        <c:lblAlgn val="ctr"/>
        <c:lblOffset val="100"/>
      </c:catAx>
      <c:valAx>
        <c:axId val="8318796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th-TH" sz="1600"/>
                </a:pPr>
                <a:r>
                  <a:rPr lang="en-US" sz="1600"/>
                  <a:t>percent 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8318604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 sz="1600"/>
          </a:pPr>
          <a:endParaRPr lang="th-TH"/>
        </a:p>
      </c:txPr>
    </c:legend>
    <c:plotVisOnly val="1"/>
  </c:chart>
  <c:spPr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2800" b="1" i="0" u="none" strike="noStrike" baseline="0">
                <a:solidFill>
                  <a:srgbClr val="000000"/>
                </a:solidFill>
                <a:latin typeface="Angsana New"/>
                <a:ea typeface="Angsana New"/>
                <a:cs typeface="Angsana New"/>
              </a:defRPr>
            </a:pPr>
            <a:r>
              <a:rPr lang="en-US" sz="2800"/>
              <a:t>Taiwan</a:t>
            </a:r>
          </a:p>
        </c:rich>
      </c:tx>
      <c:layout>
        <c:manualLayout>
          <c:xMode val="edge"/>
          <c:yMode val="edge"/>
          <c:x val="0.44618131202072475"/>
          <c:y val="1.6077170418006523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6666694923731423"/>
          <c:y val="0.18971061093247679"/>
          <c:w val="0.56423706773048854"/>
          <c:h val="0.42122186495176983"/>
        </c:manualLayout>
      </c:layout>
      <c:lineChart>
        <c:grouping val="standard"/>
        <c:ser>
          <c:idx val="0"/>
          <c:order val="0"/>
          <c:tx>
            <c:strRef>
              <c:f>S.Korea!$D$2</c:f>
              <c:strCache>
                <c:ptCount val="1"/>
                <c:pt idx="0">
                  <c:v>Share of Agricultural Product (%)</c:v>
                </c:pt>
              </c:strCache>
            </c:strRef>
          </c:tx>
          <c:spPr>
            <a:ln w="41275">
              <a:solidFill>
                <a:srgbClr val="00B050"/>
              </a:solidFill>
              <a:prstDash val="solid"/>
            </a:ln>
          </c:spPr>
          <c:marker>
            <c:symbol val="none"/>
          </c:marker>
          <c:cat>
            <c:numRef>
              <c:f>S.Korea!$A$3:$A$41</c:f>
              <c:numCache>
                <c:formatCode>General</c:formatCode>
                <c:ptCount val="39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</c:numCache>
            </c:numRef>
          </c:cat>
          <c:val>
            <c:numRef>
              <c:f>Taiwan!$D$3:$D$50</c:f>
              <c:numCache>
                <c:formatCode>#,##0</c:formatCode>
                <c:ptCount val="48"/>
                <c:pt idx="0">
                  <c:v>29.309120763389085</c:v>
                </c:pt>
                <c:pt idx="1">
                  <c:v>27.671444697004837</c:v>
                </c:pt>
                <c:pt idx="2">
                  <c:v>25.646519772525597</c:v>
                </c:pt>
                <c:pt idx="3">
                  <c:v>25.70563797927969</c:v>
                </c:pt>
                <c:pt idx="4">
                  <c:v>24.838884683872731</c:v>
                </c:pt>
                <c:pt idx="5">
                  <c:v>23.395605187897043</c:v>
                </c:pt>
                <c:pt idx="6">
                  <c:v>22.254696684121054</c:v>
                </c:pt>
                <c:pt idx="7">
                  <c:v>21.376209862450867</c:v>
                </c:pt>
                <c:pt idx="8">
                  <c:v>18.894920957978243</c:v>
                </c:pt>
                <c:pt idx="9">
                  <c:v>17.767346332175922</c:v>
                </c:pt>
                <c:pt idx="10">
                  <c:v>15.818181604723325</c:v>
                </c:pt>
                <c:pt idx="11">
                  <c:v>14.165415174049278</c:v>
                </c:pt>
                <c:pt idx="12">
                  <c:v>12.79055028282605</c:v>
                </c:pt>
                <c:pt idx="13">
                  <c:v>12.746944149296818</c:v>
                </c:pt>
                <c:pt idx="14">
                  <c:v>11.772317577416189</c:v>
                </c:pt>
                <c:pt idx="15">
                  <c:v>11.105568150306039</c:v>
                </c:pt>
                <c:pt idx="16">
                  <c:v>10.43915343915344</c:v>
                </c:pt>
                <c:pt idx="17">
                  <c:v>9.0336152159293164</c:v>
                </c:pt>
                <c:pt idx="18">
                  <c:v>8.7121112161511149</c:v>
                </c:pt>
                <c:pt idx="19">
                  <c:v>7.8876050551074846</c:v>
                </c:pt>
                <c:pt idx="20">
                  <c:v>6.890922096637536</c:v>
                </c:pt>
                <c:pt idx="21">
                  <c:v>7.3129892859003789</c:v>
                </c:pt>
                <c:pt idx="22">
                  <c:v>7.3830182098265356</c:v>
                </c:pt>
                <c:pt idx="23">
                  <c:v>6.3078681756862895</c:v>
                </c:pt>
                <c:pt idx="24">
                  <c:v>6.1327960496436917</c:v>
                </c:pt>
                <c:pt idx="25">
                  <c:v>5.5343542849763274</c:v>
                </c:pt>
                <c:pt idx="26">
                  <c:v>5.1976872714904889</c:v>
                </c:pt>
                <c:pt idx="27">
                  <c:v>4.8479808152403852</c:v>
                </c:pt>
                <c:pt idx="28">
                  <c:v>4.4301414317452394</c:v>
                </c:pt>
                <c:pt idx="29">
                  <c:v>4.301131799077532</c:v>
                </c:pt>
                <c:pt idx="30">
                  <c:v>4.0805908754452656</c:v>
                </c:pt>
                <c:pt idx="31">
                  <c:v>3.6745967719361778</c:v>
                </c:pt>
                <c:pt idx="32">
                  <c:v>3.6009065527479489</c:v>
                </c:pt>
                <c:pt idx="33">
                  <c:v>3.1948021436649663</c:v>
                </c:pt>
                <c:pt idx="34">
                  <c:v>3.075046936133552</c:v>
                </c:pt>
                <c:pt idx="35">
                  <c:v>2.88569233659674</c:v>
                </c:pt>
                <c:pt idx="36">
                  <c:v>2.6389365839926602</c:v>
                </c:pt>
                <c:pt idx="37">
                  <c:v>2.3625017176046001</c:v>
                </c:pt>
                <c:pt idx="38">
                  <c:v>2.2824709580510412</c:v>
                </c:pt>
                <c:pt idx="39">
                  <c:v>2.1799712344203006</c:v>
                </c:pt>
                <c:pt idx="40">
                  <c:v>2.1927740379852469</c:v>
                </c:pt>
                <c:pt idx="41">
                  <c:v>2.1909365670903438</c:v>
                </c:pt>
                <c:pt idx="42">
                  <c:v>2.1144598799976397</c:v>
                </c:pt>
                <c:pt idx="43">
                  <c:v>1.9034150215483803</c:v>
                </c:pt>
                <c:pt idx="44">
                  <c:v>1.6721189375939982</c:v>
                </c:pt>
                <c:pt idx="45">
                  <c:v>1.6824018038153441</c:v>
                </c:pt>
                <c:pt idx="46">
                  <c:v>1.5480898848471283</c:v>
                </c:pt>
                <c:pt idx="47">
                  <c:v>1.524590877368309</c:v>
                </c:pt>
              </c:numCache>
            </c:numRef>
          </c:val>
        </c:ser>
        <c:ser>
          <c:idx val="1"/>
          <c:order val="1"/>
          <c:tx>
            <c:strRef>
              <c:f>S.Korea!$F$2</c:f>
              <c:strCache>
                <c:ptCount val="1"/>
                <c:pt idx="0">
                  <c:v>Share of Manufacturing Product (%)</c:v>
                </c:pt>
              </c:strCache>
            </c:strRef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00"/>
              </a:solidFill>
            </c:spPr>
          </c:marker>
          <c:cat>
            <c:numRef>
              <c:f>S.Korea!$A$3:$A$41</c:f>
              <c:numCache>
                <c:formatCode>General</c:formatCode>
                <c:ptCount val="39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</c:numCache>
            </c:numRef>
          </c:cat>
          <c:val>
            <c:numRef>
              <c:f>Taiwan!$F$3:$F$50</c:f>
              <c:numCache>
                <c:formatCode>0.00</c:formatCode>
                <c:ptCount val="48"/>
                <c:pt idx="0">
                  <c:v>17.516091803190434</c:v>
                </c:pt>
                <c:pt idx="1">
                  <c:v>17.544494441094155</c:v>
                </c:pt>
                <c:pt idx="2">
                  <c:v>18.072622807287335</c:v>
                </c:pt>
                <c:pt idx="3">
                  <c:v>19.360608093002458</c:v>
                </c:pt>
                <c:pt idx="4">
                  <c:v>19.799136343152629</c:v>
                </c:pt>
                <c:pt idx="5">
                  <c:v>21.344799685970287</c:v>
                </c:pt>
                <c:pt idx="6">
                  <c:v>22.329476039973589</c:v>
                </c:pt>
                <c:pt idx="7">
                  <c:v>23.99900059278556</c:v>
                </c:pt>
                <c:pt idx="8">
                  <c:v>26.641024146706293</c:v>
                </c:pt>
                <c:pt idx="9">
                  <c:v>28.899686297927122</c:v>
                </c:pt>
                <c:pt idx="10">
                  <c:v>31.041721209758929</c:v>
                </c:pt>
                <c:pt idx="11">
                  <c:v>32.632598462254762</c:v>
                </c:pt>
                <c:pt idx="12">
                  <c:v>33.384828270984848</c:v>
                </c:pt>
                <c:pt idx="13">
                  <c:v>30.537136246054132</c:v>
                </c:pt>
                <c:pt idx="14">
                  <c:v>30.758577835949261</c:v>
                </c:pt>
                <c:pt idx="15">
                  <c:v>32.731215318774467</c:v>
                </c:pt>
                <c:pt idx="16">
                  <c:v>33.533036520841399</c:v>
                </c:pt>
                <c:pt idx="17">
                  <c:v>35.277856905674106</c:v>
                </c:pt>
                <c:pt idx="18">
                  <c:v>34.814449158308392</c:v>
                </c:pt>
                <c:pt idx="19">
                  <c:v>35.449118673087007</c:v>
                </c:pt>
                <c:pt idx="20">
                  <c:v>36.608601965386292</c:v>
                </c:pt>
                <c:pt idx="21">
                  <c:v>35.371897786727459</c:v>
                </c:pt>
                <c:pt idx="22">
                  <c:v>35.662418143316962</c:v>
                </c:pt>
                <c:pt idx="23">
                  <c:v>37.679728824333573</c:v>
                </c:pt>
                <c:pt idx="24">
                  <c:v>36.918298197952709</c:v>
                </c:pt>
                <c:pt idx="25">
                  <c:v>38.922645699191278</c:v>
                </c:pt>
                <c:pt idx="26">
                  <c:v>38.877646458634032</c:v>
                </c:pt>
                <c:pt idx="27">
                  <c:v>37.0583978834117</c:v>
                </c:pt>
                <c:pt idx="28">
                  <c:v>35.168751866256763</c:v>
                </c:pt>
                <c:pt idx="29">
                  <c:v>33.040362973921894</c:v>
                </c:pt>
                <c:pt idx="30">
                  <c:v>32.711598290653676</c:v>
                </c:pt>
                <c:pt idx="31">
                  <c:v>31.331956148616424</c:v>
                </c:pt>
                <c:pt idx="32">
                  <c:v>29.572851678419511</c:v>
                </c:pt>
                <c:pt idx="33">
                  <c:v>29.087595099954971</c:v>
                </c:pt>
                <c:pt idx="34">
                  <c:v>28.728321284978971</c:v>
                </c:pt>
                <c:pt idx="35">
                  <c:v>28.473065102615731</c:v>
                </c:pt>
                <c:pt idx="36">
                  <c:v>28.081009882915563</c:v>
                </c:pt>
                <c:pt idx="37">
                  <c:v>27.681791731336187</c:v>
                </c:pt>
                <c:pt idx="38">
                  <c:v>27.948920562755429</c:v>
                </c:pt>
                <c:pt idx="39">
                  <c:v>28.308491785254731</c:v>
                </c:pt>
                <c:pt idx="40">
                  <c:v>26.880893891306169</c:v>
                </c:pt>
                <c:pt idx="41">
                  <c:v>27.922960145246311</c:v>
                </c:pt>
                <c:pt idx="42">
                  <c:v>28.406436454059087</c:v>
                </c:pt>
                <c:pt idx="43">
                  <c:v>29.258836795132826</c:v>
                </c:pt>
                <c:pt idx="44">
                  <c:v>29.90387275735473</c:v>
                </c:pt>
                <c:pt idx="45">
                  <c:v>30.404617812394559</c:v>
                </c:pt>
                <c:pt idx="46">
                  <c:v>31.473889934197892</c:v>
                </c:pt>
                <c:pt idx="47">
                  <c:v>31.119449307837829</c:v>
                </c:pt>
              </c:numCache>
            </c:numRef>
          </c:val>
        </c:ser>
        <c:marker val="1"/>
        <c:axId val="83213696"/>
        <c:axId val="83298560"/>
      </c:lineChart>
      <c:catAx>
        <c:axId val="8321369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lang="th-TH" sz="1400" b="1" i="0" u="none" strike="noStrike" baseline="0">
                    <a:solidFill>
                      <a:srgbClr val="000000"/>
                    </a:solidFill>
                    <a:latin typeface="Angsana New"/>
                    <a:ea typeface="Angsana New"/>
                    <a:cs typeface="Angsana New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42708405742061745"/>
              <c:y val="0.76527331189710612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lang="th-TH" sz="2400" b="1" i="0" u="none" strike="noStrike" baseline="0">
                <a:solidFill>
                  <a:srgbClr val="000000"/>
                </a:solidFill>
                <a:latin typeface="Angsana New"/>
                <a:ea typeface="Angsana New"/>
                <a:cs typeface="Angsana New"/>
              </a:defRPr>
            </a:pPr>
            <a:endParaRPr lang="th-TH"/>
          </a:p>
        </c:txPr>
        <c:crossAx val="83298560"/>
        <c:crosses val="autoZero"/>
        <c:auto val="1"/>
        <c:lblAlgn val="ctr"/>
        <c:lblOffset val="100"/>
        <c:tickLblSkip val="2"/>
        <c:tickMarkSkip val="1"/>
      </c:catAx>
      <c:valAx>
        <c:axId val="8329856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lang="th-TH" sz="1400" b="1" i="0" u="none" strike="noStrike" baseline="0">
                    <a:solidFill>
                      <a:srgbClr val="000000"/>
                    </a:solidFill>
                    <a:latin typeface="Angsana New"/>
                    <a:ea typeface="Angsana New"/>
                    <a:cs typeface="Angsana New"/>
                  </a:defRPr>
                </a:pPr>
                <a:r>
                  <a:rPr lang="en-US"/>
                  <a:t>Percentage share</a:t>
                </a:r>
              </a:p>
            </c:rich>
          </c:tx>
          <c:layout>
            <c:manualLayout>
              <c:xMode val="edge"/>
              <c:yMode val="edge"/>
              <c:x val="5.2083421636660861E-2"/>
              <c:y val="0.23794212218649693"/>
            </c:manualLayout>
          </c:layout>
          <c:spPr>
            <a:noFill/>
            <a:ln w="25400">
              <a:noFill/>
            </a:ln>
          </c:spPr>
        </c:title>
        <c:numFmt formatCode="#,##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th-TH" sz="1600" b="1" i="0" u="none" strike="noStrike" baseline="0">
                <a:solidFill>
                  <a:srgbClr val="000000"/>
                </a:solidFill>
                <a:latin typeface="Angsana New"/>
                <a:ea typeface="Angsana New"/>
                <a:cs typeface="Angsana New"/>
              </a:defRPr>
            </a:pPr>
            <a:endParaRPr lang="th-TH"/>
          </a:p>
        </c:txPr>
        <c:crossAx val="83213696"/>
        <c:crosses val="autoZero"/>
        <c:crossBetween val="between"/>
      </c:valAx>
      <c:spPr>
        <a:noFill/>
        <a:ln w="12700">
          <a:noFill/>
          <a:prstDash val="solid"/>
        </a:ln>
      </c:spPr>
    </c:plotArea>
    <c:legend>
      <c:legendPos val="r"/>
      <c:layout>
        <c:manualLayout>
          <c:xMode val="edge"/>
          <c:yMode val="edge"/>
          <c:x val="0.75111860398638364"/>
          <c:y val="0.22722400857449229"/>
          <c:w val="0.23152191990852566"/>
          <c:h val="0.64523043944265812"/>
        </c:manualLayout>
      </c:layout>
      <c:spPr>
        <a:noFill/>
        <a:ln w="3175">
          <a:noFill/>
          <a:prstDash val="solid"/>
        </a:ln>
      </c:spPr>
      <c:txPr>
        <a:bodyPr/>
        <a:lstStyle/>
        <a:p>
          <a:pPr>
            <a:defRPr lang="th-TH" sz="2400" b="1" i="0" u="none" strike="noStrike" baseline="0">
              <a:solidFill>
                <a:srgbClr val="000000"/>
              </a:solidFill>
              <a:latin typeface="Angsana New"/>
              <a:ea typeface="Angsana New"/>
              <a:cs typeface="Angsana New"/>
            </a:defRPr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600" b="0" i="0" u="none" strike="noStrike" baseline="0">
          <a:solidFill>
            <a:srgbClr val="000000"/>
          </a:solidFill>
          <a:latin typeface="Angsana New"/>
          <a:ea typeface="Angsana New"/>
          <a:cs typeface="Angsana New"/>
        </a:defRPr>
      </a:pPr>
      <a:endParaRPr lang="th-TH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2800" b="1"/>
            </a:pPr>
            <a:r>
              <a:rPr lang="en-US" sz="2800" b="1"/>
              <a:t>South Korea</a:t>
            </a:r>
          </a:p>
        </c:rich>
      </c:tx>
      <c:layout>
        <c:manualLayout>
          <c:xMode val="edge"/>
          <c:yMode val="edge"/>
          <c:x val="0.43130434782608845"/>
          <c:y val="3.5256520609602271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7565217391304275"/>
          <c:y val="0.20512884718314048"/>
          <c:w val="0.56521739130434756"/>
          <c:h val="0.55128377680468998"/>
        </c:manualLayout>
      </c:layout>
      <c:lineChart>
        <c:grouping val="standard"/>
        <c:ser>
          <c:idx val="0"/>
          <c:order val="0"/>
          <c:tx>
            <c:strRef>
              <c:f>S.Korea!$D$2</c:f>
              <c:strCache>
                <c:ptCount val="1"/>
                <c:pt idx="0">
                  <c:v>Share of Agricultural Product (%)</c:v>
                </c:pt>
              </c:strCache>
            </c:strRef>
          </c:tx>
          <c:spPr>
            <a:ln w="47625" cmpd="dbl">
              <a:solidFill>
                <a:srgbClr val="00B050"/>
              </a:solidFill>
              <a:prstDash val="solid"/>
            </a:ln>
          </c:spPr>
          <c:marker>
            <c:symbol val="none"/>
          </c:marker>
          <c:cat>
            <c:numRef>
              <c:f>S.Korea!$A$3:$A$41</c:f>
              <c:numCache>
                <c:formatCode>General</c:formatCode>
                <c:ptCount val="39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</c:numCache>
            </c:numRef>
          </c:cat>
          <c:val>
            <c:numRef>
              <c:f>S.Korea!$D$3:$D$41</c:f>
              <c:numCache>
                <c:formatCode>#,##0.00</c:formatCode>
                <c:ptCount val="39"/>
                <c:pt idx="0">
                  <c:v>19.914115227529471</c:v>
                </c:pt>
                <c:pt idx="1">
                  <c:v>19.116909182137491</c:v>
                </c:pt>
                <c:pt idx="2">
                  <c:v>18.89155151280729</c:v>
                </c:pt>
                <c:pt idx="3">
                  <c:v>18.016249641316662</c:v>
                </c:pt>
                <c:pt idx="4">
                  <c:v>17.753274221882325</c:v>
                </c:pt>
                <c:pt idx="5">
                  <c:v>17.48250551437452</c:v>
                </c:pt>
                <c:pt idx="6">
                  <c:v>17.3148482831647</c:v>
                </c:pt>
                <c:pt idx="7">
                  <c:v>16.1014150260119</c:v>
                </c:pt>
                <c:pt idx="8">
                  <c:v>13.161541956982736</c:v>
                </c:pt>
                <c:pt idx="9">
                  <c:v>13.633487994711922</c:v>
                </c:pt>
                <c:pt idx="10">
                  <c:v>11.153084387884975</c:v>
                </c:pt>
                <c:pt idx="11">
                  <c:v>12.434845942782419</c:v>
                </c:pt>
                <c:pt idx="12">
                  <c:v>12.196851125081098</c:v>
                </c:pt>
                <c:pt idx="13">
                  <c:v>11.673473578534272</c:v>
                </c:pt>
                <c:pt idx="14">
                  <c:v>10.573766253228028</c:v>
                </c:pt>
                <c:pt idx="15">
                  <c:v>10.347318287814698</c:v>
                </c:pt>
                <c:pt idx="16">
                  <c:v>9.8061870956648747</c:v>
                </c:pt>
                <c:pt idx="17">
                  <c:v>8.4396891992769518</c:v>
                </c:pt>
                <c:pt idx="18">
                  <c:v>8.2505768700453768</c:v>
                </c:pt>
                <c:pt idx="19">
                  <c:v>7.6532385291279326</c:v>
                </c:pt>
                <c:pt idx="20">
                  <c:v>6.5561384536901564</c:v>
                </c:pt>
                <c:pt idx="21">
                  <c:v>6.1151035046757372</c:v>
                </c:pt>
                <c:pt idx="22">
                  <c:v>6.3152170108741013</c:v>
                </c:pt>
                <c:pt idx="23">
                  <c:v>5.5947275578502689</c:v>
                </c:pt>
                <c:pt idx="24">
                  <c:v>5.1752151714009065</c:v>
                </c:pt>
                <c:pt idx="25">
                  <c:v>4.9900749134231024</c:v>
                </c:pt>
                <c:pt idx="26">
                  <c:v>4.7711257812784504</c:v>
                </c:pt>
                <c:pt idx="27">
                  <c:v>4.7696070643114119</c:v>
                </c:pt>
                <c:pt idx="28">
                  <c:v>4.7939636707729223</c:v>
                </c:pt>
                <c:pt idx="29">
                  <c:v>4.6363765381769255</c:v>
                </c:pt>
                <c:pt idx="30">
                  <c:v>4.3254424627741983</c:v>
                </c:pt>
                <c:pt idx="31">
                  <c:v>4.2121212070779608</c:v>
                </c:pt>
                <c:pt idx="32">
                  <c:v>3.7996533945413447</c:v>
                </c:pt>
                <c:pt idx="33">
                  <c:v>3.4917576994839528</c:v>
                </c:pt>
                <c:pt idx="34">
                  <c:v>3.6395769136831477</c:v>
                </c:pt>
                <c:pt idx="35">
                  <c:v>3.5189679043841267</c:v>
                </c:pt>
                <c:pt idx="36">
                  <c:v>3.2972259695216541</c:v>
                </c:pt>
                <c:pt idx="37">
                  <c:v>3.1750990217490731</c:v>
                </c:pt>
                <c:pt idx="38">
                  <c:v>3.2068990470062442</c:v>
                </c:pt>
              </c:numCache>
            </c:numRef>
          </c:val>
        </c:ser>
        <c:ser>
          <c:idx val="1"/>
          <c:order val="1"/>
          <c:tx>
            <c:strRef>
              <c:f>S.Korea!$F$2</c:f>
              <c:strCache>
                <c:ptCount val="1"/>
                <c:pt idx="0">
                  <c:v>Share of Manufacturing Product (%)</c:v>
                </c:pt>
              </c:strCache>
            </c:strRef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square"/>
            <c:size val="4"/>
          </c:marker>
          <c:cat>
            <c:numRef>
              <c:f>S.Korea!$A$3:$A$41</c:f>
              <c:numCache>
                <c:formatCode>General</c:formatCode>
                <c:ptCount val="39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</c:numCache>
            </c:numRef>
          </c:cat>
          <c:val>
            <c:numRef>
              <c:f>S.Korea!$F$3:$F$41</c:f>
              <c:numCache>
                <c:formatCode>0.00</c:formatCode>
                <c:ptCount val="39"/>
                <c:pt idx="0">
                  <c:v>7.2692118297946324</c:v>
                </c:pt>
                <c:pt idx="1">
                  <c:v>7.9083458772369726</c:v>
                </c:pt>
                <c:pt idx="2">
                  <c:v>8.7693255478266892</c:v>
                </c:pt>
                <c:pt idx="3">
                  <c:v>10.349514762891737</c:v>
                </c:pt>
                <c:pt idx="4">
                  <c:v>11.29986528732837</c:v>
                </c:pt>
                <c:pt idx="5">
                  <c:v>12.091958929360635</c:v>
                </c:pt>
                <c:pt idx="6">
                  <c:v>13.683877963706687</c:v>
                </c:pt>
                <c:pt idx="7">
                  <c:v>14.233944897173673</c:v>
                </c:pt>
                <c:pt idx="8">
                  <c:v>15.77627991517722</c:v>
                </c:pt>
                <c:pt idx="9">
                  <c:v>16.193627913376389</c:v>
                </c:pt>
                <c:pt idx="10">
                  <c:v>16.243874097448657</c:v>
                </c:pt>
                <c:pt idx="11">
                  <c:v>16.946497380274529</c:v>
                </c:pt>
                <c:pt idx="12">
                  <c:v>16.806931897381329</c:v>
                </c:pt>
                <c:pt idx="13">
                  <c:v>17.551280003650721</c:v>
                </c:pt>
                <c:pt idx="14">
                  <c:v>19.026447343287789</c:v>
                </c:pt>
                <c:pt idx="15">
                  <c:v>18.980820916169179</c:v>
                </c:pt>
                <c:pt idx="16">
                  <c:v>20.634654077797631</c:v>
                </c:pt>
                <c:pt idx="17">
                  <c:v>22.129456886630226</c:v>
                </c:pt>
                <c:pt idx="18">
                  <c:v>22.383720402143076</c:v>
                </c:pt>
                <c:pt idx="19">
                  <c:v>21.688061715767777</c:v>
                </c:pt>
                <c:pt idx="20">
                  <c:v>21.67944510758463</c:v>
                </c:pt>
                <c:pt idx="21">
                  <c:v>21.614794371698991</c:v>
                </c:pt>
                <c:pt idx="22">
                  <c:v>21.257642697336955</c:v>
                </c:pt>
                <c:pt idx="23">
                  <c:v>21.059226951329606</c:v>
                </c:pt>
                <c:pt idx="24">
                  <c:v>21.618596567821587</c:v>
                </c:pt>
                <c:pt idx="25">
                  <c:v>22.11076362365867</c:v>
                </c:pt>
                <c:pt idx="26">
                  <c:v>21.994386440059401</c:v>
                </c:pt>
                <c:pt idx="27">
                  <c:v>22.039512865972277</c:v>
                </c:pt>
                <c:pt idx="28">
                  <c:v>21.793225755798378</c:v>
                </c:pt>
                <c:pt idx="29">
                  <c:v>24.238408261878106</c:v>
                </c:pt>
                <c:pt idx="30">
                  <c:v>26.136560995188091</c:v>
                </c:pt>
                <c:pt idx="31">
                  <c:v>25.713441218747789</c:v>
                </c:pt>
                <c:pt idx="32">
                  <c:v>25.864393842626683</c:v>
                </c:pt>
                <c:pt idx="33">
                  <c:v>26.471852312848291</c:v>
                </c:pt>
                <c:pt idx="34">
                  <c:v>28.081680644903205</c:v>
                </c:pt>
                <c:pt idx="35">
                  <c:v>28.857082879517112</c:v>
                </c:pt>
                <c:pt idx="36">
                  <c:v>29.775881971643059</c:v>
                </c:pt>
                <c:pt idx="37">
                  <c:v>30.203970393092231</c:v>
                </c:pt>
                <c:pt idx="38">
                  <c:v>30.444828208341416</c:v>
                </c:pt>
              </c:numCache>
            </c:numRef>
          </c:val>
        </c:ser>
        <c:marker val="1"/>
        <c:axId val="83344768"/>
        <c:axId val="83362944"/>
      </c:lineChart>
      <c:catAx>
        <c:axId val="83344768"/>
        <c:scaling>
          <c:orientation val="minMax"/>
        </c:scaling>
        <c:axPos val="b"/>
        <c:numFmt formatCode="0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lang="th-TH" sz="2400" b="1"/>
            </a:pPr>
            <a:endParaRPr lang="th-TH"/>
          </a:p>
        </c:txPr>
        <c:crossAx val="83362944"/>
        <c:crosses val="autoZero"/>
        <c:auto val="1"/>
        <c:lblAlgn val="ctr"/>
        <c:lblOffset val="100"/>
        <c:tickMarkSkip val="1"/>
      </c:catAx>
      <c:valAx>
        <c:axId val="83362944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lang="th-TH" sz="2000" b="1"/>
                </a:pPr>
                <a:r>
                  <a:rPr lang="en-US" sz="2000" b="1"/>
                  <a:t>Percentage share</a:t>
                </a:r>
              </a:p>
            </c:rich>
          </c:tx>
          <c:layout>
            <c:manualLayout>
              <c:xMode val="edge"/>
              <c:yMode val="edge"/>
              <c:x val="5.7391304347826577E-2"/>
              <c:y val="0.33012923843536668"/>
            </c:manualLayout>
          </c:layout>
          <c:spPr>
            <a:noFill/>
            <a:ln w="25400">
              <a:noFill/>
            </a:ln>
          </c:spPr>
        </c:title>
        <c:numFmt formatCode="#,##0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th-TH" sz="2000" b="1"/>
            </a:pPr>
            <a:endParaRPr lang="th-TH"/>
          </a:p>
        </c:txPr>
        <c:crossAx val="83344768"/>
        <c:crosses val="autoZero"/>
        <c:crossBetween val="between"/>
      </c:valAx>
      <c:spPr>
        <a:noFill/>
        <a:ln w="12700">
          <a:noFill/>
          <a:prstDash val="solid"/>
        </a:ln>
      </c:spPr>
    </c:plotArea>
    <c:legend>
      <c:legendPos val="r"/>
      <c:layout>
        <c:manualLayout>
          <c:xMode val="edge"/>
          <c:yMode val="edge"/>
          <c:x val="0.7389344561096548"/>
          <c:y val="0"/>
          <c:w val="0.2428985507246377"/>
          <c:h val="0.46795006393431837"/>
        </c:manualLayout>
      </c:layout>
      <c:spPr>
        <a:solidFill>
          <a:srgbClr val="FFFFFF"/>
        </a:solidFill>
        <a:ln w="3175">
          <a:noFill/>
          <a:prstDash val="solid"/>
        </a:ln>
      </c:spPr>
      <c:txPr>
        <a:bodyPr/>
        <a:lstStyle/>
        <a:p>
          <a:pPr>
            <a:defRPr lang="th-TH" sz="2400" b="1"/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Angsana New"/>
          <a:ea typeface="Angsana New"/>
          <a:cs typeface="Angsana New"/>
        </a:defRPr>
      </a:pPr>
      <a:endParaRPr lang="th-TH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1800"/>
            </a:pPr>
            <a:r>
              <a:rPr lang="en-US" sz="1800"/>
              <a:t>Employment share 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Sheet1!$C$15</c:f>
              <c:strCache>
                <c:ptCount val="1"/>
                <c:pt idx="0">
                  <c:v>Agriculture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pPr>
              <a:solidFill>
                <a:srgbClr val="92D050"/>
              </a:solidFill>
            </c:spPr>
          </c:marker>
          <c:cat>
            <c:numRef>
              <c:f>Sheet1!$D$14:$W$14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Sheet1!$D$15:$W$15</c:f>
              <c:numCache>
                <c:formatCode>General</c:formatCode>
                <c:ptCount val="20"/>
                <c:pt idx="0">
                  <c:v>61.557230508661505</c:v>
                </c:pt>
                <c:pt idx="1">
                  <c:v>53.86187047048594</c:v>
                </c:pt>
                <c:pt idx="2">
                  <c:v>54.951423322838394</c:v>
                </c:pt>
                <c:pt idx="3">
                  <c:v>50.066923007799005</c:v>
                </c:pt>
                <c:pt idx="4">
                  <c:v>48.292887774709541</c:v>
                </c:pt>
                <c:pt idx="5">
                  <c:v>45.137429340427012</c:v>
                </c:pt>
                <c:pt idx="6">
                  <c:v>43.538421603145395</c:v>
                </c:pt>
                <c:pt idx="7">
                  <c:v>43.424745453122107</c:v>
                </c:pt>
                <c:pt idx="8">
                  <c:v>41.3668692961758</c:v>
                </c:pt>
                <c:pt idx="9">
                  <c:v>42.189217215632404</c:v>
                </c:pt>
                <c:pt idx="10">
                  <c:v>41.628071123819552</c:v>
                </c:pt>
                <c:pt idx="11">
                  <c:v>40.255688933059794</c:v>
                </c:pt>
                <c:pt idx="12">
                  <c:v>40.984140264298745</c:v>
                </c:pt>
                <c:pt idx="13">
                  <c:v>39.768494642140887</c:v>
                </c:pt>
                <c:pt idx="14">
                  <c:v>38.171467975576</c:v>
                </c:pt>
                <c:pt idx="15">
                  <c:v>37.686834046959</c:v>
                </c:pt>
                <c:pt idx="16">
                  <c:v>38.898963317121179</c:v>
                </c:pt>
                <c:pt idx="17">
                  <c:v>38.725591301895463</c:v>
                </c:pt>
                <c:pt idx="18">
                  <c:v>38.988989947165464</c:v>
                </c:pt>
                <c:pt idx="19">
                  <c:v>38.235201026107987</c:v>
                </c:pt>
              </c:numCache>
            </c:numRef>
          </c:val>
        </c:ser>
        <c:ser>
          <c:idx val="1"/>
          <c:order val="1"/>
          <c:tx>
            <c:strRef>
              <c:f>Sheet1!$C$16</c:f>
              <c:strCache>
                <c:ptCount val="1"/>
                <c:pt idx="0">
                  <c:v>Manufacturing</c:v>
                </c:pt>
              </c:strCache>
            </c:strRef>
          </c:tx>
          <c:cat>
            <c:numRef>
              <c:f>Sheet1!$D$14:$W$14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Sheet1!$D$16:$W$16</c:f>
              <c:numCache>
                <c:formatCode>General</c:formatCode>
                <c:ptCount val="20"/>
                <c:pt idx="0">
                  <c:v>9.4743365530936092</c:v>
                </c:pt>
                <c:pt idx="1">
                  <c:v>12.025556773744979</c:v>
                </c:pt>
                <c:pt idx="2">
                  <c:v>12.489104185421757</c:v>
                </c:pt>
                <c:pt idx="3">
                  <c:v>12.252664702330561</c:v>
                </c:pt>
                <c:pt idx="4">
                  <c:v>13.333036407365471</c:v>
                </c:pt>
                <c:pt idx="5">
                  <c:v>14.455019417658475</c:v>
                </c:pt>
                <c:pt idx="6">
                  <c:v>13.4750218689977</c:v>
                </c:pt>
                <c:pt idx="7">
                  <c:v>13.208255033454021</c:v>
                </c:pt>
                <c:pt idx="8">
                  <c:v>13.157634166905154</c:v>
                </c:pt>
                <c:pt idx="9">
                  <c:v>13.061227111992688</c:v>
                </c:pt>
                <c:pt idx="10">
                  <c:v>13.996315918582351</c:v>
                </c:pt>
                <c:pt idx="11">
                  <c:v>14.570893286907017</c:v>
                </c:pt>
                <c:pt idx="12">
                  <c:v>14.746438469534628</c:v>
                </c:pt>
                <c:pt idx="13">
                  <c:v>15.182511030886484</c:v>
                </c:pt>
                <c:pt idx="14">
                  <c:v>15.331301058695493</c:v>
                </c:pt>
                <c:pt idx="15">
                  <c:v>15.465523144187918</c:v>
                </c:pt>
                <c:pt idx="16">
                  <c:v>15.109203815253885</c:v>
                </c:pt>
                <c:pt idx="17">
                  <c:v>15.210338146606349</c:v>
                </c:pt>
                <c:pt idx="18">
                  <c:v>14.464042600305696</c:v>
                </c:pt>
                <c:pt idx="19">
                  <c:v>13.984799979051054</c:v>
                </c:pt>
              </c:numCache>
            </c:numRef>
          </c:val>
        </c:ser>
        <c:ser>
          <c:idx val="2"/>
          <c:order val="2"/>
          <c:tx>
            <c:strRef>
              <c:f>Sheet1!$C$17</c:f>
              <c:strCache>
                <c:ptCount val="1"/>
                <c:pt idx="0">
                  <c:v>Services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chemeClr val="tx2">
                  <a:lumMod val="75000"/>
                </a:schemeClr>
              </a:solidFill>
            </c:spPr>
          </c:marker>
          <c:cat>
            <c:numRef>
              <c:f>Sheet1!$D$14:$W$14</c:f>
              <c:numCache>
                <c:formatCode>General</c:formatCode>
                <c:ptCount val="20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</c:numCache>
            </c:numRef>
          </c:cat>
          <c:val>
            <c:numRef>
              <c:f>Sheet1!$D$17:$W$17</c:f>
              <c:numCache>
                <c:formatCode>General</c:formatCode>
                <c:ptCount val="20"/>
                <c:pt idx="0">
                  <c:v>25.989532804890278</c:v>
                </c:pt>
                <c:pt idx="1">
                  <c:v>29.99485511308071</c:v>
                </c:pt>
                <c:pt idx="2">
                  <c:v>30.13516367140922</c:v>
                </c:pt>
                <c:pt idx="3">
                  <c:v>32.72211896057307</c:v>
                </c:pt>
                <c:pt idx="4">
                  <c:v>34.151788554776417</c:v>
                </c:pt>
                <c:pt idx="5">
                  <c:v>36.8998249587492</c:v>
                </c:pt>
                <c:pt idx="6">
                  <c:v>39.24985231811381</c:v>
                </c:pt>
                <c:pt idx="7">
                  <c:v>39.976579630417</c:v>
                </c:pt>
                <c:pt idx="8">
                  <c:v>38.225031437323217</c:v>
                </c:pt>
                <c:pt idx="9">
                  <c:v>38.269738745870221</c:v>
                </c:pt>
                <c:pt idx="10">
                  <c:v>38.429085488543556</c:v>
                </c:pt>
                <c:pt idx="11">
                  <c:v>39.970785439168175</c:v>
                </c:pt>
                <c:pt idx="12">
                  <c:v>40.634066179911891</c:v>
                </c:pt>
                <c:pt idx="13">
                  <c:v>41.874391152369448</c:v>
                </c:pt>
                <c:pt idx="14">
                  <c:v>43.586138583230721</c:v>
                </c:pt>
                <c:pt idx="15">
                  <c:v>44.271028671157801</c:v>
                </c:pt>
                <c:pt idx="16">
                  <c:v>43.792872817818008</c:v>
                </c:pt>
                <c:pt idx="17">
                  <c:v>44.017673714533892</c:v>
                </c:pt>
                <c:pt idx="18">
                  <c:v>44.577792030210404</c:v>
                </c:pt>
                <c:pt idx="19">
                  <c:v>45.771974312820156</c:v>
                </c:pt>
              </c:numCache>
            </c:numRef>
          </c:val>
        </c:ser>
        <c:marker val="1"/>
        <c:axId val="83401344"/>
        <c:axId val="83407616"/>
      </c:lineChart>
      <c:catAx>
        <c:axId val="8340134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 sz="1400"/>
            </a:pPr>
            <a:endParaRPr lang="th-TH"/>
          </a:p>
        </c:txPr>
        <c:crossAx val="83407616"/>
        <c:crosses val="autoZero"/>
        <c:auto val="1"/>
        <c:lblAlgn val="ctr"/>
        <c:lblOffset val="100"/>
      </c:catAx>
      <c:valAx>
        <c:axId val="8340761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th-TH" sz="1400"/>
                </a:pPr>
                <a:r>
                  <a:rPr lang="en-US" sz="1400"/>
                  <a:t>% of total labor force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8340134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 sz="1600"/>
          </a:pPr>
          <a:endParaRPr lang="th-TH"/>
        </a:p>
      </c:txPr>
    </c:legend>
    <c:plotVisOnly val="1"/>
  </c:chart>
  <c:spPr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165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dirty="0" smtClean="0"/>
              <a:t>Agricultural </a:t>
            </a:r>
            <a:r>
              <a:rPr lang="en-US" dirty="0"/>
              <a:t>Production per Capita </a:t>
            </a:r>
            <a:r>
              <a:rPr lang="en-US" dirty="0" smtClean="0"/>
              <a:t>Index</a:t>
            </a:r>
            <a:endParaRPr lang="en-US" dirty="0"/>
          </a:p>
        </c:rich>
      </c:tx>
      <c:layout>
        <c:manualLayout>
          <c:xMode val="edge"/>
          <c:yMode val="edge"/>
          <c:x val="0.21058445735881154"/>
          <c:y val="2.9787234042553196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9.7023205484688041E-2"/>
          <c:y val="0.17872340425531921"/>
          <c:w val="0.88754182289970363"/>
          <c:h val="0.54255319148936021"/>
        </c:manualLayout>
      </c:layout>
      <c:lineChart>
        <c:grouping val="standard"/>
        <c:ser>
          <c:idx val="0"/>
          <c:order val="0"/>
          <c:tx>
            <c:v>Thailand</c:v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Sheet1!$C$20:$AW$20</c:f>
              <c:numCache>
                <c:formatCode>General</c:formatCode>
                <c:ptCount val="4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</c:numCache>
            </c:numRef>
          </c:cat>
          <c:val>
            <c:numRef>
              <c:f>Sheet1!$C$21:$AW$21</c:f>
              <c:numCache>
                <c:formatCode>General</c:formatCode>
                <c:ptCount val="47"/>
                <c:pt idx="0">
                  <c:v>100</c:v>
                </c:pt>
                <c:pt idx="1">
                  <c:v>103.939002279693</c:v>
                </c:pt>
                <c:pt idx="2">
                  <c:v>107.77697077801704</c:v>
                </c:pt>
                <c:pt idx="3">
                  <c:v>102.39561024504989</c:v>
                </c:pt>
                <c:pt idx="4">
                  <c:v>102.30892331459395</c:v>
                </c:pt>
                <c:pt idx="5">
                  <c:v>116.62113371981053</c:v>
                </c:pt>
                <c:pt idx="6">
                  <c:v>101.82346391918036</c:v>
                </c:pt>
                <c:pt idx="7">
                  <c:v>106.14418480506349</c:v>
                </c:pt>
                <c:pt idx="8">
                  <c:v>110.24647456148438</c:v>
                </c:pt>
                <c:pt idx="9">
                  <c:v>111.67348970596314</c:v>
                </c:pt>
                <c:pt idx="10">
                  <c:v>108.61893918022214</c:v>
                </c:pt>
                <c:pt idx="11">
                  <c:v>102.70700579412384</c:v>
                </c:pt>
                <c:pt idx="12">
                  <c:v>118.27021075806337</c:v>
                </c:pt>
                <c:pt idx="13">
                  <c:v>112.8407087225503</c:v>
                </c:pt>
                <c:pt idx="14">
                  <c:v>120.45511854166685</c:v>
                </c:pt>
                <c:pt idx="15">
                  <c:v>125.29788156293367</c:v>
                </c:pt>
                <c:pt idx="16">
                  <c:v>122.980506386389</c:v>
                </c:pt>
                <c:pt idx="17">
                  <c:v>140.00810701015484</c:v>
                </c:pt>
                <c:pt idx="18">
                  <c:v>128.55324495229866</c:v>
                </c:pt>
                <c:pt idx="19">
                  <c:v>136.69693812109406</c:v>
                </c:pt>
                <c:pt idx="20">
                  <c:v>137.10519179366602</c:v>
                </c:pt>
                <c:pt idx="21">
                  <c:v>133.56447633129486</c:v>
                </c:pt>
                <c:pt idx="22">
                  <c:v>138.15084355600561</c:v>
                </c:pt>
                <c:pt idx="23">
                  <c:v>139.22509080951198</c:v>
                </c:pt>
                <c:pt idx="24">
                  <c:v>143.50407149815149</c:v>
                </c:pt>
                <c:pt idx="25">
                  <c:v>132.29288343952408</c:v>
                </c:pt>
                <c:pt idx="26">
                  <c:v>131.97571784264221</c:v>
                </c:pt>
                <c:pt idx="27">
                  <c:v>145.33043146765911</c:v>
                </c:pt>
                <c:pt idx="28">
                  <c:v>149.36390401237361</c:v>
                </c:pt>
                <c:pt idx="29">
                  <c:v>137.04583646928782</c:v>
                </c:pt>
                <c:pt idx="30">
                  <c:v>149.10774948304561</c:v>
                </c:pt>
                <c:pt idx="31">
                  <c:v>154.78069655117361</c:v>
                </c:pt>
                <c:pt idx="32">
                  <c:v>149.0809005032678</c:v>
                </c:pt>
                <c:pt idx="33">
                  <c:v>153.7470313996227</c:v>
                </c:pt>
                <c:pt idx="34">
                  <c:v>155.28298012111171</c:v>
                </c:pt>
                <c:pt idx="35">
                  <c:v>158.15587657100386</c:v>
                </c:pt>
                <c:pt idx="36">
                  <c:v>159.49453977891054</c:v>
                </c:pt>
                <c:pt idx="37">
                  <c:v>154.64612194196278</c:v>
                </c:pt>
                <c:pt idx="38">
                  <c:v>157.43592618430759</c:v>
                </c:pt>
                <c:pt idx="39">
                  <c:v>165.01726275292941</c:v>
                </c:pt>
                <c:pt idx="40">
                  <c:v>167.99522609146248</c:v>
                </c:pt>
                <c:pt idx="41">
                  <c:v>167.60349396000214</c:v>
                </c:pt>
                <c:pt idx="42">
                  <c:v>174.05888247153425</c:v>
                </c:pt>
                <c:pt idx="43">
                  <c:v>171.90629611638877</c:v>
                </c:pt>
                <c:pt idx="44">
                  <c:v>169.74628263330291</c:v>
                </c:pt>
                <c:pt idx="45">
                  <c:v>173.44267726605787</c:v>
                </c:pt>
                <c:pt idx="46">
                  <c:v>181.59981931732764</c:v>
                </c:pt>
              </c:numCache>
            </c:numRef>
          </c:val>
        </c:ser>
        <c:ser>
          <c:idx val="1"/>
          <c:order val="1"/>
          <c:tx>
            <c:v>World</c:v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numRef>
              <c:f>Sheet1!$C$20:$AW$20</c:f>
              <c:numCache>
                <c:formatCode>General</c:formatCode>
                <c:ptCount val="4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</c:numCache>
            </c:numRef>
          </c:cat>
          <c:val>
            <c:numRef>
              <c:f>Sheet1!$C$22:$AW$22</c:f>
              <c:numCache>
                <c:formatCode>General</c:formatCode>
                <c:ptCount val="47"/>
                <c:pt idx="0">
                  <c:v>100</c:v>
                </c:pt>
                <c:pt idx="1">
                  <c:v>101.3044801139271</c:v>
                </c:pt>
                <c:pt idx="2">
                  <c:v>101.80206547342031</c:v>
                </c:pt>
                <c:pt idx="3">
                  <c:v>103.44128796789199</c:v>
                </c:pt>
                <c:pt idx="4">
                  <c:v>103.32402449864072</c:v>
                </c:pt>
                <c:pt idx="5">
                  <c:v>105.06705625499002</c:v>
                </c:pt>
                <c:pt idx="6">
                  <c:v>106.59476121949405</c:v>
                </c:pt>
                <c:pt idx="7">
                  <c:v>107.58949601084238</c:v>
                </c:pt>
                <c:pt idx="8">
                  <c:v>105.82763463908043</c:v>
                </c:pt>
                <c:pt idx="9">
                  <c:v>106.87635953163026</c:v>
                </c:pt>
                <c:pt idx="10">
                  <c:v>107.50657202223798</c:v>
                </c:pt>
                <c:pt idx="11">
                  <c:v>104.97343217415624</c:v>
                </c:pt>
                <c:pt idx="12">
                  <c:v>108.85635326333579</c:v>
                </c:pt>
                <c:pt idx="13">
                  <c:v>107.28511104492881</c:v>
                </c:pt>
                <c:pt idx="14">
                  <c:v>107.32674724320671</c:v>
                </c:pt>
                <c:pt idx="15">
                  <c:v>108.06036852153234</c:v>
                </c:pt>
                <c:pt idx="16">
                  <c:v>108.7639912724506</c:v>
                </c:pt>
                <c:pt idx="17">
                  <c:v>111.74301726767322</c:v>
                </c:pt>
                <c:pt idx="18">
                  <c:v>111.0558190778082</c:v>
                </c:pt>
                <c:pt idx="19">
                  <c:v>109.18900312105288</c:v>
                </c:pt>
                <c:pt idx="20">
                  <c:v>110.95583098751388</c:v>
                </c:pt>
                <c:pt idx="21">
                  <c:v>112.5827683476444</c:v>
                </c:pt>
                <c:pt idx="22">
                  <c:v>110.94057615749156</c:v>
                </c:pt>
                <c:pt idx="23">
                  <c:v>114.72624367623268</c:v>
                </c:pt>
                <c:pt idx="24">
                  <c:v>114.71106581279938</c:v>
                </c:pt>
                <c:pt idx="25">
                  <c:v>114.58326402086612</c:v>
                </c:pt>
                <c:pt idx="26">
                  <c:v>113.56226448057063</c:v>
                </c:pt>
                <c:pt idx="27">
                  <c:v>112.93652154473808</c:v>
                </c:pt>
                <c:pt idx="28">
                  <c:v>114.87274910708825</c:v>
                </c:pt>
                <c:pt idx="29">
                  <c:v>116.05386575835448</c:v>
                </c:pt>
                <c:pt idx="30">
                  <c:v>114.50148163539306</c:v>
                </c:pt>
                <c:pt idx="31">
                  <c:v>115.10210381130145</c:v>
                </c:pt>
                <c:pt idx="32">
                  <c:v>114.12761252456808</c:v>
                </c:pt>
                <c:pt idx="33">
                  <c:v>115.10737031363382</c:v>
                </c:pt>
                <c:pt idx="34">
                  <c:v>115.69505045094984</c:v>
                </c:pt>
                <c:pt idx="35">
                  <c:v>118.92099674521162</c:v>
                </c:pt>
                <c:pt idx="36">
                  <c:v>119.15058699309476</c:v>
                </c:pt>
                <c:pt idx="37">
                  <c:v>119.18230180581998</c:v>
                </c:pt>
                <c:pt idx="38">
                  <c:v>121.11394611153121</c:v>
                </c:pt>
                <c:pt idx="39">
                  <c:v>121.73170669482732</c:v>
                </c:pt>
                <c:pt idx="40">
                  <c:v>122.00554523392165</c:v>
                </c:pt>
                <c:pt idx="41">
                  <c:v>121.70818740278916</c:v>
                </c:pt>
                <c:pt idx="42">
                  <c:v>123.36494043834142</c:v>
                </c:pt>
                <c:pt idx="43">
                  <c:v>127.48336849114929</c:v>
                </c:pt>
                <c:pt idx="44">
                  <c:v>128.1906350969607</c:v>
                </c:pt>
                <c:pt idx="45">
                  <c:v>127.64139987326375</c:v>
                </c:pt>
                <c:pt idx="46">
                  <c:v>128.32544113920494</c:v>
                </c:pt>
              </c:numCache>
            </c:numRef>
          </c:val>
        </c:ser>
        <c:ser>
          <c:idx val="2"/>
          <c:order val="2"/>
          <c:tx>
            <c:v>Asia</c:v>
          </c:tx>
          <c:spPr>
            <a:ln w="73025">
              <a:solidFill>
                <a:srgbClr val="00B050"/>
              </a:solidFill>
              <a:prstDash val="solid"/>
            </a:ln>
          </c:spPr>
          <c:marker>
            <c:symbol val="none"/>
          </c:marker>
          <c:cat>
            <c:numRef>
              <c:f>Sheet1!$C$20:$AW$20</c:f>
              <c:numCache>
                <c:formatCode>General</c:formatCode>
                <c:ptCount val="4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</c:numCache>
            </c:numRef>
          </c:cat>
          <c:val>
            <c:numRef>
              <c:f>Sheet1!$C$23:$AW$23</c:f>
              <c:numCache>
                <c:formatCode>General</c:formatCode>
                <c:ptCount val="47"/>
                <c:pt idx="0">
                  <c:v>100</c:v>
                </c:pt>
                <c:pt idx="1">
                  <c:v>100.99249951046365</c:v>
                </c:pt>
                <c:pt idx="2">
                  <c:v>102.50299907580839</c:v>
                </c:pt>
                <c:pt idx="3">
                  <c:v>104.45879898225169</c:v>
                </c:pt>
                <c:pt idx="4">
                  <c:v>104.52650774596475</c:v>
                </c:pt>
                <c:pt idx="5">
                  <c:v>105.8740303504721</c:v>
                </c:pt>
                <c:pt idx="6">
                  <c:v>106.98544669682578</c:v>
                </c:pt>
                <c:pt idx="7">
                  <c:v>107.55296060829049</c:v>
                </c:pt>
                <c:pt idx="8">
                  <c:v>107.15370518382547</c:v>
                </c:pt>
                <c:pt idx="9">
                  <c:v>108.96248101243485</c:v>
                </c:pt>
                <c:pt idx="10">
                  <c:v>109.30616593737722</c:v>
                </c:pt>
                <c:pt idx="11">
                  <c:v>105.92528213517151</c:v>
                </c:pt>
                <c:pt idx="12">
                  <c:v>110.50632135644929</c:v>
                </c:pt>
                <c:pt idx="13">
                  <c:v>108.83534693334127</c:v>
                </c:pt>
                <c:pt idx="14">
                  <c:v>111.67120881228388</c:v>
                </c:pt>
                <c:pt idx="15">
                  <c:v>110.48216991610002</c:v>
                </c:pt>
                <c:pt idx="16">
                  <c:v>112.62856926127473</c:v>
                </c:pt>
                <c:pt idx="17">
                  <c:v>117.45675219452281</c:v>
                </c:pt>
                <c:pt idx="18">
                  <c:v>116.5555191874297</c:v>
                </c:pt>
                <c:pt idx="19">
                  <c:v>116.83545440163643</c:v>
                </c:pt>
                <c:pt idx="20">
                  <c:v>120.48897457757778</c:v>
                </c:pt>
                <c:pt idx="21">
                  <c:v>123.47141809251167</c:v>
                </c:pt>
                <c:pt idx="22">
                  <c:v>128.32601845298055</c:v>
                </c:pt>
                <c:pt idx="23">
                  <c:v>133.10727686533087</c:v>
                </c:pt>
                <c:pt idx="24">
                  <c:v>132.7236274266277</c:v>
                </c:pt>
                <c:pt idx="25">
                  <c:v>133.34176801327024</c:v>
                </c:pt>
                <c:pt idx="26">
                  <c:v>133.40543621291974</c:v>
                </c:pt>
                <c:pt idx="27">
                  <c:v>137.38289108255518</c:v>
                </c:pt>
                <c:pt idx="28">
                  <c:v>139.55828422383948</c:v>
                </c:pt>
                <c:pt idx="29">
                  <c:v>143.28835402068293</c:v>
                </c:pt>
                <c:pt idx="30">
                  <c:v>144.18931908140641</c:v>
                </c:pt>
                <c:pt idx="31">
                  <c:v>151.16779757946497</c:v>
                </c:pt>
                <c:pt idx="32">
                  <c:v>154.76785858333514</c:v>
                </c:pt>
                <c:pt idx="33">
                  <c:v>157.03762869810234</c:v>
                </c:pt>
                <c:pt idx="34">
                  <c:v>162.2046035841658</c:v>
                </c:pt>
                <c:pt idx="35">
                  <c:v>167.09451705683446</c:v>
                </c:pt>
                <c:pt idx="36">
                  <c:v>169.00528174823981</c:v>
                </c:pt>
                <c:pt idx="37">
                  <c:v>171.21673750553344</c:v>
                </c:pt>
                <c:pt idx="38">
                  <c:v>174.99167897058464</c:v>
                </c:pt>
                <c:pt idx="39">
                  <c:v>177.13986928874209</c:v>
                </c:pt>
                <c:pt idx="40">
                  <c:v>178.50580662933382</c:v>
                </c:pt>
                <c:pt idx="41">
                  <c:v>179.41456655584483</c:v>
                </c:pt>
                <c:pt idx="42">
                  <c:v>183.44915012679908</c:v>
                </c:pt>
                <c:pt idx="43">
                  <c:v>187.87434290368705</c:v>
                </c:pt>
                <c:pt idx="44">
                  <c:v>192.58504427461745</c:v>
                </c:pt>
                <c:pt idx="45">
                  <c:v>195.76900223089419</c:v>
                </c:pt>
                <c:pt idx="46">
                  <c:v>198.31327188663508</c:v>
                </c:pt>
              </c:numCache>
            </c:numRef>
          </c:val>
        </c:ser>
        <c:marker val="1"/>
        <c:axId val="83469824"/>
        <c:axId val="83471360"/>
      </c:lineChart>
      <c:catAx>
        <c:axId val="83469824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lang="th-TH"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3471360"/>
        <c:crosses val="autoZero"/>
        <c:auto val="1"/>
        <c:lblAlgn val="ctr"/>
        <c:lblOffset val="100"/>
        <c:tickLblSkip val="2"/>
        <c:tickMarkSkip val="1"/>
      </c:catAx>
      <c:valAx>
        <c:axId val="83471360"/>
        <c:scaling>
          <c:orientation val="minMax"/>
          <c:min val="9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lang="th-TH"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th-TH"/>
                  <a:t>1961=100</a:t>
                </a:r>
              </a:p>
            </c:rich>
          </c:tx>
          <c:layout>
            <c:manualLayout>
              <c:xMode val="edge"/>
              <c:yMode val="edge"/>
              <c:x val="1.7640582815397841E-2"/>
              <c:y val="0.3659574468085106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lang="th-TH"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83469824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39911818619837652"/>
          <c:y val="0.92765957446808789"/>
          <c:w val="0.37302473905205186"/>
          <c:h val="5.7446808510638304E-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lang="th-TH"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th-TH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2400"/>
            </a:pPr>
            <a:r>
              <a:rPr lang="en-US" sz="2400" dirty="0" smtClean="0"/>
              <a:t>Per capita </a:t>
            </a:r>
            <a:r>
              <a:rPr lang="en-US" sz="2400" dirty="0"/>
              <a:t>agricultural output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World </c:v>
                </c:pt>
              </c:strCache>
            </c:strRef>
          </c:tx>
          <c:cat>
            <c:numRef>
              <c:f>Sheet1!$A$2:$A$9</c:f>
              <c:numCache>
                <c:formatCode>General</c:formatCode>
                <c:ptCount val="8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100</c:v>
                </c:pt>
                <c:pt idx="1">
                  <c:v>101</c:v>
                </c:pt>
                <c:pt idx="2">
                  <c:v>105</c:v>
                </c:pt>
                <c:pt idx="3">
                  <c:v>106</c:v>
                </c:pt>
                <c:pt idx="4">
                  <c:v>106</c:v>
                </c:pt>
                <c:pt idx="5">
                  <c:v>108</c:v>
                </c:pt>
                <c:pt idx="6">
                  <c:v>110</c:v>
                </c:pt>
                <c:pt idx="7">
                  <c:v>109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Asia</c:v>
                </c:pt>
              </c:strCache>
            </c:strRef>
          </c:tx>
          <c:marker>
            <c:symbol val="square"/>
            <c:size val="6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101</c:v>
                </c:pt>
                <c:pt idx="1">
                  <c:v>103</c:v>
                </c:pt>
                <c:pt idx="2">
                  <c:v>106</c:v>
                </c:pt>
                <c:pt idx="3">
                  <c:v>109</c:v>
                </c:pt>
                <c:pt idx="4">
                  <c:v>111</c:v>
                </c:pt>
                <c:pt idx="5">
                  <c:v>114</c:v>
                </c:pt>
                <c:pt idx="6">
                  <c:v>116</c:v>
                </c:pt>
                <c:pt idx="7">
                  <c:v>116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Europe</c:v>
                </c:pt>
              </c:strCache>
            </c:strRef>
          </c:tx>
          <c:cat>
            <c:numRef>
              <c:f>Sheet1!$A$2:$A$9</c:f>
              <c:numCache>
                <c:formatCode>General</c:formatCode>
                <c:ptCount val="8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</c:numCache>
            </c:numRef>
          </c:cat>
          <c:val>
            <c:numRef>
              <c:f>Sheet1!$D$2:$D$9</c:f>
              <c:numCache>
                <c:formatCode>General</c:formatCode>
                <c:ptCount val="8"/>
                <c:pt idx="0">
                  <c:v>100</c:v>
                </c:pt>
                <c:pt idx="1">
                  <c:v>97</c:v>
                </c:pt>
                <c:pt idx="2">
                  <c:v>104</c:v>
                </c:pt>
                <c:pt idx="3">
                  <c:v>101</c:v>
                </c:pt>
                <c:pt idx="4">
                  <c:v>100</c:v>
                </c:pt>
                <c:pt idx="5">
                  <c:v>99</c:v>
                </c:pt>
                <c:pt idx="6">
                  <c:v>104</c:v>
                </c:pt>
                <c:pt idx="7">
                  <c:v>104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Americas</c:v>
                </c:pt>
              </c:strCache>
            </c:strRef>
          </c:tx>
          <c:cat>
            <c:numRef>
              <c:f>Sheet1!$A$2:$A$9</c:f>
              <c:numCache>
                <c:formatCode>General</c:formatCode>
                <c:ptCount val="8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</c:numCache>
            </c:numRef>
          </c:cat>
          <c:val>
            <c:numRef>
              <c:f>Sheet1!$E$2:$E$9</c:f>
              <c:numCache>
                <c:formatCode>General</c:formatCode>
                <c:ptCount val="8"/>
                <c:pt idx="0">
                  <c:v>99</c:v>
                </c:pt>
                <c:pt idx="1">
                  <c:v>102</c:v>
                </c:pt>
                <c:pt idx="2">
                  <c:v>106</c:v>
                </c:pt>
                <c:pt idx="3">
                  <c:v>106</c:v>
                </c:pt>
                <c:pt idx="4">
                  <c:v>106</c:v>
                </c:pt>
                <c:pt idx="5">
                  <c:v>110</c:v>
                </c:pt>
                <c:pt idx="6">
                  <c:v>111</c:v>
                </c:pt>
                <c:pt idx="7">
                  <c:v>109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Thailand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cat>
            <c:numRef>
              <c:f>Sheet1!$A$2:$A$9</c:f>
              <c:numCache>
                <c:formatCode>General</c:formatCode>
                <c:ptCount val="8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</c:numCache>
            </c:numRef>
          </c:cat>
          <c:val>
            <c:numRef>
              <c:f>Sheet1!$F$2:$F$9</c:f>
              <c:numCache>
                <c:formatCode>General</c:formatCode>
                <c:ptCount val="8"/>
                <c:pt idx="0">
                  <c:v>102</c:v>
                </c:pt>
                <c:pt idx="1">
                  <c:v>107</c:v>
                </c:pt>
                <c:pt idx="2">
                  <c:v>107</c:v>
                </c:pt>
                <c:pt idx="3">
                  <c:v>104</c:v>
                </c:pt>
                <c:pt idx="4">
                  <c:v>108</c:v>
                </c:pt>
                <c:pt idx="5">
                  <c:v>117</c:v>
                </c:pt>
                <c:pt idx="6">
                  <c:v>116</c:v>
                </c:pt>
                <c:pt idx="7">
                  <c:v>116</c:v>
                </c:pt>
              </c:numCache>
            </c:numRef>
          </c:val>
        </c:ser>
        <c:marker val="1"/>
        <c:axId val="83507456"/>
        <c:axId val="83521536"/>
      </c:lineChart>
      <c:catAx>
        <c:axId val="8350745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 sz="1800" b="1"/>
            </a:pPr>
            <a:endParaRPr lang="th-TH"/>
          </a:p>
        </c:txPr>
        <c:crossAx val="83521536"/>
        <c:crosses val="autoZero"/>
        <c:auto val="1"/>
        <c:lblAlgn val="ctr"/>
        <c:lblOffset val="100"/>
      </c:catAx>
      <c:valAx>
        <c:axId val="83521536"/>
        <c:scaling>
          <c:orientation val="minMax"/>
          <c:min val="90"/>
        </c:scaling>
        <c:axPos val="l"/>
        <c:majorGridlines/>
        <c:title>
          <c:tx>
            <c:rich>
              <a:bodyPr/>
              <a:lstStyle/>
              <a:p>
                <a:pPr>
                  <a:defRPr lang="th-TH" sz="1800" b="1"/>
                </a:pPr>
                <a:r>
                  <a:rPr lang="en-US" sz="1800" b="1"/>
                  <a:t>2002=100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8350745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 sz="1800" b="1"/>
          </a:pPr>
          <a:endParaRPr lang="th-TH"/>
        </a:p>
      </c:txPr>
    </c:legend>
    <c:plotVisOnly val="1"/>
  </c:chart>
  <c:spPr>
    <a:ln>
      <a:noFill/>
    </a:ln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 lang="th-TH" sz="2000"/>
            </a:pPr>
            <a:r>
              <a:rPr lang="en-US" sz="2000"/>
              <a:t>Farm productivity 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'rice prodvty'!$C$3</c:f>
              <c:strCache>
                <c:ptCount val="1"/>
                <c:pt idx="0">
                  <c:v>Rice</c:v>
                </c:pt>
              </c:strCache>
            </c:strRef>
          </c:tx>
          <c:marker>
            <c:symbol val="circle"/>
            <c:size val="6"/>
          </c:marker>
          <c:cat>
            <c:numRef>
              <c:f>'rice prodvty'!$B$4:$B$30</c:f>
              <c:numCache>
                <c:formatCode>General</c:formatCode>
                <c:ptCount val="27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  <c:pt idx="21">
                  <c:v>2004</c:v>
                </c:pt>
                <c:pt idx="22">
                  <c:v>2005</c:v>
                </c:pt>
                <c:pt idx="23">
                  <c:v>2006</c:v>
                </c:pt>
                <c:pt idx="24">
                  <c:v>2007</c:v>
                </c:pt>
                <c:pt idx="25">
                  <c:v>2008</c:v>
                </c:pt>
                <c:pt idx="26">
                  <c:v>2009</c:v>
                </c:pt>
              </c:numCache>
            </c:numRef>
          </c:cat>
          <c:val>
            <c:numRef>
              <c:f>'rice prodvty'!$C$4:$C$30</c:f>
              <c:numCache>
                <c:formatCode>#,##0</c:formatCode>
                <c:ptCount val="27"/>
                <c:pt idx="0">
                  <c:v>1755</c:v>
                </c:pt>
                <c:pt idx="1">
                  <c:v>2043</c:v>
                </c:pt>
                <c:pt idx="2">
                  <c:v>2021</c:v>
                </c:pt>
                <c:pt idx="3">
                  <c:v>2164</c:v>
                </c:pt>
                <c:pt idx="4">
                  <c:v>2068</c:v>
                </c:pt>
                <c:pt idx="5">
                  <c:v>1934</c:v>
                </c:pt>
                <c:pt idx="6">
                  <c:v>1873</c:v>
                </c:pt>
                <c:pt idx="7">
                  <c:v>2134</c:v>
                </c:pt>
                <c:pt idx="8">
                  <c:v>2132</c:v>
                </c:pt>
                <c:pt idx="9">
                  <c:v>2333</c:v>
                </c:pt>
                <c:pt idx="10">
                  <c:v>2047</c:v>
                </c:pt>
                <c:pt idx="11">
                  <c:v>2393</c:v>
                </c:pt>
                <c:pt idx="12">
                  <c:v>2379</c:v>
                </c:pt>
                <c:pt idx="13">
                  <c:v>2403</c:v>
                </c:pt>
                <c:pt idx="14">
                  <c:v>2325</c:v>
                </c:pt>
                <c:pt idx="15">
                  <c:v>2484</c:v>
                </c:pt>
                <c:pt idx="16">
                  <c:v>2413</c:v>
                </c:pt>
                <c:pt idx="17">
                  <c:v>2560</c:v>
                </c:pt>
                <c:pt idx="18">
                  <c:v>2795</c:v>
                </c:pt>
                <c:pt idx="19">
                  <c:v>2843</c:v>
                </c:pt>
                <c:pt idx="20">
                  <c:v>3084</c:v>
                </c:pt>
                <c:pt idx="21">
                  <c:v>2970</c:v>
                </c:pt>
                <c:pt idx="22">
                  <c:v>2940</c:v>
                </c:pt>
                <c:pt idx="23">
                  <c:v>2988</c:v>
                </c:pt>
                <c:pt idx="24">
                  <c:v>2916</c:v>
                </c:pt>
                <c:pt idx="25">
                  <c:v>3009</c:v>
                </c:pt>
                <c:pt idx="26">
                  <c:v>2963</c:v>
                </c:pt>
              </c:numCache>
            </c:numRef>
          </c:val>
        </c:ser>
        <c:ser>
          <c:idx val="1"/>
          <c:order val="1"/>
          <c:tx>
            <c:strRef>
              <c:f>'rice prodvty'!$D$3</c:f>
              <c:strCache>
                <c:ptCount val="1"/>
                <c:pt idx="0">
                  <c:v>Soybeans</c:v>
                </c:pt>
              </c:strCache>
            </c:strRef>
          </c:tx>
          <c:marker>
            <c:symbol val="circle"/>
            <c:size val="8"/>
          </c:marker>
          <c:cat>
            <c:numRef>
              <c:f>'rice prodvty'!$B$4:$B$30</c:f>
              <c:numCache>
                <c:formatCode>General</c:formatCode>
                <c:ptCount val="27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  <c:pt idx="21">
                  <c:v>2004</c:v>
                </c:pt>
                <c:pt idx="22">
                  <c:v>2005</c:v>
                </c:pt>
                <c:pt idx="23">
                  <c:v>2006</c:v>
                </c:pt>
                <c:pt idx="24">
                  <c:v>2007</c:v>
                </c:pt>
                <c:pt idx="25">
                  <c:v>2008</c:v>
                </c:pt>
                <c:pt idx="26">
                  <c:v>2009</c:v>
                </c:pt>
              </c:numCache>
            </c:numRef>
          </c:cat>
          <c:val>
            <c:numRef>
              <c:f>'rice prodvty'!$D$4:$D$30</c:f>
              <c:numCache>
                <c:formatCode>#,##0</c:formatCode>
                <c:ptCount val="27"/>
                <c:pt idx="0">
                  <c:v>1081</c:v>
                </c:pt>
                <c:pt idx="1">
                  <c:v>1098</c:v>
                </c:pt>
                <c:pt idx="2">
                  <c:v>1203</c:v>
                </c:pt>
                <c:pt idx="3">
                  <c:v>1185</c:v>
                </c:pt>
                <c:pt idx="4">
                  <c:v>1022</c:v>
                </c:pt>
                <c:pt idx="5">
                  <c:v>1231</c:v>
                </c:pt>
                <c:pt idx="6" formatCode="General">
                  <c:v>845</c:v>
                </c:pt>
                <c:pt idx="7">
                  <c:v>1348</c:v>
                </c:pt>
                <c:pt idx="8">
                  <c:v>1204</c:v>
                </c:pt>
                <c:pt idx="9">
                  <c:v>1286</c:v>
                </c:pt>
                <c:pt idx="10">
                  <c:v>1324</c:v>
                </c:pt>
                <c:pt idx="11">
                  <c:v>1246</c:v>
                </c:pt>
                <c:pt idx="12">
                  <c:v>1338</c:v>
                </c:pt>
                <c:pt idx="13">
                  <c:v>1469</c:v>
                </c:pt>
                <c:pt idx="14">
                  <c:v>1425</c:v>
                </c:pt>
                <c:pt idx="15">
                  <c:v>1400</c:v>
                </c:pt>
                <c:pt idx="16">
                  <c:v>1424</c:v>
                </c:pt>
                <c:pt idx="17">
                  <c:v>1364</c:v>
                </c:pt>
                <c:pt idx="18">
                  <c:v>1610</c:v>
                </c:pt>
                <c:pt idx="19">
                  <c:v>1520</c:v>
                </c:pt>
                <c:pt idx="20">
                  <c:v>1368</c:v>
                </c:pt>
                <c:pt idx="21">
                  <c:v>1513</c:v>
                </c:pt>
                <c:pt idx="22">
                  <c:v>1521</c:v>
                </c:pt>
                <c:pt idx="23">
                  <c:v>1491</c:v>
                </c:pt>
                <c:pt idx="24">
                  <c:v>1608</c:v>
                </c:pt>
                <c:pt idx="25">
                  <c:v>1579</c:v>
                </c:pt>
                <c:pt idx="26" formatCode="General">
                  <c:v>1600</c:v>
                </c:pt>
              </c:numCache>
            </c:numRef>
          </c:val>
        </c:ser>
        <c:marker val="1"/>
        <c:axId val="83549184"/>
        <c:axId val="83567360"/>
      </c:lineChart>
      <c:lineChart>
        <c:grouping val="standard"/>
        <c:ser>
          <c:idx val="2"/>
          <c:order val="2"/>
          <c:tx>
            <c:strRef>
              <c:f>'rice prodvty'!$E$3</c:f>
              <c:strCache>
                <c:ptCount val="1"/>
                <c:pt idx="0">
                  <c:v>sugarcane (RHS)</c:v>
                </c:pt>
              </c:strCache>
            </c:strRef>
          </c:tx>
          <c:spPr>
            <a:ln w="41275" cmpd="dbl">
              <a:solidFill>
                <a:srgbClr val="00B050"/>
              </a:solidFill>
            </a:ln>
          </c:spPr>
          <c:marker>
            <c:symbol val="none"/>
          </c:marker>
          <c:cat>
            <c:numRef>
              <c:f>'rice prodvty'!$B$4:$B$30</c:f>
              <c:numCache>
                <c:formatCode>General</c:formatCode>
                <c:ptCount val="27"/>
                <c:pt idx="0">
                  <c:v>1983</c:v>
                </c:pt>
                <c:pt idx="1">
                  <c:v>1984</c:v>
                </c:pt>
                <c:pt idx="2">
                  <c:v>1985</c:v>
                </c:pt>
                <c:pt idx="3">
                  <c:v>1986</c:v>
                </c:pt>
                <c:pt idx="4">
                  <c:v>1987</c:v>
                </c:pt>
                <c:pt idx="5">
                  <c:v>1988</c:v>
                </c:pt>
                <c:pt idx="6">
                  <c:v>1989</c:v>
                </c:pt>
                <c:pt idx="7">
                  <c:v>1990</c:v>
                </c:pt>
                <c:pt idx="8">
                  <c:v>1991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  <c:pt idx="21">
                  <c:v>2004</c:v>
                </c:pt>
                <c:pt idx="22">
                  <c:v>2005</c:v>
                </c:pt>
                <c:pt idx="23">
                  <c:v>2006</c:v>
                </c:pt>
                <c:pt idx="24">
                  <c:v>2007</c:v>
                </c:pt>
                <c:pt idx="25">
                  <c:v>2008</c:v>
                </c:pt>
                <c:pt idx="26">
                  <c:v>2009</c:v>
                </c:pt>
              </c:numCache>
            </c:numRef>
          </c:cat>
          <c:val>
            <c:numRef>
              <c:f>'rice prodvty'!$E$4:$E$30</c:f>
              <c:numCache>
                <c:formatCode>#,##0</c:formatCode>
                <c:ptCount val="27"/>
                <c:pt idx="0">
                  <c:v>42034</c:v>
                </c:pt>
                <c:pt idx="1">
                  <c:v>45152</c:v>
                </c:pt>
                <c:pt idx="2">
                  <c:v>46680</c:v>
                </c:pt>
                <c:pt idx="3">
                  <c:v>44309</c:v>
                </c:pt>
                <c:pt idx="4">
                  <c:v>48460</c:v>
                </c:pt>
                <c:pt idx="5">
                  <c:v>52887</c:v>
                </c:pt>
                <c:pt idx="6">
                  <c:v>53814</c:v>
                </c:pt>
                <c:pt idx="7">
                  <c:v>52339</c:v>
                </c:pt>
                <c:pt idx="8">
                  <c:v>55784</c:v>
                </c:pt>
                <c:pt idx="9">
                  <c:v>54384</c:v>
                </c:pt>
                <c:pt idx="10">
                  <c:v>65067</c:v>
                </c:pt>
                <c:pt idx="11">
                  <c:v>30442</c:v>
                </c:pt>
                <c:pt idx="12">
                  <c:v>50773</c:v>
                </c:pt>
                <c:pt idx="13">
                  <c:v>58756</c:v>
                </c:pt>
                <c:pt idx="14">
                  <c:v>62964</c:v>
                </c:pt>
                <c:pt idx="15">
                  <c:v>47147</c:v>
                </c:pt>
                <c:pt idx="16">
                  <c:v>72566</c:v>
                </c:pt>
                <c:pt idx="17">
                  <c:v>51869</c:v>
                </c:pt>
                <c:pt idx="18">
                  <c:v>49927</c:v>
                </c:pt>
                <c:pt idx="19">
                  <c:v>53667</c:v>
                </c:pt>
                <c:pt idx="20">
                  <c:v>70699</c:v>
                </c:pt>
                <c:pt idx="21">
                  <c:v>64308</c:v>
                </c:pt>
                <c:pt idx="22">
                  <c:v>42290</c:v>
                </c:pt>
                <c:pt idx="23">
                  <c:v>60914</c:v>
                </c:pt>
                <c:pt idx="24">
                  <c:v>64996</c:v>
                </c:pt>
                <c:pt idx="25">
                  <c:v>69573</c:v>
                </c:pt>
                <c:pt idx="26">
                  <c:v>69953</c:v>
                </c:pt>
              </c:numCache>
            </c:numRef>
          </c:val>
        </c:ser>
        <c:marker val="1"/>
        <c:axId val="83579264"/>
        <c:axId val="83569280"/>
      </c:lineChart>
      <c:catAx>
        <c:axId val="8354918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5400000" vert="horz"/>
          <a:lstStyle/>
          <a:p>
            <a:pPr>
              <a:defRPr lang="th-TH" sz="2400" b="1"/>
            </a:pPr>
            <a:endParaRPr lang="th-TH"/>
          </a:p>
        </c:txPr>
        <c:crossAx val="83567360"/>
        <c:crosses val="autoZero"/>
        <c:auto val="1"/>
        <c:lblAlgn val="ctr"/>
        <c:lblOffset val="100"/>
        <c:tickLblSkip val="1"/>
      </c:catAx>
      <c:valAx>
        <c:axId val="8356736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th-TH" sz="1400"/>
                </a:pPr>
                <a:r>
                  <a:rPr lang="en-US" sz="1400"/>
                  <a:t>Kg/Ha</a:t>
                </a:r>
              </a:p>
            </c:rich>
          </c:tx>
          <c:layout/>
        </c:title>
        <c:numFmt formatCode="#,##0" sourceLinked="1"/>
        <c:majorTickMark val="none"/>
        <c:tickLblPos val="nextTo"/>
        <c:txPr>
          <a:bodyPr/>
          <a:lstStyle/>
          <a:p>
            <a:pPr>
              <a:defRPr lang="th-TH" sz="1400"/>
            </a:pPr>
            <a:endParaRPr lang="th-TH"/>
          </a:p>
        </c:txPr>
        <c:crossAx val="83549184"/>
        <c:crosses val="autoZero"/>
        <c:crossBetween val="between"/>
      </c:valAx>
      <c:valAx>
        <c:axId val="83569280"/>
        <c:scaling>
          <c:orientation val="minMax"/>
        </c:scaling>
        <c:axPos val="r"/>
        <c:numFmt formatCode="#,##0" sourceLinked="1"/>
        <c:tickLblPos val="nextTo"/>
        <c:txPr>
          <a:bodyPr/>
          <a:lstStyle/>
          <a:p>
            <a:pPr>
              <a:defRPr lang="th-TH" sz="1400"/>
            </a:pPr>
            <a:endParaRPr lang="th-TH"/>
          </a:p>
        </c:txPr>
        <c:crossAx val="83579264"/>
        <c:crosses val="max"/>
        <c:crossBetween val="between"/>
      </c:valAx>
      <c:catAx>
        <c:axId val="83579264"/>
        <c:scaling>
          <c:orientation val="minMax"/>
        </c:scaling>
        <c:delete val="1"/>
        <c:axPos val="b"/>
        <c:numFmt formatCode="General" sourceLinked="1"/>
        <c:tickLblPos val="nextTo"/>
        <c:crossAx val="83569280"/>
        <c:crosses val="autoZero"/>
        <c:auto val="1"/>
        <c:lblAlgn val="ctr"/>
        <c:lblOffset val="100"/>
      </c:catAx>
    </c:plotArea>
    <c:legend>
      <c:legendPos val="b"/>
      <c:layout/>
      <c:txPr>
        <a:bodyPr/>
        <a:lstStyle/>
        <a:p>
          <a:pPr>
            <a:defRPr lang="th-TH" sz="1800" b="1"/>
          </a:pPr>
          <a:endParaRPr lang="th-TH"/>
        </a:p>
      </c:txPr>
    </c:legend>
    <c:plotVisOnly val="1"/>
  </c:chart>
  <c:spPr>
    <a:ln>
      <a:noFill/>
    </a:ln>
  </c:spPr>
  <c:txPr>
    <a:bodyPr/>
    <a:lstStyle/>
    <a:p>
      <a:pPr>
        <a:defRPr sz="1050"/>
      </a:pPr>
      <a:endParaRPr lang="th-TH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>
        <c:manualLayout>
          <c:layoutTarget val="inner"/>
          <c:xMode val="edge"/>
          <c:yMode val="edge"/>
          <c:x val="4.3422578176899866E-2"/>
          <c:y val="4.3416717141126639E-2"/>
          <c:w val="0.77212125599133263"/>
          <c:h val="0.93880759135877279"/>
        </c:manualLayout>
      </c:layout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Farm income</c:v>
                </c:pt>
              </c:strCache>
            </c:strRef>
          </c:tx>
          <c:cat>
            <c:strRef>
              <c:f>Sheet1!$B$1:$H$1</c:f>
              <c:strCache>
                <c:ptCount val="7"/>
                <c:pt idx="0">
                  <c:v>2008</c:v>
                </c:pt>
                <c:pt idx="1">
                  <c:v>2009(Q1)</c:v>
                </c:pt>
                <c:pt idx="2">
                  <c:v>2009(Q2)</c:v>
                </c:pt>
                <c:pt idx="3">
                  <c:v>2010(Q1)</c:v>
                </c:pt>
                <c:pt idx="4">
                  <c:v>2010(Q2)</c:v>
                </c:pt>
                <c:pt idx="5">
                  <c:v>2010(Q3)</c:v>
                </c:pt>
                <c:pt idx="6">
                  <c:v>2010(Q4)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33</c:v>
                </c:pt>
                <c:pt idx="1">
                  <c:v>0.9</c:v>
                </c:pt>
                <c:pt idx="2">
                  <c:v>-21.7</c:v>
                </c:pt>
                <c:pt idx="3">
                  <c:v>16.2</c:v>
                </c:pt>
                <c:pt idx="4">
                  <c:v>33.300000000000004</c:v>
                </c:pt>
                <c:pt idx="5">
                  <c:v>30.1</c:v>
                </c:pt>
                <c:pt idx="6">
                  <c:v>19.399999999999999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Production</c:v>
                </c:pt>
              </c:strCache>
            </c:strRef>
          </c:tx>
          <c:cat>
            <c:strRef>
              <c:f>Sheet1!$B$1:$H$1</c:f>
              <c:strCache>
                <c:ptCount val="7"/>
                <c:pt idx="0">
                  <c:v>2008</c:v>
                </c:pt>
                <c:pt idx="1">
                  <c:v>2009(Q1)</c:v>
                </c:pt>
                <c:pt idx="2">
                  <c:v>2009(Q2)</c:v>
                </c:pt>
                <c:pt idx="3">
                  <c:v>2010(Q1)</c:v>
                </c:pt>
                <c:pt idx="4">
                  <c:v>2010(Q2)</c:v>
                </c:pt>
                <c:pt idx="5">
                  <c:v>2010(Q3)</c:v>
                </c:pt>
                <c:pt idx="6">
                  <c:v>2010(Q4)</c:v>
                </c:pt>
              </c:strCache>
            </c:strRef>
          </c:cat>
          <c:val>
            <c:numRef>
              <c:f>Sheet1!$B$3:$H$3</c:f>
              <c:numCache>
                <c:formatCode>General</c:formatCode>
                <c:ptCount val="7"/>
                <c:pt idx="0">
                  <c:v>9</c:v>
                </c:pt>
                <c:pt idx="1">
                  <c:v>1.2</c:v>
                </c:pt>
                <c:pt idx="2">
                  <c:v>-6.3</c:v>
                </c:pt>
                <c:pt idx="3">
                  <c:v>-0.8</c:v>
                </c:pt>
                <c:pt idx="4">
                  <c:v>4.2</c:v>
                </c:pt>
                <c:pt idx="5">
                  <c:v>-5.9</c:v>
                </c:pt>
                <c:pt idx="6">
                  <c:v>-5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Price</c:v>
                </c:pt>
              </c:strCache>
            </c:strRef>
          </c:tx>
          <c:cat>
            <c:strRef>
              <c:f>Sheet1!$B$1:$H$1</c:f>
              <c:strCache>
                <c:ptCount val="7"/>
                <c:pt idx="0">
                  <c:v>2008</c:v>
                </c:pt>
                <c:pt idx="1">
                  <c:v>2009(Q1)</c:v>
                </c:pt>
                <c:pt idx="2">
                  <c:v>2009(Q2)</c:v>
                </c:pt>
                <c:pt idx="3">
                  <c:v>2010(Q1)</c:v>
                </c:pt>
                <c:pt idx="4">
                  <c:v>2010(Q2)</c:v>
                </c:pt>
                <c:pt idx="5">
                  <c:v>2010(Q3)</c:v>
                </c:pt>
                <c:pt idx="6">
                  <c:v>2010(Q4)</c:v>
                </c:pt>
              </c:strCache>
            </c:strRef>
          </c:cat>
          <c:val>
            <c:numRef>
              <c:f>Sheet1!$B$4:$H$4</c:f>
              <c:numCache>
                <c:formatCode>General</c:formatCode>
                <c:ptCount val="7"/>
                <c:pt idx="0">
                  <c:v>24</c:v>
                </c:pt>
                <c:pt idx="1">
                  <c:v>-0.30000000000000021</c:v>
                </c:pt>
                <c:pt idx="2">
                  <c:v>-16.399999999999999</c:v>
                </c:pt>
                <c:pt idx="3">
                  <c:v>17.100000000000001</c:v>
                </c:pt>
                <c:pt idx="4">
                  <c:v>28</c:v>
                </c:pt>
                <c:pt idx="5">
                  <c:v>38.200000000000003</c:v>
                </c:pt>
                <c:pt idx="6">
                  <c:v>25.7</c:v>
                </c:pt>
              </c:numCache>
            </c:numRef>
          </c:val>
        </c:ser>
        <c:marker val="1"/>
        <c:axId val="83597568"/>
        <c:axId val="83611648"/>
      </c:lineChart>
      <c:catAx>
        <c:axId val="83597568"/>
        <c:scaling>
          <c:orientation val="minMax"/>
        </c:scaling>
        <c:axPos val="b"/>
        <c:tickLblPos val="nextTo"/>
        <c:txPr>
          <a:bodyPr rot="5400000" vert="horz"/>
          <a:lstStyle/>
          <a:p>
            <a:pPr>
              <a:defRPr lang="th-TH" sz="1400"/>
            </a:pPr>
            <a:endParaRPr lang="th-TH"/>
          </a:p>
        </c:txPr>
        <c:crossAx val="83611648"/>
        <c:crosses val="autoZero"/>
        <c:auto val="1"/>
        <c:lblAlgn val="ctr"/>
        <c:lblOffset val="100"/>
      </c:catAx>
      <c:valAx>
        <c:axId val="836116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8359756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 sz="1600" b="1"/>
          </a:pPr>
          <a:endParaRPr lang="th-TH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797838" y="0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endParaRPr lang="en-US"/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742692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endParaRPr lang="en-US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797838" y="6742692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fld id="{A58322F5-380A-46AE-9EE3-7BA4C2B763C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7838" y="0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endParaRPr lang="en-US"/>
          </a:p>
        </p:txBody>
      </p:sp>
      <p:sp>
        <p:nvSpPr>
          <p:cNvPr id="532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1688" y="531813"/>
            <a:ext cx="3551237" cy="2662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462" y="3372167"/>
            <a:ext cx="8187690" cy="319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2692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7838" y="6742692"/>
            <a:ext cx="4434999" cy="35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fld id="{E3F3D03B-7039-41EF-A95B-EA933DD47C1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3BFE1-5D95-4E99-9C57-1DE155F097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E88BE-B24C-4BAA-97D8-17D75513D3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5F022-B660-422E-B265-E8AAB66F76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62B5-89D0-46DA-A628-2CD82234DD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E234-AD36-4BD5-8A36-5967911C57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3732-EF08-4913-BF31-EDA7E4D127B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ACE0D0-D141-4163-ADC4-118DE98D7A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572A-BA76-49AE-9FBC-B14A9A1B3D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2F352-9865-46CA-9FFE-1AE6C4CA6A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607A878-FD6F-4527-B765-113D719248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8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Worksheet9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ja-JP" sz="3600" dirty="0" smtClean="0">
                <a:ea typeface="ＭＳ Ｐゴシック" pitchFamily="34" charset="-128"/>
              </a:rPr>
              <a:t/>
            </a:r>
            <a:br>
              <a:rPr lang="en-US" altLang="ja-JP" sz="3600" dirty="0" smtClean="0">
                <a:ea typeface="ＭＳ Ｐゴシック" pitchFamily="34" charset="-128"/>
              </a:rPr>
            </a:br>
            <a:r>
              <a:rPr lang="en-US" altLang="ja-JP" sz="3600" dirty="0" err="1" smtClean="0">
                <a:ea typeface="ＭＳ Ｐゴシック" pitchFamily="34" charset="-128"/>
              </a:rPr>
              <a:t>Bhanupong</a:t>
            </a:r>
            <a:r>
              <a:rPr lang="en-US" altLang="ja-JP" sz="3600" dirty="0" smtClean="0">
                <a:ea typeface="ＭＳ Ｐゴシック" pitchFamily="34" charset="-128"/>
              </a:rPr>
              <a:t> </a:t>
            </a:r>
            <a:br>
              <a:rPr lang="en-US" altLang="ja-JP" sz="3600" dirty="0" smtClean="0">
                <a:ea typeface="ＭＳ Ｐゴシック" pitchFamily="34" charset="-128"/>
              </a:rPr>
            </a:br>
            <a:r>
              <a:rPr lang="en-US" altLang="ja-JP" sz="3600" dirty="0" smtClean="0">
                <a:ea typeface="ＭＳ Ｐゴシック" pitchFamily="34" charset="-128"/>
              </a:rPr>
              <a:t>Lecture 11</a:t>
            </a:r>
            <a:br>
              <a:rPr lang="en-US" altLang="ja-JP" sz="3600" dirty="0" smtClean="0">
                <a:ea typeface="ＭＳ Ｐゴシック" pitchFamily="34" charset="-128"/>
              </a:rPr>
            </a:br>
            <a:endParaRPr lang="en-US" altLang="ja-JP" sz="3600" dirty="0">
              <a:ea typeface="ＭＳ Ｐゴシック" pitchFamily="34" charset="-12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ja-JP" sz="2800" dirty="0" smtClean="0">
                <a:ea typeface="ＭＳ Ｐゴシック" pitchFamily="34" charset="-128"/>
              </a:rPr>
              <a:t>Structural Changes in Thailand’s Agricultural sector</a:t>
            </a:r>
            <a:endParaRPr lang="en-US" altLang="ja-JP" sz="2800" dirty="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E0F97CE9-CFBA-40E4-B173-08D249595CCD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themes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524000"/>
            <a:ext cx="6781800" cy="3962400"/>
          </a:xfrm>
        </p:spPr>
        <p:txBody>
          <a:bodyPr/>
          <a:lstStyle/>
          <a:p>
            <a:endParaRPr lang="en-US" dirty="0"/>
          </a:p>
          <a:p>
            <a:r>
              <a:rPr lang="en-US" dirty="0" smtClean="0"/>
              <a:t>Changing structure in output, employment, and exports</a:t>
            </a:r>
          </a:p>
          <a:p>
            <a:r>
              <a:rPr lang="en-US" dirty="0" smtClean="0"/>
              <a:t>Pessimistic view</a:t>
            </a:r>
            <a:endParaRPr lang="en-US" dirty="0"/>
          </a:p>
          <a:p>
            <a:r>
              <a:rPr lang="en-US" dirty="0" smtClean="0"/>
              <a:t>Agricultural productivity</a:t>
            </a:r>
          </a:p>
          <a:p>
            <a:r>
              <a:rPr lang="en-US" dirty="0" smtClean="0"/>
              <a:t>Research and development expenditure</a:t>
            </a:r>
          </a:p>
          <a:p>
            <a:endParaRPr lang="en-US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1B27-D76B-4123-AF44-D85BB36C4ACA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0"/>
            <a:ext cx="6781800" cy="1527175"/>
          </a:xfrm>
        </p:spPr>
        <p:txBody>
          <a:bodyPr/>
          <a:lstStyle/>
          <a:p>
            <a:r>
              <a:rPr lang="en-US" altLang="ja-JP" dirty="0">
                <a:ea typeface="ＭＳ Ｐゴシック" pitchFamily="34" charset="-128"/>
              </a:rPr>
              <a:t>Stylized </a:t>
            </a:r>
            <a:r>
              <a:rPr lang="en-US" altLang="ja-JP" dirty="0" smtClean="0">
                <a:ea typeface="ＭＳ Ｐゴシック" pitchFamily="34" charset="-128"/>
              </a:rPr>
              <a:t>facts of Economic Development</a:t>
            </a:r>
            <a:endParaRPr lang="en-US" altLang="ja-JP" dirty="0">
              <a:ea typeface="ＭＳ Ｐゴシック" pitchFamily="34" charset="-128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76400"/>
            <a:ext cx="6781800" cy="49530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altLang="ja-JP" sz="2800" b="1" dirty="0">
                <a:ea typeface="ＭＳ Ｐゴシック" pitchFamily="34" charset="-128"/>
              </a:rPr>
              <a:t>Shares of agriculture in GDP and agricultural exports in total exports have been declining continuously over the past four decades.   </a:t>
            </a:r>
          </a:p>
          <a:p>
            <a:pPr>
              <a:lnSpc>
                <a:spcPct val="80000"/>
              </a:lnSpc>
            </a:pPr>
            <a:r>
              <a:rPr lang="en-US" altLang="ja-JP" sz="2800" b="1" dirty="0">
                <a:ea typeface="ＭＳ Ｐゴシック" pitchFamily="34" charset="-128"/>
              </a:rPr>
              <a:t>Agricultural export share declined from the average of 54.3 percent during the period 1979-1981 to 24 percent during the period 1989-91. </a:t>
            </a:r>
          </a:p>
          <a:p>
            <a:pPr>
              <a:lnSpc>
                <a:spcPct val="80000"/>
              </a:lnSpc>
            </a:pPr>
            <a:r>
              <a:rPr lang="en-US" altLang="ja-JP" sz="2800" b="1" dirty="0">
                <a:ea typeface="ＭＳ Ｐゴシック" pitchFamily="34" charset="-128"/>
              </a:rPr>
              <a:t>By 2002, agricultural exports declined further to 12.2 percent of total exports.</a:t>
            </a:r>
          </a:p>
          <a:p>
            <a:pPr>
              <a:lnSpc>
                <a:spcPct val="80000"/>
              </a:lnSpc>
            </a:pPr>
            <a:r>
              <a:rPr lang="en-US" altLang="ja-JP" sz="2800" b="1" dirty="0" smtClean="0">
                <a:ea typeface="ＭＳ Ｐゴシック" pitchFamily="34" charset="-128"/>
              </a:rPr>
              <a:t>Until recently, the </a:t>
            </a:r>
            <a:r>
              <a:rPr lang="en-US" altLang="ja-JP" sz="2800" b="1" dirty="0">
                <a:ea typeface="ＭＳ Ｐゴシック" pitchFamily="34" charset="-128"/>
              </a:rPr>
              <a:t>terms of trade of between agriculture and manufacture </a:t>
            </a:r>
            <a:r>
              <a:rPr lang="en-US" altLang="ja-JP" sz="2800" b="1" dirty="0" smtClean="0">
                <a:ea typeface="ＭＳ Ｐゴシック" pitchFamily="34" charset="-128"/>
              </a:rPr>
              <a:t>had </a:t>
            </a:r>
            <a:r>
              <a:rPr lang="en-US" altLang="ja-JP" sz="2800" b="1" dirty="0">
                <a:ea typeface="ＭＳ Ｐゴシック" pitchFamily="34" charset="-128"/>
              </a:rPr>
              <a:t>been generally unfavorable to farmers</a:t>
            </a:r>
            <a:r>
              <a:rPr lang="en-US" altLang="ja-JP" sz="2800" b="1" dirty="0" smtClean="0">
                <a:ea typeface="ＭＳ Ｐゴシック" pitchFamily="34" charset="-128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altLang="ja-JP" sz="2800" b="1" dirty="0" smtClean="0">
                <a:ea typeface="ＭＳ Ｐゴシック" pitchFamily="34" charset="-128"/>
              </a:rPr>
              <a:t>What does the cross-over point tell us?</a:t>
            </a:r>
            <a:r>
              <a:rPr lang="en-US" altLang="ja-JP" sz="2800" b="1" dirty="0">
                <a:ea typeface="ＭＳ Ｐゴシック" pitchFamily="34" charset="-128"/>
              </a:rPr>
              <a:t/>
            </a:r>
            <a:br>
              <a:rPr lang="en-US" altLang="ja-JP" sz="2800" b="1" dirty="0">
                <a:ea typeface="ＭＳ Ｐゴシック" pitchFamily="34" charset="-128"/>
              </a:rPr>
            </a:br>
            <a:endParaRPr lang="en-US" altLang="ja-JP" sz="2800" b="1" dirty="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96BD-7E4F-4A2C-9E77-3DA528D29045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685800" y="533400"/>
          <a:ext cx="78486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533400" y="838201"/>
          <a:ext cx="8001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9190-0B08-467A-9A83-E016BCC71083}" type="slidenum">
              <a:rPr lang="en-US"/>
              <a:pPr/>
              <a:t>6</a:t>
            </a:fld>
            <a:endParaRPr lang="en-US"/>
          </a:p>
        </p:txBody>
      </p:sp>
      <p:graphicFrame>
        <p:nvGraphicFramePr>
          <p:cNvPr id="158724" name="Object 4"/>
          <p:cNvGraphicFramePr>
            <a:graphicFrameLocks noChangeAspect="1"/>
          </p:cNvGraphicFramePr>
          <p:nvPr/>
        </p:nvGraphicFramePr>
        <p:xfrm>
          <a:off x="914400" y="646113"/>
          <a:ext cx="7696200" cy="5302250"/>
        </p:xfrm>
        <a:graphic>
          <a:graphicData uri="http://schemas.openxmlformats.org/presentationml/2006/ole">
            <p:oleObj spid="_x0000_s158724" name="Chart" r:id="rId3" imgW="4838700" imgH="3333699" progId="Excel.Sheet.8">
              <p:embed/>
            </p:oleObj>
          </a:graphicData>
        </a:graphic>
      </p:graphicFrame>
      <p:cxnSp>
        <p:nvCxnSpPr>
          <p:cNvPr id="5" name="Straight Arrow Connector 4"/>
          <p:cNvCxnSpPr/>
          <p:nvPr/>
        </p:nvCxnSpPr>
        <p:spPr>
          <a:xfrm rot="5400000">
            <a:off x="2819400" y="36576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3" name="Chart 2"/>
          <p:cNvGraphicFramePr/>
          <p:nvPr/>
        </p:nvGraphicFramePr>
        <p:xfrm>
          <a:off x="685800" y="1066800"/>
          <a:ext cx="69342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3" name="Chart 2"/>
          <p:cNvGraphicFramePr>
            <a:graphicFrameLocks/>
          </p:cNvGraphicFramePr>
          <p:nvPr/>
        </p:nvGraphicFramePr>
        <p:xfrm>
          <a:off x="609600" y="304800"/>
          <a:ext cx="7696200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Straight Arrow Connector 4"/>
          <p:cNvCxnSpPr/>
          <p:nvPr/>
        </p:nvCxnSpPr>
        <p:spPr>
          <a:xfrm rot="5400000">
            <a:off x="1866900" y="33909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</p:nvPr>
        </p:nvGraphicFramePr>
        <p:xfrm>
          <a:off x="0" y="533400"/>
          <a:ext cx="8229600" cy="5516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Straight Arrow Connector 6"/>
          <p:cNvCxnSpPr/>
          <p:nvPr/>
        </p:nvCxnSpPr>
        <p:spPr>
          <a:xfrm rot="5400000">
            <a:off x="1714500" y="40767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Thai exports</a:t>
            </a:r>
            <a:endParaRPr lang="th-TH" dirty="0"/>
          </a:p>
        </p:txBody>
      </p:sp>
      <p:graphicFrame>
        <p:nvGraphicFramePr>
          <p:cNvPr id="150531" name="Object 3"/>
          <p:cNvGraphicFramePr>
            <a:graphicFrameLocks noChangeAspect="1"/>
          </p:cNvGraphicFramePr>
          <p:nvPr>
            <p:ph idx="1"/>
          </p:nvPr>
        </p:nvGraphicFramePr>
        <p:xfrm>
          <a:off x="1943100" y="2654300"/>
          <a:ext cx="5257800" cy="2867025"/>
        </p:xfrm>
        <a:graphic>
          <a:graphicData uri="http://schemas.openxmlformats.org/presentationml/2006/ole">
            <p:oleObj spid="_x0000_s150531" name="แผนภูมิ" r:id="rId3" imgW="5257800" imgH="2867152" progId="Excel.Sheet.8">
              <p:embed/>
            </p:oleObj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6C7-EF79-4183-A0B8-067E4A7861DF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02034-80CC-4873-ACA6-B5F93ED1975D}" type="slidenum">
              <a:rPr lang="en-US"/>
              <a:pPr/>
              <a:t>11</a:t>
            </a:fld>
            <a:endParaRPr lang="en-US"/>
          </a:p>
        </p:txBody>
      </p:sp>
      <p:graphicFrame>
        <p:nvGraphicFramePr>
          <p:cNvPr id="156675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0" y="609600"/>
          <a:ext cx="8380413" cy="5256213"/>
        </p:xfrm>
        <a:graphic>
          <a:graphicData uri="http://schemas.openxmlformats.org/presentationml/2006/ole">
            <p:oleObj spid="_x0000_s156675" name="Chart" r:id="rId3" imgW="4981575" imgH="3124403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3" name="Chart 2"/>
          <p:cNvGraphicFramePr/>
          <p:nvPr/>
        </p:nvGraphicFramePr>
        <p:xfrm>
          <a:off x="1371600" y="1066800"/>
          <a:ext cx="69342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6781800" cy="1527175"/>
          </a:xfrm>
        </p:spPr>
        <p:txBody>
          <a:bodyPr/>
          <a:lstStyle/>
          <a:p>
            <a:r>
              <a:rPr lang="en-US" altLang="ja-JP">
                <a:ea typeface="ＭＳ Ｐゴシック" pitchFamily="34" charset="-128"/>
              </a:rPr>
              <a:t>A dismal view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7848600" cy="4419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ja-JP" b="1" dirty="0">
                <a:ea typeface="ＭＳ Ｐゴシック" pitchFamily="34" charset="-128"/>
              </a:rPr>
              <a:t>“Thailand would lose comparative advantage in agriculture as manufacturing has increasingly become more important than agriculture”. </a:t>
            </a:r>
          </a:p>
          <a:p>
            <a:pPr>
              <a:lnSpc>
                <a:spcPct val="90000"/>
              </a:lnSpc>
            </a:pPr>
            <a:r>
              <a:rPr lang="en-US" altLang="ja-JP" b="1" dirty="0">
                <a:ea typeface="ＭＳ Ｐゴシック" pitchFamily="34" charset="-128"/>
              </a:rPr>
              <a:t>“Due to the shortage of labor and water during the dry season, with the disappearance of land in the 1980s, the future of Thai agriculture would look bleak”.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A6389-6294-4E5B-8AB6-61BC7C13119E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0"/>
            <a:ext cx="6629400" cy="685800"/>
          </a:xfrm>
        </p:spPr>
        <p:txBody>
          <a:bodyPr>
            <a:normAutofit/>
          </a:bodyPr>
          <a:lstStyle/>
          <a:p>
            <a:r>
              <a:rPr lang="en-US" altLang="ja-JP" sz="3600" dirty="0">
                <a:ea typeface="ＭＳ Ｐゴシック" pitchFamily="34" charset="-128"/>
              </a:rPr>
              <a:t>Blame the Dutch disease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524000"/>
            <a:ext cx="6781800" cy="4495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The boom in the non-agricultural sector led to higher wage rates in urban areas.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As a result of migration, the lack of labor </a:t>
            </a:r>
            <a:r>
              <a:rPr lang="en-US" altLang="ja-JP" b="1" i="1" dirty="0">
                <a:ea typeface="ＭＳ Ｐゴシック" pitchFamily="34" charset="-128"/>
              </a:rPr>
              <a:t>intensified farm mechanization</a:t>
            </a:r>
            <a:r>
              <a:rPr lang="en-US" altLang="ja-JP" dirty="0">
                <a:ea typeface="ＭＳ Ｐゴシック" pitchFamily="34" charset="-128"/>
              </a:rPr>
              <a:t>, which in turn diminished employment opportunities in agriculture.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Wage pressure and declining agricultural prices squeezed farm profits, discouraging investment and further reducing agricultural growth</a:t>
            </a:r>
            <a:r>
              <a:rPr lang="en-US" altLang="ja-JP" dirty="0" smtClean="0">
                <a:ea typeface="ＭＳ Ｐゴシック" pitchFamily="34" charset="-128"/>
              </a:rPr>
              <a:t>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717C5-B419-4B6A-8D5F-CFE6585848C2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7DC8-DF21-45D8-936E-8680C0211A22}" type="slidenum">
              <a:rPr lang="en-US"/>
              <a:pPr/>
              <a:t>15</a:t>
            </a:fld>
            <a:endParaRPr lang="en-US"/>
          </a:p>
        </p:txBody>
      </p:sp>
      <p:graphicFrame>
        <p:nvGraphicFramePr>
          <p:cNvPr id="130051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381000" y="457200"/>
          <a:ext cx="8763000" cy="5846763"/>
        </p:xfrm>
        <a:graphic>
          <a:graphicData uri="http://schemas.openxmlformats.org/presentationml/2006/ole">
            <p:oleObj spid="_x0000_s130051" name="แผนภูมิ" r:id="rId3" imgW="5438775" imgH="3629152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A30A-EFE3-4767-BB5C-C8B00B1D6AFE}" type="slidenum">
              <a:rPr lang="en-US"/>
              <a:pPr/>
              <a:t>16</a:t>
            </a:fld>
            <a:endParaRPr lang="en-US"/>
          </a:p>
        </p:txBody>
      </p:sp>
      <p:graphicFrame>
        <p:nvGraphicFramePr>
          <p:cNvPr id="131075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838200" y="522288"/>
          <a:ext cx="8305800" cy="6292850"/>
        </p:xfrm>
        <a:graphic>
          <a:graphicData uri="http://schemas.openxmlformats.org/presentationml/2006/ole">
            <p:oleObj spid="_x0000_s131075" name="แผนภูมิ" r:id="rId3" imgW="4714875" imgH="3571850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3" name="Chart 2"/>
          <p:cNvGraphicFramePr>
            <a:graphicFrameLocks/>
          </p:cNvGraphicFramePr>
          <p:nvPr/>
        </p:nvGraphicFramePr>
        <p:xfrm>
          <a:off x="252412" y="1190625"/>
          <a:ext cx="8639175" cy="447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76200"/>
            <a:ext cx="6781800" cy="1527175"/>
          </a:xfrm>
        </p:spPr>
        <p:txBody>
          <a:bodyPr/>
          <a:lstStyle/>
          <a:p>
            <a:r>
              <a:rPr lang="en-US" altLang="ja-JP" sz="3200" b="1" dirty="0">
                <a:ea typeface="ＭＳ Ｐゴシック" pitchFamily="34" charset="-128"/>
              </a:rPr>
              <a:t>Thai agriculture over the last 40 years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6781800" cy="4876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ja-JP" sz="2800" dirty="0">
                <a:ea typeface="ＭＳ Ｐゴシック" pitchFamily="34" charset="-128"/>
              </a:rPr>
              <a:t>Per capita agricultural output in Thailand increased </a:t>
            </a:r>
            <a:r>
              <a:rPr lang="en-US" altLang="ja-JP" sz="2800" b="1" i="1" dirty="0">
                <a:solidFill>
                  <a:srgbClr val="FF0000"/>
                </a:solidFill>
                <a:ea typeface="ＭＳ Ｐゴシック" pitchFamily="34" charset="-128"/>
              </a:rPr>
              <a:t>faster</a:t>
            </a:r>
            <a:r>
              <a:rPr lang="en-US" altLang="ja-JP" sz="2800" b="1" i="1" dirty="0">
                <a:ea typeface="ＭＳ Ｐゴシック" pitchFamily="34" charset="-128"/>
              </a:rPr>
              <a:t> </a:t>
            </a:r>
            <a:r>
              <a:rPr lang="en-US" altLang="ja-JP" sz="2800" dirty="0">
                <a:ea typeface="ＭＳ Ｐゴシック" pitchFamily="34" charset="-128"/>
              </a:rPr>
              <a:t>than the world average and industrialized countries. </a:t>
            </a:r>
          </a:p>
          <a:p>
            <a:pPr>
              <a:lnSpc>
                <a:spcPct val="80000"/>
              </a:lnSpc>
            </a:pPr>
            <a:r>
              <a:rPr lang="en-US" altLang="ja-JP" sz="2800" i="1" dirty="0">
                <a:ea typeface="ＭＳ Ｐゴシック" pitchFamily="34" charset="-128"/>
              </a:rPr>
              <a:t>The rapid improvement has become more pronounced since 1990s</a:t>
            </a:r>
            <a:r>
              <a:rPr lang="en-US" altLang="ja-JP" sz="2800" dirty="0">
                <a:ea typeface="ＭＳ Ｐゴシック" pitchFamily="34" charset="-128"/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But Thailand still lags behind other countries in Asia, possibly due to the explosive growth of Chinese agriculture since 1970.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There are still very large productivity gaps, though declining, between Thailand and developed countries.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1407-B18B-41F4-8C18-EE5566620595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5" name="Chart 4"/>
          <p:cNvGraphicFramePr/>
          <p:nvPr/>
        </p:nvGraphicFramePr>
        <p:xfrm>
          <a:off x="990600" y="609601"/>
          <a:ext cx="67818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465C9-E726-4E3F-B816-1274D8D47B71}" type="slidenum">
              <a:rPr lang="en-US"/>
              <a:pPr/>
              <a:t>20</a:t>
            </a:fld>
            <a:endParaRPr lang="en-US"/>
          </a:p>
        </p:txBody>
      </p:sp>
      <p:pic>
        <p:nvPicPr>
          <p:cNvPr id="2150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685800"/>
            <a:ext cx="8991600" cy="5624513"/>
          </a:xfrm>
          <a:noFill/>
          <a:ln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04801"/>
            <a:ext cx="6781800" cy="1143000"/>
          </a:xfrm>
        </p:spPr>
        <p:txBody>
          <a:bodyPr/>
          <a:lstStyle/>
          <a:p>
            <a:r>
              <a:rPr lang="en-US" altLang="ja-JP" dirty="0">
                <a:ea typeface="ＭＳ Ｐゴシック" pitchFamily="34" charset="-128"/>
              </a:rPr>
              <a:t>Yields of major crops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52600"/>
            <a:ext cx="7467600" cy="4191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A remarkable productivity surge in rubber after 1985.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There were some productivity gain in maize and rice, but those increased yields were relatively small.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For cassava, yields remained relatively low and did not show any sign of improvement from the level in1960s.</a:t>
            </a:r>
            <a:r>
              <a:rPr lang="en-US" altLang="ja-JP" sz="2800" dirty="0">
                <a:ea typeface="ＭＳ Ｐゴシック" pitchFamily="34" charset="-128"/>
              </a:rPr>
              <a:t>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F0A9A-53FC-4EB6-9A02-E640F579D9B0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1"/>
            <a:ext cx="6781800" cy="990600"/>
          </a:xfrm>
        </p:spPr>
        <p:txBody>
          <a:bodyPr>
            <a:normAutofit fontScale="90000"/>
          </a:bodyPr>
          <a:lstStyle/>
          <a:p>
            <a:r>
              <a:rPr lang="en-US" altLang="ja-JP" sz="3600" dirty="0">
                <a:ea typeface="ＭＳ Ｐゴシック" pitchFamily="34" charset="-128"/>
              </a:rPr>
              <a:t>Why did farm productivity increase in rice and maize?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905000"/>
            <a:ext cx="7391400" cy="40386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ja-JP" dirty="0">
                <a:ea typeface="ＭＳ Ｐゴシック" pitchFamily="34" charset="-128"/>
              </a:rPr>
              <a:t>Farm mechanization, fertilizer, and irrigation are responsible for such improvement.</a:t>
            </a:r>
          </a:p>
          <a:p>
            <a:pPr>
              <a:lnSpc>
                <a:spcPct val="90000"/>
              </a:lnSpc>
            </a:pPr>
            <a:r>
              <a:rPr lang="en-US" altLang="ja-JP" dirty="0">
                <a:ea typeface="ＭＳ Ｐゴシック" pitchFamily="34" charset="-128"/>
              </a:rPr>
              <a:t>Large declines in imports of agricultural machinery can be attributed to large currency depreciations and expansion of domestic production of farm machinery</a:t>
            </a:r>
            <a:r>
              <a:rPr lang="en-US" altLang="ja-JP" dirty="0" smtClean="0">
                <a:ea typeface="ＭＳ Ｐゴシック" pitchFamily="34" charset="-128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ja-JP" dirty="0" smtClean="0">
                <a:ea typeface="ＭＳ Ｐゴシック" pitchFamily="34" charset="-128"/>
              </a:rPr>
              <a:t>How would the continued strengthening baht exchange rate help or hurt Thai farmers? </a:t>
            </a:r>
            <a:r>
              <a:rPr lang="en-US" altLang="ja-JP" dirty="0">
                <a:ea typeface="ＭＳ Ｐゴシック" pitchFamily="34" charset="-128"/>
              </a:rPr>
              <a:t/>
            </a:r>
            <a:br>
              <a:rPr lang="en-US" altLang="ja-JP" dirty="0">
                <a:ea typeface="ＭＳ Ｐゴシック" pitchFamily="34" charset="-128"/>
              </a:rPr>
            </a:br>
            <a:endParaRPr lang="en-US" altLang="ja-JP" dirty="0"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ja-JP" dirty="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CC7F4-CBEF-4E3D-80E7-E557E6C8B323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B0A7-DECD-4833-BF72-0E292DD60841}" type="slidenum">
              <a:rPr lang="en-US"/>
              <a:pPr/>
              <a:t>23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Land-man ratio</a:t>
            </a:r>
            <a:br>
              <a:rPr lang="en-US" dirty="0" smtClean="0"/>
            </a:br>
            <a:r>
              <a:rPr lang="en-US" dirty="0" smtClean="0"/>
              <a:t>Rain-fed vs. irrigated land</a:t>
            </a:r>
            <a:endParaRPr lang="th-TH" dirty="0"/>
          </a:p>
        </p:txBody>
      </p:sp>
      <p:graphicFrame>
        <p:nvGraphicFramePr>
          <p:cNvPr id="162820" name="Object 4"/>
          <p:cNvGraphicFramePr>
            <a:graphicFrameLocks noChangeAspect="1"/>
          </p:cNvGraphicFramePr>
          <p:nvPr/>
        </p:nvGraphicFramePr>
        <p:xfrm>
          <a:off x="1066800" y="1828800"/>
          <a:ext cx="7162800" cy="4810395"/>
        </p:xfrm>
        <a:graphic>
          <a:graphicData uri="http://schemas.openxmlformats.org/presentationml/2006/ole">
            <p:oleObj spid="_x0000_s162820" name="แผนภูมิ" r:id="rId3" imgW="5191125" imgH="3486099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3301C-88AE-4BD3-8D7F-4573F7011649}" type="slidenum">
              <a:rPr lang="en-US"/>
              <a:pPr/>
              <a:t>24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914400" y="457200"/>
            <a:ext cx="8229600" cy="1143000"/>
          </a:xfrm>
        </p:spPr>
        <p:txBody>
          <a:bodyPr/>
          <a:lstStyle/>
          <a:p>
            <a:r>
              <a:rPr lang="en-US" dirty="0" smtClean="0"/>
              <a:t>Organic farming?</a:t>
            </a:r>
            <a:endParaRPr lang="th-TH" dirty="0"/>
          </a:p>
        </p:txBody>
      </p:sp>
      <p:graphicFrame>
        <p:nvGraphicFramePr>
          <p:cNvPr id="163844" name="Object 4"/>
          <p:cNvGraphicFramePr>
            <a:graphicFrameLocks noChangeAspect="1"/>
          </p:cNvGraphicFramePr>
          <p:nvPr/>
        </p:nvGraphicFramePr>
        <p:xfrm>
          <a:off x="762001" y="1482837"/>
          <a:ext cx="7239000" cy="5375163"/>
        </p:xfrm>
        <a:graphic>
          <a:graphicData uri="http://schemas.openxmlformats.org/presentationml/2006/ole">
            <p:oleObj spid="_x0000_s163844" name="แผนภูมิ" r:id="rId3" imgW="5191125" imgH="3486099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6781800" cy="762000"/>
          </a:xfrm>
        </p:spPr>
        <p:txBody>
          <a:bodyPr>
            <a:normAutofit fontScale="90000"/>
          </a:bodyPr>
          <a:lstStyle/>
          <a:p>
            <a:r>
              <a:rPr lang="en-US" altLang="ja-JP">
                <a:ea typeface="ＭＳ Ｐゴシック" pitchFamily="34" charset="-128"/>
              </a:rPr>
              <a:t>Factor Intensities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524000"/>
            <a:ext cx="7239000" cy="5334000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Continued increases in factor intensities of farm input factors, which are complement to improvement in </a:t>
            </a:r>
            <a:r>
              <a:rPr lang="en-US" altLang="ja-JP" dirty="0" smtClean="0">
                <a:ea typeface="ＭＳ Ｐゴシック" pitchFamily="34" charset="-128"/>
              </a:rPr>
              <a:t>irrigation (e.g., water pumps, threshing machine, two-wheeled  and four-wheeled tractors). </a:t>
            </a:r>
            <a:endParaRPr lang="en-US" altLang="ja-JP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The irrigated area as a percentage of arable land increased from 15 percent in 1960 to more than 30 percent in 2000.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Improved </a:t>
            </a:r>
            <a:r>
              <a:rPr lang="en-US" altLang="ja-JP" dirty="0" smtClean="0">
                <a:ea typeface="ＭＳ Ｐゴシック" pitchFamily="34" charset="-128"/>
              </a:rPr>
              <a:t>High-Yielding Varieties </a:t>
            </a:r>
            <a:r>
              <a:rPr lang="en-US" altLang="ja-JP" dirty="0">
                <a:ea typeface="ＭＳ Ｐゴシック" pitchFamily="34" charset="-128"/>
              </a:rPr>
              <a:t>(</a:t>
            </a:r>
            <a:r>
              <a:rPr lang="en-US" altLang="ja-JP" dirty="0">
                <a:solidFill>
                  <a:srgbClr val="FF0000"/>
                </a:solidFill>
                <a:ea typeface="ＭＳ Ｐゴシック" pitchFamily="34" charset="-128"/>
              </a:rPr>
              <a:t>HYV</a:t>
            </a:r>
            <a:r>
              <a:rPr lang="en-US" altLang="ja-JP" dirty="0">
                <a:ea typeface="ＭＳ Ｐゴシック" pitchFamily="34" charset="-128"/>
              </a:rPr>
              <a:t>) of rice also resulted in yield improvement. </a:t>
            </a:r>
          </a:p>
          <a:p>
            <a:pPr>
              <a:lnSpc>
                <a:spcPct val="80000"/>
              </a:lnSpc>
            </a:pPr>
            <a:r>
              <a:rPr lang="en-US" altLang="ja-JP" dirty="0">
                <a:solidFill>
                  <a:srgbClr val="FF0000"/>
                </a:solidFill>
                <a:ea typeface="ＭＳ Ｐゴシック" pitchFamily="34" charset="-128"/>
              </a:rPr>
              <a:t>Irrigation </a:t>
            </a:r>
            <a:r>
              <a:rPr lang="en-US" altLang="ja-JP" dirty="0">
                <a:ea typeface="ＭＳ Ｐゴシック" pitchFamily="34" charset="-128"/>
              </a:rPr>
              <a:t>made it possible for these input factors become complement to each other.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35D61-D7E9-4AEB-972D-25C68367DD68}" type="slidenum">
              <a:rPr lang="en-US"/>
              <a:pPr/>
              <a:t>25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5821-B95A-4592-8CA6-1B9E9CD2F901}" type="slidenum">
              <a:rPr lang="en-US"/>
              <a:pPr/>
              <a:t>26</a:t>
            </a:fld>
            <a:endParaRPr lang="en-US"/>
          </a:p>
        </p:txBody>
      </p:sp>
      <p:graphicFrame>
        <p:nvGraphicFramePr>
          <p:cNvPr id="35946" name="Group 106"/>
          <p:cNvGraphicFramePr>
            <a:graphicFrameLocks noGrp="1"/>
          </p:cNvGraphicFramePr>
          <p:nvPr/>
        </p:nvGraphicFramePr>
        <p:xfrm>
          <a:off x="609600" y="228600"/>
          <a:ext cx="8001000" cy="6372862"/>
        </p:xfrm>
        <a:graphic>
          <a:graphicData uri="http://schemas.openxmlformats.org/drawingml/2006/table">
            <a:tbl>
              <a:tblPr/>
              <a:tblGrid>
                <a:gridCol w="2667000"/>
                <a:gridCol w="1328738"/>
                <a:gridCol w="1141412"/>
                <a:gridCol w="1333500"/>
                <a:gridCol w="1530350"/>
              </a:tblGrid>
              <a:tr h="99377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Table 1: Factor Intensity in Agriculture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(percentage change)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  1961-72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1973-85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1986-2002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   1961-2002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Arable Land/Worker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0.98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1.04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0.83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0.87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Fertilizer/Land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7.07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2.35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3.40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62.32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Irrigated/Arable Land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1.07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1.31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1.42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2.00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Imported Machine/Worker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2.59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2.29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2.76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16.30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Source: calculation made from FAOSTAT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81000"/>
            <a:ext cx="6781800" cy="1066800"/>
          </a:xfrm>
        </p:spPr>
        <p:txBody>
          <a:bodyPr/>
          <a:lstStyle/>
          <a:p>
            <a:r>
              <a:rPr lang="en-US" altLang="ja-JP" sz="3200" dirty="0">
                <a:ea typeface="ＭＳ Ｐゴシック" pitchFamily="34" charset="-128"/>
              </a:rPr>
              <a:t>Martin and </a:t>
            </a:r>
            <a:r>
              <a:rPr lang="en-US" altLang="ja-JP" sz="3200" dirty="0" err="1">
                <a:ea typeface="ＭＳ Ｐゴシック" pitchFamily="34" charset="-128"/>
              </a:rPr>
              <a:t>Mitra</a:t>
            </a:r>
            <a:r>
              <a:rPr lang="en-US" altLang="ja-JP" sz="3200" dirty="0">
                <a:ea typeface="ＭＳ Ｐゴシック" pitchFamily="34" charset="-128"/>
              </a:rPr>
              <a:t> (2001)</a:t>
            </a:r>
            <a:br>
              <a:rPr lang="en-US" altLang="ja-JP" sz="3200" dirty="0">
                <a:ea typeface="ＭＳ Ｐゴシック" pitchFamily="34" charset="-128"/>
              </a:rPr>
            </a:br>
            <a:r>
              <a:rPr lang="en-US" altLang="ja-JP" sz="2000" dirty="0" smtClean="0">
                <a:ea typeface="ＭＳ Ｐゴシック" pitchFamily="34" charset="-128"/>
              </a:rPr>
              <a:t>A</a:t>
            </a:r>
            <a:r>
              <a:rPr lang="en-US" altLang="ja-JP" sz="2000" i="1" dirty="0" smtClean="0">
                <a:ea typeface="ＭＳ Ｐゴシック" pitchFamily="34" charset="-128"/>
              </a:rPr>
              <a:t>griculture </a:t>
            </a:r>
            <a:r>
              <a:rPr lang="en-US" altLang="ja-JP" sz="2000" i="1" dirty="0">
                <a:ea typeface="ＭＳ Ｐゴシック" pitchFamily="34" charset="-128"/>
              </a:rPr>
              <a:t>vs. manufacturing productivity growth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8077200" cy="48006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altLang="ja-JP" b="1" dirty="0">
                <a:ea typeface="ＭＳ Ｐゴシック" pitchFamily="34" charset="-128"/>
              </a:rPr>
              <a:t>Employing panel data from 50 countries over the period </a:t>
            </a:r>
            <a:r>
              <a:rPr lang="en-US" altLang="ja-JP" b="1" dirty="0" smtClean="0">
                <a:ea typeface="ＭＳ Ｐゴシック" pitchFamily="34" charset="-128"/>
              </a:rPr>
              <a:t>1967-92, Martin and </a:t>
            </a:r>
            <a:r>
              <a:rPr lang="en-US" altLang="ja-JP" b="1" dirty="0" err="1" smtClean="0">
                <a:ea typeface="ＭＳ Ｐゴシック" pitchFamily="34" charset="-128"/>
              </a:rPr>
              <a:t>Mitra</a:t>
            </a:r>
            <a:r>
              <a:rPr lang="en-US" altLang="ja-JP" b="1" dirty="0" smtClean="0">
                <a:ea typeface="ＭＳ Ｐゴシック" pitchFamily="34" charset="-128"/>
              </a:rPr>
              <a:t> found </a:t>
            </a:r>
            <a:r>
              <a:rPr lang="en-US" altLang="ja-JP" b="1" dirty="0">
                <a:ea typeface="ＭＳ Ｐゴシック" pitchFamily="34" charset="-128"/>
              </a:rPr>
              <a:t>that productivity growth has been </a:t>
            </a:r>
            <a:r>
              <a:rPr lang="en-US" altLang="ja-JP" b="1" i="1" dirty="0">
                <a:solidFill>
                  <a:srgbClr val="FF0000"/>
                </a:solidFill>
                <a:ea typeface="ＭＳ Ｐゴシック" pitchFamily="34" charset="-128"/>
              </a:rPr>
              <a:t>higher</a:t>
            </a:r>
            <a:r>
              <a:rPr lang="en-US" altLang="ja-JP" b="1" i="1" dirty="0">
                <a:ea typeface="ＭＳ Ｐゴシック" pitchFamily="34" charset="-128"/>
              </a:rPr>
              <a:t> for agriculture</a:t>
            </a:r>
            <a:r>
              <a:rPr lang="en-US" altLang="ja-JP" b="1" dirty="0">
                <a:ea typeface="ＭＳ Ｐゴシック" pitchFamily="34" charset="-128"/>
              </a:rPr>
              <a:t> </a:t>
            </a:r>
            <a:r>
              <a:rPr lang="en-US" altLang="ja-JP" b="1" dirty="0" smtClean="0">
                <a:ea typeface="ＭＳ Ｐゴシック" pitchFamily="34" charset="-128"/>
              </a:rPr>
              <a:t>than manufacturing sector in </a:t>
            </a:r>
            <a:r>
              <a:rPr lang="en-US" altLang="ja-JP" b="1" dirty="0">
                <a:ea typeface="ＭＳ Ｐゴシック" pitchFamily="34" charset="-128"/>
              </a:rPr>
              <a:t>both industrial and developing countries.</a:t>
            </a:r>
          </a:p>
          <a:p>
            <a:pPr>
              <a:lnSpc>
                <a:spcPct val="80000"/>
              </a:lnSpc>
            </a:pPr>
            <a:r>
              <a:rPr lang="en-US" altLang="ja-JP" b="1" dirty="0" smtClean="0">
                <a:ea typeface="ＭＳ Ｐゴシック" pitchFamily="34" charset="-128"/>
              </a:rPr>
              <a:t>The </a:t>
            </a:r>
            <a:r>
              <a:rPr lang="en-US" altLang="ja-JP" b="1" dirty="0">
                <a:ea typeface="ＭＳ Ｐゴシック" pitchFamily="34" charset="-128"/>
              </a:rPr>
              <a:t>shift away from agriculture in developing countries has </a:t>
            </a:r>
            <a:r>
              <a:rPr lang="en-US" altLang="ja-JP" b="1" dirty="0" smtClean="0">
                <a:ea typeface="ＭＳ Ｐゴシック" pitchFamily="34" charset="-128"/>
              </a:rPr>
              <a:t>been </a:t>
            </a:r>
            <a:r>
              <a:rPr lang="en-US" altLang="ja-JP" b="1" dirty="0">
                <a:ea typeface="ＭＳ Ｐゴシック" pitchFamily="34" charset="-128"/>
              </a:rPr>
              <a:t>driven by </a:t>
            </a:r>
            <a:r>
              <a:rPr lang="en-US" altLang="ja-JP" b="1" dirty="0">
                <a:solidFill>
                  <a:srgbClr val="FF0000"/>
                </a:solidFill>
                <a:ea typeface="ＭＳ Ｐゴシック" pitchFamily="34" charset="-128"/>
              </a:rPr>
              <a:t>higher productivity growth in </a:t>
            </a:r>
            <a:r>
              <a:rPr lang="en-US" altLang="ja-JP" b="1" dirty="0" smtClean="0">
                <a:solidFill>
                  <a:srgbClr val="FF0000"/>
                </a:solidFill>
                <a:ea typeface="ＭＳ Ｐゴシック" pitchFamily="34" charset="-128"/>
              </a:rPr>
              <a:t>agriculture. </a:t>
            </a:r>
            <a:endParaRPr lang="en-US" altLang="ja-JP" b="1" dirty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r>
              <a:rPr lang="en-US" altLang="ja-JP" b="1" dirty="0">
                <a:ea typeface="ＭＳ Ｐゴシック" pitchFamily="34" charset="-128"/>
              </a:rPr>
              <a:t>“Rapid accumulation of </a:t>
            </a:r>
            <a:r>
              <a:rPr lang="en-US" altLang="ja-JP" b="1" dirty="0">
                <a:solidFill>
                  <a:srgbClr val="FF0000"/>
                </a:solidFill>
                <a:ea typeface="ＭＳ Ｐゴシック" pitchFamily="34" charset="-128"/>
              </a:rPr>
              <a:t>human capital </a:t>
            </a:r>
            <a:r>
              <a:rPr lang="en-US" altLang="ja-JP" b="1" dirty="0">
                <a:ea typeface="ＭＳ Ｐゴシック" pitchFamily="34" charset="-128"/>
              </a:rPr>
              <a:t>contributed to a strong shift out of agricultural activities and into export-oriented manufacturing industry in East Asian economies.” </a:t>
            </a:r>
          </a:p>
          <a:p>
            <a:pPr>
              <a:lnSpc>
                <a:spcPct val="80000"/>
              </a:lnSpc>
            </a:pPr>
            <a:endParaRPr lang="en-US" altLang="ja-JP" sz="2000" b="1" dirty="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6A76-3965-4DEA-BB39-5CDF4F4FD36A}" type="slidenum">
              <a:rPr lang="en-US"/>
              <a:pPr/>
              <a:t>27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ja-JP" b="1" dirty="0" smtClean="0">
                <a:ea typeface="ＭＳ Ｐゴシック" pitchFamily="34" charset="-128"/>
              </a:rPr>
              <a:t>Although human capital accumulation in Thailand has increased rapidly in the last decade, physical capital accumulation increased at a much faster pace. </a:t>
            </a:r>
          </a:p>
          <a:p>
            <a:pPr>
              <a:lnSpc>
                <a:spcPct val="80000"/>
              </a:lnSpc>
            </a:pPr>
            <a:r>
              <a:rPr lang="en-US" altLang="ja-JP" b="1" dirty="0" smtClean="0">
                <a:ea typeface="ＭＳ Ｐゴシック" pitchFamily="34" charset="-128"/>
              </a:rPr>
              <a:t>Foreign direct investment and capital inflows concentrated in the manufacturing and services sectors; thereby substantially raising capital-labor ratios in both sectors. </a:t>
            </a:r>
          </a:p>
          <a:p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altLang="ja-JP" sz="2400" b="1" dirty="0" smtClean="0">
                <a:ea typeface="ＭＳ Ｐゴシック" pitchFamily="34" charset="-128"/>
              </a:rPr>
              <a:t>Thus productivity increase in manufacture was </a:t>
            </a:r>
            <a:r>
              <a:rPr lang="en-US" altLang="ja-JP" sz="2400" b="1" i="1" dirty="0" smtClean="0">
                <a:solidFill>
                  <a:srgbClr val="FF0000"/>
                </a:solidFill>
                <a:ea typeface="ＭＳ Ｐゴシック" pitchFamily="34" charset="-128"/>
              </a:rPr>
              <a:t>higher</a:t>
            </a:r>
            <a:r>
              <a:rPr lang="en-US" altLang="ja-JP" sz="2400" b="1" i="1" dirty="0" smtClean="0">
                <a:ea typeface="ＭＳ Ｐゴシック" pitchFamily="34" charset="-128"/>
              </a:rPr>
              <a:t> </a:t>
            </a:r>
            <a:r>
              <a:rPr lang="en-US" altLang="ja-JP" sz="2400" b="1" dirty="0" smtClean="0">
                <a:ea typeface="ＭＳ Ｐゴシック" pitchFamily="34" charset="-128"/>
              </a:rPr>
              <a:t>than the increase in the agricultural sector--in particular prior to the financial crisis.</a:t>
            </a:r>
            <a:endParaRPr lang="th-TH" sz="24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33400" y="2286000"/>
          <a:ext cx="8250674" cy="3231514"/>
        </p:xfrm>
        <a:graphic>
          <a:graphicData uri="http://schemas.openxmlformats.org/presentationml/2006/ole">
            <p:oleObj spid="_x0000_s196610" name="Equation" r:id="rId3" imgW="3047760" imgH="1193760" progId="Equation.3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0" y="533401"/>
            <a:ext cx="6858000" cy="685799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Average product=output/labor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8BDB1-7F77-45F2-ADA7-5B15B46D0682}" type="slidenum">
              <a:rPr lang="en-US"/>
              <a:pPr/>
              <a:t>30</a:t>
            </a:fld>
            <a:endParaRPr lang="en-US"/>
          </a:p>
        </p:txBody>
      </p:sp>
      <p:graphicFrame>
        <p:nvGraphicFramePr>
          <p:cNvPr id="116740" name="Object 4"/>
          <p:cNvGraphicFramePr>
            <a:graphicFrameLocks noChangeAspect="1"/>
          </p:cNvGraphicFramePr>
          <p:nvPr/>
        </p:nvGraphicFramePr>
        <p:xfrm>
          <a:off x="228600" y="1676400"/>
          <a:ext cx="8595091" cy="4953000"/>
        </p:xfrm>
        <a:graphic>
          <a:graphicData uri="http://schemas.openxmlformats.org/presentationml/2006/ole">
            <p:oleObj spid="_x0000_s116740" name="แผนภูมิ" r:id="rId3" imgW="3762375" imgH="2505075" progId="Excel.Sheet.8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7620000" cy="1143000"/>
          </a:xfrm>
        </p:spPr>
        <p:txBody>
          <a:bodyPr>
            <a:normAutofit/>
          </a:bodyPr>
          <a:lstStyle/>
          <a:p>
            <a:r>
              <a:rPr lang="en-US" altLang="ja-JP" sz="2800" b="1" dirty="0">
                <a:ea typeface="ＭＳ Ｐゴシック" pitchFamily="34" charset="-128"/>
              </a:rPr>
              <a:t>Why </a:t>
            </a:r>
            <a:r>
              <a:rPr lang="en-US" altLang="ja-JP" sz="2800" b="1" dirty="0" smtClean="0">
                <a:ea typeface="ＭＳ Ｐゴシック" pitchFamily="34" charset="-128"/>
              </a:rPr>
              <a:t>has the majority of labor </a:t>
            </a:r>
            <a:r>
              <a:rPr lang="en-US" altLang="ja-JP" sz="2800" b="1" dirty="0">
                <a:ea typeface="ＭＳ Ｐゴシック" pitchFamily="34" charset="-128"/>
              </a:rPr>
              <a:t>force </a:t>
            </a:r>
            <a:r>
              <a:rPr lang="en-US" altLang="ja-JP" sz="2800" b="1" dirty="0" smtClean="0">
                <a:ea typeface="ＭＳ Ｐゴシック" pitchFamily="34" charset="-128"/>
              </a:rPr>
              <a:t>remained </a:t>
            </a:r>
            <a:r>
              <a:rPr lang="en-US" altLang="ja-JP" sz="2800" b="1" dirty="0">
                <a:ea typeface="ＭＳ Ｐゴシック" pitchFamily="34" charset="-128"/>
              </a:rPr>
              <a:t>in agriculture?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7543800" cy="58674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altLang="ja-JP" b="1" dirty="0">
                <a:ea typeface="ＭＳ Ｐゴシック" pitchFamily="34" charset="-128"/>
              </a:rPr>
              <a:t>From 1985 to 2003, the ratio of output per worker in manufacturing sector increased by </a:t>
            </a:r>
            <a:r>
              <a:rPr lang="en-US" altLang="ja-JP" b="1" dirty="0">
                <a:solidFill>
                  <a:srgbClr val="FF0000"/>
                </a:solidFill>
                <a:ea typeface="ＭＳ Ｐゴシック" pitchFamily="34" charset="-128"/>
              </a:rPr>
              <a:t>eightfold</a:t>
            </a:r>
            <a:r>
              <a:rPr lang="en-US" altLang="ja-JP" b="1" dirty="0">
                <a:ea typeface="ＭＳ Ｐゴシック" pitchFamily="34" charset="-128"/>
              </a:rPr>
              <a:t>, while the same ratio in the agricultural sector </a:t>
            </a:r>
            <a:r>
              <a:rPr lang="en-US" altLang="ja-JP" b="1" dirty="0" smtClean="0">
                <a:ea typeface="ＭＳ Ｐゴシック" pitchFamily="34" charset="-128"/>
              </a:rPr>
              <a:t>increased less </a:t>
            </a:r>
            <a:r>
              <a:rPr lang="en-US" altLang="ja-JP" b="1" dirty="0">
                <a:ea typeface="ＭＳ Ｐゴシック" pitchFamily="34" charset="-128"/>
              </a:rPr>
              <a:t>than twofold. </a:t>
            </a:r>
          </a:p>
          <a:p>
            <a:pPr>
              <a:lnSpc>
                <a:spcPct val="80000"/>
              </a:lnSpc>
            </a:pPr>
            <a:r>
              <a:rPr lang="en-US" altLang="ja-JP" b="1" dirty="0">
                <a:solidFill>
                  <a:srgbClr val="FF0000"/>
                </a:solidFill>
                <a:ea typeface="ＭＳ Ｐゴシック" pitchFamily="34" charset="-128"/>
              </a:rPr>
              <a:t>Productivity gap </a:t>
            </a:r>
            <a:r>
              <a:rPr lang="en-US" altLang="ja-JP" b="1" dirty="0">
                <a:ea typeface="ＭＳ Ｐゴシック" pitchFamily="34" charset="-128"/>
              </a:rPr>
              <a:t>between the two sectors remains as large as before if not widening. </a:t>
            </a:r>
          </a:p>
          <a:p>
            <a:pPr>
              <a:lnSpc>
                <a:spcPct val="80000"/>
              </a:lnSpc>
            </a:pPr>
            <a:r>
              <a:rPr lang="en-US" altLang="ja-JP" b="1" dirty="0">
                <a:ea typeface="ＭＳ Ｐゴシック" pitchFamily="34" charset="-128"/>
              </a:rPr>
              <a:t>High capital-labor ratio in the manufacturing sector implies </a:t>
            </a:r>
            <a:r>
              <a:rPr lang="en-US" altLang="ja-JP" b="1" dirty="0">
                <a:solidFill>
                  <a:srgbClr val="FF0000"/>
                </a:solidFill>
                <a:ea typeface="ＭＳ Ｐゴシック" pitchFamily="34" charset="-128"/>
              </a:rPr>
              <a:t>limited capacity</a:t>
            </a:r>
            <a:r>
              <a:rPr lang="en-US" altLang="ja-JP" b="1" dirty="0">
                <a:ea typeface="ＭＳ Ｐゴシック" pitchFamily="34" charset="-128"/>
              </a:rPr>
              <a:t> to generate employment. </a:t>
            </a:r>
          </a:p>
          <a:p>
            <a:pPr>
              <a:lnSpc>
                <a:spcPct val="80000"/>
              </a:lnSpc>
            </a:pPr>
            <a:r>
              <a:rPr lang="en-US" altLang="ja-JP" b="1" dirty="0">
                <a:ea typeface="ＭＳ Ｐゴシック" pitchFamily="34" charset="-128"/>
              </a:rPr>
              <a:t>The shift out of the agricultural sector has been </a:t>
            </a:r>
            <a:r>
              <a:rPr lang="en-US" altLang="ja-JP" b="1" i="1" dirty="0">
                <a:solidFill>
                  <a:srgbClr val="FF0000"/>
                </a:solidFill>
                <a:ea typeface="ＭＳ Ｐゴシック" pitchFamily="34" charset="-128"/>
              </a:rPr>
              <a:t>painfully slow</a:t>
            </a:r>
            <a:r>
              <a:rPr lang="en-US" altLang="ja-JP" b="1" dirty="0">
                <a:ea typeface="ＭＳ Ｐゴシック" pitchFamily="34" charset="-128"/>
              </a:rPr>
              <a:t>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ja-JP" sz="2800" b="1" dirty="0">
                <a:ea typeface="ＭＳ Ｐゴシック" pitchFamily="34" charset="-128"/>
              </a:rPr>
              <a:t/>
            </a:r>
            <a:br>
              <a:rPr lang="en-US" altLang="ja-JP" sz="2800" b="1" dirty="0">
                <a:ea typeface="ＭＳ Ｐゴシック" pitchFamily="34" charset="-128"/>
              </a:rPr>
            </a:br>
            <a:endParaRPr lang="en-US" altLang="ja-JP" sz="2800" b="1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ja-JP" altLang="en-US" sz="120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946F-639E-41AF-85FE-EAF9D72F01DA}" type="slidenum">
              <a:rPr lang="en-US"/>
              <a:pPr/>
              <a:t>31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US" dirty="0" smtClean="0"/>
              <a:t>In the case of Thailand</a:t>
            </a:r>
            <a:endParaRPr lang="th-TH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52600" y="1981200"/>
          <a:ext cx="4870450" cy="1568450"/>
        </p:xfrm>
        <a:graphic>
          <a:graphicData uri="http://schemas.openxmlformats.org/presentationml/2006/ole">
            <p:oleObj spid="_x0000_s203778" name="Equation" r:id="rId3" imgW="749160" imgH="241200" progId="Equation.3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6934200" cy="914400"/>
          </a:xfrm>
        </p:spPr>
        <p:txBody>
          <a:bodyPr>
            <a:normAutofit fontScale="90000"/>
          </a:bodyPr>
          <a:lstStyle/>
          <a:p>
            <a:r>
              <a:rPr lang="en-US" altLang="ja-JP" sz="3600" dirty="0" smtClean="0">
                <a:ea typeface="ＭＳ Ｐゴシック" pitchFamily="34" charset="-128"/>
              </a:rPr>
              <a:t>Heterogeneous  </a:t>
            </a:r>
            <a:r>
              <a:rPr lang="en-US" altLang="ja-JP" sz="3600" dirty="0">
                <a:ea typeface="ＭＳ Ｐゴシック" pitchFamily="34" charset="-128"/>
              </a:rPr>
              <a:t>production function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73152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altLang="ja-JP" dirty="0">
                <a:ea typeface="ＭＳ Ｐゴシック" pitchFamily="34" charset="-128"/>
              </a:rPr>
              <a:t>According </a:t>
            </a:r>
            <a:r>
              <a:rPr lang="en-US" altLang="ja-JP" dirty="0" smtClean="0">
                <a:ea typeface="ＭＳ Ｐゴシック" pitchFamily="34" charset="-128"/>
              </a:rPr>
              <a:t>to Johnson (1991), American </a:t>
            </a:r>
            <a:r>
              <a:rPr lang="en-US" altLang="ja-JP" dirty="0">
                <a:ea typeface="ＭＳ Ｐゴシック" pitchFamily="34" charset="-128"/>
              </a:rPr>
              <a:t>agriculture has a capital-labor ratio that is </a:t>
            </a:r>
            <a:r>
              <a:rPr lang="en-US" altLang="ja-JP" dirty="0">
                <a:solidFill>
                  <a:srgbClr val="FF0000"/>
                </a:solidFill>
                <a:ea typeface="ＭＳ Ｐゴシック" pitchFamily="34" charset="-128"/>
              </a:rPr>
              <a:t>six </a:t>
            </a:r>
            <a:r>
              <a:rPr lang="en-US" altLang="ja-JP" dirty="0">
                <a:ea typeface="ＭＳ Ｐゴシック" pitchFamily="34" charset="-128"/>
              </a:rPr>
              <a:t>times the ratio in manufacturing.</a:t>
            </a:r>
          </a:p>
          <a:p>
            <a:pPr>
              <a:lnSpc>
                <a:spcPct val="80000"/>
              </a:lnSpc>
            </a:pPr>
            <a:r>
              <a:rPr lang="en-US" altLang="ja-JP" dirty="0" smtClean="0">
                <a:ea typeface="ＭＳ Ｐゴシック" pitchFamily="34" charset="-128"/>
              </a:rPr>
              <a:t>Agriculture </a:t>
            </a:r>
            <a:r>
              <a:rPr lang="en-US" altLang="ja-JP" dirty="0">
                <a:ea typeface="ＭＳ Ｐゴシック" pitchFamily="34" charset="-128"/>
              </a:rPr>
              <a:t>in developed countries are </a:t>
            </a:r>
            <a:r>
              <a:rPr lang="en-US" altLang="ja-JP" i="1" dirty="0">
                <a:solidFill>
                  <a:srgbClr val="FF0000"/>
                </a:solidFill>
                <a:ea typeface="ＭＳ Ｐゴシック" pitchFamily="34" charset="-128"/>
              </a:rPr>
              <a:t>more</a:t>
            </a:r>
            <a:r>
              <a:rPr lang="en-US" altLang="ja-JP" dirty="0">
                <a:ea typeface="ＭＳ Ｐゴシック" pitchFamily="34" charset="-128"/>
              </a:rPr>
              <a:t> capital intensive than developing countries</a:t>
            </a:r>
            <a:r>
              <a:rPr lang="en-US" altLang="ja-JP" dirty="0" smtClean="0">
                <a:ea typeface="ＭＳ Ｐゴシック" pitchFamily="34" charset="-128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altLang="ja-JP" dirty="0" smtClean="0">
                <a:ea typeface="ＭＳ Ｐゴシック" pitchFamily="34" charset="-128"/>
              </a:rPr>
              <a:t>What happens when Thai agricultural labors are deprived of vital inputs: water, fertilizer, machinery,  and irrigated land?</a:t>
            </a:r>
          </a:p>
          <a:p>
            <a:pPr>
              <a:lnSpc>
                <a:spcPct val="80000"/>
              </a:lnSpc>
            </a:pPr>
            <a:r>
              <a:rPr lang="en-US" altLang="ja-JP" dirty="0" smtClean="0">
                <a:ea typeface="ＭＳ Ｐゴシック" pitchFamily="34" charset="-128"/>
              </a:rPr>
              <a:t>Output per land (yield per </a:t>
            </a:r>
            <a:r>
              <a:rPr lang="en-US" altLang="ja-JP" dirty="0" err="1" smtClean="0">
                <a:ea typeface="ＭＳ Ｐゴシック" pitchFamily="34" charset="-128"/>
              </a:rPr>
              <a:t>rai</a:t>
            </a:r>
            <a:r>
              <a:rPr lang="en-US" altLang="ja-JP" dirty="0" smtClean="0">
                <a:ea typeface="ＭＳ Ｐゴシック" pitchFamily="34" charset="-128"/>
              </a:rPr>
              <a:t>), and output per farmer is very low.</a:t>
            </a:r>
            <a:endParaRPr lang="en-US" altLang="ja-JP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ja-JP" altLang="en-US" sz="2000"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7770-2447-4A96-BEA2-5D7BC7F712DA}" type="slidenum">
              <a:rPr lang="en-US"/>
              <a:pPr/>
              <a:t>33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i="1" dirty="0" smtClean="0"/>
              <a:t>Explain why Thailand has the lowest yield in rice production but can still manage to be number one rice exporter in the world.</a:t>
            </a:r>
            <a:endParaRPr lang="th-TH" sz="2800" i="1" dirty="0"/>
          </a:p>
        </p:txBody>
      </p:sp>
      <p:graphicFrame>
        <p:nvGraphicFramePr>
          <p:cNvPr id="193538" name="Object 2"/>
          <p:cNvGraphicFramePr>
            <a:graphicFrameLocks noChangeAspect="1"/>
          </p:cNvGraphicFramePr>
          <p:nvPr>
            <p:ph idx="1"/>
          </p:nvPr>
        </p:nvGraphicFramePr>
        <p:xfrm>
          <a:off x="1066800" y="1836843"/>
          <a:ext cx="7106973" cy="4563957"/>
        </p:xfrm>
        <a:graphic>
          <a:graphicData uri="http://schemas.openxmlformats.org/presentationml/2006/ole">
            <p:oleObj spid="_x0000_s193538" name="แผนภูมิ" r:id="rId3" imgW="4019550" imgH="2581453" progId="Excel.Sheet.8">
              <p:embed/>
            </p:oleObj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201"/>
            <a:ext cx="67818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Super 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610600" cy="45720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3600" dirty="0" smtClean="0"/>
              <a:t>The new Chinese rice breed yields 1,000 kg per </a:t>
            </a:r>
            <a:r>
              <a:rPr lang="en-US" sz="3600" dirty="0" err="1" smtClean="0"/>
              <a:t>rai</a:t>
            </a:r>
            <a:r>
              <a:rPr lang="en-US" sz="3600" dirty="0" smtClean="0"/>
              <a:t> (0.16 hectare). 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China’s </a:t>
            </a:r>
            <a:r>
              <a:rPr lang="en-US" i="1" dirty="0" smtClean="0"/>
              <a:t>super rice</a:t>
            </a:r>
            <a:r>
              <a:rPr lang="en-US" dirty="0" smtClean="0"/>
              <a:t> breed yields 2,000 kg per </a:t>
            </a:r>
            <a:r>
              <a:rPr lang="en-US" dirty="0" err="1" smtClean="0"/>
              <a:t>rai</a:t>
            </a:r>
            <a:r>
              <a:rPr lang="en-US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Thai farmers harvest only 400kg per </a:t>
            </a:r>
            <a:r>
              <a:rPr lang="en-US" dirty="0" err="1" smtClean="0"/>
              <a:t>rai</a:t>
            </a:r>
            <a:r>
              <a:rPr lang="en-US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en-US" sz="3600" dirty="0" smtClean="0"/>
              <a:t>“</a:t>
            </a:r>
            <a:r>
              <a:rPr lang="en-US" sz="3600" i="1" dirty="0" err="1" smtClean="0"/>
              <a:t>Pathum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Thani</a:t>
            </a:r>
            <a:r>
              <a:rPr lang="en-US" sz="3600" dirty="0" smtClean="0"/>
              <a:t> 1” one of the best cross-breeds yields only 500kg per </a:t>
            </a:r>
            <a:r>
              <a:rPr lang="en-US" sz="3600" dirty="0" err="1" smtClean="0"/>
              <a:t>rai</a:t>
            </a:r>
            <a:r>
              <a:rPr lang="en-US" sz="36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en-US" sz="3600" dirty="0" smtClean="0"/>
              <a:t>Since investment in new breeds leads to falling price,  which might spark protests, the government was reluctant to invest in rice growing.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058A6-64D1-4B8C-8AF1-8B2E6620139E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/>
        </p:nvGraphicFramePr>
        <p:xfrm>
          <a:off x="457200" y="533400"/>
          <a:ext cx="8229600" cy="51585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causes farm income volatility</a:t>
            </a:r>
            <a:endParaRPr lang="th-TH" dirty="0"/>
          </a:p>
        </p:txBody>
      </p:sp>
      <p:graphicFrame>
        <p:nvGraphicFramePr>
          <p:cNvPr id="3" name="Chart 2"/>
          <p:cNvGraphicFramePr/>
          <p:nvPr/>
        </p:nvGraphicFramePr>
        <p:xfrm>
          <a:off x="1143000" y="838200"/>
          <a:ext cx="73914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Expenditure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According to the Institute for Management Development's global competitiveness rankings, countries with high competitiveness will, on average, spend around </a:t>
            </a:r>
            <a:r>
              <a:rPr lang="en-US" dirty="0" smtClean="0">
                <a:solidFill>
                  <a:srgbClr val="FF0000"/>
                </a:solidFill>
              </a:rPr>
              <a:t>1.04</a:t>
            </a:r>
            <a:r>
              <a:rPr lang="en-US" dirty="0" smtClean="0"/>
              <a:t> per cent of gross domestic product on R&amp;D. </a:t>
            </a:r>
          </a:p>
          <a:p>
            <a:r>
              <a:rPr lang="en-US" dirty="0" smtClean="0"/>
              <a:t>Currently, Thailand's R&amp;D spending is only </a:t>
            </a:r>
            <a:r>
              <a:rPr lang="en-US" dirty="0" smtClean="0">
                <a:solidFill>
                  <a:srgbClr val="FF0000"/>
                </a:solidFill>
              </a:rPr>
              <a:t>0.21</a:t>
            </a:r>
            <a:r>
              <a:rPr lang="en-US" dirty="0" smtClean="0"/>
              <a:t> per cent of GDP.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Expenditure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number of R&amp;D personnel is 6.76 people for every 10,000 in the general population, and the ratio of R&amp;D expenditure between the government and private sectors is 60:40. </a:t>
            </a:r>
          </a:p>
          <a:p>
            <a:r>
              <a:rPr lang="en-US" dirty="0" smtClean="0"/>
              <a:t>The country's total R&amp;D spending should reach 1 per cent of GDP and the number of researchers should be 10 for 10,000 in the general population before the end of 2015, as a short-term measure. </a:t>
            </a:r>
          </a:p>
          <a:p>
            <a:r>
              <a:rPr lang="en-US" dirty="0" smtClean="0"/>
              <a:t>This time frame is in line with the end of the 11th Economic and Social Development Plan in 2016.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Shortages of researchers and scientists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The government should be more aggressive in providing incentives. It should set up mega-projects for private-sector R&amp;D as national targets, as well as providing facilities such as pilot plants and testing facilities. </a:t>
            </a:r>
          </a:p>
          <a:p>
            <a:r>
              <a:rPr lang="en-US" dirty="0" smtClean="0"/>
              <a:t>The number of researchers and scientists is also a key factor. </a:t>
            </a:r>
          </a:p>
          <a:p>
            <a:r>
              <a:rPr lang="en-US" dirty="0" smtClean="0"/>
              <a:t>There are currently only </a:t>
            </a:r>
            <a:r>
              <a:rPr lang="en-US" sz="4100" dirty="0" smtClean="0"/>
              <a:t>40,000</a:t>
            </a:r>
            <a:r>
              <a:rPr lang="en-US" dirty="0" smtClean="0"/>
              <a:t> people engaged in research in Thailand. Plans aim to raise that number to 60,000 by the end of 2015. </a:t>
            </a:r>
          </a:p>
          <a:p>
            <a:r>
              <a:rPr lang="en-US" dirty="0" smtClean="0"/>
              <a:t>Currently, only 25 per cent of students graduating each year are science graduates, of whom 75 per cent are in social sciences.</a:t>
            </a:r>
          </a:p>
          <a:p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EE460: Thai Economy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69893-D7B3-41DD-B982-842791654ED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1146</TotalTime>
  <Words>1459</Words>
  <Application>Microsoft Office PowerPoint</Application>
  <PresentationFormat>On-screen Show (4:3)</PresentationFormat>
  <Paragraphs>212</Paragraphs>
  <Slides>40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Module</vt:lpstr>
      <vt:lpstr>Chart</vt:lpstr>
      <vt:lpstr>แผนภูมิ</vt:lpstr>
      <vt:lpstr>Equation</vt:lpstr>
      <vt:lpstr> Bhanupong  Lecture 11 </vt:lpstr>
      <vt:lpstr>Main themes</vt:lpstr>
      <vt:lpstr>Stylized facts of Economic Development</vt:lpstr>
      <vt:lpstr>Slide 4</vt:lpstr>
      <vt:lpstr>Slide 5</vt:lpstr>
      <vt:lpstr>Slide 6</vt:lpstr>
      <vt:lpstr>Slide 7</vt:lpstr>
      <vt:lpstr>Slide 8</vt:lpstr>
      <vt:lpstr>Slide 9</vt:lpstr>
      <vt:lpstr>Structure of Thai exports</vt:lpstr>
      <vt:lpstr>Slide 11</vt:lpstr>
      <vt:lpstr>Slide 12</vt:lpstr>
      <vt:lpstr>A dismal view</vt:lpstr>
      <vt:lpstr>Blame the Dutch disease</vt:lpstr>
      <vt:lpstr>Slide 15</vt:lpstr>
      <vt:lpstr>Slide 16</vt:lpstr>
      <vt:lpstr>Slide 17</vt:lpstr>
      <vt:lpstr>Thai agriculture over the last 40 years</vt:lpstr>
      <vt:lpstr>Slide 19</vt:lpstr>
      <vt:lpstr>Slide 20</vt:lpstr>
      <vt:lpstr>Yields of major crops</vt:lpstr>
      <vt:lpstr>Why did farm productivity increase in rice and maize?</vt:lpstr>
      <vt:lpstr>Land-man ratio Rain-fed vs. irrigated land</vt:lpstr>
      <vt:lpstr>Organic farming?</vt:lpstr>
      <vt:lpstr>Factor Intensities</vt:lpstr>
      <vt:lpstr>Slide 26</vt:lpstr>
      <vt:lpstr>Martin and Mitra (2001) Agriculture vs. manufacturing productivity growth</vt:lpstr>
      <vt:lpstr>Slide 28</vt:lpstr>
      <vt:lpstr>Thus productivity increase in manufacture was higher than the increase in the agricultural sector--in particular prior to the financial crisis.</vt:lpstr>
      <vt:lpstr>Average product=output/labor </vt:lpstr>
      <vt:lpstr>Why has the majority of labor force remained in agriculture?</vt:lpstr>
      <vt:lpstr>In the case of Thailand</vt:lpstr>
      <vt:lpstr>Heterogeneous  production function</vt:lpstr>
      <vt:lpstr>Explain why Thailand has the lowest yield in rice production but can still manage to be number one rice exporter in the world.</vt:lpstr>
      <vt:lpstr>Super rice</vt:lpstr>
      <vt:lpstr>Slide 36</vt:lpstr>
      <vt:lpstr>What causes farm income volatility</vt:lpstr>
      <vt:lpstr>R&amp;D Expenditure</vt:lpstr>
      <vt:lpstr>R&amp;D Expenditure</vt:lpstr>
      <vt:lpstr>Shortages of researchers and scientists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Dynamism of the Thai Agriculture</dc:title>
  <dc:creator>ICSEAD</dc:creator>
  <cp:lastModifiedBy>test</cp:lastModifiedBy>
  <cp:revision>141</cp:revision>
  <dcterms:created xsi:type="dcterms:W3CDTF">2004-12-16T23:58:33Z</dcterms:created>
  <dcterms:modified xsi:type="dcterms:W3CDTF">2011-09-11T01:21:41Z</dcterms:modified>
</cp:coreProperties>
</file>