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8"/>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2" r:id="rId16"/>
    <p:sldId id="273" r:id="rId17"/>
  </p:sldIdLst>
  <p:sldSz cx="9144000" cy="6858000" type="screen4x3"/>
  <p:notesSz cx="9144000" cy="6858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6" d="100"/>
          <a:sy n="106" d="100"/>
        </p:scale>
        <p:origin x="-168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C48635F6-FE1D-4309-B02F-77C5D252264B}" type="datetimeFigureOut">
              <a:rPr lang="th-TH" smtClean="0"/>
              <a:pPr/>
              <a:t>11/02/57</a:t>
            </a:fld>
            <a:endParaRPr lang="th-TH"/>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E62055D7-346F-45F9-9F42-070BD2F4A899}" type="slidenum">
              <a:rPr lang="th-TH" smtClean="0"/>
              <a:pPr/>
              <a:t>‹#›</a:t>
            </a:fld>
            <a:endParaRPr lang="th-TH"/>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6674A2EB-E74A-4A8B-9029-4D571C89029D}" type="datetimeFigureOut">
              <a:rPr lang="th-TH" smtClean="0"/>
              <a:pPr/>
              <a:t>11/02/57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6674A2EB-E74A-4A8B-9029-4D571C89029D}" type="datetimeFigureOut">
              <a:rPr lang="th-TH" smtClean="0"/>
              <a:pPr/>
              <a:t>11/02/57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74A2EB-E74A-4A8B-9029-4D571C89029D}" type="datetimeFigureOut">
              <a:rPr lang="th-TH" smtClean="0"/>
              <a:pPr/>
              <a:t>11/02/57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6674A2EB-E74A-4A8B-9029-4D571C89029D}" type="datetimeFigureOut">
              <a:rPr lang="th-TH" smtClean="0"/>
              <a:pPr/>
              <a:t>11/02/57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6674A2EB-E74A-4A8B-9029-4D571C89029D}" type="datetimeFigureOut">
              <a:rPr lang="th-TH" smtClean="0"/>
              <a:pPr/>
              <a:t>11/02/57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6674A2EB-E74A-4A8B-9029-4D571C89029D}" type="datetimeFigureOut">
              <a:rPr lang="th-TH" smtClean="0"/>
              <a:pPr/>
              <a:t>11/02/57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74A2EB-E74A-4A8B-9029-4D571C89029D}" type="datetimeFigureOut">
              <a:rPr lang="th-TH" smtClean="0"/>
              <a:pPr/>
              <a:t>11/02/57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74A2EB-E74A-4A8B-9029-4D571C89029D}" type="datetimeFigureOut">
              <a:rPr lang="th-TH" smtClean="0"/>
              <a:pPr/>
              <a:t>11/02/57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74A2EB-E74A-4A8B-9029-4D571C89029D}" type="datetimeFigureOut">
              <a:rPr lang="th-TH" smtClean="0"/>
              <a:pPr/>
              <a:t>11/02/57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6674A2EB-E74A-4A8B-9029-4D571C89029D}" type="datetimeFigureOut">
              <a:rPr lang="th-TH" smtClean="0"/>
              <a:pPr/>
              <a:t>11/02/57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6674A2EB-E74A-4A8B-9029-4D571C89029D}" type="datetimeFigureOut">
              <a:rPr lang="th-TH" smtClean="0"/>
              <a:pPr/>
              <a:t>11/02/57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ACD57F-67C9-44DC-9B37-C0B138411FEC}"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74A2EB-E74A-4A8B-9029-4D571C89029D}" type="datetimeFigureOut">
              <a:rPr lang="th-TH" smtClean="0"/>
              <a:pPr/>
              <a:t>11/02/57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ACD57F-67C9-44DC-9B37-C0B138411FEC}"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00200"/>
            <a:ext cx="7772400" cy="1470025"/>
          </a:xfrm>
        </p:spPr>
        <p:txBody>
          <a:bodyPr>
            <a:normAutofit fontScale="90000"/>
          </a:bodyPr>
          <a:lstStyle/>
          <a:p>
            <a:r>
              <a:rPr lang="en-US" dirty="0" smtClean="0"/>
              <a:t>Macroeconomic Theory: Aggregate Demand (Investment and the Equilibrium in Goods Market)</a:t>
            </a:r>
            <a:br>
              <a:rPr lang="en-US" dirty="0" smtClean="0"/>
            </a:br>
            <a:endParaRPr lang="en-US" dirty="0"/>
          </a:p>
        </p:txBody>
      </p:sp>
      <p:sp>
        <p:nvSpPr>
          <p:cNvPr id="3" name="Subtitle 2"/>
          <p:cNvSpPr>
            <a:spLocks noGrp="1"/>
          </p:cNvSpPr>
          <p:nvPr>
            <p:ph type="subTitle" idx="1"/>
          </p:nvPr>
        </p:nvSpPr>
        <p:spPr>
          <a:xfrm>
            <a:off x="609600" y="3886200"/>
            <a:ext cx="7772400" cy="2362200"/>
          </a:xfrm>
        </p:spPr>
        <p:txBody>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Semester 2/2556</a:t>
            </a: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a:t>
            </a:r>
            <a:endParaRPr lang="th-TH" dirty="0"/>
          </a:p>
        </p:txBody>
      </p:sp>
      <p:sp>
        <p:nvSpPr>
          <p:cNvPr id="3" name="Content Placeholder 2"/>
          <p:cNvSpPr>
            <a:spLocks noGrp="1"/>
          </p:cNvSpPr>
          <p:nvPr>
            <p:ph idx="1"/>
          </p:nvPr>
        </p:nvSpPr>
        <p:spPr/>
        <p:txBody>
          <a:bodyPr/>
          <a:lstStyle/>
          <a:p>
            <a:r>
              <a:rPr lang="en-US" dirty="0" smtClean="0"/>
              <a:t>Planned Investment</a:t>
            </a:r>
          </a:p>
          <a:p>
            <a:r>
              <a:rPr lang="en-US" dirty="0" smtClean="0"/>
              <a:t>The Determination of Equilibrium Output (Income)</a:t>
            </a:r>
          </a:p>
          <a:p>
            <a:r>
              <a:rPr lang="en-US" dirty="0" smtClean="0"/>
              <a:t>The Multiplier</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p:txBody>
          <a:bodyPr/>
          <a:lstStyle/>
          <a:p>
            <a:r>
              <a:rPr lang="en-US" dirty="0" smtClean="0"/>
              <a:t>We already discussed consumption as the function of income</a:t>
            </a:r>
          </a:p>
          <a:p>
            <a:r>
              <a:rPr lang="en-US" dirty="0" smtClean="0"/>
              <a:t>How about investment?</a:t>
            </a:r>
          </a:p>
          <a:p>
            <a:r>
              <a:rPr lang="en-US" dirty="0" smtClean="0"/>
              <a:t>Let’s take investment in a simple form, with decisions on it not depending on income. </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p:txBody>
          <a:bodyPr/>
          <a:lstStyle/>
          <a:p>
            <a:r>
              <a:rPr lang="en-US" dirty="0" smtClean="0"/>
              <a:t>The planned investment function </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a:xfrm>
            <a:off x="457200" y="1600200"/>
            <a:ext cx="8229600" cy="4900634"/>
          </a:xfrm>
        </p:spPr>
        <p:txBody>
          <a:bodyPr>
            <a:normAutofit/>
          </a:bodyPr>
          <a:lstStyle/>
          <a:p>
            <a:r>
              <a:rPr lang="en-US" dirty="0" smtClean="0"/>
              <a:t>Yet, it is important to remember that we are talking about planned investment</a:t>
            </a:r>
          </a:p>
          <a:p>
            <a:pPr lvl="1"/>
            <a:r>
              <a:rPr lang="en-US" b="1" dirty="0" smtClean="0"/>
              <a:t>Planned investment: </a:t>
            </a:r>
            <a:endParaRPr lang="en-US" dirty="0" smtClean="0"/>
          </a:p>
          <a:p>
            <a:pPr lvl="1"/>
            <a:endParaRPr lang="en-US" dirty="0" smtClean="0"/>
          </a:p>
          <a:p>
            <a:pPr lvl="1"/>
            <a:r>
              <a:rPr lang="en-US" dirty="0" smtClean="0"/>
              <a:t>A component of investment is </a:t>
            </a:r>
            <a:r>
              <a:rPr lang="en-US" b="1" dirty="0" smtClean="0"/>
              <a:t>“inventories” </a:t>
            </a:r>
            <a:endParaRPr lang="en-US" dirty="0" smtClean="0"/>
          </a:p>
          <a:p>
            <a:pPr lvl="1"/>
            <a:endParaRPr lang="en-US" dirty="0" smtClean="0"/>
          </a:p>
          <a:p>
            <a:pPr lvl="1"/>
            <a:endParaRPr lang="en-US" dirty="0" smtClean="0"/>
          </a:p>
          <a:p>
            <a:r>
              <a:rPr lang="en-US" dirty="0" smtClean="0"/>
              <a:t>Unexpected changes in inventories lead firms adjust their output in response.</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Equilibrium for our simple model of goods market occurs when</a:t>
            </a:r>
          </a:p>
          <a:p>
            <a:pPr lvl="1"/>
            <a:r>
              <a:rPr lang="en-US" dirty="0" smtClean="0"/>
              <a:t>Output (income) = Planned aggregate expenditure(AE) </a:t>
            </a:r>
          </a:p>
          <a:p>
            <a:pPr lvl="2"/>
            <a:r>
              <a:rPr lang="en-US" dirty="0" smtClean="0"/>
              <a:t>AE= C + I </a:t>
            </a:r>
          </a:p>
          <a:p>
            <a:pPr lvl="1"/>
            <a:r>
              <a:rPr lang="en-US" dirty="0" smtClean="0"/>
              <a:t>At equilibrium Y = AE = C + I</a:t>
            </a:r>
          </a:p>
          <a:p>
            <a:pPr lvl="1">
              <a:buNone/>
            </a:pP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Plotting the equilibrium onto the graph</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Mechanism of adjusting to the equilibrium</a:t>
            </a:r>
          </a:p>
          <a:p>
            <a:pPr lvl="1"/>
            <a:r>
              <a:rPr lang="en-US" dirty="0" smtClean="0"/>
              <a:t>As planned expenditure exceeds aggregate output</a:t>
            </a:r>
          </a:p>
          <a:p>
            <a:pPr lvl="2"/>
            <a:endParaRPr lang="en-US" dirty="0" smtClean="0"/>
          </a:p>
          <a:p>
            <a:pPr lvl="1"/>
            <a:endParaRPr lang="en-US" dirty="0" smtClean="0"/>
          </a:p>
          <a:p>
            <a:pPr lvl="1"/>
            <a:endParaRPr lang="en-US" dirty="0" smtClean="0"/>
          </a:p>
          <a:p>
            <a:pPr lvl="1"/>
            <a:r>
              <a:rPr lang="en-US" dirty="0" smtClean="0"/>
              <a:t>As planned expenditure falls short of aggregate output. </a:t>
            </a:r>
          </a:p>
          <a:p>
            <a:pPr lvl="2"/>
            <a:r>
              <a:rPr lang="en-US" dirty="0" smtClean="0"/>
              <a:t>Vice versa happens.</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314324" y="1600200"/>
            <a:ext cx="8543956" cy="4525963"/>
          </a:xfrm>
        </p:spPr>
        <p:txBody>
          <a:bodyPr/>
          <a:lstStyle/>
          <a:p>
            <a:r>
              <a:rPr lang="en-US" dirty="0" smtClean="0"/>
              <a:t>The saving/investment approach to equilibrium</a:t>
            </a:r>
          </a:p>
          <a:p>
            <a:pPr lvl="1"/>
            <a:r>
              <a:rPr lang="en-US" dirty="0" smtClean="0"/>
              <a:t>As Y </a:t>
            </a:r>
            <a:r>
              <a:rPr lang="el-GR" dirty="0" smtClean="0">
                <a:latin typeface="Calibri"/>
                <a:cs typeface="Calibri"/>
              </a:rPr>
              <a:t>Ξ</a:t>
            </a:r>
            <a:r>
              <a:rPr lang="en-US" dirty="0" smtClean="0">
                <a:latin typeface="Calibri"/>
                <a:cs typeface="Calibri"/>
              </a:rPr>
              <a:t> C + S (true by definition)</a:t>
            </a:r>
          </a:p>
          <a:p>
            <a:pPr lvl="1"/>
            <a:r>
              <a:rPr lang="en-US" dirty="0" smtClean="0">
                <a:latin typeface="Calibri"/>
                <a:cs typeface="Calibri"/>
              </a:rPr>
              <a:t>At equilibrium condition, we have C + I = C + S</a:t>
            </a:r>
          </a:p>
          <a:p>
            <a:pPr lvl="2"/>
            <a:r>
              <a:rPr lang="en-US" sz="2800" dirty="0" smtClean="0">
                <a:latin typeface="Calibri"/>
                <a:cs typeface="Calibri"/>
              </a:rPr>
              <a:t>Therefore, we also have I = S at equilibrium</a:t>
            </a:r>
          </a:p>
          <a:p>
            <a:pPr lvl="2"/>
            <a:r>
              <a:rPr lang="en-US" sz="2800" dirty="0" smtClean="0">
                <a:latin typeface="Calibri"/>
                <a:cs typeface="Calibri"/>
              </a:rPr>
              <a:t>This can be represented in the following graph.</a:t>
            </a:r>
            <a:endParaRPr lang="en-US" sz="2800" dirty="0" smtClean="0"/>
          </a:p>
          <a:p>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314324" y="1600200"/>
            <a:ext cx="8543956" cy="4525963"/>
          </a:xfrm>
        </p:spPr>
        <p:txBody>
          <a:bodyPr/>
          <a:lstStyle/>
          <a:p>
            <a:r>
              <a:rPr lang="en-US" dirty="0" smtClean="0"/>
              <a:t>The saving/investment graph</a:t>
            </a:r>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lnSpcReduction="10000"/>
          </a:bodyPr>
          <a:lstStyle/>
          <a:p>
            <a:r>
              <a:rPr lang="en-US" dirty="0" smtClean="0"/>
              <a:t>Suppose planned investment change, will output be changed in the same amount?</a:t>
            </a:r>
          </a:p>
          <a:p>
            <a:r>
              <a:rPr lang="en-US" dirty="0" smtClean="0"/>
              <a:t>The change in output will be more, this is due to the so called “multiplier” effect.</a:t>
            </a:r>
          </a:p>
          <a:p>
            <a:pPr lvl="1"/>
            <a:r>
              <a:rPr lang="en-US" b="1" dirty="0" smtClean="0"/>
              <a:t>Multiplier:</a:t>
            </a:r>
          </a:p>
          <a:p>
            <a:pPr lvl="1"/>
            <a:endParaRPr lang="en-US" b="1" dirty="0" smtClean="0"/>
          </a:p>
          <a:p>
            <a:pPr lvl="1"/>
            <a:endParaRPr lang="en-US" dirty="0" smtClean="0"/>
          </a:p>
          <a:p>
            <a:pPr lvl="1"/>
            <a:r>
              <a:rPr lang="en-US" b="1" dirty="0" smtClean="0"/>
              <a:t>Exogenous variable: </a:t>
            </a:r>
            <a:r>
              <a:rPr lang="en-US" dirty="0" smtClean="0"/>
              <a:t>the variable that does not corresponds to another variable of concern</a:t>
            </a:r>
          </a:p>
          <a:p>
            <a:pPr lvl="2"/>
            <a:r>
              <a:rPr lang="en-US" dirty="0" smtClean="0"/>
              <a:t>In the present model, the another variable of concern is income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fontScale="92500"/>
          </a:bodyPr>
          <a:lstStyle/>
          <a:p>
            <a:r>
              <a:rPr lang="en-US" dirty="0" smtClean="0"/>
              <a:t>How does the multiplier effect occurs through change in income?</a:t>
            </a:r>
          </a:p>
          <a:p>
            <a:pPr lvl="1"/>
            <a:r>
              <a:rPr lang="en-US" dirty="0" smtClean="0"/>
              <a:t>Initial change in investment leads to change in output</a:t>
            </a:r>
          </a:p>
          <a:p>
            <a:pPr lvl="1"/>
            <a:r>
              <a:rPr lang="en-US" dirty="0" smtClean="0"/>
              <a:t>As output rise, income rise, and people consume more. </a:t>
            </a:r>
          </a:p>
          <a:p>
            <a:pPr lvl="1"/>
            <a:r>
              <a:rPr lang="en-US" dirty="0" smtClean="0"/>
              <a:t>The rise in consumption also raise output to be higher, raising income. This occurs until the new equilibrium is reached. </a:t>
            </a:r>
          </a:p>
          <a:p>
            <a:pPr lvl="2"/>
            <a:r>
              <a:rPr lang="en-US" dirty="0" smtClean="0"/>
              <a:t>The multiplier does not go on forever because not all income is used for consumption.</a:t>
            </a:r>
          </a:p>
          <a:p>
            <a:pPr lvl="1"/>
            <a:r>
              <a:rPr lang="en-US" dirty="0" smtClean="0"/>
              <a:t>In sum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The graphical representation of the multiplier effect caused by the rise in planned investment.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The multiplier equation</a:t>
            </a:r>
          </a:p>
          <a:p>
            <a:pPr>
              <a:buNone/>
            </a:pPr>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Paradox of Thrift</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An interesting paradox occurs when household choose to save more as they are concerned with the upcoming hard times.</a:t>
            </a:r>
          </a:p>
          <a:p>
            <a:r>
              <a:rPr lang="en-US" dirty="0" smtClean="0"/>
              <a:t>Their rise in saving can simply just reduce the output in the economy. This reduces their income. In the end, they end up having the same amount of saving, while earning much less.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Paradox of Thrift</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A graphical representation of the paradox of thrift.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TotalTime>
  <Words>507</Words>
  <Application>Microsoft Office PowerPoint</Application>
  <PresentationFormat>On-screen Show (4:3)</PresentationFormat>
  <Paragraphs>70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Macroeconomic Theory: Aggregate Demand (Investment and the Equilibrium in Goods Market) </vt:lpstr>
      <vt:lpstr>Topic</vt:lpstr>
      <vt:lpstr>Planned Investment</vt:lpstr>
      <vt:lpstr>Planned Investment</vt:lpstr>
      <vt:lpstr>Planned Investment</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Multiplier</vt:lpstr>
      <vt:lpstr>The Multiplier</vt:lpstr>
      <vt:lpstr>The Multiplier</vt:lpstr>
      <vt:lpstr>The Multiplier</vt:lpstr>
      <vt:lpstr>The Paradox of Thrift</vt:lpstr>
      <vt:lpstr>The Paradox of Thrift</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 Theory: Aggregate Demand (Investment and Equilibrium) Week 6</dc:title>
  <dc:creator>Thorn</dc:creator>
  <cp:lastModifiedBy>Thorn</cp:lastModifiedBy>
  <cp:revision>20</cp:revision>
  <dcterms:created xsi:type="dcterms:W3CDTF">2013-12-09T17:13:05Z</dcterms:created>
  <dcterms:modified xsi:type="dcterms:W3CDTF">2014-02-11T16:49:03Z</dcterms:modified>
</cp:coreProperties>
</file>