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3"/>
  </p:notesMasterIdLst>
  <p:sldIdLst>
    <p:sldId id="256" r:id="rId2"/>
    <p:sldId id="263" r:id="rId3"/>
    <p:sldId id="276" r:id="rId4"/>
    <p:sldId id="264" r:id="rId5"/>
    <p:sldId id="273" r:id="rId6"/>
    <p:sldId id="286" r:id="rId7"/>
    <p:sldId id="285" r:id="rId8"/>
    <p:sldId id="289" r:id="rId9"/>
    <p:sldId id="282" r:id="rId10"/>
    <p:sldId id="288" r:id="rId11"/>
    <p:sldId id="287" r:id="rId12"/>
    <p:sldId id="290" r:id="rId13"/>
    <p:sldId id="284" r:id="rId14"/>
    <p:sldId id="268" r:id="rId15"/>
    <p:sldId id="266" r:id="rId16"/>
    <p:sldId id="269" r:id="rId17"/>
    <p:sldId id="271" r:id="rId18"/>
    <p:sldId id="281" r:id="rId19"/>
    <p:sldId id="280" r:id="rId20"/>
    <p:sldId id="277" r:id="rId21"/>
    <p:sldId id="270"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40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C98F70-B89D-4AAC-9180-CA72D7887357}" type="datetimeFigureOut">
              <a:rPr lang="en-ID" smtClean="0"/>
              <a:t>17/02/2021</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B65C2B-62FB-4C21-AC49-10275EFEE364}" type="slidenum">
              <a:rPr lang="en-ID" smtClean="0"/>
              <a:t>‹#›</a:t>
            </a:fld>
            <a:endParaRPr lang="en-ID"/>
          </a:p>
        </p:txBody>
      </p:sp>
    </p:spTree>
    <p:extLst>
      <p:ext uri="{BB962C8B-B14F-4D97-AF65-F5344CB8AC3E}">
        <p14:creationId xmlns:p14="http://schemas.microsoft.com/office/powerpoint/2010/main" val="163920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3EE7F8-6962-4ED3-93C2-B8D091E2A753}" type="datetime1">
              <a:rPr lang="en-US" smtClean="0"/>
              <a:t>2/17/2021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7135B2-6C9E-406E-8881-CEF0CF84E534}" type="datetime1">
              <a:rPr lang="en-US" smtClean="0"/>
              <a:t>2/17/2021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C719ED-AE30-4815-9E7D-572D6EAFAB6C}" type="datetime1">
              <a:rPr lang="en-US" smtClean="0"/>
              <a:t>2/17/2021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9B05FE-C5D0-496F-ADD5-8F5E4D6660B3}" type="datetime1">
              <a:rPr lang="en-US" smtClean="0"/>
              <a:t>2/17/2021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5C77C89-F26E-4092-A302-213E4DAD8D24}" type="datetime1">
              <a:rPr lang="en-US" smtClean="0"/>
              <a:t>2/17/2021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27E4CEB-A59C-4BE8-B011-D850FBEC487C}" type="datetime1">
              <a:rPr lang="en-US" smtClean="0"/>
              <a:t>2/17/2021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98F77F-E7A2-4BB4-9015-55DC46F46486}" type="datetime1">
              <a:rPr lang="en-US" smtClean="0"/>
              <a:t>2/17/2021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195E820-5E94-496F-AE70-2C728517F120}" type="datetime1">
              <a:rPr lang="en-US" smtClean="0"/>
              <a:t>2/17/2021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C33D34DF-4F16-4813-A1F7-18FE49BCE606}" type="datetime1">
              <a:rPr lang="en-US" smtClean="0"/>
              <a:t>2/17/2021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5B6BD4-1A58-48A6-8F0D-97FE693B6775}" type="datetime1">
              <a:rPr lang="en-US" smtClean="0"/>
              <a:t>2/17/2021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721E4B-6BF2-44B1-9632-6C6FA4D6CF9E}" type="datetime1">
              <a:rPr lang="en-US" smtClean="0"/>
              <a:t>2/17/2021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EE24E613-6571-42E4-B529-CC7F72777747}" type="datetime1">
              <a:rPr lang="en-US" smtClean="0"/>
              <a:t>2/17/2021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6.xml"/><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A0292-B21C-4130-95D8-AAE0B21D1346}"/>
              </a:ext>
            </a:extLst>
          </p:cNvPr>
          <p:cNvSpPr>
            <a:spLocks noGrp="1"/>
          </p:cNvSpPr>
          <p:nvPr>
            <p:ph type="ctrTitle"/>
          </p:nvPr>
        </p:nvSpPr>
        <p:spPr/>
        <p:txBody>
          <a:bodyPr>
            <a:normAutofit/>
          </a:bodyPr>
          <a:lstStyle/>
          <a:p>
            <a:r>
              <a:rPr lang="en-US" sz="4000" dirty="0"/>
              <a:t>Transportation and physical connectivity</a:t>
            </a:r>
            <a:endParaRPr lang="en-ID" sz="4000" dirty="0"/>
          </a:p>
        </p:txBody>
      </p:sp>
      <p:sp>
        <p:nvSpPr>
          <p:cNvPr id="4" name="Subtitle 2">
            <a:extLst>
              <a:ext uri="{FF2B5EF4-FFF2-40B4-BE49-F238E27FC236}">
                <a16:creationId xmlns:a16="http://schemas.microsoft.com/office/drawing/2014/main" id="{A2EAE16F-DFC1-44A5-AEF2-AA56673DB9EB}"/>
              </a:ext>
            </a:extLst>
          </p:cNvPr>
          <p:cNvSpPr>
            <a:spLocks noGrp="1"/>
          </p:cNvSpPr>
          <p:nvPr>
            <p:ph type="subTitle" idx="1"/>
          </p:nvPr>
        </p:nvSpPr>
        <p:spPr>
          <a:xfrm>
            <a:off x="2417763" y="3530600"/>
            <a:ext cx="8637587" cy="977900"/>
          </a:xfrm>
        </p:spPr>
        <p:txBody>
          <a:bodyPr>
            <a:noAutofit/>
          </a:bodyPr>
          <a:lstStyle/>
          <a:p>
            <a:r>
              <a:rPr lang="en-US" dirty="0"/>
              <a:t>EE361/363 economic development in </a:t>
            </a:r>
            <a:r>
              <a:rPr lang="en-US" dirty="0" err="1"/>
              <a:t>clmv</a:t>
            </a:r>
            <a:endParaRPr lang="en-US" dirty="0"/>
          </a:p>
          <a:p>
            <a:r>
              <a:rPr lang="en-US" dirty="0"/>
              <a:t>Faculty of economics</a:t>
            </a:r>
          </a:p>
          <a:p>
            <a:r>
              <a:rPr lang="en-US" dirty="0"/>
              <a:t>Thammasat university</a:t>
            </a:r>
            <a:endParaRPr lang="en-ID" dirty="0"/>
          </a:p>
        </p:txBody>
      </p:sp>
    </p:spTree>
    <p:extLst>
      <p:ext uri="{BB962C8B-B14F-4D97-AF65-F5344CB8AC3E}">
        <p14:creationId xmlns:p14="http://schemas.microsoft.com/office/powerpoint/2010/main" val="22623986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7410B-A1B8-46F2-AFAF-7A09432448A0}"/>
              </a:ext>
            </a:extLst>
          </p:cNvPr>
          <p:cNvSpPr>
            <a:spLocks noGrp="1"/>
          </p:cNvSpPr>
          <p:nvPr>
            <p:ph type="title"/>
          </p:nvPr>
        </p:nvSpPr>
        <p:spPr/>
        <p:txBody>
          <a:bodyPr/>
          <a:lstStyle/>
          <a:p>
            <a:r>
              <a:rPr lang="en-US" dirty="0"/>
              <a:t>transportation</a:t>
            </a:r>
            <a:endParaRPr lang="en-ID" dirty="0"/>
          </a:p>
        </p:txBody>
      </p:sp>
      <p:sp>
        <p:nvSpPr>
          <p:cNvPr id="4" name="TextBox 3">
            <a:extLst>
              <a:ext uri="{FF2B5EF4-FFF2-40B4-BE49-F238E27FC236}">
                <a16:creationId xmlns:a16="http://schemas.microsoft.com/office/drawing/2014/main" id="{61BCD097-B6A0-40F4-B99B-D557384B1325}"/>
              </a:ext>
            </a:extLst>
          </p:cNvPr>
          <p:cNvSpPr txBox="1"/>
          <p:nvPr/>
        </p:nvSpPr>
        <p:spPr>
          <a:xfrm>
            <a:off x="1451579" y="1898497"/>
            <a:ext cx="5645907" cy="2923877"/>
          </a:xfrm>
          <a:prstGeom prst="rect">
            <a:avLst/>
          </a:prstGeom>
          <a:noFill/>
        </p:spPr>
        <p:txBody>
          <a:bodyPr wrap="square">
            <a:spAutoFit/>
          </a:bodyPr>
          <a:lstStyle/>
          <a:p>
            <a:pPr algn="l"/>
            <a:r>
              <a:rPr lang="en-US" sz="2200" b="1" dirty="0"/>
              <a:t>T</a:t>
            </a:r>
            <a:r>
              <a:rPr lang="en-US" sz="2200" b="1" i="0" dirty="0">
                <a:effectLst/>
              </a:rPr>
              <a:t>ransportation</a:t>
            </a:r>
            <a:r>
              <a:rPr lang="en-US" sz="2200" dirty="0"/>
              <a:t>: a means by which </a:t>
            </a:r>
            <a:r>
              <a:rPr lang="en-US" sz="2200" b="0" i="0" dirty="0">
                <a:effectLst/>
              </a:rPr>
              <a:t>people and goods move from one location to another by:</a:t>
            </a:r>
            <a:r>
              <a:rPr lang="en-US" sz="2200" dirty="0"/>
              <a:t> </a:t>
            </a:r>
          </a:p>
          <a:p>
            <a:pPr algn="l"/>
            <a:endParaRPr lang="en-US" sz="2200" dirty="0"/>
          </a:p>
          <a:p>
            <a:pPr marL="342900" indent="-342900" algn="l">
              <a:spcAft>
                <a:spcPts val="1200"/>
              </a:spcAft>
              <a:buFont typeface="Arial" panose="020B0604020202020204" pitchFamily="34" charset="0"/>
              <a:buChar char="•"/>
            </a:pPr>
            <a:r>
              <a:rPr lang="en-US" sz="2200" dirty="0"/>
              <a:t>Air</a:t>
            </a:r>
          </a:p>
          <a:p>
            <a:pPr marL="342900" indent="-342900" algn="l">
              <a:spcAft>
                <a:spcPts val="1200"/>
              </a:spcAft>
              <a:buFont typeface="Arial" panose="020B0604020202020204" pitchFamily="34" charset="0"/>
              <a:buChar char="•"/>
            </a:pPr>
            <a:r>
              <a:rPr lang="en-US" sz="2200" dirty="0"/>
              <a:t>Land</a:t>
            </a:r>
          </a:p>
          <a:p>
            <a:pPr marL="342900" indent="-342900" algn="l">
              <a:spcAft>
                <a:spcPts val="1200"/>
              </a:spcAft>
              <a:buFont typeface="Arial" panose="020B0604020202020204" pitchFamily="34" charset="0"/>
              <a:buChar char="•"/>
            </a:pPr>
            <a:r>
              <a:rPr lang="en-US" sz="2200" dirty="0"/>
              <a:t>Waterways </a:t>
            </a:r>
          </a:p>
          <a:p>
            <a:pPr algn="l"/>
            <a:endParaRPr lang="en-US" sz="2200" dirty="0">
              <a:latin typeface="Arial" panose="020B0604020202020204" pitchFamily="34" charset="0"/>
            </a:endParaRPr>
          </a:p>
        </p:txBody>
      </p:sp>
      <p:pic>
        <p:nvPicPr>
          <p:cNvPr id="1026" name="Picture 2" descr="Image result for transportation">
            <a:extLst>
              <a:ext uri="{FF2B5EF4-FFF2-40B4-BE49-F238E27FC236}">
                <a16:creationId xmlns:a16="http://schemas.microsoft.com/office/drawing/2014/main" id="{76A83529-B13D-4751-9AEB-658C011AEB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4219" y="-7400"/>
            <a:ext cx="4507781" cy="31773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transportation">
            <a:extLst>
              <a:ext uri="{FF2B5EF4-FFF2-40B4-BE49-F238E27FC236}">
                <a16:creationId xmlns:a16="http://schemas.microsoft.com/office/drawing/2014/main" id="{D91B32C9-F3A1-4FB8-8E9B-EEF89E1318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4219" y="3169920"/>
            <a:ext cx="4507781" cy="2998648"/>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7DF003CA-E3D3-40F1-90D3-BF43D9228536}"/>
              </a:ext>
            </a:extLst>
          </p:cNvPr>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2785300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FA038-77E8-4F84-BEFE-1F93BD5CE807}"/>
              </a:ext>
            </a:extLst>
          </p:cNvPr>
          <p:cNvSpPr>
            <a:spLocks noGrp="1"/>
          </p:cNvSpPr>
          <p:nvPr>
            <p:ph type="title"/>
          </p:nvPr>
        </p:nvSpPr>
        <p:spPr/>
        <p:txBody>
          <a:bodyPr/>
          <a:lstStyle/>
          <a:p>
            <a:r>
              <a:rPr lang="en-US" dirty="0"/>
              <a:t>Transportation system</a:t>
            </a:r>
            <a:endParaRPr lang="en-ID" dirty="0"/>
          </a:p>
        </p:txBody>
      </p:sp>
      <p:sp>
        <p:nvSpPr>
          <p:cNvPr id="3" name="Slide Number Placeholder 2">
            <a:extLst>
              <a:ext uri="{FF2B5EF4-FFF2-40B4-BE49-F238E27FC236}">
                <a16:creationId xmlns:a16="http://schemas.microsoft.com/office/drawing/2014/main" id="{1478193D-DF21-4003-8E0A-6F9FB771086B}"/>
              </a:ext>
            </a:extLst>
          </p:cNvPr>
          <p:cNvSpPr>
            <a:spLocks noGrp="1"/>
          </p:cNvSpPr>
          <p:nvPr>
            <p:ph type="sldNum" sz="quarter" idx="12"/>
          </p:nvPr>
        </p:nvSpPr>
        <p:spPr/>
        <p:txBody>
          <a:bodyPr/>
          <a:lstStyle/>
          <a:p>
            <a:fld id="{6D22F896-40B5-4ADD-8801-0D06FADFA095}" type="slidenum">
              <a:rPr lang="en-US" smtClean="0"/>
              <a:t>3</a:t>
            </a:fld>
            <a:endParaRPr lang="en-US" dirty="0"/>
          </a:p>
        </p:txBody>
      </p:sp>
      <p:sp>
        <p:nvSpPr>
          <p:cNvPr id="5" name="TextBox 4">
            <a:extLst>
              <a:ext uri="{FF2B5EF4-FFF2-40B4-BE49-F238E27FC236}">
                <a16:creationId xmlns:a16="http://schemas.microsoft.com/office/drawing/2014/main" id="{F8904704-3DA1-41A8-AF81-734194AE9A86}"/>
              </a:ext>
            </a:extLst>
          </p:cNvPr>
          <p:cNvSpPr txBox="1"/>
          <p:nvPr/>
        </p:nvSpPr>
        <p:spPr>
          <a:xfrm>
            <a:off x="1451579" y="1853754"/>
            <a:ext cx="6490638" cy="3370153"/>
          </a:xfrm>
          <a:prstGeom prst="rect">
            <a:avLst/>
          </a:prstGeom>
          <a:noFill/>
        </p:spPr>
        <p:txBody>
          <a:bodyPr wrap="square">
            <a:spAutoFit/>
          </a:bodyPr>
          <a:lstStyle/>
          <a:p>
            <a:pPr algn="l"/>
            <a:r>
              <a:rPr lang="en-US" sz="2200" dirty="0"/>
              <a:t>A </a:t>
            </a:r>
            <a:r>
              <a:rPr lang="en-US" sz="2200" b="1" dirty="0"/>
              <a:t>transportation system </a:t>
            </a:r>
            <a:r>
              <a:rPr lang="en-US" sz="2200" dirty="0"/>
              <a:t>comprises: </a:t>
            </a:r>
          </a:p>
          <a:p>
            <a:pPr algn="l"/>
            <a:endParaRPr lang="en-US" sz="2200" dirty="0"/>
          </a:p>
          <a:p>
            <a:pPr marL="342900" indent="-342900" algn="l">
              <a:spcAft>
                <a:spcPts val="600"/>
              </a:spcAft>
              <a:buFont typeface="Arial" panose="020B0604020202020204" pitchFamily="34" charset="0"/>
              <a:buChar char="•"/>
            </a:pPr>
            <a:r>
              <a:rPr lang="en-US" sz="2200" b="1" dirty="0"/>
              <a:t>Physical infrastructure</a:t>
            </a:r>
            <a:r>
              <a:rPr lang="en-US" sz="2200" dirty="0"/>
              <a:t>: roads, bridges, railways, waterways,    </a:t>
            </a:r>
          </a:p>
          <a:p>
            <a:pPr marL="342900" indent="-342900" algn="l">
              <a:spcAft>
                <a:spcPts val="600"/>
              </a:spcAft>
              <a:buFont typeface="Arial" panose="020B0604020202020204" pitchFamily="34" charset="0"/>
              <a:buChar char="•"/>
            </a:pPr>
            <a:r>
              <a:rPr lang="en-US" sz="2200" b="1" dirty="0"/>
              <a:t>Vehicles</a:t>
            </a:r>
            <a:r>
              <a:rPr lang="en-US" sz="2200" dirty="0"/>
              <a:t>: cars, trains, buses, </a:t>
            </a:r>
          </a:p>
          <a:p>
            <a:pPr marL="342900" indent="-342900" algn="l">
              <a:spcAft>
                <a:spcPts val="600"/>
              </a:spcAft>
              <a:buFont typeface="Arial" panose="020B0604020202020204" pitchFamily="34" charset="0"/>
              <a:buChar char="•"/>
            </a:pPr>
            <a:r>
              <a:rPr lang="en-US" sz="2200" b="1" dirty="0"/>
              <a:t>Operations</a:t>
            </a:r>
            <a:r>
              <a:rPr lang="en-US" sz="2200" dirty="0"/>
              <a:t>: regulations, standard procedures  </a:t>
            </a:r>
          </a:p>
          <a:p>
            <a:pPr marL="342900" indent="-342900" algn="l">
              <a:spcAft>
                <a:spcPts val="600"/>
              </a:spcAft>
              <a:buFont typeface="Arial" panose="020B0604020202020204" pitchFamily="34" charset="0"/>
              <a:buChar char="•"/>
            </a:pPr>
            <a:r>
              <a:rPr lang="en-US" sz="2200" b="1" dirty="0"/>
              <a:t>Supporting facilities</a:t>
            </a:r>
            <a:r>
              <a:rPr lang="en-US" sz="2200" dirty="0"/>
              <a:t>: bus stations, airports, seaports, warehouses, trucking terminals, fuel stations logistics centers and maintenance facilities</a:t>
            </a:r>
            <a:endParaRPr lang="en-US" sz="2200" b="0" i="0" dirty="0">
              <a:effectLst/>
            </a:endParaRPr>
          </a:p>
        </p:txBody>
      </p:sp>
      <p:pic>
        <p:nvPicPr>
          <p:cNvPr id="7172" name="Picture 4" descr="Image result for trains vietnam">
            <a:extLst>
              <a:ext uri="{FF2B5EF4-FFF2-40B4-BE49-F238E27FC236}">
                <a16:creationId xmlns:a16="http://schemas.microsoft.com/office/drawing/2014/main" id="{CE5B1D2D-F265-4BAD-AD8F-B41781C71C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4766" y="2277499"/>
            <a:ext cx="3997234" cy="239834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lao air">
            <a:extLst>
              <a:ext uri="{FF2B5EF4-FFF2-40B4-BE49-F238E27FC236}">
                <a16:creationId xmlns:a16="http://schemas.microsoft.com/office/drawing/2014/main" id="{AD0950C0-9093-46C9-9D53-A9A234322C2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8189"/>
          <a:stretch/>
        </p:blipFill>
        <p:spPr bwMode="auto">
          <a:xfrm>
            <a:off x="8194767" y="1"/>
            <a:ext cx="3997234" cy="2277498"/>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cambiodia riverboat">
            <a:extLst>
              <a:ext uri="{FF2B5EF4-FFF2-40B4-BE49-F238E27FC236}">
                <a16:creationId xmlns:a16="http://schemas.microsoft.com/office/drawing/2014/main" id="{81C3A4A0-FFCE-47C4-BD92-AE5F143ADB7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8245"/>
          <a:stretch/>
        </p:blipFill>
        <p:spPr bwMode="auto">
          <a:xfrm>
            <a:off x="8192057" y="4675839"/>
            <a:ext cx="3999944" cy="2176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4483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946C7-13E4-482C-8ADD-9230C6075EC6}"/>
              </a:ext>
            </a:extLst>
          </p:cNvPr>
          <p:cNvSpPr>
            <a:spLocks noGrp="1"/>
          </p:cNvSpPr>
          <p:nvPr>
            <p:ph type="title"/>
          </p:nvPr>
        </p:nvSpPr>
        <p:spPr/>
        <p:txBody>
          <a:bodyPr/>
          <a:lstStyle/>
          <a:p>
            <a:r>
              <a:rPr lang="en-US" dirty="0"/>
              <a:t>Issues in transportation</a:t>
            </a:r>
            <a:endParaRPr lang="en-ID" dirty="0"/>
          </a:p>
        </p:txBody>
      </p:sp>
      <p:sp>
        <p:nvSpPr>
          <p:cNvPr id="4" name="TextBox 3">
            <a:extLst>
              <a:ext uri="{FF2B5EF4-FFF2-40B4-BE49-F238E27FC236}">
                <a16:creationId xmlns:a16="http://schemas.microsoft.com/office/drawing/2014/main" id="{2DCD6B66-FC06-415A-85AF-361B51072DBD}"/>
              </a:ext>
            </a:extLst>
          </p:cNvPr>
          <p:cNvSpPr txBox="1"/>
          <p:nvPr/>
        </p:nvSpPr>
        <p:spPr>
          <a:xfrm>
            <a:off x="1451579" y="1853754"/>
            <a:ext cx="5288855" cy="4462760"/>
          </a:xfrm>
          <a:prstGeom prst="rect">
            <a:avLst/>
          </a:prstGeom>
          <a:noFill/>
        </p:spPr>
        <p:txBody>
          <a:bodyPr wrap="square">
            <a:spAutoFit/>
          </a:bodyPr>
          <a:lstStyle/>
          <a:p>
            <a:pPr marL="342900" indent="-342900">
              <a:spcAft>
                <a:spcPts val="1200"/>
              </a:spcAft>
              <a:buFont typeface="Arial" panose="020B0604020202020204" pitchFamily="34" charset="0"/>
              <a:buChar char="•"/>
            </a:pPr>
            <a:r>
              <a:rPr lang="en-US" sz="2200" dirty="0"/>
              <a:t>Lack of connectivity among and within CLMV countries: poor quality of road,  railway and water transportation networks</a:t>
            </a:r>
          </a:p>
          <a:p>
            <a:pPr marL="342900" indent="-342900">
              <a:spcAft>
                <a:spcPts val="1200"/>
              </a:spcAft>
              <a:buFont typeface="Arial" panose="020B0604020202020204" pitchFamily="34" charset="0"/>
              <a:buChar char="•"/>
            </a:pPr>
            <a:r>
              <a:rPr lang="en-US" sz="2200" dirty="0"/>
              <a:t>Poor condition of physical transportation infrastructure: </a:t>
            </a:r>
          </a:p>
          <a:p>
            <a:pPr marL="742950" lvl="1" indent="-285750">
              <a:buFont typeface="Arial" panose="020B0604020202020204" pitchFamily="34" charset="0"/>
              <a:buChar char="•"/>
            </a:pPr>
            <a:r>
              <a:rPr lang="en-US" sz="2200" dirty="0"/>
              <a:t>poor quality of roads and incomplete road networks</a:t>
            </a:r>
          </a:p>
          <a:p>
            <a:pPr marL="742950" lvl="1" indent="-285750">
              <a:buFont typeface="Arial" panose="020B0604020202020204" pitchFamily="34" charset="0"/>
              <a:buChar char="•"/>
            </a:pPr>
            <a:r>
              <a:rPr lang="en-US" sz="2200" dirty="0"/>
              <a:t>missing railway links </a:t>
            </a:r>
          </a:p>
          <a:p>
            <a:pPr marL="742950" lvl="1" indent="-285750">
              <a:buFont typeface="Arial" panose="020B0604020202020204" pitchFamily="34" charset="0"/>
              <a:buChar char="•"/>
            </a:pPr>
            <a:r>
              <a:rPr lang="en-US" sz="2200" dirty="0"/>
              <a:t>inadequate maritime and port infrastructure</a:t>
            </a:r>
          </a:p>
          <a:p>
            <a:pPr marL="342900" indent="-342900">
              <a:buFont typeface="Arial" panose="020B0604020202020204" pitchFamily="34" charset="0"/>
              <a:buChar char="•"/>
            </a:pPr>
            <a:endParaRPr lang="en-US" sz="2200" dirty="0"/>
          </a:p>
        </p:txBody>
      </p:sp>
      <p:pic>
        <p:nvPicPr>
          <p:cNvPr id="2052" name="Picture 4" descr="Image result for poor rural roads gms adb">
            <a:extLst>
              <a:ext uri="{FF2B5EF4-FFF2-40B4-BE49-F238E27FC236}">
                <a16:creationId xmlns:a16="http://schemas.microsoft.com/office/drawing/2014/main" id="{C72891E4-3FA4-4EC2-AFAB-94F749B04D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4061" y="1"/>
            <a:ext cx="4587939" cy="6148784"/>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7">
            <a:extLst>
              <a:ext uri="{FF2B5EF4-FFF2-40B4-BE49-F238E27FC236}">
                <a16:creationId xmlns:a16="http://schemas.microsoft.com/office/drawing/2014/main" id="{062819B3-C9DB-45D2-BB70-E0FD5932B967}"/>
              </a:ext>
            </a:extLst>
          </p:cNvPr>
          <p:cNvSpPr>
            <a:spLocks noGrp="1"/>
          </p:cNvSpPr>
          <p:nvPr>
            <p:ph type="sldNum" sz="quarter" idx="12"/>
          </p:nvPr>
        </p:nvSpPr>
        <p:spPr/>
        <p:txBody>
          <a:bodyPr/>
          <a:lstStyle/>
          <a:p>
            <a:fld id="{6D22F896-40B5-4ADD-8801-0D06FADFA095}" type="slidenum">
              <a:rPr lang="en-US" smtClean="0"/>
              <a:t>4</a:t>
            </a:fld>
            <a:endParaRPr lang="en-US" dirty="0"/>
          </a:p>
        </p:txBody>
      </p:sp>
    </p:spTree>
    <p:extLst>
      <p:ext uri="{BB962C8B-B14F-4D97-AF65-F5344CB8AC3E}">
        <p14:creationId xmlns:p14="http://schemas.microsoft.com/office/powerpoint/2010/main" val="1995041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C866347-DF25-4958-8FE7-CBDA067AD2A1}"/>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4" name="Title 1">
            <a:extLst>
              <a:ext uri="{FF2B5EF4-FFF2-40B4-BE49-F238E27FC236}">
                <a16:creationId xmlns:a16="http://schemas.microsoft.com/office/drawing/2014/main" id="{F23B004C-D3DD-4CB5-874F-CB07CAFBEB85}"/>
              </a:ext>
            </a:extLst>
          </p:cNvPr>
          <p:cNvSpPr>
            <a:spLocks noGrp="1"/>
          </p:cNvSpPr>
          <p:nvPr>
            <p:ph type="title"/>
          </p:nvPr>
        </p:nvSpPr>
        <p:spPr>
          <a:xfrm>
            <a:off x="1450975" y="804863"/>
            <a:ext cx="9604375" cy="1049337"/>
          </a:xfrm>
        </p:spPr>
        <p:txBody>
          <a:bodyPr/>
          <a:lstStyle/>
          <a:p>
            <a:r>
              <a:rPr lang="en-US" dirty="0"/>
              <a:t>Issues in transportation</a:t>
            </a:r>
            <a:endParaRPr lang="en-ID" dirty="0"/>
          </a:p>
        </p:txBody>
      </p:sp>
      <p:sp>
        <p:nvSpPr>
          <p:cNvPr id="5" name="TextBox 4">
            <a:extLst>
              <a:ext uri="{FF2B5EF4-FFF2-40B4-BE49-F238E27FC236}">
                <a16:creationId xmlns:a16="http://schemas.microsoft.com/office/drawing/2014/main" id="{ABD734BE-97A0-49BA-AA88-19B1AB98FC14}"/>
              </a:ext>
            </a:extLst>
          </p:cNvPr>
          <p:cNvSpPr txBox="1"/>
          <p:nvPr/>
        </p:nvSpPr>
        <p:spPr>
          <a:xfrm>
            <a:off x="1451579" y="1853754"/>
            <a:ext cx="5759118" cy="3600986"/>
          </a:xfrm>
          <a:prstGeom prst="rect">
            <a:avLst/>
          </a:prstGeom>
          <a:noFill/>
        </p:spPr>
        <p:txBody>
          <a:bodyPr wrap="square">
            <a:spAutoFit/>
          </a:bodyPr>
          <a:lstStyle/>
          <a:p>
            <a:pPr marL="342900" indent="-342900">
              <a:spcAft>
                <a:spcPts val="1200"/>
              </a:spcAft>
              <a:buFont typeface="Arial" panose="020B0604020202020204" pitchFamily="34" charset="0"/>
              <a:buChar char="•"/>
            </a:pPr>
            <a:r>
              <a:rPr lang="en-US" sz="2200" dirty="0"/>
              <a:t>Increased traffic and traffic jams in large cities increases travel time and fuel costs</a:t>
            </a:r>
          </a:p>
          <a:p>
            <a:pPr marL="342900" indent="-342900">
              <a:spcAft>
                <a:spcPts val="1200"/>
              </a:spcAft>
              <a:buFont typeface="Arial" panose="020B0604020202020204" pitchFamily="34" charset="0"/>
              <a:buChar char="•"/>
            </a:pPr>
            <a:r>
              <a:rPr lang="en-US" sz="2200" dirty="0"/>
              <a:t>Lack of awareness towards public safety when operating vehicles; </a:t>
            </a:r>
            <a:r>
              <a:rPr lang="en-US" sz="2200" dirty="0">
                <a:solidFill>
                  <a:srgbClr val="2E2E2E"/>
                </a:solidFill>
                <a:latin typeface="NexusSerif"/>
              </a:rPr>
              <a:t>74% </a:t>
            </a:r>
            <a:r>
              <a:rPr lang="en-US" sz="2200" b="0" i="0" dirty="0">
                <a:solidFill>
                  <a:srgbClr val="2E2E2E"/>
                </a:solidFill>
                <a:effectLst/>
                <a:latin typeface="NexusSerif"/>
              </a:rPr>
              <a:t>of road traffic accidents in the world take place in low income countries </a:t>
            </a:r>
          </a:p>
          <a:p>
            <a:pPr marL="342900" indent="-342900">
              <a:spcAft>
                <a:spcPts val="1200"/>
              </a:spcAft>
              <a:buFont typeface="Arial" panose="020B0604020202020204" pitchFamily="34" charset="0"/>
              <a:buChar char="•"/>
            </a:pPr>
            <a:r>
              <a:rPr lang="en-US" sz="2200" dirty="0"/>
              <a:t>Lack of coordination on how to better facilitate transportation of goods and people</a:t>
            </a:r>
          </a:p>
          <a:p>
            <a:pPr>
              <a:spcAft>
                <a:spcPts val="1200"/>
              </a:spcAft>
            </a:pPr>
            <a:endParaRPr lang="en-US" sz="2200" dirty="0"/>
          </a:p>
        </p:txBody>
      </p:sp>
      <p:pic>
        <p:nvPicPr>
          <p:cNvPr id="4100" name="Picture 4" descr="Image result for cross border trade gms">
            <a:extLst>
              <a:ext uri="{FF2B5EF4-FFF2-40B4-BE49-F238E27FC236}">
                <a16:creationId xmlns:a16="http://schemas.microsoft.com/office/drawing/2014/main" id="{86A30A53-3767-4A7E-A45B-C3A55E3DE50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864"/>
          <a:stretch/>
        </p:blipFill>
        <p:spPr bwMode="auto">
          <a:xfrm>
            <a:off x="7654834" y="4395787"/>
            <a:ext cx="4537166" cy="246221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mage result for cross border trade gms">
            <a:extLst>
              <a:ext uri="{FF2B5EF4-FFF2-40B4-BE49-F238E27FC236}">
                <a16:creationId xmlns:a16="http://schemas.microsoft.com/office/drawing/2014/main" id="{636871AC-5743-4957-9594-93E8405D0A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4834" y="1853753"/>
            <a:ext cx="4537166" cy="2540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617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BA41D65-0A2E-4CDB-9905-4276A1BDB0CB}"/>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4" name="Title 1">
            <a:extLst>
              <a:ext uri="{FF2B5EF4-FFF2-40B4-BE49-F238E27FC236}">
                <a16:creationId xmlns:a16="http://schemas.microsoft.com/office/drawing/2014/main" id="{E20A23A4-D814-4899-BF79-3F683DD9E8A8}"/>
              </a:ext>
            </a:extLst>
          </p:cNvPr>
          <p:cNvSpPr>
            <a:spLocks noGrp="1"/>
          </p:cNvSpPr>
          <p:nvPr>
            <p:ph type="title"/>
          </p:nvPr>
        </p:nvSpPr>
        <p:spPr>
          <a:xfrm>
            <a:off x="1450975" y="804863"/>
            <a:ext cx="9604375" cy="1049337"/>
          </a:xfrm>
        </p:spPr>
        <p:txBody>
          <a:bodyPr/>
          <a:lstStyle/>
          <a:p>
            <a:r>
              <a:rPr lang="en-US" dirty="0"/>
              <a:t>Issues in transportation</a:t>
            </a:r>
            <a:endParaRPr lang="en-ID" dirty="0"/>
          </a:p>
        </p:txBody>
      </p:sp>
      <p:sp>
        <p:nvSpPr>
          <p:cNvPr id="5" name="TextBox 4">
            <a:extLst>
              <a:ext uri="{FF2B5EF4-FFF2-40B4-BE49-F238E27FC236}">
                <a16:creationId xmlns:a16="http://schemas.microsoft.com/office/drawing/2014/main" id="{6C68FD75-DBDC-4854-9B0A-29F7952DFEB0}"/>
              </a:ext>
            </a:extLst>
          </p:cNvPr>
          <p:cNvSpPr txBox="1"/>
          <p:nvPr/>
        </p:nvSpPr>
        <p:spPr>
          <a:xfrm>
            <a:off x="1451579" y="1853754"/>
            <a:ext cx="6116170" cy="3108543"/>
          </a:xfrm>
          <a:prstGeom prst="rect">
            <a:avLst/>
          </a:prstGeom>
          <a:noFill/>
        </p:spPr>
        <p:txBody>
          <a:bodyPr wrap="square">
            <a:spAutoFit/>
          </a:bodyPr>
          <a:lstStyle/>
          <a:p>
            <a:pPr marL="342900" indent="-342900">
              <a:spcAft>
                <a:spcPts val="1200"/>
              </a:spcAft>
              <a:buFont typeface="Arial" panose="020B0604020202020204" pitchFamily="34" charset="0"/>
              <a:buChar char="•"/>
            </a:pPr>
            <a:r>
              <a:rPr lang="en-US" sz="2200" dirty="0"/>
              <a:t>Difficulties in cross-border traffic and movements due to institutional and political challenges such as non-tariff barriers, lack of harmonized standards</a:t>
            </a:r>
          </a:p>
          <a:p>
            <a:pPr marL="342900" indent="-342900">
              <a:spcAft>
                <a:spcPts val="1200"/>
              </a:spcAft>
              <a:buFont typeface="Arial" panose="020B0604020202020204" pitchFamily="34" charset="0"/>
              <a:buChar char="•"/>
            </a:pPr>
            <a:r>
              <a:rPr lang="en-US" sz="2200" dirty="0"/>
              <a:t>With the opening of isolated and border areas, there is increased risk of human trafficking and prostitution</a:t>
            </a:r>
          </a:p>
          <a:p>
            <a:pPr marL="342900" indent="-342900">
              <a:spcAft>
                <a:spcPts val="1200"/>
              </a:spcAft>
              <a:buFont typeface="Arial" panose="020B0604020202020204" pitchFamily="34" charset="0"/>
              <a:buChar char="•"/>
            </a:pPr>
            <a:endParaRPr lang="en-US" sz="2200" dirty="0"/>
          </a:p>
        </p:txBody>
      </p:sp>
    </p:spTree>
    <p:extLst>
      <p:ext uri="{BB962C8B-B14F-4D97-AF65-F5344CB8AC3E}">
        <p14:creationId xmlns:p14="http://schemas.microsoft.com/office/powerpoint/2010/main" val="1882839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B677C-0DF0-446A-8C25-9FB55EEBFE24}"/>
              </a:ext>
            </a:extLst>
          </p:cNvPr>
          <p:cNvSpPr>
            <a:spLocks noGrp="1"/>
          </p:cNvSpPr>
          <p:nvPr>
            <p:ph type="title"/>
          </p:nvPr>
        </p:nvSpPr>
        <p:spPr/>
        <p:txBody>
          <a:bodyPr/>
          <a:lstStyle/>
          <a:p>
            <a:r>
              <a:rPr lang="en-US" dirty="0"/>
              <a:t>Traffic issues</a:t>
            </a:r>
            <a:endParaRPr lang="en-ID" dirty="0"/>
          </a:p>
        </p:txBody>
      </p:sp>
      <p:sp>
        <p:nvSpPr>
          <p:cNvPr id="3" name="Slide Number Placeholder 2">
            <a:extLst>
              <a:ext uri="{FF2B5EF4-FFF2-40B4-BE49-F238E27FC236}">
                <a16:creationId xmlns:a16="http://schemas.microsoft.com/office/drawing/2014/main" id="{47647599-F990-4568-BD6F-3D892DE10030}"/>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5" name="TextBox 4">
            <a:extLst>
              <a:ext uri="{FF2B5EF4-FFF2-40B4-BE49-F238E27FC236}">
                <a16:creationId xmlns:a16="http://schemas.microsoft.com/office/drawing/2014/main" id="{6AFD8453-4DDE-4921-8708-21EC519FCC45}"/>
              </a:ext>
            </a:extLst>
          </p:cNvPr>
          <p:cNvSpPr txBox="1"/>
          <p:nvPr/>
        </p:nvSpPr>
        <p:spPr>
          <a:xfrm>
            <a:off x="1451579" y="1853754"/>
            <a:ext cx="6664810" cy="3816429"/>
          </a:xfrm>
          <a:prstGeom prst="rect">
            <a:avLst/>
          </a:prstGeom>
          <a:noFill/>
        </p:spPr>
        <p:txBody>
          <a:bodyPr wrap="square">
            <a:spAutoFit/>
          </a:bodyPr>
          <a:lstStyle/>
          <a:p>
            <a:r>
              <a:rPr lang="en-US" sz="2200" b="0" i="0" dirty="0">
                <a:solidFill>
                  <a:srgbClr val="2E2E2E"/>
                </a:solidFill>
                <a:effectLst/>
              </a:rPr>
              <a:t>Seventy-four percent of </a:t>
            </a:r>
            <a:r>
              <a:rPr lang="en-US" sz="2200" b="1" dirty="0">
                <a:solidFill>
                  <a:srgbClr val="2E2E2E"/>
                </a:solidFill>
                <a:effectLst/>
              </a:rPr>
              <a:t>road traffic accidents </a:t>
            </a:r>
            <a:r>
              <a:rPr lang="en-US" sz="2200" b="0" i="0" dirty="0">
                <a:solidFill>
                  <a:srgbClr val="2E2E2E"/>
                </a:solidFill>
                <a:effectLst/>
              </a:rPr>
              <a:t>in the world take place in low income countries. In particular, the number of accidents in Southeast Asian countries has been rapidly increasing</a:t>
            </a:r>
          </a:p>
          <a:p>
            <a:endParaRPr lang="en-US" sz="2200" dirty="0">
              <a:solidFill>
                <a:srgbClr val="2E2E2E"/>
              </a:solidFill>
            </a:endParaRPr>
          </a:p>
          <a:p>
            <a:r>
              <a:rPr lang="en-US" sz="2200" b="1" i="0" dirty="0">
                <a:solidFill>
                  <a:srgbClr val="5F6368"/>
                </a:solidFill>
                <a:effectLst/>
              </a:rPr>
              <a:t>Traffic congestion</a:t>
            </a:r>
            <a:r>
              <a:rPr lang="en-US" sz="2200" b="0" i="0" dirty="0">
                <a:solidFill>
                  <a:srgbClr val="4D5156"/>
                </a:solidFill>
                <a:effectLst/>
              </a:rPr>
              <a:t> may cause adverse human behavior such as frustration and road rage</a:t>
            </a:r>
            <a:endParaRPr lang="en-US" sz="2200" dirty="0">
              <a:solidFill>
                <a:srgbClr val="2E2E2E"/>
              </a:solidFill>
            </a:endParaRPr>
          </a:p>
          <a:p>
            <a:endParaRPr lang="en-US" sz="2200" dirty="0">
              <a:solidFill>
                <a:srgbClr val="2E2E2E"/>
              </a:solidFill>
            </a:endParaRPr>
          </a:p>
          <a:p>
            <a:r>
              <a:rPr lang="en-US" sz="2200" b="0" i="0" dirty="0">
                <a:solidFill>
                  <a:srgbClr val="202124"/>
                </a:solidFill>
                <a:effectLst/>
              </a:rPr>
              <a:t>Road transport contributes to </a:t>
            </a:r>
            <a:r>
              <a:rPr lang="en-US" sz="2200" b="1" i="0" dirty="0">
                <a:solidFill>
                  <a:srgbClr val="202124"/>
                </a:solidFill>
                <a:effectLst/>
              </a:rPr>
              <a:t>air pollution</a:t>
            </a:r>
            <a:r>
              <a:rPr lang="en-US" sz="2200" b="0" i="0" dirty="0">
                <a:solidFill>
                  <a:srgbClr val="202124"/>
                </a:solidFill>
                <a:effectLst/>
              </a:rPr>
              <a:t> through  carbon monoxide </a:t>
            </a:r>
            <a:r>
              <a:rPr lang="en-US" sz="2200" dirty="0">
                <a:solidFill>
                  <a:srgbClr val="202124"/>
                </a:solidFill>
              </a:rPr>
              <a:t>and other </a:t>
            </a:r>
            <a:r>
              <a:rPr lang="en-US" sz="2200" b="0" i="0" dirty="0">
                <a:solidFill>
                  <a:srgbClr val="202124"/>
                </a:solidFill>
                <a:effectLst/>
              </a:rPr>
              <a:t>harmful chemicals that produce greenhouse gas and pollute the atmosphere</a:t>
            </a:r>
            <a:endParaRPr lang="en-ID" sz="2200" dirty="0"/>
          </a:p>
        </p:txBody>
      </p:sp>
      <p:pic>
        <p:nvPicPr>
          <p:cNvPr id="1026" name="Picture 2" descr="Image result for traffic fatalities">
            <a:extLst>
              <a:ext uri="{FF2B5EF4-FFF2-40B4-BE49-F238E27FC236}">
                <a16:creationId xmlns:a16="http://schemas.microsoft.com/office/drawing/2014/main" id="{A47EAC13-D028-4A78-9916-46F1246F95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0232" b="12028"/>
          <a:stretch/>
        </p:blipFill>
        <p:spPr bwMode="auto">
          <a:xfrm>
            <a:off x="8421188" y="209006"/>
            <a:ext cx="3770811" cy="19507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traffic jams">
            <a:extLst>
              <a:ext uri="{FF2B5EF4-FFF2-40B4-BE49-F238E27FC236}">
                <a16:creationId xmlns:a16="http://schemas.microsoft.com/office/drawing/2014/main" id="{D2D539F6-FB89-4638-A6F9-DCC5F0BA3B7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085" b="10880"/>
          <a:stretch/>
        </p:blipFill>
        <p:spPr bwMode="auto">
          <a:xfrm>
            <a:off x="8421189" y="2159726"/>
            <a:ext cx="3770811" cy="195072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traffic pollution">
            <a:extLst>
              <a:ext uri="{FF2B5EF4-FFF2-40B4-BE49-F238E27FC236}">
                <a16:creationId xmlns:a16="http://schemas.microsoft.com/office/drawing/2014/main" id="{1313CF82-1080-4F85-9B29-EDFAEF0ECAA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9609"/>
          <a:stretch/>
        </p:blipFill>
        <p:spPr bwMode="auto">
          <a:xfrm>
            <a:off x="8421188" y="4139690"/>
            <a:ext cx="3770812" cy="2017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961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92E94-438D-4891-9F8E-9646B860406A}"/>
              </a:ext>
            </a:extLst>
          </p:cNvPr>
          <p:cNvSpPr>
            <a:spLocks noGrp="1"/>
          </p:cNvSpPr>
          <p:nvPr>
            <p:ph type="title"/>
          </p:nvPr>
        </p:nvSpPr>
        <p:spPr/>
        <p:txBody>
          <a:bodyPr/>
          <a:lstStyle/>
          <a:p>
            <a:r>
              <a:rPr lang="en-US" dirty="0"/>
              <a:t>Road fatalities in selected countries</a:t>
            </a:r>
            <a:endParaRPr lang="en-ID" dirty="0"/>
          </a:p>
        </p:txBody>
      </p:sp>
      <p:sp>
        <p:nvSpPr>
          <p:cNvPr id="3" name="Slide Number Placeholder 2">
            <a:extLst>
              <a:ext uri="{FF2B5EF4-FFF2-40B4-BE49-F238E27FC236}">
                <a16:creationId xmlns:a16="http://schemas.microsoft.com/office/drawing/2014/main" id="{AEA78C9E-FA19-4397-92A7-0072E57790CB}"/>
              </a:ext>
            </a:extLst>
          </p:cNvPr>
          <p:cNvSpPr>
            <a:spLocks noGrp="1"/>
          </p:cNvSpPr>
          <p:nvPr>
            <p:ph type="sldNum" sz="quarter" idx="12"/>
          </p:nvPr>
        </p:nvSpPr>
        <p:spPr/>
        <p:txBody>
          <a:bodyPr/>
          <a:lstStyle/>
          <a:p>
            <a:fld id="{6D22F896-40B5-4ADD-8801-0D06FADFA095}" type="slidenum">
              <a:rPr lang="en-US" smtClean="0"/>
              <a:t>8</a:t>
            </a:fld>
            <a:endParaRPr lang="en-US" dirty="0"/>
          </a:p>
        </p:txBody>
      </p:sp>
      <p:pic>
        <p:nvPicPr>
          <p:cNvPr id="10" name="Picture 9">
            <a:extLst>
              <a:ext uri="{FF2B5EF4-FFF2-40B4-BE49-F238E27FC236}">
                <a16:creationId xmlns:a16="http://schemas.microsoft.com/office/drawing/2014/main" id="{8ED4D2D8-7F23-4042-BFC4-0AF3A5AB307B}"/>
              </a:ext>
            </a:extLst>
          </p:cNvPr>
          <p:cNvPicPr>
            <a:picLocks noChangeAspect="1"/>
          </p:cNvPicPr>
          <p:nvPr/>
        </p:nvPicPr>
        <p:blipFill>
          <a:blip r:embed="rId2"/>
          <a:stretch>
            <a:fillRect/>
          </a:stretch>
        </p:blipFill>
        <p:spPr>
          <a:xfrm>
            <a:off x="2238709" y="1863486"/>
            <a:ext cx="7889675" cy="4189995"/>
          </a:xfrm>
          <a:prstGeom prst="rect">
            <a:avLst/>
          </a:prstGeom>
        </p:spPr>
      </p:pic>
    </p:spTree>
    <p:extLst>
      <p:ext uri="{BB962C8B-B14F-4D97-AF65-F5344CB8AC3E}">
        <p14:creationId xmlns:p14="http://schemas.microsoft.com/office/powerpoint/2010/main" val="3965857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C633A-E961-4A75-9A76-47C9C7A8428B}"/>
              </a:ext>
            </a:extLst>
          </p:cNvPr>
          <p:cNvSpPr>
            <a:spLocks noGrp="1"/>
          </p:cNvSpPr>
          <p:nvPr>
            <p:ph type="title"/>
          </p:nvPr>
        </p:nvSpPr>
        <p:spPr/>
        <p:txBody>
          <a:bodyPr/>
          <a:lstStyle/>
          <a:p>
            <a:r>
              <a:rPr lang="en-US" dirty="0"/>
              <a:t>Transportation in CLMV</a:t>
            </a:r>
            <a:br>
              <a:rPr lang="en-US" dirty="0"/>
            </a:br>
            <a:endParaRPr lang="en-ID" dirty="0"/>
          </a:p>
        </p:txBody>
      </p:sp>
      <p:sp>
        <p:nvSpPr>
          <p:cNvPr id="3" name="Slide Number Placeholder 2">
            <a:extLst>
              <a:ext uri="{FF2B5EF4-FFF2-40B4-BE49-F238E27FC236}">
                <a16:creationId xmlns:a16="http://schemas.microsoft.com/office/drawing/2014/main" id="{99D4FF90-4B6D-4292-8DE1-B64EB349FCD7}"/>
              </a:ext>
            </a:extLst>
          </p:cNvPr>
          <p:cNvSpPr>
            <a:spLocks noGrp="1"/>
          </p:cNvSpPr>
          <p:nvPr>
            <p:ph type="sldNum" sz="quarter" idx="12"/>
          </p:nvPr>
        </p:nvSpPr>
        <p:spPr/>
        <p:txBody>
          <a:bodyPr/>
          <a:lstStyle/>
          <a:p>
            <a:fld id="{6D22F896-40B5-4ADD-8801-0D06FADFA095}" type="slidenum">
              <a:rPr lang="en-US" smtClean="0"/>
              <a:t>9</a:t>
            </a:fld>
            <a:endParaRPr lang="en-US" dirty="0"/>
          </a:p>
        </p:txBody>
      </p:sp>
      <p:pic>
        <p:nvPicPr>
          <p:cNvPr id="8" name="Picture 7">
            <a:extLst>
              <a:ext uri="{FF2B5EF4-FFF2-40B4-BE49-F238E27FC236}">
                <a16:creationId xmlns:a16="http://schemas.microsoft.com/office/drawing/2014/main" id="{6E89ECAE-55A2-40F1-B812-560311D30667}"/>
              </a:ext>
            </a:extLst>
          </p:cNvPr>
          <p:cNvPicPr/>
          <p:nvPr/>
        </p:nvPicPr>
        <p:blipFill rotWithShape="1">
          <a:blip r:embed="rId2"/>
          <a:srcRect l="25651" t="26388" r="33151"/>
          <a:stretch/>
        </p:blipFill>
        <p:spPr bwMode="auto">
          <a:xfrm>
            <a:off x="7254240" y="1853753"/>
            <a:ext cx="4937760" cy="4311915"/>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A204D5-5F9C-4AE4-8A10-A01276F3D28E}"/>
              </a:ext>
            </a:extLst>
          </p:cNvPr>
          <p:cNvSpPr txBox="1"/>
          <p:nvPr/>
        </p:nvSpPr>
        <p:spPr>
          <a:xfrm>
            <a:off x="1451579" y="1853753"/>
            <a:ext cx="5355772" cy="3816429"/>
          </a:xfrm>
          <a:prstGeom prst="rect">
            <a:avLst/>
          </a:prstGeom>
          <a:noFill/>
        </p:spPr>
        <p:txBody>
          <a:bodyPr wrap="square" rtlCol="0">
            <a:spAutoFit/>
          </a:bodyPr>
          <a:lstStyle/>
          <a:p>
            <a:r>
              <a:rPr lang="en-US" sz="2200" b="1" dirty="0"/>
              <a:t>Viet Nam</a:t>
            </a:r>
          </a:p>
          <a:p>
            <a:endParaRPr lang="en-US" sz="2200" dirty="0"/>
          </a:p>
          <a:p>
            <a:r>
              <a:rPr lang="en-US" sz="2200" dirty="0"/>
              <a:t>Passenger traffic in Vietnam has grown significantly. In 2010, the number of passengers (all modes of transport) as $100 million. In 2018 the figure increased to $210 billion. </a:t>
            </a:r>
          </a:p>
          <a:p>
            <a:endParaRPr lang="en-US" sz="2200" dirty="0"/>
          </a:p>
          <a:p>
            <a:r>
              <a:rPr lang="en-US" sz="2200" dirty="0"/>
              <a:t>Most common mode of transportation: motorbikes,  cars, bus, train and airplanes</a:t>
            </a:r>
          </a:p>
          <a:p>
            <a:endParaRPr lang="en-ID" sz="2200" dirty="0"/>
          </a:p>
        </p:txBody>
      </p:sp>
    </p:spTree>
    <p:extLst>
      <p:ext uri="{BB962C8B-B14F-4D97-AF65-F5344CB8AC3E}">
        <p14:creationId xmlns:p14="http://schemas.microsoft.com/office/powerpoint/2010/main" val="2450232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098640D-58A3-4EF3-B17C-B1463ACFA683}"/>
              </a:ext>
            </a:extLst>
          </p:cNvPr>
          <p:cNvSpPr>
            <a:spLocks noGrp="1"/>
          </p:cNvSpPr>
          <p:nvPr>
            <p:ph type="sldNum" sz="quarter" idx="12"/>
          </p:nvPr>
        </p:nvSpPr>
        <p:spPr/>
        <p:txBody>
          <a:bodyPr/>
          <a:lstStyle/>
          <a:p>
            <a:fld id="{6D22F896-40B5-4ADD-8801-0D06FADFA095}" type="slidenum">
              <a:rPr lang="en-US" smtClean="0"/>
              <a:t>10</a:t>
            </a:fld>
            <a:endParaRPr lang="en-US" dirty="0"/>
          </a:p>
        </p:txBody>
      </p:sp>
      <p:pic>
        <p:nvPicPr>
          <p:cNvPr id="4" name="Picture 2">
            <a:extLst>
              <a:ext uri="{FF2B5EF4-FFF2-40B4-BE49-F238E27FC236}">
                <a16:creationId xmlns:a16="http://schemas.microsoft.com/office/drawing/2014/main" id="{BE5A1385-0448-42CB-951B-5B02FF8C0B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507" y="1853754"/>
            <a:ext cx="6683493" cy="428578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D170E7C3-51F0-42DE-BA74-FF05455CC92A}"/>
              </a:ext>
            </a:extLst>
          </p:cNvPr>
          <p:cNvSpPr>
            <a:spLocks noGrp="1"/>
          </p:cNvSpPr>
          <p:nvPr>
            <p:ph type="title"/>
          </p:nvPr>
        </p:nvSpPr>
        <p:spPr>
          <a:xfrm>
            <a:off x="1450975" y="804863"/>
            <a:ext cx="9604375" cy="1049337"/>
          </a:xfrm>
        </p:spPr>
        <p:txBody>
          <a:bodyPr/>
          <a:lstStyle/>
          <a:p>
            <a:r>
              <a:rPr lang="en-US" dirty="0"/>
              <a:t>Transportation in CLMV</a:t>
            </a:r>
            <a:br>
              <a:rPr lang="en-US" dirty="0"/>
            </a:br>
            <a:endParaRPr lang="en-ID" dirty="0"/>
          </a:p>
        </p:txBody>
      </p:sp>
      <p:sp>
        <p:nvSpPr>
          <p:cNvPr id="6" name="TextBox 5">
            <a:extLst>
              <a:ext uri="{FF2B5EF4-FFF2-40B4-BE49-F238E27FC236}">
                <a16:creationId xmlns:a16="http://schemas.microsoft.com/office/drawing/2014/main" id="{33FF1D2D-B348-42E7-A8DA-055568B5CDA1}"/>
              </a:ext>
            </a:extLst>
          </p:cNvPr>
          <p:cNvSpPr txBox="1"/>
          <p:nvPr/>
        </p:nvSpPr>
        <p:spPr>
          <a:xfrm>
            <a:off x="1450975" y="1999236"/>
            <a:ext cx="3958748" cy="4524315"/>
          </a:xfrm>
          <a:prstGeom prst="rect">
            <a:avLst/>
          </a:prstGeom>
          <a:noFill/>
        </p:spPr>
        <p:txBody>
          <a:bodyPr wrap="square">
            <a:spAutoFit/>
          </a:bodyPr>
          <a:lstStyle/>
          <a:p>
            <a:r>
              <a:rPr lang="en-US" sz="2200" dirty="0">
                <a:solidFill>
                  <a:srgbClr val="000000"/>
                </a:solidFill>
              </a:rPr>
              <a:t>B</a:t>
            </a:r>
            <a:r>
              <a:rPr lang="en-US" sz="2200" b="0" i="0" dirty="0">
                <a:solidFill>
                  <a:srgbClr val="000000"/>
                </a:solidFill>
                <a:effectLst/>
              </a:rPr>
              <a:t>y the end of 2016, Vietnam had 52 million motorbikes, an increase of 4 million compared to 1995. The motorbike ownership rate is 565 per 1,000 people, and 2.4 per household.</a:t>
            </a:r>
          </a:p>
          <a:p>
            <a:endParaRPr lang="en-US" sz="2200" b="0" i="0" dirty="0">
              <a:solidFill>
                <a:srgbClr val="000000"/>
              </a:solidFill>
              <a:effectLst/>
            </a:endParaRPr>
          </a:p>
          <a:p>
            <a:r>
              <a:rPr lang="en-US" sz="2200" b="0" i="0" dirty="0">
                <a:solidFill>
                  <a:srgbClr val="000000"/>
                </a:solidFill>
                <a:effectLst/>
              </a:rPr>
              <a:t>There is a need to focus on dealing with lack of emission standards, developing awareness of traffic safety traffic laws</a:t>
            </a:r>
            <a:br>
              <a:rPr lang="en-US" sz="2400" dirty="0"/>
            </a:br>
            <a:endParaRPr lang="en-ID" sz="2400" dirty="0"/>
          </a:p>
          <a:p>
            <a:endParaRPr lang="en-ID" sz="2200" dirty="0"/>
          </a:p>
        </p:txBody>
      </p:sp>
    </p:spTree>
    <p:extLst>
      <p:ext uri="{BB962C8B-B14F-4D97-AF65-F5344CB8AC3E}">
        <p14:creationId xmlns:p14="http://schemas.microsoft.com/office/powerpoint/2010/main" val="42451674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4EC9B-D171-4038-B3E2-2EBF4C0DC3C0}"/>
              </a:ext>
            </a:extLst>
          </p:cNvPr>
          <p:cNvSpPr>
            <a:spLocks noGrp="1"/>
          </p:cNvSpPr>
          <p:nvPr>
            <p:ph type="title"/>
          </p:nvPr>
        </p:nvSpPr>
        <p:spPr/>
        <p:txBody>
          <a:bodyPr/>
          <a:lstStyle/>
          <a:p>
            <a:r>
              <a:rPr lang="en-US" dirty="0"/>
              <a:t>Transportation in CLMV</a:t>
            </a:r>
            <a:endParaRPr lang="en-ID" dirty="0"/>
          </a:p>
        </p:txBody>
      </p:sp>
      <p:sp>
        <p:nvSpPr>
          <p:cNvPr id="3" name="Slide Number Placeholder 2">
            <a:extLst>
              <a:ext uri="{FF2B5EF4-FFF2-40B4-BE49-F238E27FC236}">
                <a16:creationId xmlns:a16="http://schemas.microsoft.com/office/drawing/2014/main" id="{1732E749-135E-4C4C-9F08-637F19426B84}"/>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5" name="TextBox 4">
            <a:extLst>
              <a:ext uri="{FF2B5EF4-FFF2-40B4-BE49-F238E27FC236}">
                <a16:creationId xmlns:a16="http://schemas.microsoft.com/office/drawing/2014/main" id="{66DCAEF2-6BEB-4D97-8490-4953E8047160}"/>
              </a:ext>
            </a:extLst>
          </p:cNvPr>
          <p:cNvSpPr txBox="1"/>
          <p:nvPr/>
        </p:nvSpPr>
        <p:spPr>
          <a:xfrm>
            <a:off x="1451579" y="1898497"/>
            <a:ext cx="9603275" cy="4154984"/>
          </a:xfrm>
          <a:prstGeom prst="rect">
            <a:avLst/>
          </a:prstGeom>
          <a:noFill/>
        </p:spPr>
        <p:txBody>
          <a:bodyPr wrap="square">
            <a:spAutoFit/>
          </a:bodyPr>
          <a:lstStyle/>
          <a:p>
            <a:r>
              <a:rPr lang="en-US" sz="2200" b="1" dirty="0"/>
              <a:t>Myanmar</a:t>
            </a:r>
          </a:p>
          <a:p>
            <a:endParaRPr lang="en-US" sz="2200" dirty="0"/>
          </a:p>
          <a:p>
            <a:pPr marL="342900" indent="-342900">
              <a:buFont typeface="Arial" panose="020B0604020202020204" pitchFamily="34" charset="0"/>
              <a:buChar char="•"/>
            </a:pPr>
            <a:r>
              <a:rPr lang="en-US" sz="2200" dirty="0"/>
              <a:t>Transport service markets are experiencing destabilizing changes after decades of isolation. Previously transport markets highly controlled whereby government subsidized state-owned transport companies, which charged users rates below their costs. </a:t>
            </a:r>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r>
              <a:rPr lang="en-US" sz="2200" dirty="0"/>
              <a:t>Car and truck ownership doubled from 2012 to 2015, a sign of quick economic growth. A competitive private transport market has appeared. </a:t>
            </a:r>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r>
              <a:rPr lang="en-US" sz="2200" dirty="0"/>
              <a:t>According to hospital data, 31%–36% of injured people admitted to Myanmar’s hospitals were injured in crashes. </a:t>
            </a:r>
            <a:endParaRPr lang="en-ID" sz="2200" dirty="0"/>
          </a:p>
        </p:txBody>
      </p:sp>
    </p:spTree>
    <p:extLst>
      <p:ext uri="{BB962C8B-B14F-4D97-AF65-F5344CB8AC3E}">
        <p14:creationId xmlns:p14="http://schemas.microsoft.com/office/powerpoint/2010/main" val="38449681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26D3D2-4155-4892-BBA3-F3D1AAF51152}"/>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4" name="Title 1">
            <a:extLst>
              <a:ext uri="{FF2B5EF4-FFF2-40B4-BE49-F238E27FC236}">
                <a16:creationId xmlns:a16="http://schemas.microsoft.com/office/drawing/2014/main" id="{DE2FF995-9292-4BCC-B3E0-1E4026B4E73A}"/>
              </a:ext>
            </a:extLst>
          </p:cNvPr>
          <p:cNvSpPr>
            <a:spLocks noGrp="1"/>
          </p:cNvSpPr>
          <p:nvPr>
            <p:ph type="title"/>
          </p:nvPr>
        </p:nvSpPr>
        <p:spPr>
          <a:xfrm>
            <a:off x="1450975" y="804863"/>
            <a:ext cx="9604375" cy="1049337"/>
          </a:xfrm>
        </p:spPr>
        <p:txBody>
          <a:bodyPr/>
          <a:lstStyle/>
          <a:p>
            <a:r>
              <a:rPr lang="en-US" dirty="0"/>
              <a:t>Transportation in CLMV</a:t>
            </a:r>
            <a:endParaRPr lang="en-ID" dirty="0"/>
          </a:p>
        </p:txBody>
      </p:sp>
      <p:sp>
        <p:nvSpPr>
          <p:cNvPr id="5" name="TextBox 4">
            <a:extLst>
              <a:ext uri="{FF2B5EF4-FFF2-40B4-BE49-F238E27FC236}">
                <a16:creationId xmlns:a16="http://schemas.microsoft.com/office/drawing/2014/main" id="{8D6ABD22-DCDD-4CAF-9479-8339B959076B}"/>
              </a:ext>
            </a:extLst>
          </p:cNvPr>
          <p:cNvSpPr txBox="1"/>
          <p:nvPr/>
        </p:nvSpPr>
        <p:spPr>
          <a:xfrm>
            <a:off x="1450975" y="1880325"/>
            <a:ext cx="4845322" cy="4154984"/>
          </a:xfrm>
          <a:prstGeom prst="rect">
            <a:avLst/>
          </a:prstGeom>
          <a:noFill/>
        </p:spPr>
        <p:txBody>
          <a:bodyPr wrap="square" rtlCol="0">
            <a:spAutoFit/>
          </a:bodyPr>
          <a:lstStyle/>
          <a:p>
            <a:r>
              <a:rPr lang="en-US" sz="2200" b="1" dirty="0"/>
              <a:t>Cambodia</a:t>
            </a:r>
          </a:p>
          <a:p>
            <a:endParaRPr lang="en-US" sz="2200" dirty="0"/>
          </a:p>
          <a:p>
            <a:r>
              <a:rPr lang="en-US" sz="2200" dirty="0"/>
              <a:t>Cambodia has two railway lines with a total length of 652 km: the Southern Line built in the 1960s and the Northern Line, built in the 1930s. The system </a:t>
            </a:r>
            <a:r>
              <a:rPr lang="en-US" sz="2200" dirty="0" err="1"/>
              <a:t>deterioriated</a:t>
            </a:r>
            <a:r>
              <a:rPr lang="en-US" sz="2200" dirty="0"/>
              <a:t> during the war and period of social conflict.</a:t>
            </a:r>
          </a:p>
          <a:p>
            <a:endParaRPr lang="en-US" sz="2200" dirty="0"/>
          </a:p>
          <a:p>
            <a:r>
              <a:rPr lang="en-US" sz="2200" dirty="0"/>
              <a:t>Rehabilitation of the railway system is improving movements of goods and people. </a:t>
            </a:r>
            <a:endParaRPr lang="en-ID" sz="2200" dirty="0"/>
          </a:p>
        </p:txBody>
      </p:sp>
      <p:pic>
        <p:nvPicPr>
          <p:cNvPr id="7" name="Picture 6">
            <a:extLst>
              <a:ext uri="{FF2B5EF4-FFF2-40B4-BE49-F238E27FC236}">
                <a16:creationId xmlns:a16="http://schemas.microsoft.com/office/drawing/2014/main" id="{FBAA3C5D-633A-406B-9F29-C17B22D86EE1}"/>
              </a:ext>
            </a:extLst>
          </p:cNvPr>
          <p:cNvPicPr>
            <a:picLocks noChangeAspect="1"/>
          </p:cNvPicPr>
          <p:nvPr/>
        </p:nvPicPr>
        <p:blipFill rotWithShape="1">
          <a:blip r:embed="rId2"/>
          <a:srcRect l="42789" t="40060" r="20285" b="25427"/>
          <a:stretch/>
        </p:blipFill>
        <p:spPr>
          <a:xfrm>
            <a:off x="7346678" y="3578450"/>
            <a:ext cx="4845322" cy="2547433"/>
          </a:xfrm>
          <a:prstGeom prst="rect">
            <a:avLst/>
          </a:prstGeom>
        </p:spPr>
      </p:pic>
      <p:pic>
        <p:nvPicPr>
          <p:cNvPr id="3074" name="Picture 2" descr="Image result for cambodia railway">
            <a:extLst>
              <a:ext uri="{FF2B5EF4-FFF2-40B4-BE49-F238E27FC236}">
                <a16:creationId xmlns:a16="http://schemas.microsoft.com/office/drawing/2014/main" id="{7336C729-0A94-4869-88F1-5446A9151D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4227" y="627017"/>
            <a:ext cx="4845323" cy="2934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321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337D7-D082-4B4D-8AD1-62D24EC75AF6}"/>
              </a:ext>
            </a:extLst>
          </p:cNvPr>
          <p:cNvSpPr>
            <a:spLocks noGrp="1"/>
          </p:cNvSpPr>
          <p:nvPr>
            <p:ph type="title"/>
          </p:nvPr>
        </p:nvSpPr>
        <p:spPr/>
        <p:txBody>
          <a:bodyPr/>
          <a:lstStyle/>
          <a:p>
            <a:r>
              <a:rPr lang="en-US" dirty="0"/>
              <a:t>Informal Transportation </a:t>
            </a:r>
            <a:endParaRPr lang="en-ID" dirty="0"/>
          </a:p>
        </p:txBody>
      </p:sp>
      <p:sp>
        <p:nvSpPr>
          <p:cNvPr id="3" name="Slide Number Placeholder 2">
            <a:extLst>
              <a:ext uri="{FF2B5EF4-FFF2-40B4-BE49-F238E27FC236}">
                <a16:creationId xmlns:a16="http://schemas.microsoft.com/office/drawing/2014/main" id="{442DA229-3C0C-4CD3-AB32-4FD6ABFBB6E9}"/>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5" name="TextBox 4">
            <a:extLst>
              <a:ext uri="{FF2B5EF4-FFF2-40B4-BE49-F238E27FC236}">
                <a16:creationId xmlns:a16="http://schemas.microsoft.com/office/drawing/2014/main" id="{FAF1F74D-9700-4E50-AF7A-DC7A4332F9B1}"/>
              </a:ext>
            </a:extLst>
          </p:cNvPr>
          <p:cNvSpPr txBox="1"/>
          <p:nvPr/>
        </p:nvSpPr>
        <p:spPr>
          <a:xfrm>
            <a:off x="1360715" y="1931351"/>
            <a:ext cx="6100354" cy="2462213"/>
          </a:xfrm>
          <a:prstGeom prst="rect">
            <a:avLst/>
          </a:prstGeom>
          <a:noFill/>
        </p:spPr>
        <p:txBody>
          <a:bodyPr wrap="square">
            <a:spAutoFit/>
          </a:bodyPr>
          <a:lstStyle/>
          <a:p>
            <a:r>
              <a:rPr lang="en-US" sz="2200" b="0" i="0" dirty="0" err="1">
                <a:solidFill>
                  <a:srgbClr val="202124"/>
                </a:solidFill>
                <a:effectLst/>
              </a:rPr>
              <a:t>Motos</a:t>
            </a:r>
            <a:r>
              <a:rPr lang="en-US" sz="2200" b="0" i="0" dirty="0">
                <a:solidFill>
                  <a:srgbClr val="202124"/>
                </a:solidFill>
                <a:effectLst/>
              </a:rPr>
              <a:t>, </a:t>
            </a:r>
            <a:r>
              <a:rPr lang="en-US" sz="2200" b="0" i="0" dirty="0" err="1">
                <a:solidFill>
                  <a:srgbClr val="202124"/>
                </a:solidFill>
                <a:effectLst/>
              </a:rPr>
              <a:t>bajajs</a:t>
            </a:r>
            <a:r>
              <a:rPr lang="en-US" sz="2200" b="0" i="0" dirty="0">
                <a:solidFill>
                  <a:srgbClr val="202124"/>
                </a:solidFill>
                <a:effectLst/>
              </a:rPr>
              <a:t> </a:t>
            </a:r>
            <a:r>
              <a:rPr lang="en-US" sz="2200" i="0" dirty="0">
                <a:solidFill>
                  <a:srgbClr val="202124"/>
                </a:solidFill>
                <a:effectLst/>
              </a:rPr>
              <a:t>and tuk-tuks </a:t>
            </a:r>
            <a:r>
              <a:rPr lang="en-US" sz="2200" b="0" i="0" dirty="0">
                <a:solidFill>
                  <a:srgbClr val="202124"/>
                </a:solidFill>
                <a:effectLst/>
              </a:rPr>
              <a:t>are important forms of informal transportation for </a:t>
            </a:r>
            <a:r>
              <a:rPr lang="en-US" sz="2200" dirty="0">
                <a:solidFill>
                  <a:srgbClr val="202124"/>
                </a:solidFill>
              </a:rPr>
              <a:t>day-to-day movement of people and goods in many GMS countries, particularly for </a:t>
            </a:r>
            <a:r>
              <a:rPr lang="en-US" sz="2200" b="0" i="0" dirty="0">
                <a:solidFill>
                  <a:srgbClr val="202124"/>
                </a:solidFill>
                <a:effectLst/>
              </a:rPr>
              <a:t>short trips</a:t>
            </a:r>
          </a:p>
          <a:p>
            <a:endParaRPr lang="en-US" sz="2200" dirty="0">
              <a:solidFill>
                <a:srgbClr val="202124"/>
              </a:solidFill>
            </a:endParaRPr>
          </a:p>
          <a:p>
            <a:r>
              <a:rPr lang="en-US" sz="2200" b="0" i="0" dirty="0">
                <a:solidFill>
                  <a:srgbClr val="202124"/>
                </a:solidFill>
                <a:effectLst/>
              </a:rPr>
              <a:t>These complement the formal modes of urban transportation such as buses, rail, and taxis </a:t>
            </a:r>
            <a:endParaRPr lang="en-ID" sz="2200" dirty="0"/>
          </a:p>
        </p:txBody>
      </p:sp>
      <p:pic>
        <p:nvPicPr>
          <p:cNvPr id="2050" name="Picture 2" descr="Image result for transportation in cambodia">
            <a:extLst>
              <a:ext uri="{FF2B5EF4-FFF2-40B4-BE49-F238E27FC236}">
                <a16:creationId xmlns:a16="http://schemas.microsoft.com/office/drawing/2014/main" id="{28271A38-0E94-4C0B-ACD7-1AFB15BBA4E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848" b="5555"/>
          <a:stretch/>
        </p:blipFill>
        <p:spPr bwMode="auto">
          <a:xfrm>
            <a:off x="8638903" y="-25596"/>
            <a:ext cx="3553097" cy="204651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motoi dup and tuk tuk">
            <a:extLst>
              <a:ext uri="{FF2B5EF4-FFF2-40B4-BE49-F238E27FC236}">
                <a16:creationId xmlns:a16="http://schemas.microsoft.com/office/drawing/2014/main" id="{35963095-A5BC-4AFA-A227-591F4E6D27D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945"/>
          <a:stretch/>
        </p:blipFill>
        <p:spPr bwMode="auto">
          <a:xfrm>
            <a:off x="8638902" y="2020918"/>
            <a:ext cx="3553097" cy="220959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motoi dup and tuk tuk">
            <a:extLst>
              <a:ext uri="{FF2B5EF4-FFF2-40B4-BE49-F238E27FC236}">
                <a16:creationId xmlns:a16="http://schemas.microsoft.com/office/drawing/2014/main" id="{5A8F303E-5A87-4171-9CA9-DD0DB4D82C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38902" y="4230512"/>
            <a:ext cx="3553235" cy="2627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3056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1D45C-184D-4E6B-B1C5-482C09EF6535}"/>
              </a:ext>
            </a:extLst>
          </p:cNvPr>
          <p:cNvSpPr>
            <a:spLocks noGrp="1"/>
          </p:cNvSpPr>
          <p:nvPr>
            <p:ph type="title"/>
          </p:nvPr>
        </p:nvSpPr>
        <p:spPr/>
        <p:txBody>
          <a:bodyPr/>
          <a:lstStyle/>
          <a:p>
            <a:r>
              <a:rPr lang="en-US" dirty="0"/>
              <a:t>Regional cooperation in transportation</a:t>
            </a:r>
            <a:endParaRPr lang="en-ID" dirty="0"/>
          </a:p>
        </p:txBody>
      </p:sp>
      <p:sp>
        <p:nvSpPr>
          <p:cNvPr id="4" name="TextBox 3">
            <a:extLst>
              <a:ext uri="{FF2B5EF4-FFF2-40B4-BE49-F238E27FC236}">
                <a16:creationId xmlns:a16="http://schemas.microsoft.com/office/drawing/2014/main" id="{D5091778-B871-4F80-B7D9-F9B6C069ABE1}"/>
              </a:ext>
            </a:extLst>
          </p:cNvPr>
          <p:cNvSpPr txBox="1"/>
          <p:nvPr/>
        </p:nvSpPr>
        <p:spPr>
          <a:xfrm>
            <a:off x="1378131" y="1853754"/>
            <a:ext cx="6058989" cy="4308872"/>
          </a:xfrm>
          <a:prstGeom prst="rect">
            <a:avLst/>
          </a:prstGeom>
          <a:noFill/>
        </p:spPr>
        <p:txBody>
          <a:bodyPr wrap="square">
            <a:spAutoFit/>
          </a:bodyPr>
          <a:lstStyle/>
          <a:p>
            <a:pPr>
              <a:spcAft>
                <a:spcPts val="1200"/>
              </a:spcAft>
            </a:pPr>
            <a:r>
              <a:rPr lang="en-US" sz="2200" dirty="0"/>
              <a:t>Benefits of regional cooperation in transportation:</a:t>
            </a:r>
          </a:p>
          <a:p>
            <a:pPr marL="285750" indent="-285750">
              <a:buFont typeface="Arial" panose="020B0604020202020204" pitchFamily="34" charset="0"/>
              <a:buChar char="•"/>
            </a:pPr>
            <a:r>
              <a:rPr lang="en-US" sz="2200" dirty="0"/>
              <a:t>develops synergies in transportation and enhance its impacts: upgrade existing infrastructure and construct new ones</a:t>
            </a:r>
          </a:p>
          <a:p>
            <a:pPr marL="285750" indent="-285750">
              <a:buFont typeface="Arial" panose="020B0604020202020204" pitchFamily="34" charset="0"/>
              <a:buChar char="•"/>
            </a:pPr>
            <a:r>
              <a:rPr lang="en-US" sz="2200" dirty="0"/>
              <a:t>enables movement toward an open market and open borders for transport services</a:t>
            </a:r>
          </a:p>
          <a:p>
            <a:pPr marL="285750" indent="-285750">
              <a:buFont typeface="Arial" panose="020B0604020202020204" pitchFamily="34" charset="0"/>
              <a:buChar char="•"/>
            </a:pPr>
            <a:r>
              <a:rPr lang="en-US" sz="2200" dirty="0"/>
              <a:t>improves economic efficiency and reduces transport costs</a:t>
            </a:r>
          </a:p>
          <a:p>
            <a:pPr marL="285750" indent="-285750">
              <a:buFont typeface="Arial" panose="020B0604020202020204" pitchFamily="34" charset="0"/>
              <a:buChar char="•"/>
            </a:pPr>
            <a:r>
              <a:rPr lang="en-US" sz="2200" dirty="0"/>
              <a:t>completes transport networks and improves links</a:t>
            </a:r>
          </a:p>
          <a:p>
            <a:pPr marL="285750" indent="-285750">
              <a:buFont typeface="Arial" panose="020B0604020202020204" pitchFamily="34" charset="0"/>
              <a:buChar char="•"/>
            </a:pPr>
            <a:r>
              <a:rPr lang="en-US" sz="2200" dirty="0"/>
              <a:t>harmonize regulatory framework</a:t>
            </a:r>
          </a:p>
          <a:p>
            <a:pPr marL="285750" indent="-285750">
              <a:buFont typeface="Arial" panose="020B0604020202020204" pitchFamily="34" charset="0"/>
              <a:buChar char="•"/>
            </a:pPr>
            <a:r>
              <a:rPr lang="en-US" sz="2200" dirty="0"/>
              <a:t>encourages use of different modes of transport</a:t>
            </a:r>
            <a:endParaRPr lang="en-ID" sz="2200" dirty="0"/>
          </a:p>
        </p:txBody>
      </p:sp>
      <p:sp>
        <p:nvSpPr>
          <p:cNvPr id="5" name="Slide Number Placeholder 4">
            <a:extLst>
              <a:ext uri="{FF2B5EF4-FFF2-40B4-BE49-F238E27FC236}">
                <a16:creationId xmlns:a16="http://schemas.microsoft.com/office/drawing/2014/main" id="{C49ACE35-77A4-484D-8454-DECDC2702123}"/>
              </a:ext>
            </a:extLst>
          </p:cNvPr>
          <p:cNvSpPr>
            <a:spLocks noGrp="1"/>
          </p:cNvSpPr>
          <p:nvPr>
            <p:ph type="sldNum" sz="quarter" idx="12"/>
          </p:nvPr>
        </p:nvSpPr>
        <p:spPr/>
        <p:txBody>
          <a:bodyPr/>
          <a:lstStyle/>
          <a:p>
            <a:fld id="{6D22F896-40B5-4ADD-8801-0D06FADFA095}" type="slidenum">
              <a:rPr lang="en-US" smtClean="0"/>
              <a:t>14</a:t>
            </a:fld>
            <a:endParaRPr lang="en-US" dirty="0"/>
          </a:p>
        </p:txBody>
      </p:sp>
      <p:pic>
        <p:nvPicPr>
          <p:cNvPr id="6" name="Picture 2" descr="Image result for logistics centers">
            <a:extLst>
              <a:ext uri="{FF2B5EF4-FFF2-40B4-BE49-F238E27FC236}">
                <a16:creationId xmlns:a16="http://schemas.microsoft.com/office/drawing/2014/main" id="{0384F0DA-D4F8-4F5D-BAB9-AAF96E437E5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53"/>
          <a:stretch/>
        </p:blipFill>
        <p:spPr bwMode="auto">
          <a:xfrm>
            <a:off x="7506788" y="1853754"/>
            <a:ext cx="4675623" cy="2524889"/>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Image result for cross border trade gms">
            <a:extLst>
              <a:ext uri="{FF2B5EF4-FFF2-40B4-BE49-F238E27FC236}">
                <a16:creationId xmlns:a16="http://schemas.microsoft.com/office/drawing/2014/main" id="{9B5C5C70-AD43-4919-AE96-187901B510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6788" y="4378643"/>
            <a:ext cx="4681128" cy="2489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8132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7CE1F-4120-4485-A4B7-2F529222AED9}"/>
              </a:ext>
            </a:extLst>
          </p:cNvPr>
          <p:cNvSpPr>
            <a:spLocks noGrp="1"/>
          </p:cNvSpPr>
          <p:nvPr>
            <p:ph type="title"/>
          </p:nvPr>
        </p:nvSpPr>
        <p:spPr/>
        <p:txBody>
          <a:bodyPr/>
          <a:lstStyle/>
          <a:p>
            <a:r>
              <a:rPr lang="en-US" dirty="0"/>
              <a:t>GMS Economic corridors</a:t>
            </a:r>
            <a:endParaRPr lang="en-ID" dirty="0"/>
          </a:p>
        </p:txBody>
      </p:sp>
      <p:sp>
        <p:nvSpPr>
          <p:cNvPr id="4" name="TextBox 3">
            <a:extLst>
              <a:ext uri="{FF2B5EF4-FFF2-40B4-BE49-F238E27FC236}">
                <a16:creationId xmlns:a16="http://schemas.microsoft.com/office/drawing/2014/main" id="{1F7A4CEE-4D83-45D8-8B41-4CEDB1F946CE}"/>
              </a:ext>
            </a:extLst>
          </p:cNvPr>
          <p:cNvSpPr txBox="1"/>
          <p:nvPr/>
        </p:nvSpPr>
        <p:spPr>
          <a:xfrm>
            <a:off x="1451579" y="1853754"/>
            <a:ext cx="5288855" cy="2446824"/>
          </a:xfrm>
          <a:prstGeom prst="rect">
            <a:avLst/>
          </a:prstGeom>
          <a:noFill/>
        </p:spPr>
        <p:txBody>
          <a:bodyPr wrap="square">
            <a:spAutoFit/>
          </a:bodyPr>
          <a:lstStyle/>
          <a:p>
            <a:pPr>
              <a:spcAft>
                <a:spcPts val="1200"/>
              </a:spcAft>
            </a:pPr>
            <a:r>
              <a:rPr lang="en-US" sz="2200" dirty="0"/>
              <a:t>In 1998, the GMS Program identified several priority areas for development: </a:t>
            </a:r>
          </a:p>
          <a:p>
            <a:pPr marL="342900" indent="-342900">
              <a:spcAft>
                <a:spcPts val="600"/>
              </a:spcAft>
              <a:buFont typeface="Arial" panose="020B0604020202020204" pitchFamily="34" charset="0"/>
              <a:buChar char="•"/>
            </a:pPr>
            <a:r>
              <a:rPr lang="en-US" sz="2200" dirty="0"/>
              <a:t>East–West Economic Corridor </a:t>
            </a:r>
          </a:p>
          <a:p>
            <a:pPr marL="342900" indent="-342900">
              <a:spcAft>
                <a:spcPts val="600"/>
              </a:spcAft>
              <a:buFont typeface="Arial" panose="020B0604020202020204" pitchFamily="34" charset="0"/>
              <a:buChar char="•"/>
            </a:pPr>
            <a:r>
              <a:rPr lang="en-US" sz="2200" dirty="0"/>
              <a:t>North–South Economic Corridor</a:t>
            </a:r>
          </a:p>
          <a:p>
            <a:pPr marL="342900" indent="-342900">
              <a:spcAft>
                <a:spcPts val="600"/>
              </a:spcAft>
              <a:buFont typeface="Arial" panose="020B0604020202020204" pitchFamily="34" charset="0"/>
              <a:buChar char="•"/>
            </a:pPr>
            <a:r>
              <a:rPr lang="en-US" sz="2200" dirty="0"/>
              <a:t>Southern Economic Corridor</a:t>
            </a:r>
          </a:p>
          <a:p>
            <a:endParaRPr lang="en-US" dirty="0"/>
          </a:p>
        </p:txBody>
      </p:sp>
      <p:pic>
        <p:nvPicPr>
          <p:cNvPr id="5" name="Picture 4">
            <a:extLst>
              <a:ext uri="{FF2B5EF4-FFF2-40B4-BE49-F238E27FC236}">
                <a16:creationId xmlns:a16="http://schemas.microsoft.com/office/drawing/2014/main" id="{6766217A-B1DC-4E18-BC9C-602A86D5EE8B}"/>
              </a:ext>
            </a:extLst>
          </p:cNvPr>
          <p:cNvPicPr>
            <a:picLocks noChangeAspect="1"/>
          </p:cNvPicPr>
          <p:nvPr/>
        </p:nvPicPr>
        <p:blipFill rotWithShape="1">
          <a:blip r:embed="rId2"/>
          <a:srcRect l="19071" t="31238" r="56285" b="13016"/>
          <a:stretch/>
        </p:blipFill>
        <p:spPr>
          <a:xfrm>
            <a:off x="7360231" y="0"/>
            <a:ext cx="4831769" cy="6148251"/>
          </a:xfrm>
          <a:prstGeom prst="rect">
            <a:avLst/>
          </a:prstGeom>
        </p:spPr>
      </p:pic>
      <p:sp>
        <p:nvSpPr>
          <p:cNvPr id="6" name="Slide Number Placeholder 5">
            <a:extLst>
              <a:ext uri="{FF2B5EF4-FFF2-40B4-BE49-F238E27FC236}">
                <a16:creationId xmlns:a16="http://schemas.microsoft.com/office/drawing/2014/main" id="{43C56E30-C106-4B15-B857-4A8D6447AF5C}"/>
              </a:ext>
            </a:extLst>
          </p:cNvPr>
          <p:cNvSpPr>
            <a:spLocks noGrp="1"/>
          </p:cNvSpPr>
          <p:nvPr>
            <p:ph type="sldNum" sz="quarter" idx="12"/>
          </p:nvPr>
        </p:nvSpPr>
        <p:spPr/>
        <p:txBody>
          <a:bodyPr/>
          <a:lstStyle/>
          <a:p>
            <a:fld id="{6D22F896-40B5-4ADD-8801-0D06FADFA095}" type="slidenum">
              <a:rPr lang="en-US" smtClean="0"/>
              <a:t>15</a:t>
            </a:fld>
            <a:endParaRPr lang="en-US" dirty="0"/>
          </a:p>
        </p:txBody>
      </p:sp>
    </p:spTree>
    <p:extLst>
      <p:ext uri="{BB962C8B-B14F-4D97-AF65-F5344CB8AC3E}">
        <p14:creationId xmlns:p14="http://schemas.microsoft.com/office/powerpoint/2010/main" val="1829736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72F9B-9075-42CA-B594-4757F0F50089}"/>
              </a:ext>
            </a:extLst>
          </p:cNvPr>
          <p:cNvSpPr>
            <a:spLocks noGrp="1"/>
          </p:cNvSpPr>
          <p:nvPr>
            <p:ph type="title"/>
          </p:nvPr>
        </p:nvSpPr>
        <p:spPr>
          <a:xfrm>
            <a:off x="1434162" y="839353"/>
            <a:ext cx="9603275" cy="1049235"/>
          </a:xfrm>
        </p:spPr>
        <p:txBody>
          <a:bodyPr/>
          <a:lstStyle/>
          <a:p>
            <a:r>
              <a:rPr lang="en-US" dirty="0"/>
              <a:t>Some achievements</a:t>
            </a:r>
            <a:endParaRPr lang="en-ID" dirty="0"/>
          </a:p>
        </p:txBody>
      </p:sp>
      <p:sp>
        <p:nvSpPr>
          <p:cNvPr id="4" name="TextBox 3">
            <a:extLst>
              <a:ext uri="{FF2B5EF4-FFF2-40B4-BE49-F238E27FC236}">
                <a16:creationId xmlns:a16="http://schemas.microsoft.com/office/drawing/2014/main" id="{B966A57B-BD63-4817-933E-23C5569D1CE4}"/>
              </a:ext>
            </a:extLst>
          </p:cNvPr>
          <p:cNvSpPr txBox="1"/>
          <p:nvPr/>
        </p:nvSpPr>
        <p:spPr>
          <a:xfrm>
            <a:off x="1434162" y="1792794"/>
            <a:ext cx="6595141" cy="4154984"/>
          </a:xfrm>
          <a:prstGeom prst="rect">
            <a:avLst/>
          </a:prstGeom>
          <a:noFill/>
        </p:spPr>
        <p:txBody>
          <a:bodyPr wrap="square">
            <a:spAutoFit/>
          </a:bodyPr>
          <a:lstStyle/>
          <a:p>
            <a:pPr marL="342900" indent="-342900">
              <a:buFont typeface="Arial" panose="020B0604020202020204" pitchFamily="34" charset="0"/>
              <a:buChar char="•"/>
            </a:pPr>
            <a:r>
              <a:rPr lang="en-US" sz="2200" dirty="0"/>
              <a:t>Improvement in physical connectivity in the GMS countries, with the road transport projects in the East-West, North-South and Southern economic corridors</a:t>
            </a:r>
          </a:p>
          <a:p>
            <a:endParaRPr lang="en-US" sz="2200" dirty="0"/>
          </a:p>
          <a:p>
            <a:pPr marL="342900" indent="-342900">
              <a:buFont typeface="Arial" panose="020B0604020202020204" pitchFamily="34" charset="0"/>
              <a:buChar char="•"/>
            </a:pPr>
            <a:r>
              <a:rPr lang="en-US" sz="2200" dirty="0"/>
              <a:t>Completion of priority transport investment projects by governments and international financing institutions</a:t>
            </a:r>
          </a:p>
          <a:p>
            <a:pPr marL="800100" lvl="1" indent="-342900">
              <a:buFont typeface="Arial" panose="020B0604020202020204" pitchFamily="34" charset="0"/>
              <a:buChar char="•"/>
            </a:pPr>
            <a:r>
              <a:rPr lang="en-US" sz="2200" dirty="0"/>
              <a:t>in border areas</a:t>
            </a:r>
          </a:p>
          <a:p>
            <a:pPr marL="800100" lvl="1" indent="-342900">
              <a:buFont typeface="Arial" panose="020B0604020202020204" pitchFamily="34" charset="0"/>
              <a:buChar char="•"/>
            </a:pPr>
            <a:r>
              <a:rPr lang="en-US" sz="2200" dirty="0"/>
              <a:t>along economic corridors </a:t>
            </a:r>
          </a:p>
          <a:p>
            <a:pPr marL="800100" lvl="1" indent="-342900">
              <a:buFont typeface="Arial" panose="020B0604020202020204" pitchFamily="34" charset="0"/>
              <a:buChar char="•"/>
            </a:pPr>
            <a:r>
              <a:rPr lang="en-US" sz="2200" dirty="0"/>
              <a:t>in strategic towns and cities</a:t>
            </a:r>
          </a:p>
          <a:p>
            <a:endParaRPr lang="en-US" sz="2200" dirty="0"/>
          </a:p>
        </p:txBody>
      </p:sp>
      <p:sp>
        <p:nvSpPr>
          <p:cNvPr id="7" name="Slide Number Placeholder 6">
            <a:extLst>
              <a:ext uri="{FF2B5EF4-FFF2-40B4-BE49-F238E27FC236}">
                <a16:creationId xmlns:a16="http://schemas.microsoft.com/office/drawing/2014/main" id="{E435F689-BCC8-4608-9420-509902F45BBC}"/>
              </a:ext>
            </a:extLst>
          </p:cNvPr>
          <p:cNvSpPr>
            <a:spLocks noGrp="1"/>
          </p:cNvSpPr>
          <p:nvPr>
            <p:ph type="sldNum" sz="quarter" idx="12"/>
          </p:nvPr>
        </p:nvSpPr>
        <p:spPr/>
        <p:txBody>
          <a:bodyPr/>
          <a:lstStyle/>
          <a:p>
            <a:fld id="{6D22F896-40B5-4ADD-8801-0D06FADFA095}" type="slidenum">
              <a:rPr lang="en-US" smtClean="0"/>
              <a:t>16</a:t>
            </a:fld>
            <a:endParaRPr lang="en-US" dirty="0"/>
          </a:p>
        </p:txBody>
      </p:sp>
      <p:pic>
        <p:nvPicPr>
          <p:cNvPr id="6146" name="Picture 2" descr="Image result for road upgrading gms adb">
            <a:extLst>
              <a:ext uri="{FF2B5EF4-FFF2-40B4-BE49-F238E27FC236}">
                <a16:creationId xmlns:a16="http://schemas.microsoft.com/office/drawing/2014/main" id="{73141F5D-792A-4E6C-8CAF-17BA5DDBDB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36111" y="990288"/>
            <a:ext cx="3855889" cy="256591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road upgrading gms adb">
            <a:extLst>
              <a:ext uri="{FF2B5EF4-FFF2-40B4-BE49-F238E27FC236}">
                <a16:creationId xmlns:a16="http://schemas.microsoft.com/office/drawing/2014/main" id="{1CFBE4F8-D493-46F9-90D4-7189BECA81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6111" y="3556207"/>
            <a:ext cx="3855889" cy="2565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89898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DADB1D6-B4C1-41A1-86E0-1A7786B2E332}"/>
              </a:ext>
            </a:extLst>
          </p:cNvPr>
          <p:cNvSpPr txBox="1"/>
          <p:nvPr/>
        </p:nvSpPr>
        <p:spPr>
          <a:xfrm>
            <a:off x="1373203" y="1854200"/>
            <a:ext cx="6037792" cy="3477875"/>
          </a:xfrm>
          <a:prstGeom prst="rect">
            <a:avLst/>
          </a:prstGeom>
          <a:noFill/>
        </p:spPr>
        <p:txBody>
          <a:bodyPr wrap="square">
            <a:spAutoFit/>
          </a:bodyPr>
          <a:lstStyle/>
          <a:p>
            <a:pPr marL="285750" indent="-285750">
              <a:buFont typeface="Arial" panose="020B0604020202020204" pitchFamily="34" charset="0"/>
              <a:buChar char="•"/>
            </a:pPr>
            <a:r>
              <a:rPr lang="en-US" sz="2200" dirty="0"/>
              <a:t>Opening up of Myanmar, including $484 million ADB loan for the expressway project connecting </a:t>
            </a:r>
            <a:r>
              <a:rPr lang="en-US" sz="2200" dirty="0" err="1"/>
              <a:t>Bago</a:t>
            </a:r>
            <a:r>
              <a:rPr lang="en-US" sz="2200" dirty="0"/>
              <a:t> and </a:t>
            </a:r>
            <a:r>
              <a:rPr lang="en-US" sz="2200" dirty="0" err="1"/>
              <a:t>Kyaikto</a:t>
            </a:r>
            <a:r>
              <a:rPr lang="en-US" sz="2200" dirty="0"/>
              <a:t> </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Initiation of the Belt and Road Initiative and associated fund commitments for infrastructure by PR China </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Growing number of regional cooperation and integration initiatives in Asia</a:t>
            </a:r>
            <a:endParaRPr lang="en-ID" sz="2200" dirty="0"/>
          </a:p>
        </p:txBody>
      </p:sp>
      <p:sp>
        <p:nvSpPr>
          <p:cNvPr id="5" name="Slide Number Placeholder 4">
            <a:extLst>
              <a:ext uri="{FF2B5EF4-FFF2-40B4-BE49-F238E27FC236}">
                <a16:creationId xmlns:a16="http://schemas.microsoft.com/office/drawing/2014/main" id="{D51FACE9-F568-49C0-9C34-3D0890F244DE}"/>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6" name="Title 1">
            <a:extLst>
              <a:ext uri="{FF2B5EF4-FFF2-40B4-BE49-F238E27FC236}">
                <a16:creationId xmlns:a16="http://schemas.microsoft.com/office/drawing/2014/main" id="{920F9DE9-51E4-4F2A-AB67-23F466B1DC1A}"/>
              </a:ext>
            </a:extLst>
          </p:cNvPr>
          <p:cNvSpPr>
            <a:spLocks noGrp="1"/>
          </p:cNvSpPr>
          <p:nvPr>
            <p:ph type="title"/>
          </p:nvPr>
        </p:nvSpPr>
        <p:spPr>
          <a:xfrm>
            <a:off x="1450975" y="804863"/>
            <a:ext cx="9604375" cy="1049337"/>
          </a:xfrm>
        </p:spPr>
        <p:txBody>
          <a:bodyPr/>
          <a:lstStyle/>
          <a:p>
            <a:r>
              <a:rPr lang="en-US" dirty="0"/>
              <a:t>Some achievements</a:t>
            </a:r>
            <a:endParaRPr lang="en-ID" dirty="0"/>
          </a:p>
        </p:txBody>
      </p:sp>
      <p:pic>
        <p:nvPicPr>
          <p:cNvPr id="1026" name="Picture 2">
            <a:extLst>
              <a:ext uri="{FF2B5EF4-FFF2-40B4-BE49-F238E27FC236}">
                <a16:creationId xmlns:a16="http://schemas.microsoft.com/office/drawing/2014/main" id="{5625452A-79D4-44AA-AF67-ED0C4D1939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2409" y="941206"/>
            <a:ext cx="4329591" cy="233797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747C47C9-FD22-451B-8ECB-D6104CCBDD91}"/>
              </a:ext>
            </a:extLst>
          </p:cNvPr>
          <p:cNvPicPr>
            <a:picLocks noChangeAspect="1"/>
          </p:cNvPicPr>
          <p:nvPr/>
        </p:nvPicPr>
        <p:blipFill rotWithShape="1">
          <a:blip r:embed="rId3"/>
          <a:srcRect l="30203" t="23820" r="8393" b="6160"/>
          <a:stretch/>
        </p:blipFill>
        <p:spPr>
          <a:xfrm>
            <a:off x="7862409" y="3279185"/>
            <a:ext cx="4324647" cy="2773952"/>
          </a:xfrm>
          <a:prstGeom prst="rect">
            <a:avLst/>
          </a:prstGeom>
        </p:spPr>
      </p:pic>
    </p:spTree>
    <p:extLst>
      <p:ext uri="{BB962C8B-B14F-4D97-AF65-F5344CB8AC3E}">
        <p14:creationId xmlns:p14="http://schemas.microsoft.com/office/powerpoint/2010/main" val="3481033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CD25F6C-4694-4B08-9270-3C95E2D19BA7}"/>
              </a:ext>
            </a:extLst>
          </p:cNvPr>
          <p:cNvSpPr>
            <a:spLocks noGrp="1"/>
          </p:cNvSpPr>
          <p:nvPr>
            <p:ph type="sldNum" sz="quarter" idx="12"/>
          </p:nvPr>
        </p:nvSpPr>
        <p:spPr/>
        <p:txBody>
          <a:bodyPr/>
          <a:lstStyle/>
          <a:p>
            <a:fld id="{6D22F896-40B5-4ADD-8801-0D06FADFA095}" type="slidenum">
              <a:rPr lang="en-US" smtClean="0"/>
              <a:t>18</a:t>
            </a:fld>
            <a:endParaRPr lang="en-US" dirty="0"/>
          </a:p>
        </p:txBody>
      </p:sp>
      <p:sp>
        <p:nvSpPr>
          <p:cNvPr id="4" name="Title 1">
            <a:extLst>
              <a:ext uri="{FF2B5EF4-FFF2-40B4-BE49-F238E27FC236}">
                <a16:creationId xmlns:a16="http://schemas.microsoft.com/office/drawing/2014/main" id="{18052A79-8208-4E12-A770-44942E423AFC}"/>
              </a:ext>
            </a:extLst>
          </p:cNvPr>
          <p:cNvSpPr>
            <a:spLocks noGrp="1"/>
          </p:cNvSpPr>
          <p:nvPr>
            <p:ph type="title"/>
          </p:nvPr>
        </p:nvSpPr>
        <p:spPr>
          <a:xfrm>
            <a:off x="1450975" y="804863"/>
            <a:ext cx="9604375" cy="1049337"/>
          </a:xfrm>
        </p:spPr>
        <p:txBody>
          <a:bodyPr/>
          <a:lstStyle/>
          <a:p>
            <a:r>
              <a:rPr lang="en-US" dirty="0"/>
              <a:t>Some achievements</a:t>
            </a:r>
            <a:endParaRPr lang="en-ID" dirty="0"/>
          </a:p>
        </p:txBody>
      </p:sp>
      <p:sp>
        <p:nvSpPr>
          <p:cNvPr id="5" name="TextBox 4">
            <a:extLst>
              <a:ext uri="{FF2B5EF4-FFF2-40B4-BE49-F238E27FC236}">
                <a16:creationId xmlns:a16="http://schemas.microsoft.com/office/drawing/2014/main" id="{5E68C3C9-EE6B-426E-91A2-6F15DE15DD2C}"/>
              </a:ext>
            </a:extLst>
          </p:cNvPr>
          <p:cNvSpPr txBox="1"/>
          <p:nvPr/>
        </p:nvSpPr>
        <p:spPr>
          <a:xfrm>
            <a:off x="1450975" y="2049146"/>
            <a:ext cx="8407129" cy="4524315"/>
          </a:xfrm>
          <a:prstGeom prst="rect">
            <a:avLst/>
          </a:prstGeom>
          <a:noFill/>
        </p:spPr>
        <p:txBody>
          <a:bodyPr wrap="square" rtlCol="0">
            <a:spAutoFit/>
          </a:bodyPr>
          <a:lstStyle/>
          <a:p>
            <a:pPr marL="342900" indent="-342900">
              <a:spcAft>
                <a:spcPts val="1200"/>
              </a:spcAft>
              <a:buFont typeface="Arial" panose="020B0604020202020204" pitchFamily="34" charset="0"/>
              <a:buChar char="•"/>
            </a:pPr>
            <a:r>
              <a:rPr lang="en-US" sz="2200" dirty="0"/>
              <a:t>Lao-Thai friendship bridges</a:t>
            </a:r>
          </a:p>
          <a:p>
            <a:pPr marL="800100" lvl="1" indent="-342900">
              <a:spcAft>
                <a:spcPts val="1200"/>
              </a:spcAft>
              <a:buFont typeface="Arial" panose="020B0604020202020204" pitchFamily="34" charset="0"/>
              <a:buChar char="•"/>
            </a:pPr>
            <a:r>
              <a:rPr lang="en-US" sz="2200" dirty="0"/>
              <a:t>1</a:t>
            </a:r>
            <a:r>
              <a:rPr lang="en-US" sz="2200" baseline="30000" dirty="0"/>
              <a:t>st</a:t>
            </a:r>
            <a:r>
              <a:rPr lang="en-US" sz="2200" dirty="0"/>
              <a:t>  Lao-Thai friendship bridge:  Vientiane and Nong </a:t>
            </a:r>
            <a:r>
              <a:rPr lang="en-US" sz="2200" dirty="0" err="1"/>
              <a:t>Khai</a:t>
            </a:r>
            <a:endParaRPr lang="en-US" sz="2200" dirty="0"/>
          </a:p>
          <a:p>
            <a:pPr marL="800100" lvl="1" indent="-342900">
              <a:spcAft>
                <a:spcPts val="1200"/>
              </a:spcAft>
              <a:buFont typeface="Arial" panose="020B0604020202020204" pitchFamily="34" charset="0"/>
              <a:buChar char="•"/>
            </a:pPr>
            <a:r>
              <a:rPr lang="en-US" sz="2200" dirty="0"/>
              <a:t>2</a:t>
            </a:r>
            <a:r>
              <a:rPr lang="en-US" sz="2200" baseline="30000" dirty="0"/>
              <a:t>nd</a:t>
            </a:r>
            <a:r>
              <a:rPr lang="en-US" sz="2200" dirty="0"/>
              <a:t> Lao-Thai friendship bridge: </a:t>
            </a:r>
            <a:r>
              <a:rPr lang="en-US" sz="2200" dirty="0" err="1"/>
              <a:t>Savannakhet</a:t>
            </a:r>
            <a:r>
              <a:rPr lang="en-US" sz="2200" dirty="0"/>
              <a:t> and Mukdahan</a:t>
            </a:r>
          </a:p>
          <a:p>
            <a:pPr marL="800100" lvl="1" indent="-342900">
              <a:spcAft>
                <a:spcPts val="1200"/>
              </a:spcAft>
              <a:buFont typeface="Arial" panose="020B0604020202020204" pitchFamily="34" charset="0"/>
              <a:buChar char="•"/>
            </a:pPr>
            <a:r>
              <a:rPr lang="en-US" sz="2200" dirty="0"/>
              <a:t>3rd Lao-Thai friendship bridge: </a:t>
            </a:r>
            <a:r>
              <a:rPr lang="en-US" sz="2200" dirty="0" err="1"/>
              <a:t>Thakhek</a:t>
            </a:r>
            <a:r>
              <a:rPr lang="en-US" sz="2200" dirty="0"/>
              <a:t> with Nakhon </a:t>
            </a:r>
            <a:r>
              <a:rPr lang="en-US" sz="2200" dirty="0" err="1"/>
              <a:t>Phanom</a:t>
            </a:r>
            <a:endParaRPr lang="en-US" sz="2200" dirty="0"/>
          </a:p>
          <a:p>
            <a:pPr marL="800100" lvl="1" indent="-342900">
              <a:spcAft>
                <a:spcPts val="1200"/>
              </a:spcAft>
              <a:buFont typeface="Arial" panose="020B0604020202020204" pitchFamily="34" charset="0"/>
              <a:buChar char="•"/>
            </a:pPr>
            <a:r>
              <a:rPr lang="en-US" sz="2200" dirty="0"/>
              <a:t>4 Lao-Thai friendship bridge: </a:t>
            </a:r>
            <a:r>
              <a:rPr lang="en-US" sz="2200" dirty="0" err="1"/>
              <a:t>Houayxay</a:t>
            </a:r>
            <a:r>
              <a:rPr lang="en-US" sz="2200" dirty="0"/>
              <a:t> and Chiang </a:t>
            </a:r>
            <a:r>
              <a:rPr lang="en-US" sz="2200" dirty="0" err="1"/>
              <a:t>Khong</a:t>
            </a:r>
            <a:endParaRPr lang="en-US" sz="2200" dirty="0"/>
          </a:p>
          <a:p>
            <a:pPr marL="800100" lvl="1" indent="-342900">
              <a:spcAft>
                <a:spcPts val="1200"/>
              </a:spcAft>
              <a:buFont typeface="Arial" panose="020B0604020202020204" pitchFamily="34" charset="0"/>
              <a:buChar char="•"/>
            </a:pPr>
            <a:r>
              <a:rPr lang="en-US" sz="2200" dirty="0"/>
              <a:t>5</a:t>
            </a:r>
            <a:r>
              <a:rPr lang="en-US" sz="2200" baseline="30000" dirty="0"/>
              <a:t>th</a:t>
            </a:r>
            <a:r>
              <a:rPr lang="en-US" sz="2200" dirty="0"/>
              <a:t> Lao-Thai friendship bridge: </a:t>
            </a:r>
            <a:r>
              <a:rPr lang="en-US" sz="2200" dirty="0" err="1"/>
              <a:t>Bolikhamxay</a:t>
            </a:r>
            <a:r>
              <a:rPr lang="en-US" sz="2200" dirty="0"/>
              <a:t> and </a:t>
            </a:r>
            <a:r>
              <a:rPr lang="en-US" sz="2200" dirty="0" err="1"/>
              <a:t>Bueng</a:t>
            </a:r>
            <a:r>
              <a:rPr lang="en-US" sz="2200" dirty="0"/>
              <a:t> Khan</a:t>
            </a:r>
          </a:p>
          <a:p>
            <a:pPr>
              <a:spcAft>
                <a:spcPts val="1200"/>
              </a:spcAft>
            </a:pPr>
            <a:endParaRPr lang="en-US" sz="2200" dirty="0"/>
          </a:p>
          <a:p>
            <a:pPr>
              <a:spcAft>
                <a:spcPts val="1200"/>
              </a:spcAft>
            </a:pPr>
            <a:endParaRPr lang="en-ID" dirty="0"/>
          </a:p>
          <a:p>
            <a:endParaRPr lang="en-ID" dirty="0"/>
          </a:p>
          <a:p>
            <a:endParaRPr lang="en-ID" dirty="0"/>
          </a:p>
        </p:txBody>
      </p:sp>
      <p:pic>
        <p:nvPicPr>
          <p:cNvPr id="3074" name="Picture 2" descr="Image result for lao thai friendship bridges">
            <a:extLst>
              <a:ext uri="{FF2B5EF4-FFF2-40B4-BE49-F238E27FC236}">
                <a16:creationId xmlns:a16="http://schemas.microsoft.com/office/drawing/2014/main" id="{FA8FF15B-2D3B-43F3-B3EC-232D8ABD23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2625" y="0"/>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2DD729D7-D327-49D3-8E90-E6874E4924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8975" y="1801812"/>
            <a:ext cx="2619375" cy="196453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45FC9321-F6AA-4FBE-879B-1F9BE52426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78975" y="3766343"/>
            <a:ext cx="2619375" cy="1964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27584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7C809-F1B4-4F38-B857-FD878DB75686}"/>
              </a:ext>
            </a:extLst>
          </p:cNvPr>
          <p:cNvSpPr>
            <a:spLocks noGrp="1"/>
          </p:cNvSpPr>
          <p:nvPr>
            <p:ph type="title"/>
          </p:nvPr>
        </p:nvSpPr>
        <p:spPr/>
        <p:txBody>
          <a:bodyPr/>
          <a:lstStyle/>
          <a:p>
            <a:r>
              <a:rPr lang="en-US" dirty="0"/>
              <a:t>Some Achievements</a:t>
            </a:r>
            <a:endParaRPr lang="en-ID" dirty="0"/>
          </a:p>
        </p:txBody>
      </p:sp>
      <p:sp>
        <p:nvSpPr>
          <p:cNvPr id="3" name="Slide Number Placeholder 2">
            <a:extLst>
              <a:ext uri="{FF2B5EF4-FFF2-40B4-BE49-F238E27FC236}">
                <a16:creationId xmlns:a16="http://schemas.microsoft.com/office/drawing/2014/main" id="{149D0CEE-D448-4C14-827C-38CA1C0BF0C7}"/>
              </a:ext>
            </a:extLst>
          </p:cNvPr>
          <p:cNvSpPr>
            <a:spLocks noGrp="1"/>
          </p:cNvSpPr>
          <p:nvPr>
            <p:ph type="sldNum" sz="quarter" idx="12"/>
          </p:nvPr>
        </p:nvSpPr>
        <p:spPr/>
        <p:txBody>
          <a:bodyPr/>
          <a:lstStyle/>
          <a:p>
            <a:fld id="{6D22F896-40B5-4ADD-8801-0D06FADFA095}" type="slidenum">
              <a:rPr lang="en-US" smtClean="0"/>
              <a:t>19</a:t>
            </a:fld>
            <a:endParaRPr lang="en-US" dirty="0"/>
          </a:p>
        </p:txBody>
      </p:sp>
      <p:pic>
        <p:nvPicPr>
          <p:cNvPr id="2050" name="Picture 2">
            <a:extLst>
              <a:ext uri="{FF2B5EF4-FFF2-40B4-BE49-F238E27FC236}">
                <a16:creationId xmlns:a16="http://schemas.microsoft.com/office/drawing/2014/main" id="{D8D199F6-32FC-4576-BBA9-8CBD33E645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1135" y="1853753"/>
            <a:ext cx="6000865" cy="43206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DB840B0-2246-4CFC-86C8-CF1827E1E71D}"/>
              </a:ext>
            </a:extLst>
          </p:cNvPr>
          <p:cNvSpPr txBox="1"/>
          <p:nvPr/>
        </p:nvSpPr>
        <p:spPr>
          <a:xfrm>
            <a:off x="1483328" y="2072640"/>
            <a:ext cx="4517538" cy="2462213"/>
          </a:xfrm>
          <a:prstGeom prst="rect">
            <a:avLst/>
          </a:prstGeom>
          <a:noFill/>
        </p:spPr>
        <p:txBody>
          <a:bodyPr wrap="square" rtlCol="0">
            <a:spAutoFit/>
          </a:bodyPr>
          <a:lstStyle/>
          <a:p>
            <a:r>
              <a:rPr lang="en-US" sz="2200" dirty="0"/>
              <a:t>Increased intra-regional trade; volume of trade has increased from roughly $5 billion in 1992 to $413 billion in 2014</a:t>
            </a:r>
          </a:p>
          <a:p>
            <a:endParaRPr lang="en-US" sz="2200" dirty="0"/>
          </a:p>
          <a:p>
            <a:r>
              <a:rPr lang="en-US" sz="2200" dirty="0"/>
              <a:t>Trade shares have increased from $2 billion in 1992 to $8 billion in 2014</a:t>
            </a:r>
            <a:endParaRPr lang="en-ID" sz="2200" dirty="0"/>
          </a:p>
        </p:txBody>
      </p:sp>
    </p:spTree>
    <p:extLst>
      <p:ext uri="{BB962C8B-B14F-4D97-AF65-F5344CB8AC3E}">
        <p14:creationId xmlns:p14="http://schemas.microsoft.com/office/powerpoint/2010/main" val="42207406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B6F61-7B65-475A-B268-ADDBF9A04F48}"/>
              </a:ext>
            </a:extLst>
          </p:cNvPr>
          <p:cNvSpPr>
            <a:spLocks noGrp="1"/>
          </p:cNvSpPr>
          <p:nvPr>
            <p:ph type="title"/>
          </p:nvPr>
        </p:nvSpPr>
        <p:spPr/>
        <p:txBody>
          <a:bodyPr/>
          <a:lstStyle/>
          <a:p>
            <a:r>
              <a:rPr lang="en-US" dirty="0"/>
              <a:t>Lessons learned</a:t>
            </a:r>
            <a:endParaRPr lang="en-ID" dirty="0"/>
          </a:p>
        </p:txBody>
      </p:sp>
      <p:sp>
        <p:nvSpPr>
          <p:cNvPr id="3" name="Slide Number Placeholder 2">
            <a:extLst>
              <a:ext uri="{FF2B5EF4-FFF2-40B4-BE49-F238E27FC236}">
                <a16:creationId xmlns:a16="http://schemas.microsoft.com/office/drawing/2014/main" id="{44E7F818-6432-4EBA-9EA5-78B483EF0313}"/>
              </a:ext>
            </a:extLst>
          </p:cNvPr>
          <p:cNvSpPr>
            <a:spLocks noGrp="1"/>
          </p:cNvSpPr>
          <p:nvPr>
            <p:ph type="sldNum" sz="quarter" idx="12"/>
          </p:nvPr>
        </p:nvSpPr>
        <p:spPr/>
        <p:txBody>
          <a:bodyPr/>
          <a:lstStyle/>
          <a:p>
            <a:fld id="{6D22F896-40B5-4ADD-8801-0D06FADFA095}" type="slidenum">
              <a:rPr lang="en-US" smtClean="0"/>
              <a:t>20</a:t>
            </a:fld>
            <a:endParaRPr lang="en-US" dirty="0"/>
          </a:p>
        </p:txBody>
      </p:sp>
      <p:sp>
        <p:nvSpPr>
          <p:cNvPr id="4" name="TextBox 3">
            <a:extLst>
              <a:ext uri="{FF2B5EF4-FFF2-40B4-BE49-F238E27FC236}">
                <a16:creationId xmlns:a16="http://schemas.microsoft.com/office/drawing/2014/main" id="{5A9647CA-7770-4770-A11E-CDCE4BAA26DA}"/>
              </a:ext>
            </a:extLst>
          </p:cNvPr>
          <p:cNvSpPr txBox="1"/>
          <p:nvPr/>
        </p:nvSpPr>
        <p:spPr>
          <a:xfrm>
            <a:off x="1451579" y="1917700"/>
            <a:ext cx="9202783" cy="4493538"/>
          </a:xfrm>
          <a:prstGeom prst="rect">
            <a:avLst/>
          </a:prstGeom>
          <a:noFill/>
        </p:spPr>
        <p:txBody>
          <a:bodyPr wrap="square">
            <a:spAutoFit/>
          </a:bodyPr>
          <a:lstStyle/>
          <a:p>
            <a:r>
              <a:rPr lang="en-US" sz="2200" dirty="0"/>
              <a:t>Development of transport infrastructure reduces cost, travel time of travel, and savings in vehicle operating costs</a:t>
            </a:r>
          </a:p>
          <a:p>
            <a:endParaRPr lang="en-US" sz="2200" dirty="0"/>
          </a:p>
          <a:p>
            <a:r>
              <a:rPr lang="en-US" sz="2200" dirty="0"/>
              <a:t>Improved transportation can create negative externalities, such as accidents, environmental pollution and human trafficking</a:t>
            </a:r>
          </a:p>
          <a:p>
            <a:endParaRPr lang="en-US" sz="2200" dirty="0"/>
          </a:p>
          <a:p>
            <a:r>
              <a:rPr lang="en-US" sz="2200" dirty="0"/>
              <a:t>With increased construction of transport infrastructure, more emphasis will need to be made on operation and maintenance, more specifically road maintenance</a:t>
            </a:r>
          </a:p>
          <a:p>
            <a:endParaRPr lang="en-US" sz="2200" dirty="0"/>
          </a:p>
          <a:p>
            <a:r>
              <a:rPr lang="en-US" sz="2200" dirty="0"/>
              <a:t>Regional cooperation in the transportation can lead to mutual benefits among participating countries</a:t>
            </a:r>
          </a:p>
          <a:p>
            <a:endParaRPr lang="en-US" sz="2200" dirty="0"/>
          </a:p>
        </p:txBody>
      </p:sp>
    </p:spTree>
    <p:extLst>
      <p:ext uri="{BB962C8B-B14F-4D97-AF65-F5344CB8AC3E}">
        <p14:creationId xmlns:p14="http://schemas.microsoft.com/office/powerpoint/2010/main" val="3417331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04C84-1DE4-475F-8802-C035723D6A9D}"/>
              </a:ext>
            </a:extLst>
          </p:cNvPr>
          <p:cNvSpPr>
            <a:spLocks noGrp="1"/>
          </p:cNvSpPr>
          <p:nvPr>
            <p:ph type="title"/>
          </p:nvPr>
        </p:nvSpPr>
        <p:spPr/>
        <p:txBody>
          <a:bodyPr/>
          <a:lstStyle/>
          <a:p>
            <a:r>
              <a:rPr lang="en-US" dirty="0"/>
              <a:t>Lessons learned</a:t>
            </a:r>
            <a:endParaRPr lang="en-ID" dirty="0"/>
          </a:p>
        </p:txBody>
      </p:sp>
      <p:sp>
        <p:nvSpPr>
          <p:cNvPr id="4" name="TextBox 3">
            <a:extLst>
              <a:ext uri="{FF2B5EF4-FFF2-40B4-BE49-F238E27FC236}">
                <a16:creationId xmlns:a16="http://schemas.microsoft.com/office/drawing/2014/main" id="{26D9A7F8-18C5-4374-94D9-D6A755BA4C29}"/>
              </a:ext>
            </a:extLst>
          </p:cNvPr>
          <p:cNvSpPr txBox="1"/>
          <p:nvPr/>
        </p:nvSpPr>
        <p:spPr>
          <a:xfrm>
            <a:off x="1451579" y="1917700"/>
            <a:ext cx="9202783" cy="3754874"/>
          </a:xfrm>
          <a:prstGeom prst="rect">
            <a:avLst/>
          </a:prstGeom>
          <a:noFill/>
        </p:spPr>
        <p:txBody>
          <a:bodyPr wrap="square">
            <a:spAutoFit/>
          </a:bodyPr>
          <a:lstStyle/>
          <a:p>
            <a:r>
              <a:rPr lang="en-US" sz="2200" dirty="0"/>
              <a:t>Policy and regulatory reforms are needed to facilitate cross-border transport and trade. Reforms, however are more difficult to implement than infrastructure projects, and require patience, persistence, and intensive policy dialogue</a:t>
            </a:r>
          </a:p>
          <a:p>
            <a:endParaRPr lang="en-US" sz="2200" dirty="0"/>
          </a:p>
          <a:p>
            <a:r>
              <a:rPr lang="en-US" sz="2200" dirty="0"/>
              <a:t>The distribution of costs and benefits is important. Due to the small population, level of development, and location of Cambodia and Lao PDR between GMS countries with much larger markets, towns along the economic corridors could become mainly a transit point for trade among their neighboring countries. </a:t>
            </a:r>
          </a:p>
          <a:p>
            <a:endParaRPr lang="en-US" sz="2200" dirty="0"/>
          </a:p>
          <a:p>
            <a:endParaRPr lang="en-ID" dirty="0"/>
          </a:p>
        </p:txBody>
      </p:sp>
      <p:sp>
        <p:nvSpPr>
          <p:cNvPr id="5" name="Slide Number Placeholder 4">
            <a:extLst>
              <a:ext uri="{FF2B5EF4-FFF2-40B4-BE49-F238E27FC236}">
                <a16:creationId xmlns:a16="http://schemas.microsoft.com/office/drawing/2014/main" id="{B23F39CE-66A1-4999-B634-CBF0907B3D1D}"/>
              </a:ext>
            </a:extLst>
          </p:cNvPr>
          <p:cNvSpPr>
            <a:spLocks noGrp="1"/>
          </p:cNvSpPr>
          <p:nvPr>
            <p:ph type="sldNum" sz="quarter" idx="12"/>
          </p:nvPr>
        </p:nvSpPr>
        <p:spPr/>
        <p:txBody>
          <a:bodyPr/>
          <a:lstStyle/>
          <a:p>
            <a:fld id="{6D22F896-40B5-4ADD-8801-0D06FADFA095}" type="slidenum">
              <a:rPr lang="en-US" smtClean="0"/>
              <a:t>21</a:t>
            </a:fld>
            <a:endParaRPr lang="en-US" dirty="0"/>
          </a:p>
        </p:txBody>
      </p:sp>
    </p:spTree>
    <p:extLst>
      <p:ext uri="{BB962C8B-B14F-4D97-AF65-F5344CB8AC3E}">
        <p14:creationId xmlns:p14="http://schemas.microsoft.com/office/powerpoint/2010/main" val="76859660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440</TotalTime>
  <Words>1064</Words>
  <Application>Microsoft Office PowerPoint</Application>
  <PresentationFormat>Widescreen</PresentationFormat>
  <Paragraphs>136</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Gill Sans MT</vt:lpstr>
      <vt:lpstr>NexusSerif</vt:lpstr>
      <vt:lpstr>Gallery</vt:lpstr>
      <vt:lpstr>Transportation and physical connectivity</vt:lpstr>
      <vt:lpstr>transportation</vt:lpstr>
      <vt:lpstr>Transportation system</vt:lpstr>
      <vt:lpstr>Issues in transportation</vt:lpstr>
      <vt:lpstr>Issues in transportation</vt:lpstr>
      <vt:lpstr>Issues in transportation</vt:lpstr>
      <vt:lpstr>Traffic issues</vt:lpstr>
      <vt:lpstr>Road fatalities in selected countries</vt:lpstr>
      <vt:lpstr>Transportation in CLMV </vt:lpstr>
      <vt:lpstr>Transportation in CLMV </vt:lpstr>
      <vt:lpstr>Transportation in CLMV</vt:lpstr>
      <vt:lpstr>Transportation in CLMV</vt:lpstr>
      <vt:lpstr>Informal Transportation </vt:lpstr>
      <vt:lpstr>Regional cooperation in transportation</vt:lpstr>
      <vt:lpstr>GMS Economic corridors</vt:lpstr>
      <vt:lpstr>Some achievements</vt:lpstr>
      <vt:lpstr>Some achievements</vt:lpstr>
      <vt:lpstr>Some achievements</vt:lpstr>
      <vt:lpstr>Some Achievements</vt:lpstr>
      <vt:lpstr>Lessons learned</vt:lpstr>
      <vt:lpstr>Lessons learned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Transportation and physical connectivity</dc:title>
  <dc:creator>januar hakim</dc:creator>
  <cp:lastModifiedBy>januar hakim</cp:lastModifiedBy>
  <cp:revision>38</cp:revision>
  <dcterms:created xsi:type="dcterms:W3CDTF">2021-02-13T13:13:08Z</dcterms:created>
  <dcterms:modified xsi:type="dcterms:W3CDTF">2021-02-17T00:58:36Z</dcterms:modified>
</cp:coreProperties>
</file>