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8"/>
  </p:notesMasterIdLst>
  <p:sldIdLst>
    <p:sldId id="257" r:id="rId2"/>
    <p:sldId id="371" r:id="rId3"/>
    <p:sldId id="373" r:id="rId4"/>
    <p:sldId id="395" r:id="rId5"/>
    <p:sldId id="375" r:id="rId6"/>
    <p:sldId id="374" r:id="rId7"/>
    <p:sldId id="376" r:id="rId8"/>
    <p:sldId id="377" r:id="rId9"/>
    <p:sldId id="378" r:id="rId10"/>
    <p:sldId id="379" r:id="rId11"/>
    <p:sldId id="380" r:id="rId12"/>
    <p:sldId id="381" r:id="rId13"/>
    <p:sldId id="382" r:id="rId14"/>
    <p:sldId id="383" r:id="rId15"/>
    <p:sldId id="384" r:id="rId16"/>
    <p:sldId id="385" r:id="rId17"/>
    <p:sldId id="386" r:id="rId18"/>
    <p:sldId id="388" r:id="rId19"/>
    <p:sldId id="389" r:id="rId20"/>
    <p:sldId id="390" r:id="rId21"/>
    <p:sldId id="391" r:id="rId22"/>
    <p:sldId id="392" r:id="rId23"/>
    <p:sldId id="393" r:id="rId24"/>
    <p:sldId id="394" r:id="rId25"/>
    <p:sldId id="396" r:id="rId26"/>
    <p:sldId id="387" r:id="rId27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488" autoAdjust="0"/>
  </p:normalViewPr>
  <p:slideViewPr>
    <p:cSldViewPr>
      <p:cViewPr varScale="1">
        <p:scale>
          <a:sx n="164" d="100"/>
          <a:sy n="164" d="100"/>
        </p:scale>
        <p:origin x="-840" y="-1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657013-267C-4A21-A50A-AB1EB863824C}" type="doc">
      <dgm:prSet loTypeId="urn:microsoft.com/office/officeart/2005/8/layout/hProcess6" loCatId="process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24924231-9971-4F48-8A88-3913124138BD}">
      <dgm:prSet phldrT="[Text]"/>
      <dgm:spPr/>
      <dgm:t>
        <a:bodyPr/>
        <a:lstStyle/>
        <a:p>
          <a:r>
            <a:rPr lang="en-US" dirty="0" smtClean="0">
              <a:latin typeface="Calibri Light" panose="020F0302020204030204" pitchFamily="34" charset="0"/>
            </a:rPr>
            <a:t>IMC part of </a:t>
          </a:r>
          <a:r>
            <a:rPr lang="en-US" dirty="0" err="1" smtClean="0">
              <a:latin typeface="Calibri Light" panose="020F0302020204030204" pitchFamily="34" charset="0"/>
            </a:rPr>
            <a:t>mktg</a:t>
          </a:r>
          <a:r>
            <a:rPr lang="en-US" dirty="0" smtClean="0">
              <a:latin typeface="Calibri Light" panose="020F0302020204030204" pitchFamily="34" charset="0"/>
            </a:rPr>
            <a:t> mix</a:t>
          </a:r>
          <a:endParaRPr lang="en-US" dirty="0">
            <a:latin typeface="Calibri Light" panose="020F0302020204030204" pitchFamily="34" charset="0"/>
          </a:endParaRPr>
        </a:p>
      </dgm:t>
    </dgm:pt>
    <dgm:pt modelId="{431FEAA3-B31A-4A07-849A-55478A92D209}" type="parTrans" cxnId="{DCA55EE6-C059-481D-A7E3-A9CC8A463A92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68CA919A-350E-4CEB-AA88-B8C1183B521D}" type="sibTrans" cxnId="{DCA55EE6-C059-481D-A7E3-A9CC8A463A92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105143F9-9DB2-4129-BBEF-F110EA9409C6}">
      <dgm:prSet phldrT="[Text]"/>
      <dgm:spPr/>
      <dgm:t>
        <a:bodyPr/>
        <a:lstStyle/>
        <a:p>
          <a:r>
            <a:rPr lang="en-US" dirty="0" smtClean="0">
              <a:latin typeface="Calibri Light" panose="020F0302020204030204" pitchFamily="34" charset="0"/>
            </a:rPr>
            <a:t>IMC influences </a:t>
          </a:r>
          <a:r>
            <a:rPr lang="en-US" dirty="0" err="1" smtClean="0">
              <a:latin typeface="Calibri Light" panose="020F0302020204030204" pitchFamily="34" charset="0"/>
            </a:rPr>
            <a:t>behaviours</a:t>
          </a:r>
          <a:endParaRPr lang="en-US" dirty="0">
            <a:latin typeface="Calibri Light" panose="020F0302020204030204" pitchFamily="34" charset="0"/>
          </a:endParaRPr>
        </a:p>
      </dgm:t>
    </dgm:pt>
    <dgm:pt modelId="{C2BAEC65-6EF4-4E63-9D09-19448A11EA5D}" type="parTrans" cxnId="{B2517261-1551-4F43-8EA3-D6C3AC97054D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0774F2CF-A32B-4DBB-8FD1-6673AF16A913}" type="sibTrans" cxnId="{B2517261-1551-4F43-8EA3-D6C3AC97054D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82C93391-419A-4490-8944-5026F609DADE}">
      <dgm:prSet phldrT="[Text]"/>
      <dgm:spPr/>
      <dgm:t>
        <a:bodyPr/>
        <a:lstStyle/>
        <a:p>
          <a:r>
            <a:rPr lang="en-US" dirty="0" err="1" smtClean="0">
              <a:latin typeface="Calibri Light" panose="020F0302020204030204" pitchFamily="34" charset="0"/>
            </a:rPr>
            <a:t>Behaviours</a:t>
          </a:r>
          <a:r>
            <a:rPr lang="en-US" dirty="0" smtClean="0">
              <a:latin typeface="Calibri Light" panose="020F0302020204030204" pitchFamily="34" charset="0"/>
            </a:rPr>
            <a:t> are results of decision process</a:t>
          </a:r>
          <a:endParaRPr lang="en-US" dirty="0">
            <a:latin typeface="Calibri Light" panose="020F0302020204030204" pitchFamily="34" charset="0"/>
          </a:endParaRPr>
        </a:p>
      </dgm:t>
    </dgm:pt>
    <dgm:pt modelId="{CADE3B0A-FFCC-4810-9357-B4B946961C43}" type="parTrans" cxnId="{C37047BD-F721-4CED-AABD-F1306376980D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C2F261B9-49EA-4478-B044-92ADF2556A1E}" type="sibTrans" cxnId="{C37047BD-F721-4CED-AABD-F1306376980D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4059B08E-1BAF-4DCD-A936-621FB417706F}">
      <dgm:prSet phldrT="[Text]"/>
      <dgm:spPr/>
      <dgm:t>
        <a:bodyPr/>
        <a:lstStyle/>
        <a:p>
          <a:r>
            <a:rPr lang="en-US" dirty="0" smtClean="0">
              <a:latin typeface="Calibri Light" panose="020F0302020204030204" pitchFamily="34" charset="0"/>
            </a:rPr>
            <a:t>Need to know decision process P2P</a:t>
          </a:r>
          <a:endParaRPr lang="en-US" dirty="0">
            <a:latin typeface="Calibri Light" panose="020F0302020204030204" pitchFamily="34" charset="0"/>
          </a:endParaRPr>
        </a:p>
      </dgm:t>
    </dgm:pt>
    <dgm:pt modelId="{16410ADA-C7A5-4938-B8B5-8B6EC92DE6B2}" type="parTrans" cxnId="{B90C83CF-CC19-4FA7-B662-5F5AEB337809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C7D41B3C-DB8A-48E3-9D2F-446E410C552A}" type="sibTrans" cxnId="{B90C83CF-CC19-4FA7-B662-5F5AEB337809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C091A1A1-22C7-4135-A155-1474038B6226}">
      <dgm:prSet phldrT="[Text]"/>
      <dgm:spPr/>
      <dgm:t>
        <a:bodyPr/>
        <a:lstStyle/>
        <a:p>
          <a:r>
            <a:rPr lang="en-US" dirty="0" smtClean="0">
              <a:latin typeface="Calibri Light" panose="020F0302020204030204" pitchFamily="34" charset="0"/>
            </a:rPr>
            <a:t>Influence key stages through IMC</a:t>
          </a:r>
          <a:endParaRPr lang="en-US" dirty="0">
            <a:latin typeface="Calibri Light" panose="020F0302020204030204" pitchFamily="34" charset="0"/>
          </a:endParaRPr>
        </a:p>
      </dgm:t>
    </dgm:pt>
    <dgm:pt modelId="{5E944FDA-C101-4188-AA06-26E4B58A7219}" type="parTrans" cxnId="{28FFF79A-C808-4C56-9F21-E760DBC519EC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075BC82B-6471-41EE-9043-E663E81F11FA}" type="sibTrans" cxnId="{28FFF79A-C808-4C56-9F21-E760DBC519EC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443C5479-C9D5-4304-B78B-FEEED9C9F9DC}">
      <dgm:prSet phldrT="[Text]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en-US" dirty="0" smtClean="0">
              <a:latin typeface="Calibri Light" panose="020F0302020204030204" pitchFamily="34" charset="0"/>
            </a:rPr>
            <a:t>Communication and response to it</a:t>
          </a:r>
          <a:endParaRPr lang="en-US" dirty="0">
            <a:latin typeface="Calibri Light" panose="020F0302020204030204" pitchFamily="34" charset="0"/>
          </a:endParaRPr>
        </a:p>
      </dgm:t>
    </dgm:pt>
    <dgm:pt modelId="{8AF1C4D6-B68A-428E-80C1-613DEF7F6103}" type="parTrans" cxnId="{9564A370-E8EE-4352-B036-5746A50CD68E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C84412A1-4DE7-4F7F-8093-9FB4894F5902}" type="sibTrans" cxnId="{9564A370-E8EE-4352-B036-5746A50CD68E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B5B80222-D3AF-4249-81FB-D7D24B18A9B2}" type="pres">
      <dgm:prSet presAssocID="{3C657013-267C-4A21-A50A-AB1EB863824C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482D50D-7791-49DB-8DE1-42B1E6F733BD}" type="pres">
      <dgm:prSet presAssocID="{24924231-9971-4F48-8A88-3913124138BD}" presName="compNode" presStyleCnt="0"/>
      <dgm:spPr/>
    </dgm:pt>
    <dgm:pt modelId="{98132F10-18E8-46F9-8E3C-290EB592B915}" type="pres">
      <dgm:prSet presAssocID="{24924231-9971-4F48-8A88-3913124138BD}" presName="noGeometry" presStyleCnt="0"/>
      <dgm:spPr/>
    </dgm:pt>
    <dgm:pt modelId="{A8E5FEF4-5CE0-47BC-8296-24BD1C567723}" type="pres">
      <dgm:prSet presAssocID="{24924231-9971-4F48-8A88-3913124138BD}" presName="childTextVisible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302FDD-C9FA-4F9F-825D-26D50D1B8831}" type="pres">
      <dgm:prSet presAssocID="{24924231-9971-4F48-8A88-3913124138BD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A7FB7E6-73AB-440E-A6B3-FCF6932D5BB7}" type="pres">
      <dgm:prSet presAssocID="{24924231-9971-4F48-8A88-3913124138BD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42062A-F17D-4010-BB86-6945BADC7A02}" type="pres">
      <dgm:prSet presAssocID="{24924231-9971-4F48-8A88-3913124138BD}" presName="aSpace" presStyleCnt="0"/>
      <dgm:spPr/>
    </dgm:pt>
    <dgm:pt modelId="{9D46187F-5173-4DEE-9CFA-C58FC6451EFE}" type="pres">
      <dgm:prSet presAssocID="{82C93391-419A-4490-8944-5026F609DADE}" presName="compNode" presStyleCnt="0"/>
      <dgm:spPr/>
    </dgm:pt>
    <dgm:pt modelId="{C8A58C06-C59F-44C3-9D11-B264967B6DCE}" type="pres">
      <dgm:prSet presAssocID="{82C93391-419A-4490-8944-5026F609DADE}" presName="noGeometry" presStyleCnt="0"/>
      <dgm:spPr/>
    </dgm:pt>
    <dgm:pt modelId="{C50C2329-3941-4433-96DA-B59D169AFCB5}" type="pres">
      <dgm:prSet presAssocID="{82C93391-419A-4490-8944-5026F609DADE}" presName="childTextVisible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FB7A07-772B-45A2-B80F-600A8C1EA337}" type="pres">
      <dgm:prSet presAssocID="{82C93391-419A-4490-8944-5026F609DADE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8B88CFF-8DE4-4B64-B174-247967A5772B}" type="pres">
      <dgm:prSet presAssocID="{82C93391-419A-4490-8944-5026F609DADE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0ECFC9-8FCD-4918-AFBD-874621F3DDE1}" type="pres">
      <dgm:prSet presAssocID="{82C93391-419A-4490-8944-5026F609DADE}" presName="aSpace" presStyleCnt="0"/>
      <dgm:spPr/>
    </dgm:pt>
    <dgm:pt modelId="{A543772C-9309-48AF-9D52-EBC21DFEC7FE}" type="pres">
      <dgm:prSet presAssocID="{C091A1A1-22C7-4135-A155-1474038B6226}" presName="compNode" presStyleCnt="0"/>
      <dgm:spPr/>
    </dgm:pt>
    <dgm:pt modelId="{4CC5C72F-A19D-4B2A-BF66-8947A2ABE313}" type="pres">
      <dgm:prSet presAssocID="{C091A1A1-22C7-4135-A155-1474038B6226}" presName="noGeometry" presStyleCnt="0"/>
      <dgm:spPr/>
    </dgm:pt>
    <dgm:pt modelId="{BA0D1E8E-A222-41DD-9492-353FBD4673DE}" type="pres">
      <dgm:prSet presAssocID="{C091A1A1-22C7-4135-A155-1474038B6226}" presName="childTextVisible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B27316-69C7-4375-8AE7-AF0A31E9F916}" type="pres">
      <dgm:prSet presAssocID="{C091A1A1-22C7-4135-A155-1474038B6226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BB653E09-A1CC-4154-82FE-5791B48B0F3D}" type="pres">
      <dgm:prSet presAssocID="{C091A1A1-22C7-4135-A155-1474038B622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97C3EF7-6F68-4E13-996B-C1C76061EE83}" type="presOf" srcId="{3C657013-267C-4A21-A50A-AB1EB863824C}" destId="{B5B80222-D3AF-4249-81FB-D7D24B18A9B2}" srcOrd="0" destOrd="0" presId="urn:microsoft.com/office/officeart/2005/8/layout/hProcess6"/>
    <dgm:cxn modelId="{700FE860-2BDB-48EA-9115-346D48324DEE}" type="presOf" srcId="{4059B08E-1BAF-4DCD-A936-621FB417706F}" destId="{C50C2329-3941-4433-96DA-B59D169AFCB5}" srcOrd="0" destOrd="0" presId="urn:microsoft.com/office/officeart/2005/8/layout/hProcess6"/>
    <dgm:cxn modelId="{A6D07224-F647-49D8-9AC9-881FD9B3E1A6}" type="presOf" srcId="{105143F9-9DB2-4129-BBEF-F110EA9409C6}" destId="{16302FDD-C9FA-4F9F-825D-26D50D1B8831}" srcOrd="1" destOrd="0" presId="urn:microsoft.com/office/officeart/2005/8/layout/hProcess6"/>
    <dgm:cxn modelId="{2C946FF4-5D66-46F4-9250-A89261DEE167}" type="presOf" srcId="{443C5479-C9D5-4304-B78B-FEEED9C9F9DC}" destId="{79B27316-69C7-4375-8AE7-AF0A31E9F916}" srcOrd="1" destOrd="0" presId="urn:microsoft.com/office/officeart/2005/8/layout/hProcess6"/>
    <dgm:cxn modelId="{20F59A97-47F6-4129-9601-1465AD9A811C}" type="presOf" srcId="{4059B08E-1BAF-4DCD-A936-621FB417706F}" destId="{DEFB7A07-772B-45A2-B80F-600A8C1EA337}" srcOrd="1" destOrd="0" presId="urn:microsoft.com/office/officeart/2005/8/layout/hProcess6"/>
    <dgm:cxn modelId="{C37047BD-F721-4CED-AABD-F1306376980D}" srcId="{3C657013-267C-4A21-A50A-AB1EB863824C}" destId="{82C93391-419A-4490-8944-5026F609DADE}" srcOrd="1" destOrd="0" parTransId="{CADE3B0A-FFCC-4810-9357-B4B946961C43}" sibTransId="{C2F261B9-49EA-4478-B044-92ADF2556A1E}"/>
    <dgm:cxn modelId="{28FFF79A-C808-4C56-9F21-E760DBC519EC}" srcId="{3C657013-267C-4A21-A50A-AB1EB863824C}" destId="{C091A1A1-22C7-4135-A155-1474038B6226}" srcOrd="2" destOrd="0" parTransId="{5E944FDA-C101-4188-AA06-26E4B58A7219}" sibTransId="{075BC82B-6471-41EE-9043-E663E81F11FA}"/>
    <dgm:cxn modelId="{B2517261-1551-4F43-8EA3-D6C3AC97054D}" srcId="{24924231-9971-4F48-8A88-3913124138BD}" destId="{105143F9-9DB2-4129-BBEF-F110EA9409C6}" srcOrd="0" destOrd="0" parTransId="{C2BAEC65-6EF4-4E63-9D09-19448A11EA5D}" sibTransId="{0774F2CF-A32B-4DBB-8FD1-6673AF16A913}"/>
    <dgm:cxn modelId="{DCA55EE6-C059-481D-A7E3-A9CC8A463A92}" srcId="{3C657013-267C-4A21-A50A-AB1EB863824C}" destId="{24924231-9971-4F48-8A88-3913124138BD}" srcOrd="0" destOrd="0" parTransId="{431FEAA3-B31A-4A07-849A-55478A92D209}" sibTransId="{68CA919A-350E-4CEB-AA88-B8C1183B521D}"/>
    <dgm:cxn modelId="{B90C83CF-CC19-4FA7-B662-5F5AEB337809}" srcId="{82C93391-419A-4490-8944-5026F609DADE}" destId="{4059B08E-1BAF-4DCD-A936-621FB417706F}" srcOrd="0" destOrd="0" parTransId="{16410ADA-C7A5-4938-B8B5-8B6EC92DE6B2}" sibTransId="{C7D41B3C-DB8A-48E3-9D2F-446E410C552A}"/>
    <dgm:cxn modelId="{878B7EEF-27A3-438E-A5F2-6C09A1C801D9}" type="presOf" srcId="{82C93391-419A-4490-8944-5026F609DADE}" destId="{28B88CFF-8DE4-4B64-B174-247967A5772B}" srcOrd="0" destOrd="0" presId="urn:microsoft.com/office/officeart/2005/8/layout/hProcess6"/>
    <dgm:cxn modelId="{A7792026-4F0D-45BD-B0A3-F92418197CCF}" type="presOf" srcId="{105143F9-9DB2-4129-BBEF-F110EA9409C6}" destId="{A8E5FEF4-5CE0-47BC-8296-24BD1C567723}" srcOrd="0" destOrd="0" presId="urn:microsoft.com/office/officeart/2005/8/layout/hProcess6"/>
    <dgm:cxn modelId="{9564A370-E8EE-4352-B036-5746A50CD68E}" srcId="{C091A1A1-22C7-4135-A155-1474038B6226}" destId="{443C5479-C9D5-4304-B78B-FEEED9C9F9DC}" srcOrd="0" destOrd="0" parTransId="{8AF1C4D6-B68A-428E-80C1-613DEF7F6103}" sibTransId="{C84412A1-4DE7-4F7F-8093-9FB4894F5902}"/>
    <dgm:cxn modelId="{B7946A7B-B633-4FB9-9E96-A79CA44D6332}" type="presOf" srcId="{443C5479-C9D5-4304-B78B-FEEED9C9F9DC}" destId="{BA0D1E8E-A222-41DD-9492-353FBD4673DE}" srcOrd="0" destOrd="0" presId="urn:microsoft.com/office/officeart/2005/8/layout/hProcess6"/>
    <dgm:cxn modelId="{C4C1F5D0-D7BB-493C-A865-76767C961191}" type="presOf" srcId="{24924231-9971-4F48-8A88-3913124138BD}" destId="{0A7FB7E6-73AB-440E-A6B3-FCF6932D5BB7}" srcOrd="0" destOrd="0" presId="urn:microsoft.com/office/officeart/2005/8/layout/hProcess6"/>
    <dgm:cxn modelId="{000AF2E3-1F1C-410F-ABE7-5F7028957F49}" type="presOf" srcId="{C091A1A1-22C7-4135-A155-1474038B6226}" destId="{BB653E09-A1CC-4154-82FE-5791B48B0F3D}" srcOrd="0" destOrd="0" presId="urn:microsoft.com/office/officeart/2005/8/layout/hProcess6"/>
    <dgm:cxn modelId="{4148D6F8-6E46-4BF0-A683-0434D22F3950}" type="presParOf" srcId="{B5B80222-D3AF-4249-81FB-D7D24B18A9B2}" destId="{9482D50D-7791-49DB-8DE1-42B1E6F733BD}" srcOrd="0" destOrd="0" presId="urn:microsoft.com/office/officeart/2005/8/layout/hProcess6"/>
    <dgm:cxn modelId="{716EAC7A-BA72-4A21-B4FB-CB2FF8E7F127}" type="presParOf" srcId="{9482D50D-7791-49DB-8DE1-42B1E6F733BD}" destId="{98132F10-18E8-46F9-8E3C-290EB592B915}" srcOrd="0" destOrd="0" presId="urn:microsoft.com/office/officeart/2005/8/layout/hProcess6"/>
    <dgm:cxn modelId="{A29150E8-B7D7-4AED-BCF1-FA289BD3CC26}" type="presParOf" srcId="{9482D50D-7791-49DB-8DE1-42B1E6F733BD}" destId="{A8E5FEF4-5CE0-47BC-8296-24BD1C567723}" srcOrd="1" destOrd="0" presId="urn:microsoft.com/office/officeart/2005/8/layout/hProcess6"/>
    <dgm:cxn modelId="{D65B9F08-8B6F-4D69-88EF-B34704BCDCD6}" type="presParOf" srcId="{9482D50D-7791-49DB-8DE1-42B1E6F733BD}" destId="{16302FDD-C9FA-4F9F-825D-26D50D1B8831}" srcOrd="2" destOrd="0" presId="urn:microsoft.com/office/officeart/2005/8/layout/hProcess6"/>
    <dgm:cxn modelId="{808F02D6-B883-47D5-BF63-60BBC2021EC6}" type="presParOf" srcId="{9482D50D-7791-49DB-8DE1-42B1E6F733BD}" destId="{0A7FB7E6-73AB-440E-A6B3-FCF6932D5BB7}" srcOrd="3" destOrd="0" presId="urn:microsoft.com/office/officeart/2005/8/layout/hProcess6"/>
    <dgm:cxn modelId="{D1008195-7FA9-4603-B15F-0BD7B2B37FF1}" type="presParOf" srcId="{B5B80222-D3AF-4249-81FB-D7D24B18A9B2}" destId="{4842062A-F17D-4010-BB86-6945BADC7A02}" srcOrd="1" destOrd="0" presId="urn:microsoft.com/office/officeart/2005/8/layout/hProcess6"/>
    <dgm:cxn modelId="{8CD6FD92-73F6-4A4E-8EB0-E71FCDEEEE22}" type="presParOf" srcId="{B5B80222-D3AF-4249-81FB-D7D24B18A9B2}" destId="{9D46187F-5173-4DEE-9CFA-C58FC6451EFE}" srcOrd="2" destOrd="0" presId="urn:microsoft.com/office/officeart/2005/8/layout/hProcess6"/>
    <dgm:cxn modelId="{C5CFDB0A-0136-4882-AE61-35C68EEE4D02}" type="presParOf" srcId="{9D46187F-5173-4DEE-9CFA-C58FC6451EFE}" destId="{C8A58C06-C59F-44C3-9D11-B264967B6DCE}" srcOrd="0" destOrd="0" presId="urn:microsoft.com/office/officeart/2005/8/layout/hProcess6"/>
    <dgm:cxn modelId="{FAC8FD5E-772A-4EF6-BA00-7D6CB756DA2A}" type="presParOf" srcId="{9D46187F-5173-4DEE-9CFA-C58FC6451EFE}" destId="{C50C2329-3941-4433-96DA-B59D169AFCB5}" srcOrd="1" destOrd="0" presId="urn:microsoft.com/office/officeart/2005/8/layout/hProcess6"/>
    <dgm:cxn modelId="{D6E4DB03-63B7-4C68-B1EE-9DD3E30CEF3A}" type="presParOf" srcId="{9D46187F-5173-4DEE-9CFA-C58FC6451EFE}" destId="{DEFB7A07-772B-45A2-B80F-600A8C1EA337}" srcOrd="2" destOrd="0" presId="urn:microsoft.com/office/officeart/2005/8/layout/hProcess6"/>
    <dgm:cxn modelId="{F5E53AA3-4175-4033-8F9A-52045EF96BD0}" type="presParOf" srcId="{9D46187F-5173-4DEE-9CFA-C58FC6451EFE}" destId="{28B88CFF-8DE4-4B64-B174-247967A5772B}" srcOrd="3" destOrd="0" presId="urn:microsoft.com/office/officeart/2005/8/layout/hProcess6"/>
    <dgm:cxn modelId="{324577B1-87A2-415C-916A-09F4CB68ADC5}" type="presParOf" srcId="{B5B80222-D3AF-4249-81FB-D7D24B18A9B2}" destId="{E80ECFC9-8FCD-4918-AFBD-874621F3DDE1}" srcOrd="3" destOrd="0" presId="urn:microsoft.com/office/officeart/2005/8/layout/hProcess6"/>
    <dgm:cxn modelId="{78E75DED-D3B1-42B8-998B-FD0CD19DDF65}" type="presParOf" srcId="{B5B80222-D3AF-4249-81FB-D7D24B18A9B2}" destId="{A543772C-9309-48AF-9D52-EBC21DFEC7FE}" srcOrd="4" destOrd="0" presId="urn:microsoft.com/office/officeart/2005/8/layout/hProcess6"/>
    <dgm:cxn modelId="{7241B616-E915-45AC-A2BA-1B521E3B801C}" type="presParOf" srcId="{A543772C-9309-48AF-9D52-EBC21DFEC7FE}" destId="{4CC5C72F-A19D-4B2A-BF66-8947A2ABE313}" srcOrd="0" destOrd="0" presId="urn:microsoft.com/office/officeart/2005/8/layout/hProcess6"/>
    <dgm:cxn modelId="{D328C5FF-3DAD-40DC-99C9-C7531E03B9DA}" type="presParOf" srcId="{A543772C-9309-48AF-9D52-EBC21DFEC7FE}" destId="{BA0D1E8E-A222-41DD-9492-353FBD4673DE}" srcOrd="1" destOrd="0" presId="urn:microsoft.com/office/officeart/2005/8/layout/hProcess6"/>
    <dgm:cxn modelId="{79C9ECF7-6FFE-451B-A0D2-C1FAB7B444BA}" type="presParOf" srcId="{A543772C-9309-48AF-9D52-EBC21DFEC7FE}" destId="{79B27316-69C7-4375-8AE7-AF0A31E9F916}" srcOrd="2" destOrd="0" presId="urn:microsoft.com/office/officeart/2005/8/layout/hProcess6"/>
    <dgm:cxn modelId="{EE8B3C99-B920-4F9A-B41C-C4CD4FAE119B}" type="presParOf" srcId="{A543772C-9309-48AF-9D52-EBC21DFEC7FE}" destId="{BB653E09-A1CC-4154-82FE-5791B48B0F3D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E5FEF4-5CE0-47BC-8296-24BD1C567723}">
      <dsp:nvSpPr>
        <dsp:cNvPr id="0" name=""/>
        <dsp:cNvSpPr/>
      </dsp:nvSpPr>
      <dsp:spPr>
        <a:xfrm>
          <a:off x="569081" y="1247782"/>
          <a:ext cx="2259210" cy="1974834"/>
        </a:xfrm>
        <a:prstGeom prst="rightArrow">
          <a:avLst>
            <a:gd name="adj1" fmla="val 70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8255" rIns="16510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Calibri Light" panose="020F0302020204030204" pitchFamily="34" charset="0"/>
            </a:rPr>
            <a:t>IMC influences </a:t>
          </a:r>
          <a:r>
            <a:rPr lang="en-US" sz="1300" kern="1200" dirty="0" err="1" smtClean="0">
              <a:latin typeface="Calibri Light" panose="020F0302020204030204" pitchFamily="34" charset="0"/>
            </a:rPr>
            <a:t>behaviours</a:t>
          </a:r>
          <a:endParaRPr lang="en-US" sz="1300" kern="1200" dirty="0">
            <a:latin typeface="Calibri Light" panose="020F0302020204030204" pitchFamily="34" charset="0"/>
          </a:endParaRPr>
        </a:p>
      </dsp:txBody>
      <dsp:txXfrm>
        <a:off x="1133884" y="1544007"/>
        <a:ext cx="1101365" cy="1382384"/>
      </dsp:txXfrm>
    </dsp:sp>
    <dsp:sp modelId="{0A7FB7E6-73AB-440E-A6B3-FCF6932D5BB7}">
      <dsp:nvSpPr>
        <dsp:cNvPr id="0" name=""/>
        <dsp:cNvSpPr/>
      </dsp:nvSpPr>
      <dsp:spPr>
        <a:xfrm>
          <a:off x="4278" y="1670397"/>
          <a:ext cx="1129605" cy="112960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47625" cap="flat" cmpd="dbl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IMC part of </a:t>
          </a:r>
          <a:r>
            <a:rPr lang="en-US" sz="1400" kern="1200" dirty="0" err="1" smtClean="0">
              <a:latin typeface="Calibri Light" panose="020F0302020204030204" pitchFamily="34" charset="0"/>
            </a:rPr>
            <a:t>mktg</a:t>
          </a:r>
          <a:r>
            <a:rPr lang="en-US" sz="1400" kern="1200" dirty="0" smtClean="0">
              <a:latin typeface="Calibri Light" panose="020F0302020204030204" pitchFamily="34" charset="0"/>
            </a:rPr>
            <a:t> mix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169705" y="1835824"/>
        <a:ext cx="798751" cy="798751"/>
      </dsp:txXfrm>
    </dsp:sp>
    <dsp:sp modelId="{C50C2329-3941-4433-96DA-B59D169AFCB5}">
      <dsp:nvSpPr>
        <dsp:cNvPr id="0" name=""/>
        <dsp:cNvSpPr/>
      </dsp:nvSpPr>
      <dsp:spPr>
        <a:xfrm>
          <a:off x="3534295" y="1247782"/>
          <a:ext cx="2259210" cy="1974834"/>
        </a:xfrm>
        <a:prstGeom prst="rightArrow">
          <a:avLst>
            <a:gd name="adj1" fmla="val 70000"/>
            <a:gd name="adj2" fmla="val 5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8255" rIns="16510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Calibri Light" panose="020F0302020204030204" pitchFamily="34" charset="0"/>
            </a:rPr>
            <a:t>Need to know decision process P2P</a:t>
          </a:r>
          <a:endParaRPr lang="en-US" sz="1300" kern="1200" dirty="0">
            <a:latin typeface="Calibri Light" panose="020F0302020204030204" pitchFamily="34" charset="0"/>
          </a:endParaRPr>
        </a:p>
      </dsp:txBody>
      <dsp:txXfrm>
        <a:off x="4099098" y="1544007"/>
        <a:ext cx="1101365" cy="1382384"/>
      </dsp:txXfrm>
    </dsp:sp>
    <dsp:sp modelId="{28B88CFF-8DE4-4B64-B174-247967A5772B}">
      <dsp:nvSpPr>
        <dsp:cNvPr id="0" name=""/>
        <dsp:cNvSpPr/>
      </dsp:nvSpPr>
      <dsp:spPr>
        <a:xfrm>
          <a:off x="2969493" y="1670397"/>
          <a:ext cx="1129605" cy="112960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47625" cap="flat" cmpd="dbl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>
              <a:latin typeface="Calibri Light" panose="020F0302020204030204" pitchFamily="34" charset="0"/>
            </a:rPr>
            <a:t>Behaviours</a:t>
          </a:r>
          <a:r>
            <a:rPr lang="en-US" sz="1400" kern="1200" dirty="0" smtClean="0">
              <a:latin typeface="Calibri Light" panose="020F0302020204030204" pitchFamily="34" charset="0"/>
            </a:rPr>
            <a:t> are results of decision process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3134920" y="1835824"/>
        <a:ext cx="798751" cy="798751"/>
      </dsp:txXfrm>
    </dsp:sp>
    <dsp:sp modelId="{BA0D1E8E-A222-41DD-9492-353FBD4673DE}">
      <dsp:nvSpPr>
        <dsp:cNvPr id="0" name=""/>
        <dsp:cNvSpPr/>
      </dsp:nvSpPr>
      <dsp:spPr>
        <a:xfrm>
          <a:off x="6499510" y="1247782"/>
          <a:ext cx="2259210" cy="1974834"/>
        </a:xfrm>
        <a:prstGeom prst="rightArrow">
          <a:avLst>
            <a:gd name="adj1" fmla="val 70000"/>
            <a:gd name="adj2" fmla="val 50000"/>
          </a:avLst>
        </a:prstGeom>
        <a:solidFill>
          <a:srgbClr val="FFC000">
            <a:alpha val="90000"/>
          </a:srgb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8255" rIns="16510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Calibri Light" panose="020F0302020204030204" pitchFamily="34" charset="0"/>
            </a:rPr>
            <a:t>Communication and response to it</a:t>
          </a:r>
          <a:endParaRPr lang="en-US" sz="1300" kern="1200" dirty="0">
            <a:latin typeface="Calibri Light" panose="020F0302020204030204" pitchFamily="34" charset="0"/>
          </a:endParaRPr>
        </a:p>
      </dsp:txBody>
      <dsp:txXfrm>
        <a:off x="7064312" y="1544007"/>
        <a:ext cx="1101365" cy="1382384"/>
      </dsp:txXfrm>
    </dsp:sp>
    <dsp:sp modelId="{BB653E09-A1CC-4154-82FE-5791B48B0F3D}">
      <dsp:nvSpPr>
        <dsp:cNvPr id="0" name=""/>
        <dsp:cNvSpPr/>
      </dsp:nvSpPr>
      <dsp:spPr>
        <a:xfrm>
          <a:off x="5934707" y="1670397"/>
          <a:ext cx="1129605" cy="112960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47625" cap="flat" cmpd="dbl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Influence key stages through IMC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6100134" y="1835824"/>
        <a:ext cx="798751" cy="7987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Relationship Id="rId2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82D224-07E5-42A4-BCD4-E52D7F6FAF4D}" type="datetimeFigureOut">
              <a:rPr lang="en-US" smtClean="0"/>
              <a:t>14/02/16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5C5D0-B035-4085-9CBC-BE25A4905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834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5C5D0-B035-4085-9CBC-BE25A4905C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019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fld id="{8C928524-BA7A-499C-B201-384BFDDF46F8}" type="slidenum">
              <a:rPr lang="nl-NL" altLang="en-US" smtClean="0">
                <a:solidFill>
                  <a:srgbClr val="000000"/>
                </a:solidFill>
                <a:latin typeface="Arial" pitchFamily="34" charset="0"/>
              </a:rPr>
              <a:pPr/>
              <a:t>16</a:t>
            </a:fld>
            <a:endParaRPr lang="nl-NL" altLang="en-US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664002" name="Rectangle 2"/>
          <p:cNvSpPr>
            <a:spLocks noChangeArrowheads="1"/>
          </p:cNvSpPr>
          <p:nvPr/>
        </p:nvSpPr>
        <p:spPr bwMode="auto">
          <a:xfrm>
            <a:off x="3884080" y="-2136"/>
            <a:ext cx="2977210" cy="461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000">
              <a:solidFill>
                <a:prstClr val="black"/>
              </a:solidFill>
              <a:latin typeface="Verdana" charset="0"/>
              <a:ea typeface="ＭＳ Ｐゴシック" charset="0"/>
            </a:endParaRPr>
          </a:p>
        </p:txBody>
      </p:sp>
      <p:sp>
        <p:nvSpPr>
          <p:cNvPr id="1664003" name="Rectangle 3"/>
          <p:cNvSpPr>
            <a:spLocks noChangeArrowheads="1"/>
          </p:cNvSpPr>
          <p:nvPr/>
        </p:nvSpPr>
        <p:spPr bwMode="auto">
          <a:xfrm>
            <a:off x="3884080" y="8684879"/>
            <a:ext cx="2977210" cy="461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lIns="17214" tIns="0" rIns="17214" bIns="0" anchor="b"/>
          <a:lstStyle/>
          <a:p>
            <a:pPr algn="r" defTabSz="715963" eaLnBrk="0" hangingPunct="0">
              <a:defRPr/>
            </a:pPr>
            <a:r>
              <a:rPr lang="en-GB" sz="800" i="1">
                <a:solidFill>
                  <a:prstClr val="black"/>
                </a:solidFill>
                <a:latin typeface="Times New Roman" charset="0"/>
                <a:ea typeface="ＭＳ Ｐゴシック" charset="0"/>
              </a:rPr>
              <a:t>4</a:t>
            </a:r>
          </a:p>
        </p:txBody>
      </p:sp>
      <p:sp>
        <p:nvSpPr>
          <p:cNvPr id="1664004" name="Rectangle 4"/>
          <p:cNvSpPr>
            <a:spLocks noChangeArrowheads="1"/>
          </p:cNvSpPr>
          <p:nvPr/>
        </p:nvSpPr>
        <p:spPr bwMode="auto">
          <a:xfrm>
            <a:off x="-3290" y="8684879"/>
            <a:ext cx="2976114" cy="461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000">
              <a:solidFill>
                <a:prstClr val="black"/>
              </a:solidFill>
              <a:latin typeface="Verdana" charset="0"/>
              <a:ea typeface="ＭＳ Ｐゴシック" charset="0"/>
            </a:endParaRPr>
          </a:p>
        </p:txBody>
      </p:sp>
      <p:sp>
        <p:nvSpPr>
          <p:cNvPr id="1664005" name="Rectangle 5"/>
          <p:cNvSpPr>
            <a:spLocks noChangeArrowheads="1"/>
          </p:cNvSpPr>
          <p:nvPr/>
        </p:nvSpPr>
        <p:spPr bwMode="auto">
          <a:xfrm>
            <a:off x="-3290" y="-2136"/>
            <a:ext cx="2976114" cy="461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000">
              <a:solidFill>
                <a:prstClr val="black"/>
              </a:solidFill>
              <a:latin typeface="Verdana" charset="0"/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fld id="{00EBC2B5-36F8-4B0D-AF08-379978D6200B}" type="slidenum">
              <a:rPr lang="nl-NL" altLang="en-US" smtClean="0">
                <a:solidFill>
                  <a:srgbClr val="000000"/>
                </a:solidFill>
                <a:latin typeface="Arial" pitchFamily="34" charset="0"/>
              </a:rPr>
              <a:pPr/>
              <a:t>17</a:t>
            </a:fld>
            <a:endParaRPr lang="nl-NL" altLang="en-US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664002" name="Rectangle 2"/>
          <p:cNvSpPr>
            <a:spLocks noChangeArrowheads="1"/>
          </p:cNvSpPr>
          <p:nvPr/>
        </p:nvSpPr>
        <p:spPr bwMode="auto">
          <a:xfrm>
            <a:off x="3884080" y="-2136"/>
            <a:ext cx="2977210" cy="461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000">
              <a:solidFill>
                <a:prstClr val="black"/>
              </a:solidFill>
              <a:latin typeface="Verdana" charset="0"/>
              <a:ea typeface="ＭＳ Ｐゴシック" charset="0"/>
            </a:endParaRPr>
          </a:p>
        </p:txBody>
      </p:sp>
      <p:sp>
        <p:nvSpPr>
          <p:cNvPr id="1664003" name="Rectangle 3"/>
          <p:cNvSpPr>
            <a:spLocks noChangeArrowheads="1"/>
          </p:cNvSpPr>
          <p:nvPr/>
        </p:nvSpPr>
        <p:spPr bwMode="auto">
          <a:xfrm>
            <a:off x="3884080" y="8684879"/>
            <a:ext cx="2977210" cy="461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lIns="17214" tIns="0" rIns="17214" bIns="0" anchor="b"/>
          <a:lstStyle/>
          <a:p>
            <a:pPr algn="r" defTabSz="715963" eaLnBrk="0" hangingPunct="0">
              <a:defRPr/>
            </a:pPr>
            <a:r>
              <a:rPr lang="en-GB" sz="800" i="1">
                <a:solidFill>
                  <a:prstClr val="black"/>
                </a:solidFill>
                <a:latin typeface="Times New Roman" charset="0"/>
                <a:ea typeface="ＭＳ Ｐゴシック" charset="0"/>
              </a:rPr>
              <a:t>4</a:t>
            </a:r>
          </a:p>
        </p:txBody>
      </p:sp>
      <p:sp>
        <p:nvSpPr>
          <p:cNvPr id="1664004" name="Rectangle 4"/>
          <p:cNvSpPr>
            <a:spLocks noChangeArrowheads="1"/>
          </p:cNvSpPr>
          <p:nvPr/>
        </p:nvSpPr>
        <p:spPr bwMode="auto">
          <a:xfrm>
            <a:off x="-3290" y="8684879"/>
            <a:ext cx="2976114" cy="461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000">
              <a:solidFill>
                <a:prstClr val="black"/>
              </a:solidFill>
              <a:latin typeface="Verdana" charset="0"/>
              <a:ea typeface="ＭＳ Ｐゴシック" charset="0"/>
            </a:endParaRPr>
          </a:p>
        </p:txBody>
      </p:sp>
      <p:sp>
        <p:nvSpPr>
          <p:cNvPr id="1664005" name="Rectangle 5"/>
          <p:cNvSpPr>
            <a:spLocks noChangeArrowheads="1"/>
          </p:cNvSpPr>
          <p:nvPr/>
        </p:nvSpPr>
        <p:spPr bwMode="auto">
          <a:xfrm>
            <a:off x="-3290" y="-2136"/>
            <a:ext cx="2976114" cy="461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sz="1000">
              <a:solidFill>
                <a:prstClr val="black"/>
              </a:solidFill>
              <a:latin typeface="Verdana" charset="0"/>
              <a:ea typeface="ＭＳ Ｐゴシック" charset="0"/>
            </a:endParaRPr>
          </a:p>
        </p:txBody>
      </p:sp>
      <p:sp>
        <p:nvSpPr>
          <p:cNvPr id="92167" name="Notes Placeholder 1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fld id="{EDD03919-B545-453A-9AF2-75B38C855FE3}" type="slidenum">
              <a:rPr lang="nl-NL" altLang="en-US" smtClean="0">
                <a:solidFill>
                  <a:srgbClr val="000000"/>
                </a:solidFill>
                <a:latin typeface="Arial" pitchFamily="34" charset="0"/>
              </a:rPr>
              <a:pPr/>
              <a:t>26</a:t>
            </a:fld>
            <a:endParaRPr lang="nl-NL" altLang="en-US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1539720"/>
            <a:ext cx="1981200" cy="1371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14/02/16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1539720"/>
            <a:ext cx="6324600" cy="13716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800" y="2169208"/>
            <a:ext cx="1600201" cy="123444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14/02/16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169208"/>
            <a:ext cx="6324600" cy="123444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14/02/16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1828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4040188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91828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28800"/>
            <a:ext cx="4041775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14/02/16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14/02/16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13189"/>
            <a:ext cx="8831802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14/02/16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14300"/>
            <a:ext cx="6705600" cy="4914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"/>
            <a:ext cx="586740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1597914"/>
            <a:ext cx="1673352" cy="2112264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14/02/16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342900"/>
            <a:ext cx="1675660" cy="1255014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14300"/>
            <a:ext cx="6705600" cy="49149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1600200"/>
            <a:ext cx="1676400" cy="222885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14/02/16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345186"/>
            <a:ext cx="1676400" cy="1255014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14/02/16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10489"/>
            <a:ext cx="6705600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0489"/>
            <a:ext cx="1956046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05979"/>
            <a:ext cx="1676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14/02/16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226228"/>
            <a:ext cx="8831802" cy="378410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4301"/>
            <a:ext cx="8814047" cy="10098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66885"/>
            <a:ext cx="8381260" cy="790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289303"/>
            <a:ext cx="8407893" cy="3305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4767263"/>
            <a:ext cx="21336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14/02/16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4767263"/>
            <a:ext cx="33528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2400" y="4503397"/>
            <a:ext cx="1219045" cy="50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Calibri Light" panose="020F0302020204030204" pitchFamily="34" charset="0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nl/imgres?imgurl=http://www.identityworks.com/reviews/2004/unilever_logo.gif&amp;imgrefurl=http://www.identityworks.com/reviews/2004/unilever.htm&amp;h=194&amp;w=180&amp;sz=14&amp;hl=nl&amp;start=1&amp;tbnid=AmM_UkBudK8K8M:&amp;tbnh=103&amp;tbnw=96&amp;prev=/images?q=unilever&amp;svnum=10&amp;hl=nl&amp;lr=lang_nl&amp;sa=G" TargetMode="External"/><Relationship Id="rId4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nl/imgres?imgurl=http://www.identityworks.com/reviews/2004/unilever_logo.gif&amp;imgrefurl=http://www.identityworks.com/reviews/2004/unilever.htm&amp;h=194&amp;w=180&amp;sz=14&amp;hl=nl&amp;start=1&amp;tbnid=AmM_UkBudK8K8M:&amp;tbnh=103&amp;tbnw=96&amp;prev=/images?q=unilever&amp;svnum=10&amp;hl=nl&amp;lr=lang_nl&amp;sa=G" TargetMode="External"/><Relationship Id="rId4" Type="http://schemas.openxmlformats.org/officeDocument/2006/relationships/image" Target="../media/image8.jpeg"/><Relationship Id="rId5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12.emf"/><Relationship Id="rId6" Type="http://schemas.openxmlformats.org/officeDocument/2006/relationships/oleObject" Target="../embeddings/oleObject2.bin"/><Relationship Id="rId7" Type="http://schemas.openxmlformats.org/officeDocument/2006/relationships/image" Target="../media/image13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1066800" y="1071565"/>
            <a:ext cx="7772400" cy="1102519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</a:t>
            </a:r>
            <a:r>
              <a:rPr lang="fr-CA" i="1" dirty="0" smtClean="0">
                <a:solidFill>
                  <a:schemeClr val="tx2">
                    <a:lumMod val="50000"/>
                  </a:schemeClr>
                </a:solidFill>
              </a:rPr>
              <a:t>I</a:t>
            </a:r>
            <a:r>
              <a:rPr lang="fr-CA" dirty="0" smtClean="0">
                <a:solidFill>
                  <a:schemeClr val="bg1"/>
                </a:solidFill>
              </a:rPr>
              <a:t>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676400" y="2114550"/>
            <a:ext cx="6400800" cy="1100138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</a:t>
            </a:r>
            <a:r>
              <a:rPr lang="fr-CA" dirty="0" smtClean="0">
                <a:solidFill>
                  <a:schemeClr val="tx2">
                    <a:lumMod val="50000"/>
                  </a:schemeClr>
                </a:solidFill>
              </a:rPr>
              <a:t>L</a:t>
            </a:r>
            <a:r>
              <a:rPr lang="fr-CA" dirty="0" smtClean="0">
                <a:solidFill>
                  <a:schemeClr val="bg1"/>
                </a:solidFill>
              </a:rPr>
              <a:t>a Franca</a:t>
            </a:r>
          </a:p>
          <a:p>
            <a:pPr algn="r"/>
            <a:r>
              <a:rPr lang="fr-CA" sz="1600" dirty="0" err="1" smtClean="0">
                <a:solidFill>
                  <a:schemeClr val="bg1"/>
                </a:solidFill>
              </a:rPr>
              <a:t>Lesson</a:t>
            </a:r>
            <a:r>
              <a:rPr lang="fr-CA" sz="1600" dirty="0" smtClean="0">
                <a:solidFill>
                  <a:schemeClr val="bg1"/>
                </a:solidFill>
              </a:rPr>
              <a:t> 4</a:t>
            </a:r>
          </a:p>
        </p:txBody>
      </p:sp>
      <p:pic>
        <p:nvPicPr>
          <p:cNvPr id="4" name="Picture 4" descr="http://thumbs.dreamstime.com/t/blue-painting-brush-stroke-white-background-3777524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216" r="899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729" y="3979245"/>
            <a:ext cx="1851105" cy="125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401750" y="4380397"/>
            <a:ext cx="824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Y</a:t>
            </a:r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PassionTea" panose="02000603000000000000" pitchFamily="2" charset="0"/>
                <a:ea typeface="PassionTea" panose="02000603000000000000" pitchFamily="2" charset="0"/>
              </a:rPr>
              <a:t>A</a:t>
            </a:r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WP</a:t>
            </a:r>
            <a:endParaRPr lang="en-US" sz="3200" b="1" dirty="0">
              <a:solidFill>
                <a:schemeClr val="accent1">
                  <a:lumMod val="20000"/>
                  <a:lumOff val="80000"/>
                </a:schemeClr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1" y="3305176"/>
            <a:ext cx="5522913" cy="1021556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ea typeface="+mj-ea"/>
                <a:cs typeface="+mj-cs"/>
              </a:rPr>
              <a:t>COMMUNICATION PROCESS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71801" y="2180035"/>
            <a:ext cx="5522913" cy="1125140"/>
          </a:xfrm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endParaRPr lang="en-US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7267392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A bit of recap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0421415"/>
              </p:ext>
            </p:extLst>
          </p:nvPr>
        </p:nvGraphicFramePr>
        <p:xfrm>
          <a:off x="228600" y="666750"/>
          <a:ext cx="8763000" cy="447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406415" y="3590151"/>
            <a:ext cx="5945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latin typeface="Calibri Light" panose="020F0302020204030204" pitchFamily="34" charset="0"/>
              </a:rPr>
              <a:t>TODAY</a:t>
            </a:r>
            <a:endParaRPr lang="en-US" sz="1200" dirty="0">
              <a:latin typeface="Calibri Light" panose="020F03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51832" y="4019550"/>
            <a:ext cx="1934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Calibri Light" panose="020F0302020204030204" pitchFamily="34" charset="0"/>
              </a:rPr>
              <a:t>P2P lets me understand how people take decisions, what is crucial to know, when, from who.</a:t>
            </a:r>
            <a:endParaRPr lang="en-US" sz="1200" dirty="0">
              <a:latin typeface="Calibri Light" panose="020F03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45972" y="4026753"/>
            <a:ext cx="2340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Calibri Light" panose="020F0302020204030204" pitchFamily="34" charset="0"/>
              </a:rPr>
              <a:t>Advertising tells things that will influence people’s </a:t>
            </a:r>
            <a:r>
              <a:rPr lang="en-US" sz="1200" dirty="0" err="1" smtClean="0">
                <a:latin typeface="Calibri Light" panose="020F0302020204030204" pitchFamily="34" charset="0"/>
              </a:rPr>
              <a:t>behaviours</a:t>
            </a:r>
            <a:r>
              <a:rPr lang="en-US" sz="1200" dirty="0" smtClean="0">
                <a:latin typeface="Calibri Light" panose="020F0302020204030204" pitchFamily="34" charset="0"/>
              </a:rPr>
              <a:t>. I need to understand how it works and how people respond to it.</a:t>
            </a:r>
            <a:endParaRPr lang="en-US" sz="12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4496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talk about advertising starting from general communication models.</a:t>
            </a:r>
          </a:p>
          <a:p>
            <a:r>
              <a:rPr lang="en-US" dirty="0" smtClean="0"/>
              <a:t>Once </a:t>
            </a:r>
            <a:r>
              <a:rPr lang="en-US" dirty="0" err="1" smtClean="0"/>
              <a:t>analysed</a:t>
            </a:r>
            <a:r>
              <a:rPr lang="en-US" dirty="0" smtClean="0"/>
              <a:t> how communication models work, we will focus on one of the most relevant elements: the response to it.</a:t>
            </a:r>
          </a:p>
          <a:p>
            <a:r>
              <a:rPr lang="en-US" dirty="0" smtClean="0"/>
              <a:t>The response models look what happens after we are exposed to a specific message, </a:t>
            </a:r>
            <a:r>
              <a:rPr lang="en-US" dirty="0" smtClean="0"/>
              <a:t>from the </a:t>
            </a:r>
            <a:r>
              <a:rPr lang="en-US" dirty="0" smtClean="0"/>
              <a:t>awareness of </a:t>
            </a:r>
            <a:r>
              <a:rPr lang="en-US" dirty="0" smtClean="0"/>
              <a:t>it, up </a:t>
            </a:r>
            <a:r>
              <a:rPr lang="en-US" dirty="0" smtClean="0"/>
              <a:t>to a specific </a:t>
            </a:r>
            <a:r>
              <a:rPr lang="en-US" dirty="0" err="1" smtClean="0"/>
              <a:t>behaviour</a:t>
            </a:r>
            <a:r>
              <a:rPr lang="en-US" dirty="0" smtClean="0"/>
              <a:t> (ex. from knowing that a new product is available to the point we decide to buy it).</a:t>
            </a: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today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35708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347" y="1209675"/>
            <a:ext cx="8562975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8611" name="TextBox 3"/>
          <p:cNvSpPr txBox="1">
            <a:spLocks noChangeArrowheads="1"/>
          </p:cNvSpPr>
          <p:nvPr/>
        </p:nvSpPr>
        <p:spPr bwMode="auto">
          <a:xfrm>
            <a:off x="663346" y="2001441"/>
            <a:ext cx="152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altLang="en-US" sz="1800">
                <a:solidFill>
                  <a:schemeClr val="bg1"/>
                </a:solidFill>
              </a:rPr>
              <a:t>Sender’s field of experience</a:t>
            </a:r>
          </a:p>
        </p:txBody>
      </p:sp>
      <p:sp>
        <p:nvSpPr>
          <p:cNvPr id="68612" name="TextBox 5"/>
          <p:cNvSpPr txBox="1">
            <a:spLocks noChangeArrowheads="1"/>
          </p:cNvSpPr>
          <p:nvPr/>
        </p:nvSpPr>
        <p:spPr bwMode="auto">
          <a:xfrm>
            <a:off x="6225946" y="1315641"/>
            <a:ext cx="1676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altLang="en-US" sz="1800">
                <a:solidFill>
                  <a:schemeClr val="bg1"/>
                </a:solidFill>
              </a:rPr>
              <a:t>Receiver’s field of experience</a:t>
            </a:r>
          </a:p>
        </p:txBody>
      </p:sp>
      <p:sp>
        <p:nvSpPr>
          <p:cNvPr id="7" name="TextBox 6"/>
          <p:cNvSpPr txBox="1"/>
          <p:nvPr/>
        </p:nvSpPr>
        <p:spPr>
          <a:xfrm rot="20992263">
            <a:off x="1445984" y="3414594"/>
            <a:ext cx="152400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rgbClr val="FF0000"/>
                </a:solidFill>
                <a:latin typeface="+mj-lt"/>
                <a:ea typeface="+mn-ea"/>
              </a:rPr>
              <a:t>Encoding </a:t>
            </a:r>
          </a:p>
        </p:txBody>
      </p:sp>
      <p:sp>
        <p:nvSpPr>
          <p:cNvPr id="8" name="TextBox 7"/>
          <p:cNvSpPr txBox="1"/>
          <p:nvPr/>
        </p:nvSpPr>
        <p:spPr>
          <a:xfrm rot="248321">
            <a:off x="7532459" y="1794748"/>
            <a:ext cx="152400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rgbClr val="FF0000"/>
                </a:solidFill>
                <a:latin typeface="+mj-lt"/>
                <a:ea typeface="+mn-ea"/>
              </a:rPr>
              <a:t>Decoding  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 rot="-607737">
            <a:off x="2688996" y="2934177"/>
            <a:ext cx="152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altLang="en-US" sz="1800">
                <a:solidFill>
                  <a:schemeClr val="bg1"/>
                </a:solidFill>
                <a:latin typeface="Lucida Handwriting" pitchFamily="66" charset="0"/>
              </a:rPr>
              <a:t>Message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 rot="-607737">
            <a:off x="4212996" y="1705273"/>
            <a:ext cx="15240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altLang="en-US" sz="1800">
                <a:solidFill>
                  <a:schemeClr val="bg1"/>
                </a:solidFill>
                <a:latin typeface="Lucida Handwriting" pitchFamily="66" charset="0"/>
              </a:rPr>
              <a:t>Response</a:t>
            </a:r>
          </a:p>
          <a:p>
            <a:pPr algn="ctr"/>
            <a:r>
              <a:rPr lang="en-US" altLang="en-US" sz="1800">
                <a:solidFill>
                  <a:schemeClr val="bg1"/>
                </a:solidFill>
                <a:latin typeface="Lucida Handwriting" pitchFamily="66" charset="0"/>
              </a:rPr>
              <a:t>or</a:t>
            </a:r>
          </a:p>
          <a:p>
            <a:pPr algn="ctr"/>
            <a:r>
              <a:rPr lang="en-US" altLang="en-US" sz="1800">
                <a:solidFill>
                  <a:schemeClr val="bg1"/>
                </a:solidFill>
                <a:latin typeface="Lucida Handwriting" pitchFamily="66" charset="0"/>
              </a:rPr>
              <a:t>Feedback</a:t>
            </a:r>
          </a:p>
        </p:txBody>
      </p:sp>
      <p:grpSp>
        <p:nvGrpSpPr>
          <p:cNvPr id="31753" name="Group 12"/>
          <p:cNvGrpSpPr>
            <a:grpSpLocks/>
          </p:cNvGrpSpPr>
          <p:nvPr/>
        </p:nvGrpSpPr>
        <p:grpSpPr bwMode="auto">
          <a:xfrm>
            <a:off x="2133371" y="3926681"/>
            <a:ext cx="4267200" cy="987029"/>
            <a:chOff x="2080313" y="4511576"/>
            <a:chExt cx="4265900" cy="1315708"/>
          </a:xfrm>
        </p:grpSpPr>
        <p:sp>
          <p:nvSpPr>
            <p:cNvPr id="5" name="Lightning Bolt 4"/>
            <p:cNvSpPr/>
            <p:nvPr/>
          </p:nvSpPr>
          <p:spPr>
            <a:xfrm rot="17209720">
              <a:off x="3555409" y="3036480"/>
              <a:ext cx="1315708" cy="4265900"/>
            </a:xfrm>
            <a:prstGeom prst="lightningBol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451495" y="4963901"/>
              <a:ext cx="1523536" cy="49231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800" dirty="0">
                  <a:solidFill>
                    <a:schemeClr val="bg1"/>
                  </a:solidFill>
                  <a:latin typeface="+mj-lt"/>
                  <a:ea typeface="+mn-ea"/>
                </a:rPr>
                <a:t>Noise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Communication model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682491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Communication model</a:t>
            </a:r>
          </a:p>
        </p:txBody>
      </p:sp>
      <p:sp>
        <p:nvSpPr>
          <p:cNvPr id="67587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" indent="0">
              <a:lnSpc>
                <a:spcPct val="80000"/>
              </a:lnSpc>
              <a:buNone/>
            </a:pPr>
            <a:r>
              <a:rPr lang="en-US" altLang="en-US" sz="2400" dirty="0" smtClean="0">
                <a:solidFill>
                  <a:srgbClr val="7F7F7F"/>
                </a:solidFill>
              </a:rPr>
              <a:t>A </a:t>
            </a:r>
            <a:r>
              <a:rPr lang="en-US" altLang="en-US" sz="2400" dirty="0" smtClean="0">
                <a:solidFill>
                  <a:srgbClr val="FF0000"/>
                </a:solidFill>
              </a:rPr>
              <a:t>source</a:t>
            </a:r>
            <a:r>
              <a:rPr lang="en-US" altLang="en-US" sz="2400" dirty="0" smtClean="0">
                <a:solidFill>
                  <a:srgbClr val="7F7F7F"/>
                </a:solidFill>
              </a:rPr>
              <a:t> (a person or an organization) 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altLang="en-US" sz="2400" dirty="0" smtClean="0">
              <a:solidFill>
                <a:srgbClr val="FF0000"/>
              </a:solidFill>
            </a:endParaRPr>
          </a:p>
          <a:p>
            <a:pPr marL="45720" indent="0">
              <a:lnSpc>
                <a:spcPct val="80000"/>
              </a:lnSpc>
              <a:buNone/>
            </a:pPr>
            <a:r>
              <a:rPr lang="en-US" altLang="en-US" sz="2400" dirty="0" smtClean="0">
                <a:solidFill>
                  <a:srgbClr val="FF0000"/>
                </a:solidFill>
              </a:rPr>
              <a:t>encoding</a:t>
            </a:r>
            <a:r>
              <a:rPr lang="en-US" altLang="en-US" sz="2400" dirty="0" smtClean="0">
                <a:solidFill>
                  <a:srgbClr val="7F7F7F"/>
                </a:solidFill>
              </a:rPr>
              <a:t> information </a:t>
            </a:r>
          </a:p>
          <a:p>
            <a:pPr marL="45720" indent="0">
              <a:lnSpc>
                <a:spcPct val="80000"/>
              </a:lnSpc>
              <a:buNone/>
            </a:pPr>
            <a:endParaRPr lang="en-US" altLang="en-US" sz="2400" dirty="0" smtClean="0">
              <a:solidFill>
                <a:srgbClr val="7F7F7F"/>
              </a:solidFill>
            </a:endParaRPr>
          </a:p>
          <a:p>
            <a:pPr marL="45720" indent="0">
              <a:lnSpc>
                <a:spcPct val="80000"/>
              </a:lnSpc>
              <a:buNone/>
            </a:pPr>
            <a:r>
              <a:rPr lang="en-US" altLang="en-US" sz="2400" dirty="0" smtClean="0">
                <a:solidFill>
                  <a:srgbClr val="7F7F7F"/>
                </a:solidFill>
              </a:rPr>
              <a:t>in the form of a </a:t>
            </a:r>
            <a:r>
              <a:rPr lang="en-US" altLang="en-US" sz="2400" dirty="0" smtClean="0">
                <a:solidFill>
                  <a:srgbClr val="FF0000"/>
                </a:solidFill>
              </a:rPr>
              <a:t>message</a:t>
            </a:r>
            <a:r>
              <a:rPr lang="en-US" altLang="en-US" sz="2400" dirty="0" smtClean="0">
                <a:solidFill>
                  <a:srgbClr val="7F7F7F"/>
                </a:solidFill>
              </a:rPr>
              <a:t> (visual, symbols, words, sounds) </a:t>
            </a:r>
          </a:p>
          <a:p>
            <a:pPr marL="45720" indent="0">
              <a:lnSpc>
                <a:spcPct val="80000"/>
              </a:lnSpc>
              <a:buNone/>
            </a:pPr>
            <a:endParaRPr lang="en-US" altLang="en-US" sz="2400" dirty="0" smtClean="0">
              <a:solidFill>
                <a:srgbClr val="7F7F7F"/>
              </a:solidFill>
            </a:endParaRPr>
          </a:p>
          <a:p>
            <a:pPr marL="45720" indent="0">
              <a:lnSpc>
                <a:spcPct val="80000"/>
              </a:lnSpc>
              <a:buNone/>
            </a:pPr>
            <a:r>
              <a:rPr lang="en-US" altLang="en-US" sz="2400" dirty="0" smtClean="0">
                <a:solidFill>
                  <a:srgbClr val="7F7F7F"/>
                </a:solidFill>
              </a:rPr>
              <a:t>through a </a:t>
            </a:r>
            <a:r>
              <a:rPr lang="en-US" altLang="en-US" sz="2400" dirty="0" smtClean="0">
                <a:solidFill>
                  <a:srgbClr val="FF0000"/>
                </a:solidFill>
              </a:rPr>
              <a:t>channel</a:t>
            </a:r>
            <a:r>
              <a:rPr lang="en-US" altLang="en-US" sz="2400" dirty="0" smtClean="0">
                <a:solidFill>
                  <a:srgbClr val="7F7F7F"/>
                </a:solidFill>
              </a:rPr>
              <a:t> (TV, print, billboard, word of mouth, radio, internet…) </a:t>
            </a:r>
          </a:p>
          <a:p>
            <a:pPr marL="45720" indent="0">
              <a:lnSpc>
                <a:spcPct val="80000"/>
              </a:lnSpc>
              <a:buNone/>
            </a:pPr>
            <a:endParaRPr lang="en-US" altLang="en-US" sz="2400" dirty="0">
              <a:solidFill>
                <a:srgbClr val="7F7F7F"/>
              </a:solidFill>
            </a:endParaRPr>
          </a:p>
          <a:p>
            <a:pPr marL="45720" indent="0">
              <a:lnSpc>
                <a:spcPct val="80000"/>
              </a:lnSpc>
              <a:buNone/>
            </a:pPr>
            <a:r>
              <a:rPr lang="en-US" altLang="en-US" sz="2400" dirty="0" smtClean="0">
                <a:solidFill>
                  <a:srgbClr val="7F7F7F"/>
                </a:solidFill>
              </a:rPr>
              <a:t>a </a:t>
            </a:r>
            <a:r>
              <a:rPr lang="en-US" altLang="en-US" sz="2400" dirty="0" smtClean="0">
                <a:solidFill>
                  <a:srgbClr val="FF0000"/>
                </a:solidFill>
              </a:rPr>
              <a:t>receiver</a:t>
            </a:r>
            <a:r>
              <a:rPr lang="en-US" altLang="en-US" sz="2400" dirty="0" smtClean="0">
                <a:solidFill>
                  <a:schemeClr val="accent2"/>
                </a:solidFill>
              </a:rPr>
              <a:t> </a:t>
            </a:r>
            <a:r>
              <a:rPr lang="en-US" altLang="en-US" sz="2400" dirty="0" smtClean="0">
                <a:solidFill>
                  <a:srgbClr val="FF0000"/>
                </a:solidFill>
              </a:rPr>
              <a:t>decoding</a:t>
            </a:r>
            <a:r>
              <a:rPr lang="en-US" altLang="en-US" sz="2400" dirty="0" smtClean="0">
                <a:solidFill>
                  <a:srgbClr val="7F7F7F"/>
                </a:solidFill>
              </a:rPr>
              <a:t> it and sending </a:t>
            </a:r>
            <a:r>
              <a:rPr lang="en-US" altLang="en-US" sz="2400" dirty="0" smtClean="0">
                <a:solidFill>
                  <a:srgbClr val="FF0000"/>
                </a:solidFill>
              </a:rPr>
              <a:t>feedback</a:t>
            </a:r>
            <a:r>
              <a:rPr lang="en-US" altLang="en-US" sz="2400" dirty="0" smtClean="0">
                <a:solidFill>
                  <a:srgbClr val="7F7F7F"/>
                </a:solidFill>
              </a:rPr>
              <a:t> (</a:t>
            </a:r>
            <a:r>
              <a:rPr lang="en-US" altLang="en-US" sz="2400" dirty="0" smtClean="0">
                <a:solidFill>
                  <a:srgbClr val="FF0000"/>
                </a:solidFill>
              </a:rPr>
              <a:t>response</a:t>
            </a:r>
            <a:r>
              <a:rPr lang="en-US" altLang="en-US" sz="2400" dirty="0" smtClean="0">
                <a:solidFill>
                  <a:srgbClr val="7F7F7F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13104663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Encoding and decoding battles</a:t>
            </a:r>
          </a:p>
        </p:txBody>
      </p:sp>
      <p:pic>
        <p:nvPicPr>
          <p:cNvPr id="696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" y="1159668"/>
            <a:ext cx="7795260" cy="3850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05960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"/>
          <p:cNvSpPr>
            <a:spLocks noGrp="1"/>
          </p:cNvSpPr>
          <p:nvPr>
            <p:ph type="title"/>
          </p:nvPr>
        </p:nvSpPr>
        <p:spPr>
          <a:xfrm>
            <a:off x="4419600" y="285750"/>
            <a:ext cx="4419600" cy="857250"/>
          </a:xfrm>
        </p:spPr>
        <p:txBody>
          <a:bodyPr/>
          <a:lstStyle/>
          <a:p>
            <a:pPr algn="l" eaLnBrk="1" hangingPunct="1"/>
            <a:r>
              <a:rPr lang="en-US" altLang="en-US" sz="2800" dirty="0" smtClean="0"/>
              <a:t>Let’s look at it from Advertising </a:t>
            </a:r>
            <a:r>
              <a:rPr lang="en-US" altLang="en-US" sz="2800" dirty="0" err="1" smtClean="0"/>
              <a:t>pov</a:t>
            </a:r>
            <a:endParaRPr lang="en-US" altLang="en-US" sz="2800" dirty="0" smtClean="0"/>
          </a:p>
        </p:txBody>
      </p:sp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342900"/>
            <a:ext cx="3352800" cy="457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48200" y="4286250"/>
            <a:ext cx="198120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MS PGothic" pitchFamily="34" charset="-128"/>
              </a:rPr>
              <a:t>Source</a:t>
            </a:r>
          </a:p>
        </p:txBody>
      </p:sp>
      <p:cxnSp>
        <p:nvCxnSpPr>
          <p:cNvPr id="4" name="Straight Arrow Connector 3"/>
          <p:cNvCxnSpPr>
            <a:endCxn id="2" idx="1"/>
          </p:cNvCxnSpPr>
          <p:nvPr/>
        </p:nvCxnSpPr>
        <p:spPr>
          <a:xfrm>
            <a:off x="3429000" y="4227910"/>
            <a:ext cx="1219200" cy="2430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205413" y="1368028"/>
            <a:ext cx="251460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MS PGothic" pitchFamily="34" charset="-128"/>
              </a:rPr>
              <a:t>Message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810001" y="1200151"/>
            <a:ext cx="1312863" cy="3738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635750" y="4227910"/>
            <a:ext cx="251460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MS PGothic" pitchFamily="34" charset="-128"/>
              </a:rPr>
              <a:t>Channel (print )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3657600" y="3105150"/>
            <a:ext cx="3733800" cy="10096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2336122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1"/>
          <p:cNvSpPr>
            <a:spLocks noGrp="1"/>
          </p:cNvSpPr>
          <p:nvPr>
            <p:ph type="title"/>
          </p:nvPr>
        </p:nvSpPr>
        <p:spPr>
          <a:xfrm>
            <a:off x="533400" y="2000250"/>
            <a:ext cx="8229600" cy="85725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solidFill>
                  <a:schemeClr val="tx2">
                    <a:lumMod val="50000"/>
                  </a:schemeClr>
                </a:solidFill>
              </a:rPr>
              <a:t>So what?</a:t>
            </a:r>
          </a:p>
        </p:txBody>
      </p:sp>
    </p:spTree>
    <p:extLst>
      <p:ext uri="{BB962C8B-B14F-4D97-AF65-F5344CB8AC3E}">
        <p14:creationId xmlns:p14="http://schemas.microsoft.com/office/powerpoint/2010/main" val="3773704937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400" dirty="0" smtClean="0"/>
              <a:t>When sender and receiver don’t speak the same language…</a:t>
            </a:r>
          </a:p>
        </p:txBody>
      </p:sp>
      <p:sp>
        <p:nvSpPr>
          <p:cNvPr id="2" name="Rectangle 1"/>
          <p:cNvSpPr/>
          <p:nvPr/>
        </p:nvSpPr>
        <p:spPr>
          <a:xfrm>
            <a:off x="2286000" y="2248585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https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://www.youtube.com/watch?v=m1TnzCiUSI0</a:t>
            </a:r>
          </a:p>
        </p:txBody>
      </p:sp>
    </p:spTree>
    <p:extLst>
      <p:ext uri="{BB962C8B-B14F-4D97-AF65-F5344CB8AC3E}">
        <p14:creationId xmlns:p14="http://schemas.microsoft.com/office/powerpoint/2010/main" val="2481560326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itle 4"/>
          <p:cNvSpPr>
            <a:spLocks noGrp="1"/>
          </p:cNvSpPr>
          <p:nvPr>
            <p:ph type="title"/>
          </p:nvPr>
        </p:nvSpPr>
        <p:spPr>
          <a:xfrm>
            <a:off x="45720" y="2171700"/>
            <a:ext cx="9052560" cy="85725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>That’s why is so important to know about </a:t>
            </a:r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>1. </a:t>
            </a:r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>the </a:t>
            </a:r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>receiver (the target) </a:t>
            </a:r>
            <a:r>
              <a:rPr lang="en-US" altLang="en-US" sz="28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en-US" altLang="en-US" sz="28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>2.</a:t>
            </a:r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>how does it decodes </a:t>
            </a:r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>information</a:t>
            </a:r>
            <a:b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>3.HOW it </a:t>
            </a:r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>responds </a:t>
            </a:r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>to it (response process)</a:t>
            </a:r>
          </a:p>
        </p:txBody>
      </p:sp>
    </p:spTree>
    <p:extLst>
      <p:ext uri="{BB962C8B-B14F-4D97-AF65-F5344CB8AC3E}">
        <p14:creationId xmlns:p14="http://schemas.microsoft.com/office/powerpoint/2010/main" val="1413674587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/>
          </p:nvPr>
        </p:nvSpPr>
        <p:spPr>
          <a:xfrm>
            <a:off x="457200" y="2057400"/>
            <a:ext cx="8229600" cy="857250"/>
          </a:xfrm>
        </p:spPr>
        <p:txBody>
          <a:bodyPr/>
          <a:lstStyle/>
          <a:p>
            <a:r>
              <a:rPr lang="en-US" altLang="en-US" dirty="0" smtClean="0">
                <a:solidFill>
                  <a:schemeClr val="tx2">
                    <a:lumMod val="50000"/>
                  </a:schemeClr>
                </a:solidFill>
              </a:rPr>
              <a:t>We will talk about the target in the session about “brief”.</a:t>
            </a:r>
            <a:br>
              <a:rPr lang="en-US" altLang="en-US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US" altLang="en-US" dirty="0" smtClean="0">
                <a:solidFill>
                  <a:schemeClr val="tx2">
                    <a:lumMod val="50000"/>
                  </a:schemeClr>
                </a:solidFill>
              </a:rPr>
              <a:t>For now, let’s start understanding the response process </a:t>
            </a:r>
          </a:p>
        </p:txBody>
      </p:sp>
    </p:spTree>
    <p:extLst>
      <p:ext uri="{BB962C8B-B14F-4D97-AF65-F5344CB8AC3E}">
        <p14:creationId xmlns:p14="http://schemas.microsoft.com/office/powerpoint/2010/main" val="22915524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altLang="en-US" sz="2000" dirty="0" smtClean="0"/>
              <a:t>The process which moves people to behave in a specific way as response to a stimulus (ex. advertising). In other words: what happens in our heads when we receive </a:t>
            </a:r>
            <a:r>
              <a:rPr lang="en-US" altLang="en-US" sz="2000" dirty="0" err="1" smtClean="0"/>
              <a:t>adv</a:t>
            </a:r>
            <a:r>
              <a:rPr lang="en-US" altLang="en-US" sz="2000" dirty="0" smtClean="0"/>
              <a:t>? How do we decide to behave in a specific way? And why?</a:t>
            </a:r>
          </a:p>
          <a:p>
            <a:pPr>
              <a:lnSpc>
                <a:spcPct val="120000"/>
              </a:lnSpc>
            </a:pPr>
            <a:r>
              <a:rPr lang="en-US" altLang="en-US" sz="2000" dirty="0" smtClean="0"/>
              <a:t>One of the most debated topics since ADV was created</a:t>
            </a:r>
          </a:p>
          <a:p>
            <a:pPr>
              <a:lnSpc>
                <a:spcPct val="120000"/>
              </a:lnSpc>
            </a:pPr>
            <a:r>
              <a:rPr lang="en-US" altLang="en-US" sz="2000" dirty="0" smtClean="0"/>
              <a:t>In real life response is quite immediate but this is not the case for ADV</a:t>
            </a:r>
          </a:p>
          <a:p>
            <a:pPr>
              <a:lnSpc>
                <a:spcPct val="120000"/>
              </a:lnSpc>
            </a:pPr>
            <a:r>
              <a:rPr lang="en-US" altLang="en-US" sz="2000" dirty="0" smtClean="0"/>
              <a:t>Number of different models in literature, will go through them and focus on “Hierarchy of effects”</a:t>
            </a:r>
          </a:p>
          <a:p>
            <a:pPr>
              <a:lnSpc>
                <a:spcPct val="120000"/>
              </a:lnSpc>
            </a:pPr>
            <a:r>
              <a:rPr lang="en-US" altLang="en-US" sz="2000" dirty="0" smtClean="0"/>
              <a:t>All of them can be related to 3 major steps: </a:t>
            </a:r>
          </a:p>
          <a:p>
            <a:pPr lvl="1">
              <a:lnSpc>
                <a:spcPct val="120000"/>
              </a:lnSpc>
            </a:pPr>
            <a:r>
              <a:rPr lang="en-US" altLang="en-US" sz="1800" dirty="0" smtClean="0">
                <a:solidFill>
                  <a:srgbClr val="FF0000"/>
                </a:solidFill>
              </a:rPr>
              <a:t>Cognitive</a:t>
            </a:r>
            <a:r>
              <a:rPr lang="en-US" altLang="en-US" sz="1800" dirty="0" smtClean="0"/>
              <a:t> (Learn): getting to know, understanding</a:t>
            </a:r>
          </a:p>
          <a:p>
            <a:pPr lvl="1">
              <a:lnSpc>
                <a:spcPct val="120000"/>
              </a:lnSpc>
            </a:pPr>
            <a:r>
              <a:rPr lang="en-US" altLang="en-US" sz="1800" dirty="0" smtClean="0">
                <a:solidFill>
                  <a:srgbClr val="FF0000"/>
                </a:solidFill>
              </a:rPr>
              <a:t>Affective</a:t>
            </a:r>
            <a:r>
              <a:rPr lang="en-US" altLang="en-US" sz="1800" dirty="0" smtClean="0"/>
              <a:t> (Feel) : attitudes forming, like-dislike, preferences, conviction</a:t>
            </a:r>
          </a:p>
          <a:p>
            <a:pPr lvl="1">
              <a:lnSpc>
                <a:spcPct val="120000"/>
              </a:lnSpc>
            </a:pPr>
            <a:r>
              <a:rPr lang="en-US" altLang="en-US" sz="1800" dirty="0" smtClean="0">
                <a:solidFill>
                  <a:srgbClr val="FF0000"/>
                </a:solidFill>
              </a:rPr>
              <a:t>Behavioral</a:t>
            </a:r>
            <a:r>
              <a:rPr lang="en-US" altLang="en-US" sz="1800" dirty="0" smtClean="0"/>
              <a:t> (Do): leading to a specific behavior </a:t>
            </a:r>
          </a:p>
          <a:p>
            <a:pPr>
              <a:lnSpc>
                <a:spcPct val="120000"/>
              </a:lnSpc>
            </a:pPr>
            <a:r>
              <a:rPr lang="en-US" altLang="en-US" sz="2000" dirty="0" smtClean="0"/>
              <a:t>Note: they are a  simplification of reality, not the reality themselves</a:t>
            </a:r>
          </a:p>
        </p:txBody>
      </p:sp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The response process</a:t>
            </a:r>
          </a:p>
        </p:txBody>
      </p:sp>
    </p:spTree>
    <p:extLst>
      <p:ext uri="{BB962C8B-B14F-4D97-AF65-F5344CB8AC3E}">
        <p14:creationId xmlns:p14="http://schemas.microsoft.com/office/powerpoint/2010/main" val="608918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The response models</a:t>
            </a:r>
          </a:p>
        </p:txBody>
      </p:sp>
      <p:pic>
        <p:nvPicPr>
          <p:cNvPr id="716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3233" y="989709"/>
            <a:ext cx="7672167" cy="4020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1324" y="2057401"/>
            <a:ext cx="1338262" cy="36933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chemeClr val="bg1"/>
                </a:solidFill>
                <a:latin typeface="+mj-lt"/>
              </a:rPr>
              <a:t>LEARN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7987" y="3028950"/>
            <a:ext cx="1338263" cy="36933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chemeClr val="bg1"/>
                </a:solidFill>
                <a:latin typeface="+mj-lt"/>
              </a:rPr>
              <a:t>FEEL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7987" y="4019550"/>
            <a:ext cx="1338263" cy="36933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chemeClr val="bg1"/>
                </a:solidFill>
                <a:latin typeface="+mj-lt"/>
              </a:rPr>
              <a:t>DO</a:t>
            </a:r>
          </a:p>
        </p:txBody>
      </p:sp>
    </p:spTree>
    <p:extLst>
      <p:ext uri="{BB962C8B-B14F-4D97-AF65-F5344CB8AC3E}">
        <p14:creationId xmlns:p14="http://schemas.microsoft.com/office/powerpoint/2010/main" val="2205710546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7826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dirty="0" smtClean="0">
                <a:solidFill>
                  <a:schemeClr val="tx2">
                    <a:lumMod val="50000"/>
                  </a:schemeClr>
                </a:solidFill>
              </a:rPr>
              <a:t>The practical usage of the </a:t>
            </a:r>
            <a:r>
              <a:rPr lang="en-US" altLang="en-US" sz="2800" i="1" dirty="0" smtClean="0">
                <a:solidFill>
                  <a:schemeClr val="tx2">
                    <a:lumMod val="50000"/>
                  </a:schemeClr>
                </a:solidFill>
              </a:rPr>
              <a:t>Hierarchy of needs model</a:t>
            </a:r>
            <a:r>
              <a:rPr lang="en-US" altLang="en-US" dirty="0" smtClean="0">
                <a:solidFill>
                  <a:schemeClr val="tx2">
                    <a:lumMod val="50000"/>
                  </a:schemeClr>
                </a:solidFill>
              </a:rPr>
              <a:t>:</a:t>
            </a:r>
            <a:br>
              <a:rPr lang="en-US" altLang="en-US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US" altLang="en-US" dirty="0" err="1" smtClean="0">
                <a:solidFill>
                  <a:schemeClr val="tx2">
                    <a:lumMod val="50000"/>
                  </a:schemeClr>
                </a:solidFill>
              </a:rPr>
              <a:t>Millward</a:t>
            </a:r>
            <a:r>
              <a:rPr lang="en-US" altLang="en-US" dirty="0" smtClean="0">
                <a:solidFill>
                  <a:schemeClr val="tx2">
                    <a:lumMod val="50000"/>
                  </a:schemeClr>
                </a:solidFill>
              </a:rPr>
              <a:t> Brown Brand Equity for Unilever</a:t>
            </a:r>
          </a:p>
        </p:txBody>
      </p:sp>
    </p:spTree>
    <p:extLst>
      <p:ext uri="{BB962C8B-B14F-4D97-AF65-F5344CB8AC3E}">
        <p14:creationId xmlns:p14="http://schemas.microsoft.com/office/powerpoint/2010/main" val="23643122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2979" name="Picture 3" descr="unilever_logo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8262938" y="4318397"/>
            <a:ext cx="728662" cy="76795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7"/>
                    </a:srgbClr>
                  </a:outerShdw>
                </a:effectLst>
              </a14:hiddenEffects>
            </a:ext>
          </a:extLst>
        </p:spPr>
      </p:pic>
      <p:sp>
        <p:nvSpPr>
          <p:cNvPr id="1662980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>
              <a:defRPr/>
            </a:pPr>
            <a:r>
              <a:rPr lang="en-GB" smtClean="0">
                <a:ea typeface="+mj-ea"/>
                <a:cs typeface="+mj-cs"/>
              </a:rPr>
              <a:t>Definition of BHC Pyramid</a:t>
            </a:r>
          </a:p>
        </p:txBody>
      </p:sp>
      <p:sp>
        <p:nvSpPr>
          <p:cNvPr id="1662981" name="AutoShape 5"/>
          <p:cNvSpPr>
            <a:spLocks noChangeArrowheads="1"/>
          </p:cNvSpPr>
          <p:nvPr/>
        </p:nvSpPr>
        <p:spPr bwMode="auto">
          <a:xfrm>
            <a:off x="873126" y="2584848"/>
            <a:ext cx="2568575" cy="692944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192F66"/>
              </a:gs>
              <a:gs pos="50000">
                <a:srgbClr val="3665DC"/>
              </a:gs>
              <a:gs pos="100000">
                <a:srgbClr val="192F66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GB" altLang="en-US" sz="1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Acceptable</a:t>
            </a:r>
          </a:p>
          <a:p>
            <a:pPr algn="ctr">
              <a:defRPr/>
            </a:pPr>
            <a:r>
              <a:rPr lang="en-GB" altLang="en-US" sz="1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Performance</a:t>
            </a:r>
          </a:p>
        </p:txBody>
      </p:sp>
      <p:sp>
        <p:nvSpPr>
          <p:cNvPr id="1662984" name="AutoShape 8"/>
          <p:cNvSpPr>
            <a:spLocks noChangeArrowheads="1"/>
          </p:cNvSpPr>
          <p:nvPr/>
        </p:nvSpPr>
        <p:spPr bwMode="auto">
          <a:xfrm>
            <a:off x="382588" y="4249341"/>
            <a:ext cx="3549650" cy="692944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192F66"/>
              </a:gs>
              <a:gs pos="50000">
                <a:srgbClr val="3665DC"/>
              </a:gs>
              <a:gs pos="100000">
                <a:srgbClr val="192F66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GB" altLang="en-US" sz="1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Presence</a:t>
            </a:r>
          </a:p>
        </p:txBody>
      </p:sp>
      <p:sp>
        <p:nvSpPr>
          <p:cNvPr id="1662985" name="AutoShape 9"/>
          <p:cNvSpPr>
            <a:spLocks noChangeArrowheads="1"/>
          </p:cNvSpPr>
          <p:nvPr/>
        </p:nvSpPr>
        <p:spPr bwMode="auto">
          <a:xfrm>
            <a:off x="639763" y="3409950"/>
            <a:ext cx="3035300" cy="691754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192F66"/>
              </a:gs>
              <a:gs pos="50000">
                <a:srgbClr val="3665DC"/>
              </a:gs>
              <a:gs pos="100000">
                <a:srgbClr val="192F66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GB" altLang="en-US" sz="1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Relevance</a:t>
            </a:r>
          </a:p>
        </p:txBody>
      </p:sp>
      <p:sp>
        <p:nvSpPr>
          <p:cNvPr id="1662986" name="AutoShape 10"/>
          <p:cNvSpPr>
            <a:spLocks noChangeArrowheads="1"/>
          </p:cNvSpPr>
          <p:nvPr/>
        </p:nvSpPr>
        <p:spPr bwMode="auto">
          <a:xfrm>
            <a:off x="1122363" y="1763316"/>
            <a:ext cx="2070100" cy="691753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192F66"/>
              </a:gs>
              <a:gs pos="50000">
                <a:srgbClr val="3665DC"/>
              </a:gs>
              <a:gs pos="100000">
                <a:srgbClr val="192F66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GB" altLang="en-US" sz="1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Advantage</a:t>
            </a:r>
          </a:p>
        </p:txBody>
      </p:sp>
      <p:sp>
        <p:nvSpPr>
          <p:cNvPr id="1662987" name="AutoShape 11"/>
          <p:cNvSpPr>
            <a:spLocks noChangeArrowheads="1"/>
          </p:cNvSpPr>
          <p:nvPr/>
        </p:nvSpPr>
        <p:spPr bwMode="auto">
          <a:xfrm>
            <a:off x="1365251" y="962025"/>
            <a:ext cx="1584325" cy="692944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192F66"/>
              </a:gs>
              <a:gs pos="50000">
                <a:srgbClr val="3665DC"/>
              </a:gs>
              <a:gs pos="100000">
                <a:srgbClr val="192F66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GB" altLang="en-US" sz="1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Conviction</a:t>
            </a:r>
          </a:p>
        </p:txBody>
      </p:sp>
      <p:sp>
        <p:nvSpPr>
          <p:cNvPr id="78857" name="TextBox 1"/>
          <p:cNvSpPr txBox="1">
            <a:spLocks noChangeArrowheads="1"/>
          </p:cNvSpPr>
          <p:nvPr/>
        </p:nvSpPr>
        <p:spPr bwMode="auto">
          <a:xfrm>
            <a:off x="4495800" y="4514850"/>
            <a:ext cx="4191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bg2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14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>
              <a:defRPr sz="14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r>
              <a:rPr lang="en-US" altLang="en-US" sz="200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Do people know your brand?</a:t>
            </a:r>
          </a:p>
        </p:txBody>
      </p:sp>
      <p:sp>
        <p:nvSpPr>
          <p:cNvPr id="78858" name="TextBox 9"/>
          <p:cNvSpPr txBox="1">
            <a:spLocks noChangeArrowheads="1"/>
          </p:cNvSpPr>
          <p:nvPr/>
        </p:nvSpPr>
        <p:spPr bwMode="auto">
          <a:xfrm>
            <a:off x="4495800" y="3657600"/>
            <a:ext cx="4191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bg2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14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>
              <a:defRPr sz="14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r>
              <a:rPr lang="en-US" altLang="en-US" sz="200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Is it relevant for them?</a:t>
            </a:r>
          </a:p>
        </p:txBody>
      </p:sp>
      <p:sp>
        <p:nvSpPr>
          <p:cNvPr id="78859" name="TextBox 10"/>
          <p:cNvSpPr txBox="1">
            <a:spLocks noChangeArrowheads="1"/>
          </p:cNvSpPr>
          <p:nvPr/>
        </p:nvSpPr>
        <p:spPr bwMode="auto">
          <a:xfrm>
            <a:off x="4495800" y="2749153"/>
            <a:ext cx="4191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bg2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14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>
              <a:defRPr sz="14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r>
              <a:rPr lang="en-US" altLang="en-US" sz="200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Does your brand satisfy their needs?</a:t>
            </a:r>
          </a:p>
        </p:txBody>
      </p:sp>
      <p:sp>
        <p:nvSpPr>
          <p:cNvPr id="78860" name="TextBox 11"/>
          <p:cNvSpPr txBox="1">
            <a:spLocks noChangeArrowheads="1"/>
          </p:cNvSpPr>
          <p:nvPr/>
        </p:nvSpPr>
        <p:spPr bwMode="auto">
          <a:xfrm>
            <a:off x="4572000" y="1985962"/>
            <a:ext cx="4191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bg2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14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>
              <a:defRPr sz="14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r>
              <a:rPr lang="en-US" altLang="en-US" sz="200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Is the brand better than competition?</a:t>
            </a:r>
          </a:p>
        </p:txBody>
      </p:sp>
      <p:sp>
        <p:nvSpPr>
          <p:cNvPr id="78861" name="TextBox 12"/>
          <p:cNvSpPr txBox="1">
            <a:spLocks noChangeArrowheads="1"/>
          </p:cNvSpPr>
          <p:nvPr/>
        </p:nvSpPr>
        <p:spPr bwMode="auto">
          <a:xfrm>
            <a:off x="4572000" y="1085850"/>
            <a:ext cx="4191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bg2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>
              <a:defRPr sz="14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>
              <a:defRPr sz="14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eaLnBrk="0" hangingPunct="0">
              <a:buFont typeface="Verdana" pitchFamily="34" charset="0"/>
              <a:defRPr sz="1000">
                <a:solidFill>
                  <a:schemeClr val="tx2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r>
              <a:rPr lang="en-US" altLang="en-US" sz="2000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Do they buy your brand? Are they loyal?</a:t>
            </a:r>
          </a:p>
        </p:txBody>
      </p:sp>
    </p:spTree>
    <p:extLst>
      <p:ext uri="{BB962C8B-B14F-4D97-AF65-F5344CB8AC3E}">
        <p14:creationId xmlns:p14="http://schemas.microsoft.com/office/powerpoint/2010/main" val="4023874267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2979" name="Picture 3" descr="unilever_logo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49239" y="4221718"/>
            <a:ext cx="741361" cy="76795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7"/>
                    </a:srgbClr>
                  </a:outerShdw>
                </a:effectLst>
              </a14:hiddenEffects>
            </a:ext>
          </a:extLst>
        </p:spPr>
      </p:pic>
      <p:sp>
        <p:nvSpPr>
          <p:cNvPr id="1662981" name="AutoShape 5"/>
          <p:cNvSpPr>
            <a:spLocks noChangeArrowheads="1"/>
          </p:cNvSpPr>
          <p:nvPr/>
        </p:nvSpPr>
        <p:spPr bwMode="auto">
          <a:xfrm>
            <a:off x="1589089" y="2584848"/>
            <a:ext cx="2568575" cy="692944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192F66"/>
              </a:gs>
              <a:gs pos="50000">
                <a:srgbClr val="3665DC"/>
              </a:gs>
              <a:gs pos="100000">
                <a:srgbClr val="192F66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GB" altLang="en-US" sz="1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Acceptable</a:t>
            </a:r>
          </a:p>
          <a:p>
            <a:pPr algn="ctr">
              <a:defRPr/>
            </a:pPr>
            <a:r>
              <a:rPr lang="en-GB" altLang="en-US" sz="1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Performance</a:t>
            </a:r>
          </a:p>
        </p:txBody>
      </p:sp>
      <p:sp>
        <p:nvSpPr>
          <p:cNvPr id="1662984" name="AutoShape 8"/>
          <p:cNvSpPr>
            <a:spLocks noChangeArrowheads="1"/>
          </p:cNvSpPr>
          <p:nvPr/>
        </p:nvSpPr>
        <p:spPr bwMode="auto">
          <a:xfrm>
            <a:off x="1098550" y="4249341"/>
            <a:ext cx="3549650" cy="692944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192F66"/>
              </a:gs>
              <a:gs pos="50000">
                <a:srgbClr val="3665DC"/>
              </a:gs>
              <a:gs pos="100000">
                <a:srgbClr val="192F66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GB" altLang="en-US" sz="1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Presence</a:t>
            </a:r>
          </a:p>
        </p:txBody>
      </p:sp>
      <p:sp>
        <p:nvSpPr>
          <p:cNvPr id="1662985" name="AutoShape 9"/>
          <p:cNvSpPr>
            <a:spLocks noChangeArrowheads="1"/>
          </p:cNvSpPr>
          <p:nvPr/>
        </p:nvSpPr>
        <p:spPr bwMode="auto">
          <a:xfrm>
            <a:off x="1355725" y="3409950"/>
            <a:ext cx="3035300" cy="691754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192F66"/>
              </a:gs>
              <a:gs pos="50000">
                <a:srgbClr val="3665DC"/>
              </a:gs>
              <a:gs pos="100000">
                <a:srgbClr val="192F66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GB" altLang="en-US" sz="1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Relevance</a:t>
            </a:r>
          </a:p>
        </p:txBody>
      </p:sp>
      <p:sp>
        <p:nvSpPr>
          <p:cNvPr id="1662986" name="AutoShape 10"/>
          <p:cNvSpPr>
            <a:spLocks noChangeArrowheads="1"/>
          </p:cNvSpPr>
          <p:nvPr/>
        </p:nvSpPr>
        <p:spPr bwMode="auto">
          <a:xfrm>
            <a:off x="1838325" y="1763316"/>
            <a:ext cx="2070100" cy="691753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192F66"/>
              </a:gs>
              <a:gs pos="50000">
                <a:srgbClr val="3665DC"/>
              </a:gs>
              <a:gs pos="100000">
                <a:srgbClr val="192F66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GB" altLang="en-US" sz="1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Advantage</a:t>
            </a:r>
          </a:p>
        </p:txBody>
      </p:sp>
      <p:sp>
        <p:nvSpPr>
          <p:cNvPr id="1662987" name="AutoShape 11"/>
          <p:cNvSpPr>
            <a:spLocks noChangeArrowheads="1"/>
          </p:cNvSpPr>
          <p:nvPr/>
        </p:nvSpPr>
        <p:spPr bwMode="auto">
          <a:xfrm>
            <a:off x="2081214" y="962025"/>
            <a:ext cx="1584325" cy="692944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192F66"/>
              </a:gs>
              <a:gs pos="50000">
                <a:srgbClr val="3665DC"/>
              </a:gs>
              <a:gs pos="100000">
                <a:srgbClr val="192F66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r>
              <a:rPr lang="en-GB" altLang="en-US" sz="18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Conviction</a:t>
            </a:r>
          </a:p>
        </p:txBody>
      </p:sp>
      <p:pic>
        <p:nvPicPr>
          <p:cNvPr id="7476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0" y="914400"/>
            <a:ext cx="2362200" cy="4079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" name="Up Arrow 1"/>
          <p:cNvSpPr/>
          <p:nvPr/>
        </p:nvSpPr>
        <p:spPr bwMode="auto">
          <a:xfrm>
            <a:off x="690564" y="1529954"/>
            <a:ext cx="744537" cy="327184"/>
          </a:xfrm>
          <a:prstGeom prst="upArrow">
            <a:avLst/>
          </a:prstGeom>
          <a:ln/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endParaRPr lang="en-US" sz="1000">
              <a:solidFill>
                <a:schemeClr val="tx1"/>
              </a:solidFill>
            </a:endParaRPr>
          </a:p>
        </p:txBody>
      </p:sp>
      <p:cxnSp>
        <p:nvCxnSpPr>
          <p:cNvPr id="79882" name="Straight Arrow Connector 3"/>
          <p:cNvCxnSpPr>
            <a:cxnSpLocks noChangeShapeType="1"/>
          </p:cNvCxnSpPr>
          <p:nvPr/>
        </p:nvCxnSpPr>
        <p:spPr bwMode="auto">
          <a:xfrm flipV="1">
            <a:off x="4648200" y="1654969"/>
            <a:ext cx="914400" cy="259437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95281242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altLang="en-US" sz="1500" dirty="0" smtClean="0"/>
              <a:t>Traditional models have been criticized for a sequential step-approach and because don’t consider different natures of products</a:t>
            </a:r>
          </a:p>
          <a:p>
            <a:pPr>
              <a:lnSpc>
                <a:spcPct val="90000"/>
              </a:lnSpc>
            </a:pPr>
            <a:endParaRPr lang="en-US" altLang="en-US" sz="1500" dirty="0" smtClean="0"/>
          </a:p>
          <a:p>
            <a:pPr>
              <a:lnSpc>
                <a:spcPct val="90000"/>
              </a:lnSpc>
            </a:pPr>
            <a:r>
              <a:rPr lang="en-US" altLang="en-US" sz="1500" dirty="0" smtClean="0"/>
              <a:t>New models have been theorized considering 2 dimensions: involvement and differentiation</a:t>
            </a:r>
          </a:p>
          <a:p>
            <a:pPr>
              <a:lnSpc>
                <a:spcPct val="90000"/>
              </a:lnSpc>
            </a:pPr>
            <a:endParaRPr lang="en-US" altLang="en-US" sz="1500" dirty="0" smtClean="0"/>
          </a:p>
          <a:p>
            <a:pPr>
              <a:lnSpc>
                <a:spcPct val="90000"/>
              </a:lnSpc>
            </a:pPr>
            <a:r>
              <a:rPr lang="en-US" altLang="en-US" sz="1500" dirty="0" smtClean="0"/>
              <a:t>Involvement in buying a product (high/low)</a:t>
            </a:r>
          </a:p>
          <a:p>
            <a:pPr lvl="1">
              <a:lnSpc>
                <a:spcPct val="90000"/>
              </a:lnSpc>
            </a:pPr>
            <a:r>
              <a:rPr lang="en-US" altLang="en-US" sz="1500" dirty="0" smtClean="0"/>
              <a:t>how much the decision impacts our life?</a:t>
            </a:r>
          </a:p>
          <a:p>
            <a:pPr lvl="1">
              <a:lnSpc>
                <a:spcPct val="90000"/>
              </a:lnSpc>
            </a:pPr>
            <a:r>
              <a:rPr lang="en-US" altLang="en-US" sz="1500" dirty="0" smtClean="0"/>
              <a:t>How much effort will we put in understanding the different options?</a:t>
            </a:r>
          </a:p>
          <a:p>
            <a:pPr lvl="1">
              <a:lnSpc>
                <a:spcPct val="90000"/>
              </a:lnSpc>
            </a:pPr>
            <a:r>
              <a:rPr lang="en-US" altLang="en-US" sz="1500" dirty="0" smtClean="0"/>
              <a:t>How long will be the decision process?</a:t>
            </a:r>
          </a:p>
          <a:p>
            <a:pPr lvl="1">
              <a:lnSpc>
                <a:spcPct val="90000"/>
              </a:lnSpc>
            </a:pPr>
            <a:r>
              <a:rPr lang="en-US" altLang="en-US" sz="1500" dirty="0" smtClean="0"/>
              <a:t>What phases of the path to purchase are going to be most/least important?</a:t>
            </a:r>
          </a:p>
          <a:p>
            <a:pPr lvl="1">
              <a:lnSpc>
                <a:spcPct val="90000"/>
              </a:lnSpc>
            </a:pPr>
            <a:endParaRPr lang="en-US" altLang="en-US" sz="1500" dirty="0" smtClean="0"/>
          </a:p>
          <a:p>
            <a:pPr>
              <a:lnSpc>
                <a:spcPct val="90000"/>
              </a:lnSpc>
            </a:pPr>
            <a:r>
              <a:rPr lang="en-US" altLang="en-US" sz="1500" dirty="0" smtClean="0"/>
              <a:t>Degree of differentiation </a:t>
            </a:r>
          </a:p>
          <a:p>
            <a:pPr lvl="1">
              <a:lnSpc>
                <a:spcPct val="90000"/>
              </a:lnSpc>
            </a:pPr>
            <a:r>
              <a:rPr lang="en-US" altLang="en-US" sz="1500" dirty="0" smtClean="0"/>
              <a:t>Can you clearly identify what are product characteristics and key discriminators?</a:t>
            </a:r>
          </a:p>
          <a:p>
            <a:pPr lvl="1">
              <a:lnSpc>
                <a:spcPct val="90000"/>
              </a:lnSpc>
            </a:pPr>
            <a:r>
              <a:rPr lang="en-US" altLang="en-US" sz="1500" dirty="0" smtClean="0"/>
              <a:t>Are products/brands all similar?</a:t>
            </a:r>
          </a:p>
          <a:p>
            <a:pPr lvl="1">
              <a:lnSpc>
                <a:spcPct val="90000"/>
              </a:lnSpc>
              <a:buFont typeface="Arial" pitchFamily="34" charset="0"/>
              <a:buNone/>
            </a:pPr>
            <a:endParaRPr lang="en-US" altLang="en-US" sz="1500" dirty="0" smtClean="0"/>
          </a:p>
        </p:txBody>
      </p:sp>
      <p:sp>
        <p:nvSpPr>
          <p:cNvPr id="81922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New models</a:t>
            </a:r>
          </a:p>
        </p:txBody>
      </p:sp>
    </p:spTree>
    <p:extLst>
      <p:ext uri="{BB962C8B-B14F-4D97-AF65-F5344CB8AC3E}">
        <p14:creationId xmlns:p14="http://schemas.microsoft.com/office/powerpoint/2010/main" val="2006780631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3 new models</a:t>
            </a:r>
          </a:p>
        </p:txBody>
      </p:sp>
      <p:pic>
        <p:nvPicPr>
          <p:cNvPr id="77827" name="Picture 15"/>
          <p:cNvPicPr>
            <a:picLocks noChangeAspect="1" noChangeArrowheads="1"/>
          </p:cNvPicPr>
          <p:nvPr/>
        </p:nvPicPr>
        <p:blipFill rotWithShape="1">
          <a:blip r:embed="rId2"/>
          <a:srcRect l="20084" t="10447" r="7144" b="4747"/>
          <a:stretch/>
        </p:blipFill>
        <p:spPr bwMode="auto">
          <a:xfrm>
            <a:off x="1908302" y="1490234"/>
            <a:ext cx="5635498" cy="3519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022004" y="1123950"/>
            <a:ext cx="32263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800" dirty="0">
                <a:solidFill>
                  <a:srgbClr val="FF0000"/>
                </a:solidFill>
                <a:latin typeface="Calibri Light" panose="020F0302020204030204" pitchFamily="34" charset="0"/>
              </a:rPr>
              <a:t>Involvement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 in buying a product 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2992219"/>
            <a:ext cx="185896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rgbClr val="FF0000"/>
                </a:solidFill>
                <a:latin typeface="Calibri Light" panose="020F0302020204030204" pitchFamily="34" charset="0"/>
              </a:rPr>
              <a:t>Degree</a:t>
            </a:r>
            <a:r>
              <a:rPr lang="en-US" sz="1800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 of differentiation </a:t>
            </a:r>
          </a:p>
        </p:txBody>
      </p:sp>
    </p:spTree>
    <p:extLst>
      <p:ext uri="{BB962C8B-B14F-4D97-AF65-F5344CB8AC3E}">
        <p14:creationId xmlns:p14="http://schemas.microsoft.com/office/powerpoint/2010/main" val="3607263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New models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0" y="2222897"/>
            <a:ext cx="1828800" cy="40011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schemeClr val="bg1"/>
                </a:solidFill>
                <a:latin typeface="+mj-lt"/>
                <a:ea typeface="+mn-ea"/>
              </a:rPr>
              <a:t>Learn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2000" y="2917031"/>
            <a:ext cx="1828800" cy="400110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schemeClr val="bg1"/>
                </a:solidFill>
                <a:latin typeface="+mj-lt"/>
                <a:ea typeface="+mn-ea"/>
              </a:rPr>
              <a:t>Feel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62000" y="3594497"/>
            <a:ext cx="1828800" cy="400110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schemeClr val="bg1"/>
                </a:solidFill>
                <a:latin typeface="+mj-lt"/>
                <a:ea typeface="+mn-ea"/>
              </a:rPr>
              <a:t>Do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81400" y="3590925"/>
            <a:ext cx="1828800" cy="40011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>
            <a:defPPr>
              <a:defRPr lang="en-US"/>
            </a:defPPr>
            <a:lvl1pPr algn="ctr">
              <a:defRPr sz="2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Learn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81400" y="2917031"/>
            <a:ext cx="1828800" cy="400110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schemeClr val="bg1"/>
                </a:solidFill>
                <a:latin typeface="+mj-lt"/>
                <a:ea typeface="+mn-ea"/>
              </a:rPr>
              <a:t>Feel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89338" y="2210991"/>
            <a:ext cx="1828800" cy="400110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schemeClr val="bg1"/>
                </a:solidFill>
                <a:latin typeface="+mj-lt"/>
                <a:ea typeface="+mn-ea"/>
              </a:rPr>
              <a:t>Do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77000" y="2210991"/>
            <a:ext cx="1828800" cy="40011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schemeClr val="bg1"/>
                </a:solidFill>
                <a:latin typeface="+mj-lt"/>
                <a:ea typeface="+mn-ea"/>
              </a:rPr>
              <a:t>Learn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77000" y="3590925"/>
            <a:ext cx="1828800" cy="400110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schemeClr val="bg1"/>
                </a:solidFill>
                <a:latin typeface="+mj-lt"/>
                <a:ea typeface="+mn-ea"/>
              </a:rPr>
              <a:t>Feel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77000" y="2917031"/>
            <a:ext cx="1828800" cy="400110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schemeClr val="bg1"/>
                </a:solidFill>
                <a:latin typeface="+mj-lt"/>
                <a:ea typeface="+mn-ea"/>
              </a:rPr>
              <a:t>Do</a:t>
            </a:r>
          </a:p>
        </p:txBody>
      </p:sp>
      <p:sp>
        <p:nvSpPr>
          <p:cNvPr id="99340" name="TextBox 13"/>
          <p:cNvSpPr txBox="1">
            <a:spLocks noChangeArrowheads="1"/>
          </p:cNvSpPr>
          <p:nvPr/>
        </p:nvSpPr>
        <p:spPr bwMode="auto">
          <a:xfrm>
            <a:off x="685800" y="1741885"/>
            <a:ext cx="2286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Standard learning</a:t>
            </a:r>
          </a:p>
        </p:txBody>
      </p:sp>
      <p:sp>
        <p:nvSpPr>
          <p:cNvPr id="99341" name="TextBox 14"/>
          <p:cNvSpPr txBox="1">
            <a:spLocks noChangeArrowheads="1"/>
          </p:cNvSpPr>
          <p:nvPr/>
        </p:nvSpPr>
        <p:spPr bwMode="auto">
          <a:xfrm>
            <a:off x="6477000" y="1733550"/>
            <a:ext cx="1905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US" sz="180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Low involvement</a:t>
            </a:r>
          </a:p>
        </p:txBody>
      </p:sp>
      <p:sp>
        <p:nvSpPr>
          <p:cNvPr id="99342" name="TextBox 15"/>
          <p:cNvSpPr txBox="1">
            <a:spLocks noChangeArrowheads="1"/>
          </p:cNvSpPr>
          <p:nvPr/>
        </p:nvSpPr>
        <p:spPr bwMode="auto">
          <a:xfrm>
            <a:off x="3429000" y="1733550"/>
            <a:ext cx="24384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US" sz="1800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Dissonance learning</a:t>
            </a:r>
          </a:p>
        </p:txBody>
      </p:sp>
    </p:spTree>
    <p:extLst>
      <p:ext uri="{BB962C8B-B14F-4D97-AF65-F5344CB8AC3E}">
        <p14:creationId xmlns:p14="http://schemas.microsoft.com/office/powerpoint/2010/main" val="1660089479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itle 3"/>
          <p:cNvSpPr>
            <a:spLocks noGrp="1"/>
          </p:cNvSpPr>
          <p:nvPr>
            <p:ph type="title"/>
          </p:nvPr>
        </p:nvSpPr>
        <p:spPr>
          <a:xfrm>
            <a:off x="3505200" y="171450"/>
            <a:ext cx="5181600" cy="857250"/>
          </a:xfrm>
        </p:spPr>
        <p:txBody>
          <a:bodyPr/>
          <a:lstStyle/>
          <a:p>
            <a:pPr algn="r" eaLnBrk="1" hangingPunct="1"/>
            <a:r>
              <a:rPr lang="en-US" altLang="en-US" sz="3600" dirty="0" smtClean="0"/>
              <a:t>High involvement – High Differentiation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71600" y="2636044"/>
            <a:ext cx="1828800" cy="523220"/>
          </a:xfrm>
          <a:prstGeom prst="rect">
            <a:avLst/>
          </a:prstGeom>
          <a:solidFill>
            <a:schemeClr val="tx2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chemeClr val="bg1"/>
                </a:solidFill>
                <a:latin typeface="+mj-lt"/>
                <a:ea typeface="+mn-ea"/>
              </a:rPr>
              <a:t>Learn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1600" y="3330179"/>
            <a:ext cx="1828800" cy="523220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chemeClr val="bg1"/>
                </a:solidFill>
                <a:latin typeface="+mj-lt"/>
                <a:ea typeface="+mn-ea"/>
              </a:rPr>
              <a:t>Feel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71600" y="4007644"/>
            <a:ext cx="1828800" cy="523220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chemeClr val="bg1"/>
                </a:solidFill>
                <a:latin typeface="+mj-lt"/>
                <a:ea typeface="+mn-ea"/>
              </a:rPr>
              <a:t>Do</a:t>
            </a:r>
          </a:p>
        </p:txBody>
      </p:sp>
      <p:sp>
        <p:nvSpPr>
          <p:cNvPr id="99340" name="TextBox 13"/>
          <p:cNvSpPr txBox="1">
            <a:spLocks noChangeArrowheads="1"/>
          </p:cNvSpPr>
          <p:nvPr/>
        </p:nvSpPr>
        <p:spPr bwMode="auto">
          <a:xfrm>
            <a:off x="1066801" y="2132410"/>
            <a:ext cx="30019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Standard learning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7600" y="1553766"/>
            <a:ext cx="5257800" cy="3051572"/>
          </a:xfrm>
        </p:spPr>
        <p:txBody>
          <a:bodyPr>
            <a:normAutofit fontScale="55000" lnSpcReduction="20000"/>
          </a:bodyPr>
          <a:lstStyle/>
          <a:p>
            <a:pPr>
              <a:defRPr/>
            </a:pPr>
            <a:r>
              <a:rPr lang="en-US" dirty="0">
                <a:cs typeface="+mn-cs"/>
              </a:rPr>
              <a:t>Typical for high involvement products where people want to invest time and effort in understanding before making a choice (cars, electronics, house</a:t>
            </a:r>
            <a:r>
              <a:rPr lang="en-US" dirty="0" smtClean="0">
                <a:cs typeface="+mn-cs"/>
              </a:rPr>
              <a:t>)</a:t>
            </a:r>
          </a:p>
          <a:p>
            <a:pPr>
              <a:defRPr/>
            </a:pPr>
            <a:endParaRPr lang="en-US" dirty="0" smtClean="0">
              <a:cs typeface="+mn-cs"/>
            </a:endParaRPr>
          </a:p>
          <a:p>
            <a:pPr>
              <a:defRPr/>
            </a:pPr>
            <a:r>
              <a:rPr lang="en-US" dirty="0" smtClean="0">
                <a:cs typeface="+mn-cs"/>
              </a:rPr>
              <a:t>Consumer is an active participant in the process</a:t>
            </a:r>
          </a:p>
          <a:p>
            <a:pPr>
              <a:defRPr/>
            </a:pPr>
            <a:endParaRPr lang="en-US" dirty="0">
              <a:cs typeface="+mn-cs"/>
            </a:endParaRPr>
          </a:p>
          <a:p>
            <a:pPr>
              <a:defRPr/>
            </a:pPr>
            <a:r>
              <a:rPr lang="en-US" dirty="0">
                <a:cs typeface="+mn-cs"/>
              </a:rPr>
              <a:t>High differentiation amongst brands </a:t>
            </a:r>
          </a:p>
          <a:p>
            <a:pPr>
              <a:defRPr/>
            </a:pPr>
            <a:endParaRPr lang="en-US" dirty="0">
              <a:cs typeface="+mn-cs"/>
            </a:endParaRPr>
          </a:p>
          <a:p>
            <a:pPr>
              <a:defRPr/>
            </a:pPr>
            <a:r>
              <a:rPr lang="en-US" dirty="0">
                <a:cs typeface="+mn-cs"/>
              </a:rPr>
              <a:t>Knowledge and understanding lead</a:t>
            </a:r>
          </a:p>
          <a:p>
            <a:pPr>
              <a:defRPr/>
            </a:pPr>
            <a:endParaRPr lang="en-US" dirty="0">
              <a:cs typeface="+mn-cs"/>
            </a:endParaRPr>
          </a:p>
          <a:p>
            <a:pPr>
              <a:defRPr/>
            </a:pPr>
            <a:r>
              <a:rPr lang="en-US" dirty="0" smtClean="0">
                <a:cs typeface="+mn-cs"/>
              </a:rPr>
              <a:t>EXECUTION: Details </a:t>
            </a:r>
            <a:r>
              <a:rPr lang="en-US" dirty="0">
                <a:cs typeface="+mn-cs"/>
              </a:rPr>
              <a:t>and information, long </a:t>
            </a:r>
            <a:r>
              <a:rPr lang="en-US" dirty="0" err="1">
                <a:cs typeface="+mn-cs"/>
              </a:rPr>
              <a:t>bodycopies</a:t>
            </a:r>
            <a:endParaRPr lang="en-US" dirty="0">
              <a:cs typeface="+mn-cs"/>
            </a:endParaRPr>
          </a:p>
          <a:p>
            <a:pPr>
              <a:defRPr/>
            </a:pPr>
            <a:endParaRPr lang="en-US" dirty="0">
              <a:cs typeface="+mn-cs"/>
            </a:endParaRPr>
          </a:p>
        </p:txBody>
      </p:sp>
      <p:pic>
        <p:nvPicPr>
          <p:cNvPr id="79880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0"/>
            <a:ext cx="3519488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533400" y="171450"/>
            <a:ext cx="1752600" cy="85725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959263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tle 3"/>
          <p:cNvSpPr>
            <a:spLocks noGrp="1"/>
          </p:cNvSpPr>
          <p:nvPr>
            <p:ph type="title"/>
          </p:nvPr>
        </p:nvSpPr>
        <p:spPr>
          <a:xfrm>
            <a:off x="3429000" y="205979"/>
            <a:ext cx="5257800" cy="857250"/>
          </a:xfrm>
        </p:spPr>
        <p:txBody>
          <a:bodyPr/>
          <a:lstStyle/>
          <a:p>
            <a:pPr algn="r" eaLnBrk="1" hangingPunct="1"/>
            <a:r>
              <a:rPr lang="en-US" altLang="en-US" sz="3600" dirty="0" smtClean="0"/>
              <a:t>High Involvement – low differentiation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7800" y="4064794"/>
            <a:ext cx="1828800" cy="523220"/>
          </a:xfrm>
          <a:prstGeom prst="rect">
            <a:avLst/>
          </a:prstGeom>
          <a:solidFill>
            <a:schemeClr val="tx2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chemeClr val="bg1"/>
                </a:solidFill>
                <a:latin typeface="+mj-lt"/>
                <a:ea typeface="+mn-ea"/>
              </a:rPr>
              <a:t>Learn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47800" y="3390901"/>
            <a:ext cx="1828800" cy="523220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chemeClr val="bg1"/>
                </a:solidFill>
                <a:latin typeface="+mj-lt"/>
                <a:ea typeface="+mn-ea"/>
              </a:rPr>
              <a:t>Feel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55738" y="2684860"/>
            <a:ext cx="1828800" cy="523220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chemeClr val="bg1"/>
                </a:solidFill>
                <a:latin typeface="+mj-lt"/>
                <a:ea typeface="+mn-ea"/>
              </a:rPr>
              <a:t>Do</a:t>
            </a:r>
          </a:p>
        </p:txBody>
      </p:sp>
      <p:sp>
        <p:nvSpPr>
          <p:cNvPr id="99342" name="TextBox 15"/>
          <p:cNvSpPr txBox="1">
            <a:spLocks noChangeArrowheads="1"/>
          </p:cNvSpPr>
          <p:nvPr/>
        </p:nvSpPr>
        <p:spPr bwMode="auto">
          <a:xfrm>
            <a:off x="1066801" y="2053828"/>
            <a:ext cx="41830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Dissonance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7600" y="1543051"/>
            <a:ext cx="5105400" cy="305157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1500" dirty="0">
                <a:cs typeface="+mn-cs"/>
              </a:rPr>
              <a:t>Typical for high involvement products  but low differentiation amongst brands. Difficult to choose as everything looks pretty the same </a:t>
            </a:r>
            <a:r>
              <a:rPr lang="en-US" sz="1500" dirty="0" smtClean="0">
                <a:cs typeface="+mn-cs"/>
              </a:rPr>
              <a:t> </a:t>
            </a:r>
            <a:endParaRPr lang="en-US" sz="1500" dirty="0">
              <a:cs typeface="+mn-cs"/>
            </a:endParaRPr>
          </a:p>
          <a:p>
            <a:pPr>
              <a:defRPr/>
            </a:pPr>
            <a:endParaRPr lang="en-US" sz="1500" dirty="0">
              <a:cs typeface="+mn-cs"/>
            </a:endParaRPr>
          </a:p>
          <a:p>
            <a:pPr>
              <a:defRPr/>
            </a:pPr>
            <a:r>
              <a:rPr lang="en-US" sz="1500" dirty="0">
                <a:cs typeface="+mn-cs"/>
              </a:rPr>
              <a:t>Take decision first and feel after, if dissonance they will invest time in learning more</a:t>
            </a:r>
          </a:p>
          <a:p>
            <a:pPr>
              <a:defRPr/>
            </a:pPr>
            <a:endParaRPr lang="en-US" sz="1500" dirty="0">
              <a:cs typeface="+mn-cs"/>
            </a:endParaRPr>
          </a:p>
          <a:p>
            <a:pPr>
              <a:defRPr/>
            </a:pPr>
            <a:r>
              <a:rPr lang="en-US" sz="1500" dirty="0" smtClean="0">
                <a:cs typeface="+mn-cs"/>
              </a:rPr>
              <a:t>EXECUTION: Importance </a:t>
            </a:r>
            <a:r>
              <a:rPr lang="en-US" sz="1500" dirty="0">
                <a:cs typeface="+mn-cs"/>
              </a:rPr>
              <a:t>of post purchase and reassurance that it is the right choice</a:t>
            </a:r>
          </a:p>
          <a:p>
            <a:pPr>
              <a:defRPr/>
            </a:pPr>
            <a:endParaRPr lang="en-US" sz="1500" dirty="0">
              <a:cs typeface="+mn-cs"/>
            </a:endParaRPr>
          </a:p>
        </p:txBody>
      </p:sp>
      <p:pic>
        <p:nvPicPr>
          <p:cNvPr id="80904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0"/>
            <a:ext cx="3519488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533400" y="1028700"/>
            <a:ext cx="1752600" cy="85725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689899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en-US" altLang="en-US" sz="4000" smtClean="0"/>
              <a:t>Low involvement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43000" y="2570560"/>
            <a:ext cx="1828800" cy="523220"/>
          </a:xfrm>
          <a:prstGeom prst="rect">
            <a:avLst/>
          </a:prstGeom>
          <a:solidFill>
            <a:schemeClr val="tx2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chemeClr val="bg1"/>
                </a:solidFill>
                <a:latin typeface="+mj-lt"/>
                <a:ea typeface="+mn-ea"/>
              </a:rPr>
              <a:t>Learn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3000" y="3950494"/>
            <a:ext cx="1828800" cy="523220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chemeClr val="bg1"/>
                </a:solidFill>
                <a:latin typeface="+mj-lt"/>
                <a:ea typeface="+mn-ea"/>
              </a:rPr>
              <a:t>Feel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43000" y="3276601"/>
            <a:ext cx="1828800" cy="523220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chemeClr val="bg1"/>
                </a:solidFill>
                <a:latin typeface="+mj-lt"/>
                <a:ea typeface="+mn-ea"/>
              </a:rPr>
              <a:t>Do</a:t>
            </a:r>
          </a:p>
        </p:txBody>
      </p:sp>
      <p:sp>
        <p:nvSpPr>
          <p:cNvPr id="99341" name="TextBox 14"/>
          <p:cNvSpPr txBox="1">
            <a:spLocks noChangeArrowheads="1"/>
          </p:cNvSpPr>
          <p:nvPr/>
        </p:nvSpPr>
        <p:spPr bwMode="auto">
          <a:xfrm>
            <a:off x="990600" y="2049066"/>
            <a:ext cx="2362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</a:rPr>
              <a:t>Low involvement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05200" y="1600201"/>
            <a:ext cx="5410200" cy="305157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1500" dirty="0">
                <a:cs typeface="+mn-cs"/>
              </a:rPr>
              <a:t>Typical for low involvement products </a:t>
            </a:r>
          </a:p>
          <a:p>
            <a:pPr>
              <a:defRPr/>
            </a:pPr>
            <a:r>
              <a:rPr lang="en-US" sz="1500" dirty="0">
                <a:cs typeface="+mn-cs"/>
              </a:rPr>
              <a:t>No time and effort in understanding before making a choice (toothpaste)</a:t>
            </a:r>
          </a:p>
          <a:p>
            <a:pPr>
              <a:defRPr/>
            </a:pPr>
            <a:r>
              <a:rPr lang="en-US" sz="1500" dirty="0" smtClean="0">
                <a:cs typeface="+mn-cs"/>
              </a:rPr>
              <a:t>From TV studies - Mass </a:t>
            </a:r>
            <a:r>
              <a:rPr lang="en-US" sz="1500" dirty="0">
                <a:cs typeface="+mn-cs"/>
              </a:rPr>
              <a:t>media have power of influencing </a:t>
            </a:r>
            <a:r>
              <a:rPr lang="en-US" sz="1500" dirty="0" err="1" smtClean="0">
                <a:cs typeface="+mn-cs"/>
              </a:rPr>
              <a:t>needstates</a:t>
            </a:r>
            <a:r>
              <a:rPr lang="en-US" sz="1500" dirty="0" smtClean="0">
                <a:cs typeface="+mn-cs"/>
              </a:rPr>
              <a:t> and this seems enough to cause purchase. Once purchase happens we form an opinion </a:t>
            </a:r>
            <a:endParaRPr lang="en-US" sz="1500" dirty="0">
              <a:cs typeface="+mn-cs"/>
            </a:endParaRPr>
          </a:p>
          <a:p>
            <a:pPr marL="45720" indent="0">
              <a:buNone/>
              <a:defRPr/>
            </a:pPr>
            <a:endParaRPr lang="en-US" sz="1500" dirty="0">
              <a:cs typeface="+mn-cs"/>
            </a:endParaRPr>
          </a:p>
          <a:p>
            <a:pPr>
              <a:defRPr/>
            </a:pPr>
            <a:r>
              <a:rPr lang="en-US" sz="1500" dirty="0" smtClean="0">
                <a:cs typeface="+mn-cs"/>
              </a:rPr>
              <a:t>EXECUTION: Repetition </a:t>
            </a:r>
            <a:r>
              <a:rPr lang="en-US" sz="1500" dirty="0">
                <a:cs typeface="+mn-cs"/>
              </a:rPr>
              <a:t>of simple  messages, usually low involvement media (ex. TV)</a:t>
            </a:r>
          </a:p>
          <a:p>
            <a:pPr>
              <a:defRPr/>
            </a:pPr>
            <a:endParaRPr lang="en-US" sz="1500" dirty="0">
              <a:cs typeface="+mn-cs"/>
            </a:endParaRPr>
          </a:p>
        </p:txBody>
      </p:sp>
      <p:pic>
        <p:nvPicPr>
          <p:cNvPr id="81928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8" y="0"/>
            <a:ext cx="3519488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981200" y="114300"/>
            <a:ext cx="1447800" cy="17145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458900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en-US" altLang="en-US" sz="2000" dirty="0" smtClean="0"/>
              <a:t>Why is this </a:t>
            </a:r>
            <a:r>
              <a:rPr lang="en-US" altLang="en-US" sz="2000" dirty="0" smtClean="0">
                <a:solidFill>
                  <a:srgbClr val="FF0000"/>
                </a:solidFill>
              </a:rPr>
              <a:t>important</a:t>
            </a:r>
            <a:r>
              <a:rPr lang="en-US" altLang="en-US" sz="2000" dirty="0" smtClean="0"/>
              <a:t> for us? What are the </a:t>
            </a:r>
            <a:r>
              <a:rPr lang="en-US" altLang="en-US" sz="2000" dirty="0" smtClean="0">
                <a:solidFill>
                  <a:srgbClr val="FF0000"/>
                </a:solidFill>
              </a:rPr>
              <a:t>implications</a:t>
            </a:r>
            <a:r>
              <a:rPr lang="en-US" altLang="en-US" sz="2000" dirty="0" smtClean="0"/>
              <a:t>? 3 major points to remember:</a:t>
            </a:r>
          </a:p>
          <a:p>
            <a:pPr marL="971550" lvl="1" indent="-514350">
              <a:lnSpc>
                <a:spcPct val="120000"/>
              </a:lnSpc>
              <a:buFont typeface="Calibri" pitchFamily="34" charset="0"/>
              <a:buAutoNum type="arabicPeriod"/>
            </a:pPr>
            <a:r>
              <a:rPr lang="en-US" altLang="en-US" sz="1800" dirty="0" smtClean="0"/>
              <a:t>Models help planners understanding where is the crucial problem and what stage that they want to influence with their activities </a:t>
            </a:r>
          </a:p>
          <a:p>
            <a:pPr marL="1371600" lvl="2" indent="-514350">
              <a:lnSpc>
                <a:spcPct val="120000"/>
              </a:lnSpc>
            </a:pPr>
            <a:r>
              <a:rPr lang="en-US" altLang="en-US" sz="1500" dirty="0" smtClean="0"/>
              <a:t>Example: is there a problem with this new product because people don’t understand how it works (knowledge) or because they don’t know that the product exist (awareness). Implication: 2 different message/activities to solve the 2 above problems</a:t>
            </a:r>
          </a:p>
          <a:p>
            <a:pPr marL="971550" lvl="1" indent="-514350">
              <a:lnSpc>
                <a:spcPct val="120000"/>
              </a:lnSpc>
              <a:buFont typeface="Calibri" pitchFamily="34" charset="0"/>
              <a:buAutoNum type="arabicPeriod"/>
            </a:pPr>
            <a:r>
              <a:rPr lang="en-US" altLang="en-US" sz="1800" dirty="0" smtClean="0"/>
              <a:t>Force marketer to think ahead what response they want from their activities. This clarifies the brief for agencies </a:t>
            </a:r>
          </a:p>
          <a:p>
            <a:pPr marL="971550" lvl="1" indent="-514350">
              <a:lnSpc>
                <a:spcPct val="120000"/>
              </a:lnSpc>
              <a:buFont typeface="Calibri" pitchFamily="34" charset="0"/>
              <a:buAutoNum type="arabicPeriod"/>
            </a:pPr>
            <a:r>
              <a:rPr lang="en-US" altLang="en-US" sz="1800" dirty="0" smtClean="0"/>
              <a:t>Given the type of the category marketers work on, different type of messages, executions and channels will be relevant (ex. high involvement vs. low involvement products)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>
                <a:cs typeface="+mj-cs"/>
              </a:rPr>
              <a:t>Response models: implications</a:t>
            </a:r>
            <a:endParaRPr lang="en-US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2627162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289303"/>
            <a:ext cx="8407893" cy="368047"/>
          </a:xfrm>
        </p:spPr>
        <p:txBody>
          <a:bodyPr>
            <a:normAutofit fontScale="85000" lnSpcReduction="10000"/>
          </a:bodyPr>
          <a:lstStyle/>
          <a:p>
            <a:pPr marL="45720" indent="0" algn="ctr">
              <a:buNone/>
            </a:pPr>
            <a:r>
              <a:rPr lang="en-US" sz="1600" dirty="0" smtClean="0"/>
              <a:t>Two similar tools with similar purpose but refer to different things, don’t confuse them.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Decision process &amp; response model</a:t>
            </a:r>
            <a:endParaRPr lang="en-US" dirty="0"/>
          </a:p>
        </p:txBody>
      </p:sp>
      <p:sp>
        <p:nvSpPr>
          <p:cNvPr id="6" name="Freeform 5"/>
          <p:cNvSpPr/>
          <p:nvPr/>
        </p:nvSpPr>
        <p:spPr>
          <a:xfrm>
            <a:off x="176747" y="1554326"/>
            <a:ext cx="4294056" cy="3355648"/>
          </a:xfrm>
          <a:custGeom>
            <a:avLst/>
            <a:gdLst>
              <a:gd name="connsiteX0" fmla="*/ 0 w 3355648"/>
              <a:gd name="connsiteY0" fmla="*/ 2181171 h 3355648"/>
              <a:gd name="connsiteX1" fmla="*/ 838912 w 3355648"/>
              <a:gd name="connsiteY1" fmla="*/ 2181171 h 3355648"/>
              <a:gd name="connsiteX2" fmla="*/ 838912 w 3355648"/>
              <a:gd name="connsiteY2" fmla="*/ 0 h 3355648"/>
              <a:gd name="connsiteX3" fmla="*/ 2516736 w 3355648"/>
              <a:gd name="connsiteY3" fmla="*/ 0 h 3355648"/>
              <a:gd name="connsiteX4" fmla="*/ 2516736 w 3355648"/>
              <a:gd name="connsiteY4" fmla="*/ 2181171 h 3355648"/>
              <a:gd name="connsiteX5" fmla="*/ 3355648 w 3355648"/>
              <a:gd name="connsiteY5" fmla="*/ 2181171 h 3355648"/>
              <a:gd name="connsiteX6" fmla="*/ 1677824 w 3355648"/>
              <a:gd name="connsiteY6" fmla="*/ 3355648 h 3355648"/>
              <a:gd name="connsiteX7" fmla="*/ 0 w 3355648"/>
              <a:gd name="connsiteY7" fmla="*/ 2181171 h 3355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55648" h="3355648">
                <a:moveTo>
                  <a:pt x="2181171" y="3355648"/>
                </a:moveTo>
                <a:lnTo>
                  <a:pt x="2181171" y="2516736"/>
                </a:lnTo>
                <a:lnTo>
                  <a:pt x="0" y="2516736"/>
                </a:lnTo>
                <a:lnTo>
                  <a:pt x="0" y="838912"/>
                </a:lnTo>
                <a:lnTo>
                  <a:pt x="2181171" y="838912"/>
                </a:lnTo>
                <a:lnTo>
                  <a:pt x="2181171" y="0"/>
                </a:lnTo>
                <a:lnTo>
                  <a:pt x="3355648" y="1677824"/>
                </a:lnTo>
                <a:lnTo>
                  <a:pt x="2181171" y="335564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456" tIns="931367" rIns="679694" bIns="931368" numCol="1" spcCol="127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 smtClean="0">
                <a:latin typeface="Calibri Light" panose="020F0302020204030204" pitchFamily="34" charset="0"/>
              </a:rPr>
              <a:t>The </a:t>
            </a:r>
            <a:r>
              <a:rPr lang="en-US" sz="1600" dirty="0" smtClean="0">
                <a:solidFill>
                  <a:srgbClr val="FF0000"/>
                </a:solidFill>
                <a:latin typeface="Calibri Light" panose="020F0302020204030204" pitchFamily="34" charset="0"/>
              </a:rPr>
              <a:t>decision process</a:t>
            </a:r>
            <a:r>
              <a:rPr lang="en-US" sz="1600" kern="1200" dirty="0" smtClean="0">
                <a:latin typeface="Calibri Light" panose="020F0302020204030204" pitchFamily="34" charset="0"/>
              </a:rPr>
              <a:t> helps us understanding how people decide in different situations, focus what to say, in what stage in order to influence a specific </a:t>
            </a:r>
            <a:r>
              <a:rPr lang="en-US" sz="1600" kern="1200" dirty="0" err="1" smtClean="0">
                <a:latin typeface="Calibri Light" panose="020F0302020204030204" pitchFamily="34" charset="0"/>
              </a:rPr>
              <a:t>behaviour</a:t>
            </a:r>
            <a:r>
              <a:rPr lang="en-US" sz="1600" kern="1200" dirty="0" smtClean="0">
                <a:latin typeface="Calibri Light" panose="020F0302020204030204" pitchFamily="34" charset="0"/>
              </a:rPr>
              <a:t>. </a:t>
            </a:r>
          </a:p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 smtClean="0">
                <a:latin typeface="Calibri Light" panose="020F0302020204030204" pitchFamily="34" charset="0"/>
              </a:rPr>
              <a:t>It is usually </a:t>
            </a:r>
            <a:r>
              <a:rPr lang="en-US" sz="1600" dirty="0" err="1" smtClean="0">
                <a:latin typeface="Calibri Light" panose="020F0302020204030204" pitchFamily="34" charset="0"/>
              </a:rPr>
              <a:t>analysed</a:t>
            </a:r>
            <a:r>
              <a:rPr lang="en-US" sz="1600" dirty="0" smtClean="0">
                <a:latin typeface="Calibri Light" panose="020F0302020204030204" pitchFamily="34" charset="0"/>
              </a:rPr>
              <a:t> </a:t>
            </a:r>
            <a:r>
              <a:rPr lang="en-US" sz="1600" dirty="0" smtClean="0">
                <a:latin typeface="Calibri Light" panose="020F0302020204030204" pitchFamily="34" charset="0"/>
              </a:rPr>
              <a:t>at category level.</a:t>
            </a:r>
            <a:endParaRPr lang="en-US" sz="1600" kern="1200" dirty="0">
              <a:latin typeface="Calibri Light" panose="020F0302020204030204" pitchFamily="34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4800601" y="1554326"/>
            <a:ext cx="4191000" cy="3355648"/>
          </a:xfrm>
          <a:custGeom>
            <a:avLst/>
            <a:gdLst>
              <a:gd name="connsiteX0" fmla="*/ 0 w 3355648"/>
              <a:gd name="connsiteY0" fmla="*/ 2181171 h 3355648"/>
              <a:gd name="connsiteX1" fmla="*/ 838912 w 3355648"/>
              <a:gd name="connsiteY1" fmla="*/ 2181171 h 3355648"/>
              <a:gd name="connsiteX2" fmla="*/ 838912 w 3355648"/>
              <a:gd name="connsiteY2" fmla="*/ 0 h 3355648"/>
              <a:gd name="connsiteX3" fmla="*/ 2516736 w 3355648"/>
              <a:gd name="connsiteY3" fmla="*/ 0 h 3355648"/>
              <a:gd name="connsiteX4" fmla="*/ 2516736 w 3355648"/>
              <a:gd name="connsiteY4" fmla="*/ 2181171 h 3355648"/>
              <a:gd name="connsiteX5" fmla="*/ 3355648 w 3355648"/>
              <a:gd name="connsiteY5" fmla="*/ 2181171 h 3355648"/>
              <a:gd name="connsiteX6" fmla="*/ 1677824 w 3355648"/>
              <a:gd name="connsiteY6" fmla="*/ 3355648 h 3355648"/>
              <a:gd name="connsiteX7" fmla="*/ 0 w 3355648"/>
              <a:gd name="connsiteY7" fmla="*/ 2181171 h 3355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55648" h="3355648">
                <a:moveTo>
                  <a:pt x="1174477" y="0"/>
                </a:moveTo>
                <a:lnTo>
                  <a:pt x="1174477" y="838912"/>
                </a:lnTo>
                <a:lnTo>
                  <a:pt x="3355648" y="838912"/>
                </a:lnTo>
                <a:lnTo>
                  <a:pt x="3355648" y="2516736"/>
                </a:lnTo>
                <a:lnTo>
                  <a:pt x="1174477" y="2516736"/>
                </a:lnTo>
                <a:lnTo>
                  <a:pt x="1174477" y="3355648"/>
                </a:lnTo>
                <a:lnTo>
                  <a:pt x="0" y="1677824"/>
                </a:lnTo>
                <a:lnTo>
                  <a:pt x="1174477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79694" tIns="931368" rIns="92457" bIns="931368" numCol="1" spcCol="1270" anchor="ctr" anchorCtr="0">
            <a:noAutofit/>
          </a:bodyPr>
          <a:lstStyle/>
          <a:p>
            <a:pPr lvl="0"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kern="1200" dirty="0" smtClean="0">
                <a:latin typeface="Calibri Light" panose="020F0302020204030204" pitchFamily="34" charset="0"/>
              </a:rPr>
              <a:t>The </a:t>
            </a:r>
            <a:r>
              <a:rPr lang="en-US" sz="1600" kern="1200" dirty="0" smtClean="0">
                <a:solidFill>
                  <a:srgbClr val="FF0000"/>
                </a:solidFill>
                <a:latin typeface="Calibri Light" panose="020F0302020204030204" pitchFamily="34" charset="0"/>
              </a:rPr>
              <a:t>response</a:t>
            </a:r>
            <a:r>
              <a:rPr lang="en-US" sz="1600" kern="1200" dirty="0" smtClean="0">
                <a:latin typeface="Calibri Light" panose="020F0302020204030204" pitchFamily="34" charset="0"/>
              </a:rPr>
              <a:t> </a:t>
            </a:r>
            <a:r>
              <a:rPr lang="en-US" sz="1600" dirty="0" smtClean="0">
                <a:solidFill>
                  <a:srgbClr val="FF0000"/>
                </a:solidFill>
                <a:latin typeface="Calibri Light" panose="020F0302020204030204" pitchFamily="34" charset="0"/>
              </a:rPr>
              <a:t>model</a:t>
            </a:r>
            <a:r>
              <a:rPr lang="en-US" sz="1600" dirty="0" smtClean="0">
                <a:latin typeface="Calibri Light" panose="020F0302020204030204" pitchFamily="34" charset="0"/>
              </a:rPr>
              <a:t> </a:t>
            </a:r>
            <a:r>
              <a:rPr lang="en-US" sz="1600" kern="1200" dirty="0" smtClean="0">
                <a:latin typeface="Calibri Light" panose="020F0302020204030204" pitchFamily="34" charset="0"/>
              </a:rPr>
              <a:t>helps understand what do people know and feel about a specific brand. It is done at category and brand levels and helps understanding what I have and can do with advertising in order to influence that specific </a:t>
            </a:r>
            <a:r>
              <a:rPr lang="en-US" sz="1600" kern="1200" dirty="0" err="1" smtClean="0">
                <a:latin typeface="Calibri Light" panose="020F0302020204030204" pitchFamily="34" charset="0"/>
              </a:rPr>
              <a:t>behaviour</a:t>
            </a:r>
            <a:r>
              <a:rPr lang="en-US" sz="1600" kern="1200" dirty="0" smtClean="0">
                <a:latin typeface="Calibri Light" panose="020F0302020204030204" pitchFamily="34" charset="0"/>
              </a:rPr>
              <a:t>. </a:t>
            </a:r>
            <a:endParaRPr lang="en-US" sz="1600" kern="1200" dirty="0">
              <a:latin typeface="Calibri Light" panose="020F03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83451" y="3867150"/>
            <a:ext cx="17267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latin typeface="Calibri Light" panose="020F0302020204030204" pitchFamily="34" charset="0"/>
              </a:rPr>
              <a:t>purchase </a:t>
            </a:r>
            <a:r>
              <a:rPr lang="en-US" dirty="0">
                <a:latin typeface="Calibri Light" panose="020F0302020204030204" pitchFamily="34" charset="0"/>
              </a:rPr>
              <a:t>a specific </a:t>
            </a:r>
            <a:r>
              <a:rPr lang="en-US" dirty="0" smtClean="0">
                <a:latin typeface="Calibri Light" panose="020F0302020204030204" pitchFamily="34" charset="0"/>
              </a:rPr>
              <a:t>brand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9" name="AutoShape 2" descr="https://cdn1.iconfinder.com/data/icons/shopping-e-commerce-2/96/Car-Coins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4" descr="https://cdn3.iconfinder.com/data/icons/business-pack-3/512/40-512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6" descr="https://cdn3.iconfinder.com/data/icons/shopping-1/256/Shopping_Cart-512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AutoShape 8" descr="https://cdn3.iconfinder.com/data/icons/shopping-1/256/Shopping_Cart-512.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9" name="Picture 11" descr="http://sieuthiav.net/templates/Adoosite/images/cart.png"/>
          <p:cNvPicPr>
            <a:picLocks noChangeAspect="1" noChangeArrowheads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022" y="2266950"/>
            <a:ext cx="1265578" cy="1553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13" descr="https://cdn2.iconfinder.com/data/icons/wayfinding-system-basic-icon-set/512/salesroom-512.pn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66827" y="4095750"/>
            <a:ext cx="28811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Calibri Light" panose="020F0302020204030204" pitchFamily="34" charset="0"/>
              </a:rPr>
              <a:t>Defines the MKTG objectives</a:t>
            </a:r>
            <a:endParaRPr lang="en-US" b="1" dirty="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72988" y="4031218"/>
            <a:ext cx="2718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Calibri Light" panose="020F0302020204030204" pitchFamily="34" charset="0"/>
              </a:rPr>
              <a:t>Defines the communication objectives</a:t>
            </a:r>
            <a:endParaRPr lang="en-US" b="1" dirty="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0906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902" name="pyrBrandA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4405617"/>
              </p:ext>
            </p:extLst>
          </p:nvPr>
        </p:nvGraphicFramePr>
        <p:xfrm>
          <a:off x="1219200" y="1914525"/>
          <a:ext cx="3048000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4" name="Chart" r:id="rId4" imgW="5562708" imgH="4008048" progId="MSGraph.Chart.8">
                  <p:embed followColorScheme="full"/>
                </p:oleObj>
              </mc:Choice>
              <mc:Fallback>
                <p:oleObj name="Chart" r:id="rId4" imgW="5562708" imgH="4008048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1914525"/>
                        <a:ext cx="3048000" cy="1647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903" name="pyrBrandA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7564998"/>
              </p:ext>
            </p:extLst>
          </p:nvPr>
        </p:nvGraphicFramePr>
        <p:xfrm>
          <a:off x="5638800" y="1885950"/>
          <a:ext cx="3048000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5" name="Chart" r:id="rId6" imgW="5562708" imgH="4008048" progId="MSGraph.Chart.8">
                  <p:embed followColorScheme="full"/>
                </p:oleObj>
              </mc:Choice>
              <mc:Fallback>
                <p:oleObj name="Chart" r:id="rId6" imgW="5562708" imgH="4008048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1885950"/>
                        <a:ext cx="3048000" cy="1647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10511" name="Rectangle 15"/>
          <p:cNvSpPr>
            <a:spLocks noChangeArrowheads="1"/>
          </p:cNvSpPr>
          <p:nvPr/>
        </p:nvSpPr>
        <p:spPr bwMode="auto">
          <a:xfrm>
            <a:off x="914400" y="2038350"/>
            <a:ext cx="1123706" cy="1477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lnSpc>
                <a:spcPct val="150000"/>
              </a:lnSpc>
              <a:defRPr/>
            </a:pPr>
            <a:r>
              <a:rPr lang="en-GB" sz="1200" b="1" dirty="0">
                <a:solidFill>
                  <a:srgbClr val="000000"/>
                </a:solidFill>
                <a:latin typeface="Arial" charset="0"/>
                <a:ea typeface="ＭＳ Ｐゴシック" charset="0"/>
              </a:rPr>
              <a:t>Conviction</a:t>
            </a:r>
          </a:p>
          <a:p>
            <a:pPr eaLnBrk="0" hangingPunct="0">
              <a:lnSpc>
                <a:spcPct val="150000"/>
              </a:lnSpc>
              <a:defRPr/>
            </a:pPr>
            <a:r>
              <a:rPr lang="en-GB" sz="1200" b="1" dirty="0">
                <a:solidFill>
                  <a:srgbClr val="000000"/>
                </a:solidFill>
                <a:latin typeface="Arial" charset="0"/>
                <a:ea typeface="ＭＳ Ｐゴシック" charset="0"/>
              </a:rPr>
              <a:t>Advantage</a:t>
            </a:r>
          </a:p>
          <a:p>
            <a:pPr eaLnBrk="0" hangingPunct="0">
              <a:lnSpc>
                <a:spcPct val="150000"/>
              </a:lnSpc>
              <a:defRPr/>
            </a:pPr>
            <a:r>
              <a:rPr lang="en-GB" sz="1200" b="1" dirty="0">
                <a:solidFill>
                  <a:srgbClr val="000000"/>
                </a:solidFill>
                <a:latin typeface="Arial" charset="0"/>
                <a:ea typeface="ＭＳ Ｐゴシック" charset="0"/>
              </a:rPr>
              <a:t>Performance</a:t>
            </a:r>
          </a:p>
          <a:p>
            <a:pPr eaLnBrk="0" hangingPunct="0">
              <a:lnSpc>
                <a:spcPct val="150000"/>
              </a:lnSpc>
              <a:defRPr/>
            </a:pPr>
            <a:r>
              <a:rPr lang="en-GB" sz="1200" b="1" dirty="0">
                <a:solidFill>
                  <a:srgbClr val="000000"/>
                </a:solidFill>
                <a:latin typeface="Arial" charset="0"/>
                <a:ea typeface="ＭＳ Ｐゴシック" charset="0"/>
              </a:rPr>
              <a:t>Relevance</a:t>
            </a:r>
          </a:p>
          <a:p>
            <a:pPr eaLnBrk="0" hangingPunct="0">
              <a:lnSpc>
                <a:spcPct val="150000"/>
              </a:lnSpc>
              <a:defRPr/>
            </a:pPr>
            <a:r>
              <a:rPr lang="en-GB" sz="1200" b="1" dirty="0">
                <a:solidFill>
                  <a:srgbClr val="000000"/>
                </a:solidFill>
                <a:latin typeface="Arial" charset="0"/>
                <a:ea typeface="ＭＳ Ｐゴシック" charset="0"/>
              </a:rPr>
              <a:t>Presence</a:t>
            </a:r>
          </a:p>
        </p:txBody>
      </p:sp>
      <p:sp>
        <p:nvSpPr>
          <p:cNvPr id="2410512" name="Rectangle 16"/>
          <p:cNvSpPr>
            <a:spLocks noChangeArrowheads="1"/>
          </p:cNvSpPr>
          <p:nvPr/>
        </p:nvSpPr>
        <p:spPr bwMode="auto">
          <a:xfrm>
            <a:off x="5150094" y="2008180"/>
            <a:ext cx="1123706" cy="1477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lnSpc>
                <a:spcPct val="150000"/>
              </a:lnSpc>
              <a:defRPr/>
            </a:pPr>
            <a:r>
              <a:rPr lang="en-GB" sz="1200" b="1" dirty="0">
                <a:solidFill>
                  <a:srgbClr val="000000"/>
                </a:solidFill>
                <a:latin typeface="Arial" charset="0"/>
                <a:ea typeface="ＭＳ Ｐゴシック" charset="0"/>
              </a:rPr>
              <a:t>Conviction</a:t>
            </a:r>
          </a:p>
          <a:p>
            <a:pPr eaLnBrk="0" hangingPunct="0">
              <a:lnSpc>
                <a:spcPct val="150000"/>
              </a:lnSpc>
              <a:defRPr/>
            </a:pPr>
            <a:r>
              <a:rPr lang="en-GB" sz="1200" b="1" dirty="0">
                <a:solidFill>
                  <a:srgbClr val="000000"/>
                </a:solidFill>
                <a:latin typeface="Arial" charset="0"/>
                <a:ea typeface="ＭＳ Ｐゴシック" charset="0"/>
              </a:rPr>
              <a:t>Advantage</a:t>
            </a:r>
          </a:p>
          <a:p>
            <a:pPr eaLnBrk="0" hangingPunct="0">
              <a:lnSpc>
                <a:spcPct val="150000"/>
              </a:lnSpc>
              <a:defRPr/>
            </a:pPr>
            <a:r>
              <a:rPr lang="en-GB" sz="1200" b="1" dirty="0">
                <a:solidFill>
                  <a:srgbClr val="000000"/>
                </a:solidFill>
                <a:latin typeface="Arial" charset="0"/>
                <a:ea typeface="ＭＳ Ｐゴシック" charset="0"/>
              </a:rPr>
              <a:t>Performance</a:t>
            </a:r>
          </a:p>
          <a:p>
            <a:pPr eaLnBrk="0" hangingPunct="0">
              <a:lnSpc>
                <a:spcPct val="150000"/>
              </a:lnSpc>
              <a:defRPr/>
            </a:pPr>
            <a:r>
              <a:rPr lang="en-GB" sz="1200" b="1" dirty="0">
                <a:solidFill>
                  <a:srgbClr val="000000"/>
                </a:solidFill>
                <a:latin typeface="Arial" charset="0"/>
                <a:ea typeface="ＭＳ Ｐゴシック" charset="0"/>
              </a:rPr>
              <a:t>Relevance</a:t>
            </a:r>
          </a:p>
          <a:p>
            <a:pPr eaLnBrk="0" hangingPunct="0">
              <a:lnSpc>
                <a:spcPct val="150000"/>
              </a:lnSpc>
              <a:defRPr/>
            </a:pPr>
            <a:r>
              <a:rPr lang="en-GB" sz="1200" b="1" dirty="0">
                <a:solidFill>
                  <a:srgbClr val="000000"/>
                </a:solidFill>
                <a:latin typeface="Arial" charset="0"/>
                <a:ea typeface="ＭＳ Ｐゴシック" charset="0"/>
              </a:rPr>
              <a:t>Presence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 Light"/>
                <a:cs typeface="Calibri Light"/>
              </a:rPr>
              <a:t>EXERCISE TOGETHER: WHAT IS THE PROBLEM BRAND A VS. BRAND B</a:t>
            </a:r>
            <a:r>
              <a:rPr lang="en-US" altLang="en-US" dirty="0" smtClean="0">
                <a:latin typeface="Calibri Light"/>
                <a:cs typeface="Calibri Light"/>
              </a:rPr>
              <a:t>?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559749" y="3638550"/>
            <a:ext cx="1043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b="1" dirty="0">
                <a:latin typeface="Calibri Light"/>
                <a:cs typeface="Calibri Light"/>
              </a:rPr>
              <a:t>BRAND A</a:t>
            </a:r>
            <a:endParaRPr lang="en-US" b="1" dirty="0"/>
          </a:p>
        </p:txBody>
      </p:sp>
      <p:sp>
        <p:nvSpPr>
          <p:cNvPr id="16" name="Rectangle 15"/>
          <p:cNvSpPr/>
          <p:nvPr/>
        </p:nvSpPr>
        <p:spPr>
          <a:xfrm>
            <a:off x="1559749" y="3638550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dirty="0">
                <a:latin typeface="Calibri Light"/>
                <a:cs typeface="Calibri Light"/>
              </a:rPr>
              <a:t>BRAND A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5943600" y="3638550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dirty="0">
                <a:latin typeface="Calibri Light"/>
                <a:cs typeface="Calibri Light"/>
              </a:rPr>
              <a:t>BRAND </a:t>
            </a:r>
            <a:r>
              <a:rPr lang="en-US" altLang="en-US" dirty="0" smtClean="0">
                <a:latin typeface="Calibri Light"/>
                <a:cs typeface="Calibri Light"/>
              </a:rPr>
              <a:t>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40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2266</TotalTime>
  <Words>1143</Words>
  <Application>Microsoft Macintosh PowerPoint</Application>
  <PresentationFormat>On-screen Show (16:9)</PresentationFormat>
  <Paragraphs>180</Paragraphs>
  <Slides>26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Grid</vt:lpstr>
      <vt:lpstr>Chart</vt:lpstr>
      <vt:lpstr>INTEGRATED BRAND COMMUNICATION</vt:lpstr>
      <vt:lpstr>COMMUNICATION PROCESS</vt:lpstr>
      <vt:lpstr>A bit of recap</vt:lpstr>
      <vt:lpstr>today</vt:lpstr>
      <vt:lpstr>Communication model</vt:lpstr>
      <vt:lpstr>Communication model</vt:lpstr>
      <vt:lpstr>Encoding and decoding battles</vt:lpstr>
      <vt:lpstr>Let’s look at it from Advertising pov</vt:lpstr>
      <vt:lpstr>So what?</vt:lpstr>
      <vt:lpstr>When sender and receiver don’t speak the same language…</vt:lpstr>
      <vt:lpstr>That’s why is so important to know about  1. the receiver (the target)  2. how does it decodes information 3.HOW it responds to it (response process)</vt:lpstr>
      <vt:lpstr>We will talk about the target in the session about “brief”. For now, let’s start understanding the response process </vt:lpstr>
      <vt:lpstr>The response process</vt:lpstr>
      <vt:lpstr>The response models</vt:lpstr>
      <vt:lpstr>The practical usage of the Hierarchy of needs model: Millward Brown Brand Equity for Unilever</vt:lpstr>
      <vt:lpstr>Definition of BHC Pyramid</vt:lpstr>
      <vt:lpstr>PowerPoint Presentation</vt:lpstr>
      <vt:lpstr>New models</vt:lpstr>
      <vt:lpstr>3 new models</vt:lpstr>
      <vt:lpstr>New models</vt:lpstr>
      <vt:lpstr>High involvement – High Differentiation</vt:lpstr>
      <vt:lpstr>High Involvement – low differentiation</vt:lpstr>
      <vt:lpstr>Low involvement</vt:lpstr>
      <vt:lpstr>Response models: implications</vt:lpstr>
      <vt:lpstr>Decision process &amp; response model</vt:lpstr>
      <vt:lpstr>EXERCISE TOGETHER: WHAT IS THE PROBLEM BRAND A VS. BRAND B?</vt:lpstr>
    </vt:vector>
  </TitlesOfParts>
  <Company>Interpublic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LaFranca, Massimiliano (BKK-LAP)</dc:creator>
  <cp:lastModifiedBy>Massimiliano La Franca</cp:lastModifiedBy>
  <cp:revision>59</cp:revision>
  <dcterms:created xsi:type="dcterms:W3CDTF">2015-08-03T08:39:20Z</dcterms:created>
  <dcterms:modified xsi:type="dcterms:W3CDTF">2016-02-14T16:25:10Z</dcterms:modified>
</cp:coreProperties>
</file>