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bin" ContentType="application/vnd.openxmlformats-officedocument.oleObject"/>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slides/slide89.xml" ContentType="application/vnd.openxmlformats-officedocument.presentationml.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wmf" ContentType="image/x-wmf"/>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slides/slide79.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1"/>
  </p:notesMasterIdLst>
  <p:sldIdLst>
    <p:sldId id="256" r:id="rId2"/>
    <p:sldId id="257" r:id="rId3"/>
    <p:sldId id="258" r:id="rId4"/>
    <p:sldId id="259" r:id="rId5"/>
    <p:sldId id="260" r:id="rId6"/>
    <p:sldId id="261" r:id="rId7"/>
    <p:sldId id="263" r:id="rId8"/>
    <p:sldId id="262" r:id="rId9"/>
    <p:sldId id="266" r:id="rId10"/>
    <p:sldId id="264" r:id="rId11"/>
    <p:sldId id="265" r:id="rId12"/>
    <p:sldId id="267" r:id="rId13"/>
    <p:sldId id="268" r:id="rId14"/>
    <p:sldId id="269" r:id="rId15"/>
    <p:sldId id="270" r:id="rId16"/>
    <p:sldId id="271" r:id="rId17"/>
    <p:sldId id="272" r:id="rId18"/>
    <p:sldId id="274" r:id="rId19"/>
    <p:sldId id="275" r:id="rId20"/>
    <p:sldId id="277" r:id="rId21"/>
    <p:sldId id="279" r:id="rId22"/>
    <p:sldId id="273" r:id="rId23"/>
    <p:sldId id="280" r:id="rId24"/>
    <p:sldId id="281" r:id="rId25"/>
    <p:sldId id="282" r:id="rId26"/>
    <p:sldId id="284" r:id="rId27"/>
    <p:sldId id="285" r:id="rId28"/>
    <p:sldId id="286" r:id="rId29"/>
    <p:sldId id="287" r:id="rId30"/>
    <p:sldId id="288" r:id="rId31"/>
    <p:sldId id="289" r:id="rId32"/>
    <p:sldId id="290" r:id="rId33"/>
    <p:sldId id="291" r:id="rId34"/>
    <p:sldId id="292" r:id="rId35"/>
    <p:sldId id="293" r:id="rId36"/>
    <p:sldId id="294" r:id="rId37"/>
    <p:sldId id="295" r:id="rId38"/>
    <p:sldId id="296" r:id="rId39"/>
    <p:sldId id="297" r:id="rId40"/>
    <p:sldId id="298" r:id="rId41"/>
    <p:sldId id="299" r:id="rId42"/>
    <p:sldId id="300" r:id="rId43"/>
    <p:sldId id="301" r:id="rId44"/>
    <p:sldId id="302" r:id="rId45"/>
    <p:sldId id="303" r:id="rId46"/>
    <p:sldId id="304" r:id="rId47"/>
    <p:sldId id="305" r:id="rId48"/>
    <p:sldId id="306" r:id="rId49"/>
    <p:sldId id="307" r:id="rId50"/>
    <p:sldId id="308" r:id="rId51"/>
    <p:sldId id="309" r:id="rId52"/>
    <p:sldId id="310" r:id="rId53"/>
    <p:sldId id="311" r:id="rId54"/>
    <p:sldId id="312" r:id="rId55"/>
    <p:sldId id="313" r:id="rId56"/>
    <p:sldId id="314" r:id="rId57"/>
    <p:sldId id="315" r:id="rId58"/>
    <p:sldId id="316" r:id="rId59"/>
    <p:sldId id="317" r:id="rId60"/>
    <p:sldId id="318" r:id="rId61"/>
    <p:sldId id="319" r:id="rId62"/>
    <p:sldId id="320" r:id="rId63"/>
    <p:sldId id="321" r:id="rId64"/>
    <p:sldId id="322" r:id="rId65"/>
    <p:sldId id="323" r:id="rId66"/>
    <p:sldId id="324" r:id="rId67"/>
    <p:sldId id="325" r:id="rId68"/>
    <p:sldId id="326" r:id="rId69"/>
    <p:sldId id="327" r:id="rId70"/>
    <p:sldId id="328" r:id="rId71"/>
    <p:sldId id="329" r:id="rId72"/>
    <p:sldId id="330" r:id="rId73"/>
    <p:sldId id="331" r:id="rId74"/>
    <p:sldId id="332" r:id="rId75"/>
    <p:sldId id="333" r:id="rId76"/>
    <p:sldId id="334" r:id="rId77"/>
    <p:sldId id="335" r:id="rId78"/>
    <p:sldId id="336" r:id="rId79"/>
    <p:sldId id="337" r:id="rId80"/>
    <p:sldId id="338" r:id="rId81"/>
    <p:sldId id="339" r:id="rId82"/>
    <p:sldId id="340" r:id="rId83"/>
    <p:sldId id="341" r:id="rId84"/>
    <p:sldId id="342" r:id="rId85"/>
    <p:sldId id="343" r:id="rId86"/>
    <p:sldId id="344" r:id="rId87"/>
    <p:sldId id="345" r:id="rId88"/>
    <p:sldId id="346" r:id="rId89"/>
    <p:sldId id="347" r:id="rId90"/>
  </p:sldIdLst>
  <p:sldSz cx="9144000" cy="6858000" type="screen4x3"/>
  <p:notesSz cx="7099300" cy="10234613"/>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4" d="100"/>
          <a:sy n="64" d="100"/>
        </p:scale>
        <p:origin x="-1482"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image" Target="../media/image8.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image" Target="../media/image8.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21.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22.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23.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25.w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26.w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27.w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29.w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35.w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36.wmf"/></Relationships>
</file>

<file path=ppt/drawings/_rels/vmlDrawing20.vml.rels><?xml version="1.0" encoding="UTF-8" standalone="yes"?>
<Relationships xmlns="http://schemas.openxmlformats.org/package/2006/relationships"><Relationship Id="rId2" Type="http://schemas.openxmlformats.org/officeDocument/2006/relationships/image" Target="../media/image38.wmf"/><Relationship Id="rId1" Type="http://schemas.openxmlformats.org/officeDocument/2006/relationships/image" Target="../media/image37.wmf"/></Relationships>
</file>

<file path=ppt/drawings/_rels/vmlDrawing21.vml.rels><?xml version="1.0" encoding="UTF-8" standalone="yes"?>
<Relationships xmlns="http://schemas.openxmlformats.org/package/2006/relationships"><Relationship Id="rId1" Type="http://schemas.openxmlformats.org/officeDocument/2006/relationships/image" Target="../media/image39.wmf"/></Relationships>
</file>

<file path=ppt/drawings/_rels/vmlDrawing22.vml.rels><?xml version="1.0" encoding="UTF-8" standalone="yes"?>
<Relationships xmlns="http://schemas.openxmlformats.org/package/2006/relationships"><Relationship Id="rId3" Type="http://schemas.openxmlformats.org/officeDocument/2006/relationships/image" Target="../media/image43.wmf"/><Relationship Id="rId2" Type="http://schemas.openxmlformats.org/officeDocument/2006/relationships/image" Target="../media/image42.wmf"/><Relationship Id="rId1" Type="http://schemas.openxmlformats.org/officeDocument/2006/relationships/image" Target="../media/image4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363" cy="511731"/>
          </a:xfrm>
          <a:prstGeom prst="rect">
            <a:avLst/>
          </a:prstGeom>
        </p:spPr>
        <p:txBody>
          <a:bodyPr vert="horz" lIns="99048" tIns="49524" rIns="99048" bIns="49524" rtlCol="0"/>
          <a:lstStyle>
            <a:lvl1pPr algn="l">
              <a:defRPr sz="1300"/>
            </a:lvl1pPr>
          </a:lstStyle>
          <a:p>
            <a:endParaRPr lang="th-TH"/>
          </a:p>
        </p:txBody>
      </p:sp>
      <p:sp>
        <p:nvSpPr>
          <p:cNvPr id="3" name="Date Placeholder 2"/>
          <p:cNvSpPr>
            <a:spLocks noGrp="1"/>
          </p:cNvSpPr>
          <p:nvPr>
            <p:ph type="dt" idx="1"/>
          </p:nvPr>
        </p:nvSpPr>
        <p:spPr>
          <a:xfrm>
            <a:off x="4021294" y="0"/>
            <a:ext cx="3076363" cy="511731"/>
          </a:xfrm>
          <a:prstGeom prst="rect">
            <a:avLst/>
          </a:prstGeom>
        </p:spPr>
        <p:txBody>
          <a:bodyPr vert="horz" lIns="99048" tIns="49524" rIns="99048" bIns="49524" rtlCol="0"/>
          <a:lstStyle>
            <a:lvl1pPr algn="r">
              <a:defRPr sz="1300"/>
            </a:lvl1pPr>
          </a:lstStyle>
          <a:p>
            <a:fld id="{57466E3E-775B-4A7A-94B4-3470E72A45F2}" type="datetimeFigureOut">
              <a:rPr lang="th-TH" smtClean="0"/>
              <a:pPr/>
              <a:t>11/10/55</a:t>
            </a:fld>
            <a:endParaRPr lang="th-TH"/>
          </a:p>
        </p:txBody>
      </p:sp>
      <p:sp>
        <p:nvSpPr>
          <p:cNvPr id="4" name="Slide Image Placeholder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9048" tIns="49524" rIns="99048" bIns="49524" rtlCol="0" anchor="ctr"/>
          <a:lstStyle/>
          <a:p>
            <a:endParaRPr lang="th-TH"/>
          </a:p>
        </p:txBody>
      </p:sp>
      <p:sp>
        <p:nvSpPr>
          <p:cNvPr id="5" name="Notes Placeholder 4"/>
          <p:cNvSpPr>
            <a:spLocks noGrp="1"/>
          </p:cNvSpPr>
          <p:nvPr>
            <p:ph type="body" sz="quarter" idx="3"/>
          </p:nvPr>
        </p:nvSpPr>
        <p:spPr>
          <a:xfrm>
            <a:off x="709930" y="4861441"/>
            <a:ext cx="5679440" cy="4605576"/>
          </a:xfrm>
          <a:prstGeom prst="rect">
            <a:avLst/>
          </a:prstGeom>
        </p:spPr>
        <p:txBody>
          <a:bodyPr vert="horz" lIns="99048" tIns="49524" rIns="99048" bIns="49524"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9721106"/>
            <a:ext cx="3076363" cy="511731"/>
          </a:xfrm>
          <a:prstGeom prst="rect">
            <a:avLst/>
          </a:prstGeom>
        </p:spPr>
        <p:txBody>
          <a:bodyPr vert="horz" lIns="99048" tIns="49524" rIns="99048" bIns="49524" rtlCol="0" anchor="b"/>
          <a:lstStyle>
            <a:lvl1pPr algn="l">
              <a:defRPr sz="1300"/>
            </a:lvl1pPr>
          </a:lstStyle>
          <a:p>
            <a:endParaRPr lang="th-TH"/>
          </a:p>
        </p:txBody>
      </p:sp>
      <p:sp>
        <p:nvSpPr>
          <p:cNvPr id="7" name="Slide Number Placeholder 6"/>
          <p:cNvSpPr>
            <a:spLocks noGrp="1"/>
          </p:cNvSpPr>
          <p:nvPr>
            <p:ph type="sldNum" sz="quarter" idx="5"/>
          </p:nvPr>
        </p:nvSpPr>
        <p:spPr>
          <a:xfrm>
            <a:off x="4021294" y="9721106"/>
            <a:ext cx="3076363" cy="511731"/>
          </a:xfrm>
          <a:prstGeom prst="rect">
            <a:avLst/>
          </a:prstGeom>
        </p:spPr>
        <p:txBody>
          <a:bodyPr vert="horz" lIns="99048" tIns="49524" rIns="99048" bIns="49524" rtlCol="0" anchor="b"/>
          <a:lstStyle>
            <a:lvl1pPr algn="r">
              <a:defRPr sz="1300"/>
            </a:lvl1pPr>
          </a:lstStyle>
          <a:p>
            <a:fld id="{478AA394-34AC-420D-8ACA-18C11FF6921A}" type="slidenum">
              <a:rPr lang="th-TH" smtClean="0"/>
              <a:pPr/>
              <a:t>‹#›</a:t>
            </a:fld>
            <a:endParaRPr lang="th-TH"/>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 increases,</a:t>
            </a:r>
            <a:r>
              <a:rPr lang="en-US" baseline="0" dirty="0" smtClean="0"/>
              <a:t> I decrease.  The left hand side is greater than the right hand side.  To balance Y must decrease.</a:t>
            </a:r>
            <a:endParaRPr lang="th-TH" dirty="0"/>
          </a:p>
        </p:txBody>
      </p:sp>
      <p:sp>
        <p:nvSpPr>
          <p:cNvPr id="4" name="Slide Number Placeholder 3"/>
          <p:cNvSpPr>
            <a:spLocks noGrp="1"/>
          </p:cNvSpPr>
          <p:nvPr>
            <p:ph type="sldNum" sz="quarter" idx="10"/>
          </p:nvPr>
        </p:nvSpPr>
        <p:spPr/>
        <p:txBody>
          <a:bodyPr/>
          <a:lstStyle/>
          <a:p>
            <a:fld id="{478AA394-34AC-420D-8ACA-18C11FF6921A}" type="slidenum">
              <a:rPr lang="th-TH" smtClean="0"/>
              <a:pPr/>
              <a:t>6</a:t>
            </a:fld>
            <a:endParaRPr lang="th-TH"/>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UIP</a:t>
            </a:r>
            <a:endParaRPr lang="th-TH" dirty="0"/>
          </a:p>
        </p:txBody>
      </p:sp>
      <p:sp>
        <p:nvSpPr>
          <p:cNvPr id="4" name="Slide Number Placeholder 3"/>
          <p:cNvSpPr>
            <a:spLocks noGrp="1"/>
          </p:cNvSpPr>
          <p:nvPr>
            <p:ph type="sldNum" sz="quarter" idx="10"/>
          </p:nvPr>
        </p:nvSpPr>
        <p:spPr/>
        <p:txBody>
          <a:bodyPr/>
          <a:lstStyle/>
          <a:p>
            <a:fld id="{478AA394-34AC-420D-8ACA-18C11FF6921A}" type="slidenum">
              <a:rPr lang="th-TH" smtClean="0"/>
              <a:pPr/>
              <a:t>20</a:t>
            </a:fld>
            <a:endParaRPr lang="th-TH"/>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Equilibrium</a:t>
            </a:r>
            <a:endParaRPr lang="th-TH" dirty="0"/>
          </a:p>
        </p:txBody>
      </p:sp>
      <p:sp>
        <p:nvSpPr>
          <p:cNvPr id="4" name="Slide Number Placeholder 3"/>
          <p:cNvSpPr>
            <a:spLocks noGrp="1"/>
          </p:cNvSpPr>
          <p:nvPr>
            <p:ph type="sldNum" sz="quarter" idx="10"/>
          </p:nvPr>
        </p:nvSpPr>
        <p:spPr/>
        <p:txBody>
          <a:bodyPr/>
          <a:lstStyle/>
          <a:p>
            <a:fld id="{478AA394-34AC-420D-8ACA-18C11FF6921A}" type="slidenum">
              <a:rPr lang="th-TH" smtClean="0"/>
              <a:pPr/>
              <a:t>21</a:t>
            </a:fld>
            <a:endParaRPr lang="th-TH"/>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err="1" smtClean="0"/>
              <a:t>Bc</a:t>
            </a:r>
            <a:r>
              <a:rPr lang="en-US" baseline="0" dirty="0" smtClean="0"/>
              <a:t> and M increase hand in hand so that M/</a:t>
            </a:r>
            <a:r>
              <a:rPr lang="en-US" baseline="0" dirty="0" err="1" smtClean="0"/>
              <a:t>Fc</a:t>
            </a:r>
            <a:r>
              <a:rPr lang="en-US" baseline="0" dirty="0" smtClean="0"/>
              <a:t> increases.  Creditability gone.</a:t>
            </a:r>
            <a:endParaRPr lang="th-TH" dirty="0"/>
          </a:p>
        </p:txBody>
      </p:sp>
      <p:sp>
        <p:nvSpPr>
          <p:cNvPr id="4" name="Slide Number Placeholder 3"/>
          <p:cNvSpPr>
            <a:spLocks noGrp="1"/>
          </p:cNvSpPr>
          <p:nvPr>
            <p:ph type="sldNum" sz="quarter" idx="10"/>
          </p:nvPr>
        </p:nvSpPr>
        <p:spPr/>
        <p:txBody>
          <a:bodyPr/>
          <a:lstStyle/>
          <a:p>
            <a:fld id="{478AA394-34AC-420D-8ACA-18C11FF6921A}" type="slidenum">
              <a:rPr lang="th-TH" smtClean="0"/>
              <a:pPr/>
              <a:t>25</a:t>
            </a:fld>
            <a:endParaRPr lang="th-TH"/>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After WWII,</a:t>
            </a:r>
            <a:r>
              <a:rPr lang="en-US" baseline="0" dirty="0" smtClean="0"/>
              <a:t> every country around the world is experiencing slump in domestic demand.  One way to promote domestic demand is to create external demand through exchange rate depreciation/devaluation and imposing trade restriction.  The exchange rate depreciation is somehow in the </a:t>
            </a:r>
            <a:r>
              <a:rPr lang="en-US" baseline="0" dirty="0" err="1" smtClean="0"/>
              <a:t>prisonal</a:t>
            </a:r>
            <a:r>
              <a:rPr lang="en-US" baseline="0" dirty="0" smtClean="0"/>
              <a:t> </a:t>
            </a:r>
            <a:r>
              <a:rPr lang="en-US" baseline="0" dirty="0" err="1" smtClean="0"/>
              <a:t>dilema</a:t>
            </a:r>
            <a:r>
              <a:rPr lang="en-US" baseline="0" dirty="0" smtClean="0"/>
              <a:t> category. If we all agree not to depreciate, all will win.  If there is at least one agent cheating, all will cheat and end up with the worse-off scenario. </a:t>
            </a:r>
            <a:endParaRPr lang="th-TH" dirty="0"/>
          </a:p>
        </p:txBody>
      </p:sp>
      <p:sp>
        <p:nvSpPr>
          <p:cNvPr id="4" name="Slide Number Placeholder 3"/>
          <p:cNvSpPr>
            <a:spLocks noGrp="1"/>
          </p:cNvSpPr>
          <p:nvPr>
            <p:ph type="sldNum" sz="quarter" idx="10"/>
          </p:nvPr>
        </p:nvSpPr>
        <p:spPr/>
        <p:txBody>
          <a:bodyPr/>
          <a:lstStyle/>
          <a:p>
            <a:fld id="{478AA394-34AC-420D-8ACA-18C11FF6921A}" type="slidenum">
              <a:rPr lang="th-TH" smtClean="0"/>
              <a:pPr/>
              <a:t>27</a:t>
            </a:fld>
            <a:endParaRPr lang="th-TH"/>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influential economist</a:t>
            </a:r>
            <a:r>
              <a:rPr lang="en-US" baseline="0" dirty="0" smtClean="0"/>
              <a:t>, John Maynard Keynes, urges for the big role of government.  The rationale is when an economy is in the depression, price mechanism might not work well to keep full employment.  Big injection from the government is needed, an appropriate preoccupation.  Keynesian therapy. </a:t>
            </a:r>
            <a:endParaRPr lang="th-TH" dirty="0"/>
          </a:p>
        </p:txBody>
      </p:sp>
      <p:sp>
        <p:nvSpPr>
          <p:cNvPr id="4" name="Slide Number Placeholder 3"/>
          <p:cNvSpPr>
            <a:spLocks noGrp="1"/>
          </p:cNvSpPr>
          <p:nvPr>
            <p:ph type="sldNum" sz="quarter" idx="10"/>
          </p:nvPr>
        </p:nvSpPr>
        <p:spPr/>
        <p:txBody>
          <a:bodyPr/>
          <a:lstStyle/>
          <a:p>
            <a:fld id="{478AA394-34AC-420D-8ACA-18C11FF6921A}" type="slidenum">
              <a:rPr lang="th-TH" smtClean="0"/>
              <a:pPr/>
              <a:t>28</a:t>
            </a:fld>
            <a:endParaRPr lang="th-TH"/>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th-TH" dirty="0"/>
          </a:p>
        </p:txBody>
      </p:sp>
      <p:sp>
        <p:nvSpPr>
          <p:cNvPr id="4" name="Slide Number Placeholder 3"/>
          <p:cNvSpPr>
            <a:spLocks noGrp="1"/>
          </p:cNvSpPr>
          <p:nvPr>
            <p:ph type="sldNum" sz="quarter" idx="10"/>
          </p:nvPr>
        </p:nvSpPr>
        <p:spPr/>
        <p:txBody>
          <a:bodyPr/>
          <a:lstStyle/>
          <a:p>
            <a:fld id="{478AA394-34AC-420D-8ACA-18C11FF6921A}" type="slidenum">
              <a:rPr lang="th-TH" smtClean="0"/>
              <a:pPr/>
              <a:t>37</a:t>
            </a:fld>
            <a:endParaRPr lang="th-TH"/>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th-TH" dirty="0"/>
          </a:p>
        </p:txBody>
      </p:sp>
      <p:sp>
        <p:nvSpPr>
          <p:cNvPr id="4" name="Slide Number Placeholder 3"/>
          <p:cNvSpPr>
            <a:spLocks noGrp="1"/>
          </p:cNvSpPr>
          <p:nvPr>
            <p:ph type="sldNum" sz="quarter" idx="10"/>
          </p:nvPr>
        </p:nvSpPr>
        <p:spPr/>
        <p:txBody>
          <a:bodyPr/>
          <a:lstStyle/>
          <a:p>
            <a:fld id="{478AA394-34AC-420D-8ACA-18C11FF6921A}" type="slidenum">
              <a:rPr lang="th-TH" smtClean="0"/>
              <a:pPr/>
              <a:t>38</a:t>
            </a:fld>
            <a:endParaRPr lang="th-TH"/>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Slope of MM and BB; In the figure, the slope of BB is flatter than that of MM. It means BB is more sensitive to interest</a:t>
            </a:r>
            <a:r>
              <a:rPr lang="en-US" baseline="0" dirty="0" smtClean="0"/>
              <a:t> rate change. </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Given the size of interest rate changes, Y change on BB curve is greater than that on MM.</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 </a:t>
            </a:r>
            <a:endParaRPr lang="en-US" dirty="0" smtClean="0"/>
          </a:p>
          <a:p>
            <a:endParaRPr lang="th-TH" dirty="0"/>
          </a:p>
        </p:txBody>
      </p:sp>
      <p:sp>
        <p:nvSpPr>
          <p:cNvPr id="4" name="Slide Number Placeholder 3"/>
          <p:cNvSpPr>
            <a:spLocks noGrp="1"/>
          </p:cNvSpPr>
          <p:nvPr>
            <p:ph type="sldNum" sz="quarter" idx="10"/>
          </p:nvPr>
        </p:nvSpPr>
        <p:spPr/>
        <p:txBody>
          <a:bodyPr/>
          <a:lstStyle/>
          <a:p>
            <a:fld id="{478AA394-34AC-420D-8ACA-18C11FF6921A}" type="slidenum">
              <a:rPr lang="th-TH" smtClean="0"/>
              <a:pPr/>
              <a:t>39</a:t>
            </a:fld>
            <a:endParaRPr lang="th-TH"/>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endParaRPr lang="en-US" baseline="0" dirty="0" smtClean="0"/>
          </a:p>
        </p:txBody>
      </p:sp>
      <p:sp>
        <p:nvSpPr>
          <p:cNvPr id="4" name="Slide Number Placeholder 3"/>
          <p:cNvSpPr>
            <a:spLocks noGrp="1"/>
          </p:cNvSpPr>
          <p:nvPr>
            <p:ph type="sldNum" sz="quarter" idx="10"/>
          </p:nvPr>
        </p:nvSpPr>
        <p:spPr/>
        <p:txBody>
          <a:bodyPr/>
          <a:lstStyle/>
          <a:p>
            <a:fld id="{478AA394-34AC-420D-8ACA-18C11FF6921A}" type="slidenum">
              <a:rPr lang="th-TH" smtClean="0"/>
              <a:pPr/>
              <a:t>40</a:t>
            </a:fld>
            <a:endParaRPr lang="th-TH"/>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1.</a:t>
            </a:r>
            <a:r>
              <a:rPr lang="en-US" baseline="0" dirty="0" smtClean="0"/>
              <a:t> </a:t>
            </a:r>
            <a:r>
              <a:rPr lang="th-TH" dirty="0" smtClean="0"/>
              <a:t>แก้ไขรูปเพื่อให้มีจุดเริ่มต้นก่อนที่ </a:t>
            </a:r>
            <a:r>
              <a:rPr lang="en-US" dirty="0" smtClean="0"/>
              <a:t>Aggregate</a:t>
            </a:r>
            <a:r>
              <a:rPr lang="en-US" baseline="0" dirty="0" smtClean="0"/>
              <a:t> Demand Shock </a:t>
            </a:r>
            <a:endParaRPr lang="th-TH" baseline="0" dirty="0" smtClean="0"/>
          </a:p>
          <a:p>
            <a:r>
              <a:rPr lang="en-US" baseline="0" dirty="0" smtClean="0"/>
              <a:t>2. </a:t>
            </a:r>
            <a:r>
              <a:rPr lang="th-TH" baseline="0" dirty="0" smtClean="0"/>
              <a:t>พอ </a:t>
            </a:r>
            <a:r>
              <a:rPr lang="en-US" baseline="0" dirty="0" smtClean="0"/>
              <a:t>Aggregate Demand Shocks</a:t>
            </a:r>
            <a:r>
              <a:rPr lang="th-TH" baseline="0" dirty="0" smtClean="0"/>
              <a:t> ทำให้ </a:t>
            </a:r>
            <a:r>
              <a:rPr lang="en-US" baseline="0" dirty="0" smtClean="0"/>
              <a:t>GM Shift </a:t>
            </a:r>
            <a:r>
              <a:rPr lang="th-TH" baseline="0" dirty="0" smtClean="0"/>
              <a:t>และไปตัดที่จุดที่สูงกว่าจุด </a:t>
            </a:r>
            <a:r>
              <a:rPr lang="en-US" baseline="0" dirty="0" smtClean="0"/>
              <a:t>A</a:t>
            </a:r>
            <a:r>
              <a:rPr lang="th-TH" baseline="0" dirty="0" smtClean="0"/>
              <a:t>  และทำให้มีเงินทุนไหลเข้า</a:t>
            </a:r>
            <a:r>
              <a:rPr lang="en-US" baseline="0" dirty="0" smtClean="0"/>
              <a:t> </a:t>
            </a:r>
            <a:r>
              <a:rPr lang="th-TH" baseline="0" dirty="0" smtClean="0"/>
              <a:t> </a:t>
            </a:r>
          </a:p>
          <a:p>
            <a:r>
              <a:rPr lang="en-US" dirty="0" smtClean="0"/>
              <a:t>3.</a:t>
            </a:r>
            <a:r>
              <a:rPr lang="en-US" baseline="0" dirty="0" smtClean="0"/>
              <a:t> </a:t>
            </a:r>
            <a:r>
              <a:rPr lang="th-TH" baseline="0" dirty="0" smtClean="0"/>
              <a:t>เส้น </a:t>
            </a:r>
            <a:r>
              <a:rPr lang="en-US" baseline="0" dirty="0" smtClean="0"/>
              <a:t>MM </a:t>
            </a:r>
            <a:r>
              <a:rPr lang="th-TH" baseline="0" dirty="0" smtClean="0"/>
              <a:t>ขยับและทำให้ได้ดุลยภาพที่จุด </a:t>
            </a:r>
            <a:r>
              <a:rPr lang="en-US" baseline="0" dirty="0" smtClean="0"/>
              <a:t>A </a:t>
            </a:r>
            <a:r>
              <a:rPr lang="th-TH" baseline="0" dirty="0" smtClean="0"/>
              <a:t>(ภายใต้เงื่อนไขที่ธนาคารกลางกำหนดเป้าหมายที่ </a:t>
            </a:r>
            <a:r>
              <a:rPr lang="en-US" baseline="0" dirty="0" err="1" smtClean="0"/>
              <a:t>Bc</a:t>
            </a:r>
            <a:r>
              <a:rPr lang="en-US" baseline="0" dirty="0" smtClean="0"/>
              <a:t>)</a:t>
            </a:r>
          </a:p>
          <a:p>
            <a:r>
              <a:rPr lang="en-US" baseline="0" dirty="0" smtClean="0"/>
              <a:t>4. </a:t>
            </a:r>
            <a:r>
              <a:rPr lang="th-TH" baseline="0" dirty="0" smtClean="0"/>
              <a:t>แต่หากกำหนดเป้าหมายที่ดอกเบี้ยที่ </a:t>
            </a:r>
            <a:r>
              <a:rPr lang="en-US" baseline="0" dirty="0" smtClean="0"/>
              <a:t>R0 </a:t>
            </a:r>
            <a:r>
              <a:rPr lang="th-TH" baseline="0" dirty="0" smtClean="0"/>
              <a:t>ธนาคารกลางต้องปรับเปลี่ยน </a:t>
            </a:r>
            <a:r>
              <a:rPr lang="en-US" baseline="0" dirty="0" err="1" smtClean="0"/>
              <a:t>Bc</a:t>
            </a:r>
            <a:r>
              <a:rPr lang="en-US" baseline="0" dirty="0" smtClean="0"/>
              <a:t> </a:t>
            </a:r>
            <a:r>
              <a:rPr lang="th-TH" baseline="0" dirty="0" smtClean="0"/>
              <a:t>เพื่อให้ดอกเบี้ยกลับมาที่ </a:t>
            </a:r>
            <a:r>
              <a:rPr lang="en-US" baseline="0" dirty="0" smtClean="0"/>
              <a:t>R0 </a:t>
            </a:r>
            <a:r>
              <a:rPr lang="th-TH" baseline="0" dirty="0" smtClean="0"/>
              <a:t>เหมือนเดิม </a:t>
            </a:r>
          </a:p>
          <a:p>
            <a:r>
              <a:rPr lang="en-US" baseline="0" dirty="0" smtClean="0"/>
              <a:t>5. </a:t>
            </a:r>
            <a:r>
              <a:rPr lang="th-TH" baseline="0" dirty="0" smtClean="0"/>
              <a:t>ในกรณีนี้ธนาคารกลางต้องลดการถือ </a:t>
            </a:r>
            <a:r>
              <a:rPr lang="en-US" baseline="0" dirty="0" err="1" smtClean="0"/>
              <a:t>Bc</a:t>
            </a:r>
            <a:r>
              <a:rPr lang="en-US" baseline="0" dirty="0" smtClean="0"/>
              <a:t> </a:t>
            </a:r>
            <a:r>
              <a:rPr lang="th-TH" baseline="0" dirty="0" smtClean="0"/>
              <a:t>หรือขาย </a:t>
            </a:r>
            <a:r>
              <a:rPr lang="en-US" baseline="0" dirty="0" err="1" smtClean="0"/>
              <a:t>Bc</a:t>
            </a:r>
            <a:r>
              <a:rPr lang="en-US" baseline="0" dirty="0" smtClean="0"/>
              <a:t> </a:t>
            </a:r>
            <a:r>
              <a:rPr lang="th-TH" baseline="0" dirty="0" smtClean="0"/>
              <a:t>ออกเพื่อให้ดอกเบี้ยในตลาดลดลง (ซึ่งกระทบทั้ง </a:t>
            </a:r>
            <a:r>
              <a:rPr lang="en-US" baseline="0" dirty="0" smtClean="0"/>
              <a:t>BB </a:t>
            </a:r>
            <a:r>
              <a:rPr lang="th-TH" baseline="0" dirty="0" smtClean="0"/>
              <a:t>และ </a:t>
            </a:r>
            <a:r>
              <a:rPr lang="en-US" baseline="0" dirty="0" smtClean="0"/>
              <a:t>MM</a:t>
            </a:r>
            <a:r>
              <a:rPr lang="th-TH" baseline="0" dirty="0" smtClean="0"/>
              <a:t> พร้อมๆ กัน) </a:t>
            </a:r>
            <a:r>
              <a:rPr lang="en-US" baseline="0" dirty="0" smtClean="0"/>
              <a:t> </a:t>
            </a:r>
          </a:p>
          <a:p>
            <a:endParaRPr lang="en-US" dirty="0"/>
          </a:p>
        </p:txBody>
      </p:sp>
      <p:sp>
        <p:nvSpPr>
          <p:cNvPr id="4" name="Slide Number Placeholder 3"/>
          <p:cNvSpPr>
            <a:spLocks noGrp="1"/>
          </p:cNvSpPr>
          <p:nvPr>
            <p:ph type="sldNum" sz="quarter" idx="10"/>
          </p:nvPr>
        </p:nvSpPr>
        <p:spPr/>
        <p:txBody>
          <a:bodyPr/>
          <a:lstStyle/>
          <a:p>
            <a:fld id="{74519FFF-0A81-4294-9C33-17CA5A59C306}" type="slidenum">
              <a:rPr lang="en-US" smtClean="0"/>
              <a:pPr/>
              <a:t>56</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th-TH" dirty="0" smtClean="0"/>
              <a:t>การอธิบายเริ่มจากดุลยภาพที่จุด</a:t>
            </a:r>
            <a:r>
              <a:rPr lang="th-TH" baseline="0" dirty="0" smtClean="0"/>
              <a:t> </a:t>
            </a:r>
            <a:r>
              <a:rPr lang="en-US" baseline="0" dirty="0" smtClean="0"/>
              <a:t>A </a:t>
            </a:r>
            <a:r>
              <a:rPr lang="th-TH" baseline="0" dirty="0" smtClean="0"/>
              <a:t>ก่อน  ถัดจากนั้นหากภาครัฐมี </a:t>
            </a:r>
            <a:r>
              <a:rPr lang="en-US" baseline="0" dirty="0" smtClean="0"/>
              <a:t>Target </a:t>
            </a:r>
            <a:r>
              <a:rPr lang="th-TH" baseline="0" dirty="0" smtClean="0"/>
              <a:t>ปริมาณเงินที่ </a:t>
            </a:r>
            <a:r>
              <a:rPr lang="en-US" baseline="0" dirty="0" smtClean="0"/>
              <a:t>MM0 </a:t>
            </a:r>
            <a:r>
              <a:rPr lang="th-TH" baseline="0" dirty="0" smtClean="0"/>
              <a:t>จึงลดปริมาณเงิน  ตัวแปรอื่นๆ ของภาครัฐจะเปลี่ยนแปลงเพื่อให้ได้เป้าหมายปริมาณเงินที่ </a:t>
            </a:r>
            <a:r>
              <a:rPr lang="en-US" baseline="0" dirty="0" smtClean="0"/>
              <a:t>MM0 </a:t>
            </a:r>
            <a:r>
              <a:rPr lang="th-TH" baseline="0" dirty="0" smtClean="0"/>
              <a:t>ดังนั้นธนาคารกลางจะปรับเปลี่ยนปัจจัยอื่นๆ เพื่อให้ดุลยภาพเกิดบนเส้น </a:t>
            </a:r>
            <a:r>
              <a:rPr lang="en-US" baseline="0" dirty="0" smtClean="0"/>
              <a:t>MM0 </a:t>
            </a:r>
            <a:r>
              <a:rPr lang="th-TH" baseline="0" dirty="0" smtClean="0"/>
              <a:t> </a:t>
            </a:r>
          </a:p>
          <a:p>
            <a:endParaRPr lang="en-US" dirty="0"/>
          </a:p>
        </p:txBody>
      </p:sp>
      <p:sp>
        <p:nvSpPr>
          <p:cNvPr id="4" name="Slide Number Placeholder 3"/>
          <p:cNvSpPr>
            <a:spLocks noGrp="1"/>
          </p:cNvSpPr>
          <p:nvPr>
            <p:ph type="sldNum" sz="quarter" idx="10"/>
          </p:nvPr>
        </p:nvSpPr>
        <p:spPr/>
        <p:txBody>
          <a:bodyPr/>
          <a:lstStyle/>
          <a:p>
            <a:fld id="{74519FFF-0A81-4294-9C33-17CA5A59C306}" type="slidenum">
              <a:rPr lang="en-US" smtClean="0"/>
              <a:pPr/>
              <a:t>57</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th-TH" dirty="0" smtClean="0"/>
              <a:t>หากภาครัฐต้องการขยายปริมาณเงินเพื่อให้เศรษฐกิจขยายตัวถึงจุด</a:t>
            </a:r>
            <a:r>
              <a:rPr lang="th-TH" baseline="0" dirty="0" smtClean="0"/>
              <a:t> </a:t>
            </a:r>
            <a:r>
              <a:rPr lang="en-US" baseline="0" dirty="0" smtClean="0"/>
              <a:t>C </a:t>
            </a:r>
            <a:r>
              <a:rPr lang="th-TH" baseline="0" dirty="0" smtClean="0"/>
              <a:t>และ ปริมาณเงินเท่ากับ </a:t>
            </a:r>
            <a:r>
              <a:rPr lang="en-US" baseline="0" dirty="0" smtClean="0"/>
              <a:t>MM1 </a:t>
            </a:r>
            <a:r>
              <a:rPr lang="th-TH" baseline="0" dirty="0" smtClean="0"/>
              <a:t>สิ่งที่เกิดขึ้น คือ ณ </a:t>
            </a:r>
            <a:r>
              <a:rPr lang="en-US" baseline="0" dirty="0" smtClean="0"/>
              <a:t>MM1 </a:t>
            </a:r>
            <a:r>
              <a:rPr lang="th-TH" baseline="0" dirty="0" smtClean="0"/>
              <a:t>เกิด </a:t>
            </a:r>
            <a:r>
              <a:rPr lang="en-US" baseline="0" dirty="0" smtClean="0"/>
              <a:t>Disequilibrium </a:t>
            </a:r>
            <a:r>
              <a:rPr lang="th-TH" baseline="0" dirty="0" smtClean="0"/>
              <a:t>ในตลาดพันธบัตร รูปทางซ้ายจุดตัดอยู่ต่ำกว่าเส้น </a:t>
            </a:r>
            <a:r>
              <a:rPr lang="en-US" baseline="0" dirty="0" smtClean="0"/>
              <a:t>BB (</a:t>
            </a:r>
            <a:r>
              <a:rPr lang="th-TH" baseline="0" dirty="0" smtClean="0"/>
              <a:t>ดอกเบี้ยต่ำเกินไป) ในขณะทีรูปทางขวาจุดตัดอยู่สูงกว่าเส้น </a:t>
            </a:r>
            <a:r>
              <a:rPr lang="en-US" baseline="0" dirty="0" smtClean="0"/>
              <a:t>BB  </a:t>
            </a:r>
          </a:p>
          <a:p>
            <a:r>
              <a:rPr lang="th-TH" baseline="0" dirty="0" smtClean="0"/>
              <a:t>ภายใต้ </a:t>
            </a:r>
            <a:r>
              <a:rPr lang="en-US" baseline="0" dirty="0" smtClean="0"/>
              <a:t>Monetary Targeting </a:t>
            </a:r>
            <a:r>
              <a:rPr lang="th-TH" baseline="0" dirty="0" smtClean="0"/>
              <a:t>เราต้องรักษา </a:t>
            </a:r>
            <a:r>
              <a:rPr lang="en-US" baseline="0" dirty="0" smtClean="0"/>
              <a:t>MM1 </a:t>
            </a:r>
            <a:r>
              <a:rPr lang="th-TH" baseline="0" dirty="0" smtClean="0"/>
              <a:t>ให้คงที่ นั่นหมายถึงธนาคารกลางต้องเปลี่ยนแปลงปริมาณการถือ </a:t>
            </a:r>
            <a:r>
              <a:rPr lang="en-US" baseline="0" dirty="0" err="1" smtClean="0"/>
              <a:t>Bc</a:t>
            </a:r>
            <a:r>
              <a:rPr lang="en-US" baseline="0" dirty="0" smtClean="0"/>
              <a:t> </a:t>
            </a:r>
            <a:r>
              <a:rPr lang="th-TH" baseline="0" dirty="0" smtClean="0"/>
              <a:t>เพื่อชดเชยผลการเปลี่ยนแปลง </a:t>
            </a:r>
            <a:r>
              <a:rPr lang="en-US" baseline="0" dirty="0" err="1" smtClean="0"/>
              <a:t>Fc</a:t>
            </a:r>
            <a:r>
              <a:rPr lang="en-US" baseline="0" dirty="0" smtClean="0"/>
              <a:t> </a:t>
            </a:r>
            <a:r>
              <a:rPr lang="th-TH" baseline="0" dirty="0" smtClean="0"/>
              <a:t>ที่จะมีต่อปริมาณเงินภายในประเทศ หรือการทำ </a:t>
            </a:r>
            <a:r>
              <a:rPr lang="en-US" baseline="0" dirty="0" smtClean="0"/>
              <a:t>Sterilization </a:t>
            </a:r>
            <a:endParaRPr lang="th-TH" baseline="0" dirty="0" smtClean="0"/>
          </a:p>
          <a:p>
            <a:r>
              <a:rPr lang="th-TH" baseline="0" dirty="0" smtClean="0"/>
              <a:t>รูปทางซ้าย (ดอกเบี้ยต่ำเกินไป) เงินทุนก็เริ่มไหลออก </a:t>
            </a:r>
            <a:r>
              <a:rPr lang="en-US" baseline="0" dirty="0" err="1" smtClean="0"/>
              <a:t>Fc</a:t>
            </a:r>
            <a:r>
              <a:rPr lang="en-US" baseline="0" dirty="0" smtClean="0"/>
              <a:t> </a:t>
            </a:r>
            <a:r>
              <a:rPr lang="th-TH" baseline="0" dirty="0" smtClean="0"/>
              <a:t>จะปรับลดลง  ดังนั้นเพื่อชดเชยผลที่มีต่อปริมาณเงินภายในประเทศ ธนาคารกลางต้องเพิ่ม </a:t>
            </a:r>
            <a:r>
              <a:rPr lang="en-US" baseline="0" dirty="0" err="1" smtClean="0"/>
              <a:t>Bc</a:t>
            </a:r>
            <a:r>
              <a:rPr lang="en-US" baseline="0" dirty="0" smtClean="0"/>
              <a:t> </a:t>
            </a:r>
            <a:r>
              <a:rPr lang="th-TH" baseline="0" dirty="0" smtClean="0"/>
              <a:t>ดังนั้น เส้น </a:t>
            </a:r>
            <a:r>
              <a:rPr lang="en-US" baseline="0" dirty="0" smtClean="0"/>
              <a:t>BB </a:t>
            </a:r>
            <a:r>
              <a:rPr lang="th-TH" baseline="0" dirty="0" smtClean="0"/>
              <a:t>จะ </a:t>
            </a:r>
            <a:r>
              <a:rPr lang="en-US" baseline="0" dirty="0" smtClean="0"/>
              <a:t>Shift </a:t>
            </a:r>
            <a:r>
              <a:rPr lang="th-TH" baseline="0" dirty="0" smtClean="0"/>
              <a:t>ออกไปทางขวาและทำให้เราสามารถรักษาดุลยภาพให้อยู่ที่จุด </a:t>
            </a:r>
            <a:r>
              <a:rPr lang="en-US" baseline="0" dirty="0" smtClean="0"/>
              <a:t>C </a:t>
            </a:r>
            <a:r>
              <a:rPr lang="th-TH" baseline="0" dirty="0" smtClean="0"/>
              <a:t>ได้ </a:t>
            </a:r>
          </a:p>
          <a:p>
            <a:r>
              <a:rPr lang="th-TH" baseline="0" dirty="0" smtClean="0"/>
              <a:t>รูปทางขวา เป็นกรณีตรงกันข้าม คือ ดอกเบี้ยที่สูงทำให้มีเงินทุนไหลเข้าและทำให้ </a:t>
            </a:r>
            <a:r>
              <a:rPr lang="en-US" baseline="0" dirty="0" err="1" smtClean="0"/>
              <a:t>Fc</a:t>
            </a:r>
            <a:r>
              <a:rPr lang="en-US" baseline="0" dirty="0" smtClean="0"/>
              <a:t> </a:t>
            </a:r>
            <a:r>
              <a:rPr lang="th-TH" baseline="0" dirty="0" smtClean="0"/>
              <a:t>ปรับเพิ่มขึ้น ในกรณีนี้ธนาคารกลางต้องชดเชยปริมาณเงินที่จะเพิ่มขึ้นจาก </a:t>
            </a:r>
            <a:r>
              <a:rPr lang="en-US" baseline="0" dirty="0" err="1" smtClean="0"/>
              <a:t>Fc</a:t>
            </a:r>
            <a:r>
              <a:rPr lang="en-US" baseline="0" dirty="0" smtClean="0"/>
              <a:t> </a:t>
            </a:r>
            <a:r>
              <a:rPr lang="th-TH" baseline="0" dirty="0" smtClean="0"/>
              <a:t>โดยลดการถือ </a:t>
            </a:r>
            <a:r>
              <a:rPr lang="en-US" baseline="0" dirty="0" smtClean="0"/>
              <a:t>Bonds </a:t>
            </a:r>
            <a:r>
              <a:rPr lang="th-TH" baseline="0" dirty="0" smtClean="0"/>
              <a:t>และทำให้เส้น </a:t>
            </a:r>
            <a:r>
              <a:rPr lang="en-US" baseline="0" dirty="0" smtClean="0"/>
              <a:t>BB Shift </a:t>
            </a:r>
            <a:r>
              <a:rPr lang="th-TH" baseline="0" dirty="0" smtClean="0"/>
              <a:t>มาทางซ้ายมือแทนและทำให้ได้ดุลยภาพที่จุด </a:t>
            </a:r>
            <a:r>
              <a:rPr lang="en-US" baseline="0" dirty="0" smtClean="0"/>
              <a:t>C </a:t>
            </a:r>
            <a:r>
              <a:rPr lang="th-TH" baseline="0" dirty="0" smtClean="0"/>
              <a:t> </a:t>
            </a:r>
            <a:endParaRPr lang="en-US" baseline="0" dirty="0" smtClean="0"/>
          </a:p>
        </p:txBody>
      </p:sp>
      <p:sp>
        <p:nvSpPr>
          <p:cNvPr id="4" name="Slide Number Placeholder 3"/>
          <p:cNvSpPr>
            <a:spLocks noGrp="1"/>
          </p:cNvSpPr>
          <p:nvPr>
            <p:ph type="sldNum" sz="quarter" idx="10"/>
          </p:nvPr>
        </p:nvSpPr>
        <p:spPr/>
        <p:txBody>
          <a:bodyPr/>
          <a:lstStyle/>
          <a:p>
            <a:fld id="{74519FFF-0A81-4294-9C33-17CA5A59C306}" type="slidenum">
              <a:rPr lang="en-US" smtClean="0"/>
              <a:pPr/>
              <a:t>58</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th-TH" dirty="0" smtClean="0"/>
              <a:t>ภายใต้ระบบ </a:t>
            </a:r>
            <a:r>
              <a:rPr lang="en-US" dirty="0" smtClean="0"/>
              <a:t>Floating </a:t>
            </a:r>
            <a:r>
              <a:rPr lang="th-TH" dirty="0" smtClean="0"/>
              <a:t>เราไม่มี</a:t>
            </a:r>
            <a:r>
              <a:rPr lang="th-TH" baseline="0" dirty="0" smtClean="0"/>
              <a:t> </a:t>
            </a:r>
            <a:r>
              <a:rPr lang="en-US" baseline="0" dirty="0" smtClean="0"/>
              <a:t>Exchange rate </a:t>
            </a:r>
            <a:r>
              <a:rPr lang="th-TH" baseline="0" dirty="0" smtClean="0"/>
              <a:t>ที่ธนาคารกลางต้อง </a:t>
            </a:r>
            <a:r>
              <a:rPr lang="en-US" baseline="0" dirty="0" smtClean="0"/>
              <a:t>Maintain </a:t>
            </a:r>
            <a:r>
              <a:rPr lang="th-TH" baseline="0" dirty="0" smtClean="0"/>
              <a:t>ดังนั้น </a:t>
            </a:r>
            <a:r>
              <a:rPr lang="en-US" baseline="0" dirty="0" err="1" smtClean="0"/>
              <a:t>Fc</a:t>
            </a:r>
            <a:r>
              <a:rPr lang="en-US" baseline="0" dirty="0" smtClean="0"/>
              <a:t> </a:t>
            </a:r>
            <a:r>
              <a:rPr lang="th-TH" baseline="0" dirty="0" smtClean="0"/>
              <a:t>ก็จะกลายมาเป็น </a:t>
            </a:r>
            <a:r>
              <a:rPr lang="en-US" baseline="0" dirty="0" smtClean="0"/>
              <a:t>Exogenous </a:t>
            </a:r>
            <a:r>
              <a:rPr lang="th-TH" baseline="0" dirty="0" smtClean="0"/>
              <a:t>ที่รัฐกำหนดได้ว่าอยากจะถือ </a:t>
            </a:r>
            <a:r>
              <a:rPr lang="en-US" baseline="0" dirty="0" smtClean="0"/>
              <a:t>Foreign Reserve </a:t>
            </a:r>
            <a:r>
              <a:rPr lang="th-TH" baseline="0" dirty="0" smtClean="0"/>
              <a:t>เท่าไหร่ ในขณะที่ </a:t>
            </a:r>
            <a:r>
              <a:rPr lang="en-US" baseline="0" dirty="0" err="1" smtClean="0"/>
              <a:t>Bc</a:t>
            </a:r>
            <a:r>
              <a:rPr lang="en-US" baseline="0" dirty="0" smtClean="0"/>
              <a:t> </a:t>
            </a:r>
            <a:r>
              <a:rPr lang="th-TH" baseline="0" dirty="0" smtClean="0"/>
              <a:t>ก็ยังอยู่ในเครื่องมือของรัฐที่จะใช้เพื่อมีอิทธิพลต่อปริมาณเงินในระบบเศรษฐกิจ    </a:t>
            </a:r>
          </a:p>
          <a:p>
            <a:r>
              <a:rPr lang="th-TH" baseline="0" dirty="0" smtClean="0"/>
              <a:t>อย่างไรก็ตามเนื่องจากอัตราแลกเปลี่ยนลอยตัว บทบาทของเงินทุนสำรองในการค้ำปริมาณเงินที่พิมพ์ออกมาจึงลดลง  ดังนั้นเราจึงสามารถที่จะ </a:t>
            </a:r>
            <a:r>
              <a:rPr lang="en-US" baseline="0" dirty="0" smtClean="0"/>
              <a:t>Target </a:t>
            </a:r>
            <a:r>
              <a:rPr lang="th-TH" baseline="0" dirty="0" smtClean="0"/>
              <a:t>ไปที่ปริมาณเงินได้เลย โดยอาจจะมาจากการเปลี่ยนแปลง </a:t>
            </a:r>
            <a:r>
              <a:rPr lang="en-US" baseline="0" dirty="0" err="1" smtClean="0"/>
              <a:t>Fc</a:t>
            </a:r>
            <a:r>
              <a:rPr lang="en-US" baseline="0" dirty="0" smtClean="0"/>
              <a:t> </a:t>
            </a:r>
            <a:r>
              <a:rPr lang="th-TH" baseline="0" dirty="0" smtClean="0"/>
              <a:t>หรือ </a:t>
            </a:r>
            <a:r>
              <a:rPr lang="en-US" baseline="0" dirty="0" err="1" smtClean="0"/>
              <a:t>Bc</a:t>
            </a:r>
            <a:r>
              <a:rPr lang="en-US" baseline="0" dirty="0" smtClean="0"/>
              <a:t> </a:t>
            </a:r>
            <a:r>
              <a:rPr lang="th-TH" baseline="0" dirty="0" smtClean="0"/>
              <a:t>หรือทั้งสองปัจจัยพร้อมๆ กันได้ </a:t>
            </a:r>
            <a:endParaRPr lang="en-US" dirty="0"/>
          </a:p>
        </p:txBody>
      </p:sp>
      <p:sp>
        <p:nvSpPr>
          <p:cNvPr id="4" name="Slide Number Placeholder 3"/>
          <p:cNvSpPr>
            <a:spLocks noGrp="1"/>
          </p:cNvSpPr>
          <p:nvPr>
            <p:ph type="sldNum" sz="quarter" idx="10"/>
          </p:nvPr>
        </p:nvSpPr>
        <p:spPr/>
        <p:txBody>
          <a:bodyPr/>
          <a:lstStyle/>
          <a:p>
            <a:fld id="{4BF1AC7E-DC58-4D5A-89F5-3B02C3096313}" type="slidenum">
              <a:rPr lang="en-US" smtClean="0"/>
              <a:pPr/>
              <a:t>60</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1.</a:t>
            </a:r>
            <a:r>
              <a:rPr lang="en-US" baseline="0" dirty="0" smtClean="0"/>
              <a:t> </a:t>
            </a:r>
            <a:r>
              <a:rPr lang="th-TH" dirty="0" smtClean="0"/>
              <a:t>หากทุกอย่างคงที่</a:t>
            </a:r>
            <a:r>
              <a:rPr lang="en-US" baseline="0" dirty="0" smtClean="0"/>
              <a:t> </a:t>
            </a:r>
            <a:r>
              <a:rPr lang="th-TH" baseline="0" dirty="0" smtClean="0"/>
              <a:t>การเพิ่ม </a:t>
            </a:r>
            <a:r>
              <a:rPr lang="en-US" baseline="0" dirty="0" smtClean="0"/>
              <a:t>Y </a:t>
            </a:r>
            <a:r>
              <a:rPr lang="th-TH" baseline="0" dirty="0" smtClean="0"/>
              <a:t>ทำให้เกิดความต้องการถือเงินมากขึ้น ดังนั้นเพื่อรักษาสมดุลในตลาดเงินดอกเบี้ยจำเป็นต้องเพิ่มขึ้น ซึ่งสามารถดำเนินการผ่านอัตราแลกเปลี่ยนจะมีแนวโน้มแข็งค่าขึ้น</a:t>
            </a:r>
          </a:p>
          <a:p>
            <a:r>
              <a:rPr lang="en-US" baseline="0" dirty="0" smtClean="0"/>
              <a:t>2. </a:t>
            </a:r>
            <a:r>
              <a:rPr lang="th-TH" baseline="0" dirty="0" smtClean="0"/>
              <a:t>การเพิ่มอัตราดอกเบี้ยตลาดโลก และ/หรือการเพิ่มขึ้นของ </a:t>
            </a:r>
            <a:r>
              <a:rPr lang="en-US" baseline="0" dirty="0" smtClean="0"/>
              <a:t>Expected Exchange Rate (</a:t>
            </a:r>
            <a:r>
              <a:rPr lang="th-TH" baseline="0" dirty="0" smtClean="0"/>
              <a:t>ถ้าทุกอย่างคงที่ เราคาดว่าจะมี </a:t>
            </a:r>
            <a:r>
              <a:rPr lang="en-US" baseline="0" dirty="0" smtClean="0"/>
              <a:t>Larger Currency Depreciation) </a:t>
            </a:r>
            <a:r>
              <a:rPr lang="th-TH" baseline="0" dirty="0" smtClean="0"/>
              <a:t> นั่นหมายถึง </a:t>
            </a:r>
            <a:r>
              <a:rPr lang="en-US" baseline="0" dirty="0" smtClean="0"/>
              <a:t>Domestic Return </a:t>
            </a:r>
            <a:r>
              <a:rPr lang="th-TH" baseline="0" dirty="0" smtClean="0"/>
              <a:t>จะลดลงโดยเปรียบเทียบและทำให้คนมีความต้องการเงินท้องถิ่นน้อยลง (หันไปเก็งกำไรเงินตราต่างประเทศ) ณ </a:t>
            </a:r>
            <a:r>
              <a:rPr lang="en-US" baseline="0" dirty="0" smtClean="0"/>
              <a:t>Y </a:t>
            </a:r>
            <a:r>
              <a:rPr lang="th-TH" baseline="0" dirty="0" smtClean="0"/>
              <a:t>ที่คงที่อัตราแลกเปลี่ยนจะอ่อนค่าลง  ดังนั้นเส้น </a:t>
            </a:r>
            <a:r>
              <a:rPr lang="en-US" baseline="0" dirty="0" smtClean="0"/>
              <a:t>AA Shift </a:t>
            </a:r>
            <a:r>
              <a:rPr lang="th-TH" baseline="0" dirty="0" smtClean="0"/>
              <a:t>ขึ้น </a:t>
            </a:r>
          </a:p>
          <a:p>
            <a:r>
              <a:rPr lang="en-US" baseline="0" dirty="0" smtClean="0"/>
              <a:t>3. </a:t>
            </a:r>
            <a:r>
              <a:rPr lang="th-TH" baseline="0" dirty="0" smtClean="0"/>
              <a:t>หากรัฐบาลเพิ่มปริมาณเงิน  ณ รายได้และอัตราแลกเปลี่ยนที่คงที่ ตลาดเงินจะเกิด </a:t>
            </a:r>
            <a:r>
              <a:rPr lang="en-US" baseline="0" dirty="0" smtClean="0"/>
              <a:t>Excess Supply </a:t>
            </a:r>
            <a:r>
              <a:rPr lang="th-TH" baseline="0" dirty="0" smtClean="0"/>
              <a:t> เพื่อรักษาดุลยภาพในตลาดเงิน </a:t>
            </a:r>
            <a:r>
              <a:rPr lang="en-US" baseline="0" dirty="0" smtClean="0"/>
              <a:t>Y </a:t>
            </a:r>
            <a:r>
              <a:rPr lang="th-TH" baseline="0" dirty="0" smtClean="0"/>
              <a:t>ต้องเพิ่มขึ้น หรือ อัตราแลกเปลี่ยนต้องอ่อนลง  และทำให้เส้น </a:t>
            </a:r>
            <a:r>
              <a:rPr lang="en-US" baseline="0" dirty="0" smtClean="0"/>
              <a:t>AA Shift </a:t>
            </a:r>
            <a:r>
              <a:rPr lang="th-TH" baseline="0" dirty="0" smtClean="0"/>
              <a:t>ขึ้น </a:t>
            </a:r>
            <a:endParaRPr lang="en-US" baseline="0" dirty="0" smtClean="0"/>
          </a:p>
          <a:p>
            <a:endParaRPr lang="en-US" dirty="0"/>
          </a:p>
        </p:txBody>
      </p:sp>
      <p:sp>
        <p:nvSpPr>
          <p:cNvPr id="4" name="Slide Number Placeholder 3"/>
          <p:cNvSpPr>
            <a:spLocks noGrp="1"/>
          </p:cNvSpPr>
          <p:nvPr>
            <p:ph type="sldNum" sz="quarter" idx="10"/>
          </p:nvPr>
        </p:nvSpPr>
        <p:spPr/>
        <p:txBody>
          <a:bodyPr/>
          <a:lstStyle/>
          <a:p>
            <a:fld id="{4BF1AC7E-DC58-4D5A-89F5-3B02C3096313}" type="slidenum">
              <a:rPr lang="en-US" smtClean="0"/>
              <a:pPr/>
              <a:t>70</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47584" indent="-247584">
              <a:buAutoNum type="arabicPeriod"/>
            </a:pPr>
            <a:r>
              <a:rPr lang="th-TH" baseline="0" dirty="0" smtClean="0"/>
              <a:t>การเพิ่มรายจ่ายภาครัฐ </a:t>
            </a:r>
            <a:r>
              <a:rPr lang="en-US" baseline="0" dirty="0" smtClean="0"/>
              <a:t>(G) </a:t>
            </a:r>
            <a:r>
              <a:rPr lang="th-TH" baseline="0" dirty="0" smtClean="0"/>
              <a:t> หากปัจจัยอื่นๆ คงที่ </a:t>
            </a:r>
            <a:r>
              <a:rPr lang="en-US" baseline="0" dirty="0" smtClean="0"/>
              <a:t>S </a:t>
            </a:r>
            <a:r>
              <a:rPr lang="th-TH" baseline="0" dirty="0" smtClean="0"/>
              <a:t>จำเป็นต้องลดลง (ค่าเงินแข็งขึ้น) เพื่อปรับสมดุลในตลาดสินค้า (ต้องนำเข้าเพิ่มขึ้น</a:t>
            </a:r>
            <a:r>
              <a:rPr lang="en-US" baseline="0" dirty="0" smtClean="0"/>
              <a:t>—Favor </a:t>
            </a:r>
            <a:r>
              <a:rPr lang="th-TH" baseline="0" dirty="0" smtClean="0"/>
              <a:t>สินค้าต่างประเทศ) ทำให้เส้น </a:t>
            </a:r>
            <a:r>
              <a:rPr lang="en-US" baseline="0" dirty="0" smtClean="0"/>
              <a:t>YY Shift Downward </a:t>
            </a:r>
            <a:endParaRPr lang="th-TH" baseline="0" dirty="0" smtClean="0"/>
          </a:p>
          <a:p>
            <a:pPr marL="247584" indent="-247584">
              <a:buAutoNum type="arabicPeriod"/>
            </a:pPr>
            <a:r>
              <a:rPr lang="th-TH" baseline="0" dirty="0" smtClean="0"/>
              <a:t>การเพิ่มดอกเบี้ยในตลาดโลกทำให้ค่าเงินบาทอ่อนลงเพื่อรักษาสมดุลและทำให้เส้น </a:t>
            </a:r>
            <a:r>
              <a:rPr lang="en-US" baseline="0" dirty="0" smtClean="0"/>
              <a:t>YY Shift upward </a:t>
            </a:r>
          </a:p>
          <a:p>
            <a:pPr marL="247584" indent="-247584">
              <a:buAutoNum type="arabicPeriod"/>
            </a:pPr>
            <a:r>
              <a:rPr lang="th-TH" baseline="0" dirty="0" smtClean="0"/>
              <a:t>การเพิ่มอัตราแลกเปลี่ยนคาดการณ์ </a:t>
            </a:r>
            <a:r>
              <a:rPr lang="en-US" baseline="0" dirty="0" smtClean="0"/>
              <a:t>Se </a:t>
            </a:r>
            <a:r>
              <a:rPr lang="th-TH" baseline="0" dirty="0" smtClean="0"/>
              <a:t>เพิ่มขึ้น ผลต่อการ </a:t>
            </a:r>
            <a:r>
              <a:rPr lang="en-US" baseline="0" dirty="0" smtClean="0"/>
              <a:t>Shift </a:t>
            </a:r>
            <a:r>
              <a:rPr lang="th-TH" baseline="0" dirty="0" smtClean="0"/>
              <a:t>เส้น </a:t>
            </a:r>
            <a:r>
              <a:rPr lang="en-US" baseline="0" dirty="0" smtClean="0"/>
              <a:t>YY </a:t>
            </a:r>
            <a:r>
              <a:rPr lang="th-TH" baseline="0" dirty="0" smtClean="0"/>
              <a:t>เหมือนในกรณีของดอกเบี้ยตลาดโลกเพิ่มขึ้น </a:t>
            </a:r>
          </a:p>
          <a:p>
            <a:pPr marL="247584" indent="-247584"/>
            <a:endParaRPr lang="th-TH" baseline="0" dirty="0" smtClean="0"/>
          </a:p>
          <a:p>
            <a:pPr marL="247584" indent="-247584"/>
            <a:r>
              <a:rPr lang="en-US" baseline="0" dirty="0" smtClean="0"/>
              <a:t> </a:t>
            </a:r>
            <a:endParaRPr lang="en-US" dirty="0"/>
          </a:p>
        </p:txBody>
      </p:sp>
      <p:sp>
        <p:nvSpPr>
          <p:cNvPr id="4" name="Slide Number Placeholder 3"/>
          <p:cNvSpPr>
            <a:spLocks noGrp="1"/>
          </p:cNvSpPr>
          <p:nvPr>
            <p:ph type="sldNum" sz="quarter" idx="10"/>
          </p:nvPr>
        </p:nvSpPr>
        <p:spPr/>
        <p:txBody>
          <a:bodyPr/>
          <a:lstStyle/>
          <a:p>
            <a:fld id="{4BF1AC7E-DC58-4D5A-89F5-3B02C3096313}" type="slidenum">
              <a:rPr lang="en-US" smtClean="0"/>
              <a:pPr/>
              <a:t>72</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BF1AC7E-DC58-4D5A-89F5-3B02C3096313}" type="slidenum">
              <a:rPr lang="en-US" smtClean="0"/>
              <a:pPr/>
              <a:t>73</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28567" indent="-228567">
              <a:buAutoNum type="arabicPeriod"/>
            </a:pPr>
            <a:r>
              <a:rPr lang="th-TH" dirty="0" smtClean="0"/>
              <a:t>การเพิ่มปริมาณเงินทำให้เส้น </a:t>
            </a:r>
            <a:r>
              <a:rPr lang="en-US" dirty="0" smtClean="0"/>
              <a:t>AA Shift</a:t>
            </a:r>
            <a:r>
              <a:rPr lang="en-US" baseline="0" dirty="0" smtClean="0"/>
              <a:t> </a:t>
            </a:r>
            <a:r>
              <a:rPr lang="th-TH" baseline="0" dirty="0" smtClean="0"/>
              <a:t>ดังที่ได้กล่าวไปแล้ว ดุลยภาพของระบบเศรษฐกิจจะเกิดขึ้นที่จุด </a:t>
            </a:r>
            <a:r>
              <a:rPr lang="en-US" baseline="0" dirty="0" smtClean="0"/>
              <a:t>B </a:t>
            </a:r>
            <a:r>
              <a:rPr lang="th-TH" baseline="0" dirty="0" smtClean="0"/>
              <a:t>ที่ </a:t>
            </a:r>
            <a:r>
              <a:rPr lang="en-US" baseline="0" dirty="0" smtClean="0"/>
              <a:t>Y </a:t>
            </a:r>
            <a:r>
              <a:rPr lang="th-TH" baseline="0" dirty="0" smtClean="0"/>
              <a:t>เพิ่มขึ้นและอัตราแลกเปลี่ยนอ่อนลง </a:t>
            </a:r>
          </a:p>
          <a:p>
            <a:pPr marL="228567" indent="-228567">
              <a:buAutoNum type="arabicPeriod"/>
            </a:pPr>
            <a:r>
              <a:rPr lang="th-TH" baseline="0" dirty="0" smtClean="0"/>
              <a:t>อะไรเกิดขึ้นกับดอกเบี้ยภายในประเทศ (บอกได้หรือไม่ ถ้าได้ ทิศทางเป็นอย่างไร)  ตาม </a:t>
            </a:r>
            <a:r>
              <a:rPr lang="en-US" baseline="0" dirty="0" smtClean="0"/>
              <a:t>UIP </a:t>
            </a:r>
            <a:r>
              <a:rPr lang="th-TH" baseline="0" dirty="0" smtClean="0"/>
              <a:t>บอกว่าดอกเบี้ยภายในประเทศจะปรับลดลง </a:t>
            </a:r>
          </a:p>
          <a:p>
            <a:pPr marL="228567" indent="-228567">
              <a:buAutoNum type="arabicPeriod"/>
            </a:pPr>
            <a:r>
              <a:rPr lang="th-TH" baseline="0" dirty="0" smtClean="0"/>
              <a:t>การเพิ่มปริมาณเงินในระบบเศรษฐกิจ (ไม่วาจะมาจากการเพิ่มการถือ </a:t>
            </a:r>
            <a:r>
              <a:rPr lang="en-US" baseline="0" dirty="0" err="1" smtClean="0"/>
              <a:t>Bc</a:t>
            </a:r>
            <a:r>
              <a:rPr lang="en-US" baseline="0" dirty="0" smtClean="0"/>
              <a:t> </a:t>
            </a:r>
            <a:r>
              <a:rPr lang="th-TH" baseline="0" dirty="0" smtClean="0"/>
              <a:t>หรือ การเปลี่ยนแปลง </a:t>
            </a:r>
            <a:r>
              <a:rPr lang="en-US" baseline="0" dirty="0" smtClean="0"/>
              <a:t>Foreign Reserve Position </a:t>
            </a:r>
            <a:r>
              <a:rPr lang="th-TH" baseline="0" dirty="0" smtClean="0"/>
              <a:t>ก็ตาม ทำให้ปริมาณเงินในระบบเพิ่มมากขึ้น  ดังนั้นปัจจัยอื่นๆ คงที่ทำให้เกิด </a:t>
            </a:r>
            <a:r>
              <a:rPr lang="en-US" baseline="0" dirty="0" smtClean="0"/>
              <a:t>Excess Supply of Money </a:t>
            </a:r>
            <a:r>
              <a:rPr lang="th-TH" baseline="0" dirty="0" smtClean="0"/>
              <a:t>และทำให้ดอกเบี้ยในประเทศปรับลดลง   ดอกเบี้ยในประเทศที่ปรับลดลงทำให้เงินทุนไหลออกและความต้องการเงินตราต่างประเทศปรับเพิ่มขึ้น (ค่าเงินสกุลท้องถิ่นอ่อนลง) </a:t>
            </a:r>
          </a:p>
          <a:p>
            <a:pPr marL="228567" indent="-228567">
              <a:buAutoNum type="arabicPeriod"/>
            </a:pPr>
            <a:endParaRPr lang="th-TH" baseline="0" dirty="0" smtClean="0"/>
          </a:p>
          <a:p>
            <a:pPr marL="228567" indent="-228567">
              <a:buAutoNum type="arabicPeriod"/>
            </a:pPr>
            <a:endParaRPr lang="en-US" dirty="0"/>
          </a:p>
        </p:txBody>
      </p:sp>
      <p:sp>
        <p:nvSpPr>
          <p:cNvPr id="4" name="Slide Number Placeholder 3"/>
          <p:cNvSpPr>
            <a:spLocks noGrp="1"/>
          </p:cNvSpPr>
          <p:nvPr>
            <p:ph type="sldNum" sz="quarter" idx="10"/>
          </p:nvPr>
        </p:nvSpPr>
        <p:spPr/>
        <p:txBody>
          <a:bodyPr/>
          <a:lstStyle/>
          <a:p>
            <a:fld id="{4BF1AC7E-DC58-4D5A-89F5-3B02C3096313}" type="slidenum">
              <a:rPr lang="en-US" smtClean="0"/>
              <a:pPr/>
              <a:t>74</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28567" indent="-228567">
              <a:buAutoNum type="arabicPeriod"/>
            </a:pPr>
            <a:r>
              <a:rPr lang="th-TH" dirty="0" smtClean="0"/>
              <a:t>รัฐใช้นโยบายการคลังขยายตัวและทำให้เส้น </a:t>
            </a:r>
            <a:r>
              <a:rPr lang="en-US" dirty="0" smtClean="0"/>
              <a:t>YY Shift</a:t>
            </a:r>
            <a:r>
              <a:rPr lang="en-US" baseline="0" dirty="0" smtClean="0"/>
              <a:t> </a:t>
            </a:r>
            <a:r>
              <a:rPr lang="th-TH" baseline="0" dirty="0" smtClean="0"/>
              <a:t>ออก</a:t>
            </a:r>
          </a:p>
          <a:p>
            <a:pPr marL="228567" indent="-228567">
              <a:buAutoNum type="arabicPeriod"/>
            </a:pPr>
            <a:r>
              <a:rPr lang="th-TH" baseline="0" dirty="0" smtClean="0"/>
              <a:t>ณ อัตราแลกเปลี่ยนที่คงที่ เกิด </a:t>
            </a:r>
            <a:r>
              <a:rPr lang="en-US" baseline="0" dirty="0" smtClean="0"/>
              <a:t>Excess Demand </a:t>
            </a:r>
            <a:r>
              <a:rPr lang="th-TH" baseline="0" dirty="0" smtClean="0"/>
              <a:t>ในตลาดเงิน ดังนั้นเพื่อขจัด </a:t>
            </a:r>
            <a:r>
              <a:rPr lang="en-US" baseline="0" dirty="0" smtClean="0"/>
              <a:t>Excess Demand </a:t>
            </a:r>
            <a:r>
              <a:rPr lang="th-TH" baseline="0" dirty="0" smtClean="0"/>
              <a:t>ดอกเบี้ยภายในประเทศต้องปรับเพิ่มขึ้น  </a:t>
            </a:r>
          </a:p>
          <a:p>
            <a:pPr marL="228567" indent="-228567">
              <a:buAutoNum type="arabicPeriod"/>
            </a:pPr>
            <a:r>
              <a:rPr lang="th-TH" baseline="0" dirty="0" smtClean="0"/>
              <a:t>ดอกเบี้ยที่สูงขึ้นทำให้เกิดเงินทุนไหลเข้าและทำให้อัตราแลกเปลี่ยนแข็งค่าขึ้น </a:t>
            </a:r>
          </a:p>
          <a:p>
            <a:pPr marL="228567" indent="-228567">
              <a:buAutoNum type="arabicPeriod"/>
            </a:pPr>
            <a:r>
              <a:rPr lang="th-TH" baseline="0" dirty="0" smtClean="0"/>
              <a:t>ดอกเบี้ยที่สูงขึ้น-อัตราแลกเปลี่ยนที่แข็งค่าขึ้นทำให้เกิด </a:t>
            </a:r>
            <a:r>
              <a:rPr lang="en-US" baseline="0" dirty="0" smtClean="0"/>
              <a:t>Crowding Out </a:t>
            </a:r>
            <a:r>
              <a:rPr lang="th-TH" baseline="0" dirty="0" smtClean="0"/>
              <a:t>รายได้ลดลงไม่มากเท่ากับที่ควรจะเป็นหากอัตราแลกเปลี่ยนคงที่ </a:t>
            </a:r>
          </a:p>
          <a:p>
            <a:pPr marL="228567" indent="-228567">
              <a:buAutoNum type="arabicPeriod"/>
            </a:pPr>
            <a:r>
              <a:rPr lang="th-TH" baseline="0" dirty="0" smtClean="0"/>
              <a:t>ผลต่อ </a:t>
            </a:r>
            <a:r>
              <a:rPr lang="en-US" baseline="0" dirty="0" smtClean="0"/>
              <a:t>Net Export </a:t>
            </a:r>
            <a:r>
              <a:rPr lang="th-TH" baseline="0" dirty="0" smtClean="0"/>
              <a:t>ไม่แน่  ทางหนึ่งดอกเบี้ยที่ลดลงชะลอความต้องการภายในประเทศ (</a:t>
            </a:r>
            <a:r>
              <a:rPr lang="en-US" baseline="0" dirty="0" smtClean="0"/>
              <a:t>Domestic Absorption)</a:t>
            </a:r>
            <a:r>
              <a:rPr lang="th-TH" baseline="0" dirty="0" smtClean="0"/>
              <a:t> ซึ่งรวมไปถึงความต้องการนำเข้า ในขณะที่อัตราแลกเปลี่ยนที่แข็งขึ้นทำให้การส่งออกแย่ลง  แต่การนำเข้าดีขึ้นและทำให้การส่งออกสุทธิแย่ลง </a:t>
            </a:r>
          </a:p>
          <a:p>
            <a:pPr marL="228567" indent="-228567"/>
            <a:r>
              <a:rPr lang="th-TH" baseline="0" dirty="0" smtClean="0"/>
              <a:t>หาก </a:t>
            </a:r>
            <a:r>
              <a:rPr lang="en-US" baseline="0" dirty="0" smtClean="0"/>
              <a:t>Shock </a:t>
            </a:r>
            <a:r>
              <a:rPr lang="th-TH" baseline="0" dirty="0" smtClean="0"/>
              <a:t>ของ </a:t>
            </a:r>
            <a:r>
              <a:rPr lang="en-US" baseline="0" dirty="0" smtClean="0"/>
              <a:t>Aggregate Demand </a:t>
            </a:r>
            <a:r>
              <a:rPr lang="th-TH" baseline="0" dirty="0" smtClean="0"/>
              <a:t>ไม่ได้มาจาก </a:t>
            </a:r>
            <a:r>
              <a:rPr lang="en-US" baseline="0" dirty="0" smtClean="0"/>
              <a:t>Fiscal Expansion </a:t>
            </a:r>
            <a:r>
              <a:rPr lang="th-TH" baseline="0" dirty="0" smtClean="0"/>
              <a:t>แต่มาจาก </a:t>
            </a:r>
            <a:r>
              <a:rPr lang="en-US" baseline="0" dirty="0" smtClean="0"/>
              <a:t>Export Shock </a:t>
            </a:r>
            <a:r>
              <a:rPr lang="th-TH" baseline="0" dirty="0" smtClean="0"/>
              <a:t>แทน ผลต่อการส่งออกสุทธิค่อนข้างชัดเจน คือ ดีขึ้น </a:t>
            </a:r>
          </a:p>
          <a:p>
            <a:pPr marL="228567" indent="-228567"/>
            <a:endParaRPr lang="th-TH" baseline="0" dirty="0" smtClean="0"/>
          </a:p>
          <a:p>
            <a:pPr marL="228567" indent="-228567"/>
            <a:r>
              <a:rPr lang="en-US" baseline="0" dirty="0" smtClean="0"/>
              <a:t>Remember that one potential source of increased demand for the home’s country export would be an increase in partner-country incomes.  Under fixed exchange rates and perfect capital mobility, we found that such changes had powerful effects on the domestic economy (that is, there was strong international transmission of business cycles-because real shocks were not subject to crowding out.  However, with floating exchange rates, because the real exchange rate appreciates and the domestic interest rate raises, the expansionary impacts on domestic aggregate demand caused by increases in partner-country incomes are dampened.  The implication is that international transmission of business cycle is weaker under floating rates than under fixed rates. </a:t>
            </a:r>
            <a:endParaRPr lang="th-TH" baseline="0" dirty="0" smtClean="0"/>
          </a:p>
        </p:txBody>
      </p:sp>
      <p:sp>
        <p:nvSpPr>
          <p:cNvPr id="4" name="Slide Number Placeholder 3"/>
          <p:cNvSpPr>
            <a:spLocks noGrp="1"/>
          </p:cNvSpPr>
          <p:nvPr>
            <p:ph type="sldNum" sz="quarter" idx="10"/>
          </p:nvPr>
        </p:nvSpPr>
        <p:spPr/>
        <p:txBody>
          <a:bodyPr/>
          <a:lstStyle/>
          <a:p>
            <a:fld id="{4BF1AC7E-DC58-4D5A-89F5-3B02C3096313}" type="slidenum">
              <a:rPr lang="en-US" smtClean="0"/>
              <a:pPr/>
              <a:t>75</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28567" indent="-228567">
              <a:buAutoNum type="arabicPeriod"/>
            </a:pPr>
            <a:r>
              <a:rPr lang="en-US" dirty="0" smtClean="0"/>
              <a:t>External Financial Shocks </a:t>
            </a:r>
            <a:r>
              <a:rPr lang="th-TH" dirty="0" smtClean="0"/>
              <a:t>อาจเกิดจากการเปลี่ยนแปลงอัตราดอกเบี้ยในตลาดโลก</a:t>
            </a:r>
            <a:r>
              <a:rPr lang="th-TH" baseline="0" dirty="0" smtClean="0"/>
              <a:t> หรือ การเปลี่ยนแปลงอัตราแลกเปลี่ยนที่คาดว่าจะเกิดขึ้น</a:t>
            </a:r>
            <a:endParaRPr lang="en-US" baseline="0" dirty="0" smtClean="0"/>
          </a:p>
          <a:p>
            <a:pPr marL="228567" indent="-228567">
              <a:buAutoNum type="arabicPeriod"/>
            </a:pPr>
            <a:r>
              <a:rPr lang="th-TH" baseline="0" dirty="0" smtClean="0"/>
              <a:t>สมมติ</a:t>
            </a:r>
            <a:r>
              <a:rPr lang="en-US" baseline="0" dirty="0" smtClean="0"/>
              <a:t> S</a:t>
            </a:r>
            <a:r>
              <a:rPr lang="en-US" baseline="-25000" dirty="0" smtClean="0"/>
              <a:t>e</a:t>
            </a:r>
            <a:r>
              <a:rPr lang="en-US" baseline="0" dirty="0" smtClean="0"/>
              <a:t> </a:t>
            </a:r>
            <a:r>
              <a:rPr lang="th-TH" baseline="0" dirty="0" smtClean="0"/>
              <a:t>เพิ่มขึ้นกระทบทั้งเส้น </a:t>
            </a:r>
            <a:r>
              <a:rPr lang="en-US" baseline="0" dirty="0" smtClean="0"/>
              <a:t>AA </a:t>
            </a:r>
            <a:r>
              <a:rPr lang="th-TH" baseline="0" dirty="0" smtClean="0"/>
              <a:t>และ </a:t>
            </a:r>
            <a:r>
              <a:rPr lang="en-US" baseline="0" dirty="0" smtClean="0"/>
              <a:t>YY </a:t>
            </a:r>
            <a:r>
              <a:rPr lang="th-TH" baseline="0" dirty="0" smtClean="0"/>
              <a:t> แต่ขนาดการ </a:t>
            </a:r>
            <a:r>
              <a:rPr lang="en-US" baseline="0" dirty="0" smtClean="0"/>
              <a:t>Shift </a:t>
            </a:r>
            <a:r>
              <a:rPr lang="th-TH" baseline="0" dirty="0" smtClean="0"/>
              <a:t>ของเส้น </a:t>
            </a:r>
            <a:r>
              <a:rPr lang="en-US" baseline="0" dirty="0" smtClean="0"/>
              <a:t>AA </a:t>
            </a:r>
            <a:r>
              <a:rPr lang="th-TH" baseline="0" dirty="0" smtClean="0"/>
              <a:t>มากกว่า </a:t>
            </a:r>
            <a:r>
              <a:rPr lang="en-US" baseline="0" dirty="0" smtClean="0"/>
              <a:t>YY </a:t>
            </a:r>
            <a:r>
              <a:rPr lang="th-TH" baseline="0" dirty="0" smtClean="0"/>
              <a:t>และทำให้ผลสุทธิค่าเงินจะอ่อนลงมาก และผลผลิตเพิ่มขึ้น </a:t>
            </a:r>
          </a:p>
          <a:p>
            <a:pPr marL="228567" indent="-228567" defTabSz="914269"/>
            <a:r>
              <a:rPr lang="th-TH" baseline="0" dirty="0" smtClean="0"/>
              <a:t>(ทั้งนี้เพราะการเปลี่ยนแปลงของ </a:t>
            </a:r>
            <a:r>
              <a:rPr lang="en-US" baseline="0" dirty="0" smtClean="0"/>
              <a:t>S</a:t>
            </a:r>
            <a:r>
              <a:rPr lang="en-US" baseline="-25000" dirty="0" smtClean="0"/>
              <a:t>e</a:t>
            </a:r>
            <a:r>
              <a:rPr lang="th-TH" baseline="0" dirty="0" smtClean="0"/>
              <a:t> ทำให้ </a:t>
            </a:r>
            <a:r>
              <a:rPr lang="en-US" baseline="0" dirty="0" smtClean="0"/>
              <a:t>S </a:t>
            </a:r>
            <a:r>
              <a:rPr lang="th-TH" baseline="0" dirty="0" smtClean="0"/>
              <a:t>ต้องเปลี่ยนซึ่งส่งผลกระทบต่อ </a:t>
            </a:r>
            <a:r>
              <a:rPr lang="en-US" baseline="0" dirty="0" smtClean="0"/>
              <a:t>YY </a:t>
            </a:r>
            <a:r>
              <a:rPr lang="th-TH" baseline="0" dirty="0" smtClean="0"/>
              <a:t>ทั้ง </a:t>
            </a:r>
            <a:r>
              <a:rPr lang="en-US" baseline="0" dirty="0" smtClean="0"/>
              <a:t>Absorption </a:t>
            </a:r>
            <a:r>
              <a:rPr lang="th-TH" baseline="0" dirty="0" smtClean="0"/>
              <a:t>และ </a:t>
            </a:r>
            <a:r>
              <a:rPr lang="en-US" baseline="0" dirty="0" smtClean="0"/>
              <a:t>Export </a:t>
            </a:r>
            <a:r>
              <a:rPr lang="th-TH" baseline="0" dirty="0" smtClean="0"/>
              <a:t>ดังนั้น </a:t>
            </a:r>
            <a:r>
              <a:rPr lang="en-US" baseline="0" dirty="0" smtClean="0"/>
              <a:t>S </a:t>
            </a:r>
            <a:r>
              <a:rPr lang="th-TH" baseline="0" dirty="0" smtClean="0"/>
              <a:t>ที่จะเปลี่ยนจึงมีแนวโน้มที่น้อยกว่าเมื่อเทียบกับการเปลี่ยนของ </a:t>
            </a:r>
            <a:r>
              <a:rPr lang="en-US" baseline="0" dirty="0" smtClean="0"/>
              <a:t>S </a:t>
            </a:r>
            <a:r>
              <a:rPr lang="th-TH" baseline="0" dirty="0" smtClean="0"/>
              <a:t>ในเส้น </a:t>
            </a:r>
            <a:r>
              <a:rPr lang="en-US" baseline="0" dirty="0" smtClean="0"/>
              <a:t>AA </a:t>
            </a:r>
            <a:r>
              <a:rPr lang="th-TH" baseline="0" dirty="0" smtClean="0"/>
              <a:t>)  </a:t>
            </a:r>
          </a:p>
          <a:p>
            <a:pPr marL="228567" indent="-228567" defTabSz="914269"/>
            <a:r>
              <a:rPr lang="th-TH" dirty="0" smtClean="0"/>
              <a:t>อะไรคือกลไก</a:t>
            </a:r>
            <a:r>
              <a:rPr lang="th-TH" baseline="0" dirty="0" smtClean="0"/>
              <a:t> </a:t>
            </a:r>
            <a:endParaRPr lang="en-US" baseline="0" dirty="0" smtClean="0"/>
          </a:p>
          <a:p>
            <a:pPr marL="228567" indent="-228567" defTabSz="914269">
              <a:buFontTx/>
              <a:buAutoNum type="arabicPeriod"/>
            </a:pPr>
            <a:r>
              <a:rPr lang="th-TH" baseline="0" dirty="0" smtClean="0"/>
              <a:t>เมื่อคาดว่าอัตราแลกเปลี่ยนจะมีแนวโน้มอ่อนค่าลง การลงทุนในพันธบัตรต่างประเทศจะให้ผลตอบแทนที่สูงกว่าและจูงใจให้เงินทุนไหลออก  เงินทุนที่ไหลออกทำให้อัตราแลกเปลี่ยนปัจจุบันอ่อนค่าลง</a:t>
            </a:r>
          </a:p>
          <a:p>
            <a:pPr marL="228567" indent="-228567" defTabSz="914269">
              <a:buFontTx/>
              <a:buAutoNum type="arabicPeriod"/>
            </a:pPr>
            <a:r>
              <a:rPr lang="th-TH" baseline="0" dirty="0" smtClean="0"/>
              <a:t>อัตราแลกเปลี่ยนที่อ่อนค่าลงทำให้เกิดแรงผลักดันให้ความต้องการสินค้าภายในประเทศและเกิด </a:t>
            </a:r>
            <a:r>
              <a:rPr lang="en-US" baseline="0" dirty="0" smtClean="0"/>
              <a:t>Excess Demand </a:t>
            </a:r>
            <a:r>
              <a:rPr lang="th-TH" baseline="0" dirty="0" smtClean="0"/>
              <a:t>ในตลาดสินค้า  </a:t>
            </a:r>
          </a:p>
          <a:p>
            <a:pPr marL="228567" indent="-228567" defTabSz="914269"/>
            <a:endParaRPr lang="th-TH" dirty="0" smtClean="0"/>
          </a:p>
          <a:p>
            <a:pPr marL="228567" indent="-228567" defTabSz="914269"/>
            <a:r>
              <a:rPr lang="th-TH" dirty="0" smtClean="0"/>
              <a:t>ประเด็นพิจารณาที่สำคัญ คือ ผลการวิเคราะห์ดังกล่าวตรงกันข้ามกับสิ่งที่เกิดขึ้นในกรณี</a:t>
            </a:r>
            <a:r>
              <a:rPr lang="th-TH" baseline="0" dirty="0" smtClean="0"/>
              <a:t> </a:t>
            </a:r>
            <a:r>
              <a:rPr lang="en-US" baseline="0" dirty="0" smtClean="0"/>
              <a:t>Fixed Exchange Rate </a:t>
            </a:r>
            <a:r>
              <a:rPr lang="th-TH" baseline="0" dirty="0" smtClean="0"/>
              <a:t>ที่เมื่อดอกเบี้ยตลาดโลกเพิ่มขึ้นจะทำให้ผลผลิตโดยรวมลดลง แต่ในกรณีนี้ผลผลิตกลับเพิ่มขึ้น   แนวโน้มดังกล่าวเกิดขึ้นบนสมมติฐานที่ว่าตลาดสินค้าสามารถตอบสนองต่อการเปลี่ยนแปลงของอัตราแลกเปลี่ยนได้เร็วและทำให้เส้น </a:t>
            </a:r>
            <a:r>
              <a:rPr lang="en-US" baseline="0" dirty="0" smtClean="0"/>
              <a:t>YY Shift </a:t>
            </a:r>
            <a:r>
              <a:rPr lang="th-TH" baseline="0" dirty="0" smtClean="0"/>
              <a:t>ขึ้นน้อยกว่าในกรณีของเส้น </a:t>
            </a:r>
            <a:r>
              <a:rPr lang="en-US" baseline="0" dirty="0" smtClean="0"/>
              <a:t>AA </a:t>
            </a:r>
            <a:r>
              <a:rPr lang="th-TH" baseline="0" dirty="0" smtClean="0"/>
              <a:t> คำถามสำคัญ คือ เรื่องดังกล่าวจำเป็นต้องเกิดขึ้นเสมอไปหรือไม่ </a:t>
            </a:r>
            <a:r>
              <a:rPr lang="en-US" baseline="0" dirty="0" smtClean="0"/>
              <a:t>?</a:t>
            </a:r>
            <a:endParaRPr lang="en-US" dirty="0"/>
          </a:p>
        </p:txBody>
      </p:sp>
      <p:sp>
        <p:nvSpPr>
          <p:cNvPr id="4" name="Slide Number Placeholder 3"/>
          <p:cNvSpPr>
            <a:spLocks noGrp="1"/>
          </p:cNvSpPr>
          <p:nvPr>
            <p:ph type="sldNum" sz="quarter" idx="10"/>
          </p:nvPr>
        </p:nvSpPr>
        <p:spPr/>
        <p:txBody>
          <a:bodyPr/>
          <a:lstStyle/>
          <a:p>
            <a:fld id="{4BF1AC7E-DC58-4D5A-89F5-3B02C3096313}" type="slidenum">
              <a:rPr lang="en-US" smtClean="0"/>
              <a:pPr/>
              <a:t>76</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a:t>
            </a:r>
            <a:r>
              <a:rPr lang="en-US" baseline="0" dirty="0" smtClean="0"/>
              <a:t> </a:t>
            </a:r>
            <a:r>
              <a:rPr lang="th-TH" baseline="0" dirty="0" smtClean="0"/>
              <a:t>และ </a:t>
            </a:r>
            <a:r>
              <a:rPr lang="en-US" baseline="0" dirty="0" smtClean="0"/>
              <a:t>Se </a:t>
            </a:r>
            <a:r>
              <a:rPr lang="th-TH" baseline="0" dirty="0" smtClean="0"/>
              <a:t>อาจแตกต่างกันได้ </a:t>
            </a:r>
            <a:endParaRPr lang="en-US" dirty="0"/>
          </a:p>
        </p:txBody>
      </p:sp>
      <p:sp>
        <p:nvSpPr>
          <p:cNvPr id="4" name="Slide Number Placeholder 3"/>
          <p:cNvSpPr>
            <a:spLocks noGrp="1"/>
          </p:cNvSpPr>
          <p:nvPr>
            <p:ph type="sldNum" sz="quarter" idx="10"/>
          </p:nvPr>
        </p:nvSpPr>
        <p:spPr/>
        <p:txBody>
          <a:bodyPr/>
          <a:lstStyle/>
          <a:p>
            <a:fld id="{270D3FFB-C98D-4D9B-9D6B-7B32043BFACF}" type="slidenum">
              <a:rPr lang="en-US" smtClean="0"/>
              <a:pPr/>
              <a:t>78</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th-TH" dirty="0" smtClean="0"/>
              <a:t>ผลที่มีต่อเส้น </a:t>
            </a:r>
            <a:r>
              <a:rPr lang="en-US" dirty="0" smtClean="0"/>
              <a:t>AA </a:t>
            </a:r>
            <a:r>
              <a:rPr lang="th-TH" dirty="0" smtClean="0"/>
              <a:t>ที่อยู่ในแกน </a:t>
            </a:r>
            <a:r>
              <a:rPr lang="en-US" dirty="0" smtClean="0"/>
              <a:t>S </a:t>
            </a:r>
            <a:r>
              <a:rPr lang="th-TH" dirty="0" smtClean="0"/>
              <a:t>และ </a:t>
            </a:r>
            <a:r>
              <a:rPr lang="en-US" dirty="0" smtClean="0"/>
              <a:t>Y </a:t>
            </a:r>
            <a:r>
              <a:rPr lang="th-TH" dirty="0" smtClean="0"/>
              <a:t>เป็นอย่างไร</a:t>
            </a:r>
            <a:r>
              <a:rPr lang="en-US" dirty="0" smtClean="0"/>
              <a:t>?</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270D3FFB-C98D-4D9B-9D6B-7B32043BFACF}" type="slidenum">
              <a:rPr lang="en-US" smtClean="0"/>
              <a:pPr/>
              <a:t>79</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700" dirty="0" smtClean="0">
                <a:latin typeface="Browallia New" pitchFamily="34" charset="-34"/>
                <a:cs typeface="Browallia New" pitchFamily="34" charset="-34"/>
              </a:rPr>
              <a:t>Make Sense </a:t>
            </a:r>
            <a:r>
              <a:rPr lang="th-TH" sz="1700" dirty="0" smtClean="0">
                <a:latin typeface="Browallia New" pitchFamily="34" charset="-34"/>
                <a:cs typeface="Browallia New" pitchFamily="34" charset="-34"/>
              </a:rPr>
              <a:t>หรือไม่ ที่จะวิเคราะห์ </a:t>
            </a:r>
            <a:r>
              <a:rPr lang="en-US" sz="1700" dirty="0" smtClean="0">
                <a:latin typeface="Browallia New" pitchFamily="34" charset="-34"/>
                <a:cs typeface="Browallia New" pitchFamily="34" charset="-34"/>
              </a:rPr>
              <a:t>Temporary Shock</a:t>
            </a:r>
            <a:endParaRPr lang="en-US" sz="1700" dirty="0">
              <a:latin typeface="Browallia New" pitchFamily="34" charset="-34"/>
              <a:cs typeface="Browallia New" pitchFamily="34" charset="-34"/>
            </a:endParaRPr>
          </a:p>
        </p:txBody>
      </p:sp>
      <p:sp>
        <p:nvSpPr>
          <p:cNvPr id="4" name="Slide Number Placeholder 3"/>
          <p:cNvSpPr>
            <a:spLocks noGrp="1"/>
          </p:cNvSpPr>
          <p:nvPr>
            <p:ph type="sldNum" sz="quarter" idx="10"/>
          </p:nvPr>
        </p:nvSpPr>
        <p:spPr/>
        <p:txBody>
          <a:bodyPr/>
          <a:lstStyle/>
          <a:p>
            <a:fld id="{270D3FFB-C98D-4D9B-9D6B-7B32043BFACF}" type="slidenum">
              <a:rPr lang="en-US" smtClean="0"/>
              <a:pPr/>
              <a:t>80</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1200" dirty="0" smtClean="0">
                <a:latin typeface="Browallia New" pitchFamily="34" charset="-34"/>
                <a:cs typeface="Browallia New" pitchFamily="34" charset="-34"/>
              </a:rPr>
              <a:t> นัยสำคัญของเรื่องนี้ คือ ตลาดผลผลิตไม่จำเป็นต้องสมดุลเสมอไป (เรา </a:t>
            </a:r>
            <a:r>
              <a:rPr lang="en-US" sz="1200" dirty="0" smtClean="0">
                <a:latin typeface="Browallia New" pitchFamily="34" charset="-34"/>
                <a:cs typeface="Browallia New" pitchFamily="34" charset="-34"/>
              </a:rPr>
              <a:t>Fixed </a:t>
            </a:r>
            <a:r>
              <a:rPr lang="th-TH" sz="1200" dirty="0" smtClean="0">
                <a:latin typeface="Browallia New" pitchFamily="34" charset="-34"/>
                <a:cs typeface="Browallia New" pitchFamily="34" charset="-34"/>
              </a:rPr>
              <a:t>ข้างซ้าย แต่ข้างขวาปรับตามราคาในระบบเศรษฐกิจซึ่งอัตราแลกเปลี่ยนจะเข้ามามีบทบาทได้)</a:t>
            </a:r>
          </a:p>
          <a:p>
            <a:endParaRPr lang="th-TH" dirty="0"/>
          </a:p>
        </p:txBody>
      </p:sp>
      <p:sp>
        <p:nvSpPr>
          <p:cNvPr id="4" name="Slide Number Placeholder 3"/>
          <p:cNvSpPr>
            <a:spLocks noGrp="1"/>
          </p:cNvSpPr>
          <p:nvPr>
            <p:ph type="sldNum" sz="quarter" idx="10"/>
          </p:nvPr>
        </p:nvSpPr>
        <p:spPr/>
        <p:txBody>
          <a:bodyPr/>
          <a:lstStyle/>
          <a:p>
            <a:fld id="{270D3FFB-C98D-4D9B-9D6B-7B32043BFACF}" type="slidenum">
              <a:rPr lang="en-US" smtClean="0"/>
              <a:pPr/>
              <a:t>82</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th-TH" dirty="0" smtClean="0"/>
              <a:t>จากรูปนี้ถ้าเราต้องวิเคราะห์</a:t>
            </a:r>
            <a:r>
              <a:rPr lang="th-TH" baseline="0" dirty="0" smtClean="0"/>
              <a:t> </a:t>
            </a:r>
            <a:r>
              <a:rPr lang="en-US" baseline="0" dirty="0" smtClean="0"/>
              <a:t>Exchange Rate Dynamics </a:t>
            </a:r>
            <a:r>
              <a:rPr lang="th-TH" baseline="0" dirty="0" smtClean="0"/>
              <a:t>เราจำเป็นต้องมีสมการเพิ่มเข้ามา เพราะเส้น </a:t>
            </a:r>
            <a:r>
              <a:rPr lang="en-US" baseline="0" dirty="0" smtClean="0"/>
              <a:t>AA </a:t>
            </a:r>
            <a:r>
              <a:rPr lang="th-TH" baseline="0" dirty="0" smtClean="0"/>
              <a:t>ถูก </a:t>
            </a:r>
            <a:r>
              <a:rPr lang="en-US" baseline="0" dirty="0" smtClean="0"/>
              <a:t>Fixed </a:t>
            </a:r>
            <a:r>
              <a:rPr lang="th-TH" baseline="0" dirty="0" smtClean="0"/>
              <a:t>ไว้ที่ </a:t>
            </a:r>
            <a:r>
              <a:rPr lang="en-US" baseline="0" dirty="0" smtClean="0"/>
              <a:t>Y0 </a:t>
            </a:r>
            <a:endParaRPr lang="en-US" dirty="0"/>
          </a:p>
        </p:txBody>
      </p:sp>
      <p:sp>
        <p:nvSpPr>
          <p:cNvPr id="4" name="Slide Number Placeholder 3"/>
          <p:cNvSpPr>
            <a:spLocks noGrp="1"/>
          </p:cNvSpPr>
          <p:nvPr>
            <p:ph type="sldNum" sz="quarter" idx="10"/>
          </p:nvPr>
        </p:nvSpPr>
        <p:spPr/>
        <p:txBody>
          <a:bodyPr/>
          <a:lstStyle/>
          <a:p>
            <a:fld id="{270D3FFB-C98D-4D9B-9D6B-7B32043BFACF}" type="slidenum">
              <a:rPr lang="en-US" smtClean="0"/>
              <a:pPr/>
              <a:t>84</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a:lnSpc>
                <a:spcPct val="150000"/>
              </a:lnSpc>
            </a:pPr>
            <a:r>
              <a:rPr lang="th-TH" sz="1700" dirty="0" smtClean="0">
                <a:latin typeface="Browallia New" pitchFamily="34" charset="-34"/>
                <a:cs typeface="Browallia New" pitchFamily="34" charset="-34"/>
              </a:rPr>
              <a:t>วิธีการดู คือ เราต้องมีเหตุการณ์สมมติว่าผลผลิตปรับตัวได้  แล้วอัตราแลกเปลี่ยนจะเป็นเท่าไหร่ (กรณี </a:t>
            </a:r>
            <a:r>
              <a:rPr lang="en-US" sz="1700" dirty="0" smtClean="0">
                <a:latin typeface="Browallia New" pitchFamily="34" charset="-34"/>
                <a:cs typeface="Browallia New" pitchFamily="34" charset="-34"/>
              </a:rPr>
              <a:t>Super Flexible) </a:t>
            </a:r>
            <a:endParaRPr lang="th-TH" sz="1700" dirty="0" smtClean="0">
              <a:latin typeface="Browallia New" pitchFamily="34" charset="-34"/>
              <a:cs typeface="Browallia New" pitchFamily="34" charset="-34"/>
            </a:endParaRPr>
          </a:p>
          <a:p>
            <a:pPr>
              <a:lnSpc>
                <a:spcPct val="150000"/>
              </a:lnSpc>
            </a:pPr>
            <a:endParaRPr lang="th-TH" sz="1700" dirty="0" smtClean="0">
              <a:latin typeface="Browallia New" pitchFamily="34" charset="-34"/>
              <a:cs typeface="Browallia New" pitchFamily="34" charset="-34"/>
            </a:endParaRPr>
          </a:p>
          <a:p>
            <a:pPr>
              <a:lnSpc>
                <a:spcPct val="150000"/>
              </a:lnSpc>
            </a:pPr>
            <a:r>
              <a:rPr lang="th-TH" sz="1700" dirty="0" smtClean="0">
                <a:latin typeface="Browallia New" pitchFamily="34" charset="-34"/>
                <a:cs typeface="Browallia New" pitchFamily="34" charset="-34"/>
              </a:rPr>
              <a:t>ถัดจากนั้นเราค่อยมาดูว่า ณ อัตราแลกเปลี่ยนที่คาดว่าจะเป็น </a:t>
            </a:r>
            <a:r>
              <a:rPr lang="en-US" sz="1700" dirty="0" smtClean="0">
                <a:latin typeface="Browallia New" pitchFamily="34" charset="-34"/>
                <a:cs typeface="Browallia New" pitchFamily="34" charset="-34"/>
              </a:rPr>
              <a:t>S Bar </a:t>
            </a:r>
            <a:r>
              <a:rPr lang="th-TH" sz="1700" dirty="0" smtClean="0">
                <a:latin typeface="Browallia New" pitchFamily="34" charset="-34"/>
                <a:cs typeface="Browallia New" pitchFamily="34" charset="-34"/>
              </a:rPr>
              <a:t>และผลผลิตที่ถูกกำหนดให้คงที่ อัตราแลกเปลี่ยนปัจจุบันเป็นเท่าไหร่ </a:t>
            </a:r>
          </a:p>
          <a:p>
            <a:pPr>
              <a:lnSpc>
                <a:spcPct val="150000"/>
              </a:lnSpc>
            </a:pPr>
            <a:endParaRPr lang="th-TH" sz="1700" dirty="0" smtClean="0">
              <a:latin typeface="Browallia New" pitchFamily="34" charset="-34"/>
              <a:cs typeface="Browallia New" pitchFamily="34" charset="-34"/>
            </a:endParaRPr>
          </a:p>
          <a:p>
            <a:pPr>
              <a:lnSpc>
                <a:spcPct val="150000"/>
              </a:lnSpc>
            </a:pPr>
            <a:r>
              <a:rPr lang="th-TH" sz="1700" dirty="0" smtClean="0">
                <a:latin typeface="Browallia New" pitchFamily="34" charset="-34"/>
                <a:cs typeface="Browallia New" pitchFamily="34" charset="-34"/>
              </a:rPr>
              <a:t>ดังนั้นเราจึงต้องอุปโลคเส้น </a:t>
            </a:r>
            <a:r>
              <a:rPr lang="en-US" sz="1700" dirty="0" smtClean="0">
                <a:latin typeface="Browallia New" pitchFamily="34" charset="-34"/>
                <a:cs typeface="Browallia New" pitchFamily="34" charset="-34"/>
              </a:rPr>
              <a:t>DD </a:t>
            </a:r>
            <a:r>
              <a:rPr lang="th-TH" sz="1700" dirty="0" smtClean="0">
                <a:latin typeface="Browallia New" pitchFamily="34" charset="-34"/>
                <a:cs typeface="Browallia New" pitchFamily="34" charset="-34"/>
              </a:rPr>
              <a:t>ที่อธิบายถึงระดับผลผลิตและอัตราแลกเปลี่ยนที่จะเกิดขึ้นภายใต้กรณี </a:t>
            </a:r>
            <a:r>
              <a:rPr lang="en-US" sz="1700" dirty="0" smtClean="0">
                <a:latin typeface="Browallia New" pitchFamily="34" charset="-34"/>
                <a:cs typeface="Browallia New" pitchFamily="34" charset="-34"/>
              </a:rPr>
              <a:t>Super Flexible </a:t>
            </a:r>
          </a:p>
          <a:p>
            <a:pPr>
              <a:lnSpc>
                <a:spcPct val="150000"/>
              </a:lnSpc>
            </a:pPr>
            <a:endParaRPr lang="en-US" sz="1700" dirty="0" smtClean="0">
              <a:latin typeface="Browallia New" pitchFamily="34" charset="-34"/>
              <a:cs typeface="Browallia New" pitchFamily="34" charset="-34"/>
            </a:endParaRPr>
          </a:p>
          <a:p>
            <a:pPr>
              <a:lnSpc>
                <a:spcPct val="150000"/>
              </a:lnSpc>
            </a:pPr>
            <a:r>
              <a:rPr lang="th-TH" sz="1700" dirty="0" smtClean="0">
                <a:latin typeface="Browallia New" pitchFamily="34" charset="-34"/>
                <a:cs typeface="Browallia New" pitchFamily="34" charset="-34"/>
              </a:rPr>
              <a:t>จากสมการข้างต้น </a:t>
            </a:r>
            <a:r>
              <a:rPr lang="en-US" sz="1700" dirty="0" smtClean="0">
                <a:latin typeface="Browallia New" pitchFamily="34" charset="-34"/>
                <a:cs typeface="Browallia New" pitchFamily="34" charset="-34"/>
              </a:rPr>
              <a:t>Y </a:t>
            </a:r>
            <a:r>
              <a:rPr lang="th-TH" sz="1700" dirty="0" smtClean="0">
                <a:latin typeface="Browallia New" pitchFamily="34" charset="-34"/>
                <a:cs typeface="Browallia New" pitchFamily="34" charset="-34"/>
              </a:rPr>
              <a:t>เพิ่มขึ้นทำให้ </a:t>
            </a:r>
            <a:r>
              <a:rPr lang="en-US" sz="1700" dirty="0" smtClean="0">
                <a:latin typeface="Browallia New" pitchFamily="34" charset="-34"/>
                <a:cs typeface="Browallia New" pitchFamily="34" charset="-34"/>
              </a:rPr>
              <a:t>L </a:t>
            </a:r>
            <a:r>
              <a:rPr lang="th-TH" sz="1700" dirty="0" smtClean="0">
                <a:latin typeface="Browallia New" pitchFamily="34" charset="-34"/>
                <a:cs typeface="Browallia New" pitchFamily="34" charset="-34"/>
              </a:rPr>
              <a:t>เพิ่ม  ดังนั้นเพื่อทำให้ </a:t>
            </a:r>
            <a:r>
              <a:rPr lang="en-US" sz="1700" dirty="0" smtClean="0">
                <a:latin typeface="Browallia New" pitchFamily="34" charset="-34"/>
                <a:cs typeface="Browallia New" pitchFamily="34" charset="-34"/>
              </a:rPr>
              <a:t>L </a:t>
            </a:r>
            <a:r>
              <a:rPr lang="th-TH" sz="1700" dirty="0" smtClean="0">
                <a:latin typeface="Browallia New" pitchFamily="34" charset="-34"/>
                <a:cs typeface="Browallia New" pitchFamily="34" charset="-34"/>
              </a:rPr>
              <a:t>ลดลง นั่นหมายถึง </a:t>
            </a:r>
            <a:r>
              <a:rPr lang="en-US" sz="1700" dirty="0" smtClean="0">
                <a:latin typeface="Browallia New" pitchFamily="34" charset="-34"/>
                <a:cs typeface="Browallia New" pitchFamily="34" charset="-34"/>
              </a:rPr>
              <a:t>S </a:t>
            </a:r>
            <a:r>
              <a:rPr lang="th-TH" sz="1700" dirty="0" smtClean="0">
                <a:latin typeface="Browallia New" pitchFamily="34" charset="-34"/>
                <a:cs typeface="Browallia New" pitchFamily="34" charset="-34"/>
              </a:rPr>
              <a:t>ต้องลดลงเพื่อทำให้ดอกเบี้ยภายในประเทศกลับมา </a:t>
            </a:r>
            <a:r>
              <a:rPr lang="en-US" sz="1700" dirty="0" smtClean="0">
                <a:latin typeface="Browallia New" pitchFamily="34" charset="-34"/>
                <a:cs typeface="Browallia New" pitchFamily="34" charset="-34"/>
              </a:rPr>
              <a:t>Attractive </a:t>
            </a:r>
            <a:r>
              <a:rPr lang="th-TH" sz="1700" dirty="0" smtClean="0">
                <a:latin typeface="Browallia New" pitchFamily="34" charset="-34"/>
                <a:cs typeface="Browallia New" pitchFamily="34" charset="-34"/>
              </a:rPr>
              <a:t>อีกครั้งและลดความต้องการถือเงิน  ดังนั้นเราจะได้เส้น </a:t>
            </a:r>
            <a:r>
              <a:rPr lang="en-US" sz="1700" dirty="0" smtClean="0">
                <a:latin typeface="Browallia New" pitchFamily="34" charset="-34"/>
                <a:cs typeface="Browallia New" pitchFamily="34" charset="-34"/>
              </a:rPr>
              <a:t>Negative Slope </a:t>
            </a:r>
            <a:endParaRPr lang="th-TH" sz="1700" dirty="0" smtClean="0">
              <a:latin typeface="Browallia New" pitchFamily="34" charset="-34"/>
              <a:cs typeface="Browallia New" pitchFamily="34" charset="-34"/>
            </a:endParaRPr>
          </a:p>
          <a:p>
            <a:pPr>
              <a:lnSpc>
                <a:spcPct val="150000"/>
              </a:lnSpc>
            </a:pPr>
            <a:endParaRPr lang="th-TH" sz="1700" dirty="0" smtClean="0">
              <a:latin typeface="Browallia New" pitchFamily="34" charset="-34"/>
              <a:cs typeface="Browallia New" pitchFamily="34" charset="-34"/>
            </a:endParaRPr>
          </a:p>
        </p:txBody>
      </p:sp>
      <p:sp>
        <p:nvSpPr>
          <p:cNvPr id="4" name="Slide Number Placeholder 3"/>
          <p:cNvSpPr>
            <a:spLocks noGrp="1"/>
          </p:cNvSpPr>
          <p:nvPr>
            <p:ph type="sldNum" sz="quarter" idx="10"/>
          </p:nvPr>
        </p:nvSpPr>
        <p:spPr/>
        <p:txBody>
          <a:bodyPr/>
          <a:lstStyle/>
          <a:p>
            <a:fld id="{270D3FFB-C98D-4D9B-9D6B-7B32043BFACF}" type="slidenum">
              <a:rPr lang="en-US" smtClean="0"/>
              <a:pPr/>
              <a:t>85</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th-TH" dirty="0" smtClean="0"/>
              <a:t>เราเอาเส้นต่างๆ</a:t>
            </a:r>
            <a:r>
              <a:rPr lang="th-TH" baseline="0" dirty="0" smtClean="0"/>
              <a:t> เข้ามาประกอบเข้าด้วยกัน </a:t>
            </a:r>
          </a:p>
          <a:p>
            <a:endParaRPr lang="th-TH" baseline="0" dirty="0" smtClean="0"/>
          </a:p>
          <a:p>
            <a:r>
              <a:rPr lang="th-TH" baseline="0" dirty="0" smtClean="0"/>
              <a:t>ประเด็นหลัก คือ </a:t>
            </a:r>
          </a:p>
          <a:p>
            <a:pPr marL="247620" indent="-247620">
              <a:buAutoNum type="arabicPeriod"/>
            </a:pPr>
            <a:r>
              <a:rPr lang="en-US" baseline="0" dirty="0" smtClean="0"/>
              <a:t>Y </a:t>
            </a:r>
            <a:r>
              <a:rPr lang="th-TH" baseline="0" dirty="0" smtClean="0"/>
              <a:t>จะยังไม่เปลี่ยนในระยะสั้น คือเท่ากับ </a:t>
            </a:r>
            <a:r>
              <a:rPr lang="en-US" baseline="0" dirty="0" smtClean="0"/>
              <a:t>Y0 </a:t>
            </a:r>
            <a:r>
              <a:rPr lang="th-TH" baseline="0" dirty="0" smtClean="0"/>
              <a:t>นั่นหมายความว่า ณ </a:t>
            </a:r>
            <a:r>
              <a:rPr lang="en-US" baseline="0" dirty="0" smtClean="0"/>
              <a:t>Y0 </a:t>
            </a:r>
            <a:r>
              <a:rPr lang="th-TH" baseline="0" dirty="0" smtClean="0"/>
              <a:t>ตลาดสินค้าไม่จำเป็นต้องอยู่ที่ </a:t>
            </a:r>
            <a:r>
              <a:rPr lang="en-US" baseline="0" dirty="0" smtClean="0"/>
              <a:t>Equilibrium </a:t>
            </a:r>
            <a:endParaRPr lang="th-TH" baseline="0" dirty="0" smtClean="0"/>
          </a:p>
          <a:p>
            <a:pPr marL="247620" indent="-247620">
              <a:buAutoNum type="arabicPeriod"/>
            </a:pPr>
            <a:r>
              <a:rPr lang="en-US" baseline="0" dirty="0" smtClean="0"/>
              <a:t>Asset Market </a:t>
            </a:r>
            <a:r>
              <a:rPr lang="th-TH" baseline="0" dirty="0" smtClean="0"/>
              <a:t>จะอยู่ที่ </a:t>
            </a:r>
            <a:r>
              <a:rPr lang="en-US" baseline="0" dirty="0" smtClean="0"/>
              <a:t>Equilibrium </a:t>
            </a:r>
            <a:r>
              <a:rPr lang="th-TH" baseline="0" dirty="0" smtClean="0"/>
              <a:t>ตลอด โดยเป็นเส้นตั้งฉากที่ </a:t>
            </a:r>
            <a:r>
              <a:rPr lang="en-US" baseline="0" dirty="0" smtClean="0"/>
              <a:t>Y0 </a:t>
            </a:r>
            <a:r>
              <a:rPr lang="th-TH" baseline="0" dirty="0" smtClean="0"/>
              <a:t>ในเวลาปัจจุบัน ในขณะที่เท่ากับ </a:t>
            </a:r>
            <a:r>
              <a:rPr lang="en-US" baseline="0" dirty="0" smtClean="0"/>
              <a:t>Y1 </a:t>
            </a:r>
            <a:r>
              <a:rPr lang="th-TH" baseline="0" dirty="0" smtClean="0"/>
              <a:t>ใน </a:t>
            </a:r>
            <a:r>
              <a:rPr lang="en-US" baseline="0" dirty="0" smtClean="0"/>
              <a:t>Period </a:t>
            </a:r>
            <a:r>
              <a:rPr lang="th-TH" baseline="0" dirty="0" smtClean="0"/>
              <a:t>หน้า </a:t>
            </a:r>
          </a:p>
          <a:p>
            <a:pPr marL="247620" indent="-247620">
              <a:buAutoNum type="arabicPeriod"/>
            </a:pPr>
            <a:r>
              <a:rPr lang="th-TH" baseline="0" dirty="0" smtClean="0"/>
              <a:t>เส้น </a:t>
            </a:r>
            <a:r>
              <a:rPr lang="en-US" baseline="0" dirty="0" smtClean="0"/>
              <a:t>DD </a:t>
            </a:r>
            <a:r>
              <a:rPr lang="th-TH" baseline="0" dirty="0" smtClean="0"/>
              <a:t>ซึ่งเป็นเส้นอุปโลคขึ้นมาเพื่อดูความสัมพันธ์ในกรณีที่ </a:t>
            </a:r>
            <a:r>
              <a:rPr lang="en-US" baseline="0" dirty="0" smtClean="0"/>
              <a:t>Output </a:t>
            </a:r>
            <a:r>
              <a:rPr lang="th-TH" baseline="0" dirty="0" smtClean="0"/>
              <a:t>ปรับตัวได้เต็มที่ ต้องตัดผ่านจุดตัดระหว่าง </a:t>
            </a:r>
            <a:r>
              <a:rPr lang="en-US" baseline="0" dirty="0" smtClean="0"/>
              <a:t>AA </a:t>
            </a:r>
            <a:r>
              <a:rPr lang="th-TH" baseline="0" dirty="0" smtClean="0"/>
              <a:t>และ </a:t>
            </a:r>
            <a:r>
              <a:rPr lang="en-US" baseline="0" dirty="0" smtClean="0"/>
              <a:t>YY </a:t>
            </a:r>
            <a:r>
              <a:rPr lang="th-TH" baseline="0" dirty="0" smtClean="0"/>
              <a:t>เสมอ </a:t>
            </a:r>
          </a:p>
          <a:p>
            <a:pPr marL="247620" indent="-247620">
              <a:buAutoNum type="arabicPeriod"/>
            </a:pPr>
            <a:endParaRPr lang="th-TH" baseline="0" dirty="0" smtClean="0"/>
          </a:p>
          <a:p>
            <a:pPr marL="228600" indent="-228600"/>
            <a:r>
              <a:rPr lang="en-US" sz="1200" baseline="0" dirty="0" smtClean="0">
                <a:latin typeface="Browallia New" pitchFamily="34" charset="-34"/>
                <a:cs typeface="Browallia New" pitchFamily="34" charset="-34"/>
              </a:rPr>
              <a:t>Y </a:t>
            </a:r>
            <a:r>
              <a:rPr lang="th-TH" sz="1200" baseline="0" dirty="0" smtClean="0">
                <a:latin typeface="Browallia New" pitchFamily="34" charset="-34"/>
                <a:cs typeface="Browallia New" pitchFamily="34" charset="-34"/>
              </a:rPr>
              <a:t>จะยังไม่เปลี่ยนในระยะสั้น คือเท่ากับ </a:t>
            </a:r>
            <a:r>
              <a:rPr lang="en-US" sz="1200" baseline="0" dirty="0" smtClean="0">
                <a:latin typeface="Browallia New" pitchFamily="34" charset="-34"/>
                <a:cs typeface="Browallia New" pitchFamily="34" charset="-34"/>
              </a:rPr>
              <a:t>Y0 </a:t>
            </a:r>
            <a:r>
              <a:rPr lang="th-TH" sz="1200" baseline="0" dirty="0" smtClean="0">
                <a:latin typeface="Browallia New" pitchFamily="34" charset="-34"/>
                <a:cs typeface="Browallia New" pitchFamily="34" charset="-34"/>
              </a:rPr>
              <a:t>นั่นหมายความว่า ณ </a:t>
            </a:r>
            <a:r>
              <a:rPr lang="en-US" sz="1200" baseline="0" dirty="0" smtClean="0">
                <a:latin typeface="Browallia New" pitchFamily="34" charset="-34"/>
                <a:cs typeface="Browallia New" pitchFamily="34" charset="-34"/>
              </a:rPr>
              <a:t>Y0 </a:t>
            </a:r>
            <a:r>
              <a:rPr lang="th-TH" sz="1200" baseline="0" dirty="0" smtClean="0">
                <a:latin typeface="Browallia New" pitchFamily="34" charset="-34"/>
                <a:cs typeface="Browallia New" pitchFamily="34" charset="-34"/>
              </a:rPr>
              <a:t>ตลาดสินค้าไม่จำเป็นต้องอยู่ที่ </a:t>
            </a:r>
            <a:r>
              <a:rPr lang="en-US" sz="1200" baseline="0" dirty="0" smtClean="0">
                <a:latin typeface="Browallia New" pitchFamily="34" charset="-34"/>
                <a:cs typeface="Browallia New" pitchFamily="34" charset="-34"/>
              </a:rPr>
              <a:t>Equilibrium </a:t>
            </a:r>
            <a:r>
              <a:rPr lang="th-TH" sz="1200" baseline="0" dirty="0" smtClean="0">
                <a:latin typeface="Browallia New" pitchFamily="34" charset="-34"/>
                <a:cs typeface="Browallia New" pitchFamily="34" charset="-34"/>
              </a:rPr>
              <a:t> (แต่ในรูป ณ </a:t>
            </a:r>
            <a:r>
              <a:rPr lang="th-TH" sz="1200" dirty="0" smtClean="0">
                <a:latin typeface="Browallia New" pitchFamily="34" charset="-34"/>
                <a:cs typeface="Browallia New" pitchFamily="34" charset="-34"/>
              </a:rPr>
              <a:t>จุด </a:t>
            </a:r>
            <a:r>
              <a:rPr lang="en-US" sz="1200" dirty="0" smtClean="0">
                <a:latin typeface="Browallia New" pitchFamily="34" charset="-34"/>
                <a:cs typeface="Browallia New" pitchFamily="34" charset="-34"/>
              </a:rPr>
              <a:t>A </a:t>
            </a:r>
            <a:r>
              <a:rPr lang="th-TH" sz="1200" dirty="0" smtClean="0">
                <a:latin typeface="Browallia New" pitchFamily="34" charset="-34"/>
                <a:cs typeface="Browallia New" pitchFamily="34" charset="-34"/>
              </a:rPr>
              <a:t>สมมติให้ </a:t>
            </a:r>
            <a:r>
              <a:rPr lang="en-US" sz="1200" dirty="0" smtClean="0">
                <a:latin typeface="Browallia New" pitchFamily="34" charset="-34"/>
                <a:cs typeface="Browallia New" pitchFamily="34" charset="-34"/>
              </a:rPr>
              <a:t>Good Market </a:t>
            </a:r>
            <a:r>
              <a:rPr lang="th-TH" sz="1200" dirty="0" smtClean="0">
                <a:latin typeface="Browallia New" pitchFamily="34" charset="-34"/>
                <a:cs typeface="Browallia New" pitchFamily="34" charset="-34"/>
              </a:rPr>
              <a:t>ได้ </a:t>
            </a:r>
            <a:r>
              <a:rPr lang="en-US" sz="1200" dirty="0" smtClean="0">
                <a:latin typeface="Browallia New" pitchFamily="34" charset="-34"/>
                <a:cs typeface="Browallia New" pitchFamily="34" charset="-34"/>
              </a:rPr>
              <a:t>Equilibrium </a:t>
            </a:r>
            <a:r>
              <a:rPr lang="th-TH" sz="1200" dirty="0" smtClean="0">
                <a:latin typeface="Browallia New" pitchFamily="34" charset="-34"/>
                <a:cs typeface="Browallia New" pitchFamily="34" charset="-34"/>
              </a:rPr>
              <a:t>ด้วย)</a:t>
            </a:r>
          </a:p>
          <a:p>
            <a:pPr marL="228600" indent="-228600"/>
            <a:endParaRPr lang="th-TH" sz="1200" baseline="0" dirty="0" smtClean="0">
              <a:latin typeface="Browallia New" pitchFamily="34" charset="-34"/>
              <a:cs typeface="Browallia New" pitchFamily="34" charset="-34"/>
            </a:endParaRPr>
          </a:p>
          <a:p>
            <a:pPr marL="228600" indent="-228600"/>
            <a:r>
              <a:rPr lang="en-US" sz="1200" baseline="0" dirty="0" smtClean="0">
                <a:latin typeface="Browallia New" pitchFamily="34" charset="-34"/>
                <a:cs typeface="Browallia New" pitchFamily="34" charset="-34"/>
              </a:rPr>
              <a:t>Asset Market </a:t>
            </a:r>
            <a:r>
              <a:rPr lang="th-TH" sz="1200" baseline="0" dirty="0" smtClean="0">
                <a:latin typeface="Browallia New" pitchFamily="34" charset="-34"/>
                <a:cs typeface="Browallia New" pitchFamily="34" charset="-34"/>
              </a:rPr>
              <a:t>จะอยู่ที่ </a:t>
            </a:r>
            <a:r>
              <a:rPr lang="en-US" sz="1200" baseline="0" dirty="0" smtClean="0">
                <a:latin typeface="Browallia New" pitchFamily="34" charset="-34"/>
                <a:cs typeface="Browallia New" pitchFamily="34" charset="-34"/>
              </a:rPr>
              <a:t>Equilibrium </a:t>
            </a:r>
            <a:r>
              <a:rPr lang="th-TH" sz="1200" baseline="0" dirty="0" smtClean="0">
                <a:latin typeface="Browallia New" pitchFamily="34" charset="-34"/>
                <a:cs typeface="Browallia New" pitchFamily="34" charset="-34"/>
              </a:rPr>
              <a:t>ตลอด โดยเป็นเส้นตั้งฉากที่ </a:t>
            </a:r>
            <a:r>
              <a:rPr lang="en-US" sz="1200" baseline="0" dirty="0" smtClean="0">
                <a:latin typeface="Browallia New" pitchFamily="34" charset="-34"/>
                <a:cs typeface="Browallia New" pitchFamily="34" charset="-34"/>
              </a:rPr>
              <a:t>Y0 </a:t>
            </a:r>
            <a:r>
              <a:rPr lang="th-TH" sz="1200" baseline="0" dirty="0" smtClean="0">
                <a:latin typeface="Browallia New" pitchFamily="34" charset="-34"/>
                <a:cs typeface="Browallia New" pitchFamily="34" charset="-34"/>
              </a:rPr>
              <a:t>ในเวลาปัจจุบัน ในขณะที่เท่ากับ </a:t>
            </a:r>
            <a:r>
              <a:rPr lang="en-US" sz="1200" baseline="0" dirty="0" smtClean="0">
                <a:latin typeface="Browallia New" pitchFamily="34" charset="-34"/>
                <a:cs typeface="Browallia New" pitchFamily="34" charset="-34"/>
              </a:rPr>
              <a:t>Y1 </a:t>
            </a:r>
            <a:r>
              <a:rPr lang="th-TH" sz="1200" baseline="0" dirty="0" smtClean="0">
                <a:latin typeface="Browallia New" pitchFamily="34" charset="-34"/>
                <a:cs typeface="Browallia New" pitchFamily="34" charset="-34"/>
              </a:rPr>
              <a:t>ใน </a:t>
            </a:r>
            <a:r>
              <a:rPr lang="en-US" sz="1200" baseline="0" dirty="0" smtClean="0">
                <a:latin typeface="Browallia New" pitchFamily="34" charset="-34"/>
                <a:cs typeface="Browallia New" pitchFamily="34" charset="-34"/>
              </a:rPr>
              <a:t>Period </a:t>
            </a:r>
            <a:r>
              <a:rPr lang="th-TH" sz="1200" baseline="0" dirty="0" smtClean="0">
                <a:latin typeface="Browallia New" pitchFamily="34" charset="-34"/>
                <a:cs typeface="Browallia New" pitchFamily="34" charset="-34"/>
              </a:rPr>
              <a:t>หน้า </a:t>
            </a:r>
          </a:p>
          <a:p>
            <a:pPr marL="228600" indent="-228600"/>
            <a:endParaRPr lang="th-TH" sz="1200" dirty="0" smtClean="0">
              <a:latin typeface="Browallia New" pitchFamily="34" charset="-34"/>
              <a:cs typeface="Browallia New" pitchFamily="34" charset="-34"/>
            </a:endParaRPr>
          </a:p>
          <a:p>
            <a:pPr marL="228600" indent="-228600"/>
            <a:r>
              <a:rPr lang="th-TH" sz="1200" baseline="0" dirty="0" smtClean="0">
                <a:latin typeface="Browallia New" pitchFamily="34" charset="-34"/>
                <a:cs typeface="Browallia New" pitchFamily="34" charset="-34"/>
              </a:rPr>
              <a:t>เส้น </a:t>
            </a:r>
            <a:r>
              <a:rPr lang="en-US" sz="1200" baseline="0" dirty="0" smtClean="0">
                <a:latin typeface="Browallia New" pitchFamily="34" charset="-34"/>
                <a:cs typeface="Browallia New" pitchFamily="34" charset="-34"/>
              </a:rPr>
              <a:t>DD </a:t>
            </a:r>
            <a:r>
              <a:rPr lang="th-TH" sz="1200" baseline="0" dirty="0" smtClean="0">
                <a:latin typeface="Browallia New" pitchFamily="34" charset="-34"/>
                <a:cs typeface="Browallia New" pitchFamily="34" charset="-34"/>
              </a:rPr>
              <a:t>ซึ่งเป็นเส้นอุปโลคขึ้นมาเพื่อดูความสัมพันธ์ในกรณีที่ </a:t>
            </a:r>
            <a:r>
              <a:rPr lang="en-US" sz="1200" baseline="0" dirty="0" smtClean="0">
                <a:latin typeface="Browallia New" pitchFamily="34" charset="-34"/>
                <a:cs typeface="Browallia New" pitchFamily="34" charset="-34"/>
              </a:rPr>
              <a:t>Output </a:t>
            </a:r>
            <a:r>
              <a:rPr lang="th-TH" sz="1200" baseline="0" dirty="0" smtClean="0">
                <a:latin typeface="Browallia New" pitchFamily="34" charset="-34"/>
                <a:cs typeface="Browallia New" pitchFamily="34" charset="-34"/>
              </a:rPr>
              <a:t>ปรับตัวได้เต็มที่ ต้องตัดผ่านจุดตัดระหว่าง </a:t>
            </a:r>
            <a:r>
              <a:rPr lang="en-US" sz="1200" baseline="0" dirty="0" smtClean="0">
                <a:latin typeface="Browallia New" pitchFamily="34" charset="-34"/>
                <a:cs typeface="Browallia New" pitchFamily="34" charset="-34"/>
              </a:rPr>
              <a:t>AA </a:t>
            </a:r>
            <a:r>
              <a:rPr lang="th-TH" sz="1200" baseline="0" dirty="0" smtClean="0">
                <a:latin typeface="Browallia New" pitchFamily="34" charset="-34"/>
                <a:cs typeface="Browallia New" pitchFamily="34" charset="-34"/>
              </a:rPr>
              <a:t>และ </a:t>
            </a:r>
            <a:r>
              <a:rPr lang="en-US" sz="1200" baseline="0" dirty="0" smtClean="0">
                <a:latin typeface="Browallia New" pitchFamily="34" charset="-34"/>
                <a:cs typeface="Browallia New" pitchFamily="34" charset="-34"/>
              </a:rPr>
              <a:t>YY </a:t>
            </a:r>
            <a:r>
              <a:rPr lang="th-TH" sz="1200" baseline="0" dirty="0" smtClean="0">
                <a:latin typeface="Browallia New" pitchFamily="34" charset="-34"/>
                <a:cs typeface="Browallia New" pitchFamily="34" charset="-34"/>
              </a:rPr>
              <a:t>เสมอ </a:t>
            </a:r>
          </a:p>
          <a:p>
            <a:pPr marL="228600" indent="-228600"/>
            <a:endParaRPr lang="th-TH" sz="1200" baseline="0" dirty="0" smtClean="0">
              <a:latin typeface="Browallia New" pitchFamily="34" charset="-34"/>
              <a:cs typeface="Browallia New" pitchFamily="34" charset="-34"/>
            </a:endParaRPr>
          </a:p>
          <a:p>
            <a:r>
              <a:rPr lang="th-TH" dirty="0" smtClean="0">
                <a:latin typeface="Browallia New" pitchFamily="34" charset="-34"/>
                <a:cs typeface="Browallia New" pitchFamily="34" charset="-34"/>
              </a:rPr>
              <a:t>เมื่อภาครัฐใช้นโยบายการเงินขยายตัวในลักษณะที่เป็น </a:t>
            </a:r>
            <a:r>
              <a:rPr lang="en-US" dirty="0" smtClean="0">
                <a:latin typeface="Browallia New" pitchFamily="34" charset="-34"/>
                <a:cs typeface="Browallia New" pitchFamily="34" charset="-34"/>
              </a:rPr>
              <a:t>Permanent Shock </a:t>
            </a:r>
            <a:r>
              <a:rPr lang="th-TH" dirty="0" smtClean="0">
                <a:latin typeface="Browallia New" pitchFamily="34" charset="-34"/>
                <a:cs typeface="Browallia New" pitchFamily="34" charset="-34"/>
              </a:rPr>
              <a:t>และทำให้เส้น </a:t>
            </a:r>
            <a:r>
              <a:rPr lang="en-US" dirty="0" smtClean="0">
                <a:latin typeface="Browallia New" pitchFamily="34" charset="-34"/>
                <a:cs typeface="Browallia New" pitchFamily="34" charset="-34"/>
              </a:rPr>
              <a:t>AA Shift </a:t>
            </a:r>
            <a:r>
              <a:rPr lang="th-TH" dirty="0" smtClean="0">
                <a:latin typeface="Browallia New" pitchFamily="34" charset="-34"/>
                <a:cs typeface="Browallia New" pitchFamily="34" charset="-34"/>
              </a:rPr>
              <a:t>ออกไปทางขวา </a:t>
            </a:r>
            <a:endParaRPr lang="en-US" dirty="0" smtClean="0">
              <a:latin typeface="Browallia New" pitchFamily="34" charset="-34"/>
              <a:cs typeface="Browallia New" pitchFamily="34" charset="-34"/>
            </a:endParaRPr>
          </a:p>
          <a:p>
            <a:r>
              <a:rPr lang="th-TH" dirty="0" smtClean="0">
                <a:latin typeface="Browallia New" pitchFamily="34" charset="-34"/>
                <a:cs typeface="Browallia New" pitchFamily="34" charset="-34"/>
              </a:rPr>
              <a:t>ปริมาณเงินที่เพิ่มขึ้นทำให้ผลผลิตควรจะเพิ่มเป็น </a:t>
            </a:r>
            <a:r>
              <a:rPr lang="en-US" dirty="0" smtClean="0">
                <a:latin typeface="Browallia New" pitchFamily="34" charset="-34"/>
                <a:cs typeface="Browallia New" pitchFamily="34" charset="-34"/>
              </a:rPr>
              <a:t>Y1 </a:t>
            </a:r>
            <a:r>
              <a:rPr lang="th-TH" dirty="0" smtClean="0">
                <a:latin typeface="Browallia New" pitchFamily="34" charset="-34"/>
                <a:cs typeface="Browallia New" pitchFamily="34" charset="-34"/>
              </a:rPr>
              <a:t>หากทุกสิ่งทุกอย่างคงที่ </a:t>
            </a:r>
            <a:endParaRPr lang="en-US" dirty="0" smtClean="0">
              <a:latin typeface="Browallia New" pitchFamily="34" charset="-34"/>
              <a:cs typeface="Browallia New" pitchFamily="34" charset="-34"/>
            </a:endParaRPr>
          </a:p>
          <a:p>
            <a:r>
              <a:rPr lang="th-TH" dirty="0" smtClean="0">
                <a:latin typeface="Browallia New" pitchFamily="34" charset="-34"/>
                <a:cs typeface="Browallia New" pitchFamily="34" charset="-34"/>
              </a:rPr>
              <a:t>อย่างไรก็ตามในระยะสั้น </a:t>
            </a:r>
            <a:r>
              <a:rPr lang="en-US" dirty="0" smtClean="0">
                <a:latin typeface="Browallia New" pitchFamily="34" charset="-34"/>
                <a:cs typeface="Browallia New" pitchFamily="34" charset="-34"/>
              </a:rPr>
              <a:t>Y </a:t>
            </a:r>
            <a:r>
              <a:rPr lang="th-TH" dirty="0" smtClean="0">
                <a:latin typeface="Browallia New" pitchFamily="34" charset="-34"/>
                <a:cs typeface="Browallia New" pitchFamily="34" charset="-34"/>
              </a:rPr>
              <a:t>ไม่เปลี่ยนแปลง </a:t>
            </a:r>
            <a:r>
              <a:rPr lang="en-US" dirty="0" smtClean="0">
                <a:latin typeface="Browallia New" pitchFamily="34" charset="-34"/>
                <a:cs typeface="Browallia New" pitchFamily="34" charset="-34"/>
              </a:rPr>
              <a:t>Y </a:t>
            </a:r>
            <a:r>
              <a:rPr lang="th-TH" dirty="0" smtClean="0">
                <a:latin typeface="Browallia New" pitchFamily="34" charset="-34"/>
                <a:cs typeface="Browallia New" pitchFamily="34" charset="-34"/>
              </a:rPr>
              <a:t>จะอยู่ที่ </a:t>
            </a:r>
            <a:r>
              <a:rPr lang="en-US" dirty="0" smtClean="0">
                <a:latin typeface="Browallia New" pitchFamily="34" charset="-34"/>
                <a:cs typeface="Browallia New" pitchFamily="34" charset="-34"/>
              </a:rPr>
              <a:t>Y0 </a:t>
            </a:r>
          </a:p>
          <a:p>
            <a:r>
              <a:rPr lang="th-TH" dirty="0" smtClean="0">
                <a:latin typeface="Browallia New" pitchFamily="34" charset="-34"/>
                <a:cs typeface="Browallia New" pitchFamily="34" charset="-34"/>
              </a:rPr>
              <a:t>เนื่องจาก </a:t>
            </a:r>
            <a:r>
              <a:rPr lang="en-US" dirty="0" smtClean="0">
                <a:latin typeface="Browallia New" pitchFamily="34" charset="-34"/>
                <a:cs typeface="Browallia New" pitchFamily="34" charset="-34"/>
              </a:rPr>
              <a:t>Agents </a:t>
            </a:r>
            <a:r>
              <a:rPr lang="th-TH" dirty="0" smtClean="0">
                <a:latin typeface="Browallia New" pitchFamily="34" charset="-34"/>
                <a:cs typeface="Browallia New" pitchFamily="34" charset="-34"/>
              </a:rPr>
              <a:t>ในระบบเศรษฐกิจมี </a:t>
            </a:r>
            <a:r>
              <a:rPr lang="en-US" dirty="0" smtClean="0">
                <a:latin typeface="Browallia New" pitchFamily="34" charset="-34"/>
                <a:cs typeface="Browallia New" pitchFamily="34" charset="-34"/>
              </a:rPr>
              <a:t>Rational Expectation </a:t>
            </a:r>
            <a:r>
              <a:rPr lang="th-TH" dirty="0" smtClean="0">
                <a:latin typeface="Browallia New" pitchFamily="34" charset="-34"/>
                <a:cs typeface="Browallia New" pitchFamily="34" charset="-34"/>
              </a:rPr>
              <a:t>รู้ว่าอัตราแลกเปลี่ยนที่ควรจะเป็น คือ </a:t>
            </a:r>
            <a:r>
              <a:rPr lang="en-US" dirty="0" smtClean="0">
                <a:latin typeface="Browallia New" pitchFamily="34" charset="-34"/>
                <a:cs typeface="Browallia New" pitchFamily="34" charset="-34"/>
              </a:rPr>
              <a:t>S1 </a:t>
            </a:r>
            <a:r>
              <a:rPr lang="th-TH" dirty="0" smtClean="0">
                <a:latin typeface="Browallia New" pitchFamily="34" charset="-34"/>
                <a:cs typeface="Browallia New" pitchFamily="34" charset="-34"/>
              </a:rPr>
              <a:t>และ </a:t>
            </a:r>
            <a:r>
              <a:rPr lang="en-US" dirty="0" smtClean="0">
                <a:latin typeface="Browallia New" pitchFamily="34" charset="-34"/>
                <a:cs typeface="Browallia New" pitchFamily="34" charset="-34"/>
              </a:rPr>
              <a:t>Y1 </a:t>
            </a:r>
            <a:r>
              <a:rPr lang="th-TH" dirty="0" smtClean="0">
                <a:latin typeface="Browallia New" pitchFamily="34" charset="-34"/>
                <a:cs typeface="Browallia New" pitchFamily="34" charset="-34"/>
              </a:rPr>
              <a:t>การ </a:t>
            </a:r>
            <a:r>
              <a:rPr lang="en-US" dirty="0" smtClean="0">
                <a:latin typeface="Browallia New" pitchFamily="34" charset="-34"/>
                <a:cs typeface="Browallia New" pitchFamily="34" charset="-34"/>
              </a:rPr>
              <a:t>Trade-off </a:t>
            </a:r>
            <a:r>
              <a:rPr lang="th-TH" dirty="0" smtClean="0">
                <a:latin typeface="Browallia New" pitchFamily="34" charset="-34"/>
                <a:cs typeface="Browallia New" pitchFamily="34" charset="-34"/>
              </a:rPr>
              <a:t>ณ ตำแหน่งนั้นจะเกิดขึ้นตามเส้น </a:t>
            </a:r>
            <a:r>
              <a:rPr lang="en-US" dirty="0" smtClean="0">
                <a:latin typeface="Browallia New" pitchFamily="34" charset="-34"/>
                <a:cs typeface="Browallia New" pitchFamily="34" charset="-34"/>
              </a:rPr>
              <a:t>DD1 </a:t>
            </a:r>
            <a:endParaRPr lang="th-TH" dirty="0" smtClean="0">
              <a:latin typeface="Browallia New" pitchFamily="34" charset="-34"/>
              <a:cs typeface="Browallia New" pitchFamily="34" charset="-34"/>
            </a:endParaRPr>
          </a:p>
          <a:p>
            <a:r>
              <a:rPr lang="th-TH" dirty="0" smtClean="0">
                <a:latin typeface="Browallia New" pitchFamily="34" charset="-34"/>
                <a:cs typeface="Browallia New" pitchFamily="34" charset="-34"/>
              </a:rPr>
              <a:t>แต่ในระยะสั้นตลาดสินค้า </a:t>
            </a:r>
            <a:r>
              <a:rPr lang="en-US" dirty="0" smtClean="0">
                <a:latin typeface="Browallia New" pitchFamily="34" charset="-34"/>
                <a:cs typeface="Browallia New" pitchFamily="34" charset="-34"/>
              </a:rPr>
              <a:t>Sticky </a:t>
            </a:r>
            <a:r>
              <a:rPr lang="th-TH" dirty="0" smtClean="0">
                <a:latin typeface="Browallia New" pitchFamily="34" charset="-34"/>
                <a:cs typeface="Browallia New" pitchFamily="34" charset="-34"/>
              </a:rPr>
              <a:t>และทำให้ผลผลิตคงอยู่ที่ </a:t>
            </a:r>
            <a:r>
              <a:rPr lang="en-US" dirty="0" smtClean="0">
                <a:latin typeface="Browallia New" pitchFamily="34" charset="-34"/>
                <a:cs typeface="Browallia New" pitchFamily="34" charset="-34"/>
              </a:rPr>
              <a:t>Y0 </a:t>
            </a:r>
            <a:r>
              <a:rPr lang="th-TH" dirty="0" smtClean="0">
                <a:latin typeface="Browallia New" pitchFamily="34" charset="-34"/>
                <a:cs typeface="Browallia New" pitchFamily="34" charset="-34"/>
              </a:rPr>
              <a:t>ภายใต้ </a:t>
            </a:r>
            <a:r>
              <a:rPr lang="en-US" dirty="0" smtClean="0">
                <a:latin typeface="Browallia New" pitchFamily="34" charset="-34"/>
                <a:cs typeface="Browallia New" pitchFamily="34" charset="-34"/>
              </a:rPr>
              <a:t>Information </a:t>
            </a:r>
            <a:r>
              <a:rPr lang="th-TH" dirty="0" smtClean="0">
                <a:latin typeface="Browallia New" pitchFamily="34" charset="-34"/>
                <a:cs typeface="Browallia New" pitchFamily="34" charset="-34"/>
              </a:rPr>
              <a:t>อัตราแลกเปลี่ยนจึงไปอยู่ที่ </a:t>
            </a:r>
            <a:r>
              <a:rPr lang="en-US" dirty="0" smtClean="0">
                <a:latin typeface="Browallia New" pitchFamily="34" charset="-34"/>
                <a:cs typeface="Browallia New" pitchFamily="34" charset="-34"/>
              </a:rPr>
              <a:t>S0</a:t>
            </a:r>
          </a:p>
          <a:p>
            <a:r>
              <a:rPr lang="en-US" dirty="0" smtClean="0"/>
              <a:t>   </a:t>
            </a:r>
          </a:p>
          <a:p>
            <a:endParaRPr lang="en-US" dirty="0" smtClean="0"/>
          </a:p>
          <a:p>
            <a:r>
              <a:rPr lang="en-US" dirty="0" smtClean="0"/>
              <a:t>With real output unchanged</a:t>
            </a:r>
            <a:r>
              <a:rPr lang="en-US" baseline="0" dirty="0" smtClean="0"/>
              <a:t> on impact, the increase in the money supply requires a drop in the domestic interest rate to maintain money-market equilibrium.   This means, by UIP, the domestic currency has to be expected appreciate (</a:t>
            </a:r>
            <a:r>
              <a:rPr lang="th-TH" baseline="0" dirty="0" smtClean="0"/>
              <a:t>เทียบกันระหว่าง </a:t>
            </a:r>
            <a:r>
              <a:rPr lang="en-US" baseline="0" dirty="0" smtClean="0"/>
              <a:t>Se </a:t>
            </a:r>
            <a:r>
              <a:rPr lang="th-TH" baseline="0" dirty="0" smtClean="0"/>
              <a:t>และ </a:t>
            </a:r>
            <a:r>
              <a:rPr lang="en-US" baseline="0" dirty="0" smtClean="0"/>
              <a:t>S)</a:t>
            </a:r>
            <a:r>
              <a:rPr lang="th-TH" baseline="0" dirty="0" smtClean="0"/>
              <a:t> </a:t>
            </a:r>
            <a:r>
              <a:rPr lang="en-US" baseline="0" dirty="0" smtClean="0"/>
              <a:t>over time.  </a:t>
            </a:r>
            <a:r>
              <a:rPr lang="th-TH" baseline="0" dirty="0" smtClean="0"/>
              <a:t>ดังนั้นในสถานการณ์ที่ผลผลิตยังไม่เปลี่ยน อัตราแลกเปลี่ยนจำเป็นต้องลดค่าลงมากกว่าที่ควรจะเป็น   (เพราะถ้าผลผลิตเพิ่มขึ้น ค่าเงินจะค่อยๆ แข็งขึ้น)</a:t>
            </a:r>
          </a:p>
          <a:p>
            <a:endParaRPr lang="en-US" baseline="0" dirty="0" smtClean="0"/>
          </a:p>
          <a:p>
            <a:r>
              <a:rPr lang="th-TH" baseline="0" dirty="0" smtClean="0"/>
              <a:t>ณ จุด </a:t>
            </a:r>
            <a:r>
              <a:rPr lang="en-US" baseline="0" dirty="0" smtClean="0"/>
              <a:t>B</a:t>
            </a:r>
            <a:r>
              <a:rPr lang="th-TH" baseline="0" dirty="0" smtClean="0"/>
              <a:t> ตลาดสินค้าเกิด </a:t>
            </a:r>
            <a:r>
              <a:rPr lang="en-US" baseline="0" dirty="0" smtClean="0"/>
              <a:t>Excess Demand </a:t>
            </a:r>
            <a:r>
              <a:rPr lang="th-TH" baseline="0" dirty="0" smtClean="0"/>
              <a:t>ที่เกิดขึ้นมาจาก </a:t>
            </a:r>
            <a:r>
              <a:rPr lang="en-US" baseline="0" dirty="0" smtClean="0"/>
              <a:t>Sharp Exchange Rate Depreciation (Expenditure Switching and Expenditure increasing) </a:t>
            </a:r>
            <a:endParaRPr lang="th-TH" baseline="0" dirty="0" smtClean="0"/>
          </a:p>
          <a:p>
            <a:pPr marL="228600" indent="-228600"/>
            <a:endParaRPr lang="th-TH" sz="1200" baseline="0" dirty="0" smtClean="0">
              <a:latin typeface="Browallia New" pitchFamily="34" charset="-34"/>
              <a:cs typeface="Browallia New" pitchFamily="34" charset="-34"/>
            </a:endParaRPr>
          </a:p>
          <a:p>
            <a:pPr marL="247620" indent="-247620"/>
            <a:endParaRPr lang="en-US" baseline="0" dirty="0" smtClean="0"/>
          </a:p>
        </p:txBody>
      </p:sp>
      <p:sp>
        <p:nvSpPr>
          <p:cNvPr id="4" name="Slide Number Placeholder 3"/>
          <p:cNvSpPr>
            <a:spLocks noGrp="1"/>
          </p:cNvSpPr>
          <p:nvPr>
            <p:ph type="sldNum" sz="quarter" idx="10"/>
          </p:nvPr>
        </p:nvSpPr>
        <p:spPr/>
        <p:txBody>
          <a:bodyPr/>
          <a:lstStyle/>
          <a:p>
            <a:fld id="{270D3FFB-C98D-4D9B-9D6B-7B32043BFACF}" type="slidenum">
              <a:rPr lang="en-US" smtClean="0"/>
              <a:pPr/>
              <a:t>87</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Do</a:t>
            </a:r>
            <a:r>
              <a:rPr lang="en-US" baseline="0" dirty="0" smtClean="0"/>
              <a:t> all shocks to the economy induce this type of dynamics under the assumption of slow goods-market adjustment?  The answer is no. (</a:t>
            </a:r>
            <a:r>
              <a:rPr lang="th-TH" baseline="0" dirty="0" smtClean="0"/>
              <a:t>การปรับตัวจำเป็นต้องเหมือนกันเสมอไปหรือไม่) </a:t>
            </a:r>
          </a:p>
          <a:p>
            <a:endParaRPr lang="th-TH" baseline="0" dirty="0" smtClean="0"/>
          </a:p>
          <a:p>
            <a:r>
              <a:rPr lang="th-TH" baseline="0" dirty="0" smtClean="0"/>
              <a:t>สมมติภาครัฐใช้นโยบายการคลังขยายตัว  ผลที่เกิดขึ้นคือ เส้น </a:t>
            </a:r>
            <a:r>
              <a:rPr lang="en-US" baseline="0" dirty="0" smtClean="0"/>
              <a:t>YY </a:t>
            </a:r>
            <a:r>
              <a:rPr lang="th-TH" baseline="0" dirty="0" smtClean="0"/>
              <a:t>เปลี่ยนแปลง ในขณะที่เส้น </a:t>
            </a:r>
            <a:r>
              <a:rPr lang="en-US" baseline="0" dirty="0" smtClean="0"/>
              <a:t>AA </a:t>
            </a:r>
            <a:r>
              <a:rPr lang="th-TH" baseline="0" dirty="0" smtClean="0"/>
              <a:t>คงที่  ดังนั้นดุลยภาพใหม่อยู่ที่จุด </a:t>
            </a:r>
            <a:r>
              <a:rPr lang="en-US" baseline="0" dirty="0" smtClean="0"/>
              <a:t>B  </a:t>
            </a:r>
            <a:r>
              <a:rPr lang="th-TH" baseline="0" dirty="0" smtClean="0"/>
              <a:t>นั่นหมายความว่าการใช้จ่ายภาครัฐ ภายใต้ปัจจัยอื่นๆ คงที่ โดยเฉพาะผลผลิตที่คงที่ ทำให้เกิด </a:t>
            </a:r>
            <a:r>
              <a:rPr lang="en-US" baseline="0" dirty="0" smtClean="0"/>
              <a:t>Excess Demand </a:t>
            </a:r>
            <a:r>
              <a:rPr lang="th-TH" baseline="0" dirty="0" smtClean="0"/>
              <a:t>ใน </a:t>
            </a:r>
            <a:r>
              <a:rPr lang="en-US" baseline="0" dirty="0" smtClean="0"/>
              <a:t>Good Market </a:t>
            </a:r>
            <a:r>
              <a:rPr lang="th-TH" baseline="0" dirty="0" smtClean="0"/>
              <a:t>ดังนั้นเกิดการปรับอัตราแลกเปลี่ยนเพื่อลด </a:t>
            </a:r>
            <a:r>
              <a:rPr lang="en-US" baseline="0" dirty="0" smtClean="0"/>
              <a:t>Excess Demand </a:t>
            </a:r>
            <a:r>
              <a:rPr lang="th-TH" baseline="0" dirty="0" smtClean="0"/>
              <a:t>โดยค่าเงินแข็งขึ้น </a:t>
            </a:r>
          </a:p>
          <a:p>
            <a:endParaRPr lang="th-TH" baseline="0" dirty="0" smtClean="0"/>
          </a:p>
          <a:p>
            <a:r>
              <a:rPr lang="th-TH" baseline="0" dirty="0" smtClean="0"/>
              <a:t>เมื่อพิจารณา </a:t>
            </a:r>
            <a:r>
              <a:rPr lang="en-US" baseline="0" dirty="0" smtClean="0"/>
              <a:t>Dynamics </a:t>
            </a:r>
            <a:r>
              <a:rPr lang="th-TH" baseline="0" dirty="0" smtClean="0"/>
              <a:t>ของอัตราแลกเปลี่ยนเราต้องมีเส้น </a:t>
            </a:r>
            <a:r>
              <a:rPr lang="en-US" baseline="0" dirty="0" smtClean="0"/>
              <a:t>DD </a:t>
            </a:r>
            <a:r>
              <a:rPr lang="th-TH" baseline="0" dirty="0" smtClean="0"/>
              <a:t>เพิ่มขึ้นมา  เนื่องจากเส้น </a:t>
            </a:r>
            <a:r>
              <a:rPr lang="en-US" baseline="0" dirty="0" smtClean="0"/>
              <a:t>DD </a:t>
            </a:r>
            <a:r>
              <a:rPr lang="th-TH" baseline="0" dirty="0" smtClean="0"/>
              <a:t>ผ่านจุด </a:t>
            </a:r>
            <a:r>
              <a:rPr lang="en-US" baseline="0" dirty="0" smtClean="0"/>
              <a:t>Y0 </a:t>
            </a:r>
            <a:r>
              <a:rPr lang="th-TH" baseline="0" dirty="0" smtClean="0"/>
              <a:t>และ </a:t>
            </a:r>
            <a:r>
              <a:rPr lang="en-US" baseline="0" dirty="0" smtClean="0"/>
              <a:t>Y </a:t>
            </a:r>
            <a:r>
              <a:rPr lang="th-TH" baseline="0" dirty="0" smtClean="0"/>
              <a:t>ไม่เปลี่ยนแปลงในกรณีนี้ ดังนั้นจึงไม่มี </a:t>
            </a:r>
            <a:r>
              <a:rPr lang="en-US" baseline="0" dirty="0" smtClean="0"/>
              <a:t>Overshoot </a:t>
            </a:r>
            <a:r>
              <a:rPr lang="th-TH" baseline="0" dirty="0" smtClean="0"/>
              <a:t>แต่อย่างใด </a:t>
            </a:r>
          </a:p>
          <a:p>
            <a:endParaRPr lang="en-US" baseline="0" dirty="0" smtClean="0"/>
          </a:p>
        </p:txBody>
      </p:sp>
      <p:sp>
        <p:nvSpPr>
          <p:cNvPr id="4" name="Slide Number Placeholder 3"/>
          <p:cNvSpPr>
            <a:spLocks noGrp="1"/>
          </p:cNvSpPr>
          <p:nvPr>
            <p:ph type="sldNum" sz="quarter" idx="10"/>
          </p:nvPr>
        </p:nvSpPr>
        <p:spPr/>
        <p:txBody>
          <a:bodyPr/>
          <a:lstStyle/>
          <a:p>
            <a:fld id="{270D3FFB-C98D-4D9B-9D6B-7B32043BFACF}" type="slidenum">
              <a:rPr lang="en-US" smtClean="0"/>
              <a:pPr/>
              <a:t>88</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th-TH" dirty="0" smtClean="0"/>
              <a:t>กรณีสุดท้าย</a:t>
            </a:r>
          </a:p>
          <a:p>
            <a:r>
              <a:rPr lang="th-TH" dirty="0" smtClean="0"/>
              <a:t>พิจารณาผลของการขึ้นดอกเบี้ยในต่างประเทศ</a:t>
            </a:r>
            <a:r>
              <a:rPr lang="th-TH" baseline="0" dirty="0" smtClean="0"/>
              <a:t>  การเพิ่มดอกเบี้ยทำให้เส้น </a:t>
            </a:r>
            <a:r>
              <a:rPr lang="en-US" baseline="0" dirty="0" smtClean="0"/>
              <a:t>AA </a:t>
            </a:r>
            <a:r>
              <a:rPr lang="th-TH" baseline="0" dirty="0" smtClean="0"/>
              <a:t>เปลี่ยนแปลง คือ ทุกอย่างคงที่ </a:t>
            </a:r>
            <a:r>
              <a:rPr lang="en-US" baseline="0" dirty="0" smtClean="0"/>
              <a:t>R </a:t>
            </a:r>
            <a:r>
              <a:rPr lang="th-TH" baseline="0" dirty="0" smtClean="0"/>
              <a:t>ในประเทศเพิ่มขึ้น( และทำให้ความต้องการถือเงินลดลง)  ดังนั้นสิ่งที่เกิดตามมาคือ </a:t>
            </a:r>
            <a:r>
              <a:rPr lang="en-US" baseline="0" dirty="0" smtClean="0"/>
              <a:t>Y</a:t>
            </a:r>
            <a:r>
              <a:rPr lang="th-TH" baseline="0" dirty="0" smtClean="0"/>
              <a:t>ต้องเพิ่ม ( </a:t>
            </a:r>
            <a:r>
              <a:rPr lang="en-US" baseline="0" dirty="0" smtClean="0"/>
              <a:t>AA Shift </a:t>
            </a:r>
            <a:r>
              <a:rPr lang="th-TH" baseline="0" dirty="0" smtClean="0"/>
              <a:t>ไปทางขวา)   </a:t>
            </a:r>
          </a:p>
          <a:p>
            <a:endParaRPr lang="th-TH" baseline="0" dirty="0" smtClean="0"/>
          </a:p>
          <a:p>
            <a:r>
              <a:rPr lang="th-TH" baseline="0" dirty="0" smtClean="0"/>
              <a:t>ดอกเบี้ยที่เพิ่มก็ส่งผลกระทบต่อเส้น </a:t>
            </a:r>
            <a:r>
              <a:rPr lang="en-US" baseline="0" dirty="0" smtClean="0"/>
              <a:t>YY </a:t>
            </a:r>
            <a:r>
              <a:rPr lang="th-TH" baseline="0" dirty="0" smtClean="0"/>
              <a:t>เช่นกัน โดยเส้น </a:t>
            </a:r>
            <a:r>
              <a:rPr lang="en-US" baseline="0" dirty="0" smtClean="0"/>
              <a:t>YY </a:t>
            </a:r>
            <a:r>
              <a:rPr lang="th-TH" baseline="0" dirty="0" smtClean="0"/>
              <a:t>จะขยับไปทางซ้าย เพราะดอกเบี้ยที่สูงขึ้นบั่นทอนการลงทุน  ดังนั้นในระยะยาวผลผลิตจะมีแนวโน้มเพิ่มขึ้น และดุลยภาพใหม่จะเกิดขึ้นที่ จุด </a:t>
            </a:r>
            <a:r>
              <a:rPr lang="en-US" baseline="0" dirty="0" smtClean="0"/>
              <a:t>C </a:t>
            </a:r>
          </a:p>
          <a:p>
            <a:endParaRPr lang="en-US" baseline="0" dirty="0" smtClean="0"/>
          </a:p>
          <a:p>
            <a:r>
              <a:rPr lang="th-TH" baseline="0" dirty="0" smtClean="0"/>
              <a:t>เพื่อเข้าใจถึง </a:t>
            </a:r>
            <a:r>
              <a:rPr lang="en-US" baseline="0" dirty="0" smtClean="0"/>
              <a:t>Exchange Rate Dynamics </a:t>
            </a:r>
            <a:r>
              <a:rPr lang="th-TH" baseline="0" dirty="0" smtClean="0"/>
              <a:t>เราเพิ่มเส้น </a:t>
            </a:r>
            <a:r>
              <a:rPr lang="en-US" baseline="0" dirty="0" smtClean="0"/>
              <a:t>DD</a:t>
            </a:r>
            <a:r>
              <a:rPr lang="th-TH" baseline="0" dirty="0" smtClean="0"/>
              <a:t>  ที่ผ่านจุด </a:t>
            </a:r>
            <a:r>
              <a:rPr lang="en-US" baseline="0" dirty="0" smtClean="0"/>
              <a:t>S </a:t>
            </a:r>
            <a:r>
              <a:rPr lang="th-TH" baseline="0" dirty="0" smtClean="0"/>
              <a:t>และ </a:t>
            </a:r>
            <a:r>
              <a:rPr lang="en-US" baseline="0" dirty="0" smtClean="0"/>
              <a:t>Y </a:t>
            </a:r>
            <a:r>
              <a:rPr lang="th-TH" baseline="0" dirty="0" smtClean="0"/>
              <a:t>ใหม่   หากผลผลิตยังไม่เปลี่ยนแปลง </a:t>
            </a:r>
            <a:r>
              <a:rPr lang="en-US" baseline="0" dirty="0" smtClean="0"/>
              <a:t>S</a:t>
            </a:r>
            <a:r>
              <a:rPr lang="th-TH" baseline="0" dirty="0" smtClean="0"/>
              <a:t> ต้องเปลี่ยนแปลงมากกว่าที่ควรจะเป็นในกรณที่ </a:t>
            </a:r>
            <a:r>
              <a:rPr lang="en-US" baseline="0" dirty="0" smtClean="0"/>
              <a:t>Output </a:t>
            </a:r>
            <a:r>
              <a:rPr lang="th-TH" baseline="0" smtClean="0"/>
              <a:t>เปลี่ยนแปลงได้ </a:t>
            </a:r>
            <a:endParaRPr lang="en-US" dirty="0"/>
          </a:p>
        </p:txBody>
      </p:sp>
      <p:sp>
        <p:nvSpPr>
          <p:cNvPr id="4" name="Slide Number Placeholder 3"/>
          <p:cNvSpPr>
            <a:spLocks noGrp="1"/>
          </p:cNvSpPr>
          <p:nvPr>
            <p:ph type="sldNum" sz="quarter" idx="10"/>
          </p:nvPr>
        </p:nvSpPr>
        <p:spPr/>
        <p:txBody>
          <a:bodyPr/>
          <a:lstStyle/>
          <a:p>
            <a:fld id="{270D3FFB-C98D-4D9B-9D6B-7B32043BFACF}" type="slidenum">
              <a:rPr lang="en-US" smtClean="0"/>
              <a:pPr/>
              <a:t>89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204ED2BD-1556-49CF-A854-544F03E38B60}" type="datetimeFigureOut">
              <a:rPr lang="th-TH" smtClean="0"/>
              <a:pPr/>
              <a:t>11/10/55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7D59EEED-4633-4767-9663-0901B868368F}"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204ED2BD-1556-49CF-A854-544F03E38B60}" type="datetimeFigureOut">
              <a:rPr lang="th-TH" smtClean="0"/>
              <a:pPr/>
              <a:t>11/10/55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7D59EEED-4633-4767-9663-0901B868368F}"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04ED2BD-1556-49CF-A854-544F03E38B60}" type="datetimeFigureOut">
              <a:rPr lang="th-TH" smtClean="0"/>
              <a:pPr/>
              <a:t>11/10/55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7D59EEED-4633-4767-9663-0901B868368F}"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204ED2BD-1556-49CF-A854-544F03E38B60}" type="datetimeFigureOut">
              <a:rPr lang="th-TH" smtClean="0"/>
              <a:pPr/>
              <a:t>11/10/55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7D59EEED-4633-4767-9663-0901B868368F}"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204ED2BD-1556-49CF-A854-544F03E38B60}" type="datetimeFigureOut">
              <a:rPr lang="th-TH" smtClean="0"/>
              <a:pPr/>
              <a:t>11/10/55</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7D59EEED-4633-4767-9663-0901B868368F}"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204ED2BD-1556-49CF-A854-544F03E38B60}" type="datetimeFigureOut">
              <a:rPr lang="th-TH" smtClean="0"/>
              <a:pPr/>
              <a:t>11/10/55</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7D59EEED-4633-4767-9663-0901B868368F}"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04ED2BD-1556-49CF-A854-544F03E38B60}" type="datetimeFigureOut">
              <a:rPr lang="th-TH" smtClean="0"/>
              <a:pPr/>
              <a:t>11/10/55</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7D59EEED-4633-4767-9663-0901B868368F}"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04ED2BD-1556-49CF-A854-544F03E38B60}" type="datetimeFigureOut">
              <a:rPr lang="th-TH" smtClean="0"/>
              <a:pPr/>
              <a:t>11/10/55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7D59EEED-4633-4767-9663-0901B868368F}"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04ED2BD-1556-49CF-A854-544F03E38B60}" type="datetimeFigureOut">
              <a:rPr lang="th-TH" smtClean="0"/>
              <a:pPr/>
              <a:t>11/10/55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7D59EEED-4633-4767-9663-0901B868368F}"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204ED2BD-1556-49CF-A854-544F03E38B60}" type="datetimeFigureOut">
              <a:rPr lang="th-TH" smtClean="0"/>
              <a:pPr/>
              <a:t>11/10/55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7D59EEED-4633-4767-9663-0901B868368F}"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204ED2BD-1556-49CF-A854-544F03E38B60}" type="datetimeFigureOut">
              <a:rPr lang="th-TH" smtClean="0"/>
              <a:pPr/>
              <a:t>11/10/55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7D59EEED-4633-4767-9663-0901B868368F}"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4ED2BD-1556-49CF-A854-544F03E38B60}" type="datetimeFigureOut">
              <a:rPr lang="th-TH" smtClean="0"/>
              <a:pPr/>
              <a:t>11/10/55</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59EEED-4633-4767-9663-0901B868368F}"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4.v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5.v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6.v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vmlDrawing" Target="../drawings/vmlDrawing7.vml"/><Relationship Id="rId5" Type="http://schemas.openxmlformats.org/officeDocument/2006/relationships/oleObject" Target="../embeddings/oleObject8.bin"/><Relationship Id="rId4" Type="http://schemas.openxmlformats.org/officeDocument/2006/relationships/oleObject" Target="../embeddings/oleObject7.bin"/></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mlDrawing" Target="../drawings/vmlDrawing8.vml"/><Relationship Id="rId5" Type="http://schemas.openxmlformats.org/officeDocument/2006/relationships/oleObject" Target="../embeddings/oleObject10.bin"/><Relationship Id="rId4" Type="http://schemas.openxmlformats.org/officeDocument/2006/relationships/oleObject" Target="../embeddings/oleObject9.bin"/></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2.xml"/><Relationship Id="rId1" Type="http://schemas.openxmlformats.org/officeDocument/2006/relationships/vmlDrawing" Target="../drawings/vmlDrawing9.v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2.xml"/><Relationship Id="rId1" Type="http://schemas.openxmlformats.org/officeDocument/2006/relationships/vmlDrawing" Target="../drawings/vmlDrawing10.v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59.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2.xml"/><Relationship Id="rId1" Type="http://schemas.openxmlformats.org/officeDocument/2006/relationships/vmlDrawing" Target="../drawings/vmlDrawing11.vml"/></Relationships>
</file>

<file path=ppt/slides/_rels/slide60.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vmlDrawing" Target="../drawings/vmlDrawing12.vml"/><Relationship Id="rId4" Type="http://schemas.openxmlformats.org/officeDocument/2006/relationships/oleObject" Target="../embeddings/oleObject14.bin"/></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2.xml"/><Relationship Id="rId1" Type="http://schemas.openxmlformats.org/officeDocument/2006/relationships/vmlDrawing" Target="../drawings/vmlDrawing13.vml"/></Relationships>
</file>

<file path=ppt/slides/_rels/slide6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slideLayout" Target="../slideLayouts/slideLayout2.xml"/><Relationship Id="rId1" Type="http://schemas.openxmlformats.org/officeDocument/2006/relationships/vmlDrawing" Target="../drawings/vmlDrawing14.vml"/></Relationships>
</file>

<file path=ppt/slides/_rels/slide67.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slideLayout" Target="../slideLayouts/slideLayout2.xml"/><Relationship Id="rId1" Type="http://schemas.openxmlformats.org/officeDocument/2006/relationships/vmlDrawing" Target="../drawings/vmlDrawing15.v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Layout" Target="../slideLayouts/slideLayout2.xml"/><Relationship Id="rId1" Type="http://schemas.openxmlformats.org/officeDocument/2006/relationships/vmlDrawing" Target="../drawings/vmlDrawing16.vml"/></Relationships>
</file>

<file path=ppt/slides/_rels/slide7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Layout" Target="../slideLayouts/slideLayout2.xml"/><Relationship Id="rId1" Type="http://schemas.openxmlformats.org/officeDocument/2006/relationships/vmlDrawing" Target="../drawings/vmlDrawing17.vml"/></Relationships>
</file>

<file path=ppt/slides/_rels/slide7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vmlDrawing" Target="../drawings/vmlDrawing18.vml"/><Relationship Id="rId4" Type="http://schemas.openxmlformats.org/officeDocument/2006/relationships/oleObject" Target="../embeddings/oleObject20.bin"/></Relationships>
</file>

<file path=ppt/slides/_rels/slide79.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vmlDrawing" Target="../drawings/vmlDrawing19.vml"/><Relationship Id="rId4" Type="http://schemas.openxmlformats.org/officeDocument/2006/relationships/oleObject" Target="../embeddings/oleObject21.bin"/></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oleObject" Target="../embeddings/oleObject22.bin"/><Relationship Id="rId2" Type="http://schemas.openxmlformats.org/officeDocument/2006/relationships/slideLayout" Target="../slideLayouts/slideLayout2.xml"/><Relationship Id="rId1" Type="http://schemas.openxmlformats.org/officeDocument/2006/relationships/vmlDrawing" Target="../drawings/vmlDrawing20.vml"/><Relationship Id="rId4" Type="http://schemas.openxmlformats.org/officeDocument/2006/relationships/oleObject" Target="../embeddings/oleObject23.bin"/></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oleObject" Target="../embeddings/oleObject24.bin"/><Relationship Id="rId2" Type="http://schemas.openxmlformats.org/officeDocument/2006/relationships/slideLayout" Target="../slideLayouts/slideLayout2.xml"/><Relationship Id="rId1" Type="http://schemas.openxmlformats.org/officeDocument/2006/relationships/vmlDrawing" Target="../drawings/vmlDrawing21.vml"/></Relationships>
</file>

<file path=ppt/slides/_rels/slide8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vmlDrawing" Target="../drawings/vmlDrawing22.vml"/><Relationship Id="rId6" Type="http://schemas.openxmlformats.org/officeDocument/2006/relationships/oleObject" Target="../embeddings/oleObject27.bin"/><Relationship Id="rId5" Type="http://schemas.openxmlformats.org/officeDocument/2006/relationships/oleObject" Target="../embeddings/oleObject26.bin"/><Relationship Id="rId4" Type="http://schemas.openxmlformats.org/officeDocument/2006/relationships/oleObject" Target="../embeddings/oleObject25.bin"/></Relationships>
</file>

<file path=ppt/slides/_rels/slide86.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Macroeconomic Model</a:t>
            </a:r>
            <a:endParaRPr lang="th-TH" dirty="0"/>
          </a:p>
        </p:txBody>
      </p:sp>
      <p:sp>
        <p:nvSpPr>
          <p:cNvPr id="3" name="Subtitle 2"/>
          <p:cNvSpPr>
            <a:spLocks noGrp="1"/>
          </p:cNvSpPr>
          <p:nvPr>
            <p:ph type="subTitle" idx="1"/>
          </p:nvPr>
        </p:nvSpPr>
        <p:spPr/>
        <p:txBody>
          <a:bodyPr/>
          <a:lstStyle/>
          <a:p>
            <a:r>
              <a:rPr lang="en-US" dirty="0" err="1" smtClean="0"/>
              <a:t>Archanun</a:t>
            </a:r>
            <a:r>
              <a:rPr lang="en-US" dirty="0" smtClean="0"/>
              <a:t> </a:t>
            </a:r>
            <a:r>
              <a:rPr lang="en-US" dirty="0" err="1" smtClean="0"/>
              <a:t>Kohpaiboon</a:t>
            </a:r>
            <a:endParaRPr lang="th-TH"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do we need the model?</a:t>
            </a:r>
            <a:endParaRPr lang="th-TH" dirty="0"/>
          </a:p>
        </p:txBody>
      </p:sp>
      <p:sp>
        <p:nvSpPr>
          <p:cNvPr id="3" name="Content Placeholder 2"/>
          <p:cNvSpPr>
            <a:spLocks noGrp="1"/>
          </p:cNvSpPr>
          <p:nvPr>
            <p:ph idx="1"/>
          </p:nvPr>
        </p:nvSpPr>
        <p:spPr/>
        <p:txBody>
          <a:bodyPr>
            <a:normAutofit fontScale="92500" lnSpcReduction="10000"/>
          </a:bodyPr>
          <a:lstStyle/>
          <a:p>
            <a:r>
              <a:rPr lang="en-US" dirty="0" smtClean="0"/>
              <a:t>Many key macroeconomic variables such as output, price-inflation, interest rate, consumption, investment are a result of interaction of economic agents in a given economy.</a:t>
            </a:r>
          </a:p>
          <a:p>
            <a:endParaRPr lang="en-US" dirty="0"/>
          </a:p>
          <a:p>
            <a:r>
              <a:rPr lang="en-US" dirty="0" smtClean="0"/>
              <a:t>Nowadays, many countries also actively participate themselves in the world so that the external sector like international trade, interest rate also influence in the interaction process. </a:t>
            </a:r>
            <a:endParaRPr lang="th-TH"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4704"/>
            <a:ext cx="8229600" cy="5616624"/>
          </a:xfrm>
        </p:spPr>
        <p:txBody>
          <a:bodyPr>
            <a:normAutofit fontScale="92500" lnSpcReduction="10000"/>
          </a:bodyPr>
          <a:lstStyle/>
          <a:p>
            <a:r>
              <a:rPr lang="en-US" dirty="0" smtClean="0"/>
              <a:t>Consider decision to consumer goods, microeconomic theory suggests consumers will compare happiness (utility) from consuming the goods (marginal rate of substitution-MRS) and their relative prices.  </a:t>
            </a:r>
          </a:p>
          <a:p>
            <a:endParaRPr lang="en-US" dirty="0"/>
          </a:p>
          <a:p>
            <a:r>
              <a:rPr lang="en-US" dirty="0" smtClean="0"/>
              <a:t>Nonetheless, how much they actually consumer depends on budget available. </a:t>
            </a:r>
          </a:p>
          <a:p>
            <a:endParaRPr lang="en-US" dirty="0"/>
          </a:p>
          <a:p>
            <a:r>
              <a:rPr lang="en-US" dirty="0" smtClean="0"/>
              <a:t>In the macroeconomic sense, there are many resources constraints that would affect these macroeconomic variables. </a:t>
            </a:r>
            <a:endParaRPr lang="th-TH"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577483"/>
          </a:xfrm>
        </p:spPr>
        <p:txBody>
          <a:bodyPr>
            <a:normAutofit fontScale="92500" lnSpcReduction="20000"/>
          </a:bodyPr>
          <a:lstStyle/>
          <a:p>
            <a:r>
              <a:rPr lang="en-US" dirty="0" smtClean="0"/>
              <a:t>For example, output or GDP is the sum of value added in all sectors.  How much would each sector produce depends on the demand for a product under consideration, technology and prices of factor inputs (workers, capital). </a:t>
            </a:r>
          </a:p>
          <a:p>
            <a:endParaRPr lang="en-US" dirty="0"/>
          </a:p>
          <a:p>
            <a:r>
              <a:rPr lang="en-US" dirty="0" smtClean="0"/>
              <a:t>When all individual firms have greater demand for workers, the wage would increase (Wage inflation).  Workers receiving the higher wage would have greater demand for goods.  This would have an effect on decision to produce.  </a:t>
            </a:r>
          </a:p>
          <a:p>
            <a:endParaRPr lang="en-US" dirty="0"/>
          </a:p>
          <a:p>
            <a:r>
              <a:rPr lang="en-US" dirty="0" smtClean="0"/>
              <a:t>General equilibrium analysis is needed.  </a:t>
            </a:r>
          </a:p>
          <a:p>
            <a:pPr>
              <a:buNone/>
            </a:pP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649491"/>
          </a:xfrm>
        </p:spPr>
        <p:txBody>
          <a:bodyPr>
            <a:normAutofit fontScale="92500" lnSpcReduction="20000"/>
          </a:bodyPr>
          <a:lstStyle/>
          <a:p>
            <a:r>
              <a:rPr lang="en-US" dirty="0" smtClean="0"/>
              <a:t>What does the general equilibrium mean?</a:t>
            </a:r>
          </a:p>
          <a:p>
            <a:pPr marL="360363" indent="-360363">
              <a:buNone/>
            </a:pPr>
            <a:r>
              <a:rPr lang="en-US" dirty="0" smtClean="0"/>
              <a:t>		All markets in the economy reach equilibrium (no excess demand and supply-market clearing) </a:t>
            </a:r>
          </a:p>
          <a:p>
            <a:pPr marL="360363" indent="-360363">
              <a:buNone/>
            </a:pPr>
            <a:endParaRPr lang="en-US" dirty="0"/>
          </a:p>
          <a:p>
            <a:pPr marL="360363" indent="-360363"/>
            <a:r>
              <a:rPr lang="en-US" dirty="0" smtClean="0"/>
              <a:t>How many markets a given economy has?</a:t>
            </a:r>
          </a:p>
          <a:p>
            <a:pPr marL="360363" indent="-360363">
              <a:buNone/>
            </a:pPr>
            <a:r>
              <a:rPr lang="en-US" dirty="0"/>
              <a:t>	</a:t>
            </a:r>
            <a:r>
              <a:rPr lang="en-US" dirty="0" smtClean="0"/>
              <a:t>	Depend on your analytical framework you work with. </a:t>
            </a:r>
          </a:p>
          <a:p>
            <a:pPr marL="360363" indent="-360363"/>
            <a:endParaRPr lang="en-US" dirty="0" smtClean="0"/>
          </a:p>
          <a:p>
            <a:pPr marL="360363" indent="-360363"/>
            <a:r>
              <a:rPr lang="en-US" dirty="0" smtClean="0"/>
              <a:t>For example, Computable General Equilibrium (CGE) Model emphasizing on interaction of goods and labor markets, have several good markets (agriculture, mining, basic industry, machinery and transport equipment). </a:t>
            </a:r>
            <a:endParaRPr lang="th-TH"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92696"/>
            <a:ext cx="8229600" cy="5433467"/>
          </a:xfrm>
        </p:spPr>
        <p:txBody>
          <a:bodyPr/>
          <a:lstStyle/>
          <a:p>
            <a:r>
              <a:rPr lang="en-US" dirty="0" err="1" smtClean="0"/>
              <a:t>Punchline</a:t>
            </a:r>
            <a:r>
              <a:rPr lang="en-US" dirty="0" smtClean="0"/>
              <a:t>: there are more than one markets to be solved (reach equilibrium). </a:t>
            </a:r>
          </a:p>
          <a:p>
            <a:endParaRPr lang="en-US" dirty="0"/>
          </a:p>
          <a:p>
            <a:r>
              <a:rPr lang="en-US" dirty="0" smtClean="0"/>
              <a:t>In macroeconomic analysis, there would be at least two markets to be solved;</a:t>
            </a:r>
          </a:p>
          <a:p>
            <a:pPr>
              <a:buNone/>
            </a:pPr>
            <a:r>
              <a:rPr lang="en-US" dirty="0" smtClean="0"/>
              <a:t>Good market: </a:t>
            </a:r>
          </a:p>
          <a:p>
            <a:pPr>
              <a:buNone/>
            </a:pPr>
            <a:endParaRPr lang="en-US" dirty="0" smtClean="0"/>
          </a:p>
          <a:p>
            <a:pPr>
              <a:buNone/>
            </a:pPr>
            <a:endParaRPr lang="en-US" dirty="0" smtClean="0"/>
          </a:p>
        </p:txBody>
      </p:sp>
      <p:graphicFrame>
        <p:nvGraphicFramePr>
          <p:cNvPr id="4" name="Object 3"/>
          <p:cNvGraphicFramePr>
            <a:graphicFrameLocks noChangeAspect="1"/>
          </p:cNvGraphicFramePr>
          <p:nvPr/>
        </p:nvGraphicFramePr>
        <p:xfrm>
          <a:off x="592138" y="4486275"/>
          <a:ext cx="8126412" cy="1271588"/>
        </p:xfrm>
        <a:graphic>
          <a:graphicData uri="http://schemas.openxmlformats.org/presentationml/2006/ole">
            <p:oleObj spid="_x0000_s1026" name="Equation" r:id="rId4" imgW="3085920" imgH="482400" progId="Equation.DSMT4">
              <p:embed/>
            </p:oleObj>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717032"/>
            <a:ext cx="8229600" cy="2409131"/>
          </a:xfrm>
        </p:spPr>
        <p:txBody>
          <a:bodyPr>
            <a:normAutofit fontScale="92500" lnSpcReduction="10000"/>
          </a:bodyPr>
          <a:lstStyle/>
          <a:p>
            <a:pPr marL="0" indent="0">
              <a:buNone/>
            </a:pPr>
            <a:r>
              <a:rPr lang="en-US" dirty="0" smtClean="0"/>
              <a:t>You can easily extend the model. For example, the classical theory suggests, private investment depends on income. </a:t>
            </a:r>
          </a:p>
          <a:p>
            <a:pPr marL="0" indent="0">
              <a:buNone/>
            </a:pPr>
            <a:endParaRPr lang="en-US" dirty="0"/>
          </a:p>
          <a:p>
            <a:pPr marL="0" indent="0">
              <a:buNone/>
            </a:pPr>
            <a:r>
              <a:rPr lang="en-US" dirty="0" smtClean="0"/>
              <a:t>You can also alter the functional form.  </a:t>
            </a:r>
            <a:endParaRPr lang="th-TH" dirty="0"/>
          </a:p>
        </p:txBody>
      </p:sp>
      <p:graphicFrame>
        <p:nvGraphicFramePr>
          <p:cNvPr id="3074" name="Object 2"/>
          <p:cNvGraphicFramePr>
            <a:graphicFrameLocks noChangeAspect="1"/>
          </p:cNvGraphicFramePr>
          <p:nvPr/>
        </p:nvGraphicFramePr>
        <p:xfrm>
          <a:off x="323850" y="334963"/>
          <a:ext cx="8631238" cy="2805112"/>
        </p:xfrm>
        <a:graphic>
          <a:graphicData uri="http://schemas.openxmlformats.org/presentationml/2006/ole">
            <p:oleObj spid="_x0000_s3074" name="Equation" r:id="rId3" imgW="3708360" imgH="1269720" progId="Equation.DSMT4">
              <p:embed/>
            </p:oleObj>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Arrow Connector 7"/>
          <p:cNvCxnSpPr/>
          <p:nvPr/>
        </p:nvCxnSpPr>
        <p:spPr>
          <a:xfrm flipV="1">
            <a:off x="1691680" y="836712"/>
            <a:ext cx="0" cy="489654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1691680" y="5733256"/>
            <a:ext cx="640871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1691680" y="1772816"/>
            <a:ext cx="5760640" cy="396044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649491"/>
          </a:xfrm>
        </p:spPr>
        <p:txBody>
          <a:bodyPr/>
          <a:lstStyle/>
          <a:p>
            <a:pPr marL="0" indent="0">
              <a:buNone/>
            </a:pPr>
            <a:r>
              <a:rPr lang="en-US" dirty="0" smtClean="0"/>
              <a:t>Draw the diagram illustrating the relation between real exchange rate (Q) and interest rate in the good market equilibrium</a:t>
            </a:r>
            <a:endParaRPr lang="th-TH" dirty="0"/>
          </a:p>
        </p:txBody>
      </p:sp>
      <p:graphicFrame>
        <p:nvGraphicFramePr>
          <p:cNvPr id="5122" name="Object 2"/>
          <p:cNvGraphicFramePr>
            <a:graphicFrameLocks noChangeAspect="1"/>
          </p:cNvGraphicFramePr>
          <p:nvPr/>
        </p:nvGraphicFramePr>
        <p:xfrm>
          <a:off x="323528" y="2420888"/>
          <a:ext cx="8348662" cy="1684337"/>
        </p:xfrm>
        <a:graphic>
          <a:graphicData uri="http://schemas.openxmlformats.org/presentationml/2006/ole">
            <p:oleObj spid="_x0000_s5122" name="Equation" r:id="rId3" imgW="3644640" imgH="736560" progId="Equation.DSMT4">
              <p:embed/>
            </p:oleObj>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649491"/>
          </a:xfrm>
        </p:spPr>
        <p:txBody>
          <a:bodyPr/>
          <a:lstStyle/>
          <a:p>
            <a:r>
              <a:rPr lang="en-US" dirty="0" smtClean="0"/>
              <a:t>Money Market</a:t>
            </a:r>
          </a:p>
          <a:p>
            <a:pPr>
              <a:buNone/>
            </a:pPr>
            <a:endParaRPr lang="th-TH" dirty="0"/>
          </a:p>
        </p:txBody>
      </p:sp>
      <p:graphicFrame>
        <p:nvGraphicFramePr>
          <p:cNvPr id="4" name="Object 3"/>
          <p:cNvGraphicFramePr>
            <a:graphicFrameLocks noChangeAspect="1"/>
          </p:cNvGraphicFramePr>
          <p:nvPr/>
        </p:nvGraphicFramePr>
        <p:xfrm>
          <a:off x="1979712" y="1655765"/>
          <a:ext cx="3888432" cy="2134826"/>
        </p:xfrm>
        <a:graphic>
          <a:graphicData uri="http://schemas.openxmlformats.org/presentationml/2006/ole">
            <p:oleObj spid="_x0000_s4098" name="Equation" r:id="rId3" imgW="1295280" imgH="711000" progId="Equation.DSMT4">
              <p:embed/>
            </p:oleObj>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Arrow Connector 7"/>
          <p:cNvCxnSpPr/>
          <p:nvPr/>
        </p:nvCxnSpPr>
        <p:spPr>
          <a:xfrm flipV="1">
            <a:off x="1691680" y="836712"/>
            <a:ext cx="0" cy="489654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1691680" y="5733256"/>
            <a:ext cx="640871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flipV="1">
            <a:off x="1691680" y="1700808"/>
            <a:ext cx="5184576" cy="3384376"/>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Points to be considered</a:t>
            </a:r>
            <a:endParaRPr lang="th-TH" dirty="0"/>
          </a:p>
        </p:txBody>
      </p:sp>
      <p:sp>
        <p:nvSpPr>
          <p:cNvPr id="3" name="Content Placeholder 2"/>
          <p:cNvSpPr>
            <a:spLocks noGrp="1"/>
          </p:cNvSpPr>
          <p:nvPr>
            <p:ph idx="1"/>
          </p:nvPr>
        </p:nvSpPr>
        <p:spPr/>
        <p:txBody>
          <a:bodyPr>
            <a:normAutofit lnSpcReduction="10000"/>
          </a:bodyPr>
          <a:lstStyle/>
          <a:p>
            <a:pPr>
              <a:buNone/>
            </a:pPr>
            <a:r>
              <a:rPr lang="en-US" dirty="0" smtClean="0"/>
              <a:t>What does it mean when both lines are crossed?</a:t>
            </a:r>
          </a:p>
          <a:p>
            <a:pPr>
              <a:buNone/>
            </a:pPr>
            <a:endParaRPr lang="en-US" dirty="0" smtClean="0"/>
          </a:p>
          <a:p>
            <a:pPr marL="514350" indent="-514350">
              <a:buAutoNum type="arabicPeriod"/>
            </a:pPr>
            <a:r>
              <a:rPr lang="en-US" dirty="0" smtClean="0"/>
              <a:t>Each line reflects the combination (interest rate and output) that is in the equilibrium.</a:t>
            </a:r>
          </a:p>
          <a:p>
            <a:pPr marL="514350" indent="-514350">
              <a:buAutoNum type="arabicPeriod"/>
            </a:pPr>
            <a:endParaRPr lang="en-US" dirty="0" smtClean="0"/>
          </a:p>
          <a:p>
            <a:pPr marL="514350" indent="-514350">
              <a:buAutoNum type="arabicPeriod"/>
            </a:pPr>
            <a:r>
              <a:rPr lang="en-US" dirty="0" smtClean="0"/>
              <a:t>When lines are crossed, the corresponding interest rate and output levels indicate the equilibrium in both markets (General Equilibrium).   </a:t>
            </a:r>
          </a:p>
          <a:p>
            <a:pPr>
              <a:buNone/>
            </a:pPr>
            <a:endParaRPr lang="th-TH"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4704"/>
            <a:ext cx="8229600" cy="5361459"/>
          </a:xfrm>
        </p:spPr>
        <p:txBody>
          <a:bodyPr>
            <a:normAutofit lnSpcReduction="10000"/>
          </a:bodyPr>
          <a:lstStyle/>
          <a:p>
            <a:r>
              <a:rPr lang="en-US" dirty="0" smtClean="0"/>
              <a:t>What would happen if other factors which are not listed on the vertical and horizontal axis change?</a:t>
            </a:r>
          </a:p>
          <a:p>
            <a:pPr lvl="1"/>
            <a:r>
              <a:rPr lang="en-US" dirty="0" smtClean="0"/>
              <a:t>The central bank increased money supply?</a:t>
            </a:r>
          </a:p>
          <a:p>
            <a:pPr lvl="1"/>
            <a:r>
              <a:rPr lang="en-US" dirty="0" smtClean="0"/>
              <a:t>After the boom in health insurance, people would hold less cash for unexpected accidents that might have.</a:t>
            </a:r>
          </a:p>
          <a:p>
            <a:pPr lvl="1"/>
            <a:r>
              <a:rPr lang="en-US" dirty="0" smtClean="0"/>
              <a:t> Private sector invests huge amount of money in preventing flooding this year. </a:t>
            </a:r>
          </a:p>
          <a:p>
            <a:pPr lvl="1">
              <a:buNone/>
            </a:pPr>
            <a:endParaRPr lang="en-US" dirty="0" smtClean="0"/>
          </a:p>
          <a:p>
            <a:r>
              <a:rPr lang="en-US" dirty="0" err="1" smtClean="0"/>
              <a:t>Punchline</a:t>
            </a:r>
            <a:r>
              <a:rPr lang="en-US" dirty="0" smtClean="0"/>
              <a:t>: Shift and Move along the curve</a:t>
            </a:r>
            <a:endParaRPr lang="th-TH"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Mundell</a:t>
            </a:r>
            <a:r>
              <a:rPr lang="en-US" dirty="0" smtClean="0"/>
              <a:t>-Fleming Model</a:t>
            </a:r>
            <a:endParaRPr lang="th-TH" dirty="0"/>
          </a:p>
        </p:txBody>
      </p:sp>
      <p:sp>
        <p:nvSpPr>
          <p:cNvPr id="3" name="Content Placeholder 2"/>
          <p:cNvSpPr>
            <a:spLocks noGrp="1"/>
          </p:cNvSpPr>
          <p:nvPr>
            <p:ph idx="1"/>
          </p:nvPr>
        </p:nvSpPr>
        <p:spPr>
          <a:xfrm>
            <a:off x="457200" y="1484784"/>
            <a:ext cx="8229600" cy="4641379"/>
          </a:xfrm>
        </p:spPr>
        <p:txBody>
          <a:bodyPr/>
          <a:lstStyle/>
          <a:p>
            <a:endParaRPr lang="th-TH" dirty="0"/>
          </a:p>
        </p:txBody>
      </p:sp>
      <p:pic>
        <p:nvPicPr>
          <p:cNvPr id="4" name="Picture 4"/>
          <p:cNvPicPr>
            <a:picLocks noChangeAspect="1" noChangeArrowheads="1"/>
          </p:cNvPicPr>
          <p:nvPr/>
        </p:nvPicPr>
        <p:blipFill>
          <a:blip r:embed="rId2" cstate="print"/>
          <a:srcRect/>
          <a:stretch>
            <a:fillRect/>
          </a:stretch>
        </p:blipFill>
        <p:spPr>
          <a:xfrm>
            <a:off x="1143000" y="1517650"/>
            <a:ext cx="6858000" cy="4691063"/>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BOP/BP?</a:t>
            </a:r>
            <a:endParaRPr lang="th-TH" dirty="0"/>
          </a:p>
        </p:txBody>
      </p:sp>
      <p:sp>
        <p:nvSpPr>
          <p:cNvPr id="3" name="Content Placeholder 2"/>
          <p:cNvSpPr>
            <a:spLocks noGrp="1"/>
          </p:cNvSpPr>
          <p:nvPr>
            <p:ph idx="1"/>
          </p:nvPr>
        </p:nvSpPr>
        <p:spPr/>
        <p:txBody>
          <a:bodyPr/>
          <a:lstStyle/>
          <a:p>
            <a:r>
              <a:rPr lang="en-US" dirty="0" smtClean="0"/>
              <a:t>BP or BOP is the balance payment equation;</a:t>
            </a:r>
          </a:p>
          <a:p>
            <a:endParaRPr lang="en-US" dirty="0" smtClean="0"/>
          </a:p>
          <a:p>
            <a:pPr>
              <a:buNone/>
            </a:pPr>
            <a:r>
              <a:rPr lang="en-US" dirty="0" smtClean="0"/>
              <a:t> </a:t>
            </a:r>
            <a:endParaRPr lang="th-TH" dirty="0"/>
          </a:p>
        </p:txBody>
      </p:sp>
      <p:graphicFrame>
        <p:nvGraphicFramePr>
          <p:cNvPr id="4" name="Object 3"/>
          <p:cNvGraphicFramePr>
            <a:graphicFrameLocks noChangeAspect="1"/>
          </p:cNvGraphicFramePr>
          <p:nvPr/>
        </p:nvGraphicFramePr>
        <p:xfrm>
          <a:off x="323528" y="2564904"/>
          <a:ext cx="8608230" cy="2952328"/>
        </p:xfrm>
        <a:graphic>
          <a:graphicData uri="http://schemas.openxmlformats.org/presentationml/2006/ole">
            <p:oleObj spid="_x0000_s25602" name="Equation" r:id="rId3" imgW="3340080" imgH="977760" progId="Equation.DSMT4">
              <p:embed/>
            </p:oleObj>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Montiel</a:t>
            </a:r>
            <a:r>
              <a:rPr lang="en-US" dirty="0" smtClean="0"/>
              <a:t> Approach</a:t>
            </a:r>
            <a:endParaRPr lang="th-TH" dirty="0"/>
          </a:p>
        </p:txBody>
      </p:sp>
      <p:sp>
        <p:nvSpPr>
          <p:cNvPr id="3" name="Content Placeholder 2"/>
          <p:cNvSpPr>
            <a:spLocks noGrp="1"/>
          </p:cNvSpPr>
          <p:nvPr>
            <p:ph idx="1"/>
          </p:nvPr>
        </p:nvSpPr>
        <p:spPr/>
        <p:txBody>
          <a:bodyPr/>
          <a:lstStyle/>
          <a:p>
            <a:r>
              <a:rPr lang="en-US" dirty="0" smtClean="0"/>
              <a:t>Separate into sub-cases</a:t>
            </a:r>
          </a:p>
          <a:p>
            <a:endParaRPr lang="en-US" dirty="0" smtClean="0"/>
          </a:p>
          <a:p>
            <a:r>
              <a:rPr lang="en-US" dirty="0" smtClean="0"/>
              <a:t>Use different notation; IS –GM; LM-MM</a:t>
            </a:r>
          </a:p>
          <a:p>
            <a:endParaRPr lang="en-US" dirty="0" smtClean="0"/>
          </a:p>
          <a:p>
            <a:r>
              <a:rPr lang="en-US" dirty="0" smtClean="0"/>
              <a:t>Remove BOP but incorporate the role of central bank into the model clearly. </a:t>
            </a:r>
            <a:endParaRPr lang="th-TH"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dirty="0" smtClean="0"/>
              <a:t>Case 1: Fixed Exchange Rate and Perfect Capital Mobility</a:t>
            </a:r>
            <a:endParaRPr lang="th-TH" dirty="0"/>
          </a:p>
        </p:txBody>
      </p:sp>
      <p:sp>
        <p:nvSpPr>
          <p:cNvPr id="3" name="Content Placeholder 2"/>
          <p:cNvSpPr>
            <a:spLocks noGrp="1"/>
          </p:cNvSpPr>
          <p:nvPr>
            <p:ph idx="1"/>
          </p:nvPr>
        </p:nvSpPr>
        <p:spPr>
          <a:xfrm>
            <a:off x="251520" y="1628800"/>
            <a:ext cx="8640960" cy="4497363"/>
          </a:xfrm>
        </p:spPr>
        <p:txBody>
          <a:bodyPr>
            <a:noAutofit/>
          </a:bodyPr>
          <a:lstStyle/>
          <a:p>
            <a:r>
              <a:rPr lang="en-US" sz="3000" dirty="0" smtClean="0"/>
              <a:t>In the world where capital mobility can be perfectly mobile and there is no exchange rate risk (exchange rate fixed), domestic and foreign interest rates can not be different.</a:t>
            </a:r>
          </a:p>
          <a:p>
            <a:endParaRPr lang="en-US" sz="3000" dirty="0" smtClean="0"/>
          </a:p>
          <a:p>
            <a:r>
              <a:rPr lang="en-US" sz="3000" dirty="0" smtClean="0"/>
              <a:t>Otherwise, capital will move to make them identical. </a:t>
            </a:r>
          </a:p>
          <a:p>
            <a:endParaRPr lang="en-US" sz="3000" dirty="0" smtClean="0"/>
          </a:p>
          <a:p>
            <a:r>
              <a:rPr lang="en-US" sz="3000" dirty="0" smtClean="0"/>
              <a:t>A relationship between interest rate and output (as expressed in BP line in the MF model) vanishes. Why?</a:t>
            </a:r>
          </a:p>
          <a:p>
            <a:pPr>
              <a:buNone/>
            </a:pPr>
            <a:endParaRPr lang="en-US" sz="3000" dirty="0" smtClean="0"/>
          </a:p>
          <a:p>
            <a:pPr>
              <a:buNone/>
            </a:pPr>
            <a:r>
              <a:rPr lang="en-US" sz="3000" dirty="0" smtClean="0"/>
              <a:t>	</a:t>
            </a:r>
            <a:endParaRPr lang="th-TH" sz="30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649491"/>
          </a:xfrm>
        </p:spPr>
        <p:txBody>
          <a:bodyPr/>
          <a:lstStyle/>
          <a:p>
            <a:r>
              <a:rPr lang="en-US" dirty="0" smtClean="0"/>
              <a:t>Under the fixed exchange rate, balance of payment can be either positive or negative (No need to be on BP/BOP curve).</a:t>
            </a:r>
          </a:p>
          <a:p>
            <a:endParaRPr lang="en-US" dirty="0" smtClean="0"/>
          </a:p>
          <a:p>
            <a:r>
              <a:rPr lang="en-US" dirty="0" smtClean="0"/>
              <a:t>When balance of payment is not zero, the central bank must clear imbalances.  </a:t>
            </a:r>
          </a:p>
          <a:p>
            <a:endParaRPr lang="en-US" dirty="0" smtClean="0"/>
          </a:p>
          <a:p>
            <a:r>
              <a:rPr lang="en-US" dirty="0" smtClean="0"/>
              <a:t>Capital inflows (outflows) cause money supply increase (decrease).  What happen to interest rate? </a:t>
            </a:r>
          </a:p>
          <a:p>
            <a:endParaRPr lang="en-US" dirty="0" smtClean="0"/>
          </a:p>
          <a:p>
            <a:pPr>
              <a:buNone/>
            </a:pPr>
            <a:endParaRPr lang="th-TH"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graphicFrame>
        <p:nvGraphicFramePr>
          <p:cNvPr id="27650" name="Object 2"/>
          <p:cNvGraphicFramePr>
            <a:graphicFrameLocks noChangeAspect="1"/>
          </p:cNvGraphicFramePr>
          <p:nvPr>
            <p:ph idx="1"/>
          </p:nvPr>
        </p:nvGraphicFramePr>
        <p:xfrm>
          <a:off x="522184" y="1628800"/>
          <a:ext cx="7569841" cy="4176464"/>
        </p:xfrm>
        <a:graphic>
          <a:graphicData uri="http://schemas.openxmlformats.org/presentationml/2006/ole">
            <p:oleObj spid="_x0000_s27650" name="Equation" r:id="rId3" imgW="2577960" imgH="1422360" progId="Equation.DSMT4">
              <p:embed/>
            </p:oleObj>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Arrow Connector 7"/>
          <p:cNvCxnSpPr/>
          <p:nvPr/>
        </p:nvCxnSpPr>
        <p:spPr>
          <a:xfrm flipV="1">
            <a:off x="1691680" y="836712"/>
            <a:ext cx="0" cy="489654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1691680" y="5733256"/>
            <a:ext cx="640871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aphicFrame>
        <p:nvGraphicFramePr>
          <p:cNvPr id="5" name="Object 4"/>
          <p:cNvGraphicFramePr>
            <a:graphicFrameLocks noChangeAspect="1"/>
          </p:cNvGraphicFramePr>
          <p:nvPr/>
        </p:nvGraphicFramePr>
        <p:xfrm>
          <a:off x="1037838" y="692696"/>
          <a:ext cx="869866" cy="385167"/>
        </p:xfrm>
        <a:graphic>
          <a:graphicData uri="http://schemas.openxmlformats.org/presentationml/2006/ole">
            <p:oleObj spid="_x0000_s28674" name="Equation" r:id="rId4" imgW="152280" imgH="164880" progId="Equation.DSMT4">
              <p:embed/>
            </p:oleObj>
          </a:graphicData>
        </a:graphic>
      </p:graphicFrame>
      <p:graphicFrame>
        <p:nvGraphicFramePr>
          <p:cNvPr id="28675" name="Object 3"/>
          <p:cNvGraphicFramePr>
            <a:graphicFrameLocks noChangeAspect="1"/>
          </p:cNvGraphicFramePr>
          <p:nvPr/>
        </p:nvGraphicFramePr>
        <p:xfrm>
          <a:off x="7704138" y="5805488"/>
          <a:ext cx="796925" cy="385762"/>
        </p:xfrm>
        <a:graphic>
          <a:graphicData uri="http://schemas.openxmlformats.org/presentationml/2006/ole">
            <p:oleObj spid="_x0000_s28675" name="Equation" r:id="rId5" imgW="139680" imgH="164880" progId="Equation.DSMT4">
              <p:embed/>
            </p:oleObj>
          </a:graphicData>
        </a:graphic>
      </p:graphicFrame>
      <p:sp>
        <p:nvSpPr>
          <p:cNvPr id="7" name="TextBox 6"/>
          <p:cNvSpPr txBox="1"/>
          <p:nvPr/>
        </p:nvSpPr>
        <p:spPr>
          <a:xfrm>
            <a:off x="6516216" y="332656"/>
            <a:ext cx="1800200" cy="523220"/>
          </a:xfrm>
          <a:prstGeom prst="rect">
            <a:avLst/>
          </a:prstGeom>
          <a:noFill/>
        </p:spPr>
        <p:txBody>
          <a:bodyPr wrap="square" rtlCol="0">
            <a:spAutoFit/>
          </a:bodyPr>
          <a:lstStyle/>
          <a:p>
            <a:r>
              <a:rPr lang="en-US" dirty="0" smtClean="0"/>
              <a:t>UIP Curve</a:t>
            </a:r>
            <a:endParaRPr lang="th-TH"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Arrow Connector 7"/>
          <p:cNvCxnSpPr/>
          <p:nvPr/>
        </p:nvCxnSpPr>
        <p:spPr>
          <a:xfrm flipV="1">
            <a:off x="1691680" y="836712"/>
            <a:ext cx="0" cy="489654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1691680" y="5733256"/>
            <a:ext cx="640871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aphicFrame>
        <p:nvGraphicFramePr>
          <p:cNvPr id="5" name="Object 4"/>
          <p:cNvGraphicFramePr>
            <a:graphicFrameLocks noChangeAspect="1"/>
          </p:cNvGraphicFramePr>
          <p:nvPr/>
        </p:nvGraphicFramePr>
        <p:xfrm>
          <a:off x="1037838" y="692696"/>
          <a:ext cx="869866" cy="385167"/>
        </p:xfrm>
        <a:graphic>
          <a:graphicData uri="http://schemas.openxmlformats.org/presentationml/2006/ole">
            <p:oleObj spid="_x0000_s29698" name="Equation" r:id="rId4" imgW="152280" imgH="164880" progId="Equation.DSMT4">
              <p:embed/>
            </p:oleObj>
          </a:graphicData>
        </a:graphic>
      </p:graphicFrame>
      <p:graphicFrame>
        <p:nvGraphicFramePr>
          <p:cNvPr id="28675" name="Object 3"/>
          <p:cNvGraphicFramePr>
            <a:graphicFrameLocks noChangeAspect="1"/>
          </p:cNvGraphicFramePr>
          <p:nvPr/>
        </p:nvGraphicFramePr>
        <p:xfrm>
          <a:off x="7704138" y="5805488"/>
          <a:ext cx="796925" cy="385762"/>
        </p:xfrm>
        <a:graphic>
          <a:graphicData uri="http://schemas.openxmlformats.org/presentationml/2006/ole">
            <p:oleObj spid="_x0000_s29699" name="Equation" r:id="rId5" imgW="139680" imgH="164880" progId="Equation.DSMT4">
              <p:embed/>
            </p:oleObj>
          </a:graphicData>
        </a:graphic>
      </p:graphicFrame>
      <p:sp>
        <p:nvSpPr>
          <p:cNvPr id="6" name="TextBox 5"/>
          <p:cNvSpPr txBox="1"/>
          <p:nvPr/>
        </p:nvSpPr>
        <p:spPr>
          <a:xfrm>
            <a:off x="6660232" y="404664"/>
            <a:ext cx="1872208" cy="523220"/>
          </a:xfrm>
          <a:prstGeom prst="rect">
            <a:avLst/>
          </a:prstGeom>
          <a:noFill/>
        </p:spPr>
        <p:txBody>
          <a:bodyPr wrap="square" rtlCol="0">
            <a:spAutoFit/>
          </a:bodyPr>
          <a:lstStyle/>
          <a:p>
            <a:r>
              <a:rPr lang="en-US" dirty="0" smtClean="0"/>
              <a:t>Equilibrium</a:t>
            </a:r>
            <a:endParaRPr lang="th-TH"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512" y="188640"/>
            <a:ext cx="8928992" cy="1143000"/>
          </a:xfrm>
        </p:spPr>
        <p:txBody>
          <a:bodyPr>
            <a:normAutofit fontScale="90000"/>
          </a:bodyPr>
          <a:lstStyle/>
          <a:p>
            <a:r>
              <a:rPr lang="en-US" dirty="0" smtClean="0"/>
              <a:t>Monetary and Aggregate Demand Shocks</a:t>
            </a:r>
            <a:endParaRPr lang="th-TH" dirty="0"/>
          </a:p>
        </p:txBody>
      </p:sp>
      <p:sp>
        <p:nvSpPr>
          <p:cNvPr id="3" name="Content Placeholder 2"/>
          <p:cNvSpPr>
            <a:spLocks noGrp="1"/>
          </p:cNvSpPr>
          <p:nvPr>
            <p:ph idx="1"/>
          </p:nvPr>
        </p:nvSpPr>
        <p:spPr/>
        <p:txBody>
          <a:bodyPr/>
          <a:lstStyle/>
          <a:p>
            <a:endParaRPr lang="th-TH"/>
          </a:p>
        </p:txBody>
      </p:sp>
      <p:pic>
        <p:nvPicPr>
          <p:cNvPr id="4" name="Picture 2"/>
          <p:cNvPicPr>
            <a:picLocks noChangeAspect="1" noChangeArrowheads="1"/>
          </p:cNvPicPr>
          <p:nvPr/>
        </p:nvPicPr>
        <p:blipFill>
          <a:blip r:embed="rId2" cstate="print"/>
          <a:srcRect/>
          <a:stretch>
            <a:fillRect/>
          </a:stretch>
        </p:blipFill>
        <p:spPr bwMode="auto">
          <a:xfrm>
            <a:off x="0" y="1280421"/>
            <a:ext cx="9036496" cy="5577579"/>
          </a:xfrm>
          <a:prstGeom prst="rect">
            <a:avLst/>
          </a:prstGeom>
          <a:noFill/>
          <a:ln w="9525">
            <a:noFill/>
            <a:miter lim="800000"/>
            <a:headEnd/>
            <a:tailEnd/>
          </a:ln>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Impossible Trinity Theorem</a:t>
            </a:r>
            <a:endParaRPr lang="th-TH" dirty="0"/>
          </a:p>
        </p:txBody>
      </p:sp>
      <p:sp>
        <p:nvSpPr>
          <p:cNvPr id="3" name="Content Placeholder 2"/>
          <p:cNvSpPr>
            <a:spLocks noGrp="1"/>
          </p:cNvSpPr>
          <p:nvPr>
            <p:ph idx="1"/>
          </p:nvPr>
        </p:nvSpPr>
        <p:spPr/>
        <p:txBody>
          <a:bodyPr/>
          <a:lstStyle/>
          <a:p>
            <a:pPr>
              <a:buNone/>
            </a:pPr>
            <a:endParaRPr lang="th-TH" dirty="0"/>
          </a:p>
        </p:txBody>
      </p:sp>
      <p:cxnSp>
        <p:nvCxnSpPr>
          <p:cNvPr id="5" name="Straight Connector 4"/>
          <p:cNvCxnSpPr/>
          <p:nvPr/>
        </p:nvCxnSpPr>
        <p:spPr>
          <a:xfrm flipH="1">
            <a:off x="2123728" y="2132856"/>
            <a:ext cx="2088232" cy="3024336"/>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4211960" y="2132856"/>
            <a:ext cx="2664296" cy="3024336"/>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2123728" y="5157192"/>
            <a:ext cx="4752528"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3059832" y="1340768"/>
            <a:ext cx="2952328" cy="954107"/>
          </a:xfrm>
          <a:prstGeom prst="rect">
            <a:avLst/>
          </a:prstGeom>
          <a:noFill/>
        </p:spPr>
        <p:txBody>
          <a:bodyPr wrap="square" rtlCol="0">
            <a:spAutoFit/>
          </a:bodyPr>
          <a:lstStyle/>
          <a:p>
            <a:pPr algn="ctr"/>
            <a:r>
              <a:rPr lang="en-US" dirty="0" smtClean="0"/>
              <a:t>Central Bank Autonomy</a:t>
            </a:r>
            <a:endParaRPr lang="th-TH" dirty="0"/>
          </a:p>
        </p:txBody>
      </p:sp>
      <p:sp>
        <p:nvSpPr>
          <p:cNvPr id="11" name="TextBox 10"/>
          <p:cNvSpPr txBox="1"/>
          <p:nvPr/>
        </p:nvSpPr>
        <p:spPr>
          <a:xfrm>
            <a:off x="827584" y="5229200"/>
            <a:ext cx="2952328" cy="523220"/>
          </a:xfrm>
          <a:prstGeom prst="rect">
            <a:avLst/>
          </a:prstGeom>
          <a:noFill/>
        </p:spPr>
        <p:txBody>
          <a:bodyPr wrap="square" rtlCol="0">
            <a:spAutoFit/>
          </a:bodyPr>
          <a:lstStyle/>
          <a:p>
            <a:pPr algn="ctr"/>
            <a:r>
              <a:rPr lang="en-US" dirty="0" smtClean="0"/>
              <a:t>Capital Mobility</a:t>
            </a:r>
            <a:endParaRPr lang="th-TH" dirty="0"/>
          </a:p>
        </p:txBody>
      </p:sp>
      <p:sp>
        <p:nvSpPr>
          <p:cNvPr id="12" name="TextBox 11"/>
          <p:cNvSpPr txBox="1"/>
          <p:nvPr/>
        </p:nvSpPr>
        <p:spPr>
          <a:xfrm>
            <a:off x="5148064" y="5301208"/>
            <a:ext cx="3456384" cy="523220"/>
          </a:xfrm>
          <a:prstGeom prst="rect">
            <a:avLst/>
          </a:prstGeom>
          <a:noFill/>
        </p:spPr>
        <p:txBody>
          <a:bodyPr wrap="square" rtlCol="0">
            <a:spAutoFit/>
          </a:bodyPr>
          <a:lstStyle/>
          <a:p>
            <a:pPr algn="ctr"/>
            <a:r>
              <a:rPr lang="en-US" dirty="0" smtClean="0"/>
              <a:t>Fixed Exchange Rate</a:t>
            </a:r>
            <a:endParaRPr lang="th-TH"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What rationale for fixing exchange rate?</a:t>
            </a:r>
            <a:endParaRPr lang="th-TH" dirty="0"/>
          </a:p>
        </p:txBody>
      </p:sp>
      <p:sp>
        <p:nvSpPr>
          <p:cNvPr id="3" name="Content Placeholder 2"/>
          <p:cNvSpPr>
            <a:spLocks noGrp="1"/>
          </p:cNvSpPr>
          <p:nvPr>
            <p:ph idx="1"/>
          </p:nvPr>
        </p:nvSpPr>
        <p:spPr/>
        <p:txBody>
          <a:bodyPr>
            <a:normAutofit fontScale="85000" lnSpcReduction="10000"/>
          </a:bodyPr>
          <a:lstStyle/>
          <a:p>
            <a:pPr algn="just"/>
            <a:r>
              <a:rPr lang="en-US" dirty="0" smtClean="0"/>
              <a:t>East Asian financial crisis literature points that adjustability in exchange rate induces speculative attacks. </a:t>
            </a:r>
          </a:p>
          <a:p>
            <a:pPr algn="just"/>
            <a:endParaRPr lang="en-US" dirty="0" smtClean="0"/>
          </a:p>
          <a:p>
            <a:pPr algn="just"/>
            <a:r>
              <a:rPr lang="en-US" dirty="0" smtClean="0"/>
              <a:t>Speculative attack is a situation in which domestic and foreign residents switch such a large volume of resources from domestic currency-denominated assets to foreign currency-denominated ones that they either threaten to exhaust the central bank’s stock of foreign exchange reserves or otherwise to compel the central bank to abandon its announced exchange rate parity.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6165304"/>
          </a:xfrm>
        </p:spPr>
        <p:txBody>
          <a:bodyPr>
            <a:normAutofit fontScale="92500" lnSpcReduction="20000"/>
          </a:bodyPr>
          <a:lstStyle/>
          <a:p>
            <a:r>
              <a:rPr lang="en-US" dirty="0" smtClean="0"/>
              <a:t>The abandonment of the fixed parity makes for a dramatic even known as a currency crisis. </a:t>
            </a:r>
          </a:p>
          <a:p>
            <a:endParaRPr lang="en-US" dirty="0" smtClean="0"/>
          </a:p>
          <a:p>
            <a:r>
              <a:rPr lang="en-US" dirty="0" smtClean="0"/>
              <a:t>Currency crises happen when the central bank’s commitment to defend the value of currency conflicts with some other economic objective.  There are two types of crisis models;</a:t>
            </a:r>
          </a:p>
          <a:p>
            <a:endParaRPr lang="en-US" dirty="0" smtClean="0"/>
          </a:p>
          <a:p>
            <a:r>
              <a:rPr lang="en-US" dirty="0" smtClean="0"/>
              <a:t>First-generation models-the competing objective is a fiscal one. The central bank is mechanically committed to the objective of financing an ongoing government fiscal deficit by buying bonds that the government issues to raise funds. </a:t>
            </a:r>
          </a:p>
          <a:p>
            <a:pPr>
              <a:buNone/>
            </a:pPr>
            <a:r>
              <a:rPr lang="en-US" dirty="0" smtClean="0"/>
              <a:t>	</a:t>
            </a:r>
            <a:endParaRPr lang="th-TH"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92696"/>
            <a:ext cx="8229600" cy="5433467"/>
          </a:xfrm>
        </p:spPr>
        <p:txBody>
          <a:bodyPr/>
          <a:lstStyle/>
          <a:p>
            <a:r>
              <a:rPr lang="en-US" dirty="0" smtClean="0"/>
              <a:t>In the second generation, the potential competing objectives can be much broader, including fiscal objective, the level of economic activities, the health of </a:t>
            </a:r>
            <a:r>
              <a:rPr lang="en-US" smtClean="0"/>
              <a:t>domestic financial system.  </a:t>
            </a:r>
            <a:endParaRPr lang="th-TH"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714202"/>
          </a:xfrm>
        </p:spPr>
        <p:txBody>
          <a:bodyPr>
            <a:normAutofit fontScale="90000"/>
          </a:bodyPr>
          <a:lstStyle/>
          <a:p>
            <a:pPr algn="l"/>
            <a:r>
              <a:rPr lang="en-US" dirty="0" smtClean="0"/>
              <a:t>Case2: Fixed but Adjustable Exchange Rate Regime with imperfect capital mobility</a:t>
            </a:r>
            <a:endParaRPr lang="th-TH" dirty="0"/>
          </a:p>
        </p:txBody>
      </p:sp>
      <p:sp>
        <p:nvSpPr>
          <p:cNvPr id="3" name="Content Placeholder 2"/>
          <p:cNvSpPr>
            <a:spLocks noGrp="1"/>
          </p:cNvSpPr>
          <p:nvPr>
            <p:ph idx="1"/>
          </p:nvPr>
        </p:nvSpPr>
        <p:spPr>
          <a:xfrm>
            <a:off x="457200" y="2060848"/>
            <a:ext cx="8229600" cy="4065315"/>
          </a:xfrm>
        </p:spPr>
        <p:txBody>
          <a:bodyPr>
            <a:normAutofit fontScale="92500" lnSpcReduction="20000"/>
          </a:bodyPr>
          <a:lstStyle/>
          <a:p>
            <a:r>
              <a:rPr lang="en-US" dirty="0" err="1" smtClean="0"/>
              <a:t>Bretton</a:t>
            </a:r>
            <a:r>
              <a:rPr lang="en-US" dirty="0" smtClean="0"/>
              <a:t> Woods System (1946-73)- the post –World War II international monetary system.</a:t>
            </a:r>
          </a:p>
          <a:p>
            <a:endParaRPr lang="en-US" dirty="0" smtClean="0"/>
          </a:p>
          <a:p>
            <a:r>
              <a:rPr lang="en-US" dirty="0" smtClean="0"/>
              <a:t>The decade of the 1930s was </a:t>
            </a:r>
            <a:r>
              <a:rPr lang="en-US" dirty="0" err="1" smtClean="0"/>
              <a:t>characterzied</a:t>
            </a:r>
            <a:r>
              <a:rPr lang="en-US" dirty="0" smtClean="0"/>
              <a:t> by competitive devaluations. </a:t>
            </a:r>
          </a:p>
          <a:p>
            <a:endParaRPr lang="en-US" dirty="0" smtClean="0"/>
          </a:p>
          <a:p>
            <a:r>
              <a:rPr lang="en-US" dirty="0" smtClean="0"/>
              <a:t>The system was designed to contain features that would help it avoid the cycles of competitive devaluation and trade restrictions. </a:t>
            </a:r>
            <a:endParaRPr lang="th-TH"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92696"/>
            <a:ext cx="8229600" cy="5433467"/>
          </a:xfrm>
        </p:spPr>
        <p:txBody>
          <a:bodyPr>
            <a:normAutofit fontScale="92500"/>
          </a:bodyPr>
          <a:lstStyle/>
          <a:p>
            <a:r>
              <a:rPr lang="en-US" dirty="0" smtClean="0"/>
              <a:t>Since it was the post World War, the role of government was highlighted, (Keynesian perspective-Keynes, J.M. (1936) </a:t>
            </a:r>
            <a:r>
              <a:rPr lang="en-US" i="1" dirty="0" smtClean="0"/>
              <a:t>General Theory of Employment, Interest, and Money.  </a:t>
            </a:r>
          </a:p>
          <a:p>
            <a:endParaRPr lang="en-US" i="1" dirty="0" smtClean="0"/>
          </a:p>
          <a:p>
            <a:r>
              <a:rPr lang="en-US" dirty="0" smtClean="0"/>
              <a:t>The government bore an important responsibility for the performance of their domestic economies.  Since price-wage flexibility could not be relied upon to keep economies at full employment, the system needed to allow for an appropriate preoccupation.  </a:t>
            </a:r>
            <a:endParaRPr lang="th-TH"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577483"/>
          </a:xfrm>
        </p:spPr>
        <p:txBody>
          <a:bodyPr>
            <a:normAutofit lnSpcReduction="10000"/>
          </a:bodyPr>
          <a:lstStyle/>
          <a:p>
            <a:r>
              <a:rPr lang="en-US" dirty="0" smtClean="0"/>
              <a:t>The new system was asymmetric, treating the United States differently from the rest of the participating economies. </a:t>
            </a:r>
          </a:p>
          <a:p>
            <a:endParaRPr lang="en-US" dirty="0" smtClean="0"/>
          </a:p>
          <a:p>
            <a:r>
              <a:rPr lang="en-US" dirty="0" smtClean="0"/>
              <a:t>The US undertook the obligation to exchange dollars for gold (gold-standard fashion) at the fixed price of $ 35/ounce.  Other countries fixed an exchange rate (known as a par value) against the US dollar, rather than against gold, with narrow fluctuation bands of 1 per cent on either side of the rate. </a:t>
            </a:r>
            <a:endParaRPr lang="th-TH"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577483"/>
          </a:xfrm>
        </p:spPr>
        <p:txBody>
          <a:bodyPr/>
          <a:lstStyle/>
          <a:p>
            <a:r>
              <a:rPr lang="en-US" dirty="0" smtClean="0"/>
              <a:t>Based on Impossible Trinity Theorem (when imperfect capital control), the central bank can alter money supply and influence economic activities.</a:t>
            </a:r>
          </a:p>
          <a:p>
            <a:r>
              <a:rPr lang="en-US" dirty="0" smtClean="0"/>
              <a:t>Bond Market Equilibrium;</a:t>
            </a:r>
          </a:p>
          <a:p>
            <a:pPr>
              <a:buNone/>
            </a:pPr>
            <a:r>
              <a:rPr lang="en-US" dirty="0" smtClean="0"/>
              <a:t> </a:t>
            </a:r>
            <a:endParaRPr lang="th-TH" dirty="0"/>
          </a:p>
        </p:txBody>
      </p:sp>
      <p:graphicFrame>
        <p:nvGraphicFramePr>
          <p:cNvPr id="4" name="Object 3"/>
          <p:cNvGraphicFramePr>
            <a:graphicFrameLocks noChangeAspect="1"/>
          </p:cNvGraphicFramePr>
          <p:nvPr/>
        </p:nvGraphicFramePr>
        <p:xfrm>
          <a:off x="611560" y="3284984"/>
          <a:ext cx="7920880" cy="3264168"/>
        </p:xfrm>
        <a:graphic>
          <a:graphicData uri="http://schemas.openxmlformats.org/presentationml/2006/ole">
            <p:oleObj spid="_x0000_s37890" name="Equation" r:id="rId3" imgW="3479760" imgH="1434960" progId="Equation.DSMT4">
              <p:embed/>
            </p:oleObj>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92696"/>
            <a:ext cx="8229600" cy="5433467"/>
          </a:xfrm>
        </p:spPr>
        <p:txBody>
          <a:bodyPr/>
          <a:lstStyle/>
          <a:p>
            <a:r>
              <a:rPr lang="en-US" dirty="0" smtClean="0"/>
              <a:t>Since capital cannot be moved freely across countries, domestic interest rate can differ from foreign/world interest rate.  Hence, domestic interest rate is jointly determined with goods and money markets, i.e. endogenous variable.  </a:t>
            </a:r>
          </a:p>
          <a:p>
            <a:endParaRPr lang="en-US" dirty="0" smtClean="0"/>
          </a:p>
          <a:p>
            <a:r>
              <a:rPr lang="en-US" dirty="0" smtClean="0"/>
              <a:t>Amount of bonds held by the central bank would be another policy variable.</a:t>
            </a:r>
            <a:endParaRPr lang="th-TH"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dirty="0"/>
          </a:p>
        </p:txBody>
      </p:sp>
      <p:cxnSp>
        <p:nvCxnSpPr>
          <p:cNvPr id="5" name="Straight Arrow Connector 4"/>
          <p:cNvCxnSpPr/>
          <p:nvPr/>
        </p:nvCxnSpPr>
        <p:spPr>
          <a:xfrm flipV="1">
            <a:off x="1187624" y="692696"/>
            <a:ext cx="0" cy="460851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187624" y="5301208"/>
            <a:ext cx="676875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V="1">
            <a:off x="3779912" y="908720"/>
            <a:ext cx="0" cy="4392488"/>
          </a:xfrm>
          <a:prstGeom prst="line">
            <a:avLst/>
          </a:prstGeom>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467544" y="548680"/>
            <a:ext cx="504056" cy="523220"/>
          </a:xfrm>
          <a:prstGeom prst="rect">
            <a:avLst/>
          </a:prstGeom>
          <a:noFill/>
        </p:spPr>
        <p:txBody>
          <a:bodyPr wrap="square" rtlCol="0">
            <a:spAutoFit/>
          </a:bodyPr>
          <a:lstStyle/>
          <a:p>
            <a:r>
              <a:rPr lang="en-US" dirty="0" smtClean="0"/>
              <a:t>R</a:t>
            </a:r>
            <a:endParaRPr lang="th-TH" dirty="0"/>
          </a:p>
        </p:txBody>
      </p:sp>
      <p:sp>
        <p:nvSpPr>
          <p:cNvPr id="13" name="TextBox 12"/>
          <p:cNvSpPr txBox="1"/>
          <p:nvPr/>
        </p:nvSpPr>
        <p:spPr>
          <a:xfrm>
            <a:off x="8028384" y="5445224"/>
            <a:ext cx="504056" cy="523220"/>
          </a:xfrm>
          <a:prstGeom prst="rect">
            <a:avLst/>
          </a:prstGeom>
          <a:noFill/>
        </p:spPr>
        <p:txBody>
          <a:bodyPr wrap="square" rtlCol="0">
            <a:spAutoFit/>
          </a:bodyPr>
          <a:lstStyle/>
          <a:p>
            <a:r>
              <a:rPr lang="en-US" dirty="0" smtClean="0"/>
              <a:t>B</a:t>
            </a:r>
            <a:endParaRPr lang="th-TH" dirty="0"/>
          </a:p>
        </p:txBody>
      </p:sp>
      <p:cxnSp>
        <p:nvCxnSpPr>
          <p:cNvPr id="15" name="Straight Connector 14"/>
          <p:cNvCxnSpPr/>
          <p:nvPr/>
        </p:nvCxnSpPr>
        <p:spPr>
          <a:xfrm flipV="1">
            <a:off x="1475656" y="1268760"/>
            <a:ext cx="4824536" cy="3240360"/>
          </a:xfrm>
          <a:prstGeom prst="line">
            <a:avLst/>
          </a:prstGeom>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6444208" y="980728"/>
            <a:ext cx="936104" cy="523220"/>
          </a:xfrm>
          <a:prstGeom prst="rect">
            <a:avLst/>
          </a:prstGeom>
          <a:noFill/>
        </p:spPr>
        <p:txBody>
          <a:bodyPr wrap="square" rtlCol="0">
            <a:spAutoFit/>
          </a:bodyPr>
          <a:lstStyle/>
          <a:p>
            <a:r>
              <a:rPr lang="en-US" dirty="0" err="1" smtClean="0"/>
              <a:t>Bd</a:t>
            </a:r>
            <a:endParaRPr lang="th-TH" dirty="0"/>
          </a:p>
        </p:txBody>
      </p:sp>
      <p:sp>
        <p:nvSpPr>
          <p:cNvPr id="12" name="TextBox 11"/>
          <p:cNvSpPr txBox="1"/>
          <p:nvPr/>
        </p:nvSpPr>
        <p:spPr>
          <a:xfrm>
            <a:off x="3059832" y="5733256"/>
            <a:ext cx="1584176" cy="523220"/>
          </a:xfrm>
          <a:prstGeom prst="rect">
            <a:avLst/>
          </a:prstGeom>
          <a:noFill/>
        </p:spPr>
        <p:txBody>
          <a:bodyPr wrap="square" rtlCol="0">
            <a:spAutoFit/>
          </a:bodyPr>
          <a:lstStyle/>
          <a:p>
            <a:pPr algn="ctr"/>
            <a:r>
              <a:rPr lang="en-US" dirty="0" smtClean="0"/>
              <a:t>B-</a:t>
            </a:r>
            <a:r>
              <a:rPr lang="en-US" dirty="0" err="1" smtClean="0"/>
              <a:t>Bc</a:t>
            </a:r>
            <a:endParaRPr lang="th-TH"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577483"/>
          </a:xfrm>
        </p:spPr>
        <p:txBody>
          <a:bodyPr/>
          <a:lstStyle/>
          <a:p>
            <a:r>
              <a:rPr lang="en-US" dirty="0" smtClean="0"/>
              <a:t>Why does demand for domestic bond have positive slope with interest rate? </a:t>
            </a:r>
          </a:p>
          <a:p>
            <a:endParaRPr lang="en-US" dirty="0" smtClean="0"/>
          </a:p>
          <a:p>
            <a:r>
              <a:rPr lang="en-US" dirty="0" smtClean="0"/>
              <a:t>Remind: Demand is the relationship between price and quantity.  Interest is the price of holding money, not bond price!! </a:t>
            </a:r>
          </a:p>
          <a:p>
            <a:endParaRPr lang="en-US" dirty="0" smtClean="0"/>
          </a:p>
          <a:p>
            <a:r>
              <a:rPr lang="en-US" dirty="0" smtClean="0"/>
              <a:t>Slope of </a:t>
            </a:r>
            <a:r>
              <a:rPr lang="en-US" dirty="0" err="1" smtClean="0"/>
              <a:t>Bd</a:t>
            </a:r>
            <a:r>
              <a:rPr lang="en-US" dirty="0" smtClean="0"/>
              <a:t> depends on how bond holders respond to interest rate changes, substitution between domestic and foreign bonds.</a:t>
            </a:r>
            <a:endParaRPr lang="th-TH"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20688"/>
            <a:ext cx="8229600" cy="5505475"/>
          </a:xfrm>
        </p:spPr>
        <p:txBody>
          <a:bodyPr>
            <a:normAutofit fontScale="85000" lnSpcReduction="10000"/>
          </a:bodyPr>
          <a:lstStyle/>
          <a:p>
            <a:r>
              <a:rPr lang="en-US" dirty="0" err="1" smtClean="0"/>
              <a:t>Bc</a:t>
            </a:r>
            <a:r>
              <a:rPr lang="en-US" dirty="0" smtClean="0"/>
              <a:t>, amount of bonds held by the central bank,  becomes a policy instrument.</a:t>
            </a:r>
          </a:p>
          <a:p>
            <a:endParaRPr lang="en-US" dirty="0" smtClean="0"/>
          </a:p>
          <a:p>
            <a:r>
              <a:rPr lang="en-US" dirty="0" smtClean="0"/>
              <a:t>Let understand factors that shift the equilibrium in bond markets</a:t>
            </a:r>
          </a:p>
          <a:p>
            <a:pPr lvl="1"/>
            <a:r>
              <a:rPr lang="en-US" dirty="0" smtClean="0"/>
              <a:t>What would happen when the central bank holds bonds more?</a:t>
            </a:r>
          </a:p>
          <a:p>
            <a:pPr lvl="1">
              <a:buNone/>
            </a:pPr>
            <a:endParaRPr lang="en-US" dirty="0" smtClean="0"/>
          </a:p>
          <a:p>
            <a:pPr lvl="1"/>
            <a:r>
              <a:rPr lang="en-US" dirty="0" smtClean="0"/>
              <a:t>What would happen if the private sector income raises?</a:t>
            </a:r>
          </a:p>
          <a:p>
            <a:endParaRPr lang="en-US" dirty="0" smtClean="0"/>
          </a:p>
          <a:p>
            <a:pPr lvl="1"/>
            <a:r>
              <a:rPr lang="en-US" dirty="0" smtClean="0"/>
              <a:t>How can we incorporate bond market into the original general equilibrium (GM and MM)? </a:t>
            </a:r>
          </a:p>
          <a:p>
            <a:pPr>
              <a:buNone/>
            </a:pPr>
            <a:r>
              <a:rPr lang="en-US" dirty="0" smtClean="0"/>
              <a:t> </a:t>
            </a:r>
            <a:endParaRPr lang="th-TH"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4624"/>
            <a:ext cx="9144000" cy="1008112"/>
          </a:xfrm>
        </p:spPr>
        <p:txBody>
          <a:bodyPr>
            <a:noAutofit/>
          </a:bodyPr>
          <a:lstStyle/>
          <a:p>
            <a:pPr algn="l"/>
            <a:r>
              <a:rPr lang="en-US" sz="3200" dirty="0" smtClean="0"/>
              <a:t>Central bank holds more bonds issued by the government</a:t>
            </a:r>
            <a:endParaRPr lang="th-TH" sz="3200" dirty="0"/>
          </a:p>
        </p:txBody>
      </p:sp>
      <p:cxnSp>
        <p:nvCxnSpPr>
          <p:cNvPr id="5" name="Straight Arrow Connector 4"/>
          <p:cNvCxnSpPr/>
          <p:nvPr/>
        </p:nvCxnSpPr>
        <p:spPr>
          <a:xfrm flipV="1">
            <a:off x="1187624" y="1412776"/>
            <a:ext cx="0" cy="460851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187624" y="6021288"/>
            <a:ext cx="676875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V="1">
            <a:off x="3779912" y="1628800"/>
            <a:ext cx="0" cy="4392488"/>
          </a:xfrm>
          <a:prstGeom prst="line">
            <a:avLst/>
          </a:prstGeom>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467544" y="1052736"/>
            <a:ext cx="504056" cy="523220"/>
          </a:xfrm>
          <a:prstGeom prst="rect">
            <a:avLst/>
          </a:prstGeom>
          <a:noFill/>
        </p:spPr>
        <p:txBody>
          <a:bodyPr wrap="square" rtlCol="0">
            <a:spAutoFit/>
          </a:bodyPr>
          <a:lstStyle/>
          <a:p>
            <a:r>
              <a:rPr lang="en-US" dirty="0" smtClean="0"/>
              <a:t>R</a:t>
            </a:r>
            <a:endParaRPr lang="th-TH" dirty="0"/>
          </a:p>
        </p:txBody>
      </p:sp>
      <p:sp>
        <p:nvSpPr>
          <p:cNvPr id="13" name="TextBox 12"/>
          <p:cNvSpPr txBox="1"/>
          <p:nvPr/>
        </p:nvSpPr>
        <p:spPr>
          <a:xfrm>
            <a:off x="8028384" y="5714092"/>
            <a:ext cx="504056" cy="523220"/>
          </a:xfrm>
          <a:prstGeom prst="rect">
            <a:avLst/>
          </a:prstGeom>
          <a:noFill/>
        </p:spPr>
        <p:txBody>
          <a:bodyPr wrap="square" rtlCol="0">
            <a:spAutoFit/>
          </a:bodyPr>
          <a:lstStyle/>
          <a:p>
            <a:r>
              <a:rPr lang="en-US" dirty="0" smtClean="0"/>
              <a:t>B</a:t>
            </a:r>
            <a:endParaRPr lang="th-TH" dirty="0"/>
          </a:p>
        </p:txBody>
      </p:sp>
      <p:cxnSp>
        <p:nvCxnSpPr>
          <p:cNvPr id="15" name="Straight Connector 14"/>
          <p:cNvCxnSpPr/>
          <p:nvPr/>
        </p:nvCxnSpPr>
        <p:spPr>
          <a:xfrm flipV="1">
            <a:off x="1187624" y="1772816"/>
            <a:ext cx="4824536" cy="3240360"/>
          </a:xfrm>
          <a:prstGeom prst="line">
            <a:avLst/>
          </a:prstGeom>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6300192" y="1916832"/>
            <a:ext cx="936104" cy="523220"/>
          </a:xfrm>
          <a:prstGeom prst="rect">
            <a:avLst/>
          </a:prstGeom>
          <a:noFill/>
        </p:spPr>
        <p:txBody>
          <a:bodyPr wrap="square" rtlCol="0">
            <a:spAutoFit/>
          </a:bodyPr>
          <a:lstStyle/>
          <a:p>
            <a:r>
              <a:rPr lang="en-US" dirty="0" err="1" smtClean="0"/>
              <a:t>Bd</a:t>
            </a:r>
            <a:endParaRPr lang="th-TH" dirty="0"/>
          </a:p>
        </p:txBody>
      </p:sp>
      <p:sp>
        <p:nvSpPr>
          <p:cNvPr id="12" name="TextBox 11"/>
          <p:cNvSpPr txBox="1"/>
          <p:nvPr/>
        </p:nvSpPr>
        <p:spPr>
          <a:xfrm>
            <a:off x="3059832" y="6021288"/>
            <a:ext cx="1584176" cy="523220"/>
          </a:xfrm>
          <a:prstGeom prst="rect">
            <a:avLst/>
          </a:prstGeom>
          <a:noFill/>
        </p:spPr>
        <p:txBody>
          <a:bodyPr wrap="square" rtlCol="0">
            <a:spAutoFit/>
          </a:bodyPr>
          <a:lstStyle/>
          <a:p>
            <a:pPr algn="ctr"/>
            <a:r>
              <a:rPr lang="en-US" dirty="0" smtClean="0"/>
              <a:t>B-</a:t>
            </a:r>
            <a:r>
              <a:rPr lang="en-US" dirty="0" err="1" smtClean="0"/>
              <a:t>Bc</a:t>
            </a:r>
            <a:endParaRPr lang="th-TH" dirty="0"/>
          </a:p>
        </p:txBody>
      </p:sp>
      <p:cxnSp>
        <p:nvCxnSpPr>
          <p:cNvPr id="17" name="Straight Connector 16"/>
          <p:cNvCxnSpPr/>
          <p:nvPr/>
        </p:nvCxnSpPr>
        <p:spPr>
          <a:xfrm>
            <a:off x="2627784" y="1556792"/>
            <a:ext cx="0" cy="4536504"/>
          </a:xfrm>
          <a:prstGeom prst="line">
            <a:avLst/>
          </a:prstGeom>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1835696" y="6021288"/>
            <a:ext cx="1584176" cy="523220"/>
          </a:xfrm>
          <a:prstGeom prst="rect">
            <a:avLst/>
          </a:prstGeom>
          <a:noFill/>
        </p:spPr>
        <p:txBody>
          <a:bodyPr wrap="square" rtlCol="0">
            <a:spAutoFit/>
          </a:bodyPr>
          <a:lstStyle/>
          <a:p>
            <a:pPr algn="ctr"/>
            <a:r>
              <a:rPr lang="en-US" dirty="0" smtClean="0"/>
              <a:t>B-</a:t>
            </a:r>
            <a:r>
              <a:rPr lang="en-US" dirty="0" err="1" smtClean="0"/>
              <a:t>B’c</a:t>
            </a:r>
            <a:endParaRPr lang="th-TH" dirty="0"/>
          </a:p>
        </p:txBody>
      </p:sp>
      <p:cxnSp>
        <p:nvCxnSpPr>
          <p:cNvPr id="20" name="Straight Connector 19"/>
          <p:cNvCxnSpPr/>
          <p:nvPr/>
        </p:nvCxnSpPr>
        <p:spPr>
          <a:xfrm flipH="1">
            <a:off x="1259632" y="4005064"/>
            <a:ext cx="1368152" cy="0"/>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H="1">
            <a:off x="1187624" y="3284984"/>
            <a:ext cx="2592288" cy="0"/>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4624"/>
            <a:ext cx="9144000" cy="1008112"/>
          </a:xfrm>
        </p:spPr>
        <p:txBody>
          <a:bodyPr>
            <a:noAutofit/>
          </a:bodyPr>
          <a:lstStyle/>
          <a:p>
            <a:pPr algn="l"/>
            <a:r>
              <a:rPr lang="en-US" sz="3200" dirty="0" smtClean="0"/>
              <a:t>Private sector has income increases</a:t>
            </a:r>
            <a:endParaRPr lang="th-TH" sz="3200" dirty="0"/>
          </a:p>
        </p:txBody>
      </p:sp>
      <p:cxnSp>
        <p:nvCxnSpPr>
          <p:cNvPr id="5" name="Straight Arrow Connector 4"/>
          <p:cNvCxnSpPr/>
          <p:nvPr/>
        </p:nvCxnSpPr>
        <p:spPr>
          <a:xfrm flipV="1">
            <a:off x="1187624" y="1412776"/>
            <a:ext cx="0" cy="460851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187624" y="6021288"/>
            <a:ext cx="676875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V="1">
            <a:off x="3779912" y="1628800"/>
            <a:ext cx="0" cy="4392488"/>
          </a:xfrm>
          <a:prstGeom prst="line">
            <a:avLst/>
          </a:prstGeom>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467544" y="1052736"/>
            <a:ext cx="504056" cy="523220"/>
          </a:xfrm>
          <a:prstGeom prst="rect">
            <a:avLst/>
          </a:prstGeom>
          <a:noFill/>
        </p:spPr>
        <p:txBody>
          <a:bodyPr wrap="square" rtlCol="0">
            <a:spAutoFit/>
          </a:bodyPr>
          <a:lstStyle/>
          <a:p>
            <a:r>
              <a:rPr lang="en-US" dirty="0" smtClean="0"/>
              <a:t>R</a:t>
            </a:r>
            <a:endParaRPr lang="th-TH" dirty="0"/>
          </a:p>
        </p:txBody>
      </p:sp>
      <p:sp>
        <p:nvSpPr>
          <p:cNvPr id="13" name="TextBox 12"/>
          <p:cNvSpPr txBox="1"/>
          <p:nvPr/>
        </p:nvSpPr>
        <p:spPr>
          <a:xfrm>
            <a:off x="8028384" y="5714092"/>
            <a:ext cx="504056" cy="523220"/>
          </a:xfrm>
          <a:prstGeom prst="rect">
            <a:avLst/>
          </a:prstGeom>
          <a:noFill/>
        </p:spPr>
        <p:txBody>
          <a:bodyPr wrap="square" rtlCol="0">
            <a:spAutoFit/>
          </a:bodyPr>
          <a:lstStyle/>
          <a:p>
            <a:r>
              <a:rPr lang="en-US" dirty="0" smtClean="0"/>
              <a:t>B</a:t>
            </a:r>
            <a:endParaRPr lang="th-TH" dirty="0"/>
          </a:p>
        </p:txBody>
      </p:sp>
      <p:cxnSp>
        <p:nvCxnSpPr>
          <p:cNvPr id="15" name="Straight Connector 14"/>
          <p:cNvCxnSpPr/>
          <p:nvPr/>
        </p:nvCxnSpPr>
        <p:spPr>
          <a:xfrm flipV="1">
            <a:off x="1187624" y="1772816"/>
            <a:ext cx="4824536" cy="3240360"/>
          </a:xfrm>
          <a:prstGeom prst="line">
            <a:avLst/>
          </a:prstGeom>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6300192" y="1916832"/>
            <a:ext cx="936104" cy="523220"/>
          </a:xfrm>
          <a:prstGeom prst="rect">
            <a:avLst/>
          </a:prstGeom>
          <a:noFill/>
        </p:spPr>
        <p:txBody>
          <a:bodyPr wrap="square" rtlCol="0">
            <a:spAutoFit/>
          </a:bodyPr>
          <a:lstStyle/>
          <a:p>
            <a:r>
              <a:rPr lang="en-US" dirty="0" err="1" smtClean="0"/>
              <a:t>Bd</a:t>
            </a:r>
            <a:endParaRPr lang="th-TH" dirty="0"/>
          </a:p>
        </p:txBody>
      </p:sp>
      <p:sp>
        <p:nvSpPr>
          <p:cNvPr id="12" name="TextBox 11"/>
          <p:cNvSpPr txBox="1"/>
          <p:nvPr/>
        </p:nvSpPr>
        <p:spPr>
          <a:xfrm>
            <a:off x="3059832" y="6021288"/>
            <a:ext cx="1584176" cy="523220"/>
          </a:xfrm>
          <a:prstGeom prst="rect">
            <a:avLst/>
          </a:prstGeom>
          <a:noFill/>
        </p:spPr>
        <p:txBody>
          <a:bodyPr wrap="square" rtlCol="0">
            <a:spAutoFit/>
          </a:bodyPr>
          <a:lstStyle/>
          <a:p>
            <a:pPr algn="ctr"/>
            <a:r>
              <a:rPr lang="en-US" dirty="0" smtClean="0"/>
              <a:t>B-</a:t>
            </a:r>
            <a:r>
              <a:rPr lang="en-US" dirty="0" err="1" smtClean="0"/>
              <a:t>Bc</a:t>
            </a:r>
            <a:endParaRPr lang="th-TH" dirty="0"/>
          </a:p>
        </p:txBody>
      </p:sp>
      <p:cxnSp>
        <p:nvCxnSpPr>
          <p:cNvPr id="22" name="Straight Connector 21"/>
          <p:cNvCxnSpPr/>
          <p:nvPr/>
        </p:nvCxnSpPr>
        <p:spPr>
          <a:xfrm flipH="1">
            <a:off x="1187624" y="3284984"/>
            <a:ext cx="2592288" cy="0"/>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V="1">
            <a:off x="1187624" y="1124744"/>
            <a:ext cx="4320480" cy="2880320"/>
          </a:xfrm>
          <a:prstGeom prst="line">
            <a:avLst/>
          </a:prstGeom>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5652120" y="908720"/>
            <a:ext cx="936104" cy="523220"/>
          </a:xfrm>
          <a:prstGeom prst="rect">
            <a:avLst/>
          </a:prstGeom>
          <a:noFill/>
        </p:spPr>
        <p:txBody>
          <a:bodyPr wrap="square" rtlCol="0">
            <a:spAutoFit/>
          </a:bodyPr>
          <a:lstStyle/>
          <a:p>
            <a:r>
              <a:rPr lang="en-US" dirty="0" err="1" smtClean="0"/>
              <a:t>B’d</a:t>
            </a:r>
            <a:endParaRPr lang="th-TH" dirty="0"/>
          </a:p>
        </p:txBody>
      </p:sp>
      <p:cxnSp>
        <p:nvCxnSpPr>
          <p:cNvPr id="25" name="Straight Connector 24"/>
          <p:cNvCxnSpPr/>
          <p:nvPr/>
        </p:nvCxnSpPr>
        <p:spPr>
          <a:xfrm flipH="1">
            <a:off x="1187624" y="2276872"/>
            <a:ext cx="2592288" cy="0"/>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Arrow Connector 4"/>
          <p:cNvCxnSpPr/>
          <p:nvPr/>
        </p:nvCxnSpPr>
        <p:spPr>
          <a:xfrm flipV="1">
            <a:off x="1115616" y="980728"/>
            <a:ext cx="0" cy="468052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1115616" y="5589240"/>
            <a:ext cx="684076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1259632" y="692696"/>
            <a:ext cx="936104" cy="523220"/>
          </a:xfrm>
          <a:prstGeom prst="rect">
            <a:avLst/>
          </a:prstGeom>
          <a:noFill/>
        </p:spPr>
        <p:txBody>
          <a:bodyPr wrap="square" rtlCol="0">
            <a:spAutoFit/>
          </a:bodyPr>
          <a:lstStyle/>
          <a:p>
            <a:r>
              <a:rPr lang="en-US" dirty="0" smtClean="0"/>
              <a:t>R</a:t>
            </a:r>
            <a:endParaRPr lang="th-TH" dirty="0"/>
          </a:p>
        </p:txBody>
      </p:sp>
      <p:sp>
        <p:nvSpPr>
          <p:cNvPr id="12" name="TextBox 11"/>
          <p:cNvSpPr txBox="1"/>
          <p:nvPr/>
        </p:nvSpPr>
        <p:spPr>
          <a:xfrm>
            <a:off x="8100392" y="5301208"/>
            <a:ext cx="936104" cy="523220"/>
          </a:xfrm>
          <a:prstGeom prst="rect">
            <a:avLst/>
          </a:prstGeom>
          <a:noFill/>
        </p:spPr>
        <p:txBody>
          <a:bodyPr wrap="square" rtlCol="0">
            <a:spAutoFit/>
          </a:bodyPr>
          <a:lstStyle/>
          <a:p>
            <a:r>
              <a:rPr lang="en-US" dirty="0" smtClean="0"/>
              <a:t>Y</a:t>
            </a:r>
            <a:endParaRPr lang="th-TH" dirty="0"/>
          </a:p>
        </p:txBody>
      </p:sp>
      <p:cxnSp>
        <p:nvCxnSpPr>
          <p:cNvPr id="7" name="Straight Connector 6"/>
          <p:cNvCxnSpPr/>
          <p:nvPr/>
        </p:nvCxnSpPr>
        <p:spPr>
          <a:xfrm flipV="1">
            <a:off x="1187624" y="1772816"/>
            <a:ext cx="4824536" cy="3096344"/>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4572000" y="2708920"/>
            <a:ext cx="0" cy="2952328"/>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3563888" y="3356992"/>
            <a:ext cx="0" cy="2232248"/>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1115616" y="3356992"/>
            <a:ext cx="2520280" cy="0"/>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flipH="1">
            <a:off x="1115616" y="2708920"/>
            <a:ext cx="3384376" cy="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5940152" y="836712"/>
            <a:ext cx="1080120" cy="523220"/>
          </a:xfrm>
          <a:prstGeom prst="rect">
            <a:avLst/>
          </a:prstGeom>
          <a:noFill/>
        </p:spPr>
        <p:txBody>
          <a:bodyPr wrap="square" rtlCol="0">
            <a:spAutoFit/>
          </a:bodyPr>
          <a:lstStyle/>
          <a:p>
            <a:r>
              <a:rPr lang="en-US" dirty="0" smtClean="0"/>
              <a:t>BB</a:t>
            </a:r>
            <a:endParaRPr lang="th-TH" dirty="0"/>
          </a:p>
        </p:txBody>
      </p:sp>
      <p:cxnSp>
        <p:nvCxnSpPr>
          <p:cNvPr id="25" name="Straight Connector 24"/>
          <p:cNvCxnSpPr/>
          <p:nvPr/>
        </p:nvCxnSpPr>
        <p:spPr>
          <a:xfrm flipV="1">
            <a:off x="1331640" y="2348880"/>
            <a:ext cx="4824536" cy="3096344"/>
          </a:xfrm>
          <a:prstGeom prst="line">
            <a:avLst/>
          </a:prstGeom>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6228184" y="2060848"/>
            <a:ext cx="1944216" cy="1077218"/>
          </a:xfrm>
          <a:prstGeom prst="rect">
            <a:avLst/>
          </a:prstGeom>
          <a:noFill/>
        </p:spPr>
        <p:txBody>
          <a:bodyPr wrap="square" rtlCol="0">
            <a:spAutoFit/>
          </a:bodyPr>
          <a:lstStyle/>
          <a:p>
            <a:r>
              <a:rPr lang="en-US" dirty="0" smtClean="0"/>
              <a:t>BB </a:t>
            </a:r>
            <a:r>
              <a:rPr lang="en-US" sz="1800" dirty="0" smtClean="0"/>
              <a:t>after central bank holds more bonds</a:t>
            </a:r>
            <a:endParaRPr lang="th-TH" sz="180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r>
              <a:rPr lang="en-US" dirty="0" smtClean="0"/>
              <a:t>General Equilibrium</a:t>
            </a:r>
            <a:br>
              <a:rPr lang="en-US" dirty="0" smtClean="0"/>
            </a:br>
            <a:r>
              <a:rPr lang="en-US" sz="3600" dirty="0" smtClean="0"/>
              <a:t>(Fixed but Adjustable and Imperfect Capital Mobility)</a:t>
            </a:r>
            <a:endParaRPr lang="th-TH" sz="3600" dirty="0"/>
          </a:p>
        </p:txBody>
      </p:sp>
      <p:pic>
        <p:nvPicPr>
          <p:cNvPr id="4" name="Picture 2"/>
          <p:cNvPicPr>
            <a:picLocks noGrp="1" noChangeAspect="1" noChangeArrowheads="1"/>
          </p:cNvPicPr>
          <p:nvPr>
            <p:ph idx="1"/>
          </p:nvPr>
        </p:nvPicPr>
        <p:blipFill>
          <a:blip r:embed="rId3" cstate="print"/>
          <a:srcRect/>
          <a:stretch>
            <a:fillRect/>
          </a:stretch>
        </p:blipFill>
        <p:spPr bwMode="auto">
          <a:xfrm>
            <a:off x="871228" y="1578703"/>
            <a:ext cx="7373180" cy="4586602"/>
          </a:xfrm>
          <a:prstGeom prst="rect">
            <a:avLst/>
          </a:prstGeom>
          <a:noFill/>
          <a:ln w="9525">
            <a:noFill/>
            <a:miter lim="800000"/>
            <a:headEnd/>
            <a:tailEnd/>
          </a:ln>
          <a:effec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Arrow Connector 4"/>
          <p:cNvCxnSpPr/>
          <p:nvPr/>
        </p:nvCxnSpPr>
        <p:spPr>
          <a:xfrm flipV="1">
            <a:off x="1115616" y="980728"/>
            <a:ext cx="0" cy="468052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1115616" y="5589240"/>
            <a:ext cx="684076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1259632" y="692696"/>
            <a:ext cx="936104" cy="523220"/>
          </a:xfrm>
          <a:prstGeom prst="rect">
            <a:avLst/>
          </a:prstGeom>
          <a:noFill/>
        </p:spPr>
        <p:txBody>
          <a:bodyPr wrap="square" rtlCol="0">
            <a:spAutoFit/>
          </a:bodyPr>
          <a:lstStyle/>
          <a:p>
            <a:r>
              <a:rPr lang="en-US" dirty="0" smtClean="0"/>
              <a:t>R</a:t>
            </a:r>
            <a:endParaRPr lang="th-TH" dirty="0"/>
          </a:p>
        </p:txBody>
      </p:sp>
      <p:sp>
        <p:nvSpPr>
          <p:cNvPr id="12" name="TextBox 11"/>
          <p:cNvSpPr txBox="1"/>
          <p:nvPr/>
        </p:nvSpPr>
        <p:spPr>
          <a:xfrm>
            <a:off x="8100392" y="5301208"/>
            <a:ext cx="936104" cy="523220"/>
          </a:xfrm>
          <a:prstGeom prst="rect">
            <a:avLst/>
          </a:prstGeom>
          <a:noFill/>
        </p:spPr>
        <p:txBody>
          <a:bodyPr wrap="square" rtlCol="0">
            <a:spAutoFit/>
          </a:bodyPr>
          <a:lstStyle/>
          <a:p>
            <a:r>
              <a:rPr lang="en-US" dirty="0" smtClean="0"/>
              <a:t>Y</a:t>
            </a:r>
            <a:endParaRPr lang="th-TH" dirty="0"/>
          </a:p>
        </p:txBody>
      </p:sp>
      <p:cxnSp>
        <p:nvCxnSpPr>
          <p:cNvPr id="7" name="Straight Connector 6"/>
          <p:cNvCxnSpPr/>
          <p:nvPr/>
        </p:nvCxnSpPr>
        <p:spPr>
          <a:xfrm flipV="1">
            <a:off x="1187624" y="1772816"/>
            <a:ext cx="4824536" cy="3096344"/>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4572000" y="2708920"/>
            <a:ext cx="0" cy="2952328"/>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3563888" y="3356992"/>
            <a:ext cx="0" cy="2232248"/>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1115616" y="3356992"/>
            <a:ext cx="2520280" cy="0"/>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flipH="1">
            <a:off x="1115616" y="2708920"/>
            <a:ext cx="3384376" cy="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6156176" y="1412776"/>
            <a:ext cx="1080120" cy="523220"/>
          </a:xfrm>
          <a:prstGeom prst="rect">
            <a:avLst/>
          </a:prstGeom>
          <a:noFill/>
        </p:spPr>
        <p:txBody>
          <a:bodyPr wrap="square" rtlCol="0">
            <a:spAutoFit/>
          </a:bodyPr>
          <a:lstStyle/>
          <a:p>
            <a:r>
              <a:rPr lang="en-US" dirty="0" smtClean="0"/>
              <a:t>BB</a:t>
            </a:r>
            <a:endParaRPr lang="th-TH" dirty="0"/>
          </a:p>
        </p:txBody>
      </p:sp>
      <p:cxnSp>
        <p:nvCxnSpPr>
          <p:cNvPr id="16" name="Straight Connector 15"/>
          <p:cNvCxnSpPr/>
          <p:nvPr/>
        </p:nvCxnSpPr>
        <p:spPr>
          <a:xfrm flipV="1">
            <a:off x="2483768" y="404664"/>
            <a:ext cx="2808312" cy="4896544"/>
          </a:xfrm>
          <a:prstGeom prst="line">
            <a:avLst/>
          </a:prstGeom>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5580112" y="404664"/>
            <a:ext cx="936104" cy="523220"/>
          </a:xfrm>
          <a:prstGeom prst="rect">
            <a:avLst/>
          </a:prstGeom>
          <a:noFill/>
        </p:spPr>
        <p:txBody>
          <a:bodyPr wrap="square" rtlCol="0">
            <a:spAutoFit/>
          </a:bodyPr>
          <a:lstStyle/>
          <a:p>
            <a:r>
              <a:rPr lang="en-US" dirty="0" smtClean="0"/>
              <a:t>MM</a:t>
            </a:r>
            <a:endParaRPr lang="th-TH" dirty="0"/>
          </a:p>
        </p:txBody>
      </p:sp>
      <p:cxnSp>
        <p:nvCxnSpPr>
          <p:cNvPr id="21" name="Straight Connector 20"/>
          <p:cNvCxnSpPr/>
          <p:nvPr/>
        </p:nvCxnSpPr>
        <p:spPr>
          <a:xfrm>
            <a:off x="3995936" y="2708920"/>
            <a:ext cx="0" cy="2880320"/>
          </a:xfrm>
          <a:prstGeom prst="line">
            <a:avLst/>
          </a:prstGeom>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611560" y="5877272"/>
            <a:ext cx="7632848" cy="1384995"/>
          </a:xfrm>
          <a:prstGeom prst="rect">
            <a:avLst/>
          </a:prstGeom>
          <a:noFill/>
        </p:spPr>
        <p:txBody>
          <a:bodyPr wrap="square" rtlCol="0">
            <a:spAutoFit/>
          </a:bodyPr>
          <a:lstStyle/>
          <a:p>
            <a:r>
              <a:rPr lang="en-US" dirty="0" smtClean="0"/>
              <a:t>Given the size of interest rate changes, Y change on BB curve is greater than that on MM.</a:t>
            </a:r>
          </a:p>
          <a:p>
            <a:endParaRPr lang="th-TH"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86800" cy="1143000"/>
          </a:xfrm>
        </p:spPr>
        <p:txBody>
          <a:bodyPr>
            <a:normAutofit fontScale="90000"/>
          </a:bodyPr>
          <a:lstStyle/>
          <a:p>
            <a:pPr algn="l"/>
            <a:r>
              <a:rPr lang="en-US" dirty="0" smtClean="0"/>
              <a:t>Sub-case 1- An increase in money supply and relatively open capital account</a:t>
            </a:r>
            <a:endParaRPr lang="th-TH" dirty="0"/>
          </a:p>
        </p:txBody>
      </p:sp>
      <p:pic>
        <p:nvPicPr>
          <p:cNvPr id="5" name="Picture 2"/>
          <p:cNvPicPr>
            <a:picLocks noChangeAspect="1" noChangeArrowheads="1"/>
          </p:cNvPicPr>
          <p:nvPr/>
        </p:nvPicPr>
        <p:blipFill>
          <a:blip r:embed="rId3" cstate="print"/>
          <a:srcRect/>
          <a:stretch>
            <a:fillRect/>
          </a:stretch>
        </p:blipFill>
        <p:spPr bwMode="auto">
          <a:xfrm>
            <a:off x="323528" y="1611114"/>
            <a:ext cx="8496944" cy="477021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Points to be considered</a:t>
            </a:r>
            <a:endParaRPr lang="th-TH" dirty="0"/>
          </a:p>
        </p:txBody>
      </p:sp>
      <p:sp>
        <p:nvSpPr>
          <p:cNvPr id="3" name="Content Placeholder 2"/>
          <p:cNvSpPr>
            <a:spLocks noGrp="1"/>
          </p:cNvSpPr>
          <p:nvPr>
            <p:ph idx="1"/>
          </p:nvPr>
        </p:nvSpPr>
        <p:spPr>
          <a:xfrm>
            <a:off x="457200" y="1412776"/>
            <a:ext cx="8291264" cy="5040560"/>
          </a:xfrm>
        </p:spPr>
        <p:txBody>
          <a:bodyPr>
            <a:normAutofit/>
          </a:bodyPr>
          <a:lstStyle/>
          <a:p>
            <a:r>
              <a:rPr lang="en-US" dirty="0" smtClean="0"/>
              <a:t>Changes in Ms through open market operation (the central bank purchases more bonds issued by the government) would affect both MM and BB.  </a:t>
            </a:r>
          </a:p>
          <a:p>
            <a:r>
              <a:rPr lang="en-US" dirty="0" smtClean="0"/>
              <a:t>This is according to the central bank’s net wealth equation.</a:t>
            </a:r>
          </a:p>
          <a:p>
            <a:endParaRPr lang="en-US" dirty="0" smtClean="0"/>
          </a:p>
          <a:p>
            <a:endParaRPr lang="en-US" dirty="0" smtClean="0"/>
          </a:p>
          <a:p>
            <a:r>
              <a:rPr lang="en-US" dirty="0" smtClean="0"/>
              <a:t>Do </a:t>
            </a:r>
            <a:r>
              <a:rPr lang="en-US" dirty="0" err="1" smtClean="0"/>
              <a:t>Bc</a:t>
            </a:r>
            <a:r>
              <a:rPr lang="en-US" dirty="0" smtClean="0"/>
              <a:t> and M change in the same magnitude?</a:t>
            </a:r>
            <a:endParaRPr lang="th-TH" dirty="0"/>
          </a:p>
        </p:txBody>
      </p:sp>
      <p:graphicFrame>
        <p:nvGraphicFramePr>
          <p:cNvPr id="4" name="Object 3"/>
          <p:cNvGraphicFramePr>
            <a:graphicFrameLocks noChangeAspect="1"/>
          </p:cNvGraphicFramePr>
          <p:nvPr/>
        </p:nvGraphicFramePr>
        <p:xfrm>
          <a:off x="2411758" y="4725144"/>
          <a:ext cx="4320482" cy="720080"/>
        </p:xfrm>
        <a:graphic>
          <a:graphicData uri="http://schemas.openxmlformats.org/presentationml/2006/ole">
            <p:oleObj spid="_x0000_s38914" name="Equation" r:id="rId3" imgW="1447560" imgH="241200" progId="Equation.DSMT4">
              <p:embed/>
            </p:oleObj>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92696"/>
            <a:ext cx="8229600" cy="5688632"/>
          </a:xfrm>
        </p:spPr>
        <p:txBody>
          <a:bodyPr>
            <a:normAutofit lnSpcReduction="10000"/>
          </a:bodyPr>
          <a:lstStyle/>
          <a:p>
            <a:r>
              <a:rPr lang="en-US" dirty="0" smtClean="0"/>
              <a:t>Open market operation (an increase in </a:t>
            </a:r>
            <a:r>
              <a:rPr lang="en-US" dirty="0" err="1" smtClean="0"/>
              <a:t>Bc</a:t>
            </a:r>
            <a:r>
              <a:rPr lang="en-US" dirty="0" smtClean="0"/>
              <a:t>) makes B-</a:t>
            </a:r>
            <a:r>
              <a:rPr lang="en-US" dirty="0" err="1" smtClean="0"/>
              <a:t>Bc</a:t>
            </a:r>
            <a:r>
              <a:rPr lang="en-US" dirty="0" smtClean="0"/>
              <a:t>, the bond traded among the private agent, become less (Excess demand).  To eliminate the excess demand, interest rate must go down.  There would be downward shift in BB curve (BB0 to BB1). </a:t>
            </a:r>
          </a:p>
          <a:p>
            <a:endParaRPr lang="en-US" dirty="0" smtClean="0"/>
          </a:p>
          <a:p>
            <a:r>
              <a:rPr lang="en-US" dirty="0" smtClean="0"/>
              <a:t>Open market operation causes Ms increase.  Excess money supply lowers domestic interest rate and return to equilibrium. There would be downward shift in MM curve (MM0 to MM1).</a:t>
            </a:r>
            <a:endParaRPr lang="th-TH"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08720"/>
            <a:ext cx="8229600" cy="5217443"/>
          </a:xfrm>
        </p:spPr>
        <p:txBody>
          <a:bodyPr>
            <a:normAutofit/>
          </a:bodyPr>
          <a:lstStyle/>
          <a:p>
            <a:r>
              <a:rPr lang="en-US" dirty="0" smtClean="0"/>
              <a:t>Since BB curve is flatter than  MM curve, the given amount of changes in Bond and Money supply causes change in interest rate differently to clear imbalances.</a:t>
            </a:r>
          </a:p>
          <a:p>
            <a:pPr>
              <a:buNone/>
            </a:pPr>
            <a:endParaRPr lang="en-US" dirty="0" smtClean="0"/>
          </a:p>
          <a:p>
            <a:r>
              <a:rPr lang="en-US" dirty="0" smtClean="0"/>
              <a:t>When capital account is fairly open, minor changes in interest rate  would induce interest arbitrage.  Hence, the magnitude of interest rate change in BB curve would be less than that in MM curve. </a:t>
            </a:r>
          </a:p>
          <a:p>
            <a:endParaRPr lang="th-TH"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649491"/>
          </a:xfrm>
        </p:spPr>
        <p:txBody>
          <a:bodyPr>
            <a:normAutofit lnSpcReduction="10000"/>
          </a:bodyPr>
          <a:lstStyle/>
          <a:p>
            <a:r>
              <a:rPr lang="en-US" dirty="0" smtClean="0"/>
              <a:t>Initially, after the central bank undertakes open market operation, the equilibrium in goods and money markets occur at Point C.</a:t>
            </a:r>
          </a:p>
          <a:p>
            <a:endParaRPr lang="en-US" dirty="0" smtClean="0"/>
          </a:p>
          <a:p>
            <a:r>
              <a:rPr lang="en-US" dirty="0" smtClean="0"/>
              <a:t>At Point C, Bond market experiences excess supply. In other words, domestic interest rate is too low so that the country experiences capital outflow.  </a:t>
            </a:r>
          </a:p>
          <a:p>
            <a:endParaRPr lang="en-US" dirty="0" smtClean="0"/>
          </a:p>
          <a:p>
            <a:r>
              <a:rPr lang="en-US" dirty="0" smtClean="0"/>
              <a:t>The capital outflow causes MM curve change from MM1 to MM2.  </a:t>
            </a:r>
            <a:endParaRPr lang="th-TH"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86800" cy="1143000"/>
          </a:xfrm>
        </p:spPr>
        <p:txBody>
          <a:bodyPr>
            <a:normAutofit fontScale="90000"/>
          </a:bodyPr>
          <a:lstStyle/>
          <a:p>
            <a:pPr algn="l"/>
            <a:r>
              <a:rPr lang="en-US" dirty="0" smtClean="0"/>
              <a:t>Sub-case 2- An increase in Money Supply and relatively close capital account</a:t>
            </a:r>
            <a:endParaRPr lang="th-TH" dirty="0"/>
          </a:p>
        </p:txBody>
      </p:sp>
      <p:pic>
        <p:nvPicPr>
          <p:cNvPr id="8" name="Picture 2"/>
          <p:cNvPicPr>
            <a:picLocks noChangeAspect="1" noChangeArrowheads="1"/>
          </p:cNvPicPr>
          <p:nvPr/>
        </p:nvPicPr>
        <p:blipFill>
          <a:blip r:embed="rId2" cstate="print"/>
          <a:srcRect/>
          <a:stretch>
            <a:fillRect/>
          </a:stretch>
        </p:blipFill>
        <p:spPr bwMode="auto">
          <a:xfrm>
            <a:off x="251520" y="1501883"/>
            <a:ext cx="8676456" cy="4951453"/>
          </a:xfrm>
          <a:prstGeom prst="rect">
            <a:avLst/>
          </a:prstGeom>
          <a:noFill/>
          <a:ln w="9525">
            <a:noFill/>
            <a:miter lim="800000"/>
            <a:headEnd/>
            <a:tailEnd/>
          </a:ln>
          <a:effec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5721499"/>
          </a:xfrm>
        </p:spPr>
        <p:txBody>
          <a:bodyPr>
            <a:normAutofit lnSpcReduction="10000"/>
          </a:bodyPr>
          <a:lstStyle/>
          <a:p>
            <a:r>
              <a:rPr lang="en-US" dirty="0" smtClean="0"/>
              <a:t>Sub-case 2 is the case where capital account is relatively less open. This can be after the country strengthens the capital control measures. </a:t>
            </a:r>
          </a:p>
          <a:p>
            <a:endParaRPr lang="en-US" dirty="0" smtClean="0"/>
          </a:p>
          <a:p>
            <a:r>
              <a:rPr lang="en-US" dirty="0" smtClean="0"/>
              <a:t>The key implication is to remove imbalances in the bond market need greater changes in interest rate. </a:t>
            </a:r>
          </a:p>
          <a:p>
            <a:endParaRPr lang="en-US" dirty="0" smtClean="0"/>
          </a:p>
          <a:p>
            <a:r>
              <a:rPr lang="en-US" dirty="0" smtClean="0"/>
              <a:t>In this sub-case, BB curve would shift leftward at the greater rate than MM curve.</a:t>
            </a:r>
          </a:p>
          <a:p>
            <a:endParaRPr lang="th-TH"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4704"/>
            <a:ext cx="8229600" cy="5361459"/>
          </a:xfrm>
        </p:spPr>
        <p:txBody>
          <a:bodyPr/>
          <a:lstStyle/>
          <a:p>
            <a:r>
              <a:rPr lang="en-US" dirty="0" smtClean="0"/>
              <a:t>Consequently, the intersection between GM and MM curves occurs at Point C (MM1 and GM), which is on the left of BB1.  There is excess demand for domestic bond.  Domestic interest rate is higher and attractive.</a:t>
            </a:r>
          </a:p>
          <a:p>
            <a:endParaRPr lang="en-US" dirty="0" smtClean="0"/>
          </a:p>
          <a:p>
            <a:r>
              <a:rPr lang="en-US" dirty="0" smtClean="0"/>
              <a:t>Capital inflows would increase and cause MM shift again from MM1 to MM2. </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25470"/>
          </a:xfrm>
        </p:spPr>
        <p:txBody>
          <a:bodyPr>
            <a:normAutofit fontScale="90000"/>
          </a:bodyPr>
          <a:lstStyle/>
          <a:p>
            <a:r>
              <a:rPr lang="en-US" dirty="0" smtClean="0"/>
              <a:t>Positive Aggregate Demand Shocks</a:t>
            </a:r>
            <a:endParaRPr lang="en-US" dirty="0"/>
          </a:p>
        </p:txBody>
      </p:sp>
      <p:pic>
        <p:nvPicPr>
          <p:cNvPr id="9218" name="Picture 2"/>
          <p:cNvPicPr>
            <a:picLocks noGrp="1" noChangeAspect="1" noChangeArrowheads="1"/>
          </p:cNvPicPr>
          <p:nvPr>
            <p:ph idx="1"/>
          </p:nvPr>
        </p:nvPicPr>
        <p:blipFill>
          <a:blip r:embed="rId2" cstate="print"/>
          <a:srcRect/>
          <a:stretch>
            <a:fillRect/>
          </a:stretch>
        </p:blipFill>
        <p:spPr bwMode="auto">
          <a:xfrm>
            <a:off x="990812" y="1785925"/>
            <a:ext cx="6724460" cy="3900499"/>
          </a:xfrm>
          <a:prstGeom prst="rect">
            <a:avLst/>
          </a:prstGeom>
          <a:noFill/>
          <a:ln w="9525">
            <a:noFill/>
            <a:miter lim="800000"/>
            <a:headEnd/>
            <a:tailEnd/>
          </a:ln>
          <a:effec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World Interest Rate Shocks</a:t>
            </a:r>
            <a:endParaRPr lang="th-TH" dirty="0"/>
          </a:p>
        </p:txBody>
      </p:sp>
      <p:sp>
        <p:nvSpPr>
          <p:cNvPr id="3" name="Content Placeholder 2"/>
          <p:cNvSpPr>
            <a:spLocks noGrp="1"/>
          </p:cNvSpPr>
          <p:nvPr>
            <p:ph idx="1"/>
          </p:nvPr>
        </p:nvSpPr>
        <p:spPr/>
        <p:txBody>
          <a:bodyPr/>
          <a:lstStyle/>
          <a:p>
            <a:r>
              <a:rPr lang="en-US" dirty="0" smtClean="0"/>
              <a:t>What would happen when the world interest rate increases? </a:t>
            </a:r>
          </a:p>
          <a:p>
            <a:endParaRPr lang="en-US" dirty="0" smtClean="0"/>
          </a:p>
          <a:p>
            <a:r>
              <a:rPr lang="en-US" dirty="0" smtClean="0"/>
              <a:t>Foreign bond would become more attractive, i.e. domestic/foreign bond holders will purchase more foreign bonds.  This would affect demand for bonds</a:t>
            </a:r>
          </a:p>
          <a:p>
            <a:pPr>
              <a:buNone/>
            </a:pPr>
            <a:endParaRPr lang="en-US" dirty="0" smtClean="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endParaRPr lang="th-TH" dirty="0"/>
          </a:p>
        </p:txBody>
      </p:sp>
      <p:pic>
        <p:nvPicPr>
          <p:cNvPr id="4" name="Picture 2"/>
          <p:cNvPicPr>
            <a:picLocks noChangeAspect="1" noChangeArrowheads="1"/>
          </p:cNvPicPr>
          <p:nvPr/>
        </p:nvPicPr>
        <p:blipFill>
          <a:blip r:embed="rId2" cstate="print"/>
          <a:srcRect/>
          <a:stretch>
            <a:fillRect/>
          </a:stretch>
        </p:blipFill>
        <p:spPr bwMode="auto">
          <a:xfrm>
            <a:off x="0" y="980728"/>
            <a:ext cx="9144000" cy="5202994"/>
          </a:xfrm>
          <a:prstGeom prst="rect">
            <a:avLst/>
          </a:prstGeom>
          <a:noFill/>
          <a:ln w="9525">
            <a:noFill/>
            <a:miter lim="800000"/>
            <a:headEnd/>
            <a:tailEnd/>
          </a:ln>
          <a:effectLst/>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endParaRPr lang="th-TH"/>
          </a:p>
        </p:txBody>
      </p:sp>
      <p:pic>
        <p:nvPicPr>
          <p:cNvPr id="4" name="Picture 2"/>
          <p:cNvPicPr>
            <a:picLocks noChangeAspect="1" noChangeArrowheads="1"/>
          </p:cNvPicPr>
          <p:nvPr/>
        </p:nvPicPr>
        <p:blipFill>
          <a:blip r:embed="rId2" cstate="print"/>
          <a:srcRect/>
          <a:stretch>
            <a:fillRect/>
          </a:stretch>
        </p:blipFill>
        <p:spPr bwMode="auto">
          <a:xfrm>
            <a:off x="-50397" y="404664"/>
            <a:ext cx="9194397" cy="6032267"/>
          </a:xfrm>
          <a:prstGeom prst="rect">
            <a:avLst/>
          </a:prstGeom>
          <a:noFill/>
          <a:ln w="9525">
            <a:noFill/>
            <a:miter lim="800000"/>
            <a:headEnd/>
            <a:tailEnd/>
          </a:ln>
          <a:effectLst/>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994122"/>
          </a:xfrm>
        </p:spPr>
        <p:txBody>
          <a:bodyPr>
            <a:normAutofit/>
          </a:bodyPr>
          <a:lstStyle/>
          <a:p>
            <a:r>
              <a:rPr lang="en-US" dirty="0" smtClean="0"/>
              <a:t>Unexpected Currency Devaluation</a:t>
            </a:r>
            <a:endParaRPr lang="th-TH" dirty="0"/>
          </a:p>
        </p:txBody>
      </p:sp>
      <p:sp>
        <p:nvSpPr>
          <p:cNvPr id="3" name="Content Placeholder 2"/>
          <p:cNvSpPr>
            <a:spLocks noGrp="1"/>
          </p:cNvSpPr>
          <p:nvPr>
            <p:ph idx="1"/>
          </p:nvPr>
        </p:nvSpPr>
        <p:spPr>
          <a:xfrm>
            <a:off x="457200" y="1268760"/>
            <a:ext cx="8229600" cy="5184576"/>
          </a:xfrm>
        </p:spPr>
        <p:txBody>
          <a:bodyPr>
            <a:normAutofit lnSpcReduction="10000"/>
          </a:bodyPr>
          <a:lstStyle/>
          <a:p>
            <a:r>
              <a:rPr lang="en-US" dirty="0" smtClean="0"/>
              <a:t>‘Unexpected’ means nobody knows the currency devaluation.  </a:t>
            </a:r>
          </a:p>
          <a:p>
            <a:endParaRPr lang="en-US" dirty="0" smtClean="0"/>
          </a:p>
          <a:p>
            <a:r>
              <a:rPr lang="en-US" dirty="0" smtClean="0"/>
              <a:t>Otherwise, speculative action takes place.</a:t>
            </a:r>
          </a:p>
          <a:p>
            <a:endParaRPr lang="en-US" dirty="0" smtClean="0"/>
          </a:p>
          <a:p>
            <a:r>
              <a:rPr lang="en-US" dirty="0" smtClean="0"/>
              <a:t>Currency devaluation causes expenditure-switching effects, i.e. relative price between domestically and foreign produced goods changes.  Hence, it is similar to positive aggregate demand shocks.</a:t>
            </a:r>
            <a:endParaRPr lang="th-TH"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688632"/>
          </a:xfrm>
        </p:spPr>
        <p:txBody>
          <a:bodyPr/>
          <a:lstStyle/>
          <a:p>
            <a:r>
              <a:rPr lang="en-US" dirty="0" smtClean="0"/>
              <a:t>Currency devaluation also affects BB curve because;</a:t>
            </a:r>
          </a:p>
          <a:p>
            <a:pPr lvl="1"/>
            <a:r>
              <a:rPr lang="en-US" dirty="0" smtClean="0"/>
              <a:t>Domestic investors will earn capital gains from foreign bonds. </a:t>
            </a:r>
          </a:p>
          <a:p>
            <a:pPr lvl="1"/>
            <a:r>
              <a:rPr lang="en-US" dirty="0" smtClean="0"/>
              <a:t>All other things remain constant (e.g. holding foreign and domestic bonds at 1:1) , there would be additional demands for domestic bonds.</a:t>
            </a:r>
          </a:p>
          <a:p>
            <a:pPr lvl="1"/>
            <a:r>
              <a:rPr lang="en-US" dirty="0" smtClean="0"/>
              <a:t>Foreign investors would experience capital loss in domestic bonds and want to hold more domestic bonds to balance their portfolio between foreign and domestic bonds. </a:t>
            </a:r>
            <a:endParaRPr lang="th-TH"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4" name="Picture 2"/>
          <p:cNvPicPr>
            <a:picLocks noGrp="1" noChangeAspect="1" noChangeArrowheads="1"/>
          </p:cNvPicPr>
          <p:nvPr>
            <p:ph idx="1"/>
          </p:nvPr>
        </p:nvPicPr>
        <p:blipFill>
          <a:blip r:embed="rId2" cstate="print"/>
          <a:srcRect/>
          <a:stretch>
            <a:fillRect/>
          </a:stretch>
        </p:blipFill>
        <p:spPr bwMode="auto">
          <a:xfrm>
            <a:off x="391879" y="404664"/>
            <a:ext cx="8428593" cy="6073654"/>
          </a:xfrm>
          <a:prstGeom prst="rect">
            <a:avLst/>
          </a:prstGeom>
          <a:noFill/>
          <a:ln w="9525">
            <a:noFill/>
            <a:miter lim="800000"/>
            <a:headEnd/>
            <a:tailEnd/>
          </a:ln>
          <a:effectLst/>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Monetary Policy</a:t>
            </a:r>
            <a:endParaRPr lang="th-TH" dirty="0"/>
          </a:p>
        </p:txBody>
      </p:sp>
      <p:sp>
        <p:nvSpPr>
          <p:cNvPr id="3" name="Content Placeholder 2"/>
          <p:cNvSpPr>
            <a:spLocks noGrp="1"/>
          </p:cNvSpPr>
          <p:nvPr>
            <p:ph idx="1"/>
          </p:nvPr>
        </p:nvSpPr>
        <p:spPr/>
        <p:txBody>
          <a:bodyPr/>
          <a:lstStyle/>
          <a:p>
            <a:r>
              <a:rPr lang="en-US" dirty="0" smtClean="0"/>
              <a:t>So far we assume that open market operation is the only policy tool for the central bank. That is, the central bank sets </a:t>
            </a:r>
            <a:r>
              <a:rPr lang="en-US" dirty="0" err="1" smtClean="0"/>
              <a:t>Bc</a:t>
            </a:r>
            <a:r>
              <a:rPr lang="en-US" dirty="0" smtClean="0"/>
              <a:t> as a target.</a:t>
            </a:r>
          </a:p>
          <a:p>
            <a:endParaRPr lang="en-US" dirty="0" smtClean="0"/>
          </a:p>
          <a:p>
            <a:r>
              <a:rPr lang="en-US" dirty="0" smtClean="0"/>
              <a:t>In fact, under the fixed exchange rate, the central bank can have other target such as interest rate targeting, monetary targeting. </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smtClean="0"/>
              <a:t>Interest rate targeting</a:t>
            </a:r>
            <a:endParaRPr lang="en-US" b="1" dirty="0">
              <a:latin typeface="Browallia New" pitchFamily="34" charset="-34"/>
              <a:cs typeface="Browallia New" pitchFamily="34" charset="-34"/>
            </a:endParaRPr>
          </a:p>
        </p:txBody>
      </p:sp>
      <p:pic>
        <p:nvPicPr>
          <p:cNvPr id="4" name="Picture 2"/>
          <p:cNvPicPr>
            <a:picLocks noGrp="1" noChangeAspect="1" noChangeArrowheads="1"/>
          </p:cNvPicPr>
          <p:nvPr>
            <p:ph idx="1"/>
          </p:nvPr>
        </p:nvPicPr>
        <p:blipFill>
          <a:blip r:embed="rId3" cstate="print"/>
          <a:srcRect/>
          <a:stretch>
            <a:fillRect/>
          </a:stretch>
        </p:blipFill>
        <p:spPr bwMode="auto">
          <a:xfrm>
            <a:off x="251520" y="1628800"/>
            <a:ext cx="7920880" cy="4691826"/>
          </a:xfrm>
          <a:prstGeom prst="rect">
            <a:avLst/>
          </a:prstGeom>
          <a:noFill/>
          <a:ln w="9525">
            <a:noFill/>
            <a:miter lim="800000"/>
            <a:headEnd/>
            <a:tailEnd/>
          </a:ln>
          <a:effectLst/>
        </p:spPr>
      </p:pic>
      <p:cxnSp>
        <p:nvCxnSpPr>
          <p:cNvPr id="6" name="Straight Connector 5"/>
          <p:cNvCxnSpPr/>
          <p:nvPr/>
        </p:nvCxnSpPr>
        <p:spPr>
          <a:xfrm rot="16200000" flipH="1">
            <a:off x="611561" y="3140968"/>
            <a:ext cx="2520280" cy="2376264"/>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5400000" flipH="1" flipV="1">
            <a:off x="935596" y="2960948"/>
            <a:ext cx="2232248" cy="1728192"/>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lstStyle/>
          <a:p>
            <a:r>
              <a:rPr lang="en-US" b="1" dirty="0" smtClean="0">
                <a:latin typeface="Browallia New" pitchFamily="34" charset="-34"/>
                <a:cs typeface="Browallia New" pitchFamily="34" charset="-34"/>
              </a:rPr>
              <a:t>Monetary Targeting</a:t>
            </a:r>
            <a:endParaRPr lang="en-US" b="1" dirty="0">
              <a:latin typeface="Browallia New" pitchFamily="34" charset="-34"/>
              <a:cs typeface="Browallia New" pitchFamily="34" charset="-34"/>
            </a:endParaRPr>
          </a:p>
        </p:txBody>
      </p:sp>
      <p:pic>
        <p:nvPicPr>
          <p:cNvPr id="4" name="Picture 2"/>
          <p:cNvPicPr>
            <a:picLocks noGrp="1" noChangeAspect="1" noChangeArrowheads="1"/>
          </p:cNvPicPr>
          <p:nvPr>
            <p:ph idx="1"/>
          </p:nvPr>
        </p:nvPicPr>
        <p:blipFill>
          <a:blip r:embed="rId3" cstate="print"/>
          <a:srcRect/>
          <a:stretch>
            <a:fillRect/>
          </a:stretch>
        </p:blipFill>
        <p:spPr bwMode="auto">
          <a:xfrm>
            <a:off x="388574" y="1484784"/>
            <a:ext cx="8287882" cy="5155608"/>
          </a:xfrm>
          <a:prstGeom prst="rect">
            <a:avLst/>
          </a:prstGeom>
          <a:noFill/>
          <a:ln w="9525">
            <a:noFill/>
            <a:miter lim="800000"/>
            <a:headEnd/>
            <a:tailEnd/>
          </a:ln>
          <a:effectLst/>
        </p:spPr>
      </p:pic>
      <p:cxnSp>
        <p:nvCxnSpPr>
          <p:cNvPr id="6" name="Straight Connector 5"/>
          <p:cNvCxnSpPr/>
          <p:nvPr/>
        </p:nvCxnSpPr>
        <p:spPr>
          <a:xfrm flipV="1">
            <a:off x="1979712" y="2492896"/>
            <a:ext cx="4824536" cy="2016224"/>
          </a:xfrm>
          <a:prstGeom prst="line">
            <a:avLst/>
          </a:prstGeom>
        </p:spPr>
        <p:style>
          <a:lnRef idx="1">
            <a:schemeClr val="accent1"/>
          </a:lnRef>
          <a:fillRef idx="0">
            <a:schemeClr val="accent1"/>
          </a:fillRef>
          <a:effectRef idx="0">
            <a:schemeClr val="accent1"/>
          </a:effectRef>
          <a:fontRef idx="minor">
            <a:schemeClr val="tx1"/>
          </a:fontRef>
        </p:style>
      </p:cxnSp>
      <p:sp>
        <p:nvSpPr>
          <p:cNvPr id="8" name="Up Arrow 7"/>
          <p:cNvSpPr/>
          <p:nvPr/>
        </p:nvSpPr>
        <p:spPr>
          <a:xfrm>
            <a:off x="5508104" y="3068960"/>
            <a:ext cx="216024" cy="432048"/>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3347864" y="3140968"/>
            <a:ext cx="1080120" cy="1152128"/>
          </a:xfrm>
          <a:prstGeom prst="ellipse">
            <a:avLst/>
          </a:prstGeom>
          <a:solidFill>
            <a:schemeClr val="accent1">
              <a:alpha val="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Monetary Expansion under Monetary Targeting </a:t>
            </a:r>
            <a:endParaRPr lang="en-US" dirty="0"/>
          </a:p>
        </p:txBody>
      </p:sp>
      <p:pic>
        <p:nvPicPr>
          <p:cNvPr id="4" name="Picture 2"/>
          <p:cNvPicPr>
            <a:picLocks noGrp="1" noChangeAspect="1" noChangeArrowheads="1"/>
          </p:cNvPicPr>
          <p:nvPr>
            <p:ph idx="1"/>
          </p:nvPr>
        </p:nvPicPr>
        <p:blipFill>
          <a:blip r:embed="rId3" cstate="print"/>
          <a:srcRect/>
          <a:stretch>
            <a:fillRect/>
          </a:stretch>
        </p:blipFill>
        <p:spPr bwMode="auto">
          <a:xfrm>
            <a:off x="35496" y="1412776"/>
            <a:ext cx="4968552" cy="4824536"/>
          </a:xfrm>
          <a:prstGeom prst="rect">
            <a:avLst/>
          </a:prstGeom>
          <a:noFill/>
          <a:ln w="9525">
            <a:noFill/>
            <a:miter lim="800000"/>
            <a:headEnd/>
            <a:tailEnd/>
          </a:ln>
          <a:effectLst/>
        </p:spPr>
      </p:pic>
      <p:pic>
        <p:nvPicPr>
          <p:cNvPr id="5" name="Picture 2"/>
          <p:cNvPicPr>
            <a:picLocks noChangeAspect="1" noChangeArrowheads="1"/>
          </p:cNvPicPr>
          <p:nvPr/>
        </p:nvPicPr>
        <p:blipFill>
          <a:blip r:embed="rId4" cstate="print"/>
          <a:srcRect/>
          <a:stretch>
            <a:fillRect/>
          </a:stretch>
        </p:blipFill>
        <p:spPr bwMode="auto">
          <a:xfrm>
            <a:off x="4643438" y="1429876"/>
            <a:ext cx="4500562" cy="4735428"/>
          </a:xfrm>
          <a:prstGeom prst="rect">
            <a:avLst/>
          </a:prstGeom>
          <a:noFill/>
          <a:ln w="9525">
            <a:noFill/>
            <a:miter lim="800000"/>
            <a:headEnd/>
            <a:tailEnd/>
          </a:ln>
          <a:effectLst/>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60648"/>
            <a:ext cx="9144000" cy="864096"/>
          </a:xfrm>
        </p:spPr>
        <p:txBody>
          <a:bodyPr>
            <a:noAutofit/>
          </a:bodyPr>
          <a:lstStyle/>
          <a:p>
            <a:r>
              <a:rPr lang="en-US" sz="3600" dirty="0" smtClean="0"/>
              <a:t>Case 3: Floating </a:t>
            </a:r>
            <a:r>
              <a:rPr lang="en-US" sz="3600" dirty="0" smtClean="0"/>
              <a:t>Exchange Rate and Perfect Capital Mobility</a:t>
            </a:r>
            <a:endParaRPr lang="en-US" sz="3600" dirty="0">
              <a:latin typeface="Browallia New" pitchFamily="34" charset="-34"/>
              <a:cs typeface="Browallia New" pitchFamily="34" charset="-34"/>
            </a:endParaRPr>
          </a:p>
        </p:txBody>
      </p:sp>
      <p:sp>
        <p:nvSpPr>
          <p:cNvPr id="3" name="Content Placeholder 2"/>
          <p:cNvSpPr>
            <a:spLocks noGrp="1"/>
          </p:cNvSpPr>
          <p:nvPr>
            <p:ph idx="1"/>
          </p:nvPr>
        </p:nvSpPr>
        <p:spPr>
          <a:xfrm>
            <a:off x="457200" y="1196752"/>
            <a:ext cx="8229600" cy="4929411"/>
          </a:xfrm>
        </p:spPr>
        <p:txBody>
          <a:bodyPr>
            <a:normAutofit/>
          </a:bodyPr>
          <a:lstStyle/>
          <a:p>
            <a:r>
              <a:rPr lang="en-US" sz="3000" dirty="0" smtClean="0">
                <a:latin typeface="Calibri" pitchFamily="34" charset="0"/>
                <a:cs typeface="Calibri" pitchFamily="34" charset="0"/>
              </a:rPr>
              <a:t>The model works under an assumption where economic agents are risk neutral, i.e. risk is bad and can be compensated by return. </a:t>
            </a:r>
            <a:endParaRPr lang="th-TH" sz="3000" dirty="0" smtClean="0">
              <a:latin typeface="Calibri" pitchFamily="34" charset="0"/>
              <a:cs typeface="Calibri" pitchFamily="34" charset="0"/>
            </a:endParaRPr>
          </a:p>
          <a:p>
            <a:endParaRPr lang="th-TH" sz="3000" dirty="0" smtClean="0">
              <a:latin typeface="Calibri" pitchFamily="34" charset="0"/>
              <a:cs typeface="Calibri" pitchFamily="34" charset="0"/>
            </a:endParaRPr>
          </a:p>
          <a:p>
            <a:r>
              <a:rPr lang="en-US" sz="3000" dirty="0" smtClean="0">
                <a:latin typeface="Calibri" pitchFamily="34" charset="0"/>
                <a:cs typeface="Calibri" pitchFamily="34" charset="0"/>
              </a:rPr>
              <a:t>Under the perfect capital mobility, uncovered interest parity holds.  Exchange rate expectation will be incorporated into the model.</a:t>
            </a:r>
          </a:p>
          <a:p>
            <a:endParaRPr lang="en-US" sz="3000" dirty="0">
              <a:latin typeface="Calibri" pitchFamily="34" charset="0"/>
              <a:cs typeface="Calibri" pitchFamily="34" charset="0"/>
            </a:endParaRPr>
          </a:p>
          <a:p>
            <a:endParaRPr lang="en-US" sz="3000" dirty="0" smtClean="0">
              <a:latin typeface="Calibri" pitchFamily="34" charset="0"/>
              <a:cs typeface="Calibri" pitchFamily="34" charset="0"/>
            </a:endParaRPr>
          </a:p>
          <a:p>
            <a:pPr>
              <a:buNone/>
            </a:pPr>
            <a:endParaRPr lang="en-US" sz="3000" dirty="0">
              <a:latin typeface="Calibri" pitchFamily="34" charset="0"/>
              <a:cs typeface="Calibri" pitchFamily="34" charset="0"/>
            </a:endParaRPr>
          </a:p>
        </p:txBody>
      </p:sp>
      <p:graphicFrame>
        <p:nvGraphicFramePr>
          <p:cNvPr id="4" name="Object 3"/>
          <p:cNvGraphicFramePr>
            <a:graphicFrameLocks noChangeAspect="1"/>
          </p:cNvGraphicFramePr>
          <p:nvPr/>
        </p:nvGraphicFramePr>
        <p:xfrm>
          <a:off x="2571750" y="4941888"/>
          <a:ext cx="4168775" cy="1079500"/>
        </p:xfrm>
        <a:graphic>
          <a:graphicData uri="http://schemas.openxmlformats.org/presentationml/2006/ole">
            <p:oleObj spid="_x0000_s39938" name="Equation" r:id="rId3" imgW="1765080" imgH="457200" progId="Equation.DSMT4">
              <p:embed/>
            </p:oleObj>
          </a:graphicData>
        </a:graphic>
      </p:graphicFrame>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649491"/>
          </a:xfrm>
        </p:spPr>
        <p:txBody>
          <a:bodyPr>
            <a:normAutofit/>
          </a:bodyPr>
          <a:lstStyle/>
          <a:p>
            <a:r>
              <a:rPr lang="en-US" sz="3600" dirty="0" smtClean="0">
                <a:latin typeface="Browallia New" pitchFamily="34" charset="-34"/>
                <a:cs typeface="Browallia New" pitchFamily="34" charset="-34"/>
              </a:rPr>
              <a:t>What is the central bank’s policy target</a:t>
            </a:r>
            <a:endParaRPr lang="th-TH" sz="3600" dirty="0" smtClean="0">
              <a:latin typeface="Browallia New" pitchFamily="34" charset="-34"/>
              <a:cs typeface="Browallia New" pitchFamily="34" charset="-34"/>
            </a:endParaRPr>
          </a:p>
          <a:p>
            <a:pPr>
              <a:buNone/>
            </a:pPr>
            <a:r>
              <a:rPr lang="en-US" sz="3600" i="1" dirty="0" smtClean="0">
                <a:latin typeface="Browallia New" pitchFamily="34" charset="-34"/>
                <a:cs typeface="Browallia New" pitchFamily="34" charset="-34"/>
              </a:rPr>
              <a:t>	Under Fixed Exchange Rate</a:t>
            </a:r>
            <a:r>
              <a:rPr lang="en-US" sz="3600" dirty="0" smtClean="0">
                <a:latin typeface="Browallia New" pitchFamily="34" charset="-34"/>
                <a:cs typeface="Browallia New" pitchFamily="34" charset="-34"/>
              </a:rPr>
              <a:t>: exchange rate and others such as domestic credit, interest rate,</a:t>
            </a:r>
            <a:r>
              <a:rPr lang="th-TH" sz="3600" dirty="0">
                <a:latin typeface="Browallia New" pitchFamily="34" charset="-34"/>
                <a:cs typeface="Browallia New" pitchFamily="34" charset="-34"/>
              </a:rPr>
              <a:t> </a:t>
            </a:r>
            <a:r>
              <a:rPr lang="en-US" sz="3600" dirty="0" smtClean="0">
                <a:latin typeface="Browallia New" pitchFamily="34" charset="-34"/>
                <a:cs typeface="Browallia New" pitchFamily="34" charset="-34"/>
              </a:rPr>
              <a:t>and</a:t>
            </a:r>
            <a:r>
              <a:rPr lang="th-TH" sz="3600" dirty="0" smtClean="0">
                <a:latin typeface="Browallia New" pitchFamily="34" charset="-34"/>
                <a:cs typeface="Browallia New" pitchFamily="34" charset="-34"/>
              </a:rPr>
              <a:t> </a:t>
            </a:r>
            <a:r>
              <a:rPr lang="en-US" sz="3600" dirty="0" smtClean="0">
                <a:latin typeface="Browallia New" pitchFamily="34" charset="-34"/>
                <a:cs typeface="Browallia New" pitchFamily="34" charset="-34"/>
              </a:rPr>
              <a:t>monetary targeting</a:t>
            </a:r>
            <a:endParaRPr lang="th-TH" sz="3600" dirty="0" smtClean="0">
              <a:latin typeface="Browallia New" pitchFamily="34" charset="-34"/>
              <a:cs typeface="Browallia New" pitchFamily="34" charset="-34"/>
            </a:endParaRPr>
          </a:p>
          <a:p>
            <a:pPr>
              <a:buNone/>
            </a:pPr>
            <a:endParaRPr lang="th-TH" sz="3600" i="1" dirty="0" smtClean="0">
              <a:latin typeface="Browallia New" pitchFamily="34" charset="-34"/>
              <a:cs typeface="Browallia New" pitchFamily="34" charset="-34"/>
            </a:endParaRPr>
          </a:p>
          <a:p>
            <a:pPr>
              <a:buNone/>
            </a:pPr>
            <a:r>
              <a:rPr lang="th-TH" sz="3600" i="1" dirty="0" smtClean="0">
                <a:latin typeface="Browallia New" pitchFamily="34" charset="-34"/>
                <a:cs typeface="Browallia New" pitchFamily="34" charset="-34"/>
              </a:rPr>
              <a:t>	</a:t>
            </a:r>
            <a:r>
              <a:rPr lang="en-US" sz="3600" i="1" dirty="0" smtClean="0">
                <a:latin typeface="Browallia New" pitchFamily="34" charset="-34"/>
                <a:cs typeface="Browallia New" pitchFamily="34" charset="-34"/>
              </a:rPr>
              <a:t>Under Floating Exchange Rate</a:t>
            </a:r>
            <a:endParaRPr lang="en-US" sz="3600" dirty="0">
              <a:latin typeface="Browallia New" pitchFamily="34" charset="-34"/>
              <a:cs typeface="Browallia New" pitchFamily="34" charset="-34"/>
            </a:endParaRPr>
          </a:p>
        </p:txBody>
      </p:sp>
      <p:graphicFrame>
        <p:nvGraphicFramePr>
          <p:cNvPr id="4" name="Object 3"/>
          <p:cNvGraphicFramePr>
            <a:graphicFrameLocks noChangeAspect="1"/>
          </p:cNvGraphicFramePr>
          <p:nvPr/>
        </p:nvGraphicFramePr>
        <p:xfrm>
          <a:off x="3275856" y="4126168"/>
          <a:ext cx="2952328" cy="670984"/>
        </p:xfrm>
        <a:graphic>
          <a:graphicData uri="http://schemas.openxmlformats.org/presentationml/2006/ole">
            <p:oleObj spid="_x0000_s40962" name="Equation" r:id="rId4" imgW="901440" imgH="241200" progId="Equation.DSMT4">
              <p:embed/>
            </p:oleObj>
          </a:graphicData>
        </a:graphic>
      </p:graphicFrame>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904656"/>
          </a:xfrm>
        </p:spPr>
        <p:txBody>
          <a:bodyPr>
            <a:normAutofit/>
          </a:bodyPr>
          <a:lstStyle/>
          <a:p>
            <a:r>
              <a:rPr lang="en-US" dirty="0" smtClean="0">
                <a:latin typeface="Browallia New" pitchFamily="34" charset="-34"/>
                <a:cs typeface="Browallia New" pitchFamily="34" charset="-34"/>
              </a:rPr>
              <a:t>In this model, exchange rate expectation is</a:t>
            </a:r>
            <a:r>
              <a:rPr lang="th-TH" dirty="0" smtClean="0">
                <a:latin typeface="Browallia New" pitchFamily="34" charset="-34"/>
                <a:cs typeface="Browallia New" pitchFamily="34" charset="-34"/>
              </a:rPr>
              <a:t> </a:t>
            </a:r>
            <a:r>
              <a:rPr lang="en-US" dirty="0" smtClean="0">
                <a:latin typeface="Browallia New" pitchFamily="34" charset="-34"/>
                <a:cs typeface="Browallia New" pitchFamily="34" charset="-34"/>
              </a:rPr>
              <a:t>needed.</a:t>
            </a:r>
            <a:r>
              <a:rPr lang="th-TH" dirty="0" smtClean="0">
                <a:latin typeface="Browallia New" pitchFamily="34" charset="-34"/>
                <a:cs typeface="Browallia New" pitchFamily="34" charset="-34"/>
              </a:rPr>
              <a:t> </a:t>
            </a:r>
          </a:p>
          <a:p>
            <a:endParaRPr lang="th-TH" dirty="0">
              <a:latin typeface="Browallia New" pitchFamily="34" charset="-34"/>
              <a:cs typeface="Browallia New" pitchFamily="34" charset="-34"/>
            </a:endParaRPr>
          </a:p>
          <a:p>
            <a:r>
              <a:rPr lang="en-US" dirty="0" smtClean="0">
                <a:latin typeface="Browallia New" pitchFamily="34" charset="-34"/>
                <a:cs typeface="Browallia New" pitchFamily="34" charset="-34"/>
              </a:rPr>
              <a:t>We assume that agents</a:t>
            </a:r>
            <a:r>
              <a:rPr lang="th-TH" dirty="0" smtClean="0">
                <a:latin typeface="Browallia New" pitchFamily="34" charset="-34"/>
                <a:cs typeface="Browallia New" pitchFamily="34" charset="-34"/>
              </a:rPr>
              <a:t> </a:t>
            </a:r>
            <a:r>
              <a:rPr lang="en-US" dirty="0" smtClean="0">
                <a:latin typeface="Browallia New" pitchFamily="34" charset="-34"/>
                <a:cs typeface="Browallia New" pitchFamily="34" charset="-34"/>
              </a:rPr>
              <a:t>are rationale. That is, they have economic model in their mind to forecast key macroeconomic variables (output, interest rate, exchange rate), using all available information. This is to form expected exchange rate. </a:t>
            </a:r>
          </a:p>
          <a:p>
            <a:pPr>
              <a:buNone/>
            </a:pPr>
            <a:endParaRPr lang="th-TH" dirty="0" smtClean="0">
              <a:latin typeface="Browallia New" pitchFamily="34" charset="-34"/>
              <a:cs typeface="Browallia New" pitchFamily="34" charset="-34"/>
            </a:endParaRPr>
          </a:p>
          <a:p>
            <a:r>
              <a:rPr lang="en-US" dirty="0" smtClean="0">
                <a:latin typeface="Browallia New" pitchFamily="34" charset="-34"/>
                <a:cs typeface="Browallia New" pitchFamily="34" charset="-34"/>
              </a:rPr>
              <a:t>Assume that shocks are transitory, i.e. the effect lasted long for 1 period. </a:t>
            </a:r>
            <a:r>
              <a:rPr lang="th-TH" dirty="0" smtClean="0">
                <a:latin typeface="Browallia New" pitchFamily="34" charset="-34"/>
                <a:cs typeface="Browallia New" pitchFamily="34" charset="-34"/>
              </a:rPr>
              <a:t> </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19256" cy="1066130"/>
          </a:xfrm>
        </p:spPr>
        <p:txBody>
          <a:bodyPr>
            <a:normAutofit fontScale="90000"/>
          </a:bodyPr>
          <a:lstStyle/>
          <a:p>
            <a:r>
              <a:rPr lang="en-US" dirty="0" smtClean="0">
                <a:latin typeface="Browallia New" pitchFamily="34" charset="-34"/>
                <a:cs typeface="Browallia New" pitchFamily="34" charset="-34"/>
              </a:rPr>
              <a:t>Relationship between exchange rate and domestic interest rate</a:t>
            </a:r>
            <a:endParaRPr lang="en-US" dirty="0">
              <a:latin typeface="Browallia New" pitchFamily="34" charset="-34"/>
              <a:cs typeface="Browallia New" pitchFamily="34" charset="-34"/>
            </a:endParaRPr>
          </a:p>
        </p:txBody>
      </p:sp>
      <p:graphicFrame>
        <p:nvGraphicFramePr>
          <p:cNvPr id="6" name="Object 5"/>
          <p:cNvGraphicFramePr>
            <a:graphicFrameLocks noChangeAspect="1"/>
          </p:cNvGraphicFramePr>
          <p:nvPr/>
        </p:nvGraphicFramePr>
        <p:xfrm>
          <a:off x="565670" y="1988840"/>
          <a:ext cx="7678738" cy="3690937"/>
        </p:xfrm>
        <a:graphic>
          <a:graphicData uri="http://schemas.openxmlformats.org/presentationml/2006/ole">
            <p:oleObj spid="_x0000_s41986" name="Equation" r:id="rId3" imgW="2628720" imgH="1536480" progId="Equation.DSMT4">
              <p:embed/>
            </p:oleObj>
          </a:graphicData>
        </a:graphic>
      </p:graphicFrame>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UIP (Interest rate and exchange rate)</a:t>
            </a:r>
            <a:endParaRPr lang="en-US" dirty="0"/>
          </a:p>
        </p:txBody>
      </p:sp>
      <p:pic>
        <p:nvPicPr>
          <p:cNvPr id="4098" name="Picture 2"/>
          <p:cNvPicPr>
            <a:picLocks noGrp="1" noChangeAspect="1" noChangeArrowheads="1"/>
          </p:cNvPicPr>
          <p:nvPr>
            <p:ph idx="1"/>
          </p:nvPr>
        </p:nvPicPr>
        <p:blipFill>
          <a:blip r:embed="rId2" cstate="print"/>
          <a:srcRect/>
          <a:stretch>
            <a:fillRect/>
          </a:stretch>
        </p:blipFill>
        <p:spPr bwMode="auto">
          <a:xfrm>
            <a:off x="335522" y="1556792"/>
            <a:ext cx="8268926" cy="4676555"/>
          </a:xfrm>
          <a:prstGeom prst="rect">
            <a:avLst/>
          </a:prstGeom>
          <a:noFill/>
          <a:ln w="9525">
            <a:noFill/>
            <a:miter lim="800000"/>
            <a:headEnd/>
            <a:tailEnd/>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92696"/>
            <a:ext cx="8229600" cy="5433467"/>
          </a:xfrm>
        </p:spPr>
        <p:txBody>
          <a:bodyPr/>
          <a:lstStyle/>
          <a:p>
            <a:r>
              <a:rPr lang="en-US" dirty="0" smtClean="0">
                <a:latin typeface="Browallia New" pitchFamily="34" charset="-34"/>
                <a:cs typeface="Browallia New" pitchFamily="34" charset="-34"/>
              </a:rPr>
              <a:t>In the model setting, the relationship between exchange rate and domestic interest</a:t>
            </a:r>
            <a:r>
              <a:rPr lang="th-TH" dirty="0" smtClean="0">
                <a:latin typeface="Browallia New" pitchFamily="34" charset="-34"/>
                <a:cs typeface="Browallia New" pitchFamily="34" charset="-34"/>
              </a:rPr>
              <a:t> </a:t>
            </a:r>
            <a:r>
              <a:rPr lang="en-US" dirty="0" smtClean="0">
                <a:latin typeface="Browallia New" pitchFamily="34" charset="-34"/>
                <a:cs typeface="Browallia New" pitchFamily="34" charset="-34"/>
              </a:rPr>
              <a:t>rate is negative and convex, given expected exchange rate and world interest rate.</a:t>
            </a:r>
            <a:r>
              <a:rPr lang="th-TH" dirty="0" smtClean="0">
                <a:latin typeface="Browallia New" pitchFamily="34" charset="-34"/>
                <a:cs typeface="Browallia New" pitchFamily="34" charset="-34"/>
              </a:rPr>
              <a:t> </a:t>
            </a:r>
          </a:p>
          <a:p>
            <a:endParaRPr lang="th-TH" dirty="0" smtClean="0">
              <a:latin typeface="Browallia New" pitchFamily="34" charset="-34"/>
              <a:cs typeface="Browallia New" pitchFamily="34" charset="-34"/>
            </a:endParaRPr>
          </a:p>
          <a:p>
            <a:r>
              <a:rPr lang="en-US" dirty="0" smtClean="0">
                <a:latin typeface="Browallia New" pitchFamily="34" charset="-34"/>
                <a:cs typeface="Browallia New" pitchFamily="34" charset="-34"/>
              </a:rPr>
              <a:t>Since our main focus is on exchange rate, we can replace domestic interest rate variable used in the two previous cases (fixed exchange rate and perfect capital mobility; fixed but adjustable exchange rate and imperfect capital mobility) by exchange rate. </a:t>
            </a:r>
            <a:endParaRPr lang="th-TH" dirty="0" smtClean="0">
              <a:latin typeface="Browallia New" pitchFamily="34" charset="-34"/>
              <a:cs typeface="Browallia New" pitchFamily="34" charset="-34"/>
            </a:endParaRPr>
          </a:p>
          <a:p>
            <a:endParaRPr lang="th-TH" dirty="0" smtClean="0">
              <a:latin typeface="Browallia New" pitchFamily="34" charset="-34"/>
              <a:cs typeface="Browallia New" pitchFamily="34" charset="-34"/>
            </a:endParaRPr>
          </a:p>
          <a:p>
            <a:endParaRPr lang="th-TH" dirty="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20688"/>
            <a:ext cx="8229600" cy="5505475"/>
          </a:xfrm>
        </p:spPr>
        <p:txBody>
          <a:bodyPr>
            <a:normAutofit lnSpcReduction="10000"/>
          </a:bodyPr>
          <a:lstStyle/>
          <a:p>
            <a:r>
              <a:rPr lang="en-US" dirty="0" smtClean="0"/>
              <a:t>Derivative on UIP above illustrates the negative and convex relationship between domestic interest rate and exchange rate. </a:t>
            </a:r>
          </a:p>
          <a:p>
            <a:endParaRPr lang="en-US" dirty="0" smtClean="0"/>
          </a:p>
          <a:p>
            <a:r>
              <a:rPr lang="en-US" dirty="0" smtClean="0"/>
              <a:t>When expected exchange rate equals to actual exchange rate, domestic interest rate must be identical to world interest rate. </a:t>
            </a:r>
          </a:p>
          <a:p>
            <a:endParaRPr lang="en-US" dirty="0" smtClean="0"/>
          </a:p>
          <a:p>
            <a:r>
              <a:rPr lang="en-US" dirty="0" smtClean="0"/>
              <a:t>Points on UIP curve indicate equilibrium in the capital market (No incentive to </a:t>
            </a:r>
            <a:r>
              <a:rPr lang="en-US" dirty="0" err="1" smtClean="0"/>
              <a:t>rellocate</a:t>
            </a:r>
            <a:r>
              <a:rPr lang="en-US" dirty="0" smtClean="0"/>
              <a:t> capitals). </a:t>
            </a:r>
            <a:endParaRPr lang="th-TH"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92696"/>
            <a:ext cx="8229600" cy="5433467"/>
          </a:xfrm>
        </p:spPr>
        <p:txBody>
          <a:bodyPr>
            <a:normAutofit/>
          </a:bodyPr>
          <a:lstStyle/>
          <a:p>
            <a:r>
              <a:rPr lang="en-US" dirty="0" smtClean="0"/>
              <a:t>According to UIP, an increase in domestic interest rate causes currency appreciate. </a:t>
            </a:r>
          </a:p>
          <a:p>
            <a:endParaRPr lang="en-US" dirty="0" smtClean="0"/>
          </a:p>
          <a:p>
            <a:r>
              <a:rPr lang="en-US" dirty="0" smtClean="0"/>
              <a:t>Any points above the UIP indicates that there would be capital inflows.  Currency appreciation would be expected. </a:t>
            </a:r>
          </a:p>
          <a:p>
            <a:endParaRPr lang="en-US" dirty="0" smtClean="0"/>
          </a:p>
          <a:p>
            <a:endParaRPr lang="en-US" dirty="0" smtClean="0"/>
          </a:p>
        </p:txBody>
      </p:sp>
      <p:graphicFrame>
        <p:nvGraphicFramePr>
          <p:cNvPr id="29699" name="Object 3"/>
          <p:cNvGraphicFramePr>
            <a:graphicFrameLocks noChangeAspect="1"/>
          </p:cNvGraphicFramePr>
          <p:nvPr/>
        </p:nvGraphicFramePr>
        <p:xfrm>
          <a:off x="3419872" y="4221088"/>
          <a:ext cx="2635250" cy="958850"/>
        </p:xfrm>
        <a:graphic>
          <a:graphicData uri="http://schemas.openxmlformats.org/presentationml/2006/ole">
            <p:oleObj spid="_x0000_s43010" name="Equation" r:id="rId3" imgW="1257120" imgH="457200" progId="Equation.DSMT4">
              <p:embed/>
            </p:oleObj>
          </a:graphicData>
        </a:graphic>
      </p:graphicFrame>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577483"/>
          </a:xfrm>
        </p:spPr>
        <p:txBody>
          <a:bodyPr/>
          <a:lstStyle/>
          <a:p>
            <a:r>
              <a:rPr lang="en-US" dirty="0" smtClean="0"/>
              <a:t>Any points below UIP indicates that there would be capital outflows.  Currency depreciation would be expected. </a:t>
            </a:r>
            <a:endParaRPr lang="th-TH" dirty="0" smtClean="0"/>
          </a:p>
          <a:p>
            <a:endParaRPr lang="th-TH" dirty="0"/>
          </a:p>
        </p:txBody>
      </p:sp>
      <p:graphicFrame>
        <p:nvGraphicFramePr>
          <p:cNvPr id="30722" name="Object 2"/>
          <p:cNvGraphicFramePr>
            <a:graphicFrameLocks noChangeAspect="1"/>
          </p:cNvGraphicFramePr>
          <p:nvPr/>
        </p:nvGraphicFramePr>
        <p:xfrm>
          <a:off x="3186113" y="2636838"/>
          <a:ext cx="2714625" cy="958850"/>
        </p:xfrm>
        <a:graphic>
          <a:graphicData uri="http://schemas.openxmlformats.org/presentationml/2006/ole">
            <p:oleObj spid="_x0000_s44034" name="Equation" r:id="rId3" imgW="1295280" imgH="457200" progId="Equation.DSMT4">
              <p:embed/>
            </p:oleObj>
          </a:graphicData>
        </a:graphic>
      </p:graphicFrame>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General Equilibrium</a:t>
            </a:r>
            <a:endParaRPr lang="th-TH" dirty="0"/>
          </a:p>
        </p:txBody>
      </p:sp>
      <p:sp>
        <p:nvSpPr>
          <p:cNvPr id="3" name="Content Placeholder 2"/>
          <p:cNvSpPr>
            <a:spLocks noGrp="1"/>
          </p:cNvSpPr>
          <p:nvPr>
            <p:ph idx="1"/>
          </p:nvPr>
        </p:nvSpPr>
        <p:spPr/>
        <p:txBody>
          <a:bodyPr>
            <a:normAutofit lnSpcReduction="10000"/>
          </a:bodyPr>
          <a:lstStyle/>
          <a:p>
            <a:r>
              <a:rPr lang="en-US" dirty="0" smtClean="0"/>
              <a:t>In the floating exchange rate system, exchange rate becomes a policy focus.  Hence, the interested diagram would be the relationship between exchange rate and output.  </a:t>
            </a:r>
          </a:p>
          <a:p>
            <a:endParaRPr lang="en-US" dirty="0" smtClean="0"/>
          </a:p>
          <a:p>
            <a:r>
              <a:rPr lang="en-US" dirty="0" smtClean="0"/>
              <a:t>Under the perfect capital mobility, money equilibrium and UIP can be merged to represent the role of exchange rate in the economy.</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46" name="Object 2"/>
          <p:cNvGraphicFramePr>
            <a:graphicFrameLocks noChangeAspect="1"/>
          </p:cNvGraphicFramePr>
          <p:nvPr>
            <p:ph idx="1"/>
          </p:nvPr>
        </p:nvGraphicFramePr>
        <p:xfrm>
          <a:off x="896954" y="1124744"/>
          <a:ext cx="7051080" cy="3672408"/>
        </p:xfrm>
        <a:graphic>
          <a:graphicData uri="http://schemas.openxmlformats.org/presentationml/2006/ole">
            <p:oleObj spid="_x0000_s45058" name="Equation" r:id="rId3" imgW="2730240" imgH="1282680" progId="Equation.DSMT4">
              <p:embed/>
            </p:oleObj>
          </a:graphicData>
        </a:graphic>
      </p:graphicFrame>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22530" name="Picture 2"/>
          <p:cNvPicPr>
            <a:picLocks noGrp="1" noChangeAspect="1" noChangeArrowheads="1"/>
          </p:cNvPicPr>
          <p:nvPr>
            <p:ph idx="1"/>
          </p:nvPr>
        </p:nvPicPr>
        <p:blipFill>
          <a:blip r:embed="rId3" cstate="print"/>
          <a:srcRect/>
          <a:stretch>
            <a:fillRect/>
          </a:stretch>
        </p:blipFill>
        <p:spPr bwMode="auto">
          <a:xfrm>
            <a:off x="490350" y="980728"/>
            <a:ext cx="7970082" cy="4680520"/>
          </a:xfrm>
          <a:prstGeom prst="rect">
            <a:avLst/>
          </a:prstGeom>
          <a:noFill/>
          <a:ln w="9525">
            <a:noFill/>
            <a:miter lim="800000"/>
            <a:headEnd/>
            <a:tailEnd/>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normAutofit/>
          </a:bodyPr>
          <a:lstStyle/>
          <a:p>
            <a:r>
              <a:rPr lang="en-US" dirty="0" smtClean="0">
                <a:latin typeface="Browallia New" pitchFamily="34" charset="-34"/>
                <a:cs typeface="Browallia New" pitchFamily="34" charset="-34"/>
              </a:rPr>
              <a:t>Good Market Equilibrium on S and Y</a:t>
            </a:r>
            <a:endParaRPr lang="en-US" dirty="0">
              <a:latin typeface="Browallia New" pitchFamily="34" charset="-34"/>
              <a:cs typeface="Browallia New" pitchFamily="34" charset="-34"/>
            </a:endParaRPr>
          </a:p>
        </p:txBody>
      </p:sp>
      <p:sp>
        <p:nvSpPr>
          <p:cNvPr id="3" name="Content Placeholder 2"/>
          <p:cNvSpPr>
            <a:spLocks noGrp="1"/>
          </p:cNvSpPr>
          <p:nvPr>
            <p:ph idx="1"/>
          </p:nvPr>
        </p:nvSpPr>
        <p:spPr>
          <a:xfrm>
            <a:off x="457200" y="2708920"/>
            <a:ext cx="8229600" cy="3744416"/>
          </a:xfrm>
        </p:spPr>
        <p:txBody>
          <a:bodyPr>
            <a:noAutofit/>
          </a:bodyPr>
          <a:lstStyle/>
          <a:p>
            <a:r>
              <a:rPr lang="en-US" dirty="0" smtClean="0">
                <a:latin typeface="Browallia New" pitchFamily="34" charset="-34"/>
                <a:cs typeface="Browallia New" pitchFamily="34" charset="-34"/>
              </a:rPr>
              <a:t>Note that currency depreciation (an increase in S) generates two effects; </a:t>
            </a:r>
          </a:p>
          <a:p>
            <a:pPr lvl="1"/>
            <a:r>
              <a:rPr lang="en-US" sz="3200" dirty="0" smtClean="0">
                <a:latin typeface="Browallia New" pitchFamily="34" charset="-34"/>
                <a:cs typeface="Browallia New" pitchFamily="34" charset="-34"/>
              </a:rPr>
              <a:t>Expenditure Increasing Effect</a:t>
            </a:r>
          </a:p>
          <a:p>
            <a:pPr lvl="1"/>
            <a:r>
              <a:rPr lang="en-US" sz="3200" dirty="0" smtClean="0">
                <a:latin typeface="Browallia New" pitchFamily="34" charset="-34"/>
                <a:cs typeface="Browallia New" pitchFamily="34" charset="-34"/>
              </a:rPr>
              <a:t>Expenditure Switching Effect</a:t>
            </a:r>
            <a:endParaRPr lang="en-US" sz="3200" dirty="0">
              <a:latin typeface="Browallia New" pitchFamily="34" charset="-34"/>
              <a:cs typeface="Browallia New" pitchFamily="34" charset="-34"/>
            </a:endParaRPr>
          </a:p>
        </p:txBody>
      </p:sp>
      <p:graphicFrame>
        <p:nvGraphicFramePr>
          <p:cNvPr id="4" name="Object 3"/>
          <p:cNvGraphicFramePr>
            <a:graphicFrameLocks noChangeAspect="1"/>
          </p:cNvGraphicFramePr>
          <p:nvPr/>
        </p:nvGraphicFramePr>
        <p:xfrm>
          <a:off x="432172" y="1484784"/>
          <a:ext cx="8100268" cy="1135831"/>
        </p:xfrm>
        <a:graphic>
          <a:graphicData uri="http://schemas.openxmlformats.org/presentationml/2006/ole">
            <p:oleObj spid="_x0000_s46082" name="Equation" r:id="rId3" imgW="3441600" imgH="482400" progId="Equation.DSMT4">
              <p:embed/>
            </p:oleObj>
          </a:graphicData>
        </a:graphic>
      </p:graphicFrame>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24578" name="Picture 2"/>
          <p:cNvPicPr>
            <a:picLocks noGrp="1" noChangeAspect="1" noChangeArrowheads="1"/>
          </p:cNvPicPr>
          <p:nvPr>
            <p:ph idx="1"/>
          </p:nvPr>
        </p:nvPicPr>
        <p:blipFill>
          <a:blip r:embed="rId3" cstate="print"/>
          <a:srcRect/>
          <a:stretch>
            <a:fillRect/>
          </a:stretch>
        </p:blipFill>
        <p:spPr bwMode="auto">
          <a:xfrm>
            <a:off x="215516" y="1556792"/>
            <a:ext cx="8748972" cy="4536504"/>
          </a:xfrm>
          <a:prstGeom prst="rect">
            <a:avLst/>
          </a:prstGeom>
          <a:noFill/>
          <a:ln w="9525">
            <a:noFill/>
            <a:miter lim="800000"/>
            <a:headEnd/>
            <a:tailEnd/>
          </a:ln>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General Equilibrium</a:t>
            </a:r>
            <a:endParaRPr lang="en-US" dirty="0"/>
          </a:p>
        </p:txBody>
      </p:sp>
      <p:pic>
        <p:nvPicPr>
          <p:cNvPr id="25602" name="Picture 2"/>
          <p:cNvPicPr>
            <a:picLocks noGrp="1" noChangeAspect="1" noChangeArrowheads="1"/>
          </p:cNvPicPr>
          <p:nvPr>
            <p:ph idx="1"/>
          </p:nvPr>
        </p:nvPicPr>
        <p:blipFill>
          <a:blip r:embed="rId3" cstate="print"/>
          <a:srcRect/>
          <a:stretch>
            <a:fillRect/>
          </a:stretch>
        </p:blipFill>
        <p:spPr bwMode="auto">
          <a:xfrm>
            <a:off x="467544" y="1466843"/>
            <a:ext cx="8047537" cy="4698461"/>
          </a:xfrm>
          <a:prstGeom prst="rect">
            <a:avLst/>
          </a:prstGeom>
          <a:noFill/>
          <a:ln w="9525">
            <a:noFill/>
            <a:miter lim="800000"/>
            <a:headEnd/>
            <a:tailEnd/>
          </a:ln>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Monetary Expansion</a:t>
            </a:r>
            <a:endParaRPr lang="en-US" dirty="0"/>
          </a:p>
        </p:txBody>
      </p:sp>
      <p:pic>
        <p:nvPicPr>
          <p:cNvPr id="28674" name="Picture 2"/>
          <p:cNvPicPr>
            <a:picLocks noGrp="1" noChangeAspect="1" noChangeArrowheads="1"/>
          </p:cNvPicPr>
          <p:nvPr>
            <p:ph idx="1"/>
          </p:nvPr>
        </p:nvPicPr>
        <p:blipFill>
          <a:blip r:embed="rId3" cstate="print"/>
          <a:srcRect/>
          <a:stretch>
            <a:fillRect/>
          </a:stretch>
        </p:blipFill>
        <p:spPr bwMode="auto">
          <a:xfrm rot="196201">
            <a:off x="1223446" y="2018532"/>
            <a:ext cx="6839860" cy="3779166"/>
          </a:xfrm>
          <a:prstGeom prst="rect">
            <a:avLst/>
          </a:prstGeom>
          <a:noFill/>
          <a:ln w="9525">
            <a:noFill/>
            <a:miter lim="800000"/>
            <a:headEnd/>
            <a:tailEnd/>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Fiscal Expansion</a:t>
            </a:r>
            <a:endParaRPr lang="en-US" dirty="0"/>
          </a:p>
        </p:txBody>
      </p:sp>
      <p:sp>
        <p:nvSpPr>
          <p:cNvPr id="3" name="Content Placeholder 2"/>
          <p:cNvSpPr>
            <a:spLocks noGrp="1"/>
          </p:cNvSpPr>
          <p:nvPr>
            <p:ph idx="1"/>
          </p:nvPr>
        </p:nvSpPr>
        <p:spPr/>
        <p:txBody>
          <a:bodyPr/>
          <a:lstStyle/>
          <a:p>
            <a:endParaRPr lang="en-US"/>
          </a:p>
        </p:txBody>
      </p:sp>
      <p:pic>
        <p:nvPicPr>
          <p:cNvPr id="29698" name="Picture 2"/>
          <p:cNvPicPr>
            <a:picLocks noChangeAspect="1" noChangeArrowheads="1"/>
          </p:cNvPicPr>
          <p:nvPr/>
        </p:nvPicPr>
        <p:blipFill>
          <a:blip r:embed="rId3" cstate="print"/>
          <a:srcRect/>
          <a:stretch>
            <a:fillRect/>
          </a:stretch>
        </p:blipFill>
        <p:spPr bwMode="auto">
          <a:xfrm>
            <a:off x="611560" y="1556792"/>
            <a:ext cx="7632848" cy="4864506"/>
          </a:xfrm>
          <a:prstGeom prst="rect">
            <a:avLst/>
          </a:prstGeom>
          <a:noFill/>
          <a:ln w="9525">
            <a:noFill/>
            <a:miter lim="800000"/>
            <a:headEnd/>
            <a:tailEnd/>
          </a:ln>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noAutofit/>
          </a:bodyPr>
          <a:lstStyle/>
          <a:p>
            <a:r>
              <a:rPr lang="en-US" sz="5400" b="1" dirty="0" smtClean="0">
                <a:latin typeface="Browallia New" pitchFamily="34" charset="-34"/>
                <a:cs typeface="Browallia New" pitchFamily="34" charset="-34"/>
              </a:rPr>
              <a:t>External Financial Shocks</a:t>
            </a:r>
            <a:endParaRPr lang="en-US" sz="5400" b="1" dirty="0">
              <a:latin typeface="Browallia New" pitchFamily="34" charset="-34"/>
              <a:cs typeface="Browallia New" pitchFamily="34" charset="-34"/>
            </a:endParaRPr>
          </a:p>
        </p:txBody>
      </p:sp>
      <p:sp>
        <p:nvSpPr>
          <p:cNvPr id="7" name="Content Placeholder 6"/>
          <p:cNvSpPr>
            <a:spLocks noGrp="1"/>
          </p:cNvSpPr>
          <p:nvPr>
            <p:ph idx="1"/>
          </p:nvPr>
        </p:nvSpPr>
        <p:spPr/>
        <p:txBody>
          <a:bodyPr/>
          <a:lstStyle/>
          <a:p>
            <a:endParaRPr lang="en-US"/>
          </a:p>
        </p:txBody>
      </p:sp>
      <p:pic>
        <p:nvPicPr>
          <p:cNvPr id="30724" name="Picture 4"/>
          <p:cNvPicPr>
            <a:picLocks noChangeAspect="1" noChangeArrowheads="1"/>
          </p:cNvPicPr>
          <p:nvPr/>
        </p:nvPicPr>
        <p:blipFill>
          <a:blip r:embed="rId3" cstate="print"/>
          <a:srcRect/>
          <a:stretch>
            <a:fillRect/>
          </a:stretch>
        </p:blipFill>
        <p:spPr bwMode="auto">
          <a:xfrm>
            <a:off x="1043608" y="1357637"/>
            <a:ext cx="7200800" cy="4951683"/>
          </a:xfrm>
          <a:prstGeom prst="rect">
            <a:avLst/>
          </a:prstGeom>
          <a:noFill/>
          <a:ln w="9525">
            <a:noFill/>
            <a:miter lim="800000"/>
            <a:headEnd/>
            <a:tailEnd/>
          </a:ln>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noAutofit/>
          </a:bodyPr>
          <a:lstStyle/>
          <a:p>
            <a:r>
              <a:rPr lang="en-US" b="1" dirty="0" smtClean="0">
                <a:latin typeface="Browallia New" pitchFamily="34" charset="-34"/>
                <a:cs typeface="Browallia New" pitchFamily="34" charset="-34"/>
              </a:rPr>
              <a:t>Case 4: </a:t>
            </a:r>
            <a:r>
              <a:rPr lang="en-US" b="1" dirty="0" smtClean="0">
                <a:latin typeface="Browallia New" pitchFamily="34" charset="-34"/>
                <a:cs typeface="Browallia New" pitchFamily="34" charset="-34"/>
              </a:rPr>
              <a:t>E</a:t>
            </a:r>
            <a:r>
              <a:rPr lang="en-US" b="1" dirty="0" smtClean="0">
                <a:latin typeface="Browallia New" pitchFamily="34" charset="-34"/>
                <a:cs typeface="Browallia New" pitchFamily="34" charset="-34"/>
              </a:rPr>
              <a:t>xchange </a:t>
            </a:r>
            <a:r>
              <a:rPr lang="en-US" b="1" dirty="0" smtClean="0">
                <a:latin typeface="Browallia New" pitchFamily="34" charset="-34"/>
                <a:cs typeface="Browallia New" pitchFamily="34" charset="-34"/>
              </a:rPr>
              <a:t>R</a:t>
            </a:r>
            <a:r>
              <a:rPr lang="en-US" b="1" dirty="0" smtClean="0">
                <a:latin typeface="Browallia New" pitchFamily="34" charset="-34"/>
                <a:cs typeface="Browallia New" pitchFamily="34" charset="-34"/>
              </a:rPr>
              <a:t>ate </a:t>
            </a:r>
            <a:r>
              <a:rPr lang="en-US" b="1" dirty="0" smtClean="0">
                <a:latin typeface="Browallia New" pitchFamily="34" charset="-34"/>
                <a:cs typeface="Browallia New" pitchFamily="34" charset="-34"/>
              </a:rPr>
              <a:t>D</a:t>
            </a:r>
            <a:r>
              <a:rPr lang="en-US" b="1" dirty="0" smtClean="0">
                <a:latin typeface="Browallia New" pitchFamily="34" charset="-34"/>
                <a:cs typeface="Browallia New" pitchFamily="34" charset="-34"/>
              </a:rPr>
              <a:t>ynamics</a:t>
            </a:r>
            <a:endParaRPr lang="en-US" b="1" dirty="0">
              <a:latin typeface="Browallia New" pitchFamily="34" charset="-34"/>
              <a:cs typeface="Browallia New" pitchFamily="34" charset="-34"/>
            </a:endParaRPr>
          </a:p>
        </p:txBody>
      </p:sp>
      <p:sp>
        <p:nvSpPr>
          <p:cNvPr id="3" name="Content Placeholder 2"/>
          <p:cNvSpPr>
            <a:spLocks noGrp="1"/>
          </p:cNvSpPr>
          <p:nvPr>
            <p:ph idx="1"/>
          </p:nvPr>
        </p:nvSpPr>
        <p:spPr>
          <a:xfrm>
            <a:off x="457200" y="1196752"/>
            <a:ext cx="8229600" cy="4929411"/>
          </a:xfrm>
        </p:spPr>
        <p:txBody>
          <a:bodyPr>
            <a:normAutofit lnSpcReduction="10000"/>
          </a:bodyPr>
          <a:lstStyle/>
          <a:p>
            <a:r>
              <a:rPr lang="en-US" sz="3600" dirty="0" smtClean="0">
                <a:latin typeface="Browallia New" pitchFamily="34" charset="-34"/>
                <a:cs typeface="Browallia New" pitchFamily="34" charset="-34"/>
              </a:rPr>
              <a:t>In reality when exchange rate is allowed to move freely, it is likely for a country experience exchange rate fluctuation, referred to as exchange rate dynamics. </a:t>
            </a:r>
            <a:endParaRPr lang="th-TH" sz="3600" dirty="0" smtClean="0">
              <a:latin typeface="Browallia New" pitchFamily="34" charset="-34"/>
              <a:cs typeface="Browallia New" pitchFamily="34" charset="-34"/>
            </a:endParaRPr>
          </a:p>
          <a:p>
            <a:r>
              <a:rPr lang="en-US" sz="3600" dirty="0" smtClean="0">
                <a:latin typeface="Browallia New" pitchFamily="34" charset="-34"/>
                <a:cs typeface="Browallia New" pitchFamily="34" charset="-34"/>
              </a:rPr>
              <a:t>By nature, exchange rate is relatively changes quickly as opposed to structural variables like output price capital stock. </a:t>
            </a:r>
            <a:endParaRPr lang="th-TH" sz="3600" dirty="0" smtClean="0">
              <a:latin typeface="Browallia New" pitchFamily="34" charset="-34"/>
              <a:cs typeface="Browallia New" pitchFamily="34" charset="-34"/>
            </a:endParaRPr>
          </a:p>
          <a:p>
            <a:r>
              <a:rPr lang="en-US" sz="3600" dirty="0" smtClean="0">
                <a:latin typeface="Browallia New" pitchFamily="34" charset="-34"/>
                <a:cs typeface="Browallia New" pitchFamily="34" charset="-34"/>
              </a:rPr>
              <a:t>Sources of exchange rate dynamics include shocks (permanent or </a:t>
            </a:r>
            <a:r>
              <a:rPr lang="en-US" sz="3600" dirty="0" err="1" smtClean="0">
                <a:latin typeface="Browallia New" pitchFamily="34" charset="-34"/>
                <a:cs typeface="Browallia New" pitchFamily="34" charset="-34"/>
              </a:rPr>
              <a:t>transistory</a:t>
            </a:r>
            <a:r>
              <a:rPr lang="en-US" sz="3600" dirty="0" smtClean="0">
                <a:latin typeface="Browallia New" pitchFamily="34" charset="-34"/>
                <a:cs typeface="Browallia New" pitchFamily="34" charset="-34"/>
              </a:rPr>
              <a:t>) and </a:t>
            </a:r>
            <a:r>
              <a:rPr lang="en-US" sz="3600" dirty="0" err="1" smtClean="0">
                <a:latin typeface="Browallia New" pitchFamily="34" charset="-34"/>
                <a:cs typeface="Browallia New" pitchFamily="34" charset="-34"/>
              </a:rPr>
              <a:t>stickyness</a:t>
            </a:r>
            <a:r>
              <a:rPr lang="en-US" sz="3600" dirty="0" smtClean="0">
                <a:latin typeface="Browallia New" pitchFamily="34" charset="-34"/>
                <a:cs typeface="Browallia New" pitchFamily="34" charset="-34"/>
              </a:rPr>
              <a:t> of certain macroeconomic variables.</a:t>
            </a:r>
            <a:endParaRPr lang="en-US" sz="3600" dirty="0">
              <a:latin typeface="Browallia New" pitchFamily="34" charset="-34"/>
              <a:cs typeface="Browallia New" pitchFamily="34" charset="-34"/>
            </a:endParaRP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noAutofit/>
          </a:bodyPr>
          <a:lstStyle/>
          <a:p>
            <a:r>
              <a:rPr lang="en-US" sz="5400" dirty="0" smtClean="0">
                <a:latin typeface="Browallia New" pitchFamily="34" charset="-34"/>
                <a:cs typeface="Browallia New" pitchFamily="34" charset="-34"/>
              </a:rPr>
              <a:t>Permanent vs.</a:t>
            </a:r>
            <a:r>
              <a:rPr lang="th-TH" sz="5400" dirty="0" smtClean="0">
                <a:latin typeface="Browallia New" pitchFamily="34" charset="-34"/>
                <a:cs typeface="Browallia New" pitchFamily="34" charset="-34"/>
              </a:rPr>
              <a:t> </a:t>
            </a:r>
            <a:r>
              <a:rPr lang="en-US" sz="5400" dirty="0" smtClean="0">
                <a:latin typeface="Browallia New" pitchFamily="34" charset="-34"/>
                <a:cs typeface="Browallia New" pitchFamily="34" charset="-34"/>
              </a:rPr>
              <a:t>Transitory Shocks</a:t>
            </a:r>
            <a:endParaRPr lang="en-US" sz="5400" dirty="0">
              <a:latin typeface="Browallia New" pitchFamily="34" charset="-34"/>
              <a:cs typeface="Browallia New" pitchFamily="34" charset="-34"/>
            </a:endParaRPr>
          </a:p>
        </p:txBody>
      </p:sp>
      <p:sp>
        <p:nvSpPr>
          <p:cNvPr id="3" name="Content Placeholder 2"/>
          <p:cNvSpPr>
            <a:spLocks noGrp="1"/>
          </p:cNvSpPr>
          <p:nvPr>
            <p:ph idx="1"/>
          </p:nvPr>
        </p:nvSpPr>
        <p:spPr>
          <a:xfrm>
            <a:off x="457200" y="1268760"/>
            <a:ext cx="8229600" cy="4857403"/>
          </a:xfrm>
        </p:spPr>
        <p:txBody>
          <a:bodyPr/>
          <a:lstStyle/>
          <a:p>
            <a:r>
              <a:rPr lang="en-US" dirty="0" smtClean="0">
                <a:latin typeface="Browallia New" pitchFamily="34" charset="-34"/>
                <a:cs typeface="Browallia New" pitchFamily="34" charset="-34"/>
              </a:rPr>
              <a:t>Transitory Shock is shock whose effect lasts only one period. </a:t>
            </a:r>
          </a:p>
          <a:p>
            <a:r>
              <a:rPr lang="en-US" dirty="0" smtClean="0">
                <a:latin typeface="Browallia New" pitchFamily="34" charset="-34"/>
                <a:cs typeface="Browallia New" pitchFamily="34" charset="-34"/>
              </a:rPr>
              <a:t>Under rational expectation, it is possible for actual exchange rate to deviate from the expected exchange rate formulated by key economic fundamentals </a:t>
            </a:r>
            <a:endParaRPr lang="th-TH" dirty="0" smtClean="0">
              <a:latin typeface="Browallia New" pitchFamily="34" charset="-34"/>
              <a:cs typeface="Browallia New" pitchFamily="34" charset="-34"/>
            </a:endParaRPr>
          </a:p>
          <a:p>
            <a:r>
              <a:rPr lang="en-US" dirty="0" smtClean="0">
                <a:latin typeface="Browallia New" pitchFamily="34" charset="-34"/>
                <a:cs typeface="Browallia New" pitchFamily="34" charset="-34"/>
              </a:rPr>
              <a:t>Asset Market Equilibrium would be</a:t>
            </a:r>
            <a:r>
              <a:rPr lang="th-TH" dirty="0" smtClean="0">
                <a:latin typeface="Browallia New" pitchFamily="34" charset="-34"/>
                <a:cs typeface="Browallia New" pitchFamily="34" charset="-34"/>
              </a:rPr>
              <a:t> </a:t>
            </a:r>
          </a:p>
          <a:p>
            <a:endParaRPr lang="th-TH" dirty="0" smtClean="0">
              <a:latin typeface="Browallia New" pitchFamily="34" charset="-34"/>
              <a:cs typeface="Browallia New" pitchFamily="34" charset="-34"/>
            </a:endParaRPr>
          </a:p>
        </p:txBody>
      </p:sp>
      <p:graphicFrame>
        <p:nvGraphicFramePr>
          <p:cNvPr id="4099" name="Object 3"/>
          <p:cNvGraphicFramePr>
            <a:graphicFrameLocks noChangeAspect="1"/>
          </p:cNvGraphicFramePr>
          <p:nvPr/>
        </p:nvGraphicFramePr>
        <p:xfrm>
          <a:off x="2051720" y="4221088"/>
          <a:ext cx="4503737" cy="1468437"/>
        </p:xfrm>
        <a:graphic>
          <a:graphicData uri="http://schemas.openxmlformats.org/presentationml/2006/ole">
            <p:oleObj spid="_x0000_s47106" name="Equation" r:id="rId4" imgW="1714320" imgH="558720" progId="Equation.DSMT4">
              <p:embed/>
            </p:oleObj>
          </a:graphicData>
        </a:graphic>
      </p:graphicFrame>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577483"/>
          </a:xfrm>
        </p:spPr>
        <p:txBody>
          <a:bodyPr>
            <a:normAutofit/>
          </a:bodyPr>
          <a:lstStyle/>
          <a:p>
            <a:r>
              <a:rPr lang="en-US" sz="3600" dirty="0" smtClean="0">
                <a:latin typeface="Browallia New" pitchFamily="34" charset="-34"/>
                <a:cs typeface="Browallia New" pitchFamily="34" charset="-34"/>
              </a:rPr>
              <a:t>If there is permanent shock, the effect would happen and last in longer term (every period in the future)</a:t>
            </a:r>
            <a:r>
              <a:rPr lang="th-TH" sz="3600" dirty="0" smtClean="0">
                <a:latin typeface="Browallia New" pitchFamily="34" charset="-34"/>
                <a:cs typeface="Browallia New" pitchFamily="34" charset="-34"/>
              </a:rPr>
              <a:t> </a:t>
            </a:r>
          </a:p>
          <a:p>
            <a:pPr>
              <a:buNone/>
            </a:pPr>
            <a:endParaRPr lang="th-TH" sz="3600" dirty="0" smtClean="0">
              <a:latin typeface="Browallia New" pitchFamily="34" charset="-34"/>
              <a:cs typeface="Browallia New" pitchFamily="34" charset="-34"/>
            </a:endParaRPr>
          </a:p>
          <a:p>
            <a:r>
              <a:rPr lang="en-US" sz="3600" dirty="0" smtClean="0">
                <a:latin typeface="Browallia New" pitchFamily="34" charset="-34"/>
                <a:cs typeface="Browallia New" pitchFamily="34" charset="-34"/>
              </a:rPr>
              <a:t>Hence when there is permanent shock</a:t>
            </a:r>
            <a:r>
              <a:rPr lang="th-TH" sz="3600" dirty="0" smtClean="0">
                <a:latin typeface="Browallia New" pitchFamily="34" charset="-34"/>
                <a:cs typeface="Browallia New" pitchFamily="34" charset="-34"/>
              </a:rPr>
              <a:t> </a:t>
            </a:r>
            <a:r>
              <a:rPr lang="en-US" sz="3600" dirty="0" smtClean="0">
                <a:latin typeface="Browallia New" pitchFamily="34" charset="-34"/>
                <a:cs typeface="Browallia New" pitchFamily="34" charset="-34"/>
              </a:rPr>
              <a:t>and agents have rational expectation, agents would take into the effect of such a shock.  We would not expect any difference l and expected exchange rates. </a:t>
            </a:r>
          </a:p>
          <a:p>
            <a:pPr>
              <a:buNone/>
            </a:pPr>
            <a:endParaRPr lang="th-TH" sz="3600" dirty="0">
              <a:latin typeface="Browallia New" pitchFamily="34" charset="-34"/>
              <a:cs typeface="Browallia New" pitchFamily="34" charset="-34"/>
            </a:endParaRPr>
          </a:p>
          <a:p>
            <a:r>
              <a:rPr lang="en-US" sz="3600" dirty="0" smtClean="0">
                <a:latin typeface="Browallia New" pitchFamily="34" charset="-34"/>
                <a:cs typeface="Browallia New" pitchFamily="34" charset="-34"/>
              </a:rPr>
              <a:t>Hence</a:t>
            </a:r>
            <a:endParaRPr lang="th-TH" sz="3600" dirty="0" smtClean="0">
              <a:latin typeface="Browallia New" pitchFamily="34" charset="-34"/>
              <a:cs typeface="Browallia New" pitchFamily="34" charset="-34"/>
            </a:endParaRPr>
          </a:p>
        </p:txBody>
      </p:sp>
      <p:graphicFrame>
        <p:nvGraphicFramePr>
          <p:cNvPr id="5122" name="Object 2"/>
          <p:cNvGraphicFramePr>
            <a:graphicFrameLocks noChangeAspect="1"/>
          </p:cNvGraphicFramePr>
          <p:nvPr/>
        </p:nvGraphicFramePr>
        <p:xfrm>
          <a:off x="2051720" y="4869160"/>
          <a:ext cx="6372225" cy="1468437"/>
        </p:xfrm>
        <a:graphic>
          <a:graphicData uri="http://schemas.openxmlformats.org/presentationml/2006/ole">
            <p:oleObj spid="_x0000_s48130" name="Equation" r:id="rId4" imgW="2425680" imgH="558720" progId="Equation.DSMT4">
              <p:embed/>
            </p:oleObj>
          </a:graphicData>
        </a:graphic>
      </p:graphicFrame>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15813"/>
            <a:ext cx="8229600" cy="6081539"/>
          </a:xfrm>
        </p:spPr>
        <p:txBody>
          <a:bodyPr>
            <a:normAutofit fontScale="92500" lnSpcReduction="10000"/>
          </a:bodyPr>
          <a:lstStyle/>
          <a:p>
            <a:r>
              <a:rPr lang="en-US" sz="3600" dirty="0" smtClean="0">
                <a:latin typeface="Browallia New" pitchFamily="34" charset="-34"/>
                <a:cs typeface="Browallia New" pitchFamily="34" charset="-34"/>
              </a:rPr>
              <a:t>This part</a:t>
            </a:r>
            <a:r>
              <a:rPr lang="th-TH" sz="3600" dirty="0" smtClean="0">
                <a:latin typeface="Browallia New" pitchFamily="34" charset="-34"/>
                <a:cs typeface="Browallia New" pitchFamily="34" charset="-34"/>
              </a:rPr>
              <a:t> </a:t>
            </a:r>
            <a:r>
              <a:rPr lang="en-US" sz="3600" dirty="0" smtClean="0">
                <a:latin typeface="Browallia New" pitchFamily="34" charset="-34"/>
                <a:cs typeface="Browallia New" pitchFamily="34" charset="-34"/>
              </a:rPr>
              <a:t>of the lecture </a:t>
            </a:r>
            <a:r>
              <a:rPr lang="en-US" sz="3600" dirty="0" err="1" smtClean="0">
                <a:latin typeface="Browallia New" pitchFamily="34" charset="-34"/>
                <a:cs typeface="Browallia New" pitchFamily="34" charset="-34"/>
              </a:rPr>
              <a:t>empahsizes</a:t>
            </a:r>
            <a:r>
              <a:rPr lang="en-US" sz="3600" dirty="0" smtClean="0">
                <a:latin typeface="Browallia New" pitchFamily="34" charset="-34"/>
                <a:cs typeface="Browallia New" pitchFamily="34" charset="-34"/>
              </a:rPr>
              <a:t> the </a:t>
            </a:r>
            <a:r>
              <a:rPr lang="en-US" sz="3600" dirty="0" err="1" smtClean="0">
                <a:latin typeface="Browallia New" pitchFamily="34" charset="-34"/>
                <a:cs typeface="Browallia New" pitchFamily="34" charset="-34"/>
              </a:rPr>
              <a:t>stickyness</a:t>
            </a:r>
            <a:r>
              <a:rPr lang="en-US" sz="3600" dirty="0" smtClean="0">
                <a:latin typeface="Browallia New" pitchFamily="34" charset="-34"/>
                <a:cs typeface="Browallia New" pitchFamily="34" charset="-34"/>
              </a:rPr>
              <a:t> on aggregate supply, lag</a:t>
            </a:r>
            <a:r>
              <a:rPr lang="th-TH" sz="3600" dirty="0" smtClean="0">
                <a:latin typeface="Browallia New" pitchFamily="34" charset="-34"/>
                <a:cs typeface="Browallia New" pitchFamily="34" charset="-34"/>
              </a:rPr>
              <a:t> </a:t>
            </a:r>
            <a:r>
              <a:rPr lang="en-US" sz="3600" dirty="0" smtClean="0">
                <a:latin typeface="Browallia New" pitchFamily="34" charset="-34"/>
                <a:cs typeface="Browallia New" pitchFamily="34" charset="-34"/>
              </a:rPr>
              <a:t>in responses to </a:t>
            </a:r>
            <a:r>
              <a:rPr lang="en-US" sz="3600" dirty="0" err="1" smtClean="0">
                <a:latin typeface="Browallia New" pitchFamily="34" charset="-34"/>
                <a:cs typeface="Browallia New" pitchFamily="34" charset="-34"/>
              </a:rPr>
              <a:t>shcoks</a:t>
            </a:r>
            <a:r>
              <a:rPr lang="en-US" sz="3600" dirty="0" smtClean="0">
                <a:latin typeface="Browallia New" pitchFamily="34" charset="-34"/>
                <a:cs typeface="Browallia New" pitchFamily="34" charset="-34"/>
              </a:rPr>
              <a:t> as opposed to </a:t>
            </a:r>
            <a:r>
              <a:rPr lang="th-TH" sz="3600" dirty="0" smtClean="0">
                <a:latin typeface="Browallia New" pitchFamily="34" charset="-34"/>
                <a:cs typeface="Browallia New" pitchFamily="34" charset="-34"/>
              </a:rPr>
              <a:t> </a:t>
            </a:r>
            <a:r>
              <a:rPr lang="en-US" sz="3600" dirty="0" smtClean="0">
                <a:latin typeface="Browallia New" pitchFamily="34" charset="-34"/>
                <a:cs typeface="Browallia New" pitchFamily="34" charset="-34"/>
              </a:rPr>
              <a:t>changes in aggregate demand</a:t>
            </a:r>
          </a:p>
          <a:p>
            <a:r>
              <a:rPr lang="en-US" sz="3600" dirty="0" smtClean="0">
                <a:latin typeface="Browallia New" pitchFamily="34" charset="-34"/>
                <a:cs typeface="Browallia New" pitchFamily="34" charset="-34"/>
              </a:rPr>
              <a:t>Presence of </a:t>
            </a:r>
            <a:r>
              <a:rPr lang="en-US" sz="3600" dirty="0" err="1" smtClean="0">
                <a:latin typeface="Browallia New" pitchFamily="34" charset="-34"/>
                <a:cs typeface="Browallia New" pitchFamily="34" charset="-34"/>
              </a:rPr>
              <a:t>stickyness</a:t>
            </a:r>
            <a:r>
              <a:rPr lang="en-US" sz="3600" dirty="0" smtClean="0">
                <a:latin typeface="Browallia New" pitchFamily="34" charset="-34"/>
                <a:cs typeface="Browallia New" pitchFamily="34" charset="-34"/>
              </a:rPr>
              <a:t> on structural variables causes worry that when a country adopts floating exchange rate regime, she would experience currency fluctuation more. </a:t>
            </a:r>
            <a:endParaRPr lang="th-TH" sz="3600" dirty="0" smtClean="0">
              <a:latin typeface="Browallia New" pitchFamily="34" charset="-34"/>
              <a:cs typeface="Browallia New" pitchFamily="34" charset="-34"/>
            </a:endParaRPr>
          </a:p>
          <a:p>
            <a:r>
              <a:rPr lang="en-US" sz="3600" dirty="0" smtClean="0">
                <a:latin typeface="Browallia New" pitchFamily="34" charset="-34"/>
                <a:cs typeface="Browallia New" pitchFamily="34" charset="-34"/>
              </a:rPr>
              <a:t>Model explaining the exchange rate dynamic is pioneered by Professor R. </a:t>
            </a:r>
            <a:r>
              <a:rPr lang="en-US" sz="3600" dirty="0" err="1" smtClean="0">
                <a:latin typeface="Browallia New" pitchFamily="34" charset="-34"/>
                <a:cs typeface="Browallia New" pitchFamily="34" charset="-34"/>
              </a:rPr>
              <a:t>Dornbush</a:t>
            </a:r>
            <a:r>
              <a:rPr lang="en-US" sz="3600" dirty="0" smtClean="0">
                <a:latin typeface="Browallia New" pitchFamily="34" charset="-34"/>
                <a:cs typeface="Browallia New" pitchFamily="34" charset="-34"/>
              </a:rPr>
              <a:t>, known as </a:t>
            </a:r>
            <a:r>
              <a:rPr lang="en-US" sz="3600" dirty="0" err="1" smtClean="0">
                <a:latin typeface="Browallia New" pitchFamily="34" charset="-34"/>
                <a:cs typeface="Browallia New" pitchFamily="34" charset="-34"/>
              </a:rPr>
              <a:t>Dornbush</a:t>
            </a:r>
            <a:r>
              <a:rPr lang="en-US" sz="3600" dirty="0" smtClean="0">
                <a:latin typeface="Browallia New" pitchFamily="34" charset="-34"/>
                <a:cs typeface="Browallia New" pitchFamily="34" charset="-34"/>
              </a:rPr>
              <a:t> Overshooting Model </a:t>
            </a:r>
          </a:p>
          <a:p>
            <a:r>
              <a:rPr lang="en-US" sz="3600" dirty="0" smtClean="0">
                <a:latin typeface="Browallia New" pitchFamily="34" charset="-34"/>
                <a:cs typeface="Browallia New" pitchFamily="34" charset="-34"/>
              </a:rPr>
              <a:t>The exchange rate overshooting occurs due to the fact that different speed of adjustment between goods and financial asset markets.</a:t>
            </a:r>
            <a:endParaRPr lang="en-US" sz="3600" dirty="0">
              <a:latin typeface="Browallia New" pitchFamily="34" charset="-34"/>
              <a:cs typeface="Browallia New" pitchFamily="34" charset="-34"/>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noAutofit/>
          </a:bodyPr>
          <a:lstStyle/>
          <a:p>
            <a:r>
              <a:rPr lang="en-US" sz="5400" dirty="0" smtClean="0">
                <a:latin typeface="Browallia New" pitchFamily="34" charset="-34"/>
                <a:cs typeface="Browallia New" pitchFamily="34" charset="-34"/>
              </a:rPr>
              <a:t>Model Setting</a:t>
            </a:r>
            <a:endParaRPr lang="en-US" sz="5400" dirty="0">
              <a:latin typeface="Browallia New" pitchFamily="34" charset="-34"/>
              <a:cs typeface="Browallia New" pitchFamily="34" charset="-34"/>
            </a:endParaRPr>
          </a:p>
        </p:txBody>
      </p:sp>
      <p:sp>
        <p:nvSpPr>
          <p:cNvPr id="3" name="Content Placeholder 2"/>
          <p:cNvSpPr>
            <a:spLocks noGrp="1"/>
          </p:cNvSpPr>
          <p:nvPr>
            <p:ph idx="1"/>
          </p:nvPr>
        </p:nvSpPr>
        <p:spPr>
          <a:xfrm>
            <a:off x="457200" y="1340768"/>
            <a:ext cx="8229600" cy="4785395"/>
          </a:xfrm>
        </p:spPr>
        <p:txBody>
          <a:bodyPr>
            <a:normAutofit lnSpcReduction="10000"/>
          </a:bodyPr>
          <a:lstStyle/>
          <a:p>
            <a:r>
              <a:rPr lang="en-US" sz="3600" dirty="0" smtClean="0">
                <a:latin typeface="Browallia New" pitchFamily="34" charset="-34"/>
                <a:cs typeface="Browallia New" pitchFamily="34" charset="-34"/>
              </a:rPr>
              <a:t>A country is under the full employment environment and output level is entirely determined by supply-side factors like labor capital and technology. </a:t>
            </a:r>
            <a:endParaRPr lang="th-TH" sz="3600" dirty="0" smtClean="0">
              <a:latin typeface="Browallia New" pitchFamily="34" charset="-34"/>
              <a:cs typeface="Browallia New" pitchFamily="34" charset="-34"/>
            </a:endParaRPr>
          </a:p>
          <a:p>
            <a:endParaRPr lang="en-US" sz="3600" dirty="0" smtClean="0">
              <a:latin typeface="Browallia New" pitchFamily="34" charset="-34"/>
              <a:cs typeface="Browallia New" pitchFamily="34" charset="-34"/>
            </a:endParaRPr>
          </a:p>
          <a:p>
            <a:r>
              <a:rPr lang="en-US" sz="3600" dirty="0" smtClean="0">
                <a:latin typeface="Browallia New" pitchFamily="34" charset="-34"/>
                <a:cs typeface="Browallia New" pitchFamily="34" charset="-34"/>
              </a:rPr>
              <a:t>Consequently, output level is pre-determined and varies across time; </a:t>
            </a:r>
          </a:p>
          <a:p>
            <a:pPr>
              <a:buNone/>
            </a:pPr>
            <a:r>
              <a:rPr lang="th-TH" sz="3600" dirty="0" smtClean="0">
                <a:latin typeface="Browallia New" pitchFamily="34" charset="-34"/>
                <a:cs typeface="Browallia New" pitchFamily="34" charset="-34"/>
              </a:rPr>
              <a:t>		</a:t>
            </a:r>
            <a:r>
              <a:rPr lang="en-US" sz="3600" dirty="0" smtClean="0">
                <a:latin typeface="Browallia New" pitchFamily="34" charset="-34"/>
                <a:cs typeface="Browallia New" pitchFamily="34" charset="-34"/>
              </a:rPr>
              <a:t>Output at the present is </a:t>
            </a:r>
            <a:endParaRPr lang="th-TH" sz="3600" dirty="0" smtClean="0">
              <a:latin typeface="Browallia New" pitchFamily="34" charset="-34"/>
              <a:cs typeface="Browallia New" pitchFamily="34" charset="-34"/>
            </a:endParaRPr>
          </a:p>
          <a:p>
            <a:pPr>
              <a:buNone/>
            </a:pPr>
            <a:r>
              <a:rPr lang="th-TH" sz="3600" dirty="0">
                <a:latin typeface="Browallia New" pitchFamily="34" charset="-34"/>
                <a:cs typeface="Browallia New" pitchFamily="34" charset="-34"/>
              </a:rPr>
              <a:t>	</a:t>
            </a:r>
            <a:r>
              <a:rPr lang="th-TH" sz="3600" dirty="0" smtClean="0">
                <a:latin typeface="Browallia New" pitchFamily="34" charset="-34"/>
                <a:cs typeface="Browallia New" pitchFamily="34" charset="-34"/>
              </a:rPr>
              <a:t>	</a:t>
            </a:r>
            <a:r>
              <a:rPr lang="en-US" sz="3600" dirty="0" smtClean="0">
                <a:latin typeface="Browallia New" pitchFamily="34" charset="-34"/>
                <a:cs typeface="Browallia New" pitchFamily="34" charset="-34"/>
              </a:rPr>
              <a:t>Output in the next period is</a:t>
            </a:r>
            <a:r>
              <a:rPr lang="th-TH" sz="3600" dirty="0" smtClean="0">
                <a:latin typeface="Browallia New" pitchFamily="34" charset="-34"/>
                <a:cs typeface="Browallia New" pitchFamily="34" charset="-34"/>
              </a:rPr>
              <a:t>  </a:t>
            </a:r>
            <a:endParaRPr lang="en-US" sz="3600" dirty="0" smtClean="0">
              <a:latin typeface="Browallia New" pitchFamily="34" charset="-34"/>
              <a:cs typeface="Browallia New" pitchFamily="34" charset="-34"/>
            </a:endParaRPr>
          </a:p>
        </p:txBody>
      </p:sp>
      <p:graphicFrame>
        <p:nvGraphicFramePr>
          <p:cNvPr id="4" name="Object 3"/>
          <p:cNvGraphicFramePr>
            <a:graphicFrameLocks noChangeAspect="1"/>
          </p:cNvGraphicFramePr>
          <p:nvPr/>
        </p:nvGraphicFramePr>
        <p:xfrm>
          <a:off x="5923638" y="4581128"/>
          <a:ext cx="448562" cy="621086"/>
        </p:xfrm>
        <a:graphic>
          <a:graphicData uri="http://schemas.openxmlformats.org/presentationml/2006/ole">
            <p:oleObj spid="_x0000_s49154" name="Equation" r:id="rId3" imgW="164880" imgH="228600" progId="Equation.DSMT4">
              <p:embed/>
            </p:oleObj>
          </a:graphicData>
        </a:graphic>
      </p:graphicFrame>
      <p:graphicFrame>
        <p:nvGraphicFramePr>
          <p:cNvPr id="1027" name="Object 3"/>
          <p:cNvGraphicFramePr>
            <a:graphicFrameLocks noChangeAspect="1"/>
          </p:cNvGraphicFramePr>
          <p:nvPr/>
        </p:nvGraphicFramePr>
        <p:xfrm>
          <a:off x="5882023" y="5229200"/>
          <a:ext cx="418169" cy="620142"/>
        </p:xfrm>
        <a:graphic>
          <a:graphicData uri="http://schemas.openxmlformats.org/presentationml/2006/ole">
            <p:oleObj spid="_x0000_s49155" name="Equation" r:id="rId4" imgW="139680" imgH="228600" progId="Equation.DSMT4">
              <p:embed/>
            </p:oleObj>
          </a:graphicData>
        </a:graphic>
      </p:graphicFrame>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20688"/>
            <a:ext cx="8229600" cy="5688632"/>
          </a:xfrm>
        </p:spPr>
        <p:txBody>
          <a:bodyPr>
            <a:normAutofit lnSpcReduction="10000"/>
          </a:bodyPr>
          <a:lstStyle/>
          <a:p>
            <a:r>
              <a:rPr lang="en-US" sz="3600" dirty="0" smtClean="0">
                <a:latin typeface="Browallia New" pitchFamily="34" charset="-34"/>
                <a:cs typeface="Browallia New" pitchFamily="34" charset="-34"/>
              </a:rPr>
              <a:t>Under floating exchange rate and perfect capital mobility, the key variables in interest are exchange rate (S) and output (Y) </a:t>
            </a:r>
          </a:p>
          <a:p>
            <a:endParaRPr lang="th-TH" sz="3600" dirty="0" smtClean="0">
              <a:latin typeface="Browallia New" pitchFamily="34" charset="-34"/>
              <a:cs typeface="Browallia New" pitchFamily="34" charset="-34"/>
            </a:endParaRPr>
          </a:p>
          <a:p>
            <a:r>
              <a:rPr lang="en-US" sz="3600" dirty="0" smtClean="0">
                <a:latin typeface="Browallia New" pitchFamily="34" charset="-34"/>
                <a:cs typeface="Browallia New" pitchFamily="34" charset="-34"/>
              </a:rPr>
              <a:t>Agents’ expectation is rational, i.e. Agents realize</a:t>
            </a:r>
            <a:r>
              <a:rPr lang="th-TH" sz="3600" dirty="0" smtClean="0">
                <a:latin typeface="Browallia New" pitchFamily="34" charset="-34"/>
                <a:cs typeface="Browallia New" pitchFamily="34" charset="-34"/>
              </a:rPr>
              <a:t> </a:t>
            </a:r>
            <a:r>
              <a:rPr lang="en-US" sz="3600" dirty="0" smtClean="0">
                <a:latin typeface="Browallia New" pitchFamily="34" charset="-34"/>
                <a:cs typeface="Browallia New" pitchFamily="34" charset="-34"/>
              </a:rPr>
              <a:t>expected Exchange Rate and output in the present and future. </a:t>
            </a:r>
            <a:endParaRPr lang="th-TH" sz="3600" dirty="0" smtClean="0">
              <a:latin typeface="Browallia New" pitchFamily="34" charset="-34"/>
              <a:cs typeface="Browallia New" pitchFamily="34" charset="-34"/>
            </a:endParaRPr>
          </a:p>
          <a:p>
            <a:endParaRPr lang="th-TH" sz="3600" dirty="0">
              <a:latin typeface="Browallia New" pitchFamily="34" charset="-34"/>
              <a:cs typeface="Browallia New" pitchFamily="34" charset="-34"/>
            </a:endParaRPr>
          </a:p>
          <a:p>
            <a:r>
              <a:rPr lang="en-US" sz="3600" dirty="0" smtClean="0">
                <a:latin typeface="Browallia New" pitchFamily="34" charset="-34"/>
                <a:cs typeface="Browallia New" pitchFamily="34" charset="-34"/>
              </a:rPr>
              <a:t>In presence of </a:t>
            </a:r>
            <a:r>
              <a:rPr lang="en-US" sz="3600" dirty="0" err="1" smtClean="0">
                <a:latin typeface="Browallia New" pitchFamily="34" charset="-34"/>
                <a:cs typeface="Browallia New" pitchFamily="34" charset="-34"/>
              </a:rPr>
              <a:t>stickyness</a:t>
            </a:r>
            <a:r>
              <a:rPr lang="en-US" sz="3600" dirty="0" smtClean="0">
                <a:latin typeface="Browallia New" pitchFamily="34" charset="-34"/>
                <a:cs typeface="Browallia New" pitchFamily="34" charset="-34"/>
              </a:rPr>
              <a:t> on</a:t>
            </a:r>
            <a:r>
              <a:rPr lang="th-TH" sz="3600" dirty="0" smtClean="0">
                <a:latin typeface="Browallia New" pitchFamily="34" charset="-34"/>
                <a:cs typeface="Browallia New" pitchFamily="34" charset="-34"/>
              </a:rPr>
              <a:t> </a:t>
            </a:r>
            <a:r>
              <a:rPr lang="en-US" sz="3600" dirty="0" smtClean="0">
                <a:latin typeface="Browallia New" pitchFamily="34" charset="-34"/>
                <a:cs typeface="Browallia New" pitchFamily="34" charset="-34"/>
              </a:rPr>
              <a:t>economic fundamentals, goods market is not always in the equilibrium.</a:t>
            </a:r>
            <a:r>
              <a:rPr lang="th-TH" sz="3600" dirty="0" smtClean="0">
                <a:latin typeface="Browallia New" pitchFamily="34" charset="-34"/>
                <a:cs typeface="Browallia New" pitchFamily="34" charset="-34"/>
              </a:rPr>
              <a:t> </a:t>
            </a:r>
            <a:endParaRPr lang="th-TH" sz="3600" dirty="0">
              <a:latin typeface="Browallia New" pitchFamily="34" charset="-34"/>
              <a:cs typeface="Browallia New" pitchFamily="34" charset="-34"/>
            </a:endParaRP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5400" dirty="0" smtClean="0">
                <a:latin typeface="Browallia New" pitchFamily="34" charset="-34"/>
                <a:cs typeface="Browallia New" pitchFamily="34" charset="-34"/>
              </a:rPr>
              <a:t>Recap AA and YY Curve </a:t>
            </a:r>
            <a:br>
              <a:rPr lang="en-US" sz="5400" dirty="0" smtClean="0">
                <a:latin typeface="Browallia New" pitchFamily="34" charset="-34"/>
                <a:cs typeface="Browallia New" pitchFamily="34" charset="-34"/>
              </a:rPr>
            </a:br>
            <a:r>
              <a:rPr lang="en-US" sz="5400" dirty="0" smtClean="0">
                <a:latin typeface="Browallia New" pitchFamily="34" charset="-34"/>
                <a:cs typeface="Browallia New" pitchFamily="34" charset="-34"/>
              </a:rPr>
              <a:t>under permanent shock </a:t>
            </a:r>
            <a:endParaRPr lang="en-US" sz="5400" dirty="0">
              <a:latin typeface="Browallia New" pitchFamily="34" charset="-34"/>
              <a:cs typeface="Browallia New" pitchFamily="34" charset="-34"/>
            </a:endParaRPr>
          </a:p>
        </p:txBody>
      </p:sp>
      <p:graphicFrame>
        <p:nvGraphicFramePr>
          <p:cNvPr id="4" name="Object 3"/>
          <p:cNvGraphicFramePr>
            <a:graphicFrameLocks noChangeAspect="1"/>
          </p:cNvGraphicFramePr>
          <p:nvPr/>
        </p:nvGraphicFramePr>
        <p:xfrm>
          <a:off x="192088" y="2427289"/>
          <a:ext cx="8522325" cy="1793799"/>
        </p:xfrm>
        <a:graphic>
          <a:graphicData uri="http://schemas.openxmlformats.org/presentationml/2006/ole">
            <p:oleObj spid="_x0000_s50178" name="Equation" r:id="rId3" imgW="3619440" imgH="761760" progId="Equation.DSMT4">
              <p:embed/>
            </p:oleObj>
          </a:graphicData>
        </a:graphic>
      </p:graphicFrame>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Grp="1" noChangeAspect="1" noChangeArrowheads="1"/>
          </p:cNvPicPr>
          <p:nvPr>
            <p:ph idx="1"/>
          </p:nvPr>
        </p:nvPicPr>
        <p:blipFill>
          <a:blip r:embed="rId3" cstate="print"/>
          <a:srcRect/>
          <a:stretch>
            <a:fillRect/>
          </a:stretch>
        </p:blipFill>
        <p:spPr bwMode="auto">
          <a:xfrm>
            <a:off x="179512" y="692696"/>
            <a:ext cx="8832948" cy="5373216"/>
          </a:xfrm>
          <a:prstGeom prst="rect">
            <a:avLst/>
          </a:prstGeom>
          <a:noFill/>
          <a:ln w="9525">
            <a:noFill/>
            <a:miter lim="800000"/>
            <a:headEnd/>
            <a:tailEnd/>
          </a:ln>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577483"/>
          </a:xfrm>
        </p:spPr>
        <p:txBody>
          <a:bodyPr>
            <a:normAutofit/>
          </a:bodyPr>
          <a:lstStyle/>
          <a:p>
            <a:r>
              <a:rPr lang="en-US" sz="3600" dirty="0" smtClean="0">
                <a:latin typeface="Browallia New" pitchFamily="34" charset="-34"/>
                <a:cs typeface="Browallia New" pitchFamily="34" charset="-34"/>
              </a:rPr>
              <a:t>Under rational expectation, agents realize what exchange rate and output would be</a:t>
            </a:r>
            <a:endParaRPr lang="th-TH" sz="3600" dirty="0" smtClean="0">
              <a:latin typeface="Browallia New" pitchFamily="34" charset="-34"/>
              <a:cs typeface="Browallia New" pitchFamily="34" charset="-34"/>
            </a:endParaRPr>
          </a:p>
          <a:p>
            <a:r>
              <a:rPr lang="en-US" sz="3600" dirty="0" smtClean="0">
                <a:latin typeface="Browallia New" pitchFamily="34" charset="-34"/>
                <a:cs typeface="Browallia New" pitchFamily="34" charset="-34"/>
              </a:rPr>
              <a:t>Assume they equal to    </a:t>
            </a:r>
            <a:r>
              <a:rPr lang="th-TH" sz="3600" dirty="0" smtClean="0">
                <a:latin typeface="Browallia New" pitchFamily="34" charset="-34"/>
                <a:cs typeface="Browallia New" pitchFamily="34" charset="-34"/>
              </a:rPr>
              <a:t> </a:t>
            </a:r>
            <a:r>
              <a:rPr lang="en-US" sz="3600" dirty="0" smtClean="0">
                <a:latin typeface="Browallia New" pitchFamily="34" charset="-34"/>
                <a:cs typeface="Browallia New" pitchFamily="34" charset="-34"/>
              </a:rPr>
              <a:t>and     , respectively</a:t>
            </a:r>
            <a:r>
              <a:rPr lang="th-TH" sz="3600" dirty="0" smtClean="0">
                <a:latin typeface="Browallia New" pitchFamily="34" charset="-34"/>
                <a:cs typeface="Browallia New" pitchFamily="34" charset="-34"/>
              </a:rPr>
              <a:t> </a:t>
            </a:r>
          </a:p>
        </p:txBody>
      </p:sp>
      <p:graphicFrame>
        <p:nvGraphicFramePr>
          <p:cNvPr id="3075" name="Object 3"/>
          <p:cNvGraphicFramePr>
            <a:graphicFrameLocks noChangeAspect="1"/>
          </p:cNvGraphicFramePr>
          <p:nvPr/>
        </p:nvGraphicFramePr>
        <p:xfrm>
          <a:off x="2520950" y="3363913"/>
          <a:ext cx="4271963" cy="2003425"/>
        </p:xfrm>
        <a:graphic>
          <a:graphicData uri="http://schemas.openxmlformats.org/presentationml/2006/ole">
            <p:oleObj spid="_x0000_s51202" name="Equation" r:id="rId4" imgW="1625400" imgH="761760" progId="Equation.DSMT4">
              <p:embed/>
            </p:oleObj>
          </a:graphicData>
        </a:graphic>
      </p:graphicFrame>
      <p:graphicFrame>
        <p:nvGraphicFramePr>
          <p:cNvPr id="6" name="Object 5"/>
          <p:cNvGraphicFramePr>
            <a:graphicFrameLocks noChangeAspect="1"/>
          </p:cNvGraphicFramePr>
          <p:nvPr/>
        </p:nvGraphicFramePr>
        <p:xfrm>
          <a:off x="3923928" y="1772816"/>
          <a:ext cx="288032" cy="445140"/>
        </p:xfrm>
        <a:graphic>
          <a:graphicData uri="http://schemas.openxmlformats.org/presentationml/2006/ole">
            <p:oleObj spid="_x0000_s51203" name="Equation" r:id="rId5" imgW="139680" imgH="215640" progId="Equation.DSMT4">
              <p:embed/>
            </p:oleObj>
          </a:graphicData>
        </a:graphic>
      </p:graphicFrame>
      <p:graphicFrame>
        <p:nvGraphicFramePr>
          <p:cNvPr id="3080" name="Object 8"/>
          <p:cNvGraphicFramePr>
            <a:graphicFrameLocks noChangeAspect="1"/>
          </p:cNvGraphicFramePr>
          <p:nvPr/>
        </p:nvGraphicFramePr>
        <p:xfrm>
          <a:off x="4932040" y="1772816"/>
          <a:ext cx="287860" cy="485685"/>
        </p:xfrm>
        <a:graphic>
          <a:graphicData uri="http://schemas.openxmlformats.org/presentationml/2006/ole">
            <p:oleObj spid="_x0000_s51204" name="Equation" r:id="rId6" imgW="139680" imgH="203040" progId="Equation.DSMT4">
              <p:embed/>
            </p:oleObj>
          </a:graphicData>
        </a:graphic>
      </p:graphicFrame>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570186"/>
          </a:xfrm>
        </p:spPr>
        <p:txBody>
          <a:bodyPr>
            <a:normAutofit fontScale="90000"/>
          </a:bodyPr>
          <a:lstStyle/>
          <a:p>
            <a:r>
              <a:rPr lang="en-US" dirty="0" err="1" smtClean="0"/>
              <a:t>Hypotheoritical</a:t>
            </a:r>
            <a:r>
              <a:rPr lang="en-US" dirty="0" smtClean="0"/>
              <a:t> Line between S and</a:t>
            </a:r>
            <a:r>
              <a:rPr lang="th-TH" dirty="0" smtClean="0"/>
              <a:t> </a:t>
            </a:r>
            <a:r>
              <a:rPr lang="en-US" dirty="0" smtClean="0"/>
              <a:t>Y under super flexible Goods Market</a:t>
            </a:r>
            <a:endParaRPr lang="en-US" dirty="0"/>
          </a:p>
        </p:txBody>
      </p:sp>
      <p:pic>
        <p:nvPicPr>
          <p:cNvPr id="6146" name="Picture 2"/>
          <p:cNvPicPr>
            <a:picLocks noChangeAspect="1" noChangeArrowheads="1"/>
          </p:cNvPicPr>
          <p:nvPr/>
        </p:nvPicPr>
        <p:blipFill>
          <a:blip r:embed="rId2" cstate="print"/>
          <a:srcRect/>
          <a:stretch>
            <a:fillRect/>
          </a:stretch>
        </p:blipFill>
        <p:spPr bwMode="auto">
          <a:xfrm>
            <a:off x="723133" y="1695450"/>
            <a:ext cx="7233243" cy="4469854"/>
          </a:xfrm>
          <a:prstGeom prst="rect">
            <a:avLst/>
          </a:prstGeom>
          <a:noFill/>
          <a:ln w="9525">
            <a:noFill/>
            <a:miter lim="800000"/>
            <a:headEnd/>
            <a:tailEnd/>
          </a:ln>
        </p:spPr>
      </p:pic>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smtClean="0">
                <a:latin typeface="Browallia New" pitchFamily="34" charset="-34"/>
                <a:cs typeface="Browallia New" pitchFamily="34" charset="-34"/>
              </a:rPr>
              <a:t>Monetary Expansion</a:t>
            </a:r>
            <a:endParaRPr lang="en-US" dirty="0">
              <a:latin typeface="Browallia New" pitchFamily="34" charset="-34"/>
              <a:cs typeface="Browallia New" pitchFamily="34" charset="-34"/>
            </a:endParaRPr>
          </a:p>
        </p:txBody>
      </p:sp>
      <p:pic>
        <p:nvPicPr>
          <p:cNvPr id="7172" name="Picture 4"/>
          <p:cNvPicPr>
            <a:picLocks noChangeAspect="1" noChangeArrowheads="1"/>
          </p:cNvPicPr>
          <p:nvPr/>
        </p:nvPicPr>
        <p:blipFill>
          <a:blip r:embed="rId3" cstate="print"/>
          <a:srcRect/>
          <a:stretch>
            <a:fillRect/>
          </a:stretch>
        </p:blipFill>
        <p:spPr bwMode="auto">
          <a:xfrm>
            <a:off x="899592" y="1628800"/>
            <a:ext cx="7416824" cy="4723978"/>
          </a:xfrm>
          <a:prstGeom prst="rect">
            <a:avLst/>
          </a:prstGeom>
          <a:noFill/>
          <a:ln w="9525">
            <a:noFill/>
            <a:miter lim="800000"/>
            <a:headEnd/>
            <a:tailEnd/>
          </a:ln>
        </p:spPr>
      </p:pic>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Aggregate Demand Shocks</a:t>
            </a:r>
            <a:endParaRPr lang="en-US" dirty="0"/>
          </a:p>
        </p:txBody>
      </p:sp>
      <p:pic>
        <p:nvPicPr>
          <p:cNvPr id="9219" name="Picture 3"/>
          <p:cNvPicPr>
            <a:picLocks noGrp="1" noChangeAspect="1" noChangeArrowheads="1"/>
          </p:cNvPicPr>
          <p:nvPr>
            <p:ph idx="1"/>
          </p:nvPr>
        </p:nvPicPr>
        <p:blipFill>
          <a:blip r:embed="rId3" cstate="print"/>
          <a:srcRect/>
          <a:stretch>
            <a:fillRect/>
          </a:stretch>
        </p:blipFill>
        <p:spPr bwMode="auto">
          <a:xfrm>
            <a:off x="755577" y="1484784"/>
            <a:ext cx="7501136" cy="4841809"/>
          </a:xfrm>
          <a:prstGeom prst="rect">
            <a:avLst/>
          </a:prstGeom>
          <a:noFill/>
          <a:ln w="9525">
            <a:noFill/>
            <a:miter lim="800000"/>
            <a:headEnd/>
            <a:tailEnd/>
          </a:ln>
        </p:spPr>
      </p:pic>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External Financial Shocks</a:t>
            </a:r>
            <a:endParaRPr lang="en-US" dirty="0"/>
          </a:p>
        </p:txBody>
      </p:sp>
      <p:pic>
        <p:nvPicPr>
          <p:cNvPr id="10243" name="Picture 3"/>
          <p:cNvPicPr>
            <a:picLocks noChangeAspect="1" noChangeArrowheads="1"/>
          </p:cNvPicPr>
          <p:nvPr/>
        </p:nvPicPr>
        <p:blipFill>
          <a:blip r:embed="rId3" cstate="print"/>
          <a:srcRect/>
          <a:stretch>
            <a:fillRect/>
          </a:stretch>
        </p:blipFill>
        <p:spPr bwMode="auto">
          <a:xfrm>
            <a:off x="467544" y="1327403"/>
            <a:ext cx="7920879" cy="5053925"/>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625</TotalTime>
  <Words>5218</Words>
  <Application>Microsoft Office PowerPoint</Application>
  <PresentationFormat>On-screen Show (4:3)</PresentationFormat>
  <Paragraphs>393</Paragraphs>
  <Slides>89</Slides>
  <Notes>29</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89</vt:i4>
      </vt:variant>
    </vt:vector>
  </HeadingPairs>
  <TitlesOfParts>
    <vt:vector size="91" baseType="lpstr">
      <vt:lpstr>Office Theme</vt:lpstr>
      <vt:lpstr>Equation</vt:lpstr>
      <vt:lpstr>Macroeconomic Model</vt:lpstr>
      <vt:lpstr>Why do we need the model?</vt:lpstr>
      <vt:lpstr>Slide 3</vt:lpstr>
      <vt:lpstr>Slide 4</vt:lpstr>
      <vt:lpstr>Slide 5</vt:lpstr>
      <vt:lpstr>Slide 6</vt:lpstr>
      <vt:lpstr>Slide 7</vt:lpstr>
      <vt:lpstr>Slide 8</vt:lpstr>
      <vt:lpstr>Slide 9</vt:lpstr>
      <vt:lpstr>Slide 10</vt:lpstr>
      <vt:lpstr>Slide 11</vt:lpstr>
      <vt:lpstr>Points to be considered</vt:lpstr>
      <vt:lpstr>Slide 13</vt:lpstr>
      <vt:lpstr>Mundell-Fleming Model</vt:lpstr>
      <vt:lpstr>What is BOP/BP?</vt:lpstr>
      <vt:lpstr>Montiel Approach</vt:lpstr>
      <vt:lpstr>Case 1: Fixed Exchange Rate and Perfect Capital Mobility</vt:lpstr>
      <vt:lpstr>Slide 18</vt:lpstr>
      <vt:lpstr>Slide 19</vt:lpstr>
      <vt:lpstr>Slide 20</vt:lpstr>
      <vt:lpstr>Slide 21</vt:lpstr>
      <vt:lpstr>Monetary and Aggregate Demand Shocks</vt:lpstr>
      <vt:lpstr>Impossible Trinity Theorem</vt:lpstr>
      <vt:lpstr>What rationale for fixing exchange rate?</vt:lpstr>
      <vt:lpstr>Slide 25</vt:lpstr>
      <vt:lpstr>Slide 26</vt:lpstr>
      <vt:lpstr>Case2: Fixed but Adjustable Exchange Rate Regime with imperfect capital mobility</vt:lpstr>
      <vt:lpstr>Slide 28</vt:lpstr>
      <vt:lpstr>Slide 29</vt:lpstr>
      <vt:lpstr>Slide 30</vt:lpstr>
      <vt:lpstr>Slide 31</vt:lpstr>
      <vt:lpstr>Slide 32</vt:lpstr>
      <vt:lpstr>Slide 33</vt:lpstr>
      <vt:lpstr>Slide 34</vt:lpstr>
      <vt:lpstr>Central bank holds more bonds issued by the government</vt:lpstr>
      <vt:lpstr>Private sector has income increases</vt:lpstr>
      <vt:lpstr>Slide 37</vt:lpstr>
      <vt:lpstr>General Equilibrium (Fixed but Adjustable and Imperfect Capital Mobility)</vt:lpstr>
      <vt:lpstr>Slide 39</vt:lpstr>
      <vt:lpstr>Sub-case 1- An increase in money supply and relatively open capital account</vt:lpstr>
      <vt:lpstr>Points to be considered</vt:lpstr>
      <vt:lpstr>Slide 42</vt:lpstr>
      <vt:lpstr>Slide 43</vt:lpstr>
      <vt:lpstr>Slide 44</vt:lpstr>
      <vt:lpstr>Sub-case 2- An increase in Money Supply and relatively close capital account</vt:lpstr>
      <vt:lpstr>Slide 46</vt:lpstr>
      <vt:lpstr>Slide 47</vt:lpstr>
      <vt:lpstr>Positive Aggregate Demand Shocks</vt:lpstr>
      <vt:lpstr>World Interest Rate Shocks</vt:lpstr>
      <vt:lpstr>Slide 50</vt:lpstr>
      <vt:lpstr>Slide 51</vt:lpstr>
      <vt:lpstr>Unexpected Currency Devaluation</vt:lpstr>
      <vt:lpstr>Slide 53</vt:lpstr>
      <vt:lpstr>Slide 54</vt:lpstr>
      <vt:lpstr>Monetary Policy</vt:lpstr>
      <vt:lpstr>Interest rate targeting</vt:lpstr>
      <vt:lpstr>Monetary Targeting</vt:lpstr>
      <vt:lpstr>Monetary Expansion under Monetary Targeting </vt:lpstr>
      <vt:lpstr>Case 3: Floating Exchange Rate and Perfect Capital Mobility</vt:lpstr>
      <vt:lpstr>Slide 60</vt:lpstr>
      <vt:lpstr>Slide 61</vt:lpstr>
      <vt:lpstr>Relationship between exchange rate and domestic interest rate</vt:lpstr>
      <vt:lpstr>UIP (Interest rate and exchange rate)</vt:lpstr>
      <vt:lpstr>Slide 64</vt:lpstr>
      <vt:lpstr>Slide 65</vt:lpstr>
      <vt:lpstr>Slide 66</vt:lpstr>
      <vt:lpstr>Slide 67</vt:lpstr>
      <vt:lpstr>General Equilibrium</vt:lpstr>
      <vt:lpstr>Slide 69</vt:lpstr>
      <vt:lpstr>Slide 70</vt:lpstr>
      <vt:lpstr>Good Market Equilibrium on S and Y</vt:lpstr>
      <vt:lpstr>Slide 72</vt:lpstr>
      <vt:lpstr>General Equilibrium</vt:lpstr>
      <vt:lpstr>Monetary Expansion</vt:lpstr>
      <vt:lpstr>Fiscal Expansion</vt:lpstr>
      <vt:lpstr>External Financial Shocks</vt:lpstr>
      <vt:lpstr>Case 4: Exchange Rate Dynamics</vt:lpstr>
      <vt:lpstr>Permanent vs. Transitory Shocks</vt:lpstr>
      <vt:lpstr>Slide 79</vt:lpstr>
      <vt:lpstr>Slide 80</vt:lpstr>
      <vt:lpstr>Model Setting</vt:lpstr>
      <vt:lpstr>Slide 82</vt:lpstr>
      <vt:lpstr>Recap AA and YY Curve  under permanent shock </vt:lpstr>
      <vt:lpstr>Slide 84</vt:lpstr>
      <vt:lpstr>Slide 85</vt:lpstr>
      <vt:lpstr>Hypotheoritical Line between S and Y under super flexible Goods Market</vt:lpstr>
      <vt:lpstr>Monetary Expansion</vt:lpstr>
      <vt:lpstr>Aggregate Demand Shocks</vt:lpstr>
      <vt:lpstr>External Financial Shocks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Macroeconomic Model</dc:title>
  <dc:creator>user</dc:creator>
  <cp:lastModifiedBy>user</cp:lastModifiedBy>
  <cp:revision>39</cp:revision>
  <dcterms:created xsi:type="dcterms:W3CDTF">2012-03-15T00:06:31Z</dcterms:created>
  <dcterms:modified xsi:type="dcterms:W3CDTF">2012-10-11T08:55:29Z</dcterms:modified>
</cp:coreProperties>
</file>