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353" r:id="rId2"/>
    <p:sldId id="314" r:id="rId3"/>
    <p:sldId id="335" r:id="rId4"/>
    <p:sldId id="361" r:id="rId5"/>
    <p:sldId id="333" r:id="rId6"/>
    <p:sldId id="357" r:id="rId7"/>
    <p:sldId id="334" r:id="rId8"/>
    <p:sldId id="322" r:id="rId9"/>
    <p:sldId id="360" r:id="rId10"/>
    <p:sldId id="326" r:id="rId11"/>
    <p:sldId id="285" r:id="rId12"/>
    <p:sldId id="303" r:id="rId13"/>
    <p:sldId id="310" r:id="rId14"/>
    <p:sldId id="363" r:id="rId15"/>
    <p:sldId id="311" r:id="rId16"/>
    <p:sldId id="362" r:id="rId17"/>
  </p:sldIdLst>
  <p:sldSz cx="9144000" cy="6858000" type="screen4x3"/>
  <p:notesSz cx="6797675" cy="987425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60C03-8BFC-4181-9E29-A8F53A930A87}" type="datetimeFigureOut">
              <a:rPr lang="th-TH" smtClean="0"/>
              <a:pPr/>
              <a:t>29/01/56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1359C-03F1-478C-B702-A07175DB032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E9F0F5-D2D0-4F89-A23E-092B34777EFD}" type="slidenum">
              <a:rPr lang="en-US" smtClean="0"/>
              <a:pPr/>
              <a:t>4</a:t>
            </a:fld>
            <a:endParaRPr lang="th-TH" smtClean="0"/>
          </a:p>
        </p:txBody>
      </p:sp>
      <p:sp>
        <p:nvSpPr>
          <p:cNvPr id="165891" name="Rectangle 2"/>
          <p:cNvSpPr>
            <a:spLocks noChangeArrowheads="1"/>
          </p:cNvSpPr>
          <p:nvPr/>
        </p:nvSpPr>
        <p:spPr bwMode="auto">
          <a:xfrm>
            <a:off x="3851275" y="0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5892" name="Rectangle 3"/>
          <p:cNvSpPr>
            <a:spLocks noChangeArrowheads="1"/>
          </p:cNvSpPr>
          <p:nvPr/>
        </p:nvSpPr>
        <p:spPr bwMode="auto">
          <a:xfrm>
            <a:off x="3851275" y="9379984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79</a:t>
            </a:r>
          </a:p>
        </p:txBody>
      </p:sp>
      <p:sp>
        <p:nvSpPr>
          <p:cNvPr id="165893" name="Rectangle 4"/>
          <p:cNvSpPr>
            <a:spLocks noChangeArrowheads="1"/>
          </p:cNvSpPr>
          <p:nvPr/>
        </p:nvSpPr>
        <p:spPr bwMode="auto">
          <a:xfrm>
            <a:off x="0" y="9379984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5894" name="Rectangle 5"/>
          <p:cNvSpPr>
            <a:spLocks noChangeArrowheads="1"/>
          </p:cNvSpPr>
          <p:nvPr/>
        </p:nvSpPr>
        <p:spPr bwMode="auto">
          <a:xfrm>
            <a:off x="0" y="0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5895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16589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37ECEB-560C-4C99-A2F7-82E0A9AF7A42}" type="slidenum">
              <a:rPr lang="en-US"/>
              <a:pPr/>
              <a:t>8</a:t>
            </a:fld>
            <a:endParaRPr lang="th-TH"/>
          </a:p>
        </p:txBody>
      </p:sp>
      <p:sp>
        <p:nvSpPr>
          <p:cNvPr id="71682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2A514BE3-9035-4CC0-A380-B3F8F20F19A2}" type="slidenum">
              <a:rPr lang="en-US" sz="1200"/>
              <a:pPr algn="r" defTabSz="844550"/>
              <a:t>8</a:t>
            </a:fld>
            <a:endParaRPr lang="en-US" sz="1200"/>
          </a:p>
        </p:txBody>
      </p:sp>
      <p:sp>
        <p:nvSpPr>
          <p:cNvPr id="716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06357" y="4690269"/>
            <a:ext cx="4984962" cy="4443413"/>
          </a:xfrm>
        </p:spPr>
        <p:txBody>
          <a:bodyPr lIns="92065" tIns="46033" rIns="92065" bIns="46033"/>
          <a:lstStyle/>
          <a:p>
            <a:endParaRPr lang="th-TH"/>
          </a:p>
        </p:txBody>
      </p:sp>
      <p:sp>
        <p:nvSpPr>
          <p:cNvPr id="7168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47713"/>
            <a:ext cx="4916487" cy="3689350"/>
          </a:xfrm>
          <a:ln w="12700" cap="flat">
            <a:solidFill>
              <a:schemeClr val="tx1"/>
            </a:solidFill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B706F4-25CE-4E18-A71C-D031B363FF6C}" type="slidenum">
              <a:rPr lang="en-US" smtClean="0"/>
              <a:pPr/>
              <a:t>9</a:t>
            </a:fld>
            <a:endParaRPr lang="th-TH" smtClean="0"/>
          </a:p>
        </p:txBody>
      </p:sp>
      <p:sp>
        <p:nvSpPr>
          <p:cNvPr id="167939" name="Rectangle 2"/>
          <p:cNvSpPr>
            <a:spLocks noChangeArrowheads="1"/>
          </p:cNvSpPr>
          <p:nvPr/>
        </p:nvSpPr>
        <p:spPr bwMode="auto">
          <a:xfrm>
            <a:off x="3851275" y="0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7940" name="Rectangle 3"/>
          <p:cNvSpPr>
            <a:spLocks noChangeArrowheads="1"/>
          </p:cNvSpPr>
          <p:nvPr/>
        </p:nvSpPr>
        <p:spPr bwMode="auto">
          <a:xfrm>
            <a:off x="3851275" y="9379984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83</a:t>
            </a:r>
          </a:p>
        </p:txBody>
      </p:sp>
      <p:sp>
        <p:nvSpPr>
          <p:cNvPr id="167941" name="Rectangle 4"/>
          <p:cNvSpPr>
            <a:spLocks noChangeArrowheads="1"/>
          </p:cNvSpPr>
          <p:nvPr/>
        </p:nvSpPr>
        <p:spPr bwMode="auto">
          <a:xfrm>
            <a:off x="0" y="9379984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7942" name="Rectangle 5"/>
          <p:cNvSpPr>
            <a:spLocks noChangeArrowheads="1"/>
          </p:cNvSpPr>
          <p:nvPr/>
        </p:nvSpPr>
        <p:spPr bwMode="auto">
          <a:xfrm>
            <a:off x="0" y="0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7943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16794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E85DF4-00C3-4356-B763-60B30CD2AA3C}" type="slidenum">
              <a:rPr lang="en-US"/>
              <a:pPr/>
              <a:t>10</a:t>
            </a:fld>
            <a:endParaRPr lang="th-TH"/>
          </a:p>
        </p:txBody>
      </p:sp>
      <p:sp>
        <p:nvSpPr>
          <p:cNvPr id="99330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311D07EC-70F8-4473-BED9-19D245DB849D}" type="slidenum">
              <a:rPr lang="en-US" sz="1200"/>
              <a:pPr algn="r" defTabSz="844550"/>
              <a:t>10</a:t>
            </a:fld>
            <a:endParaRPr lang="en-US" sz="120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0" tIns="45714" rIns="91430" bIns="45714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C951E5-8231-45C0-AE7E-125EB5DF4394}" type="slidenum">
              <a:rPr lang="en-US" smtClean="0"/>
              <a:pPr/>
              <a:t>12</a:t>
            </a:fld>
            <a:endParaRPr lang="th-TH" smtClean="0"/>
          </a:p>
        </p:txBody>
      </p:sp>
      <p:sp>
        <p:nvSpPr>
          <p:cNvPr id="71683" name="Rectangle 2"/>
          <p:cNvSpPr>
            <a:spLocks noChangeArrowheads="1"/>
          </p:cNvSpPr>
          <p:nvPr/>
        </p:nvSpPr>
        <p:spPr bwMode="auto">
          <a:xfrm>
            <a:off x="3851276" y="0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1684" name="Rectangle 3"/>
          <p:cNvSpPr>
            <a:spLocks noChangeArrowheads="1"/>
          </p:cNvSpPr>
          <p:nvPr/>
        </p:nvSpPr>
        <p:spPr bwMode="auto">
          <a:xfrm>
            <a:off x="3851276" y="9379985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139</a:t>
            </a:r>
          </a:p>
        </p:txBody>
      </p:sp>
      <p:sp>
        <p:nvSpPr>
          <p:cNvPr id="71685" name="Rectangle 4"/>
          <p:cNvSpPr>
            <a:spLocks noChangeArrowheads="1"/>
          </p:cNvSpPr>
          <p:nvPr/>
        </p:nvSpPr>
        <p:spPr bwMode="auto">
          <a:xfrm>
            <a:off x="0" y="9379985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1686" name="Rectangle 5"/>
          <p:cNvSpPr>
            <a:spLocks noChangeArrowheads="1"/>
          </p:cNvSpPr>
          <p:nvPr/>
        </p:nvSpPr>
        <p:spPr bwMode="auto">
          <a:xfrm>
            <a:off x="0" y="0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1687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7168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ED1350-C69F-463D-8E5E-4A545F4B97B0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3950" cy="3702050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8A8DC-44E3-48B1-BAB8-284181A1F035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1443-D940-484F-AA23-793648913DAE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759F7-4C03-4567-BD81-C756741F32B3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A279BFD-470B-49E8-A4FA-1FD9F1119AB2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89C45-A991-475C-91B0-CBB9AD0A25CF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th-TH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45DB-A31C-48B2-9443-C6A99121EA2D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82C59-9BB7-423E-ADB0-7EC28567F7CB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0BA-3067-43EB-9C1E-840E0E277C7D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796E2F2-C4E7-4268-8A62-30DA3D47F05E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31A81-491C-4254-B02C-7BB26733D2F6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81F7-B4D0-4015-A5F7-D4F8D0794066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83646D7-6AAC-404B-AD16-E2C66EDA4654}" type="datetime1">
              <a:rPr lang="th-TH" smtClean="0"/>
              <a:pPr/>
              <a:t>29/01/56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th-TH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deanseddon.co.uk/wp-content/uploads/2011/06/4ps.png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3.bp.blogspot.com/-LofHKcT1M2w/T9l8A68AzGI/AAAAAAAAAnw/6ou_uCYA7Nk/s1600/B120432B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z="3600" b="1" dirty="0" smtClean="0">
                <a:solidFill>
                  <a:srgbClr val="996600"/>
                </a:solidFill>
                <a:effectLst/>
                <a:cs typeface="Angsana New" pitchFamily="18" charset="-34"/>
              </a:rPr>
              <a:t>Marketing Mix </a:t>
            </a:r>
            <a:r>
              <a:rPr lang="en-US" sz="3600" b="1" dirty="0" smtClean="0">
                <a:solidFill>
                  <a:srgbClr val="7030A0"/>
                </a:solidFill>
                <a:effectLst/>
                <a:cs typeface="Angsana New" pitchFamily="18" charset="-34"/>
              </a:rPr>
              <a:t>(Fit)</a:t>
            </a:r>
            <a:endParaRPr lang="th-TH" sz="3600" b="1" dirty="0" smtClean="0">
              <a:solidFill>
                <a:srgbClr val="7030A0"/>
              </a:solidFill>
              <a:effectLst/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</a:t>
            </a:fld>
            <a:endParaRPr lang="th-TH"/>
          </a:p>
        </p:txBody>
      </p:sp>
      <p:pic>
        <p:nvPicPr>
          <p:cNvPr id="78854" name="Picture 6" descr="4ps-297x3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060848"/>
            <a:ext cx="4032448" cy="412748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58080" y="228600"/>
            <a:ext cx="8534400" cy="758952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PRODUCT</a:t>
            </a:r>
            <a:endParaRPr lang="th-TH" sz="4800" b="1" dirty="0">
              <a:solidFill>
                <a:srgbClr val="FF0000"/>
              </a:solidFill>
            </a:endParaRPr>
          </a:p>
        </p:txBody>
      </p:sp>
      <p:sp>
        <p:nvSpPr>
          <p:cNvPr id="2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375352" y="1026372"/>
            <a:ext cx="457200" cy="441325"/>
          </a:xfrm>
        </p:spPr>
        <p:txBody>
          <a:bodyPr/>
          <a:lstStyle/>
          <a:p>
            <a:fld id="{050DE223-B973-4AC9-B25E-6BEB04A521CC}" type="slidenum">
              <a:rPr lang="en-US"/>
              <a:pPr/>
              <a:t>2</a:t>
            </a:fld>
            <a:endParaRPr lang="th-TH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280864" y="3657600"/>
            <a:ext cx="2286000" cy="1219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FFFF"/>
                </a:solidFill>
              </a:rPr>
              <a:t>PRODUCT</a:t>
            </a:r>
          </a:p>
          <a:p>
            <a:pPr algn="ctr"/>
            <a:r>
              <a:rPr lang="en-US" sz="2400" b="1">
                <a:solidFill>
                  <a:srgbClr val="FFFFFF"/>
                </a:solidFill>
              </a:rPr>
              <a:t>DECISIONS</a:t>
            </a:r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1071064" y="49530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TEST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MARKETING</a:t>
            </a:r>
          </a:p>
        </p:txBody>
      </p:sp>
      <p:sp>
        <p:nvSpPr>
          <p:cNvPr id="10246" name="Rectangle 8"/>
          <p:cNvSpPr>
            <a:spLocks noChangeArrowheads="1"/>
          </p:cNvSpPr>
          <p:nvPr/>
        </p:nvSpPr>
        <p:spPr bwMode="auto">
          <a:xfrm>
            <a:off x="6328864" y="51816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COMPETITIVE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RESPONSE</a:t>
            </a:r>
          </a:p>
        </p:txBody>
      </p:sp>
      <p:sp>
        <p:nvSpPr>
          <p:cNvPr id="10247" name="Rectangle 9"/>
          <p:cNvSpPr>
            <a:spLocks noChangeArrowheads="1"/>
          </p:cNvSpPr>
          <p:nvPr/>
        </p:nvSpPr>
        <p:spPr bwMode="auto">
          <a:xfrm>
            <a:off x="918664" y="3962400"/>
            <a:ext cx="1828800" cy="8382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IDEAS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AND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 EVALUATIONS</a:t>
            </a:r>
          </a:p>
        </p:txBody>
      </p:sp>
      <p:sp>
        <p:nvSpPr>
          <p:cNvPr id="10248" name="Rectangle 10"/>
          <p:cNvSpPr>
            <a:spLocks noChangeArrowheads="1"/>
          </p:cNvSpPr>
          <p:nvPr/>
        </p:nvSpPr>
        <p:spPr bwMode="auto">
          <a:xfrm>
            <a:off x="1147264" y="27432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dirty="0">
                <a:solidFill>
                  <a:srgbClr val="FFFFFF"/>
                </a:solidFill>
              </a:rPr>
              <a:t>DIFFEREN-</a:t>
            </a:r>
          </a:p>
          <a:p>
            <a:pPr algn="ctr"/>
            <a:r>
              <a:rPr lang="en-US" sz="1600" dirty="0">
                <a:solidFill>
                  <a:srgbClr val="FFFFFF"/>
                </a:solidFill>
              </a:rPr>
              <a:t>TIATION</a:t>
            </a:r>
          </a:p>
        </p:txBody>
      </p:sp>
      <p:sp>
        <p:nvSpPr>
          <p:cNvPr id="10249" name="Rectangle 11"/>
          <p:cNvSpPr>
            <a:spLocks noChangeArrowheads="1"/>
          </p:cNvSpPr>
          <p:nvPr/>
        </p:nvSpPr>
        <p:spPr bwMode="auto">
          <a:xfrm>
            <a:off x="3661864" y="23622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dirty="0">
                <a:solidFill>
                  <a:srgbClr val="FFFFFF"/>
                </a:solidFill>
              </a:rPr>
              <a:t>RISK</a:t>
            </a:r>
          </a:p>
          <a:p>
            <a:pPr algn="ctr"/>
            <a:r>
              <a:rPr lang="en-US" sz="1600" dirty="0">
                <a:solidFill>
                  <a:srgbClr val="FFFFFF"/>
                </a:solidFill>
              </a:rPr>
              <a:t>CHOICES</a:t>
            </a:r>
          </a:p>
        </p:txBody>
      </p:sp>
      <p:sp>
        <p:nvSpPr>
          <p:cNvPr id="10250" name="Rectangle 12"/>
          <p:cNvSpPr>
            <a:spLocks noChangeArrowheads="1"/>
          </p:cNvSpPr>
          <p:nvPr/>
        </p:nvSpPr>
        <p:spPr bwMode="auto">
          <a:xfrm>
            <a:off x="6252664" y="3810000"/>
            <a:ext cx="16002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BRAND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EXTENSIONS</a:t>
            </a:r>
          </a:p>
        </p:txBody>
      </p:sp>
      <p:sp>
        <p:nvSpPr>
          <p:cNvPr id="10251" name="Rectangle 13"/>
          <p:cNvSpPr>
            <a:spLocks noChangeArrowheads="1"/>
          </p:cNvSpPr>
          <p:nvPr/>
        </p:nvSpPr>
        <p:spPr bwMode="auto">
          <a:xfrm>
            <a:off x="6328864" y="25908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BRANDING</a:t>
            </a:r>
          </a:p>
        </p:txBody>
      </p:sp>
      <p:sp>
        <p:nvSpPr>
          <p:cNvPr id="10252" name="Rectangle 15"/>
          <p:cNvSpPr>
            <a:spLocks noChangeArrowheads="1"/>
          </p:cNvSpPr>
          <p:nvPr/>
        </p:nvSpPr>
        <p:spPr bwMode="auto">
          <a:xfrm>
            <a:off x="3509464" y="5334000"/>
            <a:ext cx="1752600" cy="8382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DISTRIBUTION</a:t>
            </a:r>
          </a:p>
        </p:txBody>
      </p:sp>
      <p:sp>
        <p:nvSpPr>
          <p:cNvPr id="10253" name="Line 16"/>
          <p:cNvSpPr>
            <a:spLocks noChangeShapeType="1"/>
          </p:cNvSpPr>
          <p:nvPr/>
        </p:nvSpPr>
        <p:spPr bwMode="auto">
          <a:xfrm flipV="1">
            <a:off x="2518864" y="4953000"/>
            <a:ext cx="68580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4" name="Line 17"/>
          <p:cNvSpPr>
            <a:spLocks noChangeShapeType="1"/>
          </p:cNvSpPr>
          <p:nvPr/>
        </p:nvSpPr>
        <p:spPr bwMode="auto">
          <a:xfrm>
            <a:off x="2747464" y="4343400"/>
            <a:ext cx="4572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5" name="Line 18"/>
          <p:cNvSpPr>
            <a:spLocks noChangeShapeType="1"/>
          </p:cNvSpPr>
          <p:nvPr/>
        </p:nvSpPr>
        <p:spPr bwMode="auto">
          <a:xfrm>
            <a:off x="2595064" y="3200400"/>
            <a:ext cx="60960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6" name="Line 19"/>
          <p:cNvSpPr>
            <a:spLocks noChangeShapeType="1"/>
          </p:cNvSpPr>
          <p:nvPr/>
        </p:nvSpPr>
        <p:spPr bwMode="auto">
          <a:xfrm>
            <a:off x="4347664" y="31242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7" name="Line 20"/>
          <p:cNvSpPr>
            <a:spLocks noChangeShapeType="1"/>
          </p:cNvSpPr>
          <p:nvPr/>
        </p:nvSpPr>
        <p:spPr bwMode="auto">
          <a:xfrm flipV="1">
            <a:off x="4347664" y="49530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8" name="Line 21"/>
          <p:cNvSpPr>
            <a:spLocks noChangeShapeType="1"/>
          </p:cNvSpPr>
          <p:nvPr/>
        </p:nvSpPr>
        <p:spPr bwMode="auto">
          <a:xfrm flipV="1">
            <a:off x="6938464" y="34290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9" name="Line 23"/>
          <p:cNvSpPr>
            <a:spLocks noChangeShapeType="1"/>
          </p:cNvSpPr>
          <p:nvPr/>
        </p:nvSpPr>
        <p:spPr bwMode="auto">
          <a:xfrm flipH="1" flipV="1">
            <a:off x="5566864" y="4953000"/>
            <a:ext cx="76200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0" name="Line 24"/>
          <p:cNvSpPr>
            <a:spLocks noChangeShapeType="1"/>
          </p:cNvSpPr>
          <p:nvPr/>
        </p:nvSpPr>
        <p:spPr bwMode="auto">
          <a:xfrm flipH="1">
            <a:off x="5643064" y="4191000"/>
            <a:ext cx="609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1" name="Line 25"/>
          <p:cNvSpPr>
            <a:spLocks noChangeShapeType="1"/>
          </p:cNvSpPr>
          <p:nvPr/>
        </p:nvSpPr>
        <p:spPr bwMode="auto">
          <a:xfrm flipH="1">
            <a:off x="5566864" y="3048000"/>
            <a:ext cx="76200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2" name="Rectangle 26"/>
          <p:cNvSpPr>
            <a:spLocks noChangeArrowheads="1"/>
          </p:cNvSpPr>
          <p:nvPr/>
        </p:nvSpPr>
        <p:spPr bwMode="auto">
          <a:xfrm>
            <a:off x="1071064" y="58674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PRODUCT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LINES</a:t>
            </a:r>
          </a:p>
        </p:txBody>
      </p:sp>
      <p:sp>
        <p:nvSpPr>
          <p:cNvPr id="10263" name="Line 27"/>
          <p:cNvSpPr>
            <a:spLocks noChangeShapeType="1"/>
          </p:cNvSpPr>
          <p:nvPr/>
        </p:nvSpPr>
        <p:spPr bwMode="auto">
          <a:xfrm flipV="1">
            <a:off x="2518864" y="4953000"/>
            <a:ext cx="99060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4" name="Line 28"/>
          <p:cNvSpPr>
            <a:spLocks noChangeShapeType="1"/>
          </p:cNvSpPr>
          <p:nvPr/>
        </p:nvSpPr>
        <p:spPr bwMode="auto">
          <a:xfrm flipV="1">
            <a:off x="2518864" y="5791200"/>
            <a:ext cx="91440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5" name="Rectangle 29"/>
          <p:cNvSpPr>
            <a:spLocks noChangeArrowheads="1"/>
          </p:cNvSpPr>
          <p:nvPr/>
        </p:nvSpPr>
        <p:spPr bwMode="auto">
          <a:xfrm>
            <a:off x="5490664" y="16764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IMAGE/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POSITIONING</a:t>
            </a:r>
          </a:p>
        </p:txBody>
      </p:sp>
      <p:sp>
        <p:nvSpPr>
          <p:cNvPr id="10266" name="Line 30"/>
          <p:cNvSpPr>
            <a:spLocks noChangeShapeType="1"/>
          </p:cNvSpPr>
          <p:nvPr/>
        </p:nvSpPr>
        <p:spPr bwMode="auto">
          <a:xfrm flipH="1">
            <a:off x="5109664" y="2438400"/>
            <a:ext cx="68580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7" name="Line 31"/>
          <p:cNvSpPr>
            <a:spLocks noChangeShapeType="1"/>
          </p:cNvSpPr>
          <p:nvPr/>
        </p:nvSpPr>
        <p:spPr bwMode="auto">
          <a:xfrm>
            <a:off x="6938464" y="20574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68" name="Line 32"/>
          <p:cNvSpPr>
            <a:spLocks noChangeShapeType="1"/>
          </p:cNvSpPr>
          <p:nvPr/>
        </p:nvSpPr>
        <p:spPr bwMode="auto">
          <a:xfrm>
            <a:off x="7167064" y="20574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83968" y="6309320"/>
            <a:ext cx="609600" cy="441324"/>
          </a:xfrm>
        </p:spPr>
        <p:txBody>
          <a:bodyPr/>
          <a:lstStyle/>
          <a:p>
            <a:pPr>
              <a:defRPr/>
            </a:pPr>
            <a:fld id="{8BC1FFC4-F688-407F-A299-4925FAB199C6}" type="slidenum">
              <a:rPr lang="en-US"/>
              <a:pPr>
                <a:defRPr/>
              </a:pPr>
              <a:t>3</a:t>
            </a:fld>
            <a:endParaRPr lang="th-TH" dirty="0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 rot="10800000">
            <a:off x="611560" y="2081214"/>
            <a:ext cx="0" cy="3095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611560" y="5176839"/>
            <a:ext cx="42481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611560" y="2873376"/>
            <a:ext cx="2376488" cy="2303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6" name="Line 11"/>
          <p:cNvSpPr>
            <a:spLocks noChangeShapeType="1"/>
          </p:cNvSpPr>
          <p:nvPr/>
        </p:nvSpPr>
        <p:spPr bwMode="auto">
          <a:xfrm>
            <a:off x="611560" y="2297114"/>
            <a:ext cx="2952750" cy="2879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7" name="Line 12"/>
          <p:cNvSpPr>
            <a:spLocks noChangeShapeType="1"/>
          </p:cNvSpPr>
          <p:nvPr/>
        </p:nvSpPr>
        <p:spPr bwMode="auto">
          <a:xfrm>
            <a:off x="611560" y="3592514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18" name="Line 13"/>
          <p:cNvSpPr>
            <a:spLocks noChangeShapeType="1"/>
          </p:cNvSpPr>
          <p:nvPr/>
        </p:nvSpPr>
        <p:spPr bwMode="auto">
          <a:xfrm>
            <a:off x="611560" y="4125914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19" name="Line 15"/>
          <p:cNvSpPr>
            <a:spLocks noChangeShapeType="1"/>
          </p:cNvSpPr>
          <p:nvPr/>
        </p:nvSpPr>
        <p:spPr bwMode="auto">
          <a:xfrm>
            <a:off x="1908548" y="3578226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20" name="Line 17"/>
          <p:cNvSpPr>
            <a:spLocks noChangeShapeType="1"/>
          </p:cNvSpPr>
          <p:nvPr/>
        </p:nvSpPr>
        <p:spPr bwMode="auto">
          <a:xfrm>
            <a:off x="1908548" y="4125914"/>
            <a:ext cx="5746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21" name="Line 18"/>
          <p:cNvSpPr>
            <a:spLocks noChangeShapeType="1"/>
          </p:cNvSpPr>
          <p:nvPr/>
        </p:nvSpPr>
        <p:spPr bwMode="auto">
          <a:xfrm>
            <a:off x="1332285" y="3592514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22" name="Line 19"/>
          <p:cNvSpPr>
            <a:spLocks noChangeShapeType="1"/>
          </p:cNvSpPr>
          <p:nvPr/>
        </p:nvSpPr>
        <p:spPr bwMode="auto">
          <a:xfrm>
            <a:off x="2483223" y="4111626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23" name="Text Box 20"/>
          <p:cNvSpPr txBox="1">
            <a:spLocks noChangeArrowheads="1"/>
          </p:cNvSpPr>
          <p:nvPr/>
        </p:nvSpPr>
        <p:spPr bwMode="auto">
          <a:xfrm>
            <a:off x="323528" y="1700808"/>
            <a:ext cx="6591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>
                <a:latin typeface="Angsana New" pitchFamily="18" charset="-34"/>
                <a:cs typeface="+mj-cs"/>
              </a:rPr>
              <a:t>price</a:t>
            </a:r>
            <a:endParaRPr lang="th-TH" dirty="0">
              <a:latin typeface="Angsana New" pitchFamily="18" charset="-34"/>
              <a:cs typeface="+mj-cs"/>
            </a:endParaRPr>
          </a:p>
        </p:txBody>
      </p:sp>
      <p:sp>
        <p:nvSpPr>
          <p:cNvPr id="17424" name="Text Box 21"/>
          <p:cNvSpPr txBox="1">
            <a:spLocks noChangeArrowheads="1"/>
          </p:cNvSpPr>
          <p:nvPr/>
        </p:nvSpPr>
        <p:spPr bwMode="auto">
          <a:xfrm>
            <a:off x="4840660" y="4949826"/>
            <a:ext cx="104227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cs typeface="EucrosiaUPC" pitchFamily="18" charset="-34"/>
              </a:rPr>
              <a:t>quantity</a:t>
            </a:r>
            <a:endParaRPr lang="th-TH" sz="1800" dirty="0">
              <a:cs typeface="EucrosiaUPC" pitchFamily="18" charset="-34"/>
            </a:endParaRPr>
          </a:p>
        </p:txBody>
      </p:sp>
      <p:sp>
        <p:nvSpPr>
          <p:cNvPr id="17425" name="Text Box 22"/>
          <p:cNvSpPr txBox="1">
            <a:spLocks noChangeArrowheads="1"/>
          </p:cNvSpPr>
          <p:nvPr/>
        </p:nvSpPr>
        <p:spPr bwMode="auto">
          <a:xfrm>
            <a:off x="159123" y="3249614"/>
            <a:ext cx="381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p</a:t>
            </a:r>
            <a:r>
              <a:rPr lang="en-US" baseline="-25000">
                <a:latin typeface="Angsana New" pitchFamily="18" charset="-34"/>
              </a:rPr>
              <a:t>2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26" name="Text Box 23"/>
          <p:cNvSpPr txBox="1">
            <a:spLocks noChangeArrowheads="1"/>
          </p:cNvSpPr>
          <p:nvPr/>
        </p:nvSpPr>
        <p:spPr bwMode="auto">
          <a:xfrm>
            <a:off x="179760" y="3808414"/>
            <a:ext cx="381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p</a:t>
            </a:r>
            <a:r>
              <a:rPr lang="en-US" baseline="-25000">
                <a:latin typeface="Angsana New" pitchFamily="18" charset="-34"/>
              </a:rPr>
              <a:t>1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27" name="Text Box 24"/>
          <p:cNvSpPr txBox="1">
            <a:spLocks noChangeArrowheads="1"/>
          </p:cNvSpPr>
          <p:nvPr/>
        </p:nvSpPr>
        <p:spPr bwMode="auto">
          <a:xfrm>
            <a:off x="323528" y="5142136"/>
            <a:ext cx="3016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latin typeface="Angsana New" pitchFamily="18" charset="-34"/>
              </a:rPr>
              <a:t>0</a:t>
            </a:r>
            <a:endParaRPr lang="th-TH" dirty="0">
              <a:latin typeface="Angsana New" pitchFamily="18" charset="-34"/>
            </a:endParaRPr>
          </a:p>
        </p:txBody>
      </p:sp>
      <p:sp>
        <p:nvSpPr>
          <p:cNvPr id="17428" name="Text Box 25"/>
          <p:cNvSpPr txBox="1">
            <a:spLocks noChangeArrowheads="1"/>
          </p:cNvSpPr>
          <p:nvPr/>
        </p:nvSpPr>
        <p:spPr bwMode="auto">
          <a:xfrm>
            <a:off x="1167185" y="5145089"/>
            <a:ext cx="4524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th-TH" baseline="-25000">
                <a:latin typeface="Angsana New" pitchFamily="18" charset="-34"/>
              </a:rPr>
              <a:t>0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29" name="Text Box 26"/>
          <p:cNvSpPr txBox="1">
            <a:spLocks noChangeArrowheads="1"/>
          </p:cNvSpPr>
          <p:nvPr/>
        </p:nvSpPr>
        <p:spPr bwMode="auto">
          <a:xfrm>
            <a:off x="1764085" y="5148264"/>
            <a:ext cx="381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en-US" baseline="-25000">
                <a:latin typeface="Angsana New" pitchFamily="18" charset="-34"/>
              </a:rPr>
              <a:t>1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30" name="Text Box 27"/>
          <p:cNvSpPr txBox="1">
            <a:spLocks noChangeArrowheads="1"/>
          </p:cNvSpPr>
          <p:nvPr/>
        </p:nvSpPr>
        <p:spPr bwMode="auto">
          <a:xfrm>
            <a:off x="2340348" y="5149851"/>
            <a:ext cx="381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en-US" baseline="-25000">
                <a:latin typeface="Angsana New" pitchFamily="18" charset="-34"/>
              </a:rPr>
              <a:t>2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31" name="Text Box 28"/>
          <p:cNvSpPr txBox="1">
            <a:spLocks noChangeArrowheads="1"/>
          </p:cNvSpPr>
          <p:nvPr/>
        </p:nvSpPr>
        <p:spPr bwMode="auto">
          <a:xfrm>
            <a:off x="2556248" y="4529139"/>
            <a:ext cx="7604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D</a:t>
            </a:r>
            <a:r>
              <a:rPr lang="en-US" baseline="-25000">
                <a:latin typeface="Angsana New" pitchFamily="18" charset="-34"/>
              </a:rPr>
              <a:t>1</a:t>
            </a:r>
            <a:r>
              <a:rPr lang="en-US">
                <a:latin typeface="Angsana New" pitchFamily="18" charset="-34"/>
              </a:rPr>
              <a:t>(s</a:t>
            </a:r>
            <a:r>
              <a:rPr lang="en-US" baseline="-25000">
                <a:latin typeface="Angsana New" pitchFamily="18" charset="-34"/>
              </a:rPr>
              <a:t>1</a:t>
            </a:r>
            <a:r>
              <a:rPr lang="en-US">
                <a:latin typeface="Angsana New" pitchFamily="18" charset="-34"/>
              </a:rPr>
              <a:t>)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32" name="Text Box 29"/>
          <p:cNvSpPr txBox="1">
            <a:spLocks noChangeArrowheads="1"/>
          </p:cNvSpPr>
          <p:nvPr/>
        </p:nvSpPr>
        <p:spPr bwMode="auto">
          <a:xfrm>
            <a:off x="3348410" y="4543426"/>
            <a:ext cx="760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D</a:t>
            </a:r>
            <a:r>
              <a:rPr lang="en-US" baseline="-25000">
                <a:latin typeface="Angsana New" pitchFamily="18" charset="-34"/>
              </a:rPr>
              <a:t>2</a:t>
            </a:r>
            <a:r>
              <a:rPr lang="en-US">
                <a:latin typeface="Angsana New" pitchFamily="18" charset="-34"/>
              </a:rPr>
              <a:t>(s</a:t>
            </a:r>
            <a:r>
              <a:rPr lang="en-US" baseline="-25000">
                <a:latin typeface="Angsana New" pitchFamily="18" charset="-34"/>
              </a:rPr>
              <a:t>2</a:t>
            </a:r>
            <a:r>
              <a:rPr lang="en-US">
                <a:latin typeface="Angsana New" pitchFamily="18" charset="-34"/>
              </a:rPr>
              <a:t>)</a:t>
            </a:r>
            <a:endParaRPr lang="th-TH">
              <a:latin typeface="Angsana New" pitchFamily="18" charset="-34"/>
            </a:endParaRPr>
          </a:p>
        </p:txBody>
      </p:sp>
      <p:sp>
        <p:nvSpPr>
          <p:cNvPr id="29" name="Line 5"/>
          <p:cNvSpPr>
            <a:spLocks noChangeShapeType="1"/>
          </p:cNvSpPr>
          <p:nvPr/>
        </p:nvSpPr>
        <p:spPr bwMode="auto">
          <a:xfrm flipV="1">
            <a:off x="3197423" y="664946"/>
            <a:ext cx="0" cy="3240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0" name="Line 6"/>
          <p:cNvSpPr>
            <a:spLocks noChangeShapeType="1"/>
          </p:cNvSpPr>
          <p:nvPr/>
        </p:nvSpPr>
        <p:spPr bwMode="auto">
          <a:xfrm>
            <a:off x="3197423" y="3905034"/>
            <a:ext cx="46815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1" name="Arc 7"/>
          <p:cNvSpPr>
            <a:spLocks/>
          </p:cNvSpPr>
          <p:nvPr/>
        </p:nvSpPr>
        <p:spPr bwMode="auto">
          <a:xfrm rot="10505085">
            <a:off x="3773685" y="520484"/>
            <a:ext cx="2305050" cy="1630362"/>
          </a:xfrm>
          <a:custGeom>
            <a:avLst/>
            <a:gdLst>
              <a:gd name="T0" fmla="*/ 0 w 21600"/>
              <a:gd name="T1" fmla="*/ 0 h 21600"/>
              <a:gd name="T2" fmla="*/ 2305050 w 21600"/>
              <a:gd name="T3" fmla="*/ 1630362 h 21600"/>
              <a:gd name="T4" fmla="*/ 0 w 21600"/>
              <a:gd name="T5" fmla="*/ 1630362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32" name="Arc 8"/>
          <p:cNvSpPr>
            <a:spLocks/>
          </p:cNvSpPr>
          <p:nvPr/>
        </p:nvSpPr>
        <p:spPr bwMode="auto">
          <a:xfrm rot="10505085">
            <a:off x="3413323" y="1030071"/>
            <a:ext cx="2447925" cy="1630363"/>
          </a:xfrm>
          <a:custGeom>
            <a:avLst/>
            <a:gdLst>
              <a:gd name="T0" fmla="*/ 0 w 21552"/>
              <a:gd name="T1" fmla="*/ 0 h 21600"/>
              <a:gd name="T2" fmla="*/ 2447925 w 21552"/>
              <a:gd name="T3" fmla="*/ 1521974 h 21600"/>
              <a:gd name="T4" fmla="*/ 0 w 21552"/>
              <a:gd name="T5" fmla="*/ 1630363 h 21600"/>
              <a:gd name="T6" fmla="*/ 0 60000 65536"/>
              <a:gd name="T7" fmla="*/ 0 60000 65536"/>
              <a:gd name="T8" fmla="*/ 0 60000 65536"/>
              <a:gd name="T9" fmla="*/ 0 w 21552"/>
              <a:gd name="T10" fmla="*/ 0 h 21600"/>
              <a:gd name="T11" fmla="*/ 21552 w 2155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52" h="21600" fill="none" extrusionOk="0">
                <a:moveTo>
                  <a:pt x="-1" y="0"/>
                </a:moveTo>
                <a:cubicBezTo>
                  <a:pt x="11371" y="0"/>
                  <a:pt x="20796" y="8817"/>
                  <a:pt x="21552" y="20163"/>
                </a:cubicBezTo>
              </a:path>
              <a:path w="21552" h="21600" stroke="0" extrusionOk="0">
                <a:moveTo>
                  <a:pt x="-1" y="0"/>
                </a:moveTo>
                <a:cubicBezTo>
                  <a:pt x="11371" y="0"/>
                  <a:pt x="20796" y="8817"/>
                  <a:pt x="21552" y="20163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33" name="Line 9"/>
          <p:cNvSpPr>
            <a:spLocks noChangeShapeType="1"/>
          </p:cNvSpPr>
          <p:nvPr/>
        </p:nvSpPr>
        <p:spPr bwMode="auto">
          <a:xfrm flipH="1">
            <a:off x="3183135" y="2031784"/>
            <a:ext cx="2232025" cy="0"/>
          </a:xfrm>
          <a:prstGeom prst="line">
            <a:avLst/>
          </a:prstGeom>
          <a:noFill/>
          <a:ln w="19050">
            <a:solidFill>
              <a:srgbClr val="0070C0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4" name="Line 10"/>
          <p:cNvSpPr>
            <a:spLocks noChangeShapeType="1"/>
          </p:cNvSpPr>
          <p:nvPr/>
        </p:nvSpPr>
        <p:spPr bwMode="auto">
          <a:xfrm>
            <a:off x="5431035" y="2031784"/>
            <a:ext cx="0" cy="1873250"/>
          </a:xfrm>
          <a:prstGeom prst="line">
            <a:avLst/>
          </a:prstGeom>
          <a:noFill/>
          <a:ln w="19050">
            <a:solidFill>
              <a:srgbClr val="0070C0"/>
            </a:solidFill>
            <a:prstDash val="lgDash"/>
            <a:round/>
            <a:headEnd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5" name="Line 11"/>
          <p:cNvSpPr>
            <a:spLocks noChangeShapeType="1"/>
          </p:cNvSpPr>
          <p:nvPr/>
        </p:nvSpPr>
        <p:spPr bwMode="auto">
          <a:xfrm>
            <a:off x="3197423" y="1673009"/>
            <a:ext cx="360362" cy="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6" name="Line 12"/>
          <p:cNvSpPr>
            <a:spLocks noChangeShapeType="1"/>
          </p:cNvSpPr>
          <p:nvPr/>
        </p:nvSpPr>
        <p:spPr bwMode="auto">
          <a:xfrm>
            <a:off x="3557785" y="1673009"/>
            <a:ext cx="0" cy="2232025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lgDash"/>
            <a:round/>
            <a:headEnd/>
            <a:tailEnd type="oval" w="med" len="med"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37" name="Object 13"/>
          <p:cNvGraphicFramePr>
            <a:graphicFrameLocks noChangeAspect="1"/>
          </p:cNvGraphicFramePr>
          <p:nvPr/>
        </p:nvGraphicFramePr>
        <p:xfrm>
          <a:off x="6226373" y="1815884"/>
          <a:ext cx="650875" cy="361950"/>
        </p:xfrm>
        <a:graphic>
          <a:graphicData uri="http://schemas.openxmlformats.org/presentationml/2006/ole">
            <p:oleObj spid="_x0000_s59394" name="Equation" r:id="rId3" imgW="419040" imgH="228600" progId="">
              <p:embed/>
            </p:oleObj>
          </a:graphicData>
        </a:graphic>
      </p:graphicFrame>
      <p:graphicFrame>
        <p:nvGraphicFramePr>
          <p:cNvPr id="38" name="Object 14"/>
          <p:cNvGraphicFramePr>
            <a:graphicFrameLocks noChangeAspect="1"/>
          </p:cNvGraphicFramePr>
          <p:nvPr/>
        </p:nvGraphicFramePr>
        <p:xfrm>
          <a:off x="6188273" y="2320709"/>
          <a:ext cx="633412" cy="361950"/>
        </p:xfrm>
        <a:graphic>
          <a:graphicData uri="http://schemas.openxmlformats.org/presentationml/2006/ole">
            <p:oleObj spid="_x0000_s59395" name="Equation" r:id="rId4" imgW="406080" imgH="228600" progId="">
              <p:embed/>
            </p:oleObj>
          </a:graphicData>
        </a:graphic>
      </p:graphicFrame>
      <p:graphicFrame>
        <p:nvGraphicFramePr>
          <p:cNvPr id="39" name="Object 15"/>
          <p:cNvGraphicFramePr>
            <a:graphicFrameLocks noChangeAspect="1"/>
          </p:cNvGraphicFramePr>
          <p:nvPr/>
        </p:nvGraphicFramePr>
        <p:xfrm>
          <a:off x="2622748" y="1384084"/>
          <a:ext cx="334962" cy="361950"/>
        </p:xfrm>
        <a:graphic>
          <a:graphicData uri="http://schemas.openxmlformats.org/presentationml/2006/ole">
            <p:oleObj spid="_x0000_s59396" name="Equation" r:id="rId5" imgW="215640" imgH="228600" progId="">
              <p:embed/>
            </p:oleObj>
          </a:graphicData>
        </a:graphic>
      </p:graphicFrame>
      <p:graphicFrame>
        <p:nvGraphicFramePr>
          <p:cNvPr id="40" name="Object 16"/>
          <p:cNvGraphicFramePr>
            <a:graphicFrameLocks noChangeAspect="1"/>
          </p:cNvGraphicFramePr>
          <p:nvPr/>
        </p:nvGraphicFramePr>
        <p:xfrm>
          <a:off x="2622748" y="1888909"/>
          <a:ext cx="374650" cy="361950"/>
        </p:xfrm>
        <a:graphic>
          <a:graphicData uri="http://schemas.openxmlformats.org/presentationml/2006/ole">
            <p:oleObj spid="_x0000_s59397" name="Equation" r:id="rId6" imgW="241200" imgH="228600" progId="">
              <p:embed/>
            </p:oleObj>
          </a:graphicData>
        </a:graphic>
      </p:graphicFrame>
      <p:sp>
        <p:nvSpPr>
          <p:cNvPr id="41" name="Text Box 17"/>
          <p:cNvSpPr txBox="1">
            <a:spLocks noChangeArrowheads="1"/>
          </p:cNvSpPr>
          <p:nvPr/>
        </p:nvSpPr>
        <p:spPr bwMode="auto">
          <a:xfrm>
            <a:off x="2868810" y="315696"/>
            <a:ext cx="6944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cs typeface="EucrosiaUPC" pitchFamily="18" charset="-34"/>
              </a:rPr>
              <a:t>price</a:t>
            </a:r>
            <a:endParaRPr lang="th-TH" sz="1800" dirty="0">
              <a:cs typeface="EucrosiaUPC" pitchFamily="18" charset="-34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940873" y="3744696"/>
            <a:ext cx="104227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cs typeface="EucrosiaUPC" pitchFamily="18" charset="-34"/>
              </a:rPr>
              <a:t>quantity</a:t>
            </a:r>
            <a:endParaRPr lang="th-TH" sz="1800" dirty="0">
              <a:cs typeface="EucrosiaUPC" pitchFamily="18" charset="-34"/>
            </a:endParaRPr>
          </a:p>
        </p:txBody>
      </p:sp>
      <p:sp>
        <p:nvSpPr>
          <p:cNvPr id="43" name="Text Box 19"/>
          <p:cNvSpPr txBox="1">
            <a:spLocks noChangeArrowheads="1"/>
          </p:cNvSpPr>
          <p:nvPr/>
        </p:nvSpPr>
        <p:spPr bwMode="auto">
          <a:xfrm>
            <a:off x="2902223" y="3845991"/>
            <a:ext cx="301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latin typeface="Angsana New" pitchFamily="18" charset="-34"/>
              </a:rPr>
              <a:t>0</a:t>
            </a:r>
            <a:endParaRPr lang="th-TH" dirty="0">
              <a:latin typeface="Angsana New" pitchFamily="18" charset="-34"/>
            </a:endParaRPr>
          </a:p>
        </p:txBody>
      </p:sp>
      <p:sp>
        <p:nvSpPr>
          <p:cNvPr id="44" name="Text Box 20"/>
          <p:cNvSpPr txBox="1">
            <a:spLocks noChangeArrowheads="1"/>
          </p:cNvSpPr>
          <p:nvPr/>
        </p:nvSpPr>
        <p:spPr bwMode="auto">
          <a:xfrm>
            <a:off x="3465710" y="3849471"/>
            <a:ext cx="381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en-US" baseline="-25000">
                <a:latin typeface="Angsana New" pitchFamily="18" charset="-34"/>
              </a:rPr>
              <a:t>1</a:t>
            </a:r>
            <a:endParaRPr lang="th-TH">
              <a:latin typeface="Angsana New" pitchFamily="18" charset="-34"/>
            </a:endParaRPr>
          </a:p>
        </p:txBody>
      </p:sp>
      <p:sp>
        <p:nvSpPr>
          <p:cNvPr id="45" name="Text Box 21"/>
          <p:cNvSpPr txBox="1">
            <a:spLocks noChangeArrowheads="1"/>
          </p:cNvSpPr>
          <p:nvPr/>
        </p:nvSpPr>
        <p:spPr bwMode="auto">
          <a:xfrm>
            <a:off x="5194498" y="3849471"/>
            <a:ext cx="381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en-US" baseline="-25000">
                <a:latin typeface="Angsana New" pitchFamily="18" charset="-34"/>
              </a:rPr>
              <a:t>2</a:t>
            </a:r>
            <a:endParaRPr lang="th-TH">
              <a:latin typeface="Angsana New" pitchFamily="18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076056" y="836712"/>
            <a:ext cx="3062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Optimal quality</a:t>
            </a:r>
            <a:endParaRPr lang="th-TH" b="1" dirty="0">
              <a:solidFill>
                <a:srgbClr val="FF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1560" y="5805264"/>
            <a:ext cx="32207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Target customer</a:t>
            </a:r>
            <a:endParaRPr lang="th-TH" b="1" dirty="0">
              <a:solidFill>
                <a:srgbClr val="FF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60032" y="4437112"/>
            <a:ext cx="3970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solidFill>
                  <a:srgbClr val="002060"/>
                </a:solidFill>
              </a:rPr>
              <a:t>Stuck in the middle?</a:t>
            </a:r>
            <a:endParaRPr lang="th-TH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E6995F-AAA5-4098-ACCD-9F00D233DFD7}" type="slidenum">
              <a:rPr lang="en-US" smtClean="0"/>
              <a:pPr/>
              <a:t>4</a:t>
            </a:fld>
            <a:endParaRPr lang="th-TH" smtClean="0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95536" y="2276872"/>
            <a:ext cx="3672408" cy="2520280"/>
            <a:chOff x="1392" y="1367"/>
            <a:chExt cx="2203" cy="1034"/>
          </a:xfrm>
        </p:grpSpPr>
        <p:sp>
          <p:nvSpPr>
            <p:cNvPr id="73747" name="Freeform 3"/>
            <p:cNvSpPr>
              <a:spLocks/>
            </p:cNvSpPr>
            <p:nvPr/>
          </p:nvSpPr>
          <p:spPr bwMode="auto">
            <a:xfrm>
              <a:off x="1392" y="1440"/>
              <a:ext cx="1873" cy="961"/>
            </a:xfrm>
            <a:custGeom>
              <a:avLst/>
              <a:gdLst>
                <a:gd name="T0" fmla="*/ 0 w 1873"/>
                <a:gd name="T1" fmla="*/ 0 h 961"/>
                <a:gd name="T2" fmla="*/ 528 w 1873"/>
                <a:gd name="T3" fmla="*/ 336 h 961"/>
                <a:gd name="T4" fmla="*/ 1248 w 1873"/>
                <a:gd name="T5" fmla="*/ 720 h 961"/>
                <a:gd name="T6" fmla="*/ 1872 w 1873"/>
                <a:gd name="T7" fmla="*/ 960 h 961"/>
                <a:gd name="T8" fmla="*/ 0 w 1873"/>
                <a:gd name="T9" fmla="*/ 960 h 961"/>
                <a:gd name="T10" fmla="*/ 0 w 1873"/>
                <a:gd name="T11" fmla="*/ 0 h 9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73"/>
                <a:gd name="T19" fmla="*/ 0 h 961"/>
                <a:gd name="T20" fmla="*/ 1873 w 1873"/>
                <a:gd name="T21" fmla="*/ 961 h 96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73" h="961">
                  <a:moveTo>
                    <a:pt x="0" y="0"/>
                  </a:moveTo>
                  <a:lnTo>
                    <a:pt x="528" y="336"/>
                  </a:lnTo>
                  <a:lnTo>
                    <a:pt x="1248" y="720"/>
                  </a:lnTo>
                  <a:lnTo>
                    <a:pt x="1872" y="960"/>
                  </a:lnTo>
                  <a:lnTo>
                    <a:pt x="0" y="960"/>
                  </a:lnTo>
                  <a:lnTo>
                    <a:pt x="0" y="0"/>
                  </a:lnTo>
                </a:path>
              </a:pathLst>
            </a:custGeom>
            <a:solidFill>
              <a:srgbClr val="FFCCCC"/>
            </a:soli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73749" name="Rectangle 5"/>
            <p:cNvSpPr>
              <a:spLocks noChangeArrowheads="1"/>
            </p:cNvSpPr>
            <p:nvPr/>
          </p:nvSpPr>
          <p:spPr bwMode="auto">
            <a:xfrm>
              <a:off x="2195" y="1367"/>
              <a:ext cx="140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 dirty="0" smtClean="0">
                  <a:latin typeface="Arial" pitchFamily="34" charset="0"/>
                </a:rPr>
                <a:t>Consumer surplus</a:t>
              </a:r>
              <a:endParaRPr lang="en-US" sz="1800" b="1" i="1" dirty="0">
                <a:latin typeface="Arial" pitchFamily="34" charset="0"/>
              </a:endParaRPr>
            </a:p>
          </p:txBody>
        </p:sp>
        <p:sp>
          <p:nvSpPr>
            <p:cNvPr id="73750" name="Line 6"/>
            <p:cNvSpPr>
              <a:spLocks noChangeShapeType="1"/>
            </p:cNvSpPr>
            <p:nvPr/>
          </p:nvSpPr>
          <p:spPr bwMode="auto">
            <a:xfrm flipH="1">
              <a:off x="1961" y="1641"/>
              <a:ext cx="303" cy="41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73732" name="Rectangle 7"/>
          <p:cNvSpPr>
            <a:spLocks noChangeArrowheads="1"/>
          </p:cNvSpPr>
          <p:nvPr/>
        </p:nvSpPr>
        <p:spPr bwMode="auto">
          <a:xfrm>
            <a:off x="7620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3733" name="Rectangle 8"/>
          <p:cNvSpPr>
            <a:spLocks noChangeArrowheads="1"/>
          </p:cNvSpPr>
          <p:nvPr/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3734" name="Rectangle 9"/>
          <p:cNvSpPr>
            <a:spLocks noGrp="1" noChangeArrowheads="1"/>
          </p:cNvSpPr>
          <p:nvPr>
            <p:ph type="title"/>
          </p:nvPr>
        </p:nvSpPr>
        <p:spPr>
          <a:xfrm>
            <a:off x="550863" y="277813"/>
            <a:ext cx="7983537" cy="781050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3200" dirty="0" smtClean="0"/>
              <a:t>Consumer Surplus</a:t>
            </a:r>
            <a:endParaRPr lang="en-US" dirty="0" smtClean="0"/>
          </a:p>
        </p:txBody>
      </p:sp>
      <p:sp>
        <p:nvSpPr>
          <p:cNvPr id="73735" name="Line 10"/>
          <p:cNvSpPr>
            <a:spLocks noChangeShapeType="1"/>
          </p:cNvSpPr>
          <p:nvPr/>
        </p:nvSpPr>
        <p:spPr bwMode="auto">
          <a:xfrm>
            <a:off x="395536" y="2967082"/>
            <a:ext cx="0" cy="3466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73736" name="Line 11"/>
          <p:cNvSpPr>
            <a:spLocks noChangeShapeType="1"/>
          </p:cNvSpPr>
          <p:nvPr/>
        </p:nvSpPr>
        <p:spPr bwMode="auto">
          <a:xfrm>
            <a:off x="323528" y="6381328"/>
            <a:ext cx="3888432" cy="1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73737" name="Rectangle 12"/>
          <p:cNvSpPr>
            <a:spLocks noChangeArrowheads="1"/>
          </p:cNvSpPr>
          <p:nvPr/>
        </p:nvSpPr>
        <p:spPr bwMode="auto">
          <a:xfrm>
            <a:off x="3347864" y="6405379"/>
            <a:ext cx="1934135" cy="33598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600" b="1" dirty="0" smtClean="0">
                <a:latin typeface="Arial" pitchFamily="34" charset="0"/>
              </a:rPr>
              <a:t>Product A</a:t>
            </a:r>
            <a:endParaRPr lang="en-US" sz="1600" b="1" dirty="0">
              <a:latin typeface="Arial" pitchFamily="34" charset="0"/>
            </a:endParaRPr>
          </a:p>
        </p:txBody>
      </p:sp>
      <p:sp>
        <p:nvSpPr>
          <p:cNvPr id="73738" name="Rectangle 13"/>
          <p:cNvSpPr>
            <a:spLocks noChangeArrowheads="1"/>
          </p:cNvSpPr>
          <p:nvPr/>
        </p:nvSpPr>
        <p:spPr bwMode="auto">
          <a:xfrm>
            <a:off x="0" y="2564904"/>
            <a:ext cx="1152128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800" b="1" dirty="0" smtClean="0">
                <a:latin typeface="Arial" pitchFamily="34" charset="0"/>
              </a:rPr>
              <a:t>Price</a:t>
            </a:r>
            <a:endParaRPr lang="en-US" sz="1800" b="1" dirty="0">
              <a:latin typeface="Arial" pitchFamily="34" charset="0"/>
            </a:endParaRP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-36512" y="4705454"/>
            <a:ext cx="4286231" cy="523746"/>
            <a:chOff x="1091" y="2205"/>
            <a:chExt cx="3708" cy="406"/>
          </a:xfrm>
        </p:grpSpPr>
        <p:sp>
          <p:nvSpPr>
            <p:cNvPr id="73744" name="Line 15"/>
            <p:cNvSpPr>
              <a:spLocks noChangeShapeType="1"/>
            </p:cNvSpPr>
            <p:nvPr/>
          </p:nvSpPr>
          <p:spPr bwMode="auto">
            <a:xfrm>
              <a:off x="1092" y="2262"/>
              <a:ext cx="3039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73745" name="Rectangle 16"/>
            <p:cNvSpPr>
              <a:spLocks noChangeArrowheads="1"/>
            </p:cNvSpPr>
            <p:nvPr/>
          </p:nvSpPr>
          <p:spPr bwMode="auto">
            <a:xfrm>
              <a:off x="4461" y="2205"/>
              <a:ext cx="33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MC</a:t>
              </a:r>
            </a:p>
          </p:txBody>
        </p:sp>
        <p:sp>
          <p:nvSpPr>
            <p:cNvPr id="73746" name="Rectangle 17"/>
            <p:cNvSpPr>
              <a:spLocks noChangeArrowheads="1"/>
            </p:cNvSpPr>
            <p:nvPr/>
          </p:nvSpPr>
          <p:spPr bwMode="auto">
            <a:xfrm>
              <a:off x="1091" y="2327"/>
              <a:ext cx="354" cy="28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 dirty="0" smtClean="0">
                  <a:latin typeface="Arial" pitchFamily="34" charset="0"/>
                </a:rPr>
                <a:t>P</a:t>
              </a:r>
              <a:r>
                <a:rPr lang="en-US" sz="1800" b="1" i="1" baseline="-25000" dirty="0" smtClean="0">
                  <a:latin typeface="Arial" pitchFamily="34" charset="0"/>
                </a:rPr>
                <a:t>A</a:t>
              </a:r>
              <a:endParaRPr lang="en-US" sz="1800" b="1" i="1" dirty="0">
                <a:latin typeface="Arial" pitchFamily="34" charset="0"/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95537" y="2348880"/>
            <a:ext cx="4392378" cy="2453318"/>
            <a:chOff x="1389" y="1439"/>
            <a:chExt cx="3935" cy="1314"/>
          </a:xfrm>
        </p:grpSpPr>
        <p:sp>
          <p:nvSpPr>
            <p:cNvPr id="73742" name="Freeform 19"/>
            <p:cNvSpPr>
              <a:spLocks/>
            </p:cNvSpPr>
            <p:nvPr/>
          </p:nvSpPr>
          <p:spPr bwMode="auto">
            <a:xfrm>
              <a:off x="1389" y="1439"/>
              <a:ext cx="2976" cy="1304"/>
            </a:xfrm>
            <a:custGeom>
              <a:avLst/>
              <a:gdLst>
                <a:gd name="T0" fmla="*/ 0 w 2976"/>
                <a:gd name="T1" fmla="*/ 0 h 1304"/>
                <a:gd name="T2" fmla="*/ 49 w 2976"/>
                <a:gd name="T3" fmla="*/ 31 h 1304"/>
                <a:gd name="T4" fmla="*/ 112 w 2976"/>
                <a:gd name="T5" fmla="*/ 70 h 1304"/>
                <a:gd name="T6" fmla="*/ 189 w 2976"/>
                <a:gd name="T7" fmla="*/ 123 h 1304"/>
                <a:gd name="T8" fmla="*/ 266 w 2976"/>
                <a:gd name="T9" fmla="*/ 175 h 1304"/>
                <a:gd name="T10" fmla="*/ 440 w 2976"/>
                <a:gd name="T11" fmla="*/ 290 h 1304"/>
                <a:gd name="T12" fmla="*/ 531 w 2976"/>
                <a:gd name="T13" fmla="*/ 347 h 1304"/>
                <a:gd name="T14" fmla="*/ 608 w 2976"/>
                <a:gd name="T15" fmla="*/ 395 h 1304"/>
                <a:gd name="T16" fmla="*/ 908 w 2976"/>
                <a:gd name="T17" fmla="*/ 566 h 1304"/>
                <a:gd name="T18" fmla="*/ 1062 w 2976"/>
                <a:gd name="T19" fmla="*/ 645 h 1304"/>
                <a:gd name="T20" fmla="*/ 1222 w 2976"/>
                <a:gd name="T21" fmla="*/ 720 h 1304"/>
                <a:gd name="T22" fmla="*/ 1383 w 2976"/>
                <a:gd name="T23" fmla="*/ 785 h 1304"/>
                <a:gd name="T24" fmla="*/ 1537 w 2976"/>
                <a:gd name="T25" fmla="*/ 851 h 1304"/>
                <a:gd name="T26" fmla="*/ 1704 w 2976"/>
                <a:gd name="T27" fmla="*/ 913 h 1304"/>
                <a:gd name="T28" fmla="*/ 1795 w 2976"/>
                <a:gd name="T29" fmla="*/ 943 h 1304"/>
                <a:gd name="T30" fmla="*/ 1900 w 2976"/>
                <a:gd name="T31" fmla="*/ 978 h 1304"/>
                <a:gd name="T32" fmla="*/ 2018 w 2976"/>
                <a:gd name="T33" fmla="*/ 1018 h 1304"/>
                <a:gd name="T34" fmla="*/ 2158 w 2976"/>
                <a:gd name="T35" fmla="*/ 1062 h 1304"/>
                <a:gd name="T36" fmla="*/ 2312 w 2976"/>
                <a:gd name="T37" fmla="*/ 1106 h 1304"/>
                <a:gd name="T38" fmla="*/ 2465 w 2976"/>
                <a:gd name="T39" fmla="*/ 1154 h 1304"/>
                <a:gd name="T40" fmla="*/ 2612 w 2976"/>
                <a:gd name="T41" fmla="*/ 1198 h 1304"/>
                <a:gd name="T42" fmla="*/ 2752 w 2976"/>
                <a:gd name="T43" fmla="*/ 1237 h 1304"/>
                <a:gd name="T44" fmla="*/ 2877 w 2976"/>
                <a:gd name="T45" fmla="*/ 1272 h 1304"/>
                <a:gd name="T46" fmla="*/ 2926 w 2976"/>
                <a:gd name="T47" fmla="*/ 1290 h 1304"/>
                <a:gd name="T48" fmla="*/ 2975 w 2976"/>
                <a:gd name="T49" fmla="*/ 1303 h 13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976"/>
                <a:gd name="T76" fmla="*/ 0 h 1304"/>
                <a:gd name="T77" fmla="*/ 2976 w 2976"/>
                <a:gd name="T78" fmla="*/ 1304 h 13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976" h="1304">
                  <a:moveTo>
                    <a:pt x="0" y="0"/>
                  </a:moveTo>
                  <a:lnTo>
                    <a:pt x="49" y="31"/>
                  </a:lnTo>
                  <a:lnTo>
                    <a:pt x="112" y="70"/>
                  </a:lnTo>
                  <a:lnTo>
                    <a:pt x="189" y="123"/>
                  </a:lnTo>
                  <a:lnTo>
                    <a:pt x="266" y="175"/>
                  </a:lnTo>
                  <a:lnTo>
                    <a:pt x="440" y="290"/>
                  </a:lnTo>
                  <a:lnTo>
                    <a:pt x="531" y="347"/>
                  </a:lnTo>
                  <a:lnTo>
                    <a:pt x="608" y="395"/>
                  </a:lnTo>
                  <a:lnTo>
                    <a:pt x="908" y="566"/>
                  </a:lnTo>
                  <a:lnTo>
                    <a:pt x="1062" y="645"/>
                  </a:lnTo>
                  <a:lnTo>
                    <a:pt x="1222" y="720"/>
                  </a:lnTo>
                  <a:lnTo>
                    <a:pt x="1383" y="785"/>
                  </a:lnTo>
                  <a:lnTo>
                    <a:pt x="1537" y="851"/>
                  </a:lnTo>
                  <a:lnTo>
                    <a:pt x="1704" y="913"/>
                  </a:lnTo>
                  <a:lnTo>
                    <a:pt x="1795" y="943"/>
                  </a:lnTo>
                  <a:lnTo>
                    <a:pt x="1900" y="978"/>
                  </a:lnTo>
                  <a:lnTo>
                    <a:pt x="2018" y="1018"/>
                  </a:lnTo>
                  <a:lnTo>
                    <a:pt x="2158" y="1062"/>
                  </a:lnTo>
                  <a:lnTo>
                    <a:pt x="2312" y="1106"/>
                  </a:lnTo>
                  <a:lnTo>
                    <a:pt x="2465" y="1154"/>
                  </a:lnTo>
                  <a:lnTo>
                    <a:pt x="2612" y="1198"/>
                  </a:lnTo>
                  <a:lnTo>
                    <a:pt x="2752" y="1237"/>
                  </a:lnTo>
                  <a:lnTo>
                    <a:pt x="2877" y="1272"/>
                  </a:lnTo>
                  <a:lnTo>
                    <a:pt x="2926" y="1290"/>
                  </a:lnTo>
                  <a:lnTo>
                    <a:pt x="2975" y="130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73743" name="Rectangle 20"/>
            <p:cNvSpPr>
              <a:spLocks noChangeArrowheads="1"/>
            </p:cNvSpPr>
            <p:nvPr/>
          </p:nvSpPr>
          <p:spPr bwMode="auto">
            <a:xfrm>
              <a:off x="4163" y="2557"/>
              <a:ext cx="1161" cy="1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spAutoFit/>
            </a:bodyPr>
            <a:lstStyle/>
            <a:p>
              <a:pPr eaLnBrk="0" hangingPunct="0"/>
              <a:r>
                <a:rPr lang="en-US" sz="1800" b="1" dirty="0" smtClean="0">
                  <a:latin typeface="Arial" pitchFamily="34" charset="0"/>
                </a:rPr>
                <a:t>Demand</a:t>
              </a:r>
              <a:endParaRPr lang="en-US" sz="1800" b="1" dirty="0">
                <a:latin typeface="Arial" pitchFamily="34" charset="0"/>
              </a:endParaRPr>
            </a:p>
          </p:txBody>
        </p:sp>
      </p:grpSp>
      <p:grpSp>
        <p:nvGrpSpPr>
          <p:cNvPr id="23" name="Group 2"/>
          <p:cNvGrpSpPr>
            <a:grpSpLocks/>
          </p:cNvGrpSpPr>
          <p:nvPr/>
        </p:nvGrpSpPr>
        <p:grpSpPr bwMode="auto">
          <a:xfrm>
            <a:off x="4499992" y="4077072"/>
            <a:ext cx="2169762" cy="1239322"/>
            <a:chOff x="1392" y="1367"/>
            <a:chExt cx="2203" cy="1034"/>
          </a:xfrm>
        </p:grpSpPr>
        <p:sp>
          <p:nvSpPr>
            <p:cNvPr id="24" name="Freeform 3"/>
            <p:cNvSpPr>
              <a:spLocks/>
            </p:cNvSpPr>
            <p:nvPr/>
          </p:nvSpPr>
          <p:spPr bwMode="auto">
            <a:xfrm>
              <a:off x="1392" y="1440"/>
              <a:ext cx="1873" cy="961"/>
            </a:xfrm>
            <a:custGeom>
              <a:avLst/>
              <a:gdLst>
                <a:gd name="T0" fmla="*/ 0 w 1873"/>
                <a:gd name="T1" fmla="*/ 0 h 961"/>
                <a:gd name="T2" fmla="*/ 528 w 1873"/>
                <a:gd name="T3" fmla="*/ 336 h 961"/>
                <a:gd name="T4" fmla="*/ 1248 w 1873"/>
                <a:gd name="T5" fmla="*/ 720 h 961"/>
                <a:gd name="T6" fmla="*/ 1872 w 1873"/>
                <a:gd name="T7" fmla="*/ 960 h 961"/>
                <a:gd name="T8" fmla="*/ 0 w 1873"/>
                <a:gd name="T9" fmla="*/ 960 h 961"/>
                <a:gd name="T10" fmla="*/ 0 w 1873"/>
                <a:gd name="T11" fmla="*/ 0 h 9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73"/>
                <a:gd name="T19" fmla="*/ 0 h 961"/>
                <a:gd name="T20" fmla="*/ 1873 w 1873"/>
                <a:gd name="T21" fmla="*/ 961 h 96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73" h="961">
                  <a:moveTo>
                    <a:pt x="0" y="0"/>
                  </a:moveTo>
                  <a:lnTo>
                    <a:pt x="528" y="336"/>
                  </a:lnTo>
                  <a:lnTo>
                    <a:pt x="1248" y="720"/>
                  </a:lnTo>
                  <a:lnTo>
                    <a:pt x="1872" y="960"/>
                  </a:lnTo>
                  <a:lnTo>
                    <a:pt x="0" y="960"/>
                  </a:lnTo>
                  <a:lnTo>
                    <a:pt x="0" y="0"/>
                  </a:lnTo>
                </a:path>
              </a:pathLst>
            </a:custGeom>
            <a:solidFill>
              <a:srgbClr val="FFCCCC"/>
            </a:soli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5" name="Rectangle 5"/>
            <p:cNvSpPr>
              <a:spLocks noChangeArrowheads="1"/>
            </p:cNvSpPr>
            <p:nvPr/>
          </p:nvSpPr>
          <p:spPr bwMode="auto">
            <a:xfrm>
              <a:off x="2195" y="1367"/>
              <a:ext cx="140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 dirty="0" smtClean="0">
                  <a:latin typeface="Arial" pitchFamily="34" charset="0"/>
                </a:rPr>
                <a:t>Consumer surplus</a:t>
              </a:r>
              <a:endParaRPr lang="en-US" sz="1800" b="1" i="1" dirty="0">
                <a:latin typeface="Arial" pitchFamily="34" charset="0"/>
              </a:endParaRPr>
            </a:p>
          </p:txBody>
        </p:sp>
        <p:sp>
          <p:nvSpPr>
            <p:cNvPr id="26" name="Line 6"/>
            <p:cNvSpPr>
              <a:spLocks noChangeShapeType="1"/>
            </p:cNvSpPr>
            <p:nvPr/>
          </p:nvSpPr>
          <p:spPr bwMode="auto">
            <a:xfrm flipH="1">
              <a:off x="1961" y="1641"/>
              <a:ext cx="303" cy="41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4397594" y="6275784"/>
            <a:ext cx="1545262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7099258" y="6275784"/>
            <a:ext cx="2348798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29" name="Line 10"/>
          <p:cNvSpPr>
            <a:spLocks noChangeShapeType="1"/>
          </p:cNvSpPr>
          <p:nvPr/>
        </p:nvSpPr>
        <p:spPr bwMode="auto">
          <a:xfrm>
            <a:off x="4499992" y="2994466"/>
            <a:ext cx="0" cy="3466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0" name="Line 11"/>
          <p:cNvSpPr>
            <a:spLocks noChangeShapeType="1"/>
          </p:cNvSpPr>
          <p:nvPr/>
        </p:nvSpPr>
        <p:spPr bwMode="auto">
          <a:xfrm>
            <a:off x="4427984" y="6451217"/>
            <a:ext cx="35200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1" name="Rectangle 12"/>
          <p:cNvSpPr>
            <a:spLocks noChangeArrowheads="1"/>
          </p:cNvSpPr>
          <p:nvPr/>
        </p:nvSpPr>
        <p:spPr bwMode="auto">
          <a:xfrm>
            <a:off x="7740352" y="6477387"/>
            <a:ext cx="1568895" cy="33598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600" b="1" dirty="0" smtClean="0">
                <a:latin typeface="Arial" pitchFamily="34" charset="0"/>
              </a:rPr>
              <a:t>Product B</a:t>
            </a:r>
            <a:endParaRPr lang="en-US" sz="1600" b="1" dirty="0">
              <a:latin typeface="Arial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3707904" y="2492896"/>
            <a:ext cx="934561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800" b="1" dirty="0" smtClean="0">
                <a:latin typeface="Arial" pitchFamily="34" charset="0"/>
              </a:rPr>
              <a:t>Price</a:t>
            </a:r>
            <a:endParaRPr lang="en-US" sz="1800" b="1" dirty="0">
              <a:latin typeface="Arial" pitchFamily="34" charset="0"/>
            </a:endParaRPr>
          </a:p>
        </p:txBody>
      </p:sp>
      <p:grpSp>
        <p:nvGrpSpPr>
          <p:cNvPr id="33" name="Group 14"/>
          <p:cNvGrpSpPr>
            <a:grpSpLocks/>
          </p:cNvGrpSpPr>
          <p:nvPr/>
        </p:nvGrpSpPr>
        <p:grpSpPr bwMode="auto">
          <a:xfrm>
            <a:off x="3995936" y="5136446"/>
            <a:ext cx="3652053" cy="523746"/>
            <a:chOff x="1091" y="2205"/>
            <a:chExt cx="3708" cy="406"/>
          </a:xfrm>
        </p:grpSpPr>
        <p:sp>
          <p:nvSpPr>
            <p:cNvPr id="34" name="Line 15"/>
            <p:cNvSpPr>
              <a:spLocks noChangeShapeType="1"/>
            </p:cNvSpPr>
            <p:nvPr/>
          </p:nvSpPr>
          <p:spPr bwMode="auto">
            <a:xfrm>
              <a:off x="1409" y="2400"/>
              <a:ext cx="3039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" name="Rectangle 16"/>
            <p:cNvSpPr>
              <a:spLocks noChangeArrowheads="1"/>
            </p:cNvSpPr>
            <p:nvPr/>
          </p:nvSpPr>
          <p:spPr bwMode="auto">
            <a:xfrm>
              <a:off x="4461" y="2205"/>
              <a:ext cx="33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MC</a:t>
              </a:r>
            </a:p>
          </p:txBody>
        </p:sp>
        <p:sp>
          <p:nvSpPr>
            <p:cNvPr id="36" name="Rectangle 17"/>
            <p:cNvSpPr>
              <a:spLocks noChangeArrowheads="1"/>
            </p:cNvSpPr>
            <p:nvPr/>
          </p:nvSpPr>
          <p:spPr bwMode="auto">
            <a:xfrm>
              <a:off x="1091" y="2327"/>
              <a:ext cx="545" cy="28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 dirty="0" smtClean="0">
                  <a:latin typeface="Arial" pitchFamily="34" charset="0"/>
                </a:rPr>
                <a:t>P</a:t>
              </a:r>
              <a:r>
                <a:rPr lang="en-US" sz="1800" b="1" i="1" baseline="-25000" dirty="0" smtClean="0">
                  <a:latin typeface="Arial" pitchFamily="34" charset="0"/>
                </a:rPr>
                <a:t>B</a:t>
              </a:r>
              <a:r>
                <a:rPr lang="en-US" sz="1800" b="1" i="1" dirty="0" smtClean="0">
                  <a:latin typeface="Arial" pitchFamily="34" charset="0"/>
                </a:rPr>
                <a:t>*</a:t>
              </a:r>
              <a:endParaRPr lang="en-US" sz="1800" b="1" i="1" dirty="0">
                <a:latin typeface="Arial" pitchFamily="34" charset="0"/>
              </a:endParaRPr>
            </a:p>
          </p:txBody>
        </p:sp>
      </p:grpSp>
      <p:grpSp>
        <p:nvGrpSpPr>
          <p:cNvPr id="37" name="Group 18"/>
          <p:cNvGrpSpPr>
            <a:grpSpLocks/>
          </p:cNvGrpSpPr>
          <p:nvPr/>
        </p:nvGrpSpPr>
        <p:grpSpPr bwMode="auto">
          <a:xfrm>
            <a:off x="4572000" y="4108426"/>
            <a:ext cx="3240360" cy="1840854"/>
            <a:chOff x="1389" y="1439"/>
            <a:chExt cx="3290" cy="1427"/>
          </a:xfrm>
        </p:grpSpPr>
        <p:sp>
          <p:nvSpPr>
            <p:cNvPr id="38" name="Freeform 19"/>
            <p:cNvSpPr>
              <a:spLocks/>
            </p:cNvSpPr>
            <p:nvPr/>
          </p:nvSpPr>
          <p:spPr bwMode="auto">
            <a:xfrm>
              <a:off x="1389" y="1439"/>
              <a:ext cx="2976" cy="1304"/>
            </a:xfrm>
            <a:custGeom>
              <a:avLst/>
              <a:gdLst>
                <a:gd name="T0" fmla="*/ 0 w 2976"/>
                <a:gd name="T1" fmla="*/ 0 h 1304"/>
                <a:gd name="T2" fmla="*/ 49 w 2976"/>
                <a:gd name="T3" fmla="*/ 31 h 1304"/>
                <a:gd name="T4" fmla="*/ 112 w 2976"/>
                <a:gd name="T5" fmla="*/ 70 h 1304"/>
                <a:gd name="T6" fmla="*/ 189 w 2976"/>
                <a:gd name="T7" fmla="*/ 123 h 1304"/>
                <a:gd name="T8" fmla="*/ 266 w 2976"/>
                <a:gd name="T9" fmla="*/ 175 h 1304"/>
                <a:gd name="T10" fmla="*/ 440 w 2976"/>
                <a:gd name="T11" fmla="*/ 290 h 1304"/>
                <a:gd name="T12" fmla="*/ 531 w 2976"/>
                <a:gd name="T13" fmla="*/ 347 h 1304"/>
                <a:gd name="T14" fmla="*/ 608 w 2976"/>
                <a:gd name="T15" fmla="*/ 395 h 1304"/>
                <a:gd name="T16" fmla="*/ 908 w 2976"/>
                <a:gd name="T17" fmla="*/ 566 h 1304"/>
                <a:gd name="T18" fmla="*/ 1062 w 2976"/>
                <a:gd name="T19" fmla="*/ 645 h 1304"/>
                <a:gd name="T20" fmla="*/ 1222 w 2976"/>
                <a:gd name="T21" fmla="*/ 720 h 1304"/>
                <a:gd name="T22" fmla="*/ 1383 w 2976"/>
                <a:gd name="T23" fmla="*/ 785 h 1304"/>
                <a:gd name="T24" fmla="*/ 1537 w 2976"/>
                <a:gd name="T25" fmla="*/ 851 h 1304"/>
                <a:gd name="T26" fmla="*/ 1704 w 2976"/>
                <a:gd name="T27" fmla="*/ 913 h 1304"/>
                <a:gd name="T28" fmla="*/ 1795 w 2976"/>
                <a:gd name="T29" fmla="*/ 943 h 1304"/>
                <a:gd name="T30" fmla="*/ 1900 w 2976"/>
                <a:gd name="T31" fmla="*/ 978 h 1304"/>
                <a:gd name="T32" fmla="*/ 2018 w 2976"/>
                <a:gd name="T33" fmla="*/ 1018 h 1304"/>
                <a:gd name="T34" fmla="*/ 2158 w 2976"/>
                <a:gd name="T35" fmla="*/ 1062 h 1304"/>
                <a:gd name="T36" fmla="*/ 2312 w 2976"/>
                <a:gd name="T37" fmla="*/ 1106 h 1304"/>
                <a:gd name="T38" fmla="*/ 2465 w 2976"/>
                <a:gd name="T39" fmla="*/ 1154 h 1304"/>
                <a:gd name="T40" fmla="*/ 2612 w 2976"/>
                <a:gd name="T41" fmla="*/ 1198 h 1304"/>
                <a:gd name="T42" fmla="*/ 2752 w 2976"/>
                <a:gd name="T43" fmla="*/ 1237 h 1304"/>
                <a:gd name="T44" fmla="*/ 2877 w 2976"/>
                <a:gd name="T45" fmla="*/ 1272 h 1304"/>
                <a:gd name="T46" fmla="*/ 2926 w 2976"/>
                <a:gd name="T47" fmla="*/ 1290 h 1304"/>
                <a:gd name="T48" fmla="*/ 2975 w 2976"/>
                <a:gd name="T49" fmla="*/ 1303 h 13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976"/>
                <a:gd name="T76" fmla="*/ 0 h 1304"/>
                <a:gd name="T77" fmla="*/ 2976 w 2976"/>
                <a:gd name="T78" fmla="*/ 1304 h 13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976" h="1304">
                  <a:moveTo>
                    <a:pt x="0" y="0"/>
                  </a:moveTo>
                  <a:lnTo>
                    <a:pt x="49" y="31"/>
                  </a:lnTo>
                  <a:lnTo>
                    <a:pt x="112" y="70"/>
                  </a:lnTo>
                  <a:lnTo>
                    <a:pt x="189" y="123"/>
                  </a:lnTo>
                  <a:lnTo>
                    <a:pt x="266" y="175"/>
                  </a:lnTo>
                  <a:lnTo>
                    <a:pt x="440" y="290"/>
                  </a:lnTo>
                  <a:lnTo>
                    <a:pt x="531" y="347"/>
                  </a:lnTo>
                  <a:lnTo>
                    <a:pt x="608" y="395"/>
                  </a:lnTo>
                  <a:lnTo>
                    <a:pt x="908" y="566"/>
                  </a:lnTo>
                  <a:lnTo>
                    <a:pt x="1062" y="645"/>
                  </a:lnTo>
                  <a:lnTo>
                    <a:pt x="1222" y="720"/>
                  </a:lnTo>
                  <a:lnTo>
                    <a:pt x="1383" y="785"/>
                  </a:lnTo>
                  <a:lnTo>
                    <a:pt x="1537" y="851"/>
                  </a:lnTo>
                  <a:lnTo>
                    <a:pt x="1704" y="913"/>
                  </a:lnTo>
                  <a:lnTo>
                    <a:pt x="1795" y="943"/>
                  </a:lnTo>
                  <a:lnTo>
                    <a:pt x="1900" y="978"/>
                  </a:lnTo>
                  <a:lnTo>
                    <a:pt x="2018" y="1018"/>
                  </a:lnTo>
                  <a:lnTo>
                    <a:pt x="2158" y="1062"/>
                  </a:lnTo>
                  <a:lnTo>
                    <a:pt x="2312" y="1106"/>
                  </a:lnTo>
                  <a:lnTo>
                    <a:pt x="2465" y="1154"/>
                  </a:lnTo>
                  <a:lnTo>
                    <a:pt x="2612" y="1198"/>
                  </a:lnTo>
                  <a:lnTo>
                    <a:pt x="2752" y="1237"/>
                  </a:lnTo>
                  <a:lnTo>
                    <a:pt x="2877" y="1272"/>
                  </a:lnTo>
                  <a:lnTo>
                    <a:pt x="2926" y="1290"/>
                  </a:lnTo>
                  <a:lnTo>
                    <a:pt x="2975" y="130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9" name="Rectangle 20"/>
            <p:cNvSpPr>
              <a:spLocks noChangeArrowheads="1"/>
            </p:cNvSpPr>
            <p:nvPr/>
          </p:nvSpPr>
          <p:spPr bwMode="auto">
            <a:xfrm>
              <a:off x="4461" y="2637"/>
              <a:ext cx="21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D</a:t>
              </a:r>
            </a:p>
          </p:txBody>
        </p: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sz="4800" b="1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Firm’s Value Creation and Profit</a:t>
            </a:r>
            <a:endParaRPr lang="th-TH" sz="4800" b="1" dirty="0" smtClean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6EEE04-3778-48E9-82DA-12809A5A4A3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923928" y="3717454"/>
            <a:ext cx="4032250" cy="1655762"/>
            <a:chOff x="1020" y="1979"/>
            <a:chExt cx="2540" cy="1043"/>
          </a:xfrm>
        </p:grpSpPr>
        <p:sp>
          <p:nvSpPr>
            <p:cNvPr id="41998" name="AutoShape 5"/>
            <p:cNvSpPr>
              <a:spLocks noChangeArrowheads="1"/>
            </p:cNvSpPr>
            <p:nvPr/>
          </p:nvSpPr>
          <p:spPr bwMode="auto">
            <a:xfrm>
              <a:off x="1020" y="1979"/>
              <a:ext cx="1996" cy="1043"/>
            </a:xfrm>
            <a:prstGeom prst="homePlate">
              <a:avLst>
                <a:gd name="adj" fmla="val 47843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41999" name="AutoShape 6"/>
            <p:cNvSpPr>
              <a:spLocks noChangeArrowheads="1"/>
            </p:cNvSpPr>
            <p:nvPr/>
          </p:nvSpPr>
          <p:spPr bwMode="auto">
            <a:xfrm>
              <a:off x="2472" y="1979"/>
              <a:ext cx="1088" cy="1043"/>
            </a:xfrm>
            <a:prstGeom prst="chevron">
              <a:avLst>
                <a:gd name="adj" fmla="val 5173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41989" name="Line 7"/>
          <p:cNvSpPr>
            <a:spLocks noChangeShapeType="1"/>
          </p:cNvSpPr>
          <p:nvPr/>
        </p:nvSpPr>
        <p:spPr bwMode="auto">
          <a:xfrm>
            <a:off x="6228184" y="3501008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th-TH"/>
          </a:p>
        </p:txBody>
      </p:sp>
      <p:sp>
        <p:nvSpPr>
          <p:cNvPr id="41990" name="Line 8"/>
          <p:cNvSpPr>
            <a:spLocks noChangeShapeType="1"/>
          </p:cNvSpPr>
          <p:nvPr/>
        </p:nvSpPr>
        <p:spPr bwMode="auto">
          <a:xfrm>
            <a:off x="3861692" y="5537344"/>
            <a:ext cx="2305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th-TH"/>
          </a:p>
        </p:txBody>
      </p:sp>
      <p:sp>
        <p:nvSpPr>
          <p:cNvPr id="41991" name="Line 9"/>
          <p:cNvSpPr>
            <a:spLocks noChangeShapeType="1"/>
          </p:cNvSpPr>
          <p:nvPr/>
        </p:nvSpPr>
        <p:spPr bwMode="auto">
          <a:xfrm>
            <a:off x="3869630" y="6040582"/>
            <a:ext cx="32416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th-TH"/>
          </a:p>
        </p:txBody>
      </p:sp>
      <p:sp>
        <p:nvSpPr>
          <p:cNvPr id="41992" name="Text Box 10"/>
          <p:cNvSpPr txBox="1">
            <a:spLocks noChangeArrowheads="1"/>
          </p:cNvSpPr>
          <p:nvPr/>
        </p:nvSpPr>
        <p:spPr bwMode="auto">
          <a:xfrm>
            <a:off x="6156176" y="3068960"/>
            <a:ext cx="8322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dirty="0" smtClean="0">
                <a:cs typeface="FreesiaUPC" pitchFamily="34" charset="-34"/>
              </a:rPr>
              <a:t>Profit</a:t>
            </a:r>
            <a:endParaRPr lang="th-TH" sz="2000" dirty="0">
              <a:cs typeface="FreesiaUPC" pitchFamily="34" charset="-34"/>
            </a:endParaRPr>
          </a:p>
        </p:txBody>
      </p:sp>
      <p:sp>
        <p:nvSpPr>
          <p:cNvPr id="41993" name="Text Box 11"/>
          <p:cNvSpPr txBox="1">
            <a:spLocks noChangeArrowheads="1"/>
          </p:cNvSpPr>
          <p:nvPr/>
        </p:nvSpPr>
        <p:spPr bwMode="auto">
          <a:xfrm>
            <a:off x="8018338" y="4217715"/>
            <a:ext cx="946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 dirty="0">
                <a:latin typeface="Angsana New" pitchFamily="18" charset="-34"/>
                <a:cs typeface="FreesiaUPC" pitchFamily="34" charset="-34"/>
              </a:rPr>
              <a:t>Buyers</a:t>
            </a:r>
            <a:endParaRPr lang="th-TH" sz="32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41994" name="Text Box 12"/>
          <p:cNvSpPr txBox="1">
            <a:spLocks noChangeArrowheads="1"/>
          </p:cNvSpPr>
          <p:nvPr/>
        </p:nvSpPr>
        <p:spPr bwMode="auto">
          <a:xfrm>
            <a:off x="2755782" y="4932457"/>
            <a:ext cx="13121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3200" dirty="0">
                <a:latin typeface="Angsana New" pitchFamily="18" charset="-34"/>
                <a:cs typeface="FreesiaUPC" pitchFamily="34" charset="-34"/>
              </a:rPr>
              <a:t>Suppliers</a:t>
            </a:r>
            <a:endParaRPr lang="th-TH" sz="32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41995" name="Text Box 13"/>
          <p:cNvSpPr txBox="1">
            <a:spLocks noChangeArrowheads="1"/>
          </p:cNvSpPr>
          <p:nvPr/>
        </p:nvSpPr>
        <p:spPr bwMode="auto">
          <a:xfrm>
            <a:off x="4860032" y="4077072"/>
            <a:ext cx="7777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600" dirty="0" smtClean="0">
                <a:latin typeface="Angsana New" pitchFamily="18" charset="-34"/>
                <a:cs typeface="FreesiaUPC" pitchFamily="34" charset="-34"/>
              </a:rPr>
              <a:t>Firm</a:t>
            </a:r>
            <a:endParaRPr lang="th-TH" sz="36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41996" name="Text Box 14"/>
          <p:cNvSpPr txBox="1">
            <a:spLocks noChangeArrowheads="1"/>
          </p:cNvSpPr>
          <p:nvPr/>
        </p:nvSpPr>
        <p:spPr bwMode="auto">
          <a:xfrm>
            <a:off x="4058542" y="5435744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 dirty="0" smtClean="0">
                <a:latin typeface="Angsana New" pitchFamily="18" charset="-34"/>
                <a:cs typeface="FreesiaUPC" pitchFamily="34" charset="-34"/>
              </a:rPr>
              <a:t>Cost of Production</a:t>
            </a:r>
            <a:endParaRPr lang="th-TH" sz="32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41997" name="Text Box 15"/>
          <p:cNvSpPr txBox="1">
            <a:spLocks noChangeArrowheads="1"/>
          </p:cNvSpPr>
          <p:nvPr/>
        </p:nvSpPr>
        <p:spPr bwMode="auto">
          <a:xfrm>
            <a:off x="4058542" y="5940569"/>
            <a:ext cx="292580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 dirty="0" smtClean="0">
                <a:latin typeface="Angsana New" pitchFamily="18" charset="-34"/>
                <a:cs typeface="FreesiaUPC" pitchFamily="34" charset="-34"/>
              </a:rPr>
              <a:t>Value of Product/Service</a:t>
            </a:r>
            <a:endParaRPr lang="th-TH" sz="32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21" name="AutoShape 4"/>
          <p:cNvSpPr>
            <a:spLocks noChangeArrowheads="1"/>
          </p:cNvSpPr>
          <p:nvPr/>
        </p:nvSpPr>
        <p:spPr bwMode="auto">
          <a:xfrm>
            <a:off x="206003" y="1657523"/>
            <a:ext cx="2808287" cy="266382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" name="Oval 5"/>
          <p:cNvSpPr>
            <a:spLocks noChangeArrowheads="1"/>
          </p:cNvSpPr>
          <p:nvPr/>
        </p:nvSpPr>
        <p:spPr bwMode="auto">
          <a:xfrm>
            <a:off x="750515" y="2656061"/>
            <a:ext cx="1728788" cy="16573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dirty="0" smtClean="0">
                <a:cs typeface="FreesiaUPC" pitchFamily="34" charset="-34"/>
              </a:rPr>
              <a:t>Profit</a:t>
            </a:r>
            <a:endParaRPr lang="th-TH" dirty="0">
              <a:cs typeface="FreesiaUPC" pitchFamily="34" charset="-34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1187624" y="1268760"/>
            <a:ext cx="7873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400" dirty="0" smtClean="0">
                <a:cs typeface="FreesiaUPC" pitchFamily="34" charset="-34"/>
              </a:rPr>
              <a:t>Cost</a:t>
            </a:r>
            <a:endParaRPr lang="th-TH" sz="2400" dirty="0">
              <a:cs typeface="FreesiaUPC" pitchFamily="34" charset="-34"/>
            </a:endParaRPr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0" y="4293096"/>
            <a:ext cx="10871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dirty="0" smtClean="0">
                <a:cs typeface="FreesiaUPC" pitchFamily="34" charset="-34"/>
              </a:rPr>
              <a:t>Value</a:t>
            </a:r>
            <a:endParaRPr lang="th-TH" dirty="0">
              <a:cs typeface="FreesiaUPC" pitchFamily="34" charset="-34"/>
            </a:endParaRPr>
          </a:p>
        </p:txBody>
      </p:sp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2569705" y="4273932"/>
            <a:ext cx="9941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dirty="0" smtClean="0">
                <a:cs typeface="FreesiaUPC" pitchFamily="34" charset="-34"/>
              </a:rPr>
              <a:t>Price</a:t>
            </a:r>
            <a:endParaRPr lang="th-TH" dirty="0">
              <a:cs typeface="FreesiaUPC" pitchFamily="34" charset="-3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555776" y="1412776"/>
            <a:ext cx="6572633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BrowalliaUPC" pitchFamily="34" charset="-34"/>
                <a:cs typeface="BrowalliaUPC" pitchFamily="34" charset="-34"/>
              </a:rPr>
              <a:t>Total Value</a:t>
            </a:r>
            <a:r>
              <a:rPr lang="en-US" b="1" dirty="0" smtClean="0">
                <a:latin typeface="BrowalliaUPC" pitchFamily="34" charset="-34"/>
                <a:cs typeface="BrowalliaUPC" pitchFamily="34" charset="-34"/>
              </a:rPr>
              <a:t> – Price –Consumer Cost = Consumer Surplus</a:t>
            </a:r>
          </a:p>
          <a:p>
            <a:r>
              <a:rPr lang="en-US" dirty="0" smtClean="0">
                <a:latin typeface="BrowalliaUPC" pitchFamily="34" charset="-34"/>
                <a:cs typeface="BrowalliaUPC" pitchFamily="34" charset="-34"/>
              </a:rPr>
              <a:t>Prices or tariffs; </a:t>
            </a:r>
          </a:p>
          <a:p>
            <a:r>
              <a:rPr lang="en-US" i="1" dirty="0" smtClean="0">
                <a:solidFill>
                  <a:srgbClr val="FF0000"/>
                </a:solidFill>
                <a:latin typeface="BrowalliaUPC" pitchFamily="34" charset="-34"/>
                <a:cs typeface="BrowalliaUPC" pitchFamily="34" charset="-34"/>
              </a:rPr>
              <a:t>User costs; Transaction costs; Search costs; Psychic costs</a:t>
            </a:r>
            <a:endParaRPr lang="th-TH" i="1" dirty="0" smtClean="0">
              <a:solidFill>
                <a:srgbClr val="FF0000"/>
              </a:solidFill>
              <a:latin typeface="BrowalliaUPC" pitchFamily="34" charset="-34"/>
              <a:cs typeface="BrowalliaUPC" pitchFamily="34" charset="-34"/>
            </a:endParaRPr>
          </a:p>
          <a:p>
            <a:endParaRPr lang="th-TH" dirty="0" smtClean="0">
              <a:latin typeface="BrowalliaUPC" pitchFamily="34" charset="-34"/>
              <a:cs typeface="BrowalliaUPC" pitchFamily="34" charset="-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3528" y="0"/>
            <a:ext cx="8820472" cy="62068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Methods Of Demand Forecasting</a:t>
            </a:r>
            <a:endParaRPr lang="en-US" sz="2800" dirty="0"/>
          </a:p>
        </p:txBody>
      </p:sp>
      <p:pic>
        <p:nvPicPr>
          <p:cNvPr id="5" name="Picture 4" descr="untitled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8712968" cy="6062309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400" b="1" dirty="0" smtClean="0">
                <a:solidFill>
                  <a:srgbClr val="FF0000"/>
                </a:solidFill>
                <a:latin typeface="+mn-lt"/>
                <a:cs typeface="BrowalliaUPC" pitchFamily="34" charset="-34"/>
              </a:rPr>
              <a:t>PRICE: </a:t>
            </a:r>
            <a:r>
              <a:rPr lang="en-US" sz="4000" dirty="0" smtClean="0">
                <a:latin typeface="+mn-lt"/>
                <a:cs typeface="BrowalliaUPC" pitchFamily="34" charset="-34"/>
              </a:rPr>
              <a:t>Value, Cost, and Price </a:t>
            </a:r>
            <a:r>
              <a:rPr lang="en-US" sz="4000" dirty="0" smtClean="0">
                <a:latin typeface="BrowalliaUPC" pitchFamily="34" charset="-34"/>
                <a:cs typeface="BrowalliaUPC" pitchFamily="34" charset="-34"/>
                <a:sym typeface="Wingdings" pitchFamily="2" charset="2"/>
              </a:rPr>
              <a:t></a:t>
            </a:r>
            <a:r>
              <a:rPr lang="en-US" sz="4000" dirty="0" smtClean="0">
                <a:latin typeface="+mn-lt"/>
                <a:cs typeface="BrowalliaUPC" pitchFamily="34" charset="-34"/>
                <a:sym typeface="Wingdings" pitchFamily="2" charset="2"/>
              </a:rPr>
              <a:t>Profit</a:t>
            </a:r>
            <a:endParaRPr lang="th-TH" sz="4400" dirty="0" smtClean="0">
              <a:latin typeface="+mn-lt"/>
              <a:cs typeface="BrowalliaUPC" pitchFamily="34" charset="-34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A13684-F72E-4B14-BB2F-81F8D7FDD92A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7349" name="Rectangle 4"/>
          <p:cNvSpPr>
            <a:spLocks noChangeArrowheads="1"/>
          </p:cNvSpPr>
          <p:nvPr/>
        </p:nvSpPr>
        <p:spPr bwMode="auto">
          <a:xfrm>
            <a:off x="1043608" y="2783805"/>
            <a:ext cx="2808312" cy="105777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cs typeface="FreesiaUPC" pitchFamily="34" charset="-34"/>
              </a:rPr>
              <a:t>Minimum </a:t>
            </a:r>
          </a:p>
          <a:p>
            <a:pPr algn="ctr"/>
            <a:r>
              <a:rPr lang="en-US" sz="2400" dirty="0" smtClean="0">
                <a:cs typeface="FreesiaUPC" pitchFamily="34" charset="-34"/>
              </a:rPr>
              <a:t>willingness to sell</a:t>
            </a:r>
            <a:endParaRPr lang="th-TH" sz="2400" dirty="0">
              <a:cs typeface="FreesiaUPC" pitchFamily="34" charset="-34"/>
            </a:endParaRPr>
          </a:p>
        </p:txBody>
      </p:sp>
      <p:sp>
        <p:nvSpPr>
          <p:cNvPr id="57350" name="Rectangle 5"/>
          <p:cNvSpPr>
            <a:spLocks noChangeArrowheads="1"/>
          </p:cNvSpPr>
          <p:nvPr/>
        </p:nvSpPr>
        <p:spPr bwMode="auto">
          <a:xfrm>
            <a:off x="5292080" y="2783805"/>
            <a:ext cx="2880320" cy="1057771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cs typeface="FreesiaUPC" pitchFamily="34" charset="-34"/>
              </a:rPr>
              <a:t>Maximum </a:t>
            </a:r>
          </a:p>
          <a:p>
            <a:pPr algn="ctr"/>
            <a:r>
              <a:rPr lang="en-US" sz="2400" dirty="0" smtClean="0">
                <a:cs typeface="FreesiaUPC" pitchFamily="34" charset="-34"/>
              </a:rPr>
              <a:t>willingness to pay</a:t>
            </a:r>
            <a:endParaRPr lang="th-TH" sz="2400" dirty="0">
              <a:cs typeface="FreesiaUPC" pitchFamily="34" charset="-34"/>
            </a:endParaRPr>
          </a:p>
        </p:txBody>
      </p:sp>
      <p:sp>
        <p:nvSpPr>
          <p:cNvPr id="57354" name="Line 9"/>
          <p:cNvSpPr>
            <a:spLocks noChangeShapeType="1"/>
          </p:cNvSpPr>
          <p:nvPr/>
        </p:nvSpPr>
        <p:spPr bwMode="auto">
          <a:xfrm>
            <a:off x="2124199" y="4152726"/>
            <a:ext cx="446405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57355" name="Text Box 10"/>
          <p:cNvSpPr txBox="1">
            <a:spLocks noChangeArrowheads="1"/>
          </p:cNvSpPr>
          <p:nvPr/>
        </p:nvSpPr>
        <p:spPr bwMode="auto">
          <a:xfrm>
            <a:off x="2032124" y="4198764"/>
            <a:ext cx="377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>
                <a:latin typeface="Angsana New" pitchFamily="18" charset="-34"/>
                <a:cs typeface="FreesiaUPC" pitchFamily="34" charset="-34"/>
              </a:rPr>
              <a:t>A</a:t>
            </a:r>
            <a:endParaRPr lang="th-TH" sz="320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57356" name="Text Box 11"/>
          <p:cNvSpPr txBox="1">
            <a:spLocks noChangeArrowheads="1"/>
          </p:cNvSpPr>
          <p:nvPr/>
        </p:nvSpPr>
        <p:spPr bwMode="auto">
          <a:xfrm>
            <a:off x="6443787" y="4181301"/>
            <a:ext cx="3635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>
                <a:latin typeface="Angsana New" pitchFamily="18" charset="-34"/>
                <a:cs typeface="FreesiaUPC" pitchFamily="34" charset="-34"/>
              </a:rPr>
              <a:t>B</a:t>
            </a:r>
            <a:endParaRPr lang="th-TH" sz="320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57357" name="Line 12"/>
          <p:cNvSpPr>
            <a:spLocks noChangeShapeType="1"/>
          </p:cNvSpPr>
          <p:nvPr/>
        </p:nvSpPr>
        <p:spPr bwMode="auto">
          <a:xfrm>
            <a:off x="2124199" y="4800426"/>
            <a:ext cx="4464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th-TH"/>
          </a:p>
        </p:txBody>
      </p:sp>
      <p:sp>
        <p:nvSpPr>
          <p:cNvPr id="57358" name="Text Box 13"/>
          <p:cNvSpPr txBox="1">
            <a:spLocks noChangeArrowheads="1"/>
          </p:cNvSpPr>
          <p:nvPr/>
        </p:nvSpPr>
        <p:spPr bwMode="auto">
          <a:xfrm>
            <a:off x="3707904" y="5405264"/>
            <a:ext cx="19672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600" dirty="0" smtClean="0">
                <a:latin typeface="Angsana New" pitchFamily="18" charset="-34"/>
                <a:cs typeface="FreesiaUPC" pitchFamily="34" charset="-34"/>
              </a:rPr>
              <a:t>Value creation</a:t>
            </a:r>
            <a:endParaRPr lang="th-TH" sz="36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57359" name="Rectangle 14"/>
          <p:cNvSpPr>
            <a:spLocks noChangeArrowheads="1"/>
          </p:cNvSpPr>
          <p:nvPr/>
        </p:nvSpPr>
        <p:spPr bwMode="auto">
          <a:xfrm>
            <a:off x="3419599" y="4368626"/>
            <a:ext cx="208850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cs typeface="FreesiaUPC" pitchFamily="34" charset="-34"/>
              </a:rPr>
              <a:t>Scope of Price</a:t>
            </a:r>
            <a:endParaRPr lang="th-TH" sz="2400" dirty="0">
              <a:cs typeface="FreesiaUPC" pitchFamily="34" charset="-34"/>
            </a:endParaRPr>
          </a:p>
        </p:txBody>
      </p:sp>
      <p:sp>
        <p:nvSpPr>
          <p:cNvPr id="57360" name="Line 15"/>
          <p:cNvSpPr>
            <a:spLocks noChangeShapeType="1"/>
          </p:cNvSpPr>
          <p:nvPr/>
        </p:nvSpPr>
        <p:spPr bwMode="auto">
          <a:xfrm>
            <a:off x="2411537" y="3863801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57361" name="Line 16"/>
          <p:cNvSpPr>
            <a:spLocks noChangeShapeType="1"/>
          </p:cNvSpPr>
          <p:nvPr/>
        </p:nvSpPr>
        <p:spPr bwMode="auto">
          <a:xfrm>
            <a:off x="6372349" y="3863801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/>
              <a:t>Some Approaches to Pricing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EA084-D3E1-4FE5-8DE5-5EF136758B01}" type="slidenum">
              <a:rPr lang="en-US"/>
              <a:pPr/>
              <a:t>8</a:t>
            </a:fld>
            <a:endParaRPr lang="th-TH"/>
          </a:p>
        </p:txBody>
      </p:sp>
      <p:sp>
        <p:nvSpPr>
          <p:cNvPr id="706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 lIns="92075" tIns="46038" rIns="92075" bIns="46038">
            <a:normAutofit fontScale="92500" lnSpcReduction="10000"/>
          </a:bodyPr>
          <a:lstStyle/>
          <a:p>
            <a:pPr marL="285750" indent="-285750"/>
            <a:r>
              <a:rPr lang="en-US" sz="2400" b="1" dirty="0"/>
              <a:t>Cost-plus:  </a:t>
            </a:r>
            <a:r>
              <a:rPr lang="en-US" sz="2400" dirty="0"/>
              <a:t>Add fixed percentage </a:t>
            </a:r>
            <a:r>
              <a:rPr lang="en-US" sz="2400" i="1" dirty="0"/>
              <a:t>markup </a:t>
            </a:r>
            <a:r>
              <a:rPr lang="en-US" sz="2400" i="1" dirty="0" smtClean="0">
                <a:sym typeface="Wingdings" pitchFamily="2" charset="2"/>
              </a:rPr>
              <a:t> </a:t>
            </a:r>
            <a:r>
              <a:rPr lang="en-US" sz="2400" i="1" dirty="0" smtClean="0">
                <a:solidFill>
                  <a:srgbClr val="FF0000"/>
                </a:solidFill>
                <a:sym typeface="Wingdings" pitchFamily="2" charset="2"/>
              </a:rPr>
              <a:t>Competitive market</a:t>
            </a:r>
            <a:endParaRPr lang="en-US" sz="2400" dirty="0">
              <a:solidFill>
                <a:srgbClr val="FF0000"/>
              </a:solidFill>
            </a:endParaRPr>
          </a:p>
          <a:p>
            <a:pPr marL="285750" indent="-285750"/>
            <a:r>
              <a:rPr lang="en-US" sz="2400" b="1" dirty="0" smtClean="0"/>
              <a:t>Buyer-based </a:t>
            </a:r>
            <a:r>
              <a:rPr lang="en-US" sz="2400" b="1" dirty="0" smtClean="0">
                <a:solidFill>
                  <a:srgbClr val="FF0000"/>
                </a:solidFill>
                <a:sym typeface="Wingdings" pitchFamily="2" charset="2"/>
              </a:rPr>
              <a:t> Service </a:t>
            </a:r>
            <a:endParaRPr lang="en-US" sz="2400" b="1" dirty="0">
              <a:solidFill>
                <a:srgbClr val="FF0000"/>
              </a:solidFill>
            </a:endParaRP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b="1" dirty="0"/>
              <a:t>perceived value</a:t>
            </a: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b="1" dirty="0"/>
              <a:t>going-rate </a:t>
            </a:r>
            <a:r>
              <a:rPr lang="en-US" sz="2400" dirty="0"/>
              <a:t>(competition)</a:t>
            </a:r>
          </a:p>
          <a:p>
            <a:pPr marL="285750" indent="-285750">
              <a:buFontTx/>
              <a:buNone/>
            </a:pPr>
            <a:endParaRPr lang="en-US" sz="2400" dirty="0"/>
          </a:p>
          <a:p>
            <a:pPr marL="285750" indent="-285750">
              <a:buFontTx/>
              <a:buNone/>
            </a:pPr>
            <a:r>
              <a:rPr lang="en-US" sz="2400" dirty="0"/>
              <a:t>	   	---&gt;  </a:t>
            </a:r>
            <a:r>
              <a:rPr lang="en-US" sz="2400" dirty="0" smtClean="0"/>
              <a:t>Balancing cost and market considerations</a:t>
            </a:r>
          </a:p>
          <a:p>
            <a:pPr marL="285750" indent="-285750">
              <a:buFontTx/>
              <a:buNone/>
            </a:pPr>
            <a:endParaRPr lang="en-US" sz="2400" dirty="0" smtClean="0"/>
          </a:p>
          <a:p>
            <a:pPr marL="285750" indent="-285750"/>
            <a:r>
              <a:rPr lang="en-US" sz="2400" b="1" dirty="0" smtClean="0"/>
              <a:t>Penetration pricing</a:t>
            </a:r>
            <a:r>
              <a:rPr lang="en-US" sz="2400" dirty="0" smtClean="0"/>
              <a:t>:  </a:t>
            </a:r>
            <a:r>
              <a:rPr lang="en-US" sz="2400" i="1" dirty="0" smtClean="0"/>
              <a:t>low</a:t>
            </a:r>
            <a:r>
              <a:rPr lang="en-US" sz="2400" dirty="0" smtClean="0"/>
              <a:t> intro price ---&gt; volume</a:t>
            </a:r>
          </a:p>
          <a:p>
            <a:pPr marL="285750" indent="-285750"/>
            <a:r>
              <a:rPr lang="en-US" sz="2400" b="1" dirty="0" smtClean="0"/>
              <a:t>Skimming</a:t>
            </a:r>
            <a:r>
              <a:rPr lang="en-US" sz="2400" dirty="0" smtClean="0"/>
              <a:t>: </a:t>
            </a:r>
            <a:r>
              <a:rPr lang="en-US" sz="2400" i="1" dirty="0" smtClean="0"/>
              <a:t>high</a:t>
            </a:r>
            <a:r>
              <a:rPr lang="en-US" sz="2400" dirty="0" smtClean="0"/>
              <a:t> intro price ---&gt; take advantage of price insensitive </a:t>
            </a:r>
            <a:r>
              <a:rPr lang="en-US" sz="2400" dirty="0" smtClean="0"/>
              <a:t>consumers</a:t>
            </a:r>
          </a:p>
          <a:p>
            <a:pPr marL="285750" indent="-285750"/>
            <a:r>
              <a:rPr lang="en-US" sz="2400" b="1" dirty="0" smtClean="0">
                <a:solidFill>
                  <a:srgbClr val="FF0000"/>
                </a:solidFill>
              </a:rPr>
              <a:t>Seasonal / Peak-load pricing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marL="285750" indent="-285750">
              <a:buFontTx/>
              <a:buNone/>
            </a:pPr>
            <a:endParaRPr lang="en-US" sz="2400" dirty="0"/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F8C54B-1B27-4C23-AA8D-986A99690981}" type="slidenum">
              <a:rPr lang="en-US" smtClean="0"/>
              <a:pPr/>
              <a:t>9</a:t>
            </a:fld>
            <a:endParaRPr lang="th-TH" smtClean="0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36788" y="1931988"/>
            <a:ext cx="6742112" cy="3227387"/>
            <a:chOff x="1409" y="1217"/>
            <a:chExt cx="4247" cy="2033"/>
          </a:xfrm>
        </p:grpSpPr>
        <p:sp>
          <p:nvSpPr>
            <p:cNvPr id="9251" name="Rectangle 3"/>
            <p:cNvSpPr>
              <a:spLocks noChangeArrowheads="1"/>
            </p:cNvSpPr>
            <p:nvPr/>
          </p:nvSpPr>
          <p:spPr bwMode="auto">
            <a:xfrm>
              <a:off x="4413" y="3021"/>
              <a:ext cx="124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D</a:t>
              </a:r>
              <a:r>
                <a:rPr lang="en-US" sz="1800" b="1" baseline="-25000">
                  <a:latin typeface="Arial" pitchFamily="34" charset="0"/>
                </a:rPr>
                <a:t>2</a:t>
              </a:r>
              <a:r>
                <a:rPr lang="en-US" sz="1800" b="1">
                  <a:latin typeface="Arial" pitchFamily="34" charset="0"/>
                </a:rPr>
                <a:t> = consumer 2</a:t>
              </a:r>
              <a:endParaRPr lang="en-US" sz="1800" b="1" baseline="-25000">
                <a:latin typeface="Arial" pitchFamily="34" charset="0"/>
              </a:endParaRPr>
            </a:p>
          </p:txBody>
        </p:sp>
        <p:sp>
          <p:nvSpPr>
            <p:cNvPr id="9252" name="Line 4"/>
            <p:cNvSpPr>
              <a:spLocks noChangeShapeType="1"/>
            </p:cNvSpPr>
            <p:nvPr/>
          </p:nvSpPr>
          <p:spPr bwMode="auto">
            <a:xfrm>
              <a:off x="1409" y="1697"/>
              <a:ext cx="2943" cy="1359"/>
            </a:xfrm>
            <a:prstGeom prst="line">
              <a:avLst/>
            </a:prstGeom>
            <a:noFill/>
            <a:ln w="50800">
              <a:solidFill>
                <a:srgbClr val="99CC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53" name="Line 5"/>
            <p:cNvSpPr>
              <a:spLocks noChangeShapeType="1"/>
            </p:cNvSpPr>
            <p:nvPr/>
          </p:nvSpPr>
          <p:spPr bwMode="auto">
            <a:xfrm>
              <a:off x="1409" y="1217"/>
              <a:ext cx="2943" cy="1359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54" name="Rectangle 6"/>
            <p:cNvSpPr>
              <a:spLocks noChangeArrowheads="1"/>
            </p:cNvSpPr>
            <p:nvPr/>
          </p:nvSpPr>
          <p:spPr bwMode="auto">
            <a:xfrm>
              <a:off x="4413" y="2493"/>
              <a:ext cx="1230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D</a:t>
              </a:r>
              <a:r>
                <a:rPr lang="en-US" sz="1800" b="1" baseline="-25000">
                  <a:latin typeface="Arial" pitchFamily="34" charset="0"/>
                </a:rPr>
                <a:t>1 </a:t>
              </a:r>
              <a:r>
                <a:rPr lang="en-US" sz="1800" b="1">
                  <a:latin typeface="Arial" pitchFamily="34" charset="0"/>
                </a:rPr>
                <a:t>= consumer 1</a:t>
              </a:r>
              <a:endParaRPr lang="en-US" sz="1800" b="1" baseline="-25000">
                <a:latin typeface="Arial" pitchFamily="34" charset="0"/>
              </a:endParaRP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198688" y="1376363"/>
            <a:ext cx="4456112" cy="4927600"/>
            <a:chOff x="1385" y="867"/>
            <a:chExt cx="2807" cy="3104"/>
          </a:xfrm>
        </p:grpSpPr>
        <p:sp>
          <p:nvSpPr>
            <p:cNvPr id="9240" name="AutoShape 8"/>
            <p:cNvSpPr>
              <a:spLocks noChangeArrowheads="1"/>
            </p:cNvSpPr>
            <p:nvPr/>
          </p:nvSpPr>
          <p:spPr bwMode="auto">
            <a:xfrm>
              <a:off x="1392" y="1695"/>
              <a:ext cx="912" cy="417"/>
            </a:xfrm>
            <a:prstGeom prst="rtTriangle">
              <a:avLst/>
            </a:prstGeom>
            <a:solidFill>
              <a:srgbClr val="FFCCCC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9241" name="Oval 9"/>
            <p:cNvSpPr>
              <a:spLocks noChangeArrowheads="1"/>
            </p:cNvSpPr>
            <p:nvPr/>
          </p:nvSpPr>
          <p:spPr bwMode="auto">
            <a:xfrm>
              <a:off x="2256" y="206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9242" name="Line 10"/>
            <p:cNvSpPr>
              <a:spLocks noChangeShapeType="1"/>
            </p:cNvSpPr>
            <p:nvPr/>
          </p:nvSpPr>
          <p:spPr bwMode="auto">
            <a:xfrm flipV="1">
              <a:off x="3312" y="2105"/>
              <a:ext cx="0" cy="169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43" name="Rectangle 11"/>
            <p:cNvSpPr>
              <a:spLocks noChangeArrowheads="1"/>
            </p:cNvSpPr>
            <p:nvPr/>
          </p:nvSpPr>
          <p:spPr bwMode="auto">
            <a:xfrm>
              <a:off x="3213" y="3762"/>
              <a:ext cx="263" cy="20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Q</a:t>
              </a:r>
              <a:r>
                <a:rPr lang="en-US" sz="1600" b="1" i="1" baseline="-25000">
                  <a:latin typeface="Arial" pitchFamily="34" charset="0"/>
                </a:rPr>
                <a:t>1</a:t>
              </a:r>
            </a:p>
          </p:txBody>
        </p:sp>
        <p:sp>
          <p:nvSpPr>
            <p:cNvPr id="9244" name="Line 12"/>
            <p:cNvSpPr>
              <a:spLocks noChangeShapeType="1"/>
            </p:cNvSpPr>
            <p:nvPr/>
          </p:nvSpPr>
          <p:spPr bwMode="auto">
            <a:xfrm flipH="1">
              <a:off x="1385" y="2112"/>
              <a:ext cx="18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45" name="Oval 13"/>
            <p:cNvSpPr>
              <a:spLocks noChangeArrowheads="1"/>
            </p:cNvSpPr>
            <p:nvPr/>
          </p:nvSpPr>
          <p:spPr bwMode="auto">
            <a:xfrm>
              <a:off x="3264" y="206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9246" name="Line 14"/>
            <p:cNvSpPr>
              <a:spLocks noChangeShapeType="1"/>
            </p:cNvSpPr>
            <p:nvPr/>
          </p:nvSpPr>
          <p:spPr bwMode="auto">
            <a:xfrm flipV="1">
              <a:off x="2304" y="2105"/>
              <a:ext cx="0" cy="169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47" name="Rectangle 15"/>
            <p:cNvSpPr>
              <a:spLocks noChangeArrowheads="1"/>
            </p:cNvSpPr>
            <p:nvPr/>
          </p:nvSpPr>
          <p:spPr bwMode="auto">
            <a:xfrm>
              <a:off x="2205" y="3762"/>
              <a:ext cx="263" cy="20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Q</a:t>
              </a:r>
              <a:r>
                <a:rPr lang="en-US" sz="1600" b="1" i="1" baseline="-25000">
                  <a:latin typeface="Arial" pitchFamily="34" charset="0"/>
                </a:rPr>
                <a:t>2</a:t>
              </a:r>
            </a:p>
          </p:txBody>
        </p:sp>
        <p:sp>
          <p:nvSpPr>
            <p:cNvPr id="9248" name="Rectangle 16"/>
            <p:cNvSpPr>
              <a:spLocks noChangeArrowheads="1"/>
            </p:cNvSpPr>
            <p:nvPr/>
          </p:nvSpPr>
          <p:spPr bwMode="auto">
            <a:xfrm>
              <a:off x="2715" y="867"/>
              <a:ext cx="1477" cy="466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en-US" sz="1400" b="1" dirty="0">
                  <a:latin typeface="Arial" pitchFamily="34" charset="0"/>
                </a:rPr>
                <a:t>The price, </a:t>
              </a:r>
              <a:r>
                <a:rPr lang="en-US" sz="1400" b="1" i="1" dirty="0">
                  <a:latin typeface="Arial" pitchFamily="34" charset="0"/>
                </a:rPr>
                <a:t>P*, </a:t>
              </a:r>
              <a:r>
                <a:rPr lang="en-US" sz="1400" b="1" dirty="0">
                  <a:latin typeface="Arial" pitchFamily="34" charset="0"/>
                </a:rPr>
                <a:t>will be </a:t>
              </a:r>
            </a:p>
            <a:p>
              <a:pPr algn="ctr" eaLnBrk="0" hangingPunct="0"/>
              <a:r>
                <a:rPr lang="en-US" sz="1400" b="1" dirty="0">
                  <a:latin typeface="Arial" pitchFamily="34" charset="0"/>
                </a:rPr>
                <a:t>greater than MC.  Set </a:t>
              </a:r>
              <a:r>
                <a:rPr lang="en-US" sz="1400" b="1" i="1" dirty="0">
                  <a:latin typeface="Arial" pitchFamily="34" charset="0"/>
                </a:rPr>
                <a:t>T* </a:t>
              </a:r>
            </a:p>
            <a:p>
              <a:pPr algn="ctr" eaLnBrk="0" hangingPunct="0"/>
              <a:r>
                <a:rPr lang="en-US" sz="1400" b="1" dirty="0">
                  <a:latin typeface="Arial" pitchFamily="34" charset="0"/>
                </a:rPr>
                <a:t>at the surplus value of D</a:t>
              </a:r>
              <a:r>
                <a:rPr lang="en-US" sz="1400" b="1" baseline="-25000" dirty="0">
                  <a:latin typeface="Arial" pitchFamily="34" charset="0"/>
                </a:rPr>
                <a:t>2.</a:t>
              </a:r>
            </a:p>
          </p:txBody>
        </p:sp>
        <p:sp>
          <p:nvSpPr>
            <p:cNvPr id="9249" name="Rectangle 17"/>
            <p:cNvSpPr>
              <a:spLocks noChangeArrowheads="1"/>
            </p:cNvSpPr>
            <p:nvPr/>
          </p:nvSpPr>
          <p:spPr bwMode="auto">
            <a:xfrm>
              <a:off x="2397" y="1101"/>
              <a:ext cx="258" cy="2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>
                  <a:latin typeface="Arial" pitchFamily="34" charset="0"/>
                </a:rPr>
                <a:t>T*</a:t>
              </a:r>
            </a:p>
          </p:txBody>
        </p:sp>
        <p:sp>
          <p:nvSpPr>
            <p:cNvPr id="9250" name="Line 18"/>
            <p:cNvSpPr>
              <a:spLocks noChangeShapeType="1"/>
            </p:cNvSpPr>
            <p:nvPr/>
          </p:nvSpPr>
          <p:spPr bwMode="auto">
            <a:xfrm flipH="1">
              <a:off x="1769" y="1353"/>
              <a:ext cx="591" cy="65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9222" name="Rectangle 19"/>
          <p:cNvSpPr>
            <a:spLocks noChangeArrowheads="1"/>
          </p:cNvSpPr>
          <p:nvPr/>
        </p:nvSpPr>
        <p:spPr bwMode="auto">
          <a:xfrm>
            <a:off x="7620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9223" name="Rectangle 20"/>
          <p:cNvSpPr>
            <a:spLocks noChangeArrowheads="1"/>
          </p:cNvSpPr>
          <p:nvPr/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9224" name="Rectangle 21"/>
          <p:cNvSpPr>
            <a:spLocks noGrp="1" noChangeArrowheads="1"/>
          </p:cNvSpPr>
          <p:nvPr>
            <p:ph type="title"/>
          </p:nvPr>
        </p:nvSpPr>
        <p:spPr>
          <a:xfrm>
            <a:off x="550863" y="260350"/>
            <a:ext cx="7983537" cy="781050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sz="3200" dirty="0" smtClean="0"/>
              <a:t>Service: Two-Part Tariff with Two Consumers</a:t>
            </a:r>
            <a:endParaRPr lang="en-US" dirty="0" smtClean="0"/>
          </a:p>
        </p:txBody>
      </p:sp>
      <p:sp>
        <p:nvSpPr>
          <p:cNvPr id="9225" name="Line 22"/>
          <p:cNvSpPr>
            <a:spLocks noChangeShapeType="1"/>
          </p:cNvSpPr>
          <p:nvPr/>
        </p:nvSpPr>
        <p:spPr bwMode="auto">
          <a:xfrm>
            <a:off x="2209800" y="1751013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226" name="Line 23"/>
          <p:cNvSpPr>
            <a:spLocks noChangeShapeType="1"/>
          </p:cNvSpPr>
          <p:nvPr/>
        </p:nvSpPr>
        <p:spPr bwMode="auto">
          <a:xfrm>
            <a:off x="2185988" y="5989638"/>
            <a:ext cx="56737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227" name="Rectangle 24"/>
          <p:cNvSpPr>
            <a:spLocks noChangeArrowheads="1"/>
          </p:cNvSpPr>
          <p:nvPr/>
        </p:nvSpPr>
        <p:spPr bwMode="auto">
          <a:xfrm>
            <a:off x="7004050" y="5961063"/>
            <a:ext cx="1006475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600" b="1">
                <a:latin typeface="Arial" pitchFamily="34" charset="0"/>
              </a:rPr>
              <a:t>Quantity</a:t>
            </a:r>
          </a:p>
        </p:txBody>
      </p:sp>
      <p:sp>
        <p:nvSpPr>
          <p:cNvPr id="9228" name="Rectangle 25"/>
          <p:cNvSpPr>
            <a:spLocks noChangeArrowheads="1"/>
          </p:cNvSpPr>
          <p:nvPr/>
        </p:nvSpPr>
        <p:spPr bwMode="auto">
          <a:xfrm>
            <a:off x="1519238" y="1443038"/>
            <a:ext cx="5492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800" b="1">
                <a:latin typeface="Arial" pitchFamily="34" charset="0"/>
              </a:rPr>
              <a:t>$/Q</a:t>
            </a:r>
          </a:p>
        </p:txBody>
      </p: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2236788" y="3500438"/>
            <a:ext cx="5381625" cy="363537"/>
            <a:chOff x="1409" y="2205"/>
            <a:chExt cx="3390" cy="229"/>
          </a:xfrm>
        </p:grpSpPr>
        <p:sp>
          <p:nvSpPr>
            <p:cNvPr id="9238" name="Line 27"/>
            <p:cNvSpPr>
              <a:spLocks noChangeShapeType="1"/>
            </p:cNvSpPr>
            <p:nvPr/>
          </p:nvSpPr>
          <p:spPr bwMode="auto">
            <a:xfrm>
              <a:off x="1409" y="2400"/>
              <a:ext cx="3039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39" name="Rectangle 28"/>
            <p:cNvSpPr>
              <a:spLocks noChangeArrowheads="1"/>
            </p:cNvSpPr>
            <p:nvPr/>
          </p:nvSpPr>
          <p:spPr bwMode="auto">
            <a:xfrm>
              <a:off x="4461" y="2205"/>
              <a:ext cx="33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MC</a:t>
              </a:r>
            </a:p>
          </p:txBody>
        </p:sp>
      </p:grpSp>
      <p:grpSp>
        <p:nvGrpSpPr>
          <p:cNvPr id="5" name="Group 29"/>
          <p:cNvGrpSpPr>
            <a:grpSpLocks/>
          </p:cNvGrpSpPr>
          <p:nvPr/>
        </p:nvGrpSpPr>
        <p:grpSpPr bwMode="auto">
          <a:xfrm>
            <a:off x="1808163" y="2524126"/>
            <a:ext cx="3009900" cy="1690688"/>
            <a:chOff x="1139" y="1590"/>
            <a:chExt cx="1896" cy="1065"/>
          </a:xfrm>
        </p:grpSpPr>
        <p:sp>
          <p:nvSpPr>
            <p:cNvPr id="9232" name="Rectangle 30"/>
            <p:cNvSpPr>
              <a:spLocks noChangeArrowheads="1"/>
            </p:cNvSpPr>
            <p:nvPr/>
          </p:nvSpPr>
          <p:spPr bwMode="auto">
            <a:xfrm>
              <a:off x="1139" y="1590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A</a:t>
              </a:r>
            </a:p>
          </p:txBody>
        </p:sp>
        <p:sp>
          <p:nvSpPr>
            <p:cNvPr id="9233" name="Rectangle 31"/>
            <p:cNvSpPr>
              <a:spLocks noChangeArrowheads="1"/>
            </p:cNvSpPr>
            <p:nvPr/>
          </p:nvSpPr>
          <p:spPr bwMode="auto">
            <a:xfrm>
              <a:off x="1139" y="2301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B</a:t>
              </a:r>
            </a:p>
          </p:txBody>
        </p:sp>
        <p:sp>
          <p:nvSpPr>
            <p:cNvPr id="9234" name="Oval 32"/>
            <p:cNvSpPr>
              <a:spLocks noChangeArrowheads="1"/>
            </p:cNvSpPr>
            <p:nvPr/>
          </p:nvSpPr>
          <p:spPr bwMode="auto">
            <a:xfrm>
              <a:off x="2880" y="235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9235" name="Rectangle 33"/>
            <p:cNvSpPr>
              <a:spLocks noChangeArrowheads="1"/>
            </p:cNvSpPr>
            <p:nvPr/>
          </p:nvSpPr>
          <p:spPr bwMode="auto">
            <a:xfrm>
              <a:off x="2829" y="2445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C</a:t>
              </a:r>
            </a:p>
          </p:txBody>
        </p:sp>
      </p:grpSp>
      <p:sp>
        <p:nvSpPr>
          <p:cNvPr id="9231" name="Rectangle 30"/>
          <p:cNvSpPr>
            <a:spLocks noChangeArrowheads="1"/>
          </p:cNvSpPr>
          <p:nvPr/>
        </p:nvSpPr>
        <p:spPr bwMode="auto">
          <a:xfrm>
            <a:off x="1785938" y="3143250"/>
            <a:ext cx="398462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600" b="1" i="1">
                <a:latin typeface="Arial" pitchFamily="34" charset="0"/>
              </a:rPr>
              <a:t>P*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79512" y="1988840"/>
            <a:ext cx="2007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Entrant fee</a:t>
            </a:r>
            <a:endParaRPr lang="th-TH" i="1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012160" y="2780928"/>
            <a:ext cx="29706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Scope of business</a:t>
            </a:r>
            <a:endParaRPr lang="th-TH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r>
              <a:rPr lang="en-US" b="1" dirty="0" smtClean="0">
                <a:solidFill>
                  <a:srgbClr val="FF0000"/>
                </a:solidFill>
              </a:rPr>
              <a:t>PLACE: </a:t>
            </a:r>
            <a:r>
              <a:rPr lang="en-US" b="1" dirty="0" smtClean="0">
                <a:solidFill>
                  <a:schemeClr val="tx1"/>
                </a:solidFill>
              </a:rPr>
              <a:t>Approaches </a:t>
            </a:r>
            <a:r>
              <a:rPr lang="en-US" b="1" dirty="0">
                <a:solidFill>
                  <a:schemeClr val="tx1"/>
                </a:solidFill>
              </a:rPr>
              <a:t>to Distribution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1DF2F-9FE7-4CB7-84EC-126704C1169A}" type="slidenum">
              <a:rPr lang="en-US"/>
              <a:pPr/>
              <a:t>10</a:t>
            </a:fld>
            <a:endParaRPr lang="th-TH"/>
          </a:p>
        </p:txBody>
      </p:sp>
      <p:sp>
        <p:nvSpPr>
          <p:cNvPr id="98307" name="Rectangle 3"/>
          <p:cNvSpPr>
            <a:spLocks noGrp="1" noChangeArrowheads="1"/>
          </p:cNvSpPr>
          <p:nvPr>
            <p:ph sz="half" idx="1"/>
          </p:nvPr>
        </p:nvSpPr>
        <p:spPr>
          <a:noFill/>
        </p:spPr>
        <p:txBody>
          <a:bodyPr lIns="90488" tIns="44450" rIns="90488" bIns="44450">
            <a:normAutofit/>
          </a:bodyPr>
          <a:lstStyle/>
          <a:p>
            <a:r>
              <a:rPr lang="en-US" sz="2400" dirty="0"/>
              <a:t>These strategies require tradeoffs</a:t>
            </a:r>
            <a:r>
              <a:rPr lang="en-US" sz="2400" dirty="0" smtClean="0"/>
              <a:t>:</a:t>
            </a:r>
            <a:r>
              <a:rPr lang="en-US" sz="2400" i="1" dirty="0" smtClean="0">
                <a:solidFill>
                  <a:srgbClr val="FF0000"/>
                </a:solidFill>
                <a:sym typeface="Wingdings" pitchFamily="2" charset="2"/>
              </a:rPr>
              <a:t>Cost</a:t>
            </a:r>
            <a:endParaRPr lang="en-US" sz="2400" i="1" dirty="0">
              <a:solidFill>
                <a:srgbClr val="FF0000"/>
              </a:solidFill>
            </a:endParaRPr>
          </a:p>
          <a:p>
            <a:pPr lvl="1"/>
            <a:r>
              <a:rPr lang="en-US" sz="2400" b="1" dirty="0">
                <a:solidFill>
                  <a:srgbClr val="002060"/>
                </a:solidFill>
              </a:rPr>
              <a:t>Wide</a:t>
            </a:r>
            <a:r>
              <a:rPr lang="en-US" sz="2400" dirty="0">
                <a:solidFill>
                  <a:srgbClr val="002060"/>
                </a:solidFill>
              </a:rPr>
              <a:t>--essential to low involvement goods</a:t>
            </a:r>
          </a:p>
          <a:p>
            <a:pPr lvl="1"/>
            <a:r>
              <a:rPr lang="en-US" sz="2400" b="1" dirty="0">
                <a:solidFill>
                  <a:srgbClr val="002060"/>
                </a:solidFill>
              </a:rPr>
              <a:t>Selective</a:t>
            </a:r>
            <a:r>
              <a:rPr lang="en-US" sz="2400" dirty="0">
                <a:solidFill>
                  <a:srgbClr val="002060"/>
                </a:solidFill>
              </a:rPr>
              <a:t>--desire to maintain image</a:t>
            </a:r>
          </a:p>
          <a:p>
            <a:pPr lvl="1"/>
            <a:r>
              <a:rPr lang="en-US" sz="2400" b="1" dirty="0">
                <a:solidFill>
                  <a:srgbClr val="002060"/>
                </a:solidFill>
              </a:rPr>
              <a:t>Exclusive</a:t>
            </a:r>
            <a:r>
              <a:rPr lang="en-US" sz="2400" dirty="0">
                <a:solidFill>
                  <a:srgbClr val="002060"/>
                </a:solidFill>
              </a:rPr>
              <a:t>--very high prestige needed or very high service requirements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499992" y="1371600"/>
            <a:ext cx="4464496" cy="4681728"/>
          </a:xfrm>
        </p:spPr>
        <p:txBody>
          <a:bodyPr>
            <a:noAutofit/>
          </a:bodyPr>
          <a:lstStyle/>
          <a:p>
            <a:r>
              <a:rPr lang="en-US" sz="2400" dirty="0" smtClean="0"/>
              <a:t>Direct-to-Customer Sales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High need for customization—especially if the work can be done by the customer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Rapid decline in the value of inventory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High value/bulk ratio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Low need for customer to manually inspect the product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Highly specialized product requiring a very large assortment of inventory</a:t>
            </a:r>
          </a:p>
          <a:p>
            <a:pPr lvl="1"/>
            <a:endParaRPr lang="th-TH" sz="2400" dirty="0"/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PROMOTION</a:t>
            </a:r>
            <a:r>
              <a:rPr lang="en-US" sz="4000" b="1" dirty="0" smtClean="0">
                <a:solidFill>
                  <a:srgbClr val="002060"/>
                </a:solidFill>
                <a:sym typeface="Wingdings" pitchFamily="2" charset="2"/>
              </a:rPr>
              <a:t> </a:t>
            </a:r>
            <a:r>
              <a:rPr lang="en-US" sz="4000" i="1" dirty="0" smtClean="0">
                <a:solidFill>
                  <a:srgbClr val="002060"/>
                </a:solidFill>
                <a:sym typeface="Wingdings" pitchFamily="2" charset="2"/>
              </a:rPr>
              <a:t>profit margin</a:t>
            </a:r>
            <a:endParaRPr lang="en-US" sz="4000" i="1" dirty="0">
              <a:solidFill>
                <a:srgbClr val="002060"/>
              </a:solidFill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788024" y="1412776"/>
            <a:ext cx="4032448" cy="4896544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sz="2000" dirty="0" smtClean="0"/>
              <a:t>Telephone</a:t>
            </a:r>
          </a:p>
          <a:p>
            <a:pPr lvl="1"/>
            <a:r>
              <a:rPr lang="en-US" sz="2000" dirty="0" smtClean="0">
                <a:latin typeface="+mj-lt"/>
              </a:rPr>
              <a:t>Outdoor Advertising</a:t>
            </a:r>
          </a:p>
          <a:p>
            <a:pPr lvl="1"/>
            <a:r>
              <a:rPr lang="en-US" sz="2000" dirty="0" smtClean="0">
                <a:latin typeface="+mj-lt"/>
              </a:rPr>
              <a:t>Billboards</a:t>
            </a:r>
          </a:p>
          <a:p>
            <a:pPr lvl="1"/>
            <a:r>
              <a:rPr lang="en-US" sz="2000" dirty="0" smtClean="0">
                <a:latin typeface="+mj-lt"/>
              </a:rPr>
              <a:t>Business Cards</a:t>
            </a:r>
          </a:p>
          <a:p>
            <a:pPr lvl="1"/>
            <a:r>
              <a:rPr lang="en-US" sz="2000" dirty="0" smtClean="0">
                <a:latin typeface="+mj-lt"/>
              </a:rPr>
              <a:t>Internet</a:t>
            </a:r>
          </a:p>
          <a:p>
            <a:pPr lvl="1"/>
            <a:endParaRPr lang="en-US" dirty="0" smtClean="0">
              <a:latin typeface="+mj-lt"/>
            </a:endParaRPr>
          </a:p>
          <a:p>
            <a:r>
              <a:rPr lang="en-US" sz="2200" dirty="0" smtClean="0">
                <a:latin typeface="+mj-lt"/>
              </a:rPr>
              <a:t>Personal selling</a:t>
            </a:r>
          </a:p>
          <a:p>
            <a:r>
              <a:rPr lang="en-US" sz="2200" dirty="0" smtClean="0">
                <a:latin typeface="+mj-lt"/>
              </a:rPr>
              <a:t>Public relations</a:t>
            </a:r>
          </a:p>
          <a:p>
            <a:r>
              <a:rPr lang="en-US" sz="2200" dirty="0" smtClean="0">
                <a:latin typeface="+mj-lt"/>
              </a:rPr>
              <a:t>Direct marketing</a:t>
            </a:r>
          </a:p>
          <a:p>
            <a:pPr>
              <a:buNone/>
            </a:pPr>
            <a:endParaRPr lang="en-US" sz="2200" dirty="0" smtClean="0">
              <a:latin typeface="+mj-lt"/>
            </a:endParaRPr>
          </a:p>
          <a:p>
            <a:r>
              <a:rPr lang="en-US" sz="2200" dirty="0" smtClean="0">
                <a:latin typeface="+mj-lt"/>
              </a:rPr>
              <a:t>Sales Promotion</a:t>
            </a:r>
          </a:p>
          <a:p>
            <a:pPr lvl="1"/>
            <a:r>
              <a:rPr lang="en-US" sz="1800" dirty="0" smtClean="0">
                <a:latin typeface="+mj-lt"/>
              </a:rPr>
              <a:t>Sales</a:t>
            </a:r>
          </a:p>
          <a:p>
            <a:pPr lvl="1"/>
            <a:r>
              <a:rPr lang="en-US" sz="1800" dirty="0" smtClean="0">
                <a:latin typeface="+mj-lt"/>
              </a:rPr>
              <a:t>Coupons</a:t>
            </a:r>
          </a:p>
          <a:p>
            <a:pPr lvl="1"/>
            <a:r>
              <a:rPr lang="en-US" sz="1800" dirty="0" smtClean="0">
                <a:latin typeface="+mj-lt"/>
              </a:rPr>
              <a:t>Rebates</a:t>
            </a:r>
          </a:p>
          <a:p>
            <a:pPr lvl="1"/>
            <a:r>
              <a:rPr lang="en-US" sz="1800" dirty="0" smtClean="0">
                <a:latin typeface="+mj-lt"/>
              </a:rPr>
              <a:t>Premiums</a:t>
            </a:r>
            <a:endParaRPr lang="en-US" sz="2200" dirty="0" smtClean="0">
              <a:latin typeface="+mj-lt"/>
            </a:endParaRPr>
          </a:p>
          <a:p>
            <a:pPr lvl="1"/>
            <a:endParaRPr lang="en-US" dirty="0">
              <a:latin typeface="+mj-lt"/>
            </a:endParaRPr>
          </a:p>
        </p:txBody>
      </p:sp>
      <p:sp>
        <p:nvSpPr>
          <p:cNvPr id="58372" name="Text Box 4"/>
          <p:cNvSpPr txBox="1">
            <a:spLocks noGrp="1" noChangeArrowheads="1"/>
          </p:cNvSpPr>
          <p:nvPr>
            <p:ph type="body" sz="half" idx="1"/>
          </p:nvPr>
        </p:nvSpPr>
        <p:spPr>
          <a:xfrm>
            <a:off x="301752" y="1371600"/>
            <a:ext cx="4038600" cy="5153744"/>
          </a:xfrm>
          <a:noFill/>
          <a:ln/>
        </p:spPr>
        <p:txBody>
          <a:bodyPr>
            <a:noAutofit/>
          </a:bodyPr>
          <a:lstStyle/>
          <a:p>
            <a:r>
              <a:rPr lang="en-US" sz="2200" dirty="0"/>
              <a:t>Advertising Options</a:t>
            </a:r>
          </a:p>
          <a:p>
            <a:pPr lvl="1"/>
            <a:r>
              <a:rPr lang="en-US" sz="2000" dirty="0"/>
              <a:t>Local Press</a:t>
            </a:r>
          </a:p>
          <a:p>
            <a:pPr lvl="1"/>
            <a:r>
              <a:rPr lang="en-US" sz="2000" dirty="0"/>
              <a:t>General Press</a:t>
            </a:r>
          </a:p>
          <a:p>
            <a:pPr lvl="1"/>
            <a:r>
              <a:rPr lang="en-US" sz="2000" dirty="0"/>
              <a:t>Brochures</a:t>
            </a:r>
          </a:p>
          <a:p>
            <a:pPr lvl="1"/>
            <a:r>
              <a:rPr lang="en-US" sz="2000" dirty="0"/>
              <a:t>Catalogues/Letterbox drops</a:t>
            </a:r>
          </a:p>
          <a:p>
            <a:pPr lvl="1"/>
            <a:r>
              <a:rPr lang="en-US" sz="2000" dirty="0"/>
              <a:t>Direct Mail</a:t>
            </a:r>
          </a:p>
          <a:p>
            <a:pPr lvl="1"/>
            <a:r>
              <a:rPr lang="en-US" sz="2000" dirty="0"/>
              <a:t>Trade Journals</a:t>
            </a:r>
          </a:p>
          <a:p>
            <a:pPr lvl="1"/>
            <a:r>
              <a:rPr lang="en-US" sz="2000" dirty="0"/>
              <a:t>Magazines</a:t>
            </a:r>
          </a:p>
          <a:p>
            <a:pPr lvl="1"/>
            <a:r>
              <a:rPr lang="en-US" sz="2000" dirty="0"/>
              <a:t>Directories </a:t>
            </a:r>
            <a:endParaRPr lang="en-US" sz="2000" dirty="0" smtClean="0"/>
          </a:p>
          <a:p>
            <a:pPr lvl="1"/>
            <a:r>
              <a:rPr lang="en-US" sz="2000" dirty="0" smtClean="0"/>
              <a:t>Yellow Pages Directory</a:t>
            </a:r>
          </a:p>
          <a:p>
            <a:pPr lvl="1"/>
            <a:r>
              <a:rPr lang="en-US" sz="2000" dirty="0" smtClean="0"/>
              <a:t>Radio </a:t>
            </a:r>
          </a:p>
          <a:p>
            <a:pPr lvl="1"/>
            <a:r>
              <a:rPr lang="en-US" sz="2000" dirty="0" smtClean="0"/>
              <a:t>Television</a:t>
            </a:r>
          </a:p>
          <a:p>
            <a:pPr lvl="1"/>
            <a:r>
              <a:rPr lang="en-US" sz="2000" dirty="0" smtClean="0"/>
              <a:t>Cinema</a:t>
            </a:r>
          </a:p>
          <a:p>
            <a:pPr lvl="1"/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83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83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83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83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83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83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837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83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83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83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83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583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8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583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83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0" build="p"/>
      <p:bldP spid="5837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eaLnBrk="1" hangingPunct="1"/>
            <a:r>
              <a:rPr lang="en-US" dirty="0" smtClean="0"/>
              <a:t>Advertising</a:t>
            </a:r>
            <a:r>
              <a:rPr lang="en-US" dirty="0" smtClean="0">
                <a:sym typeface="Wingdings" pitchFamily="2" charset="2"/>
              </a:rPr>
              <a:t> </a:t>
            </a:r>
            <a:r>
              <a:rPr lang="en-US" i="1" dirty="0" smtClean="0">
                <a:solidFill>
                  <a:srgbClr val="FF0000"/>
                </a:solidFill>
                <a:sym typeface="Wingdings" pitchFamily="2" charset="2"/>
              </a:rPr>
              <a:t>discount</a:t>
            </a:r>
            <a:r>
              <a:rPr lang="en-US" dirty="0" smtClean="0">
                <a:sym typeface="Wingdings" pitchFamily="2" charset="2"/>
              </a:rPr>
              <a:t> </a:t>
            </a:r>
            <a:endParaRPr lang="en-US" dirty="0" smtClean="0"/>
          </a:p>
        </p:txBody>
      </p:sp>
      <p:sp>
        <p:nvSpPr>
          <p:cNvPr id="5124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spcBef>
                <a:spcPct val="70000"/>
              </a:spcBef>
            </a:pPr>
            <a:r>
              <a:rPr lang="en-US" dirty="0" smtClean="0"/>
              <a:t>A Rule of Thumb for Advertising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B77016-D0F9-407B-AC34-4D4D129B89B0}" type="slidenum">
              <a:rPr lang="en-US"/>
              <a:pPr>
                <a:defRPr/>
              </a:pPr>
              <a:t>12</a:t>
            </a:fld>
            <a:endParaRPr lang="th-TH"/>
          </a:p>
        </p:txBody>
      </p:sp>
      <p:sp>
        <p:nvSpPr>
          <p:cNvPr id="5126" name="Rectangle 2"/>
          <p:cNvSpPr>
            <a:spLocks noChangeArrowheads="1"/>
          </p:cNvSpPr>
          <p:nvPr/>
        </p:nvSpPr>
        <p:spPr bwMode="auto">
          <a:xfrm>
            <a:off x="7620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5127" name="Rectangle 3"/>
          <p:cNvSpPr>
            <a:spLocks noChangeArrowheads="1"/>
          </p:cNvSpPr>
          <p:nvPr/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graphicFrame>
        <p:nvGraphicFramePr>
          <p:cNvPr id="5122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087438" y="2068091"/>
          <a:ext cx="7140575" cy="1630363"/>
        </p:xfrm>
        <a:graphic>
          <a:graphicData uri="http://schemas.openxmlformats.org/presentationml/2006/ole">
            <p:oleObj spid="_x0000_s28674" name="สมการ" r:id="rId4" imgW="3009600" imgH="68580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23528" y="3790781"/>
            <a:ext cx="8568952" cy="280076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en-US" sz="2200" dirty="0" smtClean="0"/>
              <a:t> The proportion of sales revenue that a profit-maximizing monopolist spends on advertising is thus determined by a simple elasticity ratio.</a:t>
            </a:r>
          </a:p>
          <a:p>
            <a:pPr algn="just">
              <a:buFont typeface="Wingdings" pitchFamily="2" charset="2"/>
              <a:buChar char="q"/>
            </a:pPr>
            <a:r>
              <a:rPr lang="en-US" sz="2200" dirty="0" smtClean="0"/>
              <a:t> The advertising intensity must equal the ratio of </a:t>
            </a:r>
            <a:r>
              <a:rPr lang="en-US" sz="2200" dirty="0" err="1" smtClean="0"/>
              <a:t>elasticities</a:t>
            </a:r>
            <a:r>
              <a:rPr lang="en-US" sz="2200" dirty="0" smtClean="0"/>
              <a:t> of demand with respect to advertising and price</a:t>
            </a:r>
          </a:p>
          <a:p>
            <a:pPr algn="just">
              <a:buFont typeface="Wingdings" pitchFamily="2" charset="2"/>
              <a:buChar char="q"/>
            </a:pPr>
            <a:r>
              <a:rPr lang="en-US" sz="2200" dirty="0" smtClean="0"/>
              <a:t> The demand function is more price inelastic (i.e., when </a:t>
            </a:r>
            <a:r>
              <a:rPr lang="en-US" sz="2200" dirty="0" err="1" smtClean="0"/>
              <a:t>εP</a:t>
            </a:r>
            <a:r>
              <a:rPr lang="en-US" sz="2200" dirty="0" smtClean="0"/>
              <a:t> is smaller), a monopolist chooses a high advertising intensity and a large markup.</a:t>
            </a:r>
            <a:endParaRPr lang="th-TH" sz="2200" dirty="0">
              <a:solidFill>
                <a:srgbClr val="C00000"/>
              </a:solidFill>
              <a:latin typeface="BrowalliaUPC" pitchFamily="34" charset="-34"/>
              <a:cs typeface="BrowalliaUPC" pitchFamily="34" charset="-34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go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0"/>
            <a:ext cx="77772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6588125" y="5876925"/>
            <a:ext cx="20161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4400" dirty="0">
                <a:cs typeface="Angsana New" pitchFamily="18" charset="-34"/>
              </a:rPr>
              <a:t>SCP 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tIns="45720" bIns="45720" numCol="1" anchorCtr="0" compatLnSpc="1">
            <a:prstTxWarp prst="textNoShape">
              <a:avLst/>
            </a:prstTxWarp>
          </a:bodyPr>
          <a:lstStyle/>
          <a:p>
            <a:fld id="{9A6653D9-1B71-457E-9ED6-6993BE285AB7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5364088" y="1916832"/>
            <a:ext cx="3131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Law &amp; Regulation</a:t>
            </a:r>
            <a:endParaRPr lang="th-TH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14</a:t>
            </a:fld>
            <a:endParaRPr lang="th-TH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4294967295"/>
          </p:nvPr>
        </p:nvGraphicFramePr>
        <p:xfrm>
          <a:off x="251520" y="188640"/>
          <a:ext cx="8820472" cy="6684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150"/>
                <a:gridCol w="1418246"/>
                <a:gridCol w="679003"/>
                <a:gridCol w="983070"/>
                <a:gridCol w="1067003"/>
              </a:tblGrid>
              <a:tr h="36387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Year = 0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th-TH" sz="2000" dirty="0"/>
                    </a:p>
                  </a:txBody>
                  <a:tcPr/>
                </a:tc>
              </a:tr>
              <a:tr h="923688"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2060"/>
                          </a:solidFill>
                        </a:rPr>
                        <a:t>Sale (Revenue)= </a:t>
                      </a:r>
                      <a:r>
                        <a:rPr lang="en-US" sz="2000" dirty="0" smtClean="0"/>
                        <a:t>(P x Q)</a:t>
                      </a:r>
                    </a:p>
                    <a:p>
                      <a:r>
                        <a:rPr lang="en-US" sz="2000" dirty="0" smtClean="0"/>
                        <a:t>    Quantity</a:t>
                      </a:r>
                      <a:r>
                        <a:rPr lang="en-US" sz="2000" baseline="0" dirty="0" smtClean="0"/>
                        <a:t> Demand (</a:t>
                      </a:r>
                      <a:r>
                        <a:rPr lang="en-US" sz="2000" baseline="0" dirty="0" smtClean="0">
                          <a:solidFill>
                            <a:srgbClr val="FF0000"/>
                          </a:solidFill>
                        </a:rPr>
                        <a:t>PRODUCT)</a:t>
                      </a:r>
                    </a:p>
                    <a:p>
                      <a:r>
                        <a:rPr lang="en-US" sz="2000" baseline="0" dirty="0" smtClean="0"/>
                        <a:t>    </a:t>
                      </a:r>
                      <a:r>
                        <a:rPr lang="en-US" sz="2000" baseline="0" dirty="0" smtClean="0">
                          <a:solidFill>
                            <a:srgbClr val="FF0000"/>
                          </a:solidFill>
                        </a:rPr>
                        <a:t> (PRICE) </a:t>
                      </a:r>
                      <a:r>
                        <a:rPr lang="en-US" sz="2000" baseline="0" dirty="0" smtClean="0">
                          <a:solidFill>
                            <a:srgbClr val="7030A0"/>
                          </a:solidFill>
                        </a:rPr>
                        <a:t>– in the pocket</a:t>
                      </a:r>
                      <a:endParaRPr lang="th-TH" sz="20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Size?</a:t>
                      </a:r>
                    </a:p>
                    <a:p>
                      <a:r>
                        <a:rPr lang="en-US" sz="2000" dirty="0" smtClean="0"/>
                        <a:t>Growth?</a:t>
                      </a:r>
                    </a:p>
                    <a:p>
                      <a:r>
                        <a:rPr lang="en-US" sz="2000" dirty="0" smtClean="0"/>
                        <a:t>Seasonal?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2323215"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2060"/>
                          </a:solidFill>
                        </a:rPr>
                        <a:t>Cost</a:t>
                      </a:r>
                      <a:r>
                        <a:rPr lang="en-US" sz="2000" b="1" baseline="0" dirty="0" smtClean="0">
                          <a:solidFill>
                            <a:srgbClr val="002060"/>
                          </a:solidFill>
                        </a:rPr>
                        <a:t> of goods sold (Expense)</a:t>
                      </a:r>
                    </a:p>
                    <a:p>
                      <a:r>
                        <a:rPr lang="en-US" sz="2000" baseline="0" dirty="0" smtClean="0"/>
                        <a:t>      Production</a:t>
                      </a:r>
                      <a:r>
                        <a:rPr lang="en-US" sz="2000" baseline="0" dirty="0" smtClean="0">
                          <a:solidFill>
                            <a:srgbClr val="7030A0"/>
                          </a:solidFill>
                        </a:rPr>
                        <a:t> (Make or Buy)</a:t>
                      </a:r>
                    </a:p>
                    <a:p>
                      <a:r>
                        <a:rPr lang="en-US" sz="2000" baseline="0" dirty="0" smtClean="0"/>
                        <a:t>         Fixed Cost</a:t>
                      </a:r>
                    </a:p>
                    <a:p>
                      <a:r>
                        <a:rPr lang="en-US" sz="2000" baseline="0" dirty="0" smtClean="0"/>
                        <a:t>              </a:t>
                      </a:r>
                      <a:r>
                        <a:rPr lang="en-US" sz="2000" baseline="0" dirty="0" smtClean="0">
                          <a:solidFill>
                            <a:srgbClr val="7030A0"/>
                          </a:solidFill>
                        </a:rPr>
                        <a:t>Machineries/Equipment</a:t>
                      </a:r>
                    </a:p>
                    <a:p>
                      <a:r>
                        <a:rPr lang="en-US" sz="2000" baseline="0" dirty="0" smtClean="0">
                          <a:solidFill>
                            <a:srgbClr val="7030A0"/>
                          </a:solidFill>
                        </a:rPr>
                        <a:t>              Factory/ Land –rent or buy</a:t>
                      </a:r>
                    </a:p>
                    <a:p>
                      <a:r>
                        <a:rPr lang="en-US" sz="2000" baseline="0" dirty="0" smtClean="0"/>
                        <a:t>         Variable Cost</a:t>
                      </a:r>
                    </a:p>
                    <a:p>
                      <a:r>
                        <a:rPr lang="en-US" sz="2000" baseline="0" dirty="0" smtClean="0"/>
                        <a:t>              </a:t>
                      </a:r>
                      <a:r>
                        <a:rPr lang="en-US" sz="2000" baseline="0" dirty="0" smtClean="0">
                          <a:solidFill>
                            <a:srgbClr val="7030A0"/>
                          </a:solidFill>
                        </a:rPr>
                        <a:t>Raw Material </a:t>
                      </a:r>
                    </a:p>
                    <a:p>
                      <a:r>
                        <a:rPr lang="en-US" sz="2000" baseline="0" dirty="0" smtClean="0">
                          <a:solidFill>
                            <a:schemeClr val="tx1"/>
                          </a:solidFill>
                        </a:rPr>
                        <a:t>         Overhead Cost</a:t>
                      </a:r>
                    </a:p>
                    <a:p>
                      <a:r>
                        <a:rPr lang="en-US" sz="2000" baseline="0" dirty="0" smtClean="0">
                          <a:solidFill>
                            <a:schemeClr val="tx1"/>
                          </a:solidFill>
                        </a:rPr>
                        <a:t>              </a:t>
                      </a:r>
                      <a:r>
                        <a:rPr lang="en-US" sz="2000" baseline="0" dirty="0" smtClean="0">
                          <a:solidFill>
                            <a:srgbClr val="7030A0"/>
                          </a:solidFill>
                        </a:rPr>
                        <a:t>Transportation cost</a:t>
                      </a:r>
                      <a:endParaRPr lang="th-TH" sz="20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 smtClean="0"/>
                    </a:p>
                    <a:p>
                      <a:r>
                        <a:rPr lang="en-US" sz="2000" dirty="0" smtClean="0"/>
                        <a:t>% of Sale</a:t>
                      </a:r>
                    </a:p>
                    <a:p>
                      <a:r>
                        <a:rPr lang="en-US" sz="2000" dirty="0" smtClean="0"/>
                        <a:t>Growth?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r>
                        <a:rPr lang="en-US" sz="2000" dirty="0" smtClean="0"/>
                        <a:t>New !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endParaRPr lang="en-US" sz="2000" dirty="0" smtClean="0"/>
                    </a:p>
                    <a:p>
                      <a:r>
                        <a:rPr lang="en-US" sz="2000" dirty="0" smtClean="0"/>
                        <a:t>Salvage Value</a:t>
                      </a:r>
                      <a:endParaRPr lang="th-TH" sz="2000" dirty="0"/>
                    </a:p>
                  </a:txBody>
                  <a:tcPr/>
                </a:tc>
              </a:tr>
              <a:tr h="363877">
                <a:tc>
                  <a:txBody>
                    <a:bodyPr/>
                    <a:lstStyle/>
                    <a:p>
                      <a:r>
                        <a:rPr lang="en-US" sz="1800" baseline="0" dirty="0" smtClean="0"/>
                        <a:t>     HR </a:t>
                      </a:r>
                      <a:r>
                        <a:rPr lang="en-US" sz="1800" baseline="0" dirty="0" smtClean="0">
                          <a:solidFill>
                            <a:srgbClr val="7030A0"/>
                          </a:solidFill>
                        </a:rPr>
                        <a:t>(Salary x Person)---month/day/job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</a:tr>
              <a:tr h="363877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    Shelf/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Office Rental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</a:rPr>
                        <a:t>(PLACE)</a:t>
                      </a:r>
                      <a:endParaRPr lang="th-TH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643782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    Advertising exp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</a:rPr>
                        <a:t>(PROMOTION)</a:t>
                      </a:r>
                    </a:p>
                    <a:p>
                      <a:pPr algn="l"/>
                      <a:r>
                        <a:rPr lang="en-US" sz="2000" dirty="0" smtClean="0"/>
                        <a:t>            </a:t>
                      </a:r>
                      <a:r>
                        <a:rPr lang="en-US" sz="2000" dirty="0" smtClean="0">
                          <a:solidFill>
                            <a:srgbClr val="7030A0"/>
                          </a:solidFill>
                        </a:rPr>
                        <a:t>Commission</a:t>
                      </a:r>
                      <a:endParaRPr lang="th-TH" sz="20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363877">
                <a:tc>
                  <a:txBody>
                    <a:bodyPr/>
                    <a:lstStyle/>
                    <a:p>
                      <a:pPr algn="r"/>
                      <a:r>
                        <a:rPr lang="en-US" sz="2000" b="1" dirty="0" smtClean="0">
                          <a:solidFill>
                            <a:srgbClr val="002060"/>
                          </a:solidFill>
                        </a:rPr>
                        <a:t>Gross Profit</a:t>
                      </a:r>
                      <a:endParaRPr lang="th-TH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558464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Free</a:t>
                      </a:r>
                      <a:r>
                        <a:rPr lang="en-US" sz="2000" baseline="0" dirty="0" smtClean="0"/>
                        <a:t> Cash Flow</a:t>
                      </a:r>
                      <a:r>
                        <a:rPr lang="en-US" sz="2000" baseline="0" dirty="0" smtClean="0">
                          <a:solidFill>
                            <a:srgbClr val="7030A0"/>
                          </a:solidFill>
                        </a:rPr>
                        <a:t>—cash vs. accounting</a:t>
                      </a:r>
                      <a:endParaRPr lang="th-TH" sz="20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tIns="45720" bIns="45720" numCol="1" anchorCtr="0" compatLnSpc="1">
            <a:prstTxWarp prst="textNoShape">
              <a:avLst/>
            </a:prstTxWarp>
          </a:bodyPr>
          <a:lstStyle/>
          <a:p>
            <a:fld id="{21A62BCE-CD47-4E43-8E6C-7A498592C439}" type="slidenum">
              <a:rPr lang="en-US" smtClean="0"/>
              <a:pPr/>
              <a:t>15</a:t>
            </a:fld>
            <a:endParaRPr lang="en-US" smtClean="0"/>
          </a:p>
        </p:txBody>
      </p:sp>
      <p:pic>
        <p:nvPicPr>
          <p:cNvPr id="21507" name="Picture 2" descr="http://3.bp.blogspot.com/-LofHKcT1M2w/T9l8A68AzGI/AAAAAAAAAnw/6ou_uCYA7Nk/s400/B120432B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820150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Business Plan</a:t>
            </a:r>
            <a:endParaRPr lang="th-TH" sz="4800" b="1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16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2699792" y="2924944"/>
            <a:ext cx="37444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/>
              <a:t>21 : 63</a:t>
            </a:r>
            <a:endParaRPr lang="th-TH" sz="8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593</TotalTime>
  <Words>577</Words>
  <Application>Microsoft Office PowerPoint</Application>
  <PresentationFormat>On-screen Show (4:3)</PresentationFormat>
  <Paragraphs>220</Paragraphs>
  <Slides>16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Civic</vt:lpstr>
      <vt:lpstr>Equation</vt:lpstr>
      <vt:lpstr>สมการ</vt:lpstr>
      <vt:lpstr>Marketing Mix (Fit)</vt:lpstr>
      <vt:lpstr>PRODUCT</vt:lpstr>
      <vt:lpstr>Slide 3</vt:lpstr>
      <vt:lpstr>Consumer Surplus</vt:lpstr>
      <vt:lpstr>Firm’s Value Creation and Profit</vt:lpstr>
      <vt:lpstr>Methods Of Demand Forecasting</vt:lpstr>
      <vt:lpstr>PRICE: Value, Cost, and Price Profit</vt:lpstr>
      <vt:lpstr>Some Approaches to Pricing</vt:lpstr>
      <vt:lpstr>Service: Two-Part Tariff with Two Consumers</vt:lpstr>
      <vt:lpstr>PLACE: Approaches to Distribution</vt:lpstr>
      <vt:lpstr>PROMOTION profit margin</vt:lpstr>
      <vt:lpstr>Advertising discount </vt:lpstr>
      <vt:lpstr>Slide 13</vt:lpstr>
      <vt:lpstr>Slide 14</vt:lpstr>
      <vt:lpstr>Slide 15</vt:lpstr>
      <vt:lpstr>Business Plan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เศรษฐศาสตร์กับการตลาด</dc:title>
  <dc:creator>kook</dc:creator>
  <cp:lastModifiedBy>kook</cp:lastModifiedBy>
  <cp:revision>17</cp:revision>
  <dcterms:created xsi:type="dcterms:W3CDTF">2012-11-18T08:38:01Z</dcterms:created>
  <dcterms:modified xsi:type="dcterms:W3CDTF">2013-01-29T03:17:22Z</dcterms:modified>
</cp:coreProperties>
</file>