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40" r:id="rId1"/>
    <p:sldMasterId id="2147483698" r:id="rId2"/>
    <p:sldMasterId id="2147483753" r:id="rId3"/>
    <p:sldMasterId id="2147483884" r:id="rId4"/>
  </p:sldMasterIdLst>
  <p:notesMasterIdLst>
    <p:notesMasterId r:id="rId24"/>
  </p:notesMasterIdLst>
  <p:handoutMasterIdLst>
    <p:handoutMasterId r:id="rId25"/>
  </p:handoutMasterIdLst>
  <p:sldIdLst>
    <p:sldId id="828" r:id="rId5"/>
    <p:sldId id="829" r:id="rId6"/>
    <p:sldId id="932" r:id="rId7"/>
    <p:sldId id="864" r:id="rId8"/>
    <p:sldId id="891" r:id="rId9"/>
    <p:sldId id="903" r:id="rId10"/>
    <p:sldId id="902" r:id="rId11"/>
    <p:sldId id="901" r:id="rId12"/>
    <p:sldId id="926" r:id="rId13"/>
    <p:sldId id="921" r:id="rId14"/>
    <p:sldId id="918" r:id="rId15"/>
    <p:sldId id="916" r:id="rId16"/>
    <p:sldId id="933" r:id="rId17"/>
    <p:sldId id="917" r:id="rId18"/>
    <p:sldId id="928" r:id="rId19"/>
    <p:sldId id="934" r:id="rId20"/>
    <p:sldId id="931" r:id="rId21"/>
    <p:sldId id="927" r:id="rId22"/>
    <p:sldId id="824" r:id="rId23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28"/>
            <p14:sldId id="829"/>
            <p14:sldId id="932"/>
            <p14:sldId id="864"/>
            <p14:sldId id="891"/>
            <p14:sldId id="903"/>
            <p14:sldId id="902"/>
            <p14:sldId id="901"/>
            <p14:sldId id="926"/>
            <p14:sldId id="921"/>
            <p14:sldId id="918"/>
            <p14:sldId id="916"/>
            <p14:sldId id="933"/>
            <p14:sldId id="917"/>
            <p14:sldId id="928"/>
            <p14:sldId id="934"/>
            <p14:sldId id="931"/>
            <p14:sldId id="927"/>
            <p14:sldId id="824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403C36"/>
    <a:srgbClr val="3A4446"/>
    <a:srgbClr val="24221F"/>
    <a:srgbClr val="DDDAD8"/>
    <a:srgbClr val="FBDED1"/>
    <a:srgbClr val="CAE8F2"/>
    <a:srgbClr val="40A8F1"/>
    <a:srgbClr val="0B5C93"/>
    <a:srgbClr val="ADE2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94848" autoAdjust="0"/>
  </p:normalViewPr>
  <p:slideViewPr>
    <p:cSldViewPr>
      <p:cViewPr varScale="1">
        <p:scale>
          <a:sx n="69" d="100"/>
          <a:sy n="69" d="100"/>
        </p:scale>
        <p:origin x="32" y="48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Sheet4!$A$3</c:f>
              <c:strCache>
                <c:ptCount val="1"/>
                <c:pt idx="0">
                  <c:v>China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Sheet4!$B$3:$BJ$3</c:f>
              <c:numCache>
                <c:formatCode>_(* #,##0_);_(* \(#,##0\);_(* "-"??_);_(@_)</c:formatCode>
                <c:ptCount val="61"/>
                <c:pt idx="0">
                  <c:v>89.520541510358441</c:v>
                </c:pt>
                <c:pt idx="1">
                  <c:v>75.805837925996457</c:v>
                </c:pt>
                <c:pt idx="2">
                  <c:v>70.909411667100727</c:v>
                </c:pt>
                <c:pt idx="3">
                  <c:v>74.313643448614471</c:v>
                </c:pt>
                <c:pt idx="4">
                  <c:v>85.498555159631337</c:v>
                </c:pt>
                <c:pt idx="5">
                  <c:v>98.486777752220632</c:v>
                </c:pt>
                <c:pt idx="6">
                  <c:v>104.3245661811473</c:v>
                </c:pt>
                <c:pt idx="7">
                  <c:v>96.589531941781914</c:v>
                </c:pt>
                <c:pt idx="8">
                  <c:v>91.472718306607177</c:v>
                </c:pt>
                <c:pt idx="9">
                  <c:v>100.12990326618034</c:v>
                </c:pt>
                <c:pt idx="10">
                  <c:v>113.16299155468569</c:v>
                </c:pt>
                <c:pt idx="11">
                  <c:v>118.65457778534622</c:v>
                </c:pt>
                <c:pt idx="12">
                  <c:v>131.88356124386769</c:v>
                </c:pt>
                <c:pt idx="13">
                  <c:v>157.09037429865688</c:v>
                </c:pt>
                <c:pt idx="14">
                  <c:v>160.14009372768567</c:v>
                </c:pt>
                <c:pt idx="15">
                  <c:v>178.34181960809613</c:v>
                </c:pt>
                <c:pt idx="16">
                  <c:v>165.40554037242046</c:v>
                </c:pt>
                <c:pt idx="17">
                  <c:v>185.42283291367269</c:v>
                </c:pt>
                <c:pt idx="18">
                  <c:v>156.39638852004444</c:v>
                </c:pt>
                <c:pt idx="19">
                  <c:v>183.98315221597773</c:v>
                </c:pt>
                <c:pt idx="20">
                  <c:v>194.80472218683599</c:v>
                </c:pt>
                <c:pt idx="21">
                  <c:v>197.07147449910167</c:v>
                </c:pt>
                <c:pt idx="22">
                  <c:v>203.33491950346371</c:v>
                </c:pt>
                <c:pt idx="23">
                  <c:v>225.43192889081189</c:v>
                </c:pt>
                <c:pt idx="24">
                  <c:v>250.71396904698756</c:v>
                </c:pt>
                <c:pt idx="25">
                  <c:v>294.45884850495992</c:v>
                </c:pt>
                <c:pt idx="26">
                  <c:v>281.92812091156304</c:v>
                </c:pt>
                <c:pt idx="27">
                  <c:v>251.81195696132875</c:v>
                </c:pt>
                <c:pt idx="28">
                  <c:v>283.53769524052439</c:v>
                </c:pt>
                <c:pt idx="29">
                  <c:v>310.88191240489954</c:v>
                </c:pt>
                <c:pt idx="30">
                  <c:v>317.88467304092774</c:v>
                </c:pt>
                <c:pt idx="31">
                  <c:v>333.14214540018395</c:v>
                </c:pt>
                <c:pt idx="32">
                  <c:v>366.46069230611567</c:v>
                </c:pt>
                <c:pt idx="33">
                  <c:v>377.38983947890046</c:v>
                </c:pt>
                <c:pt idx="34">
                  <c:v>473.49227871998886</c:v>
                </c:pt>
                <c:pt idx="35">
                  <c:v>609.65667920546537</c:v>
                </c:pt>
                <c:pt idx="36">
                  <c:v>709.41375508800206</c:v>
                </c:pt>
                <c:pt idx="37">
                  <c:v>781.74416434301395</c:v>
                </c:pt>
                <c:pt idx="38">
                  <c:v>828.58047929957172</c:v>
                </c:pt>
                <c:pt idx="39">
                  <c:v>873.28706173061187</c:v>
                </c:pt>
                <c:pt idx="40">
                  <c:v>959.37248363586446</c:v>
                </c:pt>
                <c:pt idx="41">
                  <c:v>1053.1082430026236</c:v>
                </c:pt>
                <c:pt idx="42">
                  <c:v>1148.5082904388682</c:v>
                </c:pt>
                <c:pt idx="43">
                  <c:v>1288.6432518347469</c:v>
                </c:pt>
                <c:pt idx="44">
                  <c:v>1508.6680978845261</c:v>
                </c:pt>
                <c:pt idx="45">
                  <c:v>1753.4178292610411</c:v>
                </c:pt>
                <c:pt idx="46">
                  <c:v>2099.2294346073427</c:v>
                </c:pt>
                <c:pt idx="47">
                  <c:v>2693.9700634042656</c:v>
                </c:pt>
                <c:pt idx="48">
                  <c:v>3468.3046020797728</c:v>
                </c:pt>
                <c:pt idx="49">
                  <c:v>3832.2364324692176</c:v>
                </c:pt>
                <c:pt idx="50">
                  <c:v>4550.4531077559932</c:v>
                </c:pt>
                <c:pt idx="51">
                  <c:v>5618.1322671149128</c:v>
                </c:pt>
                <c:pt idx="52">
                  <c:v>6316.9183176021588</c:v>
                </c:pt>
                <c:pt idx="53">
                  <c:v>7050.6462712428656</c:v>
                </c:pt>
                <c:pt idx="54">
                  <c:v>7678.5994858772201</c:v>
                </c:pt>
                <c:pt idx="55">
                  <c:v>8066.9426349320602</c:v>
                </c:pt>
                <c:pt idx="56">
                  <c:v>8147.9377054938477</c:v>
                </c:pt>
                <c:pt idx="57">
                  <c:v>8879.4386671145257</c:v>
                </c:pt>
                <c:pt idx="58">
                  <c:v>9976.6771372629955</c:v>
                </c:pt>
                <c:pt idx="59">
                  <c:v>10216.630334103127</c:v>
                </c:pt>
                <c:pt idx="60">
                  <c:v>10500.395615963704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475-47A3-A599-63A9D7C6A1EC}"/>
            </c:ext>
          </c:extLst>
        </c:ser>
        <c:ser>
          <c:idx val="1"/>
          <c:order val="1"/>
          <c:tx>
            <c:strRef>
              <c:f>Sheet4!$A$4</c:f>
              <c:strCache>
                <c:ptCount val="1"/>
                <c:pt idx="0">
                  <c:v>Japan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Sheet4!$B$4:$BJ$4</c:f>
              <c:numCache>
                <c:formatCode>_(* #,##0_);_(* \(#,##0\);_(* "-"??_);_(@_)</c:formatCode>
                <c:ptCount val="61"/>
                <c:pt idx="0">
                  <c:v>475.31907559217302</c:v>
                </c:pt>
                <c:pt idx="1">
                  <c:v>568.90774269712165</c:v>
                </c:pt>
                <c:pt idx="2">
                  <c:v>639.64078543534208</c:v>
                </c:pt>
                <c:pt idx="3">
                  <c:v>724.69376222453934</c:v>
                </c:pt>
                <c:pt idx="4">
                  <c:v>843.61687854360662</c:v>
                </c:pt>
                <c:pt idx="5">
                  <c:v>928.51884859704523</c:v>
                </c:pt>
                <c:pt idx="6">
                  <c:v>1068.5584399056268</c:v>
                </c:pt>
                <c:pt idx="7">
                  <c:v>1239.3183774126694</c:v>
                </c:pt>
                <c:pt idx="8">
                  <c:v>1451.337702681006</c:v>
                </c:pt>
                <c:pt idx="9">
                  <c:v>1684.6594026637795</c:v>
                </c:pt>
                <c:pt idx="10">
                  <c:v>2056.1220459700826</c:v>
                </c:pt>
                <c:pt idx="11">
                  <c:v>2272.0778022104746</c:v>
                </c:pt>
                <c:pt idx="12">
                  <c:v>2967.0419962342025</c:v>
                </c:pt>
                <c:pt idx="13">
                  <c:v>3974.7456047054798</c:v>
                </c:pt>
                <c:pt idx="14">
                  <c:v>4353.8243551624473</c:v>
                </c:pt>
                <c:pt idx="15">
                  <c:v>4674.4454811939358</c:v>
                </c:pt>
                <c:pt idx="16">
                  <c:v>5197.6223365078367</c:v>
                </c:pt>
                <c:pt idx="17">
                  <c:v>6335.2868706689469</c:v>
                </c:pt>
                <c:pt idx="18">
                  <c:v>8820.6919453746887</c:v>
                </c:pt>
                <c:pt idx="19">
                  <c:v>9103.5647555986743</c:v>
                </c:pt>
                <c:pt idx="20">
                  <c:v>9463.3538551959628</c:v>
                </c:pt>
                <c:pt idx="21">
                  <c:v>10360.178267478661</c:v>
                </c:pt>
                <c:pt idx="22">
                  <c:v>9575.6077134078332</c:v>
                </c:pt>
                <c:pt idx="23">
                  <c:v>10421.212435639429</c:v>
                </c:pt>
                <c:pt idx="24">
                  <c:v>10978.919805499176</c:v>
                </c:pt>
                <c:pt idx="25">
                  <c:v>11576.692112686458</c:v>
                </c:pt>
                <c:pt idx="26">
                  <c:v>17113.262324241867</c:v>
                </c:pt>
                <c:pt idx="27">
                  <c:v>20748.990924452817</c:v>
                </c:pt>
                <c:pt idx="28">
                  <c:v>25059.007433462059</c:v>
                </c:pt>
                <c:pt idx="29">
                  <c:v>24822.775567065473</c:v>
                </c:pt>
                <c:pt idx="30">
                  <c:v>25371.464170524639</c:v>
                </c:pt>
                <c:pt idx="31">
                  <c:v>28915.008204808186</c:v>
                </c:pt>
                <c:pt idx="32">
                  <c:v>31414.984637041245</c:v>
                </c:pt>
                <c:pt idx="33">
                  <c:v>35681.963942250644</c:v>
                </c:pt>
                <c:pt idx="34">
                  <c:v>39200.493572909596</c:v>
                </c:pt>
                <c:pt idx="35">
                  <c:v>43428.942752017159</c:v>
                </c:pt>
                <c:pt idx="36">
                  <c:v>38436.926311911833</c:v>
                </c:pt>
                <c:pt idx="37">
                  <c:v>35021.719091715902</c:v>
                </c:pt>
                <c:pt idx="38">
                  <c:v>31902.767095513733</c:v>
                </c:pt>
                <c:pt idx="39">
                  <c:v>36026.556075016808</c:v>
                </c:pt>
                <c:pt idx="40">
                  <c:v>38532.04087529354</c:v>
                </c:pt>
                <c:pt idx="41">
                  <c:v>33846.465641434232</c:v>
                </c:pt>
                <c:pt idx="42">
                  <c:v>32289.350536072558</c:v>
                </c:pt>
                <c:pt idx="43">
                  <c:v>34808.390917661287</c:v>
                </c:pt>
                <c:pt idx="44">
                  <c:v>37688.722335940642</c:v>
                </c:pt>
                <c:pt idx="45">
                  <c:v>37217.648727916981</c:v>
                </c:pt>
                <c:pt idx="46">
                  <c:v>35433.988963743017</c:v>
                </c:pt>
                <c:pt idx="47">
                  <c:v>35275.228431266696</c:v>
                </c:pt>
                <c:pt idx="48">
                  <c:v>39339.297573182572</c:v>
                </c:pt>
                <c:pt idx="49">
                  <c:v>40855.175635459636</c:v>
                </c:pt>
                <c:pt idx="50">
                  <c:v>44507.676385917155</c:v>
                </c:pt>
                <c:pt idx="51">
                  <c:v>48167.997268496532</c:v>
                </c:pt>
                <c:pt idx="52">
                  <c:v>48603.476649774908</c:v>
                </c:pt>
                <c:pt idx="53">
                  <c:v>40454.447457890281</c:v>
                </c:pt>
                <c:pt idx="54">
                  <c:v>38109.412112557286</c:v>
                </c:pt>
                <c:pt idx="55">
                  <c:v>34524.469860933721</c:v>
                </c:pt>
                <c:pt idx="56">
                  <c:v>38761.818150192456</c:v>
                </c:pt>
                <c:pt idx="57">
                  <c:v>38386.511145705685</c:v>
                </c:pt>
                <c:pt idx="58">
                  <c:v>39159.423563395205</c:v>
                </c:pt>
                <c:pt idx="59">
                  <c:v>40113.0609702277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475-47A3-A599-63A9D7C6A1EC}"/>
            </c:ext>
          </c:extLst>
        </c:ser>
        <c:ser>
          <c:idx val="2"/>
          <c:order val="2"/>
          <c:tx>
            <c:strRef>
              <c:f>Sheet4!$A$5</c:f>
              <c:strCache>
                <c:ptCount val="1"/>
                <c:pt idx="0">
                  <c:v>Korea,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Sheet4!$B$5:$BJ$5</c:f>
              <c:numCache>
                <c:formatCode>_(* #,##0_);_(* \(#,##0\);_(* "-"??_);_(@_)</c:formatCode>
                <c:ptCount val="61"/>
                <c:pt idx="0">
                  <c:v>158.24930326982098</c:v>
                </c:pt>
                <c:pt idx="1">
                  <c:v>93.828649046603886</c:v>
                </c:pt>
                <c:pt idx="2">
                  <c:v>106.14850572000557</c:v>
                </c:pt>
                <c:pt idx="3">
                  <c:v>146.31434193297864</c:v>
                </c:pt>
                <c:pt idx="4">
                  <c:v>123.60349482533132</c:v>
                </c:pt>
                <c:pt idx="5">
                  <c:v>108.72213122271772</c:v>
                </c:pt>
                <c:pt idx="6">
                  <c:v>133.4748485303536</c:v>
                </c:pt>
                <c:pt idx="7">
                  <c:v>161.15993101854579</c:v>
                </c:pt>
                <c:pt idx="8">
                  <c:v>198.4312980083856</c:v>
                </c:pt>
                <c:pt idx="9">
                  <c:v>243.42241292594809</c:v>
                </c:pt>
                <c:pt idx="10">
                  <c:v>279.30496894281936</c:v>
                </c:pt>
                <c:pt idx="11">
                  <c:v>301.17656771733317</c:v>
                </c:pt>
                <c:pt idx="12">
                  <c:v>324.19627680476452</c:v>
                </c:pt>
                <c:pt idx="13">
                  <c:v>406.89883013484945</c:v>
                </c:pt>
                <c:pt idx="14">
                  <c:v>563.35595781683287</c:v>
                </c:pt>
                <c:pt idx="15">
                  <c:v>617.4560619335673</c:v>
                </c:pt>
                <c:pt idx="16">
                  <c:v>834.134207951691</c:v>
                </c:pt>
                <c:pt idx="17">
                  <c:v>1055.8800411598984</c:v>
                </c:pt>
                <c:pt idx="18">
                  <c:v>1405.8223744455422</c:v>
                </c:pt>
                <c:pt idx="19">
                  <c:v>1783.6223128784686</c:v>
                </c:pt>
                <c:pt idx="20">
                  <c:v>1715.4294599013631</c:v>
                </c:pt>
                <c:pt idx="21">
                  <c:v>1883.4512785111024</c:v>
                </c:pt>
                <c:pt idx="22">
                  <c:v>1992.5282247063658</c:v>
                </c:pt>
                <c:pt idx="23">
                  <c:v>2198.934471822417</c:v>
                </c:pt>
                <c:pt idx="24">
                  <c:v>2413.2639253976472</c:v>
                </c:pt>
                <c:pt idx="25">
                  <c:v>2482.3999557360607</c:v>
                </c:pt>
                <c:pt idx="26">
                  <c:v>2834.9038475692541</c:v>
                </c:pt>
                <c:pt idx="27">
                  <c:v>3554.5952055905655</c:v>
                </c:pt>
                <c:pt idx="28">
                  <c:v>4748.6296078067062</c:v>
                </c:pt>
                <c:pt idx="29">
                  <c:v>5817.0291813213644</c:v>
                </c:pt>
                <c:pt idx="30">
                  <c:v>6610.0365083066972</c:v>
                </c:pt>
                <c:pt idx="31">
                  <c:v>7636.9824293701522</c:v>
                </c:pt>
                <c:pt idx="32">
                  <c:v>8126.6703899342174</c:v>
                </c:pt>
                <c:pt idx="33">
                  <c:v>8884.9283194545496</c:v>
                </c:pt>
                <c:pt idx="34">
                  <c:v>10385.33616812191</c:v>
                </c:pt>
                <c:pt idx="35">
                  <c:v>12564.778134458573</c:v>
                </c:pt>
                <c:pt idx="36">
                  <c:v>13403.049586225043</c:v>
                </c:pt>
                <c:pt idx="37">
                  <c:v>12398.480027670472</c:v>
                </c:pt>
                <c:pt idx="38">
                  <c:v>8281.6999815768413</c:v>
                </c:pt>
                <c:pt idx="39">
                  <c:v>10672.417933437262</c:v>
                </c:pt>
                <c:pt idx="40">
                  <c:v>12256.993567950305</c:v>
                </c:pt>
                <c:pt idx="41">
                  <c:v>11561.248368907283</c:v>
                </c:pt>
                <c:pt idx="42">
                  <c:v>13165.065736055383</c:v>
                </c:pt>
                <c:pt idx="43">
                  <c:v>14672.857470350489</c:v>
                </c:pt>
                <c:pt idx="44">
                  <c:v>16496.120094250178</c:v>
                </c:pt>
                <c:pt idx="45">
                  <c:v>19402.502625954894</c:v>
                </c:pt>
                <c:pt idx="46">
                  <c:v>21743.47745142545</c:v>
                </c:pt>
                <c:pt idx="47">
                  <c:v>24086.410439167747</c:v>
                </c:pt>
                <c:pt idx="48">
                  <c:v>21350.427979823002</c:v>
                </c:pt>
                <c:pt idx="49">
                  <c:v>19143.851605302549</c:v>
                </c:pt>
                <c:pt idx="50">
                  <c:v>23087.22564384756</c:v>
                </c:pt>
                <c:pt idx="51">
                  <c:v>25096.263883823878</c:v>
                </c:pt>
                <c:pt idx="52">
                  <c:v>25466.760517059396</c:v>
                </c:pt>
                <c:pt idx="53">
                  <c:v>27182.734310193551</c:v>
                </c:pt>
                <c:pt idx="54">
                  <c:v>29249.575220974195</c:v>
                </c:pt>
                <c:pt idx="55">
                  <c:v>28732.231076259857</c:v>
                </c:pt>
                <c:pt idx="56">
                  <c:v>29288.870438983333</c:v>
                </c:pt>
                <c:pt idx="57">
                  <c:v>31616.843400468311</c:v>
                </c:pt>
                <c:pt idx="58">
                  <c:v>33422.944210083602</c:v>
                </c:pt>
                <c:pt idx="59">
                  <c:v>31846.218232425806</c:v>
                </c:pt>
                <c:pt idx="60">
                  <c:v>31489.12269731683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475-47A3-A599-63A9D7C6A1EC}"/>
            </c:ext>
          </c:extLst>
        </c:ser>
        <c:ser>
          <c:idx val="3"/>
          <c:order val="3"/>
          <c:tx>
            <c:strRef>
              <c:f>Sheet4!$A$6</c:f>
              <c:strCache>
                <c:ptCount val="1"/>
                <c:pt idx="0">
                  <c:v>United States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Sheet4!$B$6:$BJ$6</c:f>
              <c:numCache>
                <c:formatCode>_(* #,##0_);_(* \(#,##0\);_(* "-"??_);_(@_)</c:formatCode>
                <c:ptCount val="61"/>
                <c:pt idx="0">
                  <c:v>3007.1234453786165</c:v>
                </c:pt>
                <c:pt idx="1">
                  <c:v>3066.5628691661541</c:v>
                </c:pt>
                <c:pt idx="2">
                  <c:v>3243.8430775498828</c:v>
                </c:pt>
                <c:pt idx="3">
                  <c:v>3374.5151710508239</c:v>
                </c:pt>
                <c:pt idx="4">
                  <c:v>3573.9411847474321</c:v>
                </c:pt>
                <c:pt idx="5">
                  <c:v>3827.5271097203854</c:v>
                </c:pt>
                <c:pt idx="6">
                  <c:v>4146.3166463166463</c:v>
                </c:pt>
                <c:pt idx="7">
                  <c:v>4336.4265872217075</c:v>
                </c:pt>
                <c:pt idx="8">
                  <c:v>4695.9233904317762</c:v>
                </c:pt>
                <c:pt idx="9">
                  <c:v>5032.1447426200311</c:v>
                </c:pt>
                <c:pt idx="10">
                  <c:v>5234.2966662114977</c:v>
                </c:pt>
                <c:pt idx="11">
                  <c:v>5609.3825995251873</c:v>
                </c:pt>
                <c:pt idx="12">
                  <c:v>6094.0179898616461</c:v>
                </c:pt>
                <c:pt idx="13">
                  <c:v>6726.3589559669481</c:v>
                </c:pt>
                <c:pt idx="14">
                  <c:v>7225.6913595256574</c:v>
                </c:pt>
                <c:pt idx="15">
                  <c:v>7801.4566635644269</c:v>
                </c:pt>
                <c:pt idx="16">
                  <c:v>8592.2535372761249</c:v>
                </c:pt>
                <c:pt idx="17">
                  <c:v>9452.5765191451101</c:v>
                </c:pt>
                <c:pt idx="18">
                  <c:v>10564.94822202754</c:v>
                </c:pt>
                <c:pt idx="19">
                  <c:v>11674.186310013109</c:v>
                </c:pt>
                <c:pt idx="20">
                  <c:v>12574.791506216305</c:v>
                </c:pt>
                <c:pt idx="21">
                  <c:v>13976.10975046412</c:v>
                </c:pt>
                <c:pt idx="22">
                  <c:v>14433.787727052973</c:v>
                </c:pt>
                <c:pt idx="23">
                  <c:v>15543.893717492472</c:v>
                </c:pt>
                <c:pt idx="24">
                  <c:v>17121.225484999472</c:v>
                </c:pt>
                <c:pt idx="25">
                  <c:v>18236.827726500898</c:v>
                </c:pt>
                <c:pt idx="26">
                  <c:v>19071.227194929477</c:v>
                </c:pt>
                <c:pt idx="27">
                  <c:v>20038.941099265754</c:v>
                </c:pt>
                <c:pt idx="28">
                  <c:v>21417.011930519144</c:v>
                </c:pt>
                <c:pt idx="29">
                  <c:v>22857.154433005562</c:v>
                </c:pt>
                <c:pt idx="30">
                  <c:v>23888.60000881329</c:v>
                </c:pt>
                <c:pt idx="31">
                  <c:v>24342.25890481894</c:v>
                </c:pt>
                <c:pt idx="32">
                  <c:v>25418.990776331895</c:v>
                </c:pt>
                <c:pt idx="33">
                  <c:v>26387.293733817074</c:v>
                </c:pt>
                <c:pt idx="34">
                  <c:v>27694.853416234047</c:v>
                </c:pt>
                <c:pt idx="35">
                  <c:v>28690.875701334695</c:v>
                </c:pt>
                <c:pt idx="36">
                  <c:v>29967.712718174866</c:v>
                </c:pt>
                <c:pt idx="37">
                  <c:v>31459.138980477303</c:v>
                </c:pt>
                <c:pt idx="38">
                  <c:v>32853.676952300855</c:v>
                </c:pt>
                <c:pt idx="39">
                  <c:v>34513.561503727062</c:v>
                </c:pt>
                <c:pt idx="40">
                  <c:v>36334.908777058896</c:v>
                </c:pt>
                <c:pt idx="41">
                  <c:v>37133.242808852636</c:v>
                </c:pt>
                <c:pt idx="42">
                  <c:v>38023.161114402101</c:v>
                </c:pt>
                <c:pt idx="43">
                  <c:v>39496.485875138067</c:v>
                </c:pt>
                <c:pt idx="44">
                  <c:v>41712.801067554457</c:v>
                </c:pt>
                <c:pt idx="45">
                  <c:v>44114.747781054422</c:v>
                </c:pt>
                <c:pt idx="46">
                  <c:v>46298.731444092657</c:v>
                </c:pt>
                <c:pt idx="47">
                  <c:v>47975.96769580384</c:v>
                </c:pt>
                <c:pt idx="48">
                  <c:v>48382.558449055185</c:v>
                </c:pt>
                <c:pt idx="49">
                  <c:v>47099.980471134266</c:v>
                </c:pt>
                <c:pt idx="50">
                  <c:v>48466.657602692176</c:v>
                </c:pt>
                <c:pt idx="51">
                  <c:v>49882.558132149505</c:v>
                </c:pt>
                <c:pt idx="52">
                  <c:v>51602.931045790698</c:v>
                </c:pt>
                <c:pt idx="53">
                  <c:v>53106.536767216508</c:v>
                </c:pt>
                <c:pt idx="54">
                  <c:v>55049.988327231222</c:v>
                </c:pt>
                <c:pt idx="55">
                  <c:v>56863.371495765183</c:v>
                </c:pt>
                <c:pt idx="56">
                  <c:v>58021.400499712516</c:v>
                </c:pt>
                <c:pt idx="57">
                  <c:v>60109.655726047662</c:v>
                </c:pt>
                <c:pt idx="58">
                  <c:v>63064.418409673097</c:v>
                </c:pt>
                <c:pt idx="59">
                  <c:v>65279.529026095282</c:v>
                </c:pt>
                <c:pt idx="60">
                  <c:v>63543.577788723982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475-47A3-A599-63A9D7C6A1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5694111"/>
        <c:axId val="306855535"/>
      </c:lineChart>
      <c:catAx>
        <c:axId val="3656941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6855535"/>
        <c:crosses val="autoZero"/>
        <c:auto val="1"/>
        <c:lblAlgn val="ctr"/>
        <c:lblOffset val="100"/>
        <c:noMultiLvlLbl val="0"/>
      </c:catAx>
      <c:valAx>
        <c:axId val="306855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56941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Sheet4!$A$61</c:f>
              <c:strCache>
                <c:ptCount val="1"/>
                <c:pt idx="0">
                  <c:v>Thailand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1"/>
                </a:solidFill>
              </a:ln>
              <a:effectLst/>
            </c:spPr>
          </c:marker>
          <c:cat>
            <c:strRef>
              <c:f>Sheet4!$B$60:$AZ$60</c:f>
              <c:strCache>
                <c:ptCount val="51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  <c:pt idx="45">
                  <c:v>2015</c:v>
                </c:pt>
                <c:pt idx="46">
                  <c:v>2016</c:v>
                </c:pt>
                <c:pt idx="47">
                  <c:v>2017</c:v>
                </c:pt>
                <c:pt idx="48">
                  <c:v>2018</c:v>
                </c:pt>
                <c:pt idx="49">
                  <c:v>2019</c:v>
                </c:pt>
                <c:pt idx="50">
                  <c:v>2020</c:v>
                </c:pt>
              </c:strCache>
            </c:strRef>
          </c:cat>
          <c:val>
            <c:numRef>
              <c:f>Sheet4!$B$61:$AZ$61</c:f>
              <c:numCache>
                <c:formatCode>General</c:formatCode>
                <c:ptCount val="51"/>
                <c:pt idx="0">
                  <c:v>929.09371123506639</c:v>
                </c:pt>
                <c:pt idx="1">
                  <c:v>946.88300578093117</c:v>
                </c:pt>
                <c:pt idx="2">
                  <c:v>959.70609560792377</c:v>
                </c:pt>
                <c:pt idx="3">
                  <c:v>1028.9418656046762</c:v>
                </c:pt>
                <c:pt idx="4">
                  <c:v>1046.4239054041097</c:v>
                </c:pt>
                <c:pt idx="5">
                  <c:v>1070.5637322342254</c:v>
                </c:pt>
                <c:pt idx="6">
                  <c:v>1142.0559190693966</c:v>
                </c:pt>
                <c:pt idx="7">
                  <c:v>1225.4147288687889</c:v>
                </c:pt>
                <c:pt idx="8">
                  <c:v>1321.6047467469248</c:v>
                </c:pt>
                <c:pt idx="9">
                  <c:v>1362.9265994485961</c:v>
                </c:pt>
                <c:pt idx="10">
                  <c:v>1404.0061924674596</c:v>
                </c:pt>
                <c:pt idx="11">
                  <c:v>1457.6530989600301</c:v>
                </c:pt>
                <c:pt idx="12">
                  <c:v>1506.6886187272542</c:v>
                </c:pt>
                <c:pt idx="13">
                  <c:v>1561.7178100389824</c:v>
                </c:pt>
                <c:pt idx="14">
                  <c:v>1621.7864642311345</c:v>
                </c:pt>
                <c:pt idx="15">
                  <c:v>1666.7512604285023</c:v>
                </c:pt>
                <c:pt idx="16">
                  <c:v>1727.3391875440327</c:v>
                </c:pt>
                <c:pt idx="17">
                  <c:v>1857.8963372816665</c:v>
                </c:pt>
                <c:pt idx="18">
                  <c:v>2068.5155317820072</c:v>
                </c:pt>
                <c:pt idx="19">
                  <c:v>2284.0342667960244</c:v>
                </c:pt>
                <c:pt idx="20">
                  <c:v>2503.8085931698834</c:v>
                </c:pt>
                <c:pt idx="21">
                  <c:v>2686.0683051951273</c:v>
                </c:pt>
                <c:pt idx="22">
                  <c:v>2874.1394080489795</c:v>
                </c:pt>
                <c:pt idx="23">
                  <c:v>3083.2180819647838</c:v>
                </c:pt>
                <c:pt idx="24">
                  <c:v>3299.3845213852201</c:v>
                </c:pt>
                <c:pt idx="25">
                  <c:v>3531.7924098091976</c:v>
                </c:pt>
                <c:pt idx="26">
                  <c:v>3690.2696656735479</c:v>
                </c:pt>
                <c:pt idx="27">
                  <c:v>3546.4030630652646</c:v>
                </c:pt>
                <c:pt idx="28">
                  <c:v>3236.3882953706088</c:v>
                </c:pt>
                <c:pt idx="29">
                  <c:v>3345.6069317004381</c:v>
                </c:pt>
                <c:pt idx="30">
                  <c:v>3458.3528871922808</c:v>
                </c:pt>
                <c:pt idx="31">
                  <c:v>3544.4424052255467</c:v>
                </c:pt>
                <c:pt idx="32">
                  <c:v>3731.2734390965975</c:v>
                </c:pt>
                <c:pt idx="33">
                  <c:v>3969.7349035934012</c:v>
                </c:pt>
                <c:pt idx="34">
                  <c:v>4190.4880252316761</c:v>
                </c:pt>
                <c:pt idx="35">
                  <c:v>4337.8799753239646</c:v>
                </c:pt>
                <c:pt idx="36">
                  <c:v>4525.9552798153554</c:v>
                </c:pt>
                <c:pt idx="37">
                  <c:v>4745.3039003744743</c:v>
                </c:pt>
                <c:pt idx="38">
                  <c:v>4801.877753901209</c:v>
                </c:pt>
                <c:pt idx="39">
                  <c:v>4744.7631459818549</c:v>
                </c:pt>
                <c:pt idx="40">
                  <c:v>5076.33987220163</c:v>
                </c:pt>
                <c:pt idx="41">
                  <c:v>5094.4728869517412</c:v>
                </c:pt>
                <c:pt idx="42">
                  <c:v>5437.8767288703239</c:v>
                </c:pt>
                <c:pt idx="43">
                  <c:v>5558.7356715916794</c:v>
                </c:pt>
                <c:pt idx="44">
                  <c:v>5589.3265426001508</c:v>
                </c:pt>
                <c:pt idx="45">
                  <c:v>5741.3640969482831</c:v>
                </c:pt>
                <c:pt idx="46">
                  <c:v>5916.4784535432236</c:v>
                </c:pt>
                <c:pt idx="47">
                  <c:v>6142.4094928016621</c:v>
                </c:pt>
                <c:pt idx="48">
                  <c:v>6379.5975474728366</c:v>
                </c:pt>
                <c:pt idx="49">
                  <c:v>6505.7153302036531</c:v>
                </c:pt>
                <c:pt idx="50">
                  <c:v>6094.4328726003405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958-4B2B-8EFD-A893198C61B1}"/>
            </c:ext>
          </c:extLst>
        </c:ser>
        <c:ser>
          <c:idx val="1"/>
          <c:order val="1"/>
          <c:tx>
            <c:strRef>
              <c:f>Sheet4!$A$62</c:f>
              <c:strCache>
                <c:ptCount val="1"/>
                <c:pt idx="0">
                  <c:v>Zambia</c:v>
                </c:pt>
              </c:strCache>
            </c:strRef>
          </c:tx>
          <c:spPr>
            <a:ln w="571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57150">
                <a:solidFill>
                  <a:schemeClr val="accent2"/>
                </a:solidFill>
              </a:ln>
              <a:effectLst/>
            </c:spPr>
          </c:marker>
          <c:cat>
            <c:strRef>
              <c:f>Sheet4!$B$60:$AZ$60</c:f>
              <c:strCache>
                <c:ptCount val="51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  <c:pt idx="45">
                  <c:v>2015</c:v>
                </c:pt>
                <c:pt idx="46">
                  <c:v>2016</c:v>
                </c:pt>
                <c:pt idx="47">
                  <c:v>2017</c:v>
                </c:pt>
                <c:pt idx="48">
                  <c:v>2018</c:v>
                </c:pt>
                <c:pt idx="49">
                  <c:v>2019</c:v>
                </c:pt>
                <c:pt idx="50">
                  <c:v>2020</c:v>
                </c:pt>
              </c:strCache>
            </c:strRef>
          </c:cat>
          <c:val>
            <c:numRef>
              <c:f>Sheet4!$B$62:$AZ$62</c:f>
              <c:numCache>
                <c:formatCode>General</c:formatCode>
                <c:ptCount val="51"/>
                <c:pt idx="0">
                  <c:v>1580.8287394899542</c:v>
                </c:pt>
                <c:pt idx="1">
                  <c:v>1528.2129744772467</c:v>
                </c:pt>
                <c:pt idx="2">
                  <c:v>1614.0331688421559</c:v>
                </c:pt>
                <c:pt idx="3">
                  <c:v>1545.4315530710774</c:v>
                </c:pt>
                <c:pt idx="4">
                  <c:v>1589.9910507452369</c:v>
                </c:pt>
                <c:pt idx="5">
                  <c:v>1502.1789054124624</c:v>
                </c:pt>
                <c:pt idx="6">
                  <c:v>1542.7171526721461</c:v>
                </c:pt>
                <c:pt idx="7">
                  <c:v>1423.6532564701258</c:v>
                </c:pt>
                <c:pt idx="8">
                  <c:v>1384.2275070288117</c:v>
                </c:pt>
                <c:pt idx="9">
                  <c:v>1297.7785528191994</c:v>
                </c:pt>
                <c:pt idx="10">
                  <c:v>1292.4617980728879</c:v>
                </c:pt>
                <c:pt idx="11">
                  <c:v>1326.0562545682792</c:v>
                </c:pt>
                <c:pt idx="12">
                  <c:v>1245.4601163065315</c:v>
                </c:pt>
                <c:pt idx="13">
                  <c:v>1180.2717418471395</c:v>
                </c:pt>
                <c:pt idx="14">
                  <c:v>1137.7436297850943</c:v>
                </c:pt>
                <c:pt idx="15">
                  <c:v>1119.1157618296138</c:v>
                </c:pt>
                <c:pt idx="16">
                  <c:v>1091.9166294366194</c:v>
                </c:pt>
                <c:pt idx="17">
                  <c:v>1086.7862401110224</c:v>
                </c:pt>
                <c:pt idx="18">
                  <c:v>1120.7752461935604</c:v>
                </c:pt>
                <c:pt idx="19">
                  <c:v>1077.8232113189101</c:v>
                </c:pt>
                <c:pt idx="20">
                  <c:v>1043.7229116466217</c:v>
                </c:pt>
                <c:pt idx="21">
                  <c:v>1016.8007955875401</c:v>
                </c:pt>
                <c:pt idx="22">
                  <c:v>975.00102118455231</c:v>
                </c:pt>
                <c:pt idx="23">
                  <c:v>1016.5987930848906</c:v>
                </c:pt>
                <c:pt idx="24">
                  <c:v>906.57820820560721</c:v>
                </c:pt>
                <c:pt idx="25">
                  <c:v>909.58327441079666</c:v>
                </c:pt>
                <c:pt idx="26">
                  <c:v>940.99542859929022</c:v>
                </c:pt>
                <c:pt idx="27">
                  <c:v>950.63797289754257</c:v>
                </c:pt>
                <c:pt idx="28">
                  <c:v>921.16571792889124</c:v>
                </c:pt>
                <c:pt idx="29">
                  <c:v>937.94560437635516</c:v>
                </c:pt>
                <c:pt idx="30">
                  <c:v>948.73640873206784</c:v>
                </c:pt>
                <c:pt idx="31">
                  <c:v>973.3636078019681</c:v>
                </c:pt>
                <c:pt idx="32">
                  <c:v>991.30947866552356</c:v>
                </c:pt>
                <c:pt idx="33">
                  <c:v>1033.3110776115282</c:v>
                </c:pt>
                <c:pt idx="34">
                  <c:v>1077.8364799640165</c:v>
                </c:pt>
                <c:pt idx="35">
                  <c:v>1126.0322213452041</c:v>
                </c:pt>
                <c:pt idx="36">
                  <c:v>1183.3634701273631</c:v>
                </c:pt>
                <c:pt idx="37">
                  <c:v>1248.4184238816497</c:v>
                </c:pt>
                <c:pt idx="38">
                  <c:v>1309.2815467771234</c:v>
                </c:pt>
                <c:pt idx="39">
                  <c:v>1390.3311306268808</c:v>
                </c:pt>
                <c:pt idx="40">
                  <c:v>1489.4590868941675</c:v>
                </c:pt>
                <c:pt idx="41">
                  <c:v>1525.5618408068135</c:v>
                </c:pt>
                <c:pt idx="42">
                  <c:v>1591.3165868120132</c:v>
                </c:pt>
                <c:pt idx="43">
                  <c:v>1620.1154173284301</c:v>
                </c:pt>
                <c:pt idx="44">
                  <c:v>1644.1025190991777</c:v>
                </c:pt>
                <c:pt idx="45">
                  <c:v>1641.012428208925</c:v>
                </c:pt>
                <c:pt idx="46">
                  <c:v>1652.6087972720004</c:v>
                </c:pt>
                <c:pt idx="47">
                  <c:v>1660.7740993226171</c:v>
                </c:pt>
                <c:pt idx="48">
                  <c:v>1678.1777035194559</c:v>
                </c:pt>
                <c:pt idx="49">
                  <c:v>1653.8290301385355</c:v>
                </c:pt>
                <c:pt idx="50">
                  <c:v>1558.3230065140099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958-4B2B-8EFD-A893198C61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3933999"/>
        <c:axId val="2033934415"/>
      </c:lineChart>
      <c:catAx>
        <c:axId val="20339339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3934415"/>
        <c:crosses val="autoZero"/>
        <c:auto val="1"/>
        <c:lblAlgn val="ctr"/>
        <c:lblOffset val="100"/>
        <c:noMultiLvlLbl val="0"/>
      </c:catAx>
      <c:valAx>
        <c:axId val="20339344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39339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0.77763</cdr:x>
      <cdr:y>0.87351</cdr:y>
    </cdr:from>
    <cdr:to>
      <cdr:x>0.93185</cdr:x>
      <cdr:y>0.94698</cdr:y>
    </cdr:to>
    <cdr:sp macro="" textlink="">
      <cdr:nvSpPr>
        <cdr:cNvPr id="2" name="TextBox 10">
          <a:extLst xmlns:a="http://schemas.openxmlformats.org/drawingml/2006/main">
            <a:ext uri="{FF2B5EF4-FFF2-40B4-BE49-F238E27FC236}">
              <a16:creationId xmlns:a16="http://schemas.microsoft.com/office/drawing/2014/main" id="{766C1CEC-4132-45B0-94D0-38616A058E82}"/>
            </a:ext>
          </a:extLst>
        </cdr:cNvPr>
        <cdr:cNvSpPr txBox="1"/>
      </cdr:nvSpPr>
      <cdr:spPr>
        <a:xfrm xmlns:a="http://schemas.openxmlformats.org/drawingml/2006/main">
          <a:off x="6384473" y="4025595"/>
          <a:ext cx="12661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marL="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7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54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53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709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886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06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24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41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1"/>
              </a:solidFill>
            </a:rPr>
            <a:t>2010</a:t>
          </a:r>
          <a:endParaRPr lang="en-ID" sz="16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0.61409</cdr:x>
      <cdr:y>0.87116</cdr:y>
    </cdr:from>
    <cdr:to>
      <cdr:x>0.7683</cdr:x>
      <cdr:y>0.94462</cdr:y>
    </cdr:to>
    <cdr:sp macro="" textlink="">
      <cdr:nvSpPr>
        <cdr:cNvPr id="3" name="TextBox 12">
          <a:extLst xmlns:a="http://schemas.openxmlformats.org/drawingml/2006/main">
            <a:ext uri="{FF2B5EF4-FFF2-40B4-BE49-F238E27FC236}">
              <a16:creationId xmlns:a16="http://schemas.microsoft.com/office/drawing/2014/main" id="{EBBE6D36-3924-4FD6-95A9-1E1BF1ACFEEA}"/>
            </a:ext>
          </a:extLst>
        </cdr:cNvPr>
        <cdr:cNvSpPr txBox="1"/>
      </cdr:nvSpPr>
      <cdr:spPr>
        <a:xfrm xmlns:a="http://schemas.openxmlformats.org/drawingml/2006/main">
          <a:off x="5041776" y="4014733"/>
          <a:ext cx="12661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marL="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7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54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53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709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886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06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24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41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1"/>
              </a:solidFill>
            </a:rPr>
            <a:t>2000</a:t>
          </a:r>
          <a:endParaRPr lang="en-ID" sz="16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0.47376</cdr:x>
      <cdr:y>0.87116</cdr:y>
    </cdr:from>
    <cdr:to>
      <cdr:x>0.62797</cdr:x>
      <cdr:y>0.94462</cdr:y>
    </cdr:to>
    <cdr:sp macro="" textlink="">
      <cdr:nvSpPr>
        <cdr:cNvPr id="4" name="TextBox 13">
          <a:extLst xmlns:a="http://schemas.openxmlformats.org/drawingml/2006/main">
            <a:ext uri="{FF2B5EF4-FFF2-40B4-BE49-F238E27FC236}">
              <a16:creationId xmlns:a16="http://schemas.microsoft.com/office/drawing/2014/main" id="{98D769F8-F782-4AA9-8256-8E8E3BBA9257}"/>
            </a:ext>
          </a:extLst>
        </cdr:cNvPr>
        <cdr:cNvSpPr txBox="1"/>
      </cdr:nvSpPr>
      <cdr:spPr>
        <a:xfrm xmlns:a="http://schemas.openxmlformats.org/drawingml/2006/main">
          <a:off x="3889648" y="4014733"/>
          <a:ext cx="12661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marL="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7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54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53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709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886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06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24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41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1"/>
              </a:solidFill>
            </a:rPr>
            <a:t>1990</a:t>
          </a:r>
          <a:endParaRPr lang="en-ID" sz="16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0.33343</cdr:x>
      <cdr:y>0.87116</cdr:y>
    </cdr:from>
    <cdr:to>
      <cdr:x>0.48764</cdr:x>
      <cdr:y>0.94462</cdr:y>
    </cdr:to>
    <cdr:sp macro="" textlink="">
      <cdr:nvSpPr>
        <cdr:cNvPr id="5" name="TextBox 14">
          <a:extLst xmlns:a="http://schemas.openxmlformats.org/drawingml/2006/main">
            <a:ext uri="{FF2B5EF4-FFF2-40B4-BE49-F238E27FC236}">
              <a16:creationId xmlns:a16="http://schemas.microsoft.com/office/drawing/2014/main" id="{04BF0047-E79D-41EC-B6D9-2DDFB7B323A8}"/>
            </a:ext>
          </a:extLst>
        </cdr:cNvPr>
        <cdr:cNvSpPr txBox="1"/>
      </cdr:nvSpPr>
      <cdr:spPr>
        <a:xfrm xmlns:a="http://schemas.openxmlformats.org/drawingml/2006/main">
          <a:off x="2737520" y="4014733"/>
          <a:ext cx="12661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marL="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7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54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53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709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886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06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24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41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1"/>
              </a:solidFill>
            </a:rPr>
            <a:t>1980</a:t>
          </a:r>
          <a:endParaRPr lang="en-ID" sz="16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0.1931</cdr:x>
      <cdr:y>0.87351</cdr:y>
    </cdr:from>
    <cdr:to>
      <cdr:x>0.34731</cdr:x>
      <cdr:y>0.94698</cdr:y>
    </cdr:to>
    <cdr:sp macro="" textlink="">
      <cdr:nvSpPr>
        <cdr:cNvPr id="6" name="TextBox 15">
          <a:extLst xmlns:a="http://schemas.openxmlformats.org/drawingml/2006/main">
            <a:ext uri="{FF2B5EF4-FFF2-40B4-BE49-F238E27FC236}">
              <a16:creationId xmlns:a16="http://schemas.microsoft.com/office/drawing/2014/main" id="{7FFF8B37-6E47-4B5E-857F-D6B53AFFA9F0}"/>
            </a:ext>
          </a:extLst>
        </cdr:cNvPr>
        <cdr:cNvSpPr txBox="1"/>
      </cdr:nvSpPr>
      <cdr:spPr>
        <a:xfrm xmlns:a="http://schemas.openxmlformats.org/drawingml/2006/main">
          <a:off x="1585392" y="4025595"/>
          <a:ext cx="12661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marL="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7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54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53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709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886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062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240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418" algn="l" defTabSz="91435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1"/>
              </a:solidFill>
            </a:rPr>
            <a:t>1970</a:t>
          </a:r>
          <a:endParaRPr lang="en-ID" sz="1600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166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574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92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383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4064000" y="5029200"/>
            <a:ext cx="4064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8128000" y="5029200"/>
            <a:ext cx="4064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225452"/>
            <a:ext cx="8128000" cy="1067644"/>
          </a:xfrm>
          <a:prstGeom prst="rect">
            <a:avLst/>
          </a:prstGeom>
        </p:spPr>
        <p:txBody>
          <a:bodyPr lIns="274320" rIns="457200" anchor="b">
            <a:noAutofit/>
          </a:bodyPr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4323604"/>
            <a:ext cx="8128000" cy="407890"/>
          </a:xfrm>
          <a:prstGeom prst="rect">
            <a:avLst/>
          </a:prstGeom>
        </p:spPr>
        <p:txBody>
          <a:bodyPr lIns="274320"/>
          <a:lstStyle>
            <a:lvl1pPr marL="0" indent="0" algn="l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4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3657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975732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5296049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396312" y="1673729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4397394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5717711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331804" y="3345071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12191999" cy="6858003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5879976" y="4851128"/>
            <a:ext cx="5842171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5879976" y="5949280"/>
            <a:ext cx="5842171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CDC47-3E7A-4065-B94D-740DCDBED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A9C70B-776F-4439-A941-D44598742D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433E93-AC3A-4600-9032-37AFEDF8E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FF6EE6-7E2E-4524-8591-03BA0055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71C67-0469-487C-8FD7-66DD7ACF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4885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B28E2-DAE4-46C7-9D53-BD4DFA30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A6212-6D8D-4154-BEB1-9EEE212CA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D3C2F-834D-42D1-B9D1-DD2528D88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0448A-2FA1-4106-BDA5-FD7A0DA3E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25366-C4B6-4739-9550-FC342DB9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54AB80-E407-438C-AE7B-6085AECCE829}"/>
              </a:ext>
            </a:extLst>
          </p:cNvPr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F3DFC57-B4C0-4DC3-8189-E9348522581B}"/>
              </a:ext>
            </a:extLst>
          </p:cNvPr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5523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D7019-CE25-451C-9E82-4D8E8B7A4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18D7A-F7C4-4250-9F98-7FDC6A553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6E63B-1D0E-49FF-9A42-586B0374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31B72-6CFE-4B54-A386-A02D4DACC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3776E-3D61-408F-9826-C23B31C6B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963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B0B8-1BAD-4358-A71C-309C40198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C8402-11E8-41CE-A5DE-ABE7D30464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B8888C-3EA2-4832-80A2-4A5D30FB3F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63468-1511-43C1-9120-6174D2F36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27578-9FA7-4D6E-9E35-E96E1C0B9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A433C-B73B-44A6-B240-88D20C790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247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C6FF-8D3C-4D48-AD00-EE514C16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D1B81-19C3-47D2-9D46-43BEDBF48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1BD6A-06F8-4D7C-B510-105A9A279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C72905-9BE4-43E3-9AD2-E3A39CCF78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64AC80-5D0A-47A4-ABB1-BF80E1F0BC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A3508-5A76-4B9E-9EE3-A75A4901A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795F1A-F486-4FF4-9D15-B9792D445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93130-ADB3-4BD9-B0B7-6C880902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3022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C0109-CF1C-4D01-A63F-48427F9AC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FA88C-3B02-46E0-AA14-456A65199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67E70E-FD96-45C5-AF9D-15B7D979A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0504B-6A3F-443E-A7EE-CC529B0C1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464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287D0-E613-47D2-A476-3C64E5AE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6F24D1-36B9-40F5-B292-15F8F0B2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DAB44-3E4D-4B01-9B1A-287FF77A4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8230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C6C0D-DE88-4C2D-878C-58755CFA8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ACB57-0B32-4932-B0B1-FD0A620D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2CD62-C9F6-477F-A496-E56DA0C6B3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AC03A-1511-4630-A558-B6C524780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FF16D2-8311-47A2-BCC5-EFDB97005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C8A08-A045-4CCB-BB9D-9664666FF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409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6CD6B-A372-47B6-95BF-C97BD6F2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5FC43-1E2F-4BDD-ABCA-8AC0064FD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471E26-1EE4-4039-82B8-49D3C62CE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1D85C-F5E0-4E96-A7A8-26A8E5A6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F84FA-0A76-457B-A06B-D0DB50ED2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840B0E-71EC-4EDF-B0F3-CCC25ABFD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7423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E8127-AD9B-4BD6-B1D5-7E20AC02A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4871FE-BC55-4AE0-9081-A3F37FCD3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D0620-45CB-41AB-B156-CF2CE9707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73200-DA76-4249-812C-BDF21CB8D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B22C-2A6B-4512-9467-44F5BB99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90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4F719A-1932-4BEF-B320-83C05391E1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6C3072-4BAC-4EBA-96AC-FF8BFF6D8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A3053-1735-4433-AE9E-BFE037DF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A9021-4990-4950-B0EC-E616D2778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002FC-7C70-4F43-98C1-07AEEF52D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3189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0793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3170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6695035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3204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464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sldNum="0"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B5DE2A-0EC4-4749-AA45-D26A74C40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B5307B-F581-4CEB-AAA7-E1B949EA6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0DD6F-5B88-43DC-A51F-1BC8C5BE86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8BD56-661E-4CFD-AB1C-A466D91A7B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785BD-5D1C-4D3C-8BE6-597DE77742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BEFA1D-2B05-45FB-AF6B-D5738E82C1FA}"/>
              </a:ext>
            </a:extLst>
          </p:cNvPr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93647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8" r:id="rId12"/>
    <p:sldLayoutId id="2147483900" r:id="rId13"/>
    <p:sldLayoutId id="2147483917" r:id="rId14"/>
    <p:sldLayoutId id="2147483918" r:id="rId15"/>
    <p:sldLayoutId id="2147483919" r:id="rId1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7434318" cy="1067644"/>
          </a:xfrm>
        </p:spPr>
        <p:txBody>
          <a:bodyPr>
            <a:noAutofit/>
          </a:bodyPr>
          <a:lstStyle/>
          <a:p>
            <a:r>
              <a:rPr lang="en-US" sz="3600" dirty="0"/>
              <a:t>MEASURING ECONOMIC GROWTH and development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FACULTY OF ECONOMICS, THAMMASAT UNIVERSITY</a:t>
            </a:r>
          </a:p>
          <a:p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9C58835-C868-40CC-BB1F-17EBE67300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0" b="14450"/>
          <a:stretch/>
        </p:blipFill>
        <p:spPr>
          <a:xfrm>
            <a:off x="0" y="0"/>
            <a:ext cx="9962166" cy="4723331"/>
          </a:xfrm>
        </p:spPr>
      </p:pic>
      <p:sp>
        <p:nvSpPr>
          <p:cNvPr id="16" name="Date Placeholder 5"/>
          <p:cNvSpPr>
            <a:spLocks noGrp="1"/>
          </p:cNvSpPr>
          <p:nvPr>
            <p:ph type="dt" sz="half" idx="11"/>
          </p:nvPr>
        </p:nvSpPr>
        <p:spPr>
          <a:xfrm>
            <a:off x="1991544" y="6209969"/>
            <a:ext cx="3240360" cy="407889"/>
          </a:xfrm>
        </p:spPr>
        <p:txBody>
          <a:bodyPr/>
          <a:lstStyle/>
          <a:p>
            <a:r>
              <a:rPr lang="en-US" sz="2400"/>
              <a:t>Semester 2 2022</a:t>
            </a:r>
            <a:endParaRPr lang="en-US" sz="2400" dirty="0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5899467" y="6231350"/>
            <a:ext cx="5647713" cy="365125"/>
          </a:xfrm>
        </p:spPr>
        <p:txBody>
          <a:bodyPr/>
          <a:lstStyle/>
          <a:p>
            <a:r>
              <a:rPr lang="en-US" sz="1800" dirty="0"/>
              <a:t>EE463 Globalization and International Development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0876168" y="276656"/>
            <a:ext cx="955262" cy="1092923"/>
            <a:chOff x="269784" y="116632"/>
            <a:chExt cx="955262" cy="1092923"/>
          </a:xfrm>
        </p:grpSpPr>
        <p:grpSp>
          <p:nvGrpSpPr>
            <p:cNvPr id="39" name="Group 38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41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01F24B8-4128-F8A3-E8AA-9C858A326BF7}"/>
              </a:ext>
            </a:extLst>
          </p:cNvPr>
          <p:cNvSpPr txBox="1"/>
          <p:nvPr/>
        </p:nvSpPr>
        <p:spPr>
          <a:xfrm>
            <a:off x="4969277" y="553669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9900"/>
                </a:solidFill>
              </a:rPr>
              <a:t>MODULE 2</a:t>
            </a:r>
            <a:endParaRPr lang="en-ID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48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3392" y="937114"/>
            <a:ext cx="7704856" cy="4488858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en-US" sz="7600" b="1" cap="all" dirty="0">
                <a:solidFill>
                  <a:schemeClr val="accent2"/>
                </a:solidFill>
              </a:rPr>
              <a:t>Economic growth </a:t>
            </a:r>
          </a:p>
          <a:p>
            <a:pPr algn="ctr"/>
            <a:r>
              <a:rPr lang="en-US" sz="5900" dirty="0"/>
              <a:t>is contingent upon: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5900" dirty="0">
              <a:latin typeface="+mn-lt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5900" b="1" dirty="0"/>
              <a:t>factor accumulation</a:t>
            </a:r>
            <a:r>
              <a:rPr lang="en-US" sz="5900" dirty="0"/>
              <a:t>: increasing the size of the capital stock and/or increasing the labor force  </a:t>
            </a:r>
          </a:p>
          <a:p>
            <a:pPr algn="ctr"/>
            <a:endParaRPr lang="en-US" sz="59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5900" b="1" dirty="0"/>
              <a:t>productivity growth</a:t>
            </a:r>
            <a:r>
              <a:rPr lang="en-US" sz="5900" dirty="0"/>
              <a:t>: improving efficiency and introducing technological change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5100" dirty="0">
              <a:latin typeface="+mn-lt"/>
            </a:endParaRPr>
          </a:p>
          <a:p>
            <a:pPr algn="ctr"/>
            <a:r>
              <a:rPr lang="en-US" sz="4400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57400" cy="365125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1355170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57400" cy="365125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86591E-9B67-41A1-8508-227B198D3AE1}"/>
              </a:ext>
            </a:extLst>
          </p:cNvPr>
          <p:cNvSpPr txBox="1"/>
          <p:nvPr/>
        </p:nvSpPr>
        <p:spPr>
          <a:xfrm>
            <a:off x="1199456" y="764704"/>
            <a:ext cx="727280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4800" b="1" dirty="0">
                <a:solidFill>
                  <a:schemeClr val="accent2"/>
                </a:solidFill>
              </a:rPr>
              <a:t>Link between economic growth and development</a:t>
            </a:r>
          </a:p>
          <a:p>
            <a:pPr marL="457200" indent="-4572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Economic growth is a necessary but not sufficient condition for economic development</a:t>
            </a:r>
          </a:p>
          <a:p>
            <a:pPr marL="457200" indent="-4572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Economic development includes having education, a healthy life, not being poor, safe from crime, citizen participation</a:t>
            </a:r>
          </a:p>
        </p:txBody>
      </p:sp>
    </p:spTree>
    <p:extLst>
      <p:ext uri="{BB962C8B-B14F-4D97-AF65-F5344CB8AC3E}">
        <p14:creationId xmlns:p14="http://schemas.microsoft.com/office/powerpoint/2010/main" val="3019844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A2C3D20-4788-4874-8806-0DD715B66922}"/>
              </a:ext>
            </a:extLst>
          </p:cNvPr>
          <p:cNvSpPr/>
          <p:nvPr/>
        </p:nvSpPr>
        <p:spPr>
          <a:xfrm>
            <a:off x="6108968" y="1509415"/>
            <a:ext cx="4536504" cy="48234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C0721D-0699-4AA4-9768-F7C5604FC01F}"/>
              </a:ext>
            </a:extLst>
          </p:cNvPr>
          <p:cNvSpPr/>
          <p:nvPr/>
        </p:nvSpPr>
        <p:spPr>
          <a:xfrm>
            <a:off x="845480" y="1485900"/>
            <a:ext cx="4536504" cy="48234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F6D008-E990-4FFD-A024-C9D72A467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0370368" cy="1325563"/>
          </a:xfrm>
        </p:spPr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0B88CE-179A-4058-8EDA-9BB4E596B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B9439A-FC98-49DA-BA4E-4FD1B6F0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  <a:endParaRPr lang="en-US" dirty="0"/>
          </a:p>
        </p:txBody>
      </p:sp>
      <p:sp>
        <p:nvSpPr>
          <p:cNvPr id="5" name="Content Placeholder 15">
            <a:extLst>
              <a:ext uri="{FF2B5EF4-FFF2-40B4-BE49-F238E27FC236}">
                <a16:creationId xmlns:a16="http://schemas.microsoft.com/office/drawing/2014/main" id="{2F6B83F9-BD85-4041-9805-DE5991CB3110}"/>
              </a:ext>
            </a:extLst>
          </p:cNvPr>
          <p:cNvSpPr txBox="1">
            <a:spLocks/>
          </p:cNvSpPr>
          <p:nvPr/>
        </p:nvSpPr>
        <p:spPr>
          <a:xfrm>
            <a:off x="1546528" y="1690545"/>
            <a:ext cx="3384984" cy="13255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b="1" dirty="0"/>
              <a:t>Economic growth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/>
              <a:t>a rise in national output (or per capita income)</a:t>
            </a:r>
            <a:endParaRPr lang="en-US" dirty="0"/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0823A406-BD38-4BD2-8CCB-07A11AC15499}"/>
              </a:ext>
            </a:extLst>
          </p:cNvPr>
          <p:cNvSpPr txBox="1">
            <a:spLocks/>
          </p:cNvSpPr>
          <p:nvPr/>
        </p:nvSpPr>
        <p:spPr>
          <a:xfrm>
            <a:off x="6674752" y="1700808"/>
            <a:ext cx="3741728" cy="3259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b="1" dirty="0"/>
              <a:t>Economic development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/>
              <a:t>a rise in national output </a:t>
            </a:r>
            <a:r>
              <a:rPr lang="en-US" sz="2400" u="sng" dirty="0"/>
              <a:t>and</a:t>
            </a:r>
            <a:r>
              <a:rPr lang="en-US" sz="2400" dirty="0"/>
              <a:t> improvements in human well-being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</p:txBody>
      </p:sp>
      <p:pic>
        <p:nvPicPr>
          <p:cNvPr id="1028" name="Picture 4" descr="Your money will be digital. Will it be smart? - The Economic Times">
            <a:extLst>
              <a:ext uri="{FF2B5EF4-FFF2-40B4-BE49-F238E27FC236}">
                <a16:creationId xmlns:a16="http://schemas.microsoft.com/office/drawing/2014/main" id="{F90ABF6F-4698-4CCB-B61C-661C851A83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8"/>
          <a:stretch/>
        </p:blipFill>
        <p:spPr bwMode="auto">
          <a:xfrm>
            <a:off x="845480" y="3717032"/>
            <a:ext cx="4536504" cy="259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IETNAM: Salesian-run Tan Tien Intermediate Vocational Training School  selected as model school for 2019 for its development and academic  performance – MissionNewswire">
            <a:extLst>
              <a:ext uri="{FF2B5EF4-FFF2-40B4-BE49-F238E27FC236}">
                <a16:creationId xmlns:a16="http://schemas.microsoft.com/office/drawing/2014/main" id="{292CDB24-C1C9-4DB6-A28A-24DF4DCF15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06"/>
          <a:stretch/>
        </p:blipFill>
        <p:spPr bwMode="auto">
          <a:xfrm>
            <a:off x="6108968" y="3735304"/>
            <a:ext cx="4536504" cy="257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9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95C4E-C737-43FD-A830-E50495F8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140"/>
            <a:ext cx="9578280" cy="1325563"/>
          </a:xfrm>
        </p:spPr>
        <p:txBody>
          <a:bodyPr/>
          <a:lstStyle/>
          <a:p>
            <a:r>
              <a:rPr lang="en-US" dirty="0"/>
              <a:t>Development indicators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2A4979-FCDE-42F8-86F5-F635E968B8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233465" cy="365125"/>
          </a:xfrm>
        </p:spPr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C3C3C5-EE45-4513-AAE6-C862AEF74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AEB4471-E45F-4E76-9F7C-77657CCFE920}"/>
              </a:ext>
            </a:extLst>
          </p:cNvPr>
          <p:cNvGrpSpPr/>
          <p:nvPr/>
        </p:nvGrpSpPr>
        <p:grpSpPr>
          <a:xfrm>
            <a:off x="3382631" y="1548854"/>
            <a:ext cx="5042253" cy="4643958"/>
            <a:chOff x="5134474" y="1593354"/>
            <a:chExt cx="5042253" cy="4643958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6304D34-5A12-40D4-B421-5830B82B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7684" y="2286492"/>
              <a:ext cx="2092894" cy="3446764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71E4000-7F33-472B-B688-02A0524502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84318" y="3786808"/>
              <a:ext cx="3780341" cy="7424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6108CBC-B4E1-41AA-9A45-B65AB65D724C}"/>
                </a:ext>
              </a:extLst>
            </p:cNvPr>
            <p:cNvCxnSpPr>
              <a:cxnSpLocks/>
            </p:cNvCxnSpPr>
            <p:nvPr/>
          </p:nvCxnSpPr>
          <p:spPr>
            <a:xfrm>
              <a:off x="6564052" y="2192933"/>
              <a:ext cx="2124236" cy="3468315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20595B6-1F20-46F8-8F21-3FAACB4F731A}"/>
                </a:ext>
              </a:extLst>
            </p:cNvPr>
            <p:cNvSpPr/>
            <p:nvPr/>
          </p:nvSpPr>
          <p:spPr>
            <a:xfrm>
              <a:off x="5663952" y="1844824"/>
              <a:ext cx="3889410" cy="3969737"/>
            </a:xfrm>
            <a:prstGeom prst="ellipse">
              <a:avLst/>
            </a:prstGeom>
            <a:noFill/>
            <a:ln w="571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13AA5D-71D1-4C20-B8FA-8E165CE34854}"/>
                </a:ext>
              </a:extLst>
            </p:cNvPr>
            <p:cNvSpPr/>
            <p:nvPr/>
          </p:nvSpPr>
          <p:spPr>
            <a:xfrm>
              <a:off x="5955716" y="1593354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3C8A647-3728-48EF-B814-1F2ED8380F41}"/>
                </a:ext>
              </a:extLst>
            </p:cNvPr>
            <p:cNvSpPr/>
            <p:nvPr/>
          </p:nvSpPr>
          <p:spPr>
            <a:xfrm>
              <a:off x="8040216" y="5014292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2690D96-C19A-4B57-8699-E2CB665166C9}"/>
                </a:ext>
              </a:extLst>
            </p:cNvPr>
            <p:cNvSpPr/>
            <p:nvPr/>
          </p:nvSpPr>
          <p:spPr>
            <a:xfrm>
              <a:off x="5183547" y="3247221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31A691D-7A54-4734-B0C4-5B578DA0CD06}"/>
                </a:ext>
              </a:extLst>
            </p:cNvPr>
            <p:cNvSpPr/>
            <p:nvPr/>
          </p:nvSpPr>
          <p:spPr>
            <a:xfrm>
              <a:off x="7944557" y="1593354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65BBC61-EB78-4BD1-9DC6-DBB8040C3E67}"/>
                </a:ext>
              </a:extLst>
            </p:cNvPr>
            <p:cNvSpPr/>
            <p:nvPr/>
          </p:nvSpPr>
          <p:spPr>
            <a:xfrm>
              <a:off x="8952591" y="3175298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CE7444A-8A9B-4B7C-86CD-565693573154}"/>
                </a:ext>
              </a:extLst>
            </p:cNvPr>
            <p:cNvSpPr/>
            <p:nvPr/>
          </p:nvSpPr>
          <p:spPr>
            <a:xfrm>
              <a:off x="5921958" y="5012673"/>
              <a:ext cx="1224136" cy="122302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0160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89A5589-7F12-4D02-A3C1-2FF53229D1E0}"/>
                </a:ext>
              </a:extLst>
            </p:cNvPr>
            <p:cNvSpPr/>
            <p:nvPr/>
          </p:nvSpPr>
          <p:spPr>
            <a:xfrm>
              <a:off x="6890705" y="3067844"/>
              <a:ext cx="1417487" cy="1491339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DF64D81-247D-47A1-ABFC-9A1D24D1CAEE}"/>
                </a:ext>
              </a:extLst>
            </p:cNvPr>
            <p:cNvSpPr txBox="1"/>
            <p:nvPr/>
          </p:nvSpPr>
          <p:spPr>
            <a:xfrm>
              <a:off x="6096000" y="1780445"/>
              <a:ext cx="8640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GDP, GNP, GNI</a:t>
              </a:r>
              <a:endParaRPr lang="en-ID" sz="1600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6BE1EEF-B240-4923-AC8B-16725FA62BAE}"/>
                </a:ext>
              </a:extLst>
            </p:cNvPr>
            <p:cNvSpPr txBox="1"/>
            <p:nvPr/>
          </p:nvSpPr>
          <p:spPr>
            <a:xfrm>
              <a:off x="8135875" y="1840217"/>
              <a:ext cx="8640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Literacy rate</a:t>
              </a:r>
              <a:endParaRPr lang="en-ID" sz="160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58119B5-1EE2-46D3-ADE2-367A7D36C5C6}"/>
                </a:ext>
              </a:extLst>
            </p:cNvPr>
            <p:cNvSpPr txBox="1"/>
            <p:nvPr/>
          </p:nvSpPr>
          <p:spPr>
            <a:xfrm>
              <a:off x="9020867" y="3531540"/>
              <a:ext cx="11558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Mortality rate</a:t>
              </a:r>
              <a:endParaRPr lang="en-ID" sz="1600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0596836-E473-449E-8B10-03F8F729FA09}"/>
                </a:ext>
              </a:extLst>
            </p:cNvPr>
            <p:cNvSpPr txBox="1"/>
            <p:nvPr/>
          </p:nvSpPr>
          <p:spPr>
            <a:xfrm>
              <a:off x="8134250" y="5368752"/>
              <a:ext cx="10712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Education enrolment</a:t>
              </a:r>
              <a:endParaRPr lang="en-ID" sz="1600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75D057C-5140-4EB7-89A3-36CB274DD984}"/>
                </a:ext>
              </a:extLst>
            </p:cNvPr>
            <p:cNvSpPr txBox="1"/>
            <p:nvPr/>
          </p:nvSpPr>
          <p:spPr>
            <a:xfrm>
              <a:off x="6083647" y="5323345"/>
              <a:ext cx="8640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Poverty rate</a:t>
              </a:r>
              <a:endParaRPr lang="en-ID" sz="160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B4299A5-6E99-417D-AA6F-B4A0D2BDE88A}"/>
                </a:ext>
              </a:extLst>
            </p:cNvPr>
            <p:cNvSpPr txBox="1"/>
            <p:nvPr/>
          </p:nvSpPr>
          <p:spPr>
            <a:xfrm>
              <a:off x="5134474" y="3443232"/>
              <a:ext cx="1315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Human Development Index</a:t>
              </a:r>
              <a:endParaRPr lang="en-ID" sz="1600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09031AB-839B-43C0-9CAE-978DB54791B7}"/>
                </a:ext>
              </a:extLst>
            </p:cNvPr>
            <p:cNvSpPr txBox="1"/>
            <p:nvPr/>
          </p:nvSpPr>
          <p:spPr>
            <a:xfrm>
              <a:off x="7059058" y="3521125"/>
              <a:ext cx="10751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DEVELOP- MENT</a:t>
              </a:r>
              <a:endParaRPr lang="en-ID" sz="1600" b="1" dirty="0"/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D664ADD4-A4AD-4009-B0C0-CD24A19B3ECD}"/>
              </a:ext>
            </a:extLst>
          </p:cNvPr>
          <p:cNvSpPr txBox="1"/>
          <p:nvPr/>
        </p:nvSpPr>
        <p:spPr>
          <a:xfrm>
            <a:off x="7637088" y="1584118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% population able to read and write</a:t>
            </a:r>
            <a:endParaRPr lang="en-ID" sz="14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79E3D22-6768-4B26-AABA-8B00379DC15B}"/>
              </a:ext>
            </a:extLst>
          </p:cNvPr>
          <p:cNvSpPr txBox="1"/>
          <p:nvPr/>
        </p:nvSpPr>
        <p:spPr>
          <a:xfrm>
            <a:off x="2798019" y="5400729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% population below the poverty line</a:t>
            </a:r>
            <a:endParaRPr lang="en-ID" sz="14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3BD1510-E73A-4B17-8973-A14EF593008A}"/>
              </a:ext>
            </a:extLst>
          </p:cNvPr>
          <p:cNvSpPr txBox="1"/>
          <p:nvPr/>
        </p:nvSpPr>
        <p:spPr>
          <a:xfrm>
            <a:off x="8569452" y="3410094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Infant deaths per 100 thousand births </a:t>
            </a:r>
            <a:endParaRPr lang="en-ID" sz="14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FA0446B-C055-4AE0-ABC3-448C45CEDCCB}"/>
              </a:ext>
            </a:extLst>
          </p:cNvPr>
          <p:cNvSpPr txBox="1"/>
          <p:nvPr/>
        </p:nvSpPr>
        <p:spPr>
          <a:xfrm>
            <a:off x="7782790" y="5400729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% school age children enrolled </a:t>
            </a:r>
            <a:endParaRPr lang="en-ID" sz="14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967CE56-C21E-43BB-A079-119CCA481363}"/>
              </a:ext>
            </a:extLst>
          </p:cNvPr>
          <p:cNvSpPr txBox="1"/>
          <p:nvPr/>
        </p:nvSpPr>
        <p:spPr>
          <a:xfrm>
            <a:off x="2548745" y="1661358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National/</a:t>
            </a:r>
          </a:p>
          <a:p>
            <a:r>
              <a:rPr lang="en-US" sz="1400" dirty="0"/>
              <a:t>individual income/output </a:t>
            </a:r>
            <a:endParaRPr lang="en-ID" sz="14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466094-4484-4879-977A-EA145AF50E15}"/>
              </a:ext>
            </a:extLst>
          </p:cNvPr>
          <p:cNvSpPr txBox="1"/>
          <p:nvPr/>
        </p:nvSpPr>
        <p:spPr>
          <a:xfrm>
            <a:off x="1878860" y="3487039"/>
            <a:ext cx="13908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UNDP Human development index </a:t>
            </a:r>
            <a:endParaRPr lang="en-ID" sz="1400" dirty="0"/>
          </a:p>
        </p:txBody>
      </p:sp>
    </p:spTree>
    <p:extLst>
      <p:ext uri="{BB962C8B-B14F-4D97-AF65-F5344CB8AC3E}">
        <p14:creationId xmlns:p14="http://schemas.microsoft.com/office/powerpoint/2010/main" val="258347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5AB04-C46F-4216-8B84-E4F44A858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GDP? How is it calculated?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147F00-5F17-4FF5-AF55-3F5CFFF1E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474FE0-B74E-4850-BADB-5AC26E413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706151-3D7E-4AB4-92C4-9EAA059D437C}"/>
              </a:ext>
            </a:extLst>
          </p:cNvPr>
          <p:cNvSpPr txBox="1"/>
          <p:nvPr/>
        </p:nvSpPr>
        <p:spPr>
          <a:xfrm>
            <a:off x="847776" y="1512196"/>
            <a:ext cx="546424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GDP = sum of value of finished goods and services produced by society within a given year</a:t>
            </a:r>
          </a:p>
          <a:p>
            <a:endParaRPr lang="en-US" sz="2800" dirty="0"/>
          </a:p>
          <a:p>
            <a:r>
              <a:rPr lang="en-US" sz="2800" dirty="0"/>
              <a:t>GDP per capita = GDP/population</a:t>
            </a:r>
          </a:p>
          <a:p>
            <a:endParaRPr lang="en-US" sz="2800" dirty="0"/>
          </a:p>
          <a:p>
            <a:r>
              <a:rPr lang="en-US" sz="2800" dirty="0"/>
              <a:t>Contribution of a sector of GDP = measured by the value added by the sector</a:t>
            </a:r>
          </a:p>
          <a:p>
            <a:endParaRPr lang="en-US" sz="3200" dirty="0"/>
          </a:p>
          <a:p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920376-4123-44C6-B75F-E9B630B60F4C}"/>
              </a:ext>
            </a:extLst>
          </p:cNvPr>
          <p:cNvSpPr txBox="1"/>
          <p:nvPr/>
        </p:nvSpPr>
        <p:spPr>
          <a:xfrm>
            <a:off x="7032104" y="1628800"/>
            <a:ext cx="4749112" cy="33547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/>
              <a:t>GDP = C + I  + G + (X – M)</a:t>
            </a:r>
          </a:p>
          <a:p>
            <a:endParaRPr lang="en-US" sz="2000" dirty="0"/>
          </a:p>
          <a:p>
            <a:r>
              <a:rPr lang="en-US" sz="2000" dirty="0"/>
              <a:t>whereby: </a:t>
            </a:r>
          </a:p>
          <a:p>
            <a:r>
              <a:rPr lang="en-US" sz="2000" dirty="0"/>
              <a:t>GDP = gross domestic product (national income) </a:t>
            </a:r>
          </a:p>
          <a:p>
            <a:r>
              <a:rPr lang="en-US" sz="2000" dirty="0"/>
              <a:t>C = consumption</a:t>
            </a:r>
          </a:p>
          <a:p>
            <a:r>
              <a:rPr lang="en-US" sz="2000" dirty="0"/>
              <a:t>I = investment</a:t>
            </a:r>
          </a:p>
          <a:p>
            <a:r>
              <a:rPr lang="en-US" sz="2000" dirty="0"/>
              <a:t>G = government spending</a:t>
            </a:r>
          </a:p>
          <a:p>
            <a:r>
              <a:rPr lang="en-US" sz="2000" dirty="0"/>
              <a:t>X = exports</a:t>
            </a:r>
          </a:p>
          <a:p>
            <a:r>
              <a:rPr lang="en-US" sz="2000" dirty="0"/>
              <a:t>M = imports</a:t>
            </a:r>
          </a:p>
        </p:txBody>
      </p:sp>
    </p:spTree>
    <p:extLst>
      <p:ext uri="{BB962C8B-B14F-4D97-AF65-F5344CB8AC3E}">
        <p14:creationId xmlns:p14="http://schemas.microsoft.com/office/powerpoint/2010/main" val="1534552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B5DE6-1E5F-4331-9B6A-251E85919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 added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19147-3089-4403-96AA-2F44A9DD69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2144"/>
            <a:ext cx="2017440" cy="369331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1FE6E8-ADA6-4D7F-A3C6-6B96638B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352652-8A36-4F18-9CFF-ECE573B2D6F4}"/>
              </a:ext>
            </a:extLst>
          </p:cNvPr>
          <p:cNvSpPr txBox="1"/>
          <p:nvPr/>
        </p:nvSpPr>
        <p:spPr>
          <a:xfrm>
            <a:off x="838200" y="1422523"/>
            <a:ext cx="10367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Incremental gain to the price of a product at a particular stage of production</a:t>
            </a:r>
            <a:endParaRPr lang="en-ID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E7F921-50CA-4850-950E-F9912C4AB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2629922"/>
            <a:ext cx="2345652" cy="1756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510180-A5EF-40FD-A50C-17FC3B3197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211"/>
          <a:stretch/>
        </p:blipFill>
        <p:spPr>
          <a:xfrm>
            <a:off x="3488291" y="2617683"/>
            <a:ext cx="2345652" cy="17569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B04D93-1B87-40CB-B62A-08DFC61E47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1936"/>
          <a:stretch/>
        </p:blipFill>
        <p:spPr>
          <a:xfrm>
            <a:off x="6247415" y="2617683"/>
            <a:ext cx="2296857" cy="17653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7C092A-ADA9-4B55-ADC5-D7013AA6A8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0" r="3454"/>
          <a:stretch/>
        </p:blipFill>
        <p:spPr>
          <a:xfrm>
            <a:off x="8968905" y="2592483"/>
            <a:ext cx="2383679" cy="17653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D1323F-AA3D-4D98-B63E-380166F41EE8}"/>
              </a:ext>
            </a:extLst>
          </p:cNvPr>
          <p:cNvSpPr txBox="1"/>
          <p:nvPr/>
        </p:nvSpPr>
        <p:spPr>
          <a:xfrm>
            <a:off x="6483722" y="4696813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shirts</a:t>
            </a:r>
            <a:endParaRPr lang="en-ID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4D62D9-6641-466E-A18A-481D1E445A42}"/>
              </a:ext>
            </a:extLst>
          </p:cNvPr>
          <p:cNvSpPr txBox="1"/>
          <p:nvPr/>
        </p:nvSpPr>
        <p:spPr>
          <a:xfrm>
            <a:off x="3945065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threads</a:t>
            </a:r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73DD65-9C51-4DAB-ADDD-CEFB1521FB46}"/>
              </a:ext>
            </a:extLst>
          </p:cNvPr>
          <p:cNvSpPr txBox="1"/>
          <p:nvPr/>
        </p:nvSpPr>
        <p:spPr>
          <a:xfrm>
            <a:off x="1127448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balls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524AAD6-EC97-4D9E-BC58-0C52D87D2850}"/>
              </a:ext>
            </a:extLst>
          </p:cNvPr>
          <p:cNvSpPr txBox="1"/>
          <p:nvPr/>
        </p:nvSpPr>
        <p:spPr>
          <a:xfrm>
            <a:off x="9331728" y="4710201"/>
            <a:ext cx="187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Packaged product</a:t>
            </a:r>
            <a:endParaRPr lang="en-ID" dirty="0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10F409B5-9159-4E1D-9AA5-2D44C2999D85}"/>
              </a:ext>
            </a:extLst>
          </p:cNvPr>
          <p:cNvSpPr/>
          <p:nvPr/>
        </p:nvSpPr>
        <p:spPr>
          <a:xfrm>
            <a:off x="3071664" y="3501008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CFC934C6-6E0A-404D-9639-EB1AF860373D}"/>
              </a:ext>
            </a:extLst>
          </p:cNvPr>
          <p:cNvSpPr/>
          <p:nvPr/>
        </p:nvSpPr>
        <p:spPr>
          <a:xfrm>
            <a:off x="8544272" y="3429000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7456E44C-3A63-4423-B948-F0F0C38AF1BB}"/>
              </a:ext>
            </a:extLst>
          </p:cNvPr>
          <p:cNvSpPr/>
          <p:nvPr/>
        </p:nvSpPr>
        <p:spPr>
          <a:xfrm>
            <a:off x="5852630" y="3501008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67BD51-7EBA-474C-B37D-6DA5BF401F6D}"/>
              </a:ext>
            </a:extLst>
          </p:cNvPr>
          <p:cNvSpPr txBox="1"/>
          <p:nvPr/>
        </p:nvSpPr>
        <p:spPr>
          <a:xfrm>
            <a:off x="2999656" y="5079533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67220D-E4E3-4D0E-A227-A48D8EC99FC6}"/>
              </a:ext>
            </a:extLst>
          </p:cNvPr>
          <p:cNvSpPr txBox="1"/>
          <p:nvPr/>
        </p:nvSpPr>
        <p:spPr>
          <a:xfrm>
            <a:off x="5832556" y="5066145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26C190-C8BF-4606-8DC6-54E9FBFB0EB3}"/>
              </a:ext>
            </a:extLst>
          </p:cNvPr>
          <p:cNvSpPr txBox="1"/>
          <p:nvPr/>
        </p:nvSpPr>
        <p:spPr>
          <a:xfrm>
            <a:off x="8496852" y="5073028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67D05EA9-5381-42FC-BC31-A60ED8D669C4}"/>
              </a:ext>
            </a:extLst>
          </p:cNvPr>
          <p:cNvSpPr/>
          <p:nvPr/>
        </p:nvSpPr>
        <p:spPr>
          <a:xfrm>
            <a:off x="8516926" y="4782237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8BE0E06E-3222-40C3-98AA-F55C7E157914}"/>
              </a:ext>
            </a:extLst>
          </p:cNvPr>
          <p:cNvSpPr/>
          <p:nvPr/>
        </p:nvSpPr>
        <p:spPr>
          <a:xfrm>
            <a:off x="5852630" y="4737552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D392162D-5D6D-4F24-951E-C08EA20FE8D0}"/>
              </a:ext>
            </a:extLst>
          </p:cNvPr>
          <p:cNvSpPr/>
          <p:nvPr/>
        </p:nvSpPr>
        <p:spPr>
          <a:xfrm>
            <a:off x="3071664" y="4798443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9869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E0F899-A7BB-43CA-AACA-ED30E6DAD4DF}"/>
              </a:ext>
            </a:extLst>
          </p:cNvPr>
          <p:cNvSpPr/>
          <p:nvPr/>
        </p:nvSpPr>
        <p:spPr>
          <a:xfrm>
            <a:off x="6364654" y="1629276"/>
            <a:ext cx="2463970" cy="38159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5D0F3D-13EB-465B-BCC6-AF1E8A617E14}"/>
              </a:ext>
            </a:extLst>
          </p:cNvPr>
          <p:cNvSpPr/>
          <p:nvPr/>
        </p:nvSpPr>
        <p:spPr>
          <a:xfrm>
            <a:off x="3586190" y="1629276"/>
            <a:ext cx="2463970" cy="38159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47DC4B-DDA0-4528-9671-EEBE74122A7A}"/>
              </a:ext>
            </a:extLst>
          </p:cNvPr>
          <p:cNvSpPr/>
          <p:nvPr/>
        </p:nvSpPr>
        <p:spPr>
          <a:xfrm>
            <a:off x="838200" y="1629276"/>
            <a:ext cx="2463970" cy="38159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CE9EE2-5D60-40EA-8AF7-8C40CBF39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0586392" cy="1325563"/>
          </a:xfrm>
        </p:spPr>
        <p:txBody>
          <a:bodyPr/>
          <a:lstStyle/>
          <a:p>
            <a:r>
              <a:rPr lang="en-US" dirty="0"/>
              <a:t>Difference between GDP, GNP, GNI, and HDI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CE92A4-65ED-440C-83EE-A195835BB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CFF358-6A0C-43A9-A2B3-AF9351893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2D2B32-7E1E-4A49-A4E2-7D04CE5539D0}"/>
              </a:ext>
            </a:extLst>
          </p:cNvPr>
          <p:cNvSpPr txBox="1"/>
          <p:nvPr/>
        </p:nvSpPr>
        <p:spPr>
          <a:xfrm>
            <a:off x="1487488" y="1743199"/>
            <a:ext cx="1213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GDP</a:t>
            </a:r>
            <a:endParaRPr lang="en-ID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F3E9ED-A325-473A-A0DC-3F33D83E482B}"/>
              </a:ext>
            </a:extLst>
          </p:cNvPr>
          <p:cNvSpPr txBox="1"/>
          <p:nvPr/>
        </p:nvSpPr>
        <p:spPr>
          <a:xfrm>
            <a:off x="4151784" y="1743199"/>
            <a:ext cx="127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GNP</a:t>
            </a:r>
            <a:endParaRPr lang="en-ID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DE70CC-5D6D-453C-8C24-A34437853FE9}"/>
              </a:ext>
            </a:extLst>
          </p:cNvPr>
          <p:cNvSpPr txBox="1"/>
          <p:nvPr/>
        </p:nvSpPr>
        <p:spPr>
          <a:xfrm>
            <a:off x="3862798" y="2318787"/>
            <a:ext cx="2152322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Total value of goods produced by citizens of a country; includes remittances from abroad; excludes foreign investments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EDF43B-DC14-40C9-B89E-9DB84098797C}"/>
              </a:ext>
            </a:extLst>
          </p:cNvPr>
          <p:cNvSpPr txBox="1"/>
          <p:nvPr/>
        </p:nvSpPr>
        <p:spPr>
          <a:xfrm>
            <a:off x="1057580" y="2242606"/>
            <a:ext cx="2073751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Total value of goods produced within the country;</a:t>
            </a:r>
          </a:p>
          <a:p>
            <a:pPr algn="ctr"/>
            <a:r>
              <a:rPr lang="en-US" sz="2000" dirty="0"/>
              <a:t>includes foreign investments but excludes citizens living abroad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0F85D6-4AF0-4AFE-B406-4A400A5F4C1D}"/>
              </a:ext>
            </a:extLst>
          </p:cNvPr>
          <p:cNvSpPr txBox="1"/>
          <p:nvPr/>
        </p:nvSpPr>
        <p:spPr>
          <a:xfrm>
            <a:off x="6436662" y="2348240"/>
            <a:ext cx="2319954" cy="25545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indent="58738" algn="ctr"/>
            <a:r>
              <a:rPr lang="en-US" sz="20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GNP </a:t>
            </a:r>
            <a:r>
              <a:rPr lang="en-US" sz="2000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</a:t>
            </a:r>
            <a:r>
              <a:rPr lang="en-US" sz="20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 product taxes (minus subsidies) not included in the valuation of output </a:t>
            </a:r>
            <a:r>
              <a:rPr lang="en-US" sz="2000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 </a:t>
            </a:r>
            <a:r>
              <a:rPr lang="en-US" sz="20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net receipts of primary income from abroad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DF551A-B78A-491C-A0BD-8AEE968624EF}"/>
              </a:ext>
            </a:extLst>
          </p:cNvPr>
          <p:cNvSpPr txBox="1"/>
          <p:nvPr/>
        </p:nvSpPr>
        <p:spPr>
          <a:xfrm>
            <a:off x="6960096" y="1743199"/>
            <a:ext cx="111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GNI</a:t>
            </a:r>
            <a:endParaRPr lang="en-ID" sz="2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5F76FC-4EA8-4DDD-95FA-96F30FF6A35B}"/>
              </a:ext>
            </a:extLst>
          </p:cNvPr>
          <p:cNvSpPr/>
          <p:nvPr/>
        </p:nvSpPr>
        <p:spPr>
          <a:xfrm>
            <a:off x="9098635" y="1629276"/>
            <a:ext cx="2463970" cy="38159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9087E8-DDA1-47C6-B10D-5F71D0BDE3DC}"/>
              </a:ext>
            </a:extLst>
          </p:cNvPr>
          <p:cNvSpPr txBox="1"/>
          <p:nvPr/>
        </p:nvSpPr>
        <p:spPr>
          <a:xfrm>
            <a:off x="9773470" y="1769619"/>
            <a:ext cx="111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HDI</a:t>
            </a:r>
            <a:endParaRPr lang="en-ID" sz="2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EB1C26-B05C-40E7-A45D-15BA4370E452}"/>
              </a:ext>
            </a:extLst>
          </p:cNvPr>
          <p:cNvSpPr txBox="1"/>
          <p:nvPr/>
        </p:nvSpPr>
        <p:spPr>
          <a:xfrm>
            <a:off x="9306672" y="2242607"/>
            <a:ext cx="211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Developed by the United Nations to quantify the essential elements of human development, which are not captured in GDP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4199368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4FA4CD-9AA8-4E0D-8528-AB3455075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A17956-F3DB-4D59-9527-5CEB306EC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EF04575-5A1D-4B9E-9AEE-B8D6FFCAC821}"/>
              </a:ext>
            </a:extLst>
          </p:cNvPr>
          <p:cNvSpPr txBox="1">
            <a:spLocks/>
          </p:cNvSpPr>
          <p:nvPr/>
        </p:nvSpPr>
        <p:spPr>
          <a:xfrm>
            <a:off x="838200" y="404664"/>
            <a:ext cx="10586392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+mn-lt"/>
              </a:rPr>
              <a:t>Limitations of GDP and HDI</a:t>
            </a:r>
            <a:endParaRPr lang="en-ID" b="1" dirty="0">
              <a:latin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AB187F-86C6-40F6-84F1-7294E83852A9}"/>
              </a:ext>
            </a:extLst>
          </p:cNvPr>
          <p:cNvSpPr txBox="1"/>
          <p:nvPr/>
        </p:nvSpPr>
        <p:spPr>
          <a:xfrm>
            <a:off x="838200" y="1506492"/>
            <a:ext cx="554583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GDP</a:t>
            </a:r>
            <a:r>
              <a:rPr lang="en-US" sz="2800" dirty="0"/>
              <a:t> does not measure non-market activities, negative externalities and quality of life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HDI</a:t>
            </a:r>
            <a:r>
              <a:rPr lang="en-US" sz="2800" dirty="0"/>
              <a:t> captures only three  dimensions of human development and difficult to compare across countries 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pic>
        <p:nvPicPr>
          <p:cNvPr id="1028" name="Picture 4" descr="Power supply to be hit on Wednesday | Bengaluru News - Times of India">
            <a:extLst>
              <a:ext uri="{FF2B5EF4-FFF2-40B4-BE49-F238E27FC236}">
                <a16:creationId xmlns:a16="http://schemas.microsoft.com/office/drawing/2014/main" id="{69867F06-A90D-404D-9AF3-265875E6A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0"/>
            <a:ext cx="4799856" cy="687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479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00819-19C0-41AF-8322-A35C5D333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growth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82D3B8-E2A2-4CBE-B4DF-7EB95437C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26E784-B024-4EC4-AFBC-BC9AF8D0B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68D5A7-9A48-4A3E-88D8-C22AD99A5314}"/>
              </a:ext>
            </a:extLst>
          </p:cNvPr>
          <p:cNvSpPr txBox="1"/>
          <p:nvPr/>
        </p:nvSpPr>
        <p:spPr>
          <a:xfrm>
            <a:off x="767408" y="1700808"/>
            <a:ext cx="806489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000" dirty="0"/>
              <a:t>Economic growth = rise in national output</a:t>
            </a:r>
          </a:p>
          <a:p>
            <a:pPr>
              <a:spcAft>
                <a:spcPts val="1200"/>
              </a:spcAft>
            </a:pPr>
            <a:r>
              <a:rPr lang="en-US" sz="3000" dirty="0"/>
              <a:t>Rapid economic growth is a relatively recent phenomenon; </a:t>
            </a:r>
            <a:r>
              <a:rPr lang="en-US" sz="3200" dirty="0"/>
              <a:t>until 500 years ago, most people in the world were poor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69208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E4477-7985-4208-AA6F-40D0BBB71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1018440" cy="1325563"/>
          </a:xfrm>
        </p:spPr>
        <p:txBody>
          <a:bodyPr/>
          <a:lstStyle/>
          <a:p>
            <a:r>
              <a:rPr lang="en-US" dirty="0"/>
              <a:t>Economic growth: rise of GDP/capita over time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3E7ED-7F05-4E1B-B6A1-786ADF20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80212"/>
            <a:ext cx="2305472" cy="341263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37959A-3A41-4262-9AEC-05CF81A24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3C6716A-B319-41BA-B71A-91A0B217382D}"/>
              </a:ext>
            </a:extLst>
          </p:cNvPr>
          <p:cNvGraphicFramePr>
            <a:graphicFrameLocks/>
          </p:cNvGraphicFramePr>
          <p:nvPr/>
        </p:nvGraphicFramePr>
        <p:xfrm>
          <a:off x="838200" y="1628800"/>
          <a:ext cx="821012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C44BE8C-F111-4746-9CC5-9C7B5AF9A003}"/>
              </a:ext>
            </a:extLst>
          </p:cNvPr>
          <p:cNvSpPr txBox="1"/>
          <p:nvPr/>
        </p:nvSpPr>
        <p:spPr>
          <a:xfrm>
            <a:off x="9192344" y="1916832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USA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35D91F-8479-4254-9EAA-5D15749F0DDD}"/>
              </a:ext>
            </a:extLst>
          </p:cNvPr>
          <p:cNvSpPr txBox="1"/>
          <p:nvPr/>
        </p:nvSpPr>
        <p:spPr>
          <a:xfrm>
            <a:off x="9167312" y="3172337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Japan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C03D9E-2B28-4E12-80E9-2B02784C1EAB}"/>
              </a:ext>
            </a:extLst>
          </p:cNvPr>
          <p:cNvSpPr txBox="1"/>
          <p:nvPr/>
        </p:nvSpPr>
        <p:spPr>
          <a:xfrm>
            <a:off x="9167312" y="3685663"/>
            <a:ext cx="160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Rep of Korea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814E0E-CBF6-40AC-A034-8B8FC463BD0F}"/>
              </a:ext>
            </a:extLst>
          </p:cNvPr>
          <p:cNvSpPr txBox="1"/>
          <p:nvPr/>
        </p:nvSpPr>
        <p:spPr>
          <a:xfrm>
            <a:off x="9203745" y="4869160"/>
            <a:ext cx="1210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PR China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59435526-48D0-4D6C-9A10-477BA5C85A4B}"/>
              </a:ext>
            </a:extLst>
          </p:cNvPr>
          <p:cNvSpPr txBox="1"/>
          <p:nvPr/>
        </p:nvSpPr>
        <p:spPr>
          <a:xfrm>
            <a:off x="8446125" y="5643533"/>
            <a:ext cx="126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>
                <a:solidFill>
                  <a:schemeClr val="bg1"/>
                </a:solidFill>
              </a:rPr>
              <a:t>2020</a:t>
            </a:r>
            <a:endParaRPr lang="en-ID" sz="16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35526-48D0-4D6C-9A10-477BA5C85A4B}"/>
              </a:ext>
            </a:extLst>
          </p:cNvPr>
          <p:cNvSpPr txBox="1"/>
          <p:nvPr/>
        </p:nvSpPr>
        <p:spPr>
          <a:xfrm>
            <a:off x="1213667" y="5643533"/>
            <a:ext cx="126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>
                <a:solidFill>
                  <a:schemeClr val="bg1"/>
                </a:solidFill>
              </a:rPr>
              <a:t>1960</a:t>
            </a:r>
            <a:endParaRPr lang="en-ID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554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7C707-C4B3-4E51-AAD3-2A2906E20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101844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Case study: two countries, different experiences</a:t>
            </a:r>
            <a:endParaRPr lang="en-ID" sz="40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576AC6-2897-40A5-B51D-F868230B29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017440" cy="365125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D0F5F4-B07D-48FC-8E15-48795DE4A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D9E77B-31C8-45E3-AE43-A02E8FB77B4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/>
              <a:t>Thailand</a:t>
            </a:r>
            <a:endParaRPr lang="en-ID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B92DA-E01F-4480-AAB0-7AAEFEF53E0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/>
              <a:t>Zambia</a:t>
            </a:r>
            <a:endParaRPr lang="en-ID" b="1" dirty="0"/>
          </a:p>
        </p:txBody>
      </p:sp>
      <p:pic>
        <p:nvPicPr>
          <p:cNvPr id="8" name="Picture 2" descr="Thailand - Traveler view | Travelers&amp;#39; Health | CDC">
            <a:extLst>
              <a:ext uri="{FF2B5EF4-FFF2-40B4-BE49-F238E27FC236}">
                <a16:creationId xmlns:a16="http://schemas.microsoft.com/office/drawing/2014/main" id="{EAA45685-87C0-4594-970B-F02EE15DC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2348880"/>
            <a:ext cx="3645024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ambia - Traveler view | Travelers&amp;#39; Health | CDC">
            <a:extLst>
              <a:ext uri="{FF2B5EF4-FFF2-40B4-BE49-F238E27FC236}">
                <a16:creationId xmlns:a16="http://schemas.microsoft.com/office/drawing/2014/main" id="{4E899151-F31B-40FE-A8AA-1E58F8F73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2331720"/>
            <a:ext cx="3662184" cy="366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391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0E898C-3EFF-41AA-8B1F-25F8813EB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D00CF5-1E1E-4C19-ACDF-0170D3553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5A7F14-0770-4ED5-95B6-C94E1F2F9A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669" r="16255" b="1669"/>
          <a:stretch/>
        </p:blipFill>
        <p:spPr>
          <a:xfrm>
            <a:off x="983432" y="1196752"/>
            <a:ext cx="6480720" cy="50743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F10DD4-DF9F-4E5C-9BB7-AA292E7F2B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50" t="6679" r="20472"/>
          <a:stretch/>
        </p:blipFill>
        <p:spPr>
          <a:xfrm>
            <a:off x="7680176" y="3501008"/>
            <a:ext cx="4496192" cy="3356992"/>
          </a:xfrm>
          <a:prstGeom prst="rect">
            <a:avLst/>
          </a:prstGeom>
        </p:spPr>
      </p:pic>
      <p:pic>
        <p:nvPicPr>
          <p:cNvPr id="7" name="Picture 2" descr="Useful information about Zambia | Rhino Africa">
            <a:extLst>
              <a:ext uri="{FF2B5EF4-FFF2-40B4-BE49-F238E27FC236}">
                <a16:creationId xmlns:a16="http://schemas.microsoft.com/office/drawing/2014/main" id="{EBD3794D-838D-484A-9ABB-0FE6AD29DC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3" r="11933"/>
          <a:stretch/>
        </p:blipFill>
        <p:spPr bwMode="auto">
          <a:xfrm>
            <a:off x="7695809" y="17602"/>
            <a:ext cx="4496192" cy="326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B2D4B65-BD93-49CD-A87F-73441B575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9650288" cy="1324447"/>
          </a:xfrm>
        </p:spPr>
        <p:txBody>
          <a:bodyPr/>
          <a:lstStyle/>
          <a:p>
            <a:r>
              <a:rPr lang="en-US" b="1" dirty="0">
                <a:latin typeface="+mn-lt"/>
              </a:rPr>
              <a:t>Thailand</a:t>
            </a:r>
            <a:endParaRPr lang="en-ID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0698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0A976-C932-4D03-B852-99BD0F3F6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Thailand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5165E-427A-43E7-90B4-D7E89953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9E0CD4-AB7C-49AE-A87B-44BA6047D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7" name="Content Placeholder 7">
            <a:extLst>
              <a:ext uri="{FF2B5EF4-FFF2-40B4-BE49-F238E27FC236}">
                <a16:creationId xmlns:a16="http://schemas.microsoft.com/office/drawing/2014/main" id="{22926045-2237-4BBA-ABBA-E2AF1639CDE2}"/>
              </a:ext>
            </a:extLst>
          </p:cNvPr>
          <p:cNvGraphicFramePr>
            <a:graphicFrameLocks/>
          </p:cNvGraphicFramePr>
          <p:nvPr/>
        </p:nvGraphicFramePr>
        <p:xfrm>
          <a:off x="911424" y="1556792"/>
          <a:ext cx="5184575" cy="289533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312041">
                  <a:extLst>
                    <a:ext uri="{9D8B030D-6E8A-4147-A177-3AD203B41FA5}">
                      <a16:colId xmlns:a16="http://schemas.microsoft.com/office/drawing/2014/main" val="3367710014"/>
                    </a:ext>
                  </a:extLst>
                </a:gridCol>
                <a:gridCol w="1436859">
                  <a:extLst>
                    <a:ext uri="{9D8B030D-6E8A-4147-A177-3AD203B41FA5}">
                      <a16:colId xmlns:a16="http://schemas.microsoft.com/office/drawing/2014/main" val="17477540"/>
                    </a:ext>
                  </a:extLst>
                </a:gridCol>
                <a:gridCol w="1435675">
                  <a:extLst>
                    <a:ext uri="{9D8B030D-6E8A-4147-A177-3AD203B41FA5}">
                      <a16:colId xmlns:a16="http://schemas.microsoft.com/office/drawing/2014/main" val="3074244680"/>
                    </a:ext>
                  </a:extLst>
                </a:gridCol>
              </a:tblGrid>
              <a:tr h="39814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Indicator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1970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2020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2653986337"/>
                  </a:ext>
                </a:extLst>
              </a:tr>
              <a:tr h="607172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GDP per capita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$929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$7,189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3069441126"/>
                  </a:ext>
                </a:extLst>
              </a:tr>
              <a:tr h="62040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Life expectancy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54 years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69 years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2627827500"/>
                  </a:ext>
                </a:extLst>
              </a:tr>
              <a:tr h="686028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Infant mortality (per 1,000 births)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103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12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3714787057"/>
                  </a:ext>
                </a:extLst>
              </a:tr>
              <a:tr h="56857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Literacy rate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80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94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125813632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464B589C-DFC9-4387-AC0B-0A5E0713EC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00" r="5847"/>
          <a:stretch/>
        </p:blipFill>
        <p:spPr>
          <a:xfrm>
            <a:off x="6240016" y="1556792"/>
            <a:ext cx="5869535" cy="40581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A02D95-5AA4-480C-925D-DA927CC63A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424"/>
          <a:stretch/>
        </p:blipFill>
        <p:spPr>
          <a:xfrm>
            <a:off x="911424" y="4581128"/>
            <a:ext cx="5184574" cy="228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29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0A976-C932-4D03-B852-99BD0F3F6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Zambia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5165E-427A-43E7-90B4-D7E89953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9E0CD4-AB7C-49AE-A87B-44BA6047D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50C6CD-4921-4978-8546-F9DE1CBFB1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78"/>
          <a:stretch/>
        </p:blipFill>
        <p:spPr>
          <a:xfrm>
            <a:off x="838200" y="1304952"/>
            <a:ext cx="5761856" cy="31791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6580E26-DE69-4064-AEB4-FBC2B62C06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56" t="5183" r="31381" b="1798"/>
          <a:stretch/>
        </p:blipFill>
        <p:spPr>
          <a:xfrm>
            <a:off x="6816080" y="56076"/>
            <a:ext cx="5375920" cy="68462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C88AAD-838F-4C3E-A062-0F6FE3D03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642143"/>
            <a:ext cx="5761856" cy="223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73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2885BED-DBCA-42E6-803D-B8604789E6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40" r="17509"/>
          <a:stretch/>
        </p:blipFill>
        <p:spPr>
          <a:xfrm>
            <a:off x="5277277" y="1556791"/>
            <a:ext cx="6914724" cy="541280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40A976-C932-4D03-B852-99BD0F3F6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Zambia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5165E-427A-43E7-90B4-D7E89953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9E0CD4-AB7C-49AE-A87B-44BA6047D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7" name="Content Placeholder 7">
            <a:extLst>
              <a:ext uri="{FF2B5EF4-FFF2-40B4-BE49-F238E27FC236}">
                <a16:creationId xmlns:a16="http://schemas.microsoft.com/office/drawing/2014/main" id="{22926045-2237-4BBA-ABBA-E2AF1639CDE2}"/>
              </a:ext>
            </a:extLst>
          </p:cNvPr>
          <p:cNvGraphicFramePr>
            <a:graphicFrameLocks/>
          </p:cNvGraphicFramePr>
          <p:nvPr/>
        </p:nvGraphicFramePr>
        <p:xfrm>
          <a:off x="911424" y="1556792"/>
          <a:ext cx="5184575" cy="289533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312041">
                  <a:extLst>
                    <a:ext uri="{9D8B030D-6E8A-4147-A177-3AD203B41FA5}">
                      <a16:colId xmlns:a16="http://schemas.microsoft.com/office/drawing/2014/main" val="3367710014"/>
                    </a:ext>
                  </a:extLst>
                </a:gridCol>
                <a:gridCol w="1436859">
                  <a:extLst>
                    <a:ext uri="{9D8B030D-6E8A-4147-A177-3AD203B41FA5}">
                      <a16:colId xmlns:a16="http://schemas.microsoft.com/office/drawing/2014/main" val="17477540"/>
                    </a:ext>
                  </a:extLst>
                </a:gridCol>
                <a:gridCol w="1435675">
                  <a:extLst>
                    <a:ext uri="{9D8B030D-6E8A-4147-A177-3AD203B41FA5}">
                      <a16:colId xmlns:a16="http://schemas.microsoft.com/office/drawing/2014/main" val="3074244680"/>
                    </a:ext>
                  </a:extLst>
                </a:gridCol>
              </a:tblGrid>
              <a:tr h="39814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Indicator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1970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2020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2653986337"/>
                  </a:ext>
                </a:extLst>
              </a:tr>
              <a:tr h="607172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GDP per capita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$1,581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$1,051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3069441126"/>
                  </a:ext>
                </a:extLst>
              </a:tr>
              <a:tr h="62040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Life expectancy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45 years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45 years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2627827500"/>
                  </a:ext>
                </a:extLst>
              </a:tr>
              <a:tr h="686028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Infant mortality (per 1,000 births)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126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86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3714787057"/>
                  </a:ext>
                </a:extLst>
              </a:tr>
              <a:tr h="56857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Literacy rate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48</a:t>
                      </a:r>
                    </a:p>
                  </a:txBody>
                  <a:tcPr marL="52186" marR="5218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</a:rPr>
                        <a:t>71</a:t>
                      </a:r>
                    </a:p>
                  </a:txBody>
                  <a:tcPr marL="52186" marR="52186" anchor="ctr"/>
                </a:tc>
                <a:extLst>
                  <a:ext uri="{0D108BD9-81ED-4DB2-BD59-A6C34878D82A}">
                    <a16:rowId xmlns:a16="http://schemas.microsoft.com/office/drawing/2014/main" val="1258136323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D32A0B55-1C5A-4C3B-BA55-5B2F344BB0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02" t="46368" r="27793" b="16059"/>
          <a:stretch/>
        </p:blipFill>
        <p:spPr>
          <a:xfrm>
            <a:off x="911423" y="4452124"/>
            <a:ext cx="5184575" cy="242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82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4EA49-ABB1-4EFC-BAC1-4FABF967F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9578280" cy="1325563"/>
          </a:xfrm>
        </p:spPr>
        <p:txBody>
          <a:bodyPr/>
          <a:lstStyle/>
          <a:p>
            <a:r>
              <a:rPr lang="en-US" dirty="0"/>
              <a:t>Economic growth comparisons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3EA539-CEFB-474C-930C-1543609098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13698"/>
            <a:ext cx="1945432" cy="307777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737090-B9DE-4B34-87BC-10E197935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  <a:endParaRPr lang="en-US"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B7DE0A3-239F-45E7-B64B-4D1F63C2E8AC}"/>
              </a:ext>
            </a:extLst>
          </p:cNvPr>
          <p:cNvGraphicFramePr>
            <a:graphicFrameLocks/>
          </p:cNvGraphicFramePr>
          <p:nvPr/>
        </p:nvGraphicFramePr>
        <p:xfrm>
          <a:off x="869440" y="1325563"/>
          <a:ext cx="8453028" cy="4263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F4CAC7A-E532-41E6-8C39-E6FA971B1DB7}"/>
              </a:ext>
            </a:extLst>
          </p:cNvPr>
          <p:cNvSpPr txBox="1"/>
          <p:nvPr/>
        </p:nvSpPr>
        <p:spPr>
          <a:xfrm>
            <a:off x="9435852" y="184595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Thailand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999A3F-23F9-447A-806F-5CCF661BAD2F}"/>
              </a:ext>
            </a:extLst>
          </p:cNvPr>
          <p:cNvSpPr txBox="1"/>
          <p:nvPr/>
        </p:nvSpPr>
        <p:spPr>
          <a:xfrm>
            <a:off x="5735960" y="494116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2000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0BD432-1A22-4C4F-A37F-B229370302DE}"/>
              </a:ext>
            </a:extLst>
          </p:cNvPr>
          <p:cNvSpPr txBox="1"/>
          <p:nvPr/>
        </p:nvSpPr>
        <p:spPr>
          <a:xfrm>
            <a:off x="4223792" y="4941167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1990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40866A-1E6B-4E7E-BCF2-34D59B5C92ED}"/>
              </a:ext>
            </a:extLst>
          </p:cNvPr>
          <p:cNvSpPr txBox="1"/>
          <p:nvPr/>
        </p:nvSpPr>
        <p:spPr>
          <a:xfrm>
            <a:off x="2638638" y="494116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1980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5E64D2-EC78-4D38-B23F-E97DC3847500}"/>
              </a:ext>
            </a:extLst>
          </p:cNvPr>
          <p:cNvSpPr txBox="1"/>
          <p:nvPr/>
        </p:nvSpPr>
        <p:spPr>
          <a:xfrm>
            <a:off x="1199456" y="4941168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1970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B70FED-6541-47CB-A09B-BC735ABDE8CF}"/>
              </a:ext>
            </a:extLst>
          </p:cNvPr>
          <p:cNvSpPr txBox="1"/>
          <p:nvPr/>
        </p:nvSpPr>
        <p:spPr>
          <a:xfrm>
            <a:off x="1199456" y="5572981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World Bank Open Data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5B1EAE-23C2-410D-A6F2-300E68224CF2}"/>
              </a:ext>
            </a:extLst>
          </p:cNvPr>
          <p:cNvSpPr txBox="1"/>
          <p:nvPr/>
        </p:nvSpPr>
        <p:spPr>
          <a:xfrm>
            <a:off x="8821184" y="494116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2020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CE46D3-B774-4FBD-98CF-D25E19102104}"/>
              </a:ext>
            </a:extLst>
          </p:cNvPr>
          <p:cNvSpPr txBox="1"/>
          <p:nvPr/>
        </p:nvSpPr>
        <p:spPr>
          <a:xfrm>
            <a:off x="7321114" y="4941165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2010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F01649-2B41-4C93-BAE5-89EAD6370AA6}"/>
              </a:ext>
            </a:extLst>
          </p:cNvPr>
          <p:cNvSpPr txBox="1"/>
          <p:nvPr/>
        </p:nvSpPr>
        <p:spPr>
          <a:xfrm>
            <a:off x="9435852" y="405144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Zambia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1B56D8-F452-44C7-86F8-C938744208E8}"/>
              </a:ext>
            </a:extLst>
          </p:cNvPr>
          <p:cNvSpPr txBox="1"/>
          <p:nvPr/>
        </p:nvSpPr>
        <p:spPr>
          <a:xfrm>
            <a:off x="869440" y="1034045"/>
            <a:ext cx="3426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GDP per capita, constant US$ 2010</a:t>
            </a:r>
            <a:endParaRPr lang="en-ID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917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F6FD2-FD11-46A6-8DED-FE82D7315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+mn-lt"/>
              </a:rPr>
              <a:t>Summary</a:t>
            </a:r>
            <a:endParaRPr lang="en-ID" b="1" dirty="0">
              <a:latin typeface="+mn-lt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A4C297-311D-41CB-83B0-60090FE1A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E6D803-C780-42FF-9525-A707C4721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BA9C9C-CCBB-4440-B4F1-5B68EFD31888}"/>
              </a:ext>
            </a:extLst>
          </p:cNvPr>
          <p:cNvSpPr txBox="1"/>
          <p:nvPr/>
        </p:nvSpPr>
        <p:spPr>
          <a:xfrm>
            <a:off x="1055440" y="1484784"/>
            <a:ext cx="83529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Economic growth is the rise in national output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GDP, GNP or GNI can be used to measure economic growth; each measure has its limitations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Development: measured through: economic output, health, education, reduction poverty and HDI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Development = output growth + improved human well-being </a:t>
            </a:r>
          </a:p>
          <a:p>
            <a:pPr>
              <a:spcAft>
                <a:spcPts val="1200"/>
              </a:spcAft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935629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550936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Sho-CORPORATE">
      <a:dk1>
        <a:sysClr val="windowText" lastClr="000000"/>
      </a:dk1>
      <a:lt1>
        <a:sysClr val="window" lastClr="FFFFFF"/>
      </a:lt1>
      <a:dk2>
        <a:srgbClr val="31302B"/>
      </a:dk2>
      <a:lt2>
        <a:srgbClr val="E7E6E6"/>
      </a:lt2>
      <a:accent1>
        <a:srgbClr val="0D96C5"/>
      </a:accent1>
      <a:accent2>
        <a:srgbClr val="EE672F"/>
      </a:accent2>
      <a:accent3>
        <a:srgbClr val="63554F"/>
      </a:accent3>
      <a:accent4>
        <a:srgbClr val="C14800"/>
      </a:accent4>
      <a:accent5>
        <a:srgbClr val="026F94"/>
      </a:accent5>
      <a:accent6>
        <a:srgbClr val="56C2E6"/>
      </a:accent6>
      <a:hlink>
        <a:srgbClr val="F79E63"/>
      </a:hlink>
      <a:folHlink>
        <a:srgbClr val="F79E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67420</TotalTime>
  <Words>795</Words>
  <Application>Microsoft Office PowerPoint</Application>
  <PresentationFormat>Widescreen</PresentationFormat>
  <Paragraphs>184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Calibri</vt:lpstr>
      <vt:lpstr>Calibri Light</vt:lpstr>
      <vt:lpstr>Gill Sans MT</vt:lpstr>
      <vt:lpstr>Open Sans</vt:lpstr>
      <vt:lpstr>Roboto</vt:lpstr>
      <vt:lpstr>Custom Design - Showeet</vt:lpstr>
      <vt:lpstr>Showeet theme</vt:lpstr>
      <vt:lpstr>showeet</vt:lpstr>
      <vt:lpstr>Office Theme</vt:lpstr>
      <vt:lpstr>MEASURING ECONOMIC GROWTH and development</vt:lpstr>
      <vt:lpstr>PowerPoint Presentation</vt:lpstr>
      <vt:lpstr>PowerPoint Presentation</vt:lpstr>
      <vt:lpstr>Economic growth and development</vt:lpstr>
      <vt:lpstr>Development indicators</vt:lpstr>
      <vt:lpstr>What is GDP? How is it calculated?</vt:lpstr>
      <vt:lpstr>Value added</vt:lpstr>
      <vt:lpstr>Difference between GDP, GNP, GNI, and HDI</vt:lpstr>
      <vt:lpstr>PowerPoint Presentation</vt:lpstr>
      <vt:lpstr>Economic growth</vt:lpstr>
      <vt:lpstr>Economic growth: rise of GDP/capita over time</vt:lpstr>
      <vt:lpstr>Case study: two countries, different experiences</vt:lpstr>
      <vt:lpstr>Thailand</vt:lpstr>
      <vt:lpstr>Thailand</vt:lpstr>
      <vt:lpstr>Zambia</vt:lpstr>
      <vt:lpstr>Zambia</vt:lpstr>
      <vt:lpstr>Economic growth comparisons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- Business PowerPoint Template</dc:title>
  <dc:creator>showeet.com</dc:creator>
  <dc:description>© Copyright Showeet.com</dc:description>
  <cp:lastModifiedBy>januar hakim</cp:lastModifiedBy>
  <cp:revision>77</cp:revision>
  <dcterms:created xsi:type="dcterms:W3CDTF">2011-05-09T14:18:21Z</dcterms:created>
  <dcterms:modified xsi:type="dcterms:W3CDTF">2023-01-18T09:11:08Z</dcterms:modified>
  <cp:category>Templates</cp:category>
</cp:coreProperties>
</file>