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7" r:id="rId2"/>
    <p:sldId id="258" r:id="rId3"/>
    <p:sldId id="26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9144000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499D7F-DDB9-42EC-BCB3-A7FD9C0FAF18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2444E8-0163-4DA8-B57B-CEC7BEC244D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AEB9C-B6E9-470F-B90F-0E0B0A04AD70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E57EE-29E9-4047-9CBF-B650076E219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psci.com/science/article/2013-01/overfishing-causes-pacific-bluefin-tuna-stock-dip-dangerously-low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hdr.undp.org/en/data/explore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Taking into account environment and well-being (week 4)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EC212,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Adding environment dimension to the GDP</a:t>
            </a:r>
          </a:p>
          <a:p>
            <a:r>
              <a:rPr lang="en-US" dirty="0" smtClean="0"/>
              <a:t>Why GDP does not measure well-being?</a:t>
            </a:r>
          </a:p>
          <a:p>
            <a:r>
              <a:rPr lang="en-US" dirty="0" smtClean="0"/>
              <a:t>Human Development Index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 problems with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lack of environmental dimension</a:t>
            </a:r>
          </a:p>
          <a:p>
            <a:r>
              <a:rPr lang="en-US" dirty="0" smtClean="0"/>
              <a:t>Not sufficient to measure well-being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Adding environmental dimension to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Natural environment performs crucial roles in sustaining our quality of life. </a:t>
            </a:r>
          </a:p>
          <a:p>
            <a:r>
              <a:rPr lang="en-US" dirty="0" smtClean="0"/>
              <a:t>Yet, its depletion is not taken into account in our measurement of GDP.</a:t>
            </a:r>
          </a:p>
          <a:p>
            <a:r>
              <a:rPr lang="en-US" dirty="0" smtClean="0"/>
              <a:t>What do we do?</a:t>
            </a:r>
          </a:p>
          <a:p>
            <a:pPr lvl="1"/>
            <a:r>
              <a:rPr lang="en-US" dirty="0" smtClean="0"/>
              <a:t>Tracking the stocks of each available resources</a:t>
            </a:r>
          </a:p>
          <a:p>
            <a:pPr lvl="1"/>
            <a:r>
              <a:rPr lang="en-US" dirty="0" smtClean="0"/>
              <a:t>Adding environmental damages to the GDP 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Accounting for the environment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What can be done?</a:t>
            </a:r>
          </a:p>
          <a:p>
            <a:pPr lvl="1"/>
            <a:r>
              <a:rPr lang="en-US" sz="3200" dirty="0" smtClean="0"/>
              <a:t>Tracking the “stock” of natural resources</a:t>
            </a:r>
          </a:p>
          <a:p>
            <a:pPr lvl="2"/>
            <a:r>
              <a:rPr lang="en-US" sz="2800" dirty="0" smtClean="0"/>
              <a:t>Creating the physical accounts that track the availability of natural resources </a:t>
            </a:r>
          </a:p>
          <a:p>
            <a:pPr lvl="3"/>
            <a:r>
              <a:rPr lang="en-US" sz="2400" dirty="0" smtClean="0"/>
              <a:t>For example: tracking the availability of fishing stocks</a:t>
            </a:r>
          </a:p>
          <a:p>
            <a:pPr lvl="4"/>
            <a:r>
              <a:rPr lang="en-US" sz="2400" dirty="0" smtClean="0">
                <a:hlinkClick r:id="rId2"/>
              </a:rPr>
              <a:t>http://www.popsci.com/science/article/2013-01/overfishing-causes-pacific-bluefin-tuna-stock-dip-dangerously-low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Accounting for the environment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What can be done?</a:t>
            </a:r>
          </a:p>
          <a:p>
            <a:pPr lvl="1"/>
            <a:r>
              <a:rPr lang="en-US" dirty="0" smtClean="0"/>
              <a:t>Adding the “flow” in terms of the “depletion” of natural resources to the consideration of GDP</a:t>
            </a:r>
          </a:p>
          <a:p>
            <a:pPr lvl="2"/>
            <a:r>
              <a:rPr lang="en-US" dirty="0" smtClean="0"/>
              <a:t>Seeing the depletion of natural resources in the same way as the depreciation of manufactured capital</a:t>
            </a:r>
          </a:p>
          <a:p>
            <a:pPr lvl="1"/>
            <a:r>
              <a:rPr lang="en-US" dirty="0" smtClean="0"/>
              <a:t>Environmental-adjusted net domestic product (</a:t>
            </a:r>
            <a:r>
              <a:rPr lang="en-US" dirty="0" err="1" smtClean="0"/>
              <a:t>eaNDP</a:t>
            </a:r>
            <a:r>
              <a:rPr lang="en-US" dirty="0" smtClean="0"/>
              <a:t>) = GDP – Depreciation of manufactured capital – Depreciation of natural capital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Accounting for the environment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Nonetheless, in adding environmental damages to our measurement of GDP, we still faces with one major problem</a:t>
            </a:r>
          </a:p>
          <a:p>
            <a:pPr lvl="1"/>
            <a:r>
              <a:rPr lang="en-US" sz="3200" b="1" i="1" u="sng" dirty="0" smtClean="0"/>
              <a:t>How do we measure the value of the environment?</a:t>
            </a:r>
          </a:p>
          <a:p>
            <a:pPr lvl="2"/>
            <a:r>
              <a:rPr lang="en-US" dirty="0" smtClean="0"/>
              <a:t>Complication arises both because we don’t have direct basis for valuation, and also because we have to discount the environment future value.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Why GDP does not measure well-being?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Several ways in which the measurement of </a:t>
            </a:r>
            <a:r>
              <a:rPr lang="en-US" dirty="0" smtClean="0"/>
              <a:t>GDP does not </a:t>
            </a:r>
            <a:r>
              <a:rPr lang="en-US" sz="3200" dirty="0" smtClean="0"/>
              <a:t>give </a:t>
            </a:r>
            <a:r>
              <a:rPr lang="en-US" dirty="0" smtClean="0"/>
              <a:t>an </a:t>
            </a:r>
            <a:r>
              <a:rPr lang="en-US" sz="3200" dirty="0" smtClean="0"/>
              <a:t>accurate picture of well-being. </a:t>
            </a:r>
          </a:p>
          <a:p>
            <a:pPr lvl="1"/>
            <a:r>
              <a:rPr lang="en-US" sz="2800" dirty="0" smtClean="0"/>
              <a:t>Some products are welfare-reducing (mostly in the longer-run)</a:t>
            </a:r>
          </a:p>
          <a:p>
            <a:pPr lvl="1"/>
            <a:r>
              <a:rPr lang="en-US" sz="2800" dirty="0" smtClean="0"/>
              <a:t>Loss of leisure</a:t>
            </a:r>
          </a:p>
          <a:p>
            <a:pPr lvl="1"/>
            <a:r>
              <a:rPr lang="en-US" dirty="0" smtClean="0"/>
              <a:t>Loss of human and social capital</a:t>
            </a:r>
          </a:p>
          <a:p>
            <a:pPr lvl="1"/>
            <a:r>
              <a:rPr lang="en-US" sz="2800" dirty="0" smtClean="0"/>
              <a:t>Welfare-reducing productio</a:t>
            </a:r>
            <a:r>
              <a:rPr lang="en-US" dirty="0" smtClean="0"/>
              <a:t>n methods</a:t>
            </a:r>
          </a:p>
          <a:p>
            <a:pPr lvl="1"/>
            <a:r>
              <a:rPr lang="en-US" sz="2800" dirty="0" smtClean="0"/>
              <a:t>Unequal distribution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Moving away from GDP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The capability approach (</a:t>
            </a:r>
            <a:r>
              <a:rPr lang="en-US" b="1" dirty="0" err="1" smtClean="0"/>
              <a:t>Amartya</a:t>
            </a:r>
            <a:r>
              <a:rPr lang="en-US" b="1" dirty="0" smtClean="0"/>
              <a:t> </a:t>
            </a:r>
            <a:r>
              <a:rPr lang="en-US" b="1" dirty="0" err="1" smtClean="0"/>
              <a:t>Sen</a:t>
            </a:r>
            <a:r>
              <a:rPr lang="en-US" b="1" dirty="0" smtClean="0"/>
              <a:t>)</a:t>
            </a:r>
          </a:p>
          <a:p>
            <a:pPr lvl="1"/>
            <a:r>
              <a:rPr lang="en-US" dirty="0" smtClean="0"/>
              <a:t>Development is about expanding people’s freedom to achieve what they value in life. </a:t>
            </a:r>
          </a:p>
          <a:p>
            <a:pPr lvl="1"/>
            <a:r>
              <a:rPr lang="en-US" dirty="0" smtClean="0"/>
              <a:t>Income, in this sense, is only one of the means to achieve such a goal.</a:t>
            </a:r>
          </a:p>
          <a:p>
            <a:pPr lvl="1"/>
            <a:r>
              <a:rPr lang="en-US" dirty="0" smtClean="0"/>
              <a:t>Other important aspects of freedom include, for example;</a:t>
            </a:r>
          </a:p>
          <a:p>
            <a:pPr lvl="2"/>
            <a:r>
              <a:rPr lang="en-US" sz="2800" dirty="0" smtClean="0"/>
              <a:t>Health and education</a:t>
            </a:r>
          </a:p>
          <a:p>
            <a:pPr lvl="2"/>
            <a:r>
              <a:rPr lang="en-US" sz="2800" dirty="0" smtClean="0"/>
              <a:t>Political freedom </a:t>
            </a:r>
          </a:p>
          <a:p>
            <a:pPr lvl="2"/>
            <a:r>
              <a:rPr lang="en-US" sz="2800" dirty="0" smtClean="0"/>
              <a:t>Safety-nets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Moving away from GDP: HDI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Operating the capability approach </a:t>
            </a:r>
            <a:r>
              <a:rPr lang="en-US" sz="2800" dirty="0" smtClean="0">
                <a:sym typeface="Wingdings" pitchFamily="2" charset="2"/>
              </a:rPr>
              <a:t> the Human Development Index (HDI)</a:t>
            </a:r>
          </a:p>
          <a:p>
            <a:pPr lvl="1"/>
            <a:r>
              <a:rPr lang="en-US" sz="2400" dirty="0" smtClean="0">
                <a:sym typeface="Wingdings" pitchFamily="2" charset="2"/>
              </a:rPr>
              <a:t>Taking into account the multi-dimensionality of development, the index is measured by UNDP </a:t>
            </a:r>
          </a:p>
          <a:p>
            <a:pPr lvl="2"/>
            <a:r>
              <a:rPr lang="en-US" sz="2800" dirty="0" smtClean="0">
                <a:sym typeface="Wingdings" pitchFamily="2" charset="2"/>
              </a:rPr>
              <a:t>HDI find the average value of three indicators: </a:t>
            </a:r>
          </a:p>
          <a:p>
            <a:pPr lvl="3"/>
            <a:r>
              <a:rPr lang="en-US" sz="2400" dirty="0" smtClean="0">
                <a:sym typeface="Wingdings" pitchFamily="2" charset="2"/>
              </a:rPr>
              <a:t>life expectancy at birth</a:t>
            </a:r>
          </a:p>
          <a:p>
            <a:pPr lvl="3"/>
            <a:r>
              <a:rPr lang="en-US" sz="2400" dirty="0" smtClean="0">
                <a:sym typeface="Wingdings" pitchFamily="2" charset="2"/>
              </a:rPr>
              <a:t>An index reflecting a combination of the adult literacy rate and statistics on enrollments in education</a:t>
            </a:r>
          </a:p>
          <a:p>
            <a:pPr lvl="3"/>
            <a:r>
              <a:rPr lang="en-US" sz="2400" dirty="0" smtClean="0">
                <a:sym typeface="Wingdings" pitchFamily="2" charset="2"/>
              </a:rPr>
              <a:t>GDP per capita</a:t>
            </a:r>
          </a:p>
          <a:p>
            <a:pPr lvl="1">
              <a:buNone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Human Development Index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00174"/>
            <a:ext cx="6524625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85786" y="5286388"/>
            <a:ext cx="771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http://hdr.undp.org/en/data/explorer/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434</Words>
  <Application>Microsoft Office PowerPoint</Application>
  <PresentationFormat>On-screen Show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Macroeconomics: Taking into account environment and well-being (week 4)</vt:lpstr>
      <vt:lpstr>Agenda</vt:lpstr>
      <vt:lpstr>Major problems with GDP</vt:lpstr>
      <vt:lpstr>Adding environmental dimension to GDP</vt:lpstr>
      <vt:lpstr>Accounting for the environment</vt:lpstr>
      <vt:lpstr>Accounting for the environment</vt:lpstr>
      <vt:lpstr>Accounting for the environment</vt:lpstr>
      <vt:lpstr>Why GDP does not measure well-being?</vt:lpstr>
      <vt:lpstr>Moving away from GDP</vt:lpstr>
      <vt:lpstr>Moving away from GDP: HDI</vt:lpstr>
      <vt:lpstr>Human Development Index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Taking into account environment and well-being (week 4)</dc:title>
  <dc:creator>Thorn</dc:creator>
  <cp:lastModifiedBy>Thorn</cp:lastModifiedBy>
  <cp:revision>12</cp:revision>
  <dcterms:created xsi:type="dcterms:W3CDTF">2013-11-28T16:38:43Z</dcterms:created>
  <dcterms:modified xsi:type="dcterms:W3CDTF">2014-02-09T14:57:13Z</dcterms:modified>
</cp:coreProperties>
</file>