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8"/>
  </p:notesMasterIdLst>
  <p:sldIdLst>
    <p:sldId id="256" r:id="rId2"/>
    <p:sldId id="257" r:id="rId3"/>
    <p:sldId id="258" r:id="rId4"/>
    <p:sldId id="274" r:id="rId5"/>
    <p:sldId id="260" r:id="rId6"/>
    <p:sldId id="261" r:id="rId7"/>
    <p:sldId id="262" r:id="rId8"/>
    <p:sldId id="263" r:id="rId9"/>
    <p:sldId id="264" r:id="rId10"/>
    <p:sldId id="265" r:id="rId11"/>
    <p:sldId id="266" r:id="rId12"/>
    <p:sldId id="268" r:id="rId13"/>
    <p:sldId id="269" r:id="rId14"/>
    <p:sldId id="270" r:id="rId15"/>
    <p:sldId id="271" r:id="rId16"/>
    <p:sldId id="272" r:id="rId17"/>
    <p:sldId id="273" r:id="rId18"/>
    <p:sldId id="289" r:id="rId19"/>
    <p:sldId id="259" r:id="rId20"/>
    <p:sldId id="275" r:id="rId21"/>
    <p:sldId id="290" r:id="rId22"/>
    <p:sldId id="276" r:id="rId23"/>
    <p:sldId id="277" r:id="rId24"/>
    <p:sldId id="278" r:id="rId25"/>
    <p:sldId id="291" r:id="rId26"/>
    <p:sldId id="280" r:id="rId27"/>
    <p:sldId id="281" r:id="rId28"/>
    <p:sldId id="282" r:id="rId29"/>
    <p:sldId id="283" r:id="rId30"/>
    <p:sldId id="284" r:id="rId31"/>
    <p:sldId id="285" r:id="rId32"/>
    <p:sldId id="286" r:id="rId33"/>
    <p:sldId id="287"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3124" autoAdjust="0"/>
  </p:normalViewPr>
  <p:slideViewPr>
    <p:cSldViewPr snapToGrid="0">
      <p:cViewPr varScale="1">
        <p:scale>
          <a:sx n="56" d="100"/>
          <a:sy n="56" d="100"/>
        </p:scale>
        <p:origin x="117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B9639D-AC82-401C-A559-79FBFA010D73}" type="datetimeFigureOut">
              <a:rPr lang="en-US" smtClean="0"/>
              <a:t>8/22/2018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2A2982-D607-4649-B7DF-CCF279CB516A}" type="slidenum">
              <a:rPr lang="en-US" smtClean="0"/>
              <a:t>‹#›</a:t>
            </a:fld>
            <a:endParaRPr lang="en-US"/>
          </a:p>
        </p:txBody>
      </p:sp>
    </p:spTree>
    <p:extLst>
      <p:ext uri="{BB962C8B-B14F-4D97-AF65-F5344CB8AC3E}">
        <p14:creationId xmlns:p14="http://schemas.microsoft.com/office/powerpoint/2010/main" val="4185396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How do we learn from associations between S and R</a:t>
            </a:r>
          </a:p>
          <a:p>
            <a:r>
              <a:rPr lang="en-US" dirty="0" smtClean="0"/>
              <a:t>The roles of rewards and punishments</a:t>
            </a:r>
          </a:p>
          <a:p>
            <a:r>
              <a:rPr lang="en-US" dirty="0" smtClean="0"/>
              <a:t>Applications for </a:t>
            </a:r>
            <a:r>
              <a:rPr lang="en-US" dirty="0" err="1" smtClean="0"/>
              <a:t>behavioural</a:t>
            </a:r>
            <a:r>
              <a:rPr lang="en-US" baseline="0" dirty="0" smtClean="0"/>
              <a:t> change</a:t>
            </a:r>
          </a:p>
          <a:p>
            <a:r>
              <a:rPr lang="en-US" baseline="0" dirty="0" smtClean="0"/>
              <a:t>The roles of cognition and thoughts in learning</a:t>
            </a:r>
            <a:endParaRPr lang="en-US" dirty="0"/>
          </a:p>
        </p:txBody>
      </p:sp>
      <p:sp>
        <p:nvSpPr>
          <p:cNvPr id="4" name="Slide Number Placeholder 3"/>
          <p:cNvSpPr>
            <a:spLocks noGrp="1"/>
          </p:cNvSpPr>
          <p:nvPr>
            <p:ph type="sldNum" sz="quarter" idx="10"/>
          </p:nvPr>
        </p:nvSpPr>
        <p:spPr/>
        <p:txBody>
          <a:bodyPr/>
          <a:lstStyle/>
          <a:p>
            <a:fld id="{422A2982-D607-4649-B7DF-CCF279CB516A}" type="slidenum">
              <a:rPr lang="en-US" smtClean="0"/>
              <a:t>2</a:t>
            </a:fld>
            <a:endParaRPr lang="en-US"/>
          </a:p>
        </p:txBody>
      </p:sp>
    </p:spTree>
    <p:extLst>
      <p:ext uri="{BB962C8B-B14F-4D97-AF65-F5344CB8AC3E}">
        <p14:creationId xmlns:p14="http://schemas.microsoft.com/office/powerpoint/2010/main" val="23069560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Pavlov was looking at salivation in dogs in response to being fed</a:t>
            </a:r>
          </a:p>
          <a:p>
            <a:r>
              <a:rPr lang="en-US" dirty="0" smtClean="0"/>
              <a:t>When</a:t>
            </a:r>
            <a:r>
              <a:rPr lang="en-US" baseline="0" dirty="0" smtClean="0"/>
              <a:t> he noticed that his dogs would begin to salivate whenever he entered the room even when he was not bringing them food</a:t>
            </a:r>
          </a:p>
          <a:p>
            <a:endParaRPr lang="en-US" baseline="0" dirty="0" smtClean="0"/>
          </a:p>
          <a:p>
            <a:r>
              <a:rPr lang="en-US" dirty="0" smtClean="0"/>
              <a:t>There are some things that a dog does not need to learn </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DDF6AD73-1C1F-476A-BBAF-6294E9C8A6B2}" type="slidenum">
              <a:rPr lang="th-TH" smtClean="0"/>
              <a:pPr/>
              <a:t>5</a:t>
            </a:fld>
            <a:endParaRPr lang="th-TH"/>
          </a:p>
        </p:txBody>
      </p:sp>
    </p:spTree>
    <p:extLst>
      <p:ext uri="{BB962C8B-B14F-4D97-AF65-F5344CB8AC3E}">
        <p14:creationId xmlns:p14="http://schemas.microsoft.com/office/powerpoint/2010/main" val="8078302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t>
            </a:r>
            <a:r>
              <a:rPr lang="en-US" dirty="0" err="1" smtClean="0"/>
              <a:t>cs</a:t>
            </a:r>
            <a:r>
              <a:rPr lang="en-US" dirty="0" smtClean="0"/>
              <a:t> is a neutral stimulus</a:t>
            </a:r>
          </a:p>
          <a:p>
            <a:r>
              <a:rPr lang="en-US" dirty="0" smtClean="0"/>
              <a:t>US</a:t>
            </a:r>
            <a:r>
              <a:rPr lang="en-US" baseline="0" dirty="0" smtClean="0"/>
              <a:t> is biological potent </a:t>
            </a:r>
          </a:p>
          <a:p>
            <a:r>
              <a:rPr lang="en-US" baseline="0" dirty="0" smtClean="0"/>
              <a:t>UR is an unlearned reflex response</a:t>
            </a:r>
          </a:p>
          <a:p>
            <a:endParaRPr lang="en-US" baseline="0" dirty="0" smtClean="0"/>
          </a:p>
          <a:p>
            <a:r>
              <a:rPr lang="en-US" baseline="0" dirty="0" smtClean="0"/>
              <a:t>CR is similar to UR but CR must be acquired through experience and it is relatively impermanent</a:t>
            </a:r>
            <a:endParaRPr lang="en-US" dirty="0"/>
          </a:p>
        </p:txBody>
      </p:sp>
      <p:sp>
        <p:nvSpPr>
          <p:cNvPr id="4" name="Slide Number Placeholder 3"/>
          <p:cNvSpPr>
            <a:spLocks noGrp="1"/>
          </p:cNvSpPr>
          <p:nvPr>
            <p:ph type="sldNum" sz="quarter" idx="10"/>
          </p:nvPr>
        </p:nvSpPr>
        <p:spPr/>
        <p:txBody>
          <a:bodyPr/>
          <a:lstStyle/>
          <a:p>
            <a:fld id="{DDF6AD73-1C1F-476A-BBAF-6294E9C8A6B2}" type="slidenum">
              <a:rPr lang="th-TH" smtClean="0"/>
              <a:pPr/>
              <a:t>8</a:t>
            </a:fld>
            <a:endParaRPr lang="th-TH"/>
          </a:p>
        </p:txBody>
      </p:sp>
    </p:spTree>
    <p:extLst>
      <p:ext uri="{BB962C8B-B14F-4D97-AF65-F5344CB8AC3E}">
        <p14:creationId xmlns:p14="http://schemas.microsoft.com/office/powerpoint/2010/main" val="26444164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1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spcBef>
                <a:spcPts val="360"/>
              </a:spcBef>
              <a:spcAft>
                <a:spcPts val="0"/>
              </a:spcAft>
              <a:buNone/>
            </a:pPr>
            <a:endParaRPr/>
          </a:p>
        </p:txBody>
      </p:sp>
      <p:sp>
        <p:nvSpPr>
          <p:cNvPr id="161" name="Google Shape;16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40875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2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spcBef>
                <a:spcPts val="360"/>
              </a:spcBef>
              <a:spcAft>
                <a:spcPts val="0"/>
              </a:spcAft>
              <a:buNone/>
            </a:pPr>
            <a:endParaRPr/>
          </a:p>
        </p:txBody>
      </p:sp>
      <p:sp>
        <p:nvSpPr>
          <p:cNvPr id="204" name="Google Shape;204;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0176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6FA9FC-8EF1-4BD5-96AC-AA6F8D39DC39}" type="slidenum">
              <a:rPr lang="en-US"/>
              <a:pPr/>
              <a:t>22</a:t>
            </a:fld>
            <a:endParaRPr lang="en-US"/>
          </a:p>
        </p:txBody>
      </p:sp>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p:txBody>
          <a:bodyPr>
            <a:normAutofit/>
          </a:bodyPr>
          <a:lstStyle/>
          <a:p>
            <a:r>
              <a:rPr lang="en-US" dirty="0" smtClean="0"/>
              <a:t>Skinner (1938) also found that consequences resulting in the removing an aversive (painful, uncomfortable, or undesired) stimulus that was already present could also increase the probability that a certain behavior would occur</a:t>
            </a:r>
          </a:p>
          <a:p>
            <a:endParaRPr lang="en-US" dirty="0" smtClean="0"/>
          </a:p>
          <a:p>
            <a:r>
              <a:rPr lang="en-US" dirty="0" smtClean="0"/>
              <a:t>Positive- </a:t>
            </a:r>
            <a:r>
              <a:rPr lang="en-US" dirty="0"/>
              <a:t>student does something good and gets something they like in return.  Studies hard for a test a gets a good grade. This will increase the likelihood of the behavior happening again.</a:t>
            </a:r>
          </a:p>
          <a:p>
            <a:r>
              <a:rPr lang="en-US" dirty="0"/>
              <a:t>Negative reinforcement-can be argues that it is a punishment</a:t>
            </a:r>
          </a:p>
          <a:p>
            <a:r>
              <a:rPr lang="en-US" dirty="0"/>
              <a:t>Positive punishment –serves to decrease the likelihood of the response in the future.  </a:t>
            </a:r>
          </a:p>
          <a:p>
            <a:r>
              <a:rPr lang="en-US" dirty="0"/>
              <a:t>Negative punishment – also serves to decrease the likelihood of the response in the future</a:t>
            </a:r>
          </a:p>
          <a:p>
            <a:r>
              <a:rPr lang="en-US" dirty="0"/>
              <a:t>We focus mainly on primary reinforcement to shape behavior we want and negative punishment to eliminate behavior we don’t want. </a:t>
            </a:r>
          </a:p>
        </p:txBody>
      </p:sp>
    </p:spTree>
    <p:extLst>
      <p:ext uri="{BB962C8B-B14F-4D97-AF65-F5344CB8AC3E}">
        <p14:creationId xmlns:p14="http://schemas.microsoft.com/office/powerpoint/2010/main" val="5112845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2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spcBef>
                <a:spcPts val="360"/>
              </a:spcBef>
              <a:spcAft>
                <a:spcPts val="0"/>
              </a:spcAft>
              <a:buNone/>
            </a:pPr>
            <a:endParaRPr/>
          </a:p>
        </p:txBody>
      </p:sp>
      <p:sp>
        <p:nvSpPr>
          <p:cNvPr id="243" name="Google Shape;243;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08415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cs typeface="Cordia New" pitchFamily="34" charset="-34"/>
            </a:endParaRPr>
          </a:p>
        </p:txBody>
      </p:sp>
      <p:sp>
        <p:nvSpPr>
          <p:cNvPr id="4096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6C42127-DF0E-4DE9-AB2A-96C959D4C165}" type="slidenum">
              <a:rPr lang="en-US" smtClean="0">
                <a:latin typeface="Arial" pitchFamily="34" charset="0"/>
              </a:rPr>
              <a:pPr/>
              <a:t>30</a:t>
            </a:fld>
            <a:endParaRPr lang="en-US" smtClean="0">
              <a:latin typeface="Arial" pitchFamily="34" charset="0"/>
            </a:endParaRPr>
          </a:p>
        </p:txBody>
      </p:sp>
    </p:spTree>
    <p:extLst>
      <p:ext uri="{BB962C8B-B14F-4D97-AF65-F5344CB8AC3E}">
        <p14:creationId xmlns:p14="http://schemas.microsoft.com/office/powerpoint/2010/main" val="41569686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Performing the Right Behavior at the Right Time:</a:t>
            </a:r>
            <a:br>
              <a:rPr lang="en-US" dirty="0" smtClean="0"/>
            </a:br>
            <a:r>
              <a:rPr lang="en-US" dirty="0" smtClean="0"/>
              <a:t>Self-Regulation</a:t>
            </a:r>
            <a:endParaRPr lang="en-US" dirty="0"/>
          </a:p>
        </p:txBody>
      </p:sp>
      <p:sp>
        <p:nvSpPr>
          <p:cNvPr id="4" name="Slide Number Placeholder 3"/>
          <p:cNvSpPr>
            <a:spLocks noGrp="1"/>
          </p:cNvSpPr>
          <p:nvPr>
            <p:ph type="sldNum" sz="quarter" idx="10"/>
          </p:nvPr>
        </p:nvSpPr>
        <p:spPr/>
        <p:txBody>
          <a:bodyPr/>
          <a:lstStyle/>
          <a:p>
            <a:fld id="{DDF6AD73-1C1F-476A-BBAF-6294E9C8A6B2}" type="slidenum">
              <a:rPr lang="th-TH" smtClean="0"/>
              <a:pPr/>
              <a:t>43</a:t>
            </a:fld>
            <a:endParaRPr lang="th-TH"/>
          </a:p>
        </p:txBody>
      </p:sp>
    </p:spTree>
    <p:extLst>
      <p:ext uri="{BB962C8B-B14F-4D97-AF65-F5344CB8AC3E}">
        <p14:creationId xmlns:p14="http://schemas.microsoft.com/office/powerpoint/2010/main" val="531983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8/22/2018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8/22/2018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8/22/2018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8/22/2018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8/22/2018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8/22/2018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8/22/2018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8/22/2018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8/22/2018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8/22/2018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8/22/2018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8/22/2018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8/22/2018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8/22/2018</a:t>
            </a:fld>
            <a:endParaRPr lang="en-US"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Learning</a:t>
            </a:r>
            <a:endParaRPr lang="en-US" dirty="0"/>
          </a:p>
        </p:txBody>
      </p:sp>
      <p:sp>
        <p:nvSpPr>
          <p:cNvPr id="3" name="Subtitle 2"/>
          <p:cNvSpPr>
            <a:spLocks noGrp="1"/>
          </p:cNvSpPr>
          <p:nvPr>
            <p:ph type="subTitle" idx="1"/>
          </p:nvPr>
        </p:nvSpPr>
        <p:spPr/>
        <p:txBody>
          <a:bodyPr/>
          <a:lstStyle/>
          <a:p>
            <a:r>
              <a:rPr lang="en-US" dirty="0" smtClean="0"/>
              <a:t>PY211/ PY200 General Psychology</a:t>
            </a:r>
          </a:p>
          <a:p>
            <a:r>
              <a:rPr lang="en-US" dirty="0" smtClean="0"/>
              <a:t>Dr. </a:t>
            </a:r>
            <a:r>
              <a:rPr lang="en-US" dirty="0" err="1" smtClean="0"/>
              <a:t>Jaruwan</a:t>
            </a:r>
            <a:r>
              <a:rPr lang="en-US" dirty="0" smtClean="0"/>
              <a:t> </a:t>
            </a:r>
            <a:r>
              <a:rPr lang="en-US" dirty="0" err="1" smtClean="0"/>
              <a:t>Sakulku</a:t>
            </a:r>
            <a:endParaRPr lang="en-US" dirty="0"/>
          </a:p>
        </p:txBody>
      </p:sp>
    </p:spTree>
    <p:extLst>
      <p:ext uri="{BB962C8B-B14F-4D97-AF65-F5344CB8AC3E}">
        <p14:creationId xmlns:p14="http://schemas.microsoft.com/office/powerpoint/2010/main" val="30414396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Outlines</a:t>
            </a:r>
            <a:endParaRPr lang="en-US" dirty="0"/>
          </a:p>
        </p:txBody>
      </p:sp>
      <p:sp>
        <p:nvSpPr>
          <p:cNvPr id="3" name="Content Placeholder 2"/>
          <p:cNvSpPr>
            <a:spLocks noGrp="1"/>
          </p:cNvSpPr>
          <p:nvPr>
            <p:ph idx="1"/>
          </p:nvPr>
        </p:nvSpPr>
        <p:spPr/>
        <p:txBody>
          <a:bodyPr>
            <a:normAutofit/>
          </a:bodyPr>
          <a:lstStyle/>
          <a:p>
            <a:r>
              <a:rPr lang="en-US" sz="2800" dirty="0" smtClean="0"/>
              <a:t>Classical condition</a:t>
            </a:r>
          </a:p>
          <a:p>
            <a:r>
              <a:rPr lang="en-US" sz="2800" dirty="0" smtClean="0"/>
              <a:t>Operant conditioning</a:t>
            </a:r>
          </a:p>
          <a:p>
            <a:r>
              <a:rPr lang="en-US" sz="2800" dirty="0" smtClean="0"/>
              <a:t>Cognitive approaches to learning</a:t>
            </a:r>
            <a:endParaRPr lang="en-US" sz="2800" dirty="0"/>
          </a:p>
        </p:txBody>
      </p:sp>
    </p:spTree>
    <p:extLst>
      <p:ext uri="{BB962C8B-B14F-4D97-AF65-F5344CB8AC3E}">
        <p14:creationId xmlns:p14="http://schemas.microsoft.com/office/powerpoint/2010/main" val="6762353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learning</a:t>
            </a:r>
            <a:endParaRPr lang="en-US" dirty="0"/>
          </a:p>
        </p:txBody>
      </p:sp>
      <p:sp>
        <p:nvSpPr>
          <p:cNvPr id="3" name="Content Placeholder 2"/>
          <p:cNvSpPr>
            <a:spLocks noGrp="1"/>
          </p:cNvSpPr>
          <p:nvPr>
            <p:ph idx="1"/>
          </p:nvPr>
        </p:nvSpPr>
        <p:spPr/>
        <p:txBody>
          <a:bodyPr>
            <a:normAutofit/>
          </a:bodyPr>
          <a:lstStyle/>
          <a:p>
            <a:r>
              <a:rPr lang="en-US" sz="2800" dirty="0" smtClean="0"/>
              <a:t>Learning is a relatively permanent change in </a:t>
            </a:r>
            <a:r>
              <a:rPr lang="en-US" sz="2800" dirty="0" err="1" smtClean="0"/>
              <a:t>behaviour</a:t>
            </a:r>
            <a:r>
              <a:rPr lang="en-US" sz="2800" dirty="0" smtClean="0"/>
              <a:t> that brought about by experience</a:t>
            </a:r>
            <a:endParaRPr lang="en-US" sz="2800" dirty="0"/>
          </a:p>
        </p:txBody>
      </p:sp>
    </p:spTree>
    <p:extLst>
      <p:ext uri="{BB962C8B-B14F-4D97-AF65-F5344CB8AC3E}">
        <p14:creationId xmlns:p14="http://schemas.microsoft.com/office/powerpoint/2010/main" val="2635447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Classical Conditioning</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25479264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Classical Conditioning</a:t>
            </a:r>
            <a:endParaRPr lang="th-TH" dirty="0"/>
          </a:p>
        </p:txBody>
      </p:sp>
      <p:sp>
        <p:nvSpPr>
          <p:cNvPr id="8" name="Content Placeholder 7"/>
          <p:cNvSpPr>
            <a:spLocks noGrp="1"/>
          </p:cNvSpPr>
          <p:nvPr>
            <p:ph idx="1"/>
          </p:nvPr>
        </p:nvSpPr>
        <p:spPr/>
        <p:txBody>
          <a:bodyPr>
            <a:normAutofit fontScale="92500" lnSpcReduction="20000"/>
          </a:bodyPr>
          <a:lstStyle/>
          <a:p>
            <a:r>
              <a:rPr lang="en-US" sz="2400" dirty="0"/>
              <a:t>Is the sound of a bell delicious?</a:t>
            </a:r>
          </a:p>
          <a:p>
            <a:pPr>
              <a:lnSpc>
                <a:spcPct val="90000"/>
              </a:lnSpc>
            </a:pPr>
            <a:r>
              <a:rPr lang="en-US" sz="2400" dirty="0"/>
              <a:t>Ivan Pavlov, a Russian physiologist who studied digestion</a:t>
            </a:r>
          </a:p>
          <a:p>
            <a:pPr>
              <a:lnSpc>
                <a:spcPct val="90000"/>
              </a:lnSpc>
            </a:pPr>
            <a:r>
              <a:rPr lang="en-US" sz="2400" dirty="0"/>
              <a:t>Used dogs to study salivation when dogs were presented with meat powder</a:t>
            </a:r>
          </a:p>
          <a:p>
            <a:r>
              <a:rPr lang="en-US" sz="2400" dirty="0"/>
              <a:t>Ivan Pavlov trained a dog’s mouth to water at the sound of a bell.</a:t>
            </a:r>
          </a:p>
          <a:p>
            <a:r>
              <a:rPr lang="en-US" sz="2400" dirty="0"/>
              <a:t>By presenting </a:t>
            </a:r>
            <a:r>
              <a:rPr lang="en-US" sz="2400" b="1" dirty="0"/>
              <a:t>the sound</a:t>
            </a:r>
            <a:r>
              <a:rPr lang="en-US" sz="2400" dirty="0"/>
              <a:t> just before </a:t>
            </a:r>
            <a:r>
              <a:rPr lang="en-US" sz="2400" b="1" dirty="0"/>
              <a:t>food</a:t>
            </a:r>
            <a:r>
              <a:rPr lang="en-US" sz="2400" dirty="0"/>
              <a:t> was brought into the room, eventually the dog began </a:t>
            </a:r>
            <a:r>
              <a:rPr lang="en-US" sz="2400" b="1" dirty="0"/>
              <a:t>to salivate</a:t>
            </a:r>
            <a:r>
              <a:rPr lang="en-US" sz="2400" dirty="0"/>
              <a:t> at the sound of the bell alone</a:t>
            </a:r>
            <a:r>
              <a:rPr lang="th-TH" sz="2400" dirty="0"/>
              <a:t>. </a:t>
            </a:r>
          </a:p>
          <a:p>
            <a:r>
              <a:rPr lang="en-US" sz="2400" dirty="0"/>
              <a:t>Classical conditioning involves </a:t>
            </a:r>
            <a:r>
              <a:rPr lang="en-US" sz="2400" b="1" i="1" u="sng" dirty="0"/>
              <a:t>pairing </a:t>
            </a:r>
            <a:r>
              <a:rPr lang="en-US" sz="2400" dirty="0"/>
              <a:t>a response naturally caused by one stimulus with another, previously </a:t>
            </a:r>
            <a:r>
              <a:rPr lang="en-US" sz="2400" b="1" dirty="0"/>
              <a:t>neutral</a:t>
            </a:r>
            <a:r>
              <a:rPr lang="en-US" sz="2400" dirty="0"/>
              <a:t> stimulus.</a:t>
            </a:r>
          </a:p>
          <a:p>
            <a:r>
              <a:rPr lang="en-US" sz="2400" b="1" dirty="0"/>
              <a:t>It is the </a:t>
            </a:r>
            <a:r>
              <a:rPr lang="en-US" sz="2400" b="1" u="sng" dirty="0"/>
              <a:t>learning of relationships </a:t>
            </a:r>
            <a:r>
              <a:rPr lang="en-US" sz="2400" b="1" dirty="0"/>
              <a:t>among events.</a:t>
            </a:r>
            <a:r>
              <a:rPr lang="en-US" sz="2400" dirty="0"/>
              <a:t> </a:t>
            </a:r>
          </a:p>
          <a:p>
            <a:pPr>
              <a:buNone/>
            </a:pPr>
            <a:endParaRPr lang="en-US" sz="2400" dirty="0"/>
          </a:p>
          <a:p>
            <a:endParaRPr lang="en-US" sz="2400" dirty="0"/>
          </a:p>
          <a:p>
            <a:endParaRPr lang="th-TH" sz="2400" dirty="0"/>
          </a:p>
          <a:p>
            <a:endParaRPr lang="th-TH" dirty="0"/>
          </a:p>
        </p:txBody>
      </p:sp>
    </p:spTree>
    <p:extLst>
      <p:ext uri="{BB962C8B-B14F-4D97-AF65-F5344CB8AC3E}">
        <p14:creationId xmlns:p14="http://schemas.microsoft.com/office/powerpoint/2010/main" val="735444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Pavlov"/>
          <p:cNvPicPr>
            <a:picLocks noChangeAspect="1" noChangeArrowheads="1"/>
          </p:cNvPicPr>
          <p:nvPr/>
        </p:nvPicPr>
        <p:blipFill>
          <a:blip r:embed="rId2" cstate="print"/>
          <a:srcRect/>
          <a:stretch>
            <a:fillRect/>
          </a:stretch>
        </p:blipFill>
        <p:spPr bwMode="auto">
          <a:xfrm>
            <a:off x="1774825" y="641350"/>
            <a:ext cx="8497888" cy="5481638"/>
          </a:xfrm>
          <a:prstGeom prst="rect">
            <a:avLst/>
          </a:prstGeom>
          <a:noFill/>
          <a:ln w="9525">
            <a:noFill/>
            <a:miter lim="800000"/>
            <a:headEnd/>
            <a:tailEnd/>
          </a:ln>
        </p:spPr>
      </p:pic>
    </p:spTree>
    <p:extLst>
      <p:ext uri="{BB962C8B-B14F-4D97-AF65-F5344CB8AC3E}">
        <p14:creationId xmlns:p14="http://schemas.microsoft.com/office/powerpoint/2010/main" val="41936873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US" dirty="0" smtClean="0"/>
              <a:t>Classical Conditioning</a:t>
            </a:r>
            <a:endParaRPr lang="th-TH" smtClean="0"/>
          </a:p>
        </p:txBody>
      </p:sp>
      <p:pic>
        <p:nvPicPr>
          <p:cNvPr id="5124" name="Picture 5" descr="pavlovdog"/>
          <p:cNvPicPr>
            <a:picLocks noChangeAspect="1" noChangeArrowheads="1"/>
          </p:cNvPicPr>
          <p:nvPr/>
        </p:nvPicPr>
        <p:blipFill>
          <a:blip r:embed="rId2" cstate="print"/>
          <a:srcRect/>
          <a:stretch>
            <a:fillRect/>
          </a:stretch>
        </p:blipFill>
        <p:spPr bwMode="auto">
          <a:xfrm>
            <a:off x="1992313" y="1557339"/>
            <a:ext cx="8032777" cy="4459287"/>
          </a:xfrm>
          <a:prstGeom prst="rect">
            <a:avLst/>
          </a:prstGeom>
          <a:noFill/>
          <a:ln w="9525">
            <a:noFill/>
            <a:miter lim="800000"/>
            <a:headEnd/>
            <a:tailEnd/>
          </a:ln>
        </p:spPr>
      </p:pic>
    </p:spTree>
    <p:extLst>
      <p:ext uri="{BB962C8B-B14F-4D97-AF65-F5344CB8AC3E}">
        <p14:creationId xmlns:p14="http://schemas.microsoft.com/office/powerpoint/2010/main" val="24552124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Key Concepts</a:t>
            </a:r>
            <a:endParaRPr lang="th-TH" dirty="0"/>
          </a:p>
        </p:txBody>
      </p:sp>
      <p:sp>
        <p:nvSpPr>
          <p:cNvPr id="4" name="Content Placeholder 3"/>
          <p:cNvSpPr>
            <a:spLocks noGrp="1"/>
          </p:cNvSpPr>
          <p:nvPr>
            <p:ph sz="quarter" idx="1"/>
          </p:nvPr>
        </p:nvSpPr>
        <p:spPr>
          <a:xfrm>
            <a:off x="913795" y="2079438"/>
            <a:ext cx="10353762" cy="4554117"/>
          </a:xfrm>
        </p:spPr>
        <p:txBody>
          <a:bodyPr>
            <a:normAutofit fontScale="92500" lnSpcReduction="10000"/>
          </a:bodyPr>
          <a:lstStyle/>
          <a:p>
            <a:r>
              <a:rPr lang="en-US" sz="2400" dirty="0" smtClean="0"/>
              <a:t>Unconditioned Stimuli (US)</a:t>
            </a:r>
          </a:p>
          <a:p>
            <a:pPr lvl="1"/>
            <a:r>
              <a:rPr lang="en-US" altLang="zh-CN" sz="2000" dirty="0" smtClean="0"/>
              <a:t>A stimulus that invariably causes an organism to respond in a specific way. </a:t>
            </a:r>
            <a:endParaRPr lang="en-US" sz="2000" dirty="0" smtClean="0"/>
          </a:p>
          <a:p>
            <a:r>
              <a:rPr lang="en-US" sz="2400" dirty="0" smtClean="0"/>
              <a:t>Unconditioned Response (UR)</a:t>
            </a:r>
          </a:p>
          <a:p>
            <a:pPr lvl="1"/>
            <a:r>
              <a:rPr lang="en-AU" sz="2000" dirty="0" smtClean="0"/>
              <a:t>A </a:t>
            </a:r>
            <a:r>
              <a:rPr lang="en-US" altLang="zh-CN" sz="2000" dirty="0" smtClean="0"/>
              <a:t>response that takes place in an organism whenever an unconditioned stimulus occurs.</a:t>
            </a:r>
            <a:endParaRPr lang="en-US" sz="2000" dirty="0" smtClean="0"/>
          </a:p>
          <a:p>
            <a:r>
              <a:rPr lang="en-US" sz="2400" dirty="0" smtClean="0"/>
              <a:t>Conditioned Stimuli (CS)</a:t>
            </a:r>
          </a:p>
          <a:p>
            <a:pPr lvl="1"/>
            <a:r>
              <a:rPr lang="en-US" altLang="zh-CN" sz="2000" dirty="0" smtClean="0"/>
              <a:t>An originally neutral stimulus that is paired with an unconditioned stimulus and eventually produces the desired response in an organism when presented alone.</a:t>
            </a:r>
            <a:endParaRPr lang="en-US" sz="2000" dirty="0" smtClean="0"/>
          </a:p>
          <a:p>
            <a:r>
              <a:rPr lang="en-US" sz="2400" dirty="0" smtClean="0"/>
              <a:t>Conditioned Response (CR)</a:t>
            </a:r>
          </a:p>
          <a:p>
            <a:pPr lvl="1"/>
            <a:r>
              <a:rPr lang="en-US" altLang="zh-CN" sz="2000" dirty="0" smtClean="0"/>
              <a:t>After conditioning, the response an organism produces when a conditioned stimulus is presented.</a:t>
            </a:r>
            <a:endParaRPr lang="th-TH" sz="2000" dirty="0"/>
          </a:p>
        </p:txBody>
      </p:sp>
    </p:spTree>
    <p:extLst>
      <p:ext uri="{BB962C8B-B14F-4D97-AF65-F5344CB8AC3E}">
        <p14:creationId xmlns:p14="http://schemas.microsoft.com/office/powerpoint/2010/main" val="99395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f05_02"/>
          <p:cNvPicPr>
            <a:picLocks noChangeAspect="1" noChangeArrowheads="1"/>
          </p:cNvPicPr>
          <p:nvPr/>
        </p:nvPicPr>
        <p:blipFill>
          <a:blip r:embed="rId2" cstate="print"/>
          <a:srcRect/>
          <a:stretch>
            <a:fillRect/>
          </a:stretch>
        </p:blipFill>
        <p:spPr bwMode="auto">
          <a:xfrm>
            <a:off x="2095472" y="571482"/>
            <a:ext cx="8143932" cy="5857915"/>
          </a:xfrm>
          <a:prstGeom prst="rect">
            <a:avLst/>
          </a:prstGeom>
          <a:noFill/>
          <a:ln w="9525">
            <a:noFill/>
            <a:miter lim="800000"/>
            <a:headEnd/>
            <a:tailEnd/>
          </a:ln>
        </p:spPr>
      </p:pic>
    </p:spTree>
    <p:extLst>
      <p:ext uri="{BB962C8B-B14F-4D97-AF65-F5344CB8AC3E}">
        <p14:creationId xmlns:p14="http://schemas.microsoft.com/office/powerpoint/2010/main" val="220629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US" dirty="0" smtClean="0"/>
              <a:t>Classical Conditioning in Human</a:t>
            </a:r>
          </a:p>
        </p:txBody>
      </p:sp>
      <p:sp>
        <p:nvSpPr>
          <p:cNvPr id="3075" name="Rectangle 3"/>
          <p:cNvSpPr>
            <a:spLocks noGrp="1" noChangeArrowheads="1"/>
          </p:cNvSpPr>
          <p:nvPr>
            <p:ph idx="1"/>
          </p:nvPr>
        </p:nvSpPr>
        <p:spPr/>
        <p:txBody>
          <a:bodyPr>
            <a:normAutofit/>
          </a:bodyPr>
          <a:lstStyle/>
          <a:p>
            <a:pPr eaLnBrk="1" hangingPunct="1">
              <a:lnSpc>
                <a:spcPct val="90000"/>
              </a:lnSpc>
            </a:pPr>
            <a:r>
              <a:rPr lang="en-US" sz="2400" dirty="0" smtClean="0"/>
              <a:t>John B. Watson was the first person to study human emotions systematically</a:t>
            </a:r>
          </a:p>
          <a:p>
            <a:pPr eaLnBrk="1" hangingPunct="1">
              <a:lnSpc>
                <a:spcPct val="90000"/>
              </a:lnSpc>
            </a:pPr>
            <a:r>
              <a:rPr lang="en-US" sz="2400" dirty="0" smtClean="0"/>
              <a:t>Because of his and subsequent research, we now recognize that most of our emotional reactions are learned and they are learned mainly through classical conditioning</a:t>
            </a:r>
          </a:p>
          <a:p>
            <a:pPr eaLnBrk="1" hangingPunct="1">
              <a:lnSpc>
                <a:spcPct val="90000"/>
              </a:lnSpc>
            </a:pPr>
            <a:r>
              <a:rPr lang="en-US" sz="2400" dirty="0" smtClean="0"/>
              <a:t>Watson &amp; Rayner (1920 &amp; 1921) began their research by testing a number of infants to see their reactions to fire, dogs, cats, laboratory rats, and other stimuli thought to be innately frightening;  none of these were</a:t>
            </a:r>
          </a:p>
        </p:txBody>
      </p:sp>
    </p:spTree>
    <p:extLst>
      <p:ext uri="{BB962C8B-B14F-4D97-AF65-F5344CB8AC3E}">
        <p14:creationId xmlns:p14="http://schemas.microsoft.com/office/powerpoint/2010/main" val="5228663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p:cNvPicPr>
            <a:picLocks noGrp="1" noChangeAspect="1" noChangeArrowheads="1"/>
          </p:cNvPicPr>
          <p:nvPr>
            <p:ph idx="1"/>
          </p:nvPr>
        </p:nvPicPr>
        <p:blipFill>
          <a:blip r:embed="rId2" cstate="print"/>
          <a:srcRect l="4884" r="7753" b="20799"/>
          <a:stretch>
            <a:fillRect/>
          </a:stretch>
        </p:blipFill>
        <p:spPr>
          <a:xfrm>
            <a:off x="3287714" y="1071564"/>
            <a:ext cx="5864225" cy="5481637"/>
          </a:xfrm>
          <a:noFill/>
        </p:spPr>
      </p:pic>
      <p:sp>
        <p:nvSpPr>
          <p:cNvPr id="5123" name="Rectangle 2"/>
          <p:cNvSpPr>
            <a:spLocks noGrp="1" noChangeArrowheads="1"/>
          </p:cNvSpPr>
          <p:nvPr>
            <p:ph type="title"/>
          </p:nvPr>
        </p:nvSpPr>
        <p:spPr>
          <a:xfrm>
            <a:off x="2057400" y="228600"/>
            <a:ext cx="7772400" cy="1143000"/>
          </a:xfrm>
        </p:spPr>
        <p:txBody>
          <a:bodyPr/>
          <a:lstStyle/>
          <a:p>
            <a:pPr algn="l" eaLnBrk="1" hangingPunct="1"/>
            <a:r>
              <a:rPr lang="en-US" dirty="0" smtClean="0"/>
              <a:t>“Little Albert” Experiment</a:t>
            </a:r>
          </a:p>
        </p:txBody>
      </p:sp>
    </p:spTree>
    <p:extLst>
      <p:ext uri="{BB962C8B-B14F-4D97-AF65-F5344CB8AC3E}">
        <p14:creationId xmlns:p14="http://schemas.microsoft.com/office/powerpoint/2010/main" val="23178702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US" dirty="0" smtClean="0"/>
              <a:t>Classical Conditioning in Human</a:t>
            </a:r>
          </a:p>
        </p:txBody>
      </p:sp>
      <p:sp>
        <p:nvSpPr>
          <p:cNvPr id="4099" name="Rectangle 3"/>
          <p:cNvSpPr>
            <a:spLocks noGrp="1" noChangeArrowheads="1"/>
          </p:cNvSpPr>
          <p:nvPr>
            <p:ph idx="1"/>
          </p:nvPr>
        </p:nvSpPr>
        <p:spPr/>
        <p:txBody>
          <a:bodyPr/>
          <a:lstStyle/>
          <a:p>
            <a:pPr eaLnBrk="1" hangingPunct="1">
              <a:lnSpc>
                <a:spcPct val="90000"/>
              </a:lnSpc>
            </a:pPr>
            <a:r>
              <a:rPr lang="en-US" sz="2800" dirty="0" smtClean="0"/>
              <a:t>Watson &amp; Rayner (1920) found that a loud noise did elicit an innate fear reaction (crying and other fear-like responses) </a:t>
            </a:r>
          </a:p>
          <a:p>
            <a:pPr eaLnBrk="1" hangingPunct="1">
              <a:lnSpc>
                <a:spcPct val="90000"/>
              </a:lnSpc>
            </a:pPr>
            <a:r>
              <a:rPr lang="en-US" sz="2800" dirty="0" smtClean="0"/>
              <a:t>They then did the famous Little Albert study where they paired a white lab rat (CS) with striking a steel bar with a hammer behind Albert’s head (US) </a:t>
            </a:r>
          </a:p>
          <a:p>
            <a:pPr eaLnBrk="1" hangingPunct="1">
              <a:lnSpc>
                <a:spcPct val="90000"/>
              </a:lnSpc>
            </a:pPr>
            <a:r>
              <a:rPr lang="en-US" sz="2800" dirty="0" smtClean="0"/>
              <a:t>Little Albert began to show fear (crying and crawling away = CR) to the white lab rat fairly quickly</a:t>
            </a:r>
          </a:p>
          <a:p>
            <a:pPr>
              <a:lnSpc>
                <a:spcPct val="90000"/>
              </a:lnSpc>
            </a:pPr>
            <a:r>
              <a:rPr lang="en-US" sz="2800" dirty="0" smtClean="0"/>
              <a:t>Generalize to fear other white fluffy objects</a:t>
            </a:r>
          </a:p>
          <a:p>
            <a:pPr eaLnBrk="1" hangingPunct="1">
              <a:lnSpc>
                <a:spcPct val="90000"/>
              </a:lnSpc>
              <a:buNone/>
            </a:pPr>
            <a:endParaRPr lang="en-US" dirty="0" smtClean="0"/>
          </a:p>
        </p:txBody>
      </p:sp>
    </p:spTree>
    <p:extLst>
      <p:ext uri="{BB962C8B-B14F-4D97-AF65-F5344CB8AC3E}">
        <p14:creationId xmlns:p14="http://schemas.microsoft.com/office/powerpoint/2010/main" val="37316801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sz="4000" dirty="0"/>
              <a:t>Generalization and Discrimination</a:t>
            </a:r>
            <a:endParaRPr lang="th-TH" sz="4000"/>
          </a:p>
        </p:txBody>
      </p:sp>
      <p:sp>
        <p:nvSpPr>
          <p:cNvPr id="19459" name="Rectangle 3"/>
          <p:cNvSpPr>
            <a:spLocks noGrp="1" noChangeArrowheads="1"/>
          </p:cNvSpPr>
          <p:nvPr>
            <p:ph type="body" idx="1"/>
          </p:nvPr>
        </p:nvSpPr>
        <p:spPr/>
        <p:txBody>
          <a:bodyPr>
            <a:noAutofit/>
          </a:bodyPr>
          <a:lstStyle/>
          <a:p>
            <a:pPr eaLnBrk="1" hangingPunct="1"/>
            <a:r>
              <a:rPr lang="th-TH" sz="2800" u="sng" dirty="0" smtClean="0"/>
              <a:t>stimulus generalization</a:t>
            </a:r>
          </a:p>
        </p:txBody>
      </p:sp>
      <p:sp>
        <p:nvSpPr>
          <p:cNvPr id="4" name="Content Placeholder 3"/>
          <p:cNvSpPr>
            <a:spLocks noGrp="1"/>
          </p:cNvSpPr>
          <p:nvPr>
            <p:ph sz="half" idx="2"/>
          </p:nvPr>
        </p:nvSpPr>
        <p:spPr/>
        <p:txBody>
          <a:bodyPr>
            <a:normAutofit/>
          </a:bodyPr>
          <a:lstStyle/>
          <a:p>
            <a:r>
              <a:rPr lang="en-US" sz="2400" dirty="0" smtClean="0"/>
              <a:t>In classical conditioning, similar situations  or stimuli may cause the same </a:t>
            </a:r>
            <a:r>
              <a:rPr lang="en-US" sz="2400" dirty="0" smtClean="0"/>
              <a:t>reaction</a:t>
            </a:r>
          </a:p>
          <a:p>
            <a:r>
              <a:rPr lang="en-US" sz="2400" i="1" dirty="0"/>
              <a:t>Are people who are afraid of heights afraid of tall buildings</a:t>
            </a:r>
            <a:r>
              <a:rPr lang="en-US" sz="2400" i="1" dirty="0" smtClean="0"/>
              <a:t>?</a:t>
            </a:r>
            <a:endParaRPr lang="en-US" sz="2400" i="1" dirty="0"/>
          </a:p>
        </p:txBody>
      </p:sp>
      <p:sp>
        <p:nvSpPr>
          <p:cNvPr id="5" name="Text Placeholder 4"/>
          <p:cNvSpPr>
            <a:spLocks noGrp="1"/>
          </p:cNvSpPr>
          <p:nvPr>
            <p:ph type="body" sz="quarter" idx="3"/>
          </p:nvPr>
        </p:nvSpPr>
        <p:spPr/>
        <p:txBody>
          <a:bodyPr>
            <a:normAutofit/>
          </a:bodyPr>
          <a:lstStyle/>
          <a:p>
            <a:r>
              <a:rPr lang="en-US" sz="2800" u="sng" dirty="0" smtClean="0"/>
              <a:t>Stimulus discrimination </a:t>
            </a:r>
            <a:endParaRPr lang="th-TH" sz="2800" u="sng" dirty="0"/>
          </a:p>
        </p:txBody>
      </p:sp>
      <p:sp>
        <p:nvSpPr>
          <p:cNvPr id="6" name="Content Placeholder 5"/>
          <p:cNvSpPr>
            <a:spLocks noGrp="1"/>
          </p:cNvSpPr>
          <p:nvPr>
            <p:ph sz="quarter" idx="4"/>
          </p:nvPr>
        </p:nvSpPr>
        <p:spPr/>
        <p:txBody>
          <a:bodyPr>
            <a:normAutofit/>
          </a:bodyPr>
          <a:lstStyle/>
          <a:p>
            <a:r>
              <a:rPr lang="en-US" sz="2400" dirty="0" smtClean="0"/>
              <a:t>d</a:t>
            </a:r>
            <a:r>
              <a:rPr lang="th-TH" sz="2400" dirty="0" smtClean="0"/>
              <a:t>ifferences among stimuli </a:t>
            </a:r>
            <a:r>
              <a:rPr lang="en-US" sz="2400" dirty="0" smtClean="0"/>
              <a:t>are noticed, </a:t>
            </a:r>
            <a:r>
              <a:rPr lang="th-TH" sz="2400" dirty="0" smtClean="0"/>
              <a:t>so that not </a:t>
            </a:r>
            <a:r>
              <a:rPr lang="en-US" sz="2400" dirty="0" smtClean="0"/>
              <a:t>all similar things cause the response</a:t>
            </a:r>
            <a:r>
              <a:rPr lang="en-US" sz="2400" dirty="0" smtClean="0"/>
              <a:t>.</a:t>
            </a:r>
          </a:p>
          <a:p>
            <a:r>
              <a:rPr lang="en-US" sz="2400" i="1" dirty="0"/>
              <a:t>Are people who are afraid of spiders afraid of other bugs</a:t>
            </a:r>
            <a:r>
              <a:rPr lang="en-US" sz="2400" i="1" dirty="0" smtClean="0"/>
              <a:t>?</a:t>
            </a:r>
            <a:endParaRPr lang="en-US" sz="2400" i="1" dirty="0"/>
          </a:p>
        </p:txBody>
      </p:sp>
    </p:spTree>
    <p:extLst>
      <p:ext uri="{BB962C8B-B14F-4D97-AF65-F5344CB8AC3E}">
        <p14:creationId xmlns:p14="http://schemas.microsoft.com/office/powerpoint/2010/main" val="31888010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normAutofit/>
          </a:bodyPr>
          <a:lstStyle/>
          <a:p>
            <a:pPr eaLnBrk="1" hangingPunct="1"/>
            <a:r>
              <a:rPr lang="en-US" sz="3200" dirty="0"/>
              <a:t>Extinction </a:t>
            </a:r>
            <a:r>
              <a:rPr lang="en-US" sz="3200" dirty="0" smtClean="0"/>
              <a:t>&amp; </a:t>
            </a:r>
            <a:r>
              <a:rPr lang="en-US" sz="3200" dirty="0"/>
              <a:t>Spontaneous Recovery</a:t>
            </a:r>
            <a:r>
              <a:rPr lang="th-TH" sz="3200" dirty="0"/>
              <a:t> </a:t>
            </a:r>
          </a:p>
        </p:txBody>
      </p:sp>
      <p:sp>
        <p:nvSpPr>
          <p:cNvPr id="17411" name="Rectangle 3"/>
          <p:cNvSpPr>
            <a:spLocks noGrp="1" noChangeArrowheads="1"/>
          </p:cNvSpPr>
          <p:nvPr>
            <p:ph sz="quarter" idx="1"/>
          </p:nvPr>
        </p:nvSpPr>
        <p:spPr>
          <a:xfrm>
            <a:off x="913795" y="2096064"/>
            <a:ext cx="10353762" cy="4371238"/>
          </a:xfrm>
        </p:spPr>
        <p:txBody>
          <a:bodyPr>
            <a:normAutofit lnSpcReduction="10000"/>
          </a:bodyPr>
          <a:lstStyle/>
          <a:p>
            <a:pPr eaLnBrk="1" hangingPunct="1"/>
            <a:r>
              <a:rPr lang="en-US" sz="3300" dirty="0"/>
              <a:t>When the CS (rat) and the US (loud noise) are no longer paired together, </a:t>
            </a:r>
            <a:r>
              <a:rPr lang="th-TH" sz="3300" b="1" dirty="0"/>
              <a:t>extinction</a:t>
            </a:r>
            <a:r>
              <a:rPr lang="en-US" sz="3300" dirty="0"/>
              <a:t> occurs. </a:t>
            </a:r>
          </a:p>
          <a:p>
            <a:pPr eaLnBrk="1" hangingPunct="1"/>
            <a:r>
              <a:rPr lang="en-US" sz="3300" dirty="0"/>
              <a:t>The strength and</a:t>
            </a:r>
            <a:r>
              <a:rPr lang="th-TH" sz="3300" dirty="0"/>
              <a:t>/</a:t>
            </a:r>
            <a:r>
              <a:rPr lang="en-US" sz="3300" dirty="0"/>
              <a:t>or frequency of the conditioned response (fear at sight of rat) diminishes</a:t>
            </a:r>
            <a:r>
              <a:rPr lang="th-TH" sz="3300" dirty="0"/>
              <a:t>. </a:t>
            </a:r>
          </a:p>
          <a:p>
            <a:pPr eaLnBrk="1" hangingPunct="1"/>
            <a:r>
              <a:rPr lang="en-US" sz="3300" dirty="0"/>
              <a:t>However, after a while, this response may reappear without retraining in a process called </a:t>
            </a:r>
            <a:r>
              <a:rPr lang="th-TH" sz="3300" b="1" dirty="0"/>
              <a:t>spontaneous recovery</a:t>
            </a:r>
            <a:r>
              <a:rPr lang="th-TH" sz="3300" dirty="0"/>
              <a:t>. </a:t>
            </a:r>
          </a:p>
          <a:p>
            <a:pPr eaLnBrk="1" hangingPunct="1">
              <a:buFontTx/>
              <a:buNone/>
            </a:pPr>
            <a:endParaRPr lang="th-TH" sz="2800" dirty="0"/>
          </a:p>
        </p:txBody>
      </p:sp>
    </p:spTree>
    <p:extLst>
      <p:ext uri="{BB962C8B-B14F-4D97-AF65-F5344CB8AC3E}">
        <p14:creationId xmlns:p14="http://schemas.microsoft.com/office/powerpoint/2010/main" val="4698688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5" descr="Extinction"/>
          <p:cNvPicPr>
            <a:picLocks noChangeAspect="1" noChangeArrowheads="1"/>
          </p:cNvPicPr>
          <p:nvPr/>
        </p:nvPicPr>
        <p:blipFill>
          <a:blip r:embed="rId2" cstate="print"/>
          <a:srcRect/>
          <a:stretch>
            <a:fillRect/>
          </a:stretch>
        </p:blipFill>
        <p:spPr bwMode="auto">
          <a:xfrm>
            <a:off x="1666844" y="285750"/>
            <a:ext cx="8858312" cy="6286522"/>
          </a:xfrm>
          <a:prstGeom prst="rect">
            <a:avLst/>
          </a:prstGeom>
          <a:noFill/>
          <a:ln w="9525">
            <a:noFill/>
            <a:miter lim="800000"/>
            <a:headEnd/>
            <a:tailEnd/>
          </a:ln>
        </p:spPr>
      </p:pic>
      <p:sp>
        <p:nvSpPr>
          <p:cNvPr id="18435" name="TextBox 2"/>
          <p:cNvSpPr txBox="1">
            <a:spLocks noChangeArrowheads="1"/>
          </p:cNvSpPr>
          <p:nvPr/>
        </p:nvSpPr>
        <p:spPr bwMode="auto">
          <a:xfrm>
            <a:off x="2524102" y="1214424"/>
            <a:ext cx="1714511" cy="830997"/>
          </a:xfrm>
          <a:prstGeom prst="rect">
            <a:avLst/>
          </a:prstGeom>
          <a:noFill/>
          <a:ln w="9525">
            <a:noFill/>
            <a:miter lim="800000"/>
            <a:headEnd/>
            <a:tailEnd/>
          </a:ln>
        </p:spPr>
        <p:txBody>
          <a:bodyPr wrap="square">
            <a:spAutoFit/>
          </a:bodyPr>
          <a:lstStyle/>
          <a:p>
            <a:r>
              <a:rPr lang="en-US" sz="2400" dirty="0">
                <a:solidFill>
                  <a:srgbClr val="C00000"/>
                </a:solidFill>
              </a:rPr>
              <a:t>Rat with noise</a:t>
            </a:r>
          </a:p>
        </p:txBody>
      </p:sp>
      <p:sp>
        <p:nvSpPr>
          <p:cNvPr id="18436" name="TextBox 3"/>
          <p:cNvSpPr txBox="1">
            <a:spLocks noChangeArrowheads="1"/>
          </p:cNvSpPr>
          <p:nvPr/>
        </p:nvSpPr>
        <p:spPr bwMode="auto">
          <a:xfrm>
            <a:off x="5167306" y="1285861"/>
            <a:ext cx="1428760" cy="830997"/>
          </a:xfrm>
          <a:prstGeom prst="rect">
            <a:avLst/>
          </a:prstGeom>
          <a:noFill/>
          <a:ln w="9525">
            <a:noFill/>
            <a:miter lim="800000"/>
            <a:headEnd/>
            <a:tailEnd/>
          </a:ln>
        </p:spPr>
        <p:txBody>
          <a:bodyPr wrap="square">
            <a:spAutoFit/>
          </a:bodyPr>
          <a:lstStyle/>
          <a:p>
            <a:r>
              <a:rPr lang="en-US" sz="2400" dirty="0">
                <a:solidFill>
                  <a:srgbClr val="C00000"/>
                </a:solidFill>
              </a:rPr>
              <a:t>Rat alone</a:t>
            </a:r>
          </a:p>
        </p:txBody>
      </p:sp>
      <p:sp>
        <p:nvSpPr>
          <p:cNvPr id="18437" name="TextBox 4"/>
          <p:cNvSpPr txBox="1">
            <a:spLocks noChangeArrowheads="1"/>
          </p:cNvSpPr>
          <p:nvPr/>
        </p:nvSpPr>
        <p:spPr bwMode="auto">
          <a:xfrm>
            <a:off x="7024694" y="1214423"/>
            <a:ext cx="1000132" cy="830997"/>
          </a:xfrm>
          <a:prstGeom prst="rect">
            <a:avLst/>
          </a:prstGeom>
          <a:noFill/>
          <a:ln w="9525">
            <a:noFill/>
            <a:miter lim="800000"/>
            <a:headEnd/>
            <a:tailEnd/>
          </a:ln>
        </p:spPr>
        <p:txBody>
          <a:bodyPr wrap="square">
            <a:spAutoFit/>
          </a:bodyPr>
          <a:lstStyle/>
          <a:p>
            <a:r>
              <a:rPr lang="en-US" sz="2400" dirty="0">
                <a:solidFill>
                  <a:srgbClr val="C00000"/>
                </a:solidFill>
              </a:rPr>
              <a:t>No rat</a:t>
            </a:r>
          </a:p>
        </p:txBody>
      </p:sp>
      <p:sp>
        <p:nvSpPr>
          <p:cNvPr id="18438" name="TextBox 5"/>
          <p:cNvSpPr txBox="1">
            <a:spLocks noChangeArrowheads="1"/>
          </p:cNvSpPr>
          <p:nvPr/>
        </p:nvSpPr>
        <p:spPr bwMode="auto">
          <a:xfrm>
            <a:off x="8524893" y="1142985"/>
            <a:ext cx="1500215" cy="461665"/>
          </a:xfrm>
          <a:prstGeom prst="rect">
            <a:avLst/>
          </a:prstGeom>
          <a:noFill/>
          <a:ln w="9525">
            <a:noFill/>
            <a:miter lim="800000"/>
            <a:headEnd/>
            <a:tailEnd/>
          </a:ln>
        </p:spPr>
        <p:txBody>
          <a:bodyPr wrap="square">
            <a:spAutoFit/>
          </a:bodyPr>
          <a:lstStyle/>
          <a:p>
            <a:r>
              <a:rPr lang="en-US" sz="2400" dirty="0">
                <a:solidFill>
                  <a:srgbClr val="C00000"/>
                </a:solidFill>
              </a:rPr>
              <a:t>Rat alone</a:t>
            </a:r>
          </a:p>
        </p:txBody>
      </p:sp>
    </p:spTree>
    <p:extLst>
      <p:ext uri="{BB962C8B-B14F-4D97-AF65-F5344CB8AC3E}">
        <p14:creationId xmlns:p14="http://schemas.microsoft.com/office/powerpoint/2010/main" val="3112175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sz="4000" dirty="0"/>
              <a:t>Example of Classical Conditioning</a:t>
            </a:r>
            <a:endParaRPr lang="th-TH" sz="4000" dirty="0"/>
          </a:p>
        </p:txBody>
      </p:sp>
      <p:sp>
        <p:nvSpPr>
          <p:cNvPr id="12291" name="Rectangle 3"/>
          <p:cNvSpPr>
            <a:spLocks noGrp="1" noChangeArrowheads="1"/>
          </p:cNvSpPr>
          <p:nvPr>
            <p:ph sz="quarter" idx="1"/>
          </p:nvPr>
        </p:nvSpPr>
        <p:spPr/>
        <p:txBody>
          <a:bodyPr>
            <a:normAutofit fontScale="92500" lnSpcReduction="20000"/>
          </a:bodyPr>
          <a:lstStyle/>
          <a:p>
            <a:pPr eaLnBrk="1" hangingPunct="1"/>
            <a:r>
              <a:rPr lang="en-US" sz="2800" dirty="0"/>
              <a:t>E.g.  A man feels stressful and nervous whenever he hears the old song, “Yesterday,” by the Beatles.  Why?</a:t>
            </a:r>
          </a:p>
          <a:p>
            <a:pPr eaLnBrk="1" hangingPunct="1"/>
            <a:r>
              <a:rPr lang="en-US" sz="2800" dirty="0"/>
              <a:t>When he was a little boy, his father used to come home from work and drink whiskey and listen to the Beatles song “Yesterday,” over and over again.  Then, he would come into the boy’s room and find a reason to </a:t>
            </a:r>
            <a:r>
              <a:rPr lang="en-US" sz="2800" b="1" dirty="0"/>
              <a:t>beat him (US)</a:t>
            </a:r>
            <a:r>
              <a:rPr lang="en-US" sz="2800" dirty="0"/>
              <a:t>.  This made him </a:t>
            </a:r>
            <a:r>
              <a:rPr lang="en-US" sz="2800" b="1" dirty="0"/>
              <a:t>afraid (UR)</a:t>
            </a:r>
            <a:r>
              <a:rPr lang="en-US" sz="2800" dirty="0"/>
              <a:t>.  It happened many times during his childhood.  Now when he hears the </a:t>
            </a:r>
            <a:r>
              <a:rPr lang="en-US" sz="2800" b="1" dirty="0"/>
              <a:t>song (CS)</a:t>
            </a:r>
            <a:r>
              <a:rPr lang="en-US" sz="2800" dirty="0"/>
              <a:t>, he </a:t>
            </a:r>
            <a:r>
              <a:rPr lang="en-US" sz="2800" b="1" dirty="0"/>
              <a:t>feels fear (CR). </a:t>
            </a:r>
          </a:p>
          <a:p>
            <a:pPr eaLnBrk="1" hangingPunct="1">
              <a:buFontTx/>
              <a:buNone/>
            </a:pPr>
            <a:endParaRPr lang="th-TH" sz="2800" dirty="0"/>
          </a:p>
        </p:txBody>
      </p:sp>
    </p:spTree>
    <p:extLst>
      <p:ext uri="{BB962C8B-B14F-4D97-AF65-F5344CB8AC3E}">
        <p14:creationId xmlns:p14="http://schemas.microsoft.com/office/powerpoint/2010/main" val="22172706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Classical Conditioning in Human</a:t>
            </a:r>
            <a:endParaRPr lang="th-TH" dirty="0"/>
          </a:p>
        </p:txBody>
      </p:sp>
      <p:sp>
        <p:nvSpPr>
          <p:cNvPr id="3" name="Content Placeholder 2"/>
          <p:cNvSpPr>
            <a:spLocks noGrp="1"/>
          </p:cNvSpPr>
          <p:nvPr>
            <p:ph idx="1"/>
          </p:nvPr>
        </p:nvSpPr>
        <p:spPr/>
        <p:txBody>
          <a:bodyPr>
            <a:normAutofit/>
          </a:bodyPr>
          <a:lstStyle/>
          <a:p>
            <a:r>
              <a:rPr lang="en-US" sz="2800" dirty="0" smtClean="0"/>
              <a:t>Many of our intense fears come from classical conditioning.  We learn to associate a harmless thing with something frightening.  </a:t>
            </a:r>
          </a:p>
          <a:p>
            <a:r>
              <a:rPr lang="en-AU" sz="2800" dirty="0" smtClean="0"/>
              <a:t>Phobia</a:t>
            </a:r>
            <a:endParaRPr lang="th-TH" sz="2800" dirty="0"/>
          </a:p>
        </p:txBody>
      </p:sp>
      <p:pic>
        <p:nvPicPr>
          <p:cNvPr id="4" name="Picture 4" descr="fear-of-spiders"/>
          <p:cNvPicPr>
            <a:picLocks noChangeAspect="1" noChangeArrowheads="1"/>
          </p:cNvPicPr>
          <p:nvPr/>
        </p:nvPicPr>
        <p:blipFill>
          <a:blip r:embed="rId2" cstate="print"/>
          <a:srcRect/>
          <a:stretch>
            <a:fillRect/>
          </a:stretch>
        </p:blipFill>
        <p:spPr bwMode="auto">
          <a:xfrm>
            <a:off x="1259578" y="4404792"/>
            <a:ext cx="2857500" cy="1905000"/>
          </a:xfrm>
          <a:prstGeom prst="rect">
            <a:avLst/>
          </a:prstGeom>
          <a:noFill/>
          <a:ln w="9525">
            <a:noFill/>
            <a:miter lim="800000"/>
            <a:headEnd/>
            <a:tailEnd/>
          </a:ln>
        </p:spPr>
      </p:pic>
      <p:pic>
        <p:nvPicPr>
          <p:cNvPr id="5" name="Picture 6" descr="cockroaches"/>
          <p:cNvPicPr>
            <a:picLocks noChangeAspect="1" noChangeArrowheads="1"/>
          </p:cNvPicPr>
          <p:nvPr/>
        </p:nvPicPr>
        <p:blipFill>
          <a:blip r:embed="rId3" cstate="print"/>
          <a:srcRect/>
          <a:stretch>
            <a:fillRect/>
          </a:stretch>
        </p:blipFill>
        <p:spPr bwMode="auto">
          <a:xfrm>
            <a:off x="4046884" y="4404792"/>
            <a:ext cx="1878012" cy="1916112"/>
          </a:xfrm>
          <a:prstGeom prst="rect">
            <a:avLst/>
          </a:prstGeom>
          <a:noFill/>
          <a:ln w="9525">
            <a:noFill/>
            <a:miter lim="800000"/>
            <a:headEnd/>
            <a:tailEnd/>
          </a:ln>
        </p:spPr>
      </p:pic>
      <p:pic>
        <p:nvPicPr>
          <p:cNvPr id="6" name="Picture 8" descr="dogs2"/>
          <p:cNvPicPr>
            <a:picLocks noChangeAspect="1" noChangeArrowheads="1"/>
          </p:cNvPicPr>
          <p:nvPr/>
        </p:nvPicPr>
        <p:blipFill>
          <a:blip r:embed="rId4" cstate="print"/>
          <a:srcRect/>
          <a:stretch>
            <a:fillRect/>
          </a:stretch>
        </p:blipFill>
        <p:spPr bwMode="auto">
          <a:xfrm>
            <a:off x="5924896" y="4428056"/>
            <a:ext cx="2808287" cy="1912937"/>
          </a:xfrm>
          <a:prstGeom prst="rect">
            <a:avLst/>
          </a:prstGeom>
          <a:noFill/>
          <a:ln w="9525">
            <a:noFill/>
            <a:miter lim="800000"/>
            <a:headEnd/>
            <a:tailEnd/>
          </a:ln>
        </p:spPr>
      </p:pic>
      <p:pic>
        <p:nvPicPr>
          <p:cNvPr id="7" name="Picture 10" descr="fears8"/>
          <p:cNvPicPr>
            <a:picLocks noChangeAspect="1" noChangeArrowheads="1"/>
          </p:cNvPicPr>
          <p:nvPr/>
        </p:nvPicPr>
        <p:blipFill>
          <a:blip r:embed="rId5" cstate="print"/>
          <a:srcRect/>
          <a:stretch>
            <a:fillRect/>
          </a:stretch>
        </p:blipFill>
        <p:spPr bwMode="auto">
          <a:xfrm>
            <a:off x="8733183" y="4428056"/>
            <a:ext cx="2005012" cy="1916112"/>
          </a:xfrm>
          <a:prstGeom prst="rect">
            <a:avLst/>
          </a:prstGeom>
          <a:noFill/>
          <a:ln w="9525">
            <a:noFill/>
            <a:miter lim="800000"/>
            <a:headEnd/>
            <a:tailEnd/>
          </a:ln>
        </p:spPr>
      </p:pic>
    </p:spTree>
    <p:extLst>
      <p:ext uri="{BB962C8B-B14F-4D97-AF65-F5344CB8AC3E}">
        <p14:creationId xmlns:p14="http://schemas.microsoft.com/office/powerpoint/2010/main" val="39702373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6"/>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lgn="l">
              <a:spcBef>
                <a:spcPts val="0"/>
              </a:spcBef>
              <a:buClr>
                <a:schemeClr val="dk2"/>
              </a:buClr>
              <a:buSzPts val="3400"/>
            </a:pPr>
            <a:r>
              <a:rPr lang="en-US" cap="none" dirty="0">
                <a:latin typeface="Calibri"/>
                <a:ea typeface="Calibri"/>
                <a:cs typeface="Calibri"/>
                <a:sym typeface="Calibri"/>
              </a:rPr>
              <a:t>Beyond Traditional Classical Conditioning: Challenging Basic Assumptions</a:t>
            </a:r>
            <a:endParaRPr dirty="0"/>
          </a:p>
        </p:txBody>
      </p:sp>
      <p:sp>
        <p:nvSpPr>
          <p:cNvPr id="164" name="Google Shape;164;p26"/>
          <p:cNvSpPr txBox="1">
            <a:spLocks noGrp="1"/>
          </p:cNvSpPr>
          <p:nvPr>
            <p:ph idx="1"/>
          </p:nvPr>
        </p:nvSpPr>
        <p:spPr>
          <a:xfrm>
            <a:off x="913795" y="2096064"/>
            <a:ext cx="10353762" cy="4218472"/>
          </a:xfrm>
          <a:prstGeom prst="rect">
            <a:avLst/>
          </a:prstGeom>
          <a:noFill/>
          <a:ln>
            <a:noFill/>
          </a:ln>
        </p:spPr>
        <p:txBody>
          <a:bodyPr spcFirstLastPara="1" vert="horz" wrap="square" lIns="91425" tIns="45700" rIns="91425" bIns="45700" rtlCol="0" anchor="t" anchorCtr="0">
            <a:normAutofit fontScale="92500"/>
          </a:bodyPr>
          <a:lstStyle/>
          <a:p>
            <a:pPr marL="342900">
              <a:spcBef>
                <a:spcPts val="0"/>
              </a:spcBef>
              <a:buClr>
                <a:schemeClr val="accent1"/>
              </a:buClr>
              <a:buSzPts val="2200"/>
              <a:buFont typeface="Arial"/>
              <a:buChar char="•"/>
            </a:pPr>
            <a:r>
              <a:rPr lang="en-US" sz="2800" dirty="0">
                <a:latin typeface="Calibri"/>
                <a:ea typeface="Calibri"/>
                <a:cs typeface="Calibri"/>
                <a:sym typeface="Calibri"/>
              </a:rPr>
              <a:t>John Garcia</a:t>
            </a:r>
            <a:endParaRPr sz="2800" dirty="0"/>
          </a:p>
          <a:p>
            <a:pPr marL="640080" lvl="1">
              <a:spcBef>
                <a:spcPts val="400"/>
              </a:spcBef>
              <a:buClr>
                <a:schemeClr val="accent2"/>
              </a:buClr>
              <a:buSzPts val="2000"/>
              <a:buFont typeface="Arial"/>
              <a:buChar char="•"/>
            </a:pPr>
            <a:r>
              <a:rPr lang="en-US" sz="2800" dirty="0">
                <a:latin typeface="Calibri"/>
                <a:ea typeface="Calibri"/>
                <a:cs typeface="Calibri"/>
                <a:sym typeface="Calibri"/>
              </a:rPr>
              <a:t>Found that some organisms were biologically prepared to quickly learn to avoid foods that smelled or tasted like something that made them sick</a:t>
            </a:r>
            <a:endParaRPr sz="2400" dirty="0"/>
          </a:p>
          <a:p>
            <a:pPr marL="1005839" lvl="2">
              <a:spcBef>
                <a:spcPts val="420"/>
              </a:spcBef>
              <a:buClr>
                <a:schemeClr val="accent3"/>
              </a:buClr>
              <a:buSzPts val="2100"/>
              <a:buFont typeface="Arial"/>
              <a:buChar char="•"/>
            </a:pPr>
            <a:r>
              <a:rPr lang="en-US" sz="2800" dirty="0">
                <a:latin typeface="Calibri"/>
                <a:ea typeface="Calibri"/>
                <a:cs typeface="Calibri"/>
                <a:sym typeface="Calibri"/>
              </a:rPr>
              <a:t>Learned taste aversion </a:t>
            </a:r>
            <a:endParaRPr sz="2000" dirty="0"/>
          </a:p>
          <a:p>
            <a:pPr marL="1280160" lvl="3">
              <a:spcBef>
                <a:spcPts val="380"/>
              </a:spcBef>
              <a:buClr>
                <a:schemeClr val="accent4"/>
              </a:buClr>
              <a:buSzPts val="1900"/>
              <a:buFont typeface="Arial"/>
              <a:buChar char="•"/>
            </a:pPr>
            <a:r>
              <a:rPr lang="en-US" sz="2400" dirty="0">
                <a:latin typeface="Calibri"/>
                <a:ea typeface="Calibri"/>
                <a:cs typeface="Calibri"/>
                <a:sym typeface="Calibri"/>
              </a:rPr>
              <a:t>Could even occur </a:t>
            </a:r>
            <a:endParaRPr sz="1800" dirty="0"/>
          </a:p>
          <a:p>
            <a:pPr marL="1554480" lvl="4">
              <a:spcBef>
                <a:spcPts val="380"/>
              </a:spcBef>
              <a:buClr>
                <a:schemeClr val="accent5"/>
              </a:buClr>
              <a:buSzPts val="1900"/>
              <a:buFont typeface="Arial"/>
              <a:buChar char="•"/>
            </a:pPr>
            <a:r>
              <a:rPr lang="en-US" sz="2400" dirty="0">
                <a:latin typeface="Calibri"/>
                <a:ea typeface="Calibri"/>
                <a:cs typeface="Calibri"/>
                <a:sym typeface="Calibri"/>
              </a:rPr>
              <a:t>When the interval between exposure and sickness was as long as 8 hours</a:t>
            </a:r>
            <a:endParaRPr sz="1600" dirty="0"/>
          </a:p>
          <a:p>
            <a:pPr marL="1554480" lvl="4">
              <a:spcBef>
                <a:spcPts val="380"/>
              </a:spcBef>
              <a:buClr>
                <a:schemeClr val="accent5"/>
              </a:buClr>
              <a:buSzPts val="1900"/>
              <a:buFont typeface="Arial"/>
              <a:buChar char="•"/>
            </a:pPr>
            <a:r>
              <a:rPr lang="en-US" sz="2400" dirty="0">
                <a:latin typeface="Calibri"/>
                <a:ea typeface="Calibri"/>
                <a:cs typeface="Calibri"/>
                <a:sym typeface="Calibri"/>
              </a:rPr>
              <a:t>After just one exposure</a:t>
            </a:r>
            <a:endParaRPr sz="1600" dirty="0"/>
          </a:p>
        </p:txBody>
      </p:sp>
    </p:spTree>
    <p:extLst>
      <p:ext uri="{BB962C8B-B14F-4D97-AF65-F5344CB8AC3E}">
        <p14:creationId xmlns:p14="http://schemas.microsoft.com/office/powerpoint/2010/main" val="42616374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Operant Conditioning</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18733550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b="1" dirty="0" smtClean="0"/>
              <a:t>OPERANT CONDITIONING</a:t>
            </a:r>
            <a:endParaRPr lang="th-TH" dirty="0"/>
          </a:p>
        </p:txBody>
      </p:sp>
      <p:sp>
        <p:nvSpPr>
          <p:cNvPr id="4" name="Content Placeholder 3"/>
          <p:cNvSpPr>
            <a:spLocks noGrp="1"/>
          </p:cNvSpPr>
          <p:nvPr>
            <p:ph idx="1"/>
          </p:nvPr>
        </p:nvSpPr>
        <p:spPr/>
        <p:txBody>
          <a:bodyPr>
            <a:normAutofit/>
          </a:bodyPr>
          <a:lstStyle/>
          <a:p>
            <a:pPr>
              <a:lnSpc>
                <a:spcPct val="90000"/>
              </a:lnSpc>
            </a:pPr>
            <a:r>
              <a:rPr lang="en-US" sz="2400" dirty="0"/>
              <a:t>While classical </a:t>
            </a:r>
            <a:r>
              <a:rPr lang="en-US" sz="2400" b="1" dirty="0"/>
              <a:t>conditioning concerns learning the relationships </a:t>
            </a:r>
            <a:r>
              <a:rPr lang="en-US" sz="2400" dirty="0"/>
              <a:t>between objects and events,  </a:t>
            </a:r>
          </a:p>
          <a:p>
            <a:pPr>
              <a:lnSpc>
                <a:spcPct val="90000"/>
              </a:lnSpc>
            </a:pPr>
            <a:r>
              <a:rPr lang="en-US" sz="2400" b="1" dirty="0"/>
              <a:t>Operant</a:t>
            </a:r>
            <a:r>
              <a:rPr lang="th-TH" sz="2400" dirty="0"/>
              <a:t> </a:t>
            </a:r>
            <a:r>
              <a:rPr lang="en-US" sz="2400" b="1" dirty="0"/>
              <a:t>conditioning</a:t>
            </a:r>
            <a:r>
              <a:rPr lang="th-TH" sz="2400" dirty="0"/>
              <a:t> </a:t>
            </a:r>
            <a:r>
              <a:rPr lang="en-US" sz="2400" dirty="0"/>
              <a:t>is the learning that occurs </a:t>
            </a:r>
            <a:r>
              <a:rPr lang="en-US" sz="2400" b="1" dirty="0"/>
              <a:t>based on the result of a specific action.  </a:t>
            </a:r>
            <a:r>
              <a:rPr lang="th-TH" sz="2400" b="1" dirty="0"/>
              <a:t> </a:t>
            </a:r>
            <a:endParaRPr lang="en-US" sz="2400" b="1" dirty="0"/>
          </a:p>
          <a:p>
            <a:pPr>
              <a:lnSpc>
                <a:spcPct val="90000"/>
              </a:lnSpc>
            </a:pPr>
            <a:r>
              <a:rPr lang="en-US" sz="2400" dirty="0"/>
              <a:t>The person or animal does something to get something good or avoid something bad</a:t>
            </a:r>
            <a:r>
              <a:rPr lang="th-TH" sz="2400" dirty="0"/>
              <a:t>. </a:t>
            </a:r>
          </a:p>
          <a:p>
            <a:r>
              <a:rPr lang="en-US" dirty="0" smtClean="0"/>
              <a:t>The </a:t>
            </a:r>
            <a:r>
              <a:rPr lang="en-US" u="sng" dirty="0" smtClean="0"/>
              <a:t>law of effect</a:t>
            </a:r>
            <a:r>
              <a:rPr lang="en-US" dirty="0" smtClean="0"/>
              <a:t> says </a:t>
            </a:r>
            <a:r>
              <a:rPr lang="en-US" b="1" dirty="0" smtClean="0"/>
              <a:t>behavior followed by a desirable experience </a:t>
            </a:r>
            <a:r>
              <a:rPr lang="en-US" dirty="0" smtClean="0"/>
              <a:t>will be more likely to occur in the future. </a:t>
            </a:r>
          </a:p>
          <a:p>
            <a:r>
              <a:rPr lang="en-US" dirty="0" smtClean="0"/>
              <a:t>And behavior followed by undesirable experience will be less likely to occur</a:t>
            </a:r>
          </a:p>
          <a:p>
            <a:endParaRPr lang="th-TH" dirty="0"/>
          </a:p>
        </p:txBody>
      </p:sp>
    </p:spTree>
    <p:extLst>
      <p:ext uri="{BB962C8B-B14F-4D97-AF65-F5344CB8AC3E}">
        <p14:creationId xmlns:p14="http://schemas.microsoft.com/office/powerpoint/2010/main" val="28579121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33"/>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lgn="l">
              <a:spcBef>
                <a:spcPts val="0"/>
              </a:spcBef>
              <a:buClr>
                <a:schemeClr val="dk2"/>
              </a:buClr>
              <a:buSzPts val="4140"/>
            </a:pPr>
            <a:r>
              <a:rPr lang="en-US" sz="4140" cap="none" dirty="0">
                <a:latin typeface="Calibri"/>
                <a:ea typeface="Calibri"/>
                <a:cs typeface="Calibri"/>
                <a:sym typeface="Calibri"/>
              </a:rPr>
              <a:t>The Basics of Operant Conditioning</a:t>
            </a:r>
            <a:endParaRPr dirty="0"/>
          </a:p>
        </p:txBody>
      </p:sp>
      <p:sp>
        <p:nvSpPr>
          <p:cNvPr id="207" name="Google Shape;207;p33"/>
          <p:cNvSpPr txBox="1">
            <a:spLocks noGrp="1"/>
          </p:cNvSpPr>
          <p:nvPr>
            <p:ph idx="1"/>
          </p:nvPr>
        </p:nvSpPr>
        <p:spPr>
          <a:xfrm>
            <a:off x="913795" y="2096063"/>
            <a:ext cx="10353762" cy="4321989"/>
          </a:xfrm>
          <a:prstGeom prst="rect">
            <a:avLst/>
          </a:prstGeom>
          <a:noFill/>
          <a:ln>
            <a:noFill/>
          </a:ln>
        </p:spPr>
        <p:txBody>
          <a:bodyPr spcFirstLastPara="1" vert="horz" wrap="square" lIns="91425" tIns="45700" rIns="91425" bIns="45700" rtlCol="0" anchor="t" anchorCtr="0">
            <a:normAutofit fontScale="92500" lnSpcReduction="20000"/>
          </a:bodyPr>
          <a:lstStyle/>
          <a:p>
            <a:pPr marL="342900">
              <a:spcBef>
                <a:spcPts val="0"/>
              </a:spcBef>
              <a:buClr>
                <a:schemeClr val="accent1"/>
              </a:buClr>
              <a:buSzPts val="2200"/>
              <a:buFont typeface="Arial"/>
              <a:buChar char="•"/>
            </a:pPr>
            <a:r>
              <a:rPr lang="en-US" sz="2400" b="1" dirty="0">
                <a:effectLst/>
                <a:latin typeface="Calibri"/>
                <a:ea typeface="Calibri"/>
                <a:cs typeface="Calibri"/>
                <a:sym typeface="Calibri"/>
              </a:rPr>
              <a:t>Reinforcement</a:t>
            </a:r>
            <a:r>
              <a:rPr lang="en-US" sz="2400" dirty="0">
                <a:effectLst/>
                <a:latin typeface="Calibri"/>
                <a:ea typeface="Calibri"/>
                <a:cs typeface="Calibri"/>
                <a:sym typeface="Calibri"/>
              </a:rPr>
              <a:t>: Process by which a stimulus increases the probability that a preceding behavior will be repeated</a:t>
            </a:r>
            <a:endParaRPr sz="2400" dirty="0">
              <a:effectLst/>
            </a:endParaRPr>
          </a:p>
          <a:p>
            <a:pPr marL="342900">
              <a:spcBef>
                <a:spcPts val="440"/>
              </a:spcBef>
              <a:buClr>
                <a:schemeClr val="accent1"/>
              </a:buClr>
              <a:buSzPts val="2200"/>
              <a:buFont typeface="Arial"/>
              <a:buChar char="•"/>
            </a:pPr>
            <a:r>
              <a:rPr lang="en-US" sz="2400" b="1" dirty="0" err="1">
                <a:effectLst/>
                <a:latin typeface="Calibri"/>
                <a:ea typeface="Calibri"/>
                <a:cs typeface="Calibri"/>
                <a:sym typeface="Calibri"/>
              </a:rPr>
              <a:t>Reinforcer</a:t>
            </a:r>
            <a:r>
              <a:rPr lang="en-US" sz="2400" dirty="0">
                <a:effectLst/>
                <a:latin typeface="Calibri"/>
                <a:ea typeface="Calibri"/>
                <a:cs typeface="Calibri"/>
                <a:sym typeface="Calibri"/>
              </a:rPr>
              <a:t>: Any stimulus that increases the probability that a preceding behavior will occur </a:t>
            </a:r>
            <a:r>
              <a:rPr lang="en-US" sz="2400" dirty="0" smtClean="0">
                <a:effectLst/>
                <a:latin typeface="Calibri"/>
                <a:ea typeface="Calibri"/>
                <a:cs typeface="Calibri"/>
                <a:sym typeface="Calibri"/>
              </a:rPr>
              <a:t>again</a:t>
            </a:r>
          </a:p>
          <a:p>
            <a:pPr marL="342900">
              <a:spcBef>
                <a:spcPts val="0"/>
              </a:spcBef>
              <a:buClr>
                <a:schemeClr val="accent1"/>
              </a:buClr>
              <a:buSzPts val="2200"/>
              <a:buFont typeface="Arial"/>
              <a:buChar char="•"/>
            </a:pPr>
            <a:r>
              <a:rPr lang="en-US" sz="2400" b="1" dirty="0">
                <a:effectLst/>
                <a:latin typeface="Calibri"/>
                <a:ea typeface="Calibri"/>
                <a:cs typeface="Calibri"/>
                <a:sym typeface="Calibri"/>
              </a:rPr>
              <a:t>Primary </a:t>
            </a:r>
            <a:r>
              <a:rPr lang="en-US" sz="2400" b="1" dirty="0" err="1">
                <a:effectLst/>
                <a:latin typeface="Calibri"/>
                <a:ea typeface="Calibri"/>
                <a:cs typeface="Calibri"/>
                <a:sym typeface="Calibri"/>
              </a:rPr>
              <a:t>reinforcers</a:t>
            </a:r>
            <a:endParaRPr lang="en-US" sz="2400" dirty="0">
              <a:effectLst/>
            </a:endParaRPr>
          </a:p>
          <a:p>
            <a:pPr marL="640080" lvl="1">
              <a:spcBef>
                <a:spcPts val="400"/>
              </a:spcBef>
              <a:buClr>
                <a:schemeClr val="accent2"/>
              </a:buClr>
              <a:buSzPts val="2000"/>
              <a:buFont typeface="Arial"/>
              <a:buChar char="•"/>
            </a:pPr>
            <a:r>
              <a:rPr lang="en-US" sz="2400" dirty="0">
                <a:effectLst/>
                <a:latin typeface="Calibri"/>
                <a:ea typeface="Calibri"/>
                <a:cs typeface="Calibri"/>
                <a:sym typeface="Calibri"/>
              </a:rPr>
              <a:t>Satisfy biological need and works naturally, regardless of a person’s previous experience</a:t>
            </a:r>
            <a:endParaRPr lang="en-US" sz="2000" dirty="0">
              <a:effectLst/>
            </a:endParaRPr>
          </a:p>
          <a:p>
            <a:pPr marL="342900">
              <a:spcBef>
                <a:spcPts val="440"/>
              </a:spcBef>
              <a:buClr>
                <a:schemeClr val="accent1"/>
              </a:buClr>
              <a:buSzPts val="2200"/>
              <a:buFont typeface="Arial"/>
              <a:buChar char="•"/>
            </a:pPr>
            <a:r>
              <a:rPr lang="en-US" sz="2400" b="1" dirty="0">
                <a:effectLst/>
                <a:latin typeface="Calibri"/>
                <a:ea typeface="Calibri"/>
                <a:cs typeface="Calibri"/>
                <a:sym typeface="Calibri"/>
              </a:rPr>
              <a:t>Secondary </a:t>
            </a:r>
            <a:r>
              <a:rPr lang="en-US" sz="2400" b="1" dirty="0" err="1">
                <a:effectLst/>
                <a:latin typeface="Calibri"/>
                <a:ea typeface="Calibri"/>
                <a:cs typeface="Calibri"/>
                <a:sym typeface="Calibri"/>
              </a:rPr>
              <a:t>reinforcers</a:t>
            </a:r>
            <a:endParaRPr lang="en-US" sz="2400" dirty="0">
              <a:effectLst/>
            </a:endParaRPr>
          </a:p>
          <a:p>
            <a:pPr marL="640080" lvl="1">
              <a:spcBef>
                <a:spcPts val="400"/>
              </a:spcBef>
              <a:buClr>
                <a:schemeClr val="accent2"/>
              </a:buClr>
              <a:buSzPts val="2000"/>
              <a:buFont typeface="Arial"/>
              <a:buChar char="•"/>
            </a:pPr>
            <a:r>
              <a:rPr lang="en-US" sz="2400" dirty="0">
                <a:effectLst/>
                <a:latin typeface="Calibri"/>
                <a:ea typeface="Calibri"/>
                <a:cs typeface="Calibri"/>
                <a:sym typeface="Calibri"/>
              </a:rPr>
              <a:t>Stimulus that becomes reinforcing because of its association with a primary </a:t>
            </a:r>
            <a:r>
              <a:rPr lang="en-US" sz="2400" dirty="0" err="1">
                <a:effectLst/>
                <a:latin typeface="Calibri"/>
                <a:ea typeface="Calibri"/>
                <a:cs typeface="Calibri"/>
                <a:sym typeface="Calibri"/>
              </a:rPr>
              <a:t>reinforcer</a:t>
            </a:r>
            <a:endParaRPr lang="en-US" sz="2000" dirty="0">
              <a:effectLst/>
            </a:endParaRPr>
          </a:p>
          <a:p>
            <a:pPr marL="640080" lvl="1">
              <a:spcBef>
                <a:spcPts val="400"/>
              </a:spcBef>
              <a:buClr>
                <a:schemeClr val="accent2"/>
              </a:buClr>
              <a:buSzPts val="2000"/>
              <a:buFont typeface="Arial"/>
              <a:buChar char="•"/>
            </a:pPr>
            <a:r>
              <a:rPr lang="en-US" sz="2400" dirty="0">
                <a:effectLst/>
                <a:latin typeface="Calibri"/>
                <a:ea typeface="Calibri"/>
                <a:cs typeface="Calibri"/>
                <a:sym typeface="Calibri"/>
              </a:rPr>
              <a:t>Token systems used in treatment of psychological disorders</a:t>
            </a:r>
            <a:endParaRPr lang="en-US" sz="2000" dirty="0">
              <a:effectLst/>
            </a:endParaRPr>
          </a:p>
          <a:p>
            <a:pPr marL="114300" indent="0">
              <a:spcBef>
                <a:spcPts val="440"/>
              </a:spcBef>
              <a:buClr>
                <a:schemeClr val="accent1"/>
              </a:buClr>
              <a:buSzPts val="2200"/>
              <a:buNone/>
            </a:pPr>
            <a:endParaRPr dirty="0"/>
          </a:p>
        </p:txBody>
      </p:sp>
    </p:spTree>
    <p:extLst>
      <p:ext uri="{BB962C8B-B14F-4D97-AF65-F5344CB8AC3E}">
        <p14:creationId xmlns:p14="http://schemas.microsoft.com/office/powerpoint/2010/main" val="31834834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r>
              <a:rPr lang="en-US"/>
              <a:t>Types of Reinforcers</a:t>
            </a:r>
          </a:p>
        </p:txBody>
      </p:sp>
      <p:sp>
        <p:nvSpPr>
          <p:cNvPr id="99331" name="Rectangle 3"/>
          <p:cNvSpPr>
            <a:spLocks noGrp="1" noChangeArrowheads="1"/>
          </p:cNvSpPr>
          <p:nvPr>
            <p:ph idx="1"/>
          </p:nvPr>
        </p:nvSpPr>
        <p:spPr/>
        <p:txBody>
          <a:bodyPr>
            <a:noAutofit/>
          </a:bodyPr>
          <a:lstStyle/>
          <a:p>
            <a:pPr>
              <a:lnSpc>
                <a:spcPct val="150000"/>
              </a:lnSpc>
            </a:pPr>
            <a:r>
              <a:rPr lang="en-US" sz="2400" u="sng" dirty="0"/>
              <a:t>Positive Reinforcement </a:t>
            </a:r>
            <a:r>
              <a:rPr lang="en-US" sz="2400" dirty="0"/>
              <a:t>– </a:t>
            </a:r>
            <a:r>
              <a:rPr lang="en-US" sz="2400" dirty="0"/>
              <a:t>presentation of something good.</a:t>
            </a:r>
            <a:endParaRPr lang="en-US" sz="2400" dirty="0"/>
          </a:p>
          <a:p>
            <a:pPr>
              <a:lnSpc>
                <a:spcPct val="150000"/>
              </a:lnSpc>
            </a:pPr>
            <a:r>
              <a:rPr lang="en-US" sz="2400" u="sng" dirty="0"/>
              <a:t>Negative Reinforcement </a:t>
            </a:r>
            <a:r>
              <a:rPr lang="en-US" sz="2400" dirty="0"/>
              <a:t>– involves the removal of a bad consequence when the response is performed.</a:t>
            </a:r>
          </a:p>
          <a:p>
            <a:pPr>
              <a:lnSpc>
                <a:spcPct val="150000"/>
              </a:lnSpc>
            </a:pPr>
            <a:r>
              <a:rPr lang="en-US" sz="2400" u="sng" dirty="0"/>
              <a:t>Positive Punishment </a:t>
            </a:r>
            <a:r>
              <a:rPr lang="en-US" sz="2400" dirty="0"/>
              <a:t>– involves the presentation of a bad consequence when the response is performed</a:t>
            </a:r>
          </a:p>
          <a:p>
            <a:pPr>
              <a:lnSpc>
                <a:spcPct val="150000"/>
              </a:lnSpc>
            </a:pPr>
            <a:r>
              <a:rPr lang="en-US" sz="2400" u="sng" dirty="0"/>
              <a:t>Negative Punishment </a:t>
            </a:r>
            <a:r>
              <a:rPr lang="en-US" sz="2400" dirty="0"/>
              <a:t>– involves the removal of a good consequence when the response is performed</a:t>
            </a:r>
          </a:p>
        </p:txBody>
      </p:sp>
    </p:spTree>
    <p:extLst>
      <p:ext uri="{BB962C8B-B14F-4D97-AF65-F5344CB8AC3E}">
        <p14:creationId xmlns:p14="http://schemas.microsoft.com/office/powerpoint/2010/main" val="4429946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Operant Conditioning</a:t>
            </a:r>
            <a:endParaRPr lang="th-TH" dirty="0"/>
          </a:p>
        </p:txBody>
      </p:sp>
      <p:sp>
        <p:nvSpPr>
          <p:cNvPr id="3" name="Content Placeholder 2"/>
          <p:cNvSpPr>
            <a:spLocks noGrp="1"/>
          </p:cNvSpPr>
          <p:nvPr>
            <p:ph sz="quarter" idx="1"/>
          </p:nvPr>
        </p:nvSpPr>
        <p:spPr>
          <a:xfrm>
            <a:off x="913795" y="2096064"/>
            <a:ext cx="10353762" cy="4425506"/>
          </a:xfrm>
        </p:spPr>
        <p:txBody>
          <a:bodyPr>
            <a:noAutofit/>
          </a:bodyPr>
          <a:lstStyle/>
          <a:p>
            <a:r>
              <a:rPr lang="en-US" u="sng" dirty="0" smtClean="0"/>
              <a:t>Positive reinforcement </a:t>
            </a:r>
            <a:r>
              <a:rPr lang="en-US" dirty="0" smtClean="0"/>
              <a:t>– something good is presented. </a:t>
            </a:r>
          </a:p>
          <a:p>
            <a:pPr lvl="1"/>
            <a:r>
              <a:rPr lang="en-AU" dirty="0" smtClean="0"/>
              <a:t>Studying for exam to get a car from parents</a:t>
            </a:r>
            <a:endParaRPr lang="en-US" dirty="0" smtClean="0"/>
          </a:p>
          <a:p>
            <a:r>
              <a:rPr lang="en-US" u="sng" dirty="0" smtClean="0"/>
              <a:t>Negative reinforcement </a:t>
            </a:r>
            <a:r>
              <a:rPr lang="en-US" dirty="0" smtClean="0"/>
              <a:t>– something bad is removed. </a:t>
            </a:r>
          </a:p>
          <a:p>
            <a:pPr lvl="1"/>
            <a:r>
              <a:rPr lang="en-US" dirty="0" smtClean="0"/>
              <a:t>Loud buzz in some cars when ignition key is turned on; driver must put on safety belt in order to eliminate irritating buzz </a:t>
            </a:r>
          </a:p>
          <a:p>
            <a:pPr lvl="1"/>
            <a:r>
              <a:rPr lang="en-US" dirty="0" smtClean="0"/>
              <a:t>Cleaning the house to get rid of your mother's nagging</a:t>
            </a:r>
          </a:p>
          <a:p>
            <a:r>
              <a:rPr lang="en-US" u="sng" dirty="0" smtClean="0"/>
              <a:t>Positive punishment </a:t>
            </a:r>
            <a:r>
              <a:rPr lang="en-US" dirty="0" smtClean="0"/>
              <a:t>– something negative is presented, </a:t>
            </a:r>
          </a:p>
          <a:p>
            <a:pPr lvl="1"/>
            <a:r>
              <a:rPr lang="en-AU" dirty="0" smtClean="0"/>
              <a:t>Slapping a dog every time he/she barks</a:t>
            </a:r>
            <a:endParaRPr lang="en-US" dirty="0" smtClean="0"/>
          </a:p>
          <a:p>
            <a:r>
              <a:rPr lang="en-US" u="sng" dirty="0" smtClean="0"/>
              <a:t>Negative punishment </a:t>
            </a:r>
            <a:r>
              <a:rPr lang="en-US" dirty="0" smtClean="0"/>
              <a:t>- something positive is removed.</a:t>
            </a:r>
          </a:p>
          <a:p>
            <a:pPr lvl="1"/>
            <a:r>
              <a:rPr lang="en-AU" dirty="0" smtClean="0"/>
              <a:t>Parents took away your mobile phone and computer when you wake up after 7.00am</a:t>
            </a:r>
            <a:endParaRPr lang="en-US" dirty="0" smtClean="0"/>
          </a:p>
        </p:txBody>
      </p:sp>
    </p:spTree>
    <p:extLst>
      <p:ext uri="{BB962C8B-B14F-4D97-AF65-F5344CB8AC3E}">
        <p14:creationId xmlns:p14="http://schemas.microsoft.com/office/powerpoint/2010/main" val="21572901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smtClean="0"/>
              <a:t>Negative reinforcement &amp; Punishment</a:t>
            </a:r>
            <a:endParaRPr lang="en-US" dirty="0"/>
          </a:p>
        </p:txBody>
      </p:sp>
      <p:sp>
        <p:nvSpPr>
          <p:cNvPr id="3" name="Content Placeholder 2"/>
          <p:cNvSpPr>
            <a:spLocks noGrp="1"/>
          </p:cNvSpPr>
          <p:nvPr>
            <p:ph idx="1"/>
          </p:nvPr>
        </p:nvSpPr>
        <p:spPr/>
        <p:txBody>
          <a:bodyPr>
            <a:noAutofit/>
          </a:bodyPr>
          <a:lstStyle/>
          <a:p>
            <a:r>
              <a:rPr lang="en-US" sz="2800" dirty="0" smtClean="0"/>
              <a:t>One mistake that people often make is confusing negative reinforcement with punishment. </a:t>
            </a:r>
          </a:p>
          <a:p>
            <a:r>
              <a:rPr lang="en-US" sz="2800" dirty="0" smtClean="0"/>
              <a:t>Remember, however, that negative reinforcement involves the </a:t>
            </a:r>
            <a:r>
              <a:rPr lang="en-US" sz="2800" i="1" dirty="0" smtClean="0"/>
              <a:t>removal</a:t>
            </a:r>
            <a:r>
              <a:rPr lang="en-US" sz="2800" dirty="0" smtClean="0"/>
              <a:t> of a negative condition in order to </a:t>
            </a:r>
            <a:r>
              <a:rPr lang="en-US" sz="2800" dirty="0" smtClean="0">
                <a:solidFill>
                  <a:srgbClr val="FF0000"/>
                </a:solidFill>
              </a:rPr>
              <a:t>strengthen </a:t>
            </a:r>
            <a:r>
              <a:rPr lang="en-US" sz="2800" dirty="0" smtClean="0"/>
              <a:t>a behavior. </a:t>
            </a:r>
          </a:p>
          <a:p>
            <a:r>
              <a:rPr lang="en-US" sz="2800" dirty="0" smtClean="0"/>
              <a:t>Punishment, on the other hand, involves either presenting or taking away a stimulus in order to </a:t>
            </a:r>
            <a:r>
              <a:rPr lang="en-US" sz="2800" i="1" dirty="0" smtClean="0">
                <a:solidFill>
                  <a:srgbClr val="FF0000"/>
                </a:solidFill>
              </a:rPr>
              <a:t>weaken</a:t>
            </a:r>
            <a:r>
              <a:rPr lang="en-US" sz="2800" dirty="0" smtClean="0"/>
              <a:t> a behavior.</a:t>
            </a:r>
            <a:endParaRPr lang="en-US" sz="2800" dirty="0"/>
          </a:p>
        </p:txBody>
      </p:sp>
    </p:spTree>
    <p:extLst>
      <p:ext uri="{BB962C8B-B14F-4D97-AF65-F5344CB8AC3E}">
        <p14:creationId xmlns:p14="http://schemas.microsoft.com/office/powerpoint/2010/main" val="4473015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39"/>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lgn="l">
              <a:spcBef>
                <a:spcPts val="0"/>
              </a:spcBef>
              <a:buClr>
                <a:schemeClr val="dk2"/>
              </a:buClr>
              <a:buSzPts val="4600"/>
            </a:pPr>
            <a:r>
              <a:rPr lang="en-US" sz="4600" b="0" cap="none" dirty="0">
                <a:latin typeface="Calibri"/>
                <a:ea typeface="Calibri"/>
                <a:cs typeface="Calibri"/>
                <a:sym typeface="Calibri"/>
              </a:rPr>
              <a:t>Schedules of Reinforcement</a:t>
            </a:r>
            <a:endParaRPr dirty="0"/>
          </a:p>
        </p:txBody>
      </p:sp>
      <p:sp>
        <p:nvSpPr>
          <p:cNvPr id="246" name="Google Shape;246;p39"/>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2800" dirty="0">
                <a:latin typeface="Calibri"/>
                <a:ea typeface="Calibri"/>
                <a:cs typeface="Calibri"/>
                <a:sym typeface="Calibri"/>
              </a:rPr>
              <a:t>Different patterns of frequency and timing of reinforcement following desired behavior</a:t>
            </a:r>
            <a:endParaRPr sz="2800" dirty="0"/>
          </a:p>
          <a:p>
            <a:pPr marL="342900">
              <a:spcBef>
                <a:spcPts val="440"/>
              </a:spcBef>
              <a:buClr>
                <a:schemeClr val="accent1"/>
              </a:buClr>
              <a:buSzPts val="2200"/>
              <a:buFont typeface="Arial"/>
              <a:buChar char="•"/>
            </a:pPr>
            <a:r>
              <a:rPr lang="en-US" sz="2800" b="1" dirty="0">
                <a:latin typeface="Calibri"/>
                <a:ea typeface="Calibri"/>
                <a:cs typeface="Calibri"/>
                <a:sym typeface="Calibri"/>
              </a:rPr>
              <a:t>Continuous reinforcement schedule</a:t>
            </a:r>
            <a:r>
              <a:rPr lang="en-US" sz="2800" dirty="0">
                <a:latin typeface="Calibri"/>
                <a:ea typeface="Calibri"/>
                <a:cs typeface="Calibri"/>
                <a:sym typeface="Calibri"/>
              </a:rPr>
              <a:t>: Reinforcing of a behavior every time it occurs</a:t>
            </a:r>
            <a:endParaRPr sz="2800" dirty="0"/>
          </a:p>
          <a:p>
            <a:pPr marL="342900">
              <a:spcBef>
                <a:spcPts val="440"/>
              </a:spcBef>
              <a:buClr>
                <a:schemeClr val="accent1"/>
              </a:buClr>
              <a:buSzPts val="2200"/>
              <a:buFont typeface="Arial"/>
              <a:buChar char="•"/>
            </a:pPr>
            <a:r>
              <a:rPr lang="en-US" sz="2800" b="1" dirty="0">
                <a:latin typeface="Calibri"/>
                <a:ea typeface="Calibri"/>
                <a:cs typeface="Calibri"/>
                <a:sym typeface="Calibri"/>
              </a:rPr>
              <a:t>Partial (intermittent) reinforcement schedule</a:t>
            </a:r>
            <a:r>
              <a:rPr lang="en-US" sz="2800" dirty="0">
                <a:latin typeface="Calibri"/>
                <a:ea typeface="Calibri"/>
                <a:cs typeface="Calibri"/>
                <a:sym typeface="Calibri"/>
              </a:rPr>
              <a:t>: Reinforcing of a behavior some but not all of the time</a:t>
            </a:r>
            <a:endParaRPr sz="2800" dirty="0"/>
          </a:p>
        </p:txBody>
      </p:sp>
    </p:spTree>
    <p:extLst>
      <p:ext uri="{BB962C8B-B14F-4D97-AF65-F5344CB8AC3E}">
        <p14:creationId xmlns:p14="http://schemas.microsoft.com/office/powerpoint/2010/main" val="19993296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Schedules of Reinforcement </a:t>
            </a:r>
            <a:br>
              <a:rPr lang="en-US" dirty="0" smtClean="0"/>
            </a:br>
            <a:r>
              <a:rPr lang="en-US" dirty="0" smtClean="0"/>
              <a:t>in Operant Conditioning</a:t>
            </a:r>
            <a:endParaRPr lang="th-TH" dirty="0"/>
          </a:p>
        </p:txBody>
      </p:sp>
      <p:sp>
        <p:nvSpPr>
          <p:cNvPr id="3" name="Content Placeholder 2"/>
          <p:cNvSpPr>
            <a:spLocks noGrp="1"/>
          </p:cNvSpPr>
          <p:nvPr>
            <p:ph idx="1"/>
          </p:nvPr>
        </p:nvSpPr>
        <p:spPr/>
        <p:txBody>
          <a:bodyPr>
            <a:normAutofit/>
          </a:bodyPr>
          <a:lstStyle/>
          <a:p>
            <a:r>
              <a:rPr lang="en-US" sz="3200" dirty="0" smtClean="0"/>
              <a:t>Fixed-interval schedule</a:t>
            </a:r>
          </a:p>
          <a:p>
            <a:r>
              <a:rPr lang="en-AU" sz="3200" dirty="0" smtClean="0"/>
              <a:t>Variable-interval schedule</a:t>
            </a:r>
          </a:p>
          <a:p>
            <a:r>
              <a:rPr lang="en-AU" sz="3200" dirty="0" smtClean="0"/>
              <a:t>Fixed-ratio schedule</a:t>
            </a:r>
          </a:p>
          <a:p>
            <a:r>
              <a:rPr lang="en-AU" sz="3200" dirty="0" smtClean="0"/>
              <a:t>Variable-ratio schedule</a:t>
            </a:r>
            <a:endParaRPr lang="th-TH" sz="3200" dirty="0"/>
          </a:p>
        </p:txBody>
      </p:sp>
    </p:spTree>
    <p:extLst>
      <p:ext uri="{BB962C8B-B14F-4D97-AF65-F5344CB8AC3E}">
        <p14:creationId xmlns:p14="http://schemas.microsoft.com/office/powerpoint/2010/main" val="14718986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a:bodyPr>
          <a:lstStyle/>
          <a:p>
            <a:pPr eaLnBrk="1" hangingPunct="1"/>
            <a:r>
              <a:rPr lang="en-US" sz="4000" dirty="0"/>
              <a:t>Schedules of reinforcement </a:t>
            </a:r>
            <a:endParaRPr lang="th-TH" sz="4000" dirty="0"/>
          </a:p>
        </p:txBody>
      </p:sp>
      <p:sp>
        <p:nvSpPr>
          <p:cNvPr id="28675" name="Rectangle 3"/>
          <p:cNvSpPr>
            <a:spLocks noGrp="1" noChangeArrowheads="1"/>
          </p:cNvSpPr>
          <p:nvPr>
            <p:ph idx="1"/>
          </p:nvPr>
        </p:nvSpPr>
        <p:spPr/>
        <p:txBody>
          <a:bodyPr>
            <a:normAutofit fontScale="92500"/>
          </a:bodyPr>
          <a:lstStyle/>
          <a:p>
            <a:pPr eaLnBrk="1" hangingPunct="1">
              <a:lnSpc>
                <a:spcPct val="80000"/>
              </a:lnSpc>
            </a:pPr>
            <a:r>
              <a:rPr lang="en-US" sz="2800" dirty="0"/>
              <a:t>A </a:t>
            </a:r>
            <a:r>
              <a:rPr lang="th-TH" sz="2800" b="1" dirty="0"/>
              <a:t>fixed-interval schedule</a:t>
            </a:r>
            <a:r>
              <a:rPr lang="en-US" sz="2800" dirty="0"/>
              <a:t> provides reinforcement of the first correct response after a fixed, </a:t>
            </a:r>
            <a:r>
              <a:rPr lang="en-US" sz="2800" i="1" u="sng" dirty="0"/>
              <a:t>unchanging period of time</a:t>
            </a:r>
            <a:r>
              <a:rPr lang="th-TH" sz="2800" dirty="0"/>
              <a:t>. </a:t>
            </a:r>
            <a:endParaRPr lang="en-US" sz="2800" dirty="0"/>
          </a:p>
          <a:p>
            <a:pPr eaLnBrk="1" hangingPunct="1">
              <a:lnSpc>
                <a:spcPct val="80000"/>
              </a:lnSpc>
            </a:pPr>
            <a:r>
              <a:rPr lang="en-US" sz="2800" dirty="0"/>
              <a:t>A </a:t>
            </a:r>
            <a:r>
              <a:rPr lang="th-TH" sz="2800" b="1" dirty="0"/>
              <a:t>variable-interval schedule</a:t>
            </a:r>
            <a:r>
              <a:rPr lang="en-US" sz="2800" dirty="0"/>
              <a:t> reinforces the learner for the first correct response that occurs after </a:t>
            </a:r>
            <a:r>
              <a:rPr lang="en-US" sz="2800" i="1" u="sng" dirty="0"/>
              <a:t>various periods of time</a:t>
            </a:r>
            <a:r>
              <a:rPr lang="en-US" sz="2800" dirty="0"/>
              <a:t>, so the subject never knows exactly when a reward is going to be delivered</a:t>
            </a:r>
            <a:r>
              <a:rPr lang="th-TH" sz="2800" dirty="0"/>
              <a:t>. </a:t>
            </a:r>
            <a:endParaRPr lang="en-US" sz="2800" dirty="0"/>
          </a:p>
          <a:p>
            <a:pPr eaLnBrk="1" hangingPunct="1">
              <a:lnSpc>
                <a:spcPct val="80000"/>
              </a:lnSpc>
            </a:pPr>
            <a:r>
              <a:rPr lang="en-US" sz="2800" dirty="0"/>
              <a:t>In a </a:t>
            </a:r>
            <a:r>
              <a:rPr lang="th-TH" sz="2800" b="1" dirty="0"/>
              <a:t>fixed-ratio schedule</a:t>
            </a:r>
            <a:r>
              <a:rPr lang="en-US" sz="2800" dirty="0"/>
              <a:t>, behavior is rewarded each time </a:t>
            </a:r>
            <a:r>
              <a:rPr lang="en-US" sz="2800" b="1" dirty="0"/>
              <a:t>a </a:t>
            </a:r>
            <a:r>
              <a:rPr lang="en-US" sz="2800" i="1" u="sng" dirty="0"/>
              <a:t>fixed number of correct responses</a:t>
            </a:r>
            <a:r>
              <a:rPr lang="en-US" sz="2800" dirty="0"/>
              <a:t> is given;</a:t>
            </a:r>
          </a:p>
          <a:p>
            <a:pPr eaLnBrk="1" hangingPunct="1">
              <a:lnSpc>
                <a:spcPct val="80000"/>
              </a:lnSpc>
            </a:pPr>
            <a:r>
              <a:rPr lang="en-US" sz="2800" dirty="0"/>
              <a:t> in a </a:t>
            </a:r>
            <a:r>
              <a:rPr lang="th-TH" sz="2800" b="1" dirty="0"/>
              <a:t>variable-ratio schedule</a:t>
            </a:r>
            <a:r>
              <a:rPr lang="en-US" sz="2800" dirty="0"/>
              <a:t>, reinforcement follows a </a:t>
            </a:r>
            <a:r>
              <a:rPr lang="en-US" sz="2800" i="1" u="sng" dirty="0"/>
              <a:t>varying number of correct responses</a:t>
            </a:r>
            <a:r>
              <a:rPr lang="th-TH" sz="2800" i="1" u="sng" dirty="0"/>
              <a:t>.</a:t>
            </a:r>
          </a:p>
        </p:txBody>
      </p:sp>
    </p:spTree>
    <p:extLst>
      <p:ext uri="{BB962C8B-B14F-4D97-AF65-F5344CB8AC3E}">
        <p14:creationId xmlns:p14="http://schemas.microsoft.com/office/powerpoint/2010/main" val="9134950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normAutofit/>
          </a:bodyPr>
          <a:lstStyle/>
          <a:p>
            <a:r>
              <a:rPr lang="en-US" b="1" dirty="0" smtClean="0"/>
              <a:t>Examples</a:t>
            </a:r>
            <a:endParaRPr lang="en-US" dirty="0" smtClean="0"/>
          </a:p>
        </p:txBody>
      </p:sp>
      <p:sp>
        <p:nvSpPr>
          <p:cNvPr id="29699" name="Content Placeholder 2"/>
          <p:cNvSpPr>
            <a:spLocks noGrp="1"/>
          </p:cNvSpPr>
          <p:nvPr>
            <p:ph idx="1"/>
          </p:nvPr>
        </p:nvSpPr>
        <p:spPr/>
        <p:txBody>
          <a:bodyPr>
            <a:noAutofit/>
          </a:bodyPr>
          <a:lstStyle/>
          <a:p>
            <a:pPr lvl="0">
              <a:lnSpc>
                <a:spcPct val="120000"/>
              </a:lnSpc>
            </a:pPr>
            <a:r>
              <a:rPr lang="en-US" sz="2800" dirty="0">
                <a:cs typeface="Arial" pitchFamily="34" charset="0"/>
              </a:rPr>
              <a:t>Fixed interval (time) </a:t>
            </a:r>
          </a:p>
          <a:p>
            <a:pPr lvl="1">
              <a:lnSpc>
                <a:spcPct val="120000"/>
              </a:lnSpc>
            </a:pPr>
            <a:r>
              <a:rPr lang="en-US" sz="2000" dirty="0" smtClean="0">
                <a:cs typeface="Arial" pitchFamily="34" charset="0"/>
              </a:rPr>
              <a:t>paychecks (every month, same date)</a:t>
            </a:r>
          </a:p>
          <a:p>
            <a:pPr lvl="1">
              <a:lnSpc>
                <a:spcPct val="120000"/>
              </a:lnSpc>
            </a:pPr>
            <a:r>
              <a:rPr lang="en-AU" sz="2000" dirty="0" smtClean="0">
                <a:cs typeface="Arial" pitchFamily="34" charset="0"/>
              </a:rPr>
              <a:t>Performance assessment for Bonus</a:t>
            </a:r>
            <a:endParaRPr lang="en-US" sz="2000" dirty="0" smtClean="0">
              <a:cs typeface="Arial" pitchFamily="34" charset="0"/>
            </a:endParaRPr>
          </a:p>
          <a:p>
            <a:pPr>
              <a:lnSpc>
                <a:spcPct val="120000"/>
              </a:lnSpc>
            </a:pPr>
            <a:r>
              <a:rPr lang="en-US" sz="2800" dirty="0">
                <a:cs typeface="Arial" pitchFamily="34" charset="0"/>
              </a:rPr>
              <a:t>Variable interval (time) </a:t>
            </a:r>
          </a:p>
          <a:p>
            <a:pPr lvl="1">
              <a:lnSpc>
                <a:spcPct val="120000"/>
              </a:lnSpc>
            </a:pPr>
            <a:r>
              <a:rPr lang="en-US" sz="2000" dirty="0" smtClean="0">
                <a:cs typeface="Arial" pitchFamily="34" charset="0"/>
              </a:rPr>
              <a:t>unannounced visits by the manager once a month, who gives verbal praise for good work.</a:t>
            </a:r>
          </a:p>
          <a:p>
            <a:pPr lvl="1">
              <a:lnSpc>
                <a:spcPct val="120000"/>
              </a:lnSpc>
            </a:pPr>
            <a:r>
              <a:rPr lang="en-US" sz="2000" dirty="0" smtClean="0"/>
              <a:t>Surprise quizzes </a:t>
            </a:r>
            <a:r>
              <a:rPr lang="en-US" sz="2000" dirty="0" smtClean="0">
                <a:cs typeface="Arial" pitchFamily="34" charset="0"/>
              </a:rPr>
              <a:t>  </a:t>
            </a:r>
          </a:p>
          <a:p>
            <a:pPr lvl="1">
              <a:lnSpc>
                <a:spcPct val="120000"/>
              </a:lnSpc>
            </a:pPr>
            <a:r>
              <a:rPr lang="en-US" sz="2000" dirty="0" smtClean="0"/>
              <a:t>Fishing: a fish may be caught at intervals of approximately every two minutes; every hour; or every two days</a:t>
            </a:r>
            <a:endParaRPr lang="en-US" sz="2000" dirty="0" smtClean="0">
              <a:cs typeface="Arial" pitchFamily="34" charset="0"/>
            </a:endParaRPr>
          </a:p>
          <a:p>
            <a:pPr>
              <a:lnSpc>
                <a:spcPct val="120000"/>
              </a:lnSpc>
              <a:buFontTx/>
              <a:buNone/>
            </a:pPr>
            <a:endParaRPr lang="en-US" sz="2400" dirty="0">
              <a:cs typeface="Arial" pitchFamily="34" charset="0"/>
            </a:endParaRPr>
          </a:p>
        </p:txBody>
      </p:sp>
    </p:spTree>
    <p:extLst>
      <p:ext uri="{BB962C8B-B14F-4D97-AF65-F5344CB8AC3E}">
        <p14:creationId xmlns:p14="http://schemas.microsoft.com/office/powerpoint/2010/main" val="3148137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Examples</a:t>
            </a:r>
            <a:endParaRPr lang="en-US" dirty="0"/>
          </a:p>
        </p:txBody>
      </p:sp>
      <p:sp>
        <p:nvSpPr>
          <p:cNvPr id="3" name="Content Placeholder 2"/>
          <p:cNvSpPr>
            <a:spLocks noGrp="1"/>
          </p:cNvSpPr>
          <p:nvPr>
            <p:ph idx="1"/>
          </p:nvPr>
        </p:nvSpPr>
        <p:spPr/>
        <p:txBody>
          <a:bodyPr/>
          <a:lstStyle/>
          <a:p>
            <a:r>
              <a:rPr lang="en-US" sz="2400" dirty="0" smtClean="0"/>
              <a:t>Fixed ratio (amount) – piece-rate pay scheme – e.g. </a:t>
            </a:r>
          </a:p>
          <a:p>
            <a:pPr lvl="1"/>
            <a:r>
              <a:rPr lang="en-US" sz="2000" dirty="0" smtClean="0"/>
              <a:t>Workers get paid 20 baht for 5 complete units.</a:t>
            </a:r>
          </a:p>
          <a:p>
            <a:pPr lvl="1"/>
            <a:r>
              <a:rPr lang="en-US" sz="2000" dirty="0" smtClean="0"/>
              <a:t>Frequent flyer program: getting a free flight after accumulating x number of flight miles. </a:t>
            </a:r>
          </a:p>
          <a:p>
            <a:pPr lvl="1">
              <a:buNone/>
            </a:pPr>
            <a:endParaRPr lang="en-US" sz="2000" dirty="0" smtClean="0"/>
          </a:p>
          <a:p>
            <a:r>
              <a:rPr lang="en-US" sz="2400" dirty="0" smtClean="0"/>
              <a:t>Variable ratio (amount)– intermittent rewards for desirable behaviors: </a:t>
            </a:r>
          </a:p>
          <a:p>
            <a:pPr lvl="1"/>
            <a:r>
              <a:rPr lang="en-US" sz="2000" dirty="0" smtClean="0"/>
              <a:t>occasional cash bonuses</a:t>
            </a:r>
          </a:p>
          <a:p>
            <a:pPr lvl="1"/>
            <a:r>
              <a:rPr lang="en-US" sz="2000" dirty="0" smtClean="0"/>
              <a:t>Slot machines at a gambling casino </a:t>
            </a:r>
          </a:p>
          <a:p>
            <a:endParaRPr lang="en-US" dirty="0"/>
          </a:p>
        </p:txBody>
      </p:sp>
    </p:spTree>
    <p:extLst>
      <p:ext uri="{BB962C8B-B14F-4D97-AF65-F5344CB8AC3E}">
        <p14:creationId xmlns:p14="http://schemas.microsoft.com/office/powerpoint/2010/main" val="42365720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1992314" y="404664"/>
            <a:ext cx="8218487" cy="864096"/>
          </a:xfrm>
        </p:spPr>
        <p:txBody>
          <a:bodyPr>
            <a:normAutofit/>
          </a:bodyPr>
          <a:lstStyle/>
          <a:p>
            <a:r>
              <a:rPr lang="en-US" b="1" dirty="0" smtClean="0"/>
              <a:t>Schedules of reinforcement </a:t>
            </a:r>
            <a:endParaRPr lang="en-US" dirty="0" smtClean="0"/>
          </a:p>
        </p:txBody>
      </p:sp>
      <p:sp>
        <p:nvSpPr>
          <p:cNvPr id="30723" name="Content Placeholder 2"/>
          <p:cNvSpPr>
            <a:spLocks noGrp="1"/>
          </p:cNvSpPr>
          <p:nvPr>
            <p:ph idx="1"/>
          </p:nvPr>
        </p:nvSpPr>
        <p:spPr>
          <a:xfrm>
            <a:off x="1991544" y="1484784"/>
            <a:ext cx="3888556" cy="5158904"/>
          </a:xfrm>
        </p:spPr>
        <p:txBody>
          <a:bodyPr>
            <a:normAutofit fontScale="85000" lnSpcReduction="20000"/>
          </a:bodyPr>
          <a:lstStyle/>
          <a:p>
            <a:r>
              <a:rPr lang="en-US" sz="2800" i="1" dirty="0">
                <a:cs typeface="Arial" pitchFamily="34" charset="0"/>
              </a:rPr>
              <a:t>Variable ratio</a:t>
            </a:r>
            <a:r>
              <a:rPr lang="en-US" sz="2800" dirty="0">
                <a:cs typeface="Arial" pitchFamily="34" charset="0"/>
              </a:rPr>
              <a:t> is most effective in producing a consistently high level of performance. </a:t>
            </a:r>
          </a:p>
          <a:p>
            <a:pPr lvl="1"/>
            <a:r>
              <a:rPr lang="en-US" sz="2800" dirty="0"/>
              <a:t>Gambling</a:t>
            </a:r>
          </a:p>
          <a:p>
            <a:pPr lvl="1"/>
            <a:r>
              <a:rPr lang="en-US" sz="2800" dirty="0"/>
              <a:t>Intimidation</a:t>
            </a:r>
          </a:p>
          <a:p>
            <a:endParaRPr lang="en-US" sz="2800" dirty="0">
              <a:cs typeface="Arial" pitchFamily="34" charset="0"/>
            </a:endParaRPr>
          </a:p>
          <a:p>
            <a:r>
              <a:rPr lang="en-US" sz="2800" dirty="0">
                <a:cs typeface="Arial" pitchFamily="34" charset="0"/>
              </a:rPr>
              <a:t>Which is least effective?  </a:t>
            </a:r>
            <a:r>
              <a:rPr lang="en-US" sz="2800" i="1" dirty="0">
                <a:cs typeface="Arial" pitchFamily="34" charset="0"/>
              </a:rPr>
              <a:t>Fixed interval.  </a:t>
            </a:r>
            <a:r>
              <a:rPr lang="en-US" sz="2800" dirty="0">
                <a:cs typeface="Arial" pitchFamily="34" charset="0"/>
              </a:rPr>
              <a:t>They are most commonly used in organizations (monthly paychecks).</a:t>
            </a:r>
            <a:r>
              <a:rPr lang="en-US" sz="3200" dirty="0">
                <a:cs typeface="Arial" pitchFamily="34" charset="0"/>
              </a:rPr>
              <a:t>  </a:t>
            </a:r>
          </a:p>
          <a:p>
            <a:endParaRPr lang="en-US" sz="2400" dirty="0">
              <a:cs typeface="Arial" pitchFamily="34" charset="0"/>
            </a:endParaRPr>
          </a:p>
          <a:p>
            <a:endParaRPr lang="en-US" dirty="0" smtClean="0"/>
          </a:p>
        </p:txBody>
      </p:sp>
      <p:pic>
        <p:nvPicPr>
          <p:cNvPr id="30724" name="Picture 5" descr="schrein"/>
          <p:cNvPicPr>
            <a:picLocks noChangeAspect="1" noChangeArrowheads="1"/>
          </p:cNvPicPr>
          <p:nvPr/>
        </p:nvPicPr>
        <p:blipFill>
          <a:blip r:embed="rId3" cstate="print"/>
          <a:srcRect/>
          <a:stretch>
            <a:fillRect/>
          </a:stretch>
        </p:blipFill>
        <p:spPr bwMode="auto">
          <a:xfrm>
            <a:off x="6445597" y="2150505"/>
            <a:ext cx="4824288" cy="3827462"/>
          </a:xfrm>
          <a:prstGeom prst="rect">
            <a:avLst/>
          </a:prstGeom>
          <a:noFill/>
          <a:ln w="9525">
            <a:noFill/>
            <a:miter lim="800000"/>
            <a:headEnd/>
            <a:tailEnd/>
          </a:ln>
        </p:spPr>
      </p:pic>
    </p:spTree>
    <p:extLst>
      <p:ext uri="{BB962C8B-B14F-4D97-AF65-F5344CB8AC3E}">
        <p14:creationId xmlns:p14="http://schemas.microsoft.com/office/powerpoint/2010/main" val="3769018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Documents and Settings\csanner\My Documents\LinkTools\Psychology\Coon\IMAGES\DC08-01.jpg"/>
          <p:cNvPicPr>
            <a:picLocks noChangeAspect="1" noChangeArrowheads="1"/>
          </p:cNvPicPr>
          <p:nvPr/>
        </p:nvPicPr>
        <p:blipFill>
          <a:blip r:embed="rId2" cstate="print"/>
          <a:srcRect/>
          <a:stretch>
            <a:fillRect/>
          </a:stretch>
        </p:blipFill>
        <p:spPr bwMode="auto">
          <a:xfrm>
            <a:off x="1919536" y="332656"/>
            <a:ext cx="8532440" cy="6264696"/>
          </a:xfrm>
          <a:prstGeom prst="rect">
            <a:avLst/>
          </a:prstGeom>
          <a:noFill/>
        </p:spPr>
      </p:pic>
    </p:spTree>
    <p:extLst>
      <p:ext uri="{BB962C8B-B14F-4D97-AF65-F5344CB8AC3E}">
        <p14:creationId xmlns:p14="http://schemas.microsoft.com/office/powerpoint/2010/main" val="21204176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Summary</a:t>
            </a:r>
            <a:endParaRPr lang="en-US" dirty="0"/>
          </a:p>
        </p:txBody>
      </p:sp>
      <p:sp>
        <p:nvSpPr>
          <p:cNvPr id="3" name="Content Placeholder 2"/>
          <p:cNvSpPr>
            <a:spLocks noGrp="1"/>
          </p:cNvSpPr>
          <p:nvPr>
            <p:ph idx="1"/>
          </p:nvPr>
        </p:nvSpPr>
        <p:spPr/>
        <p:txBody>
          <a:bodyPr>
            <a:normAutofit fontScale="85000" lnSpcReduction="10000"/>
          </a:bodyPr>
          <a:lstStyle/>
          <a:p>
            <a:r>
              <a:rPr lang="en-US" sz="2800" dirty="0">
                <a:latin typeface="Times New Roman" pitchFamily="18" charset="0"/>
                <a:cs typeface="Times New Roman" pitchFamily="18" charset="0"/>
              </a:rPr>
              <a:t>In classical conditioning, a stimulus that does not produce a response is paired with a stimulus that does elicit a response. After many such pairings, the stimulus that previously had no effect begins to produce a response. </a:t>
            </a:r>
          </a:p>
          <a:p>
            <a:r>
              <a:rPr lang="en-US" sz="2800" dirty="0">
                <a:latin typeface="Times New Roman" pitchFamily="18" charset="0"/>
                <a:cs typeface="Times New Roman" pitchFamily="18" charset="0"/>
              </a:rPr>
              <a:t>In the example shown, a horn precedes a puff of air to the eye. Eventually the horn alone will produce an eye blink. </a:t>
            </a:r>
          </a:p>
          <a:p>
            <a:r>
              <a:rPr lang="en-US" sz="2800" dirty="0">
                <a:latin typeface="Times New Roman" pitchFamily="18" charset="0"/>
                <a:cs typeface="Times New Roman" pitchFamily="18" charset="0"/>
              </a:rPr>
              <a:t>In operant conditioning, a response that is followed by a reinforcing consequence becomes more likely to </a:t>
            </a:r>
            <a:r>
              <a:rPr lang="en-US" sz="2800" dirty="0" smtClean="0">
                <a:latin typeface="Times New Roman" pitchFamily="18" charset="0"/>
                <a:cs typeface="Times New Roman" pitchFamily="18" charset="0"/>
              </a:rPr>
              <a:t>occur </a:t>
            </a:r>
            <a:r>
              <a:rPr lang="en-US" sz="2800" dirty="0">
                <a:latin typeface="Times New Roman" pitchFamily="18" charset="0"/>
                <a:cs typeface="Times New Roman" pitchFamily="18" charset="0"/>
              </a:rPr>
              <a:t>on future occasions. </a:t>
            </a:r>
            <a:r>
              <a:rPr lang="en-US" sz="2800" dirty="0">
                <a:latin typeface="Times New Roman" pitchFamily="18" charset="0"/>
                <a:cs typeface="Times New Roman" pitchFamily="18" charset="0"/>
              </a:rPr>
              <a:t>In the example shown, a dog learns to sit up when it hears a whistle</a:t>
            </a:r>
            <a:endParaRPr lang="en-US" dirty="0"/>
          </a:p>
        </p:txBody>
      </p:sp>
    </p:spTree>
    <p:extLst>
      <p:ext uri="{BB962C8B-B14F-4D97-AF65-F5344CB8AC3E}">
        <p14:creationId xmlns:p14="http://schemas.microsoft.com/office/powerpoint/2010/main" val="38710970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Cognitive Approaches to Learning</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12278262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209800" y="457200"/>
            <a:ext cx="7772400" cy="1524000"/>
          </a:xfrm>
        </p:spPr>
        <p:txBody>
          <a:bodyPr/>
          <a:lstStyle/>
          <a:p>
            <a:r>
              <a:rPr lang="en-US" altLang="en-US"/>
              <a:t>Bandura’s Triadic Model of Reciprocal Determinism</a:t>
            </a:r>
          </a:p>
        </p:txBody>
      </p:sp>
      <p:grpSp>
        <p:nvGrpSpPr>
          <p:cNvPr id="7180" name="Group 12"/>
          <p:cNvGrpSpPr>
            <a:grpSpLocks/>
          </p:cNvGrpSpPr>
          <p:nvPr/>
        </p:nvGrpSpPr>
        <p:grpSpPr bwMode="auto">
          <a:xfrm>
            <a:off x="2516188" y="2209801"/>
            <a:ext cx="7727950" cy="4435475"/>
            <a:chOff x="625" y="1392"/>
            <a:chExt cx="4868" cy="2794"/>
          </a:xfrm>
        </p:grpSpPr>
        <p:sp>
          <p:nvSpPr>
            <p:cNvPr id="7172" name="Text Box 4"/>
            <p:cNvSpPr txBox="1">
              <a:spLocks noChangeArrowheads="1"/>
            </p:cNvSpPr>
            <p:nvPr/>
          </p:nvSpPr>
          <p:spPr bwMode="auto">
            <a:xfrm>
              <a:off x="3792" y="1392"/>
              <a:ext cx="1701" cy="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r>
                <a:rPr lang="en-US" altLang="en-US" sz="3200">
                  <a:latin typeface="Times New Roman" panose="02020603050405020304" pitchFamily="18" charset="0"/>
                </a:rPr>
                <a:t>Environmental </a:t>
              </a:r>
            </a:p>
            <a:p>
              <a:pPr algn="ctr" eaLnBrk="1" hangingPunct="1"/>
              <a:r>
                <a:rPr lang="en-US" altLang="en-US" sz="3200">
                  <a:latin typeface="Times New Roman" panose="02020603050405020304" pitchFamily="18" charset="0"/>
                </a:rPr>
                <a:t>Influences</a:t>
              </a:r>
            </a:p>
          </p:txBody>
        </p:sp>
        <p:sp>
          <p:nvSpPr>
            <p:cNvPr id="7173" name="Text Box 5"/>
            <p:cNvSpPr txBox="1">
              <a:spLocks noChangeArrowheads="1"/>
            </p:cNvSpPr>
            <p:nvPr/>
          </p:nvSpPr>
          <p:spPr bwMode="auto">
            <a:xfrm>
              <a:off x="1717" y="3197"/>
              <a:ext cx="2444" cy="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r>
                <a:rPr lang="en-US" altLang="en-US" sz="3200">
                  <a:latin typeface="Times New Roman" panose="02020603050405020304" pitchFamily="18" charset="0"/>
                </a:rPr>
                <a:t>Personal Factors</a:t>
              </a:r>
            </a:p>
            <a:p>
              <a:pPr algn="ctr" eaLnBrk="1" hangingPunct="1"/>
              <a:r>
                <a:rPr lang="en-US" altLang="en-US" sz="3200">
                  <a:latin typeface="Times New Roman" panose="02020603050405020304" pitchFamily="18" charset="0"/>
                </a:rPr>
                <a:t>(beliefs, expectations, </a:t>
              </a:r>
            </a:p>
            <a:p>
              <a:pPr algn="ctr" eaLnBrk="1" hangingPunct="1"/>
              <a:r>
                <a:rPr lang="en-US" altLang="en-US" sz="3200">
                  <a:latin typeface="Times New Roman" panose="02020603050405020304" pitchFamily="18" charset="0"/>
                </a:rPr>
                <a:t>self-perceptions)</a:t>
              </a:r>
            </a:p>
          </p:txBody>
        </p:sp>
        <p:sp>
          <p:nvSpPr>
            <p:cNvPr id="7174" name="Text Box 6"/>
            <p:cNvSpPr txBox="1">
              <a:spLocks noChangeArrowheads="1"/>
            </p:cNvSpPr>
            <p:nvPr/>
          </p:nvSpPr>
          <p:spPr bwMode="auto">
            <a:xfrm>
              <a:off x="625" y="1392"/>
              <a:ext cx="1055" cy="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r>
                <a:rPr lang="en-US" altLang="en-US" sz="3200">
                  <a:latin typeface="Times New Roman" panose="02020603050405020304" pitchFamily="18" charset="0"/>
                </a:rPr>
                <a:t>Overt </a:t>
              </a:r>
            </a:p>
            <a:p>
              <a:pPr algn="ctr" eaLnBrk="1" hangingPunct="1"/>
              <a:r>
                <a:rPr lang="en-US" altLang="en-US" sz="3200">
                  <a:latin typeface="Times New Roman" panose="02020603050405020304" pitchFamily="18" charset="0"/>
                </a:rPr>
                <a:t>Behavior</a:t>
              </a:r>
            </a:p>
          </p:txBody>
        </p:sp>
        <p:sp>
          <p:nvSpPr>
            <p:cNvPr id="7176" name="AutoShape 8"/>
            <p:cNvSpPr>
              <a:spLocks noChangeArrowheads="1"/>
            </p:cNvSpPr>
            <p:nvPr/>
          </p:nvSpPr>
          <p:spPr bwMode="auto">
            <a:xfrm rot="18900000">
              <a:off x="1623" y="1911"/>
              <a:ext cx="336" cy="1488"/>
            </a:xfrm>
            <a:prstGeom prst="upDownArrow">
              <a:avLst>
                <a:gd name="adj1" fmla="val 50000"/>
                <a:gd name="adj2" fmla="val 88571"/>
              </a:avLst>
            </a:prstGeom>
            <a:solidFill>
              <a:srgbClr val="A5002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177" name="AutoShape 9"/>
            <p:cNvSpPr>
              <a:spLocks noChangeArrowheads="1"/>
            </p:cNvSpPr>
            <p:nvPr/>
          </p:nvSpPr>
          <p:spPr bwMode="auto">
            <a:xfrm rot="5400000">
              <a:off x="2592" y="864"/>
              <a:ext cx="288" cy="1824"/>
            </a:xfrm>
            <a:prstGeom prst="upDownArrow">
              <a:avLst>
                <a:gd name="adj1" fmla="val 50000"/>
                <a:gd name="adj2" fmla="val 126667"/>
              </a:avLst>
            </a:prstGeom>
            <a:solidFill>
              <a:srgbClr val="A5002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179" name="AutoShape 11"/>
            <p:cNvSpPr>
              <a:spLocks noChangeArrowheads="1"/>
            </p:cNvSpPr>
            <p:nvPr/>
          </p:nvSpPr>
          <p:spPr bwMode="auto">
            <a:xfrm rot="2700000">
              <a:off x="3600" y="1920"/>
              <a:ext cx="336" cy="1488"/>
            </a:xfrm>
            <a:prstGeom prst="upDownArrow">
              <a:avLst>
                <a:gd name="adj1" fmla="val 50000"/>
                <a:gd name="adj2" fmla="val 88571"/>
              </a:avLst>
            </a:prstGeom>
            <a:solidFill>
              <a:srgbClr val="A5002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5848059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7180"/>
                                        </p:tgtEl>
                                        <p:attrNameLst>
                                          <p:attrName>style.visibility</p:attrName>
                                        </p:attrNameLst>
                                      </p:cBhvr>
                                      <p:to>
                                        <p:strVal val="visible"/>
                                      </p:to>
                                    </p:set>
                                    <p:animEffect transition="in" filter="dissolve">
                                      <p:cBhvr>
                                        <p:cTn id="7" dur="500"/>
                                        <p:tgtEl>
                                          <p:spTgt spid="7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913795" y="609600"/>
            <a:ext cx="10353761" cy="736121"/>
          </a:xfrm>
        </p:spPr>
        <p:txBody>
          <a:bodyPr/>
          <a:lstStyle/>
          <a:p>
            <a:r>
              <a:rPr lang="en-US" altLang="en-US" dirty="0"/>
              <a:t>Beyond </a:t>
            </a:r>
            <a:r>
              <a:rPr lang="en-US" altLang="en-US" dirty="0" smtClean="0"/>
              <a:t>Reinforcement</a:t>
            </a:r>
            <a:endParaRPr lang="en-US" altLang="en-US" dirty="0"/>
          </a:p>
        </p:txBody>
      </p:sp>
      <p:sp>
        <p:nvSpPr>
          <p:cNvPr id="9219" name="Rectangle 3"/>
          <p:cNvSpPr>
            <a:spLocks noGrp="1" noChangeArrowheads="1"/>
          </p:cNvSpPr>
          <p:nvPr>
            <p:ph idx="1"/>
          </p:nvPr>
        </p:nvSpPr>
        <p:spPr>
          <a:xfrm>
            <a:off x="913795" y="1345721"/>
            <a:ext cx="10353762" cy="5244860"/>
          </a:xfrm>
        </p:spPr>
        <p:txBody>
          <a:bodyPr>
            <a:noAutofit/>
          </a:bodyPr>
          <a:lstStyle/>
          <a:p>
            <a:r>
              <a:rPr lang="en-US" altLang="en-US" sz="2800" dirty="0"/>
              <a:t>External reinforcement isn’t the only way in which behavior is acquired, maintained, or </a:t>
            </a:r>
            <a:r>
              <a:rPr lang="en-US" altLang="en-US" sz="2800" dirty="0"/>
              <a:t>altered</a:t>
            </a:r>
            <a:endParaRPr lang="en-US" altLang="en-US" sz="2800" dirty="0"/>
          </a:p>
          <a:p>
            <a:r>
              <a:rPr lang="en-US" altLang="en-US" sz="2800" dirty="0"/>
              <a:t>We can also learn by </a:t>
            </a:r>
            <a:r>
              <a:rPr lang="en-US" altLang="en-US" sz="2800" i="1" dirty="0"/>
              <a:t>observing</a:t>
            </a:r>
            <a:r>
              <a:rPr lang="en-US" altLang="en-US" sz="2800" dirty="0"/>
              <a:t>, </a:t>
            </a:r>
            <a:r>
              <a:rPr lang="en-US" altLang="en-US" sz="2800" i="1" dirty="0"/>
              <a:t>reading</a:t>
            </a:r>
            <a:r>
              <a:rPr lang="en-US" altLang="en-US" sz="2800" dirty="0"/>
              <a:t>, or </a:t>
            </a:r>
            <a:r>
              <a:rPr lang="en-US" altLang="en-US" sz="2800" i="1" dirty="0"/>
              <a:t>hearing about</a:t>
            </a:r>
            <a:r>
              <a:rPr lang="en-US" altLang="en-US" sz="2800" dirty="0"/>
              <a:t> others’ </a:t>
            </a:r>
            <a:r>
              <a:rPr lang="en-US" altLang="en-US" sz="2800" dirty="0"/>
              <a:t>behavior</a:t>
            </a:r>
            <a:endParaRPr lang="en-US" altLang="en-US" sz="2800" dirty="0"/>
          </a:p>
          <a:p>
            <a:pPr lvl="1"/>
            <a:r>
              <a:rPr lang="en-US" altLang="en-US" dirty="0"/>
              <a:t>We develop </a:t>
            </a:r>
            <a:r>
              <a:rPr lang="en-US" altLang="en-US" i="1" dirty="0"/>
              <a:t>anticipated consequences</a:t>
            </a:r>
            <a:r>
              <a:rPr lang="en-US" altLang="en-US" dirty="0"/>
              <a:t> for our behaviors</a:t>
            </a:r>
          </a:p>
          <a:p>
            <a:pPr lvl="2"/>
            <a:r>
              <a:rPr lang="en-US" altLang="en-US" dirty="0"/>
              <a:t>Even for behaviors we’re never engaged in</a:t>
            </a:r>
          </a:p>
          <a:p>
            <a:pPr lvl="1"/>
            <a:r>
              <a:rPr lang="en-US" altLang="en-US" dirty="0"/>
              <a:t>Our cognitive abilities give us the capability for insight and </a:t>
            </a:r>
            <a:r>
              <a:rPr lang="en-US" altLang="en-US" dirty="0" smtClean="0"/>
              <a:t>foresight</a:t>
            </a:r>
            <a:endParaRPr lang="en-US" altLang="en-US" sz="2800" dirty="0"/>
          </a:p>
          <a:p>
            <a:r>
              <a:rPr lang="en-US" altLang="en-US" sz="2800" dirty="0"/>
              <a:t>Bandura’s biggest contribution to learning theory:</a:t>
            </a:r>
          </a:p>
          <a:p>
            <a:pPr lvl="1"/>
            <a:r>
              <a:rPr lang="en-US" altLang="en-US" dirty="0"/>
              <a:t>New patterns of behavior can be acquired </a:t>
            </a:r>
            <a:r>
              <a:rPr lang="en-US" altLang="en-US" i="1" dirty="0"/>
              <a:t>in the</a:t>
            </a:r>
            <a:r>
              <a:rPr lang="en-US" altLang="en-US" dirty="0"/>
              <a:t> </a:t>
            </a:r>
            <a:r>
              <a:rPr lang="en-US" altLang="en-US" i="1" dirty="0"/>
              <a:t>absence of external reinforcement</a:t>
            </a:r>
          </a:p>
          <a:p>
            <a:pPr lvl="1"/>
            <a:r>
              <a:rPr lang="en-US" altLang="en-US" dirty="0"/>
              <a:t>We can pay attention to what others do, and repeat their actions</a:t>
            </a:r>
          </a:p>
          <a:p>
            <a:pPr lvl="2"/>
            <a:r>
              <a:rPr lang="en-US" altLang="en-US" dirty="0"/>
              <a:t>i.e., We learn through observation, rather than through direct </a:t>
            </a:r>
            <a:r>
              <a:rPr lang="en-US" altLang="en-US" dirty="0" smtClean="0"/>
              <a:t>reinforcement</a:t>
            </a:r>
            <a:endParaRPr lang="en-US" altLang="en-US" dirty="0"/>
          </a:p>
        </p:txBody>
      </p:sp>
    </p:spTree>
    <p:extLst>
      <p:ext uri="{BB962C8B-B14F-4D97-AF65-F5344CB8AC3E}">
        <p14:creationId xmlns:p14="http://schemas.microsoft.com/office/powerpoint/2010/main" val="20501362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2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21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921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921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9219">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9219">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9219">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9219">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499"/>
                                          </p:stCondLst>
                                        </p:cTn>
                                        <p:tgtEl>
                                          <p:spTgt spid="921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altLang="en-US"/>
              <a:t>Modeling</a:t>
            </a:r>
          </a:p>
        </p:txBody>
      </p:sp>
      <p:sp>
        <p:nvSpPr>
          <p:cNvPr id="13315" name="Rectangle 3"/>
          <p:cNvSpPr>
            <a:spLocks noGrp="1" noChangeArrowheads="1"/>
          </p:cNvSpPr>
          <p:nvPr>
            <p:ph type="body" idx="1"/>
          </p:nvPr>
        </p:nvSpPr>
        <p:spPr>
          <a:xfrm>
            <a:off x="1489493" y="1538157"/>
            <a:ext cx="4687019" cy="4572000"/>
          </a:xfrm>
        </p:spPr>
        <p:txBody>
          <a:bodyPr>
            <a:noAutofit/>
          </a:bodyPr>
          <a:lstStyle/>
          <a:p>
            <a:r>
              <a:rPr lang="en-US" altLang="en-US" sz="2400" dirty="0"/>
              <a:t>We learn much of what we do through observing and speaking with others (“models”), rather than through personal experience</a:t>
            </a:r>
          </a:p>
          <a:p>
            <a:r>
              <a:rPr lang="en-US" altLang="en-US" sz="2400" dirty="0"/>
              <a:t>We form a cognitive image of how to perform certain behaviors through modeling, and use this image as a guide for later behaviors</a:t>
            </a:r>
          </a:p>
        </p:txBody>
      </p:sp>
      <p:pic>
        <p:nvPicPr>
          <p:cNvPr id="2" name="Picture 1"/>
          <p:cNvPicPr>
            <a:picLocks noChangeAspect="1"/>
          </p:cNvPicPr>
          <p:nvPr/>
        </p:nvPicPr>
        <p:blipFill>
          <a:blip r:embed="rId2"/>
          <a:stretch>
            <a:fillRect/>
          </a:stretch>
        </p:blipFill>
        <p:spPr>
          <a:xfrm>
            <a:off x="6782788" y="1538157"/>
            <a:ext cx="3432345" cy="5102794"/>
          </a:xfrm>
          <a:prstGeom prst="rect">
            <a:avLst/>
          </a:prstGeom>
        </p:spPr>
      </p:pic>
    </p:spTree>
    <p:extLst>
      <p:ext uri="{BB962C8B-B14F-4D97-AF65-F5344CB8AC3E}">
        <p14:creationId xmlns:p14="http://schemas.microsoft.com/office/powerpoint/2010/main" val="19427734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31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331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normAutofit/>
          </a:bodyPr>
          <a:lstStyle/>
          <a:p>
            <a:r>
              <a:rPr lang="en-US" altLang="en-US" sz="2800" dirty="0"/>
              <a:t>The Observational Learning Process: 4 Steps</a:t>
            </a:r>
          </a:p>
        </p:txBody>
      </p:sp>
      <p:sp>
        <p:nvSpPr>
          <p:cNvPr id="51203" name="Rectangle 3"/>
          <p:cNvSpPr>
            <a:spLocks noGrp="1" noChangeArrowheads="1"/>
          </p:cNvSpPr>
          <p:nvPr>
            <p:ph idx="1"/>
          </p:nvPr>
        </p:nvSpPr>
        <p:spPr/>
        <p:txBody>
          <a:bodyPr/>
          <a:lstStyle/>
          <a:p>
            <a:r>
              <a:rPr lang="en-US" altLang="en-US" sz="3200" dirty="0"/>
              <a:t>Attentional processes</a:t>
            </a:r>
          </a:p>
          <a:p>
            <a:r>
              <a:rPr lang="en-US" altLang="en-US" sz="3200" dirty="0"/>
              <a:t>Retention processes</a:t>
            </a:r>
          </a:p>
          <a:p>
            <a:r>
              <a:rPr lang="en-US" altLang="en-US" sz="3200" dirty="0"/>
              <a:t>Production processes</a:t>
            </a:r>
          </a:p>
          <a:p>
            <a:r>
              <a:rPr lang="en-US" altLang="en-US" sz="3200" dirty="0"/>
              <a:t>Incentive and motivational processes</a:t>
            </a:r>
          </a:p>
          <a:p>
            <a:endParaRPr lang="en-US" altLang="en-US" dirty="0"/>
          </a:p>
        </p:txBody>
      </p:sp>
    </p:spTree>
    <p:extLst>
      <p:ext uri="{BB962C8B-B14F-4D97-AF65-F5344CB8AC3E}">
        <p14:creationId xmlns:p14="http://schemas.microsoft.com/office/powerpoint/2010/main" val="311292774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en-US" altLang="en-US"/>
              <a:t>Step 1: Attentional Processes</a:t>
            </a:r>
          </a:p>
        </p:txBody>
      </p:sp>
      <p:sp>
        <p:nvSpPr>
          <p:cNvPr id="47107" name="Rectangle 3"/>
          <p:cNvSpPr>
            <a:spLocks noGrp="1" noChangeArrowheads="1"/>
          </p:cNvSpPr>
          <p:nvPr>
            <p:ph idx="1"/>
          </p:nvPr>
        </p:nvSpPr>
        <p:spPr/>
        <p:txBody>
          <a:bodyPr>
            <a:normAutofit/>
          </a:bodyPr>
          <a:lstStyle/>
          <a:p>
            <a:r>
              <a:rPr lang="en-US" altLang="en-US" sz="3200" dirty="0"/>
              <a:t>Developing cognitive processes to pay attention to a model- more developed processes allow for better attention</a:t>
            </a:r>
          </a:p>
          <a:p>
            <a:r>
              <a:rPr lang="en-US" altLang="en-US" sz="3200" dirty="0"/>
              <a:t>Must observe the model accurately enough to imitate behavior</a:t>
            </a:r>
          </a:p>
        </p:txBody>
      </p:sp>
    </p:spTree>
    <p:extLst>
      <p:ext uri="{BB962C8B-B14F-4D97-AF65-F5344CB8AC3E}">
        <p14:creationId xmlns:p14="http://schemas.microsoft.com/office/powerpoint/2010/main" val="424833581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US" altLang="en-US"/>
              <a:t>Step 2: Retention Processes</a:t>
            </a:r>
          </a:p>
        </p:txBody>
      </p:sp>
      <p:sp>
        <p:nvSpPr>
          <p:cNvPr id="52227" name="Rectangle 3"/>
          <p:cNvSpPr>
            <a:spLocks noGrp="1" noChangeArrowheads="1"/>
          </p:cNvSpPr>
          <p:nvPr>
            <p:ph idx="1"/>
          </p:nvPr>
        </p:nvSpPr>
        <p:spPr/>
        <p:txBody>
          <a:bodyPr>
            <a:normAutofit fontScale="92500" lnSpcReduction="20000"/>
          </a:bodyPr>
          <a:lstStyle/>
          <a:p>
            <a:r>
              <a:rPr lang="en-US" altLang="en-US" sz="3200" dirty="0"/>
              <a:t>To later imitate behavior, must remember aspects of the behavior</a:t>
            </a:r>
          </a:p>
          <a:p>
            <a:r>
              <a:rPr lang="en-US" altLang="en-US" sz="3200" dirty="0"/>
              <a:t>Retain information in 2 ways:</a:t>
            </a:r>
          </a:p>
          <a:p>
            <a:pPr lvl="1"/>
            <a:r>
              <a:rPr lang="en-US" altLang="en-US" sz="3200" dirty="0" err="1"/>
              <a:t>Imaginal</a:t>
            </a:r>
            <a:r>
              <a:rPr lang="en-US" altLang="en-US" sz="3200" dirty="0"/>
              <a:t> internal representation: Visual image  Ex: Forming a mental picture</a:t>
            </a:r>
          </a:p>
          <a:p>
            <a:pPr lvl="1"/>
            <a:r>
              <a:rPr lang="en-US" altLang="en-US" sz="3200" dirty="0"/>
              <a:t>Verbal system: Verbal description of behavior Ex: Silently rehearsing steps in behavior</a:t>
            </a:r>
          </a:p>
        </p:txBody>
      </p:sp>
    </p:spTree>
    <p:extLst>
      <p:ext uri="{BB962C8B-B14F-4D97-AF65-F5344CB8AC3E}">
        <p14:creationId xmlns:p14="http://schemas.microsoft.com/office/powerpoint/2010/main" val="252350457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normAutofit/>
          </a:bodyPr>
          <a:lstStyle/>
          <a:p>
            <a:r>
              <a:rPr lang="en-US" altLang="en-US" sz="4000"/>
              <a:t>Step 3: Production Processes</a:t>
            </a:r>
            <a:br>
              <a:rPr lang="en-US" altLang="en-US" sz="4000"/>
            </a:br>
            <a:endParaRPr lang="en-US" altLang="en-US" sz="4000"/>
          </a:p>
        </p:txBody>
      </p:sp>
      <p:sp>
        <p:nvSpPr>
          <p:cNvPr id="53251" name="Rectangle 3"/>
          <p:cNvSpPr>
            <a:spLocks noGrp="1" noChangeArrowheads="1"/>
          </p:cNvSpPr>
          <p:nvPr>
            <p:ph idx="1"/>
          </p:nvPr>
        </p:nvSpPr>
        <p:spPr/>
        <p:txBody>
          <a:bodyPr>
            <a:normAutofit/>
          </a:bodyPr>
          <a:lstStyle/>
          <a:p>
            <a:pPr>
              <a:lnSpc>
                <a:spcPct val="90000"/>
              </a:lnSpc>
            </a:pPr>
            <a:r>
              <a:rPr lang="en-US" altLang="en-US" sz="3200" dirty="0"/>
              <a:t>Taking </a:t>
            </a:r>
            <a:r>
              <a:rPr lang="en-US" altLang="en-US" sz="3200" dirty="0" err="1"/>
              <a:t>imaginal</a:t>
            </a:r>
            <a:r>
              <a:rPr lang="en-US" altLang="en-US" sz="3200" dirty="0"/>
              <a:t> and verbal representations and translating into overt behavior- practice behaviors</a:t>
            </a:r>
          </a:p>
          <a:p>
            <a:pPr>
              <a:lnSpc>
                <a:spcPct val="90000"/>
              </a:lnSpc>
            </a:pPr>
            <a:r>
              <a:rPr lang="en-US" altLang="en-US" sz="3200" dirty="0"/>
              <a:t>Receive feedback on accuracy of behavior- how well have you imitated the modeled behavior?</a:t>
            </a:r>
          </a:p>
          <a:p>
            <a:pPr>
              <a:lnSpc>
                <a:spcPct val="90000"/>
              </a:lnSpc>
            </a:pPr>
            <a:r>
              <a:rPr lang="en-US" altLang="en-US" sz="3200" dirty="0"/>
              <a:t>Important in mastering difficult skills</a:t>
            </a:r>
          </a:p>
          <a:p>
            <a:pPr lvl="1">
              <a:lnSpc>
                <a:spcPct val="90000"/>
              </a:lnSpc>
            </a:pPr>
            <a:r>
              <a:rPr lang="en-US" altLang="en-US" sz="3200" dirty="0"/>
              <a:t>Ex: Driving a car</a:t>
            </a:r>
          </a:p>
        </p:txBody>
      </p:sp>
    </p:spTree>
    <p:extLst>
      <p:ext uri="{BB962C8B-B14F-4D97-AF65-F5344CB8AC3E}">
        <p14:creationId xmlns:p14="http://schemas.microsoft.com/office/powerpoint/2010/main" val="377330179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normAutofit/>
          </a:bodyPr>
          <a:lstStyle/>
          <a:p>
            <a:r>
              <a:rPr lang="en-US" altLang="en-US"/>
              <a:t>Step 4: Incentive and Motivational Processes</a:t>
            </a:r>
          </a:p>
        </p:txBody>
      </p:sp>
      <p:sp>
        <p:nvSpPr>
          <p:cNvPr id="54275" name="Rectangle 3"/>
          <p:cNvSpPr>
            <a:spLocks noGrp="1" noChangeArrowheads="1"/>
          </p:cNvSpPr>
          <p:nvPr>
            <p:ph idx="1"/>
          </p:nvPr>
        </p:nvSpPr>
        <p:spPr/>
        <p:txBody>
          <a:bodyPr/>
          <a:lstStyle/>
          <a:p>
            <a:r>
              <a:rPr lang="en-US" altLang="en-US" sz="3200" dirty="0"/>
              <a:t>With incentives, observation more quickly becomes action, pay more attention, retain more information</a:t>
            </a:r>
          </a:p>
          <a:p>
            <a:r>
              <a:rPr lang="en-US" altLang="en-US" sz="3200" dirty="0"/>
              <a:t>Incentive to learn influenced by anticipated reinforcements</a:t>
            </a:r>
          </a:p>
          <a:p>
            <a:endParaRPr lang="en-US" altLang="en-US" dirty="0"/>
          </a:p>
        </p:txBody>
      </p:sp>
    </p:spTree>
    <p:extLst>
      <p:ext uri="{BB962C8B-B14F-4D97-AF65-F5344CB8AC3E}">
        <p14:creationId xmlns:p14="http://schemas.microsoft.com/office/powerpoint/2010/main" val="378111813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8" name="Rectangle 6"/>
          <p:cNvSpPr>
            <a:spLocks noGrp="1" noChangeArrowheads="1"/>
          </p:cNvSpPr>
          <p:nvPr>
            <p:ph type="title"/>
          </p:nvPr>
        </p:nvSpPr>
        <p:spPr/>
        <p:txBody>
          <a:bodyPr>
            <a:normAutofit/>
          </a:bodyPr>
          <a:lstStyle/>
          <a:p>
            <a:r>
              <a:rPr lang="en-US" altLang="en-US" dirty="0"/>
              <a:t>Reinforcement in Observational Learning</a:t>
            </a:r>
          </a:p>
        </p:txBody>
      </p:sp>
      <p:sp>
        <p:nvSpPr>
          <p:cNvPr id="18439" name="Rectangle 7"/>
          <p:cNvSpPr>
            <a:spLocks noGrp="1" noChangeArrowheads="1"/>
          </p:cNvSpPr>
          <p:nvPr>
            <p:ph idx="1"/>
          </p:nvPr>
        </p:nvSpPr>
        <p:spPr>
          <a:xfrm>
            <a:off x="913795" y="2096064"/>
            <a:ext cx="10353762" cy="4356494"/>
          </a:xfrm>
        </p:spPr>
        <p:txBody>
          <a:bodyPr>
            <a:normAutofit lnSpcReduction="10000"/>
          </a:bodyPr>
          <a:lstStyle/>
          <a:p>
            <a:pPr algn="ctr">
              <a:buFontTx/>
              <a:buNone/>
            </a:pPr>
            <a:r>
              <a:rPr lang="en-US" altLang="en-US" sz="2800" b="1" u="sng" dirty="0"/>
              <a:t>Types of Reinforcement</a:t>
            </a:r>
          </a:p>
          <a:p>
            <a:r>
              <a:rPr lang="en-US" altLang="en-US" sz="2800" dirty="0"/>
              <a:t>Vicarious </a:t>
            </a:r>
            <a:r>
              <a:rPr lang="en-US" altLang="en-US" sz="2800" dirty="0"/>
              <a:t>reinforcement (</a:t>
            </a:r>
            <a:r>
              <a:rPr lang="en-US" sz="2800" dirty="0"/>
              <a:t>our </a:t>
            </a:r>
            <a:r>
              <a:rPr lang="en-US" sz="2800" dirty="0"/>
              <a:t>tendency to repeat or duplicate behaviors for which others are being </a:t>
            </a:r>
            <a:r>
              <a:rPr lang="en-US" sz="2800" dirty="0"/>
              <a:t>rewarded)</a:t>
            </a:r>
            <a:endParaRPr lang="en-US" altLang="en-US" sz="2800" dirty="0"/>
          </a:p>
          <a:p>
            <a:pPr lvl="1"/>
            <a:r>
              <a:rPr lang="en-US" altLang="en-US" sz="2800" dirty="0"/>
              <a:t>Vicarious positive reinforcement</a:t>
            </a:r>
          </a:p>
          <a:p>
            <a:pPr lvl="1"/>
            <a:r>
              <a:rPr lang="en-US" altLang="en-US" sz="2800" dirty="0"/>
              <a:t>Vicarious punishment</a:t>
            </a:r>
          </a:p>
          <a:p>
            <a:r>
              <a:rPr lang="en-US" altLang="en-US" sz="2800" dirty="0"/>
              <a:t>Self-reinforcement</a:t>
            </a:r>
          </a:p>
          <a:p>
            <a:pPr lvl="1"/>
            <a:r>
              <a:rPr lang="en-US" altLang="en-US" sz="2800" dirty="0"/>
              <a:t>Reward or punish self for meeting or failing to meet own standards</a:t>
            </a:r>
          </a:p>
        </p:txBody>
      </p:sp>
    </p:spTree>
    <p:extLst>
      <p:ext uri="{BB962C8B-B14F-4D97-AF65-F5344CB8AC3E}">
        <p14:creationId xmlns:p14="http://schemas.microsoft.com/office/powerpoint/2010/main" val="10260630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84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843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1843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18439">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8439">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1843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9"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3" name="Rectangle 5"/>
          <p:cNvSpPr>
            <a:spLocks noGrp="1" noChangeArrowheads="1"/>
          </p:cNvSpPr>
          <p:nvPr>
            <p:ph sz="quarter" idx="1"/>
          </p:nvPr>
        </p:nvSpPr>
        <p:spPr>
          <a:xfrm>
            <a:off x="2438400" y="1484784"/>
            <a:ext cx="7772400" cy="4535016"/>
          </a:xfrm>
        </p:spPr>
        <p:txBody>
          <a:bodyPr/>
          <a:lstStyle/>
          <a:p>
            <a:r>
              <a:rPr lang="en-US" altLang="en-US" sz="2800" dirty="0"/>
              <a:t>We learn all kinds of behaviors by observing others</a:t>
            </a:r>
          </a:p>
          <a:p>
            <a:pPr>
              <a:buFontTx/>
              <a:buNone/>
            </a:pPr>
            <a:r>
              <a:rPr lang="en-US" altLang="en-US" sz="2800" dirty="0"/>
              <a:t> </a:t>
            </a:r>
          </a:p>
          <a:p>
            <a:r>
              <a:rPr lang="en-US" altLang="en-US" sz="2800" dirty="0"/>
              <a:t>Why don’t we all just run around imitating every behavior we see?</a:t>
            </a:r>
          </a:p>
        </p:txBody>
      </p:sp>
    </p:spTree>
    <p:extLst>
      <p:ext uri="{BB962C8B-B14F-4D97-AF65-F5344CB8AC3E}">
        <p14:creationId xmlns:p14="http://schemas.microsoft.com/office/powerpoint/2010/main" val="38695497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27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3"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type="title"/>
          </p:nvPr>
        </p:nvSpPr>
        <p:spPr>
          <a:xfrm>
            <a:off x="2135560" y="274638"/>
            <a:ext cx="8280920" cy="1143000"/>
          </a:xfrm>
        </p:spPr>
        <p:txBody>
          <a:bodyPr>
            <a:normAutofit/>
          </a:bodyPr>
          <a:lstStyle/>
          <a:p>
            <a:r>
              <a:rPr lang="en-US" altLang="en-US" dirty="0" smtClean="0"/>
              <a:t>Triadic </a:t>
            </a:r>
            <a:r>
              <a:rPr lang="en-US" altLang="en-US" dirty="0"/>
              <a:t>Model of Reciprocal Determinism </a:t>
            </a:r>
          </a:p>
        </p:txBody>
      </p:sp>
      <p:grpSp>
        <p:nvGrpSpPr>
          <p:cNvPr id="33797" name="Group 5"/>
          <p:cNvGrpSpPr>
            <a:grpSpLocks/>
          </p:cNvGrpSpPr>
          <p:nvPr/>
        </p:nvGrpSpPr>
        <p:grpSpPr bwMode="auto">
          <a:xfrm>
            <a:off x="2412045" y="1844825"/>
            <a:ext cx="7727950" cy="4435475"/>
            <a:chOff x="625" y="1392"/>
            <a:chExt cx="4868" cy="2794"/>
          </a:xfrm>
        </p:grpSpPr>
        <p:sp>
          <p:nvSpPr>
            <p:cNvPr id="33798" name="Text Box 6"/>
            <p:cNvSpPr txBox="1">
              <a:spLocks noChangeArrowheads="1"/>
            </p:cNvSpPr>
            <p:nvPr/>
          </p:nvSpPr>
          <p:spPr bwMode="auto">
            <a:xfrm>
              <a:off x="3792" y="1392"/>
              <a:ext cx="1701" cy="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r>
                <a:rPr lang="en-US" altLang="en-US" sz="3200">
                  <a:latin typeface="Times New Roman" panose="02020603050405020304" pitchFamily="18" charset="0"/>
                </a:rPr>
                <a:t>Environmental </a:t>
              </a:r>
            </a:p>
            <a:p>
              <a:pPr algn="ctr" eaLnBrk="1" hangingPunct="1"/>
              <a:r>
                <a:rPr lang="en-US" altLang="en-US" sz="3200">
                  <a:latin typeface="Times New Roman" panose="02020603050405020304" pitchFamily="18" charset="0"/>
                </a:rPr>
                <a:t>Influences</a:t>
              </a:r>
            </a:p>
          </p:txBody>
        </p:sp>
        <p:sp>
          <p:nvSpPr>
            <p:cNvPr id="33799" name="Text Box 7"/>
            <p:cNvSpPr txBox="1">
              <a:spLocks noChangeArrowheads="1"/>
            </p:cNvSpPr>
            <p:nvPr/>
          </p:nvSpPr>
          <p:spPr bwMode="auto">
            <a:xfrm>
              <a:off x="1674" y="3197"/>
              <a:ext cx="2529" cy="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r>
                <a:rPr lang="en-US" altLang="en-US" sz="3200" b="1">
                  <a:latin typeface="Times New Roman" panose="02020603050405020304" pitchFamily="18" charset="0"/>
                </a:rPr>
                <a:t>Personal Factors</a:t>
              </a:r>
            </a:p>
            <a:p>
              <a:pPr algn="ctr" eaLnBrk="1" hangingPunct="1"/>
              <a:r>
                <a:rPr lang="en-US" altLang="en-US" sz="3200" b="1">
                  <a:latin typeface="Times New Roman" panose="02020603050405020304" pitchFamily="18" charset="0"/>
                </a:rPr>
                <a:t>(beliefs, expectations, </a:t>
              </a:r>
            </a:p>
            <a:p>
              <a:pPr algn="ctr" eaLnBrk="1" hangingPunct="1"/>
              <a:r>
                <a:rPr lang="en-US" altLang="en-US" sz="3200" b="1">
                  <a:latin typeface="Times New Roman" panose="02020603050405020304" pitchFamily="18" charset="0"/>
                </a:rPr>
                <a:t>self-perceptions)</a:t>
              </a:r>
            </a:p>
          </p:txBody>
        </p:sp>
        <p:sp>
          <p:nvSpPr>
            <p:cNvPr id="33800" name="Text Box 8"/>
            <p:cNvSpPr txBox="1">
              <a:spLocks noChangeArrowheads="1"/>
            </p:cNvSpPr>
            <p:nvPr/>
          </p:nvSpPr>
          <p:spPr bwMode="auto">
            <a:xfrm>
              <a:off x="625" y="1392"/>
              <a:ext cx="1055" cy="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r>
                <a:rPr lang="en-US" altLang="en-US" sz="3200">
                  <a:latin typeface="Times New Roman" panose="02020603050405020304" pitchFamily="18" charset="0"/>
                </a:rPr>
                <a:t>Overt </a:t>
              </a:r>
            </a:p>
            <a:p>
              <a:pPr algn="ctr" eaLnBrk="1" hangingPunct="1"/>
              <a:r>
                <a:rPr lang="en-US" altLang="en-US" sz="3200">
                  <a:latin typeface="Times New Roman" panose="02020603050405020304" pitchFamily="18" charset="0"/>
                </a:rPr>
                <a:t>Behavior</a:t>
              </a:r>
            </a:p>
          </p:txBody>
        </p:sp>
        <p:sp>
          <p:nvSpPr>
            <p:cNvPr id="33801" name="AutoShape 9"/>
            <p:cNvSpPr>
              <a:spLocks noChangeArrowheads="1"/>
            </p:cNvSpPr>
            <p:nvPr/>
          </p:nvSpPr>
          <p:spPr bwMode="auto">
            <a:xfrm rot="18900000">
              <a:off x="1623" y="1911"/>
              <a:ext cx="336" cy="1488"/>
            </a:xfrm>
            <a:prstGeom prst="upDownArrow">
              <a:avLst>
                <a:gd name="adj1" fmla="val 50000"/>
                <a:gd name="adj2" fmla="val 88571"/>
              </a:avLst>
            </a:prstGeom>
            <a:solidFill>
              <a:srgbClr val="A5002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02" name="AutoShape 10"/>
            <p:cNvSpPr>
              <a:spLocks noChangeArrowheads="1"/>
            </p:cNvSpPr>
            <p:nvPr/>
          </p:nvSpPr>
          <p:spPr bwMode="auto">
            <a:xfrm rot="5400000">
              <a:off x="2592" y="864"/>
              <a:ext cx="288" cy="1824"/>
            </a:xfrm>
            <a:prstGeom prst="upDownArrow">
              <a:avLst>
                <a:gd name="adj1" fmla="val 50000"/>
                <a:gd name="adj2" fmla="val 126667"/>
              </a:avLst>
            </a:prstGeom>
            <a:solidFill>
              <a:srgbClr val="A5002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03" name="AutoShape 11"/>
            <p:cNvSpPr>
              <a:spLocks noChangeArrowheads="1"/>
            </p:cNvSpPr>
            <p:nvPr/>
          </p:nvSpPr>
          <p:spPr bwMode="auto">
            <a:xfrm rot="2700000">
              <a:off x="3600" y="1920"/>
              <a:ext cx="336" cy="1488"/>
            </a:xfrm>
            <a:prstGeom prst="upDownArrow">
              <a:avLst>
                <a:gd name="adj1" fmla="val 50000"/>
                <a:gd name="adj2" fmla="val 88571"/>
              </a:avLst>
            </a:prstGeom>
            <a:solidFill>
              <a:srgbClr val="A5002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7263697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33797"/>
                                        </p:tgtEl>
                                        <p:attrNameLst>
                                          <p:attrName>style.visibility</p:attrName>
                                        </p:attrNameLst>
                                      </p:cBhvr>
                                      <p:to>
                                        <p:strVal val="visible"/>
                                      </p:to>
                                    </p:set>
                                    <p:animEffect transition="in" filter="dissolve">
                                      <p:cBhvr>
                                        <p:cTn id="7" dur="500"/>
                                        <p:tgtEl>
                                          <p:spTgt spid="337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altLang="en-US"/>
              <a:t>Self-Regulation</a:t>
            </a:r>
          </a:p>
        </p:txBody>
      </p:sp>
      <p:sp>
        <p:nvSpPr>
          <p:cNvPr id="34819" name="Rectangle 3"/>
          <p:cNvSpPr>
            <a:spLocks noGrp="1" noChangeArrowheads="1"/>
          </p:cNvSpPr>
          <p:nvPr>
            <p:ph sz="quarter" idx="1"/>
          </p:nvPr>
        </p:nvSpPr>
        <p:spPr>
          <a:xfrm>
            <a:off x="2438400" y="1700808"/>
            <a:ext cx="7772400" cy="4318992"/>
          </a:xfrm>
        </p:spPr>
        <p:txBody>
          <a:bodyPr>
            <a:normAutofit/>
          </a:bodyPr>
          <a:lstStyle/>
          <a:p>
            <a:pPr>
              <a:lnSpc>
                <a:spcPct val="90000"/>
              </a:lnSpc>
            </a:pPr>
            <a:r>
              <a:rPr lang="en-US" altLang="en-US" sz="3200" dirty="0"/>
              <a:t>An important “personal factor” is the ability to self-regulate</a:t>
            </a:r>
          </a:p>
          <a:p>
            <a:pPr>
              <a:lnSpc>
                <a:spcPct val="90000"/>
              </a:lnSpc>
            </a:pPr>
            <a:r>
              <a:rPr lang="en-US" altLang="en-US" sz="3200" dirty="0"/>
              <a:t>Some people are pretty good at this, some people aren’t so good</a:t>
            </a:r>
          </a:p>
          <a:p>
            <a:pPr>
              <a:lnSpc>
                <a:spcPct val="90000"/>
              </a:lnSpc>
            </a:pPr>
            <a:r>
              <a:rPr lang="en-US" altLang="en-US" sz="3200" dirty="0"/>
              <a:t>Self-regulation is probably  </a:t>
            </a:r>
            <a:r>
              <a:rPr lang="en-US" altLang="en-US" sz="3200" u="sng" dirty="0"/>
              <a:t>domain-specific</a:t>
            </a:r>
            <a:r>
              <a:rPr lang="en-US" altLang="en-US" sz="3200" dirty="0"/>
              <a:t> </a:t>
            </a:r>
            <a:endParaRPr lang="en-US" altLang="en-US" sz="3200" dirty="0"/>
          </a:p>
          <a:p>
            <a:pPr lvl="1">
              <a:lnSpc>
                <a:spcPct val="90000"/>
              </a:lnSpc>
            </a:pPr>
            <a:r>
              <a:rPr lang="en-US" altLang="en-US" dirty="0" smtClean="0"/>
              <a:t>Can </a:t>
            </a:r>
            <a:r>
              <a:rPr lang="en-US" altLang="en-US" dirty="0"/>
              <a:t>regulate some things, but not others</a:t>
            </a:r>
          </a:p>
        </p:txBody>
      </p:sp>
    </p:spTree>
    <p:extLst>
      <p:ext uri="{BB962C8B-B14F-4D97-AF65-F5344CB8AC3E}">
        <p14:creationId xmlns:p14="http://schemas.microsoft.com/office/powerpoint/2010/main" val="34046576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48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481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4819">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348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altLang="en-US"/>
              <a:t>Self-Regulation and Cognition</a:t>
            </a:r>
          </a:p>
        </p:txBody>
      </p:sp>
      <p:sp>
        <p:nvSpPr>
          <p:cNvPr id="11267" name="Rectangle 3"/>
          <p:cNvSpPr>
            <a:spLocks noGrp="1" noChangeArrowheads="1"/>
          </p:cNvSpPr>
          <p:nvPr>
            <p:ph idx="1"/>
          </p:nvPr>
        </p:nvSpPr>
        <p:spPr>
          <a:xfrm>
            <a:off x="913795" y="2165076"/>
            <a:ext cx="10353762" cy="4149460"/>
          </a:xfrm>
        </p:spPr>
        <p:txBody>
          <a:bodyPr>
            <a:normAutofit/>
          </a:bodyPr>
          <a:lstStyle/>
          <a:p>
            <a:pPr>
              <a:lnSpc>
                <a:spcPct val="90000"/>
              </a:lnSpc>
            </a:pPr>
            <a:r>
              <a:rPr lang="en-US" altLang="en-US" sz="2800" dirty="0"/>
              <a:t>We can exercise control over our behavior through </a:t>
            </a:r>
            <a:r>
              <a:rPr lang="en-US" altLang="en-US" sz="2800" i="1" dirty="0"/>
              <a:t>self-regulation</a:t>
            </a:r>
          </a:p>
          <a:p>
            <a:pPr lvl="1">
              <a:lnSpc>
                <a:spcPct val="90000"/>
              </a:lnSpc>
            </a:pPr>
            <a:r>
              <a:rPr lang="en-US" altLang="en-US" sz="2400" dirty="0"/>
              <a:t>We are not slaves to environmental influences</a:t>
            </a:r>
          </a:p>
          <a:p>
            <a:pPr lvl="1">
              <a:lnSpc>
                <a:spcPct val="90000"/>
              </a:lnSpc>
            </a:pPr>
            <a:r>
              <a:rPr lang="en-US" altLang="en-US" sz="2400" dirty="0"/>
              <a:t>We have free will</a:t>
            </a:r>
          </a:p>
          <a:p>
            <a:pPr>
              <a:lnSpc>
                <a:spcPct val="90000"/>
              </a:lnSpc>
            </a:pPr>
            <a:r>
              <a:rPr lang="en-US" altLang="en-US" sz="2800" dirty="0"/>
              <a:t>Cognition allows us to use previous experiences, rather than trial-and-error, to foresee probable consequences of our acts, and behave accordingly</a:t>
            </a:r>
          </a:p>
          <a:p>
            <a:pPr>
              <a:lnSpc>
                <a:spcPct val="90000"/>
              </a:lnSpc>
            </a:pPr>
            <a:r>
              <a:rPr lang="en-US" altLang="en-US" sz="2800" dirty="0"/>
              <a:t>Self-regulation allows us to choose behaviors that help us to avoid punishments and move towards long-term goals</a:t>
            </a:r>
          </a:p>
        </p:txBody>
      </p:sp>
    </p:spTree>
    <p:extLst>
      <p:ext uri="{BB962C8B-B14F-4D97-AF65-F5344CB8AC3E}">
        <p14:creationId xmlns:p14="http://schemas.microsoft.com/office/powerpoint/2010/main" val="19671970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26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1126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1126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1267">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126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utoUpdateAnimBg="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Damask</Template>
  <TotalTime>2194</TotalTime>
  <Words>2258</Words>
  <Application>Microsoft Office PowerPoint</Application>
  <PresentationFormat>Widescreen</PresentationFormat>
  <Paragraphs>241</Paragraphs>
  <Slides>46</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宋体</vt:lpstr>
      <vt:lpstr>Angsana New</vt:lpstr>
      <vt:lpstr>Arial</vt:lpstr>
      <vt:lpstr>Bookman Old Style</vt:lpstr>
      <vt:lpstr>Calibri</vt:lpstr>
      <vt:lpstr>Cordia New</vt:lpstr>
      <vt:lpstr>Rockwell</vt:lpstr>
      <vt:lpstr>Times New Roman</vt:lpstr>
      <vt:lpstr>Damask</vt:lpstr>
      <vt:lpstr>Learning</vt:lpstr>
      <vt:lpstr>Outlines</vt:lpstr>
      <vt:lpstr>What is learning</vt:lpstr>
      <vt:lpstr>Classical Conditioning</vt:lpstr>
      <vt:lpstr>Classical Conditioning</vt:lpstr>
      <vt:lpstr>PowerPoint Presentation</vt:lpstr>
      <vt:lpstr>Classical Conditioning</vt:lpstr>
      <vt:lpstr>Key Concepts</vt:lpstr>
      <vt:lpstr>PowerPoint Presentation</vt:lpstr>
      <vt:lpstr>Classical Conditioning in Human</vt:lpstr>
      <vt:lpstr>“Little Albert” Experiment</vt:lpstr>
      <vt:lpstr>Classical Conditioning in Human</vt:lpstr>
      <vt:lpstr>Generalization and Discrimination</vt:lpstr>
      <vt:lpstr>Extinction &amp; Spontaneous Recovery </vt:lpstr>
      <vt:lpstr>PowerPoint Presentation</vt:lpstr>
      <vt:lpstr>Example of Classical Conditioning</vt:lpstr>
      <vt:lpstr>Classical Conditioning in Human</vt:lpstr>
      <vt:lpstr>Beyond Traditional Classical Conditioning: Challenging Basic Assumptions</vt:lpstr>
      <vt:lpstr>Operant Conditioning</vt:lpstr>
      <vt:lpstr>OPERANT CONDITIONING</vt:lpstr>
      <vt:lpstr>The Basics of Operant Conditioning</vt:lpstr>
      <vt:lpstr>Types of Reinforcers</vt:lpstr>
      <vt:lpstr>Operant Conditioning</vt:lpstr>
      <vt:lpstr>Negative reinforcement &amp; Punishment</vt:lpstr>
      <vt:lpstr>Schedules of Reinforcement</vt:lpstr>
      <vt:lpstr>Schedules of Reinforcement  in Operant Conditioning</vt:lpstr>
      <vt:lpstr>Schedules of reinforcement </vt:lpstr>
      <vt:lpstr>Examples</vt:lpstr>
      <vt:lpstr>Examples</vt:lpstr>
      <vt:lpstr>Schedules of reinforcement </vt:lpstr>
      <vt:lpstr>PowerPoint Presentation</vt:lpstr>
      <vt:lpstr>Summary</vt:lpstr>
      <vt:lpstr>Cognitive Approaches to Learning</vt:lpstr>
      <vt:lpstr>Bandura’s Triadic Model of Reciprocal Determinism</vt:lpstr>
      <vt:lpstr>Beyond Reinforcement</vt:lpstr>
      <vt:lpstr>Modeling</vt:lpstr>
      <vt:lpstr>The Observational Learning Process: 4 Steps</vt:lpstr>
      <vt:lpstr>Step 1: Attentional Processes</vt:lpstr>
      <vt:lpstr>Step 2: Retention Processes</vt:lpstr>
      <vt:lpstr>Step 3: Production Processes </vt:lpstr>
      <vt:lpstr>Step 4: Incentive and Motivational Processes</vt:lpstr>
      <vt:lpstr>Reinforcement in Observational Learning</vt:lpstr>
      <vt:lpstr>PowerPoint Presentation</vt:lpstr>
      <vt:lpstr>Triadic Model of Reciprocal Determinism </vt:lpstr>
      <vt:lpstr>Self-Regulation</vt:lpstr>
      <vt:lpstr>Self-Regulation and Cognition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dc:title>
  <dc:creator>Dell</dc:creator>
  <cp:lastModifiedBy>Dell</cp:lastModifiedBy>
  <cp:revision>10</cp:revision>
  <dcterms:created xsi:type="dcterms:W3CDTF">2018-08-22T03:38:22Z</dcterms:created>
  <dcterms:modified xsi:type="dcterms:W3CDTF">2018-08-23T16:13:13Z</dcterms:modified>
</cp:coreProperties>
</file>