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0" r:id="rId1"/>
    <p:sldMasterId id="2147483972" r:id="rId2"/>
    <p:sldMasterId id="2147483984" r:id="rId3"/>
  </p:sldMasterIdLst>
  <p:notesMasterIdLst>
    <p:notesMasterId r:id="rId25"/>
  </p:notesMasterIdLst>
  <p:handoutMasterIdLst>
    <p:handoutMasterId r:id="rId26"/>
  </p:handoutMasterIdLst>
  <p:sldIdLst>
    <p:sldId id="256" r:id="rId4"/>
    <p:sldId id="262" r:id="rId5"/>
    <p:sldId id="264" r:id="rId6"/>
    <p:sldId id="268" r:id="rId7"/>
    <p:sldId id="275" r:id="rId8"/>
    <p:sldId id="269" r:id="rId9"/>
    <p:sldId id="276" r:id="rId10"/>
    <p:sldId id="271" r:id="rId11"/>
    <p:sldId id="270" r:id="rId12"/>
    <p:sldId id="272" r:id="rId13"/>
    <p:sldId id="273" r:id="rId14"/>
    <p:sldId id="267" r:id="rId15"/>
    <p:sldId id="265" r:id="rId16"/>
    <p:sldId id="266" r:id="rId17"/>
    <p:sldId id="277" r:id="rId18"/>
    <p:sldId id="257" r:id="rId19"/>
    <p:sldId id="258" r:id="rId20"/>
    <p:sldId id="260" r:id="rId21"/>
    <p:sldId id="259" r:id="rId22"/>
    <p:sldId id="261" r:id="rId23"/>
    <p:sldId id="278" r:id="rId24"/>
  </p:sldIdLst>
  <p:sldSz cx="9144000" cy="6858000" type="screen4x3"/>
  <p:notesSz cx="9928225"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050"/>
    <a:srgbClr val="C820C8"/>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F5AB1C69-6EDB-4FF4-983F-18BD219EF322}" styleName="ลักษณะสีปานกลาง 2 - เน้น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6962" autoAdjust="0"/>
    <p:restoredTop sz="94660"/>
  </p:normalViewPr>
  <p:slideViewPr>
    <p:cSldViewPr snapToGrid="0" snapToObjects="1">
      <p:cViewPr varScale="1">
        <p:scale>
          <a:sx n="77" d="100"/>
          <a:sy n="77" d="100"/>
        </p:scale>
        <p:origin x="56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3313" cy="341297"/>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622594" y="0"/>
            <a:ext cx="4303313" cy="341297"/>
          </a:xfrm>
          <a:prstGeom prst="rect">
            <a:avLst/>
          </a:prstGeom>
        </p:spPr>
        <p:txBody>
          <a:bodyPr vert="horz" lIns="91440" tIns="45720" rIns="91440" bIns="45720" rtlCol="0"/>
          <a:lstStyle>
            <a:lvl1pPr algn="r">
              <a:defRPr sz="1200"/>
            </a:lvl1pPr>
          </a:lstStyle>
          <a:p>
            <a:fld id="{D333CE8B-1AF2-4525-9EB9-75CA56196882}" type="datetimeFigureOut">
              <a:rPr lang="en-US" smtClean="0"/>
              <a:t>9/15/2015</a:t>
            </a:fld>
            <a:endParaRPr lang="en-US"/>
          </a:p>
        </p:txBody>
      </p:sp>
      <p:sp>
        <p:nvSpPr>
          <p:cNvPr id="4" name="Footer Placeholder 3"/>
          <p:cNvSpPr>
            <a:spLocks noGrp="1"/>
          </p:cNvSpPr>
          <p:nvPr>
            <p:ph type="ftr" sz="quarter" idx="2"/>
          </p:nvPr>
        </p:nvSpPr>
        <p:spPr>
          <a:xfrm>
            <a:off x="0" y="6456378"/>
            <a:ext cx="4303313" cy="34129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622594" y="6456378"/>
            <a:ext cx="4303313" cy="341297"/>
          </a:xfrm>
          <a:prstGeom prst="rect">
            <a:avLst/>
          </a:prstGeom>
        </p:spPr>
        <p:txBody>
          <a:bodyPr vert="horz" lIns="91440" tIns="45720" rIns="91440" bIns="45720" rtlCol="0" anchor="b"/>
          <a:lstStyle>
            <a:lvl1pPr algn="r">
              <a:defRPr sz="1200"/>
            </a:lvl1pPr>
          </a:lstStyle>
          <a:p>
            <a:fld id="{04597428-C91C-495A-BAEA-09C09A8E23D0}" type="slidenum">
              <a:rPr lang="en-US" smtClean="0"/>
              <a:t>‹#›</a:t>
            </a:fld>
            <a:endParaRPr lang="en-US"/>
          </a:p>
        </p:txBody>
      </p:sp>
    </p:spTree>
    <p:extLst>
      <p:ext uri="{BB962C8B-B14F-4D97-AF65-F5344CB8AC3E}">
        <p14:creationId xmlns:p14="http://schemas.microsoft.com/office/powerpoint/2010/main" val="7755546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302231" cy="33988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623698" y="0"/>
            <a:ext cx="4302231" cy="339884"/>
          </a:xfrm>
          <a:prstGeom prst="rect">
            <a:avLst/>
          </a:prstGeom>
        </p:spPr>
        <p:txBody>
          <a:bodyPr vert="horz" lIns="91440" tIns="45720" rIns="91440" bIns="45720" rtlCol="0"/>
          <a:lstStyle>
            <a:lvl1pPr algn="r">
              <a:defRPr sz="1200"/>
            </a:lvl1pPr>
          </a:lstStyle>
          <a:p>
            <a:fld id="{24E15E7F-1E0C-B44C-93BE-2008026A0ACC}" type="datetimeFigureOut">
              <a:rPr lang="en-US" smtClean="0"/>
              <a:t>9/15/2015</a:t>
            </a:fld>
            <a:endParaRPr lang="en-US"/>
          </a:p>
        </p:txBody>
      </p:sp>
      <p:sp>
        <p:nvSpPr>
          <p:cNvPr id="4" name="Slide Image Placeholder 3"/>
          <p:cNvSpPr>
            <a:spLocks noGrp="1" noRot="1" noChangeAspect="1"/>
          </p:cNvSpPr>
          <p:nvPr>
            <p:ph type="sldImg" idx="2"/>
          </p:nvPr>
        </p:nvSpPr>
        <p:spPr>
          <a:xfrm>
            <a:off x="3263900" y="509588"/>
            <a:ext cx="3400425" cy="25495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92823" y="3228896"/>
            <a:ext cx="7942580" cy="305895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6456612"/>
            <a:ext cx="4302231" cy="33988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623698" y="6456612"/>
            <a:ext cx="4302231" cy="339884"/>
          </a:xfrm>
          <a:prstGeom prst="rect">
            <a:avLst/>
          </a:prstGeom>
        </p:spPr>
        <p:txBody>
          <a:bodyPr vert="horz" lIns="91440" tIns="45720" rIns="91440" bIns="45720" rtlCol="0" anchor="b"/>
          <a:lstStyle>
            <a:lvl1pPr algn="r">
              <a:defRPr sz="1200"/>
            </a:lvl1pPr>
          </a:lstStyle>
          <a:p>
            <a:fld id="{21FF2823-267F-9943-8C4E-E8787E2315D6}" type="slidenum">
              <a:rPr lang="en-US" smtClean="0"/>
              <a:t>‹#›</a:t>
            </a:fld>
            <a:endParaRPr lang="en-US"/>
          </a:p>
        </p:txBody>
      </p:sp>
    </p:spTree>
    <p:extLst>
      <p:ext uri="{BB962C8B-B14F-4D97-AF65-F5344CB8AC3E}">
        <p14:creationId xmlns:p14="http://schemas.microsoft.com/office/powerpoint/2010/main" val="26253374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63900" y="509588"/>
            <a:ext cx="3400425" cy="2549525"/>
          </a:xfrm>
        </p:spPr>
      </p:sp>
      <p:sp>
        <p:nvSpPr>
          <p:cNvPr id="3" name="Notes Placeholder 2"/>
          <p:cNvSpPr>
            <a:spLocks noGrp="1"/>
          </p:cNvSpPr>
          <p:nvPr>
            <p:ph type="body" idx="1"/>
          </p:nvPr>
        </p:nvSpPr>
        <p:spPr/>
        <p:txBody>
          <a:bodyPr/>
          <a:lstStyle/>
          <a:p>
            <a:pPr marL="171450" indent="-171450">
              <a:buFontTx/>
              <a:buChar char="-"/>
            </a:pPr>
            <a:r>
              <a:rPr lang="en-US" dirty="0" smtClean="0"/>
              <a:t>Financial status</a:t>
            </a:r>
          </a:p>
          <a:p>
            <a:pPr marL="171450" indent="-171450">
              <a:buFontTx/>
              <a:buChar char="-"/>
            </a:pPr>
            <a:r>
              <a:rPr lang="en-US" dirty="0" smtClean="0"/>
              <a:t>Target of</a:t>
            </a:r>
            <a:r>
              <a:rPr lang="en-US" baseline="0" dirty="0" smtClean="0"/>
              <a:t> investment such as education, retirement</a:t>
            </a:r>
          </a:p>
          <a:p>
            <a:pPr marL="171450" indent="-171450">
              <a:buFontTx/>
              <a:buChar char="-"/>
            </a:pPr>
            <a:r>
              <a:rPr lang="en-US" baseline="0" dirty="0" smtClean="0"/>
              <a:t>Time horizon</a:t>
            </a:r>
          </a:p>
          <a:p>
            <a:pPr marL="171450" indent="-171450">
              <a:buFontTx/>
              <a:buChar char="-"/>
            </a:pPr>
            <a:r>
              <a:rPr lang="en-US" baseline="0" dirty="0" smtClean="0"/>
              <a:t>Risk tolerance</a:t>
            </a:r>
            <a:endParaRPr lang="en-US" dirty="0"/>
          </a:p>
        </p:txBody>
      </p:sp>
      <p:sp>
        <p:nvSpPr>
          <p:cNvPr id="4" name="Slide Number Placeholder 3"/>
          <p:cNvSpPr>
            <a:spLocks noGrp="1"/>
          </p:cNvSpPr>
          <p:nvPr>
            <p:ph type="sldNum" sz="quarter" idx="10"/>
          </p:nvPr>
        </p:nvSpPr>
        <p:spPr/>
        <p:txBody>
          <a:bodyPr/>
          <a:lstStyle/>
          <a:p>
            <a:fld id="{21FF2823-267F-9943-8C4E-E8787E2315D6}" type="slidenum">
              <a:rPr lang="en-US" smtClean="0"/>
              <a:t>16</a:t>
            </a:fld>
            <a:endParaRPr lang="en-US"/>
          </a:p>
        </p:txBody>
      </p:sp>
    </p:spTree>
    <p:extLst>
      <p:ext uri="{BB962C8B-B14F-4D97-AF65-F5344CB8AC3E}">
        <p14:creationId xmlns:p14="http://schemas.microsoft.com/office/powerpoint/2010/main" val="1521185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63900" y="509588"/>
            <a:ext cx="3400425" cy="2549525"/>
          </a:xfrm>
        </p:spPr>
      </p:sp>
      <p:sp>
        <p:nvSpPr>
          <p:cNvPr id="3" name="Notes Placeholder 2"/>
          <p:cNvSpPr>
            <a:spLocks noGrp="1"/>
          </p:cNvSpPr>
          <p:nvPr>
            <p:ph type="body" idx="1"/>
          </p:nvPr>
        </p:nvSpPr>
        <p:spPr/>
        <p:txBody>
          <a:bodyPr/>
          <a:lstStyle/>
          <a:p>
            <a:r>
              <a:rPr lang="en-US" dirty="0" smtClean="0"/>
              <a:t>Should study product’s features, conditions and relevant risks</a:t>
            </a:r>
            <a:r>
              <a:rPr lang="en-US" baseline="0" dirty="0" smtClean="0"/>
              <a:t> before making investment decision </a:t>
            </a:r>
            <a:endParaRPr lang="en-US" dirty="0"/>
          </a:p>
        </p:txBody>
      </p:sp>
      <p:sp>
        <p:nvSpPr>
          <p:cNvPr id="4" name="Slide Number Placeholder 3"/>
          <p:cNvSpPr>
            <a:spLocks noGrp="1"/>
          </p:cNvSpPr>
          <p:nvPr>
            <p:ph type="sldNum" sz="quarter" idx="10"/>
          </p:nvPr>
        </p:nvSpPr>
        <p:spPr/>
        <p:txBody>
          <a:bodyPr/>
          <a:lstStyle/>
          <a:p>
            <a:fld id="{21FF2823-267F-9943-8C4E-E8787E2315D6}" type="slidenum">
              <a:rPr lang="en-US" smtClean="0"/>
              <a:t>17</a:t>
            </a:fld>
            <a:endParaRPr lang="en-US"/>
          </a:p>
        </p:txBody>
      </p:sp>
    </p:spTree>
    <p:extLst>
      <p:ext uri="{BB962C8B-B14F-4D97-AF65-F5344CB8AC3E}">
        <p14:creationId xmlns:p14="http://schemas.microsoft.com/office/powerpoint/2010/main" val="2633402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4"/>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8A432C8-69A7-458B-9684-2BFA64B31948}" type="datetime2">
              <a:rPr lang="en-US" smtClean="0"/>
              <a:t>Tuesday, September 15, 2015</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396A3A3-94A6-4E5B-AF39-173ACA3E61CC}" type="datetime2">
              <a:rPr lang="en-US" smtClean="0"/>
              <a:t>Tuesday, September 15, 2015</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1"/>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8"/>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933D019-A32C-4EAD-B8E6-DBDA699692FD}" type="datetime2">
              <a:rPr lang="en-US" smtClean="0"/>
              <a:t>Tuesday, September 15, 2015</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CEBA98F-560C-4997-81C4-81D4D9187EAB}" type="datetime2">
              <a:rPr lang="en-US" smtClean="0"/>
              <a:t>Tuesday, September 15, 2015</a:t>
            </a:fld>
            <a:endParaRPr lang="en-US"/>
          </a:p>
        </p:txBody>
      </p:sp>
      <p:sp>
        <p:nvSpPr>
          <p:cNvPr id="6" name="Footer Placeholder 5"/>
          <p:cNvSpPr>
            <a:spLocks noGrp="1"/>
          </p:cNvSpPr>
          <p:nvPr>
            <p:ph type="ftr" sz="quarter" idx="11"/>
          </p:nvPr>
        </p:nvSpPr>
        <p:spPr/>
        <p:txBody>
          <a:bodyPr/>
          <a:lstStyle/>
          <a:p>
            <a:pPr algn="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50972B2-CA5C-437D-87D0-8081271A9E4B}" type="datetime2">
              <a:rPr lang="en-US" smtClean="0"/>
              <a:t>Tuesday, September 15, 2015</a:t>
            </a:fld>
            <a:endParaRPr lang="en-US"/>
          </a:p>
        </p:txBody>
      </p:sp>
      <p:sp>
        <p:nvSpPr>
          <p:cNvPr id="8" name="Footer Placeholder 7"/>
          <p:cNvSpPr>
            <a:spLocks noGrp="1"/>
          </p:cNvSpPr>
          <p:nvPr>
            <p:ph type="ftr" sz="quarter" idx="11"/>
          </p:nvPr>
        </p:nvSpPr>
        <p:spPr/>
        <p:txBody>
          <a:bodyPr/>
          <a:lstStyle/>
          <a:p>
            <a:pPr algn="r"/>
            <a:endParaRPr lang="en-US" dirty="0"/>
          </a:p>
        </p:txBody>
      </p:sp>
      <p:sp>
        <p:nvSpPr>
          <p:cNvPr id="9" name="Slide Number Placeholder 8"/>
          <p:cNvSpPr>
            <a:spLocks noGrp="1"/>
          </p:cNvSpPr>
          <p:nvPr>
            <p:ph type="sldNum" sz="quarter" idx="12"/>
          </p:nvPr>
        </p:nvSpPr>
        <p:spPr/>
        <p:txBody>
          <a:bodyPr/>
          <a:lstStyle/>
          <a:p>
            <a:fld id="{0CFEC368-1D7A-4F81-ABF6-AE0E36BAF64C}" type="slidenum">
              <a:rPr lang="en-US" smtClean="0"/>
              <a:pPr/>
              <a:t>‹#›</a:t>
            </a:fld>
            <a:endParaRPr lang="en-US"/>
          </a:p>
        </p:txBody>
      </p:sp>
      <p:cxnSp>
        <p:nvCxnSpPr>
          <p:cNvPr id="11" name="Straight Connector 10"/>
          <p:cNvCxnSpPr/>
          <p:nvPr/>
        </p:nvCxnSpPr>
        <p:spPr>
          <a:xfrm rot="5400000">
            <a:off x="2217817" y="4045824"/>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9CD4847-11EF-4466-A8AD-85CDB7B49118}" type="datetime2">
              <a:rPr lang="en-US" smtClean="0"/>
              <a:t>Tuesday, September 15, 2015</a:t>
            </a:fld>
            <a:endParaRPr lang="en-US"/>
          </a:p>
        </p:txBody>
      </p:sp>
      <p:sp>
        <p:nvSpPr>
          <p:cNvPr id="4" name="Footer Placeholder 3"/>
          <p:cNvSpPr>
            <a:spLocks noGrp="1"/>
          </p:cNvSpPr>
          <p:nvPr>
            <p:ph type="ftr" sz="quarter" idx="11"/>
          </p:nvPr>
        </p:nvSpPr>
        <p:spPr/>
        <p:txBody>
          <a:bodyPr/>
          <a:lstStyle/>
          <a:p>
            <a:pPr algn="r"/>
            <a:endParaRPr lang="en-US" dirty="0"/>
          </a:p>
        </p:txBody>
      </p:sp>
      <p:sp>
        <p:nvSpPr>
          <p:cNvPr id="5" name="Slide Number Placeholder 4"/>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68457A-3AB9-4880-8A0C-9F8524491207}" type="datetime2">
              <a:rPr lang="en-US" smtClean="0"/>
              <a:t>Tuesday, September 15, 2015</a:t>
            </a:fld>
            <a:endParaRPr lang="en-US"/>
          </a:p>
        </p:txBody>
      </p:sp>
      <p:sp>
        <p:nvSpPr>
          <p:cNvPr id="3" name="Footer Placeholder 2"/>
          <p:cNvSpPr>
            <a:spLocks noGrp="1"/>
          </p:cNvSpPr>
          <p:nvPr>
            <p:ph type="ftr" sz="quarter" idx="11"/>
          </p:nvPr>
        </p:nvSpPr>
        <p:spPr/>
        <p:txBody>
          <a:bodyPr/>
          <a:lstStyle/>
          <a:p>
            <a:pPr algn="r"/>
            <a:endParaRPr lang="en-US" dirty="0"/>
          </a:p>
        </p:txBody>
      </p:sp>
      <p:sp>
        <p:nvSpPr>
          <p:cNvPr id="4" name="Slide Number Placeholder 3"/>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6"/>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E976D3-5B7F-4300-ABED-C91F1B2AE209}" type="datetime2">
              <a:rPr lang="en-US" smtClean="0"/>
              <a:t>Tuesday, September 15, 2015</a:t>
            </a:fld>
            <a:endParaRPr lang="en-US"/>
          </a:p>
        </p:txBody>
      </p:sp>
      <p:sp>
        <p:nvSpPr>
          <p:cNvPr id="6" name="Footer Placeholder 5"/>
          <p:cNvSpPr>
            <a:spLocks noGrp="1"/>
          </p:cNvSpPr>
          <p:nvPr>
            <p:ph type="ftr" sz="quarter" idx="11"/>
          </p:nvPr>
        </p:nvSpPr>
        <p:spPr/>
        <p:txBody>
          <a:bodyPr/>
          <a:lstStyle/>
          <a:p>
            <a:pPr algn="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cxnSp>
        <p:nvCxnSpPr>
          <p:cNvPr id="9" name="Straight Connector 8"/>
          <p:cNvCxnSpPr/>
          <p:nvPr/>
        </p:nvCxnSpPr>
        <p:spPr>
          <a:xfrm rot="5400000">
            <a:off x="-13116" y="3580208"/>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DC1E59-17DD-41CE-97CA-624A472382D4}" type="datetime2">
              <a:rPr lang="en-US" smtClean="0"/>
              <a:t>Tuesday, September 15, 2015</a:t>
            </a:fld>
            <a:endParaRPr lang="en-US"/>
          </a:p>
        </p:txBody>
      </p:sp>
      <p:sp>
        <p:nvSpPr>
          <p:cNvPr id="6" name="Footer Placeholder 5"/>
          <p:cNvSpPr>
            <a:spLocks noGrp="1"/>
          </p:cNvSpPr>
          <p:nvPr>
            <p:ph type="ftr" sz="quarter" idx="11"/>
          </p:nvPr>
        </p:nvSpPr>
        <p:spPr/>
        <p:txBody>
          <a:bodyPr/>
          <a:lstStyle/>
          <a:p>
            <a:pPr algn="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C057FC-95B6-4D89-AFDA-ABA33EE921E5}" type="datetime2">
              <a:rPr lang="en-US" smtClean="0"/>
              <a:t>Tuesday, September 15, 2015</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C4549AC-EB31-477F-92A9-B1988E232878}" type="datetime2">
              <a:rPr lang="en-US" smtClean="0"/>
              <a:t>Tuesday, September 15, 2015</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55820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7006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3"/>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8"/>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73310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580089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38062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185617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36669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391" y="987430"/>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697492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391" y="987430"/>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4860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034570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227968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2155677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21972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0455146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97378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027406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05492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0373107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0945449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922967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825603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780669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A80CB818-7379-467D-8E76-EF9D9074A26C}" type="datetime2">
              <a:rPr lang="en-US" smtClean="0"/>
              <a:t>Tuesday, September 15, 2015</a:t>
            </a:fld>
            <a:endParaRPr 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lgn="r"/>
            <a:endParaRPr 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CFEC368-1D7A-4F81-ABF6-AE0E36BAF64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sldNum="0"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5"/>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5"/>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5"/>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69337779"/>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D8A509-FAA4-49ED-9CE6-A488AC50C42B}" type="datetimeFigureOut">
              <a:rPr lang="en-US" smtClean="0">
                <a:solidFill>
                  <a:prstClr val="black">
                    <a:tint val="75000"/>
                  </a:prstClr>
                </a:solidFill>
              </a:rPr>
              <a:pPr/>
              <a:t>9/15/2015</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5F906F-246A-468A-A052-CD4727FE1E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9988696"/>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6905" y="1104904"/>
            <a:ext cx="7848600" cy="1927225"/>
          </a:xfrm>
        </p:spPr>
        <p:txBody>
          <a:bodyPr/>
          <a:lstStyle/>
          <a:p>
            <a:r>
              <a:rPr lang="en-US" dirty="0" smtClean="0"/>
              <a:t>Mutual fund</a:t>
            </a:r>
            <a:endParaRPr lang="en-US" dirty="0"/>
          </a:p>
        </p:txBody>
      </p:sp>
      <p:pic>
        <p:nvPicPr>
          <p:cNvPr id="5123" name="Picture 3"/>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593459" y="1453018"/>
            <a:ext cx="3322096" cy="1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646905" y="3670126"/>
            <a:ext cx="6818607" cy="2123658"/>
          </a:xfrm>
          <a:prstGeom prst="rect">
            <a:avLst/>
          </a:prstGeom>
          <a:noFill/>
        </p:spPr>
        <p:txBody>
          <a:bodyPr wrap="square" rtlCol="0">
            <a:spAutoFit/>
          </a:bodyPr>
          <a:lstStyle/>
          <a:p>
            <a:r>
              <a:rPr lang="en-US" sz="2400" dirty="0" smtClean="0">
                <a:solidFill>
                  <a:schemeClr val="tx2">
                    <a:lumMod val="75000"/>
                  </a:schemeClr>
                </a:solidFill>
              </a:rPr>
              <a:t>Presented by</a:t>
            </a:r>
          </a:p>
          <a:p>
            <a:endParaRPr lang="en-GB" dirty="0" smtClean="0">
              <a:solidFill>
                <a:schemeClr val="tx2">
                  <a:lumMod val="75000"/>
                </a:schemeClr>
              </a:solidFill>
            </a:endParaRPr>
          </a:p>
          <a:p>
            <a:r>
              <a:rPr lang="en-GB" dirty="0" err="1" smtClean="0"/>
              <a:t>Chanisara</a:t>
            </a:r>
            <a:r>
              <a:rPr lang="en-GB" dirty="0" smtClean="0"/>
              <a:t> </a:t>
            </a:r>
            <a:r>
              <a:rPr lang="en-GB" dirty="0" err="1"/>
              <a:t>Sintoowong</a:t>
            </a:r>
            <a:r>
              <a:rPr lang="en-GB" dirty="0"/>
              <a:t> </a:t>
            </a:r>
            <a:r>
              <a:rPr lang="en-GB" dirty="0" smtClean="0"/>
              <a:t>		5504640169</a:t>
            </a:r>
            <a:endParaRPr lang="en-GB" dirty="0"/>
          </a:p>
          <a:p>
            <a:r>
              <a:rPr lang="en-US" dirty="0" smtClean="0"/>
              <a:t>Chomprang Wongrusmeeduan 	5504640219</a:t>
            </a:r>
            <a:endParaRPr lang="en-GB" dirty="0" smtClean="0"/>
          </a:p>
          <a:p>
            <a:r>
              <a:rPr lang="en-GB" dirty="0" err="1" smtClean="0"/>
              <a:t>Nichaphat</a:t>
            </a:r>
            <a:r>
              <a:rPr lang="en-GB" dirty="0" smtClean="0"/>
              <a:t> </a:t>
            </a:r>
            <a:r>
              <a:rPr lang="en-GB" dirty="0" err="1"/>
              <a:t>Surawattananon</a:t>
            </a:r>
            <a:r>
              <a:rPr lang="en-GB" dirty="0"/>
              <a:t> </a:t>
            </a:r>
            <a:r>
              <a:rPr lang="en-GB" dirty="0" smtClean="0"/>
              <a:t>	5504640797</a:t>
            </a:r>
          </a:p>
          <a:p>
            <a:r>
              <a:rPr lang="en-GB" dirty="0" err="1"/>
              <a:t>Nontrakarn</a:t>
            </a:r>
            <a:r>
              <a:rPr lang="en-GB" dirty="0"/>
              <a:t> </a:t>
            </a:r>
            <a:r>
              <a:rPr lang="en-GB" dirty="0" err="1"/>
              <a:t>Horpattaporn</a:t>
            </a:r>
            <a:r>
              <a:rPr lang="en-GB" dirty="0"/>
              <a:t> </a:t>
            </a:r>
            <a:r>
              <a:rPr lang="en-GB" dirty="0" smtClean="0"/>
              <a:t>		5504640821</a:t>
            </a:r>
          </a:p>
          <a:p>
            <a:r>
              <a:rPr lang="en-GB" dirty="0" err="1" smtClean="0"/>
              <a:t>Palida</a:t>
            </a:r>
            <a:r>
              <a:rPr lang="en-GB" dirty="0" smtClean="0"/>
              <a:t> </a:t>
            </a:r>
            <a:r>
              <a:rPr lang="en-GB" dirty="0" err="1"/>
              <a:t>Netayasupha</a:t>
            </a:r>
            <a:r>
              <a:rPr lang="en-GB" dirty="0"/>
              <a:t> </a:t>
            </a:r>
            <a:r>
              <a:rPr lang="en-GB" dirty="0" smtClean="0"/>
              <a:t>		5504640948</a:t>
            </a:r>
            <a:endParaRPr lang="en-GB" dirty="0"/>
          </a:p>
        </p:txBody>
      </p:sp>
    </p:spTree>
    <p:extLst>
      <p:ext uri="{BB962C8B-B14F-4D97-AF65-F5344CB8AC3E}">
        <p14:creationId xmlns:p14="http://schemas.microsoft.com/office/powerpoint/2010/main" val="31186506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What is Mutual Fund?</a:t>
            </a:r>
            <a:endParaRPr lang="th-TH" dirty="0"/>
          </a:p>
        </p:txBody>
      </p:sp>
      <p:pic>
        <p:nvPicPr>
          <p:cNvPr id="6148" name="Picture 4"/>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699000" y="3949697"/>
            <a:ext cx="4229100"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ตัวแทนเนื้อหา 2"/>
          <p:cNvSpPr>
            <a:spLocks noGrp="1"/>
          </p:cNvSpPr>
          <p:nvPr>
            <p:ph idx="1"/>
          </p:nvPr>
        </p:nvSpPr>
        <p:spPr/>
        <p:txBody>
          <a:bodyPr>
            <a:normAutofit/>
          </a:bodyPr>
          <a:lstStyle/>
          <a:p>
            <a:pPr fontAlgn="base"/>
            <a:r>
              <a:rPr lang="en-US" dirty="0">
                <a:cs typeface="Times New Roman" panose="02020603050405020304" pitchFamily="18" charset="0"/>
              </a:rPr>
              <a:t>Mutual fund is an investment alternative chosen by people who pool their money to buy stocks, bonds and other securities selected by professional managers employed by an investment company.</a:t>
            </a:r>
          </a:p>
          <a:p>
            <a:pPr fontAlgn="base"/>
            <a:r>
              <a:rPr lang="en-US" dirty="0">
                <a:cs typeface="Times New Roman" panose="02020603050405020304" pitchFamily="18" charset="0"/>
              </a:rPr>
              <a:t>Each mutual fund has different objectives such as growth mutual fund or income mutual fund.</a:t>
            </a:r>
          </a:p>
          <a:p>
            <a:endParaRPr lang="th-TH" dirty="0"/>
          </a:p>
        </p:txBody>
      </p:sp>
    </p:spTree>
    <p:extLst>
      <p:ext uri="{BB962C8B-B14F-4D97-AF65-F5344CB8AC3E}">
        <p14:creationId xmlns:p14="http://schemas.microsoft.com/office/powerpoint/2010/main" val="1503230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a:t>How does mutual fund work?</a:t>
            </a:r>
            <a:endParaRPr lang="th-TH" dirty="0"/>
          </a:p>
        </p:txBody>
      </p:sp>
      <p:sp>
        <p:nvSpPr>
          <p:cNvPr id="5" name="สี่เหลี่ยมผืนผ้า 4"/>
          <p:cNvSpPr/>
          <p:nvPr/>
        </p:nvSpPr>
        <p:spPr>
          <a:xfrm>
            <a:off x="4458828" y="3244334"/>
            <a:ext cx="226344" cy="369332"/>
          </a:xfrm>
          <a:prstGeom prst="rect">
            <a:avLst/>
          </a:prstGeom>
        </p:spPr>
        <p:txBody>
          <a:bodyPr wrap="none">
            <a:spAutoFit/>
          </a:bodyPr>
          <a:lstStyle/>
          <a:p>
            <a:r>
              <a:rPr lang="th-TH" dirty="0"/>
              <a:t> </a:t>
            </a:r>
          </a:p>
        </p:txBody>
      </p:sp>
      <p:pic>
        <p:nvPicPr>
          <p:cNvPr id="8" name="รูปภาพ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399" y="2100076"/>
            <a:ext cx="8897202" cy="3807238"/>
          </a:xfrm>
          <a:prstGeom prst="rect">
            <a:avLst/>
          </a:prstGeom>
        </p:spPr>
      </p:pic>
    </p:spTree>
    <p:extLst>
      <p:ext uri="{BB962C8B-B14F-4D97-AF65-F5344CB8AC3E}">
        <p14:creationId xmlns:p14="http://schemas.microsoft.com/office/powerpoint/2010/main" val="14227203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533400"/>
            <a:ext cx="5798457" cy="816429"/>
          </a:xfrm>
        </p:spPr>
        <p:style>
          <a:lnRef idx="1">
            <a:schemeClr val="accent2"/>
          </a:lnRef>
          <a:fillRef idx="3">
            <a:schemeClr val="accent2"/>
          </a:fillRef>
          <a:effectRef idx="2">
            <a:schemeClr val="accent2"/>
          </a:effectRef>
          <a:fontRef idx="minor">
            <a:schemeClr val="lt1"/>
          </a:fontRef>
        </p:style>
        <p:txBody>
          <a:bodyPr/>
          <a:lstStyle/>
          <a:p>
            <a:r>
              <a:rPr lang="en-US" dirty="0" smtClean="0"/>
              <a:t>Types of Mutual Funds</a:t>
            </a:r>
            <a:endParaRPr lang="th-TH"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2114" y="3504809"/>
            <a:ext cx="3744686" cy="3156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ตัวแทนเนื้อหา 2"/>
          <p:cNvSpPr>
            <a:spLocks noGrp="1"/>
          </p:cNvSpPr>
          <p:nvPr>
            <p:ph idx="1"/>
          </p:nvPr>
        </p:nvSpPr>
        <p:spPr>
          <a:xfrm>
            <a:off x="457200" y="1784866"/>
            <a:ext cx="8229600" cy="4876800"/>
          </a:xfrm>
        </p:spPr>
        <p:txBody>
          <a:bodyPr/>
          <a:lstStyle/>
          <a:p>
            <a:pPr marL="0" indent="0">
              <a:buNone/>
            </a:pPr>
            <a:r>
              <a:rPr lang="en-US" dirty="0" smtClean="0">
                <a:solidFill>
                  <a:srgbClr val="0070C0"/>
                </a:solidFill>
              </a:rPr>
              <a:t>1.Open-ended </a:t>
            </a:r>
            <a:r>
              <a:rPr lang="en-US" dirty="0">
                <a:solidFill>
                  <a:srgbClr val="0070C0"/>
                </a:solidFill>
              </a:rPr>
              <a:t>Fund</a:t>
            </a:r>
          </a:p>
          <a:p>
            <a:r>
              <a:rPr lang="en-US" dirty="0"/>
              <a:t>Do not have fixed maturity period</a:t>
            </a:r>
            <a:r>
              <a:rPr lang="en-US" dirty="0" smtClean="0"/>
              <a:t>.</a:t>
            </a:r>
          </a:p>
          <a:p>
            <a:pPr marL="0" indent="0">
              <a:buNone/>
            </a:pPr>
            <a:endParaRPr lang="en-US" dirty="0"/>
          </a:p>
          <a:p>
            <a:r>
              <a:rPr lang="en-US" dirty="0"/>
              <a:t>Allow </a:t>
            </a:r>
            <a:r>
              <a:rPr lang="en-US" dirty="0" smtClean="0"/>
              <a:t>the investors </a:t>
            </a:r>
            <a:r>
              <a:rPr lang="en-US" dirty="0"/>
              <a:t>and fund managers to buy and sell shares at net asset value (NAV) per share on daily basis throughout the year</a:t>
            </a:r>
            <a:r>
              <a:rPr lang="en-US" dirty="0" smtClean="0"/>
              <a:t>.</a:t>
            </a:r>
          </a:p>
          <a:p>
            <a:endParaRPr lang="en-US" dirty="0"/>
          </a:p>
          <a:p>
            <a:r>
              <a:rPr lang="en-US" dirty="0"/>
              <a:t>Do not limit amount of shares  </a:t>
            </a:r>
            <a:r>
              <a:rPr lang="en-US" dirty="0" smtClean="0"/>
              <a:t>                                   issued </a:t>
            </a:r>
            <a:r>
              <a:rPr lang="en-US" dirty="0"/>
              <a:t>by the fund, depends on </a:t>
            </a:r>
            <a:r>
              <a:rPr lang="en-US" dirty="0" smtClean="0"/>
              <a:t>                              demand </a:t>
            </a:r>
            <a:r>
              <a:rPr lang="en-US" dirty="0"/>
              <a:t>of investors.</a:t>
            </a:r>
          </a:p>
          <a:p>
            <a:endParaRPr lang="th-TH" dirty="0"/>
          </a:p>
        </p:txBody>
      </p:sp>
      <p:sp>
        <p:nvSpPr>
          <p:cNvPr id="5" name="TextBox 4"/>
          <p:cNvSpPr txBox="1"/>
          <p:nvPr/>
        </p:nvSpPr>
        <p:spPr>
          <a:xfrm>
            <a:off x="457200" y="1347857"/>
            <a:ext cx="8077200" cy="1077218"/>
          </a:xfrm>
          <a:prstGeom prst="rect">
            <a:avLst/>
          </a:prstGeom>
          <a:noFill/>
        </p:spPr>
        <p:txBody>
          <a:bodyPr wrap="square" rtlCol="0">
            <a:spAutoFit/>
          </a:bodyPr>
          <a:lstStyle/>
          <a:p>
            <a:r>
              <a:rPr lang="en-US" sz="2800" dirty="0">
                <a:solidFill>
                  <a:srgbClr val="C00000"/>
                </a:solidFill>
              </a:rPr>
              <a:t>Type of fund according to maturity period</a:t>
            </a:r>
          </a:p>
          <a:p>
            <a:r>
              <a:rPr lang="en-US" dirty="0"/>
              <a:t/>
            </a:r>
            <a:br>
              <a:rPr lang="en-US" dirty="0"/>
            </a:br>
            <a:endParaRPr lang="th-TH" dirty="0"/>
          </a:p>
        </p:txBody>
      </p:sp>
    </p:spTree>
    <p:extLst>
      <p:ext uri="{BB962C8B-B14F-4D97-AF65-F5344CB8AC3E}">
        <p14:creationId xmlns:p14="http://schemas.microsoft.com/office/powerpoint/2010/main" val="17748368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แทนเนื้อหา 2"/>
          <p:cNvSpPr>
            <a:spLocks noGrp="1"/>
          </p:cNvSpPr>
          <p:nvPr>
            <p:ph idx="1"/>
          </p:nvPr>
        </p:nvSpPr>
        <p:spPr/>
        <p:txBody>
          <a:bodyPr/>
          <a:lstStyle/>
          <a:p>
            <a:r>
              <a:rPr lang="en-US" dirty="0"/>
              <a:t>The fund manager monitors the portfolio and trade the securities properly</a:t>
            </a:r>
            <a:r>
              <a:rPr lang="en-US" dirty="0" smtClean="0"/>
              <a:t>.</a:t>
            </a:r>
          </a:p>
          <a:p>
            <a:pPr marL="0" indent="0">
              <a:buNone/>
            </a:pPr>
            <a:endParaRPr lang="en-US" dirty="0"/>
          </a:p>
          <a:p>
            <a:r>
              <a:rPr lang="en-US" dirty="0"/>
              <a:t>The most common type of mutual fund, also in Thailand</a:t>
            </a:r>
            <a:r>
              <a:rPr lang="en-US" dirty="0" smtClean="0"/>
              <a:t>.</a:t>
            </a:r>
          </a:p>
          <a:p>
            <a:pPr marL="0" indent="0">
              <a:buNone/>
            </a:pPr>
            <a:endParaRPr lang="en-US" dirty="0"/>
          </a:p>
          <a:p>
            <a:r>
              <a:rPr lang="en-US" dirty="0"/>
              <a:t>High liquidity</a:t>
            </a:r>
          </a:p>
          <a:p>
            <a:endParaRPr lang="th-TH"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7000" y="3365500"/>
            <a:ext cx="3381375" cy="311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81823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199" y="533400"/>
            <a:ext cx="8512629" cy="990600"/>
          </a:xfrm>
        </p:spPr>
        <p:txBody>
          <a:bodyPr>
            <a:normAutofit fontScale="90000"/>
          </a:bodyPr>
          <a:lstStyle/>
          <a:p>
            <a:r>
              <a:rPr lang="en-US" dirty="0"/>
              <a:t>Type of fund according to maturity period (cont.)</a:t>
            </a:r>
            <a:endParaRPr lang="th-TH" dirty="0"/>
          </a:p>
        </p:txBody>
      </p:sp>
      <p:sp>
        <p:nvSpPr>
          <p:cNvPr id="3" name="ตัวแทนเนื้อหา 2"/>
          <p:cNvSpPr>
            <a:spLocks noGrp="1"/>
          </p:cNvSpPr>
          <p:nvPr>
            <p:ph idx="1"/>
          </p:nvPr>
        </p:nvSpPr>
        <p:spPr/>
        <p:txBody>
          <a:bodyPr>
            <a:normAutofit/>
          </a:bodyPr>
          <a:lstStyle/>
          <a:p>
            <a:pPr marL="0" indent="0">
              <a:buNone/>
            </a:pPr>
            <a:r>
              <a:rPr lang="en-US" dirty="0" smtClean="0">
                <a:solidFill>
                  <a:srgbClr val="0070C0"/>
                </a:solidFill>
              </a:rPr>
              <a:t>2.Close-ended </a:t>
            </a:r>
            <a:r>
              <a:rPr lang="en-US" dirty="0">
                <a:solidFill>
                  <a:srgbClr val="0070C0"/>
                </a:solidFill>
              </a:rPr>
              <a:t>Fund</a:t>
            </a:r>
          </a:p>
          <a:p>
            <a:r>
              <a:rPr lang="en-US" dirty="0"/>
              <a:t>Have the maturity period e.g.3,5 and 10 years (in Thailand</a:t>
            </a:r>
            <a:r>
              <a:rPr lang="en-US" dirty="0" smtClean="0"/>
              <a:t>).</a:t>
            </a:r>
          </a:p>
          <a:p>
            <a:pPr marL="0" indent="0">
              <a:buNone/>
            </a:pPr>
            <a:endParaRPr lang="en-US" dirty="0"/>
          </a:p>
          <a:p>
            <a:r>
              <a:rPr lang="en-US" dirty="0"/>
              <a:t>Normally the fund issues shares to public once through initial public offering (IPO</a:t>
            </a:r>
            <a:r>
              <a:rPr lang="en-US" dirty="0" smtClean="0"/>
              <a:t>).</a:t>
            </a:r>
          </a:p>
          <a:p>
            <a:pPr marL="0" indent="0">
              <a:buNone/>
            </a:pPr>
            <a:endParaRPr lang="en-US" dirty="0"/>
          </a:p>
          <a:p>
            <a:r>
              <a:rPr lang="en-US" dirty="0"/>
              <a:t>After IPO, investors can trade shares to other investors in stock exchange market only.</a:t>
            </a:r>
          </a:p>
          <a:p>
            <a:pPr marL="0" indent="0">
              <a:buNone/>
            </a:pPr>
            <a:endParaRPr lang="th-TH" dirty="0"/>
          </a:p>
        </p:txBody>
      </p:sp>
    </p:spTree>
    <p:extLst>
      <p:ext uri="{BB962C8B-B14F-4D97-AF65-F5344CB8AC3E}">
        <p14:creationId xmlns:p14="http://schemas.microsoft.com/office/powerpoint/2010/main" val="34731979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0800" y="3543300"/>
            <a:ext cx="3454400"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ตัวแทนเนื้อหา 2"/>
          <p:cNvSpPr>
            <a:spLocks noGrp="1"/>
          </p:cNvSpPr>
          <p:nvPr>
            <p:ph idx="1"/>
          </p:nvPr>
        </p:nvSpPr>
        <p:spPr>
          <a:xfrm>
            <a:off x="457200" y="787400"/>
            <a:ext cx="8229600" cy="4876800"/>
          </a:xfrm>
        </p:spPr>
        <p:txBody>
          <a:bodyPr/>
          <a:lstStyle/>
          <a:p>
            <a:r>
              <a:rPr lang="en-US" dirty="0"/>
              <a:t>The price received from selling or buying shares from the market is different from NAV</a:t>
            </a:r>
            <a:r>
              <a:rPr lang="en-US" dirty="0" smtClean="0"/>
              <a:t>.</a:t>
            </a:r>
          </a:p>
          <a:p>
            <a:pPr marL="0" indent="0">
              <a:buNone/>
            </a:pPr>
            <a:endParaRPr lang="en-US" dirty="0"/>
          </a:p>
          <a:p>
            <a:r>
              <a:rPr lang="en-US" dirty="0"/>
              <a:t>Discount: lower than </a:t>
            </a:r>
            <a:r>
              <a:rPr lang="en-US" dirty="0" smtClean="0"/>
              <a:t>NAV</a:t>
            </a:r>
          </a:p>
          <a:p>
            <a:pPr marL="0" indent="0">
              <a:buNone/>
            </a:pPr>
            <a:endParaRPr lang="en-US" dirty="0"/>
          </a:p>
          <a:p>
            <a:r>
              <a:rPr lang="en-US" dirty="0"/>
              <a:t>Premium: higher than </a:t>
            </a:r>
            <a:r>
              <a:rPr lang="en-US" dirty="0" smtClean="0"/>
              <a:t>NAV</a:t>
            </a:r>
          </a:p>
          <a:p>
            <a:pPr marL="0" indent="0">
              <a:buNone/>
            </a:pPr>
            <a:endParaRPr lang="en-US" dirty="0"/>
          </a:p>
          <a:p>
            <a:r>
              <a:rPr lang="en-US" dirty="0"/>
              <a:t>Less liquid than open-ended fund</a:t>
            </a:r>
          </a:p>
          <a:p>
            <a:pPr marL="0" indent="0">
              <a:buNone/>
            </a:pPr>
            <a:endParaRPr lang="th-TH" dirty="0"/>
          </a:p>
        </p:txBody>
      </p:sp>
    </p:spTree>
    <p:extLst>
      <p:ext uri="{BB962C8B-B14F-4D97-AF65-F5344CB8AC3E}">
        <p14:creationId xmlns:p14="http://schemas.microsoft.com/office/powerpoint/2010/main" val="11393029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983343"/>
            <a:ext cx="8229600" cy="990600"/>
          </a:xfrm>
        </p:spPr>
        <p:txBody>
          <a:bodyPr>
            <a:normAutofit fontScale="90000"/>
          </a:bodyPr>
          <a:lstStyle/>
          <a:p>
            <a:r>
              <a:rPr lang="en-US" dirty="0"/>
              <a:t>Types of fund according to investment </a:t>
            </a:r>
            <a:r>
              <a:rPr lang="en-US" dirty="0" smtClean="0"/>
              <a:t>objective</a:t>
            </a:r>
            <a:r>
              <a:rPr lang="en-US" dirty="0"/>
              <a:t/>
            </a:r>
            <a:br>
              <a:rPr lang="en-US" dirty="0"/>
            </a:br>
            <a:endParaRPr lang="th-TH" dirty="0"/>
          </a:p>
        </p:txBody>
      </p:sp>
      <p:pic>
        <p:nvPicPr>
          <p:cNvPr id="4099" name="Picture 3"/>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270234" y="3022599"/>
            <a:ext cx="4416566" cy="2959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ตัวแทนเนื้อหา 2"/>
          <p:cNvSpPr>
            <a:spLocks noGrp="1"/>
          </p:cNvSpPr>
          <p:nvPr>
            <p:ph idx="1"/>
          </p:nvPr>
        </p:nvSpPr>
        <p:spPr>
          <a:xfrm>
            <a:off x="457200" y="1973943"/>
            <a:ext cx="8229600" cy="4140199"/>
          </a:xfrm>
        </p:spPr>
        <p:txBody>
          <a:bodyPr/>
          <a:lstStyle/>
          <a:p>
            <a:pPr marL="0" indent="0">
              <a:buNone/>
            </a:pPr>
            <a:endParaRPr lang="en-US" dirty="0" smtClean="0"/>
          </a:p>
          <a:p>
            <a:pPr marL="0" indent="0">
              <a:buNone/>
            </a:pPr>
            <a:r>
              <a:rPr lang="en-US" dirty="0" smtClean="0"/>
              <a:t>There </a:t>
            </a:r>
            <a:r>
              <a:rPr lang="en-US" dirty="0"/>
              <a:t>are 10 types of </a:t>
            </a:r>
            <a:r>
              <a:rPr lang="en-US" dirty="0" smtClean="0"/>
              <a:t>funds</a:t>
            </a:r>
          </a:p>
          <a:p>
            <a:pPr marL="0" indent="0">
              <a:buNone/>
            </a:pPr>
            <a:r>
              <a:rPr lang="en-US" dirty="0" smtClean="0"/>
              <a:t> </a:t>
            </a:r>
            <a:r>
              <a:rPr lang="en-US" dirty="0"/>
              <a:t>following the Thai </a:t>
            </a:r>
            <a:r>
              <a:rPr lang="en-US" dirty="0" smtClean="0"/>
              <a:t>SEC</a:t>
            </a:r>
          </a:p>
          <a:p>
            <a:pPr marL="0" indent="0">
              <a:buNone/>
            </a:pPr>
            <a:r>
              <a:rPr lang="en-US" dirty="0" smtClean="0"/>
              <a:t>(</a:t>
            </a:r>
            <a:r>
              <a:rPr lang="en-US" dirty="0"/>
              <a:t>Securities and Exchange </a:t>
            </a:r>
            <a:r>
              <a:rPr lang="en-US" dirty="0" smtClean="0"/>
              <a:t>                                      Commission</a:t>
            </a:r>
            <a:r>
              <a:rPr lang="en-US" dirty="0"/>
              <a:t>, </a:t>
            </a:r>
            <a:r>
              <a:rPr lang="th-TH" dirty="0" err="1"/>
              <a:t>ก.ล.ต</a:t>
            </a:r>
            <a:r>
              <a:rPr lang="th-TH" dirty="0"/>
              <a:t>.)</a:t>
            </a:r>
          </a:p>
        </p:txBody>
      </p:sp>
    </p:spTree>
    <p:extLst>
      <p:ext uri="{BB962C8B-B14F-4D97-AF65-F5344CB8AC3E}">
        <p14:creationId xmlns:p14="http://schemas.microsoft.com/office/powerpoint/2010/main" val="23189855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าราง 3"/>
          <p:cNvGraphicFramePr>
            <a:graphicFrameLocks noGrp="1"/>
          </p:cNvGraphicFramePr>
          <p:nvPr>
            <p:extLst>
              <p:ext uri="{D42A27DB-BD31-4B8C-83A1-F6EECF244321}">
                <p14:modId xmlns:p14="http://schemas.microsoft.com/office/powerpoint/2010/main" val="103296114"/>
              </p:ext>
            </p:extLst>
          </p:nvPr>
        </p:nvGraphicFramePr>
        <p:xfrm>
          <a:off x="251520" y="371305"/>
          <a:ext cx="8784976" cy="5978336"/>
        </p:xfrm>
        <a:graphic>
          <a:graphicData uri="http://schemas.openxmlformats.org/drawingml/2006/table">
            <a:tbl>
              <a:tblPr firstRow="1" bandRow="1">
                <a:tableStyleId>{5C22544A-7EE6-4342-B048-85BDC9FD1C3A}</a:tableStyleId>
              </a:tblPr>
              <a:tblGrid>
                <a:gridCol w="4013825"/>
                <a:gridCol w="4771151"/>
              </a:tblGrid>
              <a:tr h="592051">
                <a:tc>
                  <a:txBody>
                    <a:bodyPr/>
                    <a:lstStyle/>
                    <a:p>
                      <a:r>
                        <a:rPr lang="en-US" sz="2400" dirty="0" smtClean="0"/>
                        <a:t>Types</a:t>
                      </a:r>
                      <a:r>
                        <a:rPr lang="en-US" sz="2400" baseline="0" dirty="0" smtClean="0"/>
                        <a:t> of Funds</a:t>
                      </a:r>
                      <a:endParaRPr lang="th-TH" sz="2400" dirty="0"/>
                    </a:p>
                  </a:txBody>
                  <a:tcPr/>
                </a:tc>
                <a:tc>
                  <a:txBody>
                    <a:bodyPr/>
                    <a:lstStyle/>
                    <a:p>
                      <a:r>
                        <a:rPr lang="en-US" sz="2400" dirty="0" smtClean="0"/>
                        <a:t>Properties</a:t>
                      </a:r>
                      <a:endParaRPr lang="th-TH" sz="2400" dirty="0"/>
                    </a:p>
                  </a:txBody>
                  <a:tcPr/>
                </a:tc>
              </a:tr>
              <a:tr h="1229001">
                <a:tc>
                  <a:txBody>
                    <a:bodyPr/>
                    <a:lstStyle/>
                    <a:p>
                      <a:r>
                        <a:rPr lang="en-US" sz="2800" dirty="0" smtClean="0"/>
                        <a:t>1.Equity Funds</a:t>
                      </a:r>
                      <a:endParaRPr lang="th-TH" sz="2800" dirty="0"/>
                    </a:p>
                  </a:txBody>
                  <a:tcPr/>
                </a:tc>
                <a:tc>
                  <a:txBody>
                    <a:bodyPr/>
                    <a:lstStyle/>
                    <a:p>
                      <a:r>
                        <a:rPr lang="en-US" sz="1800" dirty="0" smtClean="0"/>
                        <a:t>• invest in stocks</a:t>
                      </a:r>
                    </a:p>
                    <a:p>
                      <a:r>
                        <a:rPr lang="en-US" sz="1800" dirty="0" smtClean="0"/>
                        <a:t>• objective is a long-term capital growth with some income.</a:t>
                      </a:r>
                    </a:p>
                  </a:txBody>
                  <a:tcPr/>
                </a:tc>
              </a:tr>
              <a:tr h="2420270">
                <a:tc>
                  <a:txBody>
                    <a:bodyPr/>
                    <a:lstStyle/>
                    <a:p>
                      <a:r>
                        <a:rPr lang="en-US" sz="2800" dirty="0" smtClean="0"/>
                        <a:t>2.General Fixed income Funds</a:t>
                      </a:r>
                      <a:endParaRPr lang="th-TH" sz="2800" dirty="0"/>
                    </a:p>
                  </a:txBody>
                  <a:tcPr/>
                </a:tc>
                <a:tc>
                  <a:txBody>
                    <a:bodyPr/>
                    <a:lstStyle/>
                    <a:p>
                      <a:r>
                        <a:rPr lang="en-US" sz="1800" dirty="0" smtClean="0"/>
                        <a:t>•mobilized through sales of unit trusts in several types of debt instruments, including government bonds, state enterprise bonds, treasury bills, corporate debentures and various types of deposits.</a:t>
                      </a:r>
                    </a:p>
                    <a:p>
                      <a:r>
                        <a:rPr lang="en-US" sz="1800" dirty="0" smtClean="0"/>
                        <a:t>•suitable for investors with low risk appetite, since the Fixed Income Fund usually generates regular returns in a form of interest.</a:t>
                      </a:r>
                      <a:endParaRPr lang="th-TH" sz="1800" dirty="0"/>
                    </a:p>
                  </a:txBody>
                  <a:tcPr/>
                </a:tc>
              </a:tr>
              <a:tr h="1596964">
                <a:tc>
                  <a:txBody>
                    <a:bodyPr/>
                    <a:lstStyle/>
                    <a:p>
                      <a:r>
                        <a:rPr lang="en-US" sz="2800" dirty="0" smtClean="0"/>
                        <a:t>3.Long-term fixed income funds</a:t>
                      </a:r>
                      <a:endParaRPr lang="th-TH" sz="2800" dirty="0"/>
                    </a:p>
                  </a:txBody>
                  <a:tcPr/>
                </a:tc>
                <a:tc>
                  <a:txBody>
                    <a:bodyPr/>
                    <a:lstStyle/>
                    <a:p>
                      <a:r>
                        <a:rPr lang="en-US" sz="1800" dirty="0" smtClean="0"/>
                        <a:t>•The fixed income fund with the portfolio duration, the weighted average of the individual duration of bonds within the portfolio, more than 1 year.</a:t>
                      </a:r>
                    </a:p>
                    <a:p>
                      <a:endParaRPr lang="th-TH" dirty="0"/>
                    </a:p>
                  </a:txBody>
                  <a:tcPr/>
                </a:tc>
              </a:tr>
            </a:tbl>
          </a:graphicData>
        </a:graphic>
      </p:graphicFrame>
      <p:sp>
        <p:nvSpPr>
          <p:cNvPr id="5" name="สี่เหลี่ยมผืนผ้า 4"/>
          <p:cNvSpPr/>
          <p:nvPr/>
        </p:nvSpPr>
        <p:spPr>
          <a:xfrm>
            <a:off x="4446805" y="3167390"/>
            <a:ext cx="250390" cy="523220"/>
          </a:xfrm>
          <a:prstGeom prst="rect">
            <a:avLst/>
          </a:prstGeom>
        </p:spPr>
        <p:txBody>
          <a:bodyPr wrap="none">
            <a:spAutoFit/>
          </a:bodyPr>
          <a:lstStyle/>
          <a:p>
            <a:r>
              <a:rPr lang="th-TH" b="0" dirty="0" smtClean="0">
                <a:effectLst/>
              </a:rPr>
              <a:t> </a:t>
            </a:r>
            <a:endParaRPr lang="th-TH" dirty="0"/>
          </a:p>
        </p:txBody>
      </p:sp>
    </p:spTree>
    <p:extLst>
      <p:ext uri="{BB962C8B-B14F-4D97-AF65-F5344CB8AC3E}">
        <p14:creationId xmlns:p14="http://schemas.microsoft.com/office/powerpoint/2010/main" val="4697242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าราง 3"/>
          <p:cNvGraphicFramePr>
            <a:graphicFrameLocks noGrp="1"/>
          </p:cNvGraphicFramePr>
          <p:nvPr>
            <p:extLst>
              <p:ext uri="{D42A27DB-BD31-4B8C-83A1-F6EECF244321}">
                <p14:modId xmlns:p14="http://schemas.microsoft.com/office/powerpoint/2010/main" val="2819441172"/>
              </p:ext>
            </p:extLst>
          </p:nvPr>
        </p:nvGraphicFramePr>
        <p:xfrm>
          <a:off x="323528" y="435383"/>
          <a:ext cx="8640960" cy="5841657"/>
        </p:xfrm>
        <a:graphic>
          <a:graphicData uri="http://schemas.openxmlformats.org/drawingml/2006/table">
            <a:tbl>
              <a:tblPr firstRow="1" bandRow="1">
                <a:tableStyleId>{5C22544A-7EE6-4342-B048-85BDC9FD1C3A}</a:tableStyleId>
              </a:tblPr>
              <a:tblGrid>
                <a:gridCol w="3993721"/>
                <a:gridCol w="4647239"/>
              </a:tblGrid>
              <a:tr h="656563">
                <a:tc>
                  <a:txBody>
                    <a:bodyPr/>
                    <a:lstStyle/>
                    <a:p>
                      <a:r>
                        <a:rPr lang="en-US" sz="2400" dirty="0" smtClean="0"/>
                        <a:t>Types of Funds</a:t>
                      </a:r>
                      <a:endParaRPr lang="th-TH" sz="2400" dirty="0"/>
                    </a:p>
                  </a:txBody>
                  <a:tcPr/>
                </a:tc>
                <a:tc>
                  <a:txBody>
                    <a:bodyPr/>
                    <a:lstStyle/>
                    <a:p>
                      <a:r>
                        <a:rPr lang="en-US" sz="2400" dirty="0" smtClean="0"/>
                        <a:t>Properties</a:t>
                      </a:r>
                      <a:endParaRPr lang="th-TH" sz="2400" dirty="0"/>
                    </a:p>
                  </a:txBody>
                  <a:tcPr/>
                </a:tc>
              </a:tr>
              <a:tr h="893707">
                <a:tc>
                  <a:txBody>
                    <a:bodyPr/>
                    <a:lstStyle/>
                    <a:p>
                      <a:r>
                        <a:rPr lang="en-US" sz="2800" dirty="0" smtClean="0"/>
                        <a:t>4.Short-term fixed income funds</a:t>
                      </a:r>
                      <a:endParaRPr lang="th-TH" sz="2800" dirty="0"/>
                    </a:p>
                  </a:txBody>
                  <a:tcPr/>
                </a:tc>
                <a:tc>
                  <a:txBody>
                    <a:bodyPr/>
                    <a:lstStyle/>
                    <a:p>
                      <a:r>
                        <a:rPr lang="en-US" sz="1800" dirty="0" smtClean="0"/>
                        <a:t>•The Fixed income fund with the portfolio duration less than 1 year.</a:t>
                      </a:r>
                    </a:p>
                  </a:txBody>
                  <a:tcPr/>
                </a:tc>
              </a:tr>
              <a:tr h="1204295">
                <a:tc>
                  <a:txBody>
                    <a:bodyPr/>
                    <a:lstStyle/>
                    <a:p>
                      <a:r>
                        <a:rPr lang="en-US" sz="2800" dirty="0" smtClean="0"/>
                        <a:t>5.Balanced Funds</a:t>
                      </a:r>
                      <a:endParaRPr lang="th-TH" sz="2800" dirty="0"/>
                    </a:p>
                  </a:txBody>
                  <a:tcPr/>
                </a:tc>
                <a:tc>
                  <a:txBody>
                    <a:bodyPr/>
                    <a:lstStyle/>
                    <a:p>
                      <a:r>
                        <a:rPr lang="en-US" sz="1800" dirty="0" smtClean="0"/>
                        <a:t>•invest in a mix of equities and fixed income securities. </a:t>
                      </a:r>
                    </a:p>
                    <a:p>
                      <a:r>
                        <a:rPr lang="en-US" sz="1800" dirty="0" smtClean="0"/>
                        <a:t>•suitable for investors with moderate growth appetite.</a:t>
                      </a:r>
                      <a:endParaRPr lang="th-TH" sz="1800" dirty="0"/>
                    </a:p>
                  </a:txBody>
                  <a:tcPr/>
                </a:tc>
              </a:tr>
              <a:tr h="1275795">
                <a:tc>
                  <a:txBody>
                    <a:bodyPr/>
                    <a:lstStyle/>
                    <a:p>
                      <a:r>
                        <a:rPr lang="en-US" sz="2800" dirty="0" smtClean="0"/>
                        <a:t>6.Flexible Portfolio Funds</a:t>
                      </a:r>
                      <a:endParaRPr lang="th-TH" sz="2800" dirty="0"/>
                    </a:p>
                  </a:txBody>
                  <a:tcPr/>
                </a:tc>
                <a:tc>
                  <a:txBody>
                    <a:bodyPr/>
                    <a:lstStyle/>
                    <a:p>
                      <a:r>
                        <a:rPr lang="en-US" sz="1800" dirty="0" smtClean="0"/>
                        <a:t>•seeks high total return by investing in common stock, bonds, and other debt and money-market securities. </a:t>
                      </a:r>
                    </a:p>
                  </a:txBody>
                  <a:tcPr/>
                </a:tc>
              </a:tr>
              <a:tr h="1760124">
                <a:tc>
                  <a:txBody>
                    <a:bodyPr/>
                    <a:lstStyle/>
                    <a:p>
                      <a:r>
                        <a:rPr lang="en-US" sz="2800" dirty="0" smtClean="0"/>
                        <a:t>7.Funds of Funds</a:t>
                      </a:r>
                      <a:endParaRPr lang="th-TH" sz="2800" dirty="0"/>
                    </a:p>
                  </a:txBody>
                  <a:tcPr/>
                </a:tc>
                <a:tc>
                  <a:txBody>
                    <a:bodyPr/>
                    <a:lstStyle/>
                    <a:p>
                      <a:r>
                        <a:rPr lang="en-US" sz="1800" dirty="0" smtClean="0"/>
                        <a:t>•Funds</a:t>
                      </a:r>
                      <a:r>
                        <a:rPr lang="en-US" sz="1800" baseline="0" dirty="0" smtClean="0"/>
                        <a:t> invest in other funds</a:t>
                      </a:r>
                    </a:p>
                    <a:p>
                      <a:r>
                        <a:rPr lang="en-US" sz="1800" dirty="0" smtClean="0"/>
                        <a:t>•The benefit received from this fund is the lower risk which results from the risk diversification. However, the drawback of this fund is the redundant fees from the cost of managing the funds.</a:t>
                      </a:r>
                      <a:endParaRPr lang="th-TH" sz="1800" dirty="0"/>
                    </a:p>
                  </a:txBody>
                  <a:tcPr/>
                </a:tc>
              </a:tr>
            </a:tbl>
          </a:graphicData>
        </a:graphic>
      </p:graphicFrame>
    </p:spTree>
    <p:extLst>
      <p:ext uri="{BB962C8B-B14F-4D97-AF65-F5344CB8AC3E}">
        <p14:creationId xmlns:p14="http://schemas.microsoft.com/office/powerpoint/2010/main" val="37476291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าราง 3"/>
          <p:cNvGraphicFramePr>
            <a:graphicFrameLocks noGrp="1"/>
          </p:cNvGraphicFramePr>
          <p:nvPr>
            <p:extLst>
              <p:ext uri="{D42A27DB-BD31-4B8C-83A1-F6EECF244321}">
                <p14:modId xmlns:p14="http://schemas.microsoft.com/office/powerpoint/2010/main" val="357747789"/>
              </p:ext>
            </p:extLst>
          </p:nvPr>
        </p:nvGraphicFramePr>
        <p:xfrm>
          <a:off x="323528" y="453841"/>
          <a:ext cx="8568952" cy="6271835"/>
        </p:xfrm>
        <a:graphic>
          <a:graphicData uri="http://schemas.openxmlformats.org/drawingml/2006/table">
            <a:tbl>
              <a:tblPr firstRow="1" bandRow="1">
                <a:tableStyleId>{5C22544A-7EE6-4342-B048-85BDC9FD1C3A}</a:tableStyleId>
              </a:tblPr>
              <a:tblGrid>
                <a:gridCol w="3672408"/>
                <a:gridCol w="4896544"/>
              </a:tblGrid>
              <a:tr h="748289">
                <a:tc>
                  <a:txBody>
                    <a:bodyPr/>
                    <a:lstStyle/>
                    <a:p>
                      <a:r>
                        <a:rPr lang="en-US" sz="2800" dirty="0" smtClean="0"/>
                        <a:t>Types of</a:t>
                      </a:r>
                      <a:r>
                        <a:rPr lang="en-US" sz="2800" baseline="0" dirty="0" smtClean="0"/>
                        <a:t> Funds</a:t>
                      </a:r>
                      <a:endParaRPr lang="th-TH" sz="2800" dirty="0"/>
                    </a:p>
                  </a:txBody>
                  <a:tcPr/>
                </a:tc>
                <a:tc>
                  <a:txBody>
                    <a:bodyPr/>
                    <a:lstStyle/>
                    <a:p>
                      <a:r>
                        <a:rPr lang="en-US" sz="2400" dirty="0" smtClean="0"/>
                        <a:t>Properties</a:t>
                      </a:r>
                      <a:endParaRPr lang="th-TH" sz="2400" dirty="0"/>
                    </a:p>
                  </a:txBody>
                  <a:tcPr/>
                </a:tc>
              </a:tr>
              <a:tr h="1265648">
                <a:tc>
                  <a:txBody>
                    <a:bodyPr/>
                    <a:lstStyle/>
                    <a:p>
                      <a:r>
                        <a:rPr lang="en-US" sz="2800" dirty="0" smtClean="0"/>
                        <a:t>8.Warrant Funds</a:t>
                      </a:r>
                      <a:endParaRPr lang="th-TH" sz="2800" dirty="0"/>
                    </a:p>
                  </a:txBody>
                  <a:tcPr/>
                </a:tc>
                <a:tc>
                  <a:txBody>
                    <a:bodyPr/>
                    <a:lstStyle/>
                    <a:p>
                      <a:r>
                        <a:rPr lang="en-US" sz="1800" dirty="0" smtClean="0"/>
                        <a:t>•the investors need a warrant paper to claim the right to buy a stock or to buy a debenture.</a:t>
                      </a:r>
                    </a:p>
                  </a:txBody>
                  <a:tcPr/>
                </a:tc>
              </a:tr>
              <a:tr h="1586429">
                <a:tc>
                  <a:txBody>
                    <a:bodyPr/>
                    <a:lstStyle/>
                    <a:p>
                      <a:r>
                        <a:rPr lang="en-US" sz="2800" dirty="0" smtClean="0"/>
                        <a:t>9.Sector Funds</a:t>
                      </a:r>
                      <a:endParaRPr lang="th-TH" sz="2800" dirty="0"/>
                    </a:p>
                  </a:txBody>
                  <a:tcPr/>
                </a:tc>
                <a:tc>
                  <a:txBody>
                    <a:bodyPr/>
                    <a:lstStyle/>
                    <a:p>
                      <a:r>
                        <a:rPr lang="en-US" sz="1800" dirty="0" smtClean="0"/>
                        <a:t>•invest in the company with the same industry •diversification of risk is low then the risk is high.</a:t>
                      </a:r>
                    </a:p>
                  </a:txBody>
                  <a:tcPr/>
                </a:tc>
              </a:tr>
              <a:tr h="2671469">
                <a:tc>
                  <a:txBody>
                    <a:bodyPr/>
                    <a:lstStyle/>
                    <a:p>
                      <a:r>
                        <a:rPr lang="en-US" sz="2800" dirty="0" smtClean="0"/>
                        <a:t>10.Money market Funds</a:t>
                      </a:r>
                      <a:endParaRPr lang="th-TH" sz="2800" dirty="0"/>
                    </a:p>
                  </a:txBody>
                  <a:tcPr/>
                </a:tc>
                <a:tc>
                  <a:txBody>
                    <a:bodyPr/>
                    <a:lstStyle/>
                    <a:p>
                      <a:r>
                        <a:rPr lang="en-US" sz="1800" dirty="0" smtClean="0"/>
                        <a:t>•funds invest in safer short-term debt instruments, such as treasury bills, commercial paper and government securities.</a:t>
                      </a:r>
                    </a:p>
                    <a:p>
                      <a:r>
                        <a:rPr lang="en-US" sz="1800" dirty="0" smtClean="0"/>
                        <a:t>•a safer investment, but with a lower potential return than other types of mutual funds.</a:t>
                      </a:r>
                    </a:p>
                    <a:p>
                      <a:r>
                        <a:rPr lang="en-US" sz="1800" dirty="0" smtClean="0"/>
                        <a:t>•suitable for investors with low risk appetite looking for a short-term period investment.</a:t>
                      </a:r>
                    </a:p>
                  </a:txBody>
                  <a:tcPr/>
                </a:tc>
              </a:tr>
            </a:tbl>
          </a:graphicData>
        </a:graphic>
      </p:graphicFrame>
    </p:spTree>
    <p:extLst>
      <p:ext uri="{BB962C8B-B14F-4D97-AF65-F5344CB8AC3E}">
        <p14:creationId xmlns:p14="http://schemas.microsoft.com/office/powerpoint/2010/main" val="40037893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41086" y="1315357"/>
            <a:ext cx="8229600" cy="2093686"/>
          </a:xfrm>
        </p:spPr>
        <p:txBody>
          <a:bodyPr>
            <a:normAutofit/>
          </a:bodyPr>
          <a:lstStyle/>
          <a:p>
            <a:r>
              <a:rPr lang="en-US" dirty="0"/>
              <a:t>Advantage and Disadvantage of Mutual Fund</a:t>
            </a:r>
            <a:endParaRPr lang="th-TH" dirty="0"/>
          </a:p>
        </p:txBody>
      </p:sp>
      <p:pic>
        <p:nvPicPr>
          <p:cNvPr id="7170"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38200" y="3192642"/>
            <a:ext cx="7124700" cy="31700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04527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984" y="24967"/>
            <a:ext cx="7886700" cy="1325563"/>
          </a:xfrm>
        </p:spPr>
        <p:txBody>
          <a:bodyPr/>
          <a:lstStyle/>
          <a:p>
            <a:r>
              <a:rPr lang="en-US" dirty="0" smtClean="0">
                <a:solidFill>
                  <a:srgbClr val="C00000"/>
                </a:solidFill>
              </a:rPr>
              <a:t>Advantages of the mutual fund</a:t>
            </a:r>
            <a:endParaRPr lang="en-US" dirty="0">
              <a:solidFill>
                <a:srgbClr val="C00000"/>
              </a:solidFill>
            </a:endParaRPr>
          </a:p>
        </p:txBody>
      </p:sp>
      <p:sp>
        <p:nvSpPr>
          <p:cNvPr id="9" name="Rectangle 8"/>
          <p:cNvSpPr/>
          <p:nvPr/>
        </p:nvSpPr>
        <p:spPr>
          <a:xfrm>
            <a:off x="103815" y="1149944"/>
            <a:ext cx="2642347" cy="1216594"/>
          </a:xfrm>
          <a:prstGeom prst="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solidFill>
                  <a:prstClr val="white"/>
                </a:solidFill>
                <a:latin typeface="Arial" panose="020B0604020202020204" pitchFamily="34" charset="0"/>
                <a:cs typeface="Arial" panose="020B0604020202020204" pitchFamily="34" charset="0"/>
              </a:rPr>
              <a:t>1.Risk Reduction (Safety</a:t>
            </a:r>
            <a:r>
              <a:rPr lang="en-US" sz="2400" dirty="0" smtClean="0">
                <a:solidFill>
                  <a:prstClr val="white"/>
                </a:solidFill>
                <a:latin typeface="Arial" panose="020B0604020202020204" pitchFamily="34" charset="0"/>
                <a:cs typeface="Arial" panose="020B0604020202020204" pitchFamily="34" charset="0"/>
              </a:rPr>
              <a:t>)</a:t>
            </a:r>
            <a:endParaRPr lang="en-US" sz="2400" dirty="0">
              <a:solidFill>
                <a:prstClr val="white"/>
              </a:solidFill>
              <a:latin typeface="Arial" panose="020B0604020202020204" pitchFamily="34" charset="0"/>
              <a:cs typeface="Arial" panose="020B0604020202020204" pitchFamily="34" charset="0"/>
            </a:endParaRPr>
          </a:p>
        </p:txBody>
      </p:sp>
      <p:sp>
        <p:nvSpPr>
          <p:cNvPr id="10" name="Rectangle 9"/>
          <p:cNvSpPr/>
          <p:nvPr/>
        </p:nvSpPr>
        <p:spPr>
          <a:xfrm>
            <a:off x="103815" y="2566056"/>
            <a:ext cx="2642347" cy="1219057"/>
          </a:xfrm>
          <a:prstGeom prst="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solidFill>
                  <a:prstClr val="white"/>
                </a:solidFill>
                <a:latin typeface="Arial" panose="020B0604020202020204" pitchFamily="34" charset="0"/>
                <a:cs typeface="Arial" panose="020B0604020202020204" pitchFamily="34" charset="0"/>
              </a:rPr>
              <a:t>2. Professional Management</a:t>
            </a:r>
            <a:endParaRPr lang="en-US" sz="2400" b="1" dirty="0">
              <a:solidFill>
                <a:prstClr val="white"/>
              </a:solidFill>
              <a:latin typeface="Arial" panose="020B0604020202020204" pitchFamily="34" charset="0"/>
              <a:cs typeface="Arial" panose="020B0604020202020204" pitchFamily="34" charset="0"/>
            </a:endParaRPr>
          </a:p>
        </p:txBody>
      </p:sp>
      <p:sp>
        <p:nvSpPr>
          <p:cNvPr id="11" name="Rectangle 10"/>
          <p:cNvSpPr/>
          <p:nvPr/>
        </p:nvSpPr>
        <p:spPr>
          <a:xfrm>
            <a:off x="110319" y="3991321"/>
            <a:ext cx="2642347" cy="1052512"/>
          </a:xfrm>
          <a:prstGeom prst="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3200" b="1" dirty="0" smtClean="0">
                <a:solidFill>
                  <a:prstClr val="white"/>
                </a:solidFill>
              </a:rPr>
              <a:t>3. </a:t>
            </a:r>
            <a:r>
              <a:rPr lang="en-US" sz="2400" b="1" dirty="0" smtClean="0">
                <a:solidFill>
                  <a:prstClr val="white"/>
                </a:solidFill>
                <a:latin typeface="Arial" panose="020B0604020202020204" pitchFamily="34" charset="0"/>
                <a:cs typeface="Arial" panose="020B0604020202020204" pitchFamily="34" charset="0"/>
              </a:rPr>
              <a:t>Liquidity</a:t>
            </a:r>
            <a:endParaRPr lang="en-US" sz="2400" b="1" dirty="0">
              <a:solidFill>
                <a:prstClr val="white"/>
              </a:solidFill>
              <a:latin typeface="Arial" panose="020B0604020202020204" pitchFamily="34" charset="0"/>
              <a:cs typeface="Arial" panose="020B0604020202020204" pitchFamily="34" charset="0"/>
            </a:endParaRPr>
          </a:p>
        </p:txBody>
      </p:sp>
      <p:sp>
        <p:nvSpPr>
          <p:cNvPr id="12" name="Rectangle 11"/>
          <p:cNvSpPr/>
          <p:nvPr/>
        </p:nvSpPr>
        <p:spPr>
          <a:xfrm>
            <a:off x="110319" y="5278821"/>
            <a:ext cx="2642347" cy="1052512"/>
          </a:xfrm>
          <a:prstGeom prst="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dirty="0" smtClean="0">
                <a:solidFill>
                  <a:prstClr val="white"/>
                </a:solidFill>
                <a:latin typeface="Arial" panose="020B0604020202020204" pitchFamily="34" charset="0"/>
                <a:cs typeface="Arial" panose="020B0604020202020204" pitchFamily="34" charset="0"/>
              </a:rPr>
              <a:t> </a:t>
            </a:r>
            <a:r>
              <a:rPr lang="en-US" sz="2400" b="1" dirty="0" smtClean="0">
                <a:solidFill>
                  <a:prstClr val="white"/>
                </a:solidFill>
                <a:latin typeface="Arial" panose="020B0604020202020204" pitchFamily="34" charset="0"/>
                <a:cs typeface="Arial" panose="020B0604020202020204" pitchFamily="34" charset="0"/>
              </a:rPr>
              <a:t>4. Easily to get started</a:t>
            </a:r>
            <a:endParaRPr lang="en-US" sz="2400" b="1" dirty="0">
              <a:solidFill>
                <a:prstClr val="white"/>
              </a:solidFill>
              <a:latin typeface="Arial" panose="020B0604020202020204" pitchFamily="34" charset="0"/>
              <a:cs typeface="Arial" panose="020B0604020202020204" pitchFamily="34" charset="0"/>
            </a:endParaRPr>
          </a:p>
        </p:txBody>
      </p:sp>
      <p:sp>
        <p:nvSpPr>
          <p:cNvPr id="13" name="Rectangle 12"/>
          <p:cNvSpPr/>
          <p:nvPr/>
        </p:nvSpPr>
        <p:spPr>
          <a:xfrm>
            <a:off x="3012003" y="5301175"/>
            <a:ext cx="6025577" cy="10802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prstClr val="black">
                    <a:lumMod val="95000"/>
                    <a:lumOff val="5000"/>
                  </a:prstClr>
                </a:solidFill>
                <a:latin typeface="Arial" panose="020B0604020202020204" pitchFamily="34" charset="0"/>
                <a:cs typeface="Arial" panose="020B0604020202020204" pitchFamily="34" charset="0"/>
              </a:rPr>
              <a:t>Investing in a mutual fund usually doesn’t require a large sum of money.</a:t>
            </a:r>
          </a:p>
        </p:txBody>
      </p:sp>
      <p:sp>
        <p:nvSpPr>
          <p:cNvPr id="14" name="Rectangle 13"/>
          <p:cNvSpPr/>
          <p:nvPr/>
        </p:nvSpPr>
        <p:spPr>
          <a:xfrm>
            <a:off x="2968178" y="2540584"/>
            <a:ext cx="6025577" cy="119340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prstClr val="black">
                    <a:lumMod val="95000"/>
                    <a:lumOff val="5000"/>
                  </a:prstClr>
                </a:solidFill>
                <a:latin typeface="Arial" panose="020B0604020202020204" pitchFamily="34" charset="0"/>
                <a:cs typeface="Arial" panose="020B0604020202020204" pitchFamily="34" charset="0"/>
              </a:rPr>
              <a:t>Mutual funds do not require a great deal of time or knowledge from </a:t>
            </a:r>
            <a:r>
              <a:rPr lang="en-US" sz="2000" dirty="0" smtClean="0">
                <a:solidFill>
                  <a:prstClr val="black">
                    <a:lumMod val="95000"/>
                    <a:lumOff val="5000"/>
                  </a:prstClr>
                </a:solidFill>
                <a:latin typeface="Arial" panose="020B0604020202020204" pitchFamily="34" charset="0"/>
                <a:cs typeface="Arial" panose="020B0604020202020204" pitchFamily="34" charset="0"/>
              </a:rPr>
              <a:t>the </a:t>
            </a:r>
            <a:r>
              <a:rPr lang="en-US" sz="2000" dirty="0">
                <a:solidFill>
                  <a:prstClr val="black">
                    <a:lumMod val="95000"/>
                    <a:lumOff val="5000"/>
                  </a:prstClr>
                </a:solidFill>
                <a:latin typeface="Arial" panose="020B0604020202020204" pitchFamily="34" charset="0"/>
                <a:cs typeface="Arial" panose="020B0604020202020204" pitchFamily="34" charset="0"/>
              </a:rPr>
              <a:t>investor because they are managed by professional fund managers. </a:t>
            </a:r>
            <a:endParaRPr lang="en-US" sz="2000" dirty="0">
              <a:ln w="0"/>
              <a:solidFill>
                <a:prstClr val="black">
                  <a:lumMod val="95000"/>
                  <a:lumOff val="5000"/>
                </a:prstClr>
              </a:solidFill>
              <a:effectLst>
                <a:outerShdw blurRad="38100" dist="19050" dir="2700000" algn="tl" rotWithShape="0">
                  <a:prstClr val="black">
                    <a:alpha val="40000"/>
                  </a:prstClr>
                </a:outerShdw>
              </a:effectLst>
              <a:latin typeface="Arial" panose="020B0604020202020204" pitchFamily="34" charset="0"/>
              <a:cs typeface="Arial" panose="020B0604020202020204" pitchFamily="34" charset="0"/>
            </a:endParaRPr>
          </a:p>
        </p:txBody>
      </p:sp>
      <p:sp>
        <p:nvSpPr>
          <p:cNvPr id="15" name="Rectangle 14"/>
          <p:cNvSpPr/>
          <p:nvPr/>
        </p:nvSpPr>
        <p:spPr>
          <a:xfrm>
            <a:off x="3017763" y="3920879"/>
            <a:ext cx="5975992" cy="119340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prstClr val="black">
                    <a:lumMod val="95000"/>
                    <a:lumOff val="5000"/>
                  </a:prstClr>
                </a:solidFill>
                <a:latin typeface="Arial" panose="020B0604020202020204" pitchFamily="34" charset="0"/>
                <a:cs typeface="Arial" panose="020B0604020202020204" pitchFamily="34" charset="0"/>
              </a:rPr>
              <a:t>A mutual </a:t>
            </a:r>
            <a:r>
              <a:rPr lang="en-US" sz="2000" dirty="0">
                <a:solidFill>
                  <a:prstClr val="black">
                    <a:lumMod val="95000"/>
                    <a:lumOff val="5000"/>
                  </a:prstClr>
                </a:solidFill>
                <a:latin typeface="Arial" panose="020B0604020202020204" pitchFamily="34" charset="0"/>
                <a:cs typeface="Arial" panose="020B0604020202020204" pitchFamily="34" charset="0"/>
              </a:rPr>
              <a:t>fund allows you to request that your shares be converted into cash at any time.</a:t>
            </a:r>
          </a:p>
        </p:txBody>
      </p:sp>
      <p:sp>
        <p:nvSpPr>
          <p:cNvPr id="16" name="Rectangle 15"/>
          <p:cNvSpPr/>
          <p:nvPr/>
        </p:nvSpPr>
        <p:spPr>
          <a:xfrm>
            <a:off x="2995334" y="1173129"/>
            <a:ext cx="6025577" cy="119340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prstClr val="black">
                    <a:lumMod val="95000"/>
                    <a:lumOff val="5000"/>
                  </a:prstClr>
                </a:solidFill>
                <a:latin typeface="Arial" panose="020B0604020202020204" pitchFamily="34" charset="0"/>
                <a:cs typeface="Arial" panose="020B0604020202020204" pitchFamily="34" charset="0"/>
              </a:rPr>
              <a:t>By owning shares in a mutual fund instead of owning individual stocks or bonds, your risk is spread out.</a:t>
            </a:r>
          </a:p>
        </p:txBody>
      </p:sp>
      <p:sp>
        <p:nvSpPr>
          <p:cNvPr id="17" name="Right Arrow 16"/>
          <p:cNvSpPr/>
          <p:nvPr/>
        </p:nvSpPr>
        <p:spPr>
          <a:xfrm>
            <a:off x="2520451" y="1544507"/>
            <a:ext cx="509024" cy="567494"/>
          </a:xfrm>
          <a:prstGeom prst="rightArrow">
            <a:avLst/>
          </a:prstGeom>
          <a:solidFill>
            <a:srgbClr val="C00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prstClr val="white"/>
              </a:solidFill>
            </a:endParaRPr>
          </a:p>
        </p:txBody>
      </p:sp>
      <p:sp>
        <p:nvSpPr>
          <p:cNvPr id="18" name="Right Arrow 17"/>
          <p:cNvSpPr/>
          <p:nvPr/>
        </p:nvSpPr>
        <p:spPr>
          <a:xfrm>
            <a:off x="2508739" y="2811698"/>
            <a:ext cx="509024" cy="567494"/>
          </a:xfrm>
          <a:prstGeom prst="rightArrow">
            <a:avLst/>
          </a:prstGeom>
          <a:solidFill>
            <a:srgbClr val="C00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prstClr val="white"/>
              </a:solidFill>
            </a:endParaRPr>
          </a:p>
        </p:txBody>
      </p:sp>
      <p:sp>
        <p:nvSpPr>
          <p:cNvPr id="19" name="Right Arrow 18"/>
          <p:cNvSpPr/>
          <p:nvPr/>
        </p:nvSpPr>
        <p:spPr>
          <a:xfrm>
            <a:off x="2554351" y="4237767"/>
            <a:ext cx="509024" cy="567494"/>
          </a:xfrm>
          <a:prstGeom prst="rightArrow">
            <a:avLst/>
          </a:prstGeom>
          <a:solidFill>
            <a:srgbClr val="C00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prstClr val="white"/>
              </a:solidFill>
            </a:endParaRPr>
          </a:p>
        </p:txBody>
      </p:sp>
      <p:sp>
        <p:nvSpPr>
          <p:cNvPr id="20" name="Right Arrow 19"/>
          <p:cNvSpPr/>
          <p:nvPr/>
        </p:nvSpPr>
        <p:spPr>
          <a:xfrm>
            <a:off x="2554351" y="5813978"/>
            <a:ext cx="509024" cy="567494"/>
          </a:xfrm>
          <a:prstGeom prst="rightArrow">
            <a:avLst/>
          </a:prstGeom>
          <a:solidFill>
            <a:srgbClr val="C00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486336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218" y="-26894"/>
            <a:ext cx="7886700" cy="1325563"/>
          </a:xfrm>
        </p:spPr>
        <p:txBody>
          <a:bodyPr/>
          <a:lstStyle/>
          <a:p>
            <a:r>
              <a:rPr lang="en-US" dirty="0" smtClean="0">
                <a:solidFill>
                  <a:srgbClr val="C00000"/>
                </a:solidFill>
              </a:rPr>
              <a:t>Disadvantage of mutual fund</a:t>
            </a:r>
            <a:endParaRPr lang="en-US" dirty="0">
              <a:solidFill>
                <a:srgbClr val="C00000"/>
              </a:solidFill>
            </a:endParaRPr>
          </a:p>
        </p:txBody>
      </p:sp>
      <p:sp>
        <p:nvSpPr>
          <p:cNvPr id="4" name="Rectangle 3"/>
          <p:cNvSpPr/>
          <p:nvPr/>
        </p:nvSpPr>
        <p:spPr>
          <a:xfrm>
            <a:off x="99152" y="1088571"/>
            <a:ext cx="2543196" cy="176900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2400" b="1" dirty="0" smtClean="0">
                <a:solidFill>
                  <a:prstClr val="white"/>
                </a:solidFill>
                <a:latin typeface="Arial" panose="020B0604020202020204" pitchFamily="34" charset="0"/>
                <a:cs typeface="Arial" panose="020B0604020202020204" pitchFamily="34" charset="0"/>
              </a:rPr>
              <a:t>1. High </a:t>
            </a:r>
            <a:r>
              <a:rPr lang="en-US" sz="2400" b="1" dirty="0">
                <a:solidFill>
                  <a:prstClr val="white"/>
                </a:solidFill>
                <a:latin typeface="Arial" panose="020B0604020202020204" pitchFamily="34" charset="0"/>
                <a:cs typeface="Arial" panose="020B0604020202020204" pitchFamily="34" charset="0"/>
              </a:rPr>
              <a:t>Expense Ratios and Sales Charges</a:t>
            </a:r>
            <a:endParaRPr lang="en-US" sz="2400" dirty="0">
              <a:solidFill>
                <a:prstClr val="white"/>
              </a:solidFill>
              <a:latin typeface="Arial" panose="020B0604020202020204" pitchFamily="34" charset="0"/>
              <a:cs typeface="Arial" panose="020B0604020202020204" pitchFamily="34" charset="0"/>
            </a:endParaRPr>
          </a:p>
        </p:txBody>
      </p:sp>
      <p:sp>
        <p:nvSpPr>
          <p:cNvPr id="5" name="Rectangle 4"/>
          <p:cNvSpPr/>
          <p:nvPr/>
        </p:nvSpPr>
        <p:spPr>
          <a:xfrm>
            <a:off x="99152" y="2984324"/>
            <a:ext cx="2622014" cy="143290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r>
              <a:rPr lang="en-US" sz="2400" dirty="0" smtClean="0">
                <a:solidFill>
                  <a:prstClr val="white"/>
                </a:solidFill>
                <a:latin typeface="Arial" panose="020B0604020202020204" pitchFamily="34" charset="0"/>
                <a:cs typeface="Arial" panose="020B0604020202020204" pitchFamily="34" charset="0"/>
              </a:rPr>
              <a:t>2. </a:t>
            </a:r>
            <a:r>
              <a:rPr lang="en-US" sz="2400" b="1" dirty="0" smtClean="0">
                <a:solidFill>
                  <a:prstClr val="white"/>
                </a:solidFill>
                <a:latin typeface="Arial" panose="020B0604020202020204" pitchFamily="34" charset="0"/>
                <a:cs typeface="Arial" panose="020B0604020202020204" pitchFamily="34" charset="0"/>
              </a:rPr>
              <a:t>Unpredictable        Performance </a:t>
            </a:r>
            <a:endParaRPr lang="en-US" sz="2400" b="1" dirty="0">
              <a:solidFill>
                <a:prstClr val="white"/>
              </a:solidFill>
              <a:latin typeface="Arial" panose="020B0604020202020204" pitchFamily="34" charset="0"/>
              <a:cs typeface="Arial" panose="020B0604020202020204" pitchFamily="34" charset="0"/>
            </a:endParaRPr>
          </a:p>
        </p:txBody>
      </p:sp>
      <p:sp>
        <p:nvSpPr>
          <p:cNvPr id="6" name="Rectangle 5"/>
          <p:cNvSpPr/>
          <p:nvPr/>
        </p:nvSpPr>
        <p:spPr>
          <a:xfrm>
            <a:off x="99152" y="4852733"/>
            <a:ext cx="2543196" cy="125303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3200" b="1" dirty="0" smtClean="0">
                <a:solidFill>
                  <a:prstClr val="white"/>
                </a:solidFill>
              </a:rPr>
              <a:t>3. </a:t>
            </a:r>
            <a:r>
              <a:rPr lang="en-US" sz="2400" b="1" dirty="0" smtClean="0">
                <a:solidFill>
                  <a:prstClr val="white"/>
                </a:solidFill>
                <a:latin typeface="Arial" panose="020B0604020202020204" pitchFamily="34" charset="0"/>
                <a:cs typeface="Arial" panose="020B0604020202020204" pitchFamily="34" charset="0"/>
              </a:rPr>
              <a:t>Dilution</a:t>
            </a:r>
            <a:endParaRPr lang="en-US" sz="2400" b="1" dirty="0">
              <a:solidFill>
                <a:prstClr val="white"/>
              </a:solidFill>
              <a:latin typeface="Arial" panose="020B0604020202020204" pitchFamily="34" charset="0"/>
              <a:cs typeface="Arial" panose="020B0604020202020204" pitchFamily="34" charset="0"/>
            </a:endParaRPr>
          </a:p>
        </p:txBody>
      </p:sp>
      <p:sp>
        <p:nvSpPr>
          <p:cNvPr id="7" name="Right Arrow 6"/>
          <p:cNvSpPr/>
          <p:nvPr/>
        </p:nvSpPr>
        <p:spPr>
          <a:xfrm>
            <a:off x="2480110" y="1547073"/>
            <a:ext cx="509024" cy="567494"/>
          </a:xfrm>
          <a:prstGeom prst="rightArrow">
            <a:avLst/>
          </a:prstGeom>
          <a:solidFill>
            <a:srgbClr val="C00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prstClr val="white"/>
              </a:solidFill>
            </a:endParaRPr>
          </a:p>
        </p:txBody>
      </p:sp>
      <p:sp>
        <p:nvSpPr>
          <p:cNvPr id="8" name="Right Arrow 7"/>
          <p:cNvSpPr/>
          <p:nvPr/>
        </p:nvSpPr>
        <p:spPr>
          <a:xfrm>
            <a:off x="2549770" y="3617299"/>
            <a:ext cx="509024" cy="567494"/>
          </a:xfrm>
          <a:prstGeom prst="rightArrow">
            <a:avLst/>
          </a:prstGeom>
          <a:solidFill>
            <a:srgbClr val="C00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prstClr val="white"/>
              </a:solidFill>
            </a:endParaRPr>
          </a:p>
        </p:txBody>
      </p:sp>
      <p:sp>
        <p:nvSpPr>
          <p:cNvPr id="9" name="Right Arrow 8"/>
          <p:cNvSpPr/>
          <p:nvPr/>
        </p:nvSpPr>
        <p:spPr>
          <a:xfrm>
            <a:off x="2480110" y="5336488"/>
            <a:ext cx="509024" cy="567494"/>
          </a:xfrm>
          <a:prstGeom prst="rightArrow">
            <a:avLst/>
          </a:prstGeom>
          <a:solidFill>
            <a:srgbClr val="C00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2989134" y="1387829"/>
            <a:ext cx="6025577" cy="1193409"/>
          </a:xfrm>
          <a:prstGeom prst="rect">
            <a:avLst/>
          </a:prstGeom>
          <a:solidFill>
            <a:schemeClr val="accent1"/>
          </a:solidFill>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2000" dirty="0" smtClean="0">
                <a:solidFill>
                  <a:prstClr val="black">
                    <a:lumMod val="95000"/>
                    <a:lumOff val="5000"/>
                  </a:prstClr>
                </a:solidFill>
                <a:latin typeface="Arial" panose="020B0604020202020204" pitchFamily="34" charset="0"/>
                <a:cs typeface="Arial" panose="020B0604020202020204" pitchFamily="34" charset="0"/>
              </a:rPr>
              <a:t>Expenses </a:t>
            </a:r>
            <a:r>
              <a:rPr lang="en-US" sz="2000" dirty="0">
                <a:solidFill>
                  <a:prstClr val="black">
                    <a:lumMod val="95000"/>
                    <a:lumOff val="5000"/>
                  </a:prstClr>
                </a:solidFill>
                <a:latin typeface="Arial" panose="020B0604020202020204" pitchFamily="34" charset="0"/>
                <a:cs typeface="Arial" panose="020B0604020202020204" pitchFamily="34" charset="0"/>
              </a:rPr>
              <a:t>are charged on an ongoing basis, unlike stock investments, for which a commission is paid only when you buy and sell.</a:t>
            </a:r>
          </a:p>
        </p:txBody>
      </p:sp>
      <p:sp>
        <p:nvSpPr>
          <p:cNvPr id="12" name="Rectangle 11"/>
          <p:cNvSpPr/>
          <p:nvPr/>
        </p:nvSpPr>
        <p:spPr>
          <a:xfrm>
            <a:off x="3058794" y="3223816"/>
            <a:ext cx="5955916" cy="1193409"/>
          </a:xfrm>
          <a:prstGeom prst="rect">
            <a:avLst/>
          </a:prstGeom>
          <a:solidFill>
            <a:schemeClr val="accent1"/>
          </a:solidFill>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2000" dirty="0">
                <a:solidFill>
                  <a:prstClr val="black">
                    <a:lumMod val="95000"/>
                    <a:lumOff val="5000"/>
                  </a:prstClr>
                </a:solidFill>
                <a:latin typeface="Arial" panose="020B0604020202020204" pitchFamily="34" charset="0"/>
                <a:cs typeface="Arial" panose="020B0604020202020204" pitchFamily="34" charset="0"/>
              </a:rPr>
              <a:t>The return on your investment depends heavily on that manager’s skill and judgment.</a:t>
            </a:r>
          </a:p>
        </p:txBody>
      </p:sp>
      <p:sp>
        <p:nvSpPr>
          <p:cNvPr id="13" name="Rectangle 12"/>
          <p:cNvSpPr/>
          <p:nvPr/>
        </p:nvSpPr>
        <p:spPr>
          <a:xfrm>
            <a:off x="2989132" y="5018113"/>
            <a:ext cx="6025577" cy="1369449"/>
          </a:xfrm>
          <a:prstGeom prst="rect">
            <a:avLst/>
          </a:prstGeom>
          <a:solidFill>
            <a:schemeClr val="accent1"/>
          </a:solidFill>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2000" dirty="0">
                <a:solidFill>
                  <a:prstClr val="white"/>
                </a:solidFill>
                <a:latin typeface="Arial" panose="020B0604020202020204" pitchFamily="34" charset="0"/>
                <a:cs typeface="Arial" panose="020B0604020202020204" pitchFamily="34" charset="0"/>
              </a:rPr>
              <a:t> </a:t>
            </a:r>
            <a:r>
              <a:rPr lang="en-US" sz="2000" dirty="0">
                <a:solidFill>
                  <a:prstClr val="black">
                    <a:lumMod val="95000"/>
                    <a:lumOff val="5000"/>
                  </a:prstClr>
                </a:solidFill>
                <a:latin typeface="Arial" panose="020B0604020202020204" pitchFamily="34" charset="0"/>
                <a:cs typeface="Arial" panose="020B0604020202020204" pitchFamily="34" charset="0"/>
              </a:rPr>
              <a:t>Because funds have small holdings in so many different companies, high returns from a few investments often don't make much difference on the overall return. </a:t>
            </a:r>
          </a:p>
        </p:txBody>
      </p:sp>
    </p:spTree>
    <p:extLst>
      <p:ext uri="{BB962C8B-B14F-4D97-AF65-F5344CB8AC3E}">
        <p14:creationId xmlns:p14="http://schemas.microsoft.com/office/powerpoint/2010/main" val="40449374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96421" y="-275305"/>
            <a:ext cx="1481539" cy="1179933"/>
          </a:xfrm>
        </p:spPr>
        <p:txBody>
          <a:bodyPr>
            <a:normAutofit/>
          </a:bodyPr>
          <a:lstStyle/>
          <a:p>
            <a:r>
              <a:rPr lang="en-US" sz="3600" dirty="0" smtClean="0">
                <a:solidFill>
                  <a:srgbClr val="C00000"/>
                </a:solidFill>
              </a:rPr>
              <a:t>Risk</a:t>
            </a:r>
            <a:endParaRPr lang="th-TH" sz="3600" dirty="0">
              <a:solidFill>
                <a:srgbClr val="C00000"/>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114130559"/>
              </p:ext>
            </p:extLst>
          </p:nvPr>
        </p:nvGraphicFramePr>
        <p:xfrm>
          <a:off x="471947" y="468540"/>
          <a:ext cx="8406580" cy="6378137"/>
        </p:xfrm>
        <a:graphic>
          <a:graphicData uri="http://schemas.openxmlformats.org/drawingml/2006/table">
            <a:tbl>
              <a:tblPr firstRow="1" bandRow="1">
                <a:tableStyleId>{F5AB1C69-6EDB-4FF4-983F-18BD219EF322}</a:tableStyleId>
              </a:tblPr>
              <a:tblGrid>
                <a:gridCol w="1524194"/>
                <a:gridCol w="3166478"/>
                <a:gridCol w="3715908"/>
              </a:tblGrid>
              <a:tr h="625836">
                <a:tc>
                  <a:txBody>
                    <a:bodyPr/>
                    <a:lstStyle/>
                    <a:p>
                      <a:r>
                        <a:rPr lang="en-US" dirty="0" smtClean="0">
                          <a:latin typeface="Arial" panose="020B0604020202020204" pitchFamily="34" charset="0"/>
                          <a:cs typeface="Arial" panose="020B0604020202020204" pitchFamily="34" charset="0"/>
                        </a:rPr>
                        <a:t>Level</a:t>
                      </a:r>
                      <a:r>
                        <a:rPr lang="en-US" baseline="0" dirty="0" smtClean="0">
                          <a:latin typeface="Arial" panose="020B0604020202020204" pitchFamily="34" charset="0"/>
                          <a:cs typeface="Arial" panose="020B0604020202020204" pitchFamily="34" charset="0"/>
                        </a:rPr>
                        <a:t> of Risk</a:t>
                      </a:r>
                      <a:endParaRPr lang="en-US"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cs typeface="Arial" panose="020B0604020202020204" pitchFamily="34" charset="0"/>
                        </a:rPr>
                        <a:t>Type of investment affected</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cs typeface="Arial" panose="020B0604020202020204" pitchFamily="34" charset="0"/>
                        </a:rPr>
                        <a:t>How the fund could lose money</a:t>
                      </a:r>
                    </a:p>
                  </a:txBody>
                  <a:tcPr/>
                </a:tc>
              </a:tr>
              <a:tr h="715241">
                <a:tc>
                  <a:txBody>
                    <a:bodyPr/>
                    <a:lstStyle/>
                    <a:p>
                      <a:r>
                        <a:rPr lang="en-US" dirty="0" smtClean="0">
                          <a:latin typeface="Arial" panose="020B0604020202020204" pitchFamily="34" charset="0"/>
                          <a:cs typeface="Arial" panose="020B0604020202020204" pitchFamily="34" charset="0"/>
                        </a:rPr>
                        <a:t>1</a:t>
                      </a:r>
                      <a:endParaRPr lang="en-US"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cs typeface="Arial" panose="020B0604020202020204" pitchFamily="34" charset="0"/>
                        </a:rPr>
                        <a:t>Money Market Fund</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Invest in Government Bond, Treasury Bills or domestic financial instrument which has maturity date less than 1 year</a:t>
                      </a:r>
                    </a:p>
                  </a:txBody>
                  <a:tcPr/>
                </a:tc>
              </a:tr>
              <a:tr h="715241">
                <a:tc>
                  <a:txBody>
                    <a:bodyPr/>
                    <a:lstStyle/>
                    <a:p>
                      <a:r>
                        <a:rPr lang="en-US" dirty="0" smtClean="0">
                          <a:latin typeface="Arial" panose="020B0604020202020204" pitchFamily="34" charset="0"/>
                          <a:cs typeface="Arial" panose="020B0604020202020204" pitchFamily="34" charset="0"/>
                        </a:rPr>
                        <a:t>2</a:t>
                      </a:r>
                      <a:endParaRPr lang="en-US"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cs typeface="Arial" panose="020B0604020202020204" pitchFamily="34" charset="0"/>
                        </a:rPr>
                        <a:t>Money Market Fund and Short-term Foreign Bond</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Same as the level 1 and also invest in short-term foreign bond so the risk increases a little bit</a:t>
                      </a:r>
                    </a:p>
                  </a:txBody>
                  <a:tcPr/>
                </a:tc>
              </a:tr>
              <a:tr h="715241">
                <a:tc>
                  <a:txBody>
                    <a:bodyPr/>
                    <a:lstStyle/>
                    <a:p>
                      <a:r>
                        <a:rPr lang="en-US" dirty="0" smtClean="0">
                          <a:latin typeface="Arial" panose="020B0604020202020204" pitchFamily="34" charset="0"/>
                          <a:cs typeface="Arial" panose="020B0604020202020204" pitchFamily="34" charset="0"/>
                        </a:rPr>
                        <a:t>3</a:t>
                      </a:r>
                      <a:endParaRPr lang="en-US"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cs typeface="Arial" panose="020B0604020202020204" pitchFamily="34" charset="0"/>
                        </a:rPr>
                        <a:t>Government Bond</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Invest in government bonds that have both short-term and long-term maturity so there is maturity risk included</a:t>
                      </a:r>
                    </a:p>
                  </a:txBody>
                  <a:tcPr/>
                </a:tc>
              </a:tr>
              <a:tr h="506629">
                <a:tc>
                  <a:txBody>
                    <a:bodyPr/>
                    <a:lstStyle/>
                    <a:p>
                      <a:r>
                        <a:rPr lang="en-US" dirty="0" smtClean="0">
                          <a:latin typeface="Arial" panose="020B0604020202020204" pitchFamily="34" charset="0"/>
                          <a:cs typeface="Arial" panose="020B0604020202020204" pitchFamily="34" charset="0"/>
                        </a:rPr>
                        <a:t>4</a:t>
                      </a:r>
                      <a:endParaRPr lang="en-US"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cs typeface="Arial" panose="020B0604020202020204" pitchFamily="34" charset="0"/>
                        </a:rPr>
                        <a:t>Bond Fund</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Invest in every type of bond. The credit rating will also determine the risk.</a:t>
                      </a:r>
                    </a:p>
                  </a:txBody>
                  <a:tcPr/>
                </a:tc>
              </a:tr>
              <a:tr h="625836">
                <a:tc>
                  <a:txBody>
                    <a:bodyPr/>
                    <a:lstStyle/>
                    <a:p>
                      <a:r>
                        <a:rPr lang="en-US" dirty="0" smtClean="0">
                          <a:latin typeface="Arial" panose="020B0604020202020204" pitchFamily="34" charset="0"/>
                          <a:cs typeface="Arial" panose="020B0604020202020204" pitchFamily="34" charset="0"/>
                        </a:rPr>
                        <a:t>5</a:t>
                      </a:r>
                      <a:endParaRPr lang="en-US"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cs typeface="Arial" panose="020B0604020202020204" pitchFamily="34" charset="0"/>
                        </a:rPr>
                        <a:t>Flexible Fund / Balanced Fund</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Allow capital to be invested as the financial professional sees fit.</a:t>
                      </a:r>
                    </a:p>
                  </a:txBody>
                  <a:tcPr/>
                </a:tc>
              </a:tr>
              <a:tr h="506629">
                <a:tc>
                  <a:txBody>
                    <a:bodyPr/>
                    <a:lstStyle/>
                    <a:p>
                      <a:r>
                        <a:rPr lang="en-US" dirty="0" smtClean="0">
                          <a:latin typeface="Arial" panose="020B0604020202020204" pitchFamily="34" charset="0"/>
                          <a:cs typeface="Arial" panose="020B0604020202020204" pitchFamily="34" charset="0"/>
                        </a:rPr>
                        <a:t>6</a:t>
                      </a:r>
                      <a:endParaRPr lang="en-US"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cs typeface="Arial" panose="020B0604020202020204" pitchFamily="34" charset="0"/>
                        </a:rPr>
                        <a:t>Equity Fund</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Invest in equity which has risk almost equal to investing in equity directly.</a:t>
                      </a:r>
                    </a:p>
                  </a:txBody>
                  <a:tcPr/>
                </a:tc>
              </a:tr>
              <a:tr h="922217">
                <a:tc>
                  <a:txBody>
                    <a:bodyPr/>
                    <a:lstStyle/>
                    <a:p>
                      <a:r>
                        <a:rPr lang="en-US" dirty="0" smtClean="0">
                          <a:latin typeface="Arial" panose="020B0604020202020204" pitchFamily="34" charset="0"/>
                          <a:cs typeface="Arial" panose="020B0604020202020204" pitchFamily="34" charset="0"/>
                        </a:rPr>
                        <a:t>7</a:t>
                      </a:r>
                      <a:endParaRPr lang="en-US"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cs typeface="Arial" panose="020B0604020202020204" pitchFamily="34" charset="0"/>
                        </a:rPr>
                        <a:t>Sector Fund</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Invests solely in businesses that operate in a particular industry or sector of the economy. Lack of diversification creates high risk.</a:t>
                      </a:r>
                    </a:p>
                  </a:txBody>
                  <a:tcPr/>
                </a:tc>
              </a:tr>
              <a:tr h="923853">
                <a:tc>
                  <a:txBody>
                    <a:bodyPr/>
                    <a:lstStyle/>
                    <a:p>
                      <a:r>
                        <a:rPr lang="en-US" dirty="0" smtClean="0">
                          <a:latin typeface="Arial" panose="020B0604020202020204" pitchFamily="34" charset="0"/>
                          <a:cs typeface="Arial" panose="020B0604020202020204" pitchFamily="34" charset="0"/>
                        </a:rPr>
                        <a:t>8</a:t>
                      </a:r>
                      <a:endParaRPr lang="en-US"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cs typeface="Arial" panose="020B0604020202020204" pitchFamily="34" charset="0"/>
                        </a:rPr>
                        <a:t>Alternative Investment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Invests in more complicated assets such as oil, gold etc. Usually has high risk because of complex nature, limited regulations and relative lack of liquidity.</a:t>
                      </a:r>
                    </a:p>
                  </a:txBody>
                  <a:tcPr/>
                </a:tc>
              </a:tr>
            </a:tbl>
          </a:graphicData>
        </a:graphic>
      </p:graphicFrame>
    </p:spTree>
    <p:extLst>
      <p:ext uri="{BB962C8B-B14F-4D97-AF65-F5344CB8AC3E}">
        <p14:creationId xmlns:p14="http://schemas.microsoft.com/office/powerpoint/2010/main" val="17614109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Investing in Mutual Funds</a:t>
            </a:r>
            <a:endParaRPr lang="en-US" dirty="0"/>
          </a:p>
        </p:txBody>
      </p:sp>
      <p:sp>
        <p:nvSpPr>
          <p:cNvPr id="3" name="Content Placeholder 2"/>
          <p:cNvSpPr>
            <a:spLocks noGrp="1"/>
          </p:cNvSpPr>
          <p:nvPr>
            <p:ph idx="1"/>
          </p:nvPr>
        </p:nvSpPr>
        <p:spPr>
          <a:xfrm>
            <a:off x="457200" y="1407785"/>
            <a:ext cx="8229600" cy="2594452"/>
          </a:xfrm>
        </p:spPr>
        <p:txBody>
          <a:bodyPr/>
          <a:lstStyle/>
          <a:p>
            <a:r>
              <a:rPr lang="en-US" dirty="0" smtClean="0"/>
              <a:t>Investors need to evaluate their financial status, goal, time horizon (short-term, medium-term or long-term), risk</a:t>
            </a:r>
            <a:r>
              <a:rPr lang="th-TH" dirty="0" smtClean="0"/>
              <a:t> </a:t>
            </a:r>
            <a:r>
              <a:rPr lang="en-US" dirty="0" smtClean="0"/>
              <a:t>tolerance and the benefits from the fund.</a:t>
            </a:r>
          </a:p>
          <a:p>
            <a:pPr lvl="1"/>
            <a:r>
              <a:rPr lang="en-US" dirty="0" smtClean="0"/>
              <a:t>For example, if the investor would like to invest for a long-term fund, equity fund could be the choice. </a:t>
            </a:r>
          </a:p>
          <a:p>
            <a:pPr lvl="1"/>
            <a:r>
              <a:rPr lang="en-US" dirty="0" smtClean="0"/>
              <a:t>If the investor couldn’t bare with the swing in portfolio value or prefers less risk, fixed income fund could be the right choice. </a:t>
            </a:r>
          </a:p>
          <a:p>
            <a:pPr marL="274320" lvl="1" indent="0">
              <a:buNone/>
            </a:pPr>
            <a:endParaRPr lang="en-US" dirty="0" smtClean="0"/>
          </a:p>
          <a:p>
            <a:pPr lvl="1">
              <a:buFont typeface="Arial"/>
              <a:buChar char="•"/>
            </a:pPr>
            <a:endParaRPr lang="en-US" dirty="0" smtClean="0"/>
          </a:p>
          <a:p>
            <a:pPr marL="274320" lvl="1" indent="0">
              <a:buNone/>
            </a:pPr>
            <a:endParaRPr lang="en-US" dirty="0" smtClean="0"/>
          </a:p>
          <a:p>
            <a:pPr lvl="1">
              <a:buFont typeface="Arial"/>
              <a:buChar char="•"/>
            </a:pPr>
            <a:endParaRPr lang="en-US" dirty="0" smtClean="0"/>
          </a:p>
          <a:p>
            <a:pPr lvl="1" algn="r">
              <a:buFont typeface="Arial"/>
              <a:buChar char="•"/>
            </a:pPr>
            <a:endParaRPr lang="en-US" dirty="0"/>
          </a:p>
          <a:p>
            <a:pPr algn="r">
              <a:buFont typeface="Arial"/>
              <a:buChar char="•"/>
            </a:pPr>
            <a:endParaRPr lang="en-US" dirty="0" smtClean="0"/>
          </a:p>
          <a:p>
            <a:pPr lvl="1"/>
            <a:endParaRPr lang="en-US" dirty="0" smtClean="0"/>
          </a:p>
          <a:p>
            <a:pPr lvl="1"/>
            <a:endParaRPr lang="en-US" dirty="0" smtClean="0"/>
          </a:p>
          <a:p>
            <a:endParaRPr lang="en-US" dirty="0"/>
          </a:p>
          <a:p>
            <a:endParaRPr lang="en-US" dirty="0" smtClean="0"/>
          </a:p>
          <a:p>
            <a:endParaRPr lang="en-US" dirty="0" smtClean="0"/>
          </a:p>
          <a:p>
            <a:endParaRPr lang="en-US" dirty="0" smtClean="0"/>
          </a:p>
        </p:txBody>
      </p:sp>
      <p:pic>
        <p:nvPicPr>
          <p:cNvPr id="4" name="Picture 3"/>
          <p:cNvPicPr>
            <a:picLocks noChangeAspect="1"/>
          </p:cNvPicPr>
          <p:nvPr/>
        </p:nvPicPr>
        <p:blipFill>
          <a:blip r:embed="rId3"/>
          <a:stretch>
            <a:fillRect/>
          </a:stretch>
        </p:blipFill>
        <p:spPr>
          <a:xfrm>
            <a:off x="3689696" y="4743444"/>
            <a:ext cx="5364501" cy="1929827"/>
          </a:xfrm>
          <a:prstGeom prst="rect">
            <a:avLst/>
          </a:prstGeom>
        </p:spPr>
      </p:pic>
      <p:sp>
        <p:nvSpPr>
          <p:cNvPr id="6" name="TextBox 5"/>
          <p:cNvSpPr txBox="1"/>
          <p:nvPr/>
        </p:nvSpPr>
        <p:spPr>
          <a:xfrm>
            <a:off x="457200" y="3912447"/>
            <a:ext cx="7856110" cy="830997"/>
          </a:xfrm>
          <a:prstGeom prst="rect">
            <a:avLst/>
          </a:prstGeom>
          <a:noFill/>
        </p:spPr>
        <p:txBody>
          <a:bodyPr wrap="square" rtlCol="0">
            <a:spAutoFit/>
          </a:bodyPr>
          <a:lstStyle/>
          <a:p>
            <a:pPr marL="285750" indent="-285750">
              <a:buFont typeface="Arial"/>
              <a:buChar char="•"/>
            </a:pPr>
            <a:r>
              <a:rPr lang="en-US" sz="2400" dirty="0" smtClean="0"/>
              <a:t>To help the investor make the decision, “fund fact sheet” could be used to considered.  </a:t>
            </a:r>
            <a:endParaRPr lang="en-US" sz="2400" dirty="0"/>
          </a:p>
        </p:txBody>
      </p:sp>
    </p:spTree>
    <p:extLst>
      <p:ext uri="{BB962C8B-B14F-4D97-AF65-F5344CB8AC3E}">
        <p14:creationId xmlns:p14="http://schemas.microsoft.com/office/powerpoint/2010/main" val="1595305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757" y="141104"/>
            <a:ext cx="8229600" cy="990600"/>
          </a:xfrm>
        </p:spPr>
        <p:txBody>
          <a:bodyPr/>
          <a:lstStyle/>
          <a:p>
            <a:r>
              <a:rPr lang="en-US" dirty="0" smtClean="0"/>
              <a:t>Fund Fact Sheet</a:t>
            </a:r>
            <a:endParaRPr lang="en-US" dirty="0"/>
          </a:p>
        </p:txBody>
      </p:sp>
      <p:pic>
        <p:nvPicPr>
          <p:cNvPr id="21" name="Content Placeholder 20" descr="Screen Shot 2558-09-11 at 4.54.10 PM.png"/>
          <p:cNvPicPr>
            <a:picLocks noGrp="1" noChangeAspect="1"/>
          </p:cNvPicPr>
          <p:nvPr>
            <p:ph idx="1"/>
          </p:nvPr>
        </p:nvPicPr>
        <p:blipFill rotWithShape="1">
          <a:blip r:embed="rId3">
            <a:extLst>
              <a:ext uri="{28A0092B-C50C-407E-A947-70E740481C1C}">
                <a14:useLocalDpi xmlns:a14="http://schemas.microsoft.com/office/drawing/2010/main" val="0"/>
              </a:ext>
            </a:extLst>
          </a:blip>
          <a:srcRect l="21495" t="12365" r="40019" b="19718"/>
          <a:stretch/>
        </p:blipFill>
        <p:spPr>
          <a:xfrm>
            <a:off x="77757" y="1257113"/>
            <a:ext cx="5029396" cy="4989970"/>
          </a:xfrm>
        </p:spPr>
      </p:pic>
      <p:sp>
        <p:nvSpPr>
          <p:cNvPr id="8" name="Rectangle 7"/>
          <p:cNvSpPr/>
          <p:nvPr/>
        </p:nvSpPr>
        <p:spPr>
          <a:xfrm>
            <a:off x="349797" y="2323254"/>
            <a:ext cx="4757357" cy="1085678"/>
          </a:xfrm>
          <a:prstGeom prst="rect">
            <a:avLst/>
          </a:prstGeom>
          <a:noFill/>
          <a:ln w="38100" cmpd="sng">
            <a:solidFill>
              <a:schemeClr val="tx2"/>
            </a:solidFill>
          </a:ln>
          <a:effectLst>
            <a:outerShdw blurRad="38100" dist="25400" dir="2700000" algn="br" rotWithShape="0">
              <a:schemeClr val="bg1">
                <a:alpha val="60000"/>
              </a:scheme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0" name="Rectangle 9"/>
          <p:cNvSpPr/>
          <p:nvPr/>
        </p:nvSpPr>
        <p:spPr>
          <a:xfrm>
            <a:off x="412529" y="3638679"/>
            <a:ext cx="2063505" cy="175920"/>
          </a:xfrm>
          <a:prstGeom prst="rect">
            <a:avLst/>
          </a:prstGeom>
          <a:noFill/>
          <a:ln w="38100" cmpd="sng">
            <a:solidFill>
              <a:schemeClr val="tx2"/>
            </a:solidFill>
          </a:ln>
          <a:effectLst>
            <a:outerShdw blurRad="38100" dist="25400" dir="2700000" algn="br" rotWithShape="0">
              <a:schemeClr val="bg1">
                <a:alpha val="60000"/>
              </a:scheme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2" name="Rectangle 11"/>
          <p:cNvSpPr/>
          <p:nvPr/>
        </p:nvSpPr>
        <p:spPr>
          <a:xfrm>
            <a:off x="2476033" y="3568683"/>
            <a:ext cx="2448530" cy="491835"/>
          </a:xfrm>
          <a:prstGeom prst="rect">
            <a:avLst/>
          </a:prstGeom>
          <a:noFill/>
          <a:ln w="38100" cmpd="sng">
            <a:solidFill>
              <a:schemeClr val="tx2"/>
            </a:solidFill>
          </a:ln>
          <a:effectLst>
            <a:outerShdw blurRad="38100" dist="25400" dir="2700000" algn="br" rotWithShape="0">
              <a:schemeClr val="bg1">
                <a:alpha val="60000"/>
              </a:scheme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Rectangle 12"/>
          <p:cNvSpPr/>
          <p:nvPr/>
        </p:nvSpPr>
        <p:spPr>
          <a:xfrm>
            <a:off x="412526" y="5310663"/>
            <a:ext cx="2063505" cy="936423"/>
          </a:xfrm>
          <a:prstGeom prst="rect">
            <a:avLst/>
          </a:prstGeom>
          <a:noFill/>
          <a:ln w="19050" cmpd="sng">
            <a:solidFill>
              <a:srgbClr val="000090"/>
            </a:solidFill>
          </a:ln>
          <a:effectLst>
            <a:outerShdw blurRad="38100" dist="25400" dir="2700000" algn="br" rotWithShape="0">
              <a:schemeClr val="bg1">
                <a:alpha val="60000"/>
              </a:scheme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Rectangle 13"/>
          <p:cNvSpPr/>
          <p:nvPr/>
        </p:nvSpPr>
        <p:spPr>
          <a:xfrm>
            <a:off x="412528" y="4489691"/>
            <a:ext cx="2047598" cy="820971"/>
          </a:xfrm>
          <a:prstGeom prst="rect">
            <a:avLst/>
          </a:prstGeom>
          <a:noFill/>
          <a:ln w="19050" cmpd="sng">
            <a:solidFill>
              <a:schemeClr val="tx2"/>
            </a:solidFill>
          </a:ln>
          <a:effectLst>
            <a:outerShdw blurRad="38100" dist="25400" dir="2700000" algn="br" rotWithShape="0">
              <a:schemeClr val="bg1">
                <a:alpha val="60000"/>
              </a:scheme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2" name="TextBox 21"/>
          <p:cNvSpPr txBox="1"/>
          <p:nvPr/>
        </p:nvSpPr>
        <p:spPr>
          <a:xfrm>
            <a:off x="5524635" y="671691"/>
            <a:ext cx="3117491" cy="6186309"/>
          </a:xfrm>
          <a:prstGeom prst="rect">
            <a:avLst/>
          </a:prstGeom>
          <a:noFill/>
        </p:spPr>
        <p:txBody>
          <a:bodyPr wrap="square" rtlCol="0">
            <a:spAutoFit/>
          </a:bodyPr>
          <a:lstStyle/>
          <a:p>
            <a:pPr marL="285750" indent="-285750">
              <a:buFont typeface="Arial"/>
              <a:buChar char="•"/>
            </a:pPr>
            <a:r>
              <a:rPr lang="en-US" dirty="0" smtClean="0"/>
              <a:t>Fund fact sheet provides the product features as well as the performance of the fund. It is provided by the asset management company such as Aberdeen.</a:t>
            </a:r>
          </a:p>
          <a:p>
            <a:pPr marL="285750" indent="-285750">
              <a:buFont typeface="Arial"/>
              <a:buChar char="•"/>
            </a:pPr>
            <a:endParaRPr lang="en-US" dirty="0" smtClean="0"/>
          </a:p>
          <a:p>
            <a:pPr marL="285750" indent="-285750">
              <a:buFont typeface="Arial"/>
              <a:buChar char="•"/>
            </a:pPr>
            <a:r>
              <a:rPr lang="en-US" dirty="0" smtClean="0"/>
              <a:t>Investors could use the information to compare the performance with the same type of fund. </a:t>
            </a:r>
          </a:p>
          <a:p>
            <a:pPr marL="285750" indent="-285750">
              <a:buFont typeface="Arial"/>
              <a:buChar char="•"/>
            </a:pPr>
            <a:endParaRPr lang="en-US" dirty="0"/>
          </a:p>
          <a:p>
            <a:pPr marL="285750" indent="-285750">
              <a:buFont typeface="Arial"/>
              <a:buChar char="•"/>
            </a:pPr>
            <a:r>
              <a:rPr lang="en-US" dirty="0" smtClean="0"/>
              <a:t>The critical information we need to know when investing in the fund is:</a:t>
            </a:r>
          </a:p>
          <a:p>
            <a:pPr marL="742950" lvl="1" indent="-285750">
              <a:buFont typeface="Arial"/>
              <a:buChar char="•"/>
            </a:pPr>
            <a:r>
              <a:rPr lang="en-US" dirty="0" smtClean="0"/>
              <a:t>Investment Policy</a:t>
            </a:r>
          </a:p>
          <a:p>
            <a:pPr marL="742950" lvl="1" indent="-285750">
              <a:buFont typeface="Arial"/>
              <a:buChar char="•"/>
            </a:pPr>
            <a:r>
              <a:rPr lang="en-US" dirty="0" smtClean="0"/>
              <a:t>Fund Type</a:t>
            </a:r>
          </a:p>
          <a:p>
            <a:pPr marL="742950" lvl="1" indent="-285750">
              <a:buFont typeface="Arial"/>
              <a:buChar char="•"/>
            </a:pPr>
            <a:r>
              <a:rPr lang="en-US" dirty="0" smtClean="0"/>
              <a:t>Main Risks</a:t>
            </a:r>
          </a:p>
          <a:p>
            <a:pPr marL="742950" lvl="1" indent="-285750">
              <a:buFont typeface="Arial"/>
              <a:buChar char="•"/>
            </a:pPr>
            <a:r>
              <a:rPr lang="en-US" dirty="0" smtClean="0"/>
              <a:t>Risk Level</a:t>
            </a:r>
          </a:p>
          <a:p>
            <a:pPr marL="742950" lvl="1" indent="-285750">
              <a:buFont typeface="Arial"/>
              <a:buChar char="•"/>
            </a:pPr>
            <a:r>
              <a:rPr lang="en-US" dirty="0" smtClean="0"/>
              <a:t>Benchmark</a:t>
            </a:r>
          </a:p>
          <a:p>
            <a:pPr marL="742950" lvl="1" indent="-285750">
              <a:buFont typeface="Arial"/>
              <a:buChar char="•"/>
            </a:pPr>
            <a:r>
              <a:rPr lang="en-US" dirty="0" smtClean="0"/>
              <a:t>Dividend Policy</a:t>
            </a:r>
            <a:endParaRPr lang="en-US" dirty="0"/>
          </a:p>
        </p:txBody>
      </p:sp>
    </p:spTree>
    <p:extLst>
      <p:ext uri="{BB962C8B-B14F-4D97-AF65-F5344CB8AC3E}">
        <p14:creationId xmlns:p14="http://schemas.microsoft.com/office/powerpoint/2010/main" val="2357720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2">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2">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2">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P spid="13" grpId="0"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512" y="148569"/>
            <a:ext cx="8229600" cy="990600"/>
          </a:xfrm>
        </p:spPr>
        <p:txBody>
          <a:bodyPr/>
          <a:lstStyle/>
          <a:p>
            <a:r>
              <a:rPr lang="en-US" dirty="0" smtClean="0"/>
              <a:t>Fund Fact Sheet</a:t>
            </a:r>
            <a:endParaRPr lang="en-US" dirty="0"/>
          </a:p>
        </p:txBody>
      </p:sp>
      <p:pic>
        <p:nvPicPr>
          <p:cNvPr id="4" name="Content Placeholder 3" descr="Screen Shot 2558-09-11 at 4.28.49 PM.png"/>
          <p:cNvPicPr>
            <a:picLocks noGrp="1" noChangeAspect="1"/>
          </p:cNvPicPr>
          <p:nvPr>
            <p:ph idx="1"/>
          </p:nvPr>
        </p:nvPicPr>
        <p:blipFill rotWithShape="1">
          <a:blip r:embed="rId2">
            <a:extLst>
              <a:ext uri="{28A0092B-C50C-407E-A947-70E740481C1C}">
                <a14:useLocalDpi xmlns:a14="http://schemas.microsoft.com/office/drawing/2010/main" val="0"/>
              </a:ext>
            </a:extLst>
          </a:blip>
          <a:srcRect l="59419" t="13019" r="21778" b="37673"/>
          <a:stretch/>
        </p:blipFill>
        <p:spPr>
          <a:xfrm>
            <a:off x="3414039" y="1254621"/>
            <a:ext cx="3392140" cy="5001099"/>
          </a:xfrm>
        </p:spPr>
      </p:pic>
      <p:pic>
        <p:nvPicPr>
          <p:cNvPr id="9" name="Picture 8" descr="Screen Shot 2558-09-11 at 7.23.47 PM.png"/>
          <p:cNvPicPr>
            <a:picLocks noChangeAspect="1"/>
          </p:cNvPicPr>
          <p:nvPr/>
        </p:nvPicPr>
        <p:blipFill rotWithShape="1">
          <a:blip r:embed="rId3">
            <a:extLst>
              <a:ext uri="{28A0092B-C50C-407E-A947-70E740481C1C}">
                <a14:useLocalDpi xmlns:a14="http://schemas.microsoft.com/office/drawing/2010/main" val="0"/>
              </a:ext>
            </a:extLst>
          </a:blip>
          <a:srcRect l="68748" t="13391" r="11189" b="35707"/>
          <a:stretch/>
        </p:blipFill>
        <p:spPr>
          <a:xfrm>
            <a:off x="161512" y="1411045"/>
            <a:ext cx="3252527" cy="4639427"/>
          </a:xfrm>
          <a:prstGeom prst="rect">
            <a:avLst/>
          </a:prstGeom>
        </p:spPr>
      </p:pic>
      <p:sp>
        <p:nvSpPr>
          <p:cNvPr id="12" name="TextBox 11"/>
          <p:cNvSpPr txBox="1"/>
          <p:nvPr/>
        </p:nvSpPr>
        <p:spPr>
          <a:xfrm>
            <a:off x="6696833" y="2180709"/>
            <a:ext cx="2206620" cy="2862322"/>
          </a:xfrm>
          <a:prstGeom prst="rect">
            <a:avLst/>
          </a:prstGeom>
          <a:noFill/>
        </p:spPr>
        <p:txBody>
          <a:bodyPr wrap="square" rtlCol="0">
            <a:spAutoFit/>
          </a:bodyPr>
          <a:lstStyle/>
          <a:p>
            <a:pPr marL="285750" indent="-285750">
              <a:buFont typeface="Arial"/>
              <a:buChar char="•"/>
            </a:pPr>
            <a:r>
              <a:rPr lang="en-US" dirty="0" smtClean="0"/>
              <a:t>Asset Allocation is one of the important part.</a:t>
            </a:r>
          </a:p>
          <a:p>
            <a:pPr marL="285750" indent="-285750">
              <a:buFont typeface="Arial"/>
              <a:buChar char="•"/>
            </a:pPr>
            <a:endParaRPr lang="en-US" dirty="0"/>
          </a:p>
          <a:p>
            <a:pPr marL="285750" indent="-285750">
              <a:buFont typeface="Arial"/>
              <a:buChar char="•"/>
            </a:pPr>
            <a:r>
              <a:rPr lang="en-US" dirty="0" smtClean="0"/>
              <a:t>Investor could research further more about where their money would be invested. </a:t>
            </a:r>
          </a:p>
        </p:txBody>
      </p:sp>
    </p:spTree>
    <p:extLst>
      <p:ext uri="{BB962C8B-B14F-4D97-AF65-F5344CB8AC3E}">
        <p14:creationId xmlns:p14="http://schemas.microsoft.com/office/powerpoint/2010/main" val="41308377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Fund Fact Sheet</a:t>
            </a:r>
            <a:endParaRPr lang="en-US" dirty="0"/>
          </a:p>
        </p:txBody>
      </p:sp>
      <p:pic>
        <p:nvPicPr>
          <p:cNvPr id="4" name="Content Placeholder 3" descr="Screen Shot 2558-09-11 at 4.28.49 PM.png"/>
          <p:cNvPicPr>
            <a:picLocks noGrp="1" noChangeAspect="1"/>
          </p:cNvPicPr>
          <p:nvPr>
            <p:ph idx="1"/>
          </p:nvPr>
        </p:nvPicPr>
        <p:blipFill rotWithShape="1">
          <a:blip r:embed="rId2">
            <a:extLst>
              <a:ext uri="{28A0092B-C50C-407E-A947-70E740481C1C}">
                <a14:useLocalDpi xmlns:a14="http://schemas.microsoft.com/office/drawing/2010/main" val="0"/>
              </a:ext>
            </a:extLst>
          </a:blip>
          <a:srcRect l="21395" t="11302" r="40460" b="42001"/>
          <a:stretch/>
        </p:blipFill>
        <p:spPr>
          <a:xfrm>
            <a:off x="-149665" y="1641600"/>
            <a:ext cx="6430339" cy="4425894"/>
          </a:xfrm>
        </p:spPr>
      </p:pic>
      <p:sp>
        <p:nvSpPr>
          <p:cNvPr id="6" name="Rectangle 5"/>
          <p:cNvSpPr/>
          <p:nvPr/>
        </p:nvSpPr>
        <p:spPr>
          <a:xfrm>
            <a:off x="277590" y="5002796"/>
            <a:ext cx="5752126" cy="590074"/>
          </a:xfrm>
          <a:prstGeom prst="rect">
            <a:avLst/>
          </a:prstGeom>
          <a:noFill/>
          <a:ln w="19050" cmpd="sng">
            <a:solidFill>
              <a:schemeClr val="tx2"/>
            </a:solidFill>
          </a:ln>
          <a:effectLst>
            <a:outerShdw blurRad="38100" dist="25400" dir="2700000" algn="br" rotWithShape="0">
              <a:schemeClr val="bg1">
                <a:alpha val="60000"/>
              </a:scheme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277590" y="5605696"/>
            <a:ext cx="5752126" cy="344900"/>
          </a:xfrm>
          <a:prstGeom prst="rect">
            <a:avLst/>
          </a:prstGeom>
          <a:noFill/>
          <a:ln w="19050" cmpd="sng">
            <a:solidFill>
              <a:srgbClr val="000090"/>
            </a:solidFill>
          </a:ln>
          <a:effectLst>
            <a:outerShdw blurRad="38100" dist="25400" dir="2700000" algn="br" rotWithShape="0">
              <a:schemeClr val="bg1">
                <a:alpha val="60000"/>
              </a:scheme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extBox 7"/>
          <p:cNvSpPr txBox="1"/>
          <p:nvPr/>
        </p:nvSpPr>
        <p:spPr>
          <a:xfrm>
            <a:off x="6187665" y="687336"/>
            <a:ext cx="2956336" cy="6832640"/>
          </a:xfrm>
          <a:prstGeom prst="rect">
            <a:avLst/>
          </a:prstGeom>
          <a:noFill/>
        </p:spPr>
        <p:txBody>
          <a:bodyPr wrap="square" rtlCol="0">
            <a:spAutoFit/>
          </a:bodyPr>
          <a:lstStyle/>
          <a:p>
            <a:pPr marL="285750" indent="-285750">
              <a:buFont typeface="Arial"/>
              <a:buChar char="•"/>
            </a:pPr>
            <a:r>
              <a:rPr lang="en-US" sz="1600" dirty="0" smtClean="0"/>
              <a:t>Performance is about the relative results from the fund itself and the benchmark. </a:t>
            </a:r>
          </a:p>
          <a:p>
            <a:pPr marL="285750" indent="-285750">
              <a:buFont typeface="Arial"/>
              <a:buChar char="•"/>
            </a:pPr>
            <a:endParaRPr lang="en-US" sz="1600" dirty="0" smtClean="0"/>
          </a:p>
          <a:p>
            <a:pPr marL="285750" indent="-285750">
              <a:buFont typeface="Arial"/>
              <a:buChar char="•"/>
            </a:pPr>
            <a:r>
              <a:rPr lang="en-US" sz="1600" dirty="0" smtClean="0"/>
              <a:t>Investors should compare the return from the fund with the benchmark. </a:t>
            </a:r>
          </a:p>
          <a:p>
            <a:pPr marL="285750" indent="-285750">
              <a:buFont typeface="Arial"/>
              <a:buChar char="•"/>
            </a:pPr>
            <a:endParaRPr lang="en-US" sz="1600" dirty="0" smtClean="0"/>
          </a:p>
          <a:p>
            <a:pPr marL="285750" indent="-285750">
              <a:buFont typeface="Arial"/>
              <a:buChar char="•"/>
            </a:pPr>
            <a:r>
              <a:rPr lang="en-US" sz="1600" dirty="0" smtClean="0"/>
              <a:t>If the fund’s return is above benchmark index, the performance is quite impressive. </a:t>
            </a:r>
          </a:p>
          <a:p>
            <a:pPr marL="285750" indent="-285750">
              <a:buFont typeface="Arial"/>
              <a:buChar char="•"/>
            </a:pPr>
            <a:endParaRPr lang="en-US" sz="1600" dirty="0"/>
          </a:p>
          <a:p>
            <a:pPr marL="285750" indent="-285750">
              <a:buFont typeface="Arial"/>
              <a:buChar char="•"/>
            </a:pPr>
            <a:r>
              <a:rPr lang="en-US" sz="1600" dirty="0" smtClean="0"/>
              <a:t>Information ratio measures the fund manager ability to generate excess return relative to benchmark. </a:t>
            </a:r>
          </a:p>
          <a:p>
            <a:pPr marL="285750" indent="-285750">
              <a:buFont typeface="Arial"/>
              <a:buChar char="•"/>
            </a:pPr>
            <a:endParaRPr lang="en-US" sz="1600" dirty="0" smtClean="0"/>
          </a:p>
          <a:p>
            <a:pPr marL="285750" indent="-285750">
              <a:buFont typeface="Arial"/>
              <a:buChar char="•"/>
            </a:pPr>
            <a:r>
              <a:rPr lang="en-US" sz="1600" dirty="0" smtClean="0"/>
              <a:t>Standard deviation measures the volatility of the fund’s returns.</a:t>
            </a:r>
          </a:p>
          <a:p>
            <a:pPr marL="285750" indent="-285750">
              <a:buFont typeface="Arial"/>
              <a:buChar char="•"/>
            </a:pPr>
            <a:endParaRPr lang="en-US" sz="1600" dirty="0" smtClean="0"/>
          </a:p>
          <a:p>
            <a:pPr marL="285750" indent="-285750">
              <a:buFont typeface="Arial"/>
              <a:buChar char="•"/>
            </a:pPr>
            <a:endParaRPr lang="en-US" sz="1600" dirty="0"/>
          </a:p>
          <a:p>
            <a:pPr marL="285750" indent="-285750">
              <a:buFont typeface="Arial"/>
              <a:buChar char="•"/>
            </a:pPr>
            <a:endParaRPr lang="en-US" dirty="0" smtClean="0"/>
          </a:p>
          <a:p>
            <a:pPr marL="285750" indent="-285750">
              <a:buFont typeface="Arial"/>
              <a:buChar char="•"/>
            </a:pPr>
            <a:endParaRPr lang="en-US" dirty="0"/>
          </a:p>
          <a:p>
            <a:pPr marL="285750" indent="-285750">
              <a:buFont typeface="Arial"/>
              <a:buChar char="•"/>
            </a:pPr>
            <a:endParaRPr lang="en-US" dirty="0"/>
          </a:p>
        </p:txBody>
      </p:sp>
    </p:spTree>
    <p:extLst>
      <p:ext uri="{BB962C8B-B14F-4D97-AF65-F5344CB8AC3E}">
        <p14:creationId xmlns:p14="http://schemas.microsoft.com/office/powerpoint/2010/main" val="599681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22486" y="420449"/>
            <a:ext cx="4114800" cy="990600"/>
          </a:xfrm>
        </p:spPr>
        <p:txBody>
          <a:bodyPr/>
          <a:lstStyle/>
          <a:p>
            <a:r>
              <a:rPr lang="en-US" dirty="0" smtClean="0"/>
              <a:t>Fund Fact Sheet</a:t>
            </a:r>
            <a:endParaRPr lang="en-US" dirty="0"/>
          </a:p>
        </p:txBody>
      </p:sp>
      <p:pic>
        <p:nvPicPr>
          <p:cNvPr id="5" name="Content Placeholder 4" descr="Screen Shot 2558-09-11 at 5.11.35 PM.png"/>
          <p:cNvPicPr>
            <a:picLocks noGrp="1" noChangeAspect="1"/>
          </p:cNvPicPr>
          <p:nvPr>
            <p:ph idx="1"/>
          </p:nvPr>
        </p:nvPicPr>
        <p:blipFill rotWithShape="1">
          <a:blip r:embed="rId2">
            <a:extLst>
              <a:ext uri="{28A0092B-C50C-407E-A947-70E740481C1C}">
                <a14:useLocalDpi xmlns:a14="http://schemas.microsoft.com/office/drawing/2010/main" val="0"/>
              </a:ext>
            </a:extLst>
          </a:blip>
          <a:srcRect l="58647" t="14271" r="23133" b="14972"/>
          <a:stretch/>
        </p:blipFill>
        <p:spPr>
          <a:xfrm>
            <a:off x="640008" y="518078"/>
            <a:ext cx="2829967" cy="6178502"/>
          </a:xfrm>
        </p:spPr>
      </p:pic>
      <p:sp>
        <p:nvSpPr>
          <p:cNvPr id="6" name="TextBox 5"/>
          <p:cNvSpPr txBox="1"/>
          <p:nvPr/>
        </p:nvSpPr>
        <p:spPr>
          <a:xfrm>
            <a:off x="4464557" y="1860013"/>
            <a:ext cx="3630659" cy="3693319"/>
          </a:xfrm>
          <a:prstGeom prst="rect">
            <a:avLst/>
          </a:prstGeom>
          <a:noFill/>
        </p:spPr>
        <p:txBody>
          <a:bodyPr wrap="square" rtlCol="0">
            <a:spAutoFit/>
          </a:bodyPr>
          <a:lstStyle/>
          <a:p>
            <a:pPr marL="285750" indent="-285750">
              <a:buFont typeface="Arial"/>
              <a:buChar char="•"/>
            </a:pPr>
            <a:r>
              <a:rPr lang="en-US" dirty="0" smtClean="0"/>
              <a:t>Client’s fees affect on the net return for the investors so investors should concern this part as well</a:t>
            </a:r>
          </a:p>
          <a:p>
            <a:pPr marL="742950" lvl="1" indent="-285750">
              <a:buFont typeface="Arial"/>
              <a:buChar char="•"/>
            </a:pPr>
            <a:endParaRPr lang="en-US" dirty="0"/>
          </a:p>
          <a:p>
            <a:pPr marL="742950" lvl="1" indent="-285750">
              <a:buFont typeface="Arial"/>
              <a:buChar char="•"/>
            </a:pPr>
            <a:r>
              <a:rPr lang="en-US" dirty="0" smtClean="0"/>
              <a:t>Front-end fee incurs when the investors purchase the fund </a:t>
            </a:r>
          </a:p>
          <a:p>
            <a:pPr marL="742950" lvl="1" indent="-285750">
              <a:buFont typeface="Arial"/>
              <a:buChar char="•"/>
            </a:pPr>
            <a:endParaRPr lang="en-US" dirty="0"/>
          </a:p>
          <a:p>
            <a:pPr marL="742950" lvl="1" indent="-285750">
              <a:buFont typeface="Arial"/>
              <a:buChar char="•"/>
            </a:pPr>
            <a:r>
              <a:rPr lang="en-US" dirty="0" smtClean="0"/>
              <a:t>Back-end fee is charged when investors sell the fund.   </a:t>
            </a:r>
          </a:p>
          <a:p>
            <a:pPr marL="742950" lvl="1" indent="-285750">
              <a:buFont typeface="Arial"/>
              <a:buChar char="•"/>
            </a:pPr>
            <a:endParaRPr lang="en-US" dirty="0"/>
          </a:p>
        </p:txBody>
      </p:sp>
      <p:sp>
        <p:nvSpPr>
          <p:cNvPr id="9" name="Rectangle 8"/>
          <p:cNvSpPr/>
          <p:nvPr/>
        </p:nvSpPr>
        <p:spPr>
          <a:xfrm>
            <a:off x="640007" y="815704"/>
            <a:ext cx="2829967" cy="595345"/>
          </a:xfrm>
          <a:prstGeom prst="rect">
            <a:avLst/>
          </a:prstGeom>
          <a:noFill/>
          <a:ln w="38100" cmpd="sng">
            <a:solidFill>
              <a:schemeClr val="tx2"/>
            </a:solidFill>
          </a:ln>
          <a:effectLst>
            <a:outerShdw blurRad="38100" dist="25400" dir="2700000" algn="br" rotWithShape="0">
              <a:schemeClr val="bg1">
                <a:alpha val="60000"/>
              </a:scheme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08214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65253" y="514458"/>
            <a:ext cx="8846545" cy="5831317"/>
          </a:xfrm>
          <a:prstGeom prst="rect">
            <a:avLst/>
          </a:prstGeom>
        </p:spPr>
      </p:pic>
    </p:spTree>
    <p:extLst>
      <p:ext uri="{BB962C8B-B14F-4D97-AF65-F5344CB8AC3E}">
        <p14:creationId xmlns:p14="http://schemas.microsoft.com/office/powerpoint/2010/main" val="168627226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4839</TotalTime>
  <Words>1294</Words>
  <Application>Microsoft Office PowerPoint</Application>
  <PresentationFormat>On-screen Show (4:3)</PresentationFormat>
  <Paragraphs>181</Paragraphs>
  <Slides>21</Slides>
  <Notes>2</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21</vt:i4>
      </vt:variant>
    </vt:vector>
  </HeadingPairs>
  <TitlesOfParts>
    <vt:vector size="30" baseType="lpstr">
      <vt:lpstr>Angsana New</vt:lpstr>
      <vt:lpstr>Arial</vt:lpstr>
      <vt:lpstr>Calibri</vt:lpstr>
      <vt:lpstr>Calibri Light</vt:lpstr>
      <vt:lpstr>Cordia New</vt:lpstr>
      <vt:lpstr>Times New Roman</vt:lpstr>
      <vt:lpstr>Clarity</vt:lpstr>
      <vt:lpstr>Office Theme</vt:lpstr>
      <vt:lpstr>1_Office Theme</vt:lpstr>
      <vt:lpstr>Mutual fund</vt:lpstr>
      <vt:lpstr>What is Mutual Fund?</vt:lpstr>
      <vt:lpstr>How does mutual fund work?</vt:lpstr>
      <vt:lpstr>Types of Mutual Funds</vt:lpstr>
      <vt:lpstr>PowerPoint Presentation</vt:lpstr>
      <vt:lpstr>Type of fund according to maturity period (cont.)</vt:lpstr>
      <vt:lpstr>PowerPoint Presentation</vt:lpstr>
      <vt:lpstr>Types of fund according to investment objective </vt:lpstr>
      <vt:lpstr>PowerPoint Presentation</vt:lpstr>
      <vt:lpstr>PowerPoint Presentation</vt:lpstr>
      <vt:lpstr>PowerPoint Presentation</vt:lpstr>
      <vt:lpstr>Advantage and Disadvantage of Mutual Fund</vt:lpstr>
      <vt:lpstr>Advantages of the mutual fund</vt:lpstr>
      <vt:lpstr>Disadvantage of mutual fund</vt:lpstr>
      <vt:lpstr>Risk</vt:lpstr>
      <vt:lpstr>Investing in Mutual Funds</vt:lpstr>
      <vt:lpstr>Fund Fact Sheet</vt:lpstr>
      <vt:lpstr>Fund Fact Sheet</vt:lpstr>
      <vt:lpstr>Fund Fact Sheet</vt:lpstr>
      <vt:lpstr>Fund Fact Sheet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Nichaphat</dc:creator>
  <cp:lastModifiedBy>chomprang Wongrusmeeduan</cp:lastModifiedBy>
  <cp:revision>81</cp:revision>
  <cp:lastPrinted>2015-09-15T06:45:00Z</cp:lastPrinted>
  <dcterms:created xsi:type="dcterms:W3CDTF">2015-09-09T13:18:46Z</dcterms:created>
  <dcterms:modified xsi:type="dcterms:W3CDTF">2015-09-15T14:35:01Z</dcterms:modified>
</cp:coreProperties>
</file>