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  <p:sldMasterId id="2147483698" r:id="rId2"/>
    <p:sldMasterId id="2147483753" r:id="rId3"/>
    <p:sldMasterId id="2147483884" r:id="rId4"/>
  </p:sldMasterIdLst>
  <p:notesMasterIdLst>
    <p:notesMasterId r:id="rId24"/>
  </p:notesMasterIdLst>
  <p:handoutMasterIdLst>
    <p:handoutMasterId r:id="rId25"/>
  </p:handoutMasterIdLst>
  <p:sldIdLst>
    <p:sldId id="863" r:id="rId5"/>
    <p:sldId id="908" r:id="rId6"/>
    <p:sldId id="952" r:id="rId7"/>
    <p:sldId id="923" r:id="rId8"/>
    <p:sldId id="936" r:id="rId9"/>
    <p:sldId id="935" r:id="rId10"/>
    <p:sldId id="924" r:id="rId11"/>
    <p:sldId id="925" r:id="rId12"/>
    <p:sldId id="926" r:id="rId13"/>
    <p:sldId id="927" r:id="rId14"/>
    <p:sldId id="928" r:id="rId15"/>
    <p:sldId id="849" r:id="rId16"/>
    <p:sldId id="864" r:id="rId17"/>
    <p:sldId id="930" r:id="rId18"/>
    <p:sldId id="913" r:id="rId19"/>
    <p:sldId id="932" r:id="rId20"/>
    <p:sldId id="933" r:id="rId21"/>
    <p:sldId id="949" r:id="rId22"/>
    <p:sldId id="824" r:id="rId23"/>
  </p:sldIdLst>
  <p:sldSz cx="12192000" cy="6858000"/>
  <p:notesSz cx="6858000" cy="9144000"/>
  <p:defaultTextStyle>
    <a:defPPr>
      <a:defRPr lang="fr-FR"/>
    </a:defPPr>
    <a:lvl1pPr marL="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HOWEET" id="{D34E524A-D6EF-4CBC-A13A-51C3740B0549}">
          <p14:sldIdLst>
            <p14:sldId id="863"/>
            <p14:sldId id="908"/>
            <p14:sldId id="952"/>
            <p14:sldId id="923"/>
            <p14:sldId id="936"/>
            <p14:sldId id="935"/>
            <p14:sldId id="924"/>
            <p14:sldId id="925"/>
            <p14:sldId id="926"/>
            <p14:sldId id="927"/>
            <p14:sldId id="928"/>
            <p14:sldId id="849"/>
            <p14:sldId id="864"/>
            <p14:sldId id="930"/>
            <p14:sldId id="913"/>
            <p14:sldId id="932"/>
            <p14:sldId id="933"/>
            <p14:sldId id="949"/>
            <p14:sldId id="824"/>
          </p14:sldIdLst>
        </p14:section>
        <p14:section name="CREDITS &amp; COPYRIGHTS" id="{96A22112-93F8-4FC4-92DC-51B794962ED1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3" orient="horz" pos="3159" userDrawn="1">
          <p15:clr>
            <a:srgbClr val="A4A3A4"/>
          </p15:clr>
        </p15:guide>
        <p15:guide id="5" orient="horz" pos="981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575" userDrawn="1">
          <p15:clr>
            <a:srgbClr val="A4A3A4"/>
          </p15:clr>
        </p15:guide>
        <p15:guide id="8" pos="7105" userDrawn="1">
          <p15:clr>
            <a:srgbClr val="A4A3A4"/>
          </p15:clr>
        </p15:guide>
        <p15:guide id="9" pos="7408" userDrawn="1">
          <p15:clr>
            <a:srgbClr val="A4A3A4"/>
          </p15:clr>
        </p15:guide>
        <p15:guide id="10" pos="303" userDrawn="1">
          <p15:clr>
            <a:srgbClr val="A4A3A4"/>
          </p15:clr>
        </p15:guide>
        <p15:guide id="11" pos="1965" userDrawn="1">
          <p15:clr>
            <a:srgbClr val="A4A3A4"/>
          </p15:clr>
        </p15:guide>
        <p15:guide id="12" pos="5715" userDrawn="1">
          <p15:clr>
            <a:srgbClr val="A4A3A4"/>
          </p15:clr>
        </p15:guide>
        <p15:guide id="13" pos="4384" userDrawn="1">
          <p15:clr>
            <a:srgbClr val="A4A3A4"/>
          </p15:clr>
        </p15:guide>
        <p15:guide id="14" orient="horz" pos="3295" userDrawn="1">
          <p15:clr>
            <a:srgbClr val="A4A3A4"/>
          </p15:clr>
        </p15:guide>
        <p15:guide id="15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0B5C93"/>
    <a:srgbClr val="CAE8F2"/>
    <a:srgbClr val="403C36"/>
    <a:srgbClr val="40A8F1"/>
    <a:srgbClr val="3A4446"/>
    <a:srgbClr val="24221F"/>
    <a:srgbClr val="DDDAD8"/>
    <a:srgbClr val="FBDED1"/>
    <a:srgbClr val="ADE2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e foncé 1 - Accentuation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e foncé 1 - Accentuation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tyle foncé 1 - Accentuation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e foncé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13" autoAdjust="0"/>
    <p:restoredTop sz="94848" autoAdjust="0"/>
  </p:normalViewPr>
  <p:slideViewPr>
    <p:cSldViewPr>
      <p:cViewPr varScale="1">
        <p:scale>
          <a:sx n="69" d="100"/>
          <a:sy n="69" d="100"/>
        </p:scale>
        <p:origin x="32" y="48"/>
      </p:cViewPr>
      <p:guideLst>
        <p:guide orient="horz" pos="2251"/>
        <p:guide orient="horz" pos="3159"/>
        <p:guide orient="horz" pos="981"/>
        <p:guide pos="3840"/>
        <p:guide pos="575"/>
        <p:guide pos="7105"/>
        <p:guide pos="7408"/>
        <p:guide pos="303"/>
        <p:guide pos="1965"/>
        <p:guide pos="5715"/>
        <p:guide pos="4384"/>
        <p:guide orient="horz" pos="3295"/>
        <p:guide orient="horz" pos="2160"/>
      </p:guideLst>
    </p:cSldViewPr>
  </p:slideViewPr>
  <p:outlineViewPr>
    <p:cViewPr>
      <p:scale>
        <a:sx n="33" d="100"/>
        <a:sy n="33" d="100"/>
      </p:scale>
      <p:origin x="0" y="-5466"/>
    </p:cViewPr>
  </p:outlineViewPr>
  <p:notesTextViewPr>
    <p:cViewPr>
      <p:scale>
        <a:sx n="150" d="100"/>
        <a:sy n="150" d="100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2976" y="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Sheet4!$A$81</c:f>
              <c:strCache>
                <c:ptCount val="1"/>
                <c:pt idx="0">
                  <c:v>Japan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Sheet4!$B$80:$BJ$80</c:f>
              <c:strCache>
                <c:ptCount val="61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  <c:pt idx="54">
                  <c:v>2014</c:v>
                </c:pt>
                <c:pt idx="55">
                  <c:v>2015</c:v>
                </c:pt>
                <c:pt idx="56">
                  <c:v>2016</c:v>
                </c:pt>
                <c:pt idx="57">
                  <c:v>2017</c:v>
                </c:pt>
                <c:pt idx="58">
                  <c:v>2018</c:v>
                </c:pt>
                <c:pt idx="59">
                  <c:v>2019</c:v>
                </c:pt>
                <c:pt idx="60">
                  <c:v>2020</c:v>
                </c:pt>
              </c:strCache>
            </c:strRef>
          </c:cat>
          <c:val>
            <c:numRef>
              <c:f>Sheet4!$B$81:$BJ$81</c:f>
              <c:numCache>
                <c:formatCode>_(* #,##0_);_(* \(#,##0\);_(* "-"??_);_(@_)</c:formatCode>
                <c:ptCount val="61"/>
                <c:pt idx="0">
                  <c:v>475.31907559217302</c:v>
                </c:pt>
                <c:pt idx="1">
                  <c:v>568.90774269712165</c:v>
                </c:pt>
                <c:pt idx="2">
                  <c:v>639.64078543534208</c:v>
                </c:pt>
                <c:pt idx="3">
                  <c:v>724.69376222453934</c:v>
                </c:pt>
                <c:pt idx="4">
                  <c:v>843.61687854360662</c:v>
                </c:pt>
                <c:pt idx="5">
                  <c:v>928.51884859704523</c:v>
                </c:pt>
                <c:pt idx="6">
                  <c:v>1068.5584399056268</c:v>
                </c:pt>
                <c:pt idx="7">
                  <c:v>1239.3183774126694</c:v>
                </c:pt>
                <c:pt idx="8">
                  <c:v>1451.337702681006</c:v>
                </c:pt>
                <c:pt idx="9">
                  <c:v>1684.6594026637795</c:v>
                </c:pt>
                <c:pt idx="10">
                  <c:v>2056.1220459700826</c:v>
                </c:pt>
                <c:pt idx="11">
                  <c:v>2272.0778022104746</c:v>
                </c:pt>
                <c:pt idx="12">
                  <c:v>2967.0419962342025</c:v>
                </c:pt>
                <c:pt idx="13">
                  <c:v>3974.7456047054798</c:v>
                </c:pt>
                <c:pt idx="14">
                  <c:v>4353.8243551624473</c:v>
                </c:pt>
                <c:pt idx="15">
                  <c:v>4674.4454811939358</c:v>
                </c:pt>
                <c:pt idx="16">
                  <c:v>5197.6223365078367</c:v>
                </c:pt>
                <c:pt idx="17">
                  <c:v>6335.2868706689469</c:v>
                </c:pt>
                <c:pt idx="18">
                  <c:v>8820.6919453746887</c:v>
                </c:pt>
                <c:pt idx="19">
                  <c:v>9103.5647555986743</c:v>
                </c:pt>
                <c:pt idx="20">
                  <c:v>9463.3538551959628</c:v>
                </c:pt>
                <c:pt idx="21">
                  <c:v>10360.178267478661</c:v>
                </c:pt>
                <c:pt idx="22">
                  <c:v>9575.6077134078332</c:v>
                </c:pt>
                <c:pt idx="23">
                  <c:v>10421.212435639429</c:v>
                </c:pt>
                <c:pt idx="24">
                  <c:v>10978.919805499176</c:v>
                </c:pt>
                <c:pt idx="25">
                  <c:v>11576.692112686458</c:v>
                </c:pt>
                <c:pt idx="26">
                  <c:v>17113.262324241867</c:v>
                </c:pt>
                <c:pt idx="27">
                  <c:v>20748.990924452817</c:v>
                </c:pt>
                <c:pt idx="28">
                  <c:v>25059.007433462059</c:v>
                </c:pt>
                <c:pt idx="29">
                  <c:v>24822.775567065473</c:v>
                </c:pt>
                <c:pt idx="30">
                  <c:v>25371.464170524639</c:v>
                </c:pt>
                <c:pt idx="31">
                  <c:v>28915.008204808186</c:v>
                </c:pt>
                <c:pt idx="32">
                  <c:v>31414.984637041245</c:v>
                </c:pt>
                <c:pt idx="33">
                  <c:v>35681.963942250644</c:v>
                </c:pt>
                <c:pt idx="34">
                  <c:v>39200.493572909596</c:v>
                </c:pt>
                <c:pt idx="35">
                  <c:v>43428.942752017159</c:v>
                </c:pt>
                <c:pt idx="36">
                  <c:v>38436.926311911833</c:v>
                </c:pt>
                <c:pt idx="37">
                  <c:v>35021.719091715902</c:v>
                </c:pt>
                <c:pt idx="38">
                  <c:v>31902.767095513733</c:v>
                </c:pt>
                <c:pt idx="39">
                  <c:v>36026.556075016808</c:v>
                </c:pt>
                <c:pt idx="40">
                  <c:v>38532.04087529354</c:v>
                </c:pt>
                <c:pt idx="41">
                  <c:v>33846.465641434232</c:v>
                </c:pt>
                <c:pt idx="42">
                  <c:v>32289.350536072558</c:v>
                </c:pt>
                <c:pt idx="43">
                  <c:v>34808.390917661287</c:v>
                </c:pt>
                <c:pt idx="44">
                  <c:v>37688.722335940642</c:v>
                </c:pt>
                <c:pt idx="45">
                  <c:v>37217.648727916981</c:v>
                </c:pt>
                <c:pt idx="46">
                  <c:v>35433.988963743017</c:v>
                </c:pt>
                <c:pt idx="47">
                  <c:v>35275.228431266696</c:v>
                </c:pt>
                <c:pt idx="48">
                  <c:v>39339.297573182572</c:v>
                </c:pt>
                <c:pt idx="49">
                  <c:v>40855.175635459636</c:v>
                </c:pt>
                <c:pt idx="50">
                  <c:v>44507.676385917155</c:v>
                </c:pt>
                <c:pt idx="51">
                  <c:v>48167.997268496532</c:v>
                </c:pt>
                <c:pt idx="52">
                  <c:v>48603.476649774908</c:v>
                </c:pt>
                <c:pt idx="53">
                  <c:v>40454.447457890281</c:v>
                </c:pt>
                <c:pt idx="54">
                  <c:v>38109.412112557286</c:v>
                </c:pt>
                <c:pt idx="55">
                  <c:v>34524.469860933721</c:v>
                </c:pt>
                <c:pt idx="56">
                  <c:v>38761.818150192456</c:v>
                </c:pt>
                <c:pt idx="57">
                  <c:v>38386.511145705685</c:v>
                </c:pt>
                <c:pt idx="58">
                  <c:v>39159.423563395205</c:v>
                </c:pt>
                <c:pt idx="59">
                  <c:v>40113.0609702277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553-4D94-9360-80B2FDC002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06351296"/>
        <c:axId val="1506370432"/>
      </c:lineChart>
      <c:catAx>
        <c:axId val="1506351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06370432"/>
        <c:crosses val="autoZero"/>
        <c:auto val="1"/>
        <c:lblAlgn val="ctr"/>
        <c:lblOffset val="100"/>
        <c:noMultiLvlLbl val="0"/>
      </c:catAx>
      <c:valAx>
        <c:axId val="15063704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063512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4153455818022741"/>
          <c:y val="1.851851851851851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Sheet4!$A$79</c:f>
              <c:strCache>
                <c:ptCount val="1"/>
                <c:pt idx="0">
                  <c:v>China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Sheet4!$B$78:$BJ$78</c:f>
              <c:strCache>
                <c:ptCount val="61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  <c:pt idx="54">
                  <c:v>2014</c:v>
                </c:pt>
                <c:pt idx="55">
                  <c:v>2015</c:v>
                </c:pt>
                <c:pt idx="56">
                  <c:v>2016</c:v>
                </c:pt>
                <c:pt idx="57">
                  <c:v>2017</c:v>
                </c:pt>
                <c:pt idx="58">
                  <c:v>2018</c:v>
                </c:pt>
                <c:pt idx="59">
                  <c:v>2019</c:v>
                </c:pt>
                <c:pt idx="60">
                  <c:v>2020</c:v>
                </c:pt>
              </c:strCache>
            </c:strRef>
          </c:cat>
          <c:val>
            <c:numRef>
              <c:f>Sheet4!$B$79:$BJ$79</c:f>
              <c:numCache>
                <c:formatCode>_(* #,##0_);_(* \(#,##0\);_(* "-"??_);_(@_)</c:formatCode>
                <c:ptCount val="61"/>
                <c:pt idx="0">
                  <c:v>89.520541510358441</c:v>
                </c:pt>
                <c:pt idx="1">
                  <c:v>75.805837925996457</c:v>
                </c:pt>
                <c:pt idx="2">
                  <c:v>70.909411667100727</c:v>
                </c:pt>
                <c:pt idx="3">
                  <c:v>74.313643448614471</c:v>
                </c:pt>
                <c:pt idx="4">
                  <c:v>85.498555159631337</c:v>
                </c:pt>
                <c:pt idx="5">
                  <c:v>98.486777752220632</c:v>
                </c:pt>
                <c:pt idx="6">
                  <c:v>104.3245661811473</c:v>
                </c:pt>
                <c:pt idx="7">
                  <c:v>96.589531941781914</c:v>
                </c:pt>
                <c:pt idx="8">
                  <c:v>91.472718306607177</c:v>
                </c:pt>
                <c:pt idx="9">
                  <c:v>100.12990326618034</c:v>
                </c:pt>
                <c:pt idx="10">
                  <c:v>113.16299155468569</c:v>
                </c:pt>
                <c:pt idx="11">
                  <c:v>118.65457778534622</c:v>
                </c:pt>
                <c:pt idx="12">
                  <c:v>131.88356124386769</c:v>
                </c:pt>
                <c:pt idx="13">
                  <c:v>157.09037429865688</c:v>
                </c:pt>
                <c:pt idx="14">
                  <c:v>160.14009372768567</c:v>
                </c:pt>
                <c:pt idx="15">
                  <c:v>178.34181960809613</c:v>
                </c:pt>
                <c:pt idx="16">
                  <c:v>165.40554037242046</c:v>
                </c:pt>
                <c:pt idx="17">
                  <c:v>185.42283291367269</c:v>
                </c:pt>
                <c:pt idx="18">
                  <c:v>156.39638852004444</c:v>
                </c:pt>
                <c:pt idx="19">
                  <c:v>183.98315221597773</c:v>
                </c:pt>
                <c:pt idx="20">
                  <c:v>194.80472218683599</c:v>
                </c:pt>
                <c:pt idx="21">
                  <c:v>197.07147449910167</c:v>
                </c:pt>
                <c:pt idx="22">
                  <c:v>203.33491950346371</c:v>
                </c:pt>
                <c:pt idx="23">
                  <c:v>225.43192889081189</c:v>
                </c:pt>
                <c:pt idx="24">
                  <c:v>250.71396904698756</c:v>
                </c:pt>
                <c:pt idx="25">
                  <c:v>294.45884850495992</c:v>
                </c:pt>
                <c:pt idx="26">
                  <c:v>281.92812091156304</c:v>
                </c:pt>
                <c:pt idx="27">
                  <c:v>251.81195696132875</c:v>
                </c:pt>
                <c:pt idx="28">
                  <c:v>283.53769524052439</c:v>
                </c:pt>
                <c:pt idx="29">
                  <c:v>310.88191240489954</c:v>
                </c:pt>
                <c:pt idx="30">
                  <c:v>317.88467304092774</c:v>
                </c:pt>
                <c:pt idx="31">
                  <c:v>333.14214540018395</c:v>
                </c:pt>
                <c:pt idx="32">
                  <c:v>366.46069230611567</c:v>
                </c:pt>
                <c:pt idx="33">
                  <c:v>377.38983947890046</c:v>
                </c:pt>
                <c:pt idx="34">
                  <c:v>473.49227871998886</c:v>
                </c:pt>
                <c:pt idx="35">
                  <c:v>609.65667920546537</c:v>
                </c:pt>
                <c:pt idx="36">
                  <c:v>709.41375508800206</c:v>
                </c:pt>
                <c:pt idx="37">
                  <c:v>781.74416434301395</c:v>
                </c:pt>
                <c:pt idx="38">
                  <c:v>828.58047929957172</c:v>
                </c:pt>
                <c:pt idx="39">
                  <c:v>873.28706173061187</c:v>
                </c:pt>
                <c:pt idx="40">
                  <c:v>959.37248363586446</c:v>
                </c:pt>
                <c:pt idx="41">
                  <c:v>1053.1082430026236</c:v>
                </c:pt>
                <c:pt idx="42">
                  <c:v>1148.5082904388682</c:v>
                </c:pt>
                <c:pt idx="43">
                  <c:v>1288.6432518347469</c:v>
                </c:pt>
                <c:pt idx="44">
                  <c:v>1508.6680978845261</c:v>
                </c:pt>
                <c:pt idx="45">
                  <c:v>1753.4178292610411</c:v>
                </c:pt>
                <c:pt idx="46">
                  <c:v>2099.2294346073427</c:v>
                </c:pt>
                <c:pt idx="47">
                  <c:v>2693.9700634042656</c:v>
                </c:pt>
                <c:pt idx="48">
                  <c:v>3468.3046020797728</c:v>
                </c:pt>
                <c:pt idx="49">
                  <c:v>3832.2364324692176</c:v>
                </c:pt>
                <c:pt idx="50">
                  <c:v>4550.4531077559932</c:v>
                </c:pt>
                <c:pt idx="51">
                  <c:v>5618.1322671149128</c:v>
                </c:pt>
                <c:pt idx="52">
                  <c:v>6316.9183176021588</c:v>
                </c:pt>
                <c:pt idx="53">
                  <c:v>7050.6462712428656</c:v>
                </c:pt>
                <c:pt idx="54">
                  <c:v>7678.5994858772201</c:v>
                </c:pt>
                <c:pt idx="55">
                  <c:v>8066.9426349320602</c:v>
                </c:pt>
                <c:pt idx="56">
                  <c:v>8147.9377054938477</c:v>
                </c:pt>
                <c:pt idx="57">
                  <c:v>8879.4386671145257</c:v>
                </c:pt>
                <c:pt idx="58">
                  <c:v>9976.6771372629955</c:v>
                </c:pt>
                <c:pt idx="59">
                  <c:v>10216.630334103127</c:v>
                </c:pt>
                <c:pt idx="60">
                  <c:v>10500.395615963704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770-4B40-A561-BBE3EDAADA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05564640"/>
        <c:axId val="1505582528"/>
      </c:lineChart>
      <c:catAx>
        <c:axId val="1505564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05582528"/>
        <c:crosses val="autoZero"/>
        <c:auto val="1"/>
        <c:lblAlgn val="ctr"/>
        <c:lblOffset val="100"/>
        <c:noMultiLvlLbl val="0"/>
      </c:catAx>
      <c:valAx>
        <c:axId val="15055825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05564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baseline="0">
          <a:solidFill>
            <a:schemeClr val="bg1"/>
          </a:solidFill>
        </a:defRPr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ID" dirty="0">
                <a:solidFill>
                  <a:schemeClr val="bg1"/>
                </a:solidFill>
              </a:rPr>
              <a:t>Korea, Rep</a:t>
            </a:r>
            <a:r>
              <a:rPr lang="en-ID" dirty="0"/>
              <a:t>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Sheet4!$A$83</c:f>
              <c:strCache>
                <c:ptCount val="1"/>
                <c:pt idx="0">
                  <c:v>Korea, Rep.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Sheet4!$B$82:$BJ$82</c:f>
              <c:strCache>
                <c:ptCount val="61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  <c:pt idx="54">
                  <c:v>2014</c:v>
                </c:pt>
                <c:pt idx="55">
                  <c:v>2015</c:v>
                </c:pt>
                <c:pt idx="56">
                  <c:v>2016</c:v>
                </c:pt>
                <c:pt idx="57">
                  <c:v>2017</c:v>
                </c:pt>
                <c:pt idx="58">
                  <c:v>2018</c:v>
                </c:pt>
                <c:pt idx="59">
                  <c:v>2019</c:v>
                </c:pt>
                <c:pt idx="60">
                  <c:v>2020</c:v>
                </c:pt>
              </c:strCache>
            </c:strRef>
          </c:cat>
          <c:val>
            <c:numRef>
              <c:f>Sheet4!$B$83:$BJ$83</c:f>
              <c:numCache>
                <c:formatCode>_(* #,##0_);_(* \(#,##0\);_(* "-"??_);_(@_)</c:formatCode>
                <c:ptCount val="61"/>
                <c:pt idx="0">
                  <c:v>158.24930326982098</c:v>
                </c:pt>
                <c:pt idx="1">
                  <c:v>93.828649046603886</c:v>
                </c:pt>
                <c:pt idx="2">
                  <c:v>106.14850572000557</c:v>
                </c:pt>
                <c:pt idx="3">
                  <c:v>146.31434193297864</c:v>
                </c:pt>
                <c:pt idx="4">
                  <c:v>123.60349482533132</c:v>
                </c:pt>
                <c:pt idx="5">
                  <c:v>108.72213122271772</c:v>
                </c:pt>
                <c:pt idx="6">
                  <c:v>133.4748485303536</c:v>
                </c:pt>
                <c:pt idx="7">
                  <c:v>161.15993101854579</c:v>
                </c:pt>
                <c:pt idx="8">
                  <c:v>198.4312980083856</c:v>
                </c:pt>
                <c:pt idx="9">
                  <c:v>243.42241292594809</c:v>
                </c:pt>
                <c:pt idx="10">
                  <c:v>279.30496894281936</c:v>
                </c:pt>
                <c:pt idx="11">
                  <c:v>301.17656771733317</c:v>
                </c:pt>
                <c:pt idx="12">
                  <c:v>324.19627680476452</c:v>
                </c:pt>
                <c:pt idx="13">
                  <c:v>406.89883013484945</c:v>
                </c:pt>
                <c:pt idx="14">
                  <c:v>563.35595781683287</c:v>
                </c:pt>
                <c:pt idx="15">
                  <c:v>617.4560619335673</c:v>
                </c:pt>
                <c:pt idx="16">
                  <c:v>834.134207951691</c:v>
                </c:pt>
                <c:pt idx="17">
                  <c:v>1055.8800411598984</c:v>
                </c:pt>
                <c:pt idx="18">
                  <c:v>1405.8223744455422</c:v>
                </c:pt>
                <c:pt idx="19">
                  <c:v>1783.6223128784686</c:v>
                </c:pt>
                <c:pt idx="20">
                  <c:v>1715.4294599013631</c:v>
                </c:pt>
                <c:pt idx="21">
                  <c:v>1883.4512785111024</c:v>
                </c:pt>
                <c:pt idx="22">
                  <c:v>1992.5282247063658</c:v>
                </c:pt>
                <c:pt idx="23">
                  <c:v>2198.934471822417</c:v>
                </c:pt>
                <c:pt idx="24">
                  <c:v>2413.2639253976472</c:v>
                </c:pt>
                <c:pt idx="25">
                  <c:v>2482.3999557360607</c:v>
                </c:pt>
                <c:pt idx="26">
                  <c:v>2834.9038475692541</c:v>
                </c:pt>
                <c:pt idx="27">
                  <c:v>3554.5952055905655</c:v>
                </c:pt>
                <c:pt idx="28">
                  <c:v>4748.6296078067062</c:v>
                </c:pt>
                <c:pt idx="29">
                  <c:v>5817.0291813213644</c:v>
                </c:pt>
                <c:pt idx="30">
                  <c:v>6610.0365083066972</c:v>
                </c:pt>
                <c:pt idx="31">
                  <c:v>7636.9824293701522</c:v>
                </c:pt>
                <c:pt idx="32">
                  <c:v>8126.6703899342174</c:v>
                </c:pt>
                <c:pt idx="33">
                  <c:v>8884.9283194545496</c:v>
                </c:pt>
                <c:pt idx="34">
                  <c:v>10385.33616812191</c:v>
                </c:pt>
                <c:pt idx="35">
                  <c:v>12564.778134458573</c:v>
                </c:pt>
                <c:pt idx="36">
                  <c:v>13403.049586225043</c:v>
                </c:pt>
                <c:pt idx="37">
                  <c:v>12398.480027670472</c:v>
                </c:pt>
                <c:pt idx="38">
                  <c:v>8281.6999815768413</c:v>
                </c:pt>
                <c:pt idx="39">
                  <c:v>10672.417933437262</c:v>
                </c:pt>
                <c:pt idx="40">
                  <c:v>12256.993567950305</c:v>
                </c:pt>
                <c:pt idx="41">
                  <c:v>11561.248368907283</c:v>
                </c:pt>
                <c:pt idx="42">
                  <c:v>13165.065736055383</c:v>
                </c:pt>
                <c:pt idx="43">
                  <c:v>14672.857470350489</c:v>
                </c:pt>
                <c:pt idx="44">
                  <c:v>16496.120094250178</c:v>
                </c:pt>
                <c:pt idx="45">
                  <c:v>19402.502625954894</c:v>
                </c:pt>
                <c:pt idx="46">
                  <c:v>21743.47745142545</c:v>
                </c:pt>
                <c:pt idx="47">
                  <c:v>24086.410439167747</c:v>
                </c:pt>
                <c:pt idx="48">
                  <c:v>21350.427979823002</c:v>
                </c:pt>
                <c:pt idx="49">
                  <c:v>19143.851605302549</c:v>
                </c:pt>
                <c:pt idx="50">
                  <c:v>23087.22564384756</c:v>
                </c:pt>
                <c:pt idx="51">
                  <c:v>25096.263883823878</c:v>
                </c:pt>
                <c:pt idx="52">
                  <c:v>25466.760517059396</c:v>
                </c:pt>
                <c:pt idx="53">
                  <c:v>27182.734310193551</c:v>
                </c:pt>
                <c:pt idx="54">
                  <c:v>29249.575220974195</c:v>
                </c:pt>
                <c:pt idx="55">
                  <c:v>28732.231076259857</c:v>
                </c:pt>
                <c:pt idx="56">
                  <c:v>29288.870438983333</c:v>
                </c:pt>
                <c:pt idx="57">
                  <c:v>31616.843400468311</c:v>
                </c:pt>
                <c:pt idx="58">
                  <c:v>33422.944210083602</c:v>
                </c:pt>
                <c:pt idx="59">
                  <c:v>31846.218232425806</c:v>
                </c:pt>
                <c:pt idx="60">
                  <c:v>31489.12269731683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3FD-47A9-A36E-820A9AB2D7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05583776"/>
        <c:axId val="1505579200"/>
      </c:lineChart>
      <c:catAx>
        <c:axId val="1505583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05579200"/>
        <c:crosses val="autoZero"/>
        <c:auto val="1"/>
        <c:lblAlgn val="ctr"/>
        <c:lblOffset val="100"/>
        <c:noMultiLvlLbl val="0"/>
      </c:catAx>
      <c:valAx>
        <c:axId val="15055792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05583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Sheet4!$A$85</c:f>
              <c:strCache>
                <c:ptCount val="1"/>
                <c:pt idx="0">
                  <c:v>Singapore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Sheet4!$B$84:$BJ$84</c:f>
              <c:strCache>
                <c:ptCount val="61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  <c:pt idx="54">
                  <c:v>2014</c:v>
                </c:pt>
                <c:pt idx="55">
                  <c:v>2015</c:v>
                </c:pt>
                <c:pt idx="56">
                  <c:v>2016</c:v>
                </c:pt>
                <c:pt idx="57">
                  <c:v>2017</c:v>
                </c:pt>
                <c:pt idx="58">
                  <c:v>2018</c:v>
                </c:pt>
                <c:pt idx="59">
                  <c:v>2019</c:v>
                </c:pt>
                <c:pt idx="60">
                  <c:v>2020</c:v>
                </c:pt>
              </c:strCache>
            </c:strRef>
          </c:cat>
          <c:val>
            <c:numRef>
              <c:f>Sheet4!$B$85:$BJ$85</c:f>
              <c:numCache>
                <c:formatCode>_(* #,##0_);_(* \(#,##0\);_(* "-"??_);_(@_)</c:formatCode>
                <c:ptCount val="61"/>
                <c:pt idx="0">
                  <c:v>428.05898002739582</c:v>
                </c:pt>
                <c:pt idx="1">
                  <c:v>449.15107127874569</c:v>
                </c:pt>
                <c:pt idx="2">
                  <c:v>472.08582445256525</c:v>
                </c:pt>
                <c:pt idx="3">
                  <c:v>511.20557525277292</c:v>
                </c:pt>
                <c:pt idx="4">
                  <c:v>485.53385820657377</c:v>
                </c:pt>
                <c:pt idx="5">
                  <c:v>516.53530333900983</c:v>
                </c:pt>
                <c:pt idx="6">
                  <c:v>566.80767755488614</c:v>
                </c:pt>
                <c:pt idx="7">
                  <c:v>626.03352768569732</c:v>
                </c:pt>
                <c:pt idx="8">
                  <c:v>708.60606646284589</c:v>
                </c:pt>
                <c:pt idx="9">
                  <c:v>812.68279685201162</c:v>
                </c:pt>
                <c:pt idx="10">
                  <c:v>925.80391294264984</c:v>
                </c:pt>
                <c:pt idx="11">
                  <c:v>1071.4115403553799</c:v>
                </c:pt>
                <c:pt idx="12">
                  <c:v>1264.3751072098653</c:v>
                </c:pt>
                <c:pt idx="13">
                  <c:v>1685.4597963216295</c:v>
                </c:pt>
                <c:pt idx="14">
                  <c:v>2341.7055142363338</c:v>
                </c:pt>
                <c:pt idx="15">
                  <c:v>2489.9115751759145</c:v>
                </c:pt>
                <c:pt idx="16">
                  <c:v>2758.9403802847551</c:v>
                </c:pt>
                <c:pt idx="17">
                  <c:v>2846.3359883285393</c:v>
                </c:pt>
                <c:pt idx="18">
                  <c:v>3193.9056572235531</c:v>
                </c:pt>
                <c:pt idx="19">
                  <c:v>3900.5335531087276</c:v>
                </c:pt>
                <c:pt idx="20">
                  <c:v>4928.1391178575395</c:v>
                </c:pt>
                <c:pt idx="21">
                  <c:v>5596.585977230684</c:v>
                </c:pt>
                <c:pt idx="22">
                  <c:v>6077.6342407093243</c:v>
                </c:pt>
                <c:pt idx="23">
                  <c:v>6633.2366736649074</c:v>
                </c:pt>
                <c:pt idx="24">
                  <c:v>7228.3175841064749</c:v>
                </c:pt>
                <c:pt idx="25">
                  <c:v>7001.766747711702</c:v>
                </c:pt>
                <c:pt idx="26">
                  <c:v>6799.9303633267064</c:v>
                </c:pt>
                <c:pt idx="27">
                  <c:v>7539.0293021244306</c:v>
                </c:pt>
                <c:pt idx="28">
                  <c:v>8914.4412257472868</c:v>
                </c:pt>
                <c:pt idx="29">
                  <c:v>10394.538996240593</c:v>
                </c:pt>
                <c:pt idx="30">
                  <c:v>11861.75615913661</c:v>
                </c:pt>
                <c:pt idx="31">
                  <c:v>14502.379993860553</c:v>
                </c:pt>
                <c:pt idx="32">
                  <c:v>16135.913652598629</c:v>
                </c:pt>
                <c:pt idx="33">
                  <c:v>18290.028237228209</c:v>
                </c:pt>
                <c:pt idx="34">
                  <c:v>21553.030899626294</c:v>
                </c:pt>
                <c:pt idx="35">
                  <c:v>24914.411255677973</c:v>
                </c:pt>
                <c:pt idx="36">
                  <c:v>26233.628896479451</c:v>
                </c:pt>
                <c:pt idx="37">
                  <c:v>26375.971950318948</c:v>
                </c:pt>
                <c:pt idx="38">
                  <c:v>21829.299869766553</c:v>
                </c:pt>
                <c:pt idx="39">
                  <c:v>21796.084436057197</c:v>
                </c:pt>
                <c:pt idx="40">
                  <c:v>23852.327028597541</c:v>
                </c:pt>
                <c:pt idx="41">
                  <c:v>21700.020045831468</c:v>
                </c:pt>
                <c:pt idx="42">
                  <c:v>22159.688863274056</c:v>
                </c:pt>
                <c:pt idx="43">
                  <c:v>23730.152449648936</c:v>
                </c:pt>
                <c:pt idx="44">
                  <c:v>27608.537371274353</c:v>
                </c:pt>
                <c:pt idx="45">
                  <c:v>29961.263277456856</c:v>
                </c:pt>
                <c:pt idx="46">
                  <c:v>33769.154163350082</c:v>
                </c:pt>
                <c:pt idx="47">
                  <c:v>39432.938349376091</c:v>
                </c:pt>
                <c:pt idx="48">
                  <c:v>40007.469261213977</c:v>
                </c:pt>
                <c:pt idx="49">
                  <c:v>38927.206881771519</c:v>
                </c:pt>
                <c:pt idx="50">
                  <c:v>47236.960234542064</c:v>
                </c:pt>
                <c:pt idx="51">
                  <c:v>53890.428727050443</c:v>
                </c:pt>
                <c:pt idx="52">
                  <c:v>55546.488538692116</c:v>
                </c:pt>
                <c:pt idx="53">
                  <c:v>56967.425794038332</c:v>
                </c:pt>
                <c:pt idx="54">
                  <c:v>57562.53079376783</c:v>
                </c:pt>
                <c:pt idx="55">
                  <c:v>55646.61874695048</c:v>
                </c:pt>
                <c:pt idx="56">
                  <c:v>56848.175391836674</c:v>
                </c:pt>
                <c:pt idx="57">
                  <c:v>61176.456361156481</c:v>
                </c:pt>
                <c:pt idx="58">
                  <c:v>66679.046489975211</c:v>
                </c:pt>
                <c:pt idx="59">
                  <c:v>65640.707948498472</c:v>
                </c:pt>
                <c:pt idx="60">
                  <c:v>59797.752180118812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A72-4A15-B87D-4165BB182E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05576704"/>
        <c:axId val="1505580032"/>
      </c:lineChart>
      <c:catAx>
        <c:axId val="1505576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05580032"/>
        <c:crosses val="autoZero"/>
        <c:auto val="1"/>
        <c:lblAlgn val="ctr"/>
        <c:lblOffset val="100"/>
        <c:noMultiLvlLbl val="0"/>
      </c:catAx>
      <c:valAx>
        <c:axId val="1505580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05576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Sheet4!$A$17</c:f>
              <c:strCache>
                <c:ptCount val="1"/>
                <c:pt idx="0">
                  <c:v>Congo, Dem. Rep.</c:v>
                </c:pt>
              </c:strCache>
            </c:strRef>
          </c:tx>
          <c:spPr>
            <a:ln w="571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57150">
                <a:solidFill>
                  <a:schemeClr val="accent1"/>
                </a:solidFill>
              </a:ln>
              <a:effectLst/>
            </c:spPr>
          </c:marker>
          <c:cat>
            <c:strRef>
              <c:f>Sheet4!$B$16:$X$16</c:f>
              <c:strCache>
                <c:ptCount val="23"/>
                <c:pt idx="0">
                  <c:v>1978</c:v>
                </c:pt>
                <c:pt idx="1">
                  <c:v>1979</c:v>
                </c:pt>
                <c:pt idx="2">
                  <c:v>1980</c:v>
                </c:pt>
                <c:pt idx="3">
                  <c:v>1981</c:v>
                </c:pt>
                <c:pt idx="4">
                  <c:v>1982</c:v>
                </c:pt>
                <c:pt idx="5">
                  <c:v>1983</c:v>
                </c:pt>
                <c:pt idx="6">
                  <c:v>1984</c:v>
                </c:pt>
                <c:pt idx="7">
                  <c:v>1985</c:v>
                </c:pt>
                <c:pt idx="8">
                  <c:v>1986</c:v>
                </c:pt>
                <c:pt idx="9">
                  <c:v>1987</c:v>
                </c:pt>
                <c:pt idx="10">
                  <c:v>1988</c:v>
                </c:pt>
                <c:pt idx="11">
                  <c:v>1989</c:v>
                </c:pt>
                <c:pt idx="12">
                  <c:v>1990</c:v>
                </c:pt>
                <c:pt idx="13">
                  <c:v>1991</c:v>
                </c:pt>
                <c:pt idx="14">
                  <c:v>1992</c:v>
                </c:pt>
                <c:pt idx="15">
                  <c:v>1993</c:v>
                </c:pt>
                <c:pt idx="16">
                  <c:v>1994</c:v>
                </c:pt>
                <c:pt idx="17">
                  <c:v>1995</c:v>
                </c:pt>
                <c:pt idx="18">
                  <c:v>1996</c:v>
                </c:pt>
                <c:pt idx="19">
                  <c:v>1997</c:v>
                </c:pt>
                <c:pt idx="20">
                  <c:v>1998</c:v>
                </c:pt>
                <c:pt idx="21">
                  <c:v>1999</c:v>
                </c:pt>
                <c:pt idx="22">
                  <c:v>2000</c:v>
                </c:pt>
              </c:strCache>
            </c:strRef>
          </c:cat>
          <c:val>
            <c:numRef>
              <c:f>Sheet4!$B$17:$X$17</c:f>
              <c:numCache>
                <c:formatCode>_(* #,##0_);_(* \(#,##0\);_(* "-"??_);_(@_)</c:formatCode>
                <c:ptCount val="23"/>
                <c:pt idx="0">
                  <c:v>615.97890761961366</c:v>
                </c:pt>
                <c:pt idx="1">
                  <c:v>587.15158476088482</c:v>
                </c:pt>
                <c:pt idx="2">
                  <c:v>546.11249954672621</c:v>
                </c:pt>
                <c:pt idx="3">
                  <c:v>463.67117198242011</c:v>
                </c:pt>
                <c:pt idx="4">
                  <c:v>492.53249122010749</c:v>
                </c:pt>
                <c:pt idx="5">
                  <c:v>387.50766358739514</c:v>
                </c:pt>
                <c:pt idx="6">
                  <c:v>269.84272425142507</c:v>
                </c:pt>
                <c:pt idx="7">
                  <c:v>240.78809815766905</c:v>
                </c:pt>
                <c:pt idx="8">
                  <c:v>263.83130033462487</c:v>
                </c:pt>
                <c:pt idx="9">
                  <c:v>243.00478568946639</c:v>
                </c:pt>
                <c:pt idx="10">
                  <c:v>273.12781939189261</c:v>
                </c:pt>
                <c:pt idx="11">
                  <c:v>269.59287585237877</c:v>
                </c:pt>
                <c:pt idx="12">
                  <c:v>270.13054337707956</c:v>
                </c:pt>
                <c:pt idx="13">
                  <c:v>268.29249687579824</c:v>
                </c:pt>
                <c:pt idx="14">
                  <c:v>220.36800725844361</c:v>
                </c:pt>
                <c:pt idx="15">
                  <c:v>275.82161689765178</c:v>
                </c:pt>
                <c:pt idx="16">
                  <c:v>145.09560354125162</c:v>
                </c:pt>
                <c:pt idx="17">
                  <c:v>135.82359356829241</c:v>
                </c:pt>
                <c:pt idx="18">
                  <c:v>155</c:v>
                </c:pt>
                <c:pt idx="19">
                  <c:v>138.9790482192895</c:v>
                </c:pt>
                <c:pt idx="20">
                  <c:v>138.5891002708112</c:v>
                </c:pt>
                <c:pt idx="21">
                  <c:v>153</c:v>
                </c:pt>
                <c:pt idx="22">
                  <c:v>405.21621858264888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3B6-497E-BCD0-CEE47B5471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33906543"/>
        <c:axId val="2033893647"/>
      </c:lineChart>
      <c:catAx>
        <c:axId val="203390654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33893647"/>
        <c:crosses val="autoZero"/>
        <c:auto val="1"/>
        <c:lblAlgn val="ctr"/>
        <c:lblOffset val="100"/>
        <c:noMultiLvlLbl val="0"/>
      </c:catAx>
      <c:valAx>
        <c:axId val="203389364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339065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360759081354341E-2"/>
          <c:y val="4.2669990072787614E-2"/>
          <c:w val="0.92485000130292028"/>
          <c:h val="0.83764527955675172"/>
        </c:manualLayout>
      </c:layout>
      <c:lineChart>
        <c:grouping val="standard"/>
        <c:varyColors val="0"/>
        <c:ser>
          <c:idx val="0"/>
          <c:order val="0"/>
          <c:tx>
            <c:strRef>
              <c:f>Sheet4!$A$21</c:f>
              <c:strCache>
                <c:ptCount val="1"/>
                <c:pt idx="0">
                  <c:v>Cambodia</c:v>
                </c:pt>
              </c:strCache>
            </c:strRef>
          </c:tx>
          <c:spPr>
            <a:ln w="57150" cap="rnd">
              <a:solidFill>
                <a:srgbClr val="FF99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57150">
                <a:solidFill>
                  <a:srgbClr val="FF9900"/>
                </a:solidFill>
              </a:ln>
              <a:effectLst/>
            </c:spPr>
          </c:marker>
          <c:cat>
            <c:strRef>
              <c:f>Sheet4!$B$20:$V$20</c:f>
              <c:strCache>
                <c:ptCount val="21"/>
                <c:pt idx="0">
                  <c:v>1983</c:v>
                </c:pt>
                <c:pt idx="1">
                  <c:v>1984</c:v>
                </c:pt>
                <c:pt idx="2">
                  <c:v>1985</c:v>
                </c:pt>
                <c:pt idx="3">
                  <c:v>1986</c:v>
                </c:pt>
                <c:pt idx="4">
                  <c:v>1987</c:v>
                </c:pt>
                <c:pt idx="5">
                  <c:v>1988</c:v>
                </c:pt>
                <c:pt idx="6">
                  <c:v>1989</c:v>
                </c:pt>
                <c:pt idx="7">
                  <c:v>1990</c:v>
                </c:pt>
                <c:pt idx="8">
                  <c:v>1991</c:v>
                </c:pt>
                <c:pt idx="9">
                  <c:v>1992</c:v>
                </c:pt>
                <c:pt idx="10">
                  <c:v>1993</c:v>
                </c:pt>
                <c:pt idx="11">
                  <c:v>1994</c:v>
                </c:pt>
                <c:pt idx="12">
                  <c:v>1995</c:v>
                </c:pt>
                <c:pt idx="13">
                  <c:v>1996</c:v>
                </c:pt>
                <c:pt idx="14">
                  <c:v>1997</c:v>
                </c:pt>
                <c:pt idx="15">
                  <c:v>1998</c:v>
                </c:pt>
                <c:pt idx="16">
                  <c:v>1999</c:v>
                </c:pt>
                <c:pt idx="17">
                  <c:v>2000</c:v>
                </c:pt>
                <c:pt idx="18">
                  <c:v>2001</c:v>
                </c:pt>
                <c:pt idx="19">
                  <c:v>2002</c:v>
                </c:pt>
                <c:pt idx="20">
                  <c:v>2003</c:v>
                </c:pt>
              </c:strCache>
            </c:strRef>
          </c:cat>
          <c:val>
            <c:numRef>
              <c:f>Sheet4!$B$21:$V$21</c:f>
              <c:numCache>
                <c:formatCode>General</c:formatCode>
                <c:ptCount val="21"/>
                <c:pt idx="9" formatCode="_(* #,##0_);_(* \(#,##0\);_(* &quot;-&quot;??_);_(@_)">
                  <c:v>254.11663482800449</c:v>
                </c:pt>
                <c:pt idx="10" formatCode="_(* #,##0_);_(* \(#,##0\);_(* &quot;-&quot;??_);_(@_)">
                  <c:v>270.54294010551672</c:v>
                </c:pt>
                <c:pt idx="11" formatCode="_(* #,##0_);_(* \(#,##0\);_(* &quot;-&quot;??_);_(@_)">
                  <c:v>322.93157543406966</c:v>
                </c:pt>
                <c:pt idx="12" formatCode="_(* #,##0_);_(* \(#,##0\);_(* &quot;-&quot;??_);_(@_)">
                  <c:v>319.28631355394725</c:v>
                </c:pt>
                <c:pt idx="13" formatCode="_(* #,##0_);_(* \(#,##0\);_(* &quot;-&quot;??_);_(@_)">
                  <c:v>304.7647688470575</c:v>
                </c:pt>
                <c:pt idx="14" formatCode="_(* #,##0_);_(* \(#,##0\);_(* &quot;-&quot;??_);_(@_)">
                  <c:v>268.99037219653923</c:v>
                </c:pt>
                <c:pt idx="15" formatCode="_(* #,##0_);_(* \(#,##0\);_(* &quot;-&quot;??_);_(@_)">
                  <c:v>295.9031783744673</c:v>
                </c:pt>
                <c:pt idx="16" formatCode="_(* #,##0_);_(* \(#,##0\);_(* &quot;-&quot;??_);_(@_)">
                  <c:v>300.61367901109418</c:v>
                </c:pt>
                <c:pt idx="17" formatCode="_(* #,##0_);_(* \(#,##0\);_(* &quot;-&quot;??_);_(@_)">
                  <c:v>321.15022364184352</c:v>
                </c:pt>
                <c:pt idx="18" formatCode="_(* #,##0_);_(* \(#,##0\);_(* &quot;-&quot;??_);_(@_)">
                  <c:v>338.98747729314971</c:v>
                </c:pt>
                <c:pt idx="19" formatCode="_(* #,##0_);_(* \(#,##0\);_(* &quot;-&quot;??_);_(@_)">
                  <c:v>362.33548217895839</c:v>
                </c:pt>
                <c:pt idx="20" formatCode="_(* #,##0_);_(* \(#,##0\);_(* &quot;-&quot;??_);_(@_)">
                  <c:v>408.51363876089641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5BE-4FDC-9822-CC40B788534F}"/>
            </c:ext>
          </c:extLst>
        </c:ser>
        <c:ser>
          <c:idx val="1"/>
          <c:order val="1"/>
          <c:tx>
            <c:strRef>
              <c:f>Sheet4!$A$22</c:f>
              <c:strCache>
                <c:ptCount val="1"/>
                <c:pt idx="0">
                  <c:v>Lao PDR</c:v>
                </c:pt>
              </c:strCache>
            </c:strRef>
          </c:tx>
          <c:spPr>
            <a:ln w="571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57150">
                <a:solidFill>
                  <a:schemeClr val="accent2"/>
                </a:solidFill>
              </a:ln>
              <a:effectLst/>
            </c:spPr>
          </c:marker>
          <c:cat>
            <c:strRef>
              <c:f>Sheet4!$B$20:$V$20</c:f>
              <c:strCache>
                <c:ptCount val="21"/>
                <c:pt idx="0">
                  <c:v>1983</c:v>
                </c:pt>
                <c:pt idx="1">
                  <c:v>1984</c:v>
                </c:pt>
                <c:pt idx="2">
                  <c:v>1985</c:v>
                </c:pt>
                <c:pt idx="3">
                  <c:v>1986</c:v>
                </c:pt>
                <c:pt idx="4">
                  <c:v>1987</c:v>
                </c:pt>
                <c:pt idx="5">
                  <c:v>1988</c:v>
                </c:pt>
                <c:pt idx="6">
                  <c:v>1989</c:v>
                </c:pt>
                <c:pt idx="7">
                  <c:v>1990</c:v>
                </c:pt>
                <c:pt idx="8">
                  <c:v>1991</c:v>
                </c:pt>
                <c:pt idx="9">
                  <c:v>1992</c:v>
                </c:pt>
                <c:pt idx="10">
                  <c:v>1993</c:v>
                </c:pt>
                <c:pt idx="11">
                  <c:v>1994</c:v>
                </c:pt>
                <c:pt idx="12">
                  <c:v>1995</c:v>
                </c:pt>
                <c:pt idx="13">
                  <c:v>1996</c:v>
                </c:pt>
                <c:pt idx="14">
                  <c:v>1997</c:v>
                </c:pt>
                <c:pt idx="15">
                  <c:v>1998</c:v>
                </c:pt>
                <c:pt idx="16">
                  <c:v>1999</c:v>
                </c:pt>
                <c:pt idx="17">
                  <c:v>2000</c:v>
                </c:pt>
                <c:pt idx="18">
                  <c:v>2001</c:v>
                </c:pt>
                <c:pt idx="19">
                  <c:v>2002</c:v>
                </c:pt>
                <c:pt idx="20">
                  <c:v>2003</c:v>
                </c:pt>
              </c:strCache>
            </c:strRef>
          </c:cat>
          <c:val>
            <c:numRef>
              <c:f>Sheet4!$B$22:$V$22</c:f>
              <c:numCache>
                <c:formatCode>_(* #,##0_);_(* \(#,##0\);_(* "-"??_);_(@_)</c:formatCode>
                <c:ptCount val="21"/>
                <c:pt idx="0">
                  <c:v>489.95774373257387</c:v>
                </c:pt>
                <c:pt idx="1">
                  <c:v>641.74019759150974</c:v>
                </c:pt>
                <c:pt idx="2">
                  <c:v>468.30429809589356</c:v>
                </c:pt>
                <c:pt idx="3">
                  <c:v>278.39322798605718</c:v>
                </c:pt>
                <c:pt idx="4">
                  <c:v>148.96506588036178</c:v>
                </c:pt>
                <c:pt idx="5">
                  <c:v>172.52320903387223</c:v>
                </c:pt>
                <c:pt idx="6">
                  <c:v>203.25601751518317</c:v>
                </c:pt>
                <c:pt idx="7">
                  <c:v>234.76433830913072</c:v>
                </c:pt>
                <c:pt idx="8">
                  <c:v>250.60449676872108</c:v>
                </c:pt>
                <c:pt idx="9">
                  <c:v>287.39484285307356</c:v>
                </c:pt>
                <c:pt idx="10">
                  <c:v>325.94161182423227</c:v>
                </c:pt>
                <c:pt idx="11">
                  <c:v>363.88005236373482</c:v>
                </c:pt>
                <c:pt idx="12">
                  <c:v>378.42860580485922</c:v>
                </c:pt>
                <c:pt idx="13">
                  <c:v>345.92184423822641</c:v>
                </c:pt>
                <c:pt idx="14">
                  <c:v>248.83909145122303</c:v>
                </c:pt>
                <c:pt idx="15">
                  <c:v>277.81021295695149</c:v>
                </c:pt>
                <c:pt idx="16">
                  <c:v>325.18693714296461</c:v>
                </c:pt>
                <c:pt idx="17">
                  <c:v>326.94178671529539</c:v>
                </c:pt>
                <c:pt idx="18">
                  <c:v>320.06145965718605</c:v>
                </c:pt>
                <c:pt idx="19">
                  <c:v>362.82141348610583</c:v>
                </c:pt>
                <c:pt idx="20">
                  <c:v>417.92916848773808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5BE-4FDC-9822-CC40B788534F}"/>
            </c:ext>
          </c:extLst>
        </c:ser>
        <c:ser>
          <c:idx val="2"/>
          <c:order val="2"/>
          <c:tx>
            <c:strRef>
              <c:f>Sheet4!$A$23</c:f>
              <c:strCache>
                <c:ptCount val="1"/>
                <c:pt idx="0">
                  <c:v>Vietnam</c:v>
                </c:pt>
              </c:strCache>
            </c:strRef>
          </c:tx>
          <c:spPr>
            <a:ln w="571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57150">
                <a:solidFill>
                  <a:schemeClr val="accent3"/>
                </a:solidFill>
              </a:ln>
              <a:effectLst/>
            </c:spPr>
          </c:marker>
          <c:cat>
            <c:strRef>
              <c:f>Sheet4!$B$20:$V$20</c:f>
              <c:strCache>
                <c:ptCount val="21"/>
                <c:pt idx="0">
                  <c:v>1983</c:v>
                </c:pt>
                <c:pt idx="1">
                  <c:v>1984</c:v>
                </c:pt>
                <c:pt idx="2">
                  <c:v>1985</c:v>
                </c:pt>
                <c:pt idx="3">
                  <c:v>1986</c:v>
                </c:pt>
                <c:pt idx="4">
                  <c:v>1987</c:v>
                </c:pt>
                <c:pt idx="5">
                  <c:v>1988</c:v>
                </c:pt>
                <c:pt idx="6">
                  <c:v>1989</c:v>
                </c:pt>
                <c:pt idx="7">
                  <c:v>1990</c:v>
                </c:pt>
                <c:pt idx="8">
                  <c:v>1991</c:v>
                </c:pt>
                <c:pt idx="9">
                  <c:v>1992</c:v>
                </c:pt>
                <c:pt idx="10">
                  <c:v>1993</c:v>
                </c:pt>
                <c:pt idx="11">
                  <c:v>1994</c:v>
                </c:pt>
                <c:pt idx="12">
                  <c:v>1995</c:v>
                </c:pt>
                <c:pt idx="13">
                  <c:v>1996</c:v>
                </c:pt>
                <c:pt idx="14">
                  <c:v>1997</c:v>
                </c:pt>
                <c:pt idx="15">
                  <c:v>1998</c:v>
                </c:pt>
                <c:pt idx="16">
                  <c:v>1999</c:v>
                </c:pt>
                <c:pt idx="17">
                  <c:v>2000</c:v>
                </c:pt>
                <c:pt idx="18">
                  <c:v>2001</c:v>
                </c:pt>
                <c:pt idx="19">
                  <c:v>2002</c:v>
                </c:pt>
                <c:pt idx="20">
                  <c:v>2003</c:v>
                </c:pt>
              </c:strCache>
            </c:strRef>
          </c:cat>
          <c:val>
            <c:numRef>
              <c:f>Sheet4!$B$23:$V$23</c:f>
              <c:numCache>
                <c:formatCode>_(* #,##0_);_(* \(#,##0\);_(* "-"??_);_(@_)</c:formatCode>
                <c:ptCount val="21"/>
                <c:pt idx="1">
                  <c:v>231.45228582618338</c:v>
                </c:pt>
                <c:pt idx="2">
                  <c:v>422.7802976604753</c:v>
                </c:pt>
                <c:pt idx="3">
                  <c:v>575.46268268413235</c:v>
                </c:pt>
                <c:pt idx="4">
                  <c:v>390.41222344154755</c:v>
                </c:pt>
                <c:pt idx="5">
                  <c:v>94.564735238770638</c:v>
                </c:pt>
                <c:pt idx="6">
                  <c:v>95.18825998128429</c:v>
                </c:pt>
                <c:pt idx="7">
                  <c:v>138.44745038101684</c:v>
                </c:pt>
                <c:pt idx="8">
                  <c:v>139.20012283306198</c:v>
                </c:pt>
                <c:pt idx="9">
                  <c:v>182.30840175911277</c:v>
                </c:pt>
                <c:pt idx="10">
                  <c:v>221.12917523053594</c:v>
                </c:pt>
                <c:pt idx="11">
                  <c:v>276.81266281538166</c:v>
                </c:pt>
                <c:pt idx="12">
                  <c:v>324.14722393058372</c:v>
                </c:pt>
                <c:pt idx="13">
                  <c:v>348.01740710017623</c:v>
                </c:pt>
                <c:pt idx="14">
                  <c:v>348.32431726469093</c:v>
                </c:pt>
                <c:pt idx="15">
                  <c:v>362.91950280114224</c:v>
                </c:pt>
                <c:pt idx="16">
                  <c:v>390.09333093426619</c:v>
                </c:pt>
                <c:pt idx="17">
                  <c:v>404.80786122928225</c:v>
                </c:pt>
                <c:pt idx="18">
                  <c:v>430.05287241357286</c:v>
                </c:pt>
                <c:pt idx="19">
                  <c:v>480.57983425694897</c:v>
                </c:pt>
                <c:pt idx="20">
                  <c:v>546.90961901082881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75BE-4FDC-9822-CC40B78853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83600703"/>
        <c:axId val="483603615"/>
      </c:lineChart>
      <c:catAx>
        <c:axId val="48360070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3603615"/>
        <c:crosses val="autoZero"/>
        <c:auto val="1"/>
        <c:lblAlgn val="ctr"/>
        <c:lblOffset val="100"/>
        <c:noMultiLvlLbl val="0"/>
      </c:catAx>
      <c:valAx>
        <c:axId val="48360361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360070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Sheet4!$A$32</c:f>
              <c:strCache>
                <c:ptCount val="1"/>
                <c:pt idx="0">
                  <c:v>Korea, Rep.</c:v>
                </c:pt>
              </c:strCache>
            </c:strRef>
          </c:tx>
          <c:spPr>
            <a:ln w="571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57150">
                <a:solidFill>
                  <a:schemeClr val="accent1"/>
                </a:solidFill>
              </a:ln>
              <a:effectLst/>
            </c:spPr>
          </c:marker>
          <c:cat>
            <c:strRef>
              <c:f>Sheet4!$B$31:$P$31</c:f>
              <c:strCache>
                <c:ptCount val="15"/>
                <c:pt idx="0">
                  <c:v>1988</c:v>
                </c:pt>
                <c:pt idx="1">
                  <c:v>1989</c:v>
                </c:pt>
                <c:pt idx="2">
                  <c:v>1990</c:v>
                </c:pt>
                <c:pt idx="3">
                  <c:v>1991</c:v>
                </c:pt>
                <c:pt idx="4">
                  <c:v>1992</c:v>
                </c:pt>
                <c:pt idx="5">
                  <c:v>1993</c:v>
                </c:pt>
                <c:pt idx="6">
                  <c:v>1994</c:v>
                </c:pt>
                <c:pt idx="7">
                  <c:v>1995</c:v>
                </c:pt>
                <c:pt idx="8">
                  <c:v>1996</c:v>
                </c:pt>
                <c:pt idx="9">
                  <c:v>1997</c:v>
                </c:pt>
                <c:pt idx="10">
                  <c:v>1998</c:v>
                </c:pt>
                <c:pt idx="11">
                  <c:v>1999</c:v>
                </c:pt>
                <c:pt idx="12">
                  <c:v>2000</c:v>
                </c:pt>
                <c:pt idx="13">
                  <c:v>2001</c:v>
                </c:pt>
                <c:pt idx="14">
                  <c:v>2002</c:v>
                </c:pt>
              </c:strCache>
            </c:strRef>
          </c:cat>
          <c:val>
            <c:numRef>
              <c:f>Sheet4!$B$32:$P$32</c:f>
              <c:numCache>
                <c:formatCode>_(* #,##0_);_(* \(#,##0\);_(* "-"??_);_(@_)</c:formatCode>
                <c:ptCount val="15"/>
                <c:pt idx="0">
                  <c:v>4748.6296078067062</c:v>
                </c:pt>
                <c:pt idx="1">
                  <c:v>5817.0291813213644</c:v>
                </c:pt>
                <c:pt idx="2">
                  <c:v>6610.0365083066972</c:v>
                </c:pt>
                <c:pt idx="3">
                  <c:v>7636.9824293701522</c:v>
                </c:pt>
                <c:pt idx="4">
                  <c:v>8126.6703899342174</c:v>
                </c:pt>
                <c:pt idx="5">
                  <c:v>8884.9283194545496</c:v>
                </c:pt>
                <c:pt idx="6">
                  <c:v>10385.33616812191</c:v>
                </c:pt>
                <c:pt idx="7">
                  <c:v>12564.778134458573</c:v>
                </c:pt>
                <c:pt idx="8">
                  <c:v>13403.049586225043</c:v>
                </c:pt>
                <c:pt idx="9">
                  <c:v>12398.480027670472</c:v>
                </c:pt>
                <c:pt idx="10">
                  <c:v>8281.6999815768413</c:v>
                </c:pt>
                <c:pt idx="11">
                  <c:v>10672.417933437262</c:v>
                </c:pt>
                <c:pt idx="12">
                  <c:v>12256.993567950305</c:v>
                </c:pt>
                <c:pt idx="13">
                  <c:v>11561.248368907283</c:v>
                </c:pt>
                <c:pt idx="14">
                  <c:v>13165.065736055383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3B7-47D5-9AEE-F451D387C694}"/>
            </c:ext>
          </c:extLst>
        </c:ser>
        <c:ser>
          <c:idx val="1"/>
          <c:order val="1"/>
          <c:tx>
            <c:strRef>
              <c:f>Sheet4!$A$33</c:f>
              <c:strCache>
                <c:ptCount val="1"/>
                <c:pt idx="0">
                  <c:v>Thailand</c:v>
                </c:pt>
              </c:strCache>
            </c:strRef>
          </c:tx>
          <c:spPr>
            <a:ln w="57150" cap="rnd">
              <a:solidFill>
                <a:srgbClr val="FF99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57150">
                <a:solidFill>
                  <a:srgbClr val="FF9900"/>
                </a:solidFill>
              </a:ln>
              <a:effectLst/>
            </c:spPr>
          </c:marker>
          <c:cat>
            <c:strRef>
              <c:f>Sheet4!$B$31:$P$31</c:f>
              <c:strCache>
                <c:ptCount val="15"/>
                <c:pt idx="0">
                  <c:v>1988</c:v>
                </c:pt>
                <c:pt idx="1">
                  <c:v>1989</c:v>
                </c:pt>
                <c:pt idx="2">
                  <c:v>1990</c:v>
                </c:pt>
                <c:pt idx="3">
                  <c:v>1991</c:v>
                </c:pt>
                <c:pt idx="4">
                  <c:v>1992</c:v>
                </c:pt>
                <c:pt idx="5">
                  <c:v>1993</c:v>
                </c:pt>
                <c:pt idx="6">
                  <c:v>1994</c:v>
                </c:pt>
                <c:pt idx="7">
                  <c:v>1995</c:v>
                </c:pt>
                <c:pt idx="8">
                  <c:v>1996</c:v>
                </c:pt>
                <c:pt idx="9">
                  <c:v>1997</c:v>
                </c:pt>
                <c:pt idx="10">
                  <c:v>1998</c:v>
                </c:pt>
                <c:pt idx="11">
                  <c:v>1999</c:v>
                </c:pt>
                <c:pt idx="12">
                  <c:v>2000</c:v>
                </c:pt>
                <c:pt idx="13">
                  <c:v>2001</c:v>
                </c:pt>
                <c:pt idx="14">
                  <c:v>2002</c:v>
                </c:pt>
              </c:strCache>
            </c:strRef>
          </c:cat>
          <c:val>
            <c:numRef>
              <c:f>Sheet4!$B$33:$P$33</c:f>
              <c:numCache>
                <c:formatCode>_(* #,##0_);_(* \(#,##0\);_(* "-"??_);_(@_)</c:formatCode>
                <c:ptCount val="15"/>
                <c:pt idx="0">
                  <c:v>1123.4376427313866</c:v>
                </c:pt>
                <c:pt idx="1">
                  <c:v>1295.4647220250347</c:v>
                </c:pt>
                <c:pt idx="2">
                  <c:v>1508.9424699104297</c:v>
                </c:pt>
                <c:pt idx="3">
                  <c:v>1716.4154195270394</c:v>
                </c:pt>
                <c:pt idx="4">
                  <c:v>1927.882603335039</c:v>
                </c:pt>
                <c:pt idx="5">
                  <c:v>2209.3630304774715</c:v>
                </c:pt>
                <c:pt idx="6">
                  <c:v>2491.4278363194776</c:v>
                </c:pt>
                <c:pt idx="7">
                  <c:v>2846.5868340484913</c:v>
                </c:pt>
                <c:pt idx="8">
                  <c:v>3043.9803141882589</c:v>
                </c:pt>
                <c:pt idx="9">
                  <c:v>2468.1847298751527</c:v>
                </c:pt>
                <c:pt idx="10">
                  <c:v>1845.8288696450202</c:v>
                </c:pt>
                <c:pt idx="11">
                  <c:v>2033.2580092925889</c:v>
                </c:pt>
                <c:pt idx="12">
                  <c:v>2007.7352707451951</c:v>
                </c:pt>
                <c:pt idx="13">
                  <c:v>1893.2642386596669</c:v>
                </c:pt>
                <c:pt idx="14">
                  <c:v>2096.1878023620802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3B7-47D5-9AEE-F451D387C694}"/>
            </c:ext>
          </c:extLst>
        </c:ser>
        <c:ser>
          <c:idx val="2"/>
          <c:order val="2"/>
          <c:tx>
            <c:strRef>
              <c:f>Sheet4!$A$34</c:f>
              <c:strCache>
                <c:ptCount val="1"/>
                <c:pt idx="0">
                  <c:v>Malaysia</c:v>
                </c:pt>
              </c:strCache>
            </c:strRef>
          </c:tx>
          <c:spPr>
            <a:ln w="571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57150">
                <a:solidFill>
                  <a:schemeClr val="accent3"/>
                </a:solidFill>
              </a:ln>
              <a:effectLst/>
            </c:spPr>
          </c:marker>
          <c:cat>
            <c:strRef>
              <c:f>Sheet4!$B$31:$P$31</c:f>
              <c:strCache>
                <c:ptCount val="15"/>
                <c:pt idx="0">
                  <c:v>1988</c:v>
                </c:pt>
                <c:pt idx="1">
                  <c:v>1989</c:v>
                </c:pt>
                <c:pt idx="2">
                  <c:v>1990</c:v>
                </c:pt>
                <c:pt idx="3">
                  <c:v>1991</c:v>
                </c:pt>
                <c:pt idx="4">
                  <c:v>1992</c:v>
                </c:pt>
                <c:pt idx="5">
                  <c:v>1993</c:v>
                </c:pt>
                <c:pt idx="6">
                  <c:v>1994</c:v>
                </c:pt>
                <c:pt idx="7">
                  <c:v>1995</c:v>
                </c:pt>
                <c:pt idx="8">
                  <c:v>1996</c:v>
                </c:pt>
                <c:pt idx="9">
                  <c:v>1997</c:v>
                </c:pt>
                <c:pt idx="10">
                  <c:v>1998</c:v>
                </c:pt>
                <c:pt idx="11">
                  <c:v>1999</c:v>
                </c:pt>
                <c:pt idx="12">
                  <c:v>2000</c:v>
                </c:pt>
                <c:pt idx="13">
                  <c:v>2001</c:v>
                </c:pt>
                <c:pt idx="14">
                  <c:v>2002</c:v>
                </c:pt>
              </c:strCache>
            </c:strRef>
          </c:cat>
          <c:val>
            <c:numRef>
              <c:f>Sheet4!$B$34:$P$34</c:f>
              <c:numCache>
                <c:formatCode>_(* #,##0_);_(* \(#,##0\);_(* "-"??_);_(@_)</c:formatCode>
                <c:ptCount val="15"/>
                <c:pt idx="0">
                  <c:v>2072.0776861698928</c:v>
                </c:pt>
                <c:pt idx="1">
                  <c:v>2216.2504458435105</c:v>
                </c:pt>
                <c:pt idx="2">
                  <c:v>2441.7419905489451</c:v>
                </c:pt>
                <c:pt idx="3">
                  <c:v>2653.5261691313303</c:v>
                </c:pt>
                <c:pt idx="4">
                  <c:v>3113.645677129201</c:v>
                </c:pt>
                <c:pt idx="5">
                  <c:v>3433.1627874536493</c:v>
                </c:pt>
                <c:pt idx="6">
                  <c:v>3728.1104809359017</c:v>
                </c:pt>
                <c:pt idx="7">
                  <c:v>4329.7079981979014</c:v>
                </c:pt>
                <c:pt idx="8">
                  <c:v>4798.611769986207</c:v>
                </c:pt>
                <c:pt idx="9">
                  <c:v>4637.8656612556488</c:v>
                </c:pt>
                <c:pt idx="10">
                  <c:v>3263.3348830229938</c:v>
                </c:pt>
                <c:pt idx="11">
                  <c:v>3492.6701248967379</c:v>
                </c:pt>
                <c:pt idx="12">
                  <c:v>4043.6629231287679</c:v>
                </c:pt>
                <c:pt idx="13">
                  <c:v>3913.4293864794636</c:v>
                </c:pt>
                <c:pt idx="14">
                  <c:v>4165.7261036385889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73B7-47D5-9AEE-F451D387C694}"/>
            </c:ext>
          </c:extLst>
        </c:ser>
        <c:ser>
          <c:idx val="3"/>
          <c:order val="3"/>
          <c:tx>
            <c:strRef>
              <c:f>Sheet4!$A$35</c:f>
              <c:strCache>
                <c:ptCount val="1"/>
                <c:pt idx="0">
                  <c:v>Indonesia</c:v>
                </c:pt>
              </c:strCache>
            </c:strRef>
          </c:tx>
          <c:spPr>
            <a:ln w="57150" cap="rnd">
              <a:solidFill>
                <a:srgbClr val="92D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57150">
                <a:solidFill>
                  <a:srgbClr val="92D050"/>
                </a:solidFill>
              </a:ln>
              <a:effectLst/>
            </c:spPr>
          </c:marker>
          <c:cat>
            <c:strRef>
              <c:f>Sheet4!$B$31:$P$31</c:f>
              <c:strCache>
                <c:ptCount val="15"/>
                <c:pt idx="0">
                  <c:v>1988</c:v>
                </c:pt>
                <c:pt idx="1">
                  <c:v>1989</c:v>
                </c:pt>
                <c:pt idx="2">
                  <c:v>1990</c:v>
                </c:pt>
                <c:pt idx="3">
                  <c:v>1991</c:v>
                </c:pt>
                <c:pt idx="4">
                  <c:v>1992</c:v>
                </c:pt>
                <c:pt idx="5">
                  <c:v>1993</c:v>
                </c:pt>
                <c:pt idx="6">
                  <c:v>1994</c:v>
                </c:pt>
                <c:pt idx="7">
                  <c:v>1995</c:v>
                </c:pt>
                <c:pt idx="8">
                  <c:v>1996</c:v>
                </c:pt>
                <c:pt idx="9">
                  <c:v>1997</c:v>
                </c:pt>
                <c:pt idx="10">
                  <c:v>1998</c:v>
                </c:pt>
                <c:pt idx="11">
                  <c:v>1999</c:v>
                </c:pt>
                <c:pt idx="12">
                  <c:v>2000</c:v>
                </c:pt>
                <c:pt idx="13">
                  <c:v>2001</c:v>
                </c:pt>
                <c:pt idx="14">
                  <c:v>2002</c:v>
                </c:pt>
              </c:strCache>
            </c:strRef>
          </c:cat>
          <c:val>
            <c:numRef>
              <c:f>Sheet4!$B$35:$P$35</c:f>
              <c:numCache>
                <c:formatCode>_(* #,##0_);_(* \(#,##0\);_(* "-"??_);_(@_)</c:formatCode>
                <c:ptCount val="15"/>
                <c:pt idx="0">
                  <c:v>481.78148500897589</c:v>
                </c:pt>
                <c:pt idx="1">
                  <c:v>530.00325453742198</c:v>
                </c:pt>
                <c:pt idx="2">
                  <c:v>585.07656285139217</c:v>
                </c:pt>
                <c:pt idx="3">
                  <c:v>631.78285782031594</c:v>
                </c:pt>
                <c:pt idx="4">
                  <c:v>681.9383856119008</c:v>
                </c:pt>
                <c:pt idx="5">
                  <c:v>827.90526623892049</c:v>
                </c:pt>
                <c:pt idx="6">
                  <c:v>912.20329389582491</c:v>
                </c:pt>
                <c:pt idx="7">
                  <c:v>1026.3934360750416</c:v>
                </c:pt>
                <c:pt idx="8">
                  <c:v>1137.4101011662769</c:v>
                </c:pt>
                <c:pt idx="9">
                  <c:v>1063.7123757375296</c:v>
                </c:pt>
                <c:pt idx="10">
                  <c:v>463.94815819089939</c:v>
                </c:pt>
                <c:pt idx="11">
                  <c:v>671.09860967619591</c:v>
                </c:pt>
                <c:pt idx="12">
                  <c:v>780.19020467518021</c:v>
                </c:pt>
                <c:pt idx="13">
                  <c:v>748.25760871984642</c:v>
                </c:pt>
                <c:pt idx="14">
                  <c:v>900.17758813789669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73B7-47D5-9AEE-F451D387C6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31370655"/>
        <c:axId val="831391455"/>
      </c:lineChart>
      <c:catAx>
        <c:axId val="83137065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31391455"/>
        <c:crosses val="autoZero"/>
        <c:auto val="1"/>
        <c:lblAlgn val="ctr"/>
        <c:lblOffset val="100"/>
        <c:noMultiLvlLbl val="0"/>
      </c:catAx>
      <c:valAx>
        <c:axId val="83139145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3137065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Sheet4!$A$47</c:f>
              <c:strCache>
                <c:ptCount val="1"/>
                <c:pt idx="0">
                  <c:v>Indonesia</c:v>
                </c:pt>
              </c:strCache>
            </c:strRef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38100">
                <a:solidFill>
                  <a:schemeClr val="accent1"/>
                </a:solidFill>
              </a:ln>
              <a:effectLst/>
            </c:spPr>
          </c:marker>
          <c:cat>
            <c:strRef>
              <c:f>Sheet4!$B$46:$P$46</c:f>
              <c:strCache>
                <c:ptCount val="15"/>
                <c:pt idx="0">
                  <c:v>1988</c:v>
                </c:pt>
                <c:pt idx="1">
                  <c:v>1989</c:v>
                </c:pt>
                <c:pt idx="2">
                  <c:v>1990</c:v>
                </c:pt>
                <c:pt idx="3">
                  <c:v>1991</c:v>
                </c:pt>
                <c:pt idx="4">
                  <c:v>1992</c:v>
                </c:pt>
                <c:pt idx="5">
                  <c:v>1993</c:v>
                </c:pt>
                <c:pt idx="6">
                  <c:v>1994</c:v>
                </c:pt>
                <c:pt idx="7">
                  <c:v>1995</c:v>
                </c:pt>
                <c:pt idx="8">
                  <c:v>1996</c:v>
                </c:pt>
                <c:pt idx="9">
                  <c:v>1997</c:v>
                </c:pt>
                <c:pt idx="10">
                  <c:v>1998</c:v>
                </c:pt>
                <c:pt idx="11">
                  <c:v>1999</c:v>
                </c:pt>
                <c:pt idx="12">
                  <c:v>2000</c:v>
                </c:pt>
                <c:pt idx="13">
                  <c:v>2001</c:v>
                </c:pt>
                <c:pt idx="14">
                  <c:v>2002</c:v>
                </c:pt>
              </c:strCache>
            </c:strRef>
          </c:cat>
          <c:val>
            <c:numRef>
              <c:f>Sheet4!$B$47:$P$47</c:f>
              <c:numCache>
                <c:formatCode>General</c:formatCode>
                <c:ptCount val="15"/>
                <c:pt idx="0">
                  <c:v>5.7804984881177006</c:v>
                </c:pt>
                <c:pt idx="1">
                  <c:v>7.456586925168466</c:v>
                </c:pt>
                <c:pt idx="2">
                  <c:v>7.2421316385646435</c:v>
                </c:pt>
                <c:pt idx="3">
                  <c:v>6.9119828359130935</c:v>
                </c:pt>
                <c:pt idx="4">
                  <c:v>6.4975065168271442</c:v>
                </c:pt>
                <c:pt idx="5">
                  <c:v>6.4964081204530402</c:v>
                </c:pt>
                <c:pt idx="6">
                  <c:v>7.5399710955143888</c:v>
                </c:pt>
                <c:pt idx="7">
                  <c:v>8.2200073990349267</c:v>
                </c:pt>
                <c:pt idx="8">
                  <c:v>7.8181870767086679</c:v>
                </c:pt>
                <c:pt idx="9">
                  <c:v>4.699878853903968</c:v>
                </c:pt>
                <c:pt idx="10">
                  <c:v>-13.126725492381823</c:v>
                </c:pt>
                <c:pt idx="11">
                  <c:v>0.79112608199847045</c:v>
                </c:pt>
                <c:pt idx="12">
                  <c:v>4.9200677470169012</c:v>
                </c:pt>
                <c:pt idx="13">
                  <c:v>3.6434664472149194</c:v>
                </c:pt>
                <c:pt idx="14">
                  <c:v>4.4994753908576399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958-49CC-A339-F0ACBC412466}"/>
            </c:ext>
          </c:extLst>
        </c:ser>
        <c:ser>
          <c:idx val="1"/>
          <c:order val="1"/>
          <c:tx>
            <c:strRef>
              <c:f>Sheet4!$A$48</c:f>
              <c:strCache>
                <c:ptCount val="1"/>
                <c:pt idx="0">
                  <c:v>Korea, Rep.</c:v>
                </c:pt>
              </c:strCache>
            </c:strRef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38100">
                <a:solidFill>
                  <a:schemeClr val="accent2"/>
                </a:solidFill>
              </a:ln>
              <a:effectLst/>
            </c:spPr>
          </c:marker>
          <c:cat>
            <c:strRef>
              <c:f>Sheet4!$B$46:$P$46</c:f>
              <c:strCache>
                <c:ptCount val="15"/>
                <c:pt idx="0">
                  <c:v>1988</c:v>
                </c:pt>
                <c:pt idx="1">
                  <c:v>1989</c:v>
                </c:pt>
                <c:pt idx="2">
                  <c:v>1990</c:v>
                </c:pt>
                <c:pt idx="3">
                  <c:v>1991</c:v>
                </c:pt>
                <c:pt idx="4">
                  <c:v>1992</c:v>
                </c:pt>
                <c:pt idx="5">
                  <c:v>1993</c:v>
                </c:pt>
                <c:pt idx="6">
                  <c:v>1994</c:v>
                </c:pt>
                <c:pt idx="7">
                  <c:v>1995</c:v>
                </c:pt>
                <c:pt idx="8">
                  <c:v>1996</c:v>
                </c:pt>
                <c:pt idx="9">
                  <c:v>1997</c:v>
                </c:pt>
                <c:pt idx="10">
                  <c:v>1998</c:v>
                </c:pt>
                <c:pt idx="11">
                  <c:v>1999</c:v>
                </c:pt>
                <c:pt idx="12">
                  <c:v>2000</c:v>
                </c:pt>
                <c:pt idx="13">
                  <c:v>2001</c:v>
                </c:pt>
                <c:pt idx="14">
                  <c:v>2002</c:v>
                </c:pt>
              </c:strCache>
            </c:strRef>
          </c:cat>
          <c:val>
            <c:numRef>
              <c:f>Sheet4!$B$48:$P$48</c:f>
              <c:numCache>
                <c:formatCode>General</c:formatCode>
                <c:ptCount val="15"/>
                <c:pt idx="0">
                  <c:v>11.987715559382423</c:v>
                </c:pt>
                <c:pt idx="1">
                  <c:v>7.0728936053141638</c:v>
                </c:pt>
                <c:pt idx="2">
                  <c:v>9.8775525016936001</c:v>
                </c:pt>
                <c:pt idx="3">
                  <c:v>10.778056126896658</c:v>
                </c:pt>
                <c:pt idx="4">
                  <c:v>6.1986427983637356</c:v>
                </c:pt>
                <c:pt idx="5">
                  <c:v>6.8774741286855772</c:v>
                </c:pt>
                <c:pt idx="6">
                  <c:v>9.2686663377837561</c:v>
                </c:pt>
                <c:pt idx="7">
                  <c:v>9.6145653931996549</c:v>
                </c:pt>
                <c:pt idx="8">
                  <c:v>7.8907033260066726</c:v>
                </c:pt>
                <c:pt idx="9">
                  <c:v>6.1705524265897651</c:v>
                </c:pt>
                <c:pt idx="10">
                  <c:v>-5.129448165209638</c:v>
                </c:pt>
                <c:pt idx="11">
                  <c:v>11.466942426742492</c:v>
                </c:pt>
                <c:pt idx="12">
                  <c:v>9.0608333250853406</c:v>
                </c:pt>
                <c:pt idx="13">
                  <c:v>4.8523995715128052</c:v>
                </c:pt>
                <c:pt idx="14">
                  <c:v>7.7251426754717301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958-49CC-A339-F0ACBC412466}"/>
            </c:ext>
          </c:extLst>
        </c:ser>
        <c:ser>
          <c:idx val="2"/>
          <c:order val="2"/>
          <c:tx>
            <c:strRef>
              <c:f>Sheet4!$A$49</c:f>
              <c:strCache>
                <c:ptCount val="1"/>
                <c:pt idx="0">
                  <c:v>Malaysia</c:v>
                </c:pt>
              </c:strCache>
            </c:strRef>
          </c:tx>
          <c:spPr>
            <a:ln w="3810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38100">
                <a:solidFill>
                  <a:schemeClr val="accent3"/>
                </a:solidFill>
              </a:ln>
              <a:effectLst/>
            </c:spPr>
          </c:marker>
          <c:cat>
            <c:strRef>
              <c:f>Sheet4!$B$46:$P$46</c:f>
              <c:strCache>
                <c:ptCount val="15"/>
                <c:pt idx="0">
                  <c:v>1988</c:v>
                </c:pt>
                <c:pt idx="1">
                  <c:v>1989</c:v>
                </c:pt>
                <c:pt idx="2">
                  <c:v>1990</c:v>
                </c:pt>
                <c:pt idx="3">
                  <c:v>1991</c:v>
                </c:pt>
                <c:pt idx="4">
                  <c:v>1992</c:v>
                </c:pt>
                <c:pt idx="5">
                  <c:v>1993</c:v>
                </c:pt>
                <c:pt idx="6">
                  <c:v>1994</c:v>
                </c:pt>
                <c:pt idx="7">
                  <c:v>1995</c:v>
                </c:pt>
                <c:pt idx="8">
                  <c:v>1996</c:v>
                </c:pt>
                <c:pt idx="9">
                  <c:v>1997</c:v>
                </c:pt>
                <c:pt idx="10">
                  <c:v>1998</c:v>
                </c:pt>
                <c:pt idx="11">
                  <c:v>1999</c:v>
                </c:pt>
                <c:pt idx="12">
                  <c:v>2000</c:v>
                </c:pt>
                <c:pt idx="13">
                  <c:v>2001</c:v>
                </c:pt>
                <c:pt idx="14">
                  <c:v>2002</c:v>
                </c:pt>
              </c:strCache>
            </c:strRef>
          </c:cat>
          <c:val>
            <c:numRef>
              <c:f>Sheet4!$B$49:$P$49</c:f>
              <c:numCache>
                <c:formatCode>General</c:formatCode>
                <c:ptCount val="15"/>
                <c:pt idx="0">
                  <c:v>9.9377196768823097</c:v>
                </c:pt>
                <c:pt idx="1">
                  <c:v>9.0596008660236862</c:v>
                </c:pt>
                <c:pt idx="2">
                  <c:v>9.0085271397569926</c:v>
                </c:pt>
                <c:pt idx="3">
                  <c:v>9.5454674143613687</c:v>
                </c:pt>
                <c:pt idx="4">
                  <c:v>8.8851179783215599</c:v>
                </c:pt>
                <c:pt idx="5">
                  <c:v>9.8949433337706409</c:v>
                </c:pt>
                <c:pt idx="6">
                  <c:v>9.2120417933486749</c:v>
                </c:pt>
                <c:pt idx="7">
                  <c:v>9.8290851973081175</c:v>
                </c:pt>
                <c:pt idx="8">
                  <c:v>10.002700686184411</c:v>
                </c:pt>
                <c:pt idx="9">
                  <c:v>7.3227418503592361</c:v>
                </c:pt>
                <c:pt idx="10">
                  <c:v>-7.3594151881755607</c:v>
                </c:pt>
                <c:pt idx="11">
                  <c:v>6.1376120105769161</c:v>
                </c:pt>
                <c:pt idx="12">
                  <c:v>8.8588681696938636</c:v>
                </c:pt>
                <c:pt idx="13">
                  <c:v>0.51767531919286114</c:v>
                </c:pt>
                <c:pt idx="14">
                  <c:v>5.3909883069279658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7958-49CC-A339-F0ACBC412466}"/>
            </c:ext>
          </c:extLst>
        </c:ser>
        <c:ser>
          <c:idx val="3"/>
          <c:order val="3"/>
          <c:tx>
            <c:strRef>
              <c:f>Sheet4!$A$50</c:f>
              <c:strCache>
                <c:ptCount val="1"/>
                <c:pt idx="0">
                  <c:v>Thailand</c:v>
                </c:pt>
              </c:strCache>
            </c:strRef>
          </c:tx>
          <c:spPr>
            <a:ln w="3810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38100">
                <a:solidFill>
                  <a:schemeClr val="accent4"/>
                </a:solidFill>
              </a:ln>
              <a:effectLst/>
            </c:spPr>
          </c:marker>
          <c:cat>
            <c:strRef>
              <c:f>Sheet4!$B$46:$P$46</c:f>
              <c:strCache>
                <c:ptCount val="15"/>
                <c:pt idx="0">
                  <c:v>1988</c:v>
                </c:pt>
                <c:pt idx="1">
                  <c:v>1989</c:v>
                </c:pt>
                <c:pt idx="2">
                  <c:v>1990</c:v>
                </c:pt>
                <c:pt idx="3">
                  <c:v>1991</c:v>
                </c:pt>
                <c:pt idx="4">
                  <c:v>1992</c:v>
                </c:pt>
                <c:pt idx="5">
                  <c:v>1993</c:v>
                </c:pt>
                <c:pt idx="6">
                  <c:v>1994</c:v>
                </c:pt>
                <c:pt idx="7">
                  <c:v>1995</c:v>
                </c:pt>
                <c:pt idx="8">
                  <c:v>1996</c:v>
                </c:pt>
                <c:pt idx="9">
                  <c:v>1997</c:v>
                </c:pt>
                <c:pt idx="10">
                  <c:v>1998</c:v>
                </c:pt>
                <c:pt idx="11">
                  <c:v>1999</c:v>
                </c:pt>
                <c:pt idx="12">
                  <c:v>2000</c:v>
                </c:pt>
                <c:pt idx="13">
                  <c:v>2001</c:v>
                </c:pt>
                <c:pt idx="14">
                  <c:v>2002</c:v>
                </c:pt>
              </c:strCache>
            </c:strRef>
          </c:cat>
          <c:val>
            <c:numRef>
              <c:f>Sheet4!$B$50:$P$50</c:f>
              <c:numCache>
                <c:formatCode>General</c:formatCode>
                <c:ptCount val="15"/>
                <c:pt idx="0">
                  <c:v>13.288114071764383</c:v>
                </c:pt>
                <c:pt idx="1">
                  <c:v>12.19050598661093</c:v>
                </c:pt>
                <c:pt idx="2">
                  <c:v>11.167163444629253</c:v>
                </c:pt>
                <c:pt idx="3">
                  <c:v>8.558260321242301</c:v>
                </c:pt>
                <c:pt idx="4">
                  <c:v>8.083388023453324</c:v>
                </c:pt>
                <c:pt idx="5">
                  <c:v>8.251915915246272</c:v>
                </c:pt>
                <c:pt idx="6">
                  <c:v>7.9970246672043288</c:v>
                </c:pt>
                <c:pt idx="7">
                  <c:v>8.1203153462537756</c:v>
                </c:pt>
                <c:pt idx="8">
                  <c:v>5.6519444649947133</c:v>
                </c:pt>
                <c:pt idx="9">
                  <c:v>-2.7535751531408152</c:v>
                </c:pt>
                <c:pt idx="10">
                  <c:v>-7.6340352860010228</c:v>
                </c:pt>
                <c:pt idx="11">
                  <c:v>4.5723077511554209</c:v>
                </c:pt>
                <c:pt idx="12">
                  <c:v>4.4552470433501412</c:v>
                </c:pt>
                <c:pt idx="13">
                  <c:v>3.4442490096837162</c:v>
                </c:pt>
                <c:pt idx="14">
                  <c:v>6.1490360521003566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7958-49CC-A339-F0ACBC4124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08918384"/>
        <c:axId val="1208919216"/>
      </c:lineChart>
      <c:catAx>
        <c:axId val="1208918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08919216"/>
        <c:crosses val="autoZero"/>
        <c:auto val="1"/>
        <c:lblAlgn val="ctr"/>
        <c:lblOffset val="100"/>
        <c:noMultiLvlLbl val="0"/>
      </c:catAx>
      <c:valAx>
        <c:axId val="12089192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08918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3B4B9-AFB0-43EB-82AF-ED70AC262E4F}" type="datetimeFigureOut">
              <a:rPr lang="en-US" smtClean="0"/>
              <a:pPr/>
              <a:t>1/18/2023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72C8F-9949-4688-BFEB-F813D79CFC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92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1E77A-DD07-4A76-801D-B4BF4990C412}" type="datetimeFigureOut">
              <a:rPr lang="en-US" smtClean="0"/>
              <a:pPr/>
              <a:t>1/18/2023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3AB2B-189A-4C92-A457-C6A3833631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983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7544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Free PowerPoint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383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4064000" y="3200400"/>
            <a:ext cx="8128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35"/>
          <p:cNvSpPr>
            <a:spLocks noGrp="1"/>
          </p:cNvSpPr>
          <p:nvPr>
            <p:ph type="pic" sz="quarter" idx="13"/>
          </p:nvPr>
        </p:nvSpPr>
        <p:spPr>
          <a:xfrm>
            <a:off x="0" y="1371600"/>
            <a:ext cx="8129016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8000 w 8129016"/>
              <a:gd name="connsiteY3" fmla="*/ 1828800 h 3657600"/>
              <a:gd name="connsiteX4" fmla="*/ 4064000 w 8129016"/>
              <a:gd name="connsiteY4" fmla="*/ 1828800 h 3657600"/>
              <a:gd name="connsiteX5" fmla="*/ 4064000 w 8129016"/>
              <a:gd name="connsiteY5" fmla="*/ 3657600 h 3657600"/>
              <a:gd name="connsiteX6" fmla="*/ 0 w 8129016"/>
              <a:gd name="connsiteY6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8128000" y="1371600"/>
            <a:ext cx="4064000" cy="1828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4064000" y="5029200"/>
            <a:ext cx="4064000" cy="1828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8128000" y="5029200"/>
            <a:ext cx="4064000" cy="18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64000" y="3225452"/>
            <a:ext cx="8128000" cy="1067644"/>
          </a:xfrm>
          <a:prstGeom prst="rect">
            <a:avLst/>
          </a:prstGeom>
        </p:spPr>
        <p:txBody>
          <a:bodyPr lIns="274320" rIns="457200" anchor="b">
            <a:noAutofit/>
          </a:bodyPr>
          <a:lstStyle>
            <a:lvl1pPr algn="l">
              <a:defRPr sz="4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28000" y="6356349"/>
            <a:ext cx="4064000" cy="365125"/>
          </a:xfrm>
          <a:prstGeom prst="rect">
            <a:avLst/>
          </a:prstGeom>
        </p:spPr>
        <p:txBody>
          <a:bodyPr rIns="45720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4064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064000" y="6356350"/>
            <a:ext cx="4064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4000" y="4323604"/>
            <a:ext cx="8128000" cy="407890"/>
          </a:xfrm>
          <a:prstGeom prst="rect">
            <a:avLst/>
          </a:prstGeom>
        </p:spPr>
        <p:txBody>
          <a:bodyPr lIns="274320"/>
          <a:lstStyle>
            <a:lvl1pPr marL="0" indent="0" algn="l">
              <a:buNone/>
              <a:defRPr sz="24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08015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4757682" y="4074661"/>
            <a:ext cx="6964465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32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4757682" y="5172813"/>
            <a:ext cx="6964465" cy="407890"/>
          </a:xfrm>
          <a:prstGeom prst="rect">
            <a:avLst/>
          </a:prstGeom>
        </p:spPr>
        <p:txBody>
          <a:bodyPr lIns="274320" rIns="0"/>
          <a:lstStyle>
            <a:lvl1pPr marL="0" indent="0" algn="l">
              <a:buNone/>
              <a:defRPr sz="24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1" name="Freeform: Shape 30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35" name="Freeform: Shape 34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282580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6074434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</p:spTree>
    <p:extLst>
      <p:ext uri="{BB962C8B-B14F-4D97-AF65-F5344CB8AC3E}">
        <p14:creationId xmlns:p14="http://schemas.microsoft.com/office/powerpoint/2010/main" val="4174063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4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19" name="Freeform: Shape 18"/>
          <p:cNvSpPr/>
          <p:nvPr userDrawn="1"/>
        </p:nvSpPr>
        <p:spPr>
          <a:xfrm flipV="1">
            <a:off x="7333860" y="-1"/>
            <a:ext cx="4858141" cy="2684911"/>
          </a:xfrm>
          <a:custGeom>
            <a:avLst/>
            <a:gdLst>
              <a:gd name="connsiteX0" fmla="*/ 1229424 w 4858141"/>
              <a:gd name="connsiteY0" fmla="*/ 2684911 h 2684911"/>
              <a:gd name="connsiteX1" fmla="*/ 4858141 w 4858141"/>
              <a:gd name="connsiteY1" fmla="*/ 2684911 h 2684911"/>
              <a:gd name="connsiteX2" fmla="*/ 4858141 w 4858141"/>
              <a:gd name="connsiteY2" fmla="*/ 1794066 h 2684911"/>
              <a:gd name="connsiteX3" fmla="*/ 2452345 w 4858141"/>
              <a:gd name="connsiteY3" fmla="*/ 0 h 2684911"/>
              <a:gd name="connsiteX4" fmla="*/ 0 w 4858141"/>
              <a:gd name="connsiteY4" fmla="*/ 1773905 h 268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58141" h="2684911">
                <a:moveTo>
                  <a:pt x="1229424" y="2684911"/>
                </a:moveTo>
                <a:lnTo>
                  <a:pt x="4858141" y="2684911"/>
                </a:lnTo>
                <a:lnTo>
                  <a:pt x="4858141" y="1794066"/>
                </a:lnTo>
                <a:lnTo>
                  <a:pt x="2452345" y="0"/>
                </a:lnTo>
                <a:lnTo>
                  <a:pt x="0" y="177390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8000322" y="235007"/>
            <a:ext cx="3528392" cy="1643438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349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4064000" y="3200400"/>
            <a:ext cx="8128000" cy="36576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35"/>
          <p:cNvSpPr>
            <a:spLocks noGrp="1"/>
          </p:cNvSpPr>
          <p:nvPr>
            <p:ph type="pic" sz="quarter" idx="13"/>
          </p:nvPr>
        </p:nvSpPr>
        <p:spPr>
          <a:xfrm>
            <a:off x="0" y="1371600"/>
            <a:ext cx="8129016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8000 w 8129016"/>
              <a:gd name="connsiteY3" fmla="*/ 1828800 h 3657600"/>
              <a:gd name="connsiteX4" fmla="*/ 4064000 w 8129016"/>
              <a:gd name="connsiteY4" fmla="*/ 1828800 h 3657600"/>
              <a:gd name="connsiteX5" fmla="*/ 4064000 w 8129016"/>
              <a:gd name="connsiteY5" fmla="*/ 3657600 h 3657600"/>
              <a:gd name="connsiteX6" fmla="*/ 0 w 8129016"/>
              <a:gd name="connsiteY6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8128000" y="1371600"/>
            <a:ext cx="4064000" cy="1828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64000" y="3975732"/>
            <a:ext cx="8128000" cy="1067644"/>
          </a:xfrm>
          <a:prstGeom prst="rect">
            <a:avLst/>
          </a:prstGeom>
        </p:spPr>
        <p:txBody>
          <a:bodyPr lIns="274320" rIns="274320" anchor="b">
            <a:noAutofit/>
          </a:bodyPr>
          <a:lstStyle>
            <a:lvl1pPr algn="ctr">
              <a:defRPr sz="4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28000" y="6356349"/>
            <a:ext cx="4064000" cy="365125"/>
          </a:xfrm>
          <a:prstGeom prst="rect">
            <a:avLst/>
          </a:prstGeom>
        </p:spPr>
        <p:txBody>
          <a:bodyPr rIns="457200"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4064000" cy="365125"/>
          </a:xfrm>
          <a:prstGeom prst="rect">
            <a:avLst/>
          </a:prstGeom>
        </p:spPr>
        <p:txBody>
          <a:bodyPr/>
          <a:lstStyle>
            <a:lvl1pPr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064000" y="6356350"/>
            <a:ext cx="4064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4000" y="5296049"/>
            <a:ext cx="8128000" cy="480131"/>
          </a:xfrm>
          <a:prstGeom prst="rect">
            <a:avLst/>
          </a:prstGeom>
        </p:spPr>
        <p:txBody>
          <a:bodyPr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8396312" y="1673729"/>
            <a:ext cx="3528392" cy="12239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</p:spTree>
    <p:extLst>
      <p:ext uri="{BB962C8B-B14F-4D97-AF65-F5344CB8AC3E}">
        <p14:creationId xmlns:p14="http://schemas.microsoft.com/office/powerpoint/2010/main" val="3818461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4397394"/>
            <a:ext cx="8128000" cy="1067644"/>
          </a:xfrm>
          <a:prstGeom prst="rect">
            <a:avLst/>
          </a:prstGeom>
        </p:spPr>
        <p:txBody>
          <a:bodyPr lIns="274320" rIns="274320" anchor="b">
            <a:noAutofit/>
          </a:bodyPr>
          <a:lstStyle>
            <a:lvl1pPr algn="ctr">
              <a:defRPr sz="44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28000" y="6356349"/>
            <a:ext cx="4064000" cy="365125"/>
          </a:xfrm>
          <a:prstGeom prst="rect">
            <a:avLst/>
          </a:prstGeom>
        </p:spPr>
        <p:txBody>
          <a:bodyPr rIns="457200"/>
          <a:lstStyle>
            <a:lvl1pPr algn="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4000" y="6356350"/>
            <a:ext cx="4064000" cy="365125"/>
          </a:xfrm>
          <a:prstGeom prst="rect">
            <a:avLst/>
          </a:prstGeom>
        </p:spPr>
        <p:txBody>
          <a:bodyPr/>
          <a:lstStyle>
            <a:lvl1pPr>
              <a:defRPr cap="none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356350"/>
            <a:ext cx="406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cap="none" baseline="0" smtClean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5717711"/>
            <a:ext cx="8128000" cy="480131"/>
          </a:xfrm>
          <a:prstGeom prst="rect">
            <a:avLst/>
          </a:prstGeom>
        </p:spPr>
        <p:txBody>
          <a:bodyPr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4331804" y="3345071"/>
            <a:ext cx="3528392" cy="12239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</p:spTree>
    <p:extLst>
      <p:ext uri="{BB962C8B-B14F-4D97-AF65-F5344CB8AC3E}">
        <p14:creationId xmlns:p14="http://schemas.microsoft.com/office/powerpoint/2010/main" val="320047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4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19" name="Freeform: Shape 18"/>
          <p:cNvSpPr/>
          <p:nvPr userDrawn="1"/>
        </p:nvSpPr>
        <p:spPr>
          <a:xfrm flipV="1">
            <a:off x="7333860" y="-1"/>
            <a:ext cx="4858141" cy="2684911"/>
          </a:xfrm>
          <a:custGeom>
            <a:avLst/>
            <a:gdLst>
              <a:gd name="connsiteX0" fmla="*/ 1229424 w 4858141"/>
              <a:gd name="connsiteY0" fmla="*/ 2684911 h 2684911"/>
              <a:gd name="connsiteX1" fmla="*/ 4858141 w 4858141"/>
              <a:gd name="connsiteY1" fmla="*/ 2684911 h 2684911"/>
              <a:gd name="connsiteX2" fmla="*/ 4858141 w 4858141"/>
              <a:gd name="connsiteY2" fmla="*/ 1794066 h 2684911"/>
              <a:gd name="connsiteX3" fmla="*/ 2452345 w 4858141"/>
              <a:gd name="connsiteY3" fmla="*/ 0 h 2684911"/>
              <a:gd name="connsiteX4" fmla="*/ 0 w 4858141"/>
              <a:gd name="connsiteY4" fmla="*/ 1773905 h 268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58141" h="2684911">
                <a:moveTo>
                  <a:pt x="1229424" y="2684911"/>
                </a:moveTo>
                <a:lnTo>
                  <a:pt x="4858141" y="2684911"/>
                </a:lnTo>
                <a:lnTo>
                  <a:pt x="4858141" y="1794066"/>
                </a:lnTo>
                <a:lnTo>
                  <a:pt x="2452345" y="0"/>
                </a:lnTo>
                <a:lnTo>
                  <a:pt x="0" y="17739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8000322" y="235007"/>
            <a:ext cx="3528392" cy="1643438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550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486312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22796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290445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20835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0578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779012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1313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0">
            <a:normAutofit/>
          </a:bodyPr>
          <a:lstStyle>
            <a:lvl1pPr>
              <a:spcAft>
                <a:spcPts val="1200"/>
              </a:spcAft>
              <a:defRPr sz="40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200"/>
              </a:spcAft>
              <a:defRPr sz="36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200"/>
              </a:spcAft>
              <a:defRPr sz="32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200"/>
              </a:spcAft>
              <a:defRPr sz="28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200"/>
              </a:spcAft>
              <a:defRPr sz="28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27796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24633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5589240"/>
            <a:ext cx="10515600" cy="626368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30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>
              <a:spcBef>
                <a:spcPts val="1200"/>
              </a:spcBef>
            </a:pPr>
            <a:r>
              <a:rPr lang="en-US"/>
              <a:t>Insert a short description here</a:t>
            </a:r>
          </a:p>
        </p:txBody>
      </p:sp>
    </p:spTree>
    <p:extLst>
      <p:ext uri="{BB962C8B-B14F-4D97-AF65-F5344CB8AC3E}">
        <p14:creationId xmlns:p14="http://schemas.microsoft.com/office/powerpoint/2010/main" val="32430842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041776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spcAft>
                <a:spcPts val="1800"/>
              </a:spcAft>
              <a:defRPr lang="en-US" sz="32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800"/>
              </a:spcAft>
              <a:defRPr lang="en-US" sz="28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800"/>
              </a:spcAft>
              <a:defRPr lang="en-US" sz="24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312024" y="1825625"/>
            <a:ext cx="5041776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spcAft>
                <a:spcPts val="1800"/>
              </a:spcAft>
              <a:defRPr lang="en-US" sz="32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800"/>
              </a:spcAft>
              <a:defRPr lang="en-US" sz="28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800"/>
              </a:spcAft>
              <a:defRPr lang="en-US" sz="24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200954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0">
            <a:normAutofit/>
          </a:bodyPr>
          <a:lstStyle>
            <a:lvl1pPr>
              <a:spcAft>
                <a:spcPts val="1200"/>
              </a:spcAft>
              <a:defRPr sz="4000">
                <a:solidFill>
                  <a:schemeClr val="bg1"/>
                </a:solidFill>
                <a:latin typeface="+mj-lt"/>
              </a:defRPr>
            </a:lvl1pPr>
            <a:lvl2pPr>
              <a:spcAft>
                <a:spcPts val="1200"/>
              </a:spcAft>
              <a:defRPr sz="3600">
                <a:solidFill>
                  <a:schemeClr val="bg1"/>
                </a:solidFill>
                <a:latin typeface="+mj-lt"/>
              </a:defRPr>
            </a:lvl2pPr>
            <a:lvl3pPr>
              <a:spcAft>
                <a:spcPts val="1200"/>
              </a:spcAft>
              <a:defRPr sz="3200">
                <a:solidFill>
                  <a:schemeClr val="bg1"/>
                </a:solidFill>
                <a:latin typeface="+mj-lt"/>
              </a:defRPr>
            </a:lvl3pPr>
            <a:lvl4pPr>
              <a:spcAft>
                <a:spcPts val="1200"/>
              </a:spcAft>
              <a:defRPr sz="2800">
                <a:solidFill>
                  <a:schemeClr val="bg1"/>
                </a:solidFill>
                <a:latin typeface="+mj-lt"/>
              </a:defRPr>
            </a:lvl4pPr>
            <a:lvl5pPr>
              <a:spcAft>
                <a:spcPts val="1200"/>
              </a:spcAft>
              <a:defRPr sz="28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25494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20767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/>
          <p:cNvSpPr/>
          <p:nvPr userDrawn="1"/>
        </p:nvSpPr>
        <p:spPr>
          <a:xfrm>
            <a:off x="0" y="1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2036486"/>
            <a:ext cx="10515600" cy="3379551"/>
          </a:xfrm>
          <a:prstGeom prst="rect">
            <a:avLst/>
          </a:prstGeom>
        </p:spPr>
        <p:txBody>
          <a:bodyPr lIns="0" tIns="274320" rIns="0" bIns="0" anchor="ctr">
            <a:normAutofit/>
          </a:bodyPr>
          <a:lstStyle>
            <a:lvl1pPr marL="0" indent="0" algn="r">
              <a:spcBef>
                <a:spcPts val="1200"/>
              </a:spcBef>
              <a:buNone/>
              <a:defRPr sz="7200">
                <a:solidFill>
                  <a:schemeClr val="bg1"/>
                </a:solidFill>
                <a:latin typeface="+mn-lt"/>
                <a:ea typeface="Roboto" panose="02000000000000000000" pitchFamily="2" charset="0"/>
              </a:defRPr>
            </a:lvl1pPr>
            <a:lvl2pPr marL="457200" indent="0" algn="ctr">
              <a:spcBef>
                <a:spcPts val="1200"/>
              </a:spcBef>
              <a:buNone/>
              <a:defRPr sz="2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 algn="ctr">
              <a:spcBef>
                <a:spcPts val="1200"/>
              </a:spcBef>
              <a:buNone/>
              <a:defRPr sz="24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 algn="ctr">
              <a:spcBef>
                <a:spcPts val="1200"/>
              </a:spcBef>
              <a:buNone/>
              <a:defRPr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 algn="ctr">
              <a:spcBef>
                <a:spcPts val="1200"/>
              </a:spcBef>
              <a:buNone/>
              <a:defRPr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/>
              <a:t>Your Quote Goes Here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5416037"/>
            <a:ext cx="10515599" cy="504849"/>
          </a:xfrm>
          <a:prstGeom prst="rect">
            <a:avLst/>
          </a:prstGeom>
        </p:spPr>
        <p:txBody>
          <a:bodyPr anchor="b"/>
          <a:lstStyle>
            <a:lvl1pPr marL="0" indent="0" algn="r">
              <a:buNone/>
              <a:defRPr i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/>
              <a:t>Author</a:t>
            </a:r>
          </a:p>
        </p:txBody>
      </p:sp>
      <p:sp>
        <p:nvSpPr>
          <p:cNvPr id="14" name="Freeform: Shape 13"/>
          <p:cNvSpPr/>
          <p:nvPr userDrawn="1"/>
        </p:nvSpPr>
        <p:spPr>
          <a:xfrm>
            <a:off x="8820597" y="548680"/>
            <a:ext cx="2533203" cy="1745300"/>
          </a:xfrm>
          <a:custGeom>
            <a:avLst/>
            <a:gdLst>
              <a:gd name="connsiteX0" fmla="*/ 850180 w 1028774"/>
              <a:gd name="connsiteY0" fmla="*/ 0 h 708794"/>
              <a:gd name="connsiteX1" fmla="*/ 958081 w 1028774"/>
              <a:gd name="connsiteY1" fmla="*/ 89297 h 708794"/>
              <a:gd name="connsiteX2" fmla="*/ 820415 w 1028774"/>
              <a:gd name="connsiteY2" fmla="*/ 319981 h 708794"/>
              <a:gd name="connsiteX3" fmla="*/ 1028774 w 1028774"/>
              <a:gd name="connsiteY3" fmla="*/ 319981 h 708794"/>
              <a:gd name="connsiteX4" fmla="*/ 1028774 w 1028774"/>
              <a:gd name="connsiteY4" fmla="*/ 708794 h 708794"/>
              <a:gd name="connsiteX5" fmla="*/ 545083 w 1028774"/>
              <a:gd name="connsiteY5" fmla="*/ 708794 h 708794"/>
              <a:gd name="connsiteX6" fmla="*/ 545083 w 1028774"/>
              <a:gd name="connsiteY6" fmla="*/ 442764 h 708794"/>
              <a:gd name="connsiteX7" fmla="*/ 850180 w 1028774"/>
              <a:gd name="connsiteY7" fmla="*/ 0 h 708794"/>
              <a:gd name="connsiteX8" fmla="*/ 303731 w 1028774"/>
              <a:gd name="connsiteY8" fmla="*/ 0 h 708794"/>
              <a:gd name="connsiteX9" fmla="*/ 411137 w 1028774"/>
              <a:gd name="connsiteY9" fmla="*/ 89297 h 708794"/>
              <a:gd name="connsiteX10" fmla="*/ 275332 w 1028774"/>
              <a:gd name="connsiteY10" fmla="*/ 319981 h 708794"/>
              <a:gd name="connsiteX11" fmla="*/ 483691 w 1028774"/>
              <a:gd name="connsiteY11" fmla="*/ 319981 h 708794"/>
              <a:gd name="connsiteX12" fmla="*/ 483691 w 1028774"/>
              <a:gd name="connsiteY12" fmla="*/ 708794 h 708794"/>
              <a:gd name="connsiteX13" fmla="*/ 0 w 1028774"/>
              <a:gd name="connsiteY13" fmla="*/ 708794 h 708794"/>
              <a:gd name="connsiteX14" fmla="*/ 0 w 1028774"/>
              <a:gd name="connsiteY14" fmla="*/ 442764 h 708794"/>
              <a:gd name="connsiteX15" fmla="*/ 303731 w 1028774"/>
              <a:gd name="connsiteY15" fmla="*/ 0 h 708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28774" h="708794">
                <a:moveTo>
                  <a:pt x="850180" y="0"/>
                </a:moveTo>
                <a:lnTo>
                  <a:pt x="958081" y="89297"/>
                </a:lnTo>
                <a:cubicBezTo>
                  <a:pt x="873745" y="173633"/>
                  <a:pt x="827856" y="250527"/>
                  <a:pt x="820415" y="319981"/>
                </a:cubicBezTo>
                <a:lnTo>
                  <a:pt x="1028774" y="319981"/>
                </a:lnTo>
                <a:lnTo>
                  <a:pt x="1028774" y="708794"/>
                </a:lnTo>
                <a:lnTo>
                  <a:pt x="545083" y="708794"/>
                </a:lnTo>
                <a:lnTo>
                  <a:pt x="545083" y="442764"/>
                </a:lnTo>
                <a:cubicBezTo>
                  <a:pt x="545083" y="281533"/>
                  <a:pt x="646782" y="133945"/>
                  <a:pt x="850180" y="0"/>
                </a:cubicBezTo>
                <a:close/>
                <a:moveTo>
                  <a:pt x="303731" y="0"/>
                </a:moveTo>
                <a:lnTo>
                  <a:pt x="411137" y="89297"/>
                </a:lnTo>
                <a:cubicBezTo>
                  <a:pt x="327945" y="173633"/>
                  <a:pt x="282676" y="250527"/>
                  <a:pt x="275332" y="319981"/>
                </a:cubicBezTo>
                <a:lnTo>
                  <a:pt x="483691" y="319981"/>
                </a:lnTo>
                <a:lnTo>
                  <a:pt x="483691" y="708794"/>
                </a:lnTo>
                <a:lnTo>
                  <a:pt x="0" y="708794"/>
                </a:lnTo>
                <a:lnTo>
                  <a:pt x="0" y="442764"/>
                </a:lnTo>
                <a:cubicBezTo>
                  <a:pt x="0" y="281533"/>
                  <a:pt x="101244" y="133945"/>
                  <a:pt x="30373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7" name="Straight Connector 16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98319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/>
          <p:cNvSpPr/>
          <p:nvPr userDrawn="1"/>
        </p:nvSpPr>
        <p:spPr>
          <a:xfrm>
            <a:off x="0" y="1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511525" y="2580"/>
            <a:ext cx="7168950" cy="5244513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en-US" sz="372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914354"/>
            <a:r>
              <a:rPr lang="en-US"/>
              <a:t>BIG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1"/>
          </p:nvPr>
        </p:nvSpPr>
        <p:spPr>
          <a:xfrm>
            <a:off x="2809875" y="5565922"/>
            <a:ext cx="6572251" cy="79042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4032250" y="4381100"/>
            <a:ext cx="4127500" cy="9779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5400" b="1">
                <a:solidFill>
                  <a:schemeClr val="accent1"/>
                </a:solidFill>
              </a:defRPr>
            </a:lvl1pPr>
            <a:lvl2pPr marL="457200" indent="0" algn="ctr">
              <a:buNone/>
              <a:defRPr sz="4800" b="1">
                <a:solidFill>
                  <a:schemeClr val="accent3"/>
                </a:solidFill>
              </a:defRPr>
            </a:lvl2pPr>
            <a:lvl3pPr marL="914400" indent="0" algn="ctr">
              <a:buNone/>
              <a:defRPr sz="4400" b="1">
                <a:solidFill>
                  <a:schemeClr val="accent3"/>
                </a:solidFill>
              </a:defRPr>
            </a:lvl3pPr>
            <a:lvl4pPr marL="1371600" indent="0" algn="ctr">
              <a:buNone/>
              <a:defRPr sz="4000" b="1">
                <a:solidFill>
                  <a:schemeClr val="accent3"/>
                </a:solidFill>
              </a:defRPr>
            </a:lvl4pPr>
            <a:lvl5pPr marL="1828800" indent="0" algn="ctr">
              <a:buNone/>
              <a:defRPr sz="4000" b="1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/>
              <a:t>…is beautiful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4" name="Straight Connector 23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43641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3"/>
          </p:nvPr>
        </p:nvSpPr>
        <p:spPr>
          <a:xfrm>
            <a:off x="1" y="-1"/>
            <a:ext cx="12191999" cy="6858003"/>
          </a:xfrm>
          <a:custGeom>
            <a:avLst/>
            <a:gdLst>
              <a:gd name="connsiteX0" fmla="*/ 3629041 w 12191999"/>
              <a:gd name="connsiteY0" fmla="*/ 5213254 h 6858003"/>
              <a:gd name="connsiteX1" fmla="*/ 5902830 w 12191999"/>
              <a:gd name="connsiteY1" fmla="*/ 6858001 h 6858003"/>
              <a:gd name="connsiteX2" fmla="*/ 1423476 w 12191999"/>
              <a:gd name="connsiteY2" fmla="*/ 6858001 h 6858003"/>
              <a:gd name="connsiteX3" fmla="*/ 0 w 12191999"/>
              <a:gd name="connsiteY3" fmla="*/ 2588188 h 6858003"/>
              <a:gd name="connsiteX4" fmla="*/ 3295170 w 12191999"/>
              <a:gd name="connsiteY4" fmla="*/ 4971750 h 6858003"/>
              <a:gd name="connsiteX5" fmla="*/ 765751 w 12191999"/>
              <a:gd name="connsiteY5" fmla="*/ 6858003 h 6858003"/>
              <a:gd name="connsiteX6" fmla="*/ 0 w 12191999"/>
              <a:gd name="connsiteY6" fmla="*/ 6858003 h 6858003"/>
              <a:gd name="connsiteX7" fmla="*/ 0 w 12191999"/>
              <a:gd name="connsiteY7" fmla="*/ 1 h 6858003"/>
              <a:gd name="connsiteX8" fmla="*/ 9962165 w 12191999"/>
              <a:gd name="connsiteY8" fmla="*/ 1 h 6858003"/>
              <a:gd name="connsiteX9" fmla="*/ 3628293 w 12191999"/>
              <a:gd name="connsiteY9" fmla="*/ 4723332 h 6858003"/>
              <a:gd name="connsiteX10" fmla="*/ 0 w 12191999"/>
              <a:gd name="connsiteY10" fmla="*/ 2098807 h 6858003"/>
              <a:gd name="connsiteX11" fmla="*/ 10628317 w 12191999"/>
              <a:gd name="connsiteY11" fmla="*/ 0 h 6858003"/>
              <a:gd name="connsiteX12" fmla="*/ 12191999 w 12191999"/>
              <a:gd name="connsiteY12" fmla="*/ 0 h 6858003"/>
              <a:gd name="connsiteX13" fmla="*/ 12191999 w 12191999"/>
              <a:gd name="connsiteY13" fmla="*/ 6858002 h 6858003"/>
              <a:gd name="connsiteX14" fmla="*/ 6601008 w 12191999"/>
              <a:gd name="connsiteY14" fmla="*/ 6858002 h 6858003"/>
              <a:gd name="connsiteX15" fmla="*/ 3959920 w 12191999"/>
              <a:gd name="connsiteY15" fmla="*/ 4953147 h 685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1999" h="6858003">
                <a:moveTo>
                  <a:pt x="3629041" y="5213254"/>
                </a:moveTo>
                <a:lnTo>
                  <a:pt x="5902830" y="6858001"/>
                </a:lnTo>
                <a:lnTo>
                  <a:pt x="1423476" y="6858001"/>
                </a:lnTo>
                <a:close/>
                <a:moveTo>
                  <a:pt x="0" y="2588188"/>
                </a:moveTo>
                <a:lnTo>
                  <a:pt x="3295170" y="4971750"/>
                </a:lnTo>
                <a:lnTo>
                  <a:pt x="765751" y="6858003"/>
                </a:lnTo>
                <a:lnTo>
                  <a:pt x="0" y="6858003"/>
                </a:lnTo>
                <a:close/>
                <a:moveTo>
                  <a:pt x="0" y="1"/>
                </a:moveTo>
                <a:lnTo>
                  <a:pt x="9962165" y="1"/>
                </a:lnTo>
                <a:lnTo>
                  <a:pt x="3628293" y="4723332"/>
                </a:lnTo>
                <a:lnTo>
                  <a:pt x="0" y="2098807"/>
                </a:lnTo>
                <a:close/>
                <a:moveTo>
                  <a:pt x="10628317" y="0"/>
                </a:moveTo>
                <a:lnTo>
                  <a:pt x="12191999" y="0"/>
                </a:lnTo>
                <a:lnTo>
                  <a:pt x="12191999" y="6858002"/>
                </a:lnTo>
                <a:lnTo>
                  <a:pt x="6601008" y="6858002"/>
                </a:lnTo>
                <a:lnTo>
                  <a:pt x="3959920" y="495314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5" name="Title 1"/>
          <p:cNvSpPr>
            <a:spLocks noGrp="1"/>
          </p:cNvSpPr>
          <p:nvPr>
            <p:ph type="ctrTitle"/>
          </p:nvPr>
        </p:nvSpPr>
        <p:spPr>
          <a:xfrm>
            <a:off x="5879976" y="4851128"/>
            <a:ext cx="5842171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" name="Subtitle 2"/>
          <p:cNvSpPr>
            <a:spLocks noGrp="1"/>
          </p:cNvSpPr>
          <p:nvPr>
            <p:ph type="subTitle" idx="1"/>
          </p:nvPr>
        </p:nvSpPr>
        <p:spPr>
          <a:xfrm>
            <a:off x="5879976" y="5949280"/>
            <a:ext cx="5842171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29140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4293096"/>
            <a:ext cx="12192000" cy="2564904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5029201"/>
          </a:xfrm>
          <a:custGeom>
            <a:avLst/>
            <a:gdLst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6614601 w 12192000"/>
              <a:gd name="connsiteY4" fmla="*/ 5029201 h 5029201"/>
              <a:gd name="connsiteX5" fmla="*/ 6096000 w 12192000"/>
              <a:gd name="connsiteY5" fmla="*/ 4524815 h 5029201"/>
              <a:gd name="connsiteX6" fmla="*/ 5577400 w 12192000"/>
              <a:gd name="connsiteY6" fmla="*/ 5029201 h 5029201"/>
              <a:gd name="connsiteX7" fmla="*/ 0 w 12192000"/>
              <a:gd name="connsiteY7" fmla="*/ 5029201 h 5029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029201">
                <a:moveTo>
                  <a:pt x="0" y="0"/>
                </a:moveTo>
                <a:lnTo>
                  <a:pt x="12192000" y="0"/>
                </a:lnTo>
                <a:lnTo>
                  <a:pt x="12192000" y="2514601"/>
                </a:lnTo>
                <a:lnTo>
                  <a:pt x="12192000" y="5029201"/>
                </a:lnTo>
                <a:lnTo>
                  <a:pt x="6614601" y="5029201"/>
                </a:lnTo>
                <a:lnTo>
                  <a:pt x="6096000" y="4524815"/>
                </a:lnTo>
                <a:lnTo>
                  <a:pt x="5577400" y="5029201"/>
                </a:lnTo>
                <a:lnTo>
                  <a:pt x="0" y="5029201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7368" y="5207650"/>
            <a:ext cx="11377264" cy="1533717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48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849910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5287D0-E613-47D2-A476-3C64E5AEB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6F24D1-36B9-40F5-B292-15F8F0B2C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4DAB44-3E4D-4B01-9B1A-287FF77A4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418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11096512" y="5774480"/>
            <a:ext cx="1095488" cy="108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1351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7CDC47-3E7A-4065-B94D-740DCDBED1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A9C70B-776F-4439-A941-D44598742D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433E93-AC3A-4600-9032-37AFEDF8E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FF6EE6-7E2E-4524-8591-03BA00556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771C67-0469-487C-8FD7-66DD7ACFF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4885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B28E2-DAE4-46C7-9D53-BD4DFA30F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A6212-6D8D-4154-BEB1-9EEE212CAA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ED3C2F-834D-42D1-B9D1-DD2528D88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0448A-2FA1-4106-BDA5-FD7A0DA3E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C25366-C4B6-4739-9550-FC342DB93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554AB80-E407-438C-AE7B-6085AECCE829}"/>
              </a:ext>
            </a:extLst>
          </p:cNvPr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F3DFC57-B4C0-4DC3-8189-E9348522581B}"/>
              </a:ext>
            </a:extLst>
          </p:cNvPr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35523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D7019-CE25-451C-9E82-4D8E8B7A4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818D7A-F7C4-4250-9F98-7FDC6A5531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16E63B-1D0E-49FF-9A42-586B0374B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31B72-6CFE-4B54-A386-A02D4DACC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33776E-3D61-408F-9826-C23B31C6B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8963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BB0B8-1BAD-4358-A71C-309C40198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C8402-11E8-41CE-A5DE-ABE7D30464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B8888C-3EA2-4832-80A2-4A5D30FB3F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563468-1511-43C1-9120-6174D2F36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027578-9FA7-4D6E-9E35-E96E1C0B9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A433C-B73B-44A6-B240-88D20C790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5247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2C6FF-8D3C-4D48-AD00-EE514C16F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0D1B81-19C3-47D2-9D46-43BEDBF48B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D1BD6A-06F8-4D7C-B510-105A9A2791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C72905-9BE4-43E3-9AD2-E3A39CCF78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64AC80-5D0A-47A4-ABB1-BF80E1F0BC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DA3508-5A76-4B9E-9EE3-A75A4901A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795F1A-F486-4FF4-9D15-B9792D445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A93130-ADB3-4BD9-B0B7-6C8809025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30229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C0109-CF1C-4D01-A63F-48427F9AC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7FA88C-3B02-46E0-AA14-456A65199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67E70E-FD96-45C5-AF9D-15B7D979A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D0504B-6A3F-443E-A7EE-CC529B0C1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0464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5287D0-E613-47D2-A476-3C64E5AEB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6F24D1-36B9-40F5-B292-15F8F0B2C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4DAB44-3E4D-4B01-9B1A-287FF77A4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8230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C6C0D-DE88-4C2D-878C-58755CFA8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AACB57-0B32-4932-B0B1-FD0A620D6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32CD62-C9F6-477F-A496-E56DA0C6B3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CAC03A-1511-4630-A558-B6C524780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FF16D2-8311-47A2-BCC5-EFDB97005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4C8A08-A045-4CCB-BB9D-9664666FF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40905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6CD6B-A372-47B6-95BF-C97BD6F2D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A5FC43-1E2F-4BDD-ABCA-8AC0064FD0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471E26-1EE4-4039-82B8-49D3C62CEC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71D85C-F5E0-4E96-A7A8-26A8E5A64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DF84FA-0A76-457B-A06B-D0DB50ED2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840B0E-71EC-4EDF-B0F3-CCC25ABFD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74232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E8127-AD9B-4BD6-B1D5-7E20AC02A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4871FE-BC55-4AE0-9081-A3F37FCD31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CD0620-45CB-41AB-B156-CF2CE9707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973200-DA76-4249-812C-BDF21CB8D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71B22C-2A6B-4512-9467-44F5BB99F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79086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4F719A-1932-4BEF-B320-83C05391E1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6C3072-4BAC-4EBA-96AC-FF8BFF6D8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EA3053-1735-4433-AE9E-BFE037DF8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1A9021-4990-4950-B0EC-E616D2778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9002FC-7C70-4F43-98C1-07AEEF52D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3189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507934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631708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ransition Slide 1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761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Rectangle 13"/>
          <p:cNvSpPr/>
          <p:nvPr userDrawn="1"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3009425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7" r:id="rId2"/>
    <p:sldLayoutId id="2147483861" r:id="rId3"/>
    <p:sldLayoutId id="2147483858" r:id="rId4"/>
    <p:sldLayoutId id="2147483860" r:id="rId5"/>
    <p:sldLayoutId id="2147483859" r:id="rId6"/>
    <p:sldLayoutId id="2147483862" r:id="rId7"/>
    <p:sldLayoutId id="2147483864" r:id="rId8"/>
    <p:sldLayoutId id="2147483863" r:id="rId9"/>
    <p:sldLayoutId id="2147483865" r:id="rId10"/>
    <p:sldLayoutId id="2147483866" r:id="rId11"/>
    <p:sldLayoutId id="2147483883" r:id="rId12"/>
    <p:sldLayoutId id="2147483874" r:id="rId13"/>
    <p:sldLayoutId id="2147483875" r:id="rId14"/>
    <p:sldLayoutId id="2147483877" r:id="rId15"/>
    <p:sldLayoutId id="2147483882" r:id="rId16"/>
    <p:sldLayoutId id="2147483876" r:id="rId17"/>
    <p:sldLayoutId id="2147483872" r:id="rId18"/>
    <p:sldLayoutId id="2147483878" r:id="rId19"/>
    <p:sldLayoutId id="2147483856" r:id="rId20"/>
    <p:sldLayoutId id="2147483880" r:id="rId21"/>
    <p:sldLayoutId id="2147483879" r:id="rId22"/>
    <p:sldLayoutId id="2147483881" r:id="rId23"/>
    <p:sldLayoutId id="2147483919" r:id="rId2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137160"/>
            <a:ext cx="10972800" cy="70788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Rectangle 14"/>
          <p:cNvSpPr/>
          <p:nvPr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3974763103"/>
      </p:ext>
    </p:extLst>
  </p:cSld>
  <p:clrMap bg1="lt1" tx1="dk1" bg2="lt2" tx2="dk2" accent1="accent1" accent2="accent2" accent3="accent3" accent4="accent4" accent5="accent5" accent6="accent6" hlink="hlink" folHlink="folHlink"/>
  <p:hf hdr="0"/>
  <p:txStyles>
    <p:titleStyle>
      <a:lvl1pPr algn="r" defTabSz="914354" rtl="0" eaLnBrk="1" latinLnBrk="0" hangingPunct="1">
        <a:spcBef>
          <a:spcPct val="0"/>
        </a:spcBef>
        <a:buNone/>
        <a:defRPr lang="en-US" sz="4000" b="1" kern="1200" cap="all" normalizeH="0" baseline="0" dirty="0">
          <a:solidFill>
            <a:srgbClr val="2F3A46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342882" indent="-342882" algn="l" defTabSz="91435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742913" indent="-285737" algn="l" defTabSz="91435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294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120" indent="-228589" algn="l" defTabSz="91435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298" indent="-228589" algn="l" defTabSz="91435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474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E26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638930" y="341031"/>
            <a:ext cx="2914141" cy="804743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2185947" y="2158991"/>
            <a:ext cx="7820106" cy="34163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354"/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Free </a:t>
            </a:r>
            <a:r>
              <a:rPr lang="en-US" sz="5400">
                <a:solidFill>
                  <a:schemeClr val="bg1"/>
                </a:solidFill>
                <a:latin typeface="Calibri Light" panose="020F0302020204030204" pitchFamily="34" charset="0"/>
              </a:rPr>
              <a:t>creative templates</a:t>
            </a:r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, charts, diagrams and maps for your outstanding presentations</a:t>
            </a:r>
          </a:p>
        </p:txBody>
      </p:sp>
    </p:spTree>
    <p:extLst>
      <p:ext uri="{BB962C8B-B14F-4D97-AF65-F5344CB8AC3E}">
        <p14:creationId xmlns:p14="http://schemas.microsoft.com/office/powerpoint/2010/main" val="3800825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hf hdr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B5DE2A-0EC4-4749-AA45-D26A74C40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B5307B-F581-4CEB-AAA7-E1B949EA6A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C0DD6F-5B88-43DC-A51F-1BC8C5BE86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08BD56-661E-4CFD-AB1C-A466D91A7B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D785BD-5D1C-4D3C-8BE6-597DE77742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BEFA1D-2B05-45FB-AF6B-D5738E82C1FA}"/>
              </a:ext>
            </a:extLst>
          </p:cNvPr>
          <p:cNvSpPr/>
          <p:nvPr userDrawn="1"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936478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  <p:sldLayoutId id="2147483886" r:id="rId2"/>
    <p:sldLayoutId id="2147483887" r:id="rId3"/>
    <p:sldLayoutId id="2147483888" r:id="rId4"/>
    <p:sldLayoutId id="2147483889" r:id="rId5"/>
    <p:sldLayoutId id="2147483890" r:id="rId6"/>
    <p:sldLayoutId id="2147483891" r:id="rId7"/>
    <p:sldLayoutId id="2147483892" r:id="rId8"/>
    <p:sldLayoutId id="2147483893" r:id="rId9"/>
    <p:sldLayoutId id="2147483894" r:id="rId10"/>
    <p:sldLayoutId id="2147483895" r:id="rId11"/>
    <p:sldLayoutId id="2147483898" r:id="rId12"/>
    <p:sldLayoutId id="2147483900" r:id="rId13"/>
    <p:sldLayoutId id="2147483910" r:id="rId1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7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3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3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86F40-D446-4104-8F4F-853E46A43E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75042" y="3429000"/>
            <a:ext cx="8434459" cy="1067644"/>
          </a:xfrm>
        </p:spPr>
        <p:txBody>
          <a:bodyPr/>
          <a:lstStyle/>
          <a:p>
            <a:r>
              <a:rPr lang="en-US" sz="3600" dirty="0"/>
              <a:t>PATTERNS OF economic growth</a:t>
            </a:r>
            <a:endParaRPr lang="en-ID" sz="3600" dirty="0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A206569E-0200-410A-AF0F-4EA6DADB017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18" b="9718"/>
          <a:stretch/>
        </p:blipFill>
        <p:spPr>
          <a:xfrm>
            <a:off x="1" y="0"/>
            <a:ext cx="7806889" cy="4723331"/>
          </a:xfr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B39FBF-4292-42CF-942F-D51079F8B6FC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Semester 2 2022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9904E-858E-4467-B2E5-38EEFC09C5E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B3B1B6-535F-4E9D-9CB8-411CE360D4EF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E34ECB-661E-3133-EBFC-C1F45AE548A3}"/>
              </a:ext>
            </a:extLst>
          </p:cNvPr>
          <p:cNvSpPr txBox="1"/>
          <p:nvPr/>
        </p:nvSpPr>
        <p:spPr>
          <a:xfrm>
            <a:off x="3503712" y="4723331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FACULTY OF ECONOMICS, THAMMASAT UNIVERSITY </a:t>
            </a:r>
          </a:p>
          <a:p>
            <a:r>
              <a:rPr lang="en-US" dirty="0">
                <a:solidFill>
                  <a:schemeClr val="bg1"/>
                </a:solidFill>
              </a:rPr>
              <a:t>MODULE 3</a:t>
            </a:r>
            <a:endParaRPr lang="en-ID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55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9651B-B5C7-4CC0-8C03-B5D6C3BC1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GDP/capita long-term trend, 1820-2018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E7EF2E-C8E7-4D6D-9581-229812896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DA7084-2B97-496F-87A5-BDD2F5DA4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pic>
        <p:nvPicPr>
          <p:cNvPr id="5122" name="Picture 2" descr="GDP per capita - Our World in Data">
            <a:extLst>
              <a:ext uri="{FF2B5EF4-FFF2-40B4-BE49-F238E27FC236}">
                <a16:creationId xmlns:a16="http://schemas.microsoft.com/office/drawing/2014/main" id="{A5B7010B-1C71-421D-AB27-7087BAD503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78" b="1"/>
          <a:stretch/>
        </p:blipFill>
        <p:spPr bwMode="auto">
          <a:xfrm>
            <a:off x="911424" y="1628799"/>
            <a:ext cx="7776864" cy="4760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C3EE3F-A429-A1A0-AB9E-CC7AED785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24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E1045727-ADA1-413B-9FB8-CAC883BEAE6B}"/>
              </a:ext>
            </a:extLst>
          </p:cNvPr>
          <p:cNvSpPr/>
          <p:nvPr/>
        </p:nvSpPr>
        <p:spPr>
          <a:xfrm>
            <a:off x="1366058" y="5170432"/>
            <a:ext cx="6674158" cy="1091675"/>
          </a:xfrm>
          <a:prstGeom prst="homePlat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F6B12BCC-4966-405E-9B49-09FA9CF3A41D}"/>
              </a:ext>
            </a:extLst>
          </p:cNvPr>
          <p:cNvSpPr/>
          <p:nvPr/>
        </p:nvSpPr>
        <p:spPr>
          <a:xfrm>
            <a:off x="1355960" y="3903393"/>
            <a:ext cx="5316104" cy="1091675"/>
          </a:xfrm>
          <a:prstGeom prst="homePlat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D78550C4-4C3C-4181-8426-3DC73E342347}"/>
              </a:ext>
            </a:extLst>
          </p:cNvPr>
          <p:cNvSpPr/>
          <p:nvPr/>
        </p:nvSpPr>
        <p:spPr>
          <a:xfrm>
            <a:off x="1357090" y="1359781"/>
            <a:ext cx="3802805" cy="1091675"/>
          </a:xfrm>
          <a:prstGeom prst="homePlat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CD8A30-8186-46EE-BA4F-63EFC240A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96FFD3-5F45-48E8-BA78-CFF38898B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19C40A-CB28-4767-AE8F-9FDE2CA92EE3}"/>
              </a:ext>
            </a:extLst>
          </p:cNvPr>
          <p:cNvSpPr txBox="1"/>
          <p:nvPr/>
        </p:nvSpPr>
        <p:spPr>
          <a:xfrm>
            <a:off x="1355960" y="3959312"/>
            <a:ext cx="419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Fast growing economies</a:t>
            </a:r>
          </a:p>
          <a:p>
            <a:r>
              <a:rPr lang="en-US" dirty="0"/>
              <a:t>Increased output and productivity; some structural problems</a:t>
            </a:r>
            <a:endParaRPr lang="en-US" sz="1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F03BB6-932D-4E75-8430-090A7ADF8BDC}"/>
              </a:ext>
            </a:extLst>
          </p:cNvPr>
          <p:cNvSpPr txBox="1"/>
          <p:nvPr/>
        </p:nvSpPr>
        <p:spPr>
          <a:xfrm>
            <a:off x="1396540" y="1447740"/>
            <a:ext cx="36193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Countries that have regressed</a:t>
            </a:r>
          </a:p>
          <a:p>
            <a:r>
              <a:rPr lang="en-US" dirty="0"/>
              <a:t>Macroeconomic and political instability; decline in GDP</a:t>
            </a:r>
            <a:endParaRPr lang="en-US" sz="1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9F5165-6C00-4225-8799-BB70A1F788DF}"/>
              </a:ext>
            </a:extLst>
          </p:cNvPr>
          <p:cNvSpPr txBox="1"/>
          <p:nvPr/>
        </p:nvSpPr>
        <p:spPr>
          <a:xfrm>
            <a:off x="1405126" y="5279276"/>
            <a:ext cx="3807236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b="1" dirty="0"/>
              <a:t>Achieved </a:t>
            </a:r>
            <a:r>
              <a:rPr lang="en-US" sz="1800" b="1" dirty="0"/>
              <a:t>developed country status</a:t>
            </a:r>
          </a:p>
          <a:p>
            <a:pPr>
              <a:spcAft>
                <a:spcPts val="600"/>
              </a:spcAft>
            </a:pPr>
            <a:r>
              <a:rPr lang="en-US" dirty="0"/>
              <a:t>Continued long term economic growth; structural change</a:t>
            </a:r>
            <a:endParaRPr lang="en-US" sz="1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2B777B2-2B91-4744-8121-0C023CBFA732}"/>
              </a:ext>
            </a:extLst>
          </p:cNvPr>
          <p:cNvSpPr txBox="1"/>
          <p:nvPr/>
        </p:nvSpPr>
        <p:spPr>
          <a:xfrm>
            <a:off x="5825873" y="1472353"/>
            <a:ext cx="32224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b="1" dirty="0"/>
              <a:t>Negative growth (&lt; 0%) </a:t>
            </a:r>
            <a:r>
              <a:rPr lang="en-US" dirty="0"/>
              <a:t>Ukraine, Argentina, Madagascar, Zambia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C4C041-AC72-4998-A33B-F626F852DD9C}"/>
              </a:ext>
            </a:extLst>
          </p:cNvPr>
          <p:cNvSpPr txBox="1"/>
          <p:nvPr/>
        </p:nvSpPr>
        <p:spPr>
          <a:xfrm>
            <a:off x="6708068" y="2614513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b="1" dirty="0"/>
              <a:t>Slow growth (0-3%)</a:t>
            </a:r>
            <a:r>
              <a:rPr lang="en-US" sz="1800" b="1" dirty="0"/>
              <a:t>:  </a:t>
            </a:r>
            <a:r>
              <a:rPr lang="en-US" sz="1800" dirty="0"/>
              <a:t>Myanmar, North Korea, Papua New Guinea, Ethiopia, Peru, Brazil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07E5C5-7A10-4395-8C6A-345DB3B60F03}"/>
              </a:ext>
            </a:extLst>
          </p:cNvPr>
          <p:cNvSpPr txBox="1"/>
          <p:nvPr/>
        </p:nvSpPr>
        <p:spPr>
          <a:xfrm>
            <a:off x="7536160" y="3987565"/>
            <a:ext cx="4308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Moderate to rapid growth (3-5%): </a:t>
            </a:r>
            <a:r>
              <a:rPr lang="en-US" sz="1800" dirty="0"/>
              <a:t>India, China, Malaysia, Thailand, Viet Nam; Botswana, Chile, Estonia and Mauritius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F34465-C7A3-4E8D-90E6-8FE74C26EC45}"/>
              </a:ext>
            </a:extLst>
          </p:cNvPr>
          <p:cNvSpPr txBox="1"/>
          <p:nvPr/>
        </p:nvSpPr>
        <p:spPr>
          <a:xfrm>
            <a:off x="8616280" y="5393103"/>
            <a:ext cx="33843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b="1" dirty="0"/>
              <a:t>Exceptional growth (&gt;5% for a long period) </a:t>
            </a:r>
            <a:r>
              <a:rPr lang="en-US" dirty="0"/>
              <a:t>: </a:t>
            </a:r>
            <a:r>
              <a:rPr lang="en-US" sz="1800" dirty="0"/>
              <a:t>South Korea, Taiwan, Hong Kong and Singapore</a:t>
            </a:r>
            <a:r>
              <a:rPr lang="en-US" sz="1800" b="1" dirty="0"/>
              <a:t> </a:t>
            </a:r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B283E627-6FD3-4FFD-82D2-0C50A2F3C29F}"/>
              </a:ext>
            </a:extLst>
          </p:cNvPr>
          <p:cNvSpPr/>
          <p:nvPr/>
        </p:nvSpPr>
        <p:spPr>
          <a:xfrm>
            <a:off x="1357089" y="2608832"/>
            <a:ext cx="4450879" cy="1091675"/>
          </a:xfrm>
          <a:prstGeom prst="homePlat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8108E5-042B-4FE6-9E0F-D933130F84CE}"/>
              </a:ext>
            </a:extLst>
          </p:cNvPr>
          <p:cNvSpPr txBox="1"/>
          <p:nvPr/>
        </p:nvSpPr>
        <p:spPr>
          <a:xfrm>
            <a:off x="1357089" y="2695855"/>
            <a:ext cx="3024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Countries remained stagnant</a:t>
            </a:r>
          </a:p>
          <a:p>
            <a:r>
              <a:rPr lang="en-US" dirty="0"/>
              <a:t>Insignificant economic growth, no structural change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04E0BD5-28A1-49BC-9A10-16D6EC4E4F89}"/>
              </a:ext>
            </a:extLst>
          </p:cNvPr>
          <p:cNvSpPr/>
          <p:nvPr/>
        </p:nvSpPr>
        <p:spPr>
          <a:xfrm>
            <a:off x="5717862" y="1321553"/>
            <a:ext cx="3690506" cy="10916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1DF81E4-B574-43A7-8104-84B0D2E1CF46}"/>
              </a:ext>
            </a:extLst>
          </p:cNvPr>
          <p:cNvSpPr/>
          <p:nvPr/>
        </p:nvSpPr>
        <p:spPr>
          <a:xfrm>
            <a:off x="6456040" y="2560266"/>
            <a:ext cx="4104456" cy="11423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CC21510-C0C5-4E36-B24E-BCDF78B5FE09}"/>
              </a:ext>
            </a:extLst>
          </p:cNvPr>
          <p:cNvSpPr/>
          <p:nvPr/>
        </p:nvSpPr>
        <p:spPr>
          <a:xfrm>
            <a:off x="7464152" y="3896911"/>
            <a:ext cx="4452360" cy="108638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C57150D-B621-4DD7-9EF9-15EBDF4D9D59}"/>
              </a:ext>
            </a:extLst>
          </p:cNvPr>
          <p:cNvSpPr/>
          <p:nvPr/>
        </p:nvSpPr>
        <p:spPr>
          <a:xfrm>
            <a:off x="8532136" y="5170432"/>
            <a:ext cx="3384376" cy="11423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5B5E648-9F7C-4A96-BDB7-E3AF106D485F}"/>
              </a:ext>
            </a:extLst>
          </p:cNvPr>
          <p:cNvSpPr txBox="1">
            <a:spLocks/>
          </p:cNvSpPr>
          <p:nvPr/>
        </p:nvSpPr>
        <p:spPr>
          <a:xfrm>
            <a:off x="764420" y="332656"/>
            <a:ext cx="957828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latin typeface="+mn-lt"/>
              </a:rPr>
              <a:t>Differences in development trajectories</a:t>
            </a:r>
            <a:endParaRPr lang="en-ID" b="1" dirty="0">
              <a:latin typeface="+mn-lt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9D76CDD0-7560-4D1F-537F-F3D449F67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963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772B5-9BCA-4586-A815-15D892774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are some countries rich? poor?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68D9FD-42FC-4F40-B384-55C665B3C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6B9142-D8B8-46AC-AD73-41D465EC8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7C0583B-DF03-4888-BBE0-404088F5AD57}"/>
              </a:ext>
            </a:extLst>
          </p:cNvPr>
          <p:cNvSpPr txBox="1"/>
          <p:nvPr/>
        </p:nvSpPr>
        <p:spPr>
          <a:xfrm>
            <a:off x="767408" y="1340768"/>
            <a:ext cx="4248472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i="1" dirty="0">
                <a:solidFill>
                  <a:schemeClr val="bg1"/>
                </a:solidFill>
              </a:rPr>
              <a:t>Long-run economic growth is </a:t>
            </a:r>
            <a:r>
              <a:rPr lang="en-US" sz="2400" dirty="0">
                <a:solidFill>
                  <a:schemeClr val="bg1"/>
                </a:solidFill>
              </a:rPr>
              <a:t>the single, fundamental explanation of why countries become rich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/>
              </a:solidFill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B303F2-A168-48E5-BF20-3CD4B01D1355}"/>
              </a:ext>
            </a:extLst>
          </p:cNvPr>
          <p:cNvSpPr txBox="1"/>
          <p:nvPr/>
        </p:nvSpPr>
        <p:spPr>
          <a:xfrm>
            <a:off x="1242152" y="3330679"/>
            <a:ext cx="3744416" cy="2323713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000" b="1" dirty="0">
                <a:solidFill>
                  <a:schemeClr val="bg1"/>
                </a:solidFill>
              </a:rPr>
              <a:t>Examples</a:t>
            </a:r>
          </a:p>
          <a:p>
            <a:r>
              <a:rPr lang="en-US" sz="2000" dirty="0">
                <a:solidFill>
                  <a:schemeClr val="bg1"/>
                </a:solidFill>
              </a:rPr>
              <a:t>United States, starting 1900 </a:t>
            </a:r>
          </a:p>
          <a:p>
            <a:r>
              <a:rPr lang="en-US" sz="2000" dirty="0">
                <a:solidFill>
                  <a:schemeClr val="bg1"/>
                </a:solidFill>
              </a:rPr>
              <a:t>Japan, 1950-1990</a:t>
            </a:r>
          </a:p>
          <a:p>
            <a:r>
              <a:rPr lang="en-US" sz="2000" dirty="0">
                <a:solidFill>
                  <a:schemeClr val="bg1"/>
                </a:solidFill>
              </a:rPr>
              <a:t>South Korea, starting 1970</a:t>
            </a:r>
          </a:p>
          <a:p>
            <a:r>
              <a:rPr lang="en-US" sz="2000" dirty="0">
                <a:solidFill>
                  <a:schemeClr val="bg1"/>
                </a:solidFill>
              </a:rPr>
              <a:t>Taiwan:  starting 1980  </a:t>
            </a:r>
          </a:p>
          <a:p>
            <a:r>
              <a:rPr lang="en-US" sz="2000" dirty="0">
                <a:solidFill>
                  <a:schemeClr val="bg1"/>
                </a:solidFill>
              </a:rPr>
              <a:t>Singapore: starting1980</a:t>
            </a:r>
          </a:p>
          <a:p>
            <a:r>
              <a:rPr lang="en-US" sz="2000" dirty="0">
                <a:solidFill>
                  <a:schemeClr val="bg1"/>
                </a:solidFill>
              </a:rPr>
              <a:t>China: starting 1990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96C1971-40C9-47DB-8B45-97ECB41888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60" t="14500" r="27556" b="10950"/>
          <a:stretch/>
        </p:blipFill>
        <p:spPr>
          <a:xfrm>
            <a:off x="5132415" y="1520427"/>
            <a:ext cx="6940249" cy="4140821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F2F249-ACD6-488B-8BB2-340B03625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9551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318002-A182-4560-8418-3FB433743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B47A6C-064A-4ED5-B517-457CABA80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A1E92DC4-FDDF-4BA5-B6DE-22A360AEEC3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0114095"/>
              </p:ext>
            </p:extLst>
          </p:nvPr>
        </p:nvGraphicFramePr>
        <p:xfrm>
          <a:off x="1199456" y="364403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1F90AC8E-6A61-4090-B170-30FA1D5E06C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5372544"/>
              </p:ext>
            </p:extLst>
          </p:nvPr>
        </p:nvGraphicFramePr>
        <p:xfrm>
          <a:off x="1055440" y="18864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FC881113-DD34-4988-9258-8CD293AE737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5188567"/>
              </p:ext>
            </p:extLst>
          </p:nvPr>
        </p:nvGraphicFramePr>
        <p:xfrm>
          <a:off x="6240016" y="18864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66A6295C-21FC-47A0-B726-E3A33F3AE44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14632113"/>
              </p:ext>
            </p:extLst>
          </p:nvPr>
        </p:nvGraphicFramePr>
        <p:xfrm>
          <a:off x="6346542" y="364403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7CCCB79-FEDE-4715-840D-F46BEFC5A38F}"/>
              </a:ext>
            </a:extLst>
          </p:cNvPr>
          <p:cNvSpPr/>
          <p:nvPr/>
        </p:nvSpPr>
        <p:spPr>
          <a:xfrm>
            <a:off x="3575720" y="620688"/>
            <a:ext cx="1872208" cy="1944216"/>
          </a:xfrm>
          <a:prstGeom prst="rect">
            <a:avLst/>
          </a:prstGeom>
          <a:solidFill>
            <a:srgbClr val="92D050">
              <a:alpha val="3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1E0CFDD-B95D-482E-9450-35B212E5C64E}"/>
              </a:ext>
            </a:extLst>
          </p:cNvPr>
          <p:cNvSpPr/>
          <p:nvPr/>
        </p:nvSpPr>
        <p:spPr>
          <a:xfrm>
            <a:off x="7968208" y="692696"/>
            <a:ext cx="2520280" cy="1872208"/>
          </a:xfrm>
          <a:prstGeom prst="rect">
            <a:avLst/>
          </a:prstGeom>
          <a:solidFill>
            <a:srgbClr val="92D050">
              <a:alpha val="3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FDC9E36-0BB7-4C78-B199-C05FEF9DED82}"/>
              </a:ext>
            </a:extLst>
          </p:cNvPr>
          <p:cNvSpPr/>
          <p:nvPr/>
        </p:nvSpPr>
        <p:spPr>
          <a:xfrm>
            <a:off x="1775520" y="4043522"/>
            <a:ext cx="2232248" cy="1944216"/>
          </a:xfrm>
          <a:prstGeom prst="rect">
            <a:avLst/>
          </a:prstGeom>
          <a:solidFill>
            <a:srgbClr val="92D050">
              <a:alpha val="3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42B9F2-A3DD-450D-BC4A-18AF8B638416}"/>
              </a:ext>
            </a:extLst>
          </p:cNvPr>
          <p:cNvSpPr/>
          <p:nvPr/>
        </p:nvSpPr>
        <p:spPr>
          <a:xfrm>
            <a:off x="7663942" y="4077889"/>
            <a:ext cx="3148073" cy="1944216"/>
          </a:xfrm>
          <a:prstGeom prst="rect">
            <a:avLst/>
          </a:prstGeom>
          <a:solidFill>
            <a:srgbClr val="92D050">
              <a:alpha val="3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2EE7C16-772E-458E-BED2-2054DC331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28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772B5-9BCA-4586-A815-15D892774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Determining factors of economic growth</a:t>
            </a:r>
            <a:endParaRPr lang="en-ID" dirty="0">
              <a:solidFill>
                <a:schemeClr val="tx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68D9FD-42FC-4F40-B384-55C665B3C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6B9142-D8B8-46AC-AD73-41D465EC8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F93CA8B-D337-470E-ABDA-193820D7DD67}"/>
              </a:ext>
            </a:extLst>
          </p:cNvPr>
          <p:cNvSpPr/>
          <p:nvPr/>
        </p:nvSpPr>
        <p:spPr>
          <a:xfrm>
            <a:off x="3647728" y="1504509"/>
            <a:ext cx="4608512" cy="453538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74491BB-A6E1-4FE8-BA42-917D8A85FE5F}"/>
              </a:ext>
            </a:extLst>
          </p:cNvPr>
          <p:cNvSpPr/>
          <p:nvPr/>
        </p:nvSpPr>
        <p:spPr>
          <a:xfrm>
            <a:off x="4854527" y="1207329"/>
            <a:ext cx="2194914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Macroeconomic and political stability</a:t>
            </a:r>
            <a:endParaRPr lang="en-ID" sz="160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7D82C27-6A58-41E8-B5FC-50B66E2CB458}"/>
              </a:ext>
            </a:extLst>
          </p:cNvPr>
          <p:cNvSpPr/>
          <p:nvPr/>
        </p:nvSpPr>
        <p:spPr>
          <a:xfrm>
            <a:off x="6960096" y="2346516"/>
            <a:ext cx="2330928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1600" dirty="0">
                <a:solidFill>
                  <a:schemeClr val="bg1"/>
                </a:solidFill>
              </a:rPr>
              <a:t>Investments in health and education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9E076C7-EA2E-4313-93A8-D7C8EC25223C}"/>
              </a:ext>
            </a:extLst>
          </p:cNvPr>
          <p:cNvSpPr/>
          <p:nvPr/>
        </p:nvSpPr>
        <p:spPr>
          <a:xfrm>
            <a:off x="6960096" y="4091578"/>
            <a:ext cx="2213581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1600" dirty="0">
                <a:solidFill>
                  <a:schemeClr val="bg1"/>
                </a:solidFill>
              </a:rPr>
              <a:t>Effective governance and institutions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B1B0EAC-CCBB-4C3F-A1C8-F784617303EE}"/>
              </a:ext>
            </a:extLst>
          </p:cNvPr>
          <p:cNvSpPr/>
          <p:nvPr/>
        </p:nvSpPr>
        <p:spPr>
          <a:xfrm>
            <a:off x="5159896" y="5508272"/>
            <a:ext cx="2213581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1600" dirty="0">
                <a:solidFill>
                  <a:schemeClr val="bg1"/>
                </a:solidFill>
              </a:rPr>
              <a:t>Favorable business environment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C2A49A4-F3B4-45F1-AE0A-9E35B5267C62}"/>
              </a:ext>
            </a:extLst>
          </p:cNvPr>
          <p:cNvSpPr/>
          <p:nvPr/>
        </p:nvSpPr>
        <p:spPr>
          <a:xfrm>
            <a:off x="2900977" y="4089379"/>
            <a:ext cx="2213581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600" dirty="0">
                <a:solidFill>
                  <a:schemeClr val="bg1"/>
                </a:solidFill>
              </a:rPr>
              <a:t>Trade, openness and growth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DBF9102-9787-47AB-BDFC-B036FF216B65}"/>
              </a:ext>
            </a:extLst>
          </p:cNvPr>
          <p:cNvSpPr/>
          <p:nvPr/>
        </p:nvSpPr>
        <p:spPr>
          <a:xfrm>
            <a:off x="2900976" y="2290258"/>
            <a:ext cx="2213581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021F7F1-BA8E-46F7-9070-96D118A76D77}"/>
              </a:ext>
            </a:extLst>
          </p:cNvPr>
          <p:cNvSpPr txBox="1"/>
          <p:nvPr/>
        </p:nvSpPr>
        <p:spPr>
          <a:xfrm>
            <a:off x="3098337" y="2545081"/>
            <a:ext cx="21335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600" dirty="0">
                <a:solidFill>
                  <a:schemeClr val="bg1"/>
                </a:solidFill>
              </a:rPr>
              <a:t>Favorable geography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6A9AB86-5019-407F-8C6A-0A831126B68D}"/>
              </a:ext>
            </a:extLst>
          </p:cNvPr>
          <p:cNvSpPr/>
          <p:nvPr/>
        </p:nvSpPr>
        <p:spPr>
          <a:xfrm>
            <a:off x="5345249" y="3000933"/>
            <a:ext cx="1394820" cy="129614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DE6E086-4392-404F-98D9-6EF2F7C371BE}"/>
              </a:ext>
            </a:extLst>
          </p:cNvPr>
          <p:cNvSpPr txBox="1"/>
          <p:nvPr/>
        </p:nvSpPr>
        <p:spPr>
          <a:xfrm>
            <a:off x="5317248" y="3386632"/>
            <a:ext cx="1557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Economic growth</a:t>
            </a:r>
            <a:endParaRPr lang="en-ID" sz="1600" dirty="0"/>
          </a:p>
        </p:txBody>
      </p:sp>
      <p:sp>
        <p:nvSpPr>
          <p:cNvPr id="17" name="Arrow: Up 16">
            <a:extLst>
              <a:ext uri="{FF2B5EF4-FFF2-40B4-BE49-F238E27FC236}">
                <a16:creationId xmlns:a16="http://schemas.microsoft.com/office/drawing/2014/main" id="{234B708F-93E1-4EEE-9F1E-6AFCE2011E14}"/>
              </a:ext>
            </a:extLst>
          </p:cNvPr>
          <p:cNvSpPr/>
          <p:nvPr/>
        </p:nvSpPr>
        <p:spPr>
          <a:xfrm rot="7342839">
            <a:off x="4956543" y="3003809"/>
            <a:ext cx="450713" cy="36512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8" name="Arrow: Up 17">
            <a:extLst>
              <a:ext uri="{FF2B5EF4-FFF2-40B4-BE49-F238E27FC236}">
                <a16:creationId xmlns:a16="http://schemas.microsoft.com/office/drawing/2014/main" id="{28C8D3F7-A8C0-45B3-B8CB-F6355D5E6174}"/>
              </a:ext>
            </a:extLst>
          </p:cNvPr>
          <p:cNvSpPr/>
          <p:nvPr/>
        </p:nvSpPr>
        <p:spPr>
          <a:xfrm rot="14268144">
            <a:off x="6649395" y="3036113"/>
            <a:ext cx="450713" cy="36512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9" name="Arrow: Up 18">
            <a:extLst>
              <a:ext uri="{FF2B5EF4-FFF2-40B4-BE49-F238E27FC236}">
                <a16:creationId xmlns:a16="http://schemas.microsoft.com/office/drawing/2014/main" id="{DB67838E-7F94-426B-BE90-67E51BEE1D75}"/>
              </a:ext>
            </a:extLst>
          </p:cNvPr>
          <p:cNvSpPr/>
          <p:nvPr/>
        </p:nvSpPr>
        <p:spPr>
          <a:xfrm rot="18597097">
            <a:off x="6717098" y="3924285"/>
            <a:ext cx="450713" cy="36512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0" name="Arrow: Up 19">
            <a:extLst>
              <a:ext uri="{FF2B5EF4-FFF2-40B4-BE49-F238E27FC236}">
                <a16:creationId xmlns:a16="http://schemas.microsoft.com/office/drawing/2014/main" id="{3DAAAF73-91CC-41D0-A66C-2F1B271975C6}"/>
              </a:ext>
            </a:extLst>
          </p:cNvPr>
          <p:cNvSpPr/>
          <p:nvPr/>
        </p:nvSpPr>
        <p:spPr>
          <a:xfrm rot="3629398">
            <a:off x="5040177" y="3993156"/>
            <a:ext cx="450713" cy="36512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1" name="Arrow: Up 20">
            <a:extLst>
              <a:ext uri="{FF2B5EF4-FFF2-40B4-BE49-F238E27FC236}">
                <a16:creationId xmlns:a16="http://schemas.microsoft.com/office/drawing/2014/main" id="{CAFE8799-5297-42A4-8DC9-A6C15B736C1C}"/>
              </a:ext>
            </a:extLst>
          </p:cNvPr>
          <p:cNvSpPr/>
          <p:nvPr/>
        </p:nvSpPr>
        <p:spPr>
          <a:xfrm rot="10989918">
            <a:off x="5817705" y="2323232"/>
            <a:ext cx="450713" cy="365125"/>
          </a:xfrm>
          <a:prstGeom prst="upArrow">
            <a:avLst>
              <a:gd name="adj1" fmla="val 50000"/>
              <a:gd name="adj2" fmla="val 532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2" name="Arrow: Up 21">
            <a:extLst>
              <a:ext uri="{FF2B5EF4-FFF2-40B4-BE49-F238E27FC236}">
                <a16:creationId xmlns:a16="http://schemas.microsoft.com/office/drawing/2014/main" id="{531003A3-9ABE-49BF-8797-EA66D7711D69}"/>
              </a:ext>
            </a:extLst>
          </p:cNvPr>
          <p:cNvSpPr/>
          <p:nvPr/>
        </p:nvSpPr>
        <p:spPr>
          <a:xfrm>
            <a:off x="5908736" y="4740184"/>
            <a:ext cx="450713" cy="36512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72D037-D9A8-4513-914A-48A94103E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089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B25DF-8446-4C41-A377-67132D630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Macroeconomic and political stability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2E1CC6-C76A-4C5E-8B06-DA34C41E1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6759A0-C947-4274-8702-6E24D600B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60F9B9-144E-4BD4-9DA7-BA98C9B0208C}"/>
              </a:ext>
            </a:extLst>
          </p:cNvPr>
          <p:cNvSpPr txBox="1"/>
          <p:nvPr/>
        </p:nvSpPr>
        <p:spPr>
          <a:xfrm>
            <a:off x="838200" y="1485900"/>
            <a:ext cx="6985992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Democratic Republic of Congo (1990-1992): suffered inflation (2,800%) due to civil war and social conflict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Cambodia, Lao PDR and Viet Nam (1960s-1980s): post war social conflicts; isolated from the outside world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Sub-Saharan Africa (late 1990s):  cross-border and civil war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The Balkans (late 1980s): conflict led to genocide and ethnic cleansing in Bosnia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The Asian financial crisis of 1998: Negative growth for South Korea, Malaysia, Thailand and Indonesia</a:t>
            </a:r>
          </a:p>
          <a:p>
            <a:endParaRPr lang="en-ID" dirty="0"/>
          </a:p>
        </p:txBody>
      </p:sp>
      <p:pic>
        <p:nvPicPr>
          <p:cNvPr id="1026" name="Picture 2" descr="Military history of Australia during the Vietnam War - Wikipedia">
            <a:extLst>
              <a:ext uri="{FF2B5EF4-FFF2-40B4-BE49-F238E27FC236}">
                <a16:creationId xmlns:a16="http://schemas.microsoft.com/office/drawing/2014/main" id="{C3E02711-4F64-49AE-98B5-35E5AAEB5C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38" r="23038"/>
          <a:stretch/>
        </p:blipFill>
        <p:spPr bwMode="auto">
          <a:xfrm>
            <a:off x="8631778" y="1656576"/>
            <a:ext cx="3549181" cy="520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111813-81D7-4EC1-BE46-FCFC5FAD9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198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88A2C8-BF88-4A0B-9C81-CFC13E1A0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study: Congo, 1990-1994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4006E3-0FBB-4371-9EE5-F3CC01F64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6C69AC-0A38-4631-A105-F1C80EB1E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EEBBB5-1839-4F8B-AE62-D6A7E5EDB160}"/>
              </a:ext>
            </a:extLst>
          </p:cNvPr>
          <p:cNvSpPr txBox="1"/>
          <p:nvPr/>
        </p:nvSpPr>
        <p:spPr>
          <a:xfrm>
            <a:off x="838200" y="1628800"/>
            <a:ext cx="3513240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400" b="1" dirty="0">
                <a:solidFill>
                  <a:schemeClr val="bg1"/>
                </a:solidFill>
              </a:rPr>
              <a:t>Decline in economic growth: Democratic Republic of Congo</a:t>
            </a:r>
          </a:p>
          <a:p>
            <a:pPr>
              <a:spcAft>
                <a:spcPts val="1200"/>
              </a:spcAft>
            </a:pPr>
            <a:r>
              <a:rPr lang="en-US" sz="2400" dirty="0">
                <a:solidFill>
                  <a:schemeClr val="bg1"/>
                </a:solidFill>
              </a:rPr>
              <a:t>During 1990-1992, Congo suffered inflation (2,800%) due to civil war and social conflict</a:t>
            </a:r>
          </a:p>
          <a:p>
            <a:pPr>
              <a:spcAft>
                <a:spcPts val="1200"/>
              </a:spcAft>
            </a:pPr>
            <a:r>
              <a:rPr lang="en-US" sz="2400" dirty="0">
                <a:solidFill>
                  <a:schemeClr val="bg1"/>
                </a:solidFill>
              </a:rPr>
              <a:t>Lowest growth rate occurred in 1994 (-4%) before resuming growth the following years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53255EC-596B-445C-B038-6B989A477AFC}"/>
              </a:ext>
            </a:extLst>
          </p:cNvPr>
          <p:cNvSpPr/>
          <p:nvPr/>
        </p:nvSpPr>
        <p:spPr>
          <a:xfrm>
            <a:off x="8688288" y="1834408"/>
            <a:ext cx="1152128" cy="3826839"/>
          </a:xfrm>
          <a:prstGeom prst="rect">
            <a:avLst/>
          </a:prstGeom>
          <a:solidFill>
            <a:schemeClr val="accent1">
              <a:alpha val="3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31E203-3432-419B-9BDB-3932EE5CDB87}"/>
              </a:ext>
            </a:extLst>
          </p:cNvPr>
          <p:cNvSpPr txBox="1"/>
          <p:nvPr/>
        </p:nvSpPr>
        <p:spPr>
          <a:xfrm>
            <a:off x="9616223" y="125946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GDP per capita, in US$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BD9ABCC-E419-4E34-BE24-2C0838E33F22}"/>
              </a:ext>
            </a:extLst>
          </p:cNvPr>
          <p:cNvSpPr/>
          <p:nvPr/>
        </p:nvSpPr>
        <p:spPr>
          <a:xfrm>
            <a:off x="4566486" y="6088104"/>
            <a:ext cx="576064" cy="268246"/>
          </a:xfrm>
          <a:prstGeom prst="rect">
            <a:avLst/>
          </a:prstGeom>
          <a:solidFill>
            <a:schemeClr val="accent1">
              <a:alpha val="3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A9DAED-8FC5-4477-B63B-3B2AF1EB44A2}"/>
              </a:ext>
            </a:extLst>
          </p:cNvPr>
          <p:cNvSpPr txBox="1"/>
          <p:nvPr/>
        </p:nvSpPr>
        <p:spPr>
          <a:xfrm>
            <a:off x="5166918" y="6088104"/>
            <a:ext cx="2160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observation period</a:t>
            </a:r>
            <a:endParaRPr lang="en-ID" sz="1200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2962E7-DE66-4DE7-9936-338C79FE8778}"/>
              </a:ext>
            </a:extLst>
          </p:cNvPr>
          <p:cNvSpPr txBox="1"/>
          <p:nvPr/>
        </p:nvSpPr>
        <p:spPr>
          <a:xfrm>
            <a:off x="9528618" y="6080571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Source: World Bank Open Data</a:t>
            </a:r>
            <a:endParaRPr lang="en-ID" sz="1400" dirty="0">
              <a:solidFill>
                <a:schemeClr val="bg1"/>
              </a:solidFill>
            </a:endParaRPr>
          </a:p>
        </p:txBody>
      </p:sp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D5D6191D-E7F1-42B4-9B33-8DA3395ED79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02498103"/>
              </p:ext>
            </p:extLst>
          </p:nvPr>
        </p:nvGraphicFramePr>
        <p:xfrm>
          <a:off x="4654028" y="1691509"/>
          <a:ext cx="7202611" cy="42461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71F253-4A24-46D3-BB61-61BA3F030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223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10891-4D9E-464B-AD49-00F689F8E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7"/>
            <a:ext cx="10730408" cy="1325563"/>
          </a:xfrm>
        </p:spPr>
        <p:txBody>
          <a:bodyPr/>
          <a:lstStyle/>
          <a:p>
            <a:r>
              <a:rPr lang="en-US" dirty="0"/>
              <a:t>Case study: Cambodia, Laos and Vietnam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E6396D-C6C6-46BB-B371-B200D21B5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C8D409-0AB4-4BBE-831F-142A23913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9F482386-C5A9-4626-81A5-52073B1D17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5273595"/>
              </p:ext>
            </p:extLst>
          </p:nvPr>
        </p:nvGraphicFramePr>
        <p:xfrm>
          <a:off x="4511824" y="1700808"/>
          <a:ext cx="7368064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6AC8C26-FAEE-4BD9-B5D8-AFC4347A45E1}"/>
              </a:ext>
            </a:extLst>
          </p:cNvPr>
          <p:cNvSpPr txBox="1"/>
          <p:nvPr/>
        </p:nvSpPr>
        <p:spPr>
          <a:xfrm>
            <a:off x="767409" y="1643380"/>
            <a:ext cx="2952328" cy="4308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400" b="1" dirty="0">
                <a:solidFill>
                  <a:schemeClr val="bg1"/>
                </a:solidFill>
              </a:rPr>
              <a:t>Post war isolation, conflict and reform, 1980s-1990s)</a:t>
            </a:r>
          </a:p>
          <a:p>
            <a:pPr>
              <a:spcAft>
                <a:spcPts val="1200"/>
              </a:spcAft>
            </a:pPr>
            <a:r>
              <a:rPr lang="en-US" sz="2400" dirty="0">
                <a:solidFill>
                  <a:schemeClr val="bg1"/>
                </a:solidFill>
              </a:rPr>
              <a:t>After suffering from social conflicts (1970s-80s) and isolation (1980-86), the region embarked on economic reforms and resumed economic growth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605D95-B7E2-4B12-9358-68E96DD0FDA0}"/>
              </a:ext>
            </a:extLst>
          </p:cNvPr>
          <p:cNvSpPr/>
          <p:nvPr/>
        </p:nvSpPr>
        <p:spPr>
          <a:xfrm>
            <a:off x="6110459" y="1889998"/>
            <a:ext cx="1713731" cy="3771250"/>
          </a:xfrm>
          <a:prstGeom prst="rect">
            <a:avLst/>
          </a:prstGeom>
          <a:solidFill>
            <a:srgbClr val="FFC000">
              <a:alpha val="1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6DFB3B-23D7-47CD-8FF9-2EB81B38AD11}"/>
              </a:ext>
            </a:extLst>
          </p:cNvPr>
          <p:cNvSpPr/>
          <p:nvPr/>
        </p:nvSpPr>
        <p:spPr>
          <a:xfrm>
            <a:off x="4943872" y="1889998"/>
            <a:ext cx="1166587" cy="3771250"/>
          </a:xfrm>
          <a:prstGeom prst="rect">
            <a:avLst/>
          </a:prstGeom>
          <a:solidFill>
            <a:schemeClr val="accent1">
              <a:alpha val="3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2074DA2-BA34-477A-A05A-A3ABAAF94ABC}"/>
              </a:ext>
            </a:extLst>
          </p:cNvPr>
          <p:cNvSpPr/>
          <p:nvPr/>
        </p:nvSpPr>
        <p:spPr>
          <a:xfrm>
            <a:off x="7824190" y="1889998"/>
            <a:ext cx="1296145" cy="3771250"/>
          </a:xfrm>
          <a:prstGeom prst="rect">
            <a:avLst/>
          </a:prstGeom>
          <a:solidFill>
            <a:srgbClr val="92D050">
              <a:alpha val="3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64B489E-D5EE-4D50-B7A3-F3ACA1006A2E}"/>
              </a:ext>
            </a:extLst>
          </p:cNvPr>
          <p:cNvSpPr/>
          <p:nvPr/>
        </p:nvSpPr>
        <p:spPr>
          <a:xfrm>
            <a:off x="3001259" y="5952252"/>
            <a:ext cx="286429" cy="404097"/>
          </a:xfrm>
          <a:prstGeom prst="rect">
            <a:avLst/>
          </a:prstGeom>
          <a:solidFill>
            <a:srgbClr val="FFC000">
              <a:alpha val="1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A14CB6-EDF8-43D3-8E8D-D09175079476}"/>
              </a:ext>
            </a:extLst>
          </p:cNvPr>
          <p:cNvSpPr/>
          <p:nvPr/>
        </p:nvSpPr>
        <p:spPr>
          <a:xfrm>
            <a:off x="1532573" y="5952252"/>
            <a:ext cx="286429" cy="404097"/>
          </a:xfrm>
          <a:prstGeom prst="rect">
            <a:avLst/>
          </a:prstGeom>
          <a:solidFill>
            <a:schemeClr val="accent1"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D767DF2-4B38-4FF1-A6B1-6332DB978489}"/>
              </a:ext>
            </a:extLst>
          </p:cNvPr>
          <p:cNvSpPr/>
          <p:nvPr/>
        </p:nvSpPr>
        <p:spPr>
          <a:xfrm>
            <a:off x="4267274" y="5952252"/>
            <a:ext cx="316558" cy="404097"/>
          </a:xfrm>
          <a:prstGeom prst="rect">
            <a:avLst/>
          </a:prstGeom>
          <a:solidFill>
            <a:srgbClr val="92D05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4702B2F-034C-4A2D-AD3B-7E4BC2D552CA}"/>
              </a:ext>
            </a:extLst>
          </p:cNvPr>
          <p:cNvSpPr txBox="1"/>
          <p:nvPr/>
        </p:nvSpPr>
        <p:spPr>
          <a:xfrm>
            <a:off x="1902332" y="5937662"/>
            <a:ext cx="1169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isolation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207F9B2-0E5E-431C-9D86-C25C9D90A4AF}"/>
              </a:ext>
            </a:extLst>
          </p:cNvPr>
          <p:cNvSpPr txBox="1"/>
          <p:nvPr/>
        </p:nvSpPr>
        <p:spPr>
          <a:xfrm>
            <a:off x="3263447" y="5952251"/>
            <a:ext cx="1169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reforms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9E7B209-9CA6-4D39-83AE-72E7A1B3C0A1}"/>
              </a:ext>
            </a:extLst>
          </p:cNvPr>
          <p:cNvSpPr txBox="1"/>
          <p:nvPr/>
        </p:nvSpPr>
        <p:spPr>
          <a:xfrm>
            <a:off x="4614256" y="5949280"/>
            <a:ext cx="3641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resumption of economic growth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EF2CD2-F3D0-4774-8FD1-E1B5BDFBA1A1}"/>
              </a:ext>
            </a:extLst>
          </p:cNvPr>
          <p:cNvSpPr txBox="1"/>
          <p:nvPr/>
        </p:nvSpPr>
        <p:spPr>
          <a:xfrm>
            <a:off x="9441127" y="6072435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Source: World Bank Open Data</a:t>
            </a:r>
            <a:endParaRPr lang="en-ID" sz="1400" dirty="0">
              <a:solidFill>
                <a:schemeClr val="bg1"/>
              </a:solidFill>
            </a:endParaRP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D0951CA7-AB0A-4F6D-B319-A15D0A531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49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E3451-02C4-47AC-AE76-6753BC37D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study: Asian financial crisis 1998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C1FF78-230B-4F3D-AFE2-DBB1BE185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C446FF-BF29-4B2F-8884-74FDE1835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6C51E90D-4239-411C-B069-839600AFD8D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5007534"/>
              </p:ext>
            </p:extLst>
          </p:nvPr>
        </p:nvGraphicFramePr>
        <p:xfrm>
          <a:off x="4583832" y="1369046"/>
          <a:ext cx="7255530" cy="47962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CD708F1-2B02-48A7-A09A-456A76C8A020}"/>
              </a:ext>
            </a:extLst>
          </p:cNvPr>
          <p:cNvSpPr txBox="1"/>
          <p:nvPr/>
        </p:nvSpPr>
        <p:spPr>
          <a:xfrm>
            <a:off x="803184" y="1351508"/>
            <a:ext cx="35661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The Asian financial crisis spread quickly from Korea, Thailand and other countries in East and Southeast Asia</a:t>
            </a:r>
          </a:p>
          <a:p>
            <a:endParaRPr lang="en-US" sz="2400" b="1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GDP per capita fell drastically for South Korea, Malaysia, Thailand and Indonesia in 1998 before rebounding in 2000</a:t>
            </a:r>
            <a:endParaRPr lang="en-ID" sz="2400" dirty="0">
              <a:solidFill>
                <a:schemeClr val="bg1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7F06FB2-6284-4999-A650-8CADE94B62FA}"/>
              </a:ext>
            </a:extLst>
          </p:cNvPr>
          <p:cNvCxnSpPr>
            <a:cxnSpLocks/>
          </p:cNvCxnSpPr>
          <p:nvPr/>
        </p:nvCxnSpPr>
        <p:spPr>
          <a:xfrm>
            <a:off x="9696400" y="1485900"/>
            <a:ext cx="83327" cy="4017917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CF854E41-8381-4CB2-90B6-10B97429F964}"/>
              </a:ext>
            </a:extLst>
          </p:cNvPr>
          <p:cNvSpPr txBox="1"/>
          <p:nvPr/>
        </p:nvSpPr>
        <p:spPr>
          <a:xfrm>
            <a:off x="4727848" y="6076043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Source: World Bank Open Data</a:t>
            </a:r>
            <a:endParaRPr lang="en-ID" sz="1400" dirty="0">
              <a:solidFill>
                <a:schemeClr val="bg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CF7C12-5CCB-408B-91B0-27FF57357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9598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23A3E-9CEE-412B-9F0F-B66D0F156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GDP growth for select countries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941408-E6A8-4EE3-9B8D-9AE801D1D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F40EC3-6B49-45F5-870F-574BD8B7B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0811FC-C04A-4AC3-8D47-AA4A7E117999}"/>
              </a:ext>
            </a:extLst>
          </p:cNvPr>
          <p:cNvSpPr txBox="1"/>
          <p:nvPr/>
        </p:nvSpPr>
        <p:spPr>
          <a:xfrm>
            <a:off x="747487" y="1401818"/>
            <a:ext cx="33322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The economic contraction is indicated in GDP growth figures for South Korea, Malaysia, Thailand and Indonesia in 1998</a:t>
            </a:r>
            <a:endParaRPr lang="en-ID" sz="2400" dirty="0">
              <a:solidFill>
                <a:schemeClr val="bg1"/>
              </a:solidFill>
            </a:endParaRP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0D870D88-17D1-4AC2-AF50-F1629C72270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4178795"/>
              </p:ext>
            </p:extLst>
          </p:nvPr>
        </p:nvGraphicFramePr>
        <p:xfrm>
          <a:off x="4582854" y="1628801"/>
          <a:ext cx="7609146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0948D5C-6EF0-444D-A52B-EA76B8F056D0}"/>
              </a:ext>
            </a:extLst>
          </p:cNvPr>
          <p:cNvCxnSpPr>
            <a:cxnSpLocks/>
          </p:cNvCxnSpPr>
          <p:nvPr/>
        </p:nvCxnSpPr>
        <p:spPr>
          <a:xfrm>
            <a:off x="9840416" y="1772816"/>
            <a:ext cx="72008" cy="3744416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7CE1D370-D44B-4063-830F-025311A53B29}"/>
              </a:ext>
            </a:extLst>
          </p:cNvPr>
          <p:cNvSpPr txBox="1"/>
          <p:nvPr/>
        </p:nvSpPr>
        <p:spPr>
          <a:xfrm>
            <a:off x="4582854" y="6013752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Source: World Bank Open Data</a:t>
            </a:r>
            <a:endParaRPr lang="en-ID" sz="1400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EEDCA9-1259-42D9-A297-BB7ED26B0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8687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00D08-23E9-43F4-BAE2-865C1D4C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GDP per capita, 1870-2000  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26BCC0-0FEC-4BAB-AD93-5B8A37128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E950B0-8D3F-4635-8AD5-27AB85850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8D24382-6BE9-4595-8CDA-89DEF4900D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57" t="29000" r="41141" b="21651"/>
          <a:stretch/>
        </p:blipFill>
        <p:spPr>
          <a:xfrm>
            <a:off x="3647728" y="1556792"/>
            <a:ext cx="7200800" cy="39816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BADF32F-48FE-424E-AE2B-67F1717F8EE2}"/>
              </a:ext>
            </a:extLst>
          </p:cNvPr>
          <p:cNvSpPr txBox="1"/>
          <p:nvPr/>
        </p:nvSpPr>
        <p:spPr>
          <a:xfrm>
            <a:off x="898230" y="1556792"/>
            <a:ext cx="24614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GDP per capita figures for the US, UK and Japan, 1820-2000</a:t>
            </a:r>
            <a:endParaRPr lang="en-ID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ED27BC7-F131-4E13-94FF-79AD04FA0536}"/>
              </a:ext>
            </a:extLst>
          </p:cNvPr>
          <p:cNvSpPr/>
          <p:nvPr/>
        </p:nvSpPr>
        <p:spPr>
          <a:xfrm>
            <a:off x="7392144" y="1628800"/>
            <a:ext cx="288032" cy="3528392"/>
          </a:xfrm>
          <a:prstGeom prst="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7692B34-350B-464F-A839-86EDE99DED9A}"/>
              </a:ext>
            </a:extLst>
          </p:cNvPr>
          <p:cNvSpPr txBox="1"/>
          <p:nvPr/>
        </p:nvSpPr>
        <p:spPr>
          <a:xfrm>
            <a:off x="7221125" y="1205232"/>
            <a:ext cx="9181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WW II</a:t>
            </a:r>
            <a:endParaRPr lang="en-ID" sz="16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B62A177-2601-44F3-A0D2-0D6ECF185070}"/>
              </a:ext>
            </a:extLst>
          </p:cNvPr>
          <p:cNvSpPr/>
          <p:nvPr/>
        </p:nvSpPr>
        <p:spPr>
          <a:xfrm>
            <a:off x="6852084" y="1628800"/>
            <a:ext cx="252028" cy="3528392"/>
          </a:xfrm>
          <a:prstGeom prst="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EA8893-BCB0-4864-B69A-1CA22A4FD1F7}"/>
              </a:ext>
            </a:extLst>
          </p:cNvPr>
          <p:cNvSpPr txBox="1"/>
          <p:nvPr/>
        </p:nvSpPr>
        <p:spPr>
          <a:xfrm>
            <a:off x="6363088" y="5420014"/>
            <a:ext cx="12300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Great depression</a:t>
            </a:r>
            <a:endParaRPr lang="en-ID" sz="16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65EB45-7B01-C4B3-1F65-21004DE2E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034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6D008-E990-4FFD-A024-C9D72A467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Investments in health and education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0B88CE-179A-4058-8EDA-9BB4E596B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B9439A-FC98-49DA-BA4E-4FD1B6F08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  <a:endParaRPr lang="en-US" dirty="0"/>
          </a:p>
        </p:txBody>
      </p:sp>
      <p:sp>
        <p:nvSpPr>
          <p:cNvPr id="5" name="Content Placeholder 15">
            <a:extLst>
              <a:ext uri="{FF2B5EF4-FFF2-40B4-BE49-F238E27FC236}">
                <a16:creationId xmlns:a16="http://schemas.microsoft.com/office/drawing/2014/main" id="{2F6B83F9-BD85-4041-9805-DE5991CB3110}"/>
              </a:ext>
            </a:extLst>
          </p:cNvPr>
          <p:cNvSpPr txBox="1">
            <a:spLocks/>
          </p:cNvSpPr>
          <p:nvPr/>
        </p:nvSpPr>
        <p:spPr>
          <a:xfrm>
            <a:off x="767408" y="1628799"/>
            <a:ext cx="4320480" cy="45910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Healthy and educated workforce = high productivity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Access to affordable health care facilities, clean water and sanitation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Disease control, reproductive maternal and child health programs</a:t>
            </a:r>
          </a:p>
          <a:p>
            <a:pPr marL="342900" indent="-342900"/>
            <a:r>
              <a:rPr lang="en-US" sz="2400" dirty="0"/>
              <a:t>Education provides needed skills to  attracts investments; good mix of vocational and educational training programs provides variety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26" name="Picture 2" descr="Maternal and Child Health | AHA">
            <a:extLst>
              <a:ext uri="{FF2B5EF4-FFF2-40B4-BE49-F238E27FC236}">
                <a16:creationId xmlns:a16="http://schemas.microsoft.com/office/drawing/2014/main" id="{070618F5-3993-4415-8A2C-0072C1C706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3" r="16423"/>
          <a:stretch/>
        </p:blipFill>
        <p:spPr bwMode="auto">
          <a:xfrm>
            <a:off x="8763000" y="1504164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E5C488-8BA4-4D6F-881E-DD414233A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8" name="Picture 2" descr="Inclusive and quality basic education | UNICEF Myanmar">
            <a:extLst>
              <a:ext uri="{FF2B5EF4-FFF2-40B4-BE49-F238E27FC236}">
                <a16:creationId xmlns:a16="http://schemas.microsoft.com/office/drawing/2014/main" id="{A81A7EFD-7ABF-4917-823B-E4093E24F8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27" r="16727"/>
          <a:stretch/>
        </p:blipFill>
        <p:spPr bwMode="auto">
          <a:xfrm>
            <a:off x="5413050" y="2922790"/>
            <a:ext cx="3382128" cy="338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3911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60E09-9C83-4283-BC71-7BA253CB9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Effective governance and institutions</a:t>
            </a:r>
            <a:endParaRPr lang="en-ID" dirty="0">
              <a:solidFill>
                <a:schemeClr val="tx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3D9EB8-1408-4E0C-BFDF-3F197F004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451E1D-CC84-40DC-8B5B-748FF32A5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26D8C7-7937-4CEF-841D-0B1AB43B6A51}"/>
              </a:ext>
            </a:extLst>
          </p:cNvPr>
          <p:cNvSpPr txBox="1"/>
          <p:nvPr/>
        </p:nvSpPr>
        <p:spPr>
          <a:xfrm>
            <a:off x="812313" y="1426464"/>
            <a:ext cx="672384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Positive relationship between economic growth and the rule of law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Strong institutions support financial; health and education systems; trade; and legal systems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Good governance improves investment climate,  reduces risks and increases profitability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Strong legal systems help settle commercial disputes in predictable, rational manner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Low level of corruption reduces costs of investment  </a:t>
            </a:r>
          </a:p>
        </p:txBody>
      </p:sp>
      <p:pic>
        <p:nvPicPr>
          <p:cNvPr id="2050" name="Picture 2" descr="Big Ben Rings Out For the First Time - HISTORY">
            <a:extLst>
              <a:ext uri="{FF2B5EF4-FFF2-40B4-BE49-F238E27FC236}">
                <a16:creationId xmlns:a16="http://schemas.microsoft.com/office/drawing/2014/main" id="{7AA093F5-74D4-4056-8A97-4C61CE4E27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54" r="20863"/>
          <a:stretch/>
        </p:blipFill>
        <p:spPr bwMode="auto">
          <a:xfrm>
            <a:off x="8137311" y="1592224"/>
            <a:ext cx="4028793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71E388-E13F-4838-8EB2-BB33FA606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5853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5794E-42E6-4296-8B59-88F2AE25D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Favorable business environment 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BDB641-31DC-4F9C-A9E0-14A6359B0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DC510E-8A43-48B0-83AD-E6BD43CD2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A0346E-BB82-403B-8549-E2071B2A9DEB}"/>
              </a:ext>
            </a:extLst>
          </p:cNvPr>
          <p:cNvSpPr txBox="1"/>
          <p:nvPr/>
        </p:nvSpPr>
        <p:spPr>
          <a:xfrm>
            <a:off x="829041" y="1412776"/>
            <a:ext cx="5904656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Businesses make decisions regarding saving, investment, education and job opportunities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Businesses need a conducive environment: a strong legal system, access to financial resources, and adequate physical infrastructure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Business decisions are  based on government regulations and policies:  taxes, subsidies, penalties, benefits, permits and license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743F87-2535-41DA-8B8F-ECBD1061FDCE}"/>
              </a:ext>
            </a:extLst>
          </p:cNvPr>
          <p:cNvSpPr txBox="1"/>
          <p:nvPr/>
        </p:nvSpPr>
        <p:spPr>
          <a:xfrm>
            <a:off x="7963976" y="1843950"/>
            <a:ext cx="3456384" cy="3170099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Most business decisions are  based on government regulations and policies such as: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Taxes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Subsidies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Penalties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Benefits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Permits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Licenses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1BD7B1-379C-457C-92C4-3C29F39AA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8988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430E2-C4B3-4B32-8BEE-C823F9FAE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Trade, openness and growth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F87DEF-32FB-4C7A-8969-B4D4D9465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3E4E4D-A408-47D2-B037-15F9C000C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E79590-B0A4-4472-8B38-D262FFCD7E0C}"/>
              </a:ext>
            </a:extLst>
          </p:cNvPr>
          <p:cNvSpPr txBox="1"/>
          <p:nvPr/>
        </p:nvSpPr>
        <p:spPr>
          <a:xfrm>
            <a:off x="911424" y="1397674"/>
            <a:ext cx="4752528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Trade enables countries to accumulate physical and human capital; and increase productivity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Outward-oriented policies encourage export promotion; examples are South Korea, Taiwan Singapore, Malaysia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Inward-oriented policies encourage import substation; examples are Brazil and Argentina</a:t>
            </a:r>
          </a:p>
          <a:p>
            <a:endParaRPr lang="en-ID" dirty="0"/>
          </a:p>
        </p:txBody>
      </p:sp>
      <p:pic>
        <p:nvPicPr>
          <p:cNvPr id="3074" name="Picture 2" descr="What&amp;#39;s Ahead for US Trade Policy in 2021? | IndustryWeek">
            <a:extLst>
              <a:ext uri="{FF2B5EF4-FFF2-40B4-BE49-F238E27FC236}">
                <a16:creationId xmlns:a16="http://schemas.microsoft.com/office/drawing/2014/main" id="{A2E0BB1B-906C-4935-BE0D-6B8D396D15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82" t="634" r="15468" b="-634"/>
          <a:stretch/>
        </p:blipFill>
        <p:spPr bwMode="auto">
          <a:xfrm>
            <a:off x="6816080" y="1484772"/>
            <a:ext cx="5407104" cy="540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C7EFCB-288E-4294-A1CB-ED4FCDF12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00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7551C-7A5F-4C6B-BE9C-317D42A62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Favorable geography</a:t>
            </a:r>
            <a:endParaRPr lang="en-ID" dirty="0">
              <a:solidFill>
                <a:schemeClr val="tx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BECDF0-CF00-4D75-BCD0-14977197D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253D85-4CBF-4F1F-AB58-201C825F4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D4B7F6-766D-4681-8BC0-D8DA1D484114}"/>
              </a:ext>
            </a:extLst>
          </p:cNvPr>
          <p:cNvSpPr txBox="1"/>
          <p:nvPr/>
        </p:nvSpPr>
        <p:spPr>
          <a:xfrm>
            <a:off x="785628" y="1426464"/>
            <a:ext cx="3780325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Most poor countries are located in the tropics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Tropics: prone to spread of disease and erratic climate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Natural resource endowment alone does not guarantee economic growth</a:t>
            </a:r>
          </a:p>
        </p:txBody>
      </p:sp>
      <p:pic>
        <p:nvPicPr>
          <p:cNvPr id="6" name="Picture 2" descr="Country Income Groups (World Bank Classification)">
            <a:extLst>
              <a:ext uri="{FF2B5EF4-FFF2-40B4-BE49-F238E27FC236}">
                <a16:creationId xmlns:a16="http://schemas.microsoft.com/office/drawing/2014/main" id="{75112629-8DE2-4058-9C12-4C4B136BD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865" y="2405361"/>
            <a:ext cx="7169424" cy="364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68F8467-1DB0-479C-B01F-3661641E7C99}"/>
              </a:ext>
            </a:extLst>
          </p:cNvPr>
          <p:cNvSpPr txBox="1"/>
          <p:nvPr/>
        </p:nvSpPr>
        <p:spPr>
          <a:xfrm>
            <a:off x="4871865" y="1581911"/>
            <a:ext cx="7169423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800" dirty="0">
                <a:solidFill>
                  <a:schemeClr val="bg1"/>
                </a:solidFill>
              </a:rPr>
              <a:t>Most advanced industrialized countries are located in temperate and subtropical zones, between the Tropic of Cancer and Tropic of Capricorn 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A46908C-0D98-4E0B-9CE4-2F046605A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6876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77F0B-E784-4295-B01A-EAA37D46C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CE6B82-3D6D-48B4-85C1-C146EE0E1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9EF049-A120-4405-867E-A763AD07C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788079-9290-49D8-BCE9-6BC736B2C3A3}"/>
              </a:ext>
            </a:extLst>
          </p:cNvPr>
          <p:cNvSpPr txBox="1"/>
          <p:nvPr/>
        </p:nvSpPr>
        <p:spPr>
          <a:xfrm>
            <a:off x="812313" y="1426464"/>
            <a:ext cx="600376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Development experiences vary from one country to another, depending on whether they are able to accumulate capital and increase productivity over time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Among several explanations are macroeconomic and political stability, investments in health and education, governance and institutions, trade openness, and a favorable geography  </a:t>
            </a:r>
          </a:p>
          <a:p>
            <a:pPr>
              <a:spcAft>
                <a:spcPts val="600"/>
              </a:spcAft>
            </a:pP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A9C03D-63A0-4811-A586-A32BA7DB0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7296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/>
        </p:nvGrpSpPr>
        <p:grpSpPr>
          <a:xfrm>
            <a:off x="2612737" y="2137172"/>
            <a:ext cx="6966526" cy="1291828"/>
            <a:chOff x="2148051" y="2137172"/>
            <a:chExt cx="6966526" cy="1291828"/>
          </a:xfrm>
        </p:grpSpPr>
        <p:grpSp>
          <p:nvGrpSpPr>
            <p:cNvPr id="25" name="Group 24"/>
            <p:cNvGrpSpPr>
              <a:grpSpLocks noChangeAspect="1"/>
            </p:cNvGrpSpPr>
            <p:nvPr/>
          </p:nvGrpSpPr>
          <p:grpSpPr>
            <a:xfrm>
              <a:off x="2148051" y="2137173"/>
              <a:ext cx="1291827" cy="1291827"/>
              <a:chOff x="1382807" y="174388"/>
              <a:chExt cx="3025589" cy="3025588"/>
            </a:xfrm>
          </p:grpSpPr>
          <p:sp>
            <p:nvSpPr>
              <p:cNvPr id="32" name="Rectangle 31"/>
              <p:cNvSpPr/>
              <p:nvPr/>
            </p:nvSpPr>
            <p:spPr>
              <a:xfrm>
                <a:off x="1382807" y="174388"/>
                <a:ext cx="3025588" cy="3025588"/>
              </a:xfrm>
              <a:prstGeom prst="rect">
                <a:avLst/>
              </a:prstGeom>
              <a:solidFill>
                <a:schemeClr val="accent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3" name="Freeform 8"/>
              <p:cNvSpPr/>
              <p:nvPr/>
            </p:nvSpPr>
            <p:spPr>
              <a:xfrm>
                <a:off x="2163311" y="784634"/>
                <a:ext cx="1468794" cy="1928720"/>
              </a:xfrm>
              <a:custGeom>
                <a:avLst/>
                <a:gdLst/>
                <a:ahLst/>
                <a:cxnLst/>
                <a:rect l="l" t="t" r="r" b="b"/>
                <a:pathLst>
                  <a:path w="1468794" h="1928720">
                    <a:moveTo>
                      <a:pt x="57861" y="0"/>
                    </a:moveTo>
                    <a:lnTo>
                      <a:pt x="1410932" y="0"/>
                    </a:lnTo>
                    <a:cubicBezTo>
                      <a:pt x="1419834" y="0"/>
                      <a:pt x="1427994" y="2720"/>
                      <a:pt x="1435412" y="8160"/>
                    </a:cubicBezTo>
                    <a:cubicBezTo>
                      <a:pt x="1442830" y="13600"/>
                      <a:pt x="1449012" y="22501"/>
                      <a:pt x="1453957" y="34865"/>
                    </a:cubicBezTo>
                    <a:cubicBezTo>
                      <a:pt x="1458903" y="47229"/>
                      <a:pt x="1462612" y="63796"/>
                      <a:pt x="1465085" y="84567"/>
                    </a:cubicBezTo>
                    <a:cubicBezTo>
                      <a:pt x="1467558" y="105338"/>
                      <a:pt x="1468794" y="130559"/>
                      <a:pt x="1468794" y="160232"/>
                    </a:cubicBezTo>
                    <a:cubicBezTo>
                      <a:pt x="1468794" y="188915"/>
                      <a:pt x="1467558" y="213395"/>
                      <a:pt x="1465085" y="233672"/>
                    </a:cubicBezTo>
                    <a:cubicBezTo>
                      <a:pt x="1462612" y="253948"/>
                      <a:pt x="1458903" y="270268"/>
                      <a:pt x="1453957" y="282631"/>
                    </a:cubicBezTo>
                    <a:cubicBezTo>
                      <a:pt x="1449012" y="294995"/>
                      <a:pt x="1442830" y="304144"/>
                      <a:pt x="1435412" y="310079"/>
                    </a:cubicBezTo>
                    <a:cubicBezTo>
                      <a:pt x="1427994" y="316013"/>
                      <a:pt x="1419834" y="318980"/>
                      <a:pt x="1410932" y="318980"/>
                    </a:cubicBezTo>
                    <a:lnTo>
                      <a:pt x="930236" y="318980"/>
                    </a:lnTo>
                    <a:lnTo>
                      <a:pt x="930236" y="1866407"/>
                    </a:lnTo>
                    <a:cubicBezTo>
                      <a:pt x="930236" y="1876298"/>
                      <a:pt x="927021" y="1885200"/>
                      <a:pt x="920592" y="1893112"/>
                    </a:cubicBezTo>
                    <a:cubicBezTo>
                      <a:pt x="914163" y="1901025"/>
                      <a:pt x="903531" y="1907454"/>
                      <a:pt x="888694" y="1912400"/>
                    </a:cubicBezTo>
                    <a:cubicBezTo>
                      <a:pt x="873858" y="1917345"/>
                      <a:pt x="853829" y="1921301"/>
                      <a:pt x="828607" y="1924269"/>
                    </a:cubicBezTo>
                    <a:cubicBezTo>
                      <a:pt x="803386" y="1927236"/>
                      <a:pt x="771982" y="1928720"/>
                      <a:pt x="734397" y="1928720"/>
                    </a:cubicBezTo>
                    <a:cubicBezTo>
                      <a:pt x="696811" y="1928720"/>
                      <a:pt x="665408" y="1927236"/>
                      <a:pt x="640186" y="1924269"/>
                    </a:cubicBezTo>
                    <a:cubicBezTo>
                      <a:pt x="614964" y="1921301"/>
                      <a:pt x="594935" y="1917345"/>
                      <a:pt x="580099" y="1912400"/>
                    </a:cubicBezTo>
                    <a:cubicBezTo>
                      <a:pt x="565263" y="1907454"/>
                      <a:pt x="554630" y="1901025"/>
                      <a:pt x="548201" y="1893112"/>
                    </a:cubicBezTo>
                    <a:cubicBezTo>
                      <a:pt x="541772" y="1885200"/>
                      <a:pt x="538558" y="1876298"/>
                      <a:pt x="538558" y="1866407"/>
                    </a:cubicBezTo>
                    <a:lnTo>
                      <a:pt x="538558" y="318980"/>
                    </a:lnTo>
                    <a:lnTo>
                      <a:pt x="57861" y="318980"/>
                    </a:lnTo>
                    <a:cubicBezTo>
                      <a:pt x="47970" y="318980"/>
                      <a:pt x="39563" y="316013"/>
                      <a:pt x="32640" y="310079"/>
                    </a:cubicBezTo>
                    <a:cubicBezTo>
                      <a:pt x="25716" y="304144"/>
                      <a:pt x="19781" y="294995"/>
                      <a:pt x="14836" y="282631"/>
                    </a:cubicBezTo>
                    <a:cubicBezTo>
                      <a:pt x="9891" y="270268"/>
                      <a:pt x="6181" y="253948"/>
                      <a:pt x="3709" y="233672"/>
                    </a:cubicBezTo>
                    <a:cubicBezTo>
                      <a:pt x="1236" y="213395"/>
                      <a:pt x="0" y="188915"/>
                      <a:pt x="0" y="160232"/>
                    </a:cubicBezTo>
                    <a:cubicBezTo>
                      <a:pt x="0" y="130559"/>
                      <a:pt x="1236" y="105338"/>
                      <a:pt x="3709" y="84567"/>
                    </a:cubicBezTo>
                    <a:cubicBezTo>
                      <a:pt x="6181" y="63796"/>
                      <a:pt x="9891" y="47229"/>
                      <a:pt x="14836" y="34865"/>
                    </a:cubicBezTo>
                    <a:cubicBezTo>
                      <a:pt x="19781" y="22501"/>
                      <a:pt x="25716" y="13600"/>
                      <a:pt x="32640" y="8160"/>
                    </a:cubicBezTo>
                    <a:cubicBezTo>
                      <a:pt x="39563" y="2720"/>
                      <a:pt x="47970" y="0"/>
                      <a:pt x="57861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2198867" y="802692"/>
                <a:ext cx="2209529" cy="2397284"/>
              </a:xfrm>
              <a:custGeom>
                <a:avLst/>
                <a:gdLst>
                  <a:gd name="connsiteX0" fmla="*/ 0 w 2209529"/>
                  <a:gd name="connsiteY0" fmla="*/ 293050 h 2397284"/>
                  <a:gd name="connsiteX1" fmla="*/ 22306 w 2209529"/>
                  <a:gd name="connsiteY1" fmla="*/ 300922 h 2397284"/>
                  <a:gd name="connsiteX2" fmla="*/ 503003 w 2209529"/>
                  <a:gd name="connsiteY2" fmla="*/ 300922 h 2397284"/>
                  <a:gd name="connsiteX3" fmla="*/ 503003 w 2209529"/>
                  <a:gd name="connsiteY3" fmla="*/ 729388 h 2397284"/>
                  <a:gd name="connsiteX4" fmla="*/ 1406731 w 2209529"/>
                  <a:gd name="connsiteY4" fmla="*/ 0 h 2397284"/>
                  <a:gd name="connsiteX5" fmla="*/ 2209529 w 2209529"/>
                  <a:gd name="connsiteY5" fmla="*/ 696401 h 2397284"/>
                  <a:gd name="connsiteX6" fmla="*/ 2209529 w 2209529"/>
                  <a:gd name="connsiteY6" fmla="*/ 2397284 h 2397284"/>
                  <a:gd name="connsiteX7" fmla="*/ 1115822 w 2209529"/>
                  <a:gd name="connsiteY7" fmla="*/ 2397284 h 2397284"/>
                  <a:gd name="connsiteX8" fmla="*/ 516470 w 2209529"/>
                  <a:gd name="connsiteY8" fmla="*/ 1877366 h 2397284"/>
                  <a:gd name="connsiteX9" fmla="*/ 544544 w 2209529"/>
                  <a:gd name="connsiteY9" fmla="*/ 1894342 h 2397284"/>
                  <a:gd name="connsiteX10" fmla="*/ 604631 w 2209529"/>
                  <a:gd name="connsiteY10" fmla="*/ 1906211 h 2397284"/>
                  <a:gd name="connsiteX11" fmla="*/ 698842 w 2209529"/>
                  <a:gd name="connsiteY11" fmla="*/ 1910662 h 2397284"/>
                  <a:gd name="connsiteX12" fmla="*/ 793052 w 2209529"/>
                  <a:gd name="connsiteY12" fmla="*/ 1906211 h 2397284"/>
                  <a:gd name="connsiteX13" fmla="*/ 853139 w 2209529"/>
                  <a:gd name="connsiteY13" fmla="*/ 1894342 h 2397284"/>
                  <a:gd name="connsiteX14" fmla="*/ 885037 w 2209529"/>
                  <a:gd name="connsiteY14" fmla="*/ 1875054 h 2397284"/>
                  <a:gd name="connsiteX15" fmla="*/ 894681 w 2209529"/>
                  <a:gd name="connsiteY15" fmla="*/ 1848349 h 2397284"/>
                  <a:gd name="connsiteX16" fmla="*/ 894681 w 2209529"/>
                  <a:gd name="connsiteY16" fmla="*/ 300922 h 2397284"/>
                  <a:gd name="connsiteX17" fmla="*/ 1375377 w 2209529"/>
                  <a:gd name="connsiteY17" fmla="*/ 300922 h 2397284"/>
                  <a:gd name="connsiteX18" fmla="*/ 1399857 w 2209529"/>
                  <a:gd name="connsiteY18" fmla="*/ 292021 h 2397284"/>
                  <a:gd name="connsiteX19" fmla="*/ 1418402 w 2209529"/>
                  <a:gd name="connsiteY19" fmla="*/ 264573 h 2397284"/>
                  <a:gd name="connsiteX20" fmla="*/ 1429530 w 2209529"/>
                  <a:gd name="connsiteY20" fmla="*/ 215614 h 2397284"/>
                  <a:gd name="connsiteX21" fmla="*/ 1433239 w 2209529"/>
                  <a:gd name="connsiteY21" fmla="*/ 142174 h 2397284"/>
                  <a:gd name="connsiteX22" fmla="*/ 1429530 w 2209529"/>
                  <a:gd name="connsiteY22" fmla="*/ 66509 h 2397284"/>
                  <a:gd name="connsiteX23" fmla="*/ 1418402 w 2209529"/>
                  <a:gd name="connsiteY23" fmla="*/ 16807 h 2397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209529" h="2397284">
                    <a:moveTo>
                      <a:pt x="0" y="293050"/>
                    </a:moveTo>
                    <a:lnTo>
                      <a:pt x="22306" y="300922"/>
                    </a:lnTo>
                    <a:lnTo>
                      <a:pt x="503003" y="300922"/>
                    </a:lnTo>
                    <a:lnTo>
                      <a:pt x="503003" y="729388"/>
                    </a:lnTo>
                    <a:close/>
                    <a:moveTo>
                      <a:pt x="1406731" y="0"/>
                    </a:moveTo>
                    <a:lnTo>
                      <a:pt x="2209529" y="696401"/>
                    </a:lnTo>
                    <a:lnTo>
                      <a:pt x="2209529" y="2397284"/>
                    </a:lnTo>
                    <a:lnTo>
                      <a:pt x="1115822" y="2397284"/>
                    </a:lnTo>
                    <a:lnTo>
                      <a:pt x="516470" y="1877366"/>
                    </a:lnTo>
                    <a:lnTo>
                      <a:pt x="544544" y="1894342"/>
                    </a:lnTo>
                    <a:cubicBezTo>
                      <a:pt x="559380" y="1899287"/>
                      <a:pt x="579409" y="1903243"/>
                      <a:pt x="604631" y="1906211"/>
                    </a:cubicBezTo>
                    <a:cubicBezTo>
                      <a:pt x="629853" y="1909178"/>
                      <a:pt x="661256" y="1910662"/>
                      <a:pt x="698842" y="1910662"/>
                    </a:cubicBezTo>
                    <a:cubicBezTo>
                      <a:pt x="736427" y="1910662"/>
                      <a:pt x="767831" y="1909178"/>
                      <a:pt x="793052" y="1906211"/>
                    </a:cubicBezTo>
                    <a:cubicBezTo>
                      <a:pt x="818274" y="1903243"/>
                      <a:pt x="838303" y="1899287"/>
                      <a:pt x="853139" y="1894342"/>
                    </a:cubicBezTo>
                    <a:cubicBezTo>
                      <a:pt x="867976" y="1889396"/>
                      <a:pt x="878608" y="1882967"/>
                      <a:pt x="885037" y="1875054"/>
                    </a:cubicBezTo>
                    <a:cubicBezTo>
                      <a:pt x="891466" y="1867142"/>
                      <a:pt x="894681" y="1858240"/>
                      <a:pt x="894681" y="1848349"/>
                    </a:cubicBezTo>
                    <a:lnTo>
                      <a:pt x="894681" y="300922"/>
                    </a:lnTo>
                    <a:lnTo>
                      <a:pt x="1375377" y="300922"/>
                    </a:lnTo>
                    <a:cubicBezTo>
                      <a:pt x="1384279" y="300922"/>
                      <a:pt x="1392439" y="297955"/>
                      <a:pt x="1399857" y="292021"/>
                    </a:cubicBezTo>
                    <a:cubicBezTo>
                      <a:pt x="1407275" y="286086"/>
                      <a:pt x="1413457" y="276937"/>
                      <a:pt x="1418402" y="264573"/>
                    </a:cubicBezTo>
                    <a:cubicBezTo>
                      <a:pt x="1423348" y="252210"/>
                      <a:pt x="1427057" y="235890"/>
                      <a:pt x="1429530" y="215614"/>
                    </a:cubicBezTo>
                    <a:cubicBezTo>
                      <a:pt x="1432003" y="195337"/>
                      <a:pt x="1433239" y="170857"/>
                      <a:pt x="1433239" y="142174"/>
                    </a:cubicBezTo>
                    <a:cubicBezTo>
                      <a:pt x="1433239" y="112501"/>
                      <a:pt x="1432003" y="87280"/>
                      <a:pt x="1429530" y="66509"/>
                    </a:cubicBezTo>
                    <a:cubicBezTo>
                      <a:pt x="1427057" y="45738"/>
                      <a:pt x="1423348" y="29171"/>
                      <a:pt x="1418402" y="16807"/>
                    </a:cubicBezTo>
                    <a:close/>
                  </a:path>
                </a:pathLst>
              </a:custGeom>
              <a:solidFill>
                <a:srgbClr val="000000">
                  <a:alpha val="2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6" name="Group 25"/>
            <p:cNvGrpSpPr>
              <a:grpSpLocks noChangeAspect="1"/>
            </p:cNvGrpSpPr>
            <p:nvPr/>
          </p:nvGrpSpPr>
          <p:grpSpPr>
            <a:xfrm>
              <a:off x="6408025" y="2137172"/>
              <a:ext cx="1291827" cy="1291827"/>
              <a:chOff x="1382807" y="174388"/>
              <a:chExt cx="3025589" cy="3025588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1382807" y="174388"/>
                <a:ext cx="3025588" cy="3025588"/>
              </a:xfrm>
              <a:prstGeom prst="rect">
                <a:avLst/>
              </a:prstGeom>
              <a:solidFill>
                <a:schemeClr val="accent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2540121" y="810818"/>
                <a:ext cx="1868275" cy="2389158"/>
              </a:xfrm>
              <a:custGeom>
                <a:avLst/>
                <a:gdLst>
                  <a:gd name="connsiteX0" fmla="*/ 0 w 1868275"/>
                  <a:gd name="connsiteY0" fmla="*/ 1718 h 2389158"/>
                  <a:gd name="connsiteX1" fmla="*/ 506810 w 1868275"/>
                  <a:gd name="connsiteY1" fmla="*/ 441359 h 2389158"/>
                  <a:gd name="connsiteX2" fmla="*/ 476232 w 1868275"/>
                  <a:gd name="connsiteY2" fmla="*/ 509406 h 2389158"/>
                  <a:gd name="connsiteX3" fmla="*/ 418370 w 1868275"/>
                  <a:gd name="connsiteY3" fmla="*/ 653319 h 2389158"/>
                  <a:gd name="connsiteX4" fmla="*/ 360509 w 1868275"/>
                  <a:gd name="connsiteY4" fmla="*/ 809100 h 2389158"/>
                  <a:gd name="connsiteX5" fmla="*/ 357541 w 1868275"/>
                  <a:gd name="connsiteY5" fmla="*/ 809100 h 2389158"/>
                  <a:gd name="connsiteX6" fmla="*/ 295971 w 1868275"/>
                  <a:gd name="connsiteY6" fmla="*/ 650351 h 2389158"/>
                  <a:gd name="connsiteX7" fmla="*/ 234400 w 1868275"/>
                  <a:gd name="connsiteY7" fmla="*/ 506439 h 2389158"/>
                  <a:gd name="connsiteX8" fmla="*/ 20757 w 1868275"/>
                  <a:gd name="connsiteY8" fmla="*/ 34645 h 2389158"/>
                  <a:gd name="connsiteX9" fmla="*/ 1103694 w 1868275"/>
                  <a:gd name="connsiteY9" fmla="*/ 0 h 2389158"/>
                  <a:gd name="connsiteX10" fmla="*/ 1868275 w 1868275"/>
                  <a:gd name="connsiteY10" fmla="*/ 663249 h 2389158"/>
                  <a:gd name="connsiteX11" fmla="*/ 1868275 w 1868275"/>
                  <a:gd name="connsiteY11" fmla="*/ 2389158 h 2389158"/>
                  <a:gd name="connsiteX12" fmla="*/ 768108 w 1868275"/>
                  <a:gd name="connsiteY12" fmla="*/ 2389158 h 2389158"/>
                  <a:gd name="connsiteX13" fmla="*/ 176188 w 1868275"/>
                  <a:gd name="connsiteY13" fmla="*/ 1875688 h 2389158"/>
                  <a:gd name="connsiteX14" fmla="*/ 193600 w 1868275"/>
                  <a:gd name="connsiteY14" fmla="*/ 1886216 h 2389158"/>
                  <a:gd name="connsiteX15" fmla="*/ 253687 w 1868275"/>
                  <a:gd name="connsiteY15" fmla="*/ 1898085 h 2389158"/>
                  <a:gd name="connsiteX16" fmla="*/ 348639 w 1868275"/>
                  <a:gd name="connsiteY16" fmla="*/ 1902536 h 2389158"/>
                  <a:gd name="connsiteX17" fmla="*/ 442850 w 1868275"/>
                  <a:gd name="connsiteY17" fmla="*/ 1898085 h 2389158"/>
                  <a:gd name="connsiteX18" fmla="*/ 502937 w 1868275"/>
                  <a:gd name="connsiteY18" fmla="*/ 1886216 h 2389158"/>
                  <a:gd name="connsiteX19" fmla="*/ 534835 w 1868275"/>
                  <a:gd name="connsiteY19" fmla="*/ 1866928 h 2389158"/>
                  <a:gd name="connsiteX20" fmla="*/ 544479 w 1868275"/>
                  <a:gd name="connsiteY20" fmla="*/ 1840223 h 2389158"/>
                  <a:gd name="connsiteX21" fmla="*/ 544479 w 1868275"/>
                  <a:gd name="connsiteY21" fmla="*/ 1165171 h 2389158"/>
                  <a:gd name="connsiteX22" fmla="*/ 1069684 w 1868275"/>
                  <a:gd name="connsiteY22" fmla="*/ 119212 h 2389158"/>
                  <a:gd name="connsiteX23" fmla="*/ 1105291 w 1868275"/>
                  <a:gd name="connsiteY23" fmla="*/ 34645 h 2389158"/>
                  <a:gd name="connsiteX24" fmla="*/ 1107702 w 1868275"/>
                  <a:gd name="connsiteY24" fmla="*/ 7383 h 23891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868275" h="2389158">
                    <a:moveTo>
                      <a:pt x="0" y="1718"/>
                    </a:moveTo>
                    <a:lnTo>
                      <a:pt x="506810" y="441359"/>
                    </a:lnTo>
                    <a:lnTo>
                      <a:pt x="476232" y="509406"/>
                    </a:lnTo>
                    <a:cubicBezTo>
                      <a:pt x="457439" y="554904"/>
                      <a:pt x="438152" y="602875"/>
                      <a:pt x="418370" y="653319"/>
                    </a:cubicBezTo>
                    <a:cubicBezTo>
                      <a:pt x="398588" y="703762"/>
                      <a:pt x="379301" y="755689"/>
                      <a:pt x="360509" y="809100"/>
                    </a:cubicBezTo>
                    <a:lnTo>
                      <a:pt x="357541" y="809100"/>
                    </a:lnTo>
                    <a:cubicBezTo>
                      <a:pt x="336770" y="753711"/>
                      <a:pt x="316247" y="700795"/>
                      <a:pt x="295971" y="650351"/>
                    </a:cubicBezTo>
                    <a:cubicBezTo>
                      <a:pt x="275694" y="599908"/>
                      <a:pt x="255171" y="551937"/>
                      <a:pt x="234400" y="506439"/>
                    </a:cubicBezTo>
                    <a:lnTo>
                      <a:pt x="20757" y="34645"/>
                    </a:lnTo>
                    <a:close/>
                    <a:moveTo>
                      <a:pt x="1103694" y="0"/>
                    </a:moveTo>
                    <a:lnTo>
                      <a:pt x="1868275" y="663249"/>
                    </a:lnTo>
                    <a:lnTo>
                      <a:pt x="1868275" y="2389158"/>
                    </a:lnTo>
                    <a:lnTo>
                      <a:pt x="768108" y="2389158"/>
                    </a:lnTo>
                    <a:lnTo>
                      <a:pt x="176188" y="1875688"/>
                    </a:lnTo>
                    <a:lnTo>
                      <a:pt x="193600" y="1886216"/>
                    </a:lnTo>
                    <a:cubicBezTo>
                      <a:pt x="208931" y="1891161"/>
                      <a:pt x="228960" y="1895117"/>
                      <a:pt x="253687" y="1898085"/>
                    </a:cubicBezTo>
                    <a:cubicBezTo>
                      <a:pt x="278414" y="1901052"/>
                      <a:pt x="310065" y="1902536"/>
                      <a:pt x="348639" y="1902536"/>
                    </a:cubicBezTo>
                    <a:cubicBezTo>
                      <a:pt x="386225" y="1902536"/>
                      <a:pt x="417628" y="1901052"/>
                      <a:pt x="442850" y="1898085"/>
                    </a:cubicBezTo>
                    <a:cubicBezTo>
                      <a:pt x="468072" y="1895117"/>
                      <a:pt x="488101" y="1891161"/>
                      <a:pt x="502937" y="1886216"/>
                    </a:cubicBezTo>
                    <a:cubicBezTo>
                      <a:pt x="517773" y="1881270"/>
                      <a:pt x="528406" y="1874841"/>
                      <a:pt x="534835" y="1866928"/>
                    </a:cubicBezTo>
                    <a:cubicBezTo>
                      <a:pt x="541264" y="1859016"/>
                      <a:pt x="544479" y="1850114"/>
                      <a:pt x="544479" y="1840223"/>
                    </a:cubicBezTo>
                    <a:lnTo>
                      <a:pt x="544479" y="1165171"/>
                    </a:lnTo>
                    <a:lnTo>
                      <a:pt x="1069684" y="119212"/>
                    </a:lnTo>
                    <a:cubicBezTo>
                      <a:pt x="1087488" y="83604"/>
                      <a:pt x="1099357" y="55416"/>
                      <a:pt x="1105291" y="34645"/>
                    </a:cubicBezTo>
                    <a:cubicBezTo>
                      <a:pt x="1108259" y="24260"/>
                      <a:pt x="1109062" y="15172"/>
                      <a:pt x="1107702" y="7383"/>
                    </a:cubicBezTo>
                    <a:close/>
                  </a:path>
                </a:pathLst>
              </a:custGeom>
              <a:solidFill>
                <a:srgbClr val="000000">
                  <a:alpha val="2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1" name="Freeform 13"/>
              <p:cNvSpPr/>
              <p:nvPr/>
            </p:nvSpPr>
            <p:spPr>
              <a:xfrm>
                <a:off x="2128726" y="775732"/>
                <a:ext cx="1519738" cy="1937622"/>
              </a:xfrm>
              <a:custGeom>
                <a:avLst/>
                <a:gdLst/>
                <a:ahLst/>
                <a:cxnLst/>
                <a:rect l="l" t="t" r="r" b="b"/>
                <a:pathLst>
                  <a:path w="1519738" h="1937622">
                    <a:moveTo>
                      <a:pt x="202189" y="0"/>
                    </a:moveTo>
                    <a:cubicBezTo>
                      <a:pt x="247688" y="0"/>
                      <a:pt x="284036" y="989"/>
                      <a:pt x="311236" y="2967"/>
                    </a:cubicBezTo>
                    <a:cubicBezTo>
                      <a:pt x="338436" y="4946"/>
                      <a:pt x="359949" y="8655"/>
                      <a:pt x="375774" y="14095"/>
                    </a:cubicBezTo>
                    <a:cubicBezTo>
                      <a:pt x="391600" y="19534"/>
                      <a:pt x="403221" y="26705"/>
                      <a:pt x="410640" y="35607"/>
                    </a:cubicBezTo>
                    <a:cubicBezTo>
                      <a:pt x="418058" y="44509"/>
                      <a:pt x="425229" y="55883"/>
                      <a:pt x="432152" y="69731"/>
                    </a:cubicBezTo>
                    <a:lnTo>
                      <a:pt x="645795" y="541525"/>
                    </a:lnTo>
                    <a:cubicBezTo>
                      <a:pt x="666566" y="587023"/>
                      <a:pt x="687089" y="634994"/>
                      <a:pt x="707366" y="685437"/>
                    </a:cubicBezTo>
                    <a:cubicBezTo>
                      <a:pt x="727642" y="735881"/>
                      <a:pt x="748165" y="788797"/>
                      <a:pt x="768936" y="844186"/>
                    </a:cubicBezTo>
                    <a:lnTo>
                      <a:pt x="771904" y="844186"/>
                    </a:lnTo>
                    <a:cubicBezTo>
                      <a:pt x="790696" y="790775"/>
                      <a:pt x="809983" y="738848"/>
                      <a:pt x="829765" y="688405"/>
                    </a:cubicBezTo>
                    <a:cubicBezTo>
                      <a:pt x="849547" y="637961"/>
                      <a:pt x="868834" y="589990"/>
                      <a:pt x="887627" y="544492"/>
                    </a:cubicBezTo>
                    <a:lnTo>
                      <a:pt x="1098302" y="75665"/>
                    </a:lnTo>
                    <a:cubicBezTo>
                      <a:pt x="1103248" y="59840"/>
                      <a:pt x="1109430" y="47229"/>
                      <a:pt x="1116848" y="37833"/>
                    </a:cubicBezTo>
                    <a:cubicBezTo>
                      <a:pt x="1124266" y="28436"/>
                      <a:pt x="1135393" y="20771"/>
                      <a:pt x="1150229" y="14836"/>
                    </a:cubicBezTo>
                    <a:cubicBezTo>
                      <a:pt x="1165066" y="8902"/>
                      <a:pt x="1185342" y="4946"/>
                      <a:pt x="1211058" y="2967"/>
                    </a:cubicBezTo>
                    <a:cubicBezTo>
                      <a:pt x="1236774" y="989"/>
                      <a:pt x="1270898" y="0"/>
                      <a:pt x="1313429" y="0"/>
                    </a:cubicBezTo>
                    <a:cubicBezTo>
                      <a:pt x="1369807" y="0"/>
                      <a:pt x="1413574" y="1236"/>
                      <a:pt x="1444730" y="3709"/>
                    </a:cubicBezTo>
                    <a:cubicBezTo>
                      <a:pt x="1475886" y="6182"/>
                      <a:pt x="1497152" y="12611"/>
                      <a:pt x="1508526" y="22996"/>
                    </a:cubicBezTo>
                    <a:cubicBezTo>
                      <a:pt x="1519901" y="33382"/>
                      <a:pt x="1522621" y="48960"/>
                      <a:pt x="1516686" y="69731"/>
                    </a:cubicBezTo>
                    <a:cubicBezTo>
                      <a:pt x="1510752" y="90502"/>
                      <a:pt x="1498883" y="118690"/>
                      <a:pt x="1481079" y="154298"/>
                    </a:cubicBezTo>
                    <a:lnTo>
                      <a:pt x="955874" y="1200257"/>
                    </a:lnTo>
                    <a:lnTo>
                      <a:pt x="955874" y="1875309"/>
                    </a:lnTo>
                    <a:cubicBezTo>
                      <a:pt x="955874" y="1885200"/>
                      <a:pt x="952659" y="1894102"/>
                      <a:pt x="946230" y="1902014"/>
                    </a:cubicBezTo>
                    <a:cubicBezTo>
                      <a:pt x="939801" y="1909927"/>
                      <a:pt x="929168" y="1916356"/>
                      <a:pt x="914332" y="1921302"/>
                    </a:cubicBezTo>
                    <a:cubicBezTo>
                      <a:pt x="899496" y="1926247"/>
                      <a:pt x="879467" y="1930203"/>
                      <a:pt x="854245" y="1933171"/>
                    </a:cubicBezTo>
                    <a:cubicBezTo>
                      <a:pt x="829023" y="1936138"/>
                      <a:pt x="797620" y="1937622"/>
                      <a:pt x="760034" y="1937622"/>
                    </a:cubicBezTo>
                    <a:cubicBezTo>
                      <a:pt x="721460" y="1937622"/>
                      <a:pt x="689809" y="1936138"/>
                      <a:pt x="665082" y="1933171"/>
                    </a:cubicBezTo>
                    <a:cubicBezTo>
                      <a:pt x="640355" y="1930203"/>
                      <a:pt x="620326" y="1926247"/>
                      <a:pt x="604995" y="1921302"/>
                    </a:cubicBezTo>
                    <a:cubicBezTo>
                      <a:pt x="589664" y="1916356"/>
                      <a:pt x="579032" y="1909927"/>
                      <a:pt x="573097" y="1902014"/>
                    </a:cubicBezTo>
                    <a:cubicBezTo>
                      <a:pt x="567163" y="1894102"/>
                      <a:pt x="564195" y="1885200"/>
                      <a:pt x="564195" y="1875309"/>
                    </a:cubicBezTo>
                    <a:lnTo>
                      <a:pt x="564195" y="1200257"/>
                    </a:lnTo>
                    <a:lnTo>
                      <a:pt x="38990" y="154298"/>
                    </a:lnTo>
                    <a:cubicBezTo>
                      <a:pt x="20198" y="117701"/>
                      <a:pt x="8081" y="89265"/>
                      <a:pt x="2641" y="68989"/>
                    </a:cubicBezTo>
                    <a:cubicBezTo>
                      <a:pt x="-2799" y="48713"/>
                      <a:pt x="168" y="33382"/>
                      <a:pt x="11543" y="22996"/>
                    </a:cubicBezTo>
                    <a:cubicBezTo>
                      <a:pt x="22917" y="12611"/>
                      <a:pt x="43936" y="6182"/>
                      <a:pt x="74597" y="3709"/>
                    </a:cubicBezTo>
                    <a:cubicBezTo>
                      <a:pt x="105259" y="1236"/>
                      <a:pt x="147790" y="0"/>
                      <a:pt x="202189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7" name="Freeform: Shape 26"/>
            <p:cNvSpPr/>
            <p:nvPr/>
          </p:nvSpPr>
          <p:spPr>
            <a:xfrm>
              <a:off x="3550258" y="2738785"/>
              <a:ext cx="2158499" cy="546199"/>
            </a:xfrm>
            <a:custGeom>
              <a:avLst/>
              <a:gdLst>
                <a:gd name="connsiteX0" fmla="*/ 763761 w 2158499"/>
                <a:gd name="connsiteY0" fmla="*/ 84460 h 546199"/>
                <a:gd name="connsiteX1" fmla="*/ 693440 w 2158499"/>
                <a:gd name="connsiteY1" fmla="*/ 319980 h 546199"/>
                <a:gd name="connsiteX2" fmla="*/ 835198 w 2158499"/>
                <a:gd name="connsiteY2" fmla="*/ 319980 h 546199"/>
                <a:gd name="connsiteX3" fmla="*/ 773621 w 2158499"/>
                <a:gd name="connsiteY3" fmla="*/ 120923 h 546199"/>
                <a:gd name="connsiteX4" fmla="*/ 763761 w 2158499"/>
                <a:gd name="connsiteY4" fmla="*/ 84460 h 546199"/>
                <a:gd name="connsiteX5" fmla="*/ 1720944 w 2158499"/>
                <a:gd name="connsiteY5" fmla="*/ 2232 h 546199"/>
                <a:gd name="connsiteX6" fmla="*/ 1836286 w 2158499"/>
                <a:gd name="connsiteY6" fmla="*/ 2232 h 546199"/>
                <a:gd name="connsiteX7" fmla="*/ 1836286 w 2158499"/>
                <a:gd name="connsiteY7" fmla="*/ 251147 h 546199"/>
                <a:gd name="connsiteX8" fmla="*/ 1881679 w 2158499"/>
                <a:gd name="connsiteY8" fmla="*/ 187151 h 546199"/>
                <a:gd name="connsiteX9" fmla="*/ 2029018 w 2158499"/>
                <a:gd name="connsiteY9" fmla="*/ 2232 h 546199"/>
                <a:gd name="connsiteX10" fmla="*/ 2157011 w 2158499"/>
                <a:gd name="connsiteY10" fmla="*/ 2232 h 546199"/>
                <a:gd name="connsiteX11" fmla="*/ 1967255 w 2158499"/>
                <a:gd name="connsiteY11" fmla="*/ 242962 h 546199"/>
                <a:gd name="connsiteX12" fmla="*/ 2158499 w 2158499"/>
                <a:gd name="connsiteY12" fmla="*/ 546199 h 546199"/>
                <a:gd name="connsiteX13" fmla="*/ 2027530 w 2158499"/>
                <a:gd name="connsiteY13" fmla="*/ 546199 h 546199"/>
                <a:gd name="connsiteX14" fmla="*/ 1885027 w 2158499"/>
                <a:gd name="connsiteY14" fmla="*/ 317004 h 546199"/>
                <a:gd name="connsiteX15" fmla="*/ 1836286 w 2158499"/>
                <a:gd name="connsiteY15" fmla="*/ 351978 h 546199"/>
                <a:gd name="connsiteX16" fmla="*/ 1836286 w 2158499"/>
                <a:gd name="connsiteY16" fmla="*/ 546199 h 546199"/>
                <a:gd name="connsiteX17" fmla="*/ 1720944 w 2158499"/>
                <a:gd name="connsiteY17" fmla="*/ 546199 h 546199"/>
                <a:gd name="connsiteX18" fmla="*/ 1103638 w 2158499"/>
                <a:gd name="connsiteY18" fmla="*/ 2232 h 546199"/>
                <a:gd name="connsiteX19" fmla="*/ 1249118 w 2158499"/>
                <a:gd name="connsiteY19" fmla="*/ 2232 h 546199"/>
                <a:gd name="connsiteX20" fmla="*/ 1485382 w 2158499"/>
                <a:gd name="connsiteY20" fmla="*/ 409649 h 546199"/>
                <a:gd name="connsiteX21" fmla="*/ 1487987 w 2158499"/>
                <a:gd name="connsiteY21" fmla="*/ 409649 h 546199"/>
                <a:gd name="connsiteX22" fmla="*/ 1482406 w 2158499"/>
                <a:gd name="connsiteY22" fmla="*/ 259705 h 546199"/>
                <a:gd name="connsiteX23" fmla="*/ 1482406 w 2158499"/>
                <a:gd name="connsiteY23" fmla="*/ 2232 h 546199"/>
                <a:gd name="connsiteX24" fmla="*/ 1586213 w 2158499"/>
                <a:gd name="connsiteY24" fmla="*/ 2232 h 546199"/>
                <a:gd name="connsiteX25" fmla="*/ 1586213 w 2158499"/>
                <a:gd name="connsiteY25" fmla="*/ 546199 h 546199"/>
                <a:gd name="connsiteX26" fmla="*/ 1439618 w 2158499"/>
                <a:gd name="connsiteY26" fmla="*/ 546199 h 546199"/>
                <a:gd name="connsiteX27" fmla="*/ 1202981 w 2158499"/>
                <a:gd name="connsiteY27" fmla="*/ 134689 h 546199"/>
                <a:gd name="connsiteX28" fmla="*/ 1199632 w 2158499"/>
                <a:gd name="connsiteY28" fmla="*/ 134689 h 546199"/>
                <a:gd name="connsiteX29" fmla="*/ 1206702 w 2158499"/>
                <a:gd name="connsiteY29" fmla="*/ 290215 h 546199"/>
                <a:gd name="connsiteX30" fmla="*/ 1206702 w 2158499"/>
                <a:gd name="connsiteY30" fmla="*/ 546199 h 546199"/>
                <a:gd name="connsiteX31" fmla="*/ 1103638 w 2158499"/>
                <a:gd name="connsiteY31" fmla="*/ 546199 h 546199"/>
                <a:gd name="connsiteX32" fmla="*/ 0 w 2158499"/>
                <a:gd name="connsiteY32" fmla="*/ 2232 h 546199"/>
                <a:gd name="connsiteX33" fmla="*/ 115342 w 2158499"/>
                <a:gd name="connsiteY33" fmla="*/ 2232 h 546199"/>
                <a:gd name="connsiteX34" fmla="*/ 115342 w 2158499"/>
                <a:gd name="connsiteY34" fmla="*/ 215429 h 546199"/>
                <a:gd name="connsiteX35" fmla="*/ 330771 w 2158499"/>
                <a:gd name="connsiteY35" fmla="*/ 215429 h 546199"/>
                <a:gd name="connsiteX36" fmla="*/ 330771 w 2158499"/>
                <a:gd name="connsiteY36" fmla="*/ 2232 h 546199"/>
                <a:gd name="connsiteX37" fmla="*/ 445740 w 2158499"/>
                <a:gd name="connsiteY37" fmla="*/ 2232 h 546199"/>
                <a:gd name="connsiteX38" fmla="*/ 445740 w 2158499"/>
                <a:gd name="connsiteY38" fmla="*/ 546199 h 546199"/>
                <a:gd name="connsiteX39" fmla="*/ 330771 w 2158499"/>
                <a:gd name="connsiteY39" fmla="*/ 546199 h 546199"/>
                <a:gd name="connsiteX40" fmla="*/ 330771 w 2158499"/>
                <a:gd name="connsiteY40" fmla="*/ 311423 h 546199"/>
                <a:gd name="connsiteX41" fmla="*/ 115342 w 2158499"/>
                <a:gd name="connsiteY41" fmla="*/ 311423 h 546199"/>
                <a:gd name="connsiteX42" fmla="*/ 115342 w 2158499"/>
                <a:gd name="connsiteY42" fmla="*/ 546199 h 546199"/>
                <a:gd name="connsiteX43" fmla="*/ 0 w 2158499"/>
                <a:gd name="connsiteY43" fmla="*/ 546199 h 546199"/>
                <a:gd name="connsiteX44" fmla="*/ 692696 w 2158499"/>
                <a:gd name="connsiteY44" fmla="*/ 0 h 546199"/>
                <a:gd name="connsiteX45" fmla="*/ 833710 w 2158499"/>
                <a:gd name="connsiteY45" fmla="*/ 0 h 546199"/>
                <a:gd name="connsiteX46" fmla="*/ 1026443 w 2158499"/>
                <a:gd name="connsiteY46" fmla="*/ 546199 h 546199"/>
                <a:gd name="connsiteX47" fmla="*/ 902171 w 2158499"/>
                <a:gd name="connsiteY47" fmla="*/ 546199 h 546199"/>
                <a:gd name="connsiteX48" fmla="*/ 862732 w 2158499"/>
                <a:gd name="connsiteY48" fmla="*/ 416719 h 546199"/>
                <a:gd name="connsiteX49" fmla="*/ 664418 w 2158499"/>
                <a:gd name="connsiteY49" fmla="*/ 416719 h 546199"/>
                <a:gd name="connsiteX50" fmla="*/ 624979 w 2158499"/>
                <a:gd name="connsiteY50" fmla="*/ 546199 h 546199"/>
                <a:gd name="connsiteX51" fmla="*/ 500707 w 2158499"/>
                <a:gd name="connsiteY51" fmla="*/ 546199 h 546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158499" h="546199">
                  <a:moveTo>
                    <a:pt x="763761" y="84460"/>
                  </a:moveTo>
                  <a:cubicBezTo>
                    <a:pt x="755575" y="116210"/>
                    <a:pt x="732135" y="194717"/>
                    <a:pt x="693440" y="319980"/>
                  </a:cubicBezTo>
                  <a:lnTo>
                    <a:pt x="835198" y="319980"/>
                  </a:lnTo>
                  <a:cubicBezTo>
                    <a:pt x="798736" y="202654"/>
                    <a:pt x="778210" y="136302"/>
                    <a:pt x="773621" y="120923"/>
                  </a:cubicBezTo>
                  <a:cubicBezTo>
                    <a:pt x="769032" y="105544"/>
                    <a:pt x="765745" y="93390"/>
                    <a:pt x="763761" y="84460"/>
                  </a:cubicBezTo>
                  <a:close/>
                  <a:moveTo>
                    <a:pt x="1720944" y="2232"/>
                  </a:moveTo>
                  <a:lnTo>
                    <a:pt x="1836286" y="2232"/>
                  </a:lnTo>
                  <a:lnTo>
                    <a:pt x="1836286" y="251147"/>
                  </a:lnTo>
                  <a:lnTo>
                    <a:pt x="1881679" y="187151"/>
                  </a:lnTo>
                  <a:lnTo>
                    <a:pt x="2029018" y="2232"/>
                  </a:lnTo>
                  <a:lnTo>
                    <a:pt x="2157011" y="2232"/>
                  </a:lnTo>
                  <a:lnTo>
                    <a:pt x="1967255" y="242962"/>
                  </a:lnTo>
                  <a:lnTo>
                    <a:pt x="2158499" y="546199"/>
                  </a:lnTo>
                  <a:lnTo>
                    <a:pt x="2027530" y="546199"/>
                  </a:lnTo>
                  <a:lnTo>
                    <a:pt x="1885027" y="317004"/>
                  </a:lnTo>
                  <a:lnTo>
                    <a:pt x="1836286" y="351978"/>
                  </a:lnTo>
                  <a:lnTo>
                    <a:pt x="1836286" y="546199"/>
                  </a:lnTo>
                  <a:lnTo>
                    <a:pt x="1720944" y="546199"/>
                  </a:lnTo>
                  <a:close/>
                  <a:moveTo>
                    <a:pt x="1103638" y="2232"/>
                  </a:moveTo>
                  <a:lnTo>
                    <a:pt x="1249118" y="2232"/>
                  </a:lnTo>
                  <a:lnTo>
                    <a:pt x="1485382" y="409649"/>
                  </a:lnTo>
                  <a:lnTo>
                    <a:pt x="1487987" y="409649"/>
                  </a:lnTo>
                  <a:cubicBezTo>
                    <a:pt x="1484266" y="338956"/>
                    <a:pt x="1482406" y="288975"/>
                    <a:pt x="1482406" y="259705"/>
                  </a:cubicBezTo>
                  <a:lnTo>
                    <a:pt x="1482406" y="2232"/>
                  </a:lnTo>
                  <a:lnTo>
                    <a:pt x="1586213" y="2232"/>
                  </a:lnTo>
                  <a:lnTo>
                    <a:pt x="1586213" y="546199"/>
                  </a:lnTo>
                  <a:lnTo>
                    <a:pt x="1439618" y="546199"/>
                  </a:lnTo>
                  <a:lnTo>
                    <a:pt x="1202981" y="134689"/>
                  </a:lnTo>
                  <a:lnTo>
                    <a:pt x="1199632" y="134689"/>
                  </a:lnTo>
                  <a:cubicBezTo>
                    <a:pt x="1204345" y="207367"/>
                    <a:pt x="1206702" y="259209"/>
                    <a:pt x="1206702" y="290215"/>
                  </a:cubicBezTo>
                  <a:lnTo>
                    <a:pt x="1206702" y="546199"/>
                  </a:lnTo>
                  <a:lnTo>
                    <a:pt x="1103638" y="546199"/>
                  </a:lnTo>
                  <a:close/>
                  <a:moveTo>
                    <a:pt x="0" y="2232"/>
                  </a:moveTo>
                  <a:lnTo>
                    <a:pt x="115342" y="2232"/>
                  </a:lnTo>
                  <a:lnTo>
                    <a:pt x="115342" y="215429"/>
                  </a:lnTo>
                  <a:lnTo>
                    <a:pt x="330771" y="215429"/>
                  </a:lnTo>
                  <a:lnTo>
                    <a:pt x="330771" y="2232"/>
                  </a:lnTo>
                  <a:lnTo>
                    <a:pt x="445740" y="2232"/>
                  </a:lnTo>
                  <a:lnTo>
                    <a:pt x="445740" y="546199"/>
                  </a:lnTo>
                  <a:lnTo>
                    <a:pt x="330771" y="546199"/>
                  </a:lnTo>
                  <a:lnTo>
                    <a:pt x="330771" y="311423"/>
                  </a:lnTo>
                  <a:lnTo>
                    <a:pt x="115342" y="311423"/>
                  </a:lnTo>
                  <a:lnTo>
                    <a:pt x="115342" y="546199"/>
                  </a:lnTo>
                  <a:lnTo>
                    <a:pt x="0" y="546199"/>
                  </a:lnTo>
                  <a:close/>
                  <a:moveTo>
                    <a:pt x="692696" y="0"/>
                  </a:moveTo>
                  <a:lnTo>
                    <a:pt x="833710" y="0"/>
                  </a:lnTo>
                  <a:lnTo>
                    <a:pt x="1026443" y="546199"/>
                  </a:lnTo>
                  <a:lnTo>
                    <a:pt x="902171" y="546199"/>
                  </a:lnTo>
                  <a:lnTo>
                    <a:pt x="862732" y="416719"/>
                  </a:lnTo>
                  <a:lnTo>
                    <a:pt x="664418" y="416719"/>
                  </a:lnTo>
                  <a:lnTo>
                    <a:pt x="624979" y="546199"/>
                  </a:lnTo>
                  <a:lnTo>
                    <a:pt x="500707" y="54619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7805981" y="2736364"/>
              <a:ext cx="1308596" cy="559966"/>
            </a:xfrm>
            <a:custGeom>
              <a:avLst/>
              <a:gdLst>
                <a:gd name="connsiteX0" fmla="*/ 1243856 w 1308596"/>
                <a:gd name="connsiteY0" fmla="*/ 433462 h 559966"/>
                <a:gd name="connsiteX1" fmla="*/ 1291667 w 1308596"/>
                <a:gd name="connsiteY1" fmla="*/ 449833 h 559966"/>
                <a:gd name="connsiteX2" fmla="*/ 1308596 w 1308596"/>
                <a:gd name="connsiteY2" fmla="*/ 496714 h 559966"/>
                <a:gd name="connsiteX3" fmla="*/ 1291481 w 1308596"/>
                <a:gd name="connsiteY3" fmla="*/ 543037 h 559966"/>
                <a:gd name="connsiteX4" fmla="*/ 1243856 w 1308596"/>
                <a:gd name="connsiteY4" fmla="*/ 559966 h 559966"/>
                <a:gd name="connsiteX5" fmla="*/ 1195486 w 1308596"/>
                <a:gd name="connsiteY5" fmla="*/ 543409 h 559966"/>
                <a:gd name="connsiteX6" fmla="*/ 1178371 w 1308596"/>
                <a:gd name="connsiteY6" fmla="*/ 496714 h 559966"/>
                <a:gd name="connsiteX7" fmla="*/ 1195114 w 1308596"/>
                <a:gd name="connsiteY7" fmla="*/ 449461 h 559966"/>
                <a:gd name="connsiteX8" fmla="*/ 1243856 w 1308596"/>
                <a:gd name="connsiteY8" fmla="*/ 433462 h 559966"/>
                <a:gd name="connsiteX9" fmla="*/ 259705 w 1308596"/>
                <a:gd name="connsiteY9" fmla="*/ 95994 h 559966"/>
                <a:gd name="connsiteX10" fmla="*/ 155897 w 1308596"/>
                <a:gd name="connsiteY10" fmla="*/ 142317 h 559966"/>
                <a:gd name="connsiteX11" fmla="*/ 120922 w 1308596"/>
                <a:gd name="connsiteY11" fmla="*/ 279797 h 559966"/>
                <a:gd name="connsiteX12" fmla="*/ 155525 w 1308596"/>
                <a:gd name="connsiteY12" fmla="*/ 417091 h 559966"/>
                <a:gd name="connsiteX13" fmla="*/ 258961 w 1308596"/>
                <a:gd name="connsiteY13" fmla="*/ 463227 h 559966"/>
                <a:gd name="connsiteX14" fmla="*/ 396999 w 1308596"/>
                <a:gd name="connsiteY14" fmla="*/ 279797 h 559966"/>
                <a:gd name="connsiteX15" fmla="*/ 259705 w 1308596"/>
                <a:gd name="connsiteY15" fmla="*/ 95994 h 559966"/>
                <a:gd name="connsiteX16" fmla="*/ 619433 w 1308596"/>
                <a:gd name="connsiteY16" fmla="*/ 8557 h 559966"/>
                <a:gd name="connsiteX17" fmla="*/ 734403 w 1308596"/>
                <a:gd name="connsiteY17" fmla="*/ 8557 h 559966"/>
                <a:gd name="connsiteX18" fmla="*/ 734403 w 1308596"/>
                <a:gd name="connsiteY18" fmla="*/ 341560 h 559966"/>
                <a:gd name="connsiteX19" fmla="*/ 759704 w 1308596"/>
                <a:gd name="connsiteY19" fmla="*/ 433834 h 559966"/>
                <a:gd name="connsiteX20" fmla="*/ 843420 w 1308596"/>
                <a:gd name="connsiteY20" fmla="*/ 463227 h 559966"/>
                <a:gd name="connsiteX21" fmla="*/ 925461 w 1308596"/>
                <a:gd name="connsiteY21" fmla="*/ 433648 h 559966"/>
                <a:gd name="connsiteX22" fmla="*/ 950948 w 1308596"/>
                <a:gd name="connsiteY22" fmla="*/ 340816 h 559966"/>
                <a:gd name="connsiteX23" fmla="*/ 950948 w 1308596"/>
                <a:gd name="connsiteY23" fmla="*/ 8557 h 559966"/>
                <a:gd name="connsiteX24" fmla="*/ 1065918 w 1308596"/>
                <a:gd name="connsiteY24" fmla="*/ 8557 h 559966"/>
                <a:gd name="connsiteX25" fmla="*/ 1065918 w 1308596"/>
                <a:gd name="connsiteY25" fmla="*/ 360536 h 559966"/>
                <a:gd name="connsiteX26" fmla="*/ 1038943 w 1308596"/>
                <a:gd name="connsiteY26" fmla="*/ 466204 h 559966"/>
                <a:gd name="connsiteX27" fmla="*/ 960994 w 1308596"/>
                <a:gd name="connsiteY27" fmla="*/ 535781 h 559966"/>
                <a:gd name="connsiteX28" fmla="*/ 840443 w 1308596"/>
                <a:gd name="connsiteY28" fmla="*/ 559966 h 559966"/>
                <a:gd name="connsiteX29" fmla="*/ 677476 w 1308596"/>
                <a:gd name="connsiteY29" fmla="*/ 506201 h 559966"/>
                <a:gd name="connsiteX30" fmla="*/ 619433 w 1308596"/>
                <a:gd name="connsiteY30" fmla="*/ 359048 h 559966"/>
                <a:gd name="connsiteX31" fmla="*/ 1179859 w 1308596"/>
                <a:gd name="connsiteY31" fmla="*/ 5954 h 559966"/>
                <a:gd name="connsiteX32" fmla="*/ 1308595 w 1308596"/>
                <a:gd name="connsiteY32" fmla="*/ 5954 h 559966"/>
                <a:gd name="connsiteX33" fmla="*/ 1289619 w 1308596"/>
                <a:gd name="connsiteY33" fmla="*/ 369467 h 559966"/>
                <a:gd name="connsiteX34" fmla="*/ 1198834 w 1308596"/>
                <a:gd name="connsiteY34" fmla="*/ 369467 h 559966"/>
                <a:gd name="connsiteX35" fmla="*/ 259705 w 1308596"/>
                <a:gd name="connsiteY35" fmla="*/ 0 h 559966"/>
                <a:gd name="connsiteX36" fmla="*/ 451507 w 1308596"/>
                <a:gd name="connsiteY36" fmla="*/ 72181 h 559966"/>
                <a:gd name="connsiteX37" fmla="*/ 517921 w 1308596"/>
                <a:gd name="connsiteY37" fmla="*/ 279797 h 559966"/>
                <a:gd name="connsiteX38" fmla="*/ 450949 w 1308596"/>
                <a:gd name="connsiteY38" fmla="*/ 487412 h 559966"/>
                <a:gd name="connsiteX39" fmla="*/ 258961 w 1308596"/>
                <a:gd name="connsiteY39" fmla="*/ 559966 h 559966"/>
                <a:gd name="connsiteX40" fmla="*/ 66972 w 1308596"/>
                <a:gd name="connsiteY40" fmla="*/ 487412 h 559966"/>
                <a:gd name="connsiteX41" fmla="*/ 0 w 1308596"/>
                <a:gd name="connsiteY41" fmla="*/ 279052 h 559966"/>
                <a:gd name="connsiteX42" fmla="*/ 67158 w 1308596"/>
                <a:gd name="connsiteY42" fmla="*/ 71623 h 559966"/>
                <a:gd name="connsiteX43" fmla="*/ 259705 w 1308596"/>
                <a:gd name="connsiteY43" fmla="*/ 0 h 559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08596" h="559966">
                  <a:moveTo>
                    <a:pt x="1243856" y="433462"/>
                  </a:moveTo>
                  <a:cubicBezTo>
                    <a:pt x="1264444" y="433462"/>
                    <a:pt x="1280380" y="438919"/>
                    <a:pt x="1291667" y="449833"/>
                  </a:cubicBezTo>
                  <a:cubicBezTo>
                    <a:pt x="1302953" y="460747"/>
                    <a:pt x="1308596" y="476374"/>
                    <a:pt x="1308596" y="496714"/>
                  </a:cubicBezTo>
                  <a:cubicBezTo>
                    <a:pt x="1308596" y="516310"/>
                    <a:pt x="1302891" y="531751"/>
                    <a:pt x="1291481" y="543037"/>
                  </a:cubicBezTo>
                  <a:cubicBezTo>
                    <a:pt x="1280070" y="554323"/>
                    <a:pt x="1264195" y="559966"/>
                    <a:pt x="1243856" y="559966"/>
                  </a:cubicBezTo>
                  <a:cubicBezTo>
                    <a:pt x="1223020" y="559966"/>
                    <a:pt x="1206897" y="554447"/>
                    <a:pt x="1195486" y="543409"/>
                  </a:cubicBezTo>
                  <a:cubicBezTo>
                    <a:pt x="1184076" y="532371"/>
                    <a:pt x="1178371" y="516806"/>
                    <a:pt x="1178371" y="496714"/>
                  </a:cubicBezTo>
                  <a:cubicBezTo>
                    <a:pt x="1178371" y="475878"/>
                    <a:pt x="1183952" y="460127"/>
                    <a:pt x="1195114" y="449461"/>
                  </a:cubicBezTo>
                  <a:cubicBezTo>
                    <a:pt x="1206276" y="438795"/>
                    <a:pt x="1222524" y="433462"/>
                    <a:pt x="1243856" y="433462"/>
                  </a:cubicBezTo>
                  <a:close/>
                  <a:moveTo>
                    <a:pt x="259705" y="95994"/>
                  </a:moveTo>
                  <a:cubicBezTo>
                    <a:pt x="213816" y="95994"/>
                    <a:pt x="179213" y="111435"/>
                    <a:pt x="155897" y="142317"/>
                  </a:cubicBezTo>
                  <a:cubicBezTo>
                    <a:pt x="132581" y="173198"/>
                    <a:pt x="120922" y="219025"/>
                    <a:pt x="120922" y="279797"/>
                  </a:cubicBezTo>
                  <a:cubicBezTo>
                    <a:pt x="120922" y="340568"/>
                    <a:pt x="132457" y="386333"/>
                    <a:pt x="155525" y="417091"/>
                  </a:cubicBezTo>
                  <a:cubicBezTo>
                    <a:pt x="178593" y="447848"/>
                    <a:pt x="213072" y="463227"/>
                    <a:pt x="258961" y="463227"/>
                  </a:cubicBezTo>
                  <a:cubicBezTo>
                    <a:pt x="350986" y="463227"/>
                    <a:pt x="396999" y="402084"/>
                    <a:pt x="396999" y="279797"/>
                  </a:cubicBezTo>
                  <a:cubicBezTo>
                    <a:pt x="396999" y="157261"/>
                    <a:pt x="351234" y="95994"/>
                    <a:pt x="259705" y="95994"/>
                  </a:cubicBezTo>
                  <a:close/>
                  <a:moveTo>
                    <a:pt x="619433" y="8557"/>
                  </a:moveTo>
                  <a:lnTo>
                    <a:pt x="734403" y="8557"/>
                  </a:lnTo>
                  <a:lnTo>
                    <a:pt x="734403" y="341560"/>
                  </a:lnTo>
                  <a:cubicBezTo>
                    <a:pt x="734403" y="383480"/>
                    <a:pt x="742837" y="414238"/>
                    <a:pt x="759704" y="433834"/>
                  </a:cubicBezTo>
                  <a:cubicBezTo>
                    <a:pt x="776571" y="453429"/>
                    <a:pt x="804476" y="463227"/>
                    <a:pt x="843420" y="463227"/>
                  </a:cubicBezTo>
                  <a:cubicBezTo>
                    <a:pt x="881123" y="463227"/>
                    <a:pt x="908470" y="453368"/>
                    <a:pt x="925461" y="433648"/>
                  </a:cubicBezTo>
                  <a:cubicBezTo>
                    <a:pt x="942452" y="413928"/>
                    <a:pt x="950948" y="382984"/>
                    <a:pt x="950948" y="340816"/>
                  </a:cubicBezTo>
                  <a:lnTo>
                    <a:pt x="950948" y="8557"/>
                  </a:lnTo>
                  <a:lnTo>
                    <a:pt x="1065918" y="8557"/>
                  </a:lnTo>
                  <a:lnTo>
                    <a:pt x="1065918" y="360536"/>
                  </a:lnTo>
                  <a:cubicBezTo>
                    <a:pt x="1065918" y="400719"/>
                    <a:pt x="1056926" y="435942"/>
                    <a:pt x="1038943" y="466204"/>
                  </a:cubicBezTo>
                  <a:cubicBezTo>
                    <a:pt x="1020959" y="496466"/>
                    <a:pt x="994976" y="519658"/>
                    <a:pt x="960994" y="535781"/>
                  </a:cubicBezTo>
                  <a:cubicBezTo>
                    <a:pt x="927011" y="551904"/>
                    <a:pt x="886828" y="559966"/>
                    <a:pt x="840443" y="559966"/>
                  </a:cubicBezTo>
                  <a:cubicBezTo>
                    <a:pt x="770494" y="559966"/>
                    <a:pt x="716172" y="542044"/>
                    <a:pt x="677476" y="506201"/>
                  </a:cubicBezTo>
                  <a:cubicBezTo>
                    <a:pt x="638781" y="470359"/>
                    <a:pt x="619433" y="421307"/>
                    <a:pt x="619433" y="359048"/>
                  </a:cubicBezTo>
                  <a:close/>
                  <a:moveTo>
                    <a:pt x="1179859" y="5954"/>
                  </a:moveTo>
                  <a:lnTo>
                    <a:pt x="1308595" y="5954"/>
                  </a:lnTo>
                  <a:lnTo>
                    <a:pt x="1289619" y="369467"/>
                  </a:lnTo>
                  <a:lnTo>
                    <a:pt x="1198834" y="369467"/>
                  </a:lnTo>
                  <a:close/>
                  <a:moveTo>
                    <a:pt x="259705" y="0"/>
                  </a:moveTo>
                  <a:cubicBezTo>
                    <a:pt x="343296" y="0"/>
                    <a:pt x="407231" y="24060"/>
                    <a:pt x="451507" y="72181"/>
                  </a:cubicBezTo>
                  <a:cubicBezTo>
                    <a:pt x="495783" y="120302"/>
                    <a:pt x="517921" y="189508"/>
                    <a:pt x="517921" y="279797"/>
                  </a:cubicBezTo>
                  <a:cubicBezTo>
                    <a:pt x="517921" y="369838"/>
                    <a:pt x="495597" y="439043"/>
                    <a:pt x="450949" y="487412"/>
                  </a:cubicBezTo>
                  <a:cubicBezTo>
                    <a:pt x="406300" y="535781"/>
                    <a:pt x="342304" y="559966"/>
                    <a:pt x="258961" y="559966"/>
                  </a:cubicBezTo>
                  <a:cubicBezTo>
                    <a:pt x="175617" y="559966"/>
                    <a:pt x="111621" y="535781"/>
                    <a:pt x="66972" y="487412"/>
                  </a:cubicBezTo>
                  <a:cubicBezTo>
                    <a:pt x="22324" y="439043"/>
                    <a:pt x="0" y="369590"/>
                    <a:pt x="0" y="279052"/>
                  </a:cubicBezTo>
                  <a:cubicBezTo>
                    <a:pt x="0" y="188515"/>
                    <a:pt x="22386" y="119372"/>
                    <a:pt x="67158" y="71623"/>
                  </a:cubicBezTo>
                  <a:cubicBezTo>
                    <a:pt x="111931" y="23874"/>
                    <a:pt x="176113" y="0"/>
                    <a:pt x="25970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84056B-56E5-4A62-9FE8-E2F1FAE1C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9853E1-9969-48C0-959C-F6E7D4395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3D0D07-6C4C-4B92-9BD2-5082A6B11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50936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Showeet">
  <a:themeElements>
    <a:clrScheme name="Sho-CORPORATE">
      <a:dk1>
        <a:sysClr val="windowText" lastClr="000000"/>
      </a:dk1>
      <a:lt1>
        <a:sysClr val="window" lastClr="FFFFFF"/>
      </a:lt1>
      <a:dk2>
        <a:srgbClr val="31302B"/>
      </a:dk2>
      <a:lt2>
        <a:srgbClr val="E7E6E6"/>
      </a:lt2>
      <a:accent1>
        <a:srgbClr val="0D96C5"/>
      </a:accent1>
      <a:accent2>
        <a:srgbClr val="EE672F"/>
      </a:accent2>
      <a:accent3>
        <a:srgbClr val="63554F"/>
      </a:accent3>
      <a:accent4>
        <a:srgbClr val="C14800"/>
      </a:accent4>
      <a:accent5>
        <a:srgbClr val="026F94"/>
      </a:accent5>
      <a:accent6>
        <a:srgbClr val="56C2E6"/>
      </a:accent6>
      <a:hlink>
        <a:srgbClr val="F79E63"/>
      </a:hlink>
      <a:folHlink>
        <a:srgbClr val="F79E6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howeet theme">
  <a:themeElements>
    <a:clrScheme name="6">
      <a:dk1>
        <a:srgbClr val="95A5A6"/>
      </a:dk1>
      <a:lt1>
        <a:sysClr val="window" lastClr="FFFFFF"/>
      </a:lt1>
      <a:dk2>
        <a:srgbClr val="2C3E50"/>
      </a:dk2>
      <a:lt2>
        <a:srgbClr val="F2F2F2"/>
      </a:lt2>
      <a:accent1>
        <a:srgbClr val="2980B9"/>
      </a:accent1>
      <a:accent2>
        <a:srgbClr val="16A085"/>
      </a:accent2>
      <a:accent3>
        <a:srgbClr val="9BBB59"/>
      </a:accent3>
      <a:accent4>
        <a:srgbClr val="F39C12"/>
      </a:accent4>
      <a:accent5>
        <a:srgbClr val="C0392B"/>
      </a:accent5>
      <a:accent6>
        <a:srgbClr val="4B2C5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howeet">
  <a:themeElements>
    <a:clrScheme name="Sho-RETRO">
      <a:dk1>
        <a:srgbClr val="231F20"/>
      </a:dk1>
      <a:lt1>
        <a:sysClr val="window" lastClr="FFFFFF"/>
      </a:lt1>
      <a:dk2>
        <a:srgbClr val="1E2631"/>
      </a:dk2>
      <a:lt2>
        <a:srgbClr val="E9DEDB"/>
      </a:lt2>
      <a:accent1>
        <a:srgbClr val="CD5727"/>
      </a:accent1>
      <a:accent2>
        <a:srgbClr val="B54923"/>
      </a:accent2>
      <a:accent3>
        <a:srgbClr val="933416"/>
      </a:accent3>
      <a:accent4>
        <a:srgbClr val="231F20"/>
      </a:accent4>
      <a:accent5>
        <a:srgbClr val="E9DEDB"/>
      </a:accent5>
      <a:accent6>
        <a:srgbClr val="1E2631"/>
      </a:accent6>
      <a:hlink>
        <a:srgbClr val="7F7F7F"/>
      </a:hlink>
      <a:folHlink>
        <a:srgbClr val="7F7F7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67684</TotalTime>
  <Words>1046</Words>
  <Application>Microsoft Office PowerPoint</Application>
  <PresentationFormat>Widescreen</PresentationFormat>
  <Paragraphs>165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19</vt:i4>
      </vt:variant>
    </vt:vector>
  </HeadingPairs>
  <TitlesOfParts>
    <vt:vector size="28" baseType="lpstr">
      <vt:lpstr>Arial</vt:lpstr>
      <vt:lpstr>Calibri</vt:lpstr>
      <vt:lpstr>Calibri Light</vt:lpstr>
      <vt:lpstr>Open Sans</vt:lpstr>
      <vt:lpstr>Roboto</vt:lpstr>
      <vt:lpstr>Custom Design - Showeet</vt:lpstr>
      <vt:lpstr>Showeet theme</vt:lpstr>
      <vt:lpstr>showeet</vt:lpstr>
      <vt:lpstr>Office Theme</vt:lpstr>
      <vt:lpstr>PATTERNS OF economic growth</vt:lpstr>
      <vt:lpstr>GDP/capita long-term trend, 1820-2018</vt:lpstr>
      <vt:lpstr>PowerPoint Presentation</vt:lpstr>
      <vt:lpstr>Why are some countries rich? poor?</vt:lpstr>
      <vt:lpstr>PowerPoint Presentation</vt:lpstr>
      <vt:lpstr>Determining factors of economic growth</vt:lpstr>
      <vt:lpstr>Macroeconomic and political stability</vt:lpstr>
      <vt:lpstr>Case study: Congo, 1990-1994</vt:lpstr>
      <vt:lpstr>Case study: Cambodia, Laos and Vietnam</vt:lpstr>
      <vt:lpstr>Case study: Asian financial crisis 1998</vt:lpstr>
      <vt:lpstr>GDP growth for select countries</vt:lpstr>
      <vt:lpstr>GDP per capita, 1870-2000  </vt:lpstr>
      <vt:lpstr>Investments in health and education</vt:lpstr>
      <vt:lpstr>Effective governance and institutions</vt:lpstr>
      <vt:lpstr>Favorable business environment </vt:lpstr>
      <vt:lpstr>Trade, openness and growth</vt:lpstr>
      <vt:lpstr>Favorable geography</vt:lpstr>
      <vt:lpstr>Conclusion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CORPORATE - Business PowerPoint Template</dc:title>
  <dc:creator>showeet.com</dc:creator>
  <dc:description>© Copyright Showeet.com</dc:description>
  <cp:lastModifiedBy>januar hakim</cp:lastModifiedBy>
  <cp:revision>82</cp:revision>
  <dcterms:created xsi:type="dcterms:W3CDTF">2011-05-09T14:18:21Z</dcterms:created>
  <dcterms:modified xsi:type="dcterms:W3CDTF">2023-01-18T09:09:14Z</dcterms:modified>
  <cp:category>Templates</cp:category>
</cp:coreProperties>
</file>