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34" r:id="rId2"/>
    <p:sldId id="336" r:id="rId3"/>
    <p:sldId id="339" r:id="rId4"/>
    <p:sldId id="360" r:id="rId5"/>
    <p:sldId id="361" r:id="rId6"/>
    <p:sldId id="367" r:id="rId7"/>
    <p:sldId id="362" r:id="rId8"/>
    <p:sldId id="368" r:id="rId9"/>
    <p:sldId id="372" r:id="rId10"/>
    <p:sldId id="373" r:id="rId11"/>
    <p:sldId id="370" r:id="rId12"/>
    <p:sldId id="374" r:id="rId13"/>
    <p:sldId id="376" r:id="rId14"/>
    <p:sldId id="371" r:id="rId15"/>
    <p:sldId id="377" r:id="rId16"/>
    <p:sldId id="392" r:id="rId17"/>
    <p:sldId id="378" r:id="rId18"/>
    <p:sldId id="380" r:id="rId19"/>
    <p:sldId id="388" r:id="rId20"/>
    <p:sldId id="389" r:id="rId21"/>
    <p:sldId id="390" r:id="rId22"/>
    <p:sldId id="391" r:id="rId23"/>
    <p:sldId id="365" r:id="rId24"/>
    <p:sldId id="347" r:id="rId25"/>
    <p:sldId id="381" r:id="rId26"/>
    <p:sldId id="382" r:id="rId27"/>
    <p:sldId id="383" r:id="rId28"/>
    <p:sldId id="384" r:id="rId29"/>
    <p:sldId id="386" r:id="rId30"/>
    <p:sldId id="38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2/5/2020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When the price of a good changes, its quantity demanded changes.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The total effect on demand (TE) is due to </a:t>
            </a:r>
            <a:r>
              <a:rPr lang="en-US" sz="2600" b="1" dirty="0"/>
              <a:t>the sum of two effects</a:t>
            </a:r>
            <a:r>
              <a:rPr lang="en-US" sz="2600" dirty="0"/>
              <a:t>: </a:t>
            </a:r>
          </a:p>
          <a:p>
            <a:pPr lvl="1"/>
            <a:r>
              <a:rPr lang="en-US" sz="2600" dirty="0"/>
              <a:t>Income Effect (IE)</a:t>
            </a:r>
          </a:p>
          <a:p>
            <a:pPr lvl="1"/>
            <a:r>
              <a:rPr lang="en-US" sz="2600" dirty="0"/>
              <a:t>Substitution Effect (SE).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That is, </a:t>
            </a:r>
            <a:r>
              <a:rPr lang="en-US" sz="2600" b="1" dirty="0"/>
              <a:t>TE = SE + IE.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39855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Substitution Effect implies that </a:t>
            </a:r>
            <a:r>
              <a:rPr lang="en-US" sz="2600" u="sng" dirty="0"/>
              <a:t>the consumer will ALWAYS buy more of the good</a:t>
            </a:r>
            <a:r>
              <a:rPr lang="en-US" sz="2600" dirty="0"/>
              <a:t>.</a:t>
            </a:r>
          </a:p>
          <a:p>
            <a:pPr marL="400050"/>
            <a:r>
              <a:rPr lang="en-US" sz="2600" dirty="0"/>
              <a:t>Income Effect implies that </a:t>
            </a:r>
            <a:r>
              <a:rPr lang="en-US" sz="2600" u="sng" dirty="0"/>
              <a:t>the real income increases</a:t>
            </a:r>
            <a:br>
              <a:rPr lang="en-US" sz="2600" u="sng" dirty="0"/>
            </a:br>
            <a:r>
              <a:rPr lang="en-US" sz="2600" u="sng" dirty="0"/>
              <a:t>AND</a:t>
            </a:r>
          </a:p>
          <a:p>
            <a:pPr marL="800100" lvl="1"/>
            <a:r>
              <a:rPr lang="en-US" sz="2600" dirty="0"/>
              <a:t>the consumer will buy more of the good if it is a normal good.</a:t>
            </a:r>
          </a:p>
          <a:p>
            <a:pPr marL="800100" lvl="1"/>
            <a:r>
              <a:rPr lang="en-US" sz="2600" dirty="0"/>
              <a:t>the consumer will buy less of the good if it is an inferior good.</a:t>
            </a:r>
          </a:p>
        </p:txBody>
      </p:sp>
    </p:spTree>
    <p:extLst>
      <p:ext uri="{BB962C8B-B14F-4D97-AF65-F5344CB8AC3E}">
        <p14:creationId xmlns:p14="http://schemas.microsoft.com/office/powerpoint/2010/main" val="121912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To represent these two effects in the consumer choice diagram, </a:t>
            </a:r>
            <a:r>
              <a:rPr lang="en-US" sz="2600" b="1" u="sng" dirty="0"/>
              <a:t>economists adjust the BL with two steps</a:t>
            </a:r>
            <a:r>
              <a:rPr lang="en-US" sz="2600" b="1" dirty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“PIVOT”</a:t>
            </a:r>
            <a:r>
              <a:rPr lang="en-US" sz="2600" dirty="0"/>
              <a:t>	to represent the SE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600" b="1" dirty="0"/>
              <a:t>“SHIFT”</a:t>
            </a:r>
            <a:r>
              <a:rPr lang="en-US" sz="2600" dirty="0"/>
              <a:t>	to represent the IE</a:t>
            </a:r>
          </a:p>
          <a:p>
            <a:pPr marL="0" indent="0">
              <a:buNone/>
            </a:pPr>
            <a:endParaRPr lang="en-US" sz="2600" dirty="0"/>
          </a:p>
          <a:p>
            <a:r>
              <a:rPr lang="en-US" sz="2600" dirty="0"/>
              <a:t>Moreover, there are two approaches when we try to identify the SE by “pivoting” the BL.</a:t>
            </a:r>
          </a:p>
          <a:p>
            <a:r>
              <a:rPr lang="en-US" sz="2600" dirty="0"/>
              <a:t>These approaches are</a:t>
            </a:r>
          </a:p>
          <a:p>
            <a:pPr lvl="1"/>
            <a:r>
              <a:rPr lang="en-US" sz="2600" dirty="0" err="1"/>
              <a:t>Hicksian</a:t>
            </a:r>
            <a:r>
              <a:rPr lang="en-US" sz="2600" dirty="0"/>
              <a:t> Approach</a:t>
            </a:r>
          </a:p>
          <a:p>
            <a:pPr lvl="1"/>
            <a:r>
              <a:rPr lang="en-US" sz="2600" dirty="0" err="1"/>
              <a:t>Slutskian</a:t>
            </a:r>
            <a:r>
              <a:rPr lang="en-US" sz="2600" dirty="0"/>
              <a:t> Approach</a:t>
            </a:r>
          </a:p>
        </p:txBody>
      </p:sp>
    </p:spTree>
    <p:extLst>
      <p:ext uri="{BB962C8B-B14F-4D97-AF65-F5344CB8AC3E}">
        <p14:creationId xmlns:p14="http://schemas.microsoft.com/office/powerpoint/2010/main" val="2313831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Hicksian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along the </a:t>
            </a:r>
            <a:r>
              <a:rPr lang="en-US" sz="2600" b="1" u="sng" dirty="0"/>
              <a:t>original indifference curve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utility level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Hicksian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utility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01923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lutskian method">
            <a:extLst>
              <a:ext uri="{FF2B5EF4-FFF2-40B4-BE49-F238E27FC236}">
                <a16:creationId xmlns:a16="http://schemas.microsoft.com/office/drawing/2014/main" id="{B2FD8873-89EC-4D25-A4A7-59E1651D3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147763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7A1252A-53F5-46D9-8620-042A2E48B7EA}"/>
              </a:ext>
            </a:extLst>
          </p:cNvPr>
          <p:cNvSpPr/>
          <p:nvPr/>
        </p:nvSpPr>
        <p:spPr>
          <a:xfrm>
            <a:off x="4191000" y="2057400"/>
            <a:ext cx="2819400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1179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Summary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 err="1"/>
              <a:t>Slutskian</a:t>
            </a:r>
            <a:r>
              <a:rPr lang="en-US" sz="2600" b="1" dirty="0"/>
              <a:t> Approach</a:t>
            </a:r>
          </a:p>
          <a:p>
            <a:pPr marL="0" indent="0">
              <a:buNone/>
            </a:pPr>
            <a:endParaRPr lang="en-US" sz="2600" b="1" dirty="0"/>
          </a:p>
          <a:p>
            <a:r>
              <a:rPr lang="en-US" sz="2600" dirty="0"/>
              <a:t>We find the SE by pivoting the BL (to reflect the price change) </a:t>
            </a:r>
            <a:r>
              <a:rPr lang="en-US" sz="2600" u="sng" dirty="0"/>
              <a:t>around the </a:t>
            </a:r>
            <a:r>
              <a:rPr lang="en-US" sz="2600" b="1" u="sng" dirty="0"/>
              <a:t>original bundle</a:t>
            </a:r>
            <a:r>
              <a:rPr lang="en-US" sz="2600" dirty="0"/>
              <a:t>.</a:t>
            </a:r>
          </a:p>
          <a:p>
            <a:r>
              <a:rPr lang="en-US" sz="2600" dirty="0"/>
              <a:t>We are essentially asking ourselves: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purchasing power that he had prior the price change</a:t>
            </a:r>
            <a:r>
              <a:rPr lang="en-US" sz="2600" dirty="0"/>
              <a:t>?</a:t>
            </a:r>
          </a:p>
          <a:p>
            <a:r>
              <a:rPr lang="en-US" sz="2600" dirty="0" err="1"/>
              <a:t>Slutskian</a:t>
            </a:r>
            <a:r>
              <a:rPr lang="en-US" sz="2600" dirty="0"/>
              <a:t> Definition of the SE: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purchasing power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5034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lutskian method">
            <a:extLst>
              <a:ext uri="{FF2B5EF4-FFF2-40B4-BE49-F238E27FC236}">
                <a16:creationId xmlns:a16="http://schemas.microsoft.com/office/drawing/2014/main" id="{FC38992B-BD8F-4D34-AF10-566E1951E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147763"/>
            <a:ext cx="60769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C56C198-8D17-45D0-AABC-E2928A8522D7}"/>
              </a:ext>
            </a:extLst>
          </p:cNvPr>
          <p:cNvSpPr/>
          <p:nvPr/>
        </p:nvSpPr>
        <p:spPr>
          <a:xfrm>
            <a:off x="5029200" y="1981200"/>
            <a:ext cx="2438400" cy="1066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32CE96-A1F1-4B78-BBA1-DB0A8517FF1F}"/>
              </a:ext>
            </a:extLst>
          </p:cNvPr>
          <p:cNvSpPr/>
          <p:nvPr/>
        </p:nvSpPr>
        <p:spPr>
          <a:xfrm>
            <a:off x="3200400" y="1600200"/>
            <a:ext cx="26670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80B701-26E8-415E-B00A-A279E39C9355}"/>
              </a:ext>
            </a:extLst>
          </p:cNvPr>
          <p:cNvSpPr/>
          <p:nvPr/>
        </p:nvSpPr>
        <p:spPr>
          <a:xfrm>
            <a:off x="6096000" y="1295400"/>
            <a:ext cx="457200" cy="2698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24910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Suppose that we have the </a:t>
                </a:r>
                <a:r>
                  <a:rPr lang="en-US" sz="2600" b="1" dirty="0">
                    <a:latin typeface="+mj-lt"/>
                  </a:rPr>
                  <a:t>demand function for X</a:t>
                </a:r>
                <a:r>
                  <a:rPr lang="en-US" sz="2600" dirty="0">
                    <a:latin typeface="+mj-lt"/>
                  </a:rPr>
                  <a:t>:</a:t>
                </a:r>
                <a:br>
                  <a:rPr lang="en-US" sz="2600" dirty="0">
                    <a:latin typeface="+mj-lt"/>
                  </a:rPr>
                </a:br>
                <a:r>
                  <a:rPr lang="en-US" sz="2600" dirty="0"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Px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)=10+</m:t>
                    </m:r>
                    <m:f>
                      <m:fPr>
                        <m:ctrlPr>
                          <a:rPr lang="en-US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600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600" i="0">
                        <a:latin typeface="Cambria Math" panose="02040503050406030204" pitchFamily="18" charset="0"/>
                      </a:rPr>
                      <m:t>Px</m:t>
                    </m:r>
                    <m:r>
                      <a:rPr lang="en-US" sz="2600" i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600" i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60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600" dirty="0">
                    <a:latin typeface="+mj-lt"/>
                  </a:rPr>
                  <a:t>   is the demand of X as a function of Px and I.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Note that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sz="2600" b="1" dirty="0">
                    <a:latin typeface="+mj-lt"/>
                  </a:rPr>
                  <a:t>X is a normal good because </a:t>
                </a:r>
                <a:r>
                  <a:rPr lang="en-US" sz="2600" b="1" dirty="0" err="1">
                    <a:latin typeface="+mj-lt"/>
                  </a:rPr>
                  <a:t>dX</a:t>
                </a:r>
                <a:r>
                  <a:rPr lang="en-US" sz="2600" b="1" dirty="0">
                    <a:latin typeface="+mj-lt"/>
                  </a:rPr>
                  <a:t>/</a:t>
                </a:r>
                <a:r>
                  <a:rPr lang="en-US" sz="2600" b="1" dirty="0" err="1">
                    <a:latin typeface="+mj-lt"/>
                  </a:rPr>
                  <a:t>dI</a:t>
                </a:r>
                <a:r>
                  <a:rPr lang="en-US" sz="2600" b="1" dirty="0">
                    <a:latin typeface="+mj-lt"/>
                  </a:rPr>
                  <a:t> &gt; 0.</a:t>
                </a:r>
              </a:p>
              <a:p>
                <a:pPr marL="514350" indent="-514350">
                  <a:buFont typeface="+mj-lt"/>
                  <a:buAutoNum type="arabicPeriod"/>
                </a:pPr>
                <a:r>
                  <a:rPr lang="en-US" sz="2600" b="1" dirty="0">
                    <a:latin typeface="+mj-lt"/>
                  </a:rPr>
                  <a:t>X is an ordinary good because </a:t>
                </a:r>
                <a:r>
                  <a:rPr lang="en-US" sz="2600" b="1" dirty="0" err="1">
                    <a:latin typeface="+mj-lt"/>
                  </a:rPr>
                  <a:t>dX</a:t>
                </a:r>
                <a:r>
                  <a:rPr lang="en-US" sz="2600" b="1" dirty="0">
                    <a:latin typeface="+mj-lt"/>
                  </a:rPr>
                  <a:t>/</a:t>
                </a:r>
                <a:r>
                  <a:rPr lang="en-US" sz="2600" b="1" dirty="0" err="1">
                    <a:latin typeface="+mj-lt"/>
                  </a:rPr>
                  <a:t>dPx</a:t>
                </a:r>
                <a:r>
                  <a:rPr lang="en-US" sz="2600" b="1" dirty="0">
                    <a:latin typeface="+mj-lt"/>
                  </a:rPr>
                  <a:t> &lt; 0.</a:t>
                </a: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6882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Px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)=10+</m:t>
                    </m:r>
                    <m:f>
                      <m:fPr>
                        <m:ctrlPr>
                          <a:rPr lang="en-US" sz="2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Cambria Math" panose="02040503050406030204" pitchFamily="18" charset="0"/>
                          </a:rPr>
                          <m:t>10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u="sng" dirty="0">
                    <a:latin typeface="+mj-lt"/>
                  </a:rPr>
                  <a:t>Suppose I = 120 and Px = 3.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We know that </a:t>
                </a:r>
                <a:r>
                  <a:rPr lang="en-US" sz="2600" b="1" dirty="0">
                    <a:latin typeface="+mj-lt"/>
                  </a:rPr>
                  <a:t>X(3, 120) </a:t>
                </a:r>
                <a:r>
                  <a:rPr lang="en-US" sz="2600" dirty="0">
                    <a:latin typeface="+mj-lt"/>
                  </a:rPr>
                  <a:t>= 10 + 120/30 = 14.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(X = 14 maximizes U when </a:t>
                </a:r>
                <a:r>
                  <a:rPr lang="en-US" sz="2600" dirty="0"/>
                  <a:t>I = 120 and Px = 3)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u="sng" dirty="0">
                    <a:latin typeface="+mj-lt"/>
                  </a:rPr>
                  <a:t>Now, what if Px falls from 3 to 2 per unit?</a:t>
                </a:r>
              </a:p>
              <a:p>
                <a:pPr marL="0" indent="0">
                  <a:buNone/>
                </a:pPr>
                <a:r>
                  <a:rPr lang="en-US" sz="2600" dirty="0"/>
                  <a:t>We know that </a:t>
                </a:r>
                <a:r>
                  <a:rPr lang="en-US" sz="2600" b="1" dirty="0">
                    <a:latin typeface="+mj-lt"/>
                  </a:rPr>
                  <a:t>X(2, 120) </a:t>
                </a:r>
                <a:r>
                  <a:rPr lang="en-US" sz="2600" dirty="0">
                    <a:latin typeface="+mj-lt"/>
                  </a:rPr>
                  <a:t>= 10 + 120/20 = 16.</a:t>
                </a: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(</a:t>
                </a:r>
                <a:r>
                  <a:rPr lang="en-US" sz="2600" dirty="0"/>
                  <a:t>X = 16 maximizes U when I = 120 and Px = 2)</a:t>
                </a:r>
                <a:endParaRPr lang="en-US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215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4980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>
                <a:latin typeface="+mj-lt"/>
              </a:rPr>
              <a:t>The demand for X increases by 2 units.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That is, we buy more because X is cheaper.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This is the Total Effect (TE) of the price change.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Now, we want to know how much the Income Effect (IE) and the Substitution Effect (SE) are.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b="1" dirty="0">
                <a:latin typeface="+mj-lt"/>
              </a:rPr>
              <a:t>Note that TE = SE + IE.</a:t>
            </a:r>
          </a:p>
        </p:txBody>
      </p:sp>
    </p:spTree>
    <p:extLst>
      <p:ext uri="{BB962C8B-B14F-4D97-AF65-F5344CB8AC3E}">
        <p14:creationId xmlns:p14="http://schemas.microsoft.com/office/powerpoint/2010/main" val="1796807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30E9DA2F-90F4-44D5-A2EC-44053C86EE2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6" name="Picture 4" descr="Image result for slutsky decomposition">
              <a:extLst>
                <a:ext uri="{FF2B5EF4-FFF2-40B4-BE49-F238E27FC236}">
                  <a16:creationId xmlns:a16="http://schemas.microsoft.com/office/drawing/2014/main" id="{925890FB-B12E-4C5A-BC1A-5B436913D6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EAB32EB-8B84-4D5C-9E64-AC705557A3A4}"/>
                </a:ext>
              </a:extLst>
            </p:cNvPr>
            <p:cNvSpPr txBox="1"/>
            <p:nvPr/>
          </p:nvSpPr>
          <p:spPr>
            <a:xfrm>
              <a:off x="2327150" y="2632569"/>
              <a:ext cx="103313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 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E6E8C72-521E-4891-BFE9-0C944AD142BB}"/>
                </a:ext>
              </a:extLst>
            </p:cNvPr>
            <p:cNvSpPr txBox="1"/>
            <p:nvPr/>
          </p:nvSpPr>
          <p:spPr>
            <a:xfrm>
              <a:off x="5001271" y="2743200"/>
              <a:ext cx="1170929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 I)</a:t>
              </a:r>
              <a:endParaRPr lang="th-TH" sz="2000" b="1" dirty="0">
                <a:solidFill>
                  <a:srgbClr val="0070C0"/>
                </a:solidFill>
                <a:latin typeface="+mj-lt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FBA6DCA-78CF-4802-BFEF-9F6186F07139}"/>
                </a:ext>
              </a:extLst>
            </p:cNvPr>
            <p:cNvSpPr txBox="1"/>
            <p:nvPr/>
          </p:nvSpPr>
          <p:spPr>
            <a:xfrm>
              <a:off x="3472648" y="3228945"/>
              <a:ext cx="110933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 I’)</a:t>
              </a:r>
              <a:endParaRPr lang="th-TH" sz="2000" b="1" dirty="0">
                <a:solidFill>
                  <a:schemeClr val="accent6">
                    <a:lumMod val="75000"/>
                  </a:schemeClr>
                </a:solidFill>
                <a:latin typeface="+mj-lt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AA087E2-6008-47A8-B41E-A67C480867DE}"/>
                </a:ext>
              </a:extLst>
            </p:cNvPr>
            <p:cNvSpPr txBox="1"/>
            <p:nvPr/>
          </p:nvSpPr>
          <p:spPr>
            <a:xfrm>
              <a:off x="914400" y="685800"/>
              <a:ext cx="523043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Y</a:t>
              </a:r>
              <a:endParaRPr lang="th-TH" sz="3600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634931F-9C50-499D-A88A-0475BFF3E1C8}"/>
                </a:ext>
              </a:extLst>
            </p:cNvPr>
            <p:cNvSpPr/>
            <p:nvPr/>
          </p:nvSpPr>
          <p:spPr>
            <a:xfrm>
              <a:off x="1066800" y="2819400"/>
              <a:ext cx="370643" cy="533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6023360-1D7F-48E3-9C6A-D8096E99C017}"/>
                </a:ext>
              </a:extLst>
            </p:cNvPr>
            <p:cNvSpPr/>
            <p:nvPr/>
          </p:nvSpPr>
          <p:spPr>
            <a:xfrm>
              <a:off x="3886200" y="1008965"/>
              <a:ext cx="1143000" cy="59123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C11000A-D8F3-45E3-BC5D-3F4F0B7B53D6}"/>
                </a:ext>
              </a:extLst>
            </p:cNvPr>
            <p:cNvSpPr txBox="1"/>
            <p:nvPr/>
          </p:nvSpPr>
          <p:spPr>
            <a:xfrm>
              <a:off x="4572000" y="215712"/>
              <a:ext cx="4343400" cy="193899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solidFill>
                    <a:srgbClr val="7030A0"/>
                  </a:solidFill>
                  <a:latin typeface="+mj-lt"/>
                </a:rPr>
                <a:t>SE</a:t>
              </a:r>
              <a:r>
                <a:rPr lang="en-US" sz="2000" b="1" dirty="0">
                  <a:latin typeface="+mj-lt"/>
                </a:rPr>
                <a:t> =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  <a:p>
              <a:r>
                <a:rPr lang="en-US" sz="2000" b="1" dirty="0">
                  <a:solidFill>
                    <a:srgbClr val="FF0000"/>
                  </a:solidFill>
                  <a:latin typeface="+mj-lt"/>
                </a:rPr>
                <a:t>IE </a:t>
              </a:r>
              <a:r>
                <a:rPr lang="en-US" sz="2000" b="1" dirty="0">
                  <a:latin typeface="+mj-lt"/>
                </a:rPr>
                <a:t> =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</a:t>
              </a:r>
              <a:r>
                <a:rPr lang="en-US" sz="2000" b="1" dirty="0">
                  <a:solidFill>
                    <a:schemeClr val="accent5"/>
                  </a:solidFill>
                  <a:latin typeface="+mj-lt"/>
                </a:rPr>
                <a:t>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</a:t>
              </a:r>
              <a:endParaRPr lang="th-TH" sz="2000" b="1" dirty="0">
                <a:solidFill>
                  <a:schemeClr val="accent6">
                    <a:lumMod val="75000"/>
                  </a:schemeClr>
                </a:solidFill>
                <a:latin typeface="+mj-lt"/>
              </a:endParaRPr>
            </a:p>
            <a:p>
              <a:endParaRPr lang="en-US" sz="2000" b="1" dirty="0">
                <a:latin typeface="+mj-lt"/>
              </a:endParaRPr>
            </a:p>
            <a:p>
              <a:r>
                <a:rPr lang="en-US" sz="2000" b="1" dirty="0">
                  <a:latin typeface="+mj-lt"/>
                </a:rPr>
                <a:t>TE = </a:t>
              </a:r>
              <a:r>
                <a:rPr lang="en-US" sz="2000" b="1" dirty="0">
                  <a:solidFill>
                    <a:srgbClr val="7030A0"/>
                  </a:solidFill>
                  <a:latin typeface="+mj-lt"/>
                </a:rPr>
                <a:t>SE</a:t>
              </a:r>
              <a:r>
                <a:rPr lang="en-US" sz="2000" b="1" dirty="0">
                  <a:latin typeface="+mj-lt"/>
                </a:rPr>
                <a:t> + </a:t>
              </a:r>
              <a:r>
                <a:rPr lang="en-US" sz="2000" b="1" dirty="0">
                  <a:solidFill>
                    <a:srgbClr val="FF0000"/>
                  </a:solidFill>
                  <a:latin typeface="+mj-lt"/>
                </a:rPr>
                <a:t>IE</a:t>
              </a:r>
            </a:p>
            <a:p>
              <a:r>
                <a:rPr lang="en-US" sz="2000" b="1" dirty="0">
                  <a:latin typeface="+mj-lt"/>
                </a:rPr>
                <a:t>=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 </a:t>
              </a:r>
              <a:r>
                <a:rPr lang="en-US" sz="2000" b="1" dirty="0">
                  <a:latin typeface="+mj-lt"/>
                </a:rPr>
                <a:t>+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</a:t>
              </a:r>
              <a:r>
                <a:rPr lang="en-US" sz="2000" b="1" dirty="0">
                  <a:latin typeface="+mj-lt"/>
                </a:rPr>
                <a:t> – 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B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chemeClr val="accent6">
                      <a:lumMod val="75000"/>
                    </a:schemeClr>
                  </a:solidFill>
                  <a:latin typeface="+mj-lt"/>
                </a:rPr>
                <a:t>’,I’)</a:t>
              </a:r>
            </a:p>
            <a:p>
              <a:r>
                <a:rPr lang="en-US" sz="2000" b="1" dirty="0">
                  <a:latin typeface="+mj-lt"/>
                </a:rPr>
                <a:t>= 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C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70C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70C0"/>
                  </a:solidFill>
                  <a:latin typeface="+mj-lt"/>
                </a:rPr>
                <a:t>’,I) </a:t>
              </a:r>
              <a:r>
                <a:rPr lang="en-US" sz="2000" b="1" dirty="0">
                  <a:latin typeface="+mj-lt"/>
                </a:rPr>
                <a:t>– 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A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(P</a:t>
              </a:r>
              <a:r>
                <a:rPr lang="en-US" sz="2000" b="1" baseline="-25000" dirty="0">
                  <a:solidFill>
                    <a:srgbClr val="00B050"/>
                  </a:solidFill>
                  <a:latin typeface="+mj-lt"/>
                </a:rPr>
                <a:t>X</a:t>
              </a:r>
              <a:r>
                <a:rPr lang="en-US" sz="2000" b="1" dirty="0">
                  <a:solidFill>
                    <a:srgbClr val="00B050"/>
                  </a:solidFill>
                  <a:latin typeface="+mj-lt"/>
                </a:rPr>
                <a:t>,I)</a:t>
              </a:r>
              <a:endParaRPr lang="th-TH" sz="2000" b="1" dirty="0">
                <a:solidFill>
                  <a:srgbClr val="00B050"/>
                </a:solidFill>
                <a:latin typeface="+mj-lt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1AE970A5-2594-4C53-999A-1339A4F37147}"/>
                </a:ext>
              </a:extLst>
            </p:cNvPr>
            <p:cNvCxnSpPr>
              <a:cxnSpLocks/>
            </p:cNvCxnSpPr>
            <p:nvPr/>
          </p:nvCxnSpPr>
          <p:spPr>
            <a:xfrm>
              <a:off x="2286000" y="5337712"/>
              <a:ext cx="1361243" cy="0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020B17E5-B20B-42BB-B0B5-F29C7D189268}"/>
                </a:ext>
              </a:extLst>
            </p:cNvPr>
            <p:cNvCxnSpPr>
              <a:cxnSpLocks/>
            </p:cNvCxnSpPr>
            <p:nvPr/>
          </p:nvCxnSpPr>
          <p:spPr>
            <a:xfrm>
              <a:off x="3669247" y="5336232"/>
              <a:ext cx="1283753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6B33C0C-43BD-4BBE-906B-7AF0D7F4BE61}"/>
                </a:ext>
              </a:extLst>
            </p:cNvPr>
            <p:cNvSpPr txBox="1"/>
            <p:nvPr/>
          </p:nvSpPr>
          <p:spPr>
            <a:xfrm>
              <a:off x="2438400" y="5481935"/>
              <a:ext cx="23028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7030A0"/>
                  </a:solidFill>
                </a:rPr>
                <a:t>SE</a:t>
              </a:r>
              <a:r>
                <a:rPr lang="en-US" sz="2400" b="1" dirty="0"/>
                <a:t>	</a:t>
              </a:r>
              <a:r>
                <a:rPr lang="en-US" sz="2400" b="1" dirty="0">
                  <a:solidFill>
                    <a:srgbClr val="FF0000"/>
                  </a:solidFill>
                </a:rPr>
                <a:t>      IE</a:t>
              </a:r>
              <a:endParaRPr lang="th-TH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742208A-AF0B-4991-B22E-E6CD5C63B5CD}"/>
                </a:ext>
              </a:extLst>
            </p:cNvPr>
            <p:cNvSpPr txBox="1"/>
            <p:nvPr/>
          </p:nvSpPr>
          <p:spPr>
            <a:xfrm>
              <a:off x="2019204" y="4801716"/>
              <a:ext cx="3162396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solidFill>
                    <a:srgbClr val="00B050"/>
                  </a:solidFill>
                </a:rPr>
                <a:t> A</a:t>
              </a:r>
              <a:r>
                <a:rPr lang="en-US" sz="2400" b="1" dirty="0"/>
                <a:t>	     </a:t>
              </a:r>
              <a:r>
                <a:rPr lang="en-US" sz="2400" b="1" dirty="0">
                  <a:solidFill>
                    <a:schemeClr val="accent6">
                      <a:lumMod val="75000"/>
                    </a:schemeClr>
                  </a:solidFill>
                </a:rPr>
                <a:t>B</a:t>
              </a:r>
              <a:r>
                <a:rPr lang="en-US" sz="2400" b="1" dirty="0"/>
                <a:t>		</a:t>
              </a:r>
              <a:r>
                <a:rPr lang="en-US" sz="2400" b="1" dirty="0">
                  <a:solidFill>
                    <a:srgbClr val="0070C0"/>
                  </a:solidFill>
                </a:rPr>
                <a:t>C</a:t>
              </a:r>
              <a:endParaRPr lang="th-TH" sz="2400" b="1" dirty="0">
                <a:solidFill>
                  <a:srgbClr val="0070C0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FEBF843-2789-4074-93EE-930259548B38}"/>
                </a:ext>
              </a:extLst>
            </p:cNvPr>
            <p:cNvSpPr txBox="1"/>
            <p:nvPr/>
          </p:nvSpPr>
          <p:spPr>
            <a:xfrm>
              <a:off x="7668457" y="4811074"/>
              <a:ext cx="523043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3600" dirty="0"/>
                <a:t>X</a:t>
              </a:r>
              <a:endParaRPr lang="th-TH" sz="3600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2333E2F-7D80-4950-A4F0-832468B3ADE7}"/>
                </a:ext>
              </a:extLst>
            </p:cNvPr>
            <p:cNvSpPr/>
            <p:nvPr/>
          </p:nvSpPr>
          <p:spPr>
            <a:xfrm>
              <a:off x="6324600" y="6248400"/>
              <a:ext cx="274320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1F4641E-BABF-4FE3-963D-12D615F1DAF6}"/>
                </a:ext>
              </a:extLst>
            </p:cNvPr>
            <p:cNvSpPr/>
            <p:nvPr/>
          </p:nvSpPr>
          <p:spPr>
            <a:xfrm>
              <a:off x="127153" y="6312187"/>
              <a:ext cx="1168247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8" name="Arc 27">
              <a:extLst>
                <a:ext uri="{FF2B5EF4-FFF2-40B4-BE49-F238E27FC236}">
                  <a16:creationId xmlns:a16="http://schemas.microsoft.com/office/drawing/2014/main" id="{D182C39C-9463-48B1-9EF8-B7226F1CA73F}"/>
                </a:ext>
              </a:extLst>
            </p:cNvPr>
            <p:cNvSpPr/>
            <p:nvPr/>
          </p:nvSpPr>
          <p:spPr>
            <a:xfrm>
              <a:off x="3091742" y="1708437"/>
              <a:ext cx="2067757" cy="2120708"/>
            </a:xfrm>
            <a:prstGeom prst="arc">
              <a:avLst>
                <a:gd name="adj1" fmla="val 4983711"/>
                <a:gd name="adj2" fmla="val 9825736"/>
              </a:avLst>
            </a:prstGeom>
            <a:ln w="381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3097A2E-823F-4BD8-A44F-CA1EBD24A414}"/>
                </a:ext>
              </a:extLst>
            </p:cNvPr>
            <p:cNvSpPr/>
            <p:nvPr/>
          </p:nvSpPr>
          <p:spPr>
            <a:xfrm>
              <a:off x="3505200" y="3600635"/>
              <a:ext cx="142043" cy="142043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C0EAFAB-A467-4684-B527-EB25EDF84D70}"/>
              </a:ext>
            </a:extLst>
          </p:cNvPr>
          <p:cNvSpPr txBox="1"/>
          <p:nvPr/>
        </p:nvSpPr>
        <p:spPr>
          <a:xfrm>
            <a:off x="6185516" y="5103462"/>
            <a:ext cx="12837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+mj-lt"/>
              </a:rPr>
              <a:t>Slope =</a:t>
            </a:r>
            <a:br>
              <a:rPr lang="en-US" sz="2000" dirty="0">
                <a:latin typeface="+mj-lt"/>
              </a:rPr>
            </a:br>
            <a:r>
              <a:rPr lang="en-US" sz="2000" b="1" dirty="0">
                <a:latin typeface="+mj-lt"/>
              </a:rPr>
              <a:t>–</a:t>
            </a:r>
            <a:r>
              <a:rPr lang="en-US" sz="2000" dirty="0">
                <a:latin typeface="+mj-lt"/>
              </a:rPr>
              <a:t> Px’/</a:t>
            </a:r>
            <a:r>
              <a:rPr lang="en-US" sz="2000" dirty="0" err="1">
                <a:latin typeface="+mj-lt"/>
              </a:rPr>
              <a:t>Py</a:t>
            </a:r>
            <a:endParaRPr lang="en-US" sz="2000" dirty="0">
              <a:latin typeface="+mj-lt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2155405-ACE1-4D9A-9BF7-7F8084AB0476}"/>
              </a:ext>
            </a:extLst>
          </p:cNvPr>
          <p:cNvCxnSpPr/>
          <p:nvPr/>
        </p:nvCxnSpPr>
        <p:spPr>
          <a:xfrm flipH="1" flipV="1">
            <a:off x="5867400" y="4811074"/>
            <a:ext cx="304800" cy="323165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F228401-A9F5-4C9C-9860-E180C3A3BAD2}"/>
              </a:ext>
            </a:extLst>
          </p:cNvPr>
          <p:cNvCxnSpPr>
            <a:cxnSpLocks/>
            <a:stCxn id="30" idx="0"/>
          </p:cNvCxnSpPr>
          <p:nvPr/>
        </p:nvCxnSpPr>
        <p:spPr>
          <a:xfrm flipV="1">
            <a:off x="6827393" y="4344770"/>
            <a:ext cx="297403" cy="758692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DCE65CD-4484-45A5-8B1D-9D5AB7268DFE}"/>
                  </a:ext>
                </a:extLst>
              </p:cNvPr>
              <p:cNvSpPr/>
              <p:nvPr/>
            </p:nvSpPr>
            <p:spPr>
              <a:xfrm>
                <a:off x="6600590" y="2149183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2DCE65CD-4484-45A5-8B1D-9D5AB7268D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590" y="2149183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1070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lutsky decomposition">
            <a:extLst>
              <a:ext uri="{FF2B5EF4-FFF2-40B4-BE49-F238E27FC236}">
                <a16:creationId xmlns:a16="http://schemas.microsoft.com/office/drawing/2014/main" id="{925890FB-B12E-4C5A-BC1A-5B436913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B32EB-8B84-4D5C-9E64-AC705557A3A4}"/>
              </a:ext>
            </a:extLst>
          </p:cNvPr>
          <p:cNvSpPr txBox="1"/>
          <p:nvPr/>
        </p:nvSpPr>
        <p:spPr>
          <a:xfrm>
            <a:off x="2327150" y="2632569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B050"/>
                </a:solidFill>
                <a:latin typeface="+mj-lt"/>
              </a:rPr>
              <a:t>A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(3, 120)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E8C72-521E-4891-BFE9-0C944AD142BB}"/>
              </a:ext>
            </a:extLst>
          </p:cNvPr>
          <p:cNvSpPr txBox="1"/>
          <p:nvPr/>
        </p:nvSpPr>
        <p:spPr>
          <a:xfrm>
            <a:off x="5001271" y="2760956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(2, 120)</a:t>
            </a:r>
            <a:endParaRPr lang="th-TH" sz="2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A6DCA-78CF-4802-BFEF-9F6186F07139}"/>
              </a:ext>
            </a:extLst>
          </p:cNvPr>
          <p:cNvSpPr txBox="1"/>
          <p:nvPr/>
        </p:nvSpPr>
        <p:spPr>
          <a:xfrm>
            <a:off x="3472648" y="3228945"/>
            <a:ext cx="1327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087E2-6008-47A8-B41E-A67C480867DE}"/>
              </a:ext>
            </a:extLst>
          </p:cNvPr>
          <p:cNvSpPr txBox="1"/>
          <p:nvPr/>
        </p:nvSpPr>
        <p:spPr>
          <a:xfrm>
            <a:off x="914400" y="685800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Y</a:t>
            </a:r>
            <a:endParaRPr lang="th-TH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34931F-9C50-499D-A88A-0475BFF3E1C8}"/>
              </a:ext>
            </a:extLst>
          </p:cNvPr>
          <p:cNvSpPr/>
          <p:nvPr/>
        </p:nvSpPr>
        <p:spPr>
          <a:xfrm>
            <a:off x="1066800" y="2819400"/>
            <a:ext cx="37064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23360-1D7F-48E3-9C6A-D8096E99C017}"/>
              </a:ext>
            </a:extLst>
          </p:cNvPr>
          <p:cNvSpPr/>
          <p:nvPr/>
        </p:nvSpPr>
        <p:spPr>
          <a:xfrm>
            <a:off x="3886200" y="1008965"/>
            <a:ext cx="1143000" cy="59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AE970A5-2594-4C53-999A-1339A4F37147}"/>
              </a:ext>
            </a:extLst>
          </p:cNvPr>
          <p:cNvCxnSpPr>
            <a:cxnSpLocks/>
          </p:cNvCxnSpPr>
          <p:nvPr/>
        </p:nvCxnSpPr>
        <p:spPr>
          <a:xfrm>
            <a:off x="2286000" y="5337712"/>
            <a:ext cx="1361243" cy="0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20B17E5-B20B-42BB-B0B5-F29C7D189268}"/>
              </a:ext>
            </a:extLst>
          </p:cNvPr>
          <p:cNvCxnSpPr>
            <a:cxnSpLocks/>
          </p:cNvCxnSpPr>
          <p:nvPr/>
        </p:nvCxnSpPr>
        <p:spPr>
          <a:xfrm>
            <a:off x="3669247" y="5336232"/>
            <a:ext cx="12837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6B33C0C-43BD-4BBE-906B-7AF0D7F4BE61}"/>
              </a:ext>
            </a:extLst>
          </p:cNvPr>
          <p:cNvSpPr txBox="1"/>
          <p:nvPr/>
        </p:nvSpPr>
        <p:spPr>
          <a:xfrm>
            <a:off x="2438400" y="5481935"/>
            <a:ext cx="230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SE</a:t>
            </a:r>
            <a:r>
              <a:rPr lang="en-US" sz="2400" b="1" dirty="0"/>
              <a:t>	</a:t>
            </a:r>
            <a:r>
              <a:rPr lang="en-US" sz="2400" b="1" dirty="0">
                <a:solidFill>
                  <a:srgbClr val="FF0000"/>
                </a:solidFill>
              </a:rPr>
              <a:t>      IE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42208A-AF0B-4991-B22E-E6CD5C63B5CD}"/>
              </a:ext>
            </a:extLst>
          </p:cNvPr>
          <p:cNvSpPr txBox="1"/>
          <p:nvPr/>
        </p:nvSpPr>
        <p:spPr>
          <a:xfrm>
            <a:off x="2019204" y="4801716"/>
            <a:ext cx="33147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14</a:t>
            </a:r>
            <a:r>
              <a:rPr lang="en-US" sz="2400" b="1" dirty="0"/>
              <a:t>	    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B</a:t>
            </a:r>
            <a:r>
              <a:rPr lang="en-US" sz="2400" b="1" dirty="0"/>
              <a:t>	          </a:t>
            </a:r>
            <a:r>
              <a:rPr lang="en-US" sz="2400" b="1" dirty="0">
                <a:solidFill>
                  <a:srgbClr val="0070C0"/>
                </a:solidFill>
              </a:rPr>
              <a:t>16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EBF843-2789-4074-93EE-930259548B38}"/>
              </a:ext>
            </a:extLst>
          </p:cNvPr>
          <p:cNvSpPr txBox="1"/>
          <p:nvPr/>
        </p:nvSpPr>
        <p:spPr>
          <a:xfrm>
            <a:off x="7668457" y="4811074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X</a:t>
            </a:r>
            <a:endParaRPr lang="th-TH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333E2F-7D80-4950-A4F0-832468B3ADE7}"/>
              </a:ext>
            </a:extLst>
          </p:cNvPr>
          <p:cNvSpPr/>
          <p:nvPr/>
        </p:nvSpPr>
        <p:spPr>
          <a:xfrm>
            <a:off x="6324600" y="6248400"/>
            <a:ext cx="2743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F4641E-BABF-4FE3-963D-12D615F1DAF6}"/>
              </a:ext>
            </a:extLst>
          </p:cNvPr>
          <p:cNvSpPr/>
          <p:nvPr/>
        </p:nvSpPr>
        <p:spPr>
          <a:xfrm>
            <a:off x="127153" y="6312187"/>
            <a:ext cx="1168247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D182C39C-9463-48B1-9EF8-B7226F1CA73F}"/>
              </a:ext>
            </a:extLst>
          </p:cNvPr>
          <p:cNvSpPr/>
          <p:nvPr/>
        </p:nvSpPr>
        <p:spPr>
          <a:xfrm>
            <a:off x="3091742" y="1708437"/>
            <a:ext cx="2067757" cy="2120708"/>
          </a:xfrm>
          <a:prstGeom prst="arc">
            <a:avLst>
              <a:gd name="adj1" fmla="val 4983711"/>
              <a:gd name="adj2" fmla="val 9825736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3097A2E-823F-4BD8-A44F-CA1EBD24A414}"/>
              </a:ext>
            </a:extLst>
          </p:cNvPr>
          <p:cNvSpPr/>
          <p:nvPr/>
        </p:nvSpPr>
        <p:spPr>
          <a:xfrm>
            <a:off x="3505200" y="3600635"/>
            <a:ext cx="142043" cy="1420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47E0F9-A17D-4B73-8D49-3B89C7401E56}"/>
              </a:ext>
            </a:extLst>
          </p:cNvPr>
          <p:cNvSpPr txBox="1"/>
          <p:nvPr/>
        </p:nvSpPr>
        <p:spPr>
          <a:xfrm>
            <a:off x="4572000" y="215712"/>
            <a:ext cx="4343400" cy="224676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</a:t>
            </a:r>
            <a:r>
              <a:rPr lang="en-US" sz="2000" b="1" dirty="0">
                <a:solidFill>
                  <a:schemeClr val="accent5"/>
                </a:solidFill>
                <a:latin typeface="+mj-lt"/>
              </a:rPr>
              <a:t>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TE 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IE</a:t>
            </a:r>
          </a:p>
          <a:p>
            <a:r>
              <a:rPr lang="en-US" sz="2000" b="1" dirty="0">
                <a:latin typeface="+mj-lt"/>
              </a:rPr>
              <a:t>= 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+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 </a:t>
            </a:r>
            <a:r>
              <a:rPr lang="en-US" sz="2000" b="1" dirty="0">
                <a:latin typeface="+mj-lt"/>
              </a:rPr>
              <a:t>= 2</a:t>
            </a: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We need to find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I’)</a:t>
            </a:r>
            <a:r>
              <a:rPr lang="en-US" sz="2000" b="1" dirty="0">
                <a:latin typeface="+mj-lt"/>
              </a:rPr>
              <a:t>.</a:t>
            </a:r>
            <a:endParaRPr lang="th-TH" sz="2000" b="1" dirty="0"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04F56C58-59B2-412C-ABC9-76D6A44E15C3}"/>
                  </a:ext>
                </a:extLst>
              </p:cNvPr>
              <p:cNvSpPr/>
              <p:nvPr/>
            </p:nvSpPr>
            <p:spPr>
              <a:xfrm>
                <a:off x="6603549" y="2463354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04F56C58-59B2-412C-ABC9-76D6A44E15C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3549" y="2463354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649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+mj-lt"/>
              </a:rPr>
              <a:t>Substitution Effect (holding purchasing power constant)</a:t>
            </a:r>
          </a:p>
          <a:p>
            <a:pPr marL="0" indent="0">
              <a:buNone/>
            </a:pPr>
            <a:endParaRPr lang="en-US" sz="2600" b="1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To find the SE,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>
                <a:latin typeface="+mj-lt"/>
              </a:rPr>
              <a:t>Find the new income (I’) of the pivoted BL.</a:t>
            </a:r>
            <a:endParaRPr lang="en-US" sz="2200" dirty="0">
              <a:latin typeface="+mj-lt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600" dirty="0">
                <a:latin typeface="+mj-lt"/>
              </a:rPr>
              <a:t>Find the optimal bundle (Bundle B) on this pivoted BL by using the demand equation.</a:t>
            </a:r>
          </a:p>
          <a:p>
            <a:pPr marL="0" indent="0">
              <a:buNone/>
            </a:pPr>
            <a:endParaRPr lang="en-US" sz="2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1112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+mj-lt"/>
              </a:rPr>
              <a:t>To find the SE,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b="1" dirty="0"/>
              <a:t>Find the new income (I’) of the pivoted BL.</a:t>
            </a:r>
            <a:endParaRPr lang="en-US" sz="2200" b="1" dirty="0"/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First, notice that the Pivoted BL is parallel to the Final BL.</a:t>
            </a:r>
          </a:p>
          <a:p>
            <a:pPr marL="0" indent="0">
              <a:buNone/>
            </a:pPr>
            <a:r>
              <a:rPr lang="en-US" sz="2600" u="sng" dirty="0">
                <a:latin typeface="+mj-lt"/>
              </a:rPr>
              <a:t>This implies that I’ must be less than $120.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Also notice that Bundle A is on the Pivoted BL (where the price has already changed).</a:t>
            </a:r>
          </a:p>
          <a:p>
            <a:pPr marL="0" indent="0">
              <a:buNone/>
            </a:pPr>
            <a:r>
              <a:rPr lang="en-US" sz="2600" u="sng" dirty="0">
                <a:latin typeface="+mj-lt"/>
              </a:rPr>
              <a:t>This is to keep the purchasing power constant.</a:t>
            </a:r>
          </a:p>
        </p:txBody>
      </p:sp>
    </p:spTree>
    <p:extLst>
      <p:ext uri="{BB962C8B-B14F-4D97-AF65-F5344CB8AC3E}">
        <p14:creationId xmlns:p14="http://schemas.microsoft.com/office/powerpoint/2010/main" val="3079038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+mj-lt"/>
              </a:rPr>
              <a:t>To find the SE,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b="1" dirty="0"/>
              <a:t>Find the new income (I’) of the pivoted BL.</a:t>
            </a:r>
            <a:endParaRPr lang="en-US" sz="2200" b="1" dirty="0"/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Since Bundle A (X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, Y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) is on both BL’s, this means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Original BL: </a:t>
            </a:r>
            <a:r>
              <a:rPr lang="en-US" sz="2600" dirty="0" err="1">
                <a:latin typeface="+mj-lt"/>
              </a:rPr>
              <a:t>PxX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= I		3(14)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= 120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Pivoted BL: </a:t>
            </a:r>
            <a:r>
              <a:rPr lang="en-US" sz="2600" dirty="0" err="1">
                <a:latin typeface="+mj-lt"/>
              </a:rPr>
              <a:t>Px’X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= I’		2(14) + </a:t>
            </a:r>
            <a:r>
              <a:rPr lang="en-US" sz="2600" dirty="0" err="1">
                <a:latin typeface="+mj-lt"/>
              </a:rPr>
              <a:t>PyY</a:t>
            </a:r>
            <a:r>
              <a:rPr lang="en-US" sz="2600" baseline="-25000" dirty="0" err="1">
                <a:latin typeface="+mj-lt"/>
              </a:rPr>
              <a:t>A</a:t>
            </a:r>
            <a:r>
              <a:rPr lang="en-US" sz="2600" dirty="0">
                <a:latin typeface="+mj-lt"/>
              </a:rPr>
              <a:t> = I’</a:t>
            </a:r>
          </a:p>
          <a:p>
            <a:pPr marL="0" indent="0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Both BL’s intersect (i.e. they are equal) at Bundle A,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solving by equating the two BL’s gives I’ = 120 – 14 = 106.</a:t>
            </a:r>
          </a:p>
        </p:txBody>
      </p:sp>
    </p:spTree>
    <p:extLst>
      <p:ext uri="{BB962C8B-B14F-4D97-AF65-F5344CB8AC3E}">
        <p14:creationId xmlns:p14="http://schemas.microsoft.com/office/powerpoint/2010/main" val="3673619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To find the SE,</a:t>
                </a:r>
              </a:p>
              <a:p>
                <a:pPr marL="514350" indent="-514350">
                  <a:buFont typeface="+mj-lt"/>
                  <a:buAutoNum type="arabicPeriod" startAt="2"/>
                </a:pPr>
                <a:r>
                  <a:rPr lang="en-US" sz="2600" b="1" dirty="0">
                    <a:latin typeface="+mj-lt"/>
                  </a:rPr>
                  <a:t>Find the optimal bundle (Bundle B) on this pivoted BL by using the demand equation.</a:t>
                </a:r>
              </a:p>
              <a:p>
                <a:pPr marL="514350" indent="-514350">
                  <a:buFont typeface="+mj-lt"/>
                  <a:buAutoNum type="arabicPeriod" startAt="2"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We now use the demand equation to find Bundle B.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 sz="2600" i="0" smtClean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600" i="0" smtClean="0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 sz="2600" i="0" smtClean="0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B</m:t>
                          </m:r>
                        </m:sub>
                      </m:sSub>
                      <m:d>
                        <m:dPr>
                          <m:ctrlPr>
                            <a:rPr lang="en-US" sz="2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 106</m:t>
                          </m:r>
                        </m:e>
                      </m:d>
                      <m:r>
                        <a:rPr lang="en-US" sz="2600" i="0" smtClean="0">
                          <a:latin typeface="Cambria Math" panose="02040503050406030204" pitchFamily="18" charset="0"/>
                        </a:rPr>
                        <m:t>=10+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</a:rPr>
                            <m:t>106</m:t>
                          </m:r>
                        </m:num>
                        <m:den>
                          <m:r>
                            <a:rPr lang="en-US" sz="2600" i="0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d>
                            <m:dPr>
                              <m:ctrlPr>
                                <a:rPr lang="en-US" sz="26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6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</m:d>
                        </m:den>
                      </m:f>
                      <m:r>
                        <a:rPr lang="en-US" sz="2600" b="0" i="0" smtClean="0">
                          <a:latin typeface="Cambria Math" panose="02040503050406030204" pitchFamily="18" charset="0"/>
                        </a:rPr>
                        <m:t>=15.3</m:t>
                      </m:r>
                    </m:oMath>
                  </m:oMathPara>
                </a14:m>
                <a:endParaRPr lang="en-US" sz="2600" dirty="0">
                  <a:latin typeface="+mj-lt"/>
                </a:endParaRPr>
              </a:p>
            </p:txBody>
          </p:sp>
        </mc:Choice>
        <mc:Fallback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65542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lutsky decomposition">
            <a:extLst>
              <a:ext uri="{FF2B5EF4-FFF2-40B4-BE49-F238E27FC236}">
                <a16:creationId xmlns:a16="http://schemas.microsoft.com/office/drawing/2014/main" id="{925890FB-B12E-4C5A-BC1A-5B436913D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AB32EB-8B84-4D5C-9E64-AC705557A3A4}"/>
              </a:ext>
            </a:extLst>
          </p:cNvPr>
          <p:cNvSpPr txBox="1"/>
          <p:nvPr/>
        </p:nvSpPr>
        <p:spPr>
          <a:xfrm>
            <a:off x="2327150" y="2632569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B050"/>
                </a:solidFill>
                <a:latin typeface="+mj-lt"/>
              </a:rPr>
              <a:t>A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(3, 120)</a:t>
            </a:r>
            <a:endParaRPr lang="th-TH" sz="2000" b="1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E8C72-521E-4891-BFE9-0C944AD142BB}"/>
              </a:ext>
            </a:extLst>
          </p:cNvPr>
          <p:cNvSpPr txBox="1"/>
          <p:nvPr/>
        </p:nvSpPr>
        <p:spPr>
          <a:xfrm>
            <a:off x="5001271" y="2760956"/>
            <a:ext cx="125425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rgbClr val="0070C0"/>
                </a:solidFill>
                <a:latin typeface="+mj-lt"/>
              </a:rPr>
              <a:t>C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(2, 120)</a:t>
            </a:r>
            <a:endParaRPr lang="th-TH" sz="2000" b="1" dirty="0">
              <a:solidFill>
                <a:srgbClr val="0070C0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BA6DCA-78CF-4802-BFEF-9F6186F07139}"/>
              </a:ext>
            </a:extLst>
          </p:cNvPr>
          <p:cNvSpPr txBox="1"/>
          <p:nvPr/>
        </p:nvSpPr>
        <p:spPr>
          <a:xfrm>
            <a:off x="3472648" y="3228945"/>
            <a:ext cx="1327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X</a:t>
            </a:r>
            <a:r>
              <a:rPr lang="en-US" sz="2000" b="1" baseline="-25000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B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(2, 106)</a:t>
            </a:r>
            <a:endParaRPr lang="th-TH" sz="2000" b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A087E2-6008-47A8-B41E-A67C480867DE}"/>
              </a:ext>
            </a:extLst>
          </p:cNvPr>
          <p:cNvSpPr txBox="1"/>
          <p:nvPr/>
        </p:nvSpPr>
        <p:spPr>
          <a:xfrm>
            <a:off x="914400" y="685800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Y</a:t>
            </a:r>
            <a:endParaRPr lang="th-TH" sz="36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34931F-9C50-499D-A88A-0475BFF3E1C8}"/>
              </a:ext>
            </a:extLst>
          </p:cNvPr>
          <p:cNvSpPr/>
          <p:nvPr/>
        </p:nvSpPr>
        <p:spPr>
          <a:xfrm>
            <a:off x="1066800" y="2819400"/>
            <a:ext cx="370643" cy="533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023360-1D7F-48E3-9C6A-D8096E99C017}"/>
              </a:ext>
            </a:extLst>
          </p:cNvPr>
          <p:cNvSpPr/>
          <p:nvPr/>
        </p:nvSpPr>
        <p:spPr>
          <a:xfrm>
            <a:off x="3886200" y="1008965"/>
            <a:ext cx="1143000" cy="5912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AE970A5-2594-4C53-999A-1339A4F37147}"/>
              </a:ext>
            </a:extLst>
          </p:cNvPr>
          <p:cNvCxnSpPr>
            <a:cxnSpLocks/>
          </p:cNvCxnSpPr>
          <p:nvPr/>
        </p:nvCxnSpPr>
        <p:spPr>
          <a:xfrm>
            <a:off x="2286000" y="5337712"/>
            <a:ext cx="1361243" cy="0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20B17E5-B20B-42BB-B0B5-F29C7D189268}"/>
              </a:ext>
            </a:extLst>
          </p:cNvPr>
          <p:cNvCxnSpPr>
            <a:cxnSpLocks/>
          </p:cNvCxnSpPr>
          <p:nvPr/>
        </p:nvCxnSpPr>
        <p:spPr>
          <a:xfrm>
            <a:off x="3669247" y="5336232"/>
            <a:ext cx="12837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66B33C0C-43BD-4BBE-906B-7AF0D7F4BE61}"/>
              </a:ext>
            </a:extLst>
          </p:cNvPr>
          <p:cNvSpPr txBox="1"/>
          <p:nvPr/>
        </p:nvSpPr>
        <p:spPr>
          <a:xfrm>
            <a:off x="2438400" y="5481935"/>
            <a:ext cx="2302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030A0"/>
                </a:solidFill>
              </a:rPr>
              <a:t>SE</a:t>
            </a:r>
            <a:r>
              <a:rPr lang="en-US" sz="2400" b="1" dirty="0"/>
              <a:t>	</a:t>
            </a:r>
            <a:r>
              <a:rPr lang="en-US" sz="2400" b="1" dirty="0">
                <a:solidFill>
                  <a:srgbClr val="FF0000"/>
                </a:solidFill>
              </a:rPr>
              <a:t>      IE</a:t>
            </a:r>
            <a:endParaRPr lang="th-TH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742208A-AF0B-4991-B22E-E6CD5C63B5CD}"/>
              </a:ext>
            </a:extLst>
          </p:cNvPr>
          <p:cNvSpPr txBox="1"/>
          <p:nvPr/>
        </p:nvSpPr>
        <p:spPr>
          <a:xfrm>
            <a:off x="2019204" y="4801716"/>
            <a:ext cx="331479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50"/>
                </a:solidFill>
              </a:rPr>
              <a:t>14</a:t>
            </a:r>
            <a:r>
              <a:rPr lang="en-US" sz="2400" b="1" dirty="0"/>
              <a:t>	  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15.3	</a:t>
            </a:r>
            <a:r>
              <a:rPr lang="en-US" sz="2400" b="1" dirty="0"/>
              <a:t>          </a:t>
            </a:r>
            <a:r>
              <a:rPr lang="en-US" sz="2400" b="1" dirty="0">
                <a:solidFill>
                  <a:srgbClr val="0070C0"/>
                </a:solidFill>
              </a:rPr>
              <a:t>16</a:t>
            </a:r>
            <a:endParaRPr lang="th-TH" sz="2400" b="1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FEBF843-2789-4074-93EE-930259548B38}"/>
              </a:ext>
            </a:extLst>
          </p:cNvPr>
          <p:cNvSpPr txBox="1"/>
          <p:nvPr/>
        </p:nvSpPr>
        <p:spPr>
          <a:xfrm>
            <a:off x="7668457" y="4811074"/>
            <a:ext cx="52304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X</a:t>
            </a:r>
            <a:endParaRPr lang="th-TH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333E2F-7D80-4950-A4F0-832468B3ADE7}"/>
              </a:ext>
            </a:extLst>
          </p:cNvPr>
          <p:cNvSpPr/>
          <p:nvPr/>
        </p:nvSpPr>
        <p:spPr>
          <a:xfrm>
            <a:off x="6324600" y="6248400"/>
            <a:ext cx="2743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1F4641E-BABF-4FE3-963D-12D615F1DAF6}"/>
              </a:ext>
            </a:extLst>
          </p:cNvPr>
          <p:cNvSpPr/>
          <p:nvPr/>
        </p:nvSpPr>
        <p:spPr>
          <a:xfrm>
            <a:off x="127153" y="6312187"/>
            <a:ext cx="1168247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D182C39C-9463-48B1-9EF8-B7226F1CA73F}"/>
              </a:ext>
            </a:extLst>
          </p:cNvPr>
          <p:cNvSpPr/>
          <p:nvPr/>
        </p:nvSpPr>
        <p:spPr>
          <a:xfrm>
            <a:off x="3091742" y="1708437"/>
            <a:ext cx="2067757" cy="2120708"/>
          </a:xfrm>
          <a:prstGeom prst="arc">
            <a:avLst>
              <a:gd name="adj1" fmla="val 4983711"/>
              <a:gd name="adj2" fmla="val 9825736"/>
            </a:avLst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3097A2E-823F-4BD8-A44F-CA1EBD24A414}"/>
              </a:ext>
            </a:extLst>
          </p:cNvPr>
          <p:cNvSpPr/>
          <p:nvPr/>
        </p:nvSpPr>
        <p:spPr>
          <a:xfrm>
            <a:off x="3505200" y="3600635"/>
            <a:ext cx="142043" cy="1420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47E0F9-A17D-4B73-8D49-3B89C7401E56}"/>
              </a:ext>
            </a:extLst>
          </p:cNvPr>
          <p:cNvSpPr txBox="1"/>
          <p:nvPr/>
        </p:nvSpPr>
        <p:spPr>
          <a:xfrm>
            <a:off x="4572000" y="215712"/>
            <a:ext cx="4343400" cy="16312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endParaRPr lang="th-TH" sz="2000" b="1" dirty="0">
              <a:solidFill>
                <a:srgbClr val="7030A0"/>
              </a:solidFill>
              <a:latin typeface="+mj-lt"/>
            </a:endParaRPr>
          </a:p>
          <a:p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 =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</a:t>
            </a:r>
            <a:r>
              <a:rPr lang="en-US" sz="2000" b="1" dirty="0">
                <a:solidFill>
                  <a:schemeClr val="accent5"/>
                </a:solidFill>
                <a:latin typeface="+mj-lt"/>
              </a:rPr>
              <a:t> </a:t>
            </a:r>
            <a:r>
              <a:rPr lang="en-US" sz="2000" b="1" dirty="0">
                <a:latin typeface="+mj-lt"/>
              </a:rPr>
              <a:t>–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15.3 </a:t>
            </a:r>
            <a:r>
              <a:rPr lang="en-US" sz="2000" b="1" dirty="0">
                <a:latin typeface="+mj-lt"/>
              </a:rPr>
              <a:t>=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endParaRPr lang="th-TH" sz="2000" b="1" dirty="0">
              <a:solidFill>
                <a:srgbClr val="FF0000"/>
              </a:solidFill>
              <a:latin typeface="+mj-lt"/>
            </a:endParaRPr>
          </a:p>
          <a:p>
            <a:endParaRPr lang="en-US" sz="2000" b="1" dirty="0">
              <a:latin typeface="+mj-lt"/>
            </a:endParaRPr>
          </a:p>
          <a:p>
            <a:r>
              <a:rPr lang="en-US" sz="2000" b="1" dirty="0">
                <a:latin typeface="+mj-lt"/>
              </a:rPr>
              <a:t>TE 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SE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IE </a:t>
            </a:r>
            <a:r>
              <a:rPr lang="en-US" sz="2000" b="1" dirty="0">
                <a:latin typeface="+mj-lt"/>
              </a:rPr>
              <a:t>= </a:t>
            </a:r>
            <a:r>
              <a:rPr lang="en-US" sz="2000" b="1" dirty="0">
                <a:solidFill>
                  <a:srgbClr val="7030A0"/>
                </a:solidFill>
                <a:latin typeface="+mj-lt"/>
              </a:rPr>
              <a:t>1.3</a:t>
            </a:r>
            <a:r>
              <a:rPr lang="en-US" sz="2000" b="1" dirty="0">
                <a:latin typeface="+mj-lt"/>
              </a:rPr>
              <a:t> + </a:t>
            </a:r>
            <a:r>
              <a:rPr lang="en-US" sz="2000" b="1" dirty="0">
                <a:solidFill>
                  <a:srgbClr val="FF0000"/>
                </a:solidFill>
                <a:latin typeface="+mj-lt"/>
              </a:rPr>
              <a:t>0.7</a:t>
            </a:r>
            <a:r>
              <a:rPr lang="en-US" sz="2000" b="1" dirty="0">
                <a:latin typeface="+mj-lt"/>
              </a:rPr>
              <a:t> = 2</a:t>
            </a:r>
          </a:p>
          <a:p>
            <a:r>
              <a:rPr lang="en-US" sz="2000" b="1" dirty="0">
                <a:latin typeface="+mj-lt"/>
              </a:rPr>
              <a:t>or TE = – </a:t>
            </a:r>
            <a:r>
              <a:rPr lang="en-US" sz="2000" b="1" dirty="0">
                <a:solidFill>
                  <a:srgbClr val="00B050"/>
                </a:solidFill>
                <a:latin typeface="+mj-lt"/>
              </a:rPr>
              <a:t>14 </a:t>
            </a:r>
            <a:r>
              <a:rPr lang="en-US" sz="2000" b="1" dirty="0">
                <a:latin typeface="+mj-lt"/>
              </a:rPr>
              <a:t>+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16 </a:t>
            </a:r>
            <a:r>
              <a:rPr lang="en-US" sz="2000" b="1" dirty="0">
                <a:latin typeface="+mj-lt"/>
              </a:rPr>
              <a:t>=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/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)=10+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325130AC-6175-4B2A-AC8F-9D7B5BCCAB8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3549" y="1846928"/>
                <a:ext cx="2311851" cy="61087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2761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diagram before, Bundle B is on the BL with a lower income of $106 although the consumer has the income of $120. WHY?</a:t>
            </a:r>
          </a:p>
          <a:p>
            <a:endParaRPr lang="en-US" dirty="0"/>
          </a:p>
          <a:p>
            <a:r>
              <a:rPr lang="en-US" dirty="0"/>
              <a:t>As previously mentioned in Topic 3 Part 2 Page 23, </a:t>
            </a:r>
            <a:r>
              <a:rPr lang="en-US" dirty="0" err="1"/>
              <a:t>Slutskian</a:t>
            </a:r>
            <a:r>
              <a:rPr lang="en-US" dirty="0"/>
              <a:t> and </a:t>
            </a:r>
            <a:r>
              <a:rPr lang="en-US" dirty="0" err="1"/>
              <a:t>Hicksian</a:t>
            </a:r>
            <a:r>
              <a:rPr lang="en-US" dirty="0"/>
              <a:t> Methods </a:t>
            </a:r>
            <a:r>
              <a:rPr lang="en-US" b="1" dirty="0"/>
              <a:t>“compensate” </a:t>
            </a:r>
            <a:r>
              <a:rPr lang="en-US" u="sng" dirty="0"/>
              <a:t>income</a:t>
            </a:r>
            <a:r>
              <a:rPr lang="en-US" dirty="0"/>
              <a:t> of the consumer when identifying the substitution effect.</a:t>
            </a:r>
            <a:endParaRPr lang="th-TH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90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“Compensate”</a:t>
            </a:r>
            <a:r>
              <a:rPr lang="en-US" dirty="0"/>
              <a:t> refers to the approach that</a:t>
            </a:r>
          </a:p>
          <a:p>
            <a:pPr lvl="1"/>
            <a:r>
              <a:rPr lang="en-US" sz="3200" dirty="0" err="1"/>
              <a:t>Slutskian</a:t>
            </a:r>
            <a:r>
              <a:rPr lang="en-US" sz="3200" dirty="0"/>
              <a:t> Method gives the consumer just enough money to get back to his original bundle A, so that his purchasing power is constant.</a:t>
            </a:r>
          </a:p>
          <a:p>
            <a:pPr lvl="1"/>
            <a:r>
              <a:rPr lang="en-US" sz="3200" dirty="0" err="1"/>
              <a:t>Hicksian</a:t>
            </a:r>
            <a:r>
              <a:rPr lang="en-US" sz="3200" dirty="0"/>
              <a:t> Method gives the consumer just enough money to get back to his original utility, so that his utility is constant.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6854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However, when Px falls, it is obvious that the consumer can still get back to his original Bundle A, and he should have excess money to buy something else. </a:t>
            </a:r>
            <a:r>
              <a:rPr lang="en-US" u="sng" dirty="0"/>
              <a:t>Thus, his purchasing power is greater after Px falls</a:t>
            </a:r>
            <a:r>
              <a:rPr lang="en-US" dirty="0"/>
              <a:t>.</a:t>
            </a:r>
          </a:p>
          <a:p>
            <a:r>
              <a:rPr lang="en-US" sz="3200" dirty="0"/>
              <a:t>Since </a:t>
            </a:r>
            <a:r>
              <a:rPr lang="en-US" sz="3200" dirty="0" err="1"/>
              <a:t>Slutskian</a:t>
            </a:r>
            <a:r>
              <a:rPr lang="en-US" sz="3200" dirty="0"/>
              <a:t> Method holds the purchasing power constant, money has to be taken from the consumer to</a:t>
            </a:r>
            <a:r>
              <a:rPr lang="en-US" dirty="0"/>
              <a:t> </a:t>
            </a:r>
            <a:r>
              <a:rPr lang="en-US" sz="3200" dirty="0"/>
              <a:t>reduce his purchasing power.</a:t>
            </a:r>
          </a:p>
          <a:p>
            <a:r>
              <a:rPr lang="en-US" dirty="0"/>
              <a:t>This is why at Pivoted BL, Income falls to $106.</a:t>
            </a:r>
            <a:endParaRPr lang="en-US" sz="3200" dirty="0"/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2944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A3569-7B21-4C59-AA90-5FDE23AB3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Thus, according to Hicks and Slutsky, </a:t>
            </a:r>
            <a:br>
              <a:rPr lang="en-US" dirty="0"/>
            </a:br>
            <a:r>
              <a:rPr lang="en-US" dirty="0"/>
              <a:t>to </a:t>
            </a:r>
            <a:r>
              <a:rPr lang="en-US" b="1" dirty="0"/>
              <a:t>“compensate” </a:t>
            </a:r>
            <a:r>
              <a:rPr lang="en-US" dirty="0"/>
              <a:t>the consumer,</a:t>
            </a:r>
          </a:p>
          <a:p>
            <a:pPr lvl="1"/>
            <a:r>
              <a:rPr lang="en-US" sz="3200" dirty="0"/>
              <a:t> the income at the Pivoted BL will be reduced when Px falls.</a:t>
            </a:r>
          </a:p>
          <a:p>
            <a:pPr lvl="1"/>
            <a:r>
              <a:rPr lang="en-US" sz="3200" dirty="0"/>
              <a:t>the income at the Pivoted BL will be raised when Px rises.</a:t>
            </a:r>
          </a:p>
        </p:txBody>
      </p:sp>
      <p:sp>
        <p:nvSpPr>
          <p:cNvPr id="30725" name="Slide Number Placeholder 3">
            <a:extLst>
              <a:ext uri="{FF2B5EF4-FFF2-40B4-BE49-F238E27FC236}">
                <a16:creationId xmlns:a16="http://schemas.microsoft.com/office/drawing/2014/main" id="{17B1D02D-E2D4-4DBD-B9FA-7880CFD0C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1C57911-6DA1-4864-AB67-A301FA421C5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92883" name="AutoShape 19">
            <a:extLst>
              <a:ext uri="{FF2B5EF4-FFF2-40B4-BE49-F238E27FC236}">
                <a16:creationId xmlns:a16="http://schemas.microsoft.com/office/drawing/2014/main" id="{372EA524-6F3A-4C46-A9C7-10A0C4221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3600" b="1" dirty="0">
                <a:solidFill>
                  <a:srgbClr val="000066"/>
                </a:solidFill>
                <a:latin typeface="Calibri" pitchFamily="34" charset="0"/>
              </a:rPr>
              <a:t>Income Compensation for the SE</a:t>
            </a:r>
            <a:endParaRPr 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130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Method Example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9919E9-9666-4B2D-9606-5D321CA60A78}"/>
              </a:ext>
            </a:extLst>
          </p:cNvPr>
          <p:cNvGrpSpPr/>
          <p:nvPr/>
        </p:nvGrpSpPr>
        <p:grpSpPr>
          <a:xfrm>
            <a:off x="0" y="1143000"/>
            <a:ext cx="9144000" cy="3131736"/>
            <a:chOff x="-304800" y="2590800"/>
            <a:chExt cx="9144000" cy="3131736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529C11E-2D7F-4DCC-920C-735FC3543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304800" y="2590800"/>
              <a:ext cx="9144000" cy="3131736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CCFB520-09D8-45D2-9013-66B2F2E7B0B9}"/>
                </a:ext>
              </a:extLst>
            </p:cNvPr>
            <p:cNvSpPr/>
            <p:nvPr/>
          </p:nvSpPr>
          <p:spPr>
            <a:xfrm>
              <a:off x="4398145" y="4155488"/>
              <a:ext cx="4419600" cy="1531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tx1"/>
                  </a:solidFill>
                </a:rPr>
                <a:t>Note: Use the “</a:t>
              </a:r>
              <a:r>
                <a:rPr lang="en-US" dirty="0" err="1">
                  <a:solidFill>
                    <a:schemeClr val="tx1"/>
                  </a:solidFill>
                </a:rPr>
                <a:t>Slutskian</a:t>
              </a:r>
              <a:r>
                <a:rPr lang="en-US" dirty="0">
                  <a:solidFill>
                    <a:schemeClr val="tx1"/>
                  </a:solidFill>
                </a:rPr>
                <a:t>” Substitution Effect</a:t>
              </a:r>
              <a:endParaRPr lang="th-TH" dirty="0">
                <a:solidFill>
                  <a:schemeClr val="tx1"/>
                </a:solidFill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976F1B1-AE6A-4A0D-B1E6-C33BC3BFA930}"/>
              </a:ext>
            </a:extLst>
          </p:cNvPr>
          <p:cNvSpPr txBox="1"/>
          <p:nvPr/>
        </p:nvSpPr>
        <p:spPr>
          <a:xfrm>
            <a:off x="647700" y="4724400"/>
            <a:ext cx="7848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To find the solution:</a:t>
            </a:r>
          </a:p>
          <a:p>
            <a:r>
              <a:rPr lang="en-US" sz="2000" dirty="0"/>
              <a:t>Step 1:	Find the demand equation</a:t>
            </a:r>
          </a:p>
          <a:p>
            <a:r>
              <a:rPr lang="en-US" sz="2000" dirty="0"/>
              <a:t>Step 2: Use the demand equation to find Bundles A and C.</a:t>
            </a:r>
          </a:p>
          <a:p>
            <a:r>
              <a:rPr lang="en-US" sz="2000" dirty="0"/>
              <a:t>Step 3: Find the compensated income and plug into the demand equation to find Bundle B.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805588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3E7433-5425-4829-8FCB-F316D140D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1953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25D5D2F-93CD-4602-A944-1F02803F8E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895600"/>
            <a:ext cx="4495800" cy="85999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79FD7E-9DE2-457D-88EA-2C06E8CE0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D960F07-52D0-4A00-8351-9146A3935DB3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536E0F-BD5B-49C0-9C5B-F59A726FDB30}"/>
              </a:ext>
            </a:extLst>
          </p:cNvPr>
          <p:cNvSpPr txBox="1"/>
          <p:nvPr/>
        </p:nvSpPr>
        <p:spPr>
          <a:xfrm>
            <a:off x="0" y="6488668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Ans(c): SE = 21, IE = 0 for the </a:t>
            </a:r>
            <a:r>
              <a:rPr lang="en-US" dirty="0" err="1"/>
              <a:t>Hicksian</a:t>
            </a:r>
            <a:r>
              <a:rPr lang="en-US" dirty="0"/>
              <a:t> Approach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2092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>
                <a:latin typeface="+mj-lt"/>
              </a:rPr>
              <a:t>From TE = SE + IE, we can write it in a symbolic form.</a:t>
            </a: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∆X = ∆X</a:t>
            </a:r>
            <a:r>
              <a:rPr lang="en-US" sz="2600" b="1" baseline="-25000" dirty="0">
                <a:latin typeface="+mj-lt"/>
              </a:rPr>
              <a:t>SE</a:t>
            </a:r>
            <a:r>
              <a:rPr lang="en-US" sz="2600" b="1" dirty="0">
                <a:latin typeface="+mj-lt"/>
              </a:rPr>
              <a:t> + ∆X</a:t>
            </a:r>
            <a:r>
              <a:rPr lang="en-US" sz="2600" b="1" baseline="-25000" dirty="0">
                <a:latin typeface="+mj-lt"/>
              </a:rPr>
              <a:t>IE</a:t>
            </a:r>
            <a:endParaRPr lang="en-US" sz="2600" b="1" dirty="0">
              <a:latin typeface="+mj-lt"/>
            </a:endParaRP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…then..</a:t>
            </a:r>
          </a:p>
          <a:p>
            <a:pPr marL="0" indent="0" algn="ctr">
              <a:buNone/>
            </a:pPr>
            <a:r>
              <a:rPr lang="en-US" sz="2600" b="1" dirty="0">
                <a:latin typeface="+mj-lt"/>
              </a:rPr>
              <a:t>∆X = ∆X</a:t>
            </a:r>
            <a:r>
              <a:rPr lang="en-US" sz="2600" b="1" baseline="-25000" dirty="0">
                <a:latin typeface="+mj-lt"/>
              </a:rPr>
              <a:t>SE</a:t>
            </a:r>
            <a:r>
              <a:rPr lang="en-US" sz="2600" b="1" dirty="0">
                <a:latin typeface="+mj-lt"/>
              </a:rPr>
              <a:t> – (∆X</a:t>
            </a:r>
            <a:r>
              <a:rPr lang="en-US" sz="2600" b="1" baseline="-25000" dirty="0">
                <a:latin typeface="+mj-lt"/>
              </a:rPr>
              <a:t>NIE</a:t>
            </a:r>
            <a:r>
              <a:rPr lang="en-US" sz="2600" b="1" dirty="0">
                <a:latin typeface="+mj-lt"/>
              </a:rPr>
              <a:t>)</a:t>
            </a:r>
          </a:p>
          <a:p>
            <a:pPr marL="0" indent="0" algn="ctr">
              <a:buNone/>
            </a:pPr>
            <a:endParaRPr lang="en-US" sz="2600" dirty="0">
              <a:latin typeface="+mj-lt"/>
            </a:endParaRP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where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 =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– X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 , I)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SE</a:t>
            </a:r>
            <a:r>
              <a:rPr lang="en-US" sz="2600" dirty="0">
                <a:latin typeface="+mj-lt"/>
              </a:rPr>
              <a:t> =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 – X</a:t>
            </a:r>
            <a:r>
              <a:rPr lang="en-US" sz="2600" baseline="-25000" dirty="0">
                <a:latin typeface="+mj-lt"/>
              </a:rPr>
              <a:t>A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 , I)   &gt;&gt;&gt; </a:t>
            </a:r>
            <a:r>
              <a:rPr lang="en-US" sz="2600" dirty="0" err="1">
                <a:latin typeface="+mj-lt"/>
              </a:rPr>
              <a:t>Slutskian</a:t>
            </a:r>
            <a:r>
              <a:rPr lang="en-US" sz="2600" dirty="0">
                <a:latin typeface="+mj-lt"/>
              </a:rPr>
              <a:t> Method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IE</a:t>
            </a:r>
            <a:r>
              <a:rPr lang="en-US" sz="2600" dirty="0">
                <a:latin typeface="+mj-lt"/>
              </a:rPr>
              <a:t>  =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–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</a:t>
            </a:r>
          </a:p>
          <a:p>
            <a:pPr marL="0" indent="0">
              <a:buNone/>
            </a:pPr>
            <a:r>
              <a:rPr lang="en-US" sz="2600" dirty="0">
                <a:latin typeface="+mj-lt"/>
              </a:rPr>
              <a:t>∆X</a:t>
            </a:r>
            <a:r>
              <a:rPr lang="en-US" sz="2600" baseline="-25000" dirty="0">
                <a:latin typeface="+mj-lt"/>
              </a:rPr>
              <a:t>NIE</a:t>
            </a:r>
            <a:r>
              <a:rPr lang="en-US" sz="2600" dirty="0">
                <a:latin typeface="+mj-lt"/>
              </a:rPr>
              <a:t>  = – ∆X</a:t>
            </a:r>
            <a:r>
              <a:rPr lang="en-US" sz="2600" baseline="-25000" dirty="0">
                <a:latin typeface="+mj-lt"/>
              </a:rPr>
              <a:t>IE</a:t>
            </a:r>
            <a:r>
              <a:rPr lang="en-US" sz="2600" dirty="0">
                <a:latin typeface="+mj-lt"/>
              </a:rPr>
              <a:t> = X</a:t>
            </a:r>
            <a:r>
              <a:rPr lang="en-US" sz="2600" baseline="-25000" dirty="0">
                <a:latin typeface="+mj-lt"/>
              </a:rPr>
              <a:t>B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I’) – X</a:t>
            </a:r>
            <a:r>
              <a:rPr lang="en-US" sz="2600" baseline="-25000" dirty="0">
                <a:latin typeface="+mj-lt"/>
              </a:rPr>
              <a:t>C</a:t>
            </a:r>
            <a:r>
              <a:rPr lang="en-US" sz="2600" dirty="0">
                <a:latin typeface="+mj-lt"/>
              </a:rPr>
              <a:t>(P</a:t>
            </a:r>
            <a:r>
              <a:rPr lang="en-US" sz="2600" baseline="-25000" dirty="0">
                <a:latin typeface="+mj-lt"/>
              </a:rPr>
              <a:t>X</a:t>
            </a:r>
            <a:r>
              <a:rPr lang="en-US" sz="2600" dirty="0">
                <a:latin typeface="+mj-lt"/>
              </a:rPr>
              <a:t>’ , I)   &gt;&gt;&gt; “Negative” IE</a:t>
            </a:r>
            <a:endParaRPr lang="th-TH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760155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3820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From ∆X = ∆X</a:t>
                </a:r>
                <a:r>
                  <a:rPr lang="en-US" sz="2600" baseline="-25000" dirty="0">
                    <a:latin typeface="+mj-lt"/>
                  </a:rPr>
                  <a:t>SE</a:t>
                </a:r>
                <a:r>
                  <a:rPr lang="en-US" sz="2600" dirty="0">
                    <a:latin typeface="+mj-lt"/>
                  </a:rPr>
                  <a:t> – ∆X</a:t>
                </a:r>
                <a:r>
                  <a:rPr lang="en-US" sz="2600" baseline="-25000" dirty="0">
                    <a:latin typeface="+mj-lt"/>
                  </a:rPr>
                  <a:t>NIE</a:t>
                </a:r>
                <a:r>
                  <a:rPr lang="en-US" sz="2600" dirty="0">
                    <a:latin typeface="+mj-lt"/>
                  </a:rPr>
                  <a:t> ,</a:t>
                </a:r>
                <a:br>
                  <a:rPr lang="en-US" sz="2600" dirty="0">
                    <a:latin typeface="+mj-lt"/>
                  </a:rPr>
                </a:br>
                <a:r>
                  <a:rPr lang="en-US" sz="2600" dirty="0">
                    <a:latin typeface="+mj-lt"/>
                  </a:rPr>
                  <a:t>	we divide both sides with ∆Px = Px’ – Px.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n-US" sz="2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NIE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In its derivative form,</a:t>
                </a: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2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2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NI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th-TH" sz="2600" dirty="0">
                  <a:latin typeface="+mj-lt"/>
                </a:endParaRP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382000" cy="4525963"/>
              </a:xfrm>
              <a:blipFill>
                <a:blip r:embed="rId2"/>
                <a:stretch>
                  <a:fillRect l="-1309" t="-1077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887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</m:num>
                        <m:den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2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  <m:r>
                        <a:rPr lang="en-US" sz="2600" b="0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sSub>
                            <m:sSubPr>
                              <m:ctrlPr>
                                <a:rPr lang="en-US" sz="26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n-US" sz="2600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NI</m:t>
                              </m:r>
                              <m:r>
                                <m:rPr>
                                  <m:sty m:val="p"/>
                                </m:rPr>
                                <a:rPr lang="en-US" sz="2600" b="0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E</m:t>
                              </m:r>
                            </m:sub>
                          </m:sSub>
                        </m:num>
                        <m:den>
                          <m: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𝜕</m:t>
                          </m:r>
                          <m:r>
                            <m:rPr>
                              <m:sty m:val="p"/>
                            </m:rPr>
                            <a:rPr lang="en-US" sz="2600" b="0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Px</m:t>
                          </m:r>
                        </m:den>
                      </m:f>
                    </m:oMath>
                  </m:oMathPara>
                </a14:m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From I = </a:t>
                </a:r>
                <a:r>
                  <a:rPr lang="en-US" sz="2600" dirty="0" err="1">
                    <a:latin typeface="+mj-lt"/>
                  </a:rPr>
                  <a:t>PxX</a:t>
                </a:r>
                <a:r>
                  <a:rPr lang="en-US" sz="2600" dirty="0">
                    <a:latin typeface="+mj-lt"/>
                  </a:rPr>
                  <a:t> + </a:t>
                </a:r>
                <a:r>
                  <a:rPr lang="en-US" sz="2600" dirty="0" err="1">
                    <a:latin typeface="+mj-lt"/>
                  </a:rPr>
                  <a:t>PyY</a:t>
                </a:r>
                <a:r>
                  <a:rPr lang="en-US" sz="2600" dirty="0">
                    <a:latin typeface="+mj-lt"/>
                  </a:rPr>
                  <a:t>, we can write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 smtClean="0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num>
                      <m:den>
                        <m:r>
                          <a:rPr lang="en-US" sz="2600" b="0" i="0" smtClean="0"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Px</m:t>
                        </m:r>
                      </m:den>
                    </m:f>
                    <m:r>
                      <a:rPr lang="en-US" sz="26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600" dirty="0">
                    <a:latin typeface="+mj-lt"/>
                  </a:rPr>
                  <a:t>  or  </a:t>
                </a:r>
                <a14:m>
                  <m:oMath xmlns:m="http://schemas.openxmlformats.org/officeDocument/2006/math">
                    <m:r>
                      <a:rPr lang="en-US" sz="2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𝜕</m:t>
                    </m:r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</a:rPr>
                      <m:t>Px</m:t>
                    </m:r>
                    <m:r>
                      <a:rPr lang="en-US" sz="2600" b="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6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I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</a:rPr>
                          <m:t>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𝐍𝐈𝐄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latin typeface="+mj-lt"/>
                  </a:rPr>
                  <a:t>This is called the “Slutsky Equation”.</a:t>
                </a:r>
                <a:endParaRPr lang="th-TH" sz="2600" dirty="0">
                  <a:latin typeface="+mj-lt"/>
                </a:endParaRP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24686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𝐍𝐈𝐄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	represents the TE.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SE</m:t>
                            </m:r>
                          </m:sub>
                        </m:sSub>
                      </m:num>
                      <m:den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	represents the SE.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2600" b="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 b="0" i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  <m:r>
                      <a:rPr lang="en-US" sz="2600" b="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en-US" sz="2600" b="0" i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X</m:t>
                    </m:r>
                  </m:oMath>
                </a14:m>
                <a:r>
                  <a:rPr lang="en-US" sz="2600" dirty="0">
                    <a:latin typeface="+mj-lt"/>
                  </a:rPr>
                  <a:t>	represents the IE.</a:t>
                </a: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We look at the “signs” of these derivatives when we interpret the Slutsky Equation because these signs tell us about the relationship between Px and X.</a:t>
                </a: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6729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4860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𝐍𝐈𝐄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dirty="0">
                    <a:ea typeface="Cambria Math" panose="02040503050406030204" pitchFamily="18" charset="0"/>
                  </a:rPr>
                  <a:t>Note </a:t>
                </a:r>
                <a:r>
                  <a:rPr lang="en-US" sz="2600" dirty="0" err="1">
                    <a:ea typeface="Cambria Math" panose="02040503050406030204" pitchFamily="18" charset="0"/>
                  </a:rPr>
                  <a:t>th</a:t>
                </a:r>
                <a:r>
                  <a:rPr lang="en-US" sz="2600" dirty="0">
                    <a:ea typeface="Cambria Math" panose="02040503050406030204" pitchFamily="18" charset="0"/>
                  </a:rPr>
                  <a:t>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/>
                  <a:t> &lt; 0, always. That is, SE is negative.</a:t>
                </a:r>
              </a:p>
              <a:p>
                <a:pPr marL="0" indent="0">
                  <a:buNone/>
                </a:pPr>
                <a:r>
                  <a:rPr lang="en-US" sz="2600" dirty="0"/>
                  <a:t>If X is a normal good,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2600" dirty="0"/>
                  <a:t> &gt; 0. But, IE is negative.</a:t>
                </a:r>
              </a:p>
              <a:p>
                <a:pPr marL="0" indent="0">
                  <a:buNone/>
                </a:pPr>
                <a:r>
                  <a:rPr lang="en-US" sz="2600" dirty="0"/>
                  <a:t>If X is an inferior good,</a:t>
                </a:r>
                <a:r>
                  <a:rPr lang="en-US" sz="26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sSub>
                          <m:sSubPr>
                            <m:ctrlPr>
                              <a:rPr lang="en-US" sz="26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X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NIE</m:t>
                            </m:r>
                          </m:sub>
                        </m:sSub>
                      </m:num>
                      <m:den>
                        <m: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I</m:t>
                        </m:r>
                      </m:den>
                    </m:f>
                  </m:oMath>
                </a14:m>
                <a:r>
                  <a:rPr lang="en-US" sz="2600" dirty="0"/>
                  <a:t> &lt; 0. But, IE is positive.</a:t>
                </a:r>
              </a:p>
              <a:p>
                <a:pPr marL="0" indent="0">
                  <a:buNone/>
                </a:pPr>
                <a:endParaRPr lang="en-US" sz="2600" dirty="0"/>
              </a:p>
              <a:p>
                <a:pPr marL="0" indent="0">
                  <a:buNone/>
                </a:pPr>
                <a:r>
                  <a:rPr lang="en-US" sz="2600" b="1" dirty="0"/>
                  <a:t>“Negative” </a:t>
                </a:r>
                <a:r>
                  <a:rPr lang="en-US" sz="2600" dirty="0"/>
                  <a:t>refers to the negative relationship b/w Px and X.</a:t>
                </a: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r="-815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439771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Slutsky Equation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𝐗</m:t>
                          </m:r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𝐒𝐄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𝐏𝐱</m:t>
                          </m:r>
                        </m:den>
                      </m:f>
                      <m:r>
                        <a:rPr lang="en-US" sz="2600" b="1" i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6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sSub>
                            <m:sSubPr>
                              <m:ctrlPr>
                                <a:rPr lang="en-US" sz="2600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𝐗</m:t>
                              </m:r>
                            </m:e>
                            <m:sub>
                              <m:r>
                                <a:rPr lang="en-US" sz="2600" b="1" i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𝐍𝐈𝐄</m:t>
                              </m:r>
                            </m:sub>
                          </m:sSub>
                        </m:num>
                        <m:den>
                          <m:r>
                            <a:rPr lang="en-US" sz="2600" b="1" i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𝛛</m:t>
                          </m:r>
                          <m:r>
                            <a:rPr lang="en-US" sz="26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𝐈</m:t>
                          </m:r>
                        </m:den>
                      </m:f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6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𝐗</m:t>
                      </m:r>
                    </m:oMath>
                  </m:oMathPara>
                </a14:m>
                <a:endParaRPr lang="en-US" sz="2600" b="1" dirty="0">
                  <a:latin typeface="+mj-lt"/>
                </a:endParaRPr>
              </a:p>
              <a:p>
                <a:pPr marL="0" indent="0">
                  <a:buNone/>
                </a:pPr>
                <a:endParaRPr lang="en-US" sz="2600" dirty="0">
                  <a:latin typeface="+mj-lt"/>
                </a:endParaRPr>
              </a:p>
              <a:p>
                <a:pPr marL="0" indent="0">
                  <a:buNone/>
                </a:pPr>
                <a:r>
                  <a:rPr lang="en-US" sz="2600" b="1" dirty="0">
                    <a:latin typeface="+mj-lt"/>
                  </a:rPr>
                  <a:t>Conclusions</a:t>
                </a:r>
              </a:p>
              <a:p>
                <a:r>
                  <a:rPr lang="en-US" sz="2600" dirty="0">
                    <a:latin typeface="+mj-lt"/>
                  </a:rPr>
                  <a:t>If X is normal, SE and IE reinforce each other.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All effects are negative.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The Law of Demand holds, i.e.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X</m:t>
                        </m:r>
                      </m:num>
                      <m:den>
                        <m: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m:rPr>
                            <m:sty m:val="p"/>
                          </m:rPr>
                          <a:rPr lang="en-US" sz="2600" b="0" i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Px</m:t>
                        </m:r>
                      </m:den>
                    </m:f>
                  </m:oMath>
                </a14:m>
                <a:r>
                  <a:rPr lang="en-US" sz="2600" dirty="0">
                    <a:latin typeface="+mj-lt"/>
                  </a:rPr>
                  <a:t> &lt; 0.</a:t>
                </a:r>
              </a:p>
              <a:p>
                <a:r>
                  <a:rPr lang="en-US" sz="2600" dirty="0">
                    <a:latin typeface="+mj-lt"/>
                  </a:rPr>
                  <a:t>If X is inferior, SE and IE counteract each other.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SE is negative, but IE is positive.</a:t>
                </a:r>
              </a:p>
              <a:p>
                <a:pPr lvl="1"/>
                <a:r>
                  <a:rPr lang="en-US" sz="2600" dirty="0">
                    <a:latin typeface="+mj-lt"/>
                  </a:rPr>
                  <a:t>The Law of Demand may not hold, e.g. </a:t>
                </a:r>
                <a:r>
                  <a:rPr lang="en-US" sz="2600" dirty="0" err="1">
                    <a:latin typeface="+mj-lt"/>
                  </a:rPr>
                  <a:t>Giffen</a:t>
                </a:r>
                <a:r>
                  <a:rPr lang="en-US" sz="2600" dirty="0">
                    <a:latin typeface="+mj-lt"/>
                  </a:rPr>
                  <a:t> good.</a:t>
                </a:r>
              </a:p>
            </p:txBody>
          </p:sp>
        </mc:Choice>
        <mc:Fallback xmlns="">
          <p:sp>
            <p:nvSpPr>
              <p:cNvPr id="2" name="Content Placeholder 1">
                <a:extLst>
                  <a:ext uri="{FF2B5EF4-FFF2-40B4-BE49-F238E27FC236}">
                    <a16:creationId xmlns:a16="http://schemas.microsoft.com/office/drawing/2014/main" id="{C1B10D76-3A8D-4203-8A0F-89D15B25A9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77445"/>
                <a:ext cx="8229600" cy="4525963"/>
              </a:xfrm>
              <a:blipFill>
                <a:blip r:embed="rId2"/>
                <a:stretch>
                  <a:fillRect l="-1333" b="-11036"/>
                </a:stretch>
              </a:blipFill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8116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1522</TotalTime>
  <Words>1910</Words>
  <Application>Microsoft Office PowerPoint</Application>
  <PresentationFormat>On-screen Show (4:3)</PresentationFormat>
  <Paragraphs>241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141</cp:revision>
  <dcterms:created xsi:type="dcterms:W3CDTF">2010-03-18T15:11:55Z</dcterms:created>
  <dcterms:modified xsi:type="dcterms:W3CDTF">2020-02-04T20:22:56Z</dcterms:modified>
</cp:coreProperties>
</file>