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7" r:id="rId2"/>
    <p:sldId id="258" r:id="rId3"/>
    <p:sldId id="304" r:id="rId4"/>
    <p:sldId id="347" r:id="rId5"/>
    <p:sldId id="309" r:id="rId6"/>
    <p:sldId id="349" r:id="rId7"/>
    <p:sldId id="348" r:id="rId8"/>
    <p:sldId id="350" r:id="rId9"/>
    <p:sldId id="352" r:id="rId10"/>
    <p:sldId id="353" r:id="rId11"/>
    <p:sldId id="354" r:id="rId12"/>
    <p:sldId id="355" r:id="rId13"/>
    <p:sldId id="356" r:id="rId14"/>
    <p:sldId id="322" r:id="rId15"/>
    <p:sldId id="357" r:id="rId16"/>
    <p:sldId id="358" r:id="rId17"/>
    <p:sldId id="359" r:id="rId18"/>
    <p:sldId id="360" r:id="rId19"/>
    <p:sldId id="329" r:id="rId20"/>
    <p:sldId id="361" r:id="rId21"/>
    <p:sldId id="362" r:id="rId22"/>
    <p:sldId id="363" r:id="rId23"/>
    <p:sldId id="364" r:id="rId24"/>
    <p:sldId id="366" r:id="rId25"/>
    <p:sldId id="367" r:id="rId26"/>
    <p:sldId id="368" r:id="rId27"/>
    <p:sldId id="369" r:id="rId28"/>
    <p:sldId id="370" r:id="rId29"/>
    <p:sldId id="371" r:id="rId30"/>
    <p:sldId id="37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2"/>
    <p:restoredTop sz="94729"/>
  </p:normalViewPr>
  <p:slideViewPr>
    <p:cSldViewPr snapToGrid="0" snapToObjects="1">
      <p:cViewPr varScale="1">
        <p:scale>
          <a:sx n="76" d="100"/>
          <a:sy n="76" d="100"/>
        </p:scale>
        <p:origin x="224" y="9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56318F-D017-1449-904C-597D0D01A21F}" type="doc">
      <dgm:prSet loTypeId="urn:microsoft.com/office/officeart/2005/8/layout/hProcess11" loCatId="process" qsTypeId="urn:microsoft.com/office/officeart/2005/8/quickstyle/simple4" qsCatId="simple" csTypeId="urn:microsoft.com/office/officeart/2005/8/colors/accent1_2" csCatId="accent1" phldr="1"/>
      <dgm:spPr/>
    </dgm:pt>
    <dgm:pt modelId="{C93873C8-24BE-E14B-9044-0F46DD05B5AD}">
      <dgm:prSet phldrT="[Text]" custT="1"/>
      <dgm:spPr/>
      <dgm:t>
        <a:bodyPr anchor="t"/>
        <a:lstStyle/>
        <a:p>
          <a:r>
            <a:rPr lang="en-US" altLang="en-US" sz="1800" dirty="0" smtClean="0">
              <a:cs typeface="Cordia New" charset="0"/>
            </a:rPr>
            <a:t>Mathematics and linguistics in Cambridge.</a:t>
          </a:r>
          <a:endParaRPr lang="en-US" altLang="en-US" sz="1800" dirty="0" smtClean="0">
            <a:latin typeface="Calibri" charset="0"/>
          </a:endParaRPr>
        </a:p>
      </dgm:t>
    </dgm:pt>
    <dgm:pt modelId="{A050E6C5-6120-B14A-AC82-0DA2143C6555}" type="parTrans" cxnId="{070B1F6C-9996-414E-AD91-A7511268F7AD}">
      <dgm:prSet/>
      <dgm:spPr/>
      <dgm:t>
        <a:bodyPr/>
        <a:lstStyle/>
        <a:p>
          <a:endParaRPr lang="en-US" sz="1800"/>
        </a:p>
      </dgm:t>
    </dgm:pt>
    <dgm:pt modelId="{94FBFE43-A330-5D4E-B69D-1C9BCEF61744}" type="sibTrans" cxnId="{070B1F6C-9996-414E-AD91-A7511268F7AD}">
      <dgm:prSet/>
      <dgm:spPr/>
      <dgm:t>
        <a:bodyPr/>
        <a:lstStyle/>
        <a:p>
          <a:endParaRPr lang="en-US" sz="1800"/>
        </a:p>
      </dgm:t>
    </dgm:pt>
    <dgm:pt modelId="{CDDB65E9-6944-E842-A476-F7C1E9F00171}">
      <dgm:prSet phldrT="[Text]" custT="1"/>
      <dgm:spPr/>
      <dgm:t>
        <a:bodyPr/>
        <a:lstStyle/>
        <a:p>
          <a:r>
            <a:rPr lang="en-US" altLang="en-US" sz="1800" dirty="0" smtClean="0">
              <a:cs typeface="Cordia New" charset="0"/>
            </a:rPr>
            <a:t>Ordained a minister of the Church of England.</a:t>
          </a:r>
          <a:endParaRPr lang="en-US" sz="1800" dirty="0"/>
        </a:p>
      </dgm:t>
    </dgm:pt>
    <dgm:pt modelId="{8C89DD6B-82A1-E24B-A137-C6C75D2C5A71}" type="parTrans" cxnId="{37AB1BCF-22EA-954C-8330-BA0835FCA5BC}">
      <dgm:prSet/>
      <dgm:spPr/>
      <dgm:t>
        <a:bodyPr/>
        <a:lstStyle/>
        <a:p>
          <a:endParaRPr lang="en-US" sz="1800"/>
        </a:p>
      </dgm:t>
    </dgm:pt>
    <dgm:pt modelId="{793793C2-BBCC-8247-A0BF-B27FE43831D6}" type="sibTrans" cxnId="{37AB1BCF-22EA-954C-8330-BA0835FCA5BC}">
      <dgm:prSet/>
      <dgm:spPr/>
      <dgm:t>
        <a:bodyPr/>
        <a:lstStyle/>
        <a:p>
          <a:endParaRPr lang="en-US" sz="1800"/>
        </a:p>
      </dgm:t>
    </dgm:pt>
    <dgm:pt modelId="{541A7E06-35F7-9148-A1CA-E615D9830AE0}">
      <dgm:prSet custT="1"/>
      <dgm:spPr/>
      <dgm:t>
        <a:bodyPr anchor="t"/>
        <a:lstStyle/>
        <a:p>
          <a:r>
            <a:rPr lang="en-US" altLang="en-US" sz="1800" dirty="0" smtClean="0">
              <a:cs typeface="Cordia New" charset="0"/>
            </a:rPr>
            <a:t>‘</a:t>
          </a:r>
          <a:r>
            <a:rPr lang="en-US" altLang="en-US" sz="1800" i="1" dirty="0" smtClean="0">
              <a:cs typeface="Cordia New" charset="0"/>
            </a:rPr>
            <a:t>An Enquiry on the Principle of Population as It Affects the Future Improvement of Society, with Remarks on the Speculations of Mr. Godwin, M. </a:t>
          </a:r>
          <a:r>
            <a:rPr lang="en-US" altLang="en-US" sz="1800" i="1" dirty="0" err="1" smtClean="0">
              <a:cs typeface="Cordia New" charset="0"/>
            </a:rPr>
            <a:t>Condocet</a:t>
          </a:r>
          <a:r>
            <a:rPr lang="en-US" altLang="en-US" sz="1800" i="1" dirty="0" smtClean="0">
              <a:cs typeface="Cordia New" charset="0"/>
            </a:rPr>
            <a:t>, and Other Writers</a:t>
          </a:r>
          <a:r>
            <a:rPr lang="en-US" altLang="en-US" sz="1800" dirty="0" smtClean="0">
              <a:cs typeface="Cordia New" charset="0"/>
            </a:rPr>
            <a:t>’. </a:t>
          </a:r>
          <a:endParaRPr lang="en-US" sz="1800" dirty="0"/>
        </a:p>
      </dgm:t>
    </dgm:pt>
    <dgm:pt modelId="{1B1950C4-5974-8043-9801-80607E69AD04}" type="parTrans" cxnId="{E78B3EB0-DD3B-234C-A22C-090926CEF13C}">
      <dgm:prSet/>
      <dgm:spPr/>
      <dgm:t>
        <a:bodyPr/>
        <a:lstStyle/>
        <a:p>
          <a:endParaRPr lang="en-US" sz="1800"/>
        </a:p>
      </dgm:t>
    </dgm:pt>
    <dgm:pt modelId="{73461454-37DE-8141-A617-A38AF0BDABB7}" type="sibTrans" cxnId="{E78B3EB0-DD3B-234C-A22C-090926CEF13C}">
      <dgm:prSet/>
      <dgm:spPr/>
      <dgm:t>
        <a:bodyPr/>
        <a:lstStyle/>
        <a:p>
          <a:endParaRPr lang="en-US" sz="1800"/>
        </a:p>
      </dgm:t>
    </dgm:pt>
    <dgm:pt modelId="{A2310CA9-901B-9247-8A18-FF28E5B3E952}">
      <dgm:prSet custT="1"/>
      <dgm:spPr/>
      <dgm:t>
        <a:bodyPr/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dirty="0" smtClean="0">
              <a:cs typeface="Cordia New" charset="0"/>
            </a:rPr>
            <a:t>expanded 2</a:t>
          </a:r>
          <a:r>
            <a:rPr lang="en-US" altLang="en-US" sz="1800" baseline="30000" dirty="0" smtClean="0">
              <a:cs typeface="Cordia New" charset="0"/>
            </a:rPr>
            <a:t>nd</a:t>
          </a:r>
          <a:r>
            <a:rPr lang="en-US" altLang="en-US" sz="1800" dirty="0" smtClean="0">
              <a:cs typeface="Cordia New" charset="0"/>
            </a:rPr>
            <a:t> ed. with Malthus’s name.</a:t>
          </a:r>
          <a:endParaRPr lang="en-US" sz="1800" dirty="0"/>
        </a:p>
      </dgm:t>
    </dgm:pt>
    <dgm:pt modelId="{01137EA4-91EE-9742-9778-2DF40348F161}" type="parTrans" cxnId="{48D9EF9D-2DB5-D04E-88BA-A83912756DDD}">
      <dgm:prSet/>
      <dgm:spPr/>
      <dgm:t>
        <a:bodyPr/>
        <a:lstStyle/>
        <a:p>
          <a:endParaRPr lang="en-US" sz="1800"/>
        </a:p>
      </dgm:t>
    </dgm:pt>
    <dgm:pt modelId="{97530F87-9A45-C840-953F-CEE85E701349}" type="sibTrans" cxnId="{48D9EF9D-2DB5-D04E-88BA-A83912756DDD}">
      <dgm:prSet/>
      <dgm:spPr/>
      <dgm:t>
        <a:bodyPr/>
        <a:lstStyle/>
        <a:p>
          <a:endParaRPr lang="en-US" sz="1800"/>
        </a:p>
      </dgm:t>
    </dgm:pt>
    <dgm:pt modelId="{9F91CF5A-29A9-6746-8655-409492D64F47}">
      <dgm:prSet custT="1"/>
      <dgm:spPr/>
      <dgm:t>
        <a:bodyPr anchor="t"/>
        <a:lstStyle/>
        <a:p>
          <a:r>
            <a:rPr lang="en-US" altLang="en-US" sz="1800" dirty="0" smtClean="0">
              <a:cs typeface="Cordia New" charset="0"/>
            </a:rPr>
            <a:t>‘</a:t>
          </a:r>
          <a:r>
            <a:rPr lang="en-US" altLang="en-US" sz="1800" i="1" dirty="0" smtClean="0">
              <a:cs typeface="Cordia New" charset="0"/>
            </a:rPr>
            <a:t>The</a:t>
          </a:r>
          <a:r>
            <a:rPr lang="en-US" altLang="en-US" sz="1800" dirty="0" smtClean="0">
              <a:cs typeface="Cordia New" charset="0"/>
            </a:rPr>
            <a:t> </a:t>
          </a:r>
          <a:r>
            <a:rPr lang="en-US" altLang="en-US" sz="1800" i="1" dirty="0" smtClean="0">
              <a:cs typeface="Cordia New" charset="0"/>
            </a:rPr>
            <a:t>Principles of Political Economy</a:t>
          </a:r>
          <a:r>
            <a:rPr lang="en-US" altLang="en-US" sz="1800" dirty="0" smtClean="0">
              <a:cs typeface="Cordia New" charset="0"/>
            </a:rPr>
            <a:t>’.</a:t>
          </a:r>
          <a:endParaRPr lang="en-US" sz="1800" dirty="0"/>
        </a:p>
      </dgm:t>
    </dgm:pt>
    <dgm:pt modelId="{3A19854B-FF2D-9846-9B43-619DA91CE20C}" type="parTrans" cxnId="{57603A92-832A-1045-BFEC-7F24EF60AF3A}">
      <dgm:prSet/>
      <dgm:spPr/>
      <dgm:t>
        <a:bodyPr/>
        <a:lstStyle/>
        <a:p>
          <a:endParaRPr lang="en-US" sz="1800"/>
        </a:p>
      </dgm:t>
    </dgm:pt>
    <dgm:pt modelId="{A5F1A3AF-E3C2-F241-AD84-E84326E2A7F4}" type="sibTrans" cxnId="{57603A92-832A-1045-BFEC-7F24EF60AF3A}">
      <dgm:prSet/>
      <dgm:spPr/>
      <dgm:t>
        <a:bodyPr/>
        <a:lstStyle/>
        <a:p>
          <a:endParaRPr lang="en-US" sz="1800"/>
        </a:p>
      </dgm:t>
    </dgm:pt>
    <dgm:pt modelId="{C3A31D11-FB1E-9B4B-86ED-CF4319157215}" type="pres">
      <dgm:prSet presAssocID="{C556318F-D017-1449-904C-597D0D01A21F}" presName="Name0" presStyleCnt="0">
        <dgm:presLayoutVars>
          <dgm:dir/>
          <dgm:resizeHandles val="exact"/>
        </dgm:presLayoutVars>
      </dgm:prSet>
      <dgm:spPr/>
    </dgm:pt>
    <dgm:pt modelId="{D319C5AD-4207-C945-BBA1-B557B6D19B1A}" type="pres">
      <dgm:prSet presAssocID="{C556318F-D017-1449-904C-597D0D01A21F}" presName="arrow" presStyleLbl="bgShp" presStyleIdx="0" presStyleCnt="1" custLinFactNeighborY="-26524"/>
      <dgm:spPr/>
    </dgm:pt>
    <dgm:pt modelId="{C6BFAE50-E84A-C44A-AC15-9A74B2413BC6}" type="pres">
      <dgm:prSet presAssocID="{C556318F-D017-1449-904C-597D0D01A21F}" presName="points" presStyleCnt="0"/>
      <dgm:spPr/>
    </dgm:pt>
    <dgm:pt modelId="{42DDE796-2AD1-4743-AA38-029B175339CE}" type="pres">
      <dgm:prSet presAssocID="{C93873C8-24BE-E14B-9044-0F46DD05B5AD}" presName="compositeA" presStyleCnt="0"/>
      <dgm:spPr/>
    </dgm:pt>
    <dgm:pt modelId="{24272110-522B-1D4E-8F93-42322B83A58B}" type="pres">
      <dgm:prSet presAssocID="{C93873C8-24BE-E14B-9044-0F46DD05B5AD}" presName="textA" presStyleLbl="revTx" presStyleIdx="0" presStyleCnt="5" custScaleX="121971" custLinFactY="36194" custLinFactNeighborX="-225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EBA10-5535-B943-8FC8-9115DCCA0498}" type="pres">
      <dgm:prSet presAssocID="{C93873C8-24BE-E14B-9044-0F46DD05B5AD}" presName="circleA" presStyleLbl="node1" presStyleIdx="0" presStyleCnt="5"/>
      <dgm:spPr/>
    </dgm:pt>
    <dgm:pt modelId="{9B8E9BA8-3459-DB42-A0AB-5D4DA7D49E9A}" type="pres">
      <dgm:prSet presAssocID="{C93873C8-24BE-E14B-9044-0F46DD05B5AD}" presName="spaceA" presStyleCnt="0"/>
      <dgm:spPr/>
    </dgm:pt>
    <dgm:pt modelId="{FA530BCA-D03B-6D4C-A469-0D4B04693F94}" type="pres">
      <dgm:prSet presAssocID="{94FBFE43-A330-5D4E-B69D-1C9BCEF61744}" presName="space" presStyleCnt="0"/>
      <dgm:spPr/>
    </dgm:pt>
    <dgm:pt modelId="{6C9DBA3F-594B-034F-AABC-C3EFDC7807ED}" type="pres">
      <dgm:prSet presAssocID="{CDDB65E9-6944-E842-A476-F7C1E9F00171}" presName="compositeB" presStyleCnt="0"/>
      <dgm:spPr/>
    </dgm:pt>
    <dgm:pt modelId="{9D7B83C1-C396-844F-A81A-EFEC241C9DA2}" type="pres">
      <dgm:prSet presAssocID="{CDDB65E9-6944-E842-A476-F7C1E9F00171}" presName="textB" presStyleLbl="revTx" presStyleIdx="1" presStyleCnt="5" custScaleX="121228" custLinFactY="-49699" custLinFactNeighborX="43412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006B0E-4EFF-5847-846F-0B6EBA2C51A5}" type="pres">
      <dgm:prSet presAssocID="{CDDB65E9-6944-E842-A476-F7C1E9F00171}" presName="circleB" presStyleLbl="node1" presStyleIdx="1" presStyleCnt="5" custLinFactX="25850" custLinFactNeighborX="100000" custLinFactNeighborY="3401"/>
      <dgm:spPr/>
    </dgm:pt>
    <dgm:pt modelId="{B0F428E0-3678-D24D-B533-BD61E4B35F67}" type="pres">
      <dgm:prSet presAssocID="{CDDB65E9-6944-E842-A476-F7C1E9F00171}" presName="spaceB" presStyleCnt="0"/>
      <dgm:spPr/>
    </dgm:pt>
    <dgm:pt modelId="{02C2A805-5B2D-3F47-A685-95D7304D3A66}" type="pres">
      <dgm:prSet presAssocID="{793793C2-BBCC-8247-A0BF-B27FE43831D6}" presName="space" presStyleCnt="0"/>
      <dgm:spPr/>
    </dgm:pt>
    <dgm:pt modelId="{1C624437-76B1-0441-B399-DEEAA62F1E0D}" type="pres">
      <dgm:prSet presAssocID="{541A7E06-35F7-9148-A1CA-E615D9830AE0}" presName="compositeA" presStyleCnt="0"/>
      <dgm:spPr/>
    </dgm:pt>
    <dgm:pt modelId="{C7E22CC3-9112-CF45-A8B8-C7A9349F31EB}" type="pres">
      <dgm:prSet presAssocID="{541A7E06-35F7-9148-A1CA-E615D9830AE0}" presName="textA" presStyleLbl="revTx" presStyleIdx="2" presStyleCnt="5" custScaleX="243008" custScaleY="102890" custLinFactY="36303" custLinFactNeighborX="53059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8F0AB-1CBE-674F-BBD6-FF7523635C19}" type="pres">
      <dgm:prSet presAssocID="{541A7E06-35F7-9148-A1CA-E615D9830AE0}" presName="circleA" presStyleLbl="node1" presStyleIdx="2" presStyleCnt="5" custLinFactX="66667" custLinFactNeighborX="100000" custLinFactNeighborY="-3402"/>
      <dgm:spPr/>
    </dgm:pt>
    <dgm:pt modelId="{F681A858-3163-5843-ADF5-CEF984BF0AB8}" type="pres">
      <dgm:prSet presAssocID="{541A7E06-35F7-9148-A1CA-E615D9830AE0}" presName="spaceA" presStyleCnt="0"/>
      <dgm:spPr/>
    </dgm:pt>
    <dgm:pt modelId="{22AE7CD0-3E6B-0844-8A81-DC8FA06DA06B}" type="pres">
      <dgm:prSet presAssocID="{73461454-37DE-8141-A617-A38AF0BDABB7}" presName="space" presStyleCnt="0"/>
      <dgm:spPr/>
    </dgm:pt>
    <dgm:pt modelId="{C8A48D93-9EC0-624D-B572-DDC7A5E334C3}" type="pres">
      <dgm:prSet presAssocID="{A2310CA9-901B-9247-8A18-FF28E5B3E952}" presName="compositeB" presStyleCnt="0"/>
      <dgm:spPr/>
    </dgm:pt>
    <dgm:pt modelId="{936957D3-A825-F941-BEB6-482692457494}" type="pres">
      <dgm:prSet presAssocID="{A2310CA9-901B-9247-8A18-FF28E5B3E952}" presName="textB" presStyleLbl="revTx" presStyleIdx="3" presStyleCnt="5" custScaleX="145303" custLinFactY="-38624" custLinFactNeighborX="70822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EED803-AFCD-104A-BA83-7DE9959E331A}" type="pres">
      <dgm:prSet presAssocID="{A2310CA9-901B-9247-8A18-FF28E5B3E952}" presName="circleB" presStyleLbl="node1" presStyleIdx="3" presStyleCnt="5" custLinFactX="100000" custLinFactNeighborX="117689" custLinFactNeighborY="-3402"/>
      <dgm:spPr/>
    </dgm:pt>
    <dgm:pt modelId="{2870CAC8-8788-454D-8CB0-B5E56E947B95}" type="pres">
      <dgm:prSet presAssocID="{A2310CA9-901B-9247-8A18-FF28E5B3E952}" presName="spaceB" presStyleCnt="0"/>
      <dgm:spPr/>
    </dgm:pt>
    <dgm:pt modelId="{EFB73A0C-45F3-ED49-A9A8-9DCD6E88B739}" type="pres">
      <dgm:prSet presAssocID="{97530F87-9A45-C840-953F-CEE85E701349}" presName="space" presStyleCnt="0"/>
      <dgm:spPr/>
    </dgm:pt>
    <dgm:pt modelId="{C25878D8-D828-6C4D-866B-E670D9DD305F}" type="pres">
      <dgm:prSet presAssocID="{9F91CF5A-29A9-6746-8655-409492D64F47}" presName="compositeA" presStyleCnt="0"/>
      <dgm:spPr/>
    </dgm:pt>
    <dgm:pt modelId="{6493D22B-F007-8A45-B8E9-2DD3B203EC53}" type="pres">
      <dgm:prSet presAssocID="{9F91CF5A-29A9-6746-8655-409492D64F47}" presName="textA" presStyleLbl="revTx" presStyleIdx="4" presStyleCnt="5" custScaleX="170825" custLinFactY="35985" custLinFactNeighborX="5930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80EB4D-8069-AE48-8B3A-A7BDC9D2F43E}" type="pres">
      <dgm:prSet presAssocID="{9F91CF5A-29A9-6746-8655-409492D64F47}" presName="circleA" presStyleLbl="node1" presStyleIdx="4" presStyleCnt="5" custLinFactX="97280" custLinFactNeighborX="100000" custLinFactNeighborY="-3401"/>
      <dgm:spPr/>
    </dgm:pt>
    <dgm:pt modelId="{3A933B1A-DC60-1346-8A1A-6A2C2D07D3DC}" type="pres">
      <dgm:prSet presAssocID="{9F91CF5A-29A9-6746-8655-409492D64F47}" presName="spaceA" presStyleCnt="0"/>
      <dgm:spPr/>
    </dgm:pt>
  </dgm:ptLst>
  <dgm:cxnLst>
    <dgm:cxn modelId="{36B9D0E7-90F0-3A4E-93F9-DBEDA00CE3AB}" type="presOf" srcId="{C556318F-D017-1449-904C-597D0D01A21F}" destId="{C3A31D11-FB1E-9B4B-86ED-CF4319157215}" srcOrd="0" destOrd="0" presId="urn:microsoft.com/office/officeart/2005/8/layout/hProcess11"/>
    <dgm:cxn modelId="{2D15344E-E610-4647-A4E3-432957569E14}" type="presOf" srcId="{C93873C8-24BE-E14B-9044-0F46DD05B5AD}" destId="{24272110-522B-1D4E-8F93-42322B83A58B}" srcOrd="0" destOrd="0" presId="urn:microsoft.com/office/officeart/2005/8/layout/hProcess11"/>
    <dgm:cxn modelId="{57603A92-832A-1045-BFEC-7F24EF60AF3A}" srcId="{C556318F-D017-1449-904C-597D0D01A21F}" destId="{9F91CF5A-29A9-6746-8655-409492D64F47}" srcOrd="4" destOrd="0" parTransId="{3A19854B-FF2D-9846-9B43-619DA91CE20C}" sibTransId="{A5F1A3AF-E3C2-F241-AD84-E84326E2A7F4}"/>
    <dgm:cxn modelId="{F8C90AE2-C4F8-014B-80AD-1677FB6D2C6A}" type="presOf" srcId="{541A7E06-35F7-9148-A1CA-E615D9830AE0}" destId="{C7E22CC3-9112-CF45-A8B8-C7A9349F31EB}" srcOrd="0" destOrd="0" presId="urn:microsoft.com/office/officeart/2005/8/layout/hProcess11"/>
    <dgm:cxn modelId="{5A887D62-77A4-BA4B-8D1A-122E60BAB532}" type="presOf" srcId="{A2310CA9-901B-9247-8A18-FF28E5B3E952}" destId="{936957D3-A825-F941-BEB6-482692457494}" srcOrd="0" destOrd="0" presId="urn:microsoft.com/office/officeart/2005/8/layout/hProcess11"/>
    <dgm:cxn modelId="{37AB1BCF-22EA-954C-8330-BA0835FCA5BC}" srcId="{C556318F-D017-1449-904C-597D0D01A21F}" destId="{CDDB65E9-6944-E842-A476-F7C1E9F00171}" srcOrd="1" destOrd="0" parTransId="{8C89DD6B-82A1-E24B-A137-C6C75D2C5A71}" sibTransId="{793793C2-BBCC-8247-A0BF-B27FE43831D6}"/>
    <dgm:cxn modelId="{6808EE8D-54A1-F24D-A266-CDB275CC0A7E}" type="presOf" srcId="{CDDB65E9-6944-E842-A476-F7C1E9F00171}" destId="{9D7B83C1-C396-844F-A81A-EFEC241C9DA2}" srcOrd="0" destOrd="0" presId="urn:microsoft.com/office/officeart/2005/8/layout/hProcess11"/>
    <dgm:cxn modelId="{070B1F6C-9996-414E-AD91-A7511268F7AD}" srcId="{C556318F-D017-1449-904C-597D0D01A21F}" destId="{C93873C8-24BE-E14B-9044-0F46DD05B5AD}" srcOrd="0" destOrd="0" parTransId="{A050E6C5-6120-B14A-AC82-0DA2143C6555}" sibTransId="{94FBFE43-A330-5D4E-B69D-1C9BCEF61744}"/>
    <dgm:cxn modelId="{E78B3EB0-DD3B-234C-A22C-090926CEF13C}" srcId="{C556318F-D017-1449-904C-597D0D01A21F}" destId="{541A7E06-35F7-9148-A1CA-E615D9830AE0}" srcOrd="2" destOrd="0" parTransId="{1B1950C4-5974-8043-9801-80607E69AD04}" sibTransId="{73461454-37DE-8141-A617-A38AF0BDABB7}"/>
    <dgm:cxn modelId="{AFB9638A-C452-C94F-B801-508568C33897}" type="presOf" srcId="{9F91CF5A-29A9-6746-8655-409492D64F47}" destId="{6493D22B-F007-8A45-B8E9-2DD3B203EC53}" srcOrd="0" destOrd="0" presId="urn:microsoft.com/office/officeart/2005/8/layout/hProcess11"/>
    <dgm:cxn modelId="{48D9EF9D-2DB5-D04E-88BA-A83912756DDD}" srcId="{C556318F-D017-1449-904C-597D0D01A21F}" destId="{A2310CA9-901B-9247-8A18-FF28E5B3E952}" srcOrd="3" destOrd="0" parTransId="{01137EA4-91EE-9742-9778-2DF40348F161}" sibTransId="{97530F87-9A45-C840-953F-CEE85E701349}"/>
    <dgm:cxn modelId="{4B924B55-95AD-5041-BCAD-6DAC9F53CE0E}" type="presParOf" srcId="{C3A31D11-FB1E-9B4B-86ED-CF4319157215}" destId="{D319C5AD-4207-C945-BBA1-B557B6D19B1A}" srcOrd="0" destOrd="0" presId="urn:microsoft.com/office/officeart/2005/8/layout/hProcess11"/>
    <dgm:cxn modelId="{1A9F992B-488A-B34B-BF91-80EFB78964E5}" type="presParOf" srcId="{C3A31D11-FB1E-9B4B-86ED-CF4319157215}" destId="{C6BFAE50-E84A-C44A-AC15-9A74B2413BC6}" srcOrd="1" destOrd="0" presId="urn:microsoft.com/office/officeart/2005/8/layout/hProcess11"/>
    <dgm:cxn modelId="{824E6896-E42A-F14C-883A-0CF571A2808C}" type="presParOf" srcId="{C6BFAE50-E84A-C44A-AC15-9A74B2413BC6}" destId="{42DDE796-2AD1-4743-AA38-029B175339CE}" srcOrd="0" destOrd="0" presId="urn:microsoft.com/office/officeart/2005/8/layout/hProcess11"/>
    <dgm:cxn modelId="{2BC41965-5D8C-8243-BDA0-68F976E3B7B5}" type="presParOf" srcId="{42DDE796-2AD1-4743-AA38-029B175339CE}" destId="{24272110-522B-1D4E-8F93-42322B83A58B}" srcOrd="0" destOrd="0" presId="urn:microsoft.com/office/officeart/2005/8/layout/hProcess11"/>
    <dgm:cxn modelId="{C5D1D942-93EA-504A-B3D2-D8D8BC294BF9}" type="presParOf" srcId="{42DDE796-2AD1-4743-AA38-029B175339CE}" destId="{014EBA10-5535-B943-8FC8-9115DCCA0498}" srcOrd="1" destOrd="0" presId="urn:microsoft.com/office/officeart/2005/8/layout/hProcess11"/>
    <dgm:cxn modelId="{72B671B0-5DA2-DD4F-BB9A-C8BC0932CC44}" type="presParOf" srcId="{42DDE796-2AD1-4743-AA38-029B175339CE}" destId="{9B8E9BA8-3459-DB42-A0AB-5D4DA7D49E9A}" srcOrd="2" destOrd="0" presId="urn:microsoft.com/office/officeart/2005/8/layout/hProcess11"/>
    <dgm:cxn modelId="{51E531DC-9164-1E46-9099-D019719E872A}" type="presParOf" srcId="{C6BFAE50-E84A-C44A-AC15-9A74B2413BC6}" destId="{FA530BCA-D03B-6D4C-A469-0D4B04693F94}" srcOrd="1" destOrd="0" presId="urn:microsoft.com/office/officeart/2005/8/layout/hProcess11"/>
    <dgm:cxn modelId="{7D1AA8FA-BFDA-D144-BB10-43BDCFAFB295}" type="presParOf" srcId="{C6BFAE50-E84A-C44A-AC15-9A74B2413BC6}" destId="{6C9DBA3F-594B-034F-AABC-C3EFDC7807ED}" srcOrd="2" destOrd="0" presId="urn:microsoft.com/office/officeart/2005/8/layout/hProcess11"/>
    <dgm:cxn modelId="{539CEBEC-9B1C-3A40-923C-96EEC6719B27}" type="presParOf" srcId="{6C9DBA3F-594B-034F-AABC-C3EFDC7807ED}" destId="{9D7B83C1-C396-844F-A81A-EFEC241C9DA2}" srcOrd="0" destOrd="0" presId="urn:microsoft.com/office/officeart/2005/8/layout/hProcess11"/>
    <dgm:cxn modelId="{C0746A66-C22E-EC44-8B9B-230A60B0E91F}" type="presParOf" srcId="{6C9DBA3F-594B-034F-AABC-C3EFDC7807ED}" destId="{30006B0E-4EFF-5847-846F-0B6EBA2C51A5}" srcOrd="1" destOrd="0" presId="urn:microsoft.com/office/officeart/2005/8/layout/hProcess11"/>
    <dgm:cxn modelId="{FBA30F6B-DF07-2547-9E9C-B10F0BB8C6F0}" type="presParOf" srcId="{6C9DBA3F-594B-034F-AABC-C3EFDC7807ED}" destId="{B0F428E0-3678-D24D-B533-BD61E4B35F67}" srcOrd="2" destOrd="0" presId="urn:microsoft.com/office/officeart/2005/8/layout/hProcess11"/>
    <dgm:cxn modelId="{6250AB89-67CC-C841-BB1D-CF840863DBB5}" type="presParOf" srcId="{C6BFAE50-E84A-C44A-AC15-9A74B2413BC6}" destId="{02C2A805-5B2D-3F47-A685-95D7304D3A66}" srcOrd="3" destOrd="0" presId="urn:microsoft.com/office/officeart/2005/8/layout/hProcess11"/>
    <dgm:cxn modelId="{9BED71DC-C3A6-DD4B-B463-DD59576F5B84}" type="presParOf" srcId="{C6BFAE50-E84A-C44A-AC15-9A74B2413BC6}" destId="{1C624437-76B1-0441-B399-DEEAA62F1E0D}" srcOrd="4" destOrd="0" presId="urn:microsoft.com/office/officeart/2005/8/layout/hProcess11"/>
    <dgm:cxn modelId="{8E6644D2-1C7D-A84B-A143-2CD007BF5714}" type="presParOf" srcId="{1C624437-76B1-0441-B399-DEEAA62F1E0D}" destId="{C7E22CC3-9112-CF45-A8B8-C7A9349F31EB}" srcOrd="0" destOrd="0" presId="urn:microsoft.com/office/officeart/2005/8/layout/hProcess11"/>
    <dgm:cxn modelId="{B7787CBF-33D8-D044-93AF-F696BFD05D26}" type="presParOf" srcId="{1C624437-76B1-0441-B399-DEEAA62F1E0D}" destId="{A6B8F0AB-1CBE-674F-BBD6-FF7523635C19}" srcOrd="1" destOrd="0" presId="urn:microsoft.com/office/officeart/2005/8/layout/hProcess11"/>
    <dgm:cxn modelId="{213CFC7D-9BFB-A449-A7C8-13B7F9386D19}" type="presParOf" srcId="{1C624437-76B1-0441-B399-DEEAA62F1E0D}" destId="{F681A858-3163-5843-ADF5-CEF984BF0AB8}" srcOrd="2" destOrd="0" presId="urn:microsoft.com/office/officeart/2005/8/layout/hProcess11"/>
    <dgm:cxn modelId="{184309C2-B62F-2842-94F3-E9187496D51F}" type="presParOf" srcId="{C6BFAE50-E84A-C44A-AC15-9A74B2413BC6}" destId="{22AE7CD0-3E6B-0844-8A81-DC8FA06DA06B}" srcOrd="5" destOrd="0" presId="urn:microsoft.com/office/officeart/2005/8/layout/hProcess11"/>
    <dgm:cxn modelId="{A003B499-A8FA-1E4C-8679-151E8B55501F}" type="presParOf" srcId="{C6BFAE50-E84A-C44A-AC15-9A74B2413BC6}" destId="{C8A48D93-9EC0-624D-B572-DDC7A5E334C3}" srcOrd="6" destOrd="0" presId="urn:microsoft.com/office/officeart/2005/8/layout/hProcess11"/>
    <dgm:cxn modelId="{5BEB1D09-88CF-5544-BC57-99FA6CDB127D}" type="presParOf" srcId="{C8A48D93-9EC0-624D-B572-DDC7A5E334C3}" destId="{936957D3-A825-F941-BEB6-482692457494}" srcOrd="0" destOrd="0" presId="urn:microsoft.com/office/officeart/2005/8/layout/hProcess11"/>
    <dgm:cxn modelId="{D9509D84-05FE-E442-AF42-0DF4991AB887}" type="presParOf" srcId="{C8A48D93-9EC0-624D-B572-DDC7A5E334C3}" destId="{4BEED803-AFCD-104A-BA83-7DE9959E331A}" srcOrd="1" destOrd="0" presId="urn:microsoft.com/office/officeart/2005/8/layout/hProcess11"/>
    <dgm:cxn modelId="{772E57C3-71CB-514E-BB07-0DBAB4708F50}" type="presParOf" srcId="{C8A48D93-9EC0-624D-B572-DDC7A5E334C3}" destId="{2870CAC8-8788-454D-8CB0-B5E56E947B95}" srcOrd="2" destOrd="0" presId="urn:microsoft.com/office/officeart/2005/8/layout/hProcess11"/>
    <dgm:cxn modelId="{0933216A-BAEC-A840-B5BE-66192B98A1DE}" type="presParOf" srcId="{C6BFAE50-E84A-C44A-AC15-9A74B2413BC6}" destId="{EFB73A0C-45F3-ED49-A9A8-9DCD6E88B739}" srcOrd="7" destOrd="0" presId="urn:microsoft.com/office/officeart/2005/8/layout/hProcess11"/>
    <dgm:cxn modelId="{876D1A2D-3C38-1648-87B2-3BB5E18D6DDA}" type="presParOf" srcId="{C6BFAE50-E84A-C44A-AC15-9A74B2413BC6}" destId="{C25878D8-D828-6C4D-866B-E670D9DD305F}" srcOrd="8" destOrd="0" presId="urn:microsoft.com/office/officeart/2005/8/layout/hProcess11"/>
    <dgm:cxn modelId="{54AED3D1-771A-DB47-9B69-75D67D3FB62F}" type="presParOf" srcId="{C25878D8-D828-6C4D-866B-E670D9DD305F}" destId="{6493D22B-F007-8A45-B8E9-2DD3B203EC53}" srcOrd="0" destOrd="0" presId="urn:microsoft.com/office/officeart/2005/8/layout/hProcess11"/>
    <dgm:cxn modelId="{32B4AE75-5FED-C346-922E-0FDA3909DDFA}" type="presParOf" srcId="{C25878D8-D828-6C4D-866B-E670D9DD305F}" destId="{9A80EB4D-8069-AE48-8B3A-A7BDC9D2F43E}" srcOrd="1" destOrd="0" presId="urn:microsoft.com/office/officeart/2005/8/layout/hProcess11"/>
    <dgm:cxn modelId="{3D40A7CE-483F-384D-88B5-04B74180B722}" type="presParOf" srcId="{C25878D8-D828-6C4D-866B-E670D9DD305F}" destId="{3A933B1A-DC60-1346-8A1A-6A2C2D07D3D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9C5AD-4207-C945-BBA1-B557B6D19B1A}">
      <dsp:nvSpPr>
        <dsp:cNvPr id="0" name=""/>
        <dsp:cNvSpPr/>
      </dsp:nvSpPr>
      <dsp:spPr>
        <a:xfrm>
          <a:off x="0" y="789816"/>
          <a:ext cx="11305310" cy="162929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272110-522B-1D4E-8F93-42322B83A58B}">
      <dsp:nvSpPr>
        <dsp:cNvPr id="0" name=""/>
        <dsp:cNvSpPr/>
      </dsp:nvSpPr>
      <dsp:spPr>
        <a:xfrm>
          <a:off x="0" y="2219001"/>
          <a:ext cx="1507393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cs typeface="Cordia New" charset="0"/>
            </a:rPr>
            <a:t>Mathematics and linguistics in Cambridge.</a:t>
          </a:r>
          <a:endParaRPr lang="en-US" altLang="en-US" sz="1800" kern="1200" dirty="0" smtClean="0">
            <a:latin typeface="Calibri" charset="0"/>
          </a:endParaRPr>
        </a:p>
      </dsp:txBody>
      <dsp:txXfrm>
        <a:off x="0" y="2219001"/>
        <a:ext cx="1507393" cy="1629294"/>
      </dsp:txXfrm>
    </dsp:sp>
    <dsp:sp modelId="{014EBA10-5535-B943-8FC8-9115DCCA0498}">
      <dsp:nvSpPr>
        <dsp:cNvPr id="0" name=""/>
        <dsp:cNvSpPr/>
      </dsp:nvSpPr>
      <dsp:spPr>
        <a:xfrm>
          <a:off x="555960" y="1832956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7B83C1-C396-844F-A81A-EFEC241C9DA2}">
      <dsp:nvSpPr>
        <dsp:cNvPr id="0" name=""/>
        <dsp:cNvSpPr/>
      </dsp:nvSpPr>
      <dsp:spPr>
        <a:xfrm>
          <a:off x="2111624" y="4904"/>
          <a:ext cx="1498211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cs typeface="Cordia New" charset="0"/>
            </a:rPr>
            <a:t>Ordained a minister of the Church of England.</a:t>
          </a:r>
          <a:endParaRPr lang="en-US" sz="1800" kern="1200" dirty="0"/>
        </a:p>
      </dsp:txBody>
      <dsp:txXfrm>
        <a:off x="2111624" y="4904"/>
        <a:ext cx="1498211" cy="1629294"/>
      </dsp:txXfrm>
    </dsp:sp>
    <dsp:sp modelId="{30006B0E-4EFF-5847-846F-0B6EBA2C51A5}">
      <dsp:nvSpPr>
        <dsp:cNvPr id="0" name=""/>
        <dsp:cNvSpPr/>
      </dsp:nvSpPr>
      <dsp:spPr>
        <a:xfrm>
          <a:off x="2633172" y="184680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E22CC3-9112-CF45-A8B8-C7A9349F31EB}">
      <dsp:nvSpPr>
        <dsp:cNvPr id="0" name=""/>
        <dsp:cNvSpPr/>
      </dsp:nvSpPr>
      <dsp:spPr>
        <a:xfrm>
          <a:off x="3790852" y="2209005"/>
          <a:ext cx="3003244" cy="16763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cs typeface="Cordia New" charset="0"/>
            </a:rPr>
            <a:t>‘</a:t>
          </a:r>
          <a:r>
            <a:rPr lang="en-US" altLang="en-US" sz="1800" i="1" kern="1200" dirty="0" smtClean="0">
              <a:cs typeface="Cordia New" charset="0"/>
            </a:rPr>
            <a:t>An Enquiry on the Principle of Population as It Affects the Future Improvement of Society, with Remarks on the Speculations of Mr. Godwin, M. </a:t>
          </a:r>
          <a:r>
            <a:rPr lang="en-US" altLang="en-US" sz="1800" i="1" kern="1200" dirty="0" err="1" smtClean="0">
              <a:cs typeface="Cordia New" charset="0"/>
            </a:rPr>
            <a:t>Condocet</a:t>
          </a:r>
          <a:r>
            <a:rPr lang="en-US" altLang="en-US" sz="1800" i="1" kern="1200" dirty="0" smtClean="0">
              <a:cs typeface="Cordia New" charset="0"/>
            </a:rPr>
            <a:t>, and Other Writers</a:t>
          </a:r>
          <a:r>
            <a:rPr lang="en-US" altLang="en-US" sz="1800" kern="1200" dirty="0" smtClean="0">
              <a:cs typeface="Cordia New" charset="0"/>
            </a:rPr>
            <a:t>’. </a:t>
          </a:r>
          <a:endParaRPr lang="en-US" sz="1800" kern="1200" dirty="0"/>
        </a:p>
      </dsp:txBody>
      <dsp:txXfrm>
        <a:off x="3790852" y="2209005"/>
        <a:ext cx="3003244" cy="1676381"/>
      </dsp:txXfrm>
    </dsp:sp>
    <dsp:sp modelId="{A6B8F0AB-1CBE-674F-BBD6-FF7523635C19}">
      <dsp:nvSpPr>
        <dsp:cNvPr id="0" name=""/>
        <dsp:cNvSpPr/>
      </dsp:nvSpPr>
      <dsp:spPr>
        <a:xfrm>
          <a:off x="5111950" y="1830870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6957D3-A825-F941-BEB6-482692457494}">
      <dsp:nvSpPr>
        <dsp:cNvPr id="0" name=""/>
        <dsp:cNvSpPr/>
      </dsp:nvSpPr>
      <dsp:spPr>
        <a:xfrm>
          <a:off x="7075416" y="185348"/>
          <a:ext cx="1795744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cs typeface="Cordia New" charset="0"/>
            </a:rPr>
            <a:t>expanded 2</a:t>
          </a:r>
          <a:r>
            <a:rPr lang="en-US" altLang="en-US" sz="1800" kern="1200" baseline="30000" dirty="0" smtClean="0">
              <a:cs typeface="Cordia New" charset="0"/>
            </a:rPr>
            <a:t>nd</a:t>
          </a:r>
          <a:r>
            <a:rPr lang="en-US" altLang="en-US" sz="1800" kern="1200" dirty="0" smtClean="0">
              <a:cs typeface="Cordia New" charset="0"/>
            </a:rPr>
            <a:t> ed. with Malthus’s name.</a:t>
          </a:r>
          <a:endParaRPr lang="en-US" sz="1800" kern="1200" dirty="0"/>
        </a:p>
      </dsp:txBody>
      <dsp:txXfrm>
        <a:off x="7075416" y="185348"/>
        <a:ext cx="1795744" cy="1629294"/>
      </dsp:txXfrm>
    </dsp:sp>
    <dsp:sp modelId="{4BEED803-AFCD-104A-BA83-7DE9959E331A}">
      <dsp:nvSpPr>
        <dsp:cNvPr id="0" name=""/>
        <dsp:cNvSpPr/>
      </dsp:nvSpPr>
      <dsp:spPr>
        <a:xfrm>
          <a:off x="7781062" y="181909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93D22B-F007-8A45-B8E9-2DD3B203EC53}">
      <dsp:nvSpPr>
        <dsp:cNvPr id="0" name=""/>
        <dsp:cNvSpPr/>
      </dsp:nvSpPr>
      <dsp:spPr>
        <a:xfrm>
          <a:off x="8790619" y="2215595"/>
          <a:ext cx="2111161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cs typeface="Cordia New" charset="0"/>
            </a:rPr>
            <a:t>‘</a:t>
          </a:r>
          <a:r>
            <a:rPr lang="en-US" altLang="en-US" sz="1800" i="1" kern="1200" dirty="0" smtClean="0">
              <a:cs typeface="Cordia New" charset="0"/>
            </a:rPr>
            <a:t>The</a:t>
          </a:r>
          <a:r>
            <a:rPr lang="en-US" altLang="en-US" sz="1800" kern="1200" dirty="0" smtClean="0">
              <a:cs typeface="Cordia New" charset="0"/>
            </a:rPr>
            <a:t> </a:t>
          </a:r>
          <a:r>
            <a:rPr lang="en-US" altLang="en-US" sz="1800" i="1" kern="1200" dirty="0" smtClean="0">
              <a:cs typeface="Cordia New" charset="0"/>
            </a:rPr>
            <a:t>Principles of Political Economy</a:t>
          </a:r>
          <a:r>
            <a:rPr lang="en-US" altLang="en-US" sz="1800" kern="1200" dirty="0" smtClean="0">
              <a:cs typeface="Cordia New" charset="0"/>
            </a:rPr>
            <a:t>’.</a:t>
          </a:r>
          <a:endParaRPr lang="en-US" sz="1800" kern="1200" dirty="0"/>
        </a:p>
      </dsp:txBody>
      <dsp:txXfrm>
        <a:off x="8790619" y="2215595"/>
        <a:ext cx="2111161" cy="1629294"/>
      </dsp:txXfrm>
    </dsp:sp>
    <dsp:sp modelId="{9A80EB4D-8069-AE48-8B3A-A7BDC9D2F43E}">
      <dsp:nvSpPr>
        <dsp:cNvPr id="0" name=""/>
        <dsp:cNvSpPr/>
      </dsp:nvSpPr>
      <dsp:spPr>
        <a:xfrm>
          <a:off x="9713178" y="1819103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2/18/18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691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74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93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18/02/2018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229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18/02/2018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30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18/02/2018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665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18/02/2018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24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18/02/2018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823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18/02/2018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70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90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339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18/02/2018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57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/>
          </a:bodyPr>
          <a:lstStyle/>
          <a:p>
            <a:endParaRPr lang="en-GB" sz="3600" dirty="0" smtClean="0"/>
          </a:p>
          <a:p>
            <a:endParaRPr lang="en-GB" sz="3600" dirty="0"/>
          </a:p>
          <a:p>
            <a:r>
              <a:rPr lang="en-GB" sz="4000" dirty="0" smtClean="0"/>
              <a:t>Chapter 4 Market and Resource Constraints:</a:t>
            </a:r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Thomas Robert Malthus</a:t>
            </a:r>
            <a:endParaRPr lang="en-GB" sz="15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Market </a:t>
            </a:r>
            <a:r>
              <a:rPr lang="en-GB" sz="3600" dirty="0"/>
              <a:t>and Resource </a:t>
            </a:r>
            <a:r>
              <a:rPr lang="en-GB" sz="3600" dirty="0" smtClean="0"/>
              <a:t>Constraints: Thomas </a:t>
            </a:r>
            <a:r>
              <a:rPr lang="en-GB" sz="3600" dirty="0"/>
              <a:t>Robert Malthus</a:t>
            </a:r>
            <a:endParaRPr lang="en-GB" sz="1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altLang="en-US" sz="3400" dirty="0">
                <a:cs typeface="Angsana New" charset="0"/>
              </a:rPr>
              <a:t>The </a:t>
            </a:r>
            <a:r>
              <a:rPr lang="en-US" altLang="en-US" sz="3400" dirty="0" smtClean="0">
                <a:cs typeface="Angsana New" charset="0"/>
              </a:rPr>
              <a:t>Industrial Revolution </a:t>
            </a:r>
            <a:r>
              <a:rPr lang="en-US" altLang="en-US" sz="3400" dirty="0">
                <a:cs typeface="Angsana New" charset="0"/>
              </a:rPr>
              <a:t>and its consequences </a:t>
            </a:r>
          </a:p>
          <a:p>
            <a:pPr marL="514350" indent="-514350">
              <a:buAutoNum type="arabicPeriod"/>
            </a:pPr>
            <a:r>
              <a:rPr lang="en-US" altLang="en-US" sz="3400" dirty="0" smtClean="0">
                <a:latin typeface="Calibri" charset="0"/>
              </a:rPr>
              <a:t>Thomas Robert Malthus</a:t>
            </a:r>
          </a:p>
          <a:p>
            <a:pPr marL="514350" indent="-514350">
              <a:buAutoNum type="arabicPeriod" startAt="3"/>
              <a:tabLst>
                <a:tab pos="523875" algn="l"/>
              </a:tabLst>
            </a:pPr>
            <a:r>
              <a:rPr lang="en-US" altLang="en-US" sz="3400" dirty="0" smtClean="0">
                <a:latin typeface="Calibri" charset="0"/>
              </a:rPr>
              <a:t>But why still famines and poverty?</a:t>
            </a:r>
          </a:p>
          <a:p>
            <a:pPr marL="514350" indent="-514350">
              <a:buAutoNum type="arabicPeriod" startAt="3"/>
              <a:tabLst>
                <a:tab pos="523875" algn="l"/>
              </a:tabLst>
            </a:pPr>
            <a:r>
              <a:rPr lang="en-US" altLang="en-US" sz="3400" dirty="0" err="1" smtClean="0">
                <a:latin typeface="Calibri" charset="0"/>
              </a:rPr>
              <a:t>Multhus</a:t>
            </a:r>
            <a:r>
              <a:rPr lang="en-US" altLang="en-US" sz="3400" dirty="0" smtClean="0">
                <a:latin typeface="Calibri" charset="0"/>
              </a:rPr>
              <a:t>’ modern impacts</a:t>
            </a:r>
          </a:p>
          <a:p>
            <a:pPr marL="514350" indent="-514350">
              <a:buAutoNum type="arabicPeriod" startAt="3"/>
              <a:tabLst>
                <a:tab pos="523875" algn="l"/>
              </a:tabLst>
            </a:pPr>
            <a:r>
              <a:rPr lang="en-US" altLang="en-US" sz="3400" dirty="0" smtClean="0">
                <a:latin typeface="Calibri" charset="0"/>
              </a:rPr>
              <a:t>Scarcity and the markets</a:t>
            </a:r>
            <a:endParaRPr lang="en-US" altLang="en-US" sz="3400" dirty="0" smtClean="0"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sz="3400" dirty="0">
                <a:latin typeface="Calibri" charset="0"/>
              </a:rPr>
              <a:t>	</a:t>
            </a: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 eaLnBrk="1" hangingPunct="1"/>
            <a:r>
              <a:rPr lang="en-US" altLang="en-US" dirty="0" smtClean="0">
                <a:cs typeface="Angsana New" charset="0"/>
              </a:rPr>
              <a:t>1. The </a:t>
            </a:r>
            <a:r>
              <a:rPr lang="en-US" altLang="en-US" dirty="0">
                <a:cs typeface="Angsana New" charset="0"/>
              </a:rPr>
              <a:t>industrial </a:t>
            </a:r>
            <a:r>
              <a:rPr lang="en-US" altLang="en-US" dirty="0" smtClean="0">
                <a:cs typeface="Angsana New" charset="0"/>
              </a:rPr>
              <a:t>revolution and its consequences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4821195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1.1 The industrial revolution</a:t>
            </a:r>
          </a:p>
          <a:p>
            <a:r>
              <a:rPr lang="en-US" altLang="en-US" dirty="0">
                <a:cs typeface="Cordia New" charset="0"/>
              </a:rPr>
              <a:t>Industrial revolution from the 1750s.</a:t>
            </a:r>
          </a:p>
          <a:p>
            <a:r>
              <a:rPr lang="en-US" altLang="en-US" dirty="0" smtClean="0">
                <a:cs typeface="Cordia New" charset="0"/>
              </a:rPr>
              <a:t>The </a:t>
            </a:r>
            <a:r>
              <a:rPr lang="en-US" altLang="en-US" dirty="0">
                <a:cs typeface="Cordia New" charset="0"/>
              </a:rPr>
              <a:t>rise of the 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industrial factory system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cs typeface="Cordia New" charset="0"/>
              </a:rPr>
              <a:t>Mechanization of working life.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cs typeface="Cordia New" charset="0"/>
              </a:rPr>
              <a:t>Hard labor, low wages, long working day.</a:t>
            </a:r>
          </a:p>
          <a:p>
            <a:pPr lvl="1">
              <a:buFont typeface="Wingdings" charset="2"/>
              <a:buChar char="§"/>
            </a:pPr>
            <a:r>
              <a:rPr lang="en-US" altLang="en-US" u="sng" dirty="0">
                <a:solidFill>
                  <a:srgbClr val="C00000"/>
                </a:solidFill>
                <a:cs typeface="Cordia New" charset="0"/>
              </a:rPr>
              <a:t>Exploitation</a:t>
            </a:r>
            <a:r>
              <a:rPr lang="en-US" altLang="en-US" dirty="0">
                <a:cs typeface="Cordia New" charset="0"/>
              </a:rPr>
              <a:t> of women and children.</a:t>
            </a:r>
          </a:p>
          <a:p>
            <a:r>
              <a:rPr lang="en-US" altLang="en-US" dirty="0">
                <a:cs typeface="Cordia New" charset="0"/>
              </a:rPr>
              <a:t>Rapid </a:t>
            </a:r>
            <a:r>
              <a:rPr lang="en-US" altLang="en-US" b="1" dirty="0">
                <a:cs typeface="Cordia New" charset="0"/>
              </a:rPr>
              <a:t>technological </a:t>
            </a:r>
            <a:r>
              <a:rPr lang="en-US" altLang="en-US" b="1" dirty="0" smtClean="0">
                <a:cs typeface="Cordia New" charset="0"/>
              </a:rPr>
              <a:t>progress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396" y="1989440"/>
            <a:ext cx="5916886" cy="378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98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 eaLnBrk="1" hangingPunct="1"/>
            <a:r>
              <a:rPr lang="en-US" altLang="en-US" dirty="0" smtClean="0">
                <a:cs typeface="Angsana New" charset="0"/>
              </a:rPr>
              <a:t>1. The </a:t>
            </a:r>
            <a:r>
              <a:rPr lang="en-US" altLang="en-US" dirty="0">
                <a:cs typeface="Angsana New" charset="0"/>
              </a:rPr>
              <a:t>industrial </a:t>
            </a:r>
            <a:r>
              <a:rPr lang="en-US" altLang="en-US" dirty="0" smtClean="0">
                <a:cs typeface="Angsana New" charset="0"/>
              </a:rPr>
              <a:t>revolution and its consequences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247503" y="1847850"/>
            <a:ext cx="6106297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1.2 Social Consequences</a:t>
            </a:r>
          </a:p>
          <a:p>
            <a:r>
              <a:rPr lang="en-US" altLang="en-US" dirty="0">
                <a:cs typeface="Cordia New" charset="0"/>
              </a:rPr>
              <a:t>T</a:t>
            </a:r>
            <a:r>
              <a:rPr lang="en-US" altLang="en-US" dirty="0" smtClean="0">
                <a:cs typeface="Cordia New" charset="0"/>
              </a:rPr>
              <a:t>echnological </a:t>
            </a:r>
            <a:r>
              <a:rPr lang="en-US" altLang="en-US" dirty="0">
                <a:cs typeface="Cordia New" charset="0"/>
              </a:rPr>
              <a:t>progress comes </a:t>
            </a:r>
            <a:r>
              <a:rPr lang="en-US" altLang="en-US" dirty="0" smtClean="0">
                <a:cs typeface="Cordia New" charset="0"/>
              </a:rPr>
              <a:t>with social </a:t>
            </a:r>
            <a:r>
              <a:rPr lang="en-US" altLang="en-US" dirty="0">
                <a:cs typeface="Cordia New" charset="0"/>
              </a:rPr>
              <a:t>changes.</a:t>
            </a:r>
          </a:p>
          <a:p>
            <a:r>
              <a:rPr lang="en-US" altLang="en-US" dirty="0">
                <a:cs typeface="Cordia New" charset="0"/>
              </a:rPr>
              <a:t>Destruction of </a:t>
            </a:r>
            <a:r>
              <a:rPr lang="en-US" altLang="en-US" dirty="0" smtClean="0">
                <a:cs typeface="Cordia New" charset="0"/>
              </a:rPr>
              <a:t>social and family </a:t>
            </a:r>
            <a:r>
              <a:rPr lang="en-US" altLang="en-US" dirty="0">
                <a:cs typeface="Cordia New" charset="0"/>
              </a:rPr>
              <a:t>life; obsolete knowledge and jobs.</a:t>
            </a:r>
          </a:p>
          <a:p>
            <a:r>
              <a:rPr lang="en-US" altLang="en-US" dirty="0">
                <a:cs typeface="Cordia New" charset="0"/>
              </a:rPr>
              <a:t>Rapid urbanization.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cs typeface="Cordia New" charset="0"/>
              </a:rPr>
              <a:t>Regimented factory life, low wages, long working hours.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cs typeface="Cordia New" charset="0"/>
              </a:rPr>
              <a:t>Slums, diseases, lack of sanitation.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cs typeface="Cordia New" charset="0"/>
              </a:rPr>
              <a:t>Beggars, prostitution, crimes, orphans.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97078"/>
            <a:ext cx="3975975" cy="388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00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05B266-905C-7642-BCE6-393ED777BBF0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7276"/>
            <a:ext cx="5881816" cy="4250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816" y="0"/>
            <a:ext cx="6310184" cy="426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455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114" y="0"/>
            <a:ext cx="666853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05B266-905C-7642-BCE6-393ED777BBF0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71" y="0"/>
            <a:ext cx="5558719" cy="73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47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 eaLnBrk="1" hangingPunct="1"/>
            <a:r>
              <a:rPr lang="en-US" altLang="en-US" dirty="0" smtClean="0">
                <a:cs typeface="Angsana New" charset="0"/>
              </a:rPr>
              <a:t>1. The </a:t>
            </a:r>
            <a:r>
              <a:rPr lang="en-US" altLang="en-US" dirty="0">
                <a:cs typeface="Angsana New" charset="0"/>
              </a:rPr>
              <a:t>industrial </a:t>
            </a:r>
            <a:r>
              <a:rPr lang="en-US" altLang="en-US" dirty="0" smtClean="0">
                <a:cs typeface="Angsana New" charset="0"/>
              </a:rPr>
              <a:t>revolution and its consequences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4"/>
            <a:ext cx="5018903" cy="45307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1.2 Social Consequences</a:t>
            </a:r>
          </a:p>
          <a:p>
            <a:r>
              <a:rPr lang="en-US" altLang="en-US" dirty="0">
                <a:cs typeface="Cordia New" charset="0"/>
              </a:rPr>
              <a:t>Rapid </a:t>
            </a:r>
            <a:r>
              <a:rPr lang="en-US" altLang="en-US" b="1" dirty="0">
                <a:cs typeface="Cordia New" charset="0"/>
              </a:rPr>
              <a:t>population growth </a:t>
            </a:r>
            <a:r>
              <a:rPr lang="en-US" altLang="en-US" dirty="0">
                <a:cs typeface="Cordia New" charset="0"/>
              </a:rPr>
              <a:t>in Britain.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6.5 millions in 1750 to 17.9 millions in 1850.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Environmental destruction and 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the fear of resource exhaustion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r>
              <a:rPr lang="en-US" altLang="en-US" dirty="0">
                <a:cs typeface="Cordia New" charset="0"/>
              </a:rPr>
              <a:t>Intense </a:t>
            </a:r>
            <a:r>
              <a:rPr lang="en-US" altLang="en-US" b="1" u="sng" dirty="0">
                <a:solidFill>
                  <a:srgbClr val="C00000"/>
                </a:solidFill>
                <a:cs typeface="Cordia New" charset="0"/>
              </a:rPr>
              <a:t>class conflict</a:t>
            </a:r>
            <a:r>
              <a:rPr lang="en-US" altLang="en-US" dirty="0">
                <a:cs typeface="Cordia New" charset="0"/>
              </a:rPr>
              <a:t>: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The Luddite </a:t>
            </a:r>
            <a:r>
              <a:rPr lang="en-US" altLang="en-US" dirty="0" smtClean="0">
                <a:cs typeface="Cordia New" charset="0"/>
              </a:rPr>
              <a:t>revolts.</a:t>
            </a:r>
            <a:endParaRPr lang="en-US" altLang="en-US" dirty="0">
              <a:cs typeface="Cordia New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Riots and social upheavals 1811-48.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1799 first </a:t>
            </a:r>
            <a:r>
              <a:rPr lang="en-US" altLang="en-US" b="1" i="1" dirty="0">
                <a:cs typeface="Cordia New" charset="0"/>
              </a:rPr>
              <a:t>labor union </a:t>
            </a:r>
            <a:r>
              <a:rPr lang="en-US" altLang="en-US" dirty="0">
                <a:cs typeface="Cordia New" charset="0"/>
              </a:rPr>
              <a:t>formed and suppressed.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12516"/>
            <a:ext cx="5610224" cy="4177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640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482119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</a:t>
            </a:r>
            <a:r>
              <a:rPr lang="en-US" dirty="0" smtClean="0"/>
              <a:t>.1 Biography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655044734"/>
              </p:ext>
            </p:extLst>
          </p:nvPr>
        </p:nvGraphicFramePr>
        <p:xfrm>
          <a:off x="637310" y="2396837"/>
          <a:ext cx="11305310" cy="4073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75974" y="4222578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1784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138427" y="4222577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1788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609500" y="4224075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>
                <a:cs typeface="Cordia New" charset="0"/>
              </a:rPr>
              <a:t>1798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289697" y="4208723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1803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217725" y="4221079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1820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0204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187146" y="5918886"/>
            <a:ext cx="7846540" cy="58076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491337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/>
              <a:t>2.2 Theory of Population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cs typeface="Cordia New" charset="0"/>
              </a:rPr>
              <a:t>The basic 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contradiction</a:t>
            </a:r>
            <a:r>
              <a:rPr lang="en-US" altLang="en-US" dirty="0">
                <a:cs typeface="Cordia New" charset="0"/>
              </a:rPr>
              <a:t> between population growth and food supply growth.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b="1" dirty="0" smtClean="0">
                <a:cs typeface="Cordia New" charset="0"/>
              </a:rPr>
              <a:t>Population </a:t>
            </a:r>
            <a:r>
              <a:rPr lang="en-US" altLang="en-US" sz="2800" dirty="0" smtClean="0">
                <a:cs typeface="Cordia New" charset="0"/>
              </a:rPr>
              <a:t>grows </a:t>
            </a:r>
            <a:r>
              <a:rPr lang="en-US" altLang="en-US" sz="2800" dirty="0">
                <a:cs typeface="Cordia New" charset="0"/>
              </a:rPr>
              <a:t>at the </a:t>
            </a:r>
            <a:r>
              <a:rPr lang="en-US" altLang="en-US" sz="2800" u="sng" dirty="0">
                <a:cs typeface="Cordia New" charset="0"/>
              </a:rPr>
              <a:t>geometric</a:t>
            </a:r>
            <a:r>
              <a:rPr lang="en-US" altLang="en-US" sz="2800" dirty="0">
                <a:cs typeface="Cordia New" charset="0"/>
              </a:rPr>
              <a:t> rate, to double every 25 years.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b="1" dirty="0">
                <a:cs typeface="Cordia New" charset="0"/>
              </a:rPr>
              <a:t>Food production</a:t>
            </a:r>
            <a:r>
              <a:rPr lang="en-US" altLang="en-US" sz="2800" dirty="0">
                <a:cs typeface="Cordia New" charset="0"/>
              </a:rPr>
              <a:t> increases at the </a:t>
            </a:r>
            <a:r>
              <a:rPr lang="en-US" altLang="en-US" sz="2800" u="sng" dirty="0">
                <a:cs typeface="Cordia New" charset="0"/>
              </a:rPr>
              <a:t>arithmetic</a:t>
            </a:r>
            <a:r>
              <a:rPr lang="en-US" altLang="en-US" sz="2800" dirty="0">
                <a:cs typeface="Cordia New" charset="0"/>
              </a:rPr>
              <a:t> rate – the diminishing returns.</a:t>
            </a:r>
          </a:p>
          <a:p>
            <a:pPr>
              <a:lnSpc>
                <a:spcPct val="110000"/>
              </a:lnSpc>
            </a:pPr>
            <a:r>
              <a:rPr lang="en-US" altLang="en-US" dirty="0">
                <a:cs typeface="Cordia New" charset="0"/>
              </a:rPr>
              <a:t>The imbalance is solved by </a:t>
            </a:r>
            <a:r>
              <a:rPr lang="en-US" altLang="en-US" dirty="0">
                <a:solidFill>
                  <a:srgbClr val="C00000"/>
                </a:solidFill>
                <a:cs typeface="Cordia New" charset="0"/>
              </a:rPr>
              <a:t>‘</a:t>
            </a:r>
            <a:r>
              <a:rPr lang="en-US" altLang="en-US" b="1" dirty="0">
                <a:solidFill>
                  <a:srgbClr val="C00000"/>
                </a:solidFill>
                <a:cs typeface="Cordia New" charset="0"/>
              </a:rPr>
              <a:t>checks</a:t>
            </a:r>
            <a:r>
              <a:rPr lang="en-US" altLang="en-US" b="1" dirty="0" smtClean="0">
                <a:solidFill>
                  <a:srgbClr val="C00000"/>
                </a:solidFill>
                <a:cs typeface="Cordia New" charset="0"/>
              </a:rPr>
              <a:t>’</a:t>
            </a:r>
            <a:r>
              <a:rPr lang="en-US" altLang="en-US" dirty="0" smtClean="0">
                <a:solidFill>
                  <a:srgbClr val="C00000"/>
                </a:solidFill>
                <a:cs typeface="Cordia New" charset="0"/>
              </a:rPr>
              <a:t>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b="1" dirty="0">
                <a:cs typeface="Cordia New" charset="0"/>
              </a:rPr>
              <a:t>Positive checks</a:t>
            </a:r>
            <a:r>
              <a:rPr lang="en-US" altLang="en-US" sz="2800" dirty="0">
                <a:cs typeface="Cordia New" charset="0"/>
              </a:rPr>
              <a:t>: increase the death </a:t>
            </a:r>
            <a:r>
              <a:rPr lang="en-US" altLang="en-US" sz="2800" dirty="0" smtClean="0">
                <a:cs typeface="Cordia New" charset="0"/>
              </a:rPr>
              <a:t>rate e.g. famines</a:t>
            </a:r>
            <a:r>
              <a:rPr lang="en-US" altLang="en-US" sz="2800" dirty="0">
                <a:cs typeface="Cordia New" charset="0"/>
              </a:rPr>
              <a:t>, wars, plagues, misery.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b="1" dirty="0">
                <a:cs typeface="Cordia New" charset="0"/>
              </a:rPr>
              <a:t>Preventive checks</a:t>
            </a:r>
            <a:r>
              <a:rPr lang="en-US" altLang="en-US" sz="2800" dirty="0">
                <a:cs typeface="Cordia New" charset="0"/>
              </a:rPr>
              <a:t>: reduce the birth </a:t>
            </a:r>
            <a:r>
              <a:rPr lang="en-US" altLang="en-US" sz="2800" dirty="0" smtClean="0">
                <a:cs typeface="Cordia New" charset="0"/>
              </a:rPr>
              <a:t>rate e.g. sterility</a:t>
            </a:r>
            <a:r>
              <a:rPr lang="en-US" altLang="en-US" sz="2800" dirty="0">
                <a:cs typeface="Cordia New" charset="0"/>
              </a:rPr>
              <a:t>, sexual abstinence, birth control.</a:t>
            </a:r>
          </a:p>
          <a:p>
            <a:pPr>
              <a:lnSpc>
                <a:spcPct val="110000"/>
              </a:lnSpc>
            </a:pPr>
            <a:r>
              <a:rPr lang="en-US" altLang="en-US" b="1" i="1" u="sng" dirty="0">
                <a:solidFill>
                  <a:schemeClr val="accent5"/>
                </a:solidFill>
                <a:cs typeface="Cordia New" charset="0"/>
              </a:rPr>
              <a:t>Moral restraint</a:t>
            </a:r>
            <a:r>
              <a:rPr lang="en-US" altLang="en-US" dirty="0">
                <a:cs typeface="Cordia New" charset="0"/>
              </a:rPr>
              <a:t>: postpone marriage; married only if ones can afford children.</a:t>
            </a:r>
          </a:p>
          <a:p>
            <a:pPr marL="0" indent="0">
              <a:buNone/>
            </a:pPr>
            <a:endParaRPr lang="en-US" altLang="en-US" sz="900" dirty="0" smtClean="0">
              <a:cs typeface="Cordia New" charset="0"/>
            </a:endParaRPr>
          </a:p>
          <a:p>
            <a:pPr marL="0" indent="0" algn="ctr">
              <a:buNone/>
            </a:pPr>
            <a:r>
              <a:rPr lang="en-US" altLang="en-US" b="1" i="1" dirty="0" smtClean="0">
                <a:cs typeface="Cordia New" charset="0"/>
              </a:rPr>
              <a:t>The </a:t>
            </a:r>
            <a:r>
              <a:rPr lang="en-US" altLang="en-US" b="1" i="1" dirty="0">
                <a:cs typeface="Cordia New" charset="0"/>
              </a:rPr>
              <a:t>lower class suffers </a:t>
            </a:r>
            <a:r>
              <a:rPr lang="en-US" altLang="en-US" b="1" i="1" dirty="0" smtClean="0">
                <a:cs typeface="Cordia New" charset="0"/>
              </a:rPr>
              <a:t>because the lack of moral </a:t>
            </a:r>
            <a:r>
              <a:rPr lang="en-US" altLang="en-US" b="1" i="1" dirty="0">
                <a:cs typeface="Cordia New" charset="0"/>
              </a:rPr>
              <a:t>restraint.</a:t>
            </a:r>
          </a:p>
          <a:p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66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3888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2.2 Theory of Population</a:t>
            </a:r>
          </a:p>
          <a:p>
            <a:r>
              <a:rPr lang="en-US" altLang="en-US" u="sng" dirty="0">
                <a:cs typeface="Cordia New" charset="0"/>
              </a:rPr>
              <a:t>Higher wages</a:t>
            </a:r>
            <a:r>
              <a:rPr lang="en-US" altLang="en-US" dirty="0">
                <a:cs typeface="Cordia New" charset="0"/>
              </a:rPr>
              <a:t> lead to more leisure, more children, falling wages to subsistence, declining production and rising misery.</a:t>
            </a:r>
          </a:p>
          <a:p>
            <a:r>
              <a:rPr lang="en-US" altLang="en-US" b="1" dirty="0">
                <a:solidFill>
                  <a:srgbClr val="C00000"/>
                </a:solidFill>
                <a:cs typeface="Cordia New" charset="0"/>
              </a:rPr>
              <a:t>Population pressure</a:t>
            </a:r>
            <a:r>
              <a:rPr lang="en-US" altLang="en-US" dirty="0">
                <a:solidFill>
                  <a:srgbClr val="C00000"/>
                </a:solidFill>
                <a:cs typeface="Cordia New" charset="0"/>
              </a:rPr>
              <a:t> </a:t>
            </a:r>
            <a:r>
              <a:rPr lang="en-US" altLang="en-US" dirty="0">
                <a:cs typeface="Cordia New" charset="0"/>
              </a:rPr>
              <a:t>keeps the wage rate at the subsistent level --- </a:t>
            </a:r>
            <a:r>
              <a:rPr lang="en-US" altLang="en-US" i="1" dirty="0">
                <a:solidFill>
                  <a:schemeClr val="accent5"/>
                </a:solidFill>
                <a:cs typeface="Cordia New" charset="0"/>
              </a:rPr>
              <a:t>‘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the iron law of wages</a:t>
            </a:r>
            <a:r>
              <a:rPr lang="en-US" altLang="en-US" i="1" dirty="0">
                <a:solidFill>
                  <a:schemeClr val="accent5"/>
                </a:solidFill>
                <a:cs typeface="Cordia New" charset="0"/>
              </a:rPr>
              <a:t>’.</a:t>
            </a:r>
          </a:p>
          <a:p>
            <a:r>
              <a:rPr lang="en-US" altLang="en-US" dirty="0">
                <a:cs typeface="Cordia New" charset="0"/>
              </a:rPr>
              <a:t>The </a:t>
            </a:r>
            <a:r>
              <a:rPr lang="en-US" altLang="en-US" b="1" dirty="0">
                <a:cs typeface="Cordia New" charset="0"/>
              </a:rPr>
              <a:t>wealthy class has moral restraint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Limited number of children and accumulation of wealth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altLang="en-US" sz="900" dirty="0" smtClean="0">
              <a:cs typeface="Cordia New" charset="0"/>
            </a:endParaRPr>
          </a:p>
          <a:p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55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3888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2.3 Public Policies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cs typeface="Cordia New" charset="0"/>
              </a:rPr>
              <a:t>Existing </a:t>
            </a:r>
            <a:r>
              <a:rPr lang="en-US" altLang="en-US" b="1" dirty="0">
                <a:solidFill>
                  <a:schemeClr val="accent5"/>
                </a:solidFill>
                <a:cs typeface="Cordia New" charset="0"/>
              </a:rPr>
              <a:t>Poor Laws </a:t>
            </a:r>
            <a:r>
              <a:rPr lang="en-US" altLang="en-US" dirty="0">
                <a:cs typeface="Cordia New" charset="0"/>
              </a:rPr>
              <a:t>with relief and child support </a:t>
            </a:r>
            <a:r>
              <a:rPr lang="en-US" altLang="en-US" b="1" i="1" dirty="0">
                <a:solidFill>
                  <a:srgbClr val="C00000"/>
                </a:solidFill>
                <a:cs typeface="Cordia New" charset="0"/>
              </a:rPr>
              <a:t>worsened the condition</a:t>
            </a:r>
            <a:r>
              <a:rPr lang="en-US" altLang="en-US" dirty="0">
                <a:cs typeface="Cordia New" charset="0"/>
              </a:rPr>
              <a:t> of workers and society.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cs typeface="Cordia New" charset="0"/>
              </a:rPr>
              <a:t>Encouraging the poor to have more children and less incentives for </a:t>
            </a:r>
            <a:r>
              <a:rPr lang="en-US" altLang="en-US" sz="2800" dirty="0" smtClean="0">
                <a:cs typeface="Cordia New" charset="0"/>
              </a:rPr>
              <a:t>work.</a:t>
            </a:r>
            <a:endParaRPr lang="en-US" altLang="en-US" sz="2800" dirty="0">
              <a:cs typeface="Cordia New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cs typeface="Cordia New" charset="0"/>
              </a:rPr>
              <a:t>Support for the </a:t>
            </a:r>
            <a:r>
              <a:rPr lang="en-US" altLang="en-US" b="1" dirty="0">
                <a:solidFill>
                  <a:schemeClr val="accent5"/>
                </a:solidFill>
                <a:cs typeface="Cordia New" charset="0"/>
              </a:rPr>
              <a:t>Corn Laws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cs typeface="Cordia New" charset="0"/>
              </a:rPr>
              <a:t>To </a:t>
            </a:r>
            <a:r>
              <a:rPr lang="en-US" altLang="en-US" sz="2800" u="sng" dirty="0">
                <a:cs typeface="Cordia New" charset="0"/>
              </a:rPr>
              <a:t>raise food prices </a:t>
            </a:r>
            <a:r>
              <a:rPr lang="en-US" altLang="en-US" sz="2800" dirty="0">
                <a:cs typeface="Cordia New" charset="0"/>
              </a:rPr>
              <a:t>and induce </a:t>
            </a:r>
            <a:r>
              <a:rPr lang="en-US" altLang="en-US" sz="2800" b="1" dirty="0">
                <a:cs typeface="Cordia New" charset="0"/>
              </a:rPr>
              <a:t>more production</a:t>
            </a:r>
            <a:r>
              <a:rPr lang="en-US" altLang="en-US" sz="2800" dirty="0">
                <a:cs typeface="Cordia New" charset="0"/>
              </a:rPr>
              <a:t> at home.</a:t>
            </a:r>
          </a:p>
          <a:p>
            <a:pPr lvl="1">
              <a:buFont typeface="Arial" charset="0"/>
              <a:buChar char="•"/>
            </a:pPr>
            <a:r>
              <a:rPr lang="en-US" altLang="en-US" sz="2800" b="1" i="1" dirty="0">
                <a:cs typeface="Cordia New" charset="0"/>
              </a:rPr>
              <a:t>Trade protectionism </a:t>
            </a:r>
            <a:r>
              <a:rPr lang="en-US" altLang="en-US" sz="2800" dirty="0">
                <a:cs typeface="Cordia New" charset="0"/>
              </a:rPr>
              <a:t>on agricultural </a:t>
            </a:r>
            <a:r>
              <a:rPr lang="en-US" altLang="en-US" sz="2800" dirty="0" smtClean="0">
                <a:cs typeface="Cordia New" charset="0"/>
              </a:rPr>
              <a:t>products.</a:t>
            </a:r>
          </a:p>
          <a:p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05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3888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2.4 Political and Social Impacts</a:t>
            </a:r>
          </a:p>
          <a:p>
            <a:r>
              <a:rPr lang="en-US" altLang="en-US" dirty="0">
                <a:cs typeface="Cordia New" charset="0"/>
              </a:rPr>
              <a:t>The </a:t>
            </a:r>
            <a:r>
              <a:rPr lang="en-US" altLang="en-US" b="1" dirty="0">
                <a:cs typeface="Cordia New" charset="0"/>
              </a:rPr>
              <a:t>Poor Laws amendment </a:t>
            </a:r>
            <a:r>
              <a:rPr lang="en-US" altLang="en-US" dirty="0">
                <a:cs typeface="Cordia New" charset="0"/>
              </a:rPr>
              <a:t>of 1834: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u="sng" dirty="0">
                <a:solidFill>
                  <a:srgbClr val="C00000"/>
                </a:solidFill>
                <a:cs typeface="Cordia New" charset="0"/>
              </a:rPr>
              <a:t>No relief </a:t>
            </a:r>
            <a:r>
              <a:rPr lang="en-US" altLang="en-US" sz="2800" dirty="0">
                <a:cs typeface="Cordia New" charset="0"/>
              </a:rPr>
              <a:t>for able-bodied persons.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b="1" dirty="0">
                <a:cs typeface="Cordia New" charset="0"/>
              </a:rPr>
              <a:t>Breakup of families </a:t>
            </a:r>
            <a:r>
              <a:rPr lang="en-US" altLang="en-US" sz="2800" dirty="0">
                <a:cs typeface="Cordia New" charset="0"/>
              </a:rPr>
              <a:t>in separate ‘houses’, hard works and harsh treatment of the poor.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u="sng" dirty="0" smtClean="0">
                <a:solidFill>
                  <a:srgbClr val="C00000"/>
                </a:solidFill>
                <a:cs typeface="Cordia New" charset="0"/>
              </a:rPr>
              <a:t>Social stigma </a:t>
            </a:r>
            <a:r>
              <a:rPr lang="en-US" altLang="en-US" sz="2800" dirty="0">
                <a:cs typeface="Cordia New" charset="0"/>
              </a:rPr>
              <a:t>for the poor.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dirty="0">
                <a:cs typeface="Cordia New" charset="0"/>
              </a:rPr>
              <a:t>In line with </a:t>
            </a:r>
            <a:r>
              <a:rPr lang="en-US" altLang="en-US" sz="2800" dirty="0" smtClean="0">
                <a:cs typeface="Cordia New" charset="0"/>
              </a:rPr>
              <a:t>values </a:t>
            </a:r>
            <a:r>
              <a:rPr lang="en-US" altLang="en-US" sz="2800" dirty="0">
                <a:cs typeface="Cordia New" charset="0"/>
              </a:rPr>
              <a:t>of hard work, thrift, duty, respectable behaviors and characters (1860s- ).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3888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2.5 Criticisms of Malthusianism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b="1" u="sng" dirty="0" smtClean="0">
                <a:solidFill>
                  <a:srgbClr val="C00000"/>
                </a:solidFill>
                <a:cs typeface="Cordia New" charset="0"/>
              </a:rPr>
              <a:t>No </a:t>
            </a:r>
            <a:r>
              <a:rPr lang="en-US" altLang="en-US" b="1" u="sng" dirty="0">
                <a:solidFill>
                  <a:srgbClr val="C00000"/>
                </a:solidFill>
                <a:cs typeface="Cordia New" charset="0"/>
              </a:rPr>
              <a:t>empirical support </a:t>
            </a:r>
            <a:r>
              <a:rPr lang="en-US" altLang="en-US" dirty="0">
                <a:cs typeface="Cordia New" charset="0"/>
              </a:rPr>
              <a:t>for differences in food and population growth rates.</a:t>
            </a:r>
          </a:p>
          <a:p>
            <a:pPr marL="1035050" lvl="1" indent="-317500">
              <a:buFont typeface="Arial" charset="0"/>
              <a:buChar char="•"/>
            </a:pPr>
            <a:r>
              <a:rPr lang="en-US" altLang="en-US" sz="2800" dirty="0">
                <a:cs typeface="Cordia New" charset="0"/>
              </a:rPr>
              <a:t>Malthus’s US data lumped immigration with natural birth.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b="1" i="1" dirty="0">
                <a:cs typeface="Cordia New" charset="0"/>
              </a:rPr>
              <a:t>Modern theory </a:t>
            </a:r>
            <a:r>
              <a:rPr lang="en-US" altLang="en-US" dirty="0">
                <a:cs typeface="Cordia New" charset="0"/>
              </a:rPr>
              <a:t>of demographic transition:</a:t>
            </a:r>
          </a:p>
          <a:p>
            <a:pPr marL="1068388" lvl="1" indent="-350838">
              <a:buFont typeface="+mj-lt"/>
              <a:buAutoNum type="romanLcPeriod"/>
            </a:pPr>
            <a:r>
              <a:rPr lang="en-US" altLang="en-US" dirty="0">
                <a:cs typeface="Cordia New" charset="0"/>
              </a:rPr>
              <a:t>High birth; high death; constant population.</a:t>
            </a:r>
          </a:p>
          <a:p>
            <a:pPr marL="1068388" lvl="1" indent="-350838">
              <a:buFont typeface="+mj-lt"/>
              <a:buAutoNum type="romanLcPeriod"/>
            </a:pPr>
            <a:r>
              <a:rPr lang="en-US" altLang="en-US" dirty="0">
                <a:cs typeface="Cordia New" charset="0"/>
              </a:rPr>
              <a:t>High birth; low death; fast rising population.</a:t>
            </a:r>
          </a:p>
          <a:p>
            <a:pPr marL="1068388" lvl="1" indent="-350838">
              <a:buFont typeface="+mj-lt"/>
              <a:buAutoNum type="romanLcPeriod"/>
            </a:pPr>
            <a:r>
              <a:rPr lang="en-US" altLang="en-US" dirty="0">
                <a:cs typeface="Cordia New" charset="0"/>
              </a:rPr>
              <a:t>Falling birth and death; slow population.</a:t>
            </a:r>
          </a:p>
          <a:p>
            <a:pPr marL="1068388" lvl="1" indent="-350838">
              <a:buFont typeface="+mj-lt"/>
              <a:buAutoNum type="romanLcPeriod"/>
            </a:pPr>
            <a:r>
              <a:rPr lang="en-US" altLang="en-US" dirty="0">
                <a:cs typeface="Cordia New" charset="0"/>
              </a:rPr>
              <a:t>Low birth; low death; </a:t>
            </a:r>
            <a:r>
              <a:rPr lang="en-US" altLang="en-US" b="1" u="sng" dirty="0">
                <a:solidFill>
                  <a:schemeClr val="accent5"/>
                </a:solidFill>
                <a:cs typeface="Cordia New" charset="0"/>
              </a:rPr>
              <a:t>stable population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3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378C0D-67A5-DE45-8679-20D71CFFC1F7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22531" name="Picture 2" descr="demotran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2" y="37300"/>
            <a:ext cx="9431866" cy="66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5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4"/>
            <a:ext cx="10487891" cy="4548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2.5 Criticisms of Malthusianism</a:t>
            </a:r>
          </a:p>
          <a:p>
            <a:pPr marL="0" indent="0">
              <a:buNone/>
            </a:pPr>
            <a:r>
              <a:rPr lang="en-US" altLang="en-US" dirty="0" smtClean="0">
                <a:cs typeface="Cordia New" charset="0"/>
              </a:rPr>
              <a:t>3) </a:t>
            </a:r>
            <a:r>
              <a:rPr lang="en-US" altLang="en-US" dirty="0">
                <a:cs typeface="Cordia New" charset="0"/>
              </a:rPr>
              <a:t>Agricultural output has </a:t>
            </a:r>
            <a:r>
              <a:rPr lang="en-US" altLang="en-US" b="1" i="1" u="sng" dirty="0">
                <a:cs typeface="Cordia New" charset="0"/>
              </a:rPr>
              <a:t>grown faster </a:t>
            </a:r>
            <a:r>
              <a:rPr lang="en-US" altLang="en-US" dirty="0">
                <a:cs typeface="Cordia New" charset="0"/>
              </a:rPr>
              <a:t>than population since c.18.</a:t>
            </a:r>
          </a:p>
          <a:p>
            <a:pPr lvl="1">
              <a:buFont typeface="Arial" charset="0"/>
              <a:buChar char="•"/>
            </a:pPr>
            <a:r>
              <a:rPr lang="en-US" altLang="en-US" sz="2600" b="1" dirty="0">
                <a:cs typeface="Cordia New" charset="0"/>
              </a:rPr>
              <a:t>Diminishing returns</a:t>
            </a:r>
            <a:r>
              <a:rPr lang="en-US" altLang="en-US" sz="2600" dirty="0">
                <a:cs typeface="Cordia New" charset="0"/>
              </a:rPr>
              <a:t>: constant technology and fixed inputs in the short run.</a:t>
            </a:r>
          </a:p>
          <a:p>
            <a:pPr lvl="1">
              <a:buFont typeface="Arial" charset="0"/>
              <a:buChar char="•"/>
            </a:pPr>
            <a:r>
              <a:rPr lang="en-US" altLang="en-US" sz="2600" b="1" dirty="0">
                <a:solidFill>
                  <a:srgbClr val="C00000"/>
                </a:solidFill>
                <a:cs typeface="Cordia New" charset="0"/>
              </a:rPr>
              <a:t>Under-estimation of technical progress </a:t>
            </a:r>
            <a:r>
              <a:rPr lang="en-US" altLang="en-US" sz="2600" dirty="0">
                <a:cs typeface="Cordia New" charset="0"/>
              </a:rPr>
              <a:t>which overcomes diminishing returns over time.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In the long run, </a:t>
            </a:r>
            <a:r>
              <a:rPr lang="en-US" altLang="en-US" sz="2600" b="1" i="1" dirty="0">
                <a:solidFill>
                  <a:schemeClr val="accent5"/>
                </a:solidFill>
                <a:cs typeface="Cordia New" charset="0"/>
              </a:rPr>
              <a:t>all factors are variable</a:t>
            </a:r>
            <a:r>
              <a:rPr lang="en-US" altLang="en-US" sz="2600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Modern agriculture is </a:t>
            </a:r>
            <a:r>
              <a:rPr lang="en-US" altLang="en-US" sz="2600" b="1" dirty="0">
                <a:cs typeface="Cordia New" charset="0"/>
              </a:rPr>
              <a:t>more industrialized </a:t>
            </a:r>
            <a:r>
              <a:rPr lang="en-US" altLang="en-US" sz="2600" dirty="0">
                <a:cs typeface="Cordia New" charset="0"/>
              </a:rPr>
              <a:t>and is not subject to decreasing returns to scale.</a:t>
            </a:r>
          </a:p>
          <a:p>
            <a:pPr lvl="1">
              <a:buFont typeface="Arial" charset="0"/>
              <a:buChar char="•"/>
            </a:pPr>
            <a:r>
              <a:rPr lang="en-US" altLang="en-US" sz="2600" b="1" dirty="0">
                <a:cs typeface="Cordia New" charset="0"/>
              </a:rPr>
              <a:t>Land becomes less important </a:t>
            </a:r>
            <a:r>
              <a:rPr lang="en-US" altLang="en-US" sz="2600" dirty="0">
                <a:cs typeface="Cordia New" charset="0"/>
              </a:rPr>
              <a:t>in the modern industrialized economy.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Angsana New" charset="0"/>
              </a:rPr>
              <a:t>2</a:t>
            </a:r>
            <a:r>
              <a:rPr lang="en-US" altLang="en-US" dirty="0" smtClean="0">
                <a:cs typeface="Angsana New" charset="0"/>
              </a:rPr>
              <a:t>. Thomas Robert Malthus </a:t>
            </a:r>
            <a:r>
              <a:rPr lang="en-US" altLang="en-US" dirty="0">
                <a:cs typeface="Angsana New" charset="0"/>
              </a:rPr>
              <a:t>(1766-1834)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09" y="1808105"/>
            <a:ext cx="10487891" cy="3888960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cs typeface="Cordia New" charset="0"/>
              </a:rPr>
              <a:t>Socialists </a:t>
            </a:r>
            <a:r>
              <a:rPr lang="en-US" altLang="en-US" b="1" dirty="0">
                <a:cs typeface="Cordia New" charset="0"/>
              </a:rPr>
              <a:t>and NGOs</a:t>
            </a:r>
            <a:r>
              <a:rPr lang="en-US" altLang="en-US" dirty="0">
                <a:cs typeface="Cordia New" charset="0"/>
              </a:rPr>
              <a:t>: capitalist exploitation; overpopulation and environmental crisis.</a:t>
            </a:r>
          </a:p>
          <a:p>
            <a:r>
              <a:rPr lang="en-US" altLang="en-US" b="1" dirty="0">
                <a:cs typeface="Cordia New" charset="0"/>
              </a:rPr>
              <a:t>Modern economics</a:t>
            </a:r>
            <a:r>
              <a:rPr lang="en-US" altLang="en-US" dirty="0">
                <a:cs typeface="Cordia New" charset="0"/>
              </a:rPr>
              <a:t>: political and institutional factors of poverty.</a:t>
            </a:r>
          </a:p>
          <a:p>
            <a:pPr lvl="1">
              <a:buFont typeface="Wingdings" charset="2"/>
              <a:buChar char="§"/>
            </a:pPr>
            <a:r>
              <a:rPr lang="en-US" altLang="en-US" sz="2600" dirty="0">
                <a:cs typeface="Cordia New" charset="0"/>
              </a:rPr>
              <a:t>Political and social remnants from </a:t>
            </a:r>
            <a:r>
              <a:rPr lang="en-US" altLang="en-US" sz="2600" b="1" dirty="0">
                <a:solidFill>
                  <a:schemeClr val="accent5"/>
                </a:solidFill>
                <a:cs typeface="Cordia New" charset="0"/>
              </a:rPr>
              <a:t>pre-capitalist society </a:t>
            </a:r>
            <a:r>
              <a:rPr lang="en-US" altLang="en-US" sz="2600" dirty="0">
                <a:cs typeface="Cordia New" charset="0"/>
              </a:rPr>
              <a:t>(feudalism, slavery, colonialism).</a:t>
            </a:r>
          </a:p>
          <a:p>
            <a:pPr lvl="1">
              <a:buFont typeface="Wingdings" charset="2"/>
              <a:buChar char="§"/>
            </a:pPr>
            <a:r>
              <a:rPr lang="en-US" altLang="en-US" sz="2600" b="1" dirty="0">
                <a:solidFill>
                  <a:schemeClr val="accent5"/>
                </a:solidFill>
                <a:cs typeface="Cordia New" charset="0"/>
              </a:rPr>
              <a:t>Political system </a:t>
            </a:r>
            <a:r>
              <a:rPr lang="en-US" altLang="en-US" sz="2600" dirty="0">
                <a:cs typeface="Cordia New" charset="0"/>
              </a:rPr>
              <a:t>which concentrates opportunities and resources in the hands of the few.</a:t>
            </a:r>
          </a:p>
          <a:p>
            <a:pPr lvl="1">
              <a:buFont typeface="Wingdings" charset="2"/>
              <a:buChar char="§"/>
            </a:pPr>
            <a:r>
              <a:rPr lang="en-US" altLang="en-US" sz="2600" b="1" dirty="0">
                <a:cs typeface="Cordia New" charset="0"/>
              </a:rPr>
              <a:t>Obstacles</a:t>
            </a:r>
            <a:r>
              <a:rPr lang="en-US" altLang="en-US" sz="2600" dirty="0">
                <a:cs typeface="Cordia New" charset="0"/>
              </a:rPr>
              <a:t> to markets for </a:t>
            </a:r>
            <a:r>
              <a:rPr lang="en-US" altLang="en-US" sz="2600" b="1" dirty="0">
                <a:solidFill>
                  <a:schemeClr val="accent5"/>
                </a:solidFill>
                <a:cs typeface="Cordia New" charset="0"/>
              </a:rPr>
              <a:t>resource distribution</a:t>
            </a:r>
            <a:r>
              <a:rPr lang="en-US" altLang="en-US" sz="2600" dirty="0">
                <a:cs typeface="Cordia New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Cordia New" charset="0"/>
              </a:rPr>
              <a:t>3. But why still famines and poverty?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82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10" y="1808104"/>
            <a:ext cx="7617690" cy="4913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cs typeface="Cordia New" charset="0"/>
              </a:rPr>
              <a:t>3.1 Man-made famines</a:t>
            </a:r>
          </a:p>
          <a:p>
            <a:r>
              <a:rPr lang="en-US" altLang="en-US" b="1" dirty="0" err="1">
                <a:cs typeface="Cordia New" charset="0"/>
              </a:rPr>
              <a:t>Amartya</a:t>
            </a:r>
            <a:r>
              <a:rPr lang="en-US" altLang="en-US" b="1" dirty="0">
                <a:cs typeface="Cordia New" charset="0"/>
              </a:rPr>
              <a:t> Sen</a:t>
            </a:r>
            <a:r>
              <a:rPr lang="en-US" altLang="en-US" dirty="0">
                <a:cs typeface="Cordia New" charset="0"/>
              </a:rPr>
              <a:t>, Nobel Prize 1998.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cs typeface="Cordia New" charset="0"/>
              </a:rPr>
              <a:t>Famine is not a result of overpopulation or food shortages.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600" dirty="0">
                <a:cs typeface="Cordia New" charset="0"/>
              </a:rPr>
              <a:t>Highly unequal income distribution and mistakes in government policy (Bengal 1943).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600" dirty="0">
                <a:cs typeface="Cordia New" charset="0"/>
              </a:rPr>
              <a:t>Political dictatorship (China versus India)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600" dirty="0">
                <a:cs typeface="Cordia New" charset="0"/>
              </a:rPr>
              <a:t>Civil and tribal wars, warlord systems (Africa)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600" dirty="0">
                <a:cs typeface="Cordia New" charset="0"/>
              </a:rPr>
              <a:t>Errors in government policy (Ireland 1845-52)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Cordia New" charset="0"/>
              </a:rPr>
              <a:t>3. But why still famines and poverty?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6" name="Picture 2" descr="D:\Works\Pictures\PolEcon\Amartya_Sen_NI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794990"/>
            <a:ext cx="243840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8232775" y="5715380"/>
            <a:ext cx="349884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sz="2400" b="1" dirty="0" err="1">
                <a:latin typeface="+mn-lt"/>
              </a:rPr>
              <a:t>Amartya</a:t>
            </a:r>
            <a:r>
              <a:rPr lang="en-US" sz="2400" b="1" dirty="0">
                <a:latin typeface="+mn-lt"/>
              </a:rPr>
              <a:t> Sen </a:t>
            </a:r>
            <a:r>
              <a:rPr lang="en-US" sz="2400" dirty="0">
                <a:latin typeface="+mn-lt"/>
              </a:rPr>
              <a:t>(b 1933), Harvard </a:t>
            </a:r>
            <a:r>
              <a:rPr lang="en-US" sz="2400" dirty="0" smtClean="0">
                <a:latin typeface="+mn-lt"/>
              </a:rPr>
              <a:t>University.</a:t>
            </a:r>
            <a:endParaRPr 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690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5910" y="1808104"/>
            <a:ext cx="7617690" cy="6980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cs typeface="Cordia New" charset="0"/>
              </a:rPr>
              <a:t>3.</a:t>
            </a:r>
            <a:r>
              <a:rPr lang="en-GB" altLang="en-US" dirty="0">
                <a:cs typeface="Cordia New" charset="0"/>
              </a:rPr>
              <a:t>2</a:t>
            </a:r>
            <a:r>
              <a:rPr lang="en-US" altLang="en-US" dirty="0" smtClean="0">
                <a:cs typeface="Cordia New" charset="0"/>
              </a:rPr>
              <a:t> Economics of human resources</a:t>
            </a:r>
          </a:p>
          <a:p>
            <a:pPr marL="0" indent="0">
              <a:buNone/>
            </a:pPr>
            <a:endParaRPr lang="en-US" altLang="en-US" dirty="0">
              <a:cs typeface="Cordia New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92125" indent="-492125"/>
            <a:r>
              <a:rPr lang="en-US" altLang="en-US" dirty="0">
                <a:cs typeface="Cordia New" charset="0"/>
              </a:rPr>
              <a:t>3. But why still famines and poverty?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8" name="Picture 2" descr="D:\Works\Pictures\PolEcon\GaryBecker-May24-2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10" y="2361102"/>
            <a:ext cx="2572087" cy="343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/>
          <p:cNvSpPr txBox="1">
            <a:spLocks/>
          </p:cNvSpPr>
          <p:nvPr/>
        </p:nvSpPr>
        <p:spPr>
          <a:xfrm>
            <a:off x="3736110" y="2361103"/>
            <a:ext cx="7846290" cy="3995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b="1" dirty="0">
                <a:cs typeface="Cordia New" charset="0"/>
              </a:rPr>
              <a:t>Gary S. Becker</a:t>
            </a:r>
            <a:r>
              <a:rPr lang="en-US" altLang="en-US" dirty="0">
                <a:cs typeface="Cordia New" charset="0"/>
              </a:rPr>
              <a:t>, Nobel Prize 1992.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cs typeface="Cordia New" charset="0"/>
              </a:rPr>
              <a:t>Having children is an economic decision.</a:t>
            </a:r>
          </a:p>
          <a:p>
            <a:pPr lvl="1">
              <a:lnSpc>
                <a:spcPct val="100000"/>
              </a:lnSpc>
              <a:buFont typeface="Wingdings" charset="2"/>
              <a:buChar char="§"/>
            </a:pPr>
            <a:r>
              <a:rPr lang="en-US" altLang="en-US" sz="2600" dirty="0">
                <a:cs typeface="Cordia New" charset="0"/>
              </a:rPr>
              <a:t>Demand and supply of children (cost-benefits).</a:t>
            </a:r>
          </a:p>
          <a:p>
            <a:pPr lvl="1">
              <a:lnSpc>
                <a:spcPct val="100000"/>
              </a:lnSpc>
              <a:buFont typeface="Wingdings" charset="2"/>
              <a:buChar char="§"/>
            </a:pPr>
            <a:r>
              <a:rPr lang="en-US" altLang="en-US" sz="2600" dirty="0">
                <a:cs typeface="Cordia New" charset="0"/>
              </a:rPr>
              <a:t>Social and economic changes shift the balance of cost-benefits of having children.</a:t>
            </a:r>
          </a:p>
          <a:p>
            <a:pPr lvl="1">
              <a:lnSpc>
                <a:spcPct val="100000"/>
              </a:lnSpc>
              <a:buFont typeface="Wingdings" charset="2"/>
              <a:buChar char="§"/>
            </a:pPr>
            <a:r>
              <a:rPr lang="en-US" altLang="en-US" sz="2600" dirty="0">
                <a:cs typeface="Cordia New" charset="0"/>
              </a:rPr>
              <a:t>Availability of new birth control techniques and changes in moral attitude are secondary.</a:t>
            </a:r>
          </a:p>
          <a:p>
            <a:pPr marL="0" indent="0">
              <a:buFont typeface="Arial"/>
              <a:buNone/>
            </a:pPr>
            <a:endParaRPr lang="en-US" altLang="en-US" dirty="0" smtClean="0">
              <a:cs typeface="Cordia New" charset="0"/>
            </a:endParaRPr>
          </a:p>
          <a:p>
            <a:pPr marL="0" indent="0">
              <a:buFont typeface="Arial"/>
              <a:buNone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263093" y="5794525"/>
            <a:ext cx="37777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sz="2000" b="1" dirty="0">
                <a:latin typeface="+mn-lt"/>
              </a:rPr>
              <a:t>Gary S. </a:t>
            </a:r>
            <a:r>
              <a:rPr lang="en-US" sz="2000" b="1" dirty="0">
                <a:latin typeface="+mn-lt"/>
              </a:rPr>
              <a:t>Becker </a:t>
            </a:r>
            <a:r>
              <a:rPr lang="en-US" sz="2000" dirty="0">
                <a:latin typeface="+mn-lt"/>
              </a:rPr>
              <a:t>(1930-2014), University of </a:t>
            </a:r>
            <a:r>
              <a:rPr lang="en-US" sz="2000" dirty="0" smtClean="0">
                <a:latin typeface="+mn-lt"/>
              </a:rPr>
              <a:t>Chicago.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865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93708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4.1 Neo-Malthusianism</a:t>
            </a:r>
          </a:p>
          <a:p>
            <a:pPr eaLnBrk="1" hangingPunct="1"/>
            <a:r>
              <a:rPr lang="en-US" altLang="en-US" b="1" dirty="0" smtClean="0">
                <a:cs typeface="Cordia New" charset="0"/>
              </a:rPr>
              <a:t>Malthusianism</a:t>
            </a:r>
            <a:r>
              <a:rPr lang="en-US" altLang="en-US" dirty="0">
                <a:cs typeface="Cordia New" charset="0"/>
              </a:rPr>
              <a:t>: various theories of ‘exhaustion of natural resources</a:t>
            </a:r>
            <a:r>
              <a:rPr lang="en-US" altLang="en-US" dirty="0" smtClean="0">
                <a:cs typeface="Cordia New" charset="0"/>
              </a:rPr>
              <a:t>’</a:t>
            </a:r>
            <a:endParaRPr lang="en-US" altLang="en-US" dirty="0">
              <a:cs typeface="Cordia New" charset="0"/>
            </a:endParaRPr>
          </a:p>
          <a:p>
            <a:pPr eaLnBrk="1" hangingPunct="1"/>
            <a:r>
              <a:rPr lang="en-US" altLang="en-US" b="1" dirty="0" smtClean="0">
                <a:cs typeface="Cordia New" charset="0"/>
              </a:rPr>
              <a:t>Neo-Malthusianism</a:t>
            </a:r>
            <a:r>
              <a:rPr lang="en-US" altLang="en-US" dirty="0" smtClean="0">
                <a:cs typeface="Cordia New" charset="0"/>
              </a:rPr>
              <a:t>: 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dirty="0">
                <a:cs typeface="Cordia New" charset="0"/>
              </a:rPr>
              <a:t>Growing population depletes natural resources and destroys the environments.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dirty="0">
                <a:cs typeface="Cordia New" charset="0"/>
              </a:rPr>
              <a:t>Capitalism encourages greed, profit-making and consumerism.</a:t>
            </a:r>
          </a:p>
          <a:p>
            <a:pPr lvl="2">
              <a:buFont typeface="Wingdings" charset="2"/>
              <a:buChar char="§"/>
            </a:pPr>
            <a:r>
              <a:rPr lang="en-US" altLang="en-US" sz="2800" dirty="0">
                <a:cs typeface="Cordia New" charset="0"/>
              </a:rPr>
              <a:t>W</a:t>
            </a:r>
            <a:r>
              <a:rPr lang="en-US" altLang="en-US" sz="2800" dirty="0" smtClean="0">
                <a:cs typeface="Cordia New" charset="0"/>
              </a:rPr>
              <a:t>aste </a:t>
            </a:r>
            <a:r>
              <a:rPr lang="en-US" altLang="en-US" sz="2800" dirty="0">
                <a:cs typeface="Cordia New" charset="0"/>
              </a:rPr>
              <a:t>resources and harm the environments.</a:t>
            </a:r>
          </a:p>
          <a:p>
            <a:pPr lvl="2">
              <a:buFont typeface="Wingdings" charset="2"/>
              <a:buChar char="§"/>
            </a:pPr>
            <a:r>
              <a:rPr lang="en-US" altLang="en-US" sz="2800" dirty="0">
                <a:cs typeface="Cordia New" charset="0"/>
              </a:rPr>
              <a:t>Markets are not efficient, unstable and not fair.</a:t>
            </a:r>
          </a:p>
          <a:p>
            <a:pPr lvl="1">
              <a:buFont typeface="Wingdings" charset="2"/>
              <a:buChar char="ü"/>
            </a:pPr>
            <a:r>
              <a:rPr lang="en-US" altLang="en-US" sz="2800" dirty="0">
                <a:cs typeface="Cordia New" charset="0"/>
              </a:rPr>
              <a:t>Poverty, global disasters, environmental crisis.</a:t>
            </a:r>
          </a:p>
          <a:p>
            <a:pPr eaLnBrk="1" hangingPunct="1"/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66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6815667" cy="4828645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4.2 Global Warming Doomsday</a:t>
            </a:r>
          </a:p>
          <a:p>
            <a:r>
              <a:rPr lang="en-US" altLang="en-US" b="1" dirty="0">
                <a:cs typeface="Cordia New" charset="0"/>
              </a:rPr>
              <a:t>Al Gore</a:t>
            </a:r>
            <a:r>
              <a:rPr lang="en-US" altLang="en-US" dirty="0">
                <a:cs typeface="Cordia New" charset="0"/>
              </a:rPr>
              <a:t>, ‘</a:t>
            </a:r>
            <a:r>
              <a:rPr lang="en-US" altLang="en-US" i="1" dirty="0">
                <a:cs typeface="Cordia New" charset="0"/>
              </a:rPr>
              <a:t>An Inconvenient Truth</a:t>
            </a:r>
            <a:r>
              <a:rPr lang="en-US" altLang="en-US" dirty="0">
                <a:cs typeface="Cordia New" charset="0"/>
              </a:rPr>
              <a:t>’ (2006)</a:t>
            </a:r>
          </a:p>
          <a:p>
            <a:r>
              <a:rPr lang="en-US" altLang="en-US" dirty="0">
                <a:cs typeface="Cordia New" charset="0"/>
              </a:rPr>
              <a:t>‘</a:t>
            </a:r>
            <a:r>
              <a:rPr lang="en-US" altLang="en-US" b="1" dirty="0">
                <a:cs typeface="Cordia New" charset="0"/>
              </a:rPr>
              <a:t>Scientific consensus</a:t>
            </a:r>
            <a:r>
              <a:rPr lang="en-US" altLang="en-US" dirty="0">
                <a:cs typeface="Cordia New" charset="0"/>
              </a:rPr>
              <a:t>’ on global warming: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It is catastrophic and </a:t>
            </a:r>
            <a:r>
              <a:rPr lang="en-US" altLang="en-US" sz="2600" b="1" dirty="0">
                <a:solidFill>
                  <a:srgbClr val="C00000"/>
                </a:solidFill>
                <a:cs typeface="Cordia New" charset="0"/>
              </a:rPr>
              <a:t>human-caused</a:t>
            </a:r>
            <a:r>
              <a:rPr lang="en-US" altLang="en-US" sz="2600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600" b="1" dirty="0">
                <a:cs typeface="Cordia New" charset="0"/>
              </a:rPr>
              <a:t>The three </a:t>
            </a:r>
            <a:r>
              <a:rPr lang="en-US" altLang="en-US" sz="2600" b="1" dirty="0" smtClean="0">
                <a:cs typeface="Cordia New" charset="0"/>
              </a:rPr>
              <a:t>pushes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 smtClean="0">
                <a:cs typeface="Cordia New" charset="0"/>
              </a:rPr>
              <a:t>These </a:t>
            </a:r>
            <a:r>
              <a:rPr lang="en-US" altLang="en-US" sz="2600" dirty="0">
                <a:cs typeface="Cordia New" charset="0"/>
              </a:rPr>
              <a:t>release huge </a:t>
            </a:r>
            <a:r>
              <a:rPr lang="en-US" altLang="en-US" sz="2600" i="1" dirty="0">
                <a:solidFill>
                  <a:schemeClr val="accent5"/>
                </a:solidFill>
                <a:cs typeface="Cordia New" charset="0"/>
              </a:rPr>
              <a:t>greenhouse gases </a:t>
            </a:r>
            <a:r>
              <a:rPr lang="en-US" altLang="en-US" sz="2600" dirty="0" smtClean="0">
                <a:cs typeface="Cordia New" charset="0"/>
              </a:rPr>
              <a:t>into </a:t>
            </a:r>
            <a:r>
              <a:rPr lang="en-US" altLang="en-US" sz="2600" dirty="0">
                <a:cs typeface="Cordia New" charset="0"/>
              </a:rPr>
              <a:t>the atmosphere.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Average </a:t>
            </a:r>
            <a:r>
              <a:rPr lang="en-US" altLang="en-US" sz="2600" i="1" dirty="0">
                <a:solidFill>
                  <a:srgbClr val="C00000"/>
                </a:solidFill>
                <a:cs typeface="Cordia New" charset="0"/>
              </a:rPr>
              <a:t>global temperature </a:t>
            </a:r>
            <a:r>
              <a:rPr lang="en-US" altLang="en-US" sz="2600" dirty="0">
                <a:cs typeface="Cordia New" charset="0"/>
              </a:rPr>
              <a:t>rises above normal</a:t>
            </a:r>
            <a:r>
              <a:rPr lang="en-US" altLang="en-US" sz="2600" dirty="0" smtClean="0">
                <a:cs typeface="Cordia New" charset="0"/>
              </a:rPr>
              <a:t>.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8" name="Picture 3" descr="D:\Works\Pictures\PolEcon\Al_Gore_at_SapphireNow_2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724" y="2472267"/>
            <a:ext cx="3493952" cy="2707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359650" y="5180013"/>
            <a:ext cx="46101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sz="2000" b="1" dirty="0">
                <a:latin typeface="+mn-lt"/>
              </a:rPr>
              <a:t>Al Gore </a:t>
            </a:r>
            <a:r>
              <a:rPr lang="en-US" sz="2000" dirty="0">
                <a:latin typeface="+mn-lt"/>
              </a:rPr>
              <a:t>(b.1948)</a:t>
            </a:r>
          </a:p>
          <a:p>
            <a:pPr algn="ctr" eaLnBrk="1" hangingPunct="1">
              <a:defRPr/>
            </a:pPr>
            <a:r>
              <a:rPr lang="en-US" sz="2000" dirty="0">
                <a:latin typeface="+mn-lt"/>
              </a:rPr>
              <a:t>Vice President under President Bill Clinton, Nobel Peace Prize 2007.</a:t>
            </a:r>
          </a:p>
        </p:txBody>
      </p:sp>
    </p:spTree>
    <p:extLst>
      <p:ext uri="{BB962C8B-B14F-4D97-AF65-F5344CB8AC3E}">
        <p14:creationId xmlns:p14="http://schemas.microsoft.com/office/powerpoint/2010/main" val="168416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8051800" cy="4828645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4.2 Global Warming Doomsday</a:t>
            </a:r>
          </a:p>
          <a:p>
            <a:r>
              <a:rPr lang="en-US" altLang="en-US" b="1" dirty="0">
                <a:cs typeface="Cordia New" charset="0"/>
              </a:rPr>
              <a:t>Consequences</a:t>
            </a:r>
            <a:r>
              <a:rPr lang="en-US" altLang="en-US" dirty="0">
                <a:cs typeface="Cordia New" charset="0"/>
              </a:rPr>
              <a:t>:</a:t>
            </a:r>
          </a:p>
          <a:p>
            <a:pPr lvl="1">
              <a:lnSpc>
                <a:spcPct val="100000"/>
              </a:lnSpc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Melting glaciers, </a:t>
            </a:r>
            <a:r>
              <a:rPr lang="en-US" altLang="en-US" sz="2600" dirty="0" smtClean="0">
                <a:cs typeface="Cordia New" charset="0"/>
              </a:rPr>
              <a:t>extreme </a:t>
            </a:r>
            <a:r>
              <a:rPr lang="en-US" altLang="en-US" sz="2600" dirty="0">
                <a:cs typeface="Cordia New" charset="0"/>
              </a:rPr>
              <a:t>weather anomalies.</a:t>
            </a:r>
          </a:p>
          <a:p>
            <a:pPr lvl="1">
              <a:lnSpc>
                <a:spcPct val="100000"/>
              </a:lnSpc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Rising sea levels, </a:t>
            </a:r>
            <a:r>
              <a:rPr lang="en-US" altLang="en-US" sz="2600" dirty="0" smtClean="0">
                <a:cs typeface="Cordia New" charset="0"/>
              </a:rPr>
              <a:t>extinction </a:t>
            </a:r>
            <a:r>
              <a:rPr lang="en-US" altLang="en-US" sz="2600" dirty="0">
                <a:cs typeface="Cordia New" charset="0"/>
              </a:rPr>
              <a:t>of species, spreading pests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cs typeface="Cordia New" charset="0"/>
              </a:rPr>
              <a:t>Economic and environmental disasters.</a:t>
            </a:r>
          </a:p>
          <a:p>
            <a:pPr lvl="1">
              <a:lnSpc>
                <a:spcPct val="100000"/>
              </a:lnSpc>
              <a:buFont typeface="Arial" charset="0"/>
              <a:buChar char="•"/>
            </a:pPr>
            <a:r>
              <a:rPr lang="en-US" altLang="en-US" sz="2600" dirty="0">
                <a:cs typeface="Cordia New" charset="0"/>
              </a:rPr>
              <a:t>F</a:t>
            </a:r>
            <a:r>
              <a:rPr lang="en-US" altLang="en-US" sz="2600" dirty="0" smtClean="0">
                <a:cs typeface="Cordia New" charset="0"/>
              </a:rPr>
              <a:t>alling </a:t>
            </a:r>
            <a:r>
              <a:rPr lang="en-US" altLang="en-US" sz="2600" dirty="0">
                <a:cs typeface="Cordia New" charset="0"/>
              </a:rPr>
              <a:t>freshwater </a:t>
            </a:r>
            <a:r>
              <a:rPr lang="en-US" altLang="en-US" sz="2600" dirty="0" smtClean="0">
                <a:cs typeface="Cordia New" charset="0"/>
              </a:rPr>
              <a:t>supplies, </a:t>
            </a:r>
            <a:r>
              <a:rPr lang="en-US" altLang="en-US" sz="2600" dirty="0">
                <a:cs typeface="Cordia New" charset="0"/>
              </a:rPr>
              <a:t>diseases, frequent natural catastrophes, etc.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altLang="en-US" sz="800" b="1" dirty="0">
                <a:cs typeface="Cordia New" charset="0"/>
              </a:rPr>
              <a:t/>
            </a:r>
            <a:br>
              <a:rPr lang="en-US" altLang="en-US" sz="800" b="1" dirty="0">
                <a:cs typeface="Cordia New" charset="0"/>
              </a:rPr>
            </a:br>
            <a:r>
              <a:rPr lang="en-US" altLang="en-US" b="1" i="1" dirty="0" smtClean="0">
                <a:solidFill>
                  <a:schemeClr val="accent5"/>
                </a:solidFill>
                <a:cs typeface="Cordia New" charset="0"/>
              </a:rPr>
              <a:t>Government 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control, reduced consumption </a:t>
            </a:r>
            <a:r>
              <a:rPr lang="en-US" altLang="en-US" b="1" i="1" dirty="0" smtClean="0">
                <a:solidFill>
                  <a:schemeClr val="accent5"/>
                </a:solidFill>
                <a:cs typeface="Cordia New" charset="0"/>
              </a:rPr>
              <a:t/>
            </a:r>
            <a:br>
              <a:rPr lang="en-US" altLang="en-US" b="1" i="1" dirty="0" smtClean="0">
                <a:solidFill>
                  <a:schemeClr val="accent5"/>
                </a:solidFill>
                <a:cs typeface="Cordia New" charset="0"/>
              </a:rPr>
            </a:br>
            <a:r>
              <a:rPr lang="en-US" altLang="en-US" b="1" i="1" dirty="0" smtClean="0">
                <a:solidFill>
                  <a:schemeClr val="accent5"/>
                </a:solidFill>
                <a:cs typeface="Cordia New" charset="0"/>
              </a:rPr>
              <a:t>and </a:t>
            </a:r>
            <a:r>
              <a:rPr lang="en-US" altLang="en-US" b="1" i="1" dirty="0">
                <a:solidFill>
                  <a:schemeClr val="accent5"/>
                </a:solidFill>
                <a:cs typeface="Cordia New" charset="0"/>
              </a:rPr>
              <a:t>economic growth.</a:t>
            </a:r>
          </a:p>
          <a:p>
            <a:pPr lvl="1">
              <a:buFont typeface="Arial" charset="0"/>
              <a:buChar char="•"/>
            </a:pPr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5" name="Picture 2" descr="D:\Works\Pictures\PolEcon\Aninconvenienttru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1690688"/>
            <a:ext cx="2733145" cy="403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354748" y="5730468"/>
            <a:ext cx="33115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sz="2400" dirty="0">
                <a:latin typeface="+mn-lt"/>
              </a:rPr>
              <a:t>Academy Award for Best Documentary 2007.</a:t>
            </a:r>
          </a:p>
        </p:txBody>
      </p:sp>
    </p:spTree>
    <p:extLst>
      <p:ext uri="{BB962C8B-B14F-4D97-AF65-F5344CB8AC3E}">
        <p14:creationId xmlns:p14="http://schemas.microsoft.com/office/powerpoint/2010/main" val="106638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62642"/>
            <a:ext cx="10515600" cy="4693708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4.3 Opinions, not consensus</a:t>
            </a:r>
          </a:p>
          <a:p>
            <a:r>
              <a:rPr lang="en-US" altLang="en-US" dirty="0">
                <a:cs typeface="Cordia New" charset="0"/>
              </a:rPr>
              <a:t>Climate fluctuates widely over time.</a:t>
            </a:r>
          </a:p>
          <a:p>
            <a:r>
              <a:rPr lang="en-US" altLang="en-US" dirty="0">
                <a:cs typeface="Cordia New" charset="0"/>
              </a:rPr>
              <a:t>Pre-human Earth used to be much warmer than today.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Much higher CO</a:t>
            </a:r>
            <a:r>
              <a:rPr lang="en-US" altLang="en-US" baseline="-25000" dirty="0">
                <a:cs typeface="Cordia New" charset="0"/>
              </a:rPr>
              <a:t>2</a:t>
            </a:r>
            <a:r>
              <a:rPr lang="en-US" altLang="en-US" dirty="0">
                <a:cs typeface="Cordia New" charset="0"/>
              </a:rPr>
              <a:t> before.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Warm climate comes with growth of species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60400" y="4013200"/>
            <a:ext cx="5435600" cy="25061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2400" b="1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Fact</a:t>
            </a:r>
            <a:r>
              <a:rPr lang="en-US" altLang="en-US" sz="2400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: </a:t>
            </a:r>
            <a:endParaRPr lang="en-US" altLang="en-US" sz="2400" dirty="0" smtClean="0">
              <a:solidFill>
                <a:schemeClr val="accent5">
                  <a:lumMod val="75000"/>
                </a:schemeClr>
              </a:solidFill>
              <a:cs typeface="Cordia New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Most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estimates show </a:t>
            </a:r>
            <a:r>
              <a:rPr lang="en-US" altLang="en-US" sz="2400" u="sng" dirty="0">
                <a:solidFill>
                  <a:schemeClr val="tx1"/>
                </a:solidFill>
                <a:cs typeface="Cordia New" charset="0"/>
              </a:rPr>
              <a:t>very </a:t>
            </a:r>
            <a:r>
              <a:rPr lang="en-US" altLang="en-US" sz="2400" u="sng" dirty="0" smtClean="0">
                <a:solidFill>
                  <a:schemeClr val="tx1"/>
                </a:solidFill>
                <a:cs typeface="Cordia New" charset="0"/>
              </a:rPr>
              <a:t>slight/no </a:t>
            </a:r>
            <a:r>
              <a:rPr lang="en-US" altLang="en-US" sz="2400" u="sng" dirty="0">
                <a:solidFill>
                  <a:schemeClr val="tx1"/>
                </a:solidFill>
                <a:cs typeface="Cordia New" charset="0"/>
              </a:rPr>
              <a:t>increases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 in average temperature during the last 200 years.</a:t>
            </a:r>
          </a:p>
          <a:p>
            <a:pPr marL="266700" lvl="1" indent="-250825">
              <a:buFont typeface="Arial" charset="0"/>
              <a:buChar char="•"/>
            </a:pP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Rise in temperature occurs </a:t>
            </a:r>
            <a:r>
              <a:rPr lang="en-US" altLang="en-US" sz="2400" i="1" u="sng" dirty="0">
                <a:solidFill>
                  <a:schemeClr val="tx1"/>
                </a:solidFill>
                <a:cs typeface="Cordia New" charset="0"/>
              </a:rPr>
              <a:t>before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 the rise in CO</a:t>
            </a:r>
            <a:r>
              <a:rPr lang="en-US" altLang="en-US" sz="2400" baseline="-25000" dirty="0">
                <a:solidFill>
                  <a:schemeClr val="tx1"/>
                </a:solidFill>
                <a:cs typeface="Cordia New" charset="0"/>
              </a:rPr>
              <a:t>2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.</a:t>
            </a:r>
            <a:endParaRPr lang="en-US" altLang="en-US" sz="2400" dirty="0">
              <a:solidFill>
                <a:schemeClr val="tx1"/>
              </a:solidFill>
              <a:cs typeface="Cordia New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39934" y="4013200"/>
            <a:ext cx="5477933" cy="25061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2400" b="1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Debates</a:t>
            </a:r>
            <a:r>
              <a:rPr lang="en-US" altLang="en-US" sz="2400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: How much does human activity contribute to such warming?</a:t>
            </a:r>
          </a:p>
          <a:p>
            <a:pPr marL="233363" lvl="1" indent="-217488">
              <a:buFont typeface="Arial" charset="0"/>
              <a:buChar char="•"/>
            </a:pPr>
            <a:r>
              <a:rPr lang="en-US" altLang="en-US" sz="2400" b="1" dirty="0" err="1" smtClean="0">
                <a:solidFill>
                  <a:schemeClr val="tx1"/>
                </a:solidFill>
                <a:cs typeface="Cordia New" charset="0"/>
              </a:rPr>
              <a:t>Doomsdayers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: humans 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cause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current global 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warming.</a:t>
            </a:r>
            <a:endParaRPr lang="en-US" altLang="en-US" sz="2400" dirty="0">
              <a:solidFill>
                <a:schemeClr val="tx1"/>
              </a:solidFill>
              <a:cs typeface="Cordia New" charset="0"/>
            </a:endParaRPr>
          </a:p>
          <a:p>
            <a:pPr marL="233363" lvl="1" indent="-217488">
              <a:buFont typeface="Arial" charset="0"/>
              <a:buChar char="•"/>
            </a:pPr>
            <a:r>
              <a:rPr lang="en-US" altLang="en-US" sz="2400" b="1" dirty="0">
                <a:solidFill>
                  <a:schemeClr val="tx1"/>
                </a:solidFill>
                <a:cs typeface="Cordia New" charset="0"/>
              </a:rPr>
              <a:t>Skeptics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: human activity is 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insignificant.</a:t>
            </a:r>
            <a:endParaRPr lang="en-US" altLang="en-US" sz="2400" dirty="0">
              <a:solidFill>
                <a:schemeClr val="tx1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35001" y="2099731"/>
            <a:ext cx="5816600" cy="4256617"/>
          </a:xfrm>
          <a:prstGeom prst="roundRect">
            <a:avLst>
              <a:gd name="adj" fmla="val 1786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635001" y="1662642"/>
            <a:ext cx="5816600" cy="5195358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4.3 Wrong prediction by doomsayers</a:t>
            </a:r>
          </a:p>
          <a:p>
            <a:pPr marL="0" indent="0" eaLnBrk="1" hangingPunct="1">
              <a:buNone/>
            </a:pPr>
            <a:endParaRPr lang="en-US" altLang="en-US" dirty="0" smtClean="0">
              <a:cs typeface="Cordia New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en-US" dirty="0" smtClean="0">
                <a:cs typeface="Cordia New" charset="0"/>
              </a:rPr>
              <a:t>North </a:t>
            </a:r>
            <a:r>
              <a:rPr lang="en-US" altLang="en-US" dirty="0">
                <a:cs typeface="Cordia New" charset="0"/>
              </a:rPr>
              <a:t>polar ice cap will disappear by 2013.</a:t>
            </a:r>
          </a:p>
          <a:p>
            <a:pPr marL="914400" lvl="1" indent="-457200">
              <a:buFont typeface="+mj-lt"/>
              <a:buAutoNum type="arabicPeriod"/>
            </a:pPr>
            <a:endParaRPr lang="en-US" altLang="en-US" dirty="0">
              <a:cs typeface="Cordia New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en-US" dirty="0" smtClean="0">
                <a:cs typeface="Cordia New" charset="0"/>
              </a:rPr>
              <a:t>Average </a:t>
            </a:r>
            <a:r>
              <a:rPr lang="en-US" altLang="en-US" dirty="0">
                <a:cs typeface="Cordia New" charset="0"/>
              </a:rPr>
              <a:t>temperature will rise by 0.2F per decade</a:t>
            </a:r>
            <a:r>
              <a:rPr lang="en-US" altLang="en-US" dirty="0" smtClean="0">
                <a:cs typeface="Cordia New" charset="0"/>
              </a:rPr>
              <a:t>.</a:t>
            </a:r>
          </a:p>
          <a:p>
            <a:endParaRPr lang="en-US" altLang="en-US" dirty="0">
              <a:cs typeface="Cordia New" charset="0"/>
            </a:endParaRPr>
          </a:p>
          <a:p>
            <a:endParaRPr lang="en-US" altLang="en-US" dirty="0" smtClean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51601" y="2099732"/>
            <a:ext cx="5334000" cy="42566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2800" b="1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Fact</a:t>
            </a:r>
            <a:r>
              <a:rPr lang="en-US" altLang="en-US" sz="2800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: </a:t>
            </a:r>
            <a:endParaRPr lang="en-US" altLang="en-US" sz="2800" dirty="0" smtClean="0">
              <a:solidFill>
                <a:schemeClr val="accent5">
                  <a:lumMod val="75000"/>
                </a:schemeClr>
              </a:solidFill>
              <a:cs typeface="Cordia New" charset="0"/>
            </a:endParaRPr>
          </a:p>
          <a:p>
            <a:pPr marL="266700" indent="-266700">
              <a:buFont typeface="Arial" charset="0"/>
              <a:buChar char="•"/>
            </a:pPr>
            <a:r>
              <a:rPr lang="en-US" altLang="en-US" sz="2800" dirty="0" smtClean="0">
                <a:solidFill>
                  <a:schemeClr val="tx1"/>
                </a:solidFill>
                <a:cs typeface="Cordia New" charset="0"/>
              </a:rPr>
              <a:t>It </a:t>
            </a:r>
            <a:r>
              <a:rPr lang="en-US" altLang="en-US" sz="2800" dirty="0">
                <a:solidFill>
                  <a:schemeClr val="tx1"/>
                </a:solidFill>
                <a:cs typeface="Cordia New" charset="0"/>
              </a:rPr>
              <a:t>still exists now and is expanding</a:t>
            </a:r>
            <a:r>
              <a:rPr lang="en-US" altLang="en-US" sz="2800" dirty="0" smtClean="0">
                <a:solidFill>
                  <a:schemeClr val="tx1"/>
                </a:solidFill>
                <a:cs typeface="Cordia New" charset="0"/>
              </a:rPr>
              <a:t>.</a:t>
            </a:r>
            <a:br>
              <a:rPr lang="en-US" altLang="en-US" sz="2800" dirty="0" smtClean="0">
                <a:solidFill>
                  <a:schemeClr val="tx1"/>
                </a:solidFill>
                <a:cs typeface="Cordia New" charset="0"/>
              </a:rPr>
            </a:br>
            <a:endParaRPr lang="en-US" altLang="en-US" sz="2800" dirty="0" smtClean="0">
              <a:solidFill>
                <a:schemeClr val="tx1"/>
              </a:solidFill>
              <a:cs typeface="Cordia New" charset="0"/>
            </a:endParaRPr>
          </a:p>
          <a:p>
            <a:pPr marL="266700" lvl="1" indent="-250825">
              <a:buFont typeface="Arial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cs typeface="Cordia New" charset="0"/>
              </a:rPr>
              <a:t>It rises only 0.36F between 1979-2014.</a:t>
            </a:r>
          </a:p>
          <a:p>
            <a:pPr marL="266700" lvl="1" indent="-250825">
              <a:buFont typeface="Arial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cs typeface="Cordia New" charset="0"/>
              </a:rPr>
              <a:t>It has fallen by 1.08F from its peak in 1998</a:t>
            </a:r>
            <a:r>
              <a:rPr lang="en-US" altLang="en-US" dirty="0" smtClean="0">
                <a:solidFill>
                  <a:schemeClr val="tx1"/>
                </a:solidFill>
                <a:cs typeface="Cordia New" charset="0"/>
              </a:rPr>
              <a:t>.</a:t>
            </a:r>
            <a:endParaRPr lang="en-US" altLang="en-US" dirty="0">
              <a:solidFill>
                <a:schemeClr val="tx1"/>
              </a:solidFill>
              <a:cs typeface="Cordia New" charset="0"/>
            </a:endParaRPr>
          </a:p>
          <a:p>
            <a:endParaRPr lang="en-US" altLang="en-US" sz="2800" dirty="0">
              <a:solidFill>
                <a:schemeClr val="tx1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1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35001" y="2099731"/>
            <a:ext cx="5816600" cy="4256617"/>
          </a:xfrm>
          <a:prstGeom prst="roundRect">
            <a:avLst>
              <a:gd name="adj" fmla="val 1786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635001" y="1662642"/>
            <a:ext cx="5816600" cy="5195358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cs typeface="Cordia New" charset="0"/>
              </a:rPr>
              <a:t>4.3 Wrong prediction by doomsayers</a:t>
            </a:r>
          </a:p>
          <a:p>
            <a:pPr marL="0" indent="0" eaLnBrk="1" hangingPunct="1">
              <a:buNone/>
            </a:pPr>
            <a:endParaRPr lang="en-US" altLang="en-US" dirty="0" smtClean="0">
              <a:cs typeface="Cordia New" charset="0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US" altLang="en-US" dirty="0">
                <a:cs typeface="Cordia New" charset="0"/>
              </a:rPr>
              <a:t>Antarctica’s ice sheets are </a:t>
            </a:r>
            <a:r>
              <a:rPr lang="en-US" altLang="en-US" b="1" dirty="0">
                <a:cs typeface="Cordia New" charset="0"/>
              </a:rPr>
              <a:t>melting</a:t>
            </a:r>
            <a:r>
              <a:rPr lang="en-US" altLang="en-US" dirty="0">
                <a:cs typeface="Cordia New" charset="0"/>
              </a:rPr>
              <a:t> and causing sea levels to rise.</a:t>
            </a:r>
          </a:p>
          <a:p>
            <a:pPr marL="914400" lvl="1" indent="-457200">
              <a:buFont typeface="+mj-lt"/>
              <a:buAutoNum type="arabicPeriod" startAt="3"/>
            </a:pPr>
            <a:endParaRPr lang="en-US" altLang="en-US" dirty="0" smtClean="0">
              <a:cs typeface="Cordia New" charset="0"/>
            </a:endParaRPr>
          </a:p>
          <a:p>
            <a:pPr marL="914400" lvl="1" indent="-457200">
              <a:buFont typeface="+mj-lt"/>
              <a:buAutoNum type="arabicPeriod" startAt="3"/>
            </a:pPr>
            <a:endParaRPr lang="en-US" altLang="en-US" dirty="0">
              <a:cs typeface="Cordia New" charset="0"/>
            </a:endParaRPr>
          </a:p>
          <a:p>
            <a:pPr marL="914400" lvl="1" indent="-457200">
              <a:buFont typeface="+mj-lt"/>
              <a:buAutoNum type="arabicPeriod" startAt="3"/>
            </a:pPr>
            <a:endParaRPr lang="en-US" altLang="en-US" dirty="0" smtClean="0">
              <a:cs typeface="Cordia New" charset="0"/>
            </a:endParaRPr>
          </a:p>
          <a:p>
            <a:pPr marL="914400" lvl="1" indent="-457200">
              <a:buFont typeface="+mj-lt"/>
              <a:buAutoNum type="arabicPeriod" startAt="3"/>
            </a:pPr>
            <a:endParaRPr lang="en-US" altLang="en-US" dirty="0">
              <a:cs typeface="Cordia New" charset="0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US" altLang="en-US" dirty="0">
                <a:cs typeface="Cordia New" charset="0"/>
              </a:rPr>
              <a:t>Most CO</a:t>
            </a:r>
            <a:r>
              <a:rPr lang="en-US" altLang="en-US" baseline="-25000" dirty="0">
                <a:cs typeface="Cordia New" charset="0"/>
              </a:rPr>
              <a:t>2</a:t>
            </a:r>
            <a:r>
              <a:rPr lang="en-US" altLang="en-US" dirty="0">
                <a:cs typeface="Cordia New" charset="0"/>
              </a:rPr>
              <a:t> comes from </a:t>
            </a:r>
            <a:r>
              <a:rPr lang="en-US" altLang="en-US" b="1" dirty="0" smtClean="0">
                <a:cs typeface="Cordia New" charset="0"/>
              </a:rPr>
              <a:t>human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  <a:p>
            <a:endParaRPr lang="en-US" altLang="en-US" dirty="0">
              <a:cs typeface="Cordia New" charset="0"/>
            </a:endParaRPr>
          </a:p>
          <a:p>
            <a:endParaRPr lang="en-US" altLang="en-US" dirty="0" smtClean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51601" y="2099732"/>
            <a:ext cx="5334000" cy="42566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2800" b="1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Fact</a:t>
            </a:r>
            <a:r>
              <a:rPr lang="en-US" altLang="en-US" sz="2800" dirty="0">
                <a:solidFill>
                  <a:schemeClr val="accent5">
                    <a:lumMod val="75000"/>
                  </a:schemeClr>
                </a:solidFill>
                <a:cs typeface="Cordia New" charset="0"/>
              </a:rPr>
              <a:t>: </a:t>
            </a:r>
            <a:endParaRPr lang="en-US" altLang="en-US" sz="2800" dirty="0" smtClean="0">
              <a:solidFill>
                <a:schemeClr val="accent5">
                  <a:lumMod val="75000"/>
                </a:schemeClr>
              </a:solidFill>
              <a:cs typeface="Cordia New" charset="0"/>
            </a:endParaRPr>
          </a:p>
          <a:p>
            <a:pPr marL="400050" lvl="1" indent="-384175">
              <a:buFont typeface="Arial" charset="0"/>
              <a:buChar char="•"/>
            </a:pP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Antarctica </a:t>
            </a:r>
            <a:r>
              <a:rPr lang="en-US" altLang="en-US" sz="2400" i="1" u="sng" dirty="0">
                <a:solidFill>
                  <a:srgbClr val="C00000"/>
                </a:solidFill>
                <a:cs typeface="Cordia New" charset="0"/>
              </a:rPr>
              <a:t>gained</a:t>
            </a:r>
            <a:r>
              <a:rPr lang="en-US" altLang="en-US" sz="2400" dirty="0">
                <a:solidFill>
                  <a:srgbClr val="C00000"/>
                </a:solidFill>
                <a:cs typeface="Cordia New" charset="0"/>
              </a:rPr>
              <a:t>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112 billion tons of ice annually during 1992- 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2001.</a:t>
            </a:r>
          </a:p>
          <a:p>
            <a:pPr marL="400050" lvl="1" indent="-384175">
              <a:buFont typeface="Arial" charset="0"/>
              <a:buChar char="•"/>
            </a:pP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A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slowdown during 2003-2008, still gains at 82 billion tons of ice pa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.</a:t>
            </a:r>
            <a:r>
              <a:rPr lang="en-US" altLang="en-US" sz="2800" dirty="0" smtClean="0">
                <a:solidFill>
                  <a:schemeClr val="tx1"/>
                </a:solidFill>
                <a:cs typeface="Cordia New" charset="0"/>
              </a:rPr>
              <a:t/>
            </a:r>
            <a:br>
              <a:rPr lang="en-US" altLang="en-US" sz="2800" dirty="0" smtClean="0">
                <a:solidFill>
                  <a:schemeClr val="tx1"/>
                </a:solidFill>
                <a:cs typeface="Cordia New" charset="0"/>
              </a:rPr>
            </a:br>
            <a:endParaRPr lang="en-US" altLang="en-US" sz="2800" dirty="0" smtClean="0">
              <a:solidFill>
                <a:schemeClr val="tx1"/>
              </a:solidFill>
              <a:cs typeface="Cordia New" charset="0"/>
            </a:endParaRPr>
          </a:p>
          <a:p>
            <a:pPr marL="400050" lvl="1" indent="-384175">
              <a:buFont typeface="Arial" charset="0"/>
              <a:buChar char="•"/>
            </a:pPr>
            <a:endParaRPr lang="en-US" altLang="en-US" sz="1200" dirty="0" smtClean="0">
              <a:solidFill>
                <a:schemeClr val="tx1"/>
              </a:solidFill>
              <a:cs typeface="Cordia New" charset="0"/>
            </a:endParaRPr>
          </a:p>
          <a:p>
            <a:pPr marL="400050" lvl="1" indent="-350838">
              <a:buFont typeface="Arial" charset="0"/>
              <a:buChar char="•"/>
            </a:pP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M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ost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CO</a:t>
            </a:r>
            <a:r>
              <a:rPr lang="en-US" altLang="en-US" sz="2400" baseline="-25000" dirty="0">
                <a:solidFill>
                  <a:schemeClr val="tx1"/>
                </a:solidFill>
                <a:cs typeface="Cordia New" charset="0"/>
              </a:rPr>
              <a:t>2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 comes from </a:t>
            </a:r>
            <a:r>
              <a:rPr lang="en-US" altLang="en-US" sz="2400" i="1" u="sng" dirty="0">
                <a:solidFill>
                  <a:schemeClr val="tx1"/>
                </a:solidFill>
                <a:cs typeface="Cordia New" charset="0"/>
              </a:rPr>
              <a:t>rainforests </a:t>
            </a:r>
            <a:r>
              <a:rPr lang="en-US" altLang="en-US" sz="2400" dirty="0">
                <a:solidFill>
                  <a:schemeClr val="tx1"/>
                </a:solidFill>
                <a:cs typeface="Cordia New" charset="0"/>
              </a:rPr>
              <a:t>in South America, Africa and China</a:t>
            </a:r>
            <a:r>
              <a:rPr lang="en-US" altLang="en-US" sz="2400" dirty="0" smtClean="0">
                <a:solidFill>
                  <a:schemeClr val="tx1"/>
                </a:solidFill>
                <a:cs typeface="Cordia New" charset="0"/>
              </a:rPr>
              <a:t>.</a:t>
            </a:r>
            <a:endParaRPr lang="en-US" altLang="en-US" sz="2400" dirty="0">
              <a:solidFill>
                <a:schemeClr val="tx1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02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8645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en-US" altLang="en-US" dirty="0" smtClean="0">
                <a:cs typeface="Cordia New" charset="0"/>
              </a:rPr>
              <a:t>4.4 Politics of global warming</a:t>
            </a:r>
          </a:p>
          <a:p>
            <a:pPr>
              <a:lnSpc>
                <a:spcPct val="100000"/>
              </a:lnSpc>
            </a:pPr>
            <a:r>
              <a:rPr lang="en-US" altLang="en-US" dirty="0" smtClean="0">
                <a:cs typeface="Cordia New" charset="0"/>
              </a:rPr>
              <a:t>Coalitions of environment NGOs, climate scientists and politicians..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800" b="1" u="sng" dirty="0" smtClean="0">
                <a:cs typeface="Cordia New" charset="0"/>
              </a:rPr>
              <a:t>Anti-market, anti-trade</a:t>
            </a:r>
            <a:r>
              <a:rPr lang="en-US" altLang="en-US" sz="2800" dirty="0" smtClean="0">
                <a:cs typeface="Cordia New" charset="0"/>
              </a:rPr>
              <a:t> agenda among NGOs.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800" b="1" i="1" dirty="0" smtClean="0">
                <a:solidFill>
                  <a:schemeClr val="accent5"/>
                </a:solidFill>
                <a:cs typeface="Cordia New" charset="0"/>
              </a:rPr>
              <a:t>Government control </a:t>
            </a:r>
            <a:r>
              <a:rPr lang="en-US" altLang="en-US" sz="2800" dirty="0" smtClean="0">
                <a:cs typeface="Cordia New" charset="0"/>
              </a:rPr>
              <a:t>of private consumption and energy use; reduction in economic growth.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800" dirty="0" smtClean="0">
                <a:cs typeface="Cordia New" charset="0"/>
              </a:rPr>
              <a:t>Government funding for activities</a:t>
            </a:r>
            <a:r>
              <a:rPr lang="en-US" altLang="en-US" sz="2800" dirty="0">
                <a:cs typeface="Cordia New" charset="0"/>
              </a:rPr>
              <a:t> </a:t>
            </a:r>
            <a:r>
              <a:rPr lang="en-US" altLang="en-US" sz="2800" dirty="0" smtClean="0">
                <a:cs typeface="Cordia New" charset="0"/>
              </a:rPr>
              <a:t>and researches.</a:t>
            </a:r>
          </a:p>
          <a:p>
            <a:pPr lvl="1">
              <a:lnSpc>
                <a:spcPct val="100000"/>
              </a:lnSpc>
              <a:buFont typeface="Wingdings" charset="2"/>
              <a:buChar char="ü"/>
            </a:pPr>
            <a:r>
              <a:rPr lang="en-US" altLang="en-US" sz="2800" dirty="0" smtClean="0">
                <a:cs typeface="Cordia New" charset="0"/>
              </a:rPr>
              <a:t>Corporations seek funding for ‘alternative, clean energy’ and ‘green’ technology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30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7211484" cy="4828645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en-US" altLang="en-US" dirty="0" smtClean="0">
                <a:cs typeface="Cordia New" charset="0"/>
              </a:rPr>
              <a:t>4.5 Environmental Determinism</a:t>
            </a:r>
          </a:p>
          <a:p>
            <a:r>
              <a:rPr lang="en-US" altLang="en-US" b="1" dirty="0" smtClean="0">
                <a:cs typeface="Cordia New" charset="0"/>
              </a:rPr>
              <a:t>Jared </a:t>
            </a:r>
            <a:r>
              <a:rPr lang="en-US" altLang="en-US" b="1" dirty="0">
                <a:cs typeface="Cordia New" charset="0"/>
              </a:rPr>
              <a:t>diamond</a:t>
            </a:r>
            <a:r>
              <a:rPr lang="en-US" altLang="en-US" dirty="0">
                <a:cs typeface="Cordia New" charset="0"/>
              </a:rPr>
              <a:t>, ‘</a:t>
            </a:r>
            <a:r>
              <a:rPr lang="en-US" altLang="en-US" i="1" dirty="0">
                <a:cs typeface="Cordia New" charset="0"/>
              </a:rPr>
              <a:t>Collapse: How Societies Choose to Fail or Succeed</a:t>
            </a:r>
            <a:r>
              <a:rPr lang="en-US" altLang="en-US" dirty="0">
                <a:cs typeface="Cordia New" charset="0"/>
              </a:rPr>
              <a:t>’ (2005).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cs typeface="Cordia New" charset="0"/>
              </a:rPr>
              <a:t>Collapse Hypothesis</a:t>
            </a:r>
            <a:r>
              <a:rPr lang="en-US" altLang="en-US" dirty="0" smtClean="0">
                <a:cs typeface="Cordia New" charset="0"/>
              </a:rPr>
              <a:t>: factors </a:t>
            </a:r>
            <a:r>
              <a:rPr lang="en-US" altLang="en-US" dirty="0">
                <a:cs typeface="Cordia New" charset="0"/>
              </a:rPr>
              <a:t>of past civilization </a:t>
            </a:r>
            <a:r>
              <a:rPr lang="en-US" altLang="en-US" dirty="0" smtClean="0">
                <a:cs typeface="Cordia New" charset="0"/>
              </a:rPr>
              <a:t>collapses</a:t>
            </a:r>
            <a:endParaRPr lang="en-US" altLang="en-US" dirty="0">
              <a:cs typeface="Cordia New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Climate change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Hostile neighbors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Collapse of essential trading partners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Environmental problems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Failure to adapt to environmental issues</a:t>
            </a:r>
            <a:r>
              <a:rPr lang="en-US" altLang="en-US" dirty="0" smtClean="0">
                <a:cs typeface="Cordia New" charset="0"/>
              </a:rPr>
              <a:t>.</a:t>
            </a:r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094" y="2069077"/>
            <a:ext cx="3281314" cy="3414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7476701" y="5566022"/>
            <a:ext cx="46101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sz="2000" b="1" dirty="0">
                <a:latin typeface="+mn-lt"/>
              </a:rPr>
              <a:t>Jared M. Diamond </a:t>
            </a:r>
            <a:r>
              <a:rPr lang="en-US" sz="2000" dirty="0">
                <a:latin typeface="+mn-lt"/>
              </a:rPr>
              <a:t>(b.1937)</a:t>
            </a:r>
          </a:p>
          <a:p>
            <a:pPr algn="ctr" eaLnBrk="1" hangingPunct="1">
              <a:defRPr/>
            </a:pPr>
            <a:r>
              <a:rPr lang="en-US" sz="2000" dirty="0" smtClean="0">
                <a:latin typeface="+mn-lt"/>
              </a:rPr>
              <a:t>University </a:t>
            </a:r>
            <a:r>
              <a:rPr lang="en-US" sz="2000" dirty="0">
                <a:latin typeface="+mn-lt"/>
              </a:rPr>
              <a:t>of California, Los </a:t>
            </a:r>
            <a:r>
              <a:rPr lang="en-US" sz="2000" dirty="0" smtClean="0">
                <a:latin typeface="+mn-lt"/>
              </a:rPr>
              <a:t>Angeles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647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8645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en-US" altLang="en-US" dirty="0" smtClean="0">
                <a:cs typeface="Cordia New" charset="0"/>
              </a:rPr>
              <a:t>4.5 Environmental Determinism</a:t>
            </a:r>
          </a:p>
          <a:p>
            <a:pPr marL="228600" lvl="1">
              <a:spcBef>
                <a:spcPts val="1000"/>
              </a:spcBef>
            </a:pPr>
            <a:r>
              <a:rPr lang="en-US" altLang="en-US" sz="2800" dirty="0">
                <a:cs typeface="Cordia New" charset="0"/>
              </a:rPr>
              <a:t>The fundamental issue is </a:t>
            </a:r>
            <a:r>
              <a:rPr lang="en-US" altLang="en-US" sz="2800" b="1" i="1" dirty="0" smtClean="0">
                <a:solidFill>
                  <a:schemeClr val="accent5"/>
                </a:solidFill>
                <a:cs typeface="Cordia New" charset="0"/>
              </a:rPr>
              <a:t>environment</a:t>
            </a:r>
            <a:r>
              <a:rPr lang="en-US" altLang="en-US" sz="2800" dirty="0" smtClean="0">
                <a:cs typeface="Cordia New" charset="0"/>
              </a:rPr>
              <a:t>.</a:t>
            </a:r>
            <a:r>
              <a:rPr lang="en-US" altLang="en-US" sz="2800" dirty="0">
                <a:cs typeface="Cordia New" charset="0"/>
              </a:rPr>
              <a:t> Institutional factors are secondary</a:t>
            </a:r>
            <a:r>
              <a:rPr lang="en-US" altLang="en-US" sz="2800" dirty="0" smtClean="0">
                <a:cs typeface="Cordia New" charset="0"/>
              </a:rPr>
              <a:t>.</a:t>
            </a:r>
            <a:endParaRPr lang="en-US" altLang="en-US" sz="2800" dirty="0">
              <a:cs typeface="Cordia New" charset="0"/>
            </a:endParaRPr>
          </a:p>
          <a:p>
            <a:r>
              <a:rPr lang="en-US" altLang="en-US" b="1" dirty="0">
                <a:cs typeface="Cordia New" charset="0"/>
              </a:rPr>
              <a:t>Absolutist political institutions:</a:t>
            </a:r>
            <a:r>
              <a:rPr lang="en-US" altLang="en-US" dirty="0">
                <a:cs typeface="Cordia New" charset="0"/>
              </a:rPr>
              <a:t> failure to </a:t>
            </a:r>
            <a:r>
              <a:rPr lang="en-US" altLang="en-US" dirty="0" smtClean="0">
                <a:cs typeface="Cordia New" charset="0"/>
              </a:rPr>
              <a:t>innovate </a:t>
            </a:r>
            <a:r>
              <a:rPr lang="en-US" altLang="en-US" dirty="0">
                <a:cs typeface="Cordia New" charset="0"/>
              </a:rPr>
              <a:t>and </a:t>
            </a:r>
            <a:r>
              <a:rPr lang="en-US" altLang="en-US" dirty="0" smtClean="0">
                <a:cs typeface="Cordia New" charset="0"/>
              </a:rPr>
              <a:t>manage resources.</a:t>
            </a:r>
            <a:endParaRPr lang="en-US" altLang="en-US" b="1" dirty="0">
              <a:cs typeface="Cordia New" charset="0"/>
            </a:endParaRPr>
          </a:p>
          <a:p>
            <a:r>
              <a:rPr lang="en-US" altLang="en-US" b="1" dirty="0">
                <a:cs typeface="Cordia New" charset="0"/>
              </a:rPr>
              <a:t>Extractive economic institutions: </a:t>
            </a:r>
            <a:r>
              <a:rPr lang="en-US" altLang="en-US" dirty="0">
                <a:cs typeface="Cordia New" charset="0"/>
              </a:rPr>
              <a:t>tendency to stagnation and decay, infighting and destruction.</a:t>
            </a:r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42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Angsana New" charset="0"/>
              </a:rPr>
              <a:t>4. </a:t>
            </a:r>
            <a:r>
              <a:rPr lang="en-US" altLang="en-US" dirty="0" err="1" smtClean="0">
                <a:cs typeface="Angsana New" charset="0"/>
              </a:rPr>
              <a:t>Multhus</a:t>
            </a:r>
            <a:r>
              <a:rPr lang="en-US" altLang="en-US" dirty="0" smtClean="0">
                <a:cs typeface="Angsana New" charset="0"/>
              </a:rPr>
              <a:t>’ </a:t>
            </a:r>
            <a:r>
              <a:rPr lang="en-US" altLang="en-US" dirty="0">
                <a:cs typeface="Angsana New" charset="0"/>
              </a:rPr>
              <a:t>modern impacts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8645"/>
          </a:xfrm>
        </p:spPr>
        <p:txBody>
          <a:bodyPr>
            <a:normAutofit fontScale="92500"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en-US" altLang="en-US" dirty="0" smtClean="0">
                <a:cs typeface="Cordia New" charset="0"/>
              </a:rPr>
              <a:t>4.6 Green Economics</a:t>
            </a:r>
          </a:p>
          <a:p>
            <a:r>
              <a:rPr lang="en-US" altLang="en-US" b="1" dirty="0">
                <a:solidFill>
                  <a:schemeClr val="accent5"/>
                </a:solidFill>
                <a:cs typeface="Cordia New" charset="0"/>
              </a:rPr>
              <a:t>Fixed supply </a:t>
            </a:r>
            <a:r>
              <a:rPr lang="en-US" altLang="en-US" b="1" dirty="0">
                <a:cs typeface="Cordia New" charset="0"/>
              </a:rPr>
              <a:t>of the </a:t>
            </a:r>
            <a:r>
              <a:rPr lang="en-US" altLang="en-US" b="1" dirty="0" smtClean="0">
                <a:cs typeface="Cordia New" charset="0"/>
              </a:rPr>
              <a:t>resource</a:t>
            </a:r>
            <a:r>
              <a:rPr lang="en-US" altLang="en-US" dirty="0" smtClean="0">
                <a:cs typeface="Cordia New" charset="0"/>
              </a:rPr>
              <a:t>: </a:t>
            </a:r>
            <a:r>
              <a:rPr lang="en-US" altLang="en-US" dirty="0">
                <a:cs typeface="Cordia New" charset="0"/>
              </a:rPr>
              <a:t>unresponsive to rising </a:t>
            </a:r>
            <a:r>
              <a:rPr lang="en-US" altLang="en-US" dirty="0" smtClean="0">
                <a:cs typeface="Cordia New" charset="0"/>
              </a:rPr>
              <a:t>price</a:t>
            </a:r>
          </a:p>
          <a:p>
            <a:r>
              <a:rPr lang="en-US" altLang="en-US" dirty="0" smtClean="0">
                <a:cs typeface="Cordia New" charset="0"/>
              </a:rPr>
              <a:t>Rising </a:t>
            </a:r>
            <a:r>
              <a:rPr lang="en-US" altLang="en-US" b="1" dirty="0">
                <a:cs typeface="Cordia New" charset="0"/>
              </a:rPr>
              <a:t>demand with </a:t>
            </a:r>
            <a:r>
              <a:rPr lang="en-US" altLang="en-US" b="1" dirty="0">
                <a:solidFill>
                  <a:schemeClr val="accent5"/>
                </a:solidFill>
                <a:cs typeface="Cordia New" charset="0"/>
              </a:rPr>
              <a:t>zero price </a:t>
            </a:r>
            <a:r>
              <a:rPr lang="en-US" altLang="en-US" b="1" dirty="0" smtClean="0">
                <a:solidFill>
                  <a:schemeClr val="accent5"/>
                </a:solidFill>
                <a:cs typeface="Cordia New" charset="0"/>
              </a:rPr>
              <a:t>elasticity</a:t>
            </a:r>
            <a:endParaRPr lang="en-US" altLang="en-US" dirty="0" smtClean="0">
              <a:solidFill>
                <a:schemeClr val="accent5"/>
              </a:solidFill>
              <a:cs typeface="Cordia New" charset="0"/>
            </a:endParaRPr>
          </a:p>
          <a:p>
            <a:r>
              <a:rPr lang="en-US" altLang="en-US" b="1" u="sng" dirty="0" smtClean="0">
                <a:solidFill>
                  <a:srgbClr val="C00000"/>
                </a:solidFill>
                <a:cs typeface="Cordia New" charset="0"/>
              </a:rPr>
              <a:t>Markets </a:t>
            </a:r>
            <a:r>
              <a:rPr lang="en-US" altLang="en-US" b="1" u="sng" dirty="0">
                <a:solidFill>
                  <a:srgbClr val="C00000"/>
                </a:solidFill>
                <a:cs typeface="Cordia New" charset="0"/>
              </a:rPr>
              <a:t>are not efficient</a:t>
            </a:r>
            <a:r>
              <a:rPr lang="en-US" altLang="en-US" dirty="0">
                <a:cs typeface="Cordia New" charset="0"/>
              </a:rPr>
              <a:t> in allocating resources to fulfill the needs of rising population</a:t>
            </a:r>
            <a:r>
              <a:rPr lang="en-US" altLang="en-US" dirty="0" smtClean="0">
                <a:cs typeface="Cordia New" charset="0"/>
              </a:rPr>
              <a:t>.</a:t>
            </a:r>
          </a:p>
          <a:p>
            <a:r>
              <a:rPr lang="en-US" altLang="en-US" dirty="0">
                <a:cs typeface="Cordia New" charset="0"/>
              </a:rPr>
              <a:t>International trade and investment serve the profits of multinational corporations and rich countries only.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cs typeface="Cordia New" charset="0"/>
              </a:rPr>
              <a:t>Zero </a:t>
            </a:r>
            <a:r>
              <a:rPr lang="en-US" altLang="en-US" b="1" dirty="0">
                <a:solidFill>
                  <a:schemeClr val="accent5"/>
                </a:solidFill>
                <a:cs typeface="Cordia New" charset="0"/>
              </a:rPr>
              <a:t>economic growth</a:t>
            </a:r>
            <a:r>
              <a:rPr lang="en-US" altLang="en-US" dirty="0">
                <a:cs typeface="Cordia New" charset="0"/>
              </a:rPr>
              <a:t>, reduced population, consumption and trade.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Consumption of local products, use of traditional technologies, alternative energies.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Recycle everything at all costs.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cs typeface="Cordia New" charset="0"/>
              </a:rPr>
              <a:t>The </a:t>
            </a:r>
            <a:r>
              <a:rPr lang="en-US" altLang="en-US" b="1" dirty="0">
                <a:cs typeface="Cordia New" charset="0"/>
              </a:rPr>
              <a:t>village economy </a:t>
            </a:r>
            <a:r>
              <a:rPr lang="en-US" altLang="en-US" dirty="0">
                <a:cs typeface="Cordia New" charset="0"/>
              </a:rPr>
              <a:t>with minimal trade.</a:t>
            </a:r>
          </a:p>
          <a:p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53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cs typeface="Angsana New" charset="0"/>
              </a:rPr>
              <a:t>5</a:t>
            </a:r>
            <a:r>
              <a:rPr lang="en-GB" altLang="en-US" dirty="0" smtClean="0">
                <a:cs typeface="Angsana New" charset="0"/>
              </a:rPr>
              <a:t>. </a:t>
            </a:r>
            <a:r>
              <a:rPr lang="en-US" altLang="en-US" dirty="0" smtClean="0">
                <a:cs typeface="Angsana New" charset="0"/>
              </a:rPr>
              <a:t>Scarcity and the markets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8645"/>
          </a:xfrm>
        </p:spPr>
        <p:txBody>
          <a:bodyPr>
            <a:normAutofit/>
          </a:bodyPr>
          <a:lstStyle/>
          <a:p>
            <a:r>
              <a:rPr lang="en-US" altLang="en-US" dirty="0" smtClean="0">
                <a:cs typeface="Cordia New" charset="0"/>
              </a:rPr>
              <a:t>The </a:t>
            </a:r>
            <a:r>
              <a:rPr lang="en-US" altLang="en-US" dirty="0">
                <a:cs typeface="Cordia New" charset="0"/>
              </a:rPr>
              <a:t>market allocates scarce resources to fulfill the growing demand of a rising population.</a:t>
            </a:r>
          </a:p>
          <a:p>
            <a:pPr lvl="1">
              <a:buFont typeface="Wingdings" charset="2"/>
              <a:buChar char="§"/>
            </a:pPr>
            <a:r>
              <a:rPr lang="en-US" altLang="en-US" sz="2800" b="1" dirty="0">
                <a:cs typeface="Cordia New" charset="0"/>
              </a:rPr>
              <a:t>Prices and property rights </a:t>
            </a:r>
            <a:r>
              <a:rPr lang="en-US" altLang="en-US" sz="2800" dirty="0">
                <a:cs typeface="Cordia New" charset="0"/>
              </a:rPr>
              <a:t>as incentives </a:t>
            </a:r>
            <a:r>
              <a:rPr lang="en-US" altLang="en-US" sz="2800" dirty="0" smtClean="0">
                <a:cs typeface="Cordia New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altLang="en-US" b="1" dirty="0" smtClean="0">
                <a:cs typeface="Cordia New" charset="0"/>
              </a:rPr>
              <a:t>Supply</a:t>
            </a:r>
            <a:r>
              <a:rPr lang="en-US" altLang="en-US" dirty="0">
                <a:cs typeface="Cordia New" charset="0"/>
              </a:rPr>
              <a:t>: resources are </a:t>
            </a:r>
            <a:r>
              <a:rPr lang="en-US" altLang="en-US" i="1" dirty="0">
                <a:solidFill>
                  <a:schemeClr val="accent5"/>
                </a:solidFill>
                <a:cs typeface="Cordia New" charset="0"/>
              </a:rPr>
              <a:t>responsive</a:t>
            </a:r>
            <a:r>
              <a:rPr lang="en-US" altLang="en-US" dirty="0">
                <a:cs typeface="Cordia New" charset="0"/>
              </a:rPr>
              <a:t> to demand in the </a:t>
            </a:r>
            <a:r>
              <a:rPr lang="en-US" altLang="en-US" u="sng" dirty="0">
                <a:solidFill>
                  <a:schemeClr val="accent5"/>
                </a:solidFill>
                <a:cs typeface="Cordia New" charset="0"/>
              </a:rPr>
              <a:t>long-run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cs typeface="Cordia New" charset="0"/>
              </a:rPr>
              <a:t>As the resource becomes more scarce, its price rises --- </a:t>
            </a:r>
            <a:r>
              <a:rPr lang="en-US" altLang="en-US" sz="2800" b="1" dirty="0">
                <a:solidFill>
                  <a:srgbClr val="C00000"/>
                </a:solidFill>
                <a:cs typeface="Cordia New" charset="0"/>
              </a:rPr>
              <a:t>price signal as incentive</a:t>
            </a:r>
            <a:r>
              <a:rPr lang="en-US" altLang="en-US" sz="2800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cs typeface="Cordia New" charset="0"/>
              </a:rPr>
              <a:t>Incentive to supply more and to </a:t>
            </a:r>
            <a:r>
              <a:rPr lang="en-US" altLang="en-US" sz="2800" b="1" dirty="0">
                <a:cs typeface="Cordia New" charset="0"/>
              </a:rPr>
              <a:t>seek substitutes</a:t>
            </a:r>
            <a:r>
              <a:rPr lang="en-US" altLang="en-US" sz="2800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b="1" dirty="0">
                <a:cs typeface="Cordia New" charset="0"/>
              </a:rPr>
              <a:t>New technology </a:t>
            </a:r>
            <a:r>
              <a:rPr lang="en-US" altLang="en-US" sz="2800" dirty="0">
                <a:cs typeface="Cordia New" charset="0"/>
              </a:rPr>
              <a:t>reduces costs of alternatives.</a:t>
            </a:r>
          </a:p>
          <a:p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cs typeface="Angsana New" charset="0"/>
              </a:rPr>
              <a:t>5</a:t>
            </a:r>
            <a:r>
              <a:rPr lang="en-GB" altLang="en-US" dirty="0" smtClean="0">
                <a:cs typeface="Angsana New" charset="0"/>
              </a:rPr>
              <a:t>. </a:t>
            </a:r>
            <a:r>
              <a:rPr lang="en-US" altLang="en-US" dirty="0" smtClean="0">
                <a:cs typeface="Angsana New" charset="0"/>
              </a:rPr>
              <a:t>Scarcity and the markets</a:t>
            </a:r>
            <a:endParaRPr lang="en-US" altLang="en-US" dirty="0">
              <a:cs typeface="Angsana New" charset="0"/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8645"/>
          </a:xfrm>
        </p:spPr>
        <p:txBody>
          <a:bodyPr>
            <a:normAutofit/>
          </a:bodyPr>
          <a:lstStyle/>
          <a:p>
            <a:r>
              <a:rPr lang="en-US" altLang="en-US" b="1" dirty="0">
                <a:cs typeface="Cordia New" charset="0"/>
              </a:rPr>
              <a:t>Demand</a:t>
            </a:r>
            <a:r>
              <a:rPr lang="en-US" altLang="en-US" dirty="0">
                <a:cs typeface="Cordia New" charset="0"/>
              </a:rPr>
              <a:t>: </a:t>
            </a:r>
            <a:r>
              <a:rPr lang="en-US" altLang="en-US" i="1" dirty="0">
                <a:solidFill>
                  <a:schemeClr val="accent5"/>
                </a:solidFill>
                <a:cs typeface="Cordia New" charset="0"/>
              </a:rPr>
              <a:t>rising price </a:t>
            </a:r>
            <a:r>
              <a:rPr lang="en-US" altLang="en-US" dirty="0">
                <a:cs typeface="Cordia New" charset="0"/>
              </a:rPr>
              <a:t>provides </a:t>
            </a:r>
            <a:r>
              <a:rPr lang="en-US" altLang="en-US" b="1" dirty="0">
                <a:cs typeface="Cordia New" charset="0"/>
              </a:rPr>
              <a:t>incentives</a:t>
            </a:r>
            <a:r>
              <a:rPr lang="en-US" altLang="en-US" dirty="0">
                <a:cs typeface="Cordia New" charset="0"/>
              </a:rPr>
              <a:t> to economize on its use and to seek substitutes.</a:t>
            </a:r>
          </a:p>
          <a:p>
            <a:r>
              <a:rPr lang="en-US" altLang="en-US" b="1" dirty="0">
                <a:cs typeface="Cordia New" charset="0"/>
              </a:rPr>
              <a:t>Alternative resources </a:t>
            </a:r>
            <a:r>
              <a:rPr lang="en-US" altLang="en-US" dirty="0">
                <a:cs typeface="Cordia New" charset="0"/>
              </a:rPr>
              <a:t>(</a:t>
            </a:r>
            <a:r>
              <a:rPr lang="en-US" altLang="en-US" dirty="0" smtClean="0">
                <a:cs typeface="Cordia New" charset="0"/>
              </a:rPr>
              <a:t>previously </a:t>
            </a:r>
            <a:r>
              <a:rPr lang="en-US" altLang="en-US" dirty="0">
                <a:cs typeface="Cordia New" charset="0"/>
              </a:rPr>
              <a:t>not viable) become available </a:t>
            </a:r>
            <a:r>
              <a:rPr lang="en-US" altLang="en-US" b="1" i="1" u="sng" dirty="0" smtClean="0">
                <a:solidFill>
                  <a:srgbClr val="C00000"/>
                </a:solidFill>
                <a:cs typeface="Cordia New" charset="0"/>
              </a:rPr>
              <a:t>if the system of property rights exist</a:t>
            </a:r>
            <a:r>
              <a:rPr lang="en-US" altLang="en-US" dirty="0" smtClean="0">
                <a:cs typeface="Cordia New" charset="0"/>
              </a:rPr>
              <a:t> to </a:t>
            </a:r>
            <a:r>
              <a:rPr lang="en-US" altLang="en-US" dirty="0">
                <a:cs typeface="Cordia New" charset="0"/>
              </a:rPr>
              <a:t>reap benefits.</a:t>
            </a:r>
          </a:p>
          <a:p>
            <a:r>
              <a:rPr lang="en-US" altLang="en-US" dirty="0">
                <a:cs typeface="Cordia New" charset="0"/>
              </a:rPr>
              <a:t>Rising population has </a:t>
            </a:r>
            <a:r>
              <a:rPr lang="en-US" altLang="en-US" u="sng" dirty="0">
                <a:solidFill>
                  <a:schemeClr val="accent5"/>
                </a:solidFill>
                <a:cs typeface="Cordia New" charset="0"/>
              </a:rPr>
              <a:t>double effects</a:t>
            </a:r>
            <a:r>
              <a:rPr lang="en-US" altLang="en-US" dirty="0">
                <a:cs typeface="Cordia New" charset="0"/>
              </a:rPr>
              <a:t>: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Increasing consumption and resource uses.</a:t>
            </a:r>
          </a:p>
          <a:p>
            <a:pPr lvl="1">
              <a:buFont typeface="Arial" charset="0"/>
              <a:buChar char="•"/>
            </a:pPr>
            <a:r>
              <a:rPr lang="en-US" altLang="en-US" b="1" dirty="0">
                <a:cs typeface="Cordia New" charset="0"/>
              </a:rPr>
              <a:t>Increasing man power and production</a:t>
            </a:r>
            <a:r>
              <a:rPr lang="en-US" altLang="en-US" dirty="0"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cs typeface="Cordia New" charset="0"/>
              </a:rPr>
              <a:t>Sources of new ideas, knowledge and technologies.</a:t>
            </a:r>
          </a:p>
          <a:p>
            <a:endParaRPr lang="en-US" altLang="en-US" dirty="0">
              <a:cs typeface="Cordia New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cs typeface="Cordia New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cs typeface="Cordia New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cs typeface="Cordia New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3B77367-05EA-D24E-848E-72931C8060CE}" type="slidenum">
              <a:rPr lang="th-TH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th-TH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7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4334</TotalTime>
  <Words>1816</Words>
  <Application>Microsoft Macintosh PowerPoint</Application>
  <PresentationFormat>Widescreen</PresentationFormat>
  <Paragraphs>284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Calibri Light</vt:lpstr>
      <vt:lpstr>Wingdings</vt:lpstr>
      <vt:lpstr>Angsana New</vt:lpstr>
      <vt:lpstr>Arial</vt:lpstr>
      <vt:lpstr>Calibri</vt:lpstr>
      <vt:lpstr>Cordia New</vt:lpstr>
      <vt:lpstr>Office Theme</vt:lpstr>
      <vt:lpstr>EE401 Political Economy</vt:lpstr>
      <vt:lpstr>Market and Resource Constraints: Thomas Robert Malthus</vt:lpstr>
      <vt:lpstr>1. The industrial revolution and its consequences</vt:lpstr>
      <vt:lpstr>1. The industrial revolution and its consequences</vt:lpstr>
      <vt:lpstr>PowerPoint Presentation</vt:lpstr>
      <vt:lpstr>PowerPoint Presentation</vt:lpstr>
      <vt:lpstr>1. The industrial revolution and its consequences</vt:lpstr>
      <vt:lpstr>2. Thomas Robert Malthus (1766-1834)</vt:lpstr>
      <vt:lpstr>2. Thomas Robert Malthus (1766-1834)</vt:lpstr>
      <vt:lpstr>2. Thomas Robert Malthus (1766-1834)</vt:lpstr>
      <vt:lpstr>2. Thomas Robert Malthus (1766-1834)</vt:lpstr>
      <vt:lpstr>2. Thomas Robert Malthus (1766-1834)</vt:lpstr>
      <vt:lpstr>2. Thomas Robert Malthus (1766-1834)</vt:lpstr>
      <vt:lpstr>PowerPoint Presentation</vt:lpstr>
      <vt:lpstr>2. Thomas Robert Malthus (1766-1834)</vt:lpstr>
      <vt:lpstr>3. But why still famines and poverty?</vt:lpstr>
      <vt:lpstr>3. But why still famines and poverty?</vt:lpstr>
      <vt:lpstr>3. But why still famines and poverty?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4. Multhus’ modern impacts</vt:lpstr>
      <vt:lpstr>5. Scarcity and the markets</vt:lpstr>
      <vt:lpstr>5. Scarcity and the markets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121</cp:revision>
  <dcterms:created xsi:type="dcterms:W3CDTF">2018-02-16T04:37:27Z</dcterms:created>
  <dcterms:modified xsi:type="dcterms:W3CDTF">2018-02-19T12:34:21Z</dcterms:modified>
</cp:coreProperties>
</file>