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84"/>
  </p:notesMasterIdLst>
  <p:sldIdLst>
    <p:sldId id="256" r:id="rId2"/>
    <p:sldId id="411" r:id="rId3"/>
    <p:sldId id="358" r:id="rId4"/>
    <p:sldId id="359" r:id="rId5"/>
    <p:sldId id="360" r:id="rId6"/>
    <p:sldId id="361" r:id="rId7"/>
    <p:sldId id="362" r:id="rId8"/>
    <p:sldId id="363" r:id="rId9"/>
    <p:sldId id="365" r:id="rId10"/>
    <p:sldId id="366" r:id="rId11"/>
    <p:sldId id="367" r:id="rId12"/>
    <p:sldId id="412" r:id="rId13"/>
    <p:sldId id="413" r:id="rId14"/>
    <p:sldId id="414" r:id="rId15"/>
    <p:sldId id="415" r:id="rId16"/>
    <p:sldId id="368" r:id="rId17"/>
    <p:sldId id="369" r:id="rId18"/>
    <p:sldId id="370" r:id="rId19"/>
    <p:sldId id="371" r:id="rId20"/>
    <p:sldId id="364" r:id="rId21"/>
    <p:sldId id="322" r:id="rId22"/>
    <p:sldId id="323" r:id="rId23"/>
    <p:sldId id="324" r:id="rId24"/>
    <p:sldId id="325" r:id="rId25"/>
    <p:sldId id="326" r:id="rId26"/>
    <p:sldId id="327" r:id="rId27"/>
    <p:sldId id="329" r:id="rId28"/>
    <p:sldId id="337" r:id="rId29"/>
    <p:sldId id="338" r:id="rId30"/>
    <p:sldId id="339" r:id="rId31"/>
    <p:sldId id="340" r:id="rId32"/>
    <p:sldId id="341" r:id="rId33"/>
    <p:sldId id="342" r:id="rId34"/>
    <p:sldId id="343" r:id="rId35"/>
    <p:sldId id="344" r:id="rId36"/>
    <p:sldId id="372" r:id="rId37"/>
    <p:sldId id="385" r:id="rId38"/>
    <p:sldId id="349" r:id="rId39"/>
    <p:sldId id="373" r:id="rId40"/>
    <p:sldId id="374" r:id="rId41"/>
    <p:sldId id="375" r:id="rId42"/>
    <p:sldId id="376" r:id="rId43"/>
    <p:sldId id="377" r:id="rId44"/>
    <p:sldId id="378" r:id="rId45"/>
    <p:sldId id="331" r:id="rId46"/>
    <p:sldId id="345" r:id="rId47"/>
    <p:sldId id="346" r:id="rId48"/>
    <p:sldId id="347" r:id="rId49"/>
    <p:sldId id="328" r:id="rId50"/>
    <p:sldId id="330" r:id="rId51"/>
    <p:sldId id="348" r:id="rId52"/>
    <p:sldId id="350" r:id="rId53"/>
    <p:sldId id="405" r:id="rId54"/>
    <p:sldId id="351" r:id="rId55"/>
    <p:sldId id="352" r:id="rId56"/>
    <p:sldId id="353" r:id="rId57"/>
    <p:sldId id="354" r:id="rId58"/>
    <p:sldId id="355" r:id="rId59"/>
    <p:sldId id="356" r:id="rId60"/>
    <p:sldId id="357" r:id="rId61"/>
    <p:sldId id="390" r:id="rId62"/>
    <p:sldId id="391" r:id="rId63"/>
    <p:sldId id="392" r:id="rId64"/>
    <p:sldId id="393" r:id="rId65"/>
    <p:sldId id="394" r:id="rId66"/>
    <p:sldId id="396" r:id="rId67"/>
    <p:sldId id="397" r:id="rId68"/>
    <p:sldId id="398" r:id="rId69"/>
    <p:sldId id="399" r:id="rId70"/>
    <p:sldId id="400" r:id="rId71"/>
    <p:sldId id="401" r:id="rId72"/>
    <p:sldId id="402" r:id="rId73"/>
    <p:sldId id="403" r:id="rId74"/>
    <p:sldId id="404" r:id="rId75"/>
    <p:sldId id="409" r:id="rId76"/>
    <p:sldId id="410" r:id="rId77"/>
    <p:sldId id="386" r:id="rId78"/>
    <p:sldId id="387" r:id="rId79"/>
    <p:sldId id="388" r:id="rId80"/>
    <p:sldId id="389" r:id="rId81"/>
    <p:sldId id="408" r:id="rId82"/>
    <p:sldId id="320"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91" d="100"/>
          <a:sy n="91" d="100"/>
        </p:scale>
        <p:origin x="1368" y="4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3/16/2014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cap="flat"/>
        </p:spPr>
      </p:sp>
      <p:sp>
        <p:nvSpPr>
          <p:cNvPr id="9830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892291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cap="flat"/>
        </p:spPr>
      </p:sp>
      <p:sp>
        <p:nvSpPr>
          <p:cNvPr id="9933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20439778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cap="flat"/>
        </p:spPr>
      </p:sp>
      <p:sp>
        <p:nvSpPr>
          <p:cNvPr id="10445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4248218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cap="flat"/>
        </p:spPr>
      </p:sp>
      <p:sp>
        <p:nvSpPr>
          <p:cNvPr id="10649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845806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cap="flat"/>
        </p:spPr>
      </p:sp>
      <p:sp>
        <p:nvSpPr>
          <p:cNvPr id="1075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1487423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cap="flat"/>
        </p:spPr>
      </p:sp>
      <p:sp>
        <p:nvSpPr>
          <p:cNvPr id="10854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636832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cap="flat"/>
        </p:spPr>
      </p:sp>
      <p:sp>
        <p:nvSpPr>
          <p:cNvPr id="10957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4209416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cap="flat"/>
        </p:spPr>
      </p:sp>
      <p:sp>
        <p:nvSpPr>
          <p:cNvPr id="1105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789938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63526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706673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xfrm>
            <a:off x="1150938" y="692150"/>
            <a:ext cx="4556125" cy="3416300"/>
          </a:xfrm>
          <a:ln cap="flat"/>
        </p:spPr>
      </p:sp>
      <p:sp>
        <p:nvSpPr>
          <p:cNvPr id="778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66671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8397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32647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788300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8788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978227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150938" y="692150"/>
            <a:ext cx="4556125" cy="3416300"/>
          </a:xfrm>
          <a:ln cap="flat"/>
        </p:spPr>
      </p:sp>
      <p:sp>
        <p:nvSpPr>
          <p:cNvPr id="317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774845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75280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79716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486864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3749888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625750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975002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2370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753363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cap="flat"/>
        </p:spPr>
      </p:sp>
      <p:sp>
        <p:nvSpPr>
          <p:cNvPr id="7885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2779966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cap="flat"/>
        </p:spPr>
      </p:sp>
      <p:sp>
        <p:nvSpPr>
          <p:cNvPr id="7987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3397777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cap="flat"/>
        </p:spPr>
      </p:sp>
      <p:sp>
        <p:nvSpPr>
          <p:cNvPr id="8089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184114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cap="flat"/>
        </p:spPr>
      </p:sp>
      <p:sp>
        <p:nvSpPr>
          <p:cNvPr id="819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41117853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408147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551859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902188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410400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1150938" y="692150"/>
            <a:ext cx="4556125" cy="3416300"/>
          </a:xfrm>
          <a:ln cap="flat"/>
        </p:spPr>
      </p:sp>
      <p:sp>
        <p:nvSpPr>
          <p:cNvPr id="798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808181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837075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35603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915871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105878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350582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132260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491422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632991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xfrm>
            <a:off x="1150938" y="692150"/>
            <a:ext cx="4556125" cy="3416300"/>
          </a:xfrm>
          <a:ln cap="flat"/>
        </p:spPr>
      </p:sp>
      <p:sp>
        <p:nvSpPr>
          <p:cNvPr id="870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59655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3/16/2014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3/16/2014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3/16/2014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3/16/2014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3/16/2014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3/16/2014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3/16/2014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3/16/2014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3/16/2014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3/16/2014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3/16/2014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2695082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43905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Text and Clip Art">
    <p:spTree>
      <p:nvGrpSpPr>
        <p:cNvPr id="1" name=""/>
        <p:cNvGrpSpPr/>
        <p:nvPr/>
      </p:nvGrpSpPr>
      <p:grpSpPr>
        <a:xfrm>
          <a:off x="0" y="0"/>
          <a:ext cx="0" cy="0"/>
          <a:chOff x="0" y="0"/>
          <a:chExt cx="0" cy="0"/>
        </a:xfrm>
      </p:grpSpPr>
    </p:spTree>
    <p:extLst>
      <p:ext uri="{BB962C8B-B14F-4D97-AF65-F5344CB8AC3E}">
        <p14:creationId xmlns:p14="http://schemas.microsoft.com/office/powerpoint/2010/main" val="506420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478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Text and Clip Art">
    <p:spTree>
      <p:nvGrpSpPr>
        <p:cNvPr id="1" name=""/>
        <p:cNvGrpSpPr/>
        <p:nvPr/>
      </p:nvGrpSpPr>
      <p:grpSpPr>
        <a:xfrm>
          <a:off x="0" y="0"/>
          <a:ext cx="0" cy="0"/>
          <a:chOff x="0" y="0"/>
          <a:chExt cx="0" cy="0"/>
        </a:xfrm>
      </p:grpSpPr>
    </p:spTree>
    <p:extLst>
      <p:ext uri="{BB962C8B-B14F-4D97-AF65-F5344CB8AC3E}">
        <p14:creationId xmlns:p14="http://schemas.microsoft.com/office/powerpoint/2010/main" val="503529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68776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31273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01845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89596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862794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318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Clip Art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61993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4232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9529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88169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250825" y="1412875"/>
            <a:ext cx="8497888" cy="4525963"/>
          </a:xfrm>
        </p:spPr>
        <p:txBody>
          <a:bodyPr/>
          <a:lstStyle/>
          <a:p>
            <a:endParaRPr lang="en-US"/>
          </a:p>
        </p:txBody>
      </p:sp>
    </p:spTree>
    <p:extLst>
      <p:ext uri="{BB962C8B-B14F-4D97-AF65-F5344CB8AC3E}">
        <p14:creationId xmlns:p14="http://schemas.microsoft.com/office/powerpoint/2010/main" val="1489734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3/16/2014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 id="2147483798" r:id="rId18"/>
    <p:sldLayoutId id="2147483799" r:id="rId19"/>
    <p:sldLayoutId id="2147483800" r:id="rId20"/>
    <p:sldLayoutId id="2147483801" r:id="rId21"/>
    <p:sldLayoutId id="2147483802" r:id="rId22"/>
    <p:sldLayoutId id="2147483803" r:id="rId23"/>
    <p:sldLayoutId id="2147483804" r:id="rId24"/>
    <p:sldLayoutId id="2147483805" r:id="rId25"/>
    <p:sldLayoutId id="2147483806" r:id="rId26"/>
    <p:sldLayoutId id="2147483807" r:id="rId27"/>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1.bin"/><Relationship Id="rId7" Type="http://schemas.openxmlformats.org/officeDocument/2006/relationships/image" Target="../media/image5.wmf"/><Relationship Id="rId12" Type="http://schemas.openxmlformats.org/officeDocument/2006/relationships/image" Target="../media/image8.wmf"/><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image" Target="../media/image4.wmf"/><Relationship Id="rId5" Type="http://schemas.openxmlformats.org/officeDocument/2006/relationships/oleObject" Target="../embeddings/oleObject2.bin"/><Relationship Id="rId10" Type="http://schemas.openxmlformats.org/officeDocument/2006/relationships/oleObject" Target="../embeddings/oleObject4.bin"/><Relationship Id="rId4" Type="http://schemas.openxmlformats.org/officeDocument/2006/relationships/image" Target="../media/image3.wmf"/><Relationship Id="rId9" Type="http://schemas.openxmlformats.org/officeDocument/2006/relationships/image" Target="../media/image7.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th-TH" dirty="0"/>
          </a:p>
        </p:txBody>
      </p:sp>
      <p:sp>
        <p:nvSpPr>
          <p:cNvPr id="3" name="Content Placeholder 2"/>
          <p:cNvSpPr>
            <a:spLocks noGrp="1"/>
          </p:cNvSpPr>
          <p:nvPr>
            <p:ph idx="1"/>
          </p:nvPr>
        </p:nvSpPr>
        <p:spPr/>
        <p:txBody>
          <a:bodyPr/>
          <a:lstStyle/>
          <a:p>
            <a:r>
              <a:rPr lang="en-US" dirty="0" smtClean="0"/>
              <a:t>Understanding Different Types of Securities Market</a:t>
            </a:r>
          </a:p>
          <a:p>
            <a:r>
              <a:rPr lang="en-US" sz="2400" dirty="0"/>
              <a:t>Understand the Basics of Brokers and Investment </a:t>
            </a:r>
            <a:r>
              <a:rPr lang="en-US" sz="2400" dirty="0" smtClean="0"/>
              <a:t>Advisors</a:t>
            </a:r>
          </a:p>
          <a:p>
            <a:r>
              <a:rPr lang="en-US" dirty="0" smtClean="0"/>
              <a:t>Buying </a:t>
            </a:r>
            <a:r>
              <a:rPr lang="en-US" dirty="0"/>
              <a:t>and Selling </a:t>
            </a:r>
            <a:r>
              <a:rPr lang="en-US" dirty="0" smtClean="0"/>
              <a:t>Securities</a:t>
            </a:r>
          </a:p>
          <a:p>
            <a:r>
              <a:rPr lang="en-US" dirty="0" smtClean="0"/>
              <a:t>Different Types of Stocks</a:t>
            </a:r>
          </a:p>
          <a:p>
            <a:r>
              <a:rPr lang="en-US" dirty="0" smtClean="0"/>
              <a:t>Characteristics of Stocks</a:t>
            </a:r>
          </a:p>
          <a:p>
            <a:r>
              <a:rPr lang="en-US" dirty="0" smtClean="0"/>
              <a:t>Identifying and Evaluating Stocks</a:t>
            </a:r>
          </a:p>
          <a:p>
            <a:r>
              <a:rPr lang="en-US" dirty="0" smtClean="0"/>
              <a:t>The Situation into Practice</a:t>
            </a:r>
          </a:p>
          <a:p>
            <a:endParaRPr lang="en-US" dirty="0" smtClean="0"/>
          </a:p>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6557538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685800" y="685800"/>
            <a:ext cx="7848600" cy="944563"/>
          </a:xfrm>
          <a:noFill/>
        </p:spPr>
        <p:txBody>
          <a:bodyPr lIns="90488" tIns="44450" rIns="90488" bIns="44450" anchor="b"/>
          <a:lstStyle/>
          <a:p>
            <a:pPr marL="838200" indent="-838200" eaLnBrk="1" hangingPunct="1"/>
            <a:r>
              <a:rPr lang="en-US" sz="3200" dirty="0" smtClean="0"/>
              <a:t>Understand the Different Types of Securities Markets</a:t>
            </a:r>
          </a:p>
        </p:txBody>
      </p:sp>
      <p:sp>
        <p:nvSpPr>
          <p:cNvPr id="6147" name="Rectangle 3"/>
          <p:cNvSpPr>
            <a:spLocks noGrp="1" noChangeArrowheads="1"/>
          </p:cNvSpPr>
          <p:nvPr>
            <p:ph type="body" sz="half" idx="4294967295"/>
          </p:nvPr>
        </p:nvSpPr>
        <p:spPr>
          <a:xfrm>
            <a:off x="914400" y="1600200"/>
            <a:ext cx="7239000" cy="5029200"/>
          </a:xfrm>
          <a:noFill/>
        </p:spPr>
        <p:txBody>
          <a:bodyPr lIns="90488" tIns="44450" rIns="90488" bIns="44450"/>
          <a:lstStyle/>
          <a:p>
            <a:pPr marL="457200" indent="-457200" eaLnBrk="1" hangingPunct="1"/>
            <a:r>
              <a:rPr lang="en-US" smtClean="0"/>
              <a:t>What are securities markets?</a:t>
            </a:r>
          </a:p>
          <a:p>
            <a:pPr marL="914400" lvl="1" indent="-457200" eaLnBrk="1" hangingPunct="1"/>
            <a:r>
              <a:rPr lang="en-US" smtClean="0"/>
              <a:t>Securities markets are where securities, i.e., financial assets, are traded</a:t>
            </a:r>
          </a:p>
          <a:p>
            <a:pPr marL="457200" indent="-457200" eaLnBrk="1" hangingPunct="1"/>
            <a:r>
              <a:rPr lang="en-US" smtClean="0"/>
              <a:t>What are the two different types of securities markets?</a:t>
            </a:r>
          </a:p>
          <a:p>
            <a:pPr marL="914400" lvl="1" indent="-457200" eaLnBrk="1" hangingPunct="1">
              <a:buFontTx/>
              <a:buNone/>
            </a:pPr>
            <a:r>
              <a:rPr lang="en-US" smtClean="0"/>
              <a:t>1. Primary markets</a:t>
            </a:r>
          </a:p>
          <a:p>
            <a:pPr marL="1371600" lvl="2" indent="-457200" eaLnBrk="1" hangingPunct="1"/>
            <a:r>
              <a:rPr lang="en-US" smtClean="0"/>
              <a:t>Markets for trading newly issued securities</a:t>
            </a:r>
          </a:p>
          <a:p>
            <a:pPr marL="914400" lvl="1" indent="-457200" eaLnBrk="1" hangingPunct="1">
              <a:buFontTx/>
              <a:buNone/>
            </a:pPr>
            <a:r>
              <a:rPr lang="en-US" smtClean="0"/>
              <a:t>2. Secondary markets </a:t>
            </a:r>
          </a:p>
          <a:p>
            <a:pPr marL="1371600" lvl="2" indent="-457200" eaLnBrk="1" hangingPunct="1"/>
            <a:r>
              <a:rPr lang="en-US" smtClean="0"/>
              <a:t>Markets for trading already issued securities</a:t>
            </a:r>
          </a:p>
          <a:p>
            <a:pPr marL="914400" lvl="1" indent="-457200" eaLnBrk="1" hangingPunct="1"/>
            <a:endParaRPr lang="en-US" smtClean="0"/>
          </a:p>
        </p:txBody>
      </p:sp>
    </p:spTree>
    <p:extLst>
      <p:ext uri="{BB962C8B-B14F-4D97-AF65-F5344CB8AC3E}">
        <p14:creationId xmlns:p14="http://schemas.microsoft.com/office/powerpoint/2010/main" val="2831123467"/>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20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fade">
                                      <p:cBhvr>
                                        <p:cTn id="12" dur="2000"/>
                                        <p:tgtEl>
                                          <p:spTgt spid="614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animEffect transition="in" filter="fade">
                                      <p:cBhvr>
                                        <p:cTn id="15" dur="2000"/>
                                        <p:tgtEl>
                                          <p:spTgt spid="614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147">
                                            <p:txEl>
                                              <p:pRg st="3" end="3"/>
                                            </p:txEl>
                                          </p:spTgt>
                                        </p:tgtEl>
                                        <p:attrNameLst>
                                          <p:attrName>style.visibility</p:attrName>
                                        </p:attrNameLst>
                                      </p:cBhvr>
                                      <p:to>
                                        <p:strVal val="visible"/>
                                      </p:to>
                                    </p:set>
                                    <p:animEffect transition="in" filter="fade">
                                      <p:cBhvr>
                                        <p:cTn id="18" dur="2000"/>
                                        <p:tgtEl>
                                          <p:spTgt spid="614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147">
                                            <p:txEl>
                                              <p:pRg st="4" end="4"/>
                                            </p:txEl>
                                          </p:spTgt>
                                        </p:tgtEl>
                                        <p:attrNameLst>
                                          <p:attrName>style.visibility</p:attrName>
                                        </p:attrNameLst>
                                      </p:cBhvr>
                                      <p:to>
                                        <p:strVal val="visible"/>
                                      </p:to>
                                    </p:set>
                                    <p:animEffect transition="in" filter="fade">
                                      <p:cBhvr>
                                        <p:cTn id="21" dur="2000"/>
                                        <p:tgtEl>
                                          <p:spTgt spid="6147">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147">
                                            <p:txEl>
                                              <p:pRg st="5" end="5"/>
                                            </p:txEl>
                                          </p:spTgt>
                                        </p:tgtEl>
                                        <p:attrNameLst>
                                          <p:attrName>style.visibility</p:attrName>
                                        </p:attrNameLst>
                                      </p:cBhvr>
                                      <p:to>
                                        <p:strVal val="visible"/>
                                      </p:to>
                                    </p:set>
                                    <p:animEffect transition="in" filter="fade">
                                      <p:cBhvr>
                                        <p:cTn id="24" dur="2000"/>
                                        <p:tgtEl>
                                          <p:spTgt spid="6147">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147">
                                            <p:txEl>
                                              <p:pRg st="6" end="6"/>
                                            </p:txEl>
                                          </p:spTgt>
                                        </p:tgtEl>
                                        <p:attrNameLst>
                                          <p:attrName>style.visibility</p:attrName>
                                        </p:attrNameLst>
                                      </p:cBhvr>
                                      <p:to>
                                        <p:strVal val="visible"/>
                                      </p:to>
                                    </p:set>
                                    <p:animEffect transition="in" filter="fade">
                                      <p:cBhvr>
                                        <p:cTn id="27" dur="2000"/>
                                        <p:tgtEl>
                                          <p:spTgt spid="61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685800" y="685800"/>
            <a:ext cx="7772400" cy="858838"/>
          </a:xfrm>
        </p:spPr>
        <p:txBody>
          <a:bodyPr/>
          <a:lstStyle/>
          <a:p>
            <a:pPr eaLnBrk="1" hangingPunct="1"/>
            <a:r>
              <a:rPr lang="en-US" dirty="0" smtClean="0"/>
              <a:t>Types of Securities Markets</a:t>
            </a:r>
            <a:endParaRPr lang="en-US" sz="2000" dirty="0" smtClean="0"/>
          </a:p>
        </p:txBody>
      </p:sp>
      <p:sp>
        <p:nvSpPr>
          <p:cNvPr id="9219" name="Rectangle 3"/>
          <p:cNvSpPr>
            <a:spLocks noGrp="1" noChangeArrowheads="1"/>
          </p:cNvSpPr>
          <p:nvPr>
            <p:ph type="body" idx="4294967295"/>
          </p:nvPr>
        </p:nvSpPr>
        <p:spPr>
          <a:xfrm>
            <a:off x="914400" y="1600200"/>
            <a:ext cx="7315200" cy="4876800"/>
          </a:xfrm>
        </p:spPr>
        <p:txBody>
          <a:bodyPr/>
          <a:lstStyle/>
          <a:p>
            <a:pPr eaLnBrk="1" hangingPunct="1"/>
            <a:r>
              <a:rPr lang="en-US" smtClean="0"/>
              <a:t>What is traded in the primary markets?</a:t>
            </a:r>
          </a:p>
          <a:p>
            <a:pPr lvl="1" eaLnBrk="1" hangingPunct="1"/>
            <a:r>
              <a:rPr lang="en-US" smtClean="0"/>
              <a:t>There are two main forms of primary issues:</a:t>
            </a:r>
          </a:p>
          <a:p>
            <a:pPr lvl="2" eaLnBrk="1" hangingPunct="1">
              <a:buFontTx/>
              <a:buNone/>
            </a:pPr>
            <a:r>
              <a:rPr lang="en-US" smtClean="0"/>
              <a:t>1.  Initial public offerings (IPOs)</a:t>
            </a:r>
          </a:p>
          <a:p>
            <a:pPr lvl="3" eaLnBrk="1" hangingPunct="1"/>
            <a:r>
              <a:rPr lang="en-US" smtClean="0"/>
              <a:t>These are the very first shares ever issued by a company</a:t>
            </a:r>
          </a:p>
          <a:p>
            <a:pPr lvl="4" eaLnBrk="1" hangingPunct="1"/>
            <a:r>
              <a:rPr lang="en-US" smtClean="0"/>
              <a:t>Investment bankers serve as underwriters or intermediaries for these IPOs</a:t>
            </a:r>
          </a:p>
          <a:p>
            <a:pPr lvl="2" eaLnBrk="1" hangingPunct="1">
              <a:buFontTx/>
              <a:buNone/>
            </a:pPr>
            <a:r>
              <a:rPr lang="en-US" smtClean="0"/>
              <a:t>2.  Seasoned new issues</a:t>
            </a:r>
          </a:p>
          <a:p>
            <a:pPr lvl="3" eaLnBrk="1" hangingPunct="1"/>
            <a:r>
              <a:rPr lang="en-US" smtClean="0"/>
              <a:t>These are new shares being issued by a company that is already publicly traded</a:t>
            </a:r>
          </a:p>
          <a:p>
            <a:pPr lvl="3" eaLnBrk="1" hangingPunct="1">
              <a:buFontTx/>
              <a:buNone/>
            </a:pPr>
            <a:endParaRPr lang="en-US" smtClean="0"/>
          </a:p>
        </p:txBody>
      </p:sp>
    </p:spTree>
    <p:extLst>
      <p:ext uri="{BB962C8B-B14F-4D97-AF65-F5344CB8AC3E}">
        <p14:creationId xmlns:p14="http://schemas.microsoft.com/office/powerpoint/2010/main" val="26656005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21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21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21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9219">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219">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219">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9219">
                                            <p:txEl>
                                              <p:pRg st="4" end="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9219">
                                            <p:txEl>
                                              <p:pRg st="5" end="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685800" y="685800"/>
            <a:ext cx="7772400" cy="944563"/>
          </a:xfrm>
        </p:spPr>
        <p:txBody>
          <a:bodyPr/>
          <a:lstStyle/>
          <a:p>
            <a:pPr eaLnBrk="1" hangingPunct="1"/>
            <a:r>
              <a:rPr lang="en-US" dirty="0" smtClean="0"/>
              <a:t>Types of Securities Markets</a:t>
            </a:r>
            <a:r>
              <a:rPr lang="en-US" sz="2000" dirty="0" smtClean="0"/>
              <a:t> </a:t>
            </a:r>
          </a:p>
        </p:txBody>
      </p:sp>
      <p:sp>
        <p:nvSpPr>
          <p:cNvPr id="10243" name="Rectangle 3"/>
          <p:cNvSpPr>
            <a:spLocks noGrp="1" noChangeArrowheads="1"/>
          </p:cNvSpPr>
          <p:nvPr>
            <p:ph type="body" sz="half" idx="4294967295"/>
          </p:nvPr>
        </p:nvSpPr>
        <p:spPr>
          <a:xfrm>
            <a:off x="914400" y="1600200"/>
            <a:ext cx="7239000" cy="4572000"/>
          </a:xfrm>
        </p:spPr>
        <p:txBody>
          <a:bodyPr/>
          <a:lstStyle/>
          <a:p>
            <a:pPr eaLnBrk="1" hangingPunct="1"/>
            <a:r>
              <a:rPr lang="en-US" smtClean="0"/>
              <a:t>What is traded in the secondary markets, i.e., markets where existing securities trade?</a:t>
            </a:r>
          </a:p>
          <a:p>
            <a:pPr lvl="2" eaLnBrk="1" hangingPunct="1"/>
            <a:r>
              <a:rPr lang="en-US" smtClean="0"/>
              <a:t>Secondary markets trade previously owned shares of stocks, bonds, and other securities</a:t>
            </a:r>
          </a:p>
          <a:p>
            <a:pPr lvl="1" eaLnBrk="1" hangingPunct="1">
              <a:buFont typeface="Wingdings" panose="05000000000000000000" pitchFamily="2" charset="2"/>
              <a:buChar char="ü"/>
            </a:pPr>
            <a:r>
              <a:rPr lang="en-US" smtClean="0"/>
              <a:t>What do secondary markets consist of?</a:t>
            </a:r>
          </a:p>
          <a:p>
            <a:pPr lvl="2" eaLnBrk="1" hangingPunct="1"/>
            <a:r>
              <a:rPr lang="en-US" smtClean="0"/>
              <a:t>Secondary markets consist of organized exchanges and over-the-counter or electronic markets where existing shares are traded</a:t>
            </a:r>
          </a:p>
        </p:txBody>
      </p:sp>
    </p:spTree>
    <p:extLst>
      <p:ext uri="{BB962C8B-B14F-4D97-AF65-F5344CB8AC3E}">
        <p14:creationId xmlns:p14="http://schemas.microsoft.com/office/powerpoint/2010/main" val="8657645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0243">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508000" y="655638"/>
            <a:ext cx="8105775" cy="944562"/>
          </a:xfrm>
          <a:noFill/>
        </p:spPr>
        <p:txBody>
          <a:bodyPr lIns="90488" tIns="44450" rIns="90488" bIns="44450"/>
          <a:lstStyle/>
          <a:p>
            <a:pPr eaLnBrk="1" hangingPunct="1"/>
            <a:r>
              <a:rPr lang="en-US" dirty="0" smtClean="0"/>
              <a:t>Secondary Markets: Organized Exchanges</a:t>
            </a:r>
          </a:p>
        </p:txBody>
      </p:sp>
      <p:sp>
        <p:nvSpPr>
          <p:cNvPr id="12291" name="Rectangle 3"/>
          <p:cNvSpPr>
            <a:spLocks noGrp="1" noChangeArrowheads="1"/>
          </p:cNvSpPr>
          <p:nvPr>
            <p:ph type="body" idx="4294967295"/>
          </p:nvPr>
        </p:nvSpPr>
        <p:spPr>
          <a:xfrm>
            <a:off x="914400" y="1600200"/>
            <a:ext cx="7315200" cy="5105400"/>
          </a:xfrm>
          <a:noFill/>
        </p:spPr>
        <p:txBody>
          <a:bodyPr lIns="90488" tIns="44450" rIns="90488" bIns="44450"/>
          <a:lstStyle/>
          <a:p>
            <a:pPr eaLnBrk="1" hangingPunct="1"/>
            <a:r>
              <a:rPr lang="en-US" dirty="0" smtClean="0"/>
              <a:t>What are organized stock exchanges?</a:t>
            </a:r>
          </a:p>
          <a:p>
            <a:pPr lvl="1" eaLnBrk="1" hangingPunct="1"/>
            <a:r>
              <a:rPr lang="en-US" dirty="0" smtClean="0"/>
              <a:t>Areas used to facilitate trading of financial instruments </a:t>
            </a:r>
          </a:p>
          <a:p>
            <a:pPr eaLnBrk="1" hangingPunct="1"/>
            <a:r>
              <a:rPr lang="en-US" sz="2400" dirty="0" smtClean="0"/>
              <a:t>What are the major organized exchanges?</a:t>
            </a:r>
          </a:p>
          <a:p>
            <a:pPr lvl="1" eaLnBrk="1" hangingPunct="1"/>
            <a:r>
              <a:rPr lang="en-US" dirty="0" smtClean="0"/>
              <a:t>Stock Exchange of Thailand</a:t>
            </a:r>
          </a:p>
          <a:p>
            <a:pPr eaLnBrk="1" hangingPunct="1"/>
            <a:r>
              <a:rPr lang="en-US" sz="2400" dirty="0" smtClean="0"/>
              <a:t>Are there other exchanges?</a:t>
            </a:r>
          </a:p>
          <a:p>
            <a:pPr lvl="1" eaLnBrk="1" hangingPunct="1"/>
            <a:r>
              <a:rPr lang="en-US" dirty="0" smtClean="0"/>
              <a:t>Yes, TFEX, AFET, THAIBMA</a:t>
            </a:r>
          </a:p>
        </p:txBody>
      </p:sp>
    </p:spTree>
    <p:extLst>
      <p:ext uri="{BB962C8B-B14F-4D97-AF65-F5344CB8AC3E}">
        <p14:creationId xmlns:p14="http://schemas.microsoft.com/office/powerpoint/2010/main" val="27157134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20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fade">
                                      <p:cBhvr>
                                        <p:cTn id="12" dur="2000"/>
                                        <p:tgtEl>
                                          <p:spTgt spid="12291">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animEffect transition="in" filter="fade">
                                      <p:cBhvr>
                                        <p:cTn id="15" dur="2000"/>
                                        <p:tgtEl>
                                          <p:spTgt spid="12291">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2291">
                                            <p:txEl>
                                              <p:pRg st="3" end="3"/>
                                            </p:txEl>
                                          </p:spTgt>
                                        </p:tgtEl>
                                        <p:attrNameLst>
                                          <p:attrName>style.visibility</p:attrName>
                                        </p:attrNameLst>
                                      </p:cBhvr>
                                      <p:to>
                                        <p:strVal val="visible"/>
                                      </p:to>
                                    </p:set>
                                    <p:animEffect transition="in" filter="fade">
                                      <p:cBhvr>
                                        <p:cTn id="18" dur="2000"/>
                                        <p:tgtEl>
                                          <p:spTgt spid="12291">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2291">
                                            <p:txEl>
                                              <p:pRg st="4" end="4"/>
                                            </p:txEl>
                                          </p:spTgt>
                                        </p:tgtEl>
                                        <p:attrNameLst>
                                          <p:attrName>style.visibility</p:attrName>
                                        </p:attrNameLst>
                                      </p:cBhvr>
                                      <p:to>
                                        <p:strVal val="visible"/>
                                      </p:to>
                                    </p:set>
                                    <p:animEffect transition="in" filter="fade">
                                      <p:cBhvr>
                                        <p:cTn id="21" dur="2000"/>
                                        <p:tgtEl>
                                          <p:spTgt spid="12291">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2291">
                                            <p:txEl>
                                              <p:pRg st="5" end="5"/>
                                            </p:txEl>
                                          </p:spTgt>
                                        </p:tgtEl>
                                        <p:attrNameLst>
                                          <p:attrName>style.visibility</p:attrName>
                                        </p:attrNameLst>
                                      </p:cBhvr>
                                      <p:to>
                                        <p:strVal val="visible"/>
                                      </p:to>
                                    </p:set>
                                    <p:animEffect transition="in" filter="fade">
                                      <p:cBhvr>
                                        <p:cTn id="24" dur="2000"/>
                                        <p:tgtEl>
                                          <p:spTgt spid="122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914400" y="533400"/>
            <a:ext cx="7242175" cy="969962"/>
          </a:xfrm>
          <a:noFill/>
        </p:spPr>
        <p:txBody>
          <a:bodyPr lIns="90488" tIns="44450" rIns="90488" bIns="44450" anchor="b"/>
          <a:lstStyle/>
          <a:p>
            <a:pPr eaLnBrk="1" hangingPunct="1"/>
            <a:r>
              <a:rPr lang="en-US" sz="3200" dirty="0" smtClean="0"/>
              <a:t>Understand the Basics of Brokers and Investment Advisors</a:t>
            </a:r>
          </a:p>
        </p:txBody>
      </p:sp>
      <p:sp>
        <p:nvSpPr>
          <p:cNvPr id="187395" name="Rectangle 3"/>
          <p:cNvSpPr>
            <a:spLocks noGrp="1" noChangeArrowheads="1"/>
          </p:cNvSpPr>
          <p:nvPr>
            <p:ph type="body" idx="4294967295"/>
          </p:nvPr>
        </p:nvSpPr>
        <p:spPr>
          <a:xfrm>
            <a:off x="914400" y="1600200"/>
            <a:ext cx="7239000" cy="5105400"/>
          </a:xfrm>
          <a:noFill/>
        </p:spPr>
        <p:txBody>
          <a:bodyPr lIns="90488" tIns="44450" rIns="90488" bIns="44450"/>
          <a:lstStyle/>
          <a:p>
            <a:pPr eaLnBrk="1" hangingPunct="1"/>
            <a:r>
              <a:rPr lang="en-US" smtClean="0"/>
              <a:t>What is a stockbroker? </a:t>
            </a:r>
          </a:p>
          <a:p>
            <a:pPr lvl="1" eaLnBrk="1" hangingPunct="1"/>
            <a:r>
              <a:rPr lang="en-US" smtClean="0"/>
              <a:t>A stockbroker is a person who is employed by and solicits business for a commission house or merchant</a:t>
            </a:r>
          </a:p>
          <a:p>
            <a:pPr eaLnBrk="1" hangingPunct="1"/>
            <a:r>
              <a:rPr lang="en-US" sz="2400" smtClean="0"/>
              <a:t>What is an investment advisor?</a:t>
            </a:r>
          </a:p>
          <a:p>
            <a:pPr lvl="1" eaLnBrk="1" hangingPunct="1"/>
            <a:r>
              <a:rPr lang="en-US" smtClean="0"/>
              <a:t>A person or an organization that helps makes the day-to-day decisions regarding a portfolio’s investments for investors</a:t>
            </a:r>
          </a:p>
          <a:p>
            <a:pPr eaLnBrk="1" hangingPunct="1"/>
            <a:r>
              <a:rPr lang="en-US" sz="2400" smtClean="0"/>
              <a:t>What do they do?</a:t>
            </a:r>
          </a:p>
          <a:p>
            <a:pPr lvl="1" eaLnBrk="1" hangingPunct="1"/>
            <a:r>
              <a:rPr lang="en-US" smtClean="0"/>
              <a:t>They both want to be responsible for making your investment trades and decisions</a:t>
            </a:r>
          </a:p>
          <a:p>
            <a:pPr lvl="2" eaLnBrk="1" hangingPunct="1"/>
            <a:endParaRPr lang="en-US" smtClean="0"/>
          </a:p>
        </p:txBody>
      </p:sp>
    </p:spTree>
    <p:extLst>
      <p:ext uri="{BB962C8B-B14F-4D97-AF65-F5344CB8AC3E}">
        <p14:creationId xmlns:p14="http://schemas.microsoft.com/office/powerpoint/2010/main" val="3301848127"/>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7395">
                                            <p:txEl>
                                              <p:pRg st="0" end="0"/>
                                            </p:txEl>
                                          </p:spTgt>
                                        </p:tgtEl>
                                        <p:attrNameLst>
                                          <p:attrName>style.visibility</p:attrName>
                                        </p:attrNameLst>
                                      </p:cBhvr>
                                      <p:to>
                                        <p:strVal val="visible"/>
                                      </p:to>
                                    </p:set>
                                    <p:animEffect transition="in" filter="fade">
                                      <p:cBhvr>
                                        <p:cTn id="7" dur="1000"/>
                                        <p:tgtEl>
                                          <p:spTgt spid="1873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7395">
                                            <p:txEl>
                                              <p:pRg st="1" end="1"/>
                                            </p:txEl>
                                          </p:spTgt>
                                        </p:tgtEl>
                                        <p:attrNameLst>
                                          <p:attrName>style.visibility</p:attrName>
                                        </p:attrNameLst>
                                      </p:cBhvr>
                                      <p:to>
                                        <p:strVal val="visible"/>
                                      </p:to>
                                    </p:set>
                                    <p:animEffect transition="in" filter="fade">
                                      <p:cBhvr>
                                        <p:cTn id="12" dur="1000"/>
                                        <p:tgtEl>
                                          <p:spTgt spid="187395">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7395">
                                            <p:txEl>
                                              <p:pRg st="2" end="2"/>
                                            </p:txEl>
                                          </p:spTgt>
                                        </p:tgtEl>
                                        <p:attrNameLst>
                                          <p:attrName>style.visibility</p:attrName>
                                        </p:attrNameLst>
                                      </p:cBhvr>
                                      <p:to>
                                        <p:strVal val="visible"/>
                                      </p:to>
                                    </p:set>
                                    <p:animEffect transition="in" filter="fade">
                                      <p:cBhvr>
                                        <p:cTn id="15" dur="1000"/>
                                        <p:tgtEl>
                                          <p:spTgt spid="18739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7395">
                                            <p:txEl>
                                              <p:pRg st="3" end="3"/>
                                            </p:txEl>
                                          </p:spTgt>
                                        </p:tgtEl>
                                        <p:attrNameLst>
                                          <p:attrName>style.visibility</p:attrName>
                                        </p:attrNameLst>
                                      </p:cBhvr>
                                      <p:to>
                                        <p:strVal val="visible"/>
                                      </p:to>
                                    </p:set>
                                    <p:animEffect transition="in" filter="fade">
                                      <p:cBhvr>
                                        <p:cTn id="18" dur="1000"/>
                                        <p:tgtEl>
                                          <p:spTgt spid="187395">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7395">
                                            <p:txEl>
                                              <p:pRg st="4" end="4"/>
                                            </p:txEl>
                                          </p:spTgt>
                                        </p:tgtEl>
                                        <p:attrNameLst>
                                          <p:attrName>style.visibility</p:attrName>
                                        </p:attrNameLst>
                                      </p:cBhvr>
                                      <p:to>
                                        <p:strVal val="visible"/>
                                      </p:to>
                                    </p:set>
                                    <p:animEffect transition="in" filter="fade">
                                      <p:cBhvr>
                                        <p:cTn id="21" dur="1000"/>
                                        <p:tgtEl>
                                          <p:spTgt spid="187395">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7395">
                                            <p:txEl>
                                              <p:pRg st="5" end="5"/>
                                            </p:txEl>
                                          </p:spTgt>
                                        </p:tgtEl>
                                        <p:attrNameLst>
                                          <p:attrName>style.visibility</p:attrName>
                                        </p:attrNameLst>
                                      </p:cBhvr>
                                      <p:to>
                                        <p:strVal val="visible"/>
                                      </p:to>
                                    </p:set>
                                    <p:animEffect transition="in" filter="fade">
                                      <p:cBhvr>
                                        <p:cTn id="24" dur="1000"/>
                                        <p:tgtEl>
                                          <p:spTgt spid="1873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685800" y="685800"/>
            <a:ext cx="7772400" cy="863600"/>
          </a:xfrm>
        </p:spPr>
        <p:txBody>
          <a:bodyPr/>
          <a:lstStyle/>
          <a:p>
            <a:pPr eaLnBrk="1" hangingPunct="1"/>
            <a:r>
              <a:rPr lang="en-US" dirty="0" smtClean="0"/>
              <a:t>Brokers and Investment Advisors</a:t>
            </a:r>
            <a:r>
              <a:rPr lang="en-US" sz="2000" dirty="0" smtClean="0"/>
              <a:t> </a:t>
            </a:r>
          </a:p>
        </p:txBody>
      </p:sp>
      <p:sp>
        <p:nvSpPr>
          <p:cNvPr id="189443" name="Rectangle 3"/>
          <p:cNvSpPr>
            <a:spLocks noGrp="1" noChangeArrowheads="1"/>
          </p:cNvSpPr>
          <p:nvPr>
            <p:ph type="body" idx="4294967295"/>
          </p:nvPr>
        </p:nvSpPr>
        <p:spPr>
          <a:xfrm>
            <a:off x="914400" y="1600200"/>
            <a:ext cx="7315200" cy="5257800"/>
          </a:xfrm>
        </p:spPr>
        <p:txBody>
          <a:bodyPr/>
          <a:lstStyle/>
          <a:p>
            <a:pPr eaLnBrk="1" hangingPunct="1"/>
            <a:r>
              <a:rPr lang="en-US" dirty="0" smtClean="0"/>
              <a:t>How do you pay them?</a:t>
            </a:r>
          </a:p>
          <a:p>
            <a:pPr lvl="1" eaLnBrk="1" hangingPunct="1"/>
            <a:r>
              <a:rPr lang="en-US" dirty="0" smtClean="0"/>
              <a:t>They are generally paid by:</a:t>
            </a:r>
          </a:p>
          <a:p>
            <a:pPr lvl="2" eaLnBrk="1" hangingPunct="1">
              <a:buFontTx/>
              <a:buNone/>
            </a:pPr>
            <a:r>
              <a:rPr lang="en-US" dirty="0" smtClean="0"/>
              <a:t>1. Commission</a:t>
            </a:r>
          </a:p>
          <a:p>
            <a:pPr lvl="3" eaLnBrk="1" hangingPunct="1"/>
            <a:r>
              <a:rPr lang="en-US" dirty="0" smtClean="0"/>
              <a:t>You pay either a percentage of every buy or sell order (e.g., 80 bps per trade), or a specific charge for a trade (e.g., $9.99)</a:t>
            </a:r>
          </a:p>
          <a:p>
            <a:pPr lvl="2" eaLnBrk="1" hangingPunct="1">
              <a:buFontTx/>
              <a:buNone/>
            </a:pPr>
            <a:r>
              <a:rPr lang="en-US" dirty="0" smtClean="0"/>
              <a:t>2. A percent of assets under management</a:t>
            </a:r>
          </a:p>
          <a:p>
            <a:pPr lvl="3" eaLnBrk="1" hangingPunct="1"/>
            <a:r>
              <a:rPr lang="en-US" dirty="0" smtClean="0"/>
              <a:t>You pay a percent of your assets under management (i.e., if you have $500,000 with them and their fee is 1.0% per year, they are paid $5,000 per year)</a:t>
            </a:r>
          </a:p>
          <a:p>
            <a:pPr lvl="2" eaLnBrk="1" hangingPunct="1"/>
            <a:r>
              <a:rPr lang="en-US" dirty="0" smtClean="0"/>
              <a:t>3.  A combination of both</a:t>
            </a:r>
          </a:p>
          <a:p>
            <a:pPr lvl="3" eaLnBrk="1" hangingPunct="1"/>
            <a:r>
              <a:rPr lang="en-US" dirty="0" smtClean="0"/>
              <a:t>You may be charged other fees as well</a:t>
            </a:r>
          </a:p>
          <a:p>
            <a:pPr lvl="1" eaLnBrk="1" hangingPunct="1">
              <a:buFontTx/>
              <a:buNone/>
            </a:pPr>
            <a:r>
              <a:rPr lang="en-US" sz="1800" dirty="0" smtClean="0"/>
              <a:t>		</a:t>
            </a:r>
          </a:p>
        </p:txBody>
      </p:sp>
    </p:spTree>
    <p:extLst>
      <p:ext uri="{BB962C8B-B14F-4D97-AF65-F5344CB8AC3E}">
        <p14:creationId xmlns:p14="http://schemas.microsoft.com/office/powerpoint/2010/main" val="3024922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9443">
                                            <p:txEl>
                                              <p:pRg st="0" end="0"/>
                                            </p:txEl>
                                          </p:spTgt>
                                        </p:tgtEl>
                                        <p:attrNameLst>
                                          <p:attrName>style.visibility</p:attrName>
                                        </p:attrNameLst>
                                      </p:cBhvr>
                                      <p:to>
                                        <p:strVal val="visible"/>
                                      </p:to>
                                    </p:set>
                                    <p:animEffect transition="in" filter="fade">
                                      <p:cBhvr>
                                        <p:cTn id="7" dur="1000"/>
                                        <p:tgtEl>
                                          <p:spTgt spid="1894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9443">
                                            <p:txEl>
                                              <p:pRg st="1" end="1"/>
                                            </p:txEl>
                                          </p:spTgt>
                                        </p:tgtEl>
                                        <p:attrNameLst>
                                          <p:attrName>style.visibility</p:attrName>
                                        </p:attrNameLst>
                                      </p:cBhvr>
                                      <p:to>
                                        <p:strVal val="visible"/>
                                      </p:to>
                                    </p:set>
                                    <p:animEffect transition="in" filter="fade">
                                      <p:cBhvr>
                                        <p:cTn id="12" dur="1000"/>
                                        <p:tgtEl>
                                          <p:spTgt spid="18944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9443">
                                            <p:txEl>
                                              <p:pRg st="2" end="2"/>
                                            </p:txEl>
                                          </p:spTgt>
                                        </p:tgtEl>
                                        <p:attrNameLst>
                                          <p:attrName>style.visibility</p:attrName>
                                        </p:attrNameLst>
                                      </p:cBhvr>
                                      <p:to>
                                        <p:strVal val="visible"/>
                                      </p:to>
                                    </p:set>
                                    <p:animEffect transition="in" filter="fade">
                                      <p:cBhvr>
                                        <p:cTn id="15" dur="1000"/>
                                        <p:tgtEl>
                                          <p:spTgt spid="18944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9443">
                                            <p:txEl>
                                              <p:pRg st="3" end="3"/>
                                            </p:txEl>
                                          </p:spTgt>
                                        </p:tgtEl>
                                        <p:attrNameLst>
                                          <p:attrName>style.visibility</p:attrName>
                                        </p:attrNameLst>
                                      </p:cBhvr>
                                      <p:to>
                                        <p:strVal val="visible"/>
                                      </p:to>
                                    </p:set>
                                    <p:animEffect transition="in" filter="fade">
                                      <p:cBhvr>
                                        <p:cTn id="18" dur="1000"/>
                                        <p:tgtEl>
                                          <p:spTgt spid="18944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9443">
                                            <p:txEl>
                                              <p:pRg st="4" end="4"/>
                                            </p:txEl>
                                          </p:spTgt>
                                        </p:tgtEl>
                                        <p:attrNameLst>
                                          <p:attrName>style.visibility</p:attrName>
                                        </p:attrNameLst>
                                      </p:cBhvr>
                                      <p:to>
                                        <p:strVal val="visible"/>
                                      </p:to>
                                    </p:set>
                                    <p:animEffect transition="in" filter="fade">
                                      <p:cBhvr>
                                        <p:cTn id="21" dur="1000"/>
                                        <p:tgtEl>
                                          <p:spTgt spid="18944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9443">
                                            <p:txEl>
                                              <p:pRg st="5" end="5"/>
                                            </p:txEl>
                                          </p:spTgt>
                                        </p:tgtEl>
                                        <p:attrNameLst>
                                          <p:attrName>style.visibility</p:attrName>
                                        </p:attrNameLst>
                                      </p:cBhvr>
                                      <p:to>
                                        <p:strVal val="visible"/>
                                      </p:to>
                                    </p:set>
                                    <p:animEffect transition="in" filter="fade">
                                      <p:cBhvr>
                                        <p:cTn id="24" dur="1000"/>
                                        <p:tgtEl>
                                          <p:spTgt spid="18944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9443">
                                            <p:txEl>
                                              <p:pRg st="6" end="6"/>
                                            </p:txEl>
                                          </p:spTgt>
                                        </p:tgtEl>
                                        <p:attrNameLst>
                                          <p:attrName>style.visibility</p:attrName>
                                        </p:attrNameLst>
                                      </p:cBhvr>
                                      <p:to>
                                        <p:strVal val="visible"/>
                                      </p:to>
                                    </p:set>
                                    <p:animEffect transition="in" filter="fade">
                                      <p:cBhvr>
                                        <p:cTn id="27" dur="1000"/>
                                        <p:tgtEl>
                                          <p:spTgt spid="18944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9443">
                                            <p:txEl>
                                              <p:pRg st="7" end="7"/>
                                            </p:txEl>
                                          </p:spTgt>
                                        </p:tgtEl>
                                        <p:attrNameLst>
                                          <p:attrName>style.visibility</p:attrName>
                                        </p:attrNameLst>
                                      </p:cBhvr>
                                      <p:to>
                                        <p:strVal val="visible"/>
                                      </p:to>
                                    </p:set>
                                    <p:animEffect transition="in" filter="fade">
                                      <p:cBhvr>
                                        <p:cTn id="30" dur="1000"/>
                                        <p:tgtEl>
                                          <p:spTgt spid="189443">
                                            <p:txEl>
                                              <p:pRg st="7" end="7"/>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9443">
                                            <p:txEl>
                                              <p:pRg st="8" end="8"/>
                                            </p:txEl>
                                          </p:spTgt>
                                        </p:tgtEl>
                                        <p:attrNameLst>
                                          <p:attrName>style.visibility</p:attrName>
                                        </p:attrNameLst>
                                      </p:cBhvr>
                                      <p:to>
                                        <p:strVal val="visible"/>
                                      </p:to>
                                    </p:set>
                                    <p:animEffect transition="in" filter="fade">
                                      <p:cBhvr>
                                        <p:cTn id="35" dur="1000"/>
                                        <p:tgtEl>
                                          <p:spTgt spid="1894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533400" y="685800"/>
            <a:ext cx="8077200" cy="911225"/>
          </a:xfrm>
          <a:noFill/>
        </p:spPr>
        <p:txBody>
          <a:bodyPr lIns="90488" tIns="44450" rIns="90488" bIns="44450"/>
          <a:lstStyle/>
          <a:p>
            <a:pPr eaLnBrk="1" hangingPunct="1"/>
            <a:r>
              <a:rPr lang="en-US" dirty="0" smtClean="0"/>
              <a:t>Brokers and Investment Advisors</a:t>
            </a:r>
            <a:r>
              <a:rPr lang="en-US" sz="2000" dirty="0" smtClean="0"/>
              <a:t> </a:t>
            </a:r>
          </a:p>
        </p:txBody>
      </p:sp>
      <p:sp>
        <p:nvSpPr>
          <p:cNvPr id="193539" name="Rectangle 3"/>
          <p:cNvSpPr>
            <a:spLocks noGrp="1" noChangeArrowheads="1"/>
          </p:cNvSpPr>
          <p:nvPr>
            <p:ph type="body" idx="4294967295"/>
          </p:nvPr>
        </p:nvSpPr>
        <p:spPr>
          <a:xfrm>
            <a:off x="990600" y="1600200"/>
            <a:ext cx="7239000" cy="5257800"/>
          </a:xfrm>
          <a:noFill/>
        </p:spPr>
        <p:txBody>
          <a:bodyPr lIns="90488" tIns="44450" rIns="90488" bIns="44450"/>
          <a:lstStyle/>
          <a:p>
            <a:pPr eaLnBrk="1" hangingPunct="1"/>
            <a:r>
              <a:rPr lang="en-US" dirty="0" smtClean="0"/>
              <a:t>What are the major brokerage account types?</a:t>
            </a:r>
          </a:p>
          <a:p>
            <a:pPr lvl="1" eaLnBrk="1" hangingPunct="1"/>
            <a:r>
              <a:rPr lang="en-US" dirty="0" smtClean="0"/>
              <a:t>Cash accounts</a:t>
            </a:r>
          </a:p>
          <a:p>
            <a:pPr lvl="2" eaLnBrk="1" hangingPunct="1"/>
            <a:r>
              <a:rPr lang="en-US" dirty="0" smtClean="0"/>
              <a:t>Money with the broker which you use to pay for purchases or receive any cash.  There is a specific time between notification of purchases and when the purchases must be paid</a:t>
            </a:r>
          </a:p>
          <a:p>
            <a:pPr lvl="1" eaLnBrk="1" hangingPunct="1"/>
            <a:r>
              <a:rPr lang="en-US" dirty="0" smtClean="0"/>
              <a:t>Cash Balance accounts</a:t>
            </a:r>
          </a:p>
          <a:p>
            <a:pPr lvl="2" eaLnBrk="1" hangingPunct="1"/>
            <a:r>
              <a:rPr lang="en-US" dirty="0" smtClean="0"/>
              <a:t>Accounts where you are required to deposit with brokers prior to making any purchase. These funds are segregated from brokers’ assets</a:t>
            </a:r>
          </a:p>
          <a:p>
            <a:pPr lvl="3" eaLnBrk="1" hangingPunct="1"/>
            <a:endParaRPr lang="en-US" dirty="0" smtClean="0"/>
          </a:p>
        </p:txBody>
      </p:sp>
    </p:spTree>
    <p:extLst>
      <p:ext uri="{BB962C8B-B14F-4D97-AF65-F5344CB8AC3E}">
        <p14:creationId xmlns:p14="http://schemas.microsoft.com/office/powerpoint/2010/main" val="23477769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3539">
                                            <p:txEl>
                                              <p:pRg st="0" end="0"/>
                                            </p:txEl>
                                          </p:spTgt>
                                        </p:tgtEl>
                                        <p:attrNameLst>
                                          <p:attrName>style.visibility</p:attrName>
                                        </p:attrNameLst>
                                      </p:cBhvr>
                                      <p:to>
                                        <p:strVal val="visible"/>
                                      </p:to>
                                    </p:set>
                                    <p:anim calcmode="lin" valueType="num">
                                      <p:cBhvr additive="base">
                                        <p:cTn id="7" dur="500" fill="hold"/>
                                        <p:tgtEl>
                                          <p:spTgt spid="1935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35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3539">
                                            <p:txEl>
                                              <p:pRg st="1" end="1"/>
                                            </p:txEl>
                                          </p:spTgt>
                                        </p:tgtEl>
                                        <p:attrNameLst>
                                          <p:attrName>style.visibility</p:attrName>
                                        </p:attrNameLst>
                                      </p:cBhvr>
                                      <p:to>
                                        <p:strVal val="visible"/>
                                      </p:to>
                                    </p:set>
                                    <p:anim calcmode="lin" valueType="num">
                                      <p:cBhvr additive="base">
                                        <p:cTn id="13" dur="500" fill="hold"/>
                                        <p:tgtEl>
                                          <p:spTgt spid="19353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353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93539">
                                            <p:txEl>
                                              <p:pRg st="2" end="2"/>
                                            </p:txEl>
                                          </p:spTgt>
                                        </p:tgtEl>
                                        <p:attrNameLst>
                                          <p:attrName>style.visibility</p:attrName>
                                        </p:attrNameLst>
                                      </p:cBhvr>
                                      <p:to>
                                        <p:strVal val="visible"/>
                                      </p:to>
                                    </p:set>
                                    <p:anim calcmode="lin" valueType="num">
                                      <p:cBhvr additive="base">
                                        <p:cTn id="17" dur="500" fill="hold"/>
                                        <p:tgtEl>
                                          <p:spTgt spid="19353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93539">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93539">
                                            <p:txEl>
                                              <p:pRg st="3" end="3"/>
                                            </p:txEl>
                                          </p:spTgt>
                                        </p:tgtEl>
                                        <p:attrNameLst>
                                          <p:attrName>style.visibility</p:attrName>
                                        </p:attrNameLst>
                                      </p:cBhvr>
                                      <p:to>
                                        <p:strVal val="visible"/>
                                      </p:to>
                                    </p:set>
                                    <p:anim calcmode="lin" valueType="num">
                                      <p:cBhvr additive="base">
                                        <p:cTn id="21" dur="500" fill="hold"/>
                                        <p:tgtEl>
                                          <p:spTgt spid="19353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9353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93539">
                                            <p:txEl>
                                              <p:pRg st="4" end="4"/>
                                            </p:txEl>
                                          </p:spTgt>
                                        </p:tgtEl>
                                        <p:attrNameLst>
                                          <p:attrName>style.visibility</p:attrName>
                                        </p:attrNameLst>
                                      </p:cBhvr>
                                      <p:to>
                                        <p:strVal val="visible"/>
                                      </p:to>
                                    </p:set>
                                    <p:anim calcmode="lin" valueType="num">
                                      <p:cBhvr additive="base">
                                        <p:cTn id="25" dur="500" fill="hold"/>
                                        <p:tgtEl>
                                          <p:spTgt spid="19353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353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685800" y="685800"/>
            <a:ext cx="7772400" cy="944563"/>
          </a:xfrm>
          <a:noFill/>
        </p:spPr>
        <p:txBody>
          <a:bodyPr lIns="90488" tIns="44450" rIns="90488" bIns="44450"/>
          <a:lstStyle/>
          <a:p>
            <a:pPr eaLnBrk="1" hangingPunct="1"/>
            <a:r>
              <a:rPr lang="en-US" dirty="0" smtClean="0"/>
              <a:t>Brokers and Investment Advisors</a:t>
            </a:r>
            <a:r>
              <a:rPr lang="en-US" sz="2000" dirty="0" smtClean="0"/>
              <a:t> </a:t>
            </a:r>
          </a:p>
        </p:txBody>
      </p:sp>
      <p:sp>
        <p:nvSpPr>
          <p:cNvPr id="23555" name="Rectangle 3"/>
          <p:cNvSpPr>
            <a:spLocks noGrp="1" noChangeArrowheads="1"/>
          </p:cNvSpPr>
          <p:nvPr>
            <p:ph type="body" idx="4294967295"/>
          </p:nvPr>
        </p:nvSpPr>
        <p:spPr>
          <a:xfrm>
            <a:off x="914400" y="1600200"/>
            <a:ext cx="7239000" cy="5334000"/>
          </a:xfrm>
          <a:noFill/>
        </p:spPr>
        <p:txBody>
          <a:bodyPr lIns="90488" tIns="44450" rIns="90488" bIns="44450"/>
          <a:lstStyle/>
          <a:p>
            <a:pPr eaLnBrk="1" hangingPunct="1"/>
            <a:r>
              <a:rPr lang="en-US" dirty="0" smtClean="0"/>
              <a:t>Margin accounts</a:t>
            </a:r>
          </a:p>
          <a:p>
            <a:pPr lvl="1" eaLnBrk="1" hangingPunct="1"/>
            <a:r>
              <a:rPr lang="en-US" dirty="0" smtClean="0"/>
              <a:t>Accounts where you borrow from the brokerage firm to purchase financial assets.  This is debt, and can amplify both gains and losses.</a:t>
            </a:r>
          </a:p>
          <a:p>
            <a:pPr lvl="2" eaLnBrk="1" hangingPunct="1"/>
            <a:r>
              <a:rPr lang="en-US" dirty="0" smtClean="0"/>
              <a:t>Maintenance margin</a:t>
            </a:r>
          </a:p>
          <a:p>
            <a:pPr lvl="3" eaLnBrk="1" hangingPunct="1"/>
            <a:r>
              <a:rPr lang="en-US" dirty="0" smtClean="0"/>
              <a:t>Money you put up to buy on margin</a:t>
            </a:r>
          </a:p>
          <a:p>
            <a:pPr lvl="2" eaLnBrk="1" hangingPunct="1"/>
            <a:r>
              <a:rPr lang="en-US" dirty="0" smtClean="0"/>
              <a:t>Margin call</a:t>
            </a:r>
          </a:p>
          <a:p>
            <a:pPr lvl="3" eaLnBrk="1" hangingPunct="1"/>
            <a:r>
              <a:rPr lang="en-US" dirty="0" smtClean="0"/>
              <a:t>A call by the broker to put up more money when your margin declines below a certain level</a:t>
            </a:r>
          </a:p>
          <a:p>
            <a:pPr lvl="1" eaLnBrk="1" hangingPunct="1"/>
            <a:r>
              <a:rPr lang="en-US" dirty="0" smtClean="0"/>
              <a:t>DO NOT BUY ON MARGIN!  You can lose more than your original investment doing this.  </a:t>
            </a:r>
            <a:endParaRPr lang="en-US" sz="2000" dirty="0" smtClean="0"/>
          </a:p>
        </p:txBody>
      </p:sp>
    </p:spTree>
    <p:extLst>
      <p:ext uri="{BB962C8B-B14F-4D97-AF65-F5344CB8AC3E}">
        <p14:creationId xmlns:p14="http://schemas.microsoft.com/office/powerpoint/2010/main" val="31120394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55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55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55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55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555">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3555">
                                            <p:txEl>
                                              <p:pRg st="1" end="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3555">
                                            <p:txEl>
                                              <p:pRg st="2" end="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555">
                                            <p:txEl>
                                              <p:pRg st="3" end="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3555">
                                            <p:txEl>
                                              <p:pRg st="4" end="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3555">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35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838200" y="685800"/>
            <a:ext cx="7467600" cy="838200"/>
          </a:xfrm>
        </p:spPr>
        <p:txBody>
          <a:bodyPr/>
          <a:lstStyle/>
          <a:p>
            <a:pPr eaLnBrk="1" hangingPunct="1"/>
            <a:r>
              <a:rPr lang="en-US" smtClean="0"/>
              <a:t>Buying and Selling Stocks and Bonds </a:t>
            </a:r>
            <a:endParaRPr lang="en-US" sz="2400" smtClean="0"/>
          </a:p>
        </p:txBody>
      </p:sp>
      <p:sp>
        <p:nvSpPr>
          <p:cNvPr id="248835" name="Rectangle 3"/>
          <p:cNvSpPr>
            <a:spLocks noChangeArrowheads="1"/>
          </p:cNvSpPr>
          <p:nvPr/>
        </p:nvSpPr>
        <p:spPr bwMode="auto">
          <a:xfrm>
            <a:off x="685800" y="1981200"/>
            <a:ext cx="1828800" cy="12954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6" name="Rectangle 4"/>
          <p:cNvSpPr>
            <a:spLocks noChangeArrowheads="1"/>
          </p:cNvSpPr>
          <p:nvPr/>
        </p:nvSpPr>
        <p:spPr bwMode="auto">
          <a:xfrm>
            <a:off x="685800" y="5105400"/>
            <a:ext cx="1828800" cy="14478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7" name="Rectangle 5"/>
          <p:cNvSpPr>
            <a:spLocks noChangeArrowheads="1"/>
          </p:cNvSpPr>
          <p:nvPr/>
        </p:nvSpPr>
        <p:spPr bwMode="auto">
          <a:xfrm>
            <a:off x="6248400" y="1981200"/>
            <a:ext cx="2209800" cy="14478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8" name="Oval 6"/>
          <p:cNvSpPr>
            <a:spLocks noChangeArrowheads="1"/>
          </p:cNvSpPr>
          <p:nvPr/>
        </p:nvSpPr>
        <p:spPr bwMode="auto">
          <a:xfrm>
            <a:off x="3276600" y="3276600"/>
            <a:ext cx="2057400" cy="198120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9" name="Line 7"/>
          <p:cNvSpPr>
            <a:spLocks noChangeShapeType="1"/>
          </p:cNvSpPr>
          <p:nvPr/>
        </p:nvSpPr>
        <p:spPr bwMode="auto">
          <a:xfrm flipV="1">
            <a:off x="5181600" y="2971800"/>
            <a:ext cx="1066800" cy="762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0" name="Text Box 8"/>
          <p:cNvSpPr txBox="1">
            <a:spLocks noChangeArrowheads="1"/>
          </p:cNvSpPr>
          <p:nvPr/>
        </p:nvSpPr>
        <p:spPr bwMode="auto">
          <a:xfrm>
            <a:off x="4195763" y="2895600"/>
            <a:ext cx="20843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r>
              <a:rPr lang="en-US" sz="1600" b="0">
                <a:solidFill>
                  <a:schemeClr val="tx1"/>
                </a:solidFill>
              </a:rPr>
              <a:t>3.  Confirms Execution</a:t>
            </a:r>
          </a:p>
        </p:txBody>
      </p:sp>
      <p:sp>
        <p:nvSpPr>
          <p:cNvPr id="248841" name="Line 9"/>
          <p:cNvSpPr>
            <a:spLocks noChangeShapeType="1"/>
          </p:cNvSpPr>
          <p:nvPr/>
        </p:nvSpPr>
        <p:spPr bwMode="auto">
          <a:xfrm flipV="1">
            <a:off x="2514600" y="4953000"/>
            <a:ext cx="990600" cy="762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2" name="Text Box 10"/>
          <p:cNvSpPr txBox="1">
            <a:spLocks noChangeArrowheads="1"/>
          </p:cNvSpPr>
          <p:nvPr/>
        </p:nvSpPr>
        <p:spPr bwMode="auto">
          <a:xfrm>
            <a:off x="2667000" y="5638800"/>
            <a:ext cx="48768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algn="l" eaLnBrk="1" hangingPunct="1">
              <a:spcBef>
                <a:spcPct val="50000"/>
              </a:spcBef>
            </a:pPr>
            <a:r>
              <a:rPr lang="en-US" sz="1600" b="0">
                <a:solidFill>
                  <a:schemeClr val="tx1"/>
                </a:solidFill>
              </a:rPr>
              <a:t>1.  Place order, regardless of type, to the broker directly through the computer or by fax or phone</a:t>
            </a:r>
          </a:p>
        </p:txBody>
      </p:sp>
      <p:sp>
        <p:nvSpPr>
          <p:cNvPr id="248843" name="Line 11"/>
          <p:cNvSpPr>
            <a:spLocks noChangeShapeType="1"/>
          </p:cNvSpPr>
          <p:nvPr/>
        </p:nvSpPr>
        <p:spPr bwMode="auto">
          <a:xfrm flipH="1" flipV="1">
            <a:off x="2514600" y="2971800"/>
            <a:ext cx="106680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4" name="Text Box 12"/>
          <p:cNvSpPr txBox="1">
            <a:spLocks noChangeArrowheads="1"/>
          </p:cNvSpPr>
          <p:nvPr/>
        </p:nvSpPr>
        <p:spPr bwMode="auto">
          <a:xfrm>
            <a:off x="2438400" y="2895600"/>
            <a:ext cx="2057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600" b="0">
                <a:solidFill>
                  <a:schemeClr val="tx1"/>
                </a:solidFill>
              </a:rPr>
              <a:t>2. Submits Order</a:t>
            </a:r>
          </a:p>
        </p:txBody>
      </p:sp>
      <p:sp>
        <p:nvSpPr>
          <p:cNvPr id="248845" name="Line 13"/>
          <p:cNvSpPr>
            <a:spLocks noChangeShapeType="1"/>
          </p:cNvSpPr>
          <p:nvPr/>
        </p:nvSpPr>
        <p:spPr bwMode="auto">
          <a:xfrm>
            <a:off x="2514600" y="2590800"/>
            <a:ext cx="37338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6" name="Text Box 14"/>
          <p:cNvSpPr txBox="1">
            <a:spLocks noChangeArrowheads="1"/>
          </p:cNvSpPr>
          <p:nvPr/>
        </p:nvSpPr>
        <p:spPr bwMode="auto">
          <a:xfrm>
            <a:off x="3048000" y="22098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3.  Confirms execution</a:t>
            </a:r>
          </a:p>
        </p:txBody>
      </p:sp>
      <p:sp>
        <p:nvSpPr>
          <p:cNvPr id="248847" name="Line 15"/>
          <p:cNvSpPr>
            <a:spLocks noChangeShapeType="1"/>
          </p:cNvSpPr>
          <p:nvPr/>
        </p:nvSpPr>
        <p:spPr bwMode="auto">
          <a:xfrm>
            <a:off x="2133600" y="3276600"/>
            <a:ext cx="121920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8" name="Text Box 16"/>
          <p:cNvSpPr txBox="1">
            <a:spLocks noChangeArrowheads="1"/>
          </p:cNvSpPr>
          <p:nvPr/>
        </p:nvSpPr>
        <p:spPr bwMode="auto">
          <a:xfrm>
            <a:off x="685800" y="35052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2.  Confirms execution</a:t>
            </a:r>
          </a:p>
        </p:txBody>
      </p:sp>
      <p:sp>
        <p:nvSpPr>
          <p:cNvPr id="248849" name="Line 17"/>
          <p:cNvSpPr>
            <a:spLocks noChangeShapeType="1"/>
          </p:cNvSpPr>
          <p:nvPr/>
        </p:nvSpPr>
        <p:spPr bwMode="auto">
          <a:xfrm flipH="1">
            <a:off x="2514600" y="4572000"/>
            <a:ext cx="76200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50" name="Text Box 18"/>
          <p:cNvSpPr txBox="1">
            <a:spLocks noChangeArrowheads="1"/>
          </p:cNvSpPr>
          <p:nvPr/>
        </p:nvSpPr>
        <p:spPr bwMode="auto">
          <a:xfrm>
            <a:off x="1066800" y="43434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4.  Confirms trade</a:t>
            </a:r>
          </a:p>
        </p:txBody>
      </p:sp>
      <p:sp>
        <p:nvSpPr>
          <p:cNvPr id="248851" name="WordArt 19"/>
          <p:cNvSpPr>
            <a:spLocks noChangeArrowheads="1" noChangeShapeType="1" noTextEdit="1"/>
          </p:cNvSpPr>
          <p:nvPr/>
        </p:nvSpPr>
        <p:spPr bwMode="auto">
          <a:xfrm>
            <a:off x="3429000" y="3962400"/>
            <a:ext cx="1666875" cy="6477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cs typeface="Times New Roman" panose="02020603050405020304" pitchFamily="18" charset="0"/>
              </a:rPr>
              <a:t>Broker</a:t>
            </a:r>
          </a:p>
        </p:txBody>
      </p:sp>
      <p:sp>
        <p:nvSpPr>
          <p:cNvPr id="248852" name="WordArt 20"/>
          <p:cNvSpPr>
            <a:spLocks noChangeArrowheads="1" noChangeShapeType="1" noTextEdit="1"/>
          </p:cNvSpPr>
          <p:nvPr/>
        </p:nvSpPr>
        <p:spPr bwMode="auto">
          <a:xfrm>
            <a:off x="838200" y="5257800"/>
            <a:ext cx="1447800" cy="12192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cs typeface="Times New Roman" panose="02020603050405020304" pitchFamily="18" charset="0"/>
              </a:rPr>
              <a:t>You</a:t>
            </a:r>
          </a:p>
        </p:txBody>
      </p:sp>
      <p:sp>
        <p:nvSpPr>
          <p:cNvPr id="248853" name="Line 21"/>
          <p:cNvSpPr>
            <a:spLocks noChangeShapeType="1"/>
          </p:cNvSpPr>
          <p:nvPr/>
        </p:nvSpPr>
        <p:spPr bwMode="auto">
          <a:xfrm>
            <a:off x="7315200" y="3429000"/>
            <a:ext cx="0" cy="2895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48854" name="Line 22"/>
          <p:cNvSpPr>
            <a:spLocks noChangeShapeType="1"/>
          </p:cNvSpPr>
          <p:nvPr/>
        </p:nvSpPr>
        <p:spPr bwMode="auto">
          <a:xfrm flipH="1">
            <a:off x="2514600" y="6324600"/>
            <a:ext cx="48006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55" name="Text Box 23"/>
          <p:cNvSpPr txBox="1">
            <a:spLocks noChangeArrowheads="1"/>
          </p:cNvSpPr>
          <p:nvPr/>
        </p:nvSpPr>
        <p:spPr bwMode="auto">
          <a:xfrm>
            <a:off x="3124200" y="6248400"/>
            <a:ext cx="4343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2000" b="0">
                <a:solidFill>
                  <a:schemeClr val="tx1"/>
                </a:solidFill>
              </a:rPr>
              <a:t>5. Mails/emails conformation statement</a:t>
            </a:r>
          </a:p>
        </p:txBody>
      </p:sp>
      <p:sp>
        <p:nvSpPr>
          <p:cNvPr id="38936" name="Text Box 24"/>
          <p:cNvSpPr txBox="1">
            <a:spLocks noChangeArrowheads="1"/>
          </p:cNvSpPr>
          <p:nvPr/>
        </p:nvSpPr>
        <p:spPr bwMode="auto">
          <a:xfrm>
            <a:off x="974725" y="2133600"/>
            <a:ext cx="1158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b="0">
              <a:solidFill>
                <a:schemeClr val="tx1"/>
              </a:solidFill>
            </a:endParaRPr>
          </a:p>
        </p:txBody>
      </p:sp>
      <p:sp>
        <p:nvSpPr>
          <p:cNvPr id="248857" name="Text Box 25"/>
          <p:cNvSpPr txBox="1">
            <a:spLocks noChangeArrowheads="1"/>
          </p:cNvSpPr>
          <p:nvPr/>
        </p:nvSpPr>
        <p:spPr bwMode="auto">
          <a:xfrm>
            <a:off x="682625" y="2247900"/>
            <a:ext cx="1758950" cy="75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b="0">
                <a:solidFill>
                  <a:srgbClr val="FF0000"/>
                </a:solidFill>
              </a:rPr>
              <a:t>Stock Exchange</a:t>
            </a:r>
          </a:p>
        </p:txBody>
      </p:sp>
      <p:sp>
        <p:nvSpPr>
          <p:cNvPr id="248858" name="Text Box 26"/>
          <p:cNvSpPr txBox="1">
            <a:spLocks noChangeArrowheads="1"/>
          </p:cNvSpPr>
          <p:nvPr/>
        </p:nvSpPr>
        <p:spPr bwMode="auto">
          <a:xfrm>
            <a:off x="6248400" y="2133600"/>
            <a:ext cx="2133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b="0">
                <a:solidFill>
                  <a:srgbClr val="FF0000"/>
                </a:solidFill>
              </a:rPr>
              <a:t>Brokerage Operations and Accounting</a:t>
            </a:r>
          </a:p>
        </p:txBody>
      </p:sp>
    </p:spTree>
    <p:extLst>
      <p:ext uri="{BB962C8B-B14F-4D97-AF65-F5344CB8AC3E}">
        <p14:creationId xmlns:p14="http://schemas.microsoft.com/office/powerpoint/2010/main" val="3465801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8836"/>
                                        </p:tgtEl>
                                        <p:attrNameLst>
                                          <p:attrName>style.visibility</p:attrName>
                                        </p:attrNameLst>
                                      </p:cBhvr>
                                      <p:to>
                                        <p:strVal val="visible"/>
                                      </p:to>
                                    </p:set>
                                    <p:animEffect transition="in" filter="box(in)">
                                      <p:cBhvr>
                                        <p:cTn id="7" dur="500"/>
                                        <p:tgtEl>
                                          <p:spTgt spid="24883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48852"/>
                                        </p:tgtEl>
                                        <p:attrNameLst>
                                          <p:attrName>style.visibility</p:attrName>
                                        </p:attrNameLst>
                                      </p:cBhvr>
                                      <p:to>
                                        <p:strVal val="visible"/>
                                      </p:to>
                                    </p:set>
                                    <p:animEffect transition="in" filter="box(in)">
                                      <p:cBhvr>
                                        <p:cTn id="10" dur="500"/>
                                        <p:tgtEl>
                                          <p:spTgt spid="24885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248842"/>
                                        </p:tgtEl>
                                        <p:attrNameLst>
                                          <p:attrName>style.visibility</p:attrName>
                                        </p:attrNameLst>
                                      </p:cBhvr>
                                      <p:to>
                                        <p:strVal val="visible"/>
                                      </p:to>
                                    </p:set>
                                    <p:animEffect transition="in" filter="box(in)">
                                      <p:cBhvr>
                                        <p:cTn id="15" dur="500"/>
                                        <p:tgtEl>
                                          <p:spTgt spid="24884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48841"/>
                                        </p:tgtEl>
                                        <p:attrNameLst>
                                          <p:attrName>style.visibility</p:attrName>
                                        </p:attrNameLst>
                                      </p:cBhvr>
                                      <p:to>
                                        <p:strVal val="visible"/>
                                      </p:to>
                                    </p:set>
                                    <p:animEffect transition="in" filter="blinds(horizontal)">
                                      <p:cBhvr>
                                        <p:cTn id="20" dur="500"/>
                                        <p:tgtEl>
                                          <p:spTgt spid="24884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48851"/>
                                        </p:tgtEl>
                                        <p:attrNameLst>
                                          <p:attrName>style.visibility</p:attrName>
                                        </p:attrNameLst>
                                      </p:cBhvr>
                                      <p:to>
                                        <p:strVal val="visible"/>
                                      </p:to>
                                    </p:set>
                                    <p:animEffect transition="in" filter="blinds(horizontal)">
                                      <p:cBhvr>
                                        <p:cTn id="25" dur="500"/>
                                        <p:tgtEl>
                                          <p:spTgt spid="24885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8838"/>
                                        </p:tgtEl>
                                        <p:attrNameLst>
                                          <p:attrName>style.visibility</p:attrName>
                                        </p:attrNameLst>
                                      </p:cBhvr>
                                      <p:to>
                                        <p:strVal val="visible"/>
                                      </p:to>
                                    </p:set>
                                    <p:animEffect transition="in" filter="box(in)">
                                      <p:cBhvr>
                                        <p:cTn id="28" dur="500"/>
                                        <p:tgtEl>
                                          <p:spTgt spid="24883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248843"/>
                                        </p:tgtEl>
                                        <p:attrNameLst>
                                          <p:attrName>style.visibility</p:attrName>
                                        </p:attrNameLst>
                                      </p:cBhvr>
                                      <p:to>
                                        <p:strVal val="visible"/>
                                      </p:to>
                                    </p:set>
                                    <p:animEffect transition="in" filter="blinds(horizontal)">
                                      <p:cBhvr>
                                        <p:cTn id="33" dur="500"/>
                                        <p:tgtEl>
                                          <p:spTgt spid="24884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248844"/>
                                        </p:tgtEl>
                                        <p:attrNameLst>
                                          <p:attrName>style.visibility</p:attrName>
                                        </p:attrNameLst>
                                      </p:cBhvr>
                                      <p:to>
                                        <p:strVal val="visible"/>
                                      </p:to>
                                    </p:set>
                                    <p:animEffect transition="in" filter="box(in)">
                                      <p:cBhvr>
                                        <p:cTn id="38" dur="500"/>
                                        <p:tgtEl>
                                          <p:spTgt spid="24884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48835"/>
                                        </p:tgtEl>
                                        <p:attrNameLst>
                                          <p:attrName>style.visibility</p:attrName>
                                        </p:attrNameLst>
                                      </p:cBhvr>
                                      <p:to>
                                        <p:strVal val="visible"/>
                                      </p:to>
                                    </p:set>
                                    <p:animEffect transition="in" filter="blinds(horizontal)">
                                      <p:cBhvr>
                                        <p:cTn id="43" dur="500"/>
                                        <p:tgtEl>
                                          <p:spTgt spid="248835"/>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48857"/>
                                        </p:tgtEl>
                                        <p:attrNameLst>
                                          <p:attrName>style.visibility</p:attrName>
                                        </p:attrNameLst>
                                      </p:cBhvr>
                                      <p:to>
                                        <p:strVal val="visible"/>
                                      </p:to>
                                    </p:set>
                                    <p:animEffect transition="in" filter="box(in)">
                                      <p:cBhvr>
                                        <p:cTn id="46" dur="500"/>
                                        <p:tgtEl>
                                          <p:spTgt spid="24885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248847"/>
                                        </p:tgtEl>
                                        <p:attrNameLst>
                                          <p:attrName>style.visibility</p:attrName>
                                        </p:attrNameLst>
                                      </p:cBhvr>
                                      <p:to>
                                        <p:strVal val="visible"/>
                                      </p:to>
                                    </p:set>
                                    <p:animEffect transition="in" filter="box(in)">
                                      <p:cBhvr>
                                        <p:cTn id="51" dur="500"/>
                                        <p:tgtEl>
                                          <p:spTgt spid="248847"/>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248848"/>
                                        </p:tgtEl>
                                        <p:attrNameLst>
                                          <p:attrName>style.visibility</p:attrName>
                                        </p:attrNameLst>
                                      </p:cBhvr>
                                      <p:to>
                                        <p:strVal val="visible"/>
                                      </p:to>
                                    </p:set>
                                    <p:animEffect transition="in" filter="blinds(horizontal)">
                                      <p:cBhvr>
                                        <p:cTn id="56" dur="500"/>
                                        <p:tgtEl>
                                          <p:spTgt spid="248848"/>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248839"/>
                                        </p:tgtEl>
                                        <p:attrNameLst>
                                          <p:attrName>style.visibility</p:attrName>
                                        </p:attrNameLst>
                                      </p:cBhvr>
                                      <p:to>
                                        <p:strVal val="visible"/>
                                      </p:to>
                                    </p:set>
                                    <p:animEffect transition="in" filter="blinds(horizontal)">
                                      <p:cBhvr>
                                        <p:cTn id="59" dur="500"/>
                                        <p:tgtEl>
                                          <p:spTgt spid="248839"/>
                                        </p:tgtEl>
                                      </p:cBhvr>
                                    </p:animEffect>
                                  </p:childTnLst>
                                </p:cTn>
                              </p:par>
                              <p:par>
                                <p:cTn id="60" presetID="3" presetClass="entr" presetSubtype="10" fill="hold" grpId="0" nodeType="withEffect">
                                  <p:stCondLst>
                                    <p:cond delay="0"/>
                                  </p:stCondLst>
                                  <p:childTnLst>
                                    <p:set>
                                      <p:cBhvr>
                                        <p:cTn id="61" dur="1" fill="hold">
                                          <p:stCondLst>
                                            <p:cond delay="0"/>
                                          </p:stCondLst>
                                        </p:cTn>
                                        <p:tgtEl>
                                          <p:spTgt spid="248840"/>
                                        </p:tgtEl>
                                        <p:attrNameLst>
                                          <p:attrName>style.visibility</p:attrName>
                                        </p:attrNameLst>
                                      </p:cBhvr>
                                      <p:to>
                                        <p:strVal val="visible"/>
                                      </p:to>
                                    </p:set>
                                    <p:animEffect transition="in" filter="blinds(horizontal)">
                                      <p:cBhvr>
                                        <p:cTn id="62" dur="500"/>
                                        <p:tgtEl>
                                          <p:spTgt spid="248840"/>
                                        </p:tgtEl>
                                      </p:cBhvr>
                                    </p:animEffect>
                                  </p:childTnLst>
                                </p:cTn>
                              </p:par>
                              <p:par>
                                <p:cTn id="63" presetID="4" presetClass="entr" presetSubtype="16" fill="hold" grpId="0" nodeType="withEffect">
                                  <p:stCondLst>
                                    <p:cond delay="0"/>
                                  </p:stCondLst>
                                  <p:childTnLst>
                                    <p:set>
                                      <p:cBhvr>
                                        <p:cTn id="64" dur="1" fill="hold">
                                          <p:stCondLst>
                                            <p:cond delay="0"/>
                                          </p:stCondLst>
                                        </p:cTn>
                                        <p:tgtEl>
                                          <p:spTgt spid="248849"/>
                                        </p:tgtEl>
                                        <p:attrNameLst>
                                          <p:attrName>style.visibility</p:attrName>
                                        </p:attrNameLst>
                                      </p:cBhvr>
                                      <p:to>
                                        <p:strVal val="visible"/>
                                      </p:to>
                                    </p:set>
                                    <p:animEffect transition="in" filter="box(in)">
                                      <p:cBhvr>
                                        <p:cTn id="65" dur="500"/>
                                        <p:tgtEl>
                                          <p:spTgt spid="248849"/>
                                        </p:tgtEl>
                                      </p:cBhvr>
                                    </p:animEffect>
                                  </p:childTnLst>
                                </p:cTn>
                              </p:par>
                              <p:par>
                                <p:cTn id="66" presetID="4" presetClass="entr" presetSubtype="16" fill="hold" grpId="0" nodeType="withEffect">
                                  <p:stCondLst>
                                    <p:cond delay="0"/>
                                  </p:stCondLst>
                                  <p:childTnLst>
                                    <p:set>
                                      <p:cBhvr>
                                        <p:cTn id="67" dur="1" fill="hold">
                                          <p:stCondLst>
                                            <p:cond delay="0"/>
                                          </p:stCondLst>
                                        </p:cTn>
                                        <p:tgtEl>
                                          <p:spTgt spid="248850"/>
                                        </p:tgtEl>
                                        <p:attrNameLst>
                                          <p:attrName>style.visibility</p:attrName>
                                        </p:attrNameLst>
                                      </p:cBhvr>
                                      <p:to>
                                        <p:strVal val="visible"/>
                                      </p:to>
                                    </p:set>
                                    <p:animEffect transition="in" filter="box(in)">
                                      <p:cBhvr>
                                        <p:cTn id="68" dur="500"/>
                                        <p:tgtEl>
                                          <p:spTgt spid="248850"/>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248845"/>
                                        </p:tgtEl>
                                        <p:attrNameLst>
                                          <p:attrName>style.visibility</p:attrName>
                                        </p:attrNameLst>
                                      </p:cBhvr>
                                      <p:to>
                                        <p:strVal val="visible"/>
                                      </p:to>
                                    </p:set>
                                    <p:animEffect transition="in" filter="blinds(horizontal)">
                                      <p:cBhvr>
                                        <p:cTn id="71" dur="500"/>
                                        <p:tgtEl>
                                          <p:spTgt spid="248845"/>
                                        </p:tgtEl>
                                      </p:cBhvr>
                                    </p:animEffect>
                                  </p:childTnLst>
                                </p:cTn>
                              </p:par>
                              <p:par>
                                <p:cTn id="72" presetID="4" presetClass="entr" presetSubtype="16" fill="hold" grpId="0" nodeType="withEffect">
                                  <p:stCondLst>
                                    <p:cond delay="0"/>
                                  </p:stCondLst>
                                  <p:childTnLst>
                                    <p:set>
                                      <p:cBhvr>
                                        <p:cTn id="73" dur="1" fill="hold">
                                          <p:stCondLst>
                                            <p:cond delay="0"/>
                                          </p:stCondLst>
                                        </p:cTn>
                                        <p:tgtEl>
                                          <p:spTgt spid="248846"/>
                                        </p:tgtEl>
                                        <p:attrNameLst>
                                          <p:attrName>style.visibility</p:attrName>
                                        </p:attrNameLst>
                                      </p:cBhvr>
                                      <p:to>
                                        <p:strVal val="visible"/>
                                      </p:to>
                                    </p:set>
                                    <p:animEffect transition="in" filter="box(in)">
                                      <p:cBhvr>
                                        <p:cTn id="74" dur="500"/>
                                        <p:tgtEl>
                                          <p:spTgt spid="248846"/>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3" presetClass="entr" presetSubtype="10" fill="hold" grpId="0" nodeType="clickEffect">
                                  <p:stCondLst>
                                    <p:cond delay="0"/>
                                  </p:stCondLst>
                                  <p:childTnLst>
                                    <p:set>
                                      <p:cBhvr>
                                        <p:cTn id="78" dur="1" fill="hold">
                                          <p:stCondLst>
                                            <p:cond delay="0"/>
                                          </p:stCondLst>
                                        </p:cTn>
                                        <p:tgtEl>
                                          <p:spTgt spid="248837"/>
                                        </p:tgtEl>
                                        <p:attrNameLst>
                                          <p:attrName>style.visibility</p:attrName>
                                        </p:attrNameLst>
                                      </p:cBhvr>
                                      <p:to>
                                        <p:strVal val="visible"/>
                                      </p:to>
                                    </p:set>
                                    <p:animEffect transition="in" filter="blinds(horizontal)">
                                      <p:cBhvr>
                                        <p:cTn id="79" dur="500"/>
                                        <p:tgtEl>
                                          <p:spTgt spid="248837"/>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248858"/>
                                        </p:tgtEl>
                                        <p:attrNameLst>
                                          <p:attrName>style.visibility</p:attrName>
                                        </p:attrNameLst>
                                      </p:cBhvr>
                                      <p:to>
                                        <p:strVal val="visible"/>
                                      </p:to>
                                    </p:set>
                                    <p:animEffect transition="in" filter="blinds(horizontal)">
                                      <p:cBhvr>
                                        <p:cTn id="84" dur="500"/>
                                        <p:tgtEl>
                                          <p:spTgt spid="248858"/>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248853"/>
                                        </p:tgtEl>
                                        <p:attrNameLst>
                                          <p:attrName>style.visibility</p:attrName>
                                        </p:attrNameLst>
                                      </p:cBhvr>
                                      <p:to>
                                        <p:strVal val="visible"/>
                                      </p:to>
                                    </p:set>
                                    <p:animEffect transition="in" filter="blinds(horizontal)">
                                      <p:cBhvr>
                                        <p:cTn id="89" dur="500"/>
                                        <p:tgtEl>
                                          <p:spTgt spid="248853"/>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3" presetClass="entr" presetSubtype="10" fill="hold" grpId="0" nodeType="clickEffect">
                                  <p:stCondLst>
                                    <p:cond delay="0"/>
                                  </p:stCondLst>
                                  <p:childTnLst>
                                    <p:set>
                                      <p:cBhvr>
                                        <p:cTn id="93" dur="1" fill="hold">
                                          <p:stCondLst>
                                            <p:cond delay="0"/>
                                          </p:stCondLst>
                                        </p:cTn>
                                        <p:tgtEl>
                                          <p:spTgt spid="248854"/>
                                        </p:tgtEl>
                                        <p:attrNameLst>
                                          <p:attrName>style.visibility</p:attrName>
                                        </p:attrNameLst>
                                      </p:cBhvr>
                                      <p:to>
                                        <p:strVal val="visible"/>
                                      </p:to>
                                    </p:set>
                                    <p:animEffect transition="in" filter="blinds(horizontal)">
                                      <p:cBhvr>
                                        <p:cTn id="94" dur="500"/>
                                        <p:tgtEl>
                                          <p:spTgt spid="24885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3" presetClass="entr" presetSubtype="10" fill="hold" grpId="0" nodeType="clickEffect">
                                  <p:stCondLst>
                                    <p:cond delay="0"/>
                                  </p:stCondLst>
                                  <p:childTnLst>
                                    <p:set>
                                      <p:cBhvr>
                                        <p:cTn id="98" dur="1" fill="hold">
                                          <p:stCondLst>
                                            <p:cond delay="0"/>
                                          </p:stCondLst>
                                        </p:cTn>
                                        <p:tgtEl>
                                          <p:spTgt spid="248855"/>
                                        </p:tgtEl>
                                        <p:attrNameLst>
                                          <p:attrName>style.visibility</p:attrName>
                                        </p:attrNameLst>
                                      </p:cBhvr>
                                      <p:to>
                                        <p:strVal val="visible"/>
                                      </p:to>
                                    </p:set>
                                    <p:animEffect transition="in" filter="blinds(horizontal)">
                                      <p:cBhvr>
                                        <p:cTn id="99" dur="500"/>
                                        <p:tgtEl>
                                          <p:spTgt spid="24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animBg="1"/>
      <p:bldP spid="248836" grpId="0" animBg="1"/>
      <p:bldP spid="248837" grpId="0" animBg="1"/>
      <p:bldP spid="248838" grpId="0" animBg="1"/>
      <p:bldP spid="248839" grpId="0" animBg="1"/>
      <p:bldP spid="248840" grpId="0"/>
      <p:bldP spid="248841" grpId="0" animBg="1"/>
      <p:bldP spid="248842" grpId="0"/>
      <p:bldP spid="248843" grpId="0" animBg="1"/>
      <p:bldP spid="248844" grpId="0"/>
      <p:bldP spid="248845" grpId="0" animBg="1"/>
      <p:bldP spid="248846" grpId="0"/>
      <p:bldP spid="248847" grpId="0" animBg="1"/>
      <p:bldP spid="248848" grpId="0"/>
      <p:bldP spid="248849" grpId="0" animBg="1"/>
      <p:bldP spid="248850" grpId="0"/>
      <p:bldP spid="248851" grpId="0" animBg="1"/>
      <p:bldP spid="248852" grpId="0" animBg="1"/>
      <p:bldP spid="248853" grpId="0" animBg="1"/>
      <p:bldP spid="248854" grpId="0" animBg="1"/>
      <p:bldP spid="248855" grpId="0"/>
      <p:bldP spid="248857" grpId="0"/>
      <p:bldP spid="2488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035" name="AutoShape 3"/>
          <p:cNvSpPr>
            <a:spLocks noChangeArrowheads="1"/>
          </p:cNvSpPr>
          <p:nvPr/>
        </p:nvSpPr>
        <p:spPr bwMode="auto">
          <a:xfrm>
            <a:off x="228600" y="2133600"/>
            <a:ext cx="2057400" cy="6096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80000"/>
              </a:lnSpc>
            </a:pPr>
            <a:r>
              <a:rPr lang="th-TH" sz="2400" b="1">
                <a:solidFill>
                  <a:schemeClr val="bg1"/>
                </a:solidFill>
                <a:latin typeface="Browallia New" pitchFamily="34" charset="-34"/>
                <a:cs typeface="Browallia New" pitchFamily="34" charset="-34"/>
              </a:rPr>
              <a:t>ระบบการซื้อขาย</a:t>
            </a:r>
            <a:endParaRPr lang="en-US" sz="2400" b="1">
              <a:solidFill>
                <a:schemeClr val="bg1"/>
              </a:solidFill>
              <a:latin typeface="Browallia New" pitchFamily="34" charset="-34"/>
              <a:cs typeface="Browallia New" pitchFamily="34" charset="-34"/>
            </a:endParaRPr>
          </a:p>
        </p:txBody>
      </p:sp>
      <p:graphicFrame>
        <p:nvGraphicFramePr>
          <p:cNvPr id="684098" name="Group 66"/>
          <p:cNvGraphicFramePr>
            <a:graphicFrameLocks noGrp="1"/>
          </p:cNvGraphicFramePr>
          <p:nvPr/>
        </p:nvGraphicFramePr>
        <p:xfrm>
          <a:off x="2643188" y="3933825"/>
          <a:ext cx="6096000" cy="914400"/>
        </p:xfrm>
        <a:graphic>
          <a:graphicData uri="http://schemas.openxmlformats.org/drawingml/2006/table">
            <a:tbl>
              <a:tblPr/>
              <a:tblGrid>
                <a:gridCol w="2133600"/>
                <a:gridCol w="1981200"/>
                <a:gridCol w="1981200"/>
              </a:tblGrid>
              <a:tr h="381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bg1"/>
                          </a:solidFill>
                          <a:effectLst/>
                          <a:latin typeface="Browallia New" pitchFamily="34" charset="-34"/>
                          <a:cs typeface="Browallia New" pitchFamily="34" charset="-34"/>
                        </a:rPr>
                        <a:t>ตราสารทุน</a:t>
                      </a:r>
                      <a:endParaRPr kumimoji="0" lang="en-US" sz="2400" b="1" i="0" u="none" strike="noStrike" cap="none" normalizeH="0" baseline="0" smtClean="0">
                        <a:ln>
                          <a:noFill/>
                        </a:ln>
                        <a:solidFill>
                          <a:schemeClr val="bg1"/>
                        </a:solidFill>
                        <a:effectLst/>
                        <a:latin typeface="Browallia New" pitchFamily="34" charset="-34"/>
                        <a:cs typeface="Browallia New" pitchFamily="34" charset="-34"/>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bg1"/>
                          </a:solidFill>
                          <a:effectLst/>
                          <a:latin typeface="Browallia New" pitchFamily="34" charset="-34"/>
                          <a:cs typeface="Browallia New" pitchFamily="34" charset="-34"/>
                        </a:rPr>
                        <a:t>ตราสารหนี้</a:t>
                      </a:r>
                      <a:endParaRPr kumimoji="0" lang="en-US" sz="2400" b="1" i="0" u="none" strike="noStrike" cap="none" normalizeH="0" baseline="0" smtClean="0">
                        <a:ln>
                          <a:noFill/>
                        </a:ln>
                        <a:solidFill>
                          <a:schemeClr val="bg1"/>
                        </a:solidFill>
                        <a:effectLst/>
                        <a:latin typeface="Browallia New" pitchFamily="34" charset="-34"/>
                        <a:cs typeface="Browallia New" pitchFamily="34" charset="-34"/>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bg1"/>
                          </a:solidFill>
                          <a:effectLst/>
                          <a:latin typeface="Browallia New" pitchFamily="34" charset="-34"/>
                          <a:cs typeface="Browallia New" pitchFamily="34" charset="-34"/>
                        </a:rPr>
                        <a:t>ตราสารอนุพันธ์</a:t>
                      </a:r>
                      <a:endParaRPr kumimoji="0" lang="en-US" sz="2400" b="1" i="0" u="none" strike="noStrike" cap="none" normalizeH="0" baseline="0" smtClean="0">
                        <a:ln>
                          <a:noFill/>
                        </a:ln>
                        <a:solidFill>
                          <a:schemeClr val="bg1"/>
                        </a:solidFill>
                        <a:effectLst/>
                        <a:latin typeface="Browallia New" pitchFamily="34" charset="-34"/>
                        <a:cs typeface="Browallia New" pitchFamily="34" charset="-34"/>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3429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smtClean="0">
                          <a:ln>
                            <a:noFill/>
                          </a:ln>
                          <a:solidFill>
                            <a:schemeClr val="tx1"/>
                          </a:solidFill>
                          <a:effectLst/>
                          <a:latin typeface="Browallia New" pitchFamily="34" charset="-34"/>
                          <a:cs typeface="Browallia New" pitchFamily="34" charset="-34"/>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smtClean="0">
                          <a:ln>
                            <a:noFill/>
                          </a:ln>
                          <a:solidFill>
                            <a:schemeClr val="tx1"/>
                          </a:solidFill>
                          <a:effectLst/>
                          <a:latin typeface="Browallia New" pitchFamily="34" charset="-34"/>
                          <a:cs typeface="Browallia New" pitchFamily="34" charset="-34"/>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smtClean="0">
                          <a:ln>
                            <a:noFill/>
                          </a:ln>
                          <a:solidFill>
                            <a:schemeClr val="tx1"/>
                          </a:solidFill>
                          <a:effectLst/>
                          <a:latin typeface="Browallia New" pitchFamily="34" charset="-34"/>
                          <a:cs typeface="Browallia New" pitchFamily="34" charset="-34"/>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84099" name="Group 67"/>
          <p:cNvGraphicFramePr>
            <a:graphicFrameLocks noGrp="1"/>
          </p:cNvGraphicFramePr>
          <p:nvPr/>
        </p:nvGraphicFramePr>
        <p:xfrm>
          <a:off x="2590800" y="2052638"/>
          <a:ext cx="6172200" cy="1234440"/>
        </p:xfrm>
        <a:graphic>
          <a:graphicData uri="http://schemas.openxmlformats.org/drawingml/2006/table">
            <a:tbl>
              <a:tblPr/>
              <a:tblGrid>
                <a:gridCol w="6172200"/>
              </a:tblGrid>
              <a:tr h="889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500" b="1" i="0" u="none" strike="noStrike" cap="none" normalizeH="0" baseline="0" smtClean="0">
                          <a:ln>
                            <a:noFill/>
                          </a:ln>
                          <a:solidFill>
                            <a:schemeClr val="tx1"/>
                          </a:solidFill>
                          <a:effectLst/>
                          <a:latin typeface="Browallia New" pitchFamily="34" charset="-34"/>
                          <a:cs typeface="Browallia New" pitchFamily="34" charset="-34"/>
                        </a:rPr>
                        <a:t>ใช้ระบบคอมพิวเตอร์เต็มรูปแบบตั้งแต่ปี 2534</a:t>
                      </a:r>
                      <a:r>
                        <a:rPr kumimoji="0" lang="en-US" sz="2500" b="1" i="0" u="none" strike="noStrike" cap="none" normalizeH="0" baseline="0" smtClean="0">
                          <a:ln>
                            <a:noFill/>
                          </a:ln>
                          <a:solidFill>
                            <a:schemeClr val="tx1"/>
                          </a:solidFill>
                          <a:effectLst/>
                          <a:latin typeface="Browallia New" pitchFamily="34" charset="-34"/>
                          <a:cs typeface="Browallia New" pitchFamily="34" charset="-34"/>
                        </a:rPr>
                        <a:t> </a:t>
                      </a:r>
                      <a:r>
                        <a:rPr kumimoji="0" lang="th-TH" sz="2500" b="1" i="0" u="none" strike="noStrike" cap="none" normalizeH="0" baseline="0" smtClean="0">
                          <a:ln>
                            <a:noFill/>
                          </a:ln>
                          <a:solidFill>
                            <a:schemeClr val="tx1"/>
                          </a:solidFill>
                          <a:effectLst/>
                          <a:latin typeface="Browallia New" pitchFamily="34" charset="-34"/>
                          <a:cs typeface="Browallia New" pitchFamily="34" charset="-34"/>
                        </a:rPr>
                        <a:t>เรียกว่าระบบ </a:t>
                      </a:r>
                      <a:r>
                        <a:rPr kumimoji="0" lang="en-US" sz="2500" b="1" i="0" u="none" strike="noStrike" cap="none" normalizeH="0" baseline="0" smtClean="0">
                          <a:ln>
                            <a:noFill/>
                          </a:ln>
                          <a:solidFill>
                            <a:schemeClr val="tx1"/>
                          </a:solidFill>
                          <a:effectLst/>
                          <a:latin typeface="Browallia New" pitchFamily="34" charset="-34"/>
                          <a:cs typeface="Browallia New" pitchFamily="34" charset="-34"/>
                        </a:rPr>
                        <a:t>ASSET (</a:t>
                      </a:r>
                      <a:r>
                        <a:rPr kumimoji="0" lang="th-TH" sz="2500" b="1" i="0" u="none" strike="noStrike" cap="none" normalizeH="0" baseline="0" smtClean="0">
                          <a:ln>
                            <a:noFill/>
                          </a:ln>
                          <a:solidFill>
                            <a:schemeClr val="tx1"/>
                          </a:solidFill>
                          <a:effectLst/>
                          <a:latin typeface="Browallia New" pitchFamily="34" charset="-34"/>
                          <a:cs typeface="Browallia New" pitchFamily="34" charset="-34"/>
                        </a:rPr>
                        <a:t>Automated System for the Stock Exchange of Thailand</a:t>
                      </a:r>
                      <a:r>
                        <a:rPr kumimoji="0" lang="th-TH" sz="2500" b="0" i="0" u="none" strike="noStrike" cap="none" normalizeH="0" baseline="0" smtClean="0">
                          <a:ln>
                            <a:noFill/>
                          </a:ln>
                          <a:solidFill>
                            <a:schemeClr val="tx1"/>
                          </a:solidFill>
                          <a:effectLst/>
                          <a:latin typeface="Browallia New" pitchFamily="34" charset="-34"/>
                          <a:cs typeface="Browallia New" pitchFamily="34" charset="-34"/>
                        </a:rPr>
                        <a:t> </a:t>
                      </a:r>
                      <a:r>
                        <a:rPr kumimoji="0" lang="en-US" sz="2500" b="0" i="0" u="none" strike="noStrike" cap="none" normalizeH="0" baseline="0" smtClean="0">
                          <a:ln>
                            <a:noFill/>
                          </a:ln>
                          <a:solidFill>
                            <a:schemeClr val="tx1"/>
                          </a:solidFill>
                          <a:effectLst/>
                          <a:latin typeface="Browallia New" pitchFamily="34" charset="-34"/>
                          <a:cs typeface="Browallia New" pitchFamily="34" charset="-34"/>
                        </a:rPr>
                        <a:t>)</a:t>
                      </a: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684073" name="AutoShape 41"/>
          <p:cNvSpPr>
            <a:spLocks noChangeArrowheads="1"/>
          </p:cNvSpPr>
          <p:nvPr/>
        </p:nvSpPr>
        <p:spPr bwMode="auto">
          <a:xfrm>
            <a:off x="250825" y="3933825"/>
            <a:ext cx="1981200" cy="719138"/>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80000"/>
              </a:lnSpc>
            </a:pPr>
            <a:r>
              <a:rPr lang="th-TH" sz="2400" b="1">
                <a:solidFill>
                  <a:schemeClr val="bg1"/>
                </a:solidFill>
                <a:latin typeface="Browallia New" pitchFamily="34" charset="-34"/>
                <a:cs typeface="Browallia New" pitchFamily="34" charset="-34"/>
              </a:rPr>
              <a:t>ระบบ </a:t>
            </a:r>
            <a:r>
              <a:rPr lang="en-US" sz="2400" b="1">
                <a:solidFill>
                  <a:schemeClr val="bg1"/>
                </a:solidFill>
                <a:latin typeface="Browallia New" pitchFamily="34" charset="-34"/>
                <a:cs typeface="Browallia New" pitchFamily="34" charset="-34"/>
              </a:rPr>
              <a:t>Clearing &amp; </a:t>
            </a:r>
          </a:p>
          <a:p>
            <a:pPr algn="ctr">
              <a:lnSpc>
                <a:spcPct val="80000"/>
              </a:lnSpc>
            </a:pPr>
            <a:r>
              <a:rPr lang="en-US" sz="2400" b="1">
                <a:solidFill>
                  <a:schemeClr val="bg1"/>
                </a:solidFill>
                <a:latin typeface="Browallia New" pitchFamily="34" charset="-34"/>
                <a:cs typeface="Browallia New" pitchFamily="34" charset="-34"/>
              </a:rPr>
              <a:t>settlement</a:t>
            </a:r>
          </a:p>
        </p:txBody>
      </p:sp>
      <p:sp>
        <p:nvSpPr>
          <p:cNvPr id="684083" name="Rectangle 51"/>
          <p:cNvSpPr>
            <a:spLocks noGrp="1" noChangeArrowheads="1"/>
          </p:cNvSpPr>
          <p:nvPr>
            <p:ph type="title"/>
          </p:nvPr>
        </p:nvSpPr>
        <p:spPr/>
        <p:txBody>
          <a:bodyPr/>
          <a:lstStyle/>
          <a:p>
            <a:r>
              <a:rPr lang="th-TH" sz="3600">
                <a:latin typeface="Browallia New" pitchFamily="34" charset="-34"/>
                <a:cs typeface="Browallia New" pitchFamily="34" charset="-34"/>
              </a:rPr>
              <a:t>ระบบที่เกี่ยวข้องกับการซื้อขาย</a:t>
            </a:r>
          </a:p>
        </p:txBody>
      </p:sp>
    </p:spTree>
    <p:extLst>
      <p:ext uri="{BB962C8B-B14F-4D97-AF65-F5344CB8AC3E}">
        <p14:creationId xmlns:p14="http://schemas.microsoft.com/office/powerpoint/2010/main" val="38554143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1682" name="Rectangle 2"/>
          <p:cNvSpPr>
            <a:spLocks noGrp="1" noChangeArrowheads="1"/>
          </p:cNvSpPr>
          <p:nvPr>
            <p:ph type="title"/>
          </p:nvPr>
        </p:nvSpPr>
        <p:spPr>
          <a:xfrm>
            <a:off x="36513" y="-17463"/>
            <a:ext cx="9144000" cy="1143001"/>
          </a:xfrm>
        </p:spPr>
        <p:txBody>
          <a:bodyPr/>
          <a:lstStyle/>
          <a:p>
            <a:r>
              <a:rPr lang="th-TH">
                <a:latin typeface="Browallia New" pitchFamily="34" charset="-34"/>
                <a:cs typeface="Browallia New" pitchFamily="34" charset="-34"/>
              </a:rPr>
              <a:t>วัน - เวลาทำการซื้อขายหลักทรัพย์</a:t>
            </a:r>
          </a:p>
        </p:txBody>
      </p:sp>
      <p:pic>
        <p:nvPicPr>
          <p:cNvPr id="711694" name="Picture 14" descr="spa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447675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711702" name="Picture 22" descr="spa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6265863"/>
            <a:ext cx="9525" cy="9525"/>
          </a:xfrm>
          <a:prstGeom prst="rect">
            <a:avLst/>
          </a:prstGeom>
          <a:noFill/>
          <a:extLst>
            <a:ext uri="{909E8E84-426E-40DD-AFC4-6F175D3DCCD1}">
              <a14:hiddenFill xmlns:a14="http://schemas.microsoft.com/office/drawing/2010/main">
                <a:solidFill>
                  <a:srgbClr val="FFFFFF"/>
                </a:solidFill>
              </a14:hiddenFill>
            </a:ext>
          </a:extLst>
        </p:spPr>
      </p:pic>
      <p:grpSp>
        <p:nvGrpSpPr>
          <p:cNvPr id="712208" name="Group 528"/>
          <p:cNvGrpSpPr>
            <a:grpSpLocks/>
          </p:cNvGrpSpPr>
          <p:nvPr/>
        </p:nvGrpSpPr>
        <p:grpSpPr bwMode="auto">
          <a:xfrm>
            <a:off x="-42863" y="2708275"/>
            <a:ext cx="9186863" cy="1885950"/>
            <a:chOff x="-27" y="1516"/>
            <a:chExt cx="5787" cy="1188"/>
          </a:xfrm>
        </p:grpSpPr>
        <p:grpSp>
          <p:nvGrpSpPr>
            <p:cNvPr id="712200" name="Group 520"/>
            <p:cNvGrpSpPr>
              <a:grpSpLocks/>
            </p:cNvGrpSpPr>
            <p:nvPr/>
          </p:nvGrpSpPr>
          <p:grpSpPr bwMode="auto">
            <a:xfrm>
              <a:off x="113" y="1843"/>
              <a:ext cx="5534" cy="861"/>
              <a:chOff x="113" y="1525"/>
              <a:chExt cx="5534" cy="861"/>
            </a:xfrm>
          </p:grpSpPr>
          <p:sp>
            <p:nvSpPr>
              <p:cNvPr id="712045" name="Rectangle 365"/>
              <p:cNvSpPr>
                <a:spLocks noChangeArrowheads="1"/>
              </p:cNvSpPr>
              <p:nvPr/>
            </p:nvSpPr>
            <p:spPr bwMode="auto">
              <a:xfrm>
                <a:off x="5057" y="1639"/>
                <a:ext cx="590" cy="747"/>
              </a:xfrm>
              <a:prstGeom prst="rect">
                <a:avLst/>
              </a:prstGeom>
              <a:solidFill>
                <a:schemeClr val="fo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Off-hour Trading and Market Runoff Period</a:t>
                </a:r>
                <a:endParaRPr lang="th-TH" sz="1200" b="1">
                  <a:solidFill>
                    <a:schemeClr val="bg1"/>
                  </a:solidFill>
                  <a:cs typeface="Arial" charset="0"/>
                </a:endParaRPr>
              </a:p>
            </p:txBody>
          </p:sp>
          <p:sp>
            <p:nvSpPr>
              <p:cNvPr id="712044" name="Rectangle 364"/>
              <p:cNvSpPr>
                <a:spLocks noChangeArrowheads="1"/>
              </p:cNvSpPr>
              <p:nvPr/>
            </p:nvSpPr>
            <p:spPr bwMode="auto">
              <a:xfrm>
                <a:off x="4604" y="1639"/>
                <a:ext cx="453"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Call Market</a:t>
                </a:r>
                <a:endParaRPr lang="th-TH" sz="1200" b="1">
                  <a:cs typeface="Arial" charset="0"/>
                </a:endParaRPr>
              </a:p>
            </p:txBody>
          </p:sp>
          <p:sp>
            <p:nvSpPr>
              <p:cNvPr id="712043" name="Rectangle 363"/>
              <p:cNvSpPr>
                <a:spLocks noChangeArrowheads="1"/>
              </p:cNvSpPr>
              <p:nvPr/>
            </p:nvSpPr>
            <p:spPr bwMode="auto">
              <a:xfrm>
                <a:off x="3424" y="1639"/>
                <a:ext cx="1180" cy="747"/>
              </a:xfrm>
              <a:prstGeom prst="rect">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Afternoon Trading Session</a:t>
                </a:r>
                <a:endParaRPr lang="th-TH" sz="1200" b="1">
                  <a:solidFill>
                    <a:schemeClr val="bg1"/>
                  </a:solidFill>
                  <a:cs typeface="Arial" charset="0"/>
                </a:endParaRPr>
              </a:p>
              <a:p>
                <a:pPr algn="ctr">
                  <a:spcBef>
                    <a:spcPct val="20000"/>
                  </a:spcBef>
                </a:pPr>
                <a:endParaRPr lang="th-TH" sz="2000">
                  <a:solidFill>
                    <a:schemeClr val="bg1"/>
                  </a:solidFill>
                  <a:cs typeface="Arial" charset="0"/>
                </a:endParaRPr>
              </a:p>
            </p:txBody>
          </p:sp>
          <p:sp>
            <p:nvSpPr>
              <p:cNvPr id="712042" name="Rectangle 362"/>
              <p:cNvSpPr>
                <a:spLocks noChangeArrowheads="1"/>
              </p:cNvSpPr>
              <p:nvPr/>
            </p:nvSpPr>
            <p:spPr bwMode="auto">
              <a:xfrm>
                <a:off x="2789" y="1639"/>
                <a:ext cx="635"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Pre -Opening II</a:t>
                </a:r>
                <a:endParaRPr lang="th-TH" sz="1200" b="1">
                  <a:cs typeface="Arial" charset="0"/>
                </a:endParaRPr>
              </a:p>
            </p:txBody>
          </p:sp>
          <p:sp>
            <p:nvSpPr>
              <p:cNvPr id="712041" name="Rectangle 361"/>
              <p:cNvSpPr>
                <a:spLocks noChangeArrowheads="1"/>
              </p:cNvSpPr>
              <p:nvPr/>
            </p:nvSpPr>
            <p:spPr bwMode="auto">
              <a:xfrm>
                <a:off x="2064" y="1639"/>
                <a:ext cx="725" cy="747"/>
              </a:xfrm>
              <a:prstGeom prst="rect">
                <a:avLst/>
              </a:prstGeom>
              <a:solidFill>
                <a:srgbClr val="33CCF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Intermission</a:t>
                </a:r>
                <a:endParaRPr lang="th-TH" sz="1200" b="1">
                  <a:cs typeface="Arial" charset="0"/>
                </a:endParaRPr>
              </a:p>
              <a:p>
                <a:pPr algn="ctr">
                  <a:spcBef>
                    <a:spcPct val="20000"/>
                  </a:spcBef>
                </a:pPr>
                <a:endParaRPr lang="th-TH" sz="2000">
                  <a:cs typeface="Arial" charset="0"/>
                </a:endParaRPr>
              </a:p>
            </p:txBody>
          </p:sp>
          <p:sp>
            <p:nvSpPr>
              <p:cNvPr id="712040" name="Rectangle 360"/>
              <p:cNvSpPr>
                <a:spLocks noChangeArrowheads="1"/>
              </p:cNvSpPr>
              <p:nvPr/>
            </p:nvSpPr>
            <p:spPr bwMode="auto">
              <a:xfrm>
                <a:off x="703" y="1639"/>
                <a:ext cx="1361" cy="747"/>
              </a:xfrm>
              <a:prstGeom prst="rect">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Trading Session I</a:t>
                </a:r>
                <a:endParaRPr lang="th-TH" sz="1200" b="1">
                  <a:solidFill>
                    <a:schemeClr val="bg1"/>
                  </a:solidFill>
                  <a:cs typeface="Arial" charset="0"/>
                </a:endParaRPr>
              </a:p>
              <a:p>
                <a:pPr algn="ctr">
                  <a:spcBef>
                    <a:spcPct val="20000"/>
                  </a:spcBef>
                </a:pPr>
                <a:endParaRPr lang="th-TH" sz="2000">
                  <a:solidFill>
                    <a:schemeClr val="bg1"/>
                  </a:solidFill>
                  <a:cs typeface="Arial" charset="0"/>
                </a:endParaRPr>
              </a:p>
            </p:txBody>
          </p:sp>
          <p:sp>
            <p:nvSpPr>
              <p:cNvPr id="712039" name="Rectangle 359"/>
              <p:cNvSpPr>
                <a:spLocks noChangeArrowheads="1"/>
              </p:cNvSpPr>
              <p:nvPr/>
            </p:nvSpPr>
            <p:spPr bwMode="auto">
              <a:xfrm>
                <a:off x="113" y="1639"/>
                <a:ext cx="590"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Pre -Opening I</a:t>
                </a:r>
                <a:endParaRPr lang="th-TH" sz="1200" b="1">
                  <a:cs typeface="Arial" charset="0"/>
                </a:endParaRPr>
              </a:p>
              <a:p>
                <a:pPr algn="ctr">
                  <a:spcBef>
                    <a:spcPct val="20000"/>
                  </a:spcBef>
                </a:pPr>
                <a:endParaRPr lang="th-TH" sz="2000">
                  <a:cs typeface="Arial" charset="0"/>
                </a:endParaRPr>
              </a:p>
            </p:txBody>
          </p:sp>
          <p:sp>
            <p:nvSpPr>
              <p:cNvPr id="712038" name="Rectangle 358"/>
              <p:cNvSpPr>
                <a:spLocks noChangeArrowheads="1"/>
              </p:cNvSpPr>
              <p:nvPr/>
            </p:nvSpPr>
            <p:spPr bwMode="auto">
              <a:xfrm>
                <a:off x="5057" y="1525"/>
                <a:ext cx="59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7" name="Rectangle 357"/>
              <p:cNvSpPr>
                <a:spLocks noChangeArrowheads="1"/>
              </p:cNvSpPr>
              <p:nvPr/>
            </p:nvSpPr>
            <p:spPr bwMode="auto">
              <a:xfrm>
                <a:off x="4604" y="1525"/>
                <a:ext cx="453"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6" name="Rectangle 356"/>
              <p:cNvSpPr>
                <a:spLocks noChangeArrowheads="1"/>
              </p:cNvSpPr>
              <p:nvPr/>
            </p:nvSpPr>
            <p:spPr bwMode="auto">
              <a:xfrm>
                <a:off x="3424" y="1525"/>
                <a:ext cx="118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5" name="Rectangle 355"/>
              <p:cNvSpPr>
                <a:spLocks noChangeArrowheads="1"/>
              </p:cNvSpPr>
              <p:nvPr/>
            </p:nvSpPr>
            <p:spPr bwMode="auto">
              <a:xfrm>
                <a:off x="2789" y="1525"/>
                <a:ext cx="635"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4" name="Rectangle 354"/>
              <p:cNvSpPr>
                <a:spLocks noChangeArrowheads="1"/>
              </p:cNvSpPr>
              <p:nvPr/>
            </p:nvSpPr>
            <p:spPr bwMode="auto">
              <a:xfrm>
                <a:off x="2064" y="1525"/>
                <a:ext cx="725"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3" name="Rectangle 353"/>
              <p:cNvSpPr>
                <a:spLocks noChangeArrowheads="1"/>
              </p:cNvSpPr>
              <p:nvPr/>
            </p:nvSpPr>
            <p:spPr bwMode="auto">
              <a:xfrm>
                <a:off x="703" y="1525"/>
                <a:ext cx="1361"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2" name="Rectangle 352"/>
              <p:cNvSpPr>
                <a:spLocks noChangeArrowheads="1"/>
              </p:cNvSpPr>
              <p:nvPr/>
            </p:nvSpPr>
            <p:spPr bwMode="auto">
              <a:xfrm>
                <a:off x="113" y="1525"/>
                <a:ext cx="59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47" name="Line 367"/>
              <p:cNvSpPr>
                <a:spLocks noChangeShapeType="1"/>
              </p:cNvSpPr>
              <p:nvPr/>
            </p:nvSpPr>
            <p:spPr bwMode="auto">
              <a:xfrm>
                <a:off x="113" y="1639"/>
                <a:ext cx="553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0" name="Line 370"/>
              <p:cNvSpPr>
                <a:spLocks noChangeShapeType="1"/>
              </p:cNvSpPr>
              <p:nvPr/>
            </p:nvSpPr>
            <p:spPr bwMode="auto">
              <a:xfrm>
                <a:off x="703"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1" name="Line 371"/>
              <p:cNvSpPr>
                <a:spLocks noChangeShapeType="1"/>
              </p:cNvSpPr>
              <p:nvPr/>
            </p:nvSpPr>
            <p:spPr bwMode="auto">
              <a:xfrm>
                <a:off x="206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2" name="Line 372"/>
              <p:cNvSpPr>
                <a:spLocks noChangeShapeType="1"/>
              </p:cNvSpPr>
              <p:nvPr/>
            </p:nvSpPr>
            <p:spPr bwMode="auto">
              <a:xfrm>
                <a:off x="2789"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3" name="Line 373"/>
              <p:cNvSpPr>
                <a:spLocks noChangeShapeType="1"/>
              </p:cNvSpPr>
              <p:nvPr/>
            </p:nvSpPr>
            <p:spPr bwMode="auto">
              <a:xfrm>
                <a:off x="342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4" name="Line 374"/>
              <p:cNvSpPr>
                <a:spLocks noChangeShapeType="1"/>
              </p:cNvSpPr>
              <p:nvPr/>
            </p:nvSpPr>
            <p:spPr bwMode="auto">
              <a:xfrm>
                <a:off x="460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5" name="Line 375"/>
              <p:cNvSpPr>
                <a:spLocks noChangeShapeType="1"/>
              </p:cNvSpPr>
              <p:nvPr/>
            </p:nvSpPr>
            <p:spPr bwMode="auto">
              <a:xfrm>
                <a:off x="5057"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9" name="Line 369"/>
              <p:cNvSpPr>
                <a:spLocks noChangeShapeType="1"/>
              </p:cNvSpPr>
              <p:nvPr/>
            </p:nvSpPr>
            <p:spPr bwMode="auto">
              <a:xfrm>
                <a:off x="113"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6" name="Line 366"/>
              <p:cNvSpPr>
                <a:spLocks noChangeShapeType="1"/>
              </p:cNvSpPr>
              <p:nvPr/>
            </p:nvSpPr>
            <p:spPr bwMode="auto">
              <a:xfrm>
                <a:off x="113" y="1525"/>
                <a:ext cx="5534"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9050" cap="sq">
                    <a:solidFill>
                      <a:schemeClr val="tx1"/>
                    </a:solidFill>
                    <a:round/>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6" name="Line 376"/>
              <p:cNvSpPr>
                <a:spLocks noChangeShapeType="1"/>
              </p:cNvSpPr>
              <p:nvPr/>
            </p:nvSpPr>
            <p:spPr bwMode="auto">
              <a:xfrm>
                <a:off x="5647"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8" name="Line 368"/>
              <p:cNvSpPr>
                <a:spLocks noChangeShapeType="1"/>
              </p:cNvSpPr>
              <p:nvPr/>
            </p:nvSpPr>
            <p:spPr bwMode="auto">
              <a:xfrm>
                <a:off x="113" y="2386"/>
                <a:ext cx="5534" cy="0"/>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3" name="Line 473"/>
              <p:cNvSpPr>
                <a:spLocks noChangeShapeType="1"/>
              </p:cNvSpPr>
              <p:nvPr/>
            </p:nvSpPr>
            <p:spPr bwMode="auto">
              <a:xfrm>
                <a:off x="113" y="1639"/>
                <a:ext cx="0" cy="747"/>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5" name="Line 475"/>
              <p:cNvSpPr>
                <a:spLocks noChangeShapeType="1"/>
              </p:cNvSpPr>
              <p:nvPr/>
            </p:nvSpPr>
            <p:spPr bwMode="auto">
              <a:xfrm>
                <a:off x="703"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7" name="Line 477"/>
              <p:cNvSpPr>
                <a:spLocks noChangeShapeType="1"/>
              </p:cNvSpPr>
              <p:nvPr/>
            </p:nvSpPr>
            <p:spPr bwMode="auto">
              <a:xfrm>
                <a:off x="206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9" name="Line 479"/>
              <p:cNvSpPr>
                <a:spLocks noChangeShapeType="1"/>
              </p:cNvSpPr>
              <p:nvPr/>
            </p:nvSpPr>
            <p:spPr bwMode="auto">
              <a:xfrm>
                <a:off x="2789"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1" name="Line 481"/>
              <p:cNvSpPr>
                <a:spLocks noChangeShapeType="1"/>
              </p:cNvSpPr>
              <p:nvPr/>
            </p:nvSpPr>
            <p:spPr bwMode="auto">
              <a:xfrm>
                <a:off x="342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3" name="Line 483"/>
              <p:cNvSpPr>
                <a:spLocks noChangeShapeType="1"/>
              </p:cNvSpPr>
              <p:nvPr/>
            </p:nvSpPr>
            <p:spPr bwMode="auto">
              <a:xfrm>
                <a:off x="460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5" name="Line 485"/>
              <p:cNvSpPr>
                <a:spLocks noChangeShapeType="1"/>
              </p:cNvSpPr>
              <p:nvPr/>
            </p:nvSpPr>
            <p:spPr bwMode="auto">
              <a:xfrm>
                <a:off x="5057"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71" name="Line 491"/>
              <p:cNvSpPr>
                <a:spLocks noChangeShapeType="1"/>
              </p:cNvSpPr>
              <p:nvPr/>
            </p:nvSpPr>
            <p:spPr bwMode="auto">
              <a:xfrm>
                <a:off x="5647" y="1639"/>
                <a:ext cx="0" cy="747"/>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grpSp>
        <p:sp>
          <p:nvSpPr>
            <p:cNvPr id="712185" name="Text Box 505"/>
            <p:cNvSpPr txBox="1">
              <a:spLocks noChangeArrowheads="1"/>
            </p:cNvSpPr>
            <p:nvPr/>
          </p:nvSpPr>
          <p:spPr bwMode="auto">
            <a:xfrm>
              <a:off x="-27" y="1580"/>
              <a:ext cx="365"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9.30</a:t>
              </a:r>
              <a:endParaRPr lang="th-TH" sz="1600" b="1">
                <a:cs typeface="Arial" charset="0"/>
              </a:endParaRPr>
            </a:p>
          </p:txBody>
        </p:sp>
        <p:sp>
          <p:nvSpPr>
            <p:cNvPr id="712186" name="Oval 506"/>
            <p:cNvSpPr>
              <a:spLocks noChangeArrowheads="1"/>
            </p:cNvSpPr>
            <p:nvPr/>
          </p:nvSpPr>
          <p:spPr bwMode="auto">
            <a:xfrm>
              <a:off x="530" y="1516"/>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T1</a:t>
              </a:r>
              <a:endParaRPr lang="th-TH" sz="1600" b="1">
                <a:cs typeface="Arial" charset="0"/>
              </a:endParaRPr>
            </a:p>
          </p:txBody>
        </p:sp>
        <p:sp>
          <p:nvSpPr>
            <p:cNvPr id="712187" name="Text Box 507"/>
            <p:cNvSpPr txBox="1">
              <a:spLocks noChangeArrowheads="1"/>
            </p:cNvSpPr>
            <p:nvPr/>
          </p:nvSpPr>
          <p:spPr bwMode="auto">
            <a:xfrm>
              <a:off x="1880"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12.30</a:t>
              </a:r>
              <a:endParaRPr lang="th-TH" sz="1600" b="1">
                <a:cs typeface="Arial" charset="0"/>
              </a:endParaRPr>
            </a:p>
          </p:txBody>
        </p:sp>
        <p:sp>
          <p:nvSpPr>
            <p:cNvPr id="712188" name="Text Box 508"/>
            <p:cNvSpPr txBox="1">
              <a:spLocks noChangeArrowheads="1"/>
            </p:cNvSpPr>
            <p:nvPr/>
          </p:nvSpPr>
          <p:spPr bwMode="auto">
            <a:xfrm>
              <a:off x="2580"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14.00</a:t>
              </a:r>
              <a:endParaRPr lang="th-TH" sz="1600" b="1">
                <a:cs typeface="Arial" charset="0"/>
              </a:endParaRPr>
            </a:p>
          </p:txBody>
        </p:sp>
        <p:sp>
          <p:nvSpPr>
            <p:cNvPr id="712189" name="Oval 509"/>
            <p:cNvSpPr>
              <a:spLocks noChangeArrowheads="1"/>
            </p:cNvSpPr>
            <p:nvPr/>
          </p:nvSpPr>
          <p:spPr bwMode="auto">
            <a:xfrm>
              <a:off x="4876" y="1525"/>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T3</a:t>
              </a:r>
              <a:endParaRPr lang="th-TH" sz="1600" b="1">
                <a:cs typeface="Arial" charset="0"/>
              </a:endParaRPr>
            </a:p>
          </p:txBody>
        </p:sp>
        <p:sp>
          <p:nvSpPr>
            <p:cNvPr id="712190" name="Oval 510"/>
            <p:cNvSpPr>
              <a:spLocks noChangeArrowheads="1"/>
            </p:cNvSpPr>
            <p:nvPr/>
          </p:nvSpPr>
          <p:spPr bwMode="auto">
            <a:xfrm>
              <a:off x="3252" y="1525"/>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T2</a:t>
              </a:r>
              <a:endParaRPr lang="th-TH" sz="1600" b="1">
                <a:cs typeface="Arial" charset="0"/>
              </a:endParaRPr>
            </a:p>
          </p:txBody>
        </p:sp>
        <p:sp>
          <p:nvSpPr>
            <p:cNvPr id="712191" name="Text Box 511"/>
            <p:cNvSpPr txBox="1">
              <a:spLocks noChangeArrowheads="1"/>
            </p:cNvSpPr>
            <p:nvPr/>
          </p:nvSpPr>
          <p:spPr bwMode="auto">
            <a:xfrm>
              <a:off x="5324"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17.00</a:t>
              </a:r>
              <a:endParaRPr lang="th-TH" sz="1600" b="1">
                <a:cs typeface="Arial" charset="0"/>
              </a:endParaRPr>
            </a:p>
          </p:txBody>
        </p:sp>
        <p:sp>
          <p:nvSpPr>
            <p:cNvPr id="712192" name="Text Box 512"/>
            <p:cNvSpPr txBox="1">
              <a:spLocks noChangeArrowheads="1"/>
            </p:cNvSpPr>
            <p:nvPr/>
          </p:nvSpPr>
          <p:spPr bwMode="auto">
            <a:xfrm>
              <a:off x="4377"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16.30</a:t>
              </a:r>
              <a:endParaRPr lang="th-TH" sz="1600" b="1">
                <a:cs typeface="Arial" charset="0"/>
              </a:endParaRPr>
            </a:p>
          </p:txBody>
        </p:sp>
      </p:grpSp>
      <p:grpSp>
        <p:nvGrpSpPr>
          <p:cNvPr id="712209" name="Group 529"/>
          <p:cNvGrpSpPr>
            <a:grpSpLocks/>
          </p:cNvGrpSpPr>
          <p:nvPr/>
        </p:nvGrpSpPr>
        <p:grpSpPr bwMode="auto">
          <a:xfrm>
            <a:off x="1571625" y="4718050"/>
            <a:ext cx="5803900" cy="460375"/>
            <a:chOff x="990" y="2972"/>
            <a:chExt cx="3656" cy="290"/>
          </a:xfrm>
        </p:grpSpPr>
        <p:sp>
          <p:nvSpPr>
            <p:cNvPr id="712201" name="Oval 521"/>
            <p:cNvSpPr>
              <a:spLocks noChangeArrowheads="1"/>
            </p:cNvSpPr>
            <p:nvPr/>
          </p:nvSpPr>
          <p:spPr bwMode="auto">
            <a:xfrm>
              <a:off x="990" y="2972"/>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T1</a:t>
              </a:r>
              <a:endParaRPr lang="th-TH" sz="1600" b="1">
                <a:cs typeface="Arial" charset="0"/>
              </a:endParaRPr>
            </a:p>
          </p:txBody>
        </p:sp>
        <p:sp>
          <p:nvSpPr>
            <p:cNvPr id="712204" name="Text Box 524"/>
            <p:cNvSpPr txBox="1">
              <a:spLocks noChangeArrowheads="1"/>
            </p:cNvSpPr>
            <p:nvPr/>
          </p:nvSpPr>
          <p:spPr bwMode="auto">
            <a:xfrm>
              <a:off x="1325" y="3009"/>
              <a:ext cx="3321"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เป็นเวลาที่ได้รับการสุ่มเพื่อเลือกหาเวลาเปิดในช่วง 9.55 – 10.00 น. </a:t>
              </a:r>
            </a:p>
          </p:txBody>
        </p:sp>
      </p:grpSp>
      <p:grpSp>
        <p:nvGrpSpPr>
          <p:cNvPr id="712210" name="Group 530"/>
          <p:cNvGrpSpPr>
            <a:grpSpLocks/>
          </p:cNvGrpSpPr>
          <p:nvPr/>
        </p:nvGrpSpPr>
        <p:grpSpPr bwMode="auto">
          <a:xfrm>
            <a:off x="1571625" y="5373688"/>
            <a:ext cx="5886450" cy="460375"/>
            <a:chOff x="990" y="3385"/>
            <a:chExt cx="3708" cy="290"/>
          </a:xfrm>
        </p:grpSpPr>
        <p:sp>
          <p:nvSpPr>
            <p:cNvPr id="712203" name="Oval 523"/>
            <p:cNvSpPr>
              <a:spLocks noChangeArrowheads="1"/>
            </p:cNvSpPr>
            <p:nvPr/>
          </p:nvSpPr>
          <p:spPr bwMode="auto">
            <a:xfrm>
              <a:off x="990" y="3385"/>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T2</a:t>
              </a:r>
              <a:endParaRPr lang="th-TH" sz="1600" b="1">
                <a:cs typeface="Arial" charset="0"/>
              </a:endParaRPr>
            </a:p>
          </p:txBody>
        </p:sp>
        <p:sp>
          <p:nvSpPr>
            <p:cNvPr id="712205" name="Text Box 525"/>
            <p:cNvSpPr txBox="1">
              <a:spLocks noChangeArrowheads="1"/>
            </p:cNvSpPr>
            <p:nvPr/>
          </p:nvSpPr>
          <p:spPr bwMode="auto">
            <a:xfrm>
              <a:off x="1319" y="3397"/>
              <a:ext cx="3379"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เป็นเวลาที่ได้รับการสุ่มเพื่อเลือกหาเวลาเปิดในช่วง 14.25 – 14.30 น. </a:t>
              </a:r>
            </a:p>
          </p:txBody>
        </p:sp>
      </p:grpSp>
      <p:grpSp>
        <p:nvGrpSpPr>
          <p:cNvPr id="712211" name="Group 531"/>
          <p:cNvGrpSpPr>
            <a:grpSpLocks/>
          </p:cNvGrpSpPr>
          <p:nvPr/>
        </p:nvGrpSpPr>
        <p:grpSpPr bwMode="auto">
          <a:xfrm>
            <a:off x="1571625" y="6022975"/>
            <a:ext cx="5818188" cy="460375"/>
            <a:chOff x="990" y="3794"/>
            <a:chExt cx="3665" cy="290"/>
          </a:xfrm>
        </p:grpSpPr>
        <p:sp>
          <p:nvSpPr>
            <p:cNvPr id="712202" name="Oval 522"/>
            <p:cNvSpPr>
              <a:spLocks noChangeArrowheads="1"/>
            </p:cNvSpPr>
            <p:nvPr/>
          </p:nvSpPr>
          <p:spPr bwMode="auto">
            <a:xfrm>
              <a:off x="990" y="3794"/>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T3</a:t>
              </a:r>
              <a:endParaRPr lang="th-TH" sz="1600" b="1">
                <a:cs typeface="Arial" charset="0"/>
              </a:endParaRPr>
            </a:p>
          </p:txBody>
        </p:sp>
        <p:sp>
          <p:nvSpPr>
            <p:cNvPr id="712206" name="Text Box 526"/>
            <p:cNvSpPr txBox="1">
              <a:spLocks noChangeArrowheads="1"/>
            </p:cNvSpPr>
            <p:nvPr/>
          </p:nvSpPr>
          <p:spPr bwMode="auto">
            <a:xfrm>
              <a:off x="1315" y="3817"/>
              <a:ext cx="3340"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เป็นเวลาที่ได้รับการสุ่มเพื่อเลือกหาเวลาปิดในช่วง 16.35 – 16.40 น. </a:t>
              </a:r>
            </a:p>
          </p:txBody>
        </p:sp>
      </p:grpSp>
      <p:sp>
        <p:nvSpPr>
          <p:cNvPr id="712207" name="Text Box 527"/>
          <p:cNvSpPr txBox="1">
            <a:spLocks noChangeArrowheads="1"/>
          </p:cNvSpPr>
          <p:nvPr/>
        </p:nvSpPr>
        <p:spPr bwMode="auto">
          <a:xfrm>
            <a:off x="250825" y="1397000"/>
            <a:ext cx="5329238" cy="884238"/>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spAutoFit/>
            <a:flatTx/>
          </a:bodyPr>
          <a:lstStyle/>
          <a:p>
            <a:pPr>
              <a:lnSpc>
                <a:spcPct val="80000"/>
              </a:lnSpc>
            </a:pPr>
            <a:r>
              <a:rPr lang="th-TH" b="1">
                <a:latin typeface="Browallia New" pitchFamily="34" charset="-34"/>
                <a:cs typeface="Browallia New" pitchFamily="34" charset="-34"/>
              </a:rPr>
              <a:t>วันทำการ</a:t>
            </a:r>
            <a:r>
              <a:rPr lang="en-US" b="1">
                <a:latin typeface="Browallia New" pitchFamily="34" charset="-34"/>
                <a:cs typeface="Browallia New" pitchFamily="34" charset="-34"/>
              </a:rPr>
              <a:t>  : </a:t>
            </a:r>
            <a:r>
              <a:rPr lang="th-TH" b="1">
                <a:latin typeface="Browallia New" pitchFamily="34" charset="-34"/>
                <a:cs typeface="Browallia New" pitchFamily="34" charset="-34"/>
              </a:rPr>
              <a:t>วันจันทร์ – ศุกร์</a:t>
            </a:r>
          </a:p>
          <a:p>
            <a:pPr>
              <a:lnSpc>
                <a:spcPct val="80000"/>
              </a:lnSpc>
            </a:pPr>
            <a:endParaRPr lang="th-TH" sz="900" b="1">
              <a:latin typeface="Browallia New" pitchFamily="34" charset="-34"/>
              <a:cs typeface="Browallia New" pitchFamily="34" charset="-34"/>
            </a:endParaRPr>
          </a:p>
          <a:p>
            <a:pPr>
              <a:lnSpc>
                <a:spcPct val="80000"/>
              </a:lnSpc>
            </a:pPr>
            <a:r>
              <a:rPr lang="th-TH" b="1">
                <a:latin typeface="Browallia New" pitchFamily="34" charset="-34"/>
                <a:cs typeface="Browallia New" pitchFamily="34" charset="-34"/>
              </a:rPr>
              <a:t>เวลาทำการ</a:t>
            </a:r>
            <a:r>
              <a:rPr lang="en-US" b="1">
                <a:latin typeface="Browallia New" pitchFamily="34" charset="-34"/>
                <a:cs typeface="Browallia New" pitchFamily="34" charset="-34"/>
              </a:rPr>
              <a:t> : </a:t>
            </a:r>
            <a:r>
              <a:rPr lang="th-TH" b="1">
                <a:latin typeface="Browallia New" pitchFamily="34" charset="-34"/>
                <a:cs typeface="Browallia New" pitchFamily="34" charset="-34"/>
              </a:rPr>
              <a:t>9.30 – 17.00 น.</a:t>
            </a:r>
            <a:r>
              <a:rPr lang="en-US" b="1">
                <a:latin typeface="Browallia New" pitchFamily="34" charset="-34"/>
                <a:cs typeface="Browallia New" pitchFamily="34" charset="-34"/>
              </a:rPr>
              <a:t>	</a:t>
            </a:r>
            <a:endParaRPr lang="th-TH" b="1">
              <a:latin typeface="Browallia New" pitchFamily="34" charset="-34"/>
              <a:cs typeface="Browallia New" pitchFamily="34" charset="-34"/>
            </a:endParaRPr>
          </a:p>
        </p:txBody>
      </p:sp>
    </p:spTree>
    <p:extLst>
      <p:ext uri="{BB962C8B-B14F-4D97-AF65-F5344CB8AC3E}">
        <p14:creationId xmlns:p14="http://schemas.microsoft.com/office/powerpoint/2010/main" val="27808532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9967" name="Rectangle 31"/>
          <p:cNvSpPr>
            <a:spLocks noGrp="1" noChangeArrowheads="1"/>
          </p:cNvSpPr>
          <p:nvPr>
            <p:ph type="title"/>
          </p:nvPr>
        </p:nvSpPr>
        <p:spPr/>
        <p:txBody>
          <a:bodyPr/>
          <a:lstStyle/>
          <a:p>
            <a:r>
              <a:rPr lang="th-TH">
                <a:latin typeface="Browallia New" pitchFamily="34" charset="-34"/>
                <a:cs typeface="Browallia New" pitchFamily="34" charset="-34"/>
              </a:rPr>
              <a:t>กระบวนการซื้อขายและส่งมอบหลักทรัพย์</a:t>
            </a:r>
          </a:p>
        </p:txBody>
      </p:sp>
      <p:grpSp>
        <p:nvGrpSpPr>
          <p:cNvPr id="680009" name="Group 73"/>
          <p:cNvGrpSpPr>
            <a:grpSpLocks/>
          </p:cNvGrpSpPr>
          <p:nvPr/>
        </p:nvGrpSpPr>
        <p:grpSpPr bwMode="auto">
          <a:xfrm>
            <a:off x="-76200" y="1252538"/>
            <a:ext cx="8616950" cy="5224462"/>
            <a:chOff x="-48" y="789"/>
            <a:chExt cx="5428" cy="3291"/>
          </a:xfrm>
        </p:grpSpPr>
        <p:sp>
          <p:nvSpPr>
            <p:cNvPr id="679939" name="Oval 3"/>
            <p:cNvSpPr>
              <a:spLocks noChangeArrowheads="1"/>
            </p:cNvSpPr>
            <p:nvPr/>
          </p:nvSpPr>
          <p:spPr bwMode="auto">
            <a:xfrm>
              <a:off x="0" y="885"/>
              <a:ext cx="480" cy="239"/>
            </a:xfrm>
            <a:prstGeom prst="ellipse">
              <a:avLst/>
            </a:prstGeom>
            <a:solidFill>
              <a:srgbClr val="CCEC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a:solidFill>
                  <a:srgbClr val="003399"/>
                </a:solidFill>
                <a:latin typeface="Times New Roman" pitchFamily="18" charset="0"/>
                <a:cs typeface="Times New Roman" pitchFamily="18" charset="0"/>
              </a:endParaRPr>
            </a:p>
          </p:txBody>
        </p:sp>
        <p:sp>
          <p:nvSpPr>
            <p:cNvPr id="679940" name="Text Box 4"/>
            <p:cNvSpPr txBox="1">
              <a:spLocks noChangeArrowheads="1"/>
            </p:cNvSpPr>
            <p:nvPr/>
          </p:nvSpPr>
          <p:spPr bwMode="auto">
            <a:xfrm>
              <a:off x="105" y="846"/>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b="1">
                  <a:solidFill>
                    <a:srgbClr val="003399"/>
                  </a:solidFill>
                  <a:cs typeface="Arial" charset="0"/>
                </a:rPr>
                <a:t>T</a:t>
              </a:r>
            </a:p>
          </p:txBody>
        </p:sp>
        <p:sp>
          <p:nvSpPr>
            <p:cNvPr id="679941" name="Oval 5"/>
            <p:cNvSpPr>
              <a:spLocks noChangeArrowheads="1"/>
            </p:cNvSpPr>
            <p:nvPr/>
          </p:nvSpPr>
          <p:spPr bwMode="auto">
            <a:xfrm>
              <a:off x="23" y="2468"/>
              <a:ext cx="480" cy="239"/>
            </a:xfrm>
            <a:prstGeom prst="ellipse">
              <a:avLst/>
            </a:prstGeom>
            <a:solidFill>
              <a:schemeClr val="folHlink"/>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b="1">
                <a:solidFill>
                  <a:srgbClr val="FFFF00"/>
                </a:solidFill>
                <a:cs typeface="DilleniaUPC" pitchFamily="18" charset="-34"/>
              </a:endParaRPr>
            </a:p>
          </p:txBody>
        </p:sp>
        <p:sp>
          <p:nvSpPr>
            <p:cNvPr id="679942" name="Text Box 6"/>
            <p:cNvSpPr txBox="1">
              <a:spLocks noChangeArrowheads="1"/>
            </p:cNvSpPr>
            <p:nvPr/>
          </p:nvSpPr>
          <p:spPr bwMode="auto">
            <a:xfrm>
              <a:off x="-48" y="2448"/>
              <a:ext cx="624" cy="288"/>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2400" b="1">
                  <a:solidFill>
                    <a:schemeClr val="bg1"/>
                  </a:solidFill>
                  <a:cs typeface="Arial" charset="0"/>
                </a:rPr>
                <a:t>T+1</a:t>
              </a:r>
            </a:p>
          </p:txBody>
        </p:sp>
        <p:sp>
          <p:nvSpPr>
            <p:cNvPr id="679943" name="Rectangle 7"/>
            <p:cNvSpPr>
              <a:spLocks noChangeArrowheads="1"/>
            </p:cNvSpPr>
            <p:nvPr/>
          </p:nvSpPr>
          <p:spPr bwMode="auto">
            <a:xfrm>
              <a:off x="2640" y="1183"/>
              <a:ext cx="407"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1200">
                  <a:solidFill>
                    <a:schemeClr val="bg1"/>
                  </a:solidFill>
                  <a:latin typeface="Times New Roman" pitchFamily="18" charset="0"/>
                  <a:cs typeface="Times New Roman" pitchFamily="18" charset="0"/>
                </a:rPr>
                <a:t>ASSET</a:t>
              </a:r>
            </a:p>
          </p:txBody>
        </p:sp>
        <p:sp>
          <p:nvSpPr>
            <p:cNvPr id="679944" name="Rectangle 8"/>
            <p:cNvSpPr>
              <a:spLocks noChangeArrowheads="1"/>
            </p:cNvSpPr>
            <p:nvPr/>
          </p:nvSpPr>
          <p:spPr bwMode="auto">
            <a:xfrm>
              <a:off x="610" y="816"/>
              <a:ext cx="550"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ผู้ขาย</a:t>
              </a:r>
            </a:p>
          </p:txBody>
        </p:sp>
        <p:sp>
          <p:nvSpPr>
            <p:cNvPr id="679945" name="Rectangle 9"/>
            <p:cNvSpPr>
              <a:spLocks noChangeArrowheads="1"/>
            </p:cNvSpPr>
            <p:nvPr/>
          </p:nvSpPr>
          <p:spPr bwMode="auto">
            <a:xfrm>
              <a:off x="268" y="1682"/>
              <a:ext cx="624"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b="1">
                  <a:latin typeface="Times New Roman" pitchFamily="18" charset="0"/>
                  <a:cs typeface="DilleniaUPC" pitchFamily="18" charset="-34"/>
                </a:rPr>
                <a:t>คำสั่งขาย</a:t>
              </a:r>
            </a:p>
          </p:txBody>
        </p:sp>
        <p:graphicFrame>
          <p:nvGraphicFramePr>
            <p:cNvPr id="679946" name="Object 10">
              <a:hlinkClick r:id="" action="ppaction://ole?verb=0"/>
            </p:cNvPr>
            <p:cNvGraphicFramePr>
              <a:graphicFrameLocks/>
            </p:cNvGraphicFramePr>
            <p:nvPr/>
          </p:nvGraphicFramePr>
          <p:xfrm>
            <a:off x="2064" y="2544"/>
            <a:ext cx="1728" cy="298"/>
          </p:xfrm>
          <a:graphic>
            <a:graphicData uri="http://schemas.openxmlformats.org/presentationml/2006/ole">
              <mc:AlternateContent xmlns:mc="http://schemas.openxmlformats.org/markup-compatibility/2006">
                <mc:Choice xmlns:v="urn:schemas-microsoft-com:vml" Requires="v">
                  <p:oleObj spid="_x0000_s2054" name="Clip" r:id="rId3" imgW="7086600" imgH="4303440" progId="MS_ClipArt_Gallery.2">
                    <p:embed/>
                  </p:oleObj>
                </mc:Choice>
                <mc:Fallback>
                  <p:oleObj name="Clip" r:id="rId3" imgW="7086600" imgH="430344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4" y="2544"/>
                          <a:ext cx="1728" cy="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47" name="Line 11"/>
            <p:cNvSpPr>
              <a:spLocks noChangeShapeType="1"/>
            </p:cNvSpPr>
            <p:nvPr/>
          </p:nvSpPr>
          <p:spPr bwMode="auto">
            <a:xfrm flipH="1">
              <a:off x="3753" y="2752"/>
              <a:ext cx="56" cy="2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48" name="Rectangle 12"/>
            <p:cNvSpPr>
              <a:spLocks noChangeArrowheads="1"/>
            </p:cNvSpPr>
            <p:nvPr/>
          </p:nvSpPr>
          <p:spPr bwMode="auto">
            <a:xfrm>
              <a:off x="4512" y="789"/>
              <a:ext cx="466"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ผู้ซื้อ</a:t>
              </a:r>
            </a:p>
          </p:txBody>
        </p:sp>
        <p:graphicFrame>
          <p:nvGraphicFramePr>
            <p:cNvPr id="679949" name="Object 13">
              <a:hlinkClick r:id="" action="ppaction://ole?verb=0"/>
            </p:cNvPr>
            <p:cNvGraphicFramePr>
              <a:graphicFrameLocks/>
            </p:cNvGraphicFramePr>
            <p:nvPr/>
          </p:nvGraphicFramePr>
          <p:xfrm>
            <a:off x="4164" y="1941"/>
            <a:ext cx="937" cy="271"/>
          </p:xfrm>
          <a:graphic>
            <a:graphicData uri="http://schemas.openxmlformats.org/presentationml/2006/ole">
              <mc:AlternateContent xmlns:mc="http://schemas.openxmlformats.org/markup-compatibility/2006">
                <mc:Choice xmlns:v="urn:schemas-microsoft-com:vml" Requires="v">
                  <p:oleObj spid="_x0000_s2055" name="Clip" r:id="rId5" imgW="7086600" imgH="4303440" progId="MS_ClipArt_Gallery.5">
                    <p:embed/>
                  </p:oleObj>
                </mc:Choice>
                <mc:Fallback>
                  <p:oleObj name="Clip" r:id="rId5" imgW="7086600" imgH="4303440" progId="MS_ClipArt_Gallery.5">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4" y="1941"/>
                          <a:ext cx="937" cy="271"/>
                        </a:xfrm>
                        <a:prstGeom prst="rect">
                          <a:avLst/>
                        </a:prstGeom>
                        <a:solidFill>
                          <a:schemeClr val="tx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50" name="Rectangle 14"/>
            <p:cNvSpPr>
              <a:spLocks noChangeArrowheads="1"/>
            </p:cNvSpPr>
            <p:nvPr/>
          </p:nvSpPr>
          <p:spPr bwMode="auto">
            <a:xfrm>
              <a:off x="4272" y="1917"/>
              <a:ext cx="756"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solidFill>
                    <a:srgbClr val="003399"/>
                  </a:solidFill>
                  <a:latin typeface="Angsana New" pitchFamily="18" charset="-34"/>
                </a:rPr>
                <a:t>BROKER</a:t>
              </a:r>
            </a:p>
          </p:txBody>
        </p:sp>
        <p:sp>
          <p:nvSpPr>
            <p:cNvPr id="679951" name="Rectangle 15"/>
            <p:cNvSpPr>
              <a:spLocks noChangeArrowheads="1"/>
            </p:cNvSpPr>
            <p:nvPr/>
          </p:nvSpPr>
          <p:spPr bwMode="auto">
            <a:xfrm>
              <a:off x="2352" y="1536"/>
              <a:ext cx="1012"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latin typeface="Angsana New" pitchFamily="18" charset="-34"/>
                </a:rPr>
                <a:t>EXECUTION</a:t>
              </a:r>
            </a:p>
          </p:txBody>
        </p:sp>
        <p:sp>
          <p:nvSpPr>
            <p:cNvPr id="679952" name="Rectangle 16"/>
            <p:cNvSpPr>
              <a:spLocks noChangeArrowheads="1"/>
            </p:cNvSpPr>
            <p:nvPr/>
          </p:nvSpPr>
          <p:spPr bwMode="auto">
            <a:xfrm>
              <a:off x="4814" y="1661"/>
              <a:ext cx="566"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b="1">
                  <a:latin typeface="Times New Roman" pitchFamily="18" charset="0"/>
                  <a:cs typeface="DilleniaUPC" pitchFamily="18" charset="-34"/>
                </a:rPr>
                <a:t>คำสั่งซื้อ</a:t>
              </a:r>
            </a:p>
          </p:txBody>
        </p:sp>
        <p:sp>
          <p:nvSpPr>
            <p:cNvPr id="679953" name="Rectangle 17"/>
            <p:cNvSpPr>
              <a:spLocks noChangeArrowheads="1"/>
            </p:cNvSpPr>
            <p:nvPr/>
          </p:nvSpPr>
          <p:spPr bwMode="auto">
            <a:xfrm>
              <a:off x="1983" y="2551"/>
              <a:ext cx="1768"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    รายงานการซื้อขาย</a:t>
              </a:r>
            </a:p>
          </p:txBody>
        </p:sp>
        <p:graphicFrame>
          <p:nvGraphicFramePr>
            <p:cNvPr id="679954" name="Object 18">
              <a:hlinkClick r:id="" action="ppaction://ole?verb=0"/>
            </p:cNvPr>
            <p:cNvGraphicFramePr>
              <a:graphicFrameLocks/>
            </p:cNvGraphicFramePr>
            <p:nvPr/>
          </p:nvGraphicFramePr>
          <p:xfrm>
            <a:off x="564" y="2019"/>
            <a:ext cx="937" cy="271"/>
          </p:xfrm>
          <a:graphic>
            <a:graphicData uri="http://schemas.openxmlformats.org/presentationml/2006/ole">
              <mc:AlternateContent xmlns:mc="http://schemas.openxmlformats.org/markup-compatibility/2006">
                <mc:Choice xmlns:v="urn:schemas-microsoft-com:vml" Requires="v">
                  <p:oleObj spid="_x0000_s2056" name="Clip" r:id="rId6" imgW="7086600" imgH="4303440" progId="MS_ClipArt_Gallery.2">
                    <p:embed/>
                  </p:oleObj>
                </mc:Choice>
                <mc:Fallback>
                  <p:oleObj name="Clip" r:id="rId6" imgW="7086600" imgH="430344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 y="2019"/>
                          <a:ext cx="937" cy="271"/>
                        </a:xfrm>
                        <a:prstGeom prst="rect">
                          <a:avLst/>
                        </a:prstGeom>
                        <a:noFill/>
                        <a:ln w="12700">
                          <a:solidFill>
                            <a:srgbClr val="D1D1D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55" name="Rectangle 19"/>
            <p:cNvSpPr>
              <a:spLocks noChangeArrowheads="1"/>
            </p:cNvSpPr>
            <p:nvPr/>
          </p:nvSpPr>
          <p:spPr bwMode="auto">
            <a:xfrm>
              <a:off x="599" y="2006"/>
              <a:ext cx="793"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solidFill>
                    <a:srgbClr val="003399"/>
                  </a:solidFill>
                  <a:latin typeface="Angsana New" pitchFamily="18" charset="-34"/>
                </a:rPr>
                <a:t> BROKER</a:t>
              </a:r>
            </a:p>
          </p:txBody>
        </p:sp>
        <p:sp>
          <p:nvSpPr>
            <p:cNvPr id="679956" name="AutoShape 20"/>
            <p:cNvSpPr>
              <a:spLocks noChangeArrowheads="1"/>
            </p:cNvSpPr>
            <p:nvPr/>
          </p:nvSpPr>
          <p:spPr bwMode="auto">
            <a:xfrm>
              <a:off x="2352" y="2062"/>
              <a:ext cx="976" cy="398"/>
            </a:xfrm>
            <a:prstGeom prst="star16">
              <a:avLst>
                <a:gd name="adj" fmla="val 37500"/>
              </a:avLst>
            </a:prstGeom>
            <a:solidFill>
              <a:srgbClr val="D985CD"/>
            </a:solidFill>
            <a:ln w="50800">
              <a:miter lim="800000"/>
              <a:headEnd/>
              <a:tailEnd/>
            </a:ln>
            <a:effectLst/>
            <a:scene3d>
              <a:camera prst="legacyObliqueTopRight"/>
              <a:lightRig rig="legacyFlat3" dir="b"/>
            </a:scene3d>
            <a:sp3d extrusionH="430200" prstMaterial="legacyMatte">
              <a:bevelT w="13500" h="13500" prst="angle"/>
              <a:bevelB w="13500" h="13500" prst="angle"/>
              <a:extrusionClr>
                <a:srgbClr val="D985CD"/>
              </a:extrusionClr>
            </a:sp3d>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flatTx/>
            </a:bodyPr>
            <a:lstStyle/>
            <a:p>
              <a:endParaRPr lang="en-US"/>
            </a:p>
          </p:txBody>
        </p:sp>
        <p:sp>
          <p:nvSpPr>
            <p:cNvPr id="679957" name="Rectangle 21"/>
            <p:cNvSpPr>
              <a:spLocks noChangeArrowheads="1"/>
            </p:cNvSpPr>
            <p:nvPr/>
          </p:nvSpPr>
          <p:spPr bwMode="auto">
            <a:xfrm>
              <a:off x="2592" y="2067"/>
              <a:ext cx="498"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2400" b="1">
                  <a:solidFill>
                    <a:srgbClr val="FFFF00"/>
                  </a:solidFill>
                  <a:cs typeface="Arial" charset="0"/>
                </a:rPr>
                <a:t>TSD</a:t>
              </a:r>
            </a:p>
          </p:txBody>
        </p:sp>
        <p:sp>
          <p:nvSpPr>
            <p:cNvPr id="679958" name="AutoShape 22"/>
            <p:cNvSpPr>
              <a:spLocks noChangeArrowheads="1"/>
            </p:cNvSpPr>
            <p:nvPr/>
          </p:nvSpPr>
          <p:spPr bwMode="auto">
            <a:xfrm rot="16200000" flipH="1">
              <a:off x="2788" y="1783"/>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59" name="AutoShape 23"/>
            <p:cNvSpPr>
              <a:spLocks noChangeArrowheads="1"/>
            </p:cNvSpPr>
            <p:nvPr/>
          </p:nvSpPr>
          <p:spPr bwMode="auto">
            <a:xfrm rot="16200000" flipH="1">
              <a:off x="2922" y="2923"/>
              <a:ext cx="115"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0" name="AutoShape 24"/>
            <p:cNvSpPr>
              <a:spLocks noChangeArrowheads="1"/>
            </p:cNvSpPr>
            <p:nvPr/>
          </p:nvSpPr>
          <p:spPr bwMode="auto">
            <a:xfrm rot="16200000" flipH="1">
              <a:off x="4699" y="1732"/>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en-US" sz="3200">
                <a:solidFill>
                  <a:srgbClr val="FFFF00"/>
                </a:solidFill>
                <a:latin typeface="Times New Roman" pitchFamily="18" charset="0"/>
                <a:cs typeface="Times New Roman" pitchFamily="18" charset="0"/>
              </a:endParaRPr>
            </a:p>
          </p:txBody>
        </p:sp>
        <p:sp>
          <p:nvSpPr>
            <p:cNvPr id="679961" name="AutoShape 25"/>
            <p:cNvSpPr>
              <a:spLocks noChangeArrowheads="1"/>
            </p:cNvSpPr>
            <p:nvPr/>
          </p:nvSpPr>
          <p:spPr bwMode="auto">
            <a:xfrm rot="16200000" flipH="1">
              <a:off x="899" y="1771"/>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2" name="Line 26"/>
            <p:cNvSpPr>
              <a:spLocks noChangeShapeType="1"/>
            </p:cNvSpPr>
            <p:nvPr/>
          </p:nvSpPr>
          <p:spPr bwMode="auto">
            <a:xfrm flipH="1">
              <a:off x="1533" y="1714"/>
              <a:ext cx="656" cy="189"/>
            </a:xfrm>
            <a:prstGeom prst="line">
              <a:avLst/>
            </a:prstGeom>
            <a:noFill/>
            <a:ln w="50800">
              <a:solidFill>
                <a:srgbClr val="00FFFF"/>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3" name="Line 27"/>
            <p:cNvSpPr>
              <a:spLocks noChangeShapeType="1"/>
            </p:cNvSpPr>
            <p:nvPr/>
          </p:nvSpPr>
          <p:spPr bwMode="auto">
            <a:xfrm>
              <a:off x="3437" y="1714"/>
              <a:ext cx="640" cy="189"/>
            </a:xfrm>
            <a:prstGeom prst="line">
              <a:avLst/>
            </a:prstGeom>
            <a:noFill/>
            <a:ln w="50800">
              <a:solidFill>
                <a:srgbClr val="00FFFF"/>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679964" name="Picture 28" descr="bs00580_"/>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12" y="915"/>
              <a:ext cx="1296" cy="678"/>
            </a:xfrm>
            <a:prstGeom prst="rect">
              <a:avLst/>
            </a:prstGeom>
            <a:noFill/>
            <a:extLst>
              <a:ext uri="{909E8E84-426E-40DD-AFC4-6F175D3DCCD1}">
                <a14:hiddenFill xmlns:a14="http://schemas.microsoft.com/office/drawing/2010/main">
                  <a:solidFill>
                    <a:srgbClr val="FFFFFF"/>
                  </a:solidFill>
                </a14:hiddenFill>
              </a:ext>
            </a:extLst>
          </p:spPr>
        </p:pic>
        <p:pic>
          <p:nvPicPr>
            <p:cNvPr id="679965" name="Picture 29" descr="bd07153_"/>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20" y="1154"/>
              <a:ext cx="834" cy="567"/>
            </a:xfrm>
            <a:prstGeom prst="rect">
              <a:avLst/>
            </a:prstGeom>
            <a:noFill/>
            <a:extLst>
              <a:ext uri="{909E8E84-426E-40DD-AFC4-6F175D3DCCD1}">
                <a14:hiddenFill xmlns:a14="http://schemas.microsoft.com/office/drawing/2010/main">
                  <a:solidFill>
                    <a:srgbClr val="FFFFFF"/>
                  </a:solidFill>
                </a14:hiddenFill>
              </a:ext>
            </a:extLst>
          </p:spPr>
        </p:pic>
        <p:pic>
          <p:nvPicPr>
            <p:cNvPr id="679966" name="Picture 30" descr="bd05515_"/>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6" y="1124"/>
              <a:ext cx="982" cy="656"/>
            </a:xfrm>
            <a:prstGeom prst="rect">
              <a:avLst/>
            </a:prstGeom>
            <a:noFill/>
            <a:extLst>
              <a:ext uri="{909E8E84-426E-40DD-AFC4-6F175D3DCCD1}">
                <a14:hiddenFill xmlns:a14="http://schemas.microsoft.com/office/drawing/2010/main">
                  <a:solidFill>
                    <a:srgbClr val="FFFFFF"/>
                  </a:solidFill>
                </a14:hiddenFill>
              </a:ext>
            </a:extLst>
          </p:spPr>
        </p:pic>
        <p:sp>
          <p:nvSpPr>
            <p:cNvPr id="679988" name="Oval 52"/>
            <p:cNvSpPr>
              <a:spLocks noChangeArrowheads="1"/>
            </p:cNvSpPr>
            <p:nvPr/>
          </p:nvSpPr>
          <p:spPr bwMode="auto">
            <a:xfrm>
              <a:off x="0" y="2943"/>
              <a:ext cx="480" cy="225"/>
            </a:xfrm>
            <a:prstGeom prst="ellipse">
              <a:avLst/>
            </a:prstGeom>
            <a:solidFill>
              <a:schemeClr val="folHlink"/>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sz="2200">
                <a:solidFill>
                  <a:srgbClr val="00CC66"/>
                </a:solidFill>
                <a:cs typeface="Arial" charset="0"/>
              </a:endParaRPr>
            </a:p>
          </p:txBody>
        </p:sp>
        <p:sp>
          <p:nvSpPr>
            <p:cNvPr id="679989" name="Text Box 53"/>
            <p:cNvSpPr txBox="1">
              <a:spLocks noChangeArrowheads="1"/>
            </p:cNvSpPr>
            <p:nvPr/>
          </p:nvSpPr>
          <p:spPr bwMode="auto">
            <a:xfrm>
              <a:off x="0" y="2916"/>
              <a:ext cx="509" cy="288"/>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2400" b="1">
                  <a:solidFill>
                    <a:schemeClr val="bg1"/>
                  </a:solidFill>
                  <a:cs typeface="Arial" charset="0"/>
                </a:rPr>
                <a:t>T+3</a:t>
              </a:r>
            </a:p>
          </p:txBody>
        </p:sp>
        <p:sp>
          <p:nvSpPr>
            <p:cNvPr id="679993" name="AutoShape 57"/>
            <p:cNvSpPr>
              <a:spLocks noChangeArrowheads="1"/>
            </p:cNvSpPr>
            <p:nvPr/>
          </p:nvSpPr>
          <p:spPr bwMode="auto">
            <a:xfrm>
              <a:off x="2372" y="3287"/>
              <a:ext cx="1036" cy="487"/>
            </a:xfrm>
            <a:prstGeom prst="star16">
              <a:avLst>
                <a:gd name="adj" fmla="val 37500"/>
              </a:avLst>
            </a:prstGeom>
            <a:solidFill>
              <a:srgbClr val="00CC66"/>
            </a:solidFill>
            <a:ln w="50800">
              <a:miter lim="800000"/>
              <a:headEnd/>
              <a:tailEnd/>
            </a:ln>
            <a:effectLst/>
            <a:scene3d>
              <a:camera prst="legacyObliqueTopRight"/>
              <a:lightRig rig="legacyFlat3" dir="b"/>
            </a:scene3d>
            <a:sp3d extrusionH="430200" prstMaterial="legacyMatte">
              <a:bevelT w="13500" h="13500" prst="angle"/>
              <a:bevelB w="13500" h="13500" prst="angle"/>
              <a:extrusionClr>
                <a:srgbClr val="00CC66"/>
              </a:extrusionClr>
            </a:sp3d>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flatTx/>
            </a:bodyPr>
            <a:lstStyle/>
            <a:p>
              <a:endParaRPr lang="en-US"/>
            </a:p>
          </p:txBody>
        </p:sp>
        <p:sp>
          <p:nvSpPr>
            <p:cNvPr id="679994" name="Rectangle 58"/>
            <p:cNvSpPr>
              <a:spLocks noChangeArrowheads="1"/>
            </p:cNvSpPr>
            <p:nvPr/>
          </p:nvSpPr>
          <p:spPr bwMode="auto">
            <a:xfrm>
              <a:off x="2640" y="3264"/>
              <a:ext cx="576" cy="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4400" b="1">
                  <a:solidFill>
                    <a:schemeClr val="bg1"/>
                  </a:solidFill>
                  <a:latin typeface="Cordia New" pitchFamily="34" charset="-34"/>
                  <a:cs typeface="Times New Roman" pitchFamily="18" charset="0"/>
                </a:rPr>
                <a:t>TSD</a:t>
              </a:r>
            </a:p>
          </p:txBody>
        </p:sp>
        <p:sp>
          <p:nvSpPr>
            <p:cNvPr id="679995" name="AutoShape 59"/>
            <p:cNvSpPr>
              <a:spLocks noChangeArrowheads="1"/>
            </p:cNvSpPr>
            <p:nvPr/>
          </p:nvSpPr>
          <p:spPr bwMode="auto">
            <a:xfrm>
              <a:off x="1976" y="3505"/>
              <a:ext cx="280" cy="136"/>
            </a:xfrm>
            <a:prstGeom prst="rightArrow">
              <a:avLst>
                <a:gd name="adj1" fmla="val 50000"/>
                <a:gd name="adj2" fmla="val 102951"/>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96" name="Rectangle 60"/>
            <p:cNvSpPr>
              <a:spLocks noChangeArrowheads="1"/>
            </p:cNvSpPr>
            <p:nvPr/>
          </p:nvSpPr>
          <p:spPr bwMode="auto">
            <a:xfrm>
              <a:off x="657" y="3643"/>
              <a:ext cx="850"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lnSpc>
                  <a:spcPct val="60000"/>
                </a:lnSpc>
              </a:pPr>
              <a:r>
                <a:rPr lang="th-TH" sz="3200" b="1">
                  <a:latin typeface="Cordia New" pitchFamily="34" charset="-34"/>
                  <a:cs typeface="DilleniaUPC" pitchFamily="18" charset="-34"/>
                </a:rPr>
                <a:t>ยอดซื้อสุทธิ</a:t>
              </a:r>
            </a:p>
            <a:p>
              <a:pPr algn="ctr" eaLnBrk="0" hangingPunct="0">
                <a:lnSpc>
                  <a:spcPct val="60000"/>
                </a:lnSpc>
              </a:pPr>
              <a:r>
                <a:rPr lang="th-TH" sz="2000" b="1">
                  <a:latin typeface="Cordia New" pitchFamily="34" charset="-34"/>
                  <a:cs typeface="Times New Roman" pitchFamily="18" charset="0"/>
                </a:rPr>
                <a:t>BROKER</a:t>
              </a:r>
            </a:p>
          </p:txBody>
        </p:sp>
        <p:sp>
          <p:nvSpPr>
            <p:cNvPr id="679997" name="Rectangle 61"/>
            <p:cNvSpPr>
              <a:spLocks noChangeArrowheads="1"/>
            </p:cNvSpPr>
            <p:nvPr/>
          </p:nvSpPr>
          <p:spPr bwMode="auto">
            <a:xfrm>
              <a:off x="4414" y="3699"/>
              <a:ext cx="917" cy="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eaLnBrk="0" hangingPunct="0">
                <a:lnSpc>
                  <a:spcPct val="65000"/>
                </a:lnSpc>
              </a:pPr>
              <a:r>
                <a:rPr lang="th-TH" sz="3200" b="1">
                  <a:latin typeface="Cordia New" pitchFamily="34" charset="-34"/>
                  <a:cs typeface="DilleniaUPC" pitchFamily="18" charset="-34"/>
                </a:rPr>
                <a:t>ยอดขายสุทธิ</a:t>
              </a:r>
            </a:p>
            <a:p>
              <a:pPr algn="ctr" eaLnBrk="0" hangingPunct="0">
                <a:lnSpc>
                  <a:spcPct val="65000"/>
                </a:lnSpc>
              </a:pPr>
              <a:r>
                <a:rPr lang="th-TH" sz="2000" b="1">
                  <a:latin typeface="Cordia New" pitchFamily="34" charset="-34"/>
                  <a:cs typeface="Times New Roman" pitchFamily="18" charset="0"/>
                </a:rPr>
                <a:t>BROKER</a:t>
              </a:r>
            </a:p>
          </p:txBody>
        </p:sp>
        <p:sp>
          <p:nvSpPr>
            <p:cNvPr id="679998" name="AutoShape 62"/>
            <p:cNvSpPr>
              <a:spLocks noChangeArrowheads="1"/>
            </p:cNvSpPr>
            <p:nvPr/>
          </p:nvSpPr>
          <p:spPr bwMode="auto">
            <a:xfrm>
              <a:off x="3752" y="3505"/>
              <a:ext cx="280" cy="136"/>
            </a:xfrm>
            <a:prstGeom prst="rightArrow">
              <a:avLst>
                <a:gd name="adj1" fmla="val 50000"/>
                <a:gd name="adj2" fmla="val 102951"/>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a:solidFill>
                  <a:srgbClr val="FFFF00"/>
                </a:solidFill>
                <a:latin typeface="Times New Roman" pitchFamily="18" charset="0"/>
                <a:cs typeface="Times New Roman" pitchFamily="18" charset="0"/>
              </a:endParaRPr>
            </a:p>
          </p:txBody>
        </p:sp>
        <p:graphicFrame>
          <p:nvGraphicFramePr>
            <p:cNvPr id="680002" name="Object 66">
              <a:hlinkClick r:id="" action="ppaction://ole?verb=0"/>
            </p:cNvPr>
            <p:cNvGraphicFramePr>
              <a:graphicFrameLocks/>
            </p:cNvGraphicFramePr>
            <p:nvPr/>
          </p:nvGraphicFramePr>
          <p:xfrm>
            <a:off x="424" y="3174"/>
            <a:ext cx="1452" cy="413"/>
          </p:xfrm>
          <a:graphic>
            <a:graphicData uri="http://schemas.openxmlformats.org/presentationml/2006/ole">
              <mc:AlternateContent xmlns:mc="http://schemas.openxmlformats.org/markup-compatibility/2006">
                <mc:Choice xmlns:v="urn:schemas-microsoft-com:vml" Requires="v">
                  <p:oleObj spid="_x0000_s2057" name="Clip" r:id="rId10" imgW="5371920" imgH="2619360" progId="MS_ClipArt_Gallery.2">
                    <p:embed/>
                  </p:oleObj>
                </mc:Choice>
                <mc:Fallback>
                  <p:oleObj name="Clip" r:id="rId10" imgW="5371920" imgH="2619360" progId="MS_ClipArt_Gallery.2">
                    <p:embed/>
                    <p:pic>
                      <p:nvPicPr>
                        <p:cNvPr id="0" name=""/>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4" y="3174"/>
                          <a:ext cx="1452" cy="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680006" name="Picture 70" descr="bd06784_"/>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68" y="3165"/>
              <a:ext cx="810" cy="44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97899552"/>
      </p:ext>
    </p:extLst>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9" name="AutoShape 1027"/>
          <p:cNvSpPr>
            <a:spLocks noChangeArrowheads="1"/>
          </p:cNvSpPr>
          <p:nvPr/>
        </p:nvSpPr>
        <p:spPr bwMode="auto">
          <a:xfrm>
            <a:off x="228600" y="1752600"/>
            <a:ext cx="2057400" cy="6096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ประเภทหลักทรัพย์</a:t>
            </a:r>
            <a:endParaRPr lang="en-US" sz="2400" b="1">
              <a:solidFill>
                <a:schemeClr val="bg1"/>
              </a:solidFill>
              <a:latin typeface="Browallia New" pitchFamily="34" charset="-34"/>
              <a:cs typeface="Browallia New" pitchFamily="34" charset="-34"/>
            </a:endParaRPr>
          </a:p>
        </p:txBody>
      </p:sp>
      <p:graphicFrame>
        <p:nvGraphicFramePr>
          <p:cNvPr id="685224" name="Group 1192"/>
          <p:cNvGraphicFramePr>
            <a:graphicFrameLocks noGrp="1"/>
          </p:cNvGraphicFramePr>
          <p:nvPr/>
        </p:nvGraphicFramePr>
        <p:xfrm>
          <a:off x="2590800" y="1600200"/>
          <a:ext cx="1684338" cy="1005840"/>
        </p:xfrm>
        <a:graphic>
          <a:graphicData uri="http://schemas.openxmlformats.org/drawingml/2006/table">
            <a:tbl>
              <a:tblPr/>
              <a:tblGrid>
                <a:gridCol w="1684338"/>
              </a:tblGrid>
              <a:tr h="8890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หุ้นสามัญ</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หุ้นบุริมสิทธิ</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หุ้นกู้</a:t>
                      </a:r>
                      <a:endParaRPr kumimoji="0" lang="en-US" sz="2000" b="1" i="0" u="none" strike="noStrike" cap="none" normalizeH="0" baseline="0" smtClean="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685096" name="AutoShape 1064"/>
          <p:cNvSpPr>
            <a:spLocks noChangeArrowheads="1"/>
          </p:cNvSpPr>
          <p:nvPr/>
        </p:nvSpPr>
        <p:spPr bwMode="auto">
          <a:xfrm>
            <a:off x="228600" y="3232150"/>
            <a:ext cx="2057400" cy="7620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การเปิดเผยข้อมูล</a:t>
            </a:r>
          </a:p>
          <a:p>
            <a:pPr algn="ctr"/>
            <a:r>
              <a:rPr lang="th-TH" sz="2400" b="1">
                <a:solidFill>
                  <a:schemeClr val="bg1"/>
                </a:solidFill>
                <a:latin typeface="Browallia New" pitchFamily="34" charset="-34"/>
                <a:cs typeface="Browallia New" pitchFamily="34" charset="-34"/>
              </a:rPr>
              <a:t>ตามรอบเวลา</a:t>
            </a:r>
            <a:endParaRPr lang="en-US" sz="2400" b="1">
              <a:solidFill>
                <a:schemeClr val="bg1"/>
              </a:solidFill>
              <a:latin typeface="Browallia New" pitchFamily="34" charset="-34"/>
              <a:cs typeface="Browallia New" pitchFamily="34" charset="-34"/>
            </a:endParaRPr>
          </a:p>
        </p:txBody>
      </p:sp>
      <p:sp>
        <p:nvSpPr>
          <p:cNvPr id="685097" name="AutoShape 1065"/>
          <p:cNvSpPr>
            <a:spLocks noChangeArrowheads="1"/>
          </p:cNvSpPr>
          <p:nvPr/>
        </p:nvSpPr>
        <p:spPr bwMode="auto">
          <a:xfrm>
            <a:off x="228600" y="5010150"/>
            <a:ext cx="1981200" cy="6858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การเปิดเผยข้อมูล</a:t>
            </a:r>
          </a:p>
          <a:p>
            <a:pPr algn="ctr"/>
            <a:r>
              <a:rPr lang="th-TH" sz="2400" b="1">
                <a:solidFill>
                  <a:schemeClr val="bg1"/>
                </a:solidFill>
                <a:latin typeface="Browallia New" pitchFamily="34" charset="-34"/>
                <a:cs typeface="Browallia New" pitchFamily="34" charset="-34"/>
              </a:rPr>
              <a:t>ตามเหตุการณ์</a:t>
            </a:r>
            <a:endParaRPr lang="en-US" sz="2400" b="1">
              <a:solidFill>
                <a:schemeClr val="bg1"/>
              </a:solidFill>
              <a:latin typeface="Browallia New" pitchFamily="34" charset="-34"/>
              <a:cs typeface="Browallia New" pitchFamily="34" charset="-34"/>
            </a:endParaRPr>
          </a:p>
        </p:txBody>
      </p:sp>
      <p:graphicFrame>
        <p:nvGraphicFramePr>
          <p:cNvPr id="685223" name="Group 1191"/>
          <p:cNvGraphicFramePr>
            <a:graphicFrameLocks noGrp="1"/>
          </p:cNvGraphicFramePr>
          <p:nvPr/>
        </p:nvGraphicFramePr>
        <p:xfrm>
          <a:off x="3905250" y="1600200"/>
          <a:ext cx="3581400" cy="1005840"/>
        </p:xfrm>
        <a:graphic>
          <a:graphicData uri="http://schemas.openxmlformats.org/drawingml/2006/table">
            <a:tbl>
              <a:tblPr/>
              <a:tblGrid>
                <a:gridCol w="3581400"/>
              </a:tblGrid>
              <a:tr h="8890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หุ้นกู้แปลงสภาพ</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ใบสำคัญแสดงสิทธิในการซื้อหุ้นสามัญ</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ใบสำคัญแสดงสิทธิอนุพันธ์</a:t>
                      </a:r>
                      <a:endParaRPr kumimoji="0" lang="en-US" sz="2000" b="1" i="0" u="none" strike="noStrike" cap="none" normalizeH="0" baseline="0" smtClean="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tr>
            </a:tbl>
          </a:graphicData>
        </a:graphic>
      </p:graphicFrame>
      <p:graphicFrame>
        <p:nvGraphicFramePr>
          <p:cNvPr id="685125" name="Group 1093"/>
          <p:cNvGraphicFramePr>
            <a:graphicFrameLocks noGrp="1"/>
          </p:cNvGraphicFramePr>
          <p:nvPr/>
        </p:nvGraphicFramePr>
        <p:xfrm>
          <a:off x="7315200" y="1600200"/>
          <a:ext cx="1684338" cy="1066800"/>
        </p:xfrm>
        <a:graphic>
          <a:graphicData uri="http://schemas.openxmlformats.org/drawingml/2006/table">
            <a:tbl>
              <a:tblPr/>
              <a:tblGrid>
                <a:gridCol w="1684338"/>
              </a:tblGrid>
              <a:tr h="10668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หน่วยลงทุน</a:t>
                      </a:r>
                      <a:endParaRPr kumimoji="0" lang="en-US" sz="2000" b="1" i="0" u="none" strike="noStrike" cap="none" normalizeH="0" baseline="0" smtClean="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tr>
            </a:tbl>
          </a:graphicData>
        </a:graphic>
      </p:graphicFrame>
      <p:graphicFrame>
        <p:nvGraphicFramePr>
          <p:cNvPr id="685221" name="Group 1189"/>
          <p:cNvGraphicFramePr>
            <a:graphicFrameLocks noGrp="1"/>
          </p:cNvGraphicFramePr>
          <p:nvPr/>
        </p:nvGraphicFramePr>
        <p:xfrm>
          <a:off x="2514600" y="3124200"/>
          <a:ext cx="6400800" cy="1498600"/>
        </p:xfrm>
        <a:graphic>
          <a:graphicData uri="http://schemas.openxmlformats.org/drawingml/2006/table">
            <a:tbl>
              <a:tblPr/>
              <a:tblGrid>
                <a:gridCol w="4648200"/>
                <a:gridCol w="838200"/>
                <a:gridCol w="914400"/>
              </a:tblGrid>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งบการเงินประจำปี</a:t>
                      </a: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2</a:t>
                      </a:r>
                    </a:p>
                  </a:txBody>
                  <a:tcPr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เดือน</a:t>
                      </a:r>
                    </a:p>
                  </a:txBody>
                  <a:tcPr horzOverflow="overflow">
                    <a:lnL>
                      <a:noFill/>
                    </a:lnL>
                    <a:lnR cap="flat">
                      <a:noFill/>
                    </a:lnR>
                    <a:lnT cap="flat">
                      <a:noFill/>
                    </a:lnT>
                    <a:lnB>
                      <a:noFill/>
                    </a:lnB>
                    <a:lnTlToBr>
                      <a:noFill/>
                    </a:lnTlToBr>
                    <a:lnBlToTr>
                      <a:noFill/>
                    </a:lnBlToTr>
                    <a:noFill/>
                  </a:tcPr>
                </a:tc>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งบไตรมาส </a:t>
                      </a:r>
                    </a:p>
                  </a:txBody>
                  <a:tcP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45</a:t>
                      </a: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วัน</a:t>
                      </a:r>
                    </a:p>
                  </a:txBody>
                  <a:tcPr horzOverflow="overflow">
                    <a:lnL>
                      <a:noFill/>
                    </a:lnL>
                    <a:lnR cap="flat">
                      <a:noFill/>
                    </a:lnR>
                    <a:lnT>
                      <a:noFill/>
                    </a:lnT>
                    <a:lnB>
                      <a:noFill/>
                    </a:lnB>
                    <a:lnTlToBr>
                      <a:noFill/>
                    </a:lnTlToBr>
                    <a:lnBlToTr>
                      <a:noFill/>
                    </a:lnBlToTr>
                    <a:noFill/>
                  </a:tcPr>
                </a:tc>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รายงานการเปิดเผยข้อมูลประจำปี (56-1)</a:t>
                      </a:r>
                    </a:p>
                  </a:txBody>
                  <a:tcP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3 </a:t>
                      </a: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เดือน</a:t>
                      </a:r>
                    </a:p>
                  </a:txBody>
                  <a:tcPr horzOverflow="overflow">
                    <a:lnL>
                      <a:noFill/>
                    </a:lnL>
                    <a:lnR cap="flat">
                      <a:noFill/>
                    </a:lnR>
                    <a:lnT>
                      <a:noFill/>
                    </a:lnT>
                    <a:lnB>
                      <a:noFill/>
                    </a:lnB>
                    <a:lnTlToBr>
                      <a:noFill/>
                    </a:lnTlToBr>
                    <a:lnBlToTr>
                      <a:noFill/>
                    </a:lnBlToTr>
                    <a:noFill/>
                  </a:tcPr>
                </a:tc>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รายงานประจำปีที่เสนอต่อผู้ถือหุ้น(56-2)</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110</a:t>
                      </a:r>
                    </a:p>
                  </a:txBody>
                  <a:tcPr horzOverflow="overflow">
                    <a:lnL>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วัน</a:t>
                      </a:r>
                    </a:p>
                  </a:txBody>
                  <a:tcPr horzOverflow="overflow">
                    <a:lnL>
                      <a:noFill/>
                    </a:lnL>
                    <a:lnR cap="flat">
                      <a:noFill/>
                    </a:lnR>
                    <a:lnT>
                      <a:noFill/>
                    </a:lnT>
                    <a:lnB cap="flat">
                      <a:noFill/>
                    </a:lnB>
                    <a:lnTlToBr>
                      <a:noFill/>
                    </a:lnTlToBr>
                    <a:lnBlToTr>
                      <a:noFill/>
                    </a:lnBlToTr>
                    <a:noFill/>
                  </a:tcPr>
                </a:tc>
              </a:tr>
            </a:tbl>
          </a:graphicData>
        </a:graphic>
      </p:graphicFrame>
      <p:sp>
        <p:nvSpPr>
          <p:cNvPr id="685208" name="Text Box 1176"/>
          <p:cNvSpPr txBox="1">
            <a:spLocks noChangeArrowheads="1"/>
          </p:cNvSpPr>
          <p:nvPr/>
        </p:nvSpPr>
        <p:spPr bwMode="auto">
          <a:xfrm>
            <a:off x="2514600" y="4953000"/>
            <a:ext cx="5791200" cy="641350"/>
          </a:xfrm>
          <a:prstGeom prst="rect">
            <a:avLst/>
          </a:prstGeom>
          <a:noFill/>
          <a:ln>
            <a:noFill/>
          </a:ln>
          <a:effectLst/>
          <a:extLst>
            <a:ext uri="{909E8E84-426E-40DD-AFC4-6F175D3DCCD1}">
              <a14:hiddenFill xmlns:a14="http://schemas.microsoft.com/office/drawing/2010/main">
                <a:gradFill rotWithShape="0">
                  <a:gsLst>
                    <a:gs pos="0">
                      <a:srgbClr val="FFFF00"/>
                    </a:gs>
                    <a:gs pos="50000">
                      <a:srgbClr val="FFFF00">
                        <a:gamma/>
                        <a:tint val="13725"/>
                        <a:invGamma/>
                      </a:srgbClr>
                    </a:gs>
                    <a:gs pos="100000">
                      <a:srgbClr val="FFFF00"/>
                    </a:gs>
                  </a:gsLst>
                  <a:lin ang="27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spAutoFit/>
            <a:flatTx/>
          </a:bodyPr>
          <a:lstStyle/>
          <a:p>
            <a:pPr>
              <a:lnSpc>
                <a:spcPct val="90000"/>
              </a:lnSpc>
            </a:pPr>
            <a:r>
              <a:rPr lang="th-TH" sz="2000" b="1">
                <a:latin typeface="Browallia New" pitchFamily="34" charset="-34"/>
                <a:cs typeface="Browallia New" pitchFamily="34" charset="-34"/>
              </a:rPr>
              <a:t>รายงานกรณีความขัดแย้งทางผลประโยชน์ การครอบงำกิจการ และเหตุการณ์ที่อาจมีผลต่อราคาหลักทรัพย์</a:t>
            </a:r>
          </a:p>
        </p:txBody>
      </p:sp>
      <p:sp>
        <p:nvSpPr>
          <p:cNvPr id="685222" name="Rectangle 1190"/>
          <p:cNvSpPr>
            <a:spLocks noGrp="1" noChangeArrowheads="1"/>
          </p:cNvSpPr>
          <p:nvPr>
            <p:ph type="title"/>
          </p:nvPr>
        </p:nvSpPr>
        <p:spPr/>
        <p:txBody>
          <a:bodyPr/>
          <a:lstStyle/>
          <a:p>
            <a:r>
              <a:rPr lang="th-TH" sz="3600">
                <a:latin typeface="Browallia New" pitchFamily="34" charset="-34"/>
                <a:cs typeface="Browallia New" pitchFamily="34" charset="-34"/>
              </a:rPr>
              <a:t>การจดทะเบียนหลักทรัพย์</a:t>
            </a:r>
          </a:p>
        </p:txBody>
      </p:sp>
    </p:spTree>
    <p:extLst>
      <p:ext uri="{BB962C8B-B14F-4D97-AF65-F5344CB8AC3E}">
        <p14:creationId xmlns:p14="http://schemas.microsoft.com/office/powerpoint/2010/main" val="11643340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685800" y="685800"/>
            <a:ext cx="7772400" cy="944563"/>
          </a:xfrm>
          <a:noFill/>
        </p:spPr>
        <p:txBody>
          <a:bodyPr lIns="90488" tIns="44450" rIns="90488" bIns="44450"/>
          <a:lstStyle/>
          <a:p>
            <a:pPr eaLnBrk="1" hangingPunct="1"/>
            <a:r>
              <a:rPr lang="en-US" dirty="0" smtClean="0"/>
              <a:t>Buying and Selling Securities</a:t>
            </a:r>
            <a:endParaRPr lang="en-US" sz="2400" dirty="0" smtClean="0"/>
          </a:p>
        </p:txBody>
      </p:sp>
      <p:sp>
        <p:nvSpPr>
          <p:cNvPr id="36867" name="Rectangle 3"/>
          <p:cNvSpPr>
            <a:spLocks noGrp="1" noChangeArrowheads="1"/>
          </p:cNvSpPr>
          <p:nvPr>
            <p:ph type="body" sz="half" idx="4294967295"/>
          </p:nvPr>
        </p:nvSpPr>
        <p:spPr>
          <a:xfrm>
            <a:off x="914400" y="1600200"/>
            <a:ext cx="7315200" cy="5029200"/>
          </a:xfrm>
          <a:noFill/>
        </p:spPr>
        <p:txBody>
          <a:bodyPr lIns="90488" tIns="44450" rIns="90488" bIns="44450"/>
          <a:lstStyle/>
          <a:p>
            <a:pPr eaLnBrk="1" hangingPunct="1"/>
            <a:r>
              <a:rPr lang="en-US" dirty="0" smtClean="0"/>
              <a:t>How are the orders placed with the broker?</a:t>
            </a:r>
          </a:p>
          <a:p>
            <a:pPr lvl="1" eaLnBrk="1" hangingPunct="1"/>
            <a:r>
              <a:rPr lang="en-US" dirty="0" smtClean="0"/>
              <a:t>Orders are placed through buy and sell orders</a:t>
            </a:r>
          </a:p>
          <a:p>
            <a:pPr eaLnBrk="1" hangingPunct="1"/>
            <a:r>
              <a:rPr lang="en-US" sz="2400" dirty="0" smtClean="0"/>
              <a:t>What are Buy and Sell Orders?</a:t>
            </a:r>
          </a:p>
          <a:p>
            <a:pPr lvl="1" eaLnBrk="1" hangingPunct="1"/>
            <a:r>
              <a:rPr lang="en-US" dirty="0" smtClean="0"/>
              <a:t>Orders to purchase or sell a specific quantity of a specific security at either a specific or market price</a:t>
            </a:r>
          </a:p>
          <a:p>
            <a:pPr eaLnBrk="1" hangingPunct="1"/>
            <a:r>
              <a:rPr lang="en-US" sz="2400" dirty="0" smtClean="0"/>
              <a:t>Does size make a difference on buy and sell orders?</a:t>
            </a:r>
          </a:p>
          <a:p>
            <a:pPr lvl="1" eaLnBrk="1" hangingPunct="1"/>
            <a:r>
              <a:rPr lang="en-US" dirty="0" smtClean="0"/>
              <a:t>Yes.  Round lots are easier to sell than odd lots</a:t>
            </a:r>
          </a:p>
          <a:p>
            <a:pPr lvl="2" eaLnBrk="1" hangingPunct="1"/>
            <a:r>
              <a:rPr lang="en-US" dirty="0" smtClean="0"/>
              <a:t>Round lots are generally orders of 100 shares, and odd lots are orders of 1 to 99 shares</a:t>
            </a:r>
          </a:p>
          <a:p>
            <a:pPr lvl="1" eaLnBrk="1" hangingPunct="1"/>
            <a:r>
              <a:rPr lang="en-US" dirty="0" smtClean="0"/>
              <a:t>You will get better execution and price with round lots</a:t>
            </a:r>
          </a:p>
        </p:txBody>
      </p:sp>
    </p:spTree>
    <p:extLst>
      <p:ext uri="{BB962C8B-B14F-4D97-AF65-F5344CB8AC3E}">
        <p14:creationId xmlns:p14="http://schemas.microsoft.com/office/powerpoint/2010/main" val="416167417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fade">
                                      <p:cBhvr>
                                        <p:cTn id="7" dur="1000"/>
                                        <p:tgtEl>
                                          <p:spTgt spid="368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867">
                                            <p:txEl>
                                              <p:pRg st="1" end="1"/>
                                            </p:txEl>
                                          </p:spTgt>
                                        </p:tgtEl>
                                        <p:attrNameLst>
                                          <p:attrName>style.visibility</p:attrName>
                                        </p:attrNameLst>
                                      </p:cBhvr>
                                      <p:to>
                                        <p:strVal val="visible"/>
                                      </p:to>
                                    </p:set>
                                    <p:animEffect transition="in" filter="fade">
                                      <p:cBhvr>
                                        <p:cTn id="12" dur="1000"/>
                                        <p:tgtEl>
                                          <p:spTgt spid="3686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867">
                                            <p:txEl>
                                              <p:pRg st="2" end="2"/>
                                            </p:txEl>
                                          </p:spTgt>
                                        </p:tgtEl>
                                        <p:attrNameLst>
                                          <p:attrName>style.visibility</p:attrName>
                                        </p:attrNameLst>
                                      </p:cBhvr>
                                      <p:to>
                                        <p:strVal val="visible"/>
                                      </p:to>
                                    </p:set>
                                    <p:animEffect transition="in" filter="fade">
                                      <p:cBhvr>
                                        <p:cTn id="15" dur="1000"/>
                                        <p:tgtEl>
                                          <p:spTgt spid="3686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867">
                                            <p:txEl>
                                              <p:pRg st="3" end="3"/>
                                            </p:txEl>
                                          </p:spTgt>
                                        </p:tgtEl>
                                        <p:attrNameLst>
                                          <p:attrName>style.visibility</p:attrName>
                                        </p:attrNameLst>
                                      </p:cBhvr>
                                      <p:to>
                                        <p:strVal val="visible"/>
                                      </p:to>
                                    </p:set>
                                    <p:animEffect transition="in" filter="fade">
                                      <p:cBhvr>
                                        <p:cTn id="18" dur="1000"/>
                                        <p:tgtEl>
                                          <p:spTgt spid="3686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6867">
                                            <p:txEl>
                                              <p:pRg st="4" end="4"/>
                                            </p:txEl>
                                          </p:spTgt>
                                        </p:tgtEl>
                                        <p:attrNameLst>
                                          <p:attrName>style.visibility</p:attrName>
                                        </p:attrNameLst>
                                      </p:cBhvr>
                                      <p:to>
                                        <p:strVal val="visible"/>
                                      </p:to>
                                    </p:set>
                                    <p:animEffect transition="in" filter="fade">
                                      <p:cBhvr>
                                        <p:cTn id="21" dur="1000"/>
                                        <p:tgtEl>
                                          <p:spTgt spid="36867">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6867">
                                            <p:txEl>
                                              <p:pRg st="5" end="5"/>
                                            </p:txEl>
                                          </p:spTgt>
                                        </p:tgtEl>
                                        <p:attrNameLst>
                                          <p:attrName>style.visibility</p:attrName>
                                        </p:attrNameLst>
                                      </p:cBhvr>
                                      <p:to>
                                        <p:strVal val="visible"/>
                                      </p:to>
                                    </p:set>
                                    <p:animEffect transition="in" filter="fade">
                                      <p:cBhvr>
                                        <p:cTn id="24" dur="1000"/>
                                        <p:tgtEl>
                                          <p:spTgt spid="36867">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6867">
                                            <p:txEl>
                                              <p:pRg st="6" end="6"/>
                                            </p:txEl>
                                          </p:spTgt>
                                        </p:tgtEl>
                                        <p:attrNameLst>
                                          <p:attrName>style.visibility</p:attrName>
                                        </p:attrNameLst>
                                      </p:cBhvr>
                                      <p:to>
                                        <p:strVal val="visible"/>
                                      </p:to>
                                    </p:set>
                                    <p:animEffect transition="in" filter="fade">
                                      <p:cBhvr>
                                        <p:cTn id="27" dur="1000"/>
                                        <p:tgtEl>
                                          <p:spTgt spid="36867">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6867">
                                            <p:txEl>
                                              <p:pRg st="7" end="7"/>
                                            </p:txEl>
                                          </p:spTgt>
                                        </p:tgtEl>
                                        <p:attrNameLst>
                                          <p:attrName>style.visibility</p:attrName>
                                        </p:attrNameLst>
                                      </p:cBhvr>
                                      <p:to>
                                        <p:strVal val="visible"/>
                                      </p:to>
                                    </p:set>
                                    <p:animEffect transition="in" filter="fade">
                                      <p:cBhvr>
                                        <p:cTn id="30" dur="1000"/>
                                        <p:tgtEl>
                                          <p:spTgt spid="368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a:xfrm>
            <a:off x="685800" y="655638"/>
            <a:ext cx="7772400" cy="944562"/>
          </a:xfrm>
          <a:noFill/>
        </p:spPr>
        <p:txBody>
          <a:bodyPr lIns="90488" tIns="44450" rIns="90488" bIns="44450"/>
          <a:lstStyle/>
          <a:p>
            <a:pPr eaLnBrk="1" hangingPunct="1"/>
            <a:r>
              <a:rPr lang="en-US" dirty="0" smtClean="0"/>
              <a:t>Buying and Selling Securities</a:t>
            </a:r>
            <a:r>
              <a:rPr lang="en-US" sz="2000" dirty="0" smtClean="0"/>
              <a:t> </a:t>
            </a:r>
            <a:endParaRPr lang="en-US" sz="2400" dirty="0" smtClean="0"/>
          </a:p>
        </p:txBody>
      </p:sp>
      <p:sp>
        <p:nvSpPr>
          <p:cNvPr id="40963" name="Rectangle 3"/>
          <p:cNvSpPr>
            <a:spLocks noGrp="1" noChangeArrowheads="1"/>
          </p:cNvSpPr>
          <p:nvPr>
            <p:ph type="body" idx="4294967295"/>
          </p:nvPr>
        </p:nvSpPr>
        <p:spPr>
          <a:xfrm>
            <a:off x="914400" y="1600200"/>
            <a:ext cx="7315200" cy="5029200"/>
          </a:xfrm>
          <a:noFill/>
        </p:spPr>
        <p:txBody>
          <a:bodyPr lIns="90488" tIns="44450" rIns="90488" bIns="44450"/>
          <a:lstStyle/>
          <a:p>
            <a:pPr eaLnBrk="1" hangingPunct="1"/>
            <a:r>
              <a:rPr lang="en-US" dirty="0" smtClean="0"/>
              <a:t>What are the major kinds of orders used?</a:t>
            </a:r>
          </a:p>
          <a:p>
            <a:pPr lvl="1" eaLnBrk="1" hangingPunct="1"/>
            <a:r>
              <a:rPr lang="en-US" sz="2800" dirty="0" smtClean="0"/>
              <a:t>Day orders</a:t>
            </a:r>
          </a:p>
          <a:p>
            <a:pPr lvl="2" eaLnBrk="1" hangingPunct="1"/>
            <a:r>
              <a:rPr lang="en-US" dirty="0" smtClean="0"/>
              <a:t>Orders to buy and sell which are good only until the end of the trading day.</a:t>
            </a:r>
          </a:p>
          <a:p>
            <a:pPr lvl="1" eaLnBrk="1" hangingPunct="1"/>
            <a:r>
              <a:rPr lang="en-US" sz="2800" dirty="0" smtClean="0"/>
              <a:t>Open orders </a:t>
            </a:r>
            <a:r>
              <a:rPr lang="en-US" dirty="0" smtClean="0"/>
              <a:t>(GTC: good till canceled, GTD: good till date specified)</a:t>
            </a:r>
          </a:p>
          <a:p>
            <a:pPr lvl="2" eaLnBrk="1" hangingPunct="1"/>
            <a:r>
              <a:rPr lang="en-US" dirty="0" smtClean="0"/>
              <a:t>Orders which are good until filled or canceled.  </a:t>
            </a:r>
          </a:p>
          <a:p>
            <a:pPr lvl="3" eaLnBrk="1" hangingPunct="1"/>
            <a:r>
              <a:rPr lang="en-US" dirty="0" smtClean="0"/>
              <a:t>Be very careful with open or GTC /GTD orders.  If you fail to cancel specific orders, you might have orders filled that you forgot to close out</a:t>
            </a:r>
          </a:p>
        </p:txBody>
      </p:sp>
    </p:spTree>
    <p:extLst>
      <p:ext uri="{BB962C8B-B14F-4D97-AF65-F5344CB8AC3E}">
        <p14:creationId xmlns:p14="http://schemas.microsoft.com/office/powerpoint/2010/main" val="19370640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barn(outVertical)">
                                      <p:cBhvr>
                                        <p:cTn id="7" dur="500"/>
                                        <p:tgtEl>
                                          <p:spTgt spid="409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40963">
                                            <p:txEl>
                                              <p:pRg st="1" end="1"/>
                                            </p:txEl>
                                          </p:spTgt>
                                        </p:tgtEl>
                                        <p:attrNameLst>
                                          <p:attrName>style.visibility</p:attrName>
                                        </p:attrNameLst>
                                      </p:cBhvr>
                                      <p:to>
                                        <p:strVal val="visible"/>
                                      </p:to>
                                    </p:set>
                                    <p:animEffect transition="in" filter="barn(outVertical)">
                                      <p:cBhvr>
                                        <p:cTn id="12" dur="500"/>
                                        <p:tgtEl>
                                          <p:spTgt spid="40963">
                                            <p:txEl>
                                              <p:pRg st="1" end="1"/>
                                            </p:txEl>
                                          </p:spTgt>
                                        </p:tgtEl>
                                      </p:cBhvr>
                                    </p:animEffect>
                                  </p:childTnLst>
                                </p:cTn>
                              </p:par>
                              <p:par>
                                <p:cTn id="13" presetID="16" presetClass="entr" presetSubtype="37" fill="hold" grpId="0" nodeType="withEffect">
                                  <p:stCondLst>
                                    <p:cond delay="0"/>
                                  </p:stCondLst>
                                  <p:childTnLst>
                                    <p:set>
                                      <p:cBhvr>
                                        <p:cTn id="14" dur="1" fill="hold">
                                          <p:stCondLst>
                                            <p:cond delay="0"/>
                                          </p:stCondLst>
                                        </p:cTn>
                                        <p:tgtEl>
                                          <p:spTgt spid="40963">
                                            <p:txEl>
                                              <p:pRg st="2" end="2"/>
                                            </p:txEl>
                                          </p:spTgt>
                                        </p:tgtEl>
                                        <p:attrNameLst>
                                          <p:attrName>style.visibility</p:attrName>
                                        </p:attrNameLst>
                                      </p:cBhvr>
                                      <p:to>
                                        <p:strVal val="visible"/>
                                      </p:to>
                                    </p:set>
                                    <p:animEffect transition="in" filter="barn(outVertical)">
                                      <p:cBhvr>
                                        <p:cTn id="15" dur="500"/>
                                        <p:tgtEl>
                                          <p:spTgt spid="40963">
                                            <p:txEl>
                                              <p:pRg st="2" end="2"/>
                                            </p:txEl>
                                          </p:spTgt>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40963">
                                            <p:txEl>
                                              <p:pRg st="3" end="3"/>
                                            </p:txEl>
                                          </p:spTgt>
                                        </p:tgtEl>
                                        <p:attrNameLst>
                                          <p:attrName>style.visibility</p:attrName>
                                        </p:attrNameLst>
                                      </p:cBhvr>
                                      <p:to>
                                        <p:strVal val="visible"/>
                                      </p:to>
                                    </p:set>
                                    <p:animEffect transition="in" filter="barn(outVertical)">
                                      <p:cBhvr>
                                        <p:cTn id="18" dur="500"/>
                                        <p:tgtEl>
                                          <p:spTgt spid="40963">
                                            <p:txEl>
                                              <p:pRg st="3" end="3"/>
                                            </p:txEl>
                                          </p:spTgt>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40963">
                                            <p:txEl>
                                              <p:pRg st="4" end="4"/>
                                            </p:txEl>
                                          </p:spTgt>
                                        </p:tgtEl>
                                        <p:attrNameLst>
                                          <p:attrName>style.visibility</p:attrName>
                                        </p:attrNameLst>
                                      </p:cBhvr>
                                      <p:to>
                                        <p:strVal val="visible"/>
                                      </p:to>
                                    </p:set>
                                    <p:animEffect transition="in" filter="barn(outVertical)">
                                      <p:cBhvr>
                                        <p:cTn id="21" dur="500"/>
                                        <p:tgtEl>
                                          <p:spTgt spid="40963">
                                            <p:txEl>
                                              <p:pRg st="4" end="4"/>
                                            </p:txEl>
                                          </p:spTgt>
                                        </p:tgtEl>
                                      </p:cBhvr>
                                    </p:animEffect>
                                  </p:childTnLst>
                                </p:cTn>
                              </p:par>
                              <p:par>
                                <p:cTn id="22" presetID="16" presetClass="entr" presetSubtype="37" fill="hold" grpId="0" nodeType="withEffect">
                                  <p:stCondLst>
                                    <p:cond delay="0"/>
                                  </p:stCondLst>
                                  <p:childTnLst>
                                    <p:set>
                                      <p:cBhvr>
                                        <p:cTn id="23" dur="1" fill="hold">
                                          <p:stCondLst>
                                            <p:cond delay="0"/>
                                          </p:stCondLst>
                                        </p:cTn>
                                        <p:tgtEl>
                                          <p:spTgt spid="40963">
                                            <p:txEl>
                                              <p:pRg st="5" end="5"/>
                                            </p:txEl>
                                          </p:spTgt>
                                        </p:tgtEl>
                                        <p:attrNameLst>
                                          <p:attrName>style.visibility</p:attrName>
                                        </p:attrNameLst>
                                      </p:cBhvr>
                                      <p:to>
                                        <p:strVal val="visible"/>
                                      </p:to>
                                    </p:set>
                                    <p:animEffect transition="in" filter="barn(outVertical)">
                                      <p:cBhvr>
                                        <p:cTn id="24" dur="500"/>
                                        <p:tgtEl>
                                          <p:spTgt spid="409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bldLvl="2"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685800" y="609600"/>
            <a:ext cx="7772400" cy="949325"/>
          </a:xfrm>
        </p:spPr>
        <p:txBody>
          <a:bodyPr/>
          <a:lstStyle/>
          <a:p>
            <a:pPr eaLnBrk="1" hangingPunct="1"/>
            <a:r>
              <a:rPr lang="en-US" dirty="0" smtClean="0"/>
              <a:t>Buying and Selling Securities</a:t>
            </a:r>
            <a:r>
              <a:rPr lang="en-US" sz="2000" dirty="0" smtClean="0"/>
              <a:t> </a:t>
            </a:r>
            <a:endParaRPr lang="en-US" sz="2400" dirty="0" smtClean="0"/>
          </a:p>
        </p:txBody>
      </p:sp>
      <p:sp>
        <p:nvSpPr>
          <p:cNvPr id="180227" name="Rectangle 3"/>
          <p:cNvSpPr>
            <a:spLocks noGrp="1" noChangeArrowheads="1"/>
          </p:cNvSpPr>
          <p:nvPr>
            <p:ph type="body" idx="4294967295"/>
          </p:nvPr>
        </p:nvSpPr>
        <p:spPr>
          <a:xfrm>
            <a:off x="895350" y="1600200"/>
            <a:ext cx="7334250" cy="4114800"/>
          </a:xfrm>
        </p:spPr>
        <p:txBody>
          <a:bodyPr/>
          <a:lstStyle/>
          <a:p>
            <a:pPr eaLnBrk="1" hangingPunct="1"/>
            <a:r>
              <a:rPr lang="en-US" dirty="0" smtClean="0"/>
              <a:t>Market orders</a:t>
            </a:r>
          </a:p>
          <a:p>
            <a:pPr lvl="1" eaLnBrk="1" hangingPunct="1"/>
            <a:r>
              <a:rPr lang="en-US" dirty="0" smtClean="0"/>
              <a:t>Orders to sell or buy a specific number of shares at the currently available or market price. </a:t>
            </a:r>
          </a:p>
          <a:p>
            <a:pPr lvl="2" eaLnBrk="1" hangingPunct="1"/>
            <a:r>
              <a:rPr lang="en-US" dirty="0" smtClean="0"/>
              <a:t>Be careful as the market can move quickly and dramatically between when you place the order and order execution time </a:t>
            </a:r>
          </a:p>
          <a:p>
            <a:pPr eaLnBrk="1" hangingPunct="1"/>
            <a:r>
              <a:rPr lang="en-US" dirty="0" smtClean="0"/>
              <a:t>Fill or kill orders</a:t>
            </a:r>
          </a:p>
          <a:p>
            <a:pPr lvl="1" eaLnBrk="1" hangingPunct="1"/>
            <a:r>
              <a:rPr lang="en-US" dirty="0" smtClean="0"/>
              <a:t>Orders which must be either filled or canceled immediately.  Most often these are market orders</a:t>
            </a:r>
          </a:p>
        </p:txBody>
      </p:sp>
    </p:spTree>
    <p:extLst>
      <p:ext uri="{BB962C8B-B14F-4D97-AF65-F5344CB8AC3E}">
        <p14:creationId xmlns:p14="http://schemas.microsoft.com/office/powerpoint/2010/main" val="24084872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0227">
                                            <p:txEl>
                                              <p:pRg st="0" end="0"/>
                                            </p:txEl>
                                          </p:spTgt>
                                        </p:tgtEl>
                                        <p:attrNameLst>
                                          <p:attrName>style.visibility</p:attrName>
                                        </p:attrNameLst>
                                      </p:cBhvr>
                                      <p:to>
                                        <p:strVal val="visible"/>
                                      </p:to>
                                    </p:set>
                                    <p:animEffect transition="in" filter="fade">
                                      <p:cBhvr>
                                        <p:cTn id="7" dur="1000"/>
                                        <p:tgtEl>
                                          <p:spTgt spid="1802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0227">
                                            <p:txEl>
                                              <p:pRg st="1" end="1"/>
                                            </p:txEl>
                                          </p:spTgt>
                                        </p:tgtEl>
                                        <p:attrNameLst>
                                          <p:attrName>style.visibility</p:attrName>
                                        </p:attrNameLst>
                                      </p:cBhvr>
                                      <p:to>
                                        <p:strVal val="visible"/>
                                      </p:to>
                                    </p:set>
                                    <p:animEffect transition="in" filter="fade">
                                      <p:cBhvr>
                                        <p:cTn id="12" dur="1000"/>
                                        <p:tgtEl>
                                          <p:spTgt spid="18022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0227">
                                            <p:txEl>
                                              <p:pRg st="2" end="2"/>
                                            </p:txEl>
                                          </p:spTgt>
                                        </p:tgtEl>
                                        <p:attrNameLst>
                                          <p:attrName>style.visibility</p:attrName>
                                        </p:attrNameLst>
                                      </p:cBhvr>
                                      <p:to>
                                        <p:strVal val="visible"/>
                                      </p:to>
                                    </p:set>
                                    <p:animEffect transition="in" filter="fade">
                                      <p:cBhvr>
                                        <p:cTn id="15" dur="1000"/>
                                        <p:tgtEl>
                                          <p:spTgt spid="18022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0227">
                                            <p:txEl>
                                              <p:pRg st="3" end="3"/>
                                            </p:txEl>
                                          </p:spTgt>
                                        </p:tgtEl>
                                        <p:attrNameLst>
                                          <p:attrName>style.visibility</p:attrName>
                                        </p:attrNameLst>
                                      </p:cBhvr>
                                      <p:to>
                                        <p:strVal val="visible"/>
                                      </p:to>
                                    </p:set>
                                    <p:animEffect transition="in" filter="fade">
                                      <p:cBhvr>
                                        <p:cTn id="18" dur="1000"/>
                                        <p:tgtEl>
                                          <p:spTgt spid="18022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0227">
                                            <p:txEl>
                                              <p:pRg st="4" end="4"/>
                                            </p:txEl>
                                          </p:spTgt>
                                        </p:tgtEl>
                                        <p:attrNameLst>
                                          <p:attrName>style.visibility</p:attrName>
                                        </p:attrNameLst>
                                      </p:cBhvr>
                                      <p:to>
                                        <p:strVal val="visible"/>
                                      </p:to>
                                    </p:set>
                                    <p:animEffect transition="in" filter="fade">
                                      <p:cBhvr>
                                        <p:cTn id="21" dur="1000"/>
                                        <p:tgtEl>
                                          <p:spTgt spid="1802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7" grpId="0" build="p" bldLvl="2"/>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685800" y="685800"/>
            <a:ext cx="7772400" cy="858838"/>
          </a:xfrm>
          <a:noFill/>
        </p:spPr>
        <p:txBody>
          <a:bodyPr lIns="90488" tIns="44450" rIns="90488" bIns="44450"/>
          <a:lstStyle/>
          <a:p>
            <a:pPr eaLnBrk="1" hangingPunct="1"/>
            <a:r>
              <a:rPr lang="en-US" dirty="0" smtClean="0"/>
              <a:t>Buying and Selling Securities</a:t>
            </a:r>
            <a:r>
              <a:rPr lang="en-US" sz="2000" dirty="0" smtClean="0"/>
              <a:t> </a:t>
            </a:r>
            <a:endParaRPr lang="en-US" sz="2400" dirty="0" smtClean="0"/>
          </a:p>
        </p:txBody>
      </p:sp>
      <p:sp>
        <p:nvSpPr>
          <p:cNvPr id="32771" name="Rectangle 3"/>
          <p:cNvSpPr>
            <a:spLocks noGrp="1" noChangeArrowheads="1"/>
          </p:cNvSpPr>
          <p:nvPr>
            <p:ph type="body" idx="4294967295"/>
          </p:nvPr>
        </p:nvSpPr>
        <p:spPr>
          <a:xfrm>
            <a:off x="914400" y="1600200"/>
            <a:ext cx="7315200" cy="4876800"/>
          </a:xfrm>
          <a:noFill/>
        </p:spPr>
        <p:txBody>
          <a:bodyPr lIns="90488" tIns="44450" rIns="90488" bIns="44450"/>
          <a:lstStyle/>
          <a:p>
            <a:pPr eaLnBrk="1" hangingPunct="1"/>
            <a:r>
              <a:rPr lang="en-US" smtClean="0"/>
              <a:t>Stop (or stop-loss) orders</a:t>
            </a:r>
          </a:p>
          <a:p>
            <a:pPr lvl="1" eaLnBrk="1" hangingPunct="1"/>
            <a:r>
              <a:rPr lang="en-US" smtClean="0"/>
              <a:t>Orders to sell a specific number of shares if the stock price falls below a certain price or buy a specific number of shares if the stock price rises above a certain price</a:t>
            </a:r>
          </a:p>
          <a:p>
            <a:pPr lvl="2" eaLnBrk="1" hangingPunct="1"/>
            <a:r>
              <a:rPr lang="en-US" smtClean="0"/>
              <a:t>Use care to set prices to safeguard against major fluctuations</a:t>
            </a:r>
          </a:p>
          <a:p>
            <a:pPr eaLnBrk="1" hangingPunct="1"/>
            <a:r>
              <a:rPr lang="en-US" smtClean="0"/>
              <a:t>Limit orders (this is the least risky method)</a:t>
            </a:r>
          </a:p>
          <a:p>
            <a:pPr lvl="1" eaLnBrk="1" hangingPunct="1"/>
            <a:r>
              <a:rPr lang="en-US" smtClean="0"/>
              <a:t>Orders to sell or buy a specific number of shares at a specific price or better.  This is generally the best method in working with brokers</a:t>
            </a:r>
          </a:p>
          <a:p>
            <a:pPr eaLnBrk="1" hangingPunct="1"/>
            <a:endParaRPr lang="en-US" smtClean="0"/>
          </a:p>
        </p:txBody>
      </p:sp>
    </p:spTree>
    <p:extLst>
      <p:ext uri="{BB962C8B-B14F-4D97-AF65-F5344CB8AC3E}">
        <p14:creationId xmlns:p14="http://schemas.microsoft.com/office/powerpoint/2010/main" val="14671848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32771">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771">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771">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Why Consider Stocks?</a:t>
            </a:r>
          </a:p>
        </p:txBody>
      </p:sp>
      <p:sp>
        <p:nvSpPr>
          <p:cNvPr id="6147" name="Rectangle 3"/>
          <p:cNvSpPr>
            <a:spLocks noGrp="1" noChangeArrowheads="1"/>
          </p:cNvSpPr>
          <p:nvPr>
            <p:ph type="body" idx="1"/>
          </p:nvPr>
        </p:nvSpPr>
        <p:spPr>
          <a:noFill/>
          <a:ln/>
        </p:spPr>
        <p:txBody>
          <a:bodyPr/>
          <a:lstStyle/>
          <a:p>
            <a:r>
              <a:rPr lang="en-US"/>
              <a:t>Over time, common stocks outperform all other investments.</a:t>
            </a:r>
          </a:p>
          <a:p>
            <a:r>
              <a:rPr lang="en-US"/>
              <a:t>Stocks reduce risk through diversification.</a:t>
            </a:r>
          </a:p>
          <a:p>
            <a:r>
              <a:rPr lang="en-US"/>
              <a:t>Stocks are liquid.</a:t>
            </a:r>
          </a:p>
          <a:p>
            <a:r>
              <a:rPr lang="en-US"/>
              <a:t>Growth of investment is determined by more than just interest rates.</a:t>
            </a:r>
          </a:p>
        </p:txBody>
      </p:sp>
    </p:spTree>
    <p:extLst>
      <p:ext uri="{BB962C8B-B14F-4D97-AF65-F5344CB8AC3E}">
        <p14:creationId xmlns:p14="http://schemas.microsoft.com/office/powerpoint/2010/main" val="247805981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Basic Common Stock Terminology and Features</a:t>
            </a:r>
          </a:p>
        </p:txBody>
      </p:sp>
      <p:sp>
        <p:nvSpPr>
          <p:cNvPr id="8195" name="Rectangle 3"/>
          <p:cNvSpPr>
            <a:spLocks noGrp="1" noChangeArrowheads="1"/>
          </p:cNvSpPr>
          <p:nvPr>
            <p:ph type="body" sz="half" idx="1"/>
          </p:nvPr>
        </p:nvSpPr>
        <p:spPr>
          <a:noFill/>
          <a:ln/>
        </p:spPr>
        <p:txBody>
          <a:bodyPr/>
          <a:lstStyle/>
          <a:p>
            <a:r>
              <a:rPr lang="en-US" sz="2800"/>
              <a:t>Limited liability -- as a shareholder you are a part owner.  But, if the company goes broke, you can only lose the amount you invested.</a:t>
            </a:r>
          </a:p>
          <a:p>
            <a:pPr>
              <a:buFont typeface="Wingdings" panose="05000000000000000000" pitchFamily="2" charset="2"/>
              <a:buNone/>
            </a:pPr>
            <a:endParaRPr lang="en-US" sz="2800"/>
          </a:p>
        </p:txBody>
      </p:sp>
      <p:pic>
        <p:nvPicPr>
          <p:cNvPr id="8197"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3886200" y="4073525"/>
            <a:ext cx="4778375" cy="1565275"/>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413507551"/>
      </p:ext>
    </p:extLst>
  </p:cSld>
  <p:clrMapOvr>
    <a:masterClrMapping/>
  </p:clrMapOvr>
  <p:transition>
    <p:cover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noFill/>
          <a:ln/>
        </p:spPr>
        <p:txBody>
          <a:bodyPr/>
          <a:lstStyle/>
          <a:p>
            <a:r>
              <a:rPr lang="en-US"/>
              <a:t>Common Stock Terminology and Features (cont’d)</a:t>
            </a:r>
          </a:p>
        </p:txBody>
      </p:sp>
      <p:sp>
        <p:nvSpPr>
          <p:cNvPr id="76803" name="Rectangle 3"/>
          <p:cNvSpPr>
            <a:spLocks noGrp="1" noChangeArrowheads="1"/>
          </p:cNvSpPr>
          <p:nvPr>
            <p:ph type="body" idx="1"/>
          </p:nvPr>
        </p:nvSpPr>
        <p:spPr>
          <a:noFill/>
          <a:ln/>
        </p:spPr>
        <p:txBody>
          <a:bodyPr/>
          <a:lstStyle/>
          <a:p>
            <a:r>
              <a:rPr lang="en-US"/>
              <a:t>Claim on income -- as a shareholder you have a right to any earnings of the company after all other obligations are met. Dividends are declared and then paid quarterly if any earnings remain.</a:t>
            </a:r>
          </a:p>
          <a:p>
            <a:pPr lvl="1"/>
            <a:r>
              <a:rPr lang="en-US"/>
              <a:t>Declaration date</a:t>
            </a:r>
          </a:p>
          <a:p>
            <a:pPr lvl="1"/>
            <a:r>
              <a:rPr lang="en-US"/>
              <a:t>Ex-dividend date</a:t>
            </a:r>
          </a:p>
          <a:p>
            <a:pPr lvl="1"/>
            <a:r>
              <a:rPr lang="en-US"/>
              <a:t>Payment date</a:t>
            </a:r>
          </a:p>
        </p:txBody>
      </p:sp>
    </p:spTree>
    <p:extLst>
      <p:ext uri="{BB962C8B-B14F-4D97-AF65-F5344CB8AC3E}">
        <p14:creationId xmlns:p14="http://schemas.microsoft.com/office/powerpoint/2010/main" val="798047396"/>
      </p:ext>
    </p:extLst>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Common Stock Terminology and Features </a:t>
            </a:r>
            <a:r>
              <a:rPr lang="en-US" sz="4000"/>
              <a:t>(cont’d)</a:t>
            </a:r>
          </a:p>
        </p:txBody>
      </p:sp>
      <p:sp>
        <p:nvSpPr>
          <p:cNvPr id="10243" name="Rectangle 3"/>
          <p:cNvSpPr>
            <a:spLocks noGrp="1" noChangeArrowheads="1"/>
          </p:cNvSpPr>
          <p:nvPr>
            <p:ph type="body" idx="1"/>
          </p:nvPr>
        </p:nvSpPr>
        <p:spPr>
          <a:noFill/>
          <a:ln/>
        </p:spPr>
        <p:txBody>
          <a:bodyPr/>
          <a:lstStyle/>
          <a:p>
            <a:r>
              <a:rPr lang="en-US"/>
              <a:t>Claims on assets -- remember the hierarchy of payments.  Common shareholders can claim their assets only after debtors and preferred stock holders have been paid.</a:t>
            </a:r>
          </a:p>
        </p:txBody>
      </p:sp>
    </p:spTree>
    <p:extLst>
      <p:ext uri="{BB962C8B-B14F-4D97-AF65-F5344CB8AC3E}">
        <p14:creationId xmlns:p14="http://schemas.microsoft.com/office/powerpoint/2010/main" val="2018257138"/>
      </p:ext>
    </p:extLst>
  </p:cSld>
  <p:clrMapOvr>
    <a:masterClrMapping/>
  </p:clrMapOvr>
  <p:transition>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2291" name="Rectangle 3"/>
          <p:cNvSpPr>
            <a:spLocks noGrp="1" noChangeArrowheads="1"/>
          </p:cNvSpPr>
          <p:nvPr>
            <p:ph type="body" idx="1"/>
          </p:nvPr>
        </p:nvSpPr>
        <p:spPr>
          <a:noFill/>
          <a:ln/>
        </p:spPr>
        <p:txBody>
          <a:bodyPr/>
          <a:lstStyle/>
          <a:p>
            <a:r>
              <a:rPr lang="en-US"/>
              <a:t>Voting rights -- as a common shareholder you have the right to vote; however, because of the large number of shareholders this right is normally executed through a proxy.</a:t>
            </a:r>
          </a:p>
          <a:p>
            <a:r>
              <a:rPr lang="en-US"/>
              <a:t>Proxy -- an agreement allowing a designated party to “vote your shares.”</a:t>
            </a:r>
          </a:p>
          <a:p>
            <a:endParaRPr lang="en-US"/>
          </a:p>
        </p:txBody>
      </p:sp>
    </p:spTree>
    <p:extLst>
      <p:ext uri="{BB962C8B-B14F-4D97-AF65-F5344CB8AC3E}">
        <p14:creationId xmlns:p14="http://schemas.microsoft.com/office/powerpoint/2010/main" val="1359056479"/>
      </p:ext>
    </p:extLst>
  </p:cSld>
  <p:clrMapOvr>
    <a:masterClrMapping/>
  </p:clrMapOvr>
  <p:transition>
    <p:cover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Terminology and Features </a:t>
            </a:r>
            <a:r>
              <a:rPr lang="en-US" sz="4000"/>
              <a:t>(cont’d) </a:t>
            </a:r>
          </a:p>
        </p:txBody>
      </p:sp>
      <p:sp>
        <p:nvSpPr>
          <p:cNvPr id="14339" name="Rectangle 3"/>
          <p:cNvSpPr>
            <a:spLocks noGrp="1" noChangeArrowheads="1"/>
          </p:cNvSpPr>
          <p:nvPr>
            <p:ph type="body" idx="1"/>
          </p:nvPr>
        </p:nvSpPr>
        <p:spPr>
          <a:noFill/>
          <a:ln/>
        </p:spPr>
        <p:txBody>
          <a:bodyPr/>
          <a:lstStyle/>
          <a:p>
            <a:r>
              <a:rPr lang="en-US"/>
              <a:t>Stock splits -- a tactic used to keep the price of the stock in the “buying range.”  Basically, the company cuts the stock price and you get more shares, but retain the same total investment.</a:t>
            </a:r>
          </a:p>
          <a:p>
            <a:r>
              <a:rPr lang="en-US"/>
              <a:t>Stock repurchases -- companies buying back their own stock.  Each stockholder owns a larger proportion of the firm.</a:t>
            </a:r>
          </a:p>
        </p:txBody>
      </p:sp>
    </p:spTree>
    <p:extLst>
      <p:ext uri="{BB962C8B-B14F-4D97-AF65-F5344CB8AC3E}">
        <p14:creationId xmlns:p14="http://schemas.microsoft.com/office/powerpoint/2010/main" val="4101942209"/>
      </p:ext>
    </p:extLst>
  </p:cSld>
  <p:clrMapOvr>
    <a:masterClrMapping/>
  </p:clrMapOvr>
  <p:transition>
    <p:cover dir="l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6387" name="Rectangle 3"/>
          <p:cNvSpPr>
            <a:spLocks noGrp="1" noChangeArrowheads="1"/>
          </p:cNvSpPr>
          <p:nvPr>
            <p:ph type="body" sz="half" idx="1"/>
          </p:nvPr>
        </p:nvSpPr>
        <p:spPr>
          <a:noFill/>
          <a:ln/>
        </p:spPr>
        <p:txBody>
          <a:bodyPr/>
          <a:lstStyle/>
          <a:p>
            <a:pPr>
              <a:lnSpc>
                <a:spcPct val="90000"/>
              </a:lnSpc>
            </a:pPr>
            <a:r>
              <a:rPr lang="en-US" sz="2800"/>
              <a:t>Book value -- calculated by subtracting the firm’s liabilities from the assets, as given on a balance sheet.  A historical number based on the value of assets when purchased.</a:t>
            </a:r>
          </a:p>
        </p:txBody>
      </p:sp>
      <p:pic>
        <p:nvPicPr>
          <p:cNvPr id="16389" name="Picture 5" descr="E:\PFiles\MSOffice\Clipart\standard\stddir1\bd06143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930775" y="2265363"/>
            <a:ext cx="3551238" cy="3754437"/>
          </a:xfrm>
        </p:spPr>
      </p:pic>
    </p:spTree>
    <p:extLst>
      <p:ext uri="{BB962C8B-B14F-4D97-AF65-F5344CB8AC3E}">
        <p14:creationId xmlns:p14="http://schemas.microsoft.com/office/powerpoint/2010/main" val="2371318044"/>
      </p:ext>
    </p:extLst>
  </p:cSld>
  <p:clrMapOvr>
    <a:masterClrMapping/>
  </p:clrMapOvr>
  <p:transition>
    <p:cover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8435" name="Rectangle 3"/>
          <p:cNvSpPr>
            <a:spLocks noGrp="1" noChangeArrowheads="1"/>
          </p:cNvSpPr>
          <p:nvPr>
            <p:ph type="body" sz="half" idx="2"/>
          </p:nvPr>
        </p:nvSpPr>
        <p:spPr>
          <a:noFill/>
          <a:ln/>
        </p:spPr>
        <p:txBody>
          <a:bodyPr/>
          <a:lstStyle/>
          <a:p>
            <a:r>
              <a:rPr lang="en-US" sz="2800"/>
              <a:t>Dividend yield -- is the annual dividend divided by the market price.  Indicator of return, should price and dividend remain constant.</a:t>
            </a:r>
          </a:p>
        </p:txBody>
      </p:sp>
      <p:pic>
        <p:nvPicPr>
          <p:cNvPr id="18437" name="Picture 5"/>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762000" y="2544763"/>
            <a:ext cx="3787775" cy="22558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2498740374"/>
      </p:ext>
    </p:extLst>
  </p:cSld>
  <p:clrMapOvr>
    <a:masterClrMapping/>
  </p:clrMapOvr>
  <p:transition>
    <p:cover dir="ru"/>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a:lstStyle/>
          <a:p>
            <a:r>
              <a:rPr lang="en-US"/>
              <a:t>General Classifications of Common Stock</a:t>
            </a:r>
          </a:p>
        </p:txBody>
      </p:sp>
      <p:sp>
        <p:nvSpPr>
          <p:cNvPr id="30723" name="Rectangle 3"/>
          <p:cNvSpPr>
            <a:spLocks noGrp="1" noChangeArrowheads="1"/>
          </p:cNvSpPr>
          <p:nvPr>
            <p:ph type="body" idx="1"/>
          </p:nvPr>
        </p:nvSpPr>
        <p:spPr>
          <a:noFill/>
          <a:ln/>
        </p:spPr>
        <p:txBody>
          <a:bodyPr/>
          <a:lstStyle/>
          <a:p>
            <a:r>
              <a:rPr lang="en-US" dirty="0"/>
              <a:t>Blue-chip stocks</a:t>
            </a:r>
          </a:p>
          <a:p>
            <a:r>
              <a:rPr lang="en-US" dirty="0"/>
              <a:t>Growth stocks</a:t>
            </a:r>
          </a:p>
          <a:p>
            <a:r>
              <a:rPr lang="en-US" dirty="0"/>
              <a:t>Income stocks</a:t>
            </a:r>
          </a:p>
          <a:p>
            <a:r>
              <a:rPr lang="en-US" dirty="0"/>
              <a:t>Speculative stocks</a:t>
            </a:r>
          </a:p>
          <a:p>
            <a:r>
              <a:rPr lang="en-US" dirty="0"/>
              <a:t>Cyclical stocks</a:t>
            </a:r>
          </a:p>
          <a:p>
            <a:r>
              <a:rPr lang="en-US" dirty="0"/>
              <a:t>Defensive stocks</a:t>
            </a:r>
          </a:p>
          <a:p>
            <a:r>
              <a:rPr lang="en-US" dirty="0"/>
              <a:t>Large-caps, mid-caps, and small-caps</a:t>
            </a:r>
          </a:p>
        </p:txBody>
      </p:sp>
    </p:spTree>
    <p:extLst>
      <p:ext uri="{BB962C8B-B14F-4D97-AF65-F5344CB8AC3E}">
        <p14:creationId xmlns:p14="http://schemas.microsoft.com/office/powerpoint/2010/main" val="18331783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additive="base">
                                        <p:cTn id="7" dur="500"/>
                                        <p:tgtEl>
                                          <p:spTgt spid="30723">
                                            <p:txEl>
                                              <p:pRg st="0" end="0"/>
                                            </p:txEl>
                                          </p:spTgt>
                                        </p:tgtEl>
                                        <p:attrNameLst>
                                          <p:attrName>ppt_x</p:attrName>
                                        </p:attrNameLst>
                                      </p:cBhvr>
                                      <p:tavLst>
                                        <p:tav tm="0">
                                          <p:val>
                                            <p:strVal val="#ppt_x-#ppt_w*1.125000"/>
                                          </p:val>
                                        </p:tav>
                                        <p:tav tm="100000">
                                          <p:val>
                                            <p:strVal val="#ppt_x"/>
                                          </p:val>
                                        </p:tav>
                                      </p:tavLst>
                                    </p:anim>
                                    <p:animEffect transition="in" filter="wipe(right)">
                                      <p:cBhvr>
                                        <p:cTn id="8" dur="500"/>
                                        <p:tgtEl>
                                          <p:spTgt spid="30723">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additive="base">
                                        <p:cTn id="13" dur="500"/>
                                        <p:tgtEl>
                                          <p:spTgt spid="30723">
                                            <p:txEl>
                                              <p:pRg st="1" end="1"/>
                                            </p:txEl>
                                          </p:spTgt>
                                        </p:tgtEl>
                                        <p:attrNameLst>
                                          <p:attrName>ppt_x</p:attrName>
                                        </p:attrNameLst>
                                      </p:cBhvr>
                                      <p:tavLst>
                                        <p:tav tm="0">
                                          <p:val>
                                            <p:strVal val="#ppt_x-#ppt_w*1.125000"/>
                                          </p:val>
                                        </p:tav>
                                        <p:tav tm="100000">
                                          <p:val>
                                            <p:strVal val="#ppt_x"/>
                                          </p:val>
                                        </p:tav>
                                      </p:tavLst>
                                    </p:anim>
                                    <p:animEffect transition="in" filter="wipe(right)">
                                      <p:cBhvr>
                                        <p:cTn id="14" dur="500"/>
                                        <p:tgtEl>
                                          <p:spTgt spid="30723">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additive="base">
                                        <p:cTn id="19" dur="500"/>
                                        <p:tgtEl>
                                          <p:spTgt spid="30723">
                                            <p:txEl>
                                              <p:pRg st="2" end="2"/>
                                            </p:txEl>
                                          </p:spTgt>
                                        </p:tgtEl>
                                        <p:attrNameLst>
                                          <p:attrName>ppt_x</p:attrName>
                                        </p:attrNameLst>
                                      </p:cBhvr>
                                      <p:tavLst>
                                        <p:tav tm="0">
                                          <p:val>
                                            <p:strVal val="#ppt_x-#ppt_w*1.125000"/>
                                          </p:val>
                                        </p:tav>
                                        <p:tav tm="100000">
                                          <p:val>
                                            <p:strVal val="#ppt_x"/>
                                          </p:val>
                                        </p:tav>
                                      </p:tavLst>
                                    </p:anim>
                                    <p:animEffect transition="in" filter="wipe(right)">
                                      <p:cBhvr>
                                        <p:cTn id="20" dur="500"/>
                                        <p:tgtEl>
                                          <p:spTgt spid="30723">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8" fill="hold" grpId="0"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additive="base">
                                        <p:cTn id="25" dur="500"/>
                                        <p:tgtEl>
                                          <p:spTgt spid="30723">
                                            <p:txEl>
                                              <p:pRg st="3" end="3"/>
                                            </p:txEl>
                                          </p:spTgt>
                                        </p:tgtEl>
                                        <p:attrNameLst>
                                          <p:attrName>ppt_x</p:attrName>
                                        </p:attrNameLst>
                                      </p:cBhvr>
                                      <p:tavLst>
                                        <p:tav tm="0">
                                          <p:val>
                                            <p:strVal val="#ppt_x-#ppt_w*1.125000"/>
                                          </p:val>
                                        </p:tav>
                                        <p:tav tm="100000">
                                          <p:val>
                                            <p:strVal val="#ppt_x"/>
                                          </p:val>
                                        </p:tav>
                                      </p:tavLst>
                                    </p:anim>
                                    <p:animEffect transition="in" filter="wipe(right)">
                                      <p:cBhvr>
                                        <p:cTn id="26" dur="500"/>
                                        <p:tgtEl>
                                          <p:spTgt spid="30723">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0723">
                                            <p:txEl>
                                              <p:pRg st="4" end="4"/>
                                            </p:txEl>
                                          </p:spTgt>
                                        </p:tgtEl>
                                        <p:attrNameLst>
                                          <p:attrName>style.visibility</p:attrName>
                                        </p:attrNameLst>
                                      </p:cBhvr>
                                      <p:to>
                                        <p:strVal val="visible"/>
                                      </p:to>
                                    </p:set>
                                    <p:anim calcmode="lin" valueType="num">
                                      <p:cBhvr additive="base">
                                        <p:cTn id="31" dur="500"/>
                                        <p:tgtEl>
                                          <p:spTgt spid="30723">
                                            <p:txEl>
                                              <p:pRg st="4" end="4"/>
                                            </p:txEl>
                                          </p:spTgt>
                                        </p:tgtEl>
                                        <p:attrNameLst>
                                          <p:attrName>ppt_x</p:attrName>
                                        </p:attrNameLst>
                                      </p:cBhvr>
                                      <p:tavLst>
                                        <p:tav tm="0">
                                          <p:val>
                                            <p:strVal val="#ppt_x-#ppt_w*1.125000"/>
                                          </p:val>
                                        </p:tav>
                                        <p:tav tm="100000">
                                          <p:val>
                                            <p:strVal val="#ppt_x"/>
                                          </p:val>
                                        </p:tav>
                                      </p:tavLst>
                                    </p:anim>
                                    <p:animEffect transition="in" filter="wipe(right)">
                                      <p:cBhvr>
                                        <p:cTn id="32" dur="500"/>
                                        <p:tgtEl>
                                          <p:spTgt spid="3072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8" fill="hold" grpId="0" nodeType="clickEffect">
                                  <p:stCondLst>
                                    <p:cond delay="0"/>
                                  </p:stCondLst>
                                  <p:childTnLst>
                                    <p:set>
                                      <p:cBhvr>
                                        <p:cTn id="36" dur="1" fill="hold">
                                          <p:stCondLst>
                                            <p:cond delay="0"/>
                                          </p:stCondLst>
                                        </p:cTn>
                                        <p:tgtEl>
                                          <p:spTgt spid="30723">
                                            <p:txEl>
                                              <p:pRg st="5" end="5"/>
                                            </p:txEl>
                                          </p:spTgt>
                                        </p:tgtEl>
                                        <p:attrNameLst>
                                          <p:attrName>style.visibility</p:attrName>
                                        </p:attrNameLst>
                                      </p:cBhvr>
                                      <p:to>
                                        <p:strVal val="visible"/>
                                      </p:to>
                                    </p:set>
                                    <p:anim calcmode="lin" valueType="num">
                                      <p:cBhvr additive="base">
                                        <p:cTn id="37" dur="500"/>
                                        <p:tgtEl>
                                          <p:spTgt spid="30723">
                                            <p:txEl>
                                              <p:pRg st="5" end="5"/>
                                            </p:txEl>
                                          </p:spTgt>
                                        </p:tgtEl>
                                        <p:attrNameLst>
                                          <p:attrName>ppt_x</p:attrName>
                                        </p:attrNameLst>
                                      </p:cBhvr>
                                      <p:tavLst>
                                        <p:tav tm="0">
                                          <p:val>
                                            <p:strVal val="#ppt_x-#ppt_w*1.125000"/>
                                          </p:val>
                                        </p:tav>
                                        <p:tav tm="100000">
                                          <p:val>
                                            <p:strVal val="#ppt_x"/>
                                          </p:val>
                                        </p:tav>
                                      </p:tavLst>
                                    </p:anim>
                                    <p:animEffect transition="in" filter="wipe(right)">
                                      <p:cBhvr>
                                        <p:cTn id="38" dur="500"/>
                                        <p:tgtEl>
                                          <p:spTgt spid="30723">
                                            <p:txEl>
                                              <p:pRg st="5" end="5"/>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30723">
                                            <p:txEl>
                                              <p:pRg st="6" end="6"/>
                                            </p:txEl>
                                          </p:spTgt>
                                        </p:tgtEl>
                                        <p:attrNameLst>
                                          <p:attrName>style.visibility</p:attrName>
                                        </p:attrNameLst>
                                      </p:cBhvr>
                                      <p:to>
                                        <p:strVal val="visible"/>
                                      </p:to>
                                    </p:set>
                                    <p:anim calcmode="lin" valueType="num">
                                      <p:cBhvr additive="base">
                                        <p:cTn id="43" dur="500"/>
                                        <p:tgtEl>
                                          <p:spTgt spid="30723">
                                            <p:txEl>
                                              <p:pRg st="6" end="6"/>
                                            </p:txEl>
                                          </p:spTgt>
                                        </p:tgtEl>
                                        <p:attrNameLst>
                                          <p:attrName>ppt_x</p:attrName>
                                        </p:attrNameLst>
                                      </p:cBhvr>
                                      <p:tavLst>
                                        <p:tav tm="0">
                                          <p:val>
                                            <p:strVal val="#ppt_x-#ppt_w*1.125000"/>
                                          </p:val>
                                        </p:tav>
                                        <p:tav tm="100000">
                                          <p:val>
                                            <p:strVal val="#ppt_x"/>
                                          </p:val>
                                        </p:tav>
                                      </p:tavLst>
                                    </p:anim>
                                    <p:animEffect transition="in" filter="wipe(right)">
                                      <p:cBhvr>
                                        <p:cTn id="44" dur="500"/>
                                        <p:tgtEl>
                                          <p:spTgt spid="307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Blue-Chip Stocks</a:t>
            </a:r>
          </a:p>
        </p:txBody>
      </p:sp>
      <p:sp>
        <p:nvSpPr>
          <p:cNvPr id="32771" name="Rectangle 3"/>
          <p:cNvSpPr>
            <a:spLocks noGrp="1" noChangeArrowheads="1"/>
          </p:cNvSpPr>
          <p:nvPr>
            <p:ph type="body" idx="1"/>
          </p:nvPr>
        </p:nvSpPr>
        <p:spPr>
          <a:noFill/>
          <a:ln/>
        </p:spPr>
        <p:txBody>
          <a:bodyPr/>
          <a:lstStyle/>
          <a:p>
            <a:r>
              <a:rPr lang="en-US"/>
              <a:t>Stock issued by large well-known companies</a:t>
            </a:r>
          </a:p>
          <a:p>
            <a:r>
              <a:rPr lang="en-US"/>
              <a:t>Normally have sound financial histories</a:t>
            </a:r>
          </a:p>
          <a:p>
            <a:r>
              <a:rPr lang="en-US"/>
              <a:t>Normally have solid dividend and growth records</a:t>
            </a:r>
          </a:p>
          <a:p>
            <a:r>
              <a:rPr lang="en-US"/>
              <a:t>Examples – General Electric, Texaco, and Proctor &amp; Gamble</a:t>
            </a:r>
          </a:p>
        </p:txBody>
      </p:sp>
    </p:spTree>
    <p:extLst>
      <p:ext uri="{BB962C8B-B14F-4D97-AF65-F5344CB8AC3E}">
        <p14:creationId xmlns:p14="http://schemas.microsoft.com/office/powerpoint/2010/main" val="944019480"/>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Growth Stocks</a:t>
            </a:r>
          </a:p>
        </p:txBody>
      </p:sp>
      <p:sp>
        <p:nvSpPr>
          <p:cNvPr id="34819" name="Rectangle 3"/>
          <p:cNvSpPr>
            <a:spLocks noGrp="1" noChangeArrowheads="1"/>
          </p:cNvSpPr>
          <p:nvPr>
            <p:ph type="body" idx="1"/>
          </p:nvPr>
        </p:nvSpPr>
        <p:spPr>
          <a:noFill/>
          <a:ln/>
        </p:spPr>
        <p:txBody>
          <a:bodyPr/>
          <a:lstStyle/>
          <a:p>
            <a:r>
              <a:rPr lang="en-US"/>
              <a:t>Stock issued by companies whose sales and earnings growth have outpaced the market</a:t>
            </a:r>
          </a:p>
          <a:p>
            <a:r>
              <a:rPr lang="en-US"/>
              <a:t>Often are newly formed, smaller companies</a:t>
            </a:r>
          </a:p>
          <a:p>
            <a:r>
              <a:rPr lang="en-US"/>
              <a:t>Example -- Microsoft</a:t>
            </a:r>
          </a:p>
        </p:txBody>
      </p:sp>
    </p:spTree>
    <p:extLst>
      <p:ext uri="{BB962C8B-B14F-4D97-AF65-F5344CB8AC3E}">
        <p14:creationId xmlns:p14="http://schemas.microsoft.com/office/powerpoint/2010/main" val="165430880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Income Stocks</a:t>
            </a:r>
          </a:p>
        </p:txBody>
      </p:sp>
      <p:sp>
        <p:nvSpPr>
          <p:cNvPr id="36867" name="Rectangle 3"/>
          <p:cNvSpPr>
            <a:spLocks noGrp="1" noChangeArrowheads="1"/>
          </p:cNvSpPr>
          <p:nvPr>
            <p:ph type="body" sz="half" idx="2"/>
          </p:nvPr>
        </p:nvSpPr>
        <p:spPr>
          <a:noFill/>
          <a:ln/>
        </p:spPr>
        <p:txBody>
          <a:bodyPr/>
          <a:lstStyle/>
          <a:p>
            <a:r>
              <a:rPr lang="en-US" sz="2800"/>
              <a:t>Stock issued by mature firms that normally pays high dividends</a:t>
            </a:r>
          </a:p>
          <a:p>
            <a:r>
              <a:rPr lang="en-US" sz="2800"/>
              <a:t>Usually have low growth rates</a:t>
            </a:r>
          </a:p>
          <a:p>
            <a:r>
              <a:rPr lang="en-US" sz="2800"/>
              <a:t>Examples -- Utility companies</a:t>
            </a:r>
          </a:p>
        </p:txBody>
      </p:sp>
      <p:grpSp>
        <p:nvGrpSpPr>
          <p:cNvPr id="36870" name="Group 6"/>
          <p:cNvGrpSpPr>
            <a:grpSpLocks/>
          </p:cNvGrpSpPr>
          <p:nvPr/>
        </p:nvGrpSpPr>
        <p:grpSpPr bwMode="auto">
          <a:xfrm>
            <a:off x="1355725" y="2466975"/>
            <a:ext cx="2543175" cy="3108325"/>
            <a:chOff x="854" y="1554"/>
            <a:chExt cx="1602" cy="1958"/>
          </a:xfrm>
        </p:grpSpPr>
        <p:pic>
          <p:nvPicPr>
            <p:cNvPr id="3686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4" y="1554"/>
              <a:ext cx="1602" cy="1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9" name="Rectangle 5"/>
            <p:cNvSpPr>
              <a:spLocks noChangeArrowheads="1"/>
            </p:cNvSpPr>
            <p:nvPr/>
          </p:nvSpPr>
          <p:spPr bwMode="auto">
            <a:xfrm>
              <a:off x="911" y="1582"/>
              <a:ext cx="1480" cy="1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8555975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Speculative Stocks</a:t>
            </a:r>
          </a:p>
        </p:txBody>
      </p:sp>
      <p:sp>
        <p:nvSpPr>
          <p:cNvPr id="38915" name="Rectangle 3"/>
          <p:cNvSpPr>
            <a:spLocks noGrp="1" noChangeArrowheads="1"/>
          </p:cNvSpPr>
          <p:nvPr>
            <p:ph type="body" idx="1"/>
          </p:nvPr>
        </p:nvSpPr>
        <p:spPr>
          <a:noFill/>
          <a:ln/>
        </p:spPr>
        <p:txBody>
          <a:bodyPr/>
          <a:lstStyle/>
          <a:p>
            <a:r>
              <a:rPr lang="en-US"/>
              <a:t>Stock issued by higher risk companies and generally sold on the OTC market</a:t>
            </a:r>
          </a:p>
          <a:p>
            <a:r>
              <a:rPr lang="en-US"/>
              <a:t>Difficult to forecast future earnings</a:t>
            </a:r>
          </a:p>
          <a:p>
            <a:r>
              <a:rPr lang="en-US"/>
              <a:t>Some are associated with astronomical gains and losses</a:t>
            </a:r>
          </a:p>
          <a:p>
            <a:r>
              <a:rPr lang="en-US"/>
              <a:t>Examples -- companies with new innovations or technology stocks</a:t>
            </a:r>
          </a:p>
        </p:txBody>
      </p:sp>
    </p:spTree>
    <p:extLst>
      <p:ext uri="{BB962C8B-B14F-4D97-AF65-F5344CB8AC3E}">
        <p14:creationId xmlns:p14="http://schemas.microsoft.com/office/powerpoint/2010/main" val="311389617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Cyclical Stocks</a:t>
            </a:r>
          </a:p>
        </p:txBody>
      </p:sp>
      <p:sp>
        <p:nvSpPr>
          <p:cNvPr id="40963" name="Rectangle 3"/>
          <p:cNvSpPr>
            <a:spLocks noGrp="1" noChangeArrowheads="1"/>
          </p:cNvSpPr>
          <p:nvPr>
            <p:ph type="body" sz="half" idx="2"/>
          </p:nvPr>
        </p:nvSpPr>
        <p:spPr>
          <a:noFill/>
          <a:ln/>
        </p:spPr>
        <p:txBody>
          <a:bodyPr/>
          <a:lstStyle/>
          <a:p>
            <a:r>
              <a:rPr lang="en-US" sz="2800"/>
              <a:t>Stock issued by companies whose earnings tend to follow the economy</a:t>
            </a:r>
          </a:p>
          <a:p>
            <a:r>
              <a:rPr lang="en-US" sz="2800"/>
              <a:t>Examples -- Ford and General Motors</a:t>
            </a:r>
          </a:p>
        </p:txBody>
      </p:sp>
      <p:pic>
        <p:nvPicPr>
          <p:cNvPr id="40967" name="Picture 7"/>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609600" y="3217863"/>
            <a:ext cx="3787775" cy="21923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489876421"/>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Defensive Stocks</a:t>
            </a:r>
          </a:p>
        </p:txBody>
      </p:sp>
      <p:sp>
        <p:nvSpPr>
          <p:cNvPr id="43011" name="Rectangle 3"/>
          <p:cNvSpPr>
            <a:spLocks noGrp="1" noChangeArrowheads="1"/>
          </p:cNvSpPr>
          <p:nvPr>
            <p:ph type="body" sz="half" idx="1"/>
          </p:nvPr>
        </p:nvSpPr>
        <p:spPr>
          <a:noFill/>
          <a:ln/>
        </p:spPr>
        <p:txBody>
          <a:bodyPr/>
          <a:lstStyle/>
          <a:p>
            <a:r>
              <a:rPr lang="en-US" sz="2400"/>
              <a:t>Stock issued by companies whose earnings tend to move inversely to the broader economy and may actually increase during economic downturns</a:t>
            </a:r>
          </a:p>
          <a:p>
            <a:r>
              <a:rPr lang="en-US" sz="2400"/>
              <a:t>Examples – manufacturers or sellers of repair parts</a:t>
            </a:r>
          </a:p>
        </p:txBody>
      </p:sp>
      <p:pic>
        <p:nvPicPr>
          <p:cNvPr id="43013"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5607050" y="1676400"/>
            <a:ext cx="2435225" cy="4114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922161986"/>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Large-Caps, Mid-Caps, and Small-Caps</a:t>
            </a:r>
          </a:p>
        </p:txBody>
      </p:sp>
      <p:sp>
        <p:nvSpPr>
          <p:cNvPr id="45059" name="Rectangle 3"/>
          <p:cNvSpPr>
            <a:spLocks noGrp="1" noChangeArrowheads="1"/>
          </p:cNvSpPr>
          <p:nvPr>
            <p:ph type="body" idx="1"/>
          </p:nvPr>
        </p:nvSpPr>
        <p:spPr>
          <a:noFill/>
          <a:ln/>
        </p:spPr>
        <p:txBody>
          <a:bodyPr/>
          <a:lstStyle/>
          <a:p>
            <a:r>
              <a:rPr lang="en-US"/>
              <a:t>Stock classifications that refer to the level of capitalization or market value – the size of the firm</a:t>
            </a:r>
          </a:p>
          <a:p>
            <a:pPr>
              <a:buFont typeface="Wingdings" panose="05000000000000000000" pitchFamily="2" charset="2"/>
              <a:buNone/>
            </a:pPr>
            <a:endParaRPr lang="en-US"/>
          </a:p>
        </p:txBody>
      </p:sp>
    </p:spTree>
    <p:extLst>
      <p:ext uri="{BB962C8B-B14F-4D97-AF65-F5344CB8AC3E}">
        <p14:creationId xmlns:p14="http://schemas.microsoft.com/office/powerpoint/2010/main" val="1620349188"/>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dirty="0" smtClean="0"/>
              <a:t>Return from Stocks</a:t>
            </a:r>
            <a:endParaRPr lang="en-US" sz="2000" dirty="0" smtClean="0"/>
          </a:p>
        </p:txBody>
      </p:sp>
      <p:sp>
        <p:nvSpPr>
          <p:cNvPr id="17411" name="Rectangle 3"/>
          <p:cNvSpPr>
            <a:spLocks noGrp="1" noChangeArrowheads="1"/>
          </p:cNvSpPr>
          <p:nvPr>
            <p:ph idx="1"/>
          </p:nvPr>
        </p:nvSpPr>
        <p:spPr>
          <a:xfrm>
            <a:off x="914400" y="1600200"/>
            <a:ext cx="7239000" cy="4953000"/>
          </a:xfrm>
        </p:spPr>
        <p:txBody>
          <a:bodyPr/>
          <a:lstStyle/>
          <a:p>
            <a:pPr eaLnBrk="1" hangingPunct="1"/>
            <a:r>
              <a:rPr lang="en-US" smtClean="0"/>
              <a:t>Investors make money in stocks in two ways:</a:t>
            </a:r>
          </a:p>
          <a:p>
            <a:pPr lvl="1" eaLnBrk="1" hangingPunct="1"/>
            <a:r>
              <a:rPr lang="en-US" smtClean="0"/>
              <a:t>Dividends</a:t>
            </a:r>
          </a:p>
          <a:p>
            <a:pPr lvl="2" eaLnBrk="1" hangingPunct="1"/>
            <a:r>
              <a:rPr lang="en-US" smtClean="0"/>
              <a:t>Companies may make payment to shareholders as part of the profits.  Different types of companies have different dividend policies, which may change over time</a:t>
            </a:r>
          </a:p>
          <a:p>
            <a:pPr lvl="1" eaLnBrk="1" hangingPunct="1"/>
            <a:r>
              <a:rPr lang="en-US" smtClean="0"/>
              <a:t>Capital Gains (CG)</a:t>
            </a:r>
          </a:p>
          <a:p>
            <a:pPr lvl="2" eaLnBrk="1" hangingPunct="1"/>
            <a:r>
              <a:rPr lang="en-US" smtClean="0"/>
              <a:t>Investors purchase shares in companies with the expectation that the price of the shares will increase.  This increase in share value is a capital gain</a:t>
            </a:r>
            <a:endParaRPr lang="en-US" sz="2800" smtClean="0"/>
          </a:p>
        </p:txBody>
      </p:sp>
    </p:spTree>
    <p:extLst>
      <p:ext uri="{BB962C8B-B14F-4D97-AF65-F5344CB8AC3E}">
        <p14:creationId xmlns:p14="http://schemas.microsoft.com/office/powerpoint/2010/main" val="3971473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Stock Transaction</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00200"/>
            <a:ext cx="629977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27850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Understanding Why Stocks Fluctuate in Value</a:t>
            </a:r>
          </a:p>
        </p:txBody>
      </p:sp>
      <p:sp>
        <p:nvSpPr>
          <p:cNvPr id="55299" name="Rectangle 3"/>
          <p:cNvSpPr>
            <a:spLocks noGrp="1" noChangeArrowheads="1"/>
          </p:cNvSpPr>
          <p:nvPr>
            <p:ph type="body" idx="1"/>
          </p:nvPr>
        </p:nvSpPr>
        <p:spPr>
          <a:noFill/>
          <a:ln/>
        </p:spPr>
        <p:txBody>
          <a:bodyPr/>
          <a:lstStyle/>
          <a:p>
            <a:r>
              <a:rPr lang="en-US"/>
              <a:t>Interest rates and stock valuation</a:t>
            </a:r>
          </a:p>
          <a:p>
            <a:pPr lvl="1"/>
            <a:r>
              <a:rPr lang="en-US"/>
              <a:t>an inverse relationship</a:t>
            </a:r>
          </a:p>
          <a:p>
            <a:r>
              <a:rPr lang="en-US"/>
              <a:t>Risk and stock valuation</a:t>
            </a:r>
          </a:p>
          <a:p>
            <a:pPr lvl="1"/>
            <a:r>
              <a:rPr lang="en-US"/>
              <a:t>an inverse relationship</a:t>
            </a:r>
          </a:p>
          <a:p>
            <a:r>
              <a:rPr lang="en-US"/>
              <a:t>Earnings (and dividend) growth and stock valuation</a:t>
            </a:r>
          </a:p>
          <a:p>
            <a:pPr lvl="1"/>
            <a:r>
              <a:rPr lang="en-US"/>
              <a:t>a positive relationship</a:t>
            </a:r>
          </a:p>
        </p:txBody>
      </p:sp>
    </p:spTree>
    <p:extLst>
      <p:ext uri="{BB962C8B-B14F-4D97-AF65-F5344CB8AC3E}">
        <p14:creationId xmlns:p14="http://schemas.microsoft.com/office/powerpoint/2010/main" val="619220530"/>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914400" y="655638"/>
            <a:ext cx="7315200" cy="944562"/>
          </a:xfrm>
          <a:noFill/>
        </p:spPr>
        <p:txBody>
          <a:bodyPr lIns="90488" tIns="44450" rIns="90488" bIns="44450"/>
          <a:lstStyle/>
          <a:p>
            <a:pPr eaLnBrk="1" hangingPunct="1"/>
            <a:r>
              <a:rPr lang="en-US" dirty="0" smtClean="0"/>
              <a:t>Why Stocks Fluctuate in Value?</a:t>
            </a:r>
          </a:p>
        </p:txBody>
      </p:sp>
      <p:sp>
        <p:nvSpPr>
          <p:cNvPr id="55299" name="Rectangle 3"/>
          <p:cNvSpPr>
            <a:spLocks noGrp="1" noChangeArrowheads="1"/>
          </p:cNvSpPr>
          <p:nvPr>
            <p:ph idx="1"/>
          </p:nvPr>
        </p:nvSpPr>
        <p:spPr>
          <a:xfrm>
            <a:off x="914400" y="1600200"/>
            <a:ext cx="7239000" cy="4876800"/>
          </a:xfrm>
        </p:spPr>
        <p:txBody>
          <a:bodyPr lIns="90488" tIns="44450" rIns="90488" bIns="44450"/>
          <a:lstStyle/>
          <a:p>
            <a:pPr eaLnBrk="1" hangingPunct="1"/>
            <a:r>
              <a:rPr lang="en-US" smtClean="0"/>
              <a:t>Why do stocks change in value?</a:t>
            </a:r>
          </a:p>
          <a:p>
            <a:pPr lvl="1" eaLnBrk="1" hangingPunct="1"/>
            <a:r>
              <a:rPr lang="en-US" smtClean="0"/>
              <a:t>There are many different reasons why stocks fluctuate in value.  A few of the more common reasons are due to changes in:</a:t>
            </a:r>
          </a:p>
          <a:p>
            <a:pPr lvl="2" eaLnBrk="1" hangingPunct="1"/>
            <a:r>
              <a:rPr lang="en-US" smtClean="0"/>
              <a:t>Interest rates</a:t>
            </a:r>
          </a:p>
          <a:p>
            <a:pPr lvl="2" eaLnBrk="1" hangingPunct="1"/>
            <a:r>
              <a:rPr lang="en-US" smtClean="0"/>
              <a:t>Perceived risk of the company</a:t>
            </a:r>
          </a:p>
          <a:p>
            <a:pPr lvl="2" eaLnBrk="1" hangingPunct="1"/>
            <a:r>
              <a:rPr lang="en-US" smtClean="0"/>
              <a:t>Expected company earnings, dividends, and cash flow</a:t>
            </a:r>
          </a:p>
          <a:p>
            <a:pPr lvl="2" eaLnBrk="1" hangingPunct="1"/>
            <a:r>
              <a:rPr lang="en-US" smtClean="0"/>
              <a:t>Supply and demand</a:t>
            </a:r>
          </a:p>
          <a:p>
            <a:pPr lvl="2" eaLnBrk="1" hangingPunct="1"/>
            <a:r>
              <a:rPr lang="en-US" smtClean="0"/>
              <a:t>Investor sentiment and the market</a:t>
            </a:r>
          </a:p>
          <a:p>
            <a:pPr lvl="2" eaLnBrk="1" hangingPunct="1"/>
            <a:endParaRPr lang="en-US" smtClean="0"/>
          </a:p>
        </p:txBody>
      </p:sp>
      <p:sp>
        <p:nvSpPr>
          <p:cNvPr id="39940" name="Rectangle 4"/>
          <p:cNvSpPr>
            <a:spLocks noChangeArrowheads="1"/>
          </p:cNvSpPr>
          <p:nvPr/>
        </p:nvSpPr>
        <p:spPr bwMode="auto">
          <a:xfrm>
            <a:off x="762000" y="152400"/>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Tree>
    <p:extLst>
      <p:ext uri="{BB962C8B-B14F-4D97-AF65-F5344CB8AC3E}">
        <p14:creationId xmlns:p14="http://schemas.microsoft.com/office/powerpoint/2010/main" val="7410868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 calcmode="lin" valueType="num">
                                      <p:cBhvr additive="base">
                                        <p:cTn id="7" dur="500" fill="hold"/>
                                        <p:tgtEl>
                                          <p:spTgt spid="552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52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5299">
                                            <p:txEl>
                                              <p:pRg st="1" end="1"/>
                                            </p:txEl>
                                          </p:spTgt>
                                        </p:tgtEl>
                                        <p:attrNameLst>
                                          <p:attrName>style.visibility</p:attrName>
                                        </p:attrNameLst>
                                      </p:cBhvr>
                                      <p:to>
                                        <p:strVal val="visible"/>
                                      </p:to>
                                    </p:set>
                                    <p:anim calcmode="lin" valueType="num">
                                      <p:cBhvr additive="base">
                                        <p:cTn id="13" dur="500" fill="hold"/>
                                        <p:tgtEl>
                                          <p:spTgt spid="5529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529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 calcmode="lin" valueType="num">
                                      <p:cBhvr additive="base">
                                        <p:cTn id="17" dur="500" fill="hold"/>
                                        <p:tgtEl>
                                          <p:spTgt spid="5529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5299">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55299">
                                            <p:txEl>
                                              <p:pRg st="3" end="3"/>
                                            </p:txEl>
                                          </p:spTgt>
                                        </p:tgtEl>
                                        <p:attrNameLst>
                                          <p:attrName>style.visibility</p:attrName>
                                        </p:attrNameLst>
                                      </p:cBhvr>
                                      <p:to>
                                        <p:strVal val="visible"/>
                                      </p:to>
                                    </p:set>
                                    <p:anim calcmode="lin" valueType="num">
                                      <p:cBhvr additive="base">
                                        <p:cTn id="21" dur="500" fill="hold"/>
                                        <p:tgtEl>
                                          <p:spTgt spid="5529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5529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5299">
                                            <p:txEl>
                                              <p:pRg st="4" end="4"/>
                                            </p:txEl>
                                          </p:spTgt>
                                        </p:tgtEl>
                                        <p:attrNameLst>
                                          <p:attrName>style.visibility</p:attrName>
                                        </p:attrNameLst>
                                      </p:cBhvr>
                                      <p:to>
                                        <p:strVal val="visible"/>
                                      </p:to>
                                    </p:set>
                                    <p:anim calcmode="lin" valueType="num">
                                      <p:cBhvr additive="base">
                                        <p:cTn id="25" dur="500" fill="hold"/>
                                        <p:tgtEl>
                                          <p:spTgt spid="5529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529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55299">
                                            <p:txEl>
                                              <p:pRg st="5" end="5"/>
                                            </p:txEl>
                                          </p:spTgt>
                                        </p:tgtEl>
                                        <p:attrNameLst>
                                          <p:attrName>style.visibility</p:attrName>
                                        </p:attrNameLst>
                                      </p:cBhvr>
                                      <p:to>
                                        <p:strVal val="visible"/>
                                      </p:to>
                                    </p:set>
                                    <p:anim calcmode="lin" valueType="num">
                                      <p:cBhvr additive="base">
                                        <p:cTn id="29" dur="500" fill="hold"/>
                                        <p:tgtEl>
                                          <p:spTgt spid="5529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5299">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5299">
                                            <p:txEl>
                                              <p:pRg st="6" end="6"/>
                                            </p:txEl>
                                          </p:spTgt>
                                        </p:tgtEl>
                                        <p:attrNameLst>
                                          <p:attrName>style.visibility</p:attrName>
                                        </p:attrNameLst>
                                      </p:cBhvr>
                                      <p:to>
                                        <p:strVal val="visible"/>
                                      </p:to>
                                    </p:set>
                                    <p:anim calcmode="lin" valueType="num">
                                      <p:cBhvr additive="base">
                                        <p:cTn id="33" dur="500" fill="hold"/>
                                        <p:tgtEl>
                                          <p:spTgt spid="55299">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529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bldLvl="2"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85800" y="655638"/>
            <a:ext cx="7772400" cy="944562"/>
          </a:xfrm>
        </p:spPr>
        <p:txBody>
          <a:bodyPr/>
          <a:lstStyle/>
          <a:p>
            <a:pPr eaLnBrk="1" hangingPunct="1"/>
            <a:r>
              <a:rPr lang="en-US" dirty="0" smtClean="0"/>
              <a:t>Why Stocks Fluctuate in Value </a:t>
            </a:r>
            <a:endParaRPr lang="en-US" sz="2400" dirty="0" smtClean="0"/>
          </a:p>
        </p:txBody>
      </p:sp>
      <p:sp>
        <p:nvSpPr>
          <p:cNvPr id="39939" name="Rectangle 3"/>
          <p:cNvSpPr>
            <a:spLocks noGrp="1" noChangeArrowheads="1"/>
          </p:cNvSpPr>
          <p:nvPr>
            <p:ph idx="1"/>
          </p:nvPr>
        </p:nvSpPr>
        <p:spPr>
          <a:xfrm>
            <a:off x="914400" y="1600200"/>
            <a:ext cx="7239000" cy="5181600"/>
          </a:xfrm>
        </p:spPr>
        <p:txBody>
          <a:bodyPr/>
          <a:lstStyle/>
          <a:p>
            <a:pPr eaLnBrk="1" hangingPunct="1"/>
            <a:r>
              <a:rPr lang="en-US" smtClean="0"/>
              <a:t>Interest rates</a:t>
            </a:r>
          </a:p>
          <a:p>
            <a:pPr lvl="1" eaLnBrk="1" hangingPunct="1"/>
            <a:r>
              <a:rPr lang="en-US" smtClean="0"/>
              <a:t>Investors require a certain “expected return”  or discount rate to invest in stocks.  A major component of this discount rate is interest rates</a:t>
            </a:r>
          </a:p>
          <a:p>
            <a:pPr lvl="2" eaLnBrk="1" hangingPunct="1"/>
            <a:r>
              <a:rPr lang="en-US" smtClean="0"/>
              <a:t>As interest rates decrease, shareholder’s discount rate also decreases (which is tied to interest rates), and future earnings are discounted by this lower rate, increasing the value of the firm</a:t>
            </a:r>
          </a:p>
          <a:p>
            <a:pPr lvl="2" eaLnBrk="1" hangingPunct="1"/>
            <a:r>
              <a:rPr lang="en-US" smtClean="0"/>
              <a:t>As interest rates increase, shareholders require a higher discount rate, with all future earnings discounted at this higher rate, reducing the value of the firm</a:t>
            </a:r>
          </a:p>
          <a:p>
            <a:pPr lvl="2" eaLnBrk="1" hangingPunct="1"/>
            <a:endParaRPr lang="en-US" sz="2000" smtClean="0"/>
          </a:p>
        </p:txBody>
      </p:sp>
    </p:spTree>
    <p:extLst>
      <p:ext uri="{BB962C8B-B14F-4D97-AF65-F5344CB8AC3E}">
        <p14:creationId xmlns:p14="http://schemas.microsoft.com/office/powerpoint/2010/main" val="9339173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93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9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09600" y="676275"/>
            <a:ext cx="7924800" cy="857250"/>
          </a:xfrm>
          <a:noFill/>
        </p:spPr>
        <p:txBody>
          <a:bodyPr lIns="90488" tIns="44450" rIns="90488" bIns="44450"/>
          <a:lstStyle/>
          <a:p>
            <a:pPr eaLnBrk="1" hangingPunct="1"/>
            <a:r>
              <a:rPr lang="en-US" dirty="0" smtClean="0"/>
              <a:t>Why Stocks Fluctuate in Value </a:t>
            </a:r>
            <a:endParaRPr lang="en-US" sz="2400" dirty="0" smtClean="0"/>
          </a:p>
        </p:txBody>
      </p:sp>
      <p:sp>
        <p:nvSpPr>
          <p:cNvPr id="339971" name="Rectangle 3"/>
          <p:cNvSpPr>
            <a:spLocks noGrp="1" noChangeArrowheads="1"/>
          </p:cNvSpPr>
          <p:nvPr>
            <p:ph idx="1"/>
          </p:nvPr>
        </p:nvSpPr>
        <p:spPr>
          <a:xfrm>
            <a:off x="914400" y="1600200"/>
            <a:ext cx="7239000" cy="4114800"/>
          </a:xfrm>
        </p:spPr>
        <p:txBody>
          <a:bodyPr lIns="90488" tIns="44450" rIns="90488" bIns="44450"/>
          <a:lstStyle/>
          <a:p>
            <a:pPr eaLnBrk="1" hangingPunct="1"/>
            <a:r>
              <a:rPr lang="en-US" dirty="0" smtClean="0"/>
              <a:t>Perceived Risk of the Company</a:t>
            </a:r>
          </a:p>
          <a:p>
            <a:pPr lvl="1" eaLnBrk="1" hangingPunct="1"/>
            <a:r>
              <a:rPr lang="en-US" dirty="0" smtClean="0"/>
              <a:t>There is an inverse relationship between perceived risk of the firm and price</a:t>
            </a:r>
          </a:p>
          <a:p>
            <a:pPr lvl="2" eaLnBrk="1" hangingPunct="1"/>
            <a:r>
              <a:rPr lang="en-US" dirty="0" smtClean="0"/>
              <a:t>As the perceived riskiness of a firm decreases, investors are willing to pay more for the company stock, resulting in an increase in stock price</a:t>
            </a:r>
          </a:p>
          <a:p>
            <a:pPr lvl="2" eaLnBrk="1" hangingPunct="1"/>
            <a:r>
              <a:rPr lang="en-US" dirty="0" smtClean="0"/>
              <a:t>As the perceived riskiness of a firm increases, investors are willing to pay less for the stock, resulting in a decrease in stock price</a:t>
            </a:r>
          </a:p>
          <a:p>
            <a:pPr lvl="1" eaLnBrk="1" hangingPunct="1">
              <a:buFontTx/>
              <a:buNone/>
            </a:pPr>
            <a:endParaRPr lang="en-US" dirty="0" smtClean="0"/>
          </a:p>
          <a:p>
            <a:pPr lvl="1" eaLnBrk="1" hangingPunct="1">
              <a:buFontTx/>
              <a:buNone/>
            </a:pPr>
            <a:endParaRPr lang="en-US" dirty="0" smtClean="0"/>
          </a:p>
        </p:txBody>
      </p:sp>
      <p:sp>
        <p:nvSpPr>
          <p:cNvPr id="41988" name="Rectangle 4"/>
          <p:cNvSpPr>
            <a:spLocks noChangeArrowheads="1"/>
          </p:cNvSpPr>
          <p:nvPr/>
        </p:nvSpPr>
        <p:spPr bwMode="auto">
          <a:xfrm>
            <a:off x="685800" y="152400"/>
            <a:ext cx="7696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Tree>
    <p:extLst>
      <p:ext uri="{BB962C8B-B14F-4D97-AF65-F5344CB8AC3E}">
        <p14:creationId xmlns:p14="http://schemas.microsoft.com/office/powerpoint/2010/main" val="24811622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9971">
                                            <p:txEl>
                                              <p:pRg st="0" end="0"/>
                                            </p:txEl>
                                          </p:spTgt>
                                        </p:tgtEl>
                                        <p:attrNameLst>
                                          <p:attrName>style.visibility</p:attrName>
                                        </p:attrNameLst>
                                      </p:cBhvr>
                                      <p:to>
                                        <p:strVal val="visible"/>
                                      </p:to>
                                    </p:set>
                                    <p:anim calcmode="lin" valueType="num">
                                      <p:cBhvr additive="base">
                                        <p:cTn id="7" dur="500" fill="hold"/>
                                        <p:tgtEl>
                                          <p:spTgt spid="3399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99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9971">
                                            <p:txEl>
                                              <p:pRg st="1" end="1"/>
                                            </p:txEl>
                                          </p:spTgt>
                                        </p:tgtEl>
                                        <p:attrNameLst>
                                          <p:attrName>style.visibility</p:attrName>
                                        </p:attrNameLst>
                                      </p:cBhvr>
                                      <p:to>
                                        <p:strVal val="visible"/>
                                      </p:to>
                                    </p:set>
                                    <p:anim calcmode="lin" valueType="num">
                                      <p:cBhvr additive="base">
                                        <p:cTn id="13" dur="500" fill="hold"/>
                                        <p:tgtEl>
                                          <p:spTgt spid="33997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997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39971">
                                            <p:txEl>
                                              <p:pRg st="2" end="2"/>
                                            </p:txEl>
                                          </p:spTgt>
                                        </p:tgtEl>
                                        <p:attrNameLst>
                                          <p:attrName>style.visibility</p:attrName>
                                        </p:attrNameLst>
                                      </p:cBhvr>
                                      <p:to>
                                        <p:strVal val="visible"/>
                                      </p:to>
                                    </p:set>
                                    <p:anim calcmode="lin" valueType="num">
                                      <p:cBhvr additive="base">
                                        <p:cTn id="17" dur="500" fill="hold"/>
                                        <p:tgtEl>
                                          <p:spTgt spid="33997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3997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39971">
                                            <p:txEl>
                                              <p:pRg st="3" end="3"/>
                                            </p:txEl>
                                          </p:spTgt>
                                        </p:tgtEl>
                                        <p:attrNameLst>
                                          <p:attrName>style.visibility</p:attrName>
                                        </p:attrNameLst>
                                      </p:cBhvr>
                                      <p:to>
                                        <p:strVal val="visible"/>
                                      </p:to>
                                    </p:set>
                                    <p:anim calcmode="lin" valueType="num">
                                      <p:cBhvr additive="base">
                                        <p:cTn id="21" dur="500" fill="hold"/>
                                        <p:tgtEl>
                                          <p:spTgt spid="33997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997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1" grpId="0" build="p" bldLvl="2"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42938" y="685800"/>
            <a:ext cx="7848600" cy="858838"/>
          </a:xfrm>
          <a:noFill/>
        </p:spPr>
        <p:txBody>
          <a:bodyPr lIns="90488" tIns="44450" rIns="90488" bIns="44450"/>
          <a:lstStyle/>
          <a:p>
            <a:pPr eaLnBrk="1" hangingPunct="1"/>
            <a:r>
              <a:rPr lang="en-US" dirty="0" smtClean="0"/>
              <a:t>Why Stocks Fluctuate in Value </a:t>
            </a:r>
            <a:endParaRPr lang="en-US" sz="2400" dirty="0" smtClean="0"/>
          </a:p>
        </p:txBody>
      </p:sp>
      <p:sp>
        <p:nvSpPr>
          <p:cNvPr id="342019" name="Rectangle 3"/>
          <p:cNvSpPr>
            <a:spLocks noGrp="1" noChangeArrowheads="1"/>
          </p:cNvSpPr>
          <p:nvPr>
            <p:ph idx="1"/>
          </p:nvPr>
        </p:nvSpPr>
        <p:spPr>
          <a:xfrm>
            <a:off x="914400" y="1600200"/>
            <a:ext cx="7239000" cy="4572000"/>
          </a:xfrm>
        </p:spPr>
        <p:txBody>
          <a:bodyPr lIns="90488" tIns="44450" rIns="90488" bIns="44450"/>
          <a:lstStyle/>
          <a:p>
            <a:pPr eaLnBrk="1" hangingPunct="1"/>
            <a:r>
              <a:rPr lang="en-US" dirty="0" smtClean="0"/>
              <a:t>Expected Earnings, dividends, and cash flow </a:t>
            </a:r>
          </a:p>
          <a:p>
            <a:pPr lvl="1" eaLnBrk="1" hangingPunct="1"/>
            <a:r>
              <a:rPr lang="en-US" dirty="0" smtClean="0"/>
              <a:t>As earnings, dividends, and cash flow per share increase beyond what was expected, generally investors are willing to pay more for the stock, and the stock price increases</a:t>
            </a:r>
          </a:p>
          <a:p>
            <a:pPr lvl="1" eaLnBrk="1" hangingPunct="1"/>
            <a:r>
              <a:rPr lang="en-US" dirty="0" smtClean="0"/>
              <a:t>As earnings, dividends, and cash flow per share decreases beyond what was expected by the market, investors are less willing to pay for the stock, and hence the stock price declines</a:t>
            </a:r>
          </a:p>
        </p:txBody>
      </p:sp>
      <p:sp>
        <p:nvSpPr>
          <p:cNvPr id="43012" name="Rectangle 4"/>
          <p:cNvSpPr>
            <a:spLocks noChangeArrowheads="1"/>
          </p:cNvSpPr>
          <p:nvPr/>
        </p:nvSpPr>
        <p:spPr bwMode="auto">
          <a:xfrm>
            <a:off x="609600" y="219075"/>
            <a:ext cx="784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Tree>
    <p:extLst>
      <p:ext uri="{BB962C8B-B14F-4D97-AF65-F5344CB8AC3E}">
        <p14:creationId xmlns:p14="http://schemas.microsoft.com/office/powerpoint/2010/main" val="24291871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2019">
                                            <p:txEl>
                                              <p:pRg st="0" end="0"/>
                                            </p:txEl>
                                          </p:spTgt>
                                        </p:tgtEl>
                                        <p:attrNameLst>
                                          <p:attrName>style.visibility</p:attrName>
                                        </p:attrNameLst>
                                      </p:cBhvr>
                                      <p:to>
                                        <p:strVal val="visible"/>
                                      </p:to>
                                    </p:set>
                                    <p:anim calcmode="lin" valueType="num">
                                      <p:cBhvr additive="base">
                                        <p:cTn id="7" dur="500" fill="hold"/>
                                        <p:tgtEl>
                                          <p:spTgt spid="3420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20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2019">
                                            <p:txEl>
                                              <p:pRg st="1" end="1"/>
                                            </p:txEl>
                                          </p:spTgt>
                                        </p:tgtEl>
                                        <p:attrNameLst>
                                          <p:attrName>style.visibility</p:attrName>
                                        </p:attrNameLst>
                                      </p:cBhvr>
                                      <p:to>
                                        <p:strVal val="visible"/>
                                      </p:to>
                                    </p:set>
                                    <p:anim calcmode="lin" valueType="num">
                                      <p:cBhvr additive="base">
                                        <p:cTn id="13" dur="500" fill="hold"/>
                                        <p:tgtEl>
                                          <p:spTgt spid="34201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201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42019">
                                            <p:txEl>
                                              <p:pRg st="2" end="2"/>
                                            </p:txEl>
                                          </p:spTgt>
                                        </p:tgtEl>
                                        <p:attrNameLst>
                                          <p:attrName>style.visibility</p:attrName>
                                        </p:attrNameLst>
                                      </p:cBhvr>
                                      <p:to>
                                        <p:strVal val="visible"/>
                                      </p:to>
                                    </p:set>
                                    <p:anim calcmode="lin" valueType="num">
                                      <p:cBhvr additive="base">
                                        <p:cTn id="17" dur="500" fill="hold"/>
                                        <p:tgtEl>
                                          <p:spTgt spid="34201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4201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2019" grpId="0" build="p" bldLvl="2"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593725" y="609600"/>
            <a:ext cx="7924800" cy="944563"/>
          </a:xfrm>
          <a:noFill/>
        </p:spPr>
        <p:txBody>
          <a:bodyPr lIns="90488" tIns="44450" rIns="90488" bIns="44450"/>
          <a:lstStyle/>
          <a:p>
            <a:pPr eaLnBrk="1" hangingPunct="1"/>
            <a:r>
              <a:rPr lang="en-US" dirty="0" smtClean="0"/>
              <a:t>Why Stocks Fluctuate in Value</a:t>
            </a:r>
            <a:endParaRPr lang="en-US" sz="2400" dirty="0" smtClean="0"/>
          </a:p>
        </p:txBody>
      </p:sp>
      <p:sp>
        <p:nvSpPr>
          <p:cNvPr id="345091" name="Rectangle 3"/>
          <p:cNvSpPr>
            <a:spLocks noGrp="1" noChangeArrowheads="1"/>
          </p:cNvSpPr>
          <p:nvPr>
            <p:ph idx="1"/>
          </p:nvPr>
        </p:nvSpPr>
        <p:spPr>
          <a:xfrm>
            <a:off x="914400" y="1600200"/>
            <a:ext cx="7239000" cy="4572000"/>
          </a:xfrm>
        </p:spPr>
        <p:txBody>
          <a:bodyPr lIns="90488" tIns="44450" rIns="90488" bIns="44450"/>
          <a:lstStyle/>
          <a:p>
            <a:pPr eaLnBrk="1" hangingPunct="1"/>
            <a:r>
              <a:rPr lang="en-US" smtClean="0"/>
              <a:t>Supply and demand</a:t>
            </a:r>
          </a:p>
          <a:p>
            <a:pPr lvl="1" eaLnBrk="1" hangingPunct="1"/>
            <a:r>
              <a:rPr lang="en-US" smtClean="0"/>
              <a:t>Stock prices may rise or fall based on supply and demand for their shares</a:t>
            </a:r>
          </a:p>
          <a:p>
            <a:pPr lvl="2" eaLnBrk="1" hangingPunct="1"/>
            <a:r>
              <a:rPr lang="en-US" smtClean="0"/>
              <a:t>If a large shareholder needs to sell shares of a stock to meet cash needs, supply increases and the price is likely to decline</a:t>
            </a:r>
          </a:p>
          <a:p>
            <a:pPr lvl="2" eaLnBrk="1" hangingPunct="1"/>
            <a:r>
              <a:rPr lang="en-US" smtClean="0"/>
              <a:t>Likewise, if a large investor gets new money into their account, and decides to increase their holding in the stock, the price of that stock will likely rise as the investor must pay a higher price to encourage others to sell the stock</a:t>
            </a:r>
          </a:p>
        </p:txBody>
      </p:sp>
      <p:sp>
        <p:nvSpPr>
          <p:cNvPr id="44036" name="Rectangle 4"/>
          <p:cNvSpPr>
            <a:spLocks noChangeArrowheads="1"/>
          </p:cNvSpPr>
          <p:nvPr/>
        </p:nvSpPr>
        <p:spPr bwMode="auto">
          <a:xfrm>
            <a:off x="609600" y="304800"/>
            <a:ext cx="8001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Tree>
    <p:extLst>
      <p:ext uri="{BB962C8B-B14F-4D97-AF65-F5344CB8AC3E}">
        <p14:creationId xmlns:p14="http://schemas.microsoft.com/office/powerpoint/2010/main" val="475885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 calcmode="lin" valueType="num">
                                      <p:cBhvr additive="base">
                                        <p:cTn id="7" dur="500" fill="hold"/>
                                        <p:tgtEl>
                                          <p:spTgt spid="3450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50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anim calcmode="lin" valueType="num">
                                      <p:cBhvr additive="base">
                                        <p:cTn id="13" dur="500" fill="hold"/>
                                        <p:tgtEl>
                                          <p:spTgt spid="3450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509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45091">
                                            <p:txEl>
                                              <p:pRg st="2" end="2"/>
                                            </p:txEl>
                                          </p:spTgt>
                                        </p:tgtEl>
                                        <p:attrNameLst>
                                          <p:attrName>style.visibility</p:attrName>
                                        </p:attrNameLst>
                                      </p:cBhvr>
                                      <p:to>
                                        <p:strVal val="visible"/>
                                      </p:to>
                                    </p:set>
                                    <p:anim calcmode="lin" valueType="num">
                                      <p:cBhvr additive="base">
                                        <p:cTn id="17" dur="500" fill="hold"/>
                                        <p:tgtEl>
                                          <p:spTgt spid="34509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4509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45091">
                                            <p:txEl>
                                              <p:pRg st="3" end="3"/>
                                            </p:txEl>
                                          </p:spTgt>
                                        </p:tgtEl>
                                        <p:attrNameLst>
                                          <p:attrName>style.visibility</p:attrName>
                                        </p:attrNameLst>
                                      </p:cBhvr>
                                      <p:to>
                                        <p:strVal val="visible"/>
                                      </p:to>
                                    </p:set>
                                    <p:anim calcmode="lin" valueType="num">
                                      <p:cBhvr additive="base">
                                        <p:cTn id="21" dur="500" fill="hold"/>
                                        <p:tgtEl>
                                          <p:spTgt spid="34509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450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1" grpId="0" build="p" bldLvl="2"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33400" y="685800"/>
            <a:ext cx="8077200" cy="858838"/>
          </a:xfrm>
        </p:spPr>
        <p:txBody>
          <a:bodyPr/>
          <a:lstStyle/>
          <a:p>
            <a:pPr eaLnBrk="1" hangingPunct="1"/>
            <a:r>
              <a:rPr lang="en-US" dirty="0" smtClean="0"/>
              <a:t>Why Stocks Fluctuate in Value </a:t>
            </a:r>
            <a:endParaRPr lang="en-US" sz="2400" dirty="0" smtClean="0"/>
          </a:p>
        </p:txBody>
      </p:sp>
      <p:sp>
        <p:nvSpPr>
          <p:cNvPr id="44035" name="Rectangle 3"/>
          <p:cNvSpPr>
            <a:spLocks noGrp="1" noChangeArrowheads="1"/>
          </p:cNvSpPr>
          <p:nvPr>
            <p:ph idx="1"/>
          </p:nvPr>
        </p:nvSpPr>
        <p:spPr>
          <a:xfrm>
            <a:off x="914400" y="1600200"/>
            <a:ext cx="7239000" cy="5181600"/>
          </a:xfrm>
        </p:spPr>
        <p:txBody>
          <a:bodyPr/>
          <a:lstStyle/>
          <a:p>
            <a:pPr eaLnBrk="1" hangingPunct="1"/>
            <a:r>
              <a:rPr lang="en-US" dirty="0" smtClean="0"/>
              <a:t>Investor sentiment and the market</a:t>
            </a:r>
          </a:p>
          <a:p>
            <a:pPr lvl="1" eaLnBrk="1" hangingPunct="1"/>
            <a:r>
              <a:rPr lang="en-US" dirty="0" smtClean="0"/>
              <a:t>Stock prices may rise or fall based on general investor sentiment and how the overall market is performing</a:t>
            </a:r>
          </a:p>
          <a:p>
            <a:pPr lvl="2" eaLnBrk="1" hangingPunct="1"/>
            <a:r>
              <a:rPr lang="en-US" dirty="0" smtClean="0"/>
              <a:t>If investors are generally positive on stocks, and the market is performing well, investors will likely bid up the price of all stocks</a:t>
            </a:r>
          </a:p>
          <a:p>
            <a:pPr lvl="2" eaLnBrk="1" hangingPunct="1"/>
            <a:r>
              <a:rPr lang="en-US" dirty="0" smtClean="0"/>
              <a:t>If investors sentiment is negative, and the market is performing poorly, investors will likely reduce their willingness to purchase the stock, resulting in a lower stock price</a:t>
            </a:r>
          </a:p>
          <a:p>
            <a:pPr eaLnBrk="1" hangingPunct="1"/>
            <a:endParaRPr lang="en-US" sz="1800" dirty="0" smtClean="0"/>
          </a:p>
        </p:txBody>
      </p:sp>
    </p:spTree>
    <p:extLst>
      <p:ext uri="{BB962C8B-B14F-4D97-AF65-F5344CB8AC3E}">
        <p14:creationId xmlns:p14="http://schemas.microsoft.com/office/powerpoint/2010/main" val="202540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403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40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Stock Indexes: Measuring the Movements in the Market</a:t>
            </a:r>
          </a:p>
        </p:txBody>
      </p:sp>
      <p:sp>
        <p:nvSpPr>
          <p:cNvPr id="20483" name="Rectangle 3"/>
          <p:cNvSpPr>
            <a:spLocks noGrp="1" noChangeArrowheads="1"/>
          </p:cNvSpPr>
          <p:nvPr>
            <p:ph type="body" idx="1"/>
          </p:nvPr>
        </p:nvSpPr>
        <p:spPr>
          <a:noFill/>
          <a:ln/>
        </p:spPr>
        <p:txBody>
          <a:bodyPr/>
          <a:lstStyle/>
          <a:p>
            <a:r>
              <a:rPr lang="en-US" dirty="0" smtClean="0"/>
              <a:t>SET</a:t>
            </a:r>
          </a:p>
          <a:p>
            <a:r>
              <a:rPr lang="en-US" dirty="0" smtClean="0"/>
              <a:t>MAI</a:t>
            </a:r>
          </a:p>
          <a:p>
            <a:r>
              <a:rPr lang="en-US" dirty="0" smtClean="0"/>
              <a:t>SET50</a:t>
            </a:r>
          </a:p>
          <a:p>
            <a:r>
              <a:rPr lang="en-US" dirty="0" smtClean="0"/>
              <a:t>SETHD</a:t>
            </a:r>
            <a:endParaRPr lang="en-US" dirty="0"/>
          </a:p>
          <a:p>
            <a:r>
              <a:rPr lang="en-US" dirty="0"/>
              <a:t>Other market indexes </a:t>
            </a:r>
          </a:p>
          <a:p>
            <a:r>
              <a:rPr lang="en-US" dirty="0"/>
              <a:t>Using indexes to monitor a bear or bull market</a:t>
            </a:r>
          </a:p>
        </p:txBody>
      </p:sp>
    </p:spTree>
    <p:extLst>
      <p:ext uri="{BB962C8B-B14F-4D97-AF65-F5344CB8AC3E}">
        <p14:creationId xmlns:p14="http://schemas.microsoft.com/office/powerpoint/2010/main" val="4260771017"/>
      </p:ext>
    </p:extLst>
  </p:cSld>
  <p:clrMapOvr>
    <a:masterClrMapping/>
  </p:clrMapOvr>
  <p:transition>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Valuation of Common Stock</a:t>
            </a:r>
          </a:p>
        </p:txBody>
      </p:sp>
      <p:sp>
        <p:nvSpPr>
          <p:cNvPr id="47107" name="Rectangle 3"/>
          <p:cNvSpPr>
            <a:spLocks noGrp="1" noChangeArrowheads="1"/>
          </p:cNvSpPr>
          <p:nvPr>
            <p:ph type="body" sz="half" idx="1"/>
          </p:nvPr>
        </p:nvSpPr>
        <p:spPr>
          <a:noFill/>
          <a:ln/>
        </p:spPr>
        <p:txBody>
          <a:bodyPr/>
          <a:lstStyle/>
          <a:p>
            <a:r>
              <a:rPr lang="en-US" sz="2800"/>
              <a:t>The technical analysis approach</a:t>
            </a:r>
          </a:p>
          <a:p>
            <a:r>
              <a:rPr lang="en-US" sz="2800"/>
              <a:t>The price/earnings ratio approach</a:t>
            </a:r>
          </a:p>
          <a:p>
            <a:r>
              <a:rPr lang="en-US" sz="2800"/>
              <a:t>The discounted dividends valuation model</a:t>
            </a:r>
          </a:p>
        </p:txBody>
      </p:sp>
      <p:grpSp>
        <p:nvGrpSpPr>
          <p:cNvPr id="47110" name="Group 6"/>
          <p:cNvGrpSpPr>
            <a:grpSpLocks/>
          </p:cNvGrpSpPr>
          <p:nvPr/>
        </p:nvGrpSpPr>
        <p:grpSpPr bwMode="auto">
          <a:xfrm>
            <a:off x="4625975" y="3008313"/>
            <a:ext cx="3800475" cy="2378075"/>
            <a:chOff x="2914" y="1895"/>
            <a:chExt cx="2394" cy="1498"/>
          </a:xfrm>
        </p:grpSpPr>
        <p:pic>
          <p:nvPicPr>
            <p:cNvPr id="4710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4" y="1895"/>
              <a:ext cx="2394" cy="1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9" name="Rectangle 5"/>
            <p:cNvSpPr>
              <a:spLocks noChangeArrowheads="1"/>
            </p:cNvSpPr>
            <p:nvPr/>
          </p:nvSpPr>
          <p:spPr bwMode="auto">
            <a:xfrm>
              <a:off x="2971" y="1923"/>
              <a:ext cx="2272" cy="1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002222453"/>
      </p:ext>
    </p:extLst>
  </p:cSld>
  <p:clrMapOvr>
    <a:masterClrMapping/>
  </p:clrMapOvr>
  <p:transition>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The Technical Analysis Approach</a:t>
            </a:r>
          </a:p>
        </p:txBody>
      </p:sp>
      <p:sp>
        <p:nvSpPr>
          <p:cNvPr id="49155" name="Rectangle 3"/>
          <p:cNvSpPr>
            <a:spLocks noGrp="1" noChangeArrowheads="1"/>
          </p:cNvSpPr>
          <p:nvPr>
            <p:ph type="body" idx="1"/>
          </p:nvPr>
        </p:nvSpPr>
        <p:spPr>
          <a:noFill/>
          <a:ln/>
        </p:spPr>
        <p:txBody>
          <a:bodyPr/>
          <a:lstStyle/>
          <a:p>
            <a:r>
              <a:rPr lang="en-US"/>
              <a:t>Focuses on supply and demand to project stock price or market trends</a:t>
            </a:r>
          </a:p>
          <a:p>
            <a:r>
              <a:rPr lang="en-US"/>
              <a:t>Focuses on the psychological factors (greed and fear) as well as economic factors</a:t>
            </a:r>
          </a:p>
          <a:p>
            <a:r>
              <a:rPr lang="en-US"/>
              <a:t>Of little value in predicting the market</a:t>
            </a:r>
          </a:p>
        </p:txBody>
      </p:sp>
    </p:spTree>
    <p:extLst>
      <p:ext uri="{BB962C8B-B14F-4D97-AF65-F5344CB8AC3E}">
        <p14:creationId xmlns:p14="http://schemas.microsoft.com/office/powerpoint/2010/main" val="3457786698"/>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The Price/Earnings Ratio Approach</a:t>
            </a:r>
          </a:p>
        </p:txBody>
      </p:sp>
      <p:sp>
        <p:nvSpPr>
          <p:cNvPr id="51203" name="Rectangle 3"/>
          <p:cNvSpPr>
            <a:spLocks noGrp="1" noChangeArrowheads="1"/>
          </p:cNvSpPr>
          <p:nvPr>
            <p:ph type="body" idx="1"/>
          </p:nvPr>
        </p:nvSpPr>
        <p:spPr>
          <a:noFill/>
          <a:ln/>
        </p:spPr>
        <p:txBody>
          <a:bodyPr/>
          <a:lstStyle/>
          <a:p>
            <a:r>
              <a:rPr lang="en-US" sz="2800"/>
              <a:t>Measures the stock’s relative value, or is it overpriced or underpriced?</a:t>
            </a:r>
          </a:p>
          <a:p>
            <a:r>
              <a:rPr lang="en-US" sz="2800"/>
              <a:t>Factors that drive the P/E ratio up and down</a:t>
            </a:r>
          </a:p>
          <a:p>
            <a:pPr lvl="1">
              <a:buSzPct val="75000"/>
            </a:pPr>
            <a:r>
              <a:rPr lang="en-US" sz="2400"/>
              <a:t>The higher the firm’s earnings growth rate, the higher the firm’s P/E ratio.</a:t>
            </a:r>
          </a:p>
          <a:p>
            <a:pPr lvl="1">
              <a:buSzPct val="75000"/>
            </a:pPr>
            <a:r>
              <a:rPr lang="en-US" sz="2400"/>
              <a:t>The higher the investor’s required rate of return, the lower the P/E ratio.</a:t>
            </a:r>
          </a:p>
          <a:p>
            <a:r>
              <a:rPr lang="en-US" sz="2800"/>
              <a:t>Recent market P/E ratio:  15 – 30 range</a:t>
            </a:r>
          </a:p>
          <a:p>
            <a:r>
              <a:rPr lang="en-US" sz="2800"/>
              <a:t>Considered a type of fundamental analysis</a:t>
            </a:r>
          </a:p>
        </p:txBody>
      </p:sp>
    </p:spTree>
    <p:extLst>
      <p:ext uri="{BB962C8B-B14F-4D97-AF65-F5344CB8AC3E}">
        <p14:creationId xmlns:p14="http://schemas.microsoft.com/office/powerpoint/2010/main" val="3339653864"/>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noFill/>
          <a:ln/>
        </p:spPr>
        <p:txBody>
          <a:bodyPr/>
          <a:lstStyle/>
          <a:p>
            <a:r>
              <a:rPr lang="en-US" dirty="0" smtClean="0"/>
              <a:t>Earnings Per Share</a:t>
            </a:r>
            <a:endParaRPr lang="en-US" sz="4000" dirty="0"/>
          </a:p>
        </p:txBody>
      </p:sp>
      <p:sp>
        <p:nvSpPr>
          <p:cNvPr id="78851" name="Rectangle 3"/>
          <p:cNvSpPr>
            <a:spLocks noGrp="1" noChangeArrowheads="1"/>
          </p:cNvSpPr>
          <p:nvPr>
            <p:ph type="body" idx="1"/>
          </p:nvPr>
        </p:nvSpPr>
        <p:spPr>
          <a:noFill/>
          <a:ln/>
        </p:spPr>
        <p:txBody>
          <a:bodyPr/>
          <a:lstStyle/>
          <a:p>
            <a:pPr>
              <a:lnSpc>
                <a:spcPct val="90000"/>
              </a:lnSpc>
            </a:pPr>
            <a:r>
              <a:rPr lang="en-US"/>
              <a:t> Earnings per share -- level of earnings of each share of stock, not necessarily what will be paid as dividends.  Used to compare financial performance of companies.</a:t>
            </a:r>
          </a:p>
          <a:p>
            <a:pPr>
              <a:lnSpc>
                <a:spcPct val="90000"/>
              </a:lnSpc>
              <a:buFont typeface="Wingdings" panose="05000000000000000000" pitchFamily="2" charset="2"/>
              <a:buNone/>
            </a:pPr>
            <a:endParaRPr lang="en-US" sz="2800"/>
          </a:p>
          <a:p>
            <a:pPr>
              <a:lnSpc>
                <a:spcPct val="90000"/>
              </a:lnSpc>
              <a:buFont typeface="Wingdings" panose="05000000000000000000" pitchFamily="2" charset="2"/>
              <a:buNone/>
            </a:pPr>
            <a:r>
              <a:rPr lang="en-US" sz="2800"/>
              <a:t>	Earnings per share =</a:t>
            </a:r>
          </a:p>
          <a:p>
            <a:pPr>
              <a:lnSpc>
                <a:spcPct val="90000"/>
              </a:lnSpc>
              <a:buFont typeface="Wingdings" panose="05000000000000000000" pitchFamily="2" charset="2"/>
              <a:buNone/>
            </a:pPr>
            <a:r>
              <a:rPr lang="en-US" sz="2800"/>
              <a:t>	</a:t>
            </a:r>
            <a:r>
              <a:rPr lang="en-US" sz="2800" u="sng"/>
              <a:t>net income </a:t>
            </a:r>
            <a:r>
              <a:rPr lang="en-US" sz="2800" u="sng">
                <a:cs typeface="Arial" panose="020B0604020202020204" pitchFamily="34" charset="0"/>
              </a:rPr>
              <a:t>–</a:t>
            </a:r>
            <a:r>
              <a:rPr lang="en-US" sz="2800" u="sng"/>
              <a:t> preferred stock dividends</a:t>
            </a:r>
            <a:r>
              <a:rPr lang="en-US" sz="2800"/>
              <a:t> number of common stock shares outstanding</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4969041"/>
            <a:ext cx="5715000" cy="1911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1716314"/>
      </p:ext>
    </p:extLst>
  </p:cSld>
  <p:clrMapOvr>
    <a:masterClrMapping/>
  </p:clrMapOvr>
  <p:transition>
    <p:cover dir="l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dirty="0" smtClean="0"/>
              <a:t>Multiples Approach</a:t>
            </a:r>
            <a:endParaRPr lang="en-US" sz="4000" dirty="0"/>
          </a:p>
        </p:txBody>
      </p:sp>
      <p:sp>
        <p:nvSpPr>
          <p:cNvPr id="81923" name="Rectangle 3"/>
          <p:cNvSpPr>
            <a:spLocks noGrp="1" noChangeArrowheads="1"/>
          </p:cNvSpPr>
          <p:nvPr>
            <p:ph type="body" idx="1"/>
          </p:nvPr>
        </p:nvSpPr>
        <p:spPr>
          <a:noFill/>
          <a:ln/>
        </p:spPr>
        <p:txBody>
          <a:bodyPr/>
          <a:lstStyle/>
          <a:p>
            <a:r>
              <a:rPr lang="en-US"/>
              <a:t>Market-to-book or price-to-book ratio -- is a measure of the firm’s value, typically ranging from 1 to 2.5.</a:t>
            </a:r>
          </a:p>
          <a:p>
            <a:pPr>
              <a:buFont typeface="Wingdings" panose="05000000000000000000" pitchFamily="2" charset="2"/>
              <a:buNone/>
            </a:pPr>
            <a:endParaRPr lang="en-US"/>
          </a:p>
          <a:p>
            <a:pPr>
              <a:buFont typeface="Wingdings" panose="05000000000000000000" pitchFamily="2" charset="2"/>
              <a:buNone/>
            </a:pPr>
            <a:r>
              <a:rPr lang="en-US"/>
              <a:t>Market-to-book ratio =</a:t>
            </a:r>
          </a:p>
          <a:p>
            <a:pPr>
              <a:buFont typeface="Wingdings" panose="05000000000000000000" pitchFamily="2" charset="2"/>
              <a:buNone/>
            </a:pPr>
            <a:r>
              <a:rPr lang="en-US"/>
              <a:t>			</a:t>
            </a:r>
            <a:r>
              <a:rPr lang="en-US" u="sng"/>
              <a:t>stock price</a:t>
            </a:r>
          </a:p>
          <a:p>
            <a:pPr>
              <a:buFont typeface="Wingdings" panose="05000000000000000000" pitchFamily="2" charset="2"/>
              <a:buNone/>
            </a:pPr>
            <a:r>
              <a:rPr lang="en-US"/>
              <a:t>		book value per share</a:t>
            </a:r>
          </a:p>
          <a:p>
            <a:endParaRPr lang="en-US"/>
          </a:p>
        </p:txBody>
      </p:sp>
    </p:spTree>
    <p:extLst>
      <p:ext uri="{BB962C8B-B14F-4D97-AF65-F5344CB8AC3E}">
        <p14:creationId xmlns:p14="http://schemas.microsoft.com/office/powerpoint/2010/main" val="2834247651"/>
      </p:ext>
    </p:extLst>
  </p:cSld>
  <p:clrMapOvr>
    <a:masterClrMapping/>
  </p:clrMapOvr>
  <p:transition>
    <p:pull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The Discounted Dividends Valuation Model</a:t>
            </a:r>
          </a:p>
        </p:txBody>
      </p:sp>
      <p:sp>
        <p:nvSpPr>
          <p:cNvPr id="53251" name="Rectangle 3"/>
          <p:cNvSpPr>
            <a:spLocks noGrp="1" noChangeArrowheads="1"/>
          </p:cNvSpPr>
          <p:nvPr>
            <p:ph type="body" idx="1"/>
          </p:nvPr>
        </p:nvSpPr>
        <p:spPr>
          <a:noFill/>
          <a:ln/>
        </p:spPr>
        <p:txBody>
          <a:bodyPr/>
          <a:lstStyle/>
          <a:p>
            <a:pPr>
              <a:lnSpc>
                <a:spcPct val="90000"/>
              </a:lnSpc>
            </a:pPr>
            <a:r>
              <a:rPr lang="en-US" sz="2800"/>
              <a:t>Considers the value of a share of stock to be the present value of all future dividends earned from holding that stock</a:t>
            </a:r>
          </a:p>
          <a:p>
            <a:pPr>
              <a:lnSpc>
                <a:spcPct val="90000"/>
              </a:lnSpc>
              <a:buFont typeface="Wingdings" panose="05000000000000000000" pitchFamily="2" charset="2"/>
              <a:buNone/>
            </a:pPr>
            <a:endParaRPr lang="en-US" sz="2800"/>
          </a:p>
          <a:p>
            <a:pPr>
              <a:lnSpc>
                <a:spcPct val="90000"/>
              </a:lnSpc>
            </a:pPr>
            <a:r>
              <a:rPr lang="en-US" sz="2800"/>
              <a:t>Value of common stock = 	 	</a:t>
            </a:r>
            <a:r>
              <a:rPr lang="en-US" sz="2800" i="1" u="sng"/>
              <a:t>D</a:t>
            </a:r>
            <a:r>
              <a:rPr lang="en-US" sz="2800" u="sng" baseline="-25000"/>
              <a:t>1	</a:t>
            </a:r>
            <a:endParaRPr lang="en-US" sz="2800"/>
          </a:p>
          <a:p>
            <a:pPr>
              <a:lnSpc>
                <a:spcPct val="90000"/>
              </a:lnSpc>
              <a:buFont typeface="Wingdings" panose="05000000000000000000" pitchFamily="2" charset="2"/>
              <a:buNone/>
            </a:pPr>
            <a:r>
              <a:rPr lang="en-US" sz="2800" i="1"/>
              <a:t>							k</a:t>
            </a:r>
            <a:r>
              <a:rPr lang="en-US" sz="2800"/>
              <a:t> - </a:t>
            </a:r>
            <a:r>
              <a:rPr lang="en-US" sz="2800" i="1"/>
              <a:t>g</a:t>
            </a:r>
            <a:r>
              <a:rPr lang="en-US" sz="2800"/>
              <a:t> </a:t>
            </a:r>
          </a:p>
          <a:p>
            <a:pPr>
              <a:lnSpc>
                <a:spcPct val="90000"/>
              </a:lnSpc>
              <a:buFont typeface="Wingdings" panose="05000000000000000000" pitchFamily="2" charset="2"/>
              <a:buNone/>
            </a:pPr>
            <a:endParaRPr lang="en-US" sz="2800"/>
          </a:p>
          <a:p>
            <a:pPr>
              <a:lnSpc>
                <a:spcPct val="90000"/>
              </a:lnSpc>
            </a:pPr>
            <a:r>
              <a:rPr lang="en-US" sz="2800"/>
              <a:t>Impossible to accurately determine because you can’t predict the dollar amount of future dividends</a:t>
            </a:r>
          </a:p>
        </p:txBody>
      </p:sp>
    </p:spTree>
    <p:extLst>
      <p:ext uri="{BB962C8B-B14F-4D97-AF65-F5344CB8AC3E}">
        <p14:creationId xmlns:p14="http://schemas.microsoft.com/office/powerpoint/2010/main" val="1814987526"/>
      </p:ext>
    </p:ext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Stock Investing Strategies</a:t>
            </a:r>
          </a:p>
        </p:txBody>
      </p:sp>
      <p:sp>
        <p:nvSpPr>
          <p:cNvPr id="57347" name="Rectangle 3"/>
          <p:cNvSpPr>
            <a:spLocks noGrp="1" noChangeArrowheads="1"/>
          </p:cNvSpPr>
          <p:nvPr>
            <p:ph type="body" sz="half" idx="2"/>
          </p:nvPr>
        </p:nvSpPr>
        <p:spPr>
          <a:noFill/>
          <a:ln/>
        </p:spPr>
        <p:txBody>
          <a:bodyPr/>
          <a:lstStyle/>
          <a:p>
            <a:r>
              <a:rPr lang="en-US" sz="2800"/>
              <a:t>Dollar-cost averaging</a:t>
            </a:r>
          </a:p>
          <a:p>
            <a:r>
              <a:rPr lang="en-US" sz="2800"/>
              <a:t>Buy and hold</a:t>
            </a:r>
          </a:p>
          <a:p>
            <a:r>
              <a:rPr lang="en-US" sz="2800"/>
              <a:t>Dividend reinvestment plans (DRIPs)</a:t>
            </a:r>
          </a:p>
        </p:txBody>
      </p:sp>
      <p:grpSp>
        <p:nvGrpSpPr>
          <p:cNvPr id="57350" name="Group 6"/>
          <p:cNvGrpSpPr>
            <a:grpSpLocks/>
          </p:cNvGrpSpPr>
          <p:nvPr/>
        </p:nvGrpSpPr>
        <p:grpSpPr bwMode="auto">
          <a:xfrm>
            <a:off x="838200" y="2230438"/>
            <a:ext cx="3800475" cy="3017837"/>
            <a:chOff x="528" y="1405"/>
            <a:chExt cx="2394" cy="1901"/>
          </a:xfrm>
        </p:grpSpPr>
        <p:pic>
          <p:nvPicPr>
            <p:cNvPr id="5734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 y="1405"/>
              <a:ext cx="2394" cy="1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49" name="Rectangle 5"/>
            <p:cNvSpPr>
              <a:spLocks noChangeArrowheads="1"/>
            </p:cNvSpPr>
            <p:nvPr/>
          </p:nvSpPr>
          <p:spPr bwMode="auto">
            <a:xfrm>
              <a:off x="585" y="1433"/>
              <a:ext cx="2272" cy="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06724898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 calcmode="lin" valueType="num">
                                      <p:cBhvr>
                                        <p:cTn id="7" dur="1000" fill="hold"/>
                                        <p:tgtEl>
                                          <p:spTgt spid="57347">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7347">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7347">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7347">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57347">
                                            <p:txEl>
                                              <p:pRg st="1" end="1"/>
                                            </p:txEl>
                                          </p:spTgt>
                                        </p:tgtEl>
                                        <p:attrNameLst>
                                          <p:attrName>style.visibility</p:attrName>
                                        </p:attrNameLst>
                                      </p:cBhvr>
                                      <p:to>
                                        <p:strVal val="visible"/>
                                      </p:to>
                                    </p:set>
                                    <p:anim calcmode="lin" valueType="num">
                                      <p:cBhvr>
                                        <p:cTn id="15" dur="1000" fill="hold"/>
                                        <p:tgtEl>
                                          <p:spTgt spid="57347">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57347">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57347">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57347">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57347">
                                            <p:txEl>
                                              <p:pRg st="2" end="2"/>
                                            </p:txEl>
                                          </p:spTgt>
                                        </p:tgtEl>
                                        <p:attrNameLst>
                                          <p:attrName>style.visibility</p:attrName>
                                        </p:attrNameLst>
                                      </p:cBhvr>
                                      <p:to>
                                        <p:strVal val="visible"/>
                                      </p:to>
                                    </p:set>
                                    <p:anim calcmode="lin" valueType="num">
                                      <p:cBhvr>
                                        <p:cTn id="23" dur="1000" fill="hold"/>
                                        <p:tgtEl>
                                          <p:spTgt spid="57347">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57347">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57347">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7347">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Theories</a:t>
            </a:r>
            <a:endParaRPr lang="en-US" dirty="0"/>
          </a:p>
        </p:txBody>
      </p:sp>
      <p:sp>
        <p:nvSpPr>
          <p:cNvPr id="3" name="Content Placeholder 2"/>
          <p:cNvSpPr>
            <a:spLocks noGrp="1"/>
          </p:cNvSpPr>
          <p:nvPr>
            <p:ph idx="1"/>
          </p:nvPr>
        </p:nvSpPr>
        <p:spPr/>
        <p:txBody>
          <a:bodyPr/>
          <a:lstStyle/>
          <a:p>
            <a:r>
              <a:rPr lang="en-US" b="1" dirty="0" smtClean="0"/>
              <a:t>Fundamental Analysis</a:t>
            </a:r>
          </a:p>
          <a:p>
            <a:pPr lvl="1"/>
            <a:r>
              <a:rPr lang="en-US" dirty="0" smtClean="0"/>
              <a:t>Based on the idea that the stock price is determined by future earnings. If earnings are going to be higher in the future, the stock price should rise and visa versa. </a:t>
            </a:r>
          </a:p>
          <a:p>
            <a:pPr lvl="1"/>
            <a:endParaRPr lang="en-US" dirty="0" smtClean="0"/>
          </a:p>
          <a:p>
            <a:r>
              <a:rPr lang="en-US" b="1" dirty="0" smtClean="0"/>
              <a:t>Technical Analysis </a:t>
            </a:r>
          </a:p>
          <a:p>
            <a:pPr lvl="1"/>
            <a:r>
              <a:rPr lang="en-US" dirty="0" smtClean="0"/>
              <a:t>Based on the idea that the stock price should be a function of supply and demand in the stock market as a whole.</a:t>
            </a:r>
          </a:p>
          <a:p>
            <a:pPr marL="411480" lvl="1" indent="0">
              <a:buNone/>
            </a:pPr>
            <a:endParaRPr lang="en-US" dirty="0" smtClean="0"/>
          </a:p>
          <a:p>
            <a:r>
              <a:rPr lang="en-US" b="1" dirty="0" smtClean="0"/>
              <a:t>Efficient Market Hypothesis</a:t>
            </a:r>
          </a:p>
          <a:p>
            <a:pPr lvl="1"/>
            <a:r>
              <a:rPr lang="en-US" dirty="0" smtClean="0"/>
              <a:t>Based on the idea that the stock market is completely efficient and since new information arrives in the ,market in a random manner, the stock price moves in a random manner.</a:t>
            </a:r>
          </a:p>
          <a:p>
            <a:pPr lvl="1"/>
            <a:endParaRPr lang="en-US" dirty="0" smtClean="0"/>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227590399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Dollar-Cost Averaging</a:t>
            </a:r>
          </a:p>
        </p:txBody>
      </p:sp>
      <p:sp>
        <p:nvSpPr>
          <p:cNvPr id="59395" name="Rectangle 3"/>
          <p:cNvSpPr>
            <a:spLocks noGrp="1" noChangeArrowheads="1"/>
          </p:cNvSpPr>
          <p:nvPr>
            <p:ph type="body" idx="1"/>
          </p:nvPr>
        </p:nvSpPr>
        <p:spPr>
          <a:noFill/>
          <a:ln/>
        </p:spPr>
        <p:txBody>
          <a:bodyPr/>
          <a:lstStyle/>
          <a:p>
            <a:r>
              <a:rPr lang="en-US"/>
              <a:t>Is purchasing a fixed dollar amount of a security at regular intervals</a:t>
            </a:r>
          </a:p>
          <a:p>
            <a:r>
              <a:rPr lang="en-US"/>
              <a:t>Averages out fluctuations in the market and concentrates on the general trend</a:t>
            </a:r>
          </a:p>
          <a:p>
            <a:r>
              <a:rPr lang="en-US"/>
              <a:t>Takes luck and market timing out of the equation – adds discipline.</a:t>
            </a:r>
          </a:p>
        </p:txBody>
      </p:sp>
    </p:spTree>
    <p:extLst>
      <p:ext uri="{BB962C8B-B14F-4D97-AF65-F5344CB8AC3E}">
        <p14:creationId xmlns:p14="http://schemas.microsoft.com/office/powerpoint/2010/main" val="213695573"/>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Buy and Hold Strategy</a:t>
            </a:r>
          </a:p>
        </p:txBody>
      </p:sp>
      <p:sp>
        <p:nvSpPr>
          <p:cNvPr id="61443" name="Rectangle 3"/>
          <p:cNvSpPr>
            <a:spLocks noGrp="1" noChangeArrowheads="1"/>
          </p:cNvSpPr>
          <p:nvPr>
            <p:ph type="body" idx="1"/>
          </p:nvPr>
        </p:nvSpPr>
        <p:spPr>
          <a:noFill/>
          <a:ln/>
        </p:spPr>
        <p:txBody>
          <a:bodyPr/>
          <a:lstStyle/>
          <a:p>
            <a:r>
              <a:rPr lang="en-US"/>
              <a:t>Involves buying a stock and not selling it for an extended period of time.</a:t>
            </a:r>
          </a:p>
          <a:p>
            <a:r>
              <a:rPr lang="en-US"/>
              <a:t>Helps investor avoid market timing.</a:t>
            </a:r>
          </a:p>
          <a:p>
            <a:r>
              <a:rPr lang="en-US"/>
              <a:t>Minimizes brokerage fees.</a:t>
            </a:r>
          </a:p>
          <a:p>
            <a:r>
              <a:rPr lang="en-US"/>
              <a:t>Postpones capital gains.</a:t>
            </a:r>
          </a:p>
          <a:p>
            <a:r>
              <a:rPr lang="en-US"/>
              <a:t>Gains are taxed as long-term capital gains.</a:t>
            </a:r>
          </a:p>
        </p:txBody>
      </p:sp>
    </p:spTree>
    <p:extLst>
      <p:ext uri="{BB962C8B-B14F-4D97-AF65-F5344CB8AC3E}">
        <p14:creationId xmlns:p14="http://schemas.microsoft.com/office/powerpoint/2010/main" val="656446007"/>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Dividend Reinvestment Plans (DRIPs)</a:t>
            </a:r>
          </a:p>
        </p:txBody>
      </p:sp>
      <p:sp>
        <p:nvSpPr>
          <p:cNvPr id="63491" name="Rectangle 3"/>
          <p:cNvSpPr>
            <a:spLocks noGrp="1" noChangeArrowheads="1"/>
          </p:cNvSpPr>
          <p:nvPr>
            <p:ph type="body" idx="1"/>
          </p:nvPr>
        </p:nvSpPr>
        <p:spPr>
          <a:noFill/>
          <a:ln/>
        </p:spPr>
        <p:txBody>
          <a:bodyPr/>
          <a:lstStyle/>
          <a:p>
            <a:r>
              <a:rPr lang="en-US"/>
              <a:t>Additional shares of stock are purchased with the dividend payment.</a:t>
            </a:r>
          </a:p>
          <a:p>
            <a:r>
              <a:rPr lang="en-US"/>
              <a:t>Avoids brokerage fees.</a:t>
            </a:r>
          </a:p>
          <a:p>
            <a:r>
              <a:rPr lang="en-US"/>
              <a:t>One major disadvantage is determining your cost basis for tax purposes.</a:t>
            </a:r>
          </a:p>
          <a:p>
            <a:r>
              <a:rPr lang="en-US"/>
              <a:t>Eliminates other appealing investment options.</a:t>
            </a:r>
          </a:p>
        </p:txBody>
      </p:sp>
    </p:spTree>
    <p:extLst>
      <p:ext uri="{BB962C8B-B14F-4D97-AF65-F5344CB8AC3E}">
        <p14:creationId xmlns:p14="http://schemas.microsoft.com/office/powerpoint/2010/main" val="1329281158"/>
      </p:ext>
    </p:ext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Risks Associated with Common Stocks</a:t>
            </a:r>
          </a:p>
        </p:txBody>
      </p:sp>
      <p:sp>
        <p:nvSpPr>
          <p:cNvPr id="65539" name="Rectangle 3"/>
          <p:cNvSpPr>
            <a:spLocks noGrp="1" noChangeArrowheads="1"/>
          </p:cNvSpPr>
          <p:nvPr>
            <p:ph type="body" sz="half" idx="2"/>
          </p:nvPr>
        </p:nvSpPr>
        <p:spPr>
          <a:noFill/>
          <a:ln/>
        </p:spPr>
        <p:txBody>
          <a:bodyPr/>
          <a:lstStyle/>
          <a:p>
            <a:r>
              <a:rPr lang="en-US" sz="2800" dirty="0" smtClean="0"/>
              <a:t>The </a:t>
            </a:r>
            <a:r>
              <a:rPr lang="en-US" sz="2800" dirty="0"/>
              <a:t>Risk-Return Trade-Off </a:t>
            </a:r>
          </a:p>
          <a:p>
            <a:pPr>
              <a:buFont typeface="Wingdings" panose="05000000000000000000" pitchFamily="2" charset="2"/>
              <a:buNone/>
            </a:pPr>
            <a:endParaRPr lang="en-US" sz="2800" dirty="0"/>
          </a:p>
          <a:p>
            <a:r>
              <a:rPr lang="en-US" sz="2800" dirty="0" smtClean="0"/>
              <a:t>Diversification </a:t>
            </a:r>
            <a:r>
              <a:rPr lang="en-US" sz="2800" dirty="0"/>
              <a:t>Reduces Risk</a:t>
            </a:r>
          </a:p>
        </p:txBody>
      </p:sp>
      <p:pic>
        <p:nvPicPr>
          <p:cNvPr id="65542" name="Picture 6" descr="E:\PFiles\MSOffice\Clipart\standard\stddir2\bd07253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990600" y="2420938"/>
            <a:ext cx="3787775" cy="2625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995205626"/>
      </p:ext>
    </p:extLst>
  </p:cSld>
  <p:clrMapOvr>
    <a:masterClrMapping/>
  </p:clrMapOvr>
  <p:transition>
    <p:zoom dir="in"/>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Risks Associated with Common Stocks </a:t>
            </a:r>
            <a:r>
              <a:rPr lang="en-US" sz="4000"/>
              <a:t>(cont’d)</a:t>
            </a:r>
          </a:p>
        </p:txBody>
      </p:sp>
      <p:sp>
        <p:nvSpPr>
          <p:cNvPr id="67587" name="Rectangle 3"/>
          <p:cNvSpPr>
            <a:spLocks noGrp="1" noChangeArrowheads="1"/>
          </p:cNvSpPr>
          <p:nvPr>
            <p:ph type="body" idx="1"/>
          </p:nvPr>
        </p:nvSpPr>
        <p:spPr>
          <a:noFill/>
          <a:ln/>
        </p:spPr>
        <p:txBody>
          <a:bodyPr/>
          <a:lstStyle/>
          <a:p>
            <a:pPr>
              <a:lnSpc>
                <a:spcPct val="90000"/>
              </a:lnSpc>
            </a:pPr>
            <a:r>
              <a:rPr lang="en-US" dirty="0" smtClean="0"/>
              <a:t>Diversification </a:t>
            </a:r>
            <a:r>
              <a:rPr lang="en-US" dirty="0"/>
              <a:t>and Risk--All Risk Is Not Equal</a:t>
            </a:r>
          </a:p>
          <a:p>
            <a:pPr lvl="1">
              <a:lnSpc>
                <a:spcPct val="90000"/>
              </a:lnSpc>
            </a:pPr>
            <a:r>
              <a:rPr lang="en-US" dirty="0"/>
              <a:t>Beta</a:t>
            </a:r>
          </a:p>
          <a:p>
            <a:pPr lvl="1">
              <a:lnSpc>
                <a:spcPct val="90000"/>
              </a:lnSpc>
            </a:pPr>
            <a:r>
              <a:rPr lang="en-US" dirty="0"/>
              <a:t>Remember:  </a:t>
            </a:r>
          </a:p>
          <a:p>
            <a:pPr lvl="2">
              <a:lnSpc>
                <a:spcPct val="90000"/>
              </a:lnSpc>
            </a:pPr>
            <a:r>
              <a:rPr lang="en-US" dirty="0"/>
              <a:t>A diversified portfolio moves with the market. There is less effect from one company.</a:t>
            </a:r>
          </a:p>
          <a:p>
            <a:pPr lvl="2">
              <a:lnSpc>
                <a:spcPct val="90000"/>
              </a:lnSpc>
            </a:pPr>
            <a:r>
              <a:rPr lang="en-US" dirty="0"/>
              <a:t>Diversify by owning a broad array of stocks and bonds (domestic and international).</a:t>
            </a:r>
          </a:p>
          <a:p>
            <a:pPr lvl="2">
              <a:lnSpc>
                <a:spcPct val="90000"/>
              </a:lnSpc>
            </a:pPr>
            <a:r>
              <a:rPr lang="en-US" dirty="0"/>
              <a:t>Track the beta of your portfolio.</a:t>
            </a:r>
          </a:p>
          <a:p>
            <a:pPr>
              <a:lnSpc>
                <a:spcPct val="90000"/>
              </a:lnSpc>
              <a:buFont typeface="Wingdings" panose="05000000000000000000" pitchFamily="2" charset="2"/>
              <a:buNone/>
            </a:pPr>
            <a:endParaRPr lang="en-US" dirty="0"/>
          </a:p>
        </p:txBody>
      </p:sp>
    </p:spTree>
    <p:extLst>
      <p:ext uri="{BB962C8B-B14F-4D97-AF65-F5344CB8AC3E}">
        <p14:creationId xmlns:p14="http://schemas.microsoft.com/office/powerpoint/2010/main" val="1263698393"/>
      </p:ext>
    </p:extLst>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noFill/>
          <a:ln/>
        </p:spPr>
        <p:txBody>
          <a:bodyPr/>
          <a:lstStyle/>
          <a:p>
            <a:r>
              <a:rPr lang="en-US"/>
              <a:t>Risks Associated with Common Stocks </a:t>
            </a:r>
            <a:r>
              <a:rPr lang="en-US" sz="4000"/>
              <a:t>(cont’d)</a:t>
            </a:r>
          </a:p>
        </p:txBody>
      </p:sp>
      <p:sp>
        <p:nvSpPr>
          <p:cNvPr id="86019" name="Rectangle 3"/>
          <p:cNvSpPr>
            <a:spLocks noGrp="1" noChangeArrowheads="1"/>
          </p:cNvSpPr>
          <p:nvPr>
            <p:ph type="body" sz="half" idx="2"/>
          </p:nvPr>
        </p:nvSpPr>
        <p:spPr>
          <a:noFill/>
          <a:ln/>
        </p:spPr>
        <p:txBody>
          <a:bodyPr/>
          <a:lstStyle/>
          <a:p>
            <a:pPr>
              <a:buFont typeface="Wingdings" panose="05000000000000000000" pitchFamily="2" charset="2"/>
              <a:buNone/>
            </a:pPr>
            <a:r>
              <a:rPr lang="en-US" sz="2800" dirty="0"/>
              <a:t>	</a:t>
            </a:r>
            <a:r>
              <a:rPr lang="en-US" sz="2800" dirty="0" smtClean="0"/>
              <a:t>The </a:t>
            </a:r>
            <a:r>
              <a:rPr lang="en-US" sz="2800" dirty="0"/>
              <a:t>Time Dimension of Investing</a:t>
            </a:r>
          </a:p>
          <a:p>
            <a:pPr>
              <a:buFont typeface="Wingdings" panose="05000000000000000000" pitchFamily="2" charset="2"/>
              <a:buNone/>
            </a:pPr>
            <a:endParaRPr lang="en-US" sz="2800" dirty="0"/>
          </a:p>
          <a:p>
            <a:pPr>
              <a:buFont typeface="Wingdings" panose="05000000000000000000" pitchFamily="2" charset="2"/>
              <a:buNone/>
            </a:pPr>
            <a:r>
              <a:rPr lang="en-US" sz="2800" dirty="0"/>
              <a:t>	It’s hard to beat the long-term return from common stock investing.</a:t>
            </a:r>
          </a:p>
        </p:txBody>
      </p:sp>
      <p:pic>
        <p:nvPicPr>
          <p:cNvPr id="86024" name="Picture 8" descr="E:\PFiles\MSOffice\Clipart\standard\stddir1\bd06487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2360613"/>
            <a:ext cx="3787775" cy="297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871931555"/>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a:t>Understanding the Concept of Leverage</a:t>
            </a:r>
          </a:p>
        </p:txBody>
      </p:sp>
      <p:sp>
        <p:nvSpPr>
          <p:cNvPr id="75779" name="Rectangle 3"/>
          <p:cNvSpPr>
            <a:spLocks noGrp="1" noChangeArrowheads="1"/>
          </p:cNvSpPr>
          <p:nvPr>
            <p:ph type="body" idx="1"/>
          </p:nvPr>
        </p:nvSpPr>
        <p:spPr/>
        <p:txBody>
          <a:bodyPr/>
          <a:lstStyle/>
          <a:p>
            <a:r>
              <a:rPr lang="en-US"/>
              <a:t>Increases purchasing power by borrowing part of what you invest.</a:t>
            </a:r>
          </a:p>
          <a:p>
            <a:r>
              <a:rPr lang="en-US"/>
              <a:t>Magnifies capital gains and losses because the rate of return on the loan is fixed but the rate of return on the investment is not.</a:t>
            </a:r>
          </a:p>
          <a:p>
            <a:endParaRPr lang="en-US"/>
          </a:p>
        </p:txBody>
      </p:sp>
    </p:spTree>
    <p:extLst>
      <p:ext uri="{BB962C8B-B14F-4D97-AF65-F5344CB8AC3E}">
        <p14:creationId xmlns:p14="http://schemas.microsoft.com/office/powerpoint/2010/main" val="4008311539"/>
      </p:ext>
    </p:extLst>
  </p:cSld>
  <p:clrMapOvr>
    <a:masterClrMapping/>
  </p:clrMapOvr>
  <p:transition>
    <p:wipe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Drew Davis has just graduated form college and has received $5,000 from his parents as his graduation gift. He wants to invest this money in the stock market, but he does not know much about the stock market and wants to learn more.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23534911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Corporations Issue Common Stock</a:t>
            </a:r>
            <a:endParaRPr lang="en-US" dirty="0"/>
          </a:p>
        </p:txBody>
      </p:sp>
      <p:sp>
        <p:nvSpPr>
          <p:cNvPr id="3" name="Content Placeholder 2"/>
          <p:cNvSpPr>
            <a:spLocks noGrp="1"/>
          </p:cNvSpPr>
          <p:nvPr>
            <p:ph idx="1"/>
          </p:nvPr>
        </p:nvSpPr>
        <p:spPr/>
        <p:txBody>
          <a:bodyPr/>
          <a:lstStyle/>
          <a:p>
            <a:r>
              <a:rPr lang="en-US" b="1" dirty="0" smtClean="0"/>
              <a:t>A Form of Equity  </a:t>
            </a:r>
            <a:r>
              <a:rPr lang="en-US" dirty="0" smtClean="0"/>
              <a:t>- Corporation don’t have to repay equity </a:t>
            </a:r>
          </a:p>
          <a:p>
            <a:r>
              <a:rPr lang="en-US" b="1" dirty="0" smtClean="0"/>
              <a:t>Dividends Not Mandatory </a:t>
            </a:r>
            <a:r>
              <a:rPr lang="en-US" dirty="0" smtClean="0"/>
              <a:t>– While many corporations pay dividends, they are not required to do so.</a:t>
            </a:r>
          </a:p>
          <a:p>
            <a:r>
              <a:rPr lang="en-US" b="1" dirty="0" smtClean="0"/>
              <a:t>Voting Rights and Control </a:t>
            </a:r>
            <a:r>
              <a:rPr lang="en-US" dirty="0" smtClean="0"/>
              <a:t>– Corporations give up some control because stockholders elect the board of directors and have some say in how the company is run.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407558575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Investors Purchase Common Stock</a:t>
            </a:r>
            <a:endParaRPr lang="en-US" dirty="0"/>
          </a:p>
        </p:txBody>
      </p:sp>
      <p:sp>
        <p:nvSpPr>
          <p:cNvPr id="3" name="Content Placeholder 2"/>
          <p:cNvSpPr>
            <a:spLocks noGrp="1"/>
          </p:cNvSpPr>
          <p:nvPr>
            <p:ph idx="1"/>
          </p:nvPr>
        </p:nvSpPr>
        <p:spPr/>
        <p:txBody>
          <a:bodyPr/>
          <a:lstStyle/>
          <a:p>
            <a:r>
              <a:rPr lang="en-US" b="1" dirty="0" smtClean="0"/>
              <a:t>Income form Dividends </a:t>
            </a:r>
            <a:r>
              <a:rPr lang="en-US" dirty="0" smtClean="0"/>
              <a:t>– Companies like to keep stockholders happy and pay a quarterly dividend.</a:t>
            </a:r>
          </a:p>
          <a:p>
            <a:r>
              <a:rPr lang="en-US" b="1" dirty="0" smtClean="0"/>
              <a:t>Dollar Appreciation of Stock Value</a:t>
            </a:r>
            <a:r>
              <a:rPr lang="en-US" dirty="0" smtClean="0"/>
              <a:t> – Investors profit from the growth in value of stock over time.</a:t>
            </a:r>
          </a:p>
          <a:p>
            <a:r>
              <a:rPr lang="en-US" b="1" dirty="0" smtClean="0"/>
              <a:t>Stock splits </a:t>
            </a:r>
            <a:r>
              <a:rPr lang="en-US" dirty="0" smtClean="0"/>
              <a:t>– Investors may have short term gains that occur because of stock splits.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10449134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Preferred Stock </a:t>
            </a:r>
            <a:endParaRPr lang="en-US" dirty="0"/>
          </a:p>
        </p:txBody>
      </p:sp>
      <p:sp>
        <p:nvSpPr>
          <p:cNvPr id="3" name="Content Placeholder 2"/>
          <p:cNvSpPr>
            <a:spLocks noGrp="1"/>
          </p:cNvSpPr>
          <p:nvPr>
            <p:ph idx="1"/>
          </p:nvPr>
        </p:nvSpPr>
        <p:spPr/>
        <p:txBody>
          <a:bodyPr/>
          <a:lstStyle/>
          <a:p>
            <a:r>
              <a:rPr lang="en-US" dirty="0" smtClean="0"/>
              <a:t>Dividends</a:t>
            </a:r>
          </a:p>
          <a:p>
            <a:pPr lvl="1"/>
            <a:r>
              <a:rPr lang="en-US" dirty="0" smtClean="0"/>
              <a:t>Known before purchase and are paid to preferred stockholders before they are paid to common stockholders </a:t>
            </a:r>
          </a:p>
          <a:p>
            <a:pPr lvl="1"/>
            <a:r>
              <a:rPr lang="en-US" dirty="0" smtClean="0"/>
              <a:t>Set dollar amount</a:t>
            </a:r>
          </a:p>
          <a:p>
            <a:pPr lvl="1"/>
            <a:r>
              <a:rPr lang="en-US" dirty="0" smtClean="0"/>
              <a:t>Percentage of par value </a:t>
            </a:r>
          </a:p>
          <a:p>
            <a:r>
              <a:rPr lang="en-US" dirty="0" smtClean="0"/>
              <a:t>Cumulative preferred stock</a:t>
            </a:r>
          </a:p>
          <a:p>
            <a:pPr lvl="1"/>
            <a:r>
              <a:rPr lang="en-US" dirty="0" smtClean="0"/>
              <a:t>Unpaid dividends form prior periods accumulate and are paid before any common stock dividends are paid </a:t>
            </a:r>
          </a:p>
          <a:p>
            <a:r>
              <a:rPr lang="en-US" dirty="0" smtClean="0"/>
              <a:t>Convertible preferred stock </a:t>
            </a:r>
          </a:p>
          <a:p>
            <a:pPr lvl="1"/>
            <a:r>
              <a:rPr lang="en-US" dirty="0" smtClean="0"/>
              <a:t>It can be converted into a set number of shares of common stock </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31104479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smtClean="0"/>
              <a:t>The Internet </a:t>
            </a:r>
            <a:endParaRPr lang="en-US" sz="4800" dirty="0"/>
          </a:p>
        </p:txBody>
      </p:sp>
      <p:sp>
        <p:nvSpPr>
          <p:cNvPr id="3" name="Content Placeholder 2"/>
          <p:cNvSpPr>
            <a:spLocks noGrp="1"/>
          </p:cNvSpPr>
          <p:nvPr>
            <p:ph idx="1"/>
          </p:nvPr>
        </p:nvSpPr>
        <p:spPr/>
        <p:txBody>
          <a:bodyPr/>
          <a:lstStyle/>
          <a:p>
            <a:r>
              <a:rPr lang="en-US" dirty="0" smtClean="0"/>
              <a:t>Many corporations have Websites which can provide timely data to help in the evaluation of a stock investment. Yahoo and other search </a:t>
            </a:r>
            <a:r>
              <a:rPr lang="en-US" dirty="0"/>
              <a:t>engine can be useful as </a:t>
            </a:r>
            <a:r>
              <a:rPr lang="en-US" dirty="0" smtClean="0"/>
              <a:t>well.</a:t>
            </a:r>
            <a:endParaRPr lang="en-US" dirty="0"/>
          </a:p>
          <a:p>
            <a:r>
              <a:rPr lang="en-US" dirty="0" smtClean="0"/>
              <a:t>In addition, the internet </a:t>
            </a:r>
            <a:r>
              <a:rPr lang="en-US" dirty="0"/>
              <a:t>can be used to access professional advisory </a:t>
            </a:r>
            <a:r>
              <a:rPr lang="en-US" dirty="0" smtClean="0"/>
              <a:t>services </a:t>
            </a:r>
            <a:r>
              <a:rPr lang="en-US" dirty="0"/>
              <a:t>like</a:t>
            </a:r>
            <a:r>
              <a:rPr lang="en-US" dirty="0" smtClean="0"/>
              <a:t> Standard &amp; Poor’s Financial Information Services, Value Line, and Morningstar  in the evaluation of investments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spTree>
    <p:extLst>
      <p:ext uri="{BB962C8B-B14F-4D97-AF65-F5344CB8AC3E}">
        <p14:creationId xmlns:p14="http://schemas.microsoft.com/office/powerpoint/2010/main" val="632274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Numerical Measures That Influence Investment Decisions</a:t>
            </a:r>
            <a:endParaRPr lang="en-US" dirty="0"/>
          </a:p>
        </p:txBody>
      </p:sp>
      <p:sp>
        <p:nvSpPr>
          <p:cNvPr id="3" name="Content Placeholder 2"/>
          <p:cNvSpPr>
            <a:spLocks noGrp="1"/>
          </p:cNvSpPr>
          <p:nvPr>
            <p:ph idx="1"/>
          </p:nvPr>
        </p:nvSpPr>
        <p:spPr/>
        <p:txBody>
          <a:bodyPr/>
          <a:lstStyle/>
          <a:p>
            <a:r>
              <a:rPr lang="en-US" dirty="0" smtClean="0"/>
              <a:t>Earning Per Share (EPS)</a:t>
            </a:r>
            <a:endParaRPr lang="en-US" dirty="0"/>
          </a:p>
          <a:p>
            <a:r>
              <a:rPr lang="en-US" dirty="0" smtClean="0"/>
              <a:t>Price – Earning Ration ( PE)</a:t>
            </a:r>
          </a:p>
          <a:p>
            <a:r>
              <a:rPr lang="en-US" dirty="0" smtClean="0"/>
              <a:t>Price / Earning to Growth Ratio(PEG)</a:t>
            </a:r>
          </a:p>
          <a:p>
            <a:r>
              <a:rPr lang="en-US" dirty="0" smtClean="0"/>
              <a:t>Dividend Payout </a:t>
            </a:r>
          </a:p>
          <a:p>
            <a:r>
              <a:rPr lang="en-US" dirty="0" smtClean="0"/>
              <a:t>Dividend Yield </a:t>
            </a:r>
          </a:p>
          <a:p>
            <a:r>
              <a:rPr lang="en-US" dirty="0" smtClean="0"/>
              <a:t>Total Return </a:t>
            </a:r>
          </a:p>
          <a:p>
            <a:r>
              <a:rPr lang="en-US" dirty="0" smtClean="0"/>
              <a:t>Annualized Holding Period Yield </a:t>
            </a:r>
          </a:p>
          <a:p>
            <a:r>
              <a:rPr lang="en-US" dirty="0" smtClean="0"/>
              <a:t>Beta </a:t>
            </a:r>
          </a:p>
          <a:p>
            <a:r>
              <a:rPr lang="en-US" dirty="0" smtClean="0"/>
              <a:t>Book value</a:t>
            </a:r>
          </a:p>
          <a:p>
            <a:r>
              <a:rPr lang="en-US" dirty="0" smtClean="0"/>
              <a:t>Market-to-Book Ratio</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33444968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Earnings Per Share</a:t>
            </a:r>
            <a:endParaRPr lang="en-US" dirty="0"/>
          </a:p>
        </p:txBody>
      </p:sp>
      <p:sp>
        <p:nvSpPr>
          <p:cNvPr id="3" name="Content Placeholder 2"/>
          <p:cNvSpPr>
            <a:spLocks noGrp="1"/>
          </p:cNvSpPr>
          <p:nvPr>
            <p:ph idx="1"/>
          </p:nvPr>
        </p:nvSpPr>
        <p:spPr/>
        <p:txBody>
          <a:bodyPr/>
          <a:lstStyle/>
          <a:p>
            <a:pPr marL="114300" indent="0">
              <a:buNone/>
            </a:pPr>
            <a:endParaRPr lang="en-US" dirty="0" smtClean="0"/>
          </a:p>
          <a:p>
            <a:pPr marL="114300" indent="0">
              <a:buNone/>
            </a:pPr>
            <a:endParaRPr lang="en-US" dirty="0"/>
          </a:p>
          <a:p>
            <a:pPr marL="114300" indent="0">
              <a:buNone/>
            </a:pPr>
            <a:endParaRPr lang="en-US" dirty="0" smtClean="0"/>
          </a:p>
          <a:p>
            <a:pPr marL="114300" indent="0">
              <a:buNone/>
            </a:pPr>
            <a:endParaRPr lang="en-US" dirty="0"/>
          </a:p>
          <a:p>
            <a:pPr marL="114300" indent="0">
              <a:buNone/>
            </a:pPr>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714500"/>
            <a:ext cx="5179251" cy="339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72559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Price/Earning  or P/E ratio</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828800"/>
            <a:ext cx="4429545"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679731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Price/Earnings to Growth Ratio</a:t>
            </a:r>
            <a:endParaRPr lang="en-US" sz="4400"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pic>
        <p:nvPicPr>
          <p:cNvPr id="6"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00200" y="2057400"/>
            <a:ext cx="5042105" cy="3766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81980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Dividend Payout Ratio</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70</a:t>
            </a:fld>
            <a:endParaRPr lang="en-US"/>
          </a:p>
        </p:txBody>
      </p:sp>
      <p:pic>
        <p:nvPicPr>
          <p:cNvPr id="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76400" y="2057400"/>
            <a:ext cx="4711007"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953118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Dividend Yield</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71</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600200"/>
            <a:ext cx="48006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334757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Return </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72</a:t>
            </a:fld>
            <a:endParaRPr lang="en-U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64315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588233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Annualized Holding Period Yield</a:t>
            </a:r>
            <a:endParaRPr lang="en-US" sz="4400"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73</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595551"/>
            <a:ext cx="5029200" cy="2824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005466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Beta</a:t>
            </a:r>
            <a:endParaRPr lang="en-US" dirty="0"/>
          </a:p>
        </p:txBody>
      </p:sp>
      <p:sp>
        <p:nvSpPr>
          <p:cNvPr id="3" name="Content Placeholder 2"/>
          <p:cNvSpPr>
            <a:spLocks noGrp="1"/>
          </p:cNvSpPr>
          <p:nvPr>
            <p:ph idx="1"/>
          </p:nvPr>
        </p:nvSpPr>
        <p:spPr/>
        <p:txBody>
          <a:bodyPr/>
          <a:lstStyle/>
          <a:p>
            <a:r>
              <a:rPr lang="en-US" dirty="0" smtClean="0"/>
              <a:t>Beta is a number reported in many publications that gives an indication of how volatile the stock is relative to the volatility of the market as a whole using the Standard &amp; Poor’s 500 Stock Index.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74</a:t>
            </a:fld>
            <a:endParaRPr lang="en-US"/>
          </a:p>
        </p:txBody>
      </p:sp>
    </p:spTree>
    <p:extLst>
      <p:ext uri="{BB962C8B-B14F-4D97-AF65-F5344CB8AC3E}">
        <p14:creationId xmlns:p14="http://schemas.microsoft.com/office/powerpoint/2010/main" val="32073074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Long-Term Investment Techniques</a:t>
            </a:r>
            <a:endParaRPr lang="en-US" dirty="0"/>
          </a:p>
        </p:txBody>
      </p:sp>
      <p:sp>
        <p:nvSpPr>
          <p:cNvPr id="3" name="Content Placeholder 2"/>
          <p:cNvSpPr>
            <a:spLocks noGrp="1"/>
          </p:cNvSpPr>
          <p:nvPr>
            <p:ph idx="1"/>
          </p:nvPr>
        </p:nvSpPr>
        <p:spPr/>
        <p:txBody>
          <a:bodyPr/>
          <a:lstStyle/>
          <a:p>
            <a:r>
              <a:rPr lang="en-US" b="1" dirty="0" smtClean="0"/>
              <a:t>Buy and Hol</a:t>
            </a:r>
            <a:r>
              <a:rPr lang="en-US" dirty="0" smtClean="0"/>
              <a:t>d – investors purchases the stock and hold onto it for a number of years in hopes that the price of the stock may go up.</a:t>
            </a:r>
          </a:p>
          <a:p>
            <a:r>
              <a:rPr lang="en-US" b="1" dirty="0"/>
              <a:t>Dollar Cost </a:t>
            </a:r>
            <a:r>
              <a:rPr lang="en-US" b="1" dirty="0" smtClean="0"/>
              <a:t>Averaging</a:t>
            </a:r>
            <a:r>
              <a:rPr lang="en-US" dirty="0" smtClean="0"/>
              <a:t> – investors purchase an equal dollar amount of the same stock at equal intervals for a number of years</a:t>
            </a:r>
          </a:p>
          <a:p>
            <a:r>
              <a:rPr lang="en-US" b="1" dirty="0" smtClean="0"/>
              <a:t>Direct Investment </a:t>
            </a:r>
            <a:r>
              <a:rPr lang="en-US" dirty="0" smtClean="0"/>
              <a:t>– investors are allowed to purchase stock directly from a corporation without a broker.</a:t>
            </a:r>
          </a:p>
          <a:p>
            <a:r>
              <a:rPr lang="en-US" b="1" dirty="0" smtClean="0"/>
              <a:t>Dividend Reinvestment Plans</a:t>
            </a:r>
            <a:r>
              <a:rPr lang="en-US" dirty="0" smtClean="0"/>
              <a:t>-  investors are allowed the option to reinvest cash dividends by purchasing stock of the corporation.</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75</a:t>
            </a:fld>
            <a:endParaRPr lang="en-US"/>
          </a:p>
        </p:txBody>
      </p:sp>
    </p:spTree>
    <p:extLst>
      <p:ext uri="{BB962C8B-B14F-4D97-AF65-F5344CB8AC3E}">
        <p14:creationId xmlns:p14="http://schemas.microsoft.com/office/powerpoint/2010/main" val="35285013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Short-Term </a:t>
            </a:r>
            <a:r>
              <a:rPr lang="en-US" dirty="0"/>
              <a:t>Investment Techniques</a:t>
            </a:r>
          </a:p>
        </p:txBody>
      </p:sp>
      <p:sp>
        <p:nvSpPr>
          <p:cNvPr id="3" name="Content Placeholder 2"/>
          <p:cNvSpPr>
            <a:spLocks noGrp="1"/>
          </p:cNvSpPr>
          <p:nvPr>
            <p:ph idx="1"/>
          </p:nvPr>
        </p:nvSpPr>
        <p:spPr/>
        <p:txBody>
          <a:bodyPr/>
          <a:lstStyle/>
          <a:p>
            <a:r>
              <a:rPr lang="en-US" b="1" dirty="0" smtClean="0"/>
              <a:t>Day Trading</a:t>
            </a:r>
            <a:r>
              <a:rPr lang="en-US" dirty="0" smtClean="0"/>
              <a:t> – an investor buys stocks and sells them in a short period of time</a:t>
            </a:r>
          </a:p>
          <a:p>
            <a:r>
              <a:rPr lang="en-US" b="1" dirty="0" smtClean="0"/>
              <a:t>Buying Stocks on Margin</a:t>
            </a:r>
            <a:r>
              <a:rPr lang="en-US" dirty="0" smtClean="0"/>
              <a:t>- an investor borrows part of the money needed to buy a particular stock. The Federal Reserve currently allows 50% to be borrowed</a:t>
            </a:r>
          </a:p>
          <a:p>
            <a:r>
              <a:rPr lang="en-US" b="1" dirty="0" smtClean="0"/>
              <a:t>Selling Short </a:t>
            </a:r>
            <a:r>
              <a:rPr lang="en-US" dirty="0" smtClean="0"/>
              <a:t>– an investor sells stock that has been borrowed from a brokerage firm and must later purchase stock                            ( hopefully at a lower price) to replace the stock that was sold. </a:t>
            </a:r>
          </a:p>
          <a:p>
            <a:r>
              <a:rPr lang="en-US" b="1" dirty="0" smtClean="0"/>
              <a:t>Trading in Options</a:t>
            </a:r>
            <a:r>
              <a:rPr lang="en-US" dirty="0" smtClean="0"/>
              <a:t> – an investor has the right to buy or sell a stock at predetermined price during a specified period of time.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76</a:t>
            </a:fld>
            <a:endParaRPr lang="en-US"/>
          </a:p>
        </p:txBody>
      </p:sp>
    </p:spTree>
    <p:extLst>
      <p:ext uri="{BB962C8B-B14F-4D97-AF65-F5344CB8AC3E}">
        <p14:creationId xmlns:p14="http://schemas.microsoft.com/office/powerpoint/2010/main" val="200171541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77</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82271"/>
            <a:ext cx="5791200" cy="2578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4192541"/>
            <a:ext cx="5521595" cy="215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286780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78</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447800"/>
            <a:ext cx="5867400" cy="2392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965118"/>
            <a:ext cx="5334000" cy="194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3013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79</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295400"/>
            <a:ext cx="5791200" cy="2303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3962400"/>
            <a:ext cx="5159188" cy="2213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764170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80</a:t>
            </a:fld>
            <a:endParaRPr lang="en-US"/>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524000"/>
            <a:ext cx="5943600" cy="2245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3927866"/>
            <a:ext cx="5634037" cy="2158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83143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br>
              <a:rPr lang="en-US" dirty="0" smtClean="0"/>
            </a:br>
            <a:r>
              <a:rPr lang="en-US" dirty="0" smtClean="0"/>
              <a:t>Over-the-Counter </a:t>
            </a:r>
            <a:r>
              <a:rPr lang="en-US" dirty="0" smtClean="0"/>
              <a:t>Market</a:t>
            </a:r>
            <a:endParaRPr lang="en-US" dirty="0"/>
          </a:p>
        </p:txBody>
      </p:sp>
      <p:sp>
        <p:nvSpPr>
          <p:cNvPr id="3" name="Content Placeholder 2"/>
          <p:cNvSpPr>
            <a:spLocks noGrp="1"/>
          </p:cNvSpPr>
          <p:nvPr>
            <p:ph idx="1"/>
          </p:nvPr>
        </p:nvSpPr>
        <p:spPr/>
        <p:txBody>
          <a:bodyPr/>
          <a:lstStyle/>
          <a:p>
            <a:r>
              <a:rPr lang="en-US" dirty="0" smtClean="0"/>
              <a:t>The over-the-counter market is a communications network of dealers who maintain an inventory in certain securities and stand ready to buy and sell those securities. Dealers make their money on the difference in the price the buy the securities at, and the price they sell the securities at.</a:t>
            </a:r>
          </a:p>
          <a:p>
            <a:endParaRPr lang="en-US" dirty="0"/>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81</a:t>
            </a:fld>
            <a:endParaRPr lang="en-US"/>
          </a:p>
        </p:txBody>
      </p:sp>
    </p:spTree>
    <p:extLst>
      <p:ext uri="{BB962C8B-B14F-4D97-AF65-F5344CB8AC3E}">
        <p14:creationId xmlns:p14="http://schemas.microsoft.com/office/powerpoint/2010/main" val="77346397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lvl="0"/>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8443</TotalTime>
  <Words>3832</Words>
  <Application>Microsoft Office PowerPoint</Application>
  <PresentationFormat>On-screen Show (4:3)</PresentationFormat>
  <Paragraphs>495</Paragraphs>
  <Slides>82</Slides>
  <Notes>43</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82</vt:i4>
      </vt:variant>
    </vt:vector>
  </HeadingPairs>
  <TitlesOfParts>
    <vt:vector size="94" baseType="lpstr">
      <vt:lpstr>Angsana New</vt:lpstr>
      <vt:lpstr>Arial</vt:lpstr>
      <vt:lpstr>Browallia New</vt:lpstr>
      <vt:lpstr>BrowalliaUPC</vt:lpstr>
      <vt:lpstr>Calibri</vt:lpstr>
      <vt:lpstr>Cambria</vt:lpstr>
      <vt:lpstr>Cordia New</vt:lpstr>
      <vt:lpstr>DilleniaUPC</vt:lpstr>
      <vt:lpstr>Times New Roman</vt:lpstr>
      <vt:lpstr>Wingdings</vt:lpstr>
      <vt:lpstr>Adjacency</vt:lpstr>
      <vt:lpstr>Clip</vt:lpstr>
      <vt:lpstr>FN 221: Personal Finance</vt:lpstr>
      <vt:lpstr>Agenda</vt:lpstr>
      <vt:lpstr>Understand the Different Types of Securities Markets</vt:lpstr>
      <vt:lpstr>Types of Securities Markets</vt:lpstr>
      <vt:lpstr>Types of Securities Markets </vt:lpstr>
      <vt:lpstr>Secondary Markets: Organized Exchanges</vt:lpstr>
      <vt:lpstr>Understand the Basics of Brokers and Investment Advisors</vt:lpstr>
      <vt:lpstr>Brokers and Investment Advisors </vt:lpstr>
      <vt:lpstr>Brokers and Investment Advisors </vt:lpstr>
      <vt:lpstr>Brokers and Investment Advisors </vt:lpstr>
      <vt:lpstr>Buying and Selling Stocks and Bonds </vt:lpstr>
      <vt:lpstr>ระบบที่เกี่ยวข้องกับการซื้อขาย</vt:lpstr>
      <vt:lpstr>วัน - เวลาทำการซื้อขายหลักทรัพย์</vt:lpstr>
      <vt:lpstr>กระบวนการซื้อขายและส่งมอบหลักทรัพย์</vt:lpstr>
      <vt:lpstr>การจดทะเบียนหลักทรัพย์</vt:lpstr>
      <vt:lpstr>Buying and Selling Securities</vt:lpstr>
      <vt:lpstr>Buying and Selling Securities </vt:lpstr>
      <vt:lpstr>Buying and Selling Securities </vt:lpstr>
      <vt:lpstr>Buying and Selling Securities </vt:lpstr>
      <vt:lpstr>Why Consider Stocks?</vt:lpstr>
      <vt:lpstr>Basic Common Stock Terminology and Features</vt:lpstr>
      <vt:lpstr>Common Stock Terminology and Features (cont’d)</vt:lpstr>
      <vt:lpstr>Common Stock Terminology and Features (cont’d)</vt:lpstr>
      <vt:lpstr>Terminology and Features (cont’d)</vt:lpstr>
      <vt:lpstr>Terminology and Features (cont’d) </vt:lpstr>
      <vt:lpstr>Terminology and Features (cont’d)</vt:lpstr>
      <vt:lpstr>Terminology and Features (cont’d)</vt:lpstr>
      <vt:lpstr>General Classifications of Common Stock</vt:lpstr>
      <vt:lpstr>Blue-Chip Stocks</vt:lpstr>
      <vt:lpstr>Growth Stocks</vt:lpstr>
      <vt:lpstr>Income Stocks</vt:lpstr>
      <vt:lpstr>Speculative Stocks</vt:lpstr>
      <vt:lpstr>Cyclical Stocks</vt:lpstr>
      <vt:lpstr>Defensive Stocks</vt:lpstr>
      <vt:lpstr>Large-Caps, Mid-Caps, and Small-Caps</vt:lpstr>
      <vt:lpstr>Return from Stocks</vt:lpstr>
      <vt:lpstr>Sample Stock Transaction</vt:lpstr>
      <vt:lpstr>Understanding Why Stocks Fluctuate in Value</vt:lpstr>
      <vt:lpstr>Why Stocks Fluctuate in Value?</vt:lpstr>
      <vt:lpstr>Why Stocks Fluctuate in Value </vt:lpstr>
      <vt:lpstr>Why Stocks Fluctuate in Value </vt:lpstr>
      <vt:lpstr>Why Stocks Fluctuate in Value </vt:lpstr>
      <vt:lpstr>Why Stocks Fluctuate in Value</vt:lpstr>
      <vt:lpstr>Why Stocks Fluctuate in Value </vt:lpstr>
      <vt:lpstr>Stock Indexes: Measuring the Movements in the Market</vt:lpstr>
      <vt:lpstr>Valuation of Common Stock</vt:lpstr>
      <vt:lpstr>The Technical Analysis Approach</vt:lpstr>
      <vt:lpstr>The Price/Earnings Ratio Approach</vt:lpstr>
      <vt:lpstr>Earnings Per Share</vt:lpstr>
      <vt:lpstr>Multiples Approach</vt:lpstr>
      <vt:lpstr>The Discounted Dividends Valuation Model</vt:lpstr>
      <vt:lpstr>Stock Investing Strategies</vt:lpstr>
      <vt:lpstr>Investment Theories</vt:lpstr>
      <vt:lpstr>Dollar-Cost Averaging</vt:lpstr>
      <vt:lpstr>Buy and Hold Strategy</vt:lpstr>
      <vt:lpstr>Dividend Reinvestment Plans (DRIPs)</vt:lpstr>
      <vt:lpstr>Risks Associated with Common Stocks</vt:lpstr>
      <vt:lpstr>Risks Associated with Common Stocks (cont’d)</vt:lpstr>
      <vt:lpstr>Risks Associated with Common Stocks (cont’d)</vt:lpstr>
      <vt:lpstr>Understanding the Concept of Leverage</vt:lpstr>
      <vt:lpstr>The Situation</vt:lpstr>
      <vt:lpstr>Why Corporations Issue Common Stock</vt:lpstr>
      <vt:lpstr>Why Investors Purchase Common Stock</vt:lpstr>
      <vt:lpstr>Preferred Stock </vt:lpstr>
      <vt:lpstr>The Internet </vt:lpstr>
      <vt:lpstr>Numerical Measures That Influence Investment Decisions</vt:lpstr>
      <vt:lpstr>Earnings Per Share</vt:lpstr>
      <vt:lpstr>Price/Earning  or P/E ratio</vt:lpstr>
      <vt:lpstr>Price/Earnings to Growth Ratio</vt:lpstr>
      <vt:lpstr>Dividend Payout Ratio</vt:lpstr>
      <vt:lpstr>Dividend Yield</vt:lpstr>
      <vt:lpstr>Total Return </vt:lpstr>
      <vt:lpstr>Annualized Holding Period Yield</vt:lpstr>
      <vt:lpstr>Beta</vt:lpstr>
      <vt:lpstr>Long-Term Investment Techniques</vt:lpstr>
      <vt:lpstr>Short-Term Investment Techniques</vt:lpstr>
      <vt:lpstr>Appendix</vt:lpstr>
      <vt:lpstr>Appendix</vt:lpstr>
      <vt:lpstr>Appendix</vt:lpstr>
      <vt:lpstr>Appendix</vt:lpstr>
      <vt:lpstr>Appendix: Over-the-Counter Market</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107</cp:revision>
  <dcterms:created xsi:type="dcterms:W3CDTF">2013-11-23T06:38:33Z</dcterms:created>
  <dcterms:modified xsi:type="dcterms:W3CDTF">2014-03-16T02:02:10Z</dcterms:modified>
</cp:coreProperties>
</file>