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37"/>
  </p:notesMasterIdLst>
  <p:sldIdLst>
    <p:sldId id="256" r:id="rId2"/>
    <p:sldId id="276" r:id="rId3"/>
    <p:sldId id="257" r:id="rId4"/>
    <p:sldId id="279" r:id="rId5"/>
    <p:sldId id="270" r:id="rId6"/>
    <p:sldId id="280" r:id="rId7"/>
    <p:sldId id="293" r:id="rId8"/>
    <p:sldId id="281" r:id="rId9"/>
    <p:sldId id="296" r:id="rId10"/>
    <p:sldId id="295" r:id="rId11"/>
    <p:sldId id="294" r:id="rId12"/>
    <p:sldId id="297" r:id="rId13"/>
    <p:sldId id="298" r:id="rId14"/>
    <p:sldId id="299" r:id="rId15"/>
    <p:sldId id="300" r:id="rId16"/>
    <p:sldId id="301" r:id="rId17"/>
    <p:sldId id="311" r:id="rId18"/>
    <p:sldId id="303" r:id="rId19"/>
    <p:sldId id="315" r:id="rId20"/>
    <p:sldId id="314" r:id="rId21"/>
    <p:sldId id="317" r:id="rId22"/>
    <p:sldId id="302" r:id="rId23"/>
    <p:sldId id="313" r:id="rId24"/>
    <p:sldId id="312" r:id="rId25"/>
    <p:sldId id="316" r:id="rId26"/>
    <p:sldId id="346" r:id="rId27"/>
    <p:sldId id="347" r:id="rId28"/>
    <p:sldId id="348" r:id="rId29"/>
    <p:sldId id="349" r:id="rId30"/>
    <p:sldId id="350" r:id="rId31"/>
    <p:sldId id="351" r:id="rId32"/>
    <p:sldId id="352" r:id="rId33"/>
    <p:sldId id="353" r:id="rId34"/>
    <p:sldId id="354" r:id="rId35"/>
    <p:sldId id="35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ndh" initials="N" lastIdx="1" clrIdx="0">
    <p:extLst>
      <p:ext uri="{19B8F6BF-5375-455C-9EA6-DF929625EA0E}">
        <p15:presenceInfo xmlns:p15="http://schemas.microsoft.com/office/powerpoint/2012/main" userId="Nond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3" d="100"/>
          <a:sy n="73" d="100"/>
        </p:scale>
        <p:origin x="2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8-23T09:07:52.631" idx="1">
    <p:pos x="3046" y="1349"/>
    <p:text/>
    <p:extLst>
      <p:ext uri="{C676402C-5697-4E1C-873F-D02D1690AC5C}">
        <p15:threadingInfo xmlns:p15="http://schemas.microsoft.com/office/powerpoint/2012/main" timeZoneBias="-4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5487FE-18CF-497F-8C07-51BD18170BF7}" type="datetimeFigureOut">
              <a:rPr lang="en-US" smtClean="0"/>
              <a:t>8/23/2019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715653-AB45-4AB0-B732-38E6C35370FB}" type="slidenum">
              <a:rPr lang="en-US" smtClean="0"/>
              <a:t>‹#›</a:t>
            </a:fld>
            <a:endParaRPr lang="en-US"/>
          </a:p>
        </p:txBody>
      </p:sp>
    </p:spTree>
    <p:extLst>
      <p:ext uri="{BB962C8B-B14F-4D97-AF65-F5344CB8AC3E}">
        <p14:creationId xmlns:p14="http://schemas.microsoft.com/office/powerpoint/2010/main" val="2936501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http://www.cgd.ucar.edu/cas/Trenberth/trenberth.papers/EnergyDiagnostics09final2.pdf</a:t>
            </a:r>
          </a:p>
          <a:p>
            <a:endParaRPr lang="en-US" altLang="en-US"/>
          </a:p>
          <a:p>
            <a:r>
              <a:rPr lang="en-US" altLang="en-US"/>
              <a:t>See http://www.economist.com/node/21533360 for a comparison of HadCru to Nasa, Noaa, Berkeley Earth….same.</a:t>
            </a: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a:solidFill>
                  <a:schemeClr val="tx1"/>
                </a:solidFill>
                <a:latin typeface="Arial" charset="0"/>
              </a:defRPr>
            </a:lvl1pPr>
            <a:lvl2pPr marL="742950" indent="-285750" defTabSz="966788" eaLnBrk="0" hangingPunct="0">
              <a:defRPr>
                <a:solidFill>
                  <a:schemeClr val="tx1"/>
                </a:solidFill>
                <a:latin typeface="Arial" charset="0"/>
              </a:defRPr>
            </a:lvl2pPr>
            <a:lvl3pPr marL="1143000" indent="-228600" defTabSz="966788" eaLnBrk="0" hangingPunct="0">
              <a:defRPr>
                <a:solidFill>
                  <a:schemeClr val="tx1"/>
                </a:solidFill>
                <a:latin typeface="Arial" charset="0"/>
              </a:defRPr>
            </a:lvl3pPr>
            <a:lvl4pPr marL="1600200" indent="-228600" defTabSz="966788" eaLnBrk="0" hangingPunct="0">
              <a:defRPr>
                <a:solidFill>
                  <a:schemeClr val="tx1"/>
                </a:solidFill>
                <a:latin typeface="Arial" charset="0"/>
              </a:defRPr>
            </a:lvl4pPr>
            <a:lvl5pPr marL="2057400" indent="-228600" defTabSz="966788" eaLnBrk="0" hangingPunct="0">
              <a:defRPr>
                <a:solidFill>
                  <a:schemeClr val="tx1"/>
                </a:solidFill>
                <a:latin typeface="Arial" charset="0"/>
              </a:defRPr>
            </a:lvl5pPr>
            <a:lvl6pPr marL="2514600" indent="-228600" defTabSz="966788" eaLnBrk="0" fontAlgn="base" hangingPunct="0">
              <a:spcBef>
                <a:spcPct val="0"/>
              </a:spcBef>
              <a:spcAft>
                <a:spcPct val="0"/>
              </a:spcAft>
              <a:defRPr>
                <a:solidFill>
                  <a:schemeClr val="tx1"/>
                </a:solidFill>
                <a:latin typeface="Arial" charset="0"/>
              </a:defRPr>
            </a:lvl6pPr>
            <a:lvl7pPr marL="2971800" indent="-228600" defTabSz="966788" eaLnBrk="0" fontAlgn="base" hangingPunct="0">
              <a:spcBef>
                <a:spcPct val="0"/>
              </a:spcBef>
              <a:spcAft>
                <a:spcPct val="0"/>
              </a:spcAft>
              <a:defRPr>
                <a:solidFill>
                  <a:schemeClr val="tx1"/>
                </a:solidFill>
                <a:latin typeface="Arial" charset="0"/>
              </a:defRPr>
            </a:lvl7pPr>
            <a:lvl8pPr marL="3429000" indent="-228600" defTabSz="966788" eaLnBrk="0" fontAlgn="base" hangingPunct="0">
              <a:spcBef>
                <a:spcPct val="0"/>
              </a:spcBef>
              <a:spcAft>
                <a:spcPct val="0"/>
              </a:spcAft>
              <a:defRPr>
                <a:solidFill>
                  <a:schemeClr val="tx1"/>
                </a:solidFill>
                <a:latin typeface="Arial" charset="0"/>
              </a:defRPr>
            </a:lvl8pPr>
            <a:lvl9pPr marL="3886200" indent="-228600" defTabSz="966788" eaLnBrk="0" fontAlgn="base" hangingPunct="0">
              <a:spcBef>
                <a:spcPct val="0"/>
              </a:spcBef>
              <a:spcAft>
                <a:spcPct val="0"/>
              </a:spcAft>
              <a:defRPr>
                <a:solidFill>
                  <a:schemeClr val="tx1"/>
                </a:solidFill>
                <a:latin typeface="Arial" charset="0"/>
              </a:defRPr>
            </a:lvl9pPr>
          </a:lstStyle>
          <a:p>
            <a:pPr eaLnBrk="1" hangingPunct="1"/>
            <a:fld id="{68F9E41A-A7EC-4D39-8B03-1BFA3E389393}" type="slidenum">
              <a:rPr lang="en-US" altLang="en-US" smtClean="0"/>
              <a:pPr eaLnBrk="1" hangingPunct="1"/>
              <a:t>31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t>The Use of Economic Modeling in the Climate Change Debate: Failures and Opportunities</a:t>
            </a:r>
          </a:p>
          <a:p>
            <a:r>
              <a:rPr lang="en-US" altLang="en-US"/>
              <a:t>Billy Pizer</a:t>
            </a:r>
          </a:p>
          <a:p>
            <a:r>
              <a:rPr lang="en-US" altLang="en-US"/>
              <a:t>10th Anniversary Conference on Global Economic Analysis, Purdue University</a:t>
            </a:r>
          </a:p>
          <a:p>
            <a:r>
              <a:rPr lang="en-US" altLang="en-US"/>
              <a:t>https://www.gtap.agecon.purdue.edu/events/conferences/2007/documents/Pizer.pdf</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a:solidFill>
                  <a:schemeClr val="tx1"/>
                </a:solidFill>
                <a:latin typeface="Arial" charset="0"/>
              </a:defRPr>
            </a:lvl1pPr>
            <a:lvl2pPr marL="742950" indent="-285750" defTabSz="966788" eaLnBrk="0" hangingPunct="0">
              <a:defRPr>
                <a:solidFill>
                  <a:schemeClr val="tx1"/>
                </a:solidFill>
                <a:latin typeface="Arial" charset="0"/>
              </a:defRPr>
            </a:lvl2pPr>
            <a:lvl3pPr marL="1143000" indent="-228600" defTabSz="966788" eaLnBrk="0" hangingPunct="0">
              <a:defRPr>
                <a:solidFill>
                  <a:schemeClr val="tx1"/>
                </a:solidFill>
                <a:latin typeface="Arial" charset="0"/>
              </a:defRPr>
            </a:lvl3pPr>
            <a:lvl4pPr marL="1600200" indent="-228600" defTabSz="966788" eaLnBrk="0" hangingPunct="0">
              <a:defRPr>
                <a:solidFill>
                  <a:schemeClr val="tx1"/>
                </a:solidFill>
                <a:latin typeface="Arial" charset="0"/>
              </a:defRPr>
            </a:lvl4pPr>
            <a:lvl5pPr marL="2057400" indent="-228600" defTabSz="966788" eaLnBrk="0" hangingPunct="0">
              <a:defRPr>
                <a:solidFill>
                  <a:schemeClr val="tx1"/>
                </a:solidFill>
                <a:latin typeface="Arial" charset="0"/>
              </a:defRPr>
            </a:lvl5pPr>
            <a:lvl6pPr marL="2514600" indent="-228600" defTabSz="966788" eaLnBrk="0" fontAlgn="base" hangingPunct="0">
              <a:spcBef>
                <a:spcPct val="0"/>
              </a:spcBef>
              <a:spcAft>
                <a:spcPct val="0"/>
              </a:spcAft>
              <a:defRPr>
                <a:solidFill>
                  <a:schemeClr val="tx1"/>
                </a:solidFill>
                <a:latin typeface="Arial" charset="0"/>
              </a:defRPr>
            </a:lvl6pPr>
            <a:lvl7pPr marL="2971800" indent="-228600" defTabSz="966788" eaLnBrk="0" fontAlgn="base" hangingPunct="0">
              <a:spcBef>
                <a:spcPct val="0"/>
              </a:spcBef>
              <a:spcAft>
                <a:spcPct val="0"/>
              </a:spcAft>
              <a:defRPr>
                <a:solidFill>
                  <a:schemeClr val="tx1"/>
                </a:solidFill>
                <a:latin typeface="Arial" charset="0"/>
              </a:defRPr>
            </a:lvl7pPr>
            <a:lvl8pPr marL="3429000" indent="-228600" defTabSz="966788" eaLnBrk="0" fontAlgn="base" hangingPunct="0">
              <a:spcBef>
                <a:spcPct val="0"/>
              </a:spcBef>
              <a:spcAft>
                <a:spcPct val="0"/>
              </a:spcAft>
              <a:defRPr>
                <a:solidFill>
                  <a:schemeClr val="tx1"/>
                </a:solidFill>
                <a:latin typeface="Arial" charset="0"/>
              </a:defRPr>
            </a:lvl8pPr>
            <a:lvl9pPr marL="3886200" indent="-228600" defTabSz="966788" eaLnBrk="0" fontAlgn="base" hangingPunct="0">
              <a:spcBef>
                <a:spcPct val="0"/>
              </a:spcBef>
              <a:spcAft>
                <a:spcPct val="0"/>
              </a:spcAft>
              <a:defRPr>
                <a:solidFill>
                  <a:schemeClr val="tx1"/>
                </a:solidFill>
                <a:latin typeface="Arial" charset="0"/>
              </a:defRPr>
            </a:lvl9pPr>
          </a:lstStyle>
          <a:p>
            <a:pPr eaLnBrk="1" hangingPunct="1"/>
            <a:fld id="{8A365890-E116-4D8E-B96D-A2B0A9C01999}" type="slidenum">
              <a:rPr lang="en-US" altLang="en-US" smtClean="0"/>
              <a:pPr eaLnBrk="1" hangingPunct="1"/>
              <a:t>32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IPCC, 2007: Summary for Policymakers. In: </a:t>
            </a:r>
            <a:r>
              <a:rPr lang="en-US" altLang="en-US" i="1"/>
              <a:t>Climate Change 2007: Impacts, Adaptation and Vulnerability. Contribution of Working</a:t>
            </a:r>
          </a:p>
          <a:p>
            <a:r>
              <a:rPr lang="en-US" altLang="en-US" i="1"/>
              <a:t>Group II to the Fourth Assessment Report of the Intergovernmental Panel on Climate Change, </a:t>
            </a:r>
            <a:r>
              <a:rPr lang="en-US" altLang="en-US"/>
              <a:t>M.L. Parry, O.F. Canziani,</a:t>
            </a:r>
          </a:p>
          <a:p>
            <a:r>
              <a:rPr lang="en-US" altLang="en-US"/>
              <a:t>J.P. Palutikof, P.J. van der Linden and C.E. Hanson, Eds., Cambridge University Press, Cambridge, UK, 7-22.</a:t>
            </a:r>
          </a:p>
          <a:p>
            <a:endParaRPr lang="en-US" altLang="en-US"/>
          </a:p>
          <a:p>
            <a:r>
              <a:rPr lang="en-US" altLang="en-US" b="1"/>
              <a:t>Figure SPM.2. </a:t>
            </a:r>
            <a:r>
              <a:rPr lang="en-US" altLang="en-US" i="1"/>
              <a:t>Illustrative examples of global impacts projected for climate changes (and sea level and atmospheric carbon dioxide where relevant)</a:t>
            </a:r>
          </a:p>
          <a:p>
            <a:r>
              <a:rPr lang="en-US" altLang="en-US" i="1"/>
              <a:t>associated with different amounts of increase in global average surface temperature in the 21st century [T20.8]. The black lines link impacts, dotted</a:t>
            </a:r>
          </a:p>
          <a:p>
            <a:r>
              <a:rPr lang="en-US" altLang="en-US" i="1"/>
              <a:t>arrows indicate impacts continuing with increasing temperature. Entries are placed so that the left-hand side of the text indicates the approximate</a:t>
            </a:r>
          </a:p>
          <a:p>
            <a:r>
              <a:rPr lang="en-US" altLang="en-US" i="1"/>
              <a:t>onset of a given impact. Quantitative entries for water stress and flooding represent the additional impacts of climate change relative to the conditions</a:t>
            </a:r>
          </a:p>
          <a:p>
            <a:r>
              <a:rPr lang="en-US" altLang="en-US" i="1"/>
              <a:t>projected across the range of Special Report on Emissions Scenarios (SRES) scenarios A1FI, A2, B1 and B2 (see Endbox 3). Adaptation to climate</a:t>
            </a:r>
          </a:p>
          <a:p>
            <a:r>
              <a:rPr lang="en-US" altLang="en-US" i="1"/>
              <a:t>change is not included in these estimations. All entries are from published studies recorded in the chapters of the Assessment. Sources are given in</a:t>
            </a:r>
          </a:p>
          <a:p>
            <a:r>
              <a:rPr lang="en-US" altLang="en-US" i="1"/>
              <a:t>the right-hand column of the Table. Confidence levels for all statements are high.</a:t>
            </a:r>
            <a:endParaRPr lang="en-US" alt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eaLnBrk="0" hangingPunct="0">
              <a:defRPr>
                <a:solidFill>
                  <a:schemeClr val="tx1"/>
                </a:solidFill>
                <a:latin typeface="Arial" charset="0"/>
              </a:defRPr>
            </a:lvl1pPr>
            <a:lvl2pPr marL="742950" indent="-285750" defTabSz="966788" eaLnBrk="0" hangingPunct="0">
              <a:defRPr>
                <a:solidFill>
                  <a:schemeClr val="tx1"/>
                </a:solidFill>
                <a:latin typeface="Arial" charset="0"/>
              </a:defRPr>
            </a:lvl2pPr>
            <a:lvl3pPr marL="1143000" indent="-228600" defTabSz="966788" eaLnBrk="0" hangingPunct="0">
              <a:defRPr>
                <a:solidFill>
                  <a:schemeClr val="tx1"/>
                </a:solidFill>
                <a:latin typeface="Arial" charset="0"/>
              </a:defRPr>
            </a:lvl3pPr>
            <a:lvl4pPr marL="1600200" indent="-228600" defTabSz="966788" eaLnBrk="0" hangingPunct="0">
              <a:defRPr>
                <a:solidFill>
                  <a:schemeClr val="tx1"/>
                </a:solidFill>
                <a:latin typeface="Arial" charset="0"/>
              </a:defRPr>
            </a:lvl4pPr>
            <a:lvl5pPr marL="2057400" indent="-228600" defTabSz="966788" eaLnBrk="0" hangingPunct="0">
              <a:defRPr>
                <a:solidFill>
                  <a:schemeClr val="tx1"/>
                </a:solidFill>
                <a:latin typeface="Arial" charset="0"/>
              </a:defRPr>
            </a:lvl5pPr>
            <a:lvl6pPr marL="2514600" indent="-228600" defTabSz="966788" eaLnBrk="0" fontAlgn="base" hangingPunct="0">
              <a:spcBef>
                <a:spcPct val="0"/>
              </a:spcBef>
              <a:spcAft>
                <a:spcPct val="0"/>
              </a:spcAft>
              <a:defRPr>
                <a:solidFill>
                  <a:schemeClr val="tx1"/>
                </a:solidFill>
                <a:latin typeface="Arial" charset="0"/>
              </a:defRPr>
            </a:lvl6pPr>
            <a:lvl7pPr marL="2971800" indent="-228600" defTabSz="966788" eaLnBrk="0" fontAlgn="base" hangingPunct="0">
              <a:spcBef>
                <a:spcPct val="0"/>
              </a:spcBef>
              <a:spcAft>
                <a:spcPct val="0"/>
              </a:spcAft>
              <a:defRPr>
                <a:solidFill>
                  <a:schemeClr val="tx1"/>
                </a:solidFill>
                <a:latin typeface="Arial" charset="0"/>
              </a:defRPr>
            </a:lvl7pPr>
            <a:lvl8pPr marL="3429000" indent="-228600" defTabSz="966788" eaLnBrk="0" fontAlgn="base" hangingPunct="0">
              <a:spcBef>
                <a:spcPct val="0"/>
              </a:spcBef>
              <a:spcAft>
                <a:spcPct val="0"/>
              </a:spcAft>
              <a:defRPr>
                <a:solidFill>
                  <a:schemeClr val="tx1"/>
                </a:solidFill>
                <a:latin typeface="Arial" charset="0"/>
              </a:defRPr>
            </a:lvl8pPr>
            <a:lvl9pPr marL="3886200" indent="-228600" defTabSz="966788" eaLnBrk="0" fontAlgn="base" hangingPunct="0">
              <a:spcBef>
                <a:spcPct val="0"/>
              </a:spcBef>
              <a:spcAft>
                <a:spcPct val="0"/>
              </a:spcAft>
              <a:defRPr>
                <a:solidFill>
                  <a:schemeClr val="tx1"/>
                </a:solidFill>
                <a:latin typeface="Arial" charset="0"/>
              </a:defRPr>
            </a:lvl9pPr>
          </a:lstStyle>
          <a:p>
            <a:pPr eaLnBrk="1" hangingPunct="1"/>
            <a:fld id="{7D610FCF-C970-4554-9D01-DF3FDF2AA441}" type="slidenum">
              <a:rPr lang="en-US" altLang="en-US" smtClean="0"/>
              <a:pPr eaLnBrk="1" hangingPunct="1"/>
              <a:t>34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8/23/2019</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60381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8/23/2019</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26163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8/23/2019</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22328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8/23/2019</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0733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8/23/2019</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22604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8/23/2019</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53715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8/23/2019</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93694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8/23/2019</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579206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8/23/2019</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44115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8/23/2019</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1437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8/23/2019</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029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8/23/2019</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2312445"/>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50" r:id="rId5"/>
    <p:sldLayoutId id="2147483744" r:id="rId6"/>
    <p:sldLayoutId id="2147483745" r:id="rId7"/>
    <p:sldLayoutId id="2147483746" r:id="rId8"/>
    <p:sldLayoutId id="2147483749" r:id="rId9"/>
    <p:sldLayoutId id="2147483747" r:id="rId10"/>
    <p:sldLayoutId id="2147483748" r:id="rId11"/>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blogs.reading.ac.uk/climate-lab-book/files/2016/05/spiral_optimized.gif" TargetMode="External"/><Relationship Id="rId2" Type="http://schemas.openxmlformats.org/officeDocument/2006/relationships/image" Target="../media/image19.gif"/><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796EEE0-AAB4-4D66-A3AC-01819727FEC3}"/>
              </a:ext>
            </a:extLst>
          </p:cNvPr>
          <p:cNvPicPr>
            <a:picLocks noChangeAspect="1"/>
          </p:cNvPicPr>
          <p:nvPr/>
        </p:nvPicPr>
        <p:blipFill rotWithShape="1">
          <a:blip r:embed="rId2"/>
          <a:srcRect l="13224" r="13223" b="-1"/>
          <a:stretch/>
        </p:blipFill>
        <p:spPr>
          <a:xfrm>
            <a:off x="16" y="10"/>
            <a:ext cx="7556889" cy="6857990"/>
          </a:xfrm>
          <a:prstGeom prst="rect">
            <a:avLst/>
          </a:prstGeom>
        </p:spPr>
      </p:pic>
      <p:sp>
        <p:nvSpPr>
          <p:cNvPr id="16" name="Rectangle 15">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556905"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2CF3FEC-003F-4617-82A4-3C091F639254}"/>
              </a:ext>
            </a:extLst>
          </p:cNvPr>
          <p:cNvSpPr>
            <a:spLocks noGrp="1"/>
          </p:cNvSpPr>
          <p:nvPr>
            <p:ph type="ctrTitle"/>
          </p:nvPr>
        </p:nvSpPr>
        <p:spPr>
          <a:xfrm>
            <a:off x="8047939" y="640080"/>
            <a:ext cx="3659246" cy="2850320"/>
          </a:xfrm>
        </p:spPr>
        <p:txBody>
          <a:bodyPr>
            <a:normAutofit/>
          </a:bodyPr>
          <a:lstStyle/>
          <a:p>
            <a:r>
              <a:rPr lang="en-US" sz="2800" dirty="0">
                <a:solidFill>
                  <a:srgbClr val="FFFFFF"/>
                </a:solidFill>
                <a:latin typeface="Century Gothic" panose="020B0502020202020204" pitchFamily="34" charset="0"/>
              </a:rPr>
              <a:t>EE376</a:t>
            </a:r>
            <a:br>
              <a:rPr lang="en-US" sz="2800" dirty="0">
                <a:solidFill>
                  <a:srgbClr val="FFFFFF"/>
                </a:solidFill>
                <a:latin typeface="Century Gothic" panose="020B0502020202020204" pitchFamily="34" charset="0"/>
              </a:rPr>
            </a:br>
            <a:r>
              <a:rPr lang="en-US" sz="2800" dirty="0">
                <a:solidFill>
                  <a:srgbClr val="FFFFFF"/>
                </a:solidFill>
                <a:latin typeface="Century Gothic" panose="020B0502020202020204" pitchFamily="34" charset="0"/>
              </a:rPr>
              <a:t>Part 1 </a:t>
            </a:r>
            <a:br>
              <a:rPr lang="en-US" sz="3600" dirty="0">
                <a:solidFill>
                  <a:srgbClr val="FFFFFF"/>
                </a:solidFill>
                <a:latin typeface="Century Gothic" panose="020B0502020202020204" pitchFamily="34" charset="0"/>
              </a:rPr>
            </a:br>
            <a:r>
              <a:rPr lang="en-US" sz="3200" dirty="0">
                <a:solidFill>
                  <a:srgbClr val="FFFFFF"/>
                </a:solidFill>
                <a:latin typeface="Century Gothic" panose="020B0502020202020204" pitchFamily="34" charset="0"/>
              </a:rPr>
              <a:t>Climate Change Science</a:t>
            </a:r>
            <a:endParaRPr lang="en-US" sz="5000" dirty="0">
              <a:solidFill>
                <a:srgbClr val="FFFFFF"/>
              </a:solidFill>
              <a:latin typeface="Century Gothic" panose="020B0502020202020204" pitchFamily="34" charset="0"/>
            </a:endParaRPr>
          </a:p>
        </p:txBody>
      </p:sp>
      <p:cxnSp>
        <p:nvCxnSpPr>
          <p:cNvPr id="18" name="Straight Connector 17">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85922"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882870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847A2-C982-4136-A9E8-997D3446F81E}"/>
              </a:ext>
            </a:extLst>
          </p:cNvPr>
          <p:cNvSpPr>
            <a:spLocks noGrp="1"/>
          </p:cNvSpPr>
          <p:nvPr>
            <p:ph type="title"/>
          </p:nvPr>
        </p:nvSpPr>
        <p:spPr/>
        <p:txBody>
          <a:bodyPr/>
          <a:lstStyle/>
          <a:p>
            <a:r>
              <a:rPr lang="en-US" dirty="0"/>
              <a:t>A Geological timeline of the Earth</a:t>
            </a:r>
          </a:p>
        </p:txBody>
      </p:sp>
      <p:pic>
        <p:nvPicPr>
          <p:cNvPr id="4" name="Picture 3">
            <a:extLst>
              <a:ext uri="{FF2B5EF4-FFF2-40B4-BE49-F238E27FC236}">
                <a16:creationId xmlns:a16="http://schemas.microsoft.com/office/drawing/2014/main" id="{522A6BC8-AABB-471C-BA8A-B0BFB0ABAFB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5395" y="2031461"/>
            <a:ext cx="8029269" cy="4232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E7501388-4201-4043-AB5E-0C7AF3296C4C}"/>
              </a:ext>
            </a:extLst>
          </p:cNvPr>
          <p:cNvSpPr/>
          <p:nvPr/>
        </p:nvSpPr>
        <p:spPr>
          <a:xfrm>
            <a:off x="8856616" y="2862832"/>
            <a:ext cx="3004457" cy="2031325"/>
          </a:xfrm>
          <a:prstGeom prst="rect">
            <a:avLst/>
          </a:prstGeom>
        </p:spPr>
        <p:txBody>
          <a:bodyPr wrap="square">
            <a:spAutoFit/>
          </a:bodyPr>
          <a:lstStyle/>
          <a:p>
            <a:pPr algn="ctr"/>
            <a:r>
              <a:rPr lang="en-US" altLang="en-US" b="1" dirty="0">
                <a:latin typeface="Century Gothic" panose="020B0502020202020204" pitchFamily="34" charset="0"/>
              </a:rPr>
              <a:t>Key distinction: </a:t>
            </a:r>
          </a:p>
          <a:p>
            <a:pPr marL="285750" indent="-285750">
              <a:buFont typeface="Arial" panose="020B0604020202020204" pitchFamily="34" charset="0"/>
              <a:buChar char="•"/>
            </a:pPr>
            <a:r>
              <a:rPr lang="en-US" altLang="en-US" dirty="0">
                <a:latin typeface="Century Gothic" panose="020B0502020202020204" pitchFamily="34" charset="0"/>
              </a:rPr>
              <a:t>in geology and earth science, </a:t>
            </a:r>
            <a:r>
              <a:rPr lang="en-US" altLang="en-US" dirty="0" err="1">
                <a:latin typeface="Century Gothic" panose="020B0502020202020204" pitchFamily="34" charset="0"/>
              </a:rPr>
              <a:t>periodisation</a:t>
            </a:r>
            <a:r>
              <a:rPr lang="en-US" altLang="en-US" dirty="0">
                <a:latin typeface="Century Gothic" panose="020B0502020202020204" pitchFamily="34" charset="0"/>
              </a:rPr>
              <a:t> involves exceptionally long timespans demarcated by stratigraphic evidence</a:t>
            </a:r>
          </a:p>
        </p:txBody>
      </p:sp>
    </p:spTree>
    <p:extLst>
      <p:ext uri="{BB962C8B-B14F-4D97-AF65-F5344CB8AC3E}">
        <p14:creationId xmlns:p14="http://schemas.microsoft.com/office/powerpoint/2010/main" val="1357681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18BE-1847-4AAA-B04B-2B64B0BC4B31}"/>
              </a:ext>
            </a:extLst>
          </p:cNvPr>
          <p:cNvSpPr>
            <a:spLocks noGrp="1"/>
          </p:cNvSpPr>
          <p:nvPr>
            <p:ph type="title"/>
          </p:nvPr>
        </p:nvSpPr>
        <p:spPr/>
        <p:txBody>
          <a:bodyPr/>
          <a:lstStyle/>
          <a:p>
            <a:r>
              <a:rPr lang="en-US" dirty="0">
                <a:latin typeface="Century Gothic" panose="020B0502020202020204" pitchFamily="34" charset="0"/>
              </a:rPr>
              <a:t>Anthropocene</a:t>
            </a:r>
          </a:p>
        </p:txBody>
      </p:sp>
      <p:pic>
        <p:nvPicPr>
          <p:cNvPr id="4" name="Picture 3">
            <a:extLst>
              <a:ext uri="{FF2B5EF4-FFF2-40B4-BE49-F238E27FC236}">
                <a16:creationId xmlns:a16="http://schemas.microsoft.com/office/drawing/2014/main" id="{FA8B693A-C2B8-4DFC-A4B6-EFEB012C16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7281" y="2219569"/>
            <a:ext cx="2730136" cy="377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1E1AF35A-57FF-4EC3-93E1-1A7CCA40FB94}"/>
              </a:ext>
            </a:extLst>
          </p:cNvPr>
          <p:cNvSpPr/>
          <p:nvPr/>
        </p:nvSpPr>
        <p:spPr>
          <a:xfrm>
            <a:off x="4097382" y="2080532"/>
            <a:ext cx="6997337" cy="4053674"/>
          </a:xfrm>
          <a:prstGeom prst="rect">
            <a:avLst/>
          </a:prstGeom>
        </p:spPr>
        <p:txBody>
          <a:bodyPr wrap="square">
            <a:spAutoFit/>
          </a:bodyPr>
          <a:lstStyle/>
          <a:p>
            <a:pPr marL="285750" indent="-285750">
              <a:buFont typeface="Arial" panose="020B0604020202020204" pitchFamily="34" charset="0"/>
              <a:buChar char="•"/>
            </a:pPr>
            <a:r>
              <a:rPr lang="en-US" altLang="en-US" dirty="0">
                <a:solidFill>
                  <a:schemeClr val="tx1"/>
                </a:solidFill>
                <a:latin typeface="Century Gothic" panose="020B0502020202020204" pitchFamily="34" charset="0"/>
              </a:rPr>
              <a:t>Have we left the </a:t>
            </a:r>
            <a:r>
              <a:rPr lang="en-US" altLang="en-US" b="1" dirty="0">
                <a:solidFill>
                  <a:schemeClr val="tx1"/>
                </a:solidFill>
                <a:latin typeface="Century Gothic" panose="020B0502020202020204" pitchFamily="34" charset="0"/>
              </a:rPr>
              <a:t>Holocene </a:t>
            </a:r>
            <a:r>
              <a:rPr lang="en-US" altLang="en-US" dirty="0">
                <a:solidFill>
                  <a:schemeClr val="tx1"/>
                </a:solidFill>
                <a:latin typeface="Century Gothic" panose="020B0502020202020204" pitchFamily="34" charset="0"/>
              </a:rPr>
              <a:t> (recent age began 10,000 years ago) and entered the </a:t>
            </a:r>
            <a:r>
              <a:rPr lang="en-US" altLang="en-US" b="1" dirty="0">
                <a:solidFill>
                  <a:schemeClr val="tx1"/>
                </a:solidFill>
                <a:latin typeface="Century Gothic" panose="020B0502020202020204" pitchFamily="34" charset="0"/>
              </a:rPr>
              <a:t>Anthropocene</a:t>
            </a:r>
            <a:r>
              <a:rPr lang="en-US" altLang="en-US" dirty="0">
                <a:solidFill>
                  <a:schemeClr val="tx1"/>
                </a:solidFill>
                <a:latin typeface="Century Gothic" panose="020B0502020202020204" pitchFamily="34" charset="0"/>
              </a:rPr>
              <a:t>?</a:t>
            </a:r>
          </a:p>
          <a:p>
            <a:pPr marL="285750" indent="-285750">
              <a:buFont typeface="Arial" panose="020B0604020202020204" pitchFamily="34" charset="0"/>
              <a:buChar char="•"/>
            </a:pPr>
            <a:r>
              <a:rPr lang="en-US" altLang="en-US" dirty="0">
                <a:solidFill>
                  <a:schemeClr val="tx1"/>
                </a:solidFill>
                <a:latin typeface="Century Gothic" panose="020B0502020202020204" pitchFamily="34" charset="0"/>
              </a:rPr>
              <a:t>Some geologists are debating  whether the human impact on the earth is significant enough to justify designating a new geological epoch named after us.</a:t>
            </a:r>
          </a:p>
          <a:p>
            <a:pPr marL="285750" indent="-285750">
              <a:lnSpc>
                <a:spcPct val="93000"/>
              </a:lnSpc>
              <a:buClr>
                <a:srgbClr val="000000"/>
              </a:buClr>
              <a:buSzPct val="100000"/>
              <a:buFont typeface="Arial" panose="020B0604020202020204" pitchFamily="34" charset="0"/>
              <a:buChar char="•"/>
            </a:pPr>
            <a:endParaRPr lang="en-US" altLang="en-US" dirty="0">
              <a:latin typeface="Century Gothic" panose="020B0502020202020204" pitchFamily="34" charset="0"/>
            </a:endParaRPr>
          </a:p>
          <a:p>
            <a:pPr marL="285750" indent="-285750">
              <a:lnSpc>
                <a:spcPct val="93000"/>
              </a:lnSpc>
              <a:buClr>
                <a:srgbClr val="000000"/>
              </a:buClr>
              <a:buSzPct val="100000"/>
              <a:buFont typeface="Arial" panose="020B0604020202020204" pitchFamily="34" charset="0"/>
              <a:buChar char="•"/>
            </a:pPr>
            <a:r>
              <a:rPr lang="en-US" altLang="en-US" dirty="0">
                <a:latin typeface="Century Gothic" panose="020B0502020202020204" pitchFamily="34" charset="0"/>
              </a:rPr>
              <a:t>Paul </a:t>
            </a:r>
            <a:r>
              <a:rPr lang="en-US" altLang="en-US" dirty="0" err="1">
                <a:latin typeface="Century Gothic" panose="020B0502020202020204" pitchFamily="34" charset="0"/>
              </a:rPr>
              <a:t>Crutzen</a:t>
            </a:r>
            <a:r>
              <a:rPr lang="en-US" altLang="en-US" dirty="0">
                <a:latin typeface="Century Gothic" panose="020B0502020202020204" pitchFamily="34" charset="0"/>
              </a:rPr>
              <a:t>, who won the Nobel Prize in 1995 for work on the Ozone layer. </a:t>
            </a:r>
          </a:p>
          <a:p>
            <a:pPr marL="285750" indent="-285750">
              <a:lnSpc>
                <a:spcPct val="93000"/>
              </a:lnSpc>
              <a:buClr>
                <a:srgbClr val="000000"/>
              </a:buClr>
              <a:buSzPct val="100000"/>
              <a:buFont typeface="Arial" panose="020B0604020202020204" pitchFamily="34" charset="0"/>
              <a:buChar char="•"/>
            </a:pPr>
            <a:endParaRPr lang="en-US" altLang="en-US" dirty="0">
              <a:latin typeface="Century Gothic" panose="020B0502020202020204" pitchFamily="34" charset="0"/>
            </a:endParaRPr>
          </a:p>
          <a:p>
            <a:pPr marL="285750" indent="-285750">
              <a:lnSpc>
                <a:spcPct val="93000"/>
              </a:lnSpc>
              <a:buClr>
                <a:srgbClr val="000000"/>
              </a:buClr>
              <a:buSzPct val="100000"/>
              <a:buFont typeface="Arial" panose="020B0604020202020204" pitchFamily="34" charset="0"/>
              <a:buChar char="•"/>
            </a:pPr>
            <a:r>
              <a:rPr lang="en-US" altLang="en-US" dirty="0">
                <a:latin typeface="Century Gothic" panose="020B0502020202020204" pitchFamily="34" charset="0"/>
              </a:rPr>
              <a:t>The Anthropocene refers to </a:t>
            </a:r>
            <a:r>
              <a:rPr lang="en-US" altLang="en-US" b="1" dirty="0">
                <a:latin typeface="Century Gothic" panose="020B0502020202020204" pitchFamily="34" charset="0"/>
              </a:rPr>
              <a:t>"the current epoch in which humans and our societies have become a global geophysical force"</a:t>
            </a:r>
            <a:r>
              <a:rPr lang="en-US" altLang="en-US" dirty="0">
                <a:latin typeface="Century Gothic" panose="020B0502020202020204" pitchFamily="34" charset="0"/>
              </a:rPr>
              <a:t> (Steffen, </a:t>
            </a:r>
            <a:r>
              <a:rPr lang="en-US" altLang="en-US" dirty="0" err="1">
                <a:latin typeface="Century Gothic" panose="020B0502020202020204" pitchFamily="34" charset="0"/>
              </a:rPr>
              <a:t>Crutzen</a:t>
            </a:r>
            <a:r>
              <a:rPr lang="en-US" altLang="en-US" dirty="0">
                <a:latin typeface="Century Gothic" panose="020B0502020202020204" pitchFamily="34" charset="0"/>
              </a:rPr>
              <a:t> and McNeill 614). </a:t>
            </a:r>
          </a:p>
          <a:p>
            <a:pPr marL="285750" indent="-285750">
              <a:lnSpc>
                <a:spcPct val="93000"/>
              </a:lnSpc>
              <a:buClr>
                <a:srgbClr val="000000"/>
              </a:buClr>
              <a:buSzPct val="100000"/>
              <a:buFont typeface="Arial" panose="020B0604020202020204" pitchFamily="34" charset="0"/>
              <a:buChar char="•"/>
            </a:pPr>
            <a:endParaRPr lang="en-US" altLang="en-US" dirty="0">
              <a:latin typeface="Century Gothic" panose="020B0502020202020204" pitchFamily="34" charset="0"/>
            </a:endParaRPr>
          </a:p>
          <a:p>
            <a:pPr marL="285750" indent="-285750">
              <a:lnSpc>
                <a:spcPct val="93000"/>
              </a:lnSpc>
              <a:buClr>
                <a:srgbClr val="000000"/>
              </a:buClr>
              <a:buSzPct val="100000"/>
              <a:buFont typeface="Arial" panose="020B0604020202020204" pitchFamily="34" charset="0"/>
              <a:buChar char="•"/>
            </a:pPr>
            <a:r>
              <a:rPr lang="en-US" altLang="en-US" dirty="0">
                <a:latin typeface="Century Gothic" panose="020B0502020202020204" pitchFamily="34" charset="0"/>
              </a:rPr>
              <a:t>The scale of humanity's effect on the earth has risen from the local scale to the global</a:t>
            </a:r>
            <a:r>
              <a:rPr lang="hr-HR" altLang="en-US" dirty="0">
                <a:latin typeface="Century Gothic" panose="020B0502020202020204" pitchFamily="34" charset="0"/>
              </a:rPr>
              <a:t>. </a:t>
            </a:r>
          </a:p>
        </p:txBody>
      </p:sp>
    </p:spTree>
    <p:extLst>
      <p:ext uri="{BB962C8B-B14F-4D97-AF65-F5344CB8AC3E}">
        <p14:creationId xmlns:p14="http://schemas.microsoft.com/office/powerpoint/2010/main" val="2948001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F480089-D26C-46AF-BA4A-C33535D4297C}"/>
              </a:ext>
            </a:extLst>
          </p:cNvPr>
          <p:cNvSpPr>
            <a:spLocks noGrp="1"/>
          </p:cNvSpPr>
          <p:nvPr>
            <p:ph type="title"/>
          </p:nvPr>
        </p:nvSpPr>
        <p:spPr/>
        <p:txBody>
          <a:bodyPr/>
          <a:lstStyle/>
          <a:p>
            <a:r>
              <a:rPr lang="en-US" altLang="en-US" dirty="0">
                <a:latin typeface="Century Gothic" panose="020B0502020202020204" pitchFamily="34" charset="0"/>
              </a:rPr>
              <a:t>Before the Anthropocene:</a:t>
            </a:r>
          </a:p>
        </p:txBody>
      </p:sp>
      <p:sp>
        <p:nvSpPr>
          <p:cNvPr id="12291" name="Content Placeholder 2">
            <a:extLst>
              <a:ext uri="{FF2B5EF4-FFF2-40B4-BE49-F238E27FC236}">
                <a16:creationId xmlns:a16="http://schemas.microsoft.com/office/drawing/2014/main" id="{2219943C-577C-47A5-BBC4-C47DB4E0684E}"/>
              </a:ext>
            </a:extLst>
          </p:cNvPr>
          <p:cNvSpPr>
            <a:spLocks noGrp="1"/>
          </p:cNvSpPr>
          <p:nvPr>
            <p:ph idx="1"/>
          </p:nvPr>
        </p:nvSpPr>
        <p:spPr/>
        <p:txBody>
          <a:bodyPr>
            <a:normAutofit fontScale="92500" lnSpcReduction="10000"/>
          </a:bodyPr>
          <a:lstStyle/>
          <a:p>
            <a:pPr>
              <a:buFont typeface="Arial" panose="020B0604020202020204" pitchFamily="34" charset="0"/>
              <a:buChar char="•"/>
            </a:pPr>
            <a:r>
              <a:rPr lang="en-US" altLang="en-US" sz="2800" dirty="0">
                <a:latin typeface="Century Gothic" panose="020B0502020202020204" pitchFamily="34" charset="0"/>
              </a:rPr>
              <a:t>The Agricultural Revolution began 10,000 to 12,000 years ago. </a:t>
            </a:r>
          </a:p>
          <a:p>
            <a:pPr>
              <a:buFont typeface="Arial" panose="020B0604020202020204" pitchFamily="34" charset="0"/>
              <a:buChar char="•"/>
            </a:pPr>
            <a:r>
              <a:rPr lang="en-US" altLang="en-US" sz="2800" dirty="0">
                <a:latin typeface="Century Gothic" panose="020B0502020202020204" pitchFamily="34" charset="0"/>
              </a:rPr>
              <a:t>Humans domesticated animals and plants, cleared forests, and discovered fire. </a:t>
            </a:r>
          </a:p>
          <a:p>
            <a:pPr>
              <a:buFont typeface="Arial" panose="020B0604020202020204" pitchFamily="34" charset="0"/>
              <a:buChar char="•"/>
            </a:pPr>
            <a:r>
              <a:rPr lang="en-US" altLang="en-US" sz="2800" dirty="0">
                <a:latin typeface="Century Gothic" panose="020B0502020202020204" pitchFamily="34" charset="0"/>
              </a:rPr>
              <a:t>Humans did not yet possess the technology or organization to dominate nature above a transitory regional level.</a:t>
            </a:r>
          </a:p>
          <a:p>
            <a:pPr>
              <a:buFont typeface="Arial" panose="020B0604020202020204" pitchFamily="34" charset="0"/>
              <a:buChar char="•"/>
            </a:pPr>
            <a:r>
              <a:rPr lang="en-US" altLang="en-US" sz="2800" dirty="0">
                <a:latin typeface="Century Gothic" panose="020B0502020202020204" pitchFamily="34" charset="0"/>
              </a:rPr>
              <a:t>About 10,000 years ago, written language allowed the “accumulation of knowledge and social learning,” which the authors describe as “an impressive catalytic process”.</a:t>
            </a:r>
          </a:p>
          <a:p>
            <a:pPr>
              <a:buFont typeface="Arial" panose="020B0604020202020204" pitchFamily="34" charset="0"/>
              <a:buChar char="•"/>
            </a:pPr>
            <a:endParaRPr lang="en-US" altLang="en-US" sz="2800" dirty="0">
              <a:latin typeface="Century Gothic" panose="020B0502020202020204" pitchFamily="34" charset="0"/>
            </a:endParaRPr>
          </a:p>
          <a:p>
            <a:pPr>
              <a:buFont typeface="Arial" panose="020B0604020202020204" pitchFamily="34" charset="0"/>
              <a:buChar char="•"/>
            </a:pPr>
            <a:endParaRPr lang="en-US" altLang="en-US" sz="2800"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B3845AD2-45DC-4F1F-84FE-C0598E15CCF9}"/>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206E7A6A-FCA5-40D7-8D8A-26C70B325E13}" type="slidenum">
              <a:rPr lang="en-US" altLang="en-US">
                <a:solidFill>
                  <a:srgbClr val="898989"/>
                </a:solidFill>
              </a:rPr>
              <a:pPr/>
              <a:t>4</a:t>
            </a:fld>
            <a:endParaRPr lang="en-US" altLang="en-US">
              <a:solidFill>
                <a:srgbClr val="898989"/>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2536F-0E31-4FA6-80C7-DC8F76D17459}"/>
              </a:ext>
            </a:extLst>
          </p:cNvPr>
          <p:cNvSpPr>
            <a:spLocks noGrp="1"/>
          </p:cNvSpPr>
          <p:nvPr>
            <p:ph type="title"/>
          </p:nvPr>
        </p:nvSpPr>
        <p:spPr/>
        <p:txBody>
          <a:bodyPr rtlCol="0">
            <a:normAutofit/>
          </a:bodyPr>
          <a:lstStyle/>
          <a:p>
            <a:pPr>
              <a:defRPr/>
            </a:pPr>
            <a:r>
              <a:rPr lang="en-US" sz="4000" dirty="0">
                <a:latin typeface="Century Gothic" panose="020B0502020202020204" pitchFamily="34" charset="0"/>
              </a:rPr>
              <a:t>The origins of the Anthropocene I: </a:t>
            </a:r>
            <a:br>
              <a:rPr lang="en-US" sz="4000" dirty="0">
                <a:latin typeface="Century Gothic" panose="020B0502020202020204" pitchFamily="34" charset="0"/>
              </a:rPr>
            </a:br>
            <a:r>
              <a:rPr lang="en-US" sz="4000" dirty="0">
                <a:latin typeface="Century Gothic" panose="020B0502020202020204" pitchFamily="34" charset="0"/>
              </a:rPr>
              <a:t>The Industrial Era (ca. 1800-1945)</a:t>
            </a:r>
          </a:p>
        </p:txBody>
      </p:sp>
      <p:sp>
        <p:nvSpPr>
          <p:cNvPr id="3" name="Content Placeholder 2">
            <a:extLst>
              <a:ext uri="{FF2B5EF4-FFF2-40B4-BE49-F238E27FC236}">
                <a16:creationId xmlns:a16="http://schemas.microsoft.com/office/drawing/2014/main" id="{6C534F32-DBA5-4C97-8078-CECC3CB88F34}"/>
              </a:ext>
            </a:extLst>
          </p:cNvPr>
          <p:cNvSpPr>
            <a:spLocks noGrp="1"/>
          </p:cNvSpPr>
          <p:nvPr>
            <p:ph idx="1"/>
          </p:nvPr>
        </p:nvSpPr>
        <p:spPr/>
        <p:txBody>
          <a:bodyPr rtlCol="0">
            <a:normAutofit/>
          </a:bodyPr>
          <a:lstStyle/>
          <a:p>
            <a:pPr marL="514350" indent="-514350">
              <a:spcAft>
                <a:spcPts val="0"/>
              </a:spcAft>
              <a:buFont typeface="+mj-lt"/>
              <a:buAutoNum type="arabicPeriod"/>
              <a:defRPr/>
            </a:pPr>
            <a:r>
              <a:rPr lang="en-US" dirty="0">
                <a:latin typeface="Century Gothic" panose="020B0502020202020204" pitchFamily="34" charset="0"/>
              </a:rPr>
              <a:t>The </a:t>
            </a:r>
            <a:r>
              <a:rPr lang="en-US" b="1" dirty="0">
                <a:latin typeface="Century Gothic" panose="020B0502020202020204" pitchFamily="34" charset="0"/>
              </a:rPr>
              <a:t>Industrial Revolution</a:t>
            </a:r>
            <a:endParaRPr lang="en-US" dirty="0">
              <a:latin typeface="Century Gothic" panose="020B0502020202020204" pitchFamily="34" charset="0"/>
            </a:endParaRPr>
          </a:p>
          <a:p>
            <a:pPr marL="514350" indent="-514350">
              <a:spcAft>
                <a:spcPts val="0"/>
              </a:spcAft>
              <a:buFont typeface="+mj-lt"/>
              <a:buAutoNum type="arabicPeriod"/>
              <a:defRPr/>
            </a:pPr>
            <a:r>
              <a:rPr lang="en-US" dirty="0">
                <a:latin typeface="Century Gothic" panose="020B0502020202020204" pitchFamily="34" charset="0"/>
              </a:rPr>
              <a:t>The widespread use of coal (</a:t>
            </a:r>
            <a:r>
              <a:rPr lang="en-US" b="1" dirty="0">
                <a:latin typeface="Century Gothic" panose="020B0502020202020204" pitchFamily="34" charset="0"/>
              </a:rPr>
              <a:t>fossil fuels</a:t>
            </a:r>
            <a:r>
              <a:rPr lang="en-US" dirty="0">
                <a:latin typeface="Century Gothic" panose="020B0502020202020204" pitchFamily="34" charset="0"/>
              </a:rPr>
              <a:t>)</a:t>
            </a:r>
          </a:p>
          <a:p>
            <a:pPr marL="514350" indent="-514350">
              <a:spcAft>
                <a:spcPts val="0"/>
              </a:spcAft>
              <a:buFont typeface="+mj-lt"/>
              <a:buAutoNum type="arabicPeriod"/>
              <a:defRPr/>
            </a:pPr>
            <a:r>
              <a:rPr lang="en-US" dirty="0">
                <a:latin typeface="Century Gothic" panose="020B0502020202020204" pitchFamily="34" charset="0"/>
              </a:rPr>
              <a:t>The expansion of </a:t>
            </a:r>
            <a:r>
              <a:rPr lang="en-US" b="1" dirty="0">
                <a:latin typeface="Century Gothic" panose="020B0502020202020204" pitchFamily="34" charset="0"/>
              </a:rPr>
              <a:t>economic society</a:t>
            </a:r>
            <a:endParaRPr lang="en-US" dirty="0">
              <a:latin typeface="Century Gothic" panose="020B0502020202020204" pitchFamily="34" charset="0"/>
            </a:endParaRPr>
          </a:p>
          <a:p>
            <a:pPr marL="514350" indent="-514350">
              <a:spcAft>
                <a:spcPts val="0"/>
              </a:spcAft>
              <a:buFont typeface="+mj-lt"/>
              <a:buAutoNum type="arabicPeriod"/>
              <a:defRPr/>
            </a:pPr>
            <a:r>
              <a:rPr lang="en-US" dirty="0">
                <a:latin typeface="Century Gothic" panose="020B0502020202020204" pitchFamily="34" charset="0"/>
              </a:rPr>
              <a:t>Human </a:t>
            </a:r>
            <a:r>
              <a:rPr lang="en-US" b="1" dirty="0">
                <a:latin typeface="Century Gothic" panose="020B0502020202020204" pitchFamily="34" charset="0"/>
              </a:rPr>
              <a:t>population </a:t>
            </a:r>
            <a:r>
              <a:rPr lang="en-US" dirty="0">
                <a:latin typeface="Century Gothic" panose="020B0502020202020204" pitchFamily="34" charset="0"/>
              </a:rPr>
              <a:t>expands from about 750 million to about 2.5 billion.</a:t>
            </a:r>
          </a:p>
          <a:p>
            <a:pPr marL="0" indent="0">
              <a:spcAft>
                <a:spcPts val="0"/>
              </a:spcAft>
              <a:buNone/>
              <a:defRPr/>
            </a:pPr>
            <a:endParaRPr lang="en-US"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BFB6611E-E551-4DC8-BD09-659A2B9A235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B4B9D6B-7111-4477-843F-95B166553F14}" type="slidenum">
              <a:rPr lang="en-US" altLang="en-US">
                <a:solidFill>
                  <a:srgbClr val="898989"/>
                </a:solidFill>
              </a:rPr>
              <a:pPr/>
              <a:t>5</a:t>
            </a:fld>
            <a:endParaRPr lang="en-US" altLang="en-US">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B7DE7-6043-4D5D-8D26-581E8C1B3761}"/>
              </a:ext>
            </a:extLst>
          </p:cNvPr>
          <p:cNvSpPr>
            <a:spLocks noGrp="1"/>
          </p:cNvSpPr>
          <p:nvPr>
            <p:ph type="title"/>
          </p:nvPr>
        </p:nvSpPr>
        <p:spPr>
          <a:xfrm>
            <a:off x="901337" y="274638"/>
            <a:ext cx="10607040" cy="1630362"/>
          </a:xfrm>
        </p:spPr>
        <p:txBody>
          <a:bodyPr rtlCol="0">
            <a:normAutofit/>
          </a:bodyPr>
          <a:lstStyle/>
          <a:p>
            <a:pPr>
              <a:defRPr/>
            </a:pPr>
            <a:r>
              <a:rPr lang="en-US" sz="3600" dirty="0">
                <a:latin typeface="Century Gothic" panose="020B0502020202020204" pitchFamily="34" charset="0"/>
              </a:rPr>
              <a:t>The Anthropocene II: </a:t>
            </a:r>
            <a:r>
              <a:rPr lang="en-US" sz="3600" i="1" dirty="0">
                <a:latin typeface="Century Gothic" panose="020B0502020202020204" pitchFamily="34" charset="0"/>
              </a:rPr>
              <a:t>The Age of Acceleration </a:t>
            </a:r>
            <a:r>
              <a:rPr lang="en-US" sz="3600" dirty="0">
                <a:latin typeface="Century Gothic" panose="020B0502020202020204" pitchFamily="34" charset="0"/>
              </a:rPr>
              <a:t>(1945-ca. 2015)</a:t>
            </a:r>
          </a:p>
        </p:txBody>
      </p:sp>
      <p:sp>
        <p:nvSpPr>
          <p:cNvPr id="15363" name="Content Placeholder 2">
            <a:extLst>
              <a:ext uri="{FF2B5EF4-FFF2-40B4-BE49-F238E27FC236}">
                <a16:creationId xmlns:a16="http://schemas.microsoft.com/office/drawing/2014/main" id="{5DE48FC1-E998-476B-B102-F87AFF4D0804}"/>
              </a:ext>
            </a:extLst>
          </p:cNvPr>
          <p:cNvSpPr>
            <a:spLocks noGrp="1"/>
          </p:cNvSpPr>
          <p:nvPr>
            <p:ph idx="1"/>
          </p:nvPr>
        </p:nvSpPr>
        <p:spPr>
          <a:xfrm>
            <a:off x="1040674" y="2325189"/>
            <a:ext cx="10297886" cy="3382963"/>
          </a:xfrm>
        </p:spPr>
        <p:txBody>
          <a:bodyPr/>
          <a:lstStyle/>
          <a:p>
            <a:pPr>
              <a:buFont typeface="Arial" panose="020B0604020202020204" pitchFamily="34" charset="0"/>
              <a:buChar char="•"/>
            </a:pPr>
            <a:r>
              <a:rPr lang="en-US" altLang="en-US" dirty="0">
                <a:latin typeface="Century Gothic" panose="020B0502020202020204" pitchFamily="34" charset="0"/>
              </a:rPr>
              <a:t>“This first stage of the Anthropocene ended abruptly around 1945, when the most rapid and pervasive shift in the human-environment relationship began.”</a:t>
            </a:r>
          </a:p>
          <a:p>
            <a:pPr>
              <a:buFont typeface="Arial" panose="020B0604020202020204" pitchFamily="34" charset="0"/>
              <a:buChar char="•"/>
            </a:pPr>
            <a:r>
              <a:rPr lang="en-US" dirty="0">
                <a:latin typeface="Century Gothic" panose="020B0502020202020204" pitchFamily="34" charset="0"/>
              </a:rPr>
              <a:t>An inflection point starts around mid-20</a:t>
            </a:r>
            <a:r>
              <a:rPr lang="en-US" baseline="30000" dirty="0">
                <a:latin typeface="Century Gothic" panose="020B0502020202020204" pitchFamily="34" charset="0"/>
              </a:rPr>
              <a:t>th</a:t>
            </a:r>
            <a:r>
              <a:rPr lang="en-US" dirty="0">
                <a:latin typeface="Century Gothic" panose="020B0502020202020204" pitchFamily="34" charset="0"/>
              </a:rPr>
              <a:t> century.</a:t>
            </a:r>
          </a:p>
          <a:p>
            <a:pPr>
              <a:buFont typeface="Arial" panose="020B0604020202020204" pitchFamily="34" charset="0"/>
              <a:buChar char="•"/>
            </a:pPr>
            <a:endParaRPr lang="en-US" altLang="en-US"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8F753624-9E1E-401B-AA9F-0BDBD4E813A2}"/>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E76F613B-A7E4-4A3E-B2F8-9134C2C2E79F}" type="slidenum">
              <a:rPr lang="en-US" altLang="en-US">
                <a:solidFill>
                  <a:srgbClr val="898989"/>
                </a:solidFill>
              </a:rPr>
              <a:pPr/>
              <a:t>6</a:t>
            </a:fld>
            <a:endParaRPr lang="en-US" altLang="en-US">
              <a:solidFill>
                <a:srgbClr val="898989"/>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BB100D0E-91C3-48D3-A651-BBC35E6DED31}"/>
              </a:ext>
            </a:extLst>
          </p:cNvPr>
          <p:cNvSpPr>
            <a:spLocks noGrp="1"/>
          </p:cNvSpPr>
          <p:nvPr>
            <p:ph type="title"/>
          </p:nvPr>
        </p:nvSpPr>
        <p:spPr>
          <a:xfrm>
            <a:off x="1981200" y="152400"/>
            <a:ext cx="8229600" cy="1143000"/>
          </a:xfrm>
        </p:spPr>
        <p:txBody>
          <a:bodyPr>
            <a:normAutofit fontScale="90000"/>
          </a:bodyPr>
          <a:lstStyle/>
          <a:p>
            <a:r>
              <a:rPr lang="en-US" altLang="en-US" dirty="0">
                <a:solidFill>
                  <a:schemeClr val="tx1"/>
                </a:solidFill>
                <a:latin typeface="Century Gothic" panose="020B0502020202020204" pitchFamily="34" charset="0"/>
              </a:rPr>
              <a:t>Human impacts  are massive</a:t>
            </a:r>
          </a:p>
        </p:txBody>
      </p:sp>
      <p:sp>
        <p:nvSpPr>
          <p:cNvPr id="6147" name="Content Placeholder 3">
            <a:extLst>
              <a:ext uri="{FF2B5EF4-FFF2-40B4-BE49-F238E27FC236}">
                <a16:creationId xmlns:a16="http://schemas.microsoft.com/office/drawing/2014/main" id="{628186AC-AAB5-4DB7-9AF8-3AB270A5C95E}"/>
              </a:ext>
            </a:extLst>
          </p:cNvPr>
          <p:cNvSpPr>
            <a:spLocks noGrp="1"/>
          </p:cNvSpPr>
          <p:nvPr>
            <p:ph sz="half" idx="2"/>
          </p:nvPr>
        </p:nvSpPr>
        <p:spPr>
          <a:xfrm>
            <a:off x="6714307" y="2207419"/>
            <a:ext cx="4715691" cy="3951288"/>
          </a:xfrm>
        </p:spPr>
        <p:txBody>
          <a:bodyPr>
            <a:normAutofit/>
          </a:bodyPr>
          <a:lstStyle/>
          <a:p>
            <a:r>
              <a:rPr lang="en-US" altLang="en-US" dirty="0">
                <a:solidFill>
                  <a:schemeClr val="tx1"/>
                </a:solidFill>
                <a:latin typeface="Century Gothic" panose="020B0502020202020204" pitchFamily="34" charset="0"/>
              </a:rPr>
              <a:t>Causing species extinction at 10 to 1000 times background rate</a:t>
            </a:r>
          </a:p>
          <a:p>
            <a:r>
              <a:rPr lang="en-US" altLang="en-US" dirty="0">
                <a:solidFill>
                  <a:schemeClr val="tx1"/>
                </a:solidFill>
                <a:latin typeface="Century Gothic" panose="020B0502020202020204" pitchFamily="34" charset="0"/>
              </a:rPr>
              <a:t>Climate change likely to raise temperatures 2-5 degrees Celsius, affecting climates globally--and thus virtually all organisms</a:t>
            </a:r>
          </a:p>
        </p:txBody>
      </p:sp>
      <p:sp>
        <p:nvSpPr>
          <p:cNvPr id="6148" name="Content Placeholder 5">
            <a:extLst>
              <a:ext uri="{FF2B5EF4-FFF2-40B4-BE49-F238E27FC236}">
                <a16:creationId xmlns:a16="http://schemas.microsoft.com/office/drawing/2014/main" id="{0CDE5737-29B3-4031-AD2E-A28522195E20}"/>
              </a:ext>
            </a:extLst>
          </p:cNvPr>
          <p:cNvSpPr>
            <a:spLocks noGrp="1"/>
          </p:cNvSpPr>
          <p:nvPr>
            <p:ph sz="quarter" idx="4"/>
          </p:nvPr>
        </p:nvSpPr>
        <p:spPr>
          <a:xfrm>
            <a:off x="1169126" y="2207419"/>
            <a:ext cx="4926874" cy="3951288"/>
          </a:xfrm>
        </p:spPr>
        <p:txBody>
          <a:bodyPr>
            <a:normAutofit/>
          </a:bodyPr>
          <a:lstStyle/>
          <a:p>
            <a:r>
              <a:rPr lang="en-US" altLang="en-US" dirty="0">
                <a:solidFill>
                  <a:schemeClr val="tx1"/>
                </a:solidFill>
                <a:latin typeface="Century Gothic" panose="020B0502020202020204" pitchFamily="34" charset="0"/>
              </a:rPr>
              <a:t>Consume ½ earth’s surface fresh water &amp; dam most of the earth’s rivers</a:t>
            </a:r>
          </a:p>
          <a:p>
            <a:r>
              <a:rPr lang="en-US" altLang="en-US" dirty="0">
                <a:solidFill>
                  <a:schemeClr val="tx1"/>
                </a:solidFill>
                <a:latin typeface="Century Gothic" panose="020B0502020202020204" pitchFamily="34" charset="0"/>
              </a:rPr>
              <a:t>Use 35% net primary productivity of plants</a:t>
            </a:r>
          </a:p>
          <a:p>
            <a:r>
              <a:rPr lang="en-US" altLang="en-US" dirty="0">
                <a:solidFill>
                  <a:schemeClr val="tx1"/>
                </a:solidFill>
                <a:latin typeface="Century Gothic" panose="020B0502020202020204" pitchFamily="34" charset="0"/>
              </a:rPr>
              <a:t>Fix more nitrogen than all other terrestrial sources </a:t>
            </a:r>
          </a:p>
          <a:p>
            <a:r>
              <a:rPr lang="en-US" altLang="en-US" dirty="0">
                <a:solidFill>
                  <a:schemeClr val="tx1"/>
                </a:solidFill>
                <a:latin typeface="Century Gothic" panose="020B0502020202020204" pitchFamily="34" charset="0"/>
              </a:rPr>
              <a:t>Devastated sea life with over fishing </a:t>
            </a:r>
          </a:p>
          <a:p>
            <a:r>
              <a:rPr lang="en-US" altLang="en-US" dirty="0">
                <a:solidFill>
                  <a:schemeClr val="tx1"/>
                </a:solidFill>
                <a:latin typeface="Century Gothic" panose="020B0502020202020204" pitchFamily="34" charset="0"/>
              </a:rPr>
              <a:t>Homogenize ecosystems with our exotics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74026" y="522725"/>
            <a:ext cx="10109561" cy="1249362"/>
          </a:xfrm>
        </p:spPr>
        <p:txBody>
          <a:bodyPr rtlCol="0">
            <a:noAutofit/>
          </a:bodyPr>
          <a:lstStyle/>
          <a:p>
            <a:pPr>
              <a:defRPr/>
            </a:pPr>
            <a:r>
              <a:rPr lang="en-US" sz="4000" dirty="0">
                <a:latin typeface="Century Gothic" panose="020B0502020202020204" pitchFamily="34" charset="0"/>
              </a:rPr>
              <a:t>Anthropocene III:</a:t>
            </a:r>
            <a:br>
              <a:rPr lang="en-US" sz="4000" dirty="0">
                <a:latin typeface="Century Gothic" panose="020B0502020202020204" pitchFamily="34" charset="0"/>
              </a:rPr>
            </a:br>
            <a:r>
              <a:rPr lang="en-US" sz="4000" dirty="0">
                <a:latin typeface="Century Gothic" panose="020B0502020202020204" pitchFamily="34" charset="0"/>
              </a:rPr>
              <a:t>Stewards of the Earth (ca. 2015-?)?</a:t>
            </a:r>
          </a:p>
        </p:txBody>
      </p:sp>
      <p:sp>
        <p:nvSpPr>
          <p:cNvPr id="20483" name="Content Placeholder 2">
            <a:extLst>
              <a:ext uri="{FF2B5EF4-FFF2-40B4-BE49-F238E27FC236}">
                <a16:creationId xmlns:a16="http://schemas.microsoft.com/office/drawing/2014/main" id="{20FED984-109F-432F-A134-DA9A73FE658B}"/>
              </a:ext>
            </a:extLst>
          </p:cNvPr>
          <p:cNvSpPr>
            <a:spLocks noGrp="1"/>
          </p:cNvSpPr>
          <p:nvPr>
            <p:ph idx="1"/>
          </p:nvPr>
        </p:nvSpPr>
        <p:spPr>
          <a:xfrm>
            <a:off x="1281250" y="2345543"/>
            <a:ext cx="10357755" cy="2667000"/>
          </a:xfrm>
        </p:spPr>
        <p:txBody>
          <a:bodyPr/>
          <a:lstStyle/>
          <a:p>
            <a:pPr>
              <a:buFont typeface="Arial" panose="020B0604020202020204" pitchFamily="34" charset="0"/>
              <a:buChar char="•"/>
            </a:pPr>
            <a:r>
              <a:rPr lang="en-US" altLang="en-US" dirty="0">
                <a:latin typeface="Century Gothic" panose="020B0502020202020204" pitchFamily="34" charset="0"/>
              </a:rPr>
              <a:t> “Humankind will remain a major geological force for many millennia, maybe millions of years, to come. … Can humanity meet this challenge?”</a:t>
            </a: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8</a:t>
            </a:fld>
            <a:endParaRPr lang="en-US" altLang="en-US">
              <a:solidFill>
                <a:srgbClr val="898989"/>
              </a:solidFill>
            </a:endParaRPr>
          </a:p>
        </p:txBody>
      </p:sp>
      <p:sp>
        <p:nvSpPr>
          <p:cNvPr id="6" name="Content Placeholder 8">
            <a:extLst>
              <a:ext uri="{FF2B5EF4-FFF2-40B4-BE49-F238E27FC236}">
                <a16:creationId xmlns:a16="http://schemas.microsoft.com/office/drawing/2014/main" id="{15230B0C-4397-4EEF-8AFE-91E04335DCC4}"/>
              </a:ext>
            </a:extLst>
          </p:cNvPr>
          <p:cNvSpPr txBox="1">
            <a:spLocks/>
          </p:cNvSpPr>
          <p:nvPr/>
        </p:nvSpPr>
        <p:spPr>
          <a:xfrm>
            <a:off x="1281250" y="3280296"/>
            <a:ext cx="10109561" cy="2715556"/>
          </a:xfrm>
          <a:prstGeom prst="rect">
            <a:avLst/>
          </a:prstGeom>
        </p:spPr>
        <p:txBody>
          <a:bodyPr/>
          <a:lst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US" altLang="en-US" i="1" dirty="0">
                <a:latin typeface="Century Gothic" panose="020B0502020202020204" pitchFamily="34" charset="0"/>
              </a:rPr>
              <a:t> “In the blink of a geological eye, through our need for energy, food, water, minerals, for space in which to live and play, we have wrought changes to Earth’s environment and life that are as significant as any known in the geological record.”</a:t>
            </a:r>
          </a:p>
          <a:p>
            <a:pPr marL="0" indent="0">
              <a:buFont typeface="Calibri" panose="020F0502020204030204" pitchFamily="34" charset="0"/>
              <a:buNone/>
            </a:pPr>
            <a:endParaRPr lang="en-US" altLang="en-US" dirty="0">
              <a:latin typeface="Century Gothic" panose="020B0502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74026" y="522725"/>
            <a:ext cx="10109561" cy="1249362"/>
          </a:xfrm>
        </p:spPr>
        <p:txBody>
          <a:bodyPr rtlCol="0">
            <a:noAutofit/>
          </a:bodyPr>
          <a:lstStyle/>
          <a:p>
            <a:pPr>
              <a:defRPr/>
            </a:pPr>
            <a:r>
              <a:rPr lang="en-US" sz="4000" dirty="0">
                <a:latin typeface="Century Gothic" panose="020B0502020202020204" pitchFamily="34" charset="0"/>
              </a:rPr>
              <a:t>Weather and climate</a:t>
            </a: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9</a:t>
            </a:fld>
            <a:endParaRPr lang="en-US" altLang="en-US">
              <a:solidFill>
                <a:srgbClr val="898989"/>
              </a:solidFill>
            </a:endParaRPr>
          </a:p>
        </p:txBody>
      </p:sp>
      <p:sp>
        <p:nvSpPr>
          <p:cNvPr id="7" name="TextBox 6">
            <a:extLst>
              <a:ext uri="{FF2B5EF4-FFF2-40B4-BE49-F238E27FC236}">
                <a16:creationId xmlns:a16="http://schemas.microsoft.com/office/drawing/2014/main" id="{57BFB594-3224-4BDA-8BE7-351695B314E3}"/>
              </a:ext>
            </a:extLst>
          </p:cNvPr>
          <p:cNvSpPr txBox="1"/>
          <p:nvPr/>
        </p:nvSpPr>
        <p:spPr>
          <a:xfrm>
            <a:off x="4426312" y="2403566"/>
            <a:ext cx="3339376" cy="369332"/>
          </a:xfrm>
          <a:prstGeom prst="rect">
            <a:avLst/>
          </a:prstGeom>
          <a:noFill/>
        </p:spPr>
        <p:txBody>
          <a:bodyPr wrap="none" rtlCol="0">
            <a:spAutoFit/>
          </a:bodyPr>
          <a:lstStyle/>
          <a:p>
            <a:r>
              <a:rPr lang="en-US" b="1" dirty="0">
                <a:latin typeface="Century Gothic" panose="020B0502020202020204" pitchFamily="34" charset="0"/>
              </a:rPr>
              <a:t>‘Weather’ or ‘Climate’? Test  </a:t>
            </a:r>
          </a:p>
        </p:txBody>
      </p:sp>
      <p:sp>
        <p:nvSpPr>
          <p:cNvPr id="8" name="TextBox 7">
            <a:extLst>
              <a:ext uri="{FF2B5EF4-FFF2-40B4-BE49-F238E27FC236}">
                <a16:creationId xmlns:a16="http://schemas.microsoft.com/office/drawing/2014/main" id="{8BC4EE8E-0EA5-4EFE-96B6-BACD596AD483}"/>
              </a:ext>
            </a:extLst>
          </p:cNvPr>
          <p:cNvSpPr txBox="1"/>
          <p:nvPr/>
        </p:nvSpPr>
        <p:spPr>
          <a:xfrm>
            <a:off x="2078107" y="3054589"/>
            <a:ext cx="9015717" cy="2585323"/>
          </a:xfrm>
          <a:prstGeom prst="rect">
            <a:avLst/>
          </a:prstGeom>
          <a:noFill/>
        </p:spPr>
        <p:txBody>
          <a:bodyPr wrap="square" rtlCol="0">
            <a:spAutoFit/>
          </a:bodyPr>
          <a:lstStyle/>
          <a:p>
            <a:pPr marL="342900" indent="-342900">
              <a:buAutoNum type="arabicPeriod"/>
            </a:pPr>
            <a:r>
              <a:rPr lang="en-US" dirty="0">
                <a:latin typeface="Century Gothic" panose="020B0502020202020204" pitchFamily="34" charset="0"/>
              </a:rPr>
              <a:t>The ___________ today in Bangkok is nice!</a:t>
            </a:r>
          </a:p>
          <a:p>
            <a:pPr marL="342900" indent="-342900">
              <a:buAutoNum type="arabicPeriod"/>
            </a:pPr>
            <a:endParaRPr lang="en-US" dirty="0">
              <a:latin typeface="Century Gothic" panose="020B0502020202020204" pitchFamily="34" charset="0"/>
            </a:endParaRPr>
          </a:p>
          <a:p>
            <a:pPr marL="342900" indent="-342900">
              <a:buAutoNum type="arabicPeriod"/>
            </a:pPr>
            <a:r>
              <a:rPr lang="en-US" dirty="0">
                <a:latin typeface="Century Gothic" panose="020B0502020202020204" pitchFamily="34" charset="0"/>
              </a:rPr>
              <a:t>China and Thailand have a different _________ pattern.</a:t>
            </a:r>
          </a:p>
          <a:p>
            <a:pPr marL="342900" indent="-342900">
              <a:buAutoNum type="arabicPeriod"/>
            </a:pPr>
            <a:endParaRPr lang="en-US" dirty="0">
              <a:latin typeface="Century Gothic" panose="020B0502020202020204" pitchFamily="34" charset="0"/>
            </a:endParaRPr>
          </a:p>
          <a:p>
            <a:pPr marL="342900" indent="-342900">
              <a:buAutoNum type="arabicPeriod"/>
            </a:pPr>
            <a:r>
              <a:rPr lang="en-US" dirty="0">
                <a:latin typeface="Century Gothic" panose="020B0502020202020204" pitchFamily="34" charset="0"/>
              </a:rPr>
              <a:t>The ___________  changes quickly from its last hour. Now it’s raining!</a:t>
            </a:r>
          </a:p>
          <a:p>
            <a:pPr marL="342900" indent="-342900">
              <a:buAutoNum type="arabicPeriod"/>
            </a:pPr>
            <a:endParaRPr lang="en-US" dirty="0">
              <a:latin typeface="Century Gothic" panose="020B0502020202020204" pitchFamily="34" charset="0"/>
            </a:endParaRPr>
          </a:p>
          <a:p>
            <a:pPr marL="342900" indent="-342900">
              <a:buAutoNum type="arabicPeriod"/>
            </a:pPr>
            <a:r>
              <a:rPr lang="en-US" dirty="0">
                <a:latin typeface="Century Gothic" panose="020B0502020202020204" pitchFamily="34" charset="0"/>
              </a:rPr>
              <a:t>The ___________ in Thailand has significantly changed from the last decade. The winter becomes much shorter!   </a:t>
            </a:r>
          </a:p>
          <a:p>
            <a:pPr marL="342900" indent="-342900">
              <a:buAutoNum type="arabicPeriod"/>
            </a:pPr>
            <a:endParaRPr lang="en-US" dirty="0">
              <a:latin typeface="Century Gothic" panose="020B0502020202020204" pitchFamily="34" charset="0"/>
            </a:endParaRPr>
          </a:p>
        </p:txBody>
      </p:sp>
      <p:pic>
        <p:nvPicPr>
          <p:cNvPr id="1026" name="Picture 2" descr="à¸£à¸¹à¸à¸ à¸²à¸à¸à¸µà¹à¹à¸à¸µà¹à¸¢à¸§à¸à¹à¸­à¸">
            <a:extLst>
              <a:ext uri="{FF2B5EF4-FFF2-40B4-BE49-F238E27FC236}">
                <a16:creationId xmlns:a16="http://schemas.microsoft.com/office/drawing/2014/main" id="{04C74342-0B20-4513-A3EB-C7488560EA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2644" y="2153275"/>
            <a:ext cx="1520938" cy="1520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075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74026" y="522725"/>
            <a:ext cx="10109561" cy="1249362"/>
          </a:xfrm>
        </p:spPr>
        <p:txBody>
          <a:bodyPr rtlCol="0">
            <a:noAutofit/>
          </a:bodyPr>
          <a:lstStyle/>
          <a:p>
            <a:pPr>
              <a:defRPr/>
            </a:pPr>
            <a:r>
              <a:rPr lang="en-US" sz="4000" dirty="0">
                <a:latin typeface="Century Gothic" panose="020B0502020202020204" pitchFamily="34" charset="0"/>
              </a:rPr>
              <a:t>Weather and climate</a:t>
            </a: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10</a:t>
            </a:fld>
            <a:endParaRPr lang="en-US" altLang="en-US">
              <a:solidFill>
                <a:srgbClr val="898989"/>
              </a:solidFill>
            </a:endParaRPr>
          </a:p>
        </p:txBody>
      </p:sp>
      <p:sp>
        <p:nvSpPr>
          <p:cNvPr id="3" name="TextBox 2">
            <a:extLst>
              <a:ext uri="{FF2B5EF4-FFF2-40B4-BE49-F238E27FC236}">
                <a16:creationId xmlns:a16="http://schemas.microsoft.com/office/drawing/2014/main" id="{AA6A34BA-A33E-4306-8BBF-DA963AEC0578}"/>
              </a:ext>
            </a:extLst>
          </p:cNvPr>
          <p:cNvSpPr txBox="1"/>
          <p:nvPr/>
        </p:nvSpPr>
        <p:spPr>
          <a:xfrm>
            <a:off x="1078874" y="2185859"/>
            <a:ext cx="4729743" cy="3847207"/>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US" b="1" dirty="0">
                <a:solidFill>
                  <a:schemeClr val="accent3">
                    <a:lumMod val="75000"/>
                  </a:schemeClr>
                </a:solidFill>
                <a:latin typeface="Century Gothic" panose="020B0502020202020204" pitchFamily="34" charset="0"/>
              </a:rPr>
              <a:t>Weather</a:t>
            </a:r>
            <a:r>
              <a:rPr lang="en-US" dirty="0">
                <a:solidFill>
                  <a:schemeClr val="accent3">
                    <a:lumMod val="75000"/>
                  </a:schemeClr>
                </a:solidFill>
                <a:latin typeface="Century Gothic" panose="020B0502020202020204" pitchFamily="34" charset="0"/>
              </a:rPr>
              <a:t> </a:t>
            </a:r>
            <a:r>
              <a:rPr lang="en-US" dirty="0">
                <a:latin typeface="Century Gothic" panose="020B0502020202020204" pitchFamily="34" charset="0"/>
              </a:rPr>
              <a:t>characterizes our immediate environment in terms of atmospheric conditions such as temperature, wind speed, cloud cover, and precipitation.</a:t>
            </a:r>
          </a:p>
          <a:p>
            <a:pPr marL="285750" indent="-285750">
              <a:spcAft>
                <a:spcPts val="600"/>
              </a:spcAft>
              <a:buFont typeface="Arial" panose="020B0604020202020204" pitchFamily="34" charset="0"/>
              <a:buChar char="•"/>
            </a:pPr>
            <a:r>
              <a:rPr lang="en-US" dirty="0">
                <a:latin typeface="Century Gothic" panose="020B0502020202020204" pitchFamily="34" charset="0"/>
              </a:rPr>
              <a:t>The word describes conditions </a:t>
            </a:r>
            <a:r>
              <a:rPr lang="en-US" b="1" dirty="0">
                <a:latin typeface="Century Gothic" panose="020B0502020202020204" pitchFamily="34" charset="0"/>
              </a:rPr>
              <a:t>at the locale </a:t>
            </a:r>
            <a:r>
              <a:rPr lang="en-US" dirty="0">
                <a:latin typeface="Century Gothic" panose="020B0502020202020204" pitchFamily="34" charset="0"/>
              </a:rPr>
              <a:t>in which we reside or to which we are going and the time we are or will be there. </a:t>
            </a:r>
          </a:p>
          <a:p>
            <a:pPr marL="285750" indent="-285750" algn="thaiDist">
              <a:spcAft>
                <a:spcPts val="600"/>
              </a:spcAft>
              <a:buFont typeface="Arial" panose="020B0604020202020204" pitchFamily="34" charset="0"/>
              <a:buChar char="•"/>
            </a:pPr>
            <a:r>
              <a:rPr lang="en-US" dirty="0">
                <a:latin typeface="Century Gothic" panose="020B0502020202020204" pitchFamily="34" charset="0"/>
              </a:rPr>
              <a:t>At any locale, weather can </a:t>
            </a:r>
            <a:r>
              <a:rPr lang="en-US" b="1" dirty="0">
                <a:latin typeface="Century Gothic" panose="020B0502020202020204" pitchFamily="34" charset="0"/>
              </a:rPr>
              <a:t>vary significantly over small (hourly) time changes</a:t>
            </a:r>
            <a:r>
              <a:rPr lang="en-US" dirty="0">
                <a:latin typeface="Century Gothic" panose="020B0502020202020204" pitchFamily="34" charset="0"/>
              </a:rPr>
              <a:t>, as well as from one season to another.</a:t>
            </a:r>
          </a:p>
        </p:txBody>
      </p:sp>
      <p:sp>
        <p:nvSpPr>
          <p:cNvPr id="6" name="Rectangle 5">
            <a:extLst>
              <a:ext uri="{FF2B5EF4-FFF2-40B4-BE49-F238E27FC236}">
                <a16:creationId xmlns:a16="http://schemas.microsoft.com/office/drawing/2014/main" id="{61A2BBC5-7E08-43CA-8424-9751D6DEA65F}"/>
              </a:ext>
            </a:extLst>
          </p:cNvPr>
          <p:cNvSpPr/>
          <p:nvPr/>
        </p:nvSpPr>
        <p:spPr>
          <a:xfrm>
            <a:off x="6492436" y="2164095"/>
            <a:ext cx="5094514" cy="3847207"/>
          </a:xfrm>
          <a:prstGeom prst="rect">
            <a:avLst/>
          </a:prstGeom>
        </p:spPr>
        <p:txBody>
          <a:bodyPr wrap="square">
            <a:spAutoFit/>
          </a:bodyPr>
          <a:lstStyle/>
          <a:p>
            <a:pPr marL="285750" indent="-285750">
              <a:spcAft>
                <a:spcPts val="600"/>
              </a:spcAft>
              <a:buFont typeface="Arial" panose="020B0604020202020204" pitchFamily="34" charset="0"/>
              <a:buChar char="•"/>
            </a:pPr>
            <a:r>
              <a:rPr lang="en-US" b="1" dirty="0">
                <a:solidFill>
                  <a:schemeClr val="accent5">
                    <a:lumMod val="75000"/>
                  </a:schemeClr>
                </a:solidFill>
                <a:latin typeface="Century Gothic" panose="020B0502020202020204" pitchFamily="34" charset="0"/>
              </a:rPr>
              <a:t>Climate</a:t>
            </a:r>
            <a:r>
              <a:rPr lang="en-US" dirty="0">
                <a:latin typeface="Century Gothic" panose="020B0502020202020204" pitchFamily="34" charset="0"/>
              </a:rPr>
              <a:t> represents long-term averages of atmospheric conditions for a particular region</a:t>
            </a:r>
            <a:r>
              <a:rPr lang="en-US" dirty="0">
                <a:latin typeface="ElectraLTStd-Regular"/>
              </a:rPr>
              <a:t>.</a:t>
            </a:r>
          </a:p>
          <a:p>
            <a:pPr marL="285750" indent="-285750">
              <a:spcAft>
                <a:spcPts val="600"/>
              </a:spcAft>
              <a:buFont typeface="Arial" panose="020B0604020202020204" pitchFamily="34" charset="0"/>
              <a:buChar char="•"/>
            </a:pPr>
            <a:r>
              <a:rPr lang="en-US" dirty="0">
                <a:latin typeface="Century Gothic" panose="020B0502020202020204" pitchFamily="34" charset="0"/>
              </a:rPr>
              <a:t>We can describe in general terms winter and summer climates of regions such as the American Southwest and Northeast, Siberia, and sub-Saharan Africa. </a:t>
            </a:r>
          </a:p>
          <a:p>
            <a:pPr marL="285750" indent="-285750">
              <a:spcAft>
                <a:spcPts val="600"/>
              </a:spcAft>
              <a:buFont typeface="Arial" panose="020B0604020202020204" pitchFamily="34" charset="0"/>
              <a:buChar char="•"/>
            </a:pPr>
            <a:r>
              <a:rPr lang="en-US" dirty="0">
                <a:latin typeface="Century Gothic" panose="020B0502020202020204" pitchFamily="34" charset="0"/>
              </a:rPr>
              <a:t>The climate of any region can also experience statistically significant variations, but unlike weather, changes to climate have </a:t>
            </a:r>
            <a:r>
              <a:rPr lang="en-US" b="1" dirty="0">
                <a:latin typeface="Century Gothic" panose="020B0502020202020204" pitchFamily="34" charset="0"/>
              </a:rPr>
              <a:t>historically occurred </a:t>
            </a:r>
            <a:r>
              <a:rPr lang="en-US" dirty="0">
                <a:latin typeface="Century Gothic" panose="020B0502020202020204" pitchFamily="34" charset="0"/>
              </a:rPr>
              <a:t>over much longer time frames, commonly </a:t>
            </a:r>
            <a:r>
              <a:rPr lang="en-US" b="1" dirty="0">
                <a:latin typeface="Century Gothic" panose="020B0502020202020204" pitchFamily="34" charset="0"/>
              </a:rPr>
              <a:t>measured in millennia</a:t>
            </a:r>
            <a:r>
              <a:rPr lang="en-US" dirty="0">
                <a:latin typeface="Century Gothic" panose="020B0502020202020204" pitchFamily="34" charset="0"/>
              </a:rPr>
              <a:t>.</a:t>
            </a:r>
          </a:p>
        </p:txBody>
      </p:sp>
    </p:spTree>
    <p:extLst>
      <p:ext uri="{BB962C8B-B14F-4D97-AF65-F5344CB8AC3E}">
        <p14:creationId xmlns:p14="http://schemas.microsoft.com/office/powerpoint/2010/main" val="2457615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88594" y="356821"/>
            <a:ext cx="10109561" cy="1249362"/>
          </a:xfrm>
        </p:spPr>
        <p:txBody>
          <a:bodyPr rtlCol="0">
            <a:noAutofit/>
          </a:bodyPr>
          <a:lstStyle/>
          <a:p>
            <a:pPr>
              <a:defRPr/>
            </a:pPr>
            <a:r>
              <a:rPr lang="en-US" sz="4000" dirty="0">
                <a:latin typeface="Century Gothic" panose="020B0502020202020204" pitchFamily="34" charset="0"/>
              </a:rPr>
              <a:t>The Earth’s climate system</a:t>
            </a: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11</a:t>
            </a:fld>
            <a:endParaRPr lang="en-US" altLang="en-US">
              <a:solidFill>
                <a:srgbClr val="898989"/>
              </a:solidFill>
            </a:endParaRPr>
          </a:p>
        </p:txBody>
      </p:sp>
      <p:sp>
        <p:nvSpPr>
          <p:cNvPr id="9" name="Rectangle 8">
            <a:extLst>
              <a:ext uri="{FF2B5EF4-FFF2-40B4-BE49-F238E27FC236}">
                <a16:creationId xmlns:a16="http://schemas.microsoft.com/office/drawing/2014/main" id="{D8BD4749-C672-42AB-BA9F-C7B460898912}"/>
              </a:ext>
            </a:extLst>
          </p:cNvPr>
          <p:cNvSpPr/>
          <p:nvPr/>
        </p:nvSpPr>
        <p:spPr>
          <a:xfrm>
            <a:off x="4437529" y="2064435"/>
            <a:ext cx="7465375" cy="2539157"/>
          </a:xfrm>
          <a:prstGeom prst="rect">
            <a:avLst/>
          </a:prstGeom>
        </p:spPr>
        <p:txBody>
          <a:bodyPr wrap="square">
            <a:spAutoFit/>
          </a:bodyPr>
          <a:lstStyle/>
          <a:p>
            <a:pPr marL="285750" indent="-285750">
              <a:spcAft>
                <a:spcPts val="600"/>
              </a:spcAft>
              <a:buFont typeface="Arial" panose="020B0604020202020204" pitchFamily="34" charset="0"/>
              <a:buChar char="•"/>
            </a:pPr>
            <a:r>
              <a:rPr lang="en-US" dirty="0">
                <a:latin typeface="Century Gothic" panose="020B0502020202020204" pitchFamily="34" charset="0"/>
              </a:rPr>
              <a:t>For the Earth as a whole, the climate system is determined by interactions between several large contributors.</a:t>
            </a:r>
          </a:p>
          <a:p>
            <a:pPr marL="742950" lvl="1" indent="-285750">
              <a:spcAft>
                <a:spcPts val="600"/>
              </a:spcAft>
              <a:buFont typeface="Arial" panose="020B0604020202020204" pitchFamily="34" charset="0"/>
              <a:buChar char="•"/>
            </a:pPr>
            <a:r>
              <a:rPr lang="en-US" dirty="0">
                <a:latin typeface="Century Gothic" panose="020B0502020202020204" pitchFamily="34" charset="0"/>
              </a:rPr>
              <a:t>The amount of incident solar radiation and the chemical composition and circulation of the </a:t>
            </a:r>
            <a:r>
              <a:rPr lang="en-US" b="1" dirty="0">
                <a:solidFill>
                  <a:schemeClr val="accent1">
                    <a:lumMod val="60000"/>
                    <a:lumOff val="40000"/>
                  </a:schemeClr>
                </a:solidFill>
                <a:latin typeface="Century Gothic" panose="020B0502020202020204" pitchFamily="34" charset="0"/>
              </a:rPr>
              <a:t>atmosphere</a:t>
            </a:r>
            <a:r>
              <a:rPr lang="en-US" dirty="0">
                <a:latin typeface="Century Gothic" panose="020B0502020202020204" pitchFamily="34" charset="0"/>
              </a:rPr>
              <a:t>.</a:t>
            </a:r>
          </a:p>
          <a:p>
            <a:pPr marL="742950" lvl="1" indent="-285750">
              <a:spcAft>
                <a:spcPts val="600"/>
              </a:spcAft>
              <a:buFont typeface="Arial" panose="020B0604020202020204" pitchFamily="34" charset="0"/>
              <a:buChar char="•"/>
            </a:pPr>
            <a:r>
              <a:rPr lang="en-US" dirty="0">
                <a:latin typeface="Century Gothic" panose="020B0502020202020204" pitchFamily="34" charset="0"/>
              </a:rPr>
              <a:t>The processes associated with the </a:t>
            </a:r>
            <a:r>
              <a:rPr lang="en-US" b="1" dirty="0">
                <a:solidFill>
                  <a:schemeClr val="accent2">
                    <a:lumMod val="75000"/>
                  </a:schemeClr>
                </a:solidFill>
                <a:latin typeface="Century Gothic" panose="020B0502020202020204" pitchFamily="34" charset="0"/>
              </a:rPr>
              <a:t>hydrosphere</a:t>
            </a:r>
            <a:r>
              <a:rPr lang="en-US" dirty="0">
                <a:latin typeface="Century Gothic" panose="020B0502020202020204" pitchFamily="34" charset="0"/>
              </a:rPr>
              <a:t> and terrestrial (land-based) portions of the </a:t>
            </a:r>
            <a:r>
              <a:rPr lang="en-US" b="1" dirty="0">
                <a:solidFill>
                  <a:schemeClr val="bg2">
                    <a:lumMod val="50000"/>
                  </a:schemeClr>
                </a:solidFill>
                <a:latin typeface="Century Gothic" panose="020B0502020202020204" pitchFamily="34" charset="0"/>
              </a:rPr>
              <a:t>lithosphere: </a:t>
            </a:r>
            <a:r>
              <a:rPr lang="en-US" dirty="0">
                <a:latin typeface="Century Gothic" panose="020B0502020202020204" pitchFamily="34" charset="0"/>
              </a:rPr>
              <a:t>The </a:t>
            </a:r>
            <a:r>
              <a:rPr lang="en-US" b="1" dirty="0">
                <a:solidFill>
                  <a:schemeClr val="accent5">
                    <a:lumMod val="75000"/>
                  </a:schemeClr>
                </a:solidFill>
                <a:latin typeface="Century Gothic" panose="020B0502020202020204" pitchFamily="34" charset="0"/>
              </a:rPr>
              <a:t>biosphere</a:t>
            </a:r>
            <a:r>
              <a:rPr lang="en-US" dirty="0">
                <a:latin typeface="Century Gothic" panose="020B0502020202020204" pitchFamily="34" charset="0"/>
              </a:rPr>
              <a:t>: </a:t>
            </a:r>
          </a:p>
          <a:p>
            <a:pPr marL="742950" lvl="1" indent="-285750">
              <a:spcAft>
                <a:spcPts val="600"/>
              </a:spcAft>
              <a:buFont typeface="Arial" panose="020B0604020202020204" pitchFamily="34" charset="0"/>
              <a:buChar char="•"/>
            </a:pPr>
            <a:r>
              <a:rPr lang="en-US" b="1" dirty="0">
                <a:solidFill>
                  <a:schemeClr val="tx2">
                    <a:lumMod val="90000"/>
                    <a:lumOff val="10000"/>
                  </a:schemeClr>
                </a:solidFill>
                <a:latin typeface="Century Gothic" panose="020B0502020202020204" pitchFamily="34" charset="0"/>
              </a:rPr>
              <a:t>Cryosphere.</a:t>
            </a:r>
            <a:endParaRPr lang="en-US" dirty="0">
              <a:latin typeface="Century Gothic" panose="020B0502020202020204" pitchFamily="34" charset="0"/>
            </a:endParaRPr>
          </a:p>
        </p:txBody>
      </p:sp>
      <p:pic>
        <p:nvPicPr>
          <p:cNvPr id="2052" name="Picture 4" descr="à¸à¸¥à¸à¸²à¸£à¸à¹à¸à¸«à¸²à¸£à¸¹à¸à¸ à¸²à¸à¸ªà¸³à¸«à¸£à¸±à¸ biosphere">
            <a:extLst>
              <a:ext uri="{FF2B5EF4-FFF2-40B4-BE49-F238E27FC236}">
                <a16:creationId xmlns:a16="http://schemas.microsoft.com/office/drawing/2014/main" id="{1177B842-79BF-483F-9318-6C85144FD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998" y="2447381"/>
            <a:ext cx="3902531" cy="275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80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88594" y="356821"/>
            <a:ext cx="10109561" cy="1249362"/>
          </a:xfrm>
        </p:spPr>
        <p:txBody>
          <a:bodyPr rtlCol="0">
            <a:noAutofit/>
          </a:bodyPr>
          <a:lstStyle/>
          <a:p>
            <a:pPr>
              <a:defRPr/>
            </a:pPr>
            <a:r>
              <a:rPr lang="en-US" sz="4000">
                <a:latin typeface="Century Gothic" panose="020B0502020202020204" pitchFamily="34" charset="0"/>
              </a:rPr>
              <a:t>The Earth’s climate system</a:t>
            </a:r>
            <a:endParaRPr lang="en-US" sz="4000"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12</a:t>
            </a:fld>
            <a:endParaRPr lang="en-US" altLang="en-US">
              <a:solidFill>
                <a:srgbClr val="898989"/>
              </a:solidFill>
            </a:endParaRPr>
          </a:p>
        </p:txBody>
      </p:sp>
      <p:pic>
        <p:nvPicPr>
          <p:cNvPr id="3074" name="Picture 2" descr="à¸à¸¥à¸à¸²à¸£à¸à¹à¸à¸«à¸²à¸£à¸¹à¸à¸ à¸²à¸à¸ªà¸³à¸«à¸£à¸±à¸ lithosphere">
            <a:extLst>
              <a:ext uri="{FF2B5EF4-FFF2-40B4-BE49-F238E27FC236}">
                <a16:creationId xmlns:a16="http://schemas.microsoft.com/office/drawing/2014/main" id="{22CDD970-96B0-46AA-8639-056C267B10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7154" y="2051127"/>
            <a:ext cx="4384475" cy="308283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03FBBE0-8DE2-48FA-BD0A-7410FB27F0A5}"/>
              </a:ext>
            </a:extLst>
          </p:cNvPr>
          <p:cNvSpPr/>
          <p:nvPr/>
        </p:nvSpPr>
        <p:spPr>
          <a:xfrm>
            <a:off x="2422652" y="5133961"/>
            <a:ext cx="1455848" cy="369332"/>
          </a:xfrm>
          <a:prstGeom prst="rect">
            <a:avLst/>
          </a:prstGeom>
        </p:spPr>
        <p:txBody>
          <a:bodyPr wrap="none">
            <a:spAutoFit/>
          </a:bodyPr>
          <a:lstStyle/>
          <a:p>
            <a:r>
              <a:rPr lang="en-US" b="1" dirty="0">
                <a:solidFill>
                  <a:schemeClr val="bg2">
                    <a:lumMod val="50000"/>
                  </a:schemeClr>
                </a:solidFill>
                <a:latin typeface="Century Gothic" panose="020B0502020202020204" pitchFamily="34" charset="0"/>
              </a:rPr>
              <a:t>Lithosphere</a:t>
            </a:r>
            <a:endParaRPr lang="en-US" dirty="0"/>
          </a:p>
        </p:txBody>
      </p:sp>
      <p:pic>
        <p:nvPicPr>
          <p:cNvPr id="3078" name="Picture 6" descr="à¸à¸¥à¸à¸²à¸£à¸à¹à¸à¸«à¸²à¸£à¸¹à¸à¸ à¸²à¸à¸ªà¸³à¸«à¸£à¸±à¸ hydrosphere">
            <a:extLst>
              <a:ext uri="{FF2B5EF4-FFF2-40B4-BE49-F238E27FC236}">
                <a16:creationId xmlns:a16="http://schemas.microsoft.com/office/drawing/2014/main" id="{D76BE2C2-C86E-44E0-9BA0-696D147757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3374" y="1996498"/>
            <a:ext cx="4754687" cy="286500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A5DACE6-69A5-4479-AC63-A3EB504794D7}"/>
              </a:ext>
            </a:extLst>
          </p:cNvPr>
          <p:cNvSpPr/>
          <p:nvPr/>
        </p:nvSpPr>
        <p:spPr>
          <a:xfrm>
            <a:off x="7915849" y="4895829"/>
            <a:ext cx="1609736" cy="369332"/>
          </a:xfrm>
          <a:prstGeom prst="rect">
            <a:avLst/>
          </a:prstGeom>
        </p:spPr>
        <p:txBody>
          <a:bodyPr wrap="none">
            <a:spAutoFit/>
          </a:bodyPr>
          <a:lstStyle/>
          <a:p>
            <a:r>
              <a:rPr lang="en-US" b="1" dirty="0">
                <a:solidFill>
                  <a:schemeClr val="accent2">
                    <a:lumMod val="75000"/>
                  </a:schemeClr>
                </a:solidFill>
                <a:latin typeface="Century Gothic" panose="020B0502020202020204" pitchFamily="34" charset="0"/>
              </a:rPr>
              <a:t>Hydrosphere</a:t>
            </a:r>
            <a:endParaRPr lang="en-US" dirty="0"/>
          </a:p>
        </p:txBody>
      </p:sp>
      <p:sp>
        <p:nvSpPr>
          <p:cNvPr id="7" name="Rectangle 6">
            <a:extLst>
              <a:ext uri="{FF2B5EF4-FFF2-40B4-BE49-F238E27FC236}">
                <a16:creationId xmlns:a16="http://schemas.microsoft.com/office/drawing/2014/main" id="{77FF232C-4EBA-4354-912A-9027B11D6A81}"/>
              </a:ext>
            </a:extLst>
          </p:cNvPr>
          <p:cNvSpPr/>
          <p:nvPr/>
        </p:nvSpPr>
        <p:spPr>
          <a:xfrm>
            <a:off x="5212079" y="5364422"/>
            <a:ext cx="6753497" cy="830997"/>
          </a:xfrm>
          <a:prstGeom prst="rect">
            <a:avLst/>
          </a:prstGeom>
        </p:spPr>
        <p:txBody>
          <a:bodyPr wrap="square">
            <a:spAutoFit/>
          </a:bodyPr>
          <a:lstStyle/>
          <a:p>
            <a:pPr marL="742950" lvl="1" indent="-285750">
              <a:spcAft>
                <a:spcPts val="600"/>
              </a:spcAft>
              <a:buFont typeface="Arial" panose="020B0604020202020204" pitchFamily="34" charset="0"/>
              <a:buChar char="•"/>
            </a:pPr>
            <a:r>
              <a:rPr lang="en-US" sz="1600" dirty="0">
                <a:latin typeface="Century Gothic" panose="020B0502020202020204" pitchFamily="34" charset="0"/>
              </a:rPr>
              <a:t>Climate is strongly influenced by global ocean currents, as well as by the oceans’ large capacity for storing thermal energy (and chemical species such as carbon dioxide).</a:t>
            </a:r>
          </a:p>
        </p:txBody>
      </p:sp>
    </p:spTree>
    <p:extLst>
      <p:ext uri="{BB962C8B-B14F-4D97-AF65-F5344CB8AC3E}">
        <p14:creationId xmlns:p14="http://schemas.microsoft.com/office/powerpoint/2010/main" val="110432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FCB-7CD4-40AA-8DF5-5CA0F9154922}"/>
              </a:ext>
            </a:extLst>
          </p:cNvPr>
          <p:cNvSpPr>
            <a:spLocks noGrp="1"/>
          </p:cNvSpPr>
          <p:nvPr>
            <p:ph type="title"/>
          </p:nvPr>
        </p:nvSpPr>
        <p:spPr>
          <a:xfrm>
            <a:off x="1288594" y="356821"/>
            <a:ext cx="10109561" cy="1249362"/>
          </a:xfrm>
        </p:spPr>
        <p:txBody>
          <a:bodyPr rtlCol="0">
            <a:noAutofit/>
          </a:bodyPr>
          <a:lstStyle/>
          <a:p>
            <a:pPr>
              <a:defRPr/>
            </a:pPr>
            <a:r>
              <a:rPr lang="en-US" sz="4000" dirty="0">
                <a:latin typeface="Century Gothic" panose="020B0502020202020204" pitchFamily="34" charset="0"/>
              </a:rPr>
              <a:t>The Earth’s climate system</a:t>
            </a:r>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13</a:t>
            </a:fld>
            <a:endParaRPr lang="en-US" altLang="en-US">
              <a:solidFill>
                <a:srgbClr val="898989"/>
              </a:solidFill>
            </a:endParaRPr>
          </a:p>
        </p:txBody>
      </p:sp>
      <p:sp>
        <p:nvSpPr>
          <p:cNvPr id="3" name="Rectangle 2">
            <a:extLst>
              <a:ext uri="{FF2B5EF4-FFF2-40B4-BE49-F238E27FC236}">
                <a16:creationId xmlns:a16="http://schemas.microsoft.com/office/drawing/2014/main" id="{F03FBBE0-8DE2-48FA-BD0A-7410FB27F0A5}"/>
              </a:ext>
            </a:extLst>
          </p:cNvPr>
          <p:cNvSpPr/>
          <p:nvPr/>
        </p:nvSpPr>
        <p:spPr>
          <a:xfrm>
            <a:off x="3038096" y="5146435"/>
            <a:ext cx="1282723" cy="369332"/>
          </a:xfrm>
          <a:prstGeom prst="rect">
            <a:avLst/>
          </a:prstGeom>
        </p:spPr>
        <p:txBody>
          <a:bodyPr wrap="none">
            <a:spAutoFit/>
          </a:bodyPr>
          <a:lstStyle/>
          <a:p>
            <a:r>
              <a:rPr lang="en-US" b="1" dirty="0">
                <a:solidFill>
                  <a:schemeClr val="accent6">
                    <a:lumMod val="75000"/>
                  </a:schemeClr>
                </a:solidFill>
                <a:latin typeface="Century Gothic" panose="020B0502020202020204" pitchFamily="34" charset="0"/>
              </a:rPr>
              <a:t>Biosphere</a:t>
            </a:r>
            <a:endParaRPr lang="en-US" dirty="0">
              <a:solidFill>
                <a:schemeClr val="accent6">
                  <a:lumMod val="75000"/>
                </a:schemeClr>
              </a:solidFill>
            </a:endParaRPr>
          </a:p>
        </p:txBody>
      </p:sp>
      <p:sp>
        <p:nvSpPr>
          <p:cNvPr id="6" name="Rectangle 5">
            <a:extLst>
              <a:ext uri="{FF2B5EF4-FFF2-40B4-BE49-F238E27FC236}">
                <a16:creationId xmlns:a16="http://schemas.microsoft.com/office/drawing/2014/main" id="{1A5DACE6-69A5-4479-AC63-A3EB504794D7}"/>
              </a:ext>
            </a:extLst>
          </p:cNvPr>
          <p:cNvSpPr/>
          <p:nvPr/>
        </p:nvSpPr>
        <p:spPr>
          <a:xfrm>
            <a:off x="8218426" y="5645584"/>
            <a:ext cx="1548822" cy="369332"/>
          </a:xfrm>
          <a:prstGeom prst="rect">
            <a:avLst/>
          </a:prstGeom>
        </p:spPr>
        <p:txBody>
          <a:bodyPr wrap="none">
            <a:spAutoFit/>
          </a:bodyPr>
          <a:lstStyle/>
          <a:p>
            <a:r>
              <a:rPr lang="en-US" b="1" dirty="0">
                <a:solidFill>
                  <a:schemeClr val="accent1">
                    <a:lumMod val="60000"/>
                    <a:lumOff val="40000"/>
                  </a:schemeClr>
                </a:solidFill>
                <a:latin typeface="Century Gothic" panose="020B0502020202020204" pitchFamily="34" charset="0"/>
              </a:rPr>
              <a:t>Atmosphere</a:t>
            </a:r>
            <a:endParaRPr lang="en-US" dirty="0">
              <a:solidFill>
                <a:schemeClr val="accent1">
                  <a:lumMod val="60000"/>
                  <a:lumOff val="40000"/>
                </a:schemeClr>
              </a:solidFill>
            </a:endParaRPr>
          </a:p>
        </p:txBody>
      </p:sp>
      <p:pic>
        <p:nvPicPr>
          <p:cNvPr id="4098" name="Picture 2" descr="à¸à¸¥à¸à¸²à¸£à¸à¹à¸à¸«à¸²à¸£à¸¹à¸à¸ à¸²à¸à¸ªà¸³à¸«à¸£à¸±à¸ biosphere">
            <a:extLst>
              <a:ext uri="{FF2B5EF4-FFF2-40B4-BE49-F238E27FC236}">
                <a16:creationId xmlns:a16="http://schemas.microsoft.com/office/drawing/2014/main" id="{CD17BB82-2A33-46A5-807D-964D48AF4A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594" y="1952058"/>
            <a:ext cx="4627616" cy="31032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à¸à¸¥à¸à¸²à¸£à¸à¹à¸à¸«à¸²à¸£à¸¹à¸à¸ à¸²à¸à¸ªà¸³à¸«à¸£à¸±à¸ atmosphere">
            <a:extLst>
              <a:ext uri="{FF2B5EF4-FFF2-40B4-BE49-F238E27FC236}">
                <a16:creationId xmlns:a16="http://schemas.microsoft.com/office/drawing/2014/main" id="{20EE66E5-46B4-4EBF-A7BB-11F968768E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39"/>
          <a:stretch/>
        </p:blipFill>
        <p:spPr bwMode="auto">
          <a:xfrm>
            <a:off x="6922832" y="2194230"/>
            <a:ext cx="4070750" cy="336684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39FC346-71BC-4864-8A08-009AB6A15281}"/>
              </a:ext>
            </a:extLst>
          </p:cNvPr>
          <p:cNvSpPr/>
          <p:nvPr/>
        </p:nvSpPr>
        <p:spPr>
          <a:xfrm>
            <a:off x="579292" y="5510372"/>
            <a:ext cx="6200330" cy="830997"/>
          </a:xfrm>
          <a:prstGeom prst="rect">
            <a:avLst/>
          </a:prstGeom>
        </p:spPr>
        <p:txBody>
          <a:bodyPr wrap="square">
            <a:spAutoFit/>
          </a:bodyPr>
          <a:lstStyle/>
          <a:p>
            <a:pPr marL="742950" lvl="1" indent="-285750">
              <a:spcAft>
                <a:spcPts val="600"/>
              </a:spcAft>
              <a:buFont typeface="Arial" panose="020B0604020202020204" pitchFamily="34" charset="0"/>
              <a:buChar char="•"/>
            </a:pPr>
            <a:r>
              <a:rPr lang="en-US" sz="1600" dirty="0">
                <a:latin typeface="Century Gothic" panose="020B0502020202020204" pitchFamily="34" charset="0"/>
              </a:rPr>
              <a:t>Photosynthesis and respiration the biosphere exchanges carbon dioxide with its surroundings and plays a central role in the Earth’s </a:t>
            </a:r>
            <a:r>
              <a:rPr lang="en-US" sz="1600" b="1" dirty="0">
                <a:latin typeface="Century Gothic" panose="020B0502020202020204" pitchFamily="34" charset="0"/>
              </a:rPr>
              <a:t>carbon cycle</a:t>
            </a:r>
            <a:r>
              <a:rPr lang="en-US" sz="1600" dirty="0">
                <a:latin typeface="Century Gothic" panose="020B0502020202020204" pitchFamily="34" charset="0"/>
              </a:rPr>
              <a:t>.</a:t>
            </a:r>
          </a:p>
        </p:txBody>
      </p:sp>
    </p:spTree>
    <p:extLst>
      <p:ext uri="{BB962C8B-B14F-4D97-AF65-F5344CB8AC3E}">
        <p14:creationId xmlns:p14="http://schemas.microsoft.com/office/powerpoint/2010/main" val="993814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14</a:t>
            </a:fld>
            <a:endParaRPr lang="en-US" altLang="en-US">
              <a:solidFill>
                <a:srgbClr val="898989"/>
              </a:solidFill>
            </a:endParaRPr>
          </a:p>
        </p:txBody>
      </p:sp>
      <p:pic>
        <p:nvPicPr>
          <p:cNvPr id="5122" name="Picture 2" descr="à¸à¸¥à¸à¸²à¸£à¸à¹à¸à¸«à¸²à¸£à¸¹à¸à¸ à¸²à¸à¸ªà¸³à¸«à¸£à¸±à¸ cryosphere">
            <a:extLst>
              <a:ext uri="{FF2B5EF4-FFF2-40B4-BE49-F238E27FC236}">
                <a16:creationId xmlns:a16="http://schemas.microsoft.com/office/drawing/2014/main" id="{25325D5B-5679-4FC5-97A5-1D57ED1929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695"/>
          <a:stretch/>
        </p:blipFill>
        <p:spPr bwMode="auto">
          <a:xfrm>
            <a:off x="1124801" y="1606184"/>
            <a:ext cx="10060268" cy="410228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A5DACE6-69A5-4479-AC63-A3EB504794D7}"/>
              </a:ext>
            </a:extLst>
          </p:cNvPr>
          <p:cNvSpPr/>
          <p:nvPr/>
        </p:nvSpPr>
        <p:spPr>
          <a:xfrm>
            <a:off x="923323" y="380363"/>
            <a:ext cx="10463223" cy="1077218"/>
          </a:xfrm>
          <a:prstGeom prst="rect">
            <a:avLst/>
          </a:prstGeom>
        </p:spPr>
        <p:txBody>
          <a:bodyPr wrap="square">
            <a:spAutoFit/>
          </a:bodyPr>
          <a:lstStyle/>
          <a:p>
            <a:pPr marL="285750" indent="-285750">
              <a:buFont typeface="Arial" panose="020B0604020202020204" pitchFamily="34" charset="0"/>
              <a:buChar char="•"/>
            </a:pPr>
            <a:r>
              <a:rPr lang="en-US" sz="1600" b="1" dirty="0">
                <a:solidFill>
                  <a:schemeClr val="accent3">
                    <a:lumMod val="75000"/>
                  </a:schemeClr>
                </a:solidFill>
                <a:latin typeface="Century Gothic" panose="020B0502020202020204" pitchFamily="34" charset="0"/>
              </a:rPr>
              <a:t>Cryosphere: </a:t>
            </a:r>
            <a:r>
              <a:rPr lang="en-US" sz="1600" dirty="0">
                <a:latin typeface="Century Gothic" panose="020B0502020202020204" pitchFamily="34" charset="0"/>
              </a:rPr>
              <a:t>consists of all terrestrial snow, ice, and permafrost, as well as ice residing on and below the surface of the oceans.</a:t>
            </a:r>
          </a:p>
          <a:p>
            <a:pPr marL="285750" indent="-285750">
              <a:buFont typeface="Arial" panose="020B0604020202020204" pitchFamily="34" charset="0"/>
              <a:buChar char="•"/>
            </a:pPr>
            <a:r>
              <a:rPr lang="en-US" sz="1600" dirty="0">
                <a:latin typeface="Century Gothic" panose="020B0502020202020204" pitchFamily="34" charset="0"/>
              </a:rPr>
              <a:t>An enormous amount of the Earth’s water is stored as ice, much of it in sheets covering vast amounts of land and extending from coastal regions as shelves.</a:t>
            </a:r>
          </a:p>
        </p:txBody>
      </p:sp>
      <p:sp>
        <p:nvSpPr>
          <p:cNvPr id="9" name="Rectangle 8">
            <a:extLst>
              <a:ext uri="{FF2B5EF4-FFF2-40B4-BE49-F238E27FC236}">
                <a16:creationId xmlns:a16="http://schemas.microsoft.com/office/drawing/2014/main" id="{DD06AA15-A25A-479F-B29E-65E5007634CD}"/>
              </a:ext>
            </a:extLst>
          </p:cNvPr>
          <p:cNvSpPr/>
          <p:nvPr/>
        </p:nvSpPr>
        <p:spPr>
          <a:xfrm>
            <a:off x="4971199" y="1965391"/>
            <a:ext cx="6096000" cy="646331"/>
          </a:xfrm>
          <a:prstGeom prst="rect">
            <a:avLst/>
          </a:prstGeom>
        </p:spPr>
        <p:txBody>
          <a:bodyPr>
            <a:spAutoFit/>
          </a:bodyPr>
          <a:lstStyle/>
          <a:p>
            <a:r>
              <a:rPr lang="en-US" dirty="0">
                <a:latin typeface="Century Gothic" panose="020B0502020202020204" pitchFamily="34" charset="0"/>
              </a:rPr>
              <a:t>Two major ice sheets remain after the last ice age, one on </a:t>
            </a:r>
            <a:r>
              <a:rPr lang="en-US" b="1" dirty="0">
                <a:latin typeface="Century Gothic" panose="020B0502020202020204" pitchFamily="34" charset="0"/>
              </a:rPr>
              <a:t>Greenland</a:t>
            </a:r>
            <a:r>
              <a:rPr lang="en-US" dirty="0">
                <a:latin typeface="Century Gothic" panose="020B0502020202020204" pitchFamily="34" charset="0"/>
              </a:rPr>
              <a:t> and the other on </a:t>
            </a:r>
            <a:r>
              <a:rPr lang="en-US" b="1" dirty="0">
                <a:latin typeface="Century Gothic" panose="020B0502020202020204" pitchFamily="34" charset="0"/>
              </a:rPr>
              <a:t>Antarctica</a:t>
            </a:r>
            <a:r>
              <a:rPr lang="en-US" dirty="0">
                <a:latin typeface="Century Gothic" panose="020B0502020202020204" pitchFamily="34" charset="0"/>
              </a:rPr>
              <a:t>.</a:t>
            </a:r>
          </a:p>
        </p:txBody>
      </p:sp>
      <p:sp>
        <p:nvSpPr>
          <p:cNvPr id="10" name="Rectangle 9">
            <a:extLst>
              <a:ext uri="{FF2B5EF4-FFF2-40B4-BE49-F238E27FC236}">
                <a16:creationId xmlns:a16="http://schemas.microsoft.com/office/drawing/2014/main" id="{40E03036-9224-4617-A026-E30F97CAFD6D}"/>
              </a:ext>
            </a:extLst>
          </p:cNvPr>
          <p:cNvSpPr/>
          <p:nvPr/>
        </p:nvSpPr>
        <p:spPr>
          <a:xfrm>
            <a:off x="1124801" y="5775289"/>
            <a:ext cx="10515204" cy="584775"/>
          </a:xfrm>
          <a:prstGeom prst="rect">
            <a:avLst/>
          </a:prstGeom>
        </p:spPr>
        <p:txBody>
          <a:bodyPr wrap="square">
            <a:spAutoFit/>
          </a:bodyPr>
          <a:lstStyle/>
          <a:p>
            <a:r>
              <a:rPr lang="en-US" sz="1600" dirty="0">
                <a:latin typeface="Century Gothic" panose="020B0502020202020204" pitchFamily="34" charset="0"/>
              </a:rPr>
              <a:t>Significant melting of the cryosphere would affect sea levels around the world and accelerate the pace of warming itself.</a:t>
            </a:r>
          </a:p>
        </p:txBody>
      </p:sp>
    </p:spTree>
    <p:extLst>
      <p:ext uri="{BB962C8B-B14F-4D97-AF65-F5344CB8AC3E}">
        <p14:creationId xmlns:p14="http://schemas.microsoft.com/office/powerpoint/2010/main" val="3012160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15</a:t>
            </a:fld>
            <a:endParaRPr lang="en-US" altLang="en-US">
              <a:solidFill>
                <a:srgbClr val="898989"/>
              </a:solidFill>
            </a:endParaRPr>
          </a:p>
        </p:txBody>
      </p:sp>
      <p:pic>
        <p:nvPicPr>
          <p:cNvPr id="2" name="Picture 1">
            <a:extLst>
              <a:ext uri="{FF2B5EF4-FFF2-40B4-BE49-F238E27FC236}">
                <a16:creationId xmlns:a16="http://schemas.microsoft.com/office/drawing/2014/main" id="{85095ED1-B592-467E-AABE-1917EFEC421C}"/>
              </a:ext>
            </a:extLst>
          </p:cNvPr>
          <p:cNvPicPr>
            <a:picLocks noChangeAspect="1"/>
          </p:cNvPicPr>
          <p:nvPr/>
        </p:nvPicPr>
        <p:blipFill>
          <a:blip r:embed="rId2"/>
          <a:stretch>
            <a:fillRect/>
          </a:stretch>
        </p:blipFill>
        <p:spPr>
          <a:xfrm>
            <a:off x="252549" y="2266706"/>
            <a:ext cx="4754765" cy="3115191"/>
          </a:xfrm>
          <a:prstGeom prst="rect">
            <a:avLst/>
          </a:prstGeom>
        </p:spPr>
      </p:pic>
      <p:sp>
        <p:nvSpPr>
          <p:cNvPr id="3" name="Rectangle 2">
            <a:extLst>
              <a:ext uri="{FF2B5EF4-FFF2-40B4-BE49-F238E27FC236}">
                <a16:creationId xmlns:a16="http://schemas.microsoft.com/office/drawing/2014/main" id="{0A6D3697-153E-4B03-A147-14528E3D62DC}"/>
              </a:ext>
            </a:extLst>
          </p:cNvPr>
          <p:cNvSpPr/>
          <p:nvPr/>
        </p:nvSpPr>
        <p:spPr>
          <a:xfrm>
            <a:off x="5007314" y="2007416"/>
            <a:ext cx="6932137" cy="4247317"/>
          </a:xfrm>
          <a:prstGeom prst="rect">
            <a:avLst/>
          </a:prstGeom>
        </p:spPr>
        <p:txBody>
          <a:bodyPr wrap="square">
            <a:spAutoFit/>
          </a:bodyPr>
          <a:lstStyle/>
          <a:p>
            <a:pPr marL="285750" indent="-285750">
              <a:buFont typeface="Arial" panose="020B0604020202020204" pitchFamily="34" charset="0"/>
              <a:buChar char="•"/>
            </a:pPr>
            <a:r>
              <a:rPr lang="en-US" dirty="0">
                <a:latin typeface="Century Gothic" panose="020B0502020202020204" pitchFamily="34" charset="0"/>
              </a:rPr>
              <a:t>The Holocene era, which spans 12,000 years since the last ice age, is the most recent manifestation of geologic time. </a:t>
            </a:r>
          </a:p>
          <a:p>
            <a:pPr marL="285750" indent="-285750">
              <a:buFont typeface="Arial" panose="020B0604020202020204" pitchFamily="34" charset="0"/>
              <a:buChar char="•"/>
            </a:pPr>
            <a:r>
              <a:rPr lang="en-US" dirty="0">
                <a:latin typeface="Century Gothic" panose="020B0502020202020204" pitchFamily="34" charset="0"/>
              </a:rPr>
              <a:t>It has been a period of enormous growth in human potential, as well as a time of unusual climate stability</a:t>
            </a:r>
          </a:p>
          <a:p>
            <a:pPr marL="285750" indent="-285750">
              <a:buFont typeface="Arial" panose="020B0604020202020204" pitchFamily="34" charset="0"/>
              <a:buChar char="•"/>
            </a:pPr>
            <a:r>
              <a:rPr lang="en-US" dirty="0">
                <a:latin typeface="Century Gothic" panose="020B0502020202020204" pitchFamily="34" charset="0"/>
              </a:rPr>
              <a:t>Transitions into and out of an ice age are determined by changes in the rate at which the Earth intercepts solar radiation, which depends on the Earth’s motion relative to the Sun.</a:t>
            </a:r>
          </a:p>
          <a:p>
            <a:pPr marL="285750" indent="-285750">
              <a:buFont typeface="Arial" panose="020B0604020202020204" pitchFamily="34" charset="0"/>
              <a:buChar char="•"/>
            </a:pPr>
            <a:r>
              <a:rPr lang="en-US" dirty="0">
                <a:latin typeface="Century Gothic" panose="020B0502020202020204" pitchFamily="34" charset="0"/>
              </a:rPr>
              <a:t>Over the last 700,000 years, glacial cycles were strongly influenced by changes in the eccentricity of the Earth’s orbit over periods of approximately 100 </a:t>
            </a:r>
            <a:r>
              <a:rPr lang="en-US" dirty="0" err="1">
                <a:latin typeface="Century Gothic" panose="020B0502020202020204" pitchFamily="34" charset="0"/>
              </a:rPr>
              <a:t>kyr</a:t>
            </a:r>
            <a:r>
              <a:rPr lang="en-US" dirty="0">
                <a:latin typeface="Century Gothic" panose="020B0502020202020204" pitchFamily="34" charset="0"/>
              </a:rPr>
              <a:t>.</a:t>
            </a:r>
          </a:p>
          <a:p>
            <a:pPr marL="285750" indent="-285750">
              <a:buFont typeface="Arial" panose="020B0604020202020204" pitchFamily="34" charset="0"/>
              <a:buChar char="•"/>
            </a:pPr>
            <a:r>
              <a:rPr lang="en-US" dirty="0">
                <a:latin typeface="Century Gothic" panose="020B0502020202020204" pitchFamily="34" charset="0"/>
              </a:rPr>
              <a:t>In coming centuries global temperatures are unlikely to be affected by natural (</a:t>
            </a:r>
            <a:r>
              <a:rPr lang="en-US" dirty="0" err="1">
                <a:latin typeface="Century Gothic" panose="020B0502020202020204" pitchFamily="34" charset="0"/>
              </a:rPr>
              <a:t>orbitally</a:t>
            </a:r>
            <a:r>
              <a:rPr lang="en-US" dirty="0">
                <a:latin typeface="Century Gothic" panose="020B0502020202020204" pitchFamily="34" charset="0"/>
              </a:rPr>
              <a:t> driven) cooling, and transition into another ice age is unlikely for at least 30 </a:t>
            </a:r>
            <a:r>
              <a:rPr lang="en-US" dirty="0" err="1">
                <a:latin typeface="Century Gothic" panose="020B0502020202020204" pitchFamily="34" charset="0"/>
              </a:rPr>
              <a:t>kyr</a:t>
            </a:r>
            <a:r>
              <a:rPr lang="en-US" dirty="0">
                <a:latin typeface="Century Gothic" panose="020B0502020202020204" pitchFamily="34" charset="0"/>
              </a:rPr>
              <a:t>.</a:t>
            </a:r>
          </a:p>
        </p:txBody>
      </p:sp>
      <p:sp>
        <p:nvSpPr>
          <p:cNvPr id="11" name="Title 1">
            <a:extLst>
              <a:ext uri="{FF2B5EF4-FFF2-40B4-BE49-F238E27FC236}">
                <a16:creationId xmlns:a16="http://schemas.microsoft.com/office/drawing/2014/main" id="{F15A3C6A-45AE-4FE6-BFE5-FC05C37695D5}"/>
              </a:ext>
            </a:extLst>
          </p:cNvPr>
          <p:cNvSpPr>
            <a:spLocks noGrp="1"/>
          </p:cNvSpPr>
          <p:nvPr>
            <p:ph type="title"/>
          </p:nvPr>
        </p:nvSpPr>
        <p:spPr>
          <a:xfrm>
            <a:off x="1288594" y="356821"/>
            <a:ext cx="10109561" cy="1249362"/>
          </a:xfrm>
        </p:spPr>
        <p:txBody>
          <a:bodyPr rtlCol="0">
            <a:noAutofit/>
          </a:bodyPr>
          <a:lstStyle/>
          <a:p>
            <a:pPr>
              <a:defRPr/>
            </a:pPr>
            <a:r>
              <a:rPr lang="en-US" sz="4000">
                <a:latin typeface="Century Gothic" panose="020B0502020202020204" pitchFamily="34" charset="0"/>
              </a:rPr>
              <a:t>The Earth’s climate system</a:t>
            </a:r>
            <a:endParaRPr lang="en-US" sz="4000" dirty="0">
              <a:latin typeface="Century Gothic" panose="020B0502020202020204" pitchFamily="34" charset="0"/>
            </a:endParaRPr>
          </a:p>
        </p:txBody>
      </p:sp>
    </p:spTree>
    <p:extLst>
      <p:ext uri="{BB962C8B-B14F-4D97-AF65-F5344CB8AC3E}">
        <p14:creationId xmlns:p14="http://schemas.microsoft.com/office/powerpoint/2010/main" val="31000196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902426-79C6-4F55-944A-5705B68B53E6}"/>
              </a:ext>
            </a:extLst>
          </p:cNvPr>
          <p:cNvSpPr>
            <a:spLocks noGrp="1"/>
          </p:cNvSpPr>
          <p:nvPr>
            <p:ph type="dt" sz="quarter" idx="10"/>
          </p:nvPr>
        </p:nvSpPr>
        <p:spPr/>
        <p:txBody>
          <a:bodyPr/>
          <a:lstStyle/>
          <a:p>
            <a:pPr>
              <a:defRPr/>
            </a:pPr>
            <a:fld id="{5155D7AD-64B6-45D1-B6EE-E9BCD027E710}" type="datetime1">
              <a:rPr lang="en-US"/>
              <a:pPr>
                <a:defRPr/>
              </a:pPr>
              <a:t>8/23/2019</a:t>
            </a:fld>
            <a:endParaRPr lang="en-US" dirty="0"/>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16</a:t>
            </a:fld>
            <a:endParaRPr lang="en-US" altLang="en-US">
              <a:solidFill>
                <a:srgbClr val="898989"/>
              </a:solidFill>
            </a:endParaRPr>
          </a:p>
        </p:txBody>
      </p:sp>
      <p:sp>
        <p:nvSpPr>
          <p:cNvPr id="3" name="Rectangle 2">
            <a:extLst>
              <a:ext uri="{FF2B5EF4-FFF2-40B4-BE49-F238E27FC236}">
                <a16:creationId xmlns:a16="http://schemas.microsoft.com/office/drawing/2014/main" id="{0A6D3697-153E-4B03-A147-14528E3D62DC}"/>
              </a:ext>
            </a:extLst>
          </p:cNvPr>
          <p:cNvSpPr/>
          <p:nvPr/>
        </p:nvSpPr>
        <p:spPr>
          <a:xfrm>
            <a:off x="6622868" y="657760"/>
            <a:ext cx="5316582" cy="3662541"/>
          </a:xfrm>
          <a:prstGeom prst="rect">
            <a:avLst/>
          </a:prstGeom>
          <a:solidFill>
            <a:schemeClr val="bg1"/>
          </a:solidFill>
        </p:spPr>
        <p:txBody>
          <a:bodyPr wrap="square">
            <a:spAutoFit/>
          </a:bodyPr>
          <a:lstStyle/>
          <a:p>
            <a:pPr marL="285750" indent="-285750">
              <a:buFont typeface="Arial" panose="020B0604020202020204" pitchFamily="34" charset="0"/>
              <a:buChar char="•"/>
            </a:pPr>
            <a:r>
              <a:rPr lang="en-US" sz="1600" dirty="0">
                <a:latin typeface="Century Gothic" panose="020B0502020202020204" pitchFamily="34" charset="0"/>
              </a:rPr>
              <a:t>The Holocene era, which spans 12,000 years since the last ice age, is the most recent manifestation of geologic time. </a:t>
            </a:r>
          </a:p>
          <a:p>
            <a:pPr marL="285750" indent="-285750">
              <a:buFont typeface="Arial" panose="020B0604020202020204" pitchFamily="34" charset="0"/>
              <a:buChar char="•"/>
            </a:pPr>
            <a:r>
              <a:rPr lang="en-US" sz="1600" dirty="0">
                <a:latin typeface="Century Gothic" panose="020B0502020202020204" pitchFamily="34" charset="0"/>
              </a:rPr>
              <a:t>It has been a period of enormous growth in human potential, as well as a time of unusual climate stability</a:t>
            </a:r>
          </a:p>
          <a:p>
            <a:pPr marL="285750" indent="-285750">
              <a:buFont typeface="Arial" panose="020B0604020202020204" pitchFamily="34" charset="0"/>
              <a:buChar char="•"/>
            </a:pPr>
            <a:r>
              <a:rPr lang="en-US" sz="1600" dirty="0">
                <a:latin typeface="Century Gothic" panose="020B0502020202020204" pitchFamily="34" charset="0"/>
              </a:rPr>
              <a:t>Transitions into and out of an ice age are determined by changes in the rate at which the Earth intercepts solar radiation, which depends on the Earth’s motion relative to the Sun.</a:t>
            </a:r>
          </a:p>
          <a:p>
            <a:pPr marL="285750" indent="-285750">
              <a:buFont typeface="Arial" panose="020B0604020202020204" pitchFamily="34" charset="0"/>
              <a:buChar char="•"/>
            </a:pPr>
            <a:r>
              <a:rPr lang="en-US" sz="1600" dirty="0">
                <a:latin typeface="Century Gothic" panose="020B0502020202020204" pitchFamily="34" charset="0"/>
              </a:rPr>
              <a:t>Over the last 700,000 years, glacial cycles were strongly influenced by changes in the eccentricity of the Earth’s orbit over periods of approximately 100 </a:t>
            </a:r>
            <a:r>
              <a:rPr lang="en-US" sz="1600" dirty="0" err="1">
                <a:latin typeface="Century Gothic" panose="020B0502020202020204" pitchFamily="34" charset="0"/>
              </a:rPr>
              <a:t>kyr</a:t>
            </a:r>
            <a:r>
              <a:rPr lang="en-US" sz="1600" dirty="0">
                <a:latin typeface="Century Gothic" panose="020B0502020202020204" pitchFamily="34" charset="0"/>
              </a:rPr>
              <a:t>.</a:t>
            </a:r>
          </a:p>
        </p:txBody>
      </p:sp>
      <p:pic>
        <p:nvPicPr>
          <p:cNvPr id="8" name="Picture 5" descr="temperature2000">
            <a:extLst>
              <a:ext uri="{FF2B5EF4-FFF2-40B4-BE49-F238E27FC236}">
                <a16:creationId xmlns:a16="http://schemas.microsoft.com/office/drawing/2014/main" id="{E972C039-D85A-4E6A-9F75-9C99C3B5865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88274" y="657760"/>
            <a:ext cx="5551714" cy="509941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290553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31223" y="194305"/>
            <a:ext cx="8273143" cy="6115706"/>
          </a:xfrm>
          <a:prstGeom prst="rect">
            <a:avLst/>
          </a:prstGeom>
        </p:spPr>
      </p:pic>
      <p:sp>
        <p:nvSpPr>
          <p:cNvPr id="7" name="TextBox 6"/>
          <p:cNvSpPr txBox="1"/>
          <p:nvPr/>
        </p:nvSpPr>
        <p:spPr>
          <a:xfrm>
            <a:off x="9035143" y="2306244"/>
            <a:ext cx="2773679" cy="2970044"/>
          </a:xfrm>
          <a:prstGeom prst="rect">
            <a:avLst/>
          </a:prstGeom>
          <a:noFill/>
        </p:spPr>
        <p:txBody>
          <a:bodyPr wrap="square" rtlCol="0">
            <a:spAutoFit/>
          </a:bodyPr>
          <a:lstStyle/>
          <a:p>
            <a:r>
              <a:rPr lang="en-US" sz="1100" u="sng" dirty="0">
                <a:solidFill>
                  <a:srgbClr val="FF0000"/>
                </a:solidFill>
                <a:latin typeface="Century Gothic" panose="020B0502020202020204" pitchFamily="34" charset="0"/>
              </a:rPr>
              <a:t>IPCC-AR5 WGI, Fig.6.1: Simplified schematic of the global carbon cycle</a:t>
            </a:r>
            <a:r>
              <a:rPr lang="en-US" sz="1100" dirty="0">
                <a:solidFill>
                  <a:srgbClr val="FF0000"/>
                </a:solidFill>
                <a:latin typeface="Century Gothic" panose="020B0502020202020204" pitchFamily="34" charset="0"/>
              </a:rPr>
              <a:t> </a:t>
            </a:r>
          </a:p>
          <a:p>
            <a:pPr marL="171450" indent="-171450">
              <a:buFont typeface="Arial" panose="020B0604020202020204" pitchFamily="34" charset="0"/>
              <a:buChar char="•"/>
            </a:pPr>
            <a:r>
              <a:rPr lang="en-US" sz="1100" dirty="0">
                <a:latin typeface="Century Gothic" panose="020B0502020202020204" pitchFamily="34" charset="0"/>
              </a:rPr>
              <a:t>Numbers represent reservoir mass, also called ‘carbon stocks’ in </a:t>
            </a:r>
            <a:r>
              <a:rPr lang="en-US" sz="1100" dirty="0" err="1">
                <a:latin typeface="Century Gothic" panose="020B0502020202020204" pitchFamily="34" charset="0"/>
              </a:rPr>
              <a:t>PgC</a:t>
            </a:r>
            <a:r>
              <a:rPr lang="en-US" sz="1100" dirty="0">
                <a:latin typeface="Century Gothic" panose="020B0502020202020204" pitchFamily="34" charset="0"/>
              </a:rPr>
              <a:t> (1 </a:t>
            </a:r>
            <a:r>
              <a:rPr lang="en-US" sz="1100" dirty="0" err="1">
                <a:latin typeface="Century Gothic" panose="020B0502020202020204" pitchFamily="34" charset="0"/>
              </a:rPr>
              <a:t>PgC</a:t>
            </a:r>
            <a:r>
              <a:rPr lang="en-US" sz="1100" dirty="0">
                <a:latin typeface="Century Gothic" panose="020B0502020202020204" pitchFamily="34" charset="0"/>
              </a:rPr>
              <a:t> = 1 </a:t>
            </a:r>
            <a:r>
              <a:rPr lang="en-US" sz="1100" dirty="0" err="1">
                <a:latin typeface="Century Gothic" panose="020B0502020202020204" pitchFamily="34" charset="0"/>
              </a:rPr>
              <a:t>GtC</a:t>
            </a:r>
            <a:r>
              <a:rPr lang="en-US" sz="1100" dirty="0">
                <a:latin typeface="Century Gothic" panose="020B0502020202020204" pitchFamily="34" charset="0"/>
              </a:rPr>
              <a:t> = 10</a:t>
            </a:r>
            <a:r>
              <a:rPr lang="en-US" sz="1100" baseline="30000" dirty="0">
                <a:latin typeface="Century Gothic" panose="020B0502020202020204" pitchFamily="34" charset="0"/>
              </a:rPr>
              <a:t>15</a:t>
            </a:r>
            <a:r>
              <a:rPr lang="en-US" sz="1100" dirty="0">
                <a:latin typeface="Century Gothic" panose="020B0502020202020204" pitchFamily="34" charset="0"/>
              </a:rPr>
              <a:t> </a:t>
            </a:r>
            <a:r>
              <a:rPr lang="en-US" sz="1100" dirty="0" err="1">
                <a:latin typeface="Century Gothic" panose="020B0502020202020204" pitchFamily="34" charset="0"/>
              </a:rPr>
              <a:t>gC</a:t>
            </a:r>
            <a:r>
              <a:rPr lang="en-US" sz="1100" dirty="0">
                <a:latin typeface="Century Gothic" panose="020B0502020202020204" pitchFamily="34" charset="0"/>
              </a:rPr>
              <a:t>) and annual carbon exchange fluxes (in </a:t>
            </a:r>
            <a:r>
              <a:rPr lang="en-US" sz="1100" dirty="0" err="1">
                <a:latin typeface="Century Gothic" panose="020B0502020202020204" pitchFamily="34" charset="0"/>
              </a:rPr>
              <a:t>PgC</a:t>
            </a:r>
            <a:r>
              <a:rPr lang="en-US" sz="1100" dirty="0">
                <a:latin typeface="Century Gothic" panose="020B0502020202020204" pitchFamily="34" charset="0"/>
              </a:rPr>
              <a:t> </a:t>
            </a:r>
            <a:r>
              <a:rPr lang="en-US" sz="1100" dirty="0" err="1">
                <a:latin typeface="Century Gothic" panose="020B0502020202020204" pitchFamily="34" charset="0"/>
              </a:rPr>
              <a:t>yr</a:t>
            </a:r>
            <a:r>
              <a:rPr lang="en-US" sz="1100" dirty="0">
                <a:latin typeface="Century Gothic" panose="020B0502020202020204" pitchFamily="34" charset="0"/>
              </a:rPr>
              <a:t>–1 = </a:t>
            </a:r>
            <a:r>
              <a:rPr lang="en-US" sz="1100" dirty="0" err="1">
                <a:latin typeface="Century Gothic" panose="020B0502020202020204" pitchFamily="34" charset="0"/>
              </a:rPr>
              <a:t>GtC</a:t>
            </a:r>
            <a:r>
              <a:rPr lang="en-US" sz="1100" dirty="0">
                <a:latin typeface="Century Gothic" panose="020B0502020202020204" pitchFamily="34" charset="0"/>
              </a:rPr>
              <a:t>/</a:t>
            </a:r>
            <a:r>
              <a:rPr lang="en-US" sz="1100" dirty="0" err="1">
                <a:latin typeface="Century Gothic" panose="020B0502020202020204" pitchFamily="34" charset="0"/>
              </a:rPr>
              <a:t>yr</a:t>
            </a:r>
            <a:r>
              <a:rPr lang="en-US" sz="1100" dirty="0">
                <a:latin typeface="Century Gothic" panose="020B0502020202020204" pitchFamily="34" charset="0"/>
              </a:rPr>
              <a:t>). </a:t>
            </a:r>
          </a:p>
          <a:p>
            <a:pPr marL="171450" indent="-171450">
              <a:buFont typeface="Arial" panose="020B0604020202020204" pitchFamily="34" charset="0"/>
              <a:buChar char="•"/>
            </a:pPr>
            <a:r>
              <a:rPr lang="en-US" sz="1100" dirty="0">
                <a:latin typeface="Century Gothic" panose="020B0502020202020204" pitchFamily="34" charset="0"/>
              </a:rPr>
              <a:t>Black numbers and arrows indicate reservoir mass and exchange fluxes estimated for the time prior to the Industrial Era, about 1750. </a:t>
            </a:r>
          </a:p>
          <a:p>
            <a:pPr marL="171450" indent="-171450">
              <a:buFont typeface="Arial" panose="020B0604020202020204" pitchFamily="34" charset="0"/>
              <a:buChar char="•"/>
            </a:pPr>
            <a:r>
              <a:rPr lang="en-US" sz="1100" dirty="0">
                <a:latin typeface="Century Gothic" panose="020B0502020202020204" pitchFamily="34" charset="0"/>
              </a:rPr>
              <a:t>Red arrows and numbers indicate annual ‘anthropogenic’ fluxes averaged over the 2000–2009 time period. These fluxes are a perturbation of the carbon cycle during Industrial Era post 1750.</a:t>
            </a:r>
          </a:p>
        </p:txBody>
      </p:sp>
    </p:spTree>
    <p:extLst>
      <p:ext uri="{BB962C8B-B14F-4D97-AF65-F5344CB8AC3E}">
        <p14:creationId xmlns:p14="http://schemas.microsoft.com/office/powerpoint/2010/main" val="2946517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902426-79C6-4F55-944A-5705B68B53E6}"/>
              </a:ext>
            </a:extLst>
          </p:cNvPr>
          <p:cNvSpPr>
            <a:spLocks noGrp="1"/>
          </p:cNvSpPr>
          <p:nvPr>
            <p:ph type="dt" sz="quarter" idx="10"/>
          </p:nvPr>
        </p:nvSpPr>
        <p:spPr/>
        <p:txBody>
          <a:bodyPr/>
          <a:lstStyle/>
          <a:p>
            <a:pPr>
              <a:defRPr/>
            </a:pPr>
            <a:fld id="{5155D7AD-64B6-45D1-B6EE-E9BCD027E710}" type="datetime1">
              <a:rPr lang="en-US"/>
              <a:pPr>
                <a:defRPr/>
              </a:pPr>
              <a:t>8/23/2019</a:t>
            </a:fld>
            <a:endParaRPr lang="en-US" dirty="0"/>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18</a:t>
            </a:fld>
            <a:endParaRPr lang="en-US" altLang="en-US">
              <a:solidFill>
                <a:srgbClr val="898989"/>
              </a:solidFill>
            </a:endParaRPr>
          </a:p>
        </p:txBody>
      </p:sp>
      <p:pic>
        <p:nvPicPr>
          <p:cNvPr id="9" name="Picture 2">
            <a:extLst>
              <a:ext uri="{FF2B5EF4-FFF2-40B4-BE49-F238E27FC236}">
                <a16:creationId xmlns:a16="http://schemas.microsoft.com/office/drawing/2014/main" id="{5B4CB0C8-2A4A-4712-9BFD-A74FFE8891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5914" y="927013"/>
            <a:ext cx="8806086" cy="496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à¸à¸¥à¸à¸²à¸£à¸à¹à¸à¸«à¸²à¸£à¸¹à¸à¸ à¸²à¸à¸ªà¸³à¸«à¸£à¸±à¸ type ghg">
            <a:extLst>
              <a:ext uri="{FF2B5EF4-FFF2-40B4-BE49-F238E27FC236}">
                <a16:creationId xmlns:a16="http://schemas.microsoft.com/office/drawing/2014/main" id="{E3CA9879-79C0-4848-A03E-9938DE4E6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540" y="1071154"/>
            <a:ext cx="2830374" cy="309589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5F079F4-1527-4C9E-BF20-8FCC48C72335}"/>
              </a:ext>
            </a:extLst>
          </p:cNvPr>
          <p:cNvSpPr/>
          <p:nvPr/>
        </p:nvSpPr>
        <p:spPr>
          <a:xfrm>
            <a:off x="555540" y="4404249"/>
            <a:ext cx="2932243" cy="1169551"/>
          </a:xfrm>
          <a:prstGeom prst="rect">
            <a:avLst/>
          </a:prstGeom>
        </p:spPr>
        <p:txBody>
          <a:bodyPr wrap="square">
            <a:spAutoFit/>
          </a:bodyPr>
          <a:lstStyle/>
          <a:p>
            <a:r>
              <a:rPr lang="en-US" sz="1400" dirty="0">
                <a:solidFill>
                  <a:srgbClr val="222222"/>
                </a:solidFill>
                <a:latin typeface="arial" panose="020B0604020202020204" pitchFamily="34" charset="0"/>
              </a:rPr>
              <a:t>F-Gas: There are four types: hydrofluorocarbons (HFCs), perfluorocarbons (PFCs), sulfur hexafluoride (SF</a:t>
            </a:r>
            <a:r>
              <a:rPr lang="en-US" sz="1400" baseline="-25000" dirty="0">
                <a:solidFill>
                  <a:srgbClr val="222222"/>
                </a:solidFill>
                <a:latin typeface="arial" panose="020B0604020202020204" pitchFamily="34" charset="0"/>
              </a:rPr>
              <a:t>6</a:t>
            </a:r>
            <a:r>
              <a:rPr lang="en-US" sz="1400" dirty="0">
                <a:solidFill>
                  <a:srgbClr val="222222"/>
                </a:solidFill>
                <a:latin typeface="arial" panose="020B0604020202020204" pitchFamily="34" charset="0"/>
              </a:rPr>
              <a:t>) and nitrogen trifluoride (NF</a:t>
            </a:r>
            <a:r>
              <a:rPr lang="en-US" sz="1400" baseline="-25000" dirty="0">
                <a:solidFill>
                  <a:srgbClr val="222222"/>
                </a:solidFill>
                <a:latin typeface="arial" panose="020B0604020202020204" pitchFamily="34" charset="0"/>
              </a:rPr>
              <a:t>3</a:t>
            </a:r>
            <a:r>
              <a:rPr lang="en-US" sz="1400" dirty="0">
                <a:solidFill>
                  <a:srgbClr val="222222"/>
                </a:solidFill>
                <a:latin typeface="arial" panose="020B0604020202020204" pitchFamily="34" charset="0"/>
              </a:rPr>
              <a:t>).</a:t>
            </a:r>
            <a:endParaRPr lang="en-US" sz="1400" dirty="0"/>
          </a:p>
        </p:txBody>
      </p:sp>
    </p:spTree>
    <p:extLst>
      <p:ext uri="{BB962C8B-B14F-4D97-AF65-F5344CB8AC3E}">
        <p14:creationId xmlns:p14="http://schemas.microsoft.com/office/powerpoint/2010/main" val="2892909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tmospheric Window.">
            <a:extLst>
              <a:ext uri="{FF2B5EF4-FFF2-40B4-BE49-F238E27FC236}">
                <a16:creationId xmlns:a16="http://schemas.microsoft.com/office/drawing/2014/main" id="{4D35EBF3-9294-4895-9662-ECB4E27DD1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50" y="875211"/>
            <a:ext cx="6218684" cy="46888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8A30ED1-D6F8-499F-A97B-E7A08094AAAC}"/>
              </a:ext>
            </a:extLst>
          </p:cNvPr>
          <p:cNvSpPr/>
          <p:nvPr/>
        </p:nvSpPr>
        <p:spPr>
          <a:xfrm>
            <a:off x="6662057" y="265000"/>
            <a:ext cx="5133702" cy="5909310"/>
          </a:xfrm>
          <a:prstGeom prst="rect">
            <a:avLst/>
          </a:prstGeom>
          <a:solidFill>
            <a:schemeClr val="bg1"/>
          </a:solidFill>
        </p:spPr>
        <p:txBody>
          <a:bodyPr wrap="square">
            <a:spAutoFit/>
          </a:bodyPr>
          <a:lstStyle/>
          <a:p>
            <a:pPr marL="285750" indent="-285750">
              <a:buFont typeface="Arial" panose="020B0604020202020204" pitchFamily="34" charset="0"/>
              <a:buChar char="•"/>
            </a:pPr>
            <a:r>
              <a:rPr lang="en-US" dirty="0">
                <a:solidFill>
                  <a:srgbClr val="222222"/>
                </a:solidFill>
                <a:latin typeface="Century Gothic" panose="020B0502020202020204" pitchFamily="34" charset="0"/>
              </a:rPr>
              <a:t>Shortwave radiation (visible light) contains a lot of energy; longwave radiation (infrared light) contains less energy than shortwave radiation (shortwave radiation has a shorter wavelength than longwave radiation). </a:t>
            </a:r>
          </a:p>
          <a:p>
            <a:pPr marL="285750" indent="-285750">
              <a:buFont typeface="Arial" panose="020B0604020202020204" pitchFamily="34" charset="0"/>
              <a:buChar char="•"/>
            </a:pPr>
            <a:r>
              <a:rPr lang="en-US" dirty="0">
                <a:solidFill>
                  <a:srgbClr val="222222"/>
                </a:solidFill>
                <a:latin typeface="Century Gothic" panose="020B0502020202020204" pitchFamily="34" charset="0"/>
              </a:rPr>
              <a:t>Solar energy enters our atmosphere as shortwave radiation in the form of ultraviolet (UV) rays (the ones that give us sunburn) and visible light.  </a:t>
            </a:r>
          </a:p>
          <a:p>
            <a:pPr marL="285750" indent="-285750">
              <a:buFont typeface="Arial" panose="020B0604020202020204" pitchFamily="34" charset="0"/>
              <a:buChar char="•"/>
            </a:pPr>
            <a:r>
              <a:rPr lang="en-US" dirty="0">
                <a:solidFill>
                  <a:srgbClr val="222222"/>
                </a:solidFill>
                <a:latin typeface="Century Gothic" panose="020B0502020202020204" pitchFamily="34" charset="0"/>
              </a:rPr>
              <a:t>The sun emits shortwave radiation because it is extremely hot and has a lot of energy to give off.  </a:t>
            </a:r>
          </a:p>
          <a:p>
            <a:pPr marL="285750" indent="-285750">
              <a:buFont typeface="Arial" panose="020B0604020202020204" pitchFamily="34" charset="0"/>
              <a:buChar char="•"/>
            </a:pPr>
            <a:r>
              <a:rPr lang="en-US" dirty="0">
                <a:solidFill>
                  <a:srgbClr val="222222"/>
                </a:solidFill>
                <a:latin typeface="Century Gothic" panose="020B0502020202020204" pitchFamily="34" charset="0"/>
              </a:rPr>
              <a:t>Once in the Earth’s atmosphere, clouds and the surface absorb the solar energy.  The ground heats up and re-emits energy as longwave radiation in the form of infrared rays.  </a:t>
            </a:r>
          </a:p>
          <a:p>
            <a:pPr marL="285750" indent="-285750">
              <a:buFont typeface="Arial" panose="020B0604020202020204" pitchFamily="34" charset="0"/>
              <a:buChar char="•"/>
            </a:pPr>
            <a:r>
              <a:rPr lang="en-US" dirty="0">
                <a:solidFill>
                  <a:srgbClr val="222222"/>
                </a:solidFill>
                <a:latin typeface="Century Gothic" panose="020B0502020202020204" pitchFamily="34" charset="0"/>
              </a:rPr>
              <a:t>Earth emits longwave radiation because Earth is cooler than the sun and has less energy available to give off.</a:t>
            </a:r>
            <a:endParaRPr lang="en-US" dirty="0">
              <a:latin typeface="Century Gothic" panose="020B0502020202020204" pitchFamily="34" charset="0"/>
            </a:endParaRPr>
          </a:p>
        </p:txBody>
      </p:sp>
    </p:spTree>
    <p:extLst>
      <p:ext uri="{BB962C8B-B14F-4D97-AF65-F5344CB8AC3E}">
        <p14:creationId xmlns:p14="http://schemas.microsoft.com/office/powerpoint/2010/main" val="37216178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B61EAE-C0E1-4333-B465-B55F57346C08}"/>
              </a:ext>
            </a:extLst>
          </p:cNvPr>
          <p:cNvPicPr>
            <a:picLocks noChangeAspect="1"/>
          </p:cNvPicPr>
          <p:nvPr/>
        </p:nvPicPr>
        <p:blipFill>
          <a:blip r:embed="rId2"/>
          <a:stretch>
            <a:fillRect/>
          </a:stretch>
        </p:blipFill>
        <p:spPr>
          <a:xfrm>
            <a:off x="523875" y="313509"/>
            <a:ext cx="7020016" cy="5772013"/>
          </a:xfrm>
          <a:prstGeom prst="rect">
            <a:avLst/>
          </a:prstGeom>
        </p:spPr>
      </p:pic>
      <p:sp>
        <p:nvSpPr>
          <p:cNvPr id="5" name="Rectangle 4">
            <a:extLst>
              <a:ext uri="{FF2B5EF4-FFF2-40B4-BE49-F238E27FC236}">
                <a16:creationId xmlns:a16="http://schemas.microsoft.com/office/drawing/2014/main" id="{B5B0EA25-16D9-45A2-A3EF-0C076CA89729}"/>
              </a:ext>
            </a:extLst>
          </p:cNvPr>
          <p:cNvSpPr/>
          <p:nvPr/>
        </p:nvSpPr>
        <p:spPr>
          <a:xfrm>
            <a:off x="7759337" y="2105021"/>
            <a:ext cx="3908788" cy="3416320"/>
          </a:xfrm>
          <a:prstGeom prst="rect">
            <a:avLst/>
          </a:prstGeom>
        </p:spPr>
        <p:txBody>
          <a:bodyPr wrap="square">
            <a:spAutoFit/>
          </a:bodyPr>
          <a:lstStyle/>
          <a:p>
            <a:pPr marL="285750" indent="-285750">
              <a:buFont typeface="Arial" panose="020B0604020202020204" pitchFamily="34" charset="0"/>
              <a:buChar char="•"/>
            </a:pPr>
            <a:r>
              <a:rPr lang="en-US" dirty="0">
                <a:latin typeface="Century Gothic" panose="020B0502020202020204" pitchFamily="34" charset="0"/>
              </a:rPr>
              <a:t>Climate change is sensitive to the global energy budget and is driven by </a:t>
            </a:r>
            <a:r>
              <a:rPr lang="en-US" i="1" dirty="0">
                <a:latin typeface="Century Gothic" panose="020B0502020202020204" pitchFamily="34" charset="0"/>
              </a:rPr>
              <a:t>energy imbalances</a:t>
            </a:r>
            <a:r>
              <a:rPr lang="en-US" dirty="0">
                <a:latin typeface="Century Gothic" panose="020B0502020202020204" pitchFamily="34" charset="0"/>
              </a:rPr>
              <a:t>. </a:t>
            </a:r>
          </a:p>
          <a:p>
            <a:pPr marL="285750" indent="-285750">
              <a:buFont typeface="Arial" panose="020B0604020202020204" pitchFamily="34" charset="0"/>
              <a:buChar char="•"/>
            </a:pPr>
            <a:r>
              <a:rPr lang="en-US" dirty="0">
                <a:latin typeface="Century Gothic" panose="020B0502020202020204" pitchFamily="34" charset="0"/>
              </a:rPr>
              <a:t>If the Earth absorbs as much short-wave solar radiation as the long-wave radiation it emits to space, it is in a state of thermal equilibrium. </a:t>
            </a:r>
          </a:p>
          <a:p>
            <a:pPr marL="285750" indent="-285750">
              <a:buFont typeface="Arial" panose="020B0604020202020204" pitchFamily="34" charset="0"/>
              <a:buChar char="•"/>
            </a:pPr>
            <a:r>
              <a:rPr lang="en-US" dirty="0">
                <a:latin typeface="Century Gothic" panose="020B0502020202020204" pitchFamily="34" charset="0"/>
              </a:rPr>
              <a:t>There is no change in its thermal energy and hence average temperature.</a:t>
            </a:r>
          </a:p>
        </p:txBody>
      </p:sp>
    </p:spTree>
    <p:extLst>
      <p:ext uri="{BB962C8B-B14F-4D97-AF65-F5344CB8AC3E}">
        <p14:creationId xmlns:p14="http://schemas.microsoft.com/office/powerpoint/2010/main" val="38861227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9CE4F-A8DB-4F40-87A9-EC65610D2E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DDB5127-418E-479E-9EA9-CECD498FCD24}"/>
              </a:ext>
            </a:extLst>
          </p:cNvPr>
          <p:cNvSpPr>
            <a:spLocks noGrp="1"/>
          </p:cNvSpPr>
          <p:nvPr>
            <p:ph idx="1"/>
          </p:nvPr>
        </p:nvSpPr>
        <p:spPr/>
        <p:txBody>
          <a:bodyPr/>
          <a:lstStyle/>
          <a:p>
            <a:endParaRPr lang="en-US"/>
          </a:p>
        </p:txBody>
      </p:sp>
      <p:pic>
        <p:nvPicPr>
          <p:cNvPr id="4" name="Picture 3" descr="gh effect">
            <a:extLst>
              <a:ext uri="{FF2B5EF4-FFF2-40B4-BE49-F238E27FC236}">
                <a16:creationId xmlns:a16="http://schemas.microsoft.com/office/drawing/2014/main" id="{6BD27C4E-4DBF-4C02-B341-44449C670F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193074" y="0"/>
            <a:ext cx="8534400" cy="6804025"/>
          </a:xfrm>
          <a:prstGeom prst="rect">
            <a:avLst/>
          </a:prstGeom>
        </p:spPr>
      </p:pic>
    </p:spTree>
    <p:extLst>
      <p:ext uri="{BB962C8B-B14F-4D97-AF65-F5344CB8AC3E}">
        <p14:creationId xmlns:p14="http://schemas.microsoft.com/office/powerpoint/2010/main" val="418532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902426-79C6-4F55-944A-5705B68B53E6}"/>
              </a:ext>
            </a:extLst>
          </p:cNvPr>
          <p:cNvSpPr>
            <a:spLocks noGrp="1"/>
          </p:cNvSpPr>
          <p:nvPr>
            <p:ph type="dt" sz="quarter" idx="10"/>
          </p:nvPr>
        </p:nvSpPr>
        <p:spPr/>
        <p:txBody>
          <a:bodyPr/>
          <a:lstStyle/>
          <a:p>
            <a:pPr>
              <a:defRPr/>
            </a:pPr>
            <a:fld id="{5155D7AD-64B6-45D1-B6EE-E9BCD027E710}" type="datetime1">
              <a:rPr lang="en-US"/>
              <a:pPr>
                <a:defRPr/>
              </a:pPr>
              <a:t>8/23/2019</a:t>
            </a:fld>
            <a:endParaRPr lang="en-US" dirty="0"/>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22</a:t>
            </a:fld>
            <a:endParaRPr lang="en-US" altLang="en-US">
              <a:solidFill>
                <a:srgbClr val="898989"/>
              </a:solidFill>
            </a:endParaRPr>
          </a:p>
        </p:txBody>
      </p:sp>
      <p:pic>
        <p:nvPicPr>
          <p:cNvPr id="1026" name="Picture 2">
            <a:extLst>
              <a:ext uri="{FF2B5EF4-FFF2-40B4-BE49-F238E27FC236}">
                <a16:creationId xmlns:a16="http://schemas.microsoft.com/office/drawing/2014/main" id="{8EEBA59A-D1E6-41B8-A3E4-30250172708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44815" y="2142307"/>
            <a:ext cx="3690742" cy="39711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FC7BCA4-ADE7-4C09-95A6-5BC0D482EC70}"/>
              </a:ext>
            </a:extLst>
          </p:cNvPr>
          <p:cNvSpPr/>
          <p:nvPr/>
        </p:nvSpPr>
        <p:spPr>
          <a:xfrm>
            <a:off x="5287586" y="5467085"/>
            <a:ext cx="6904413" cy="646331"/>
          </a:xfrm>
          <a:prstGeom prst="rect">
            <a:avLst/>
          </a:prstGeom>
        </p:spPr>
        <p:txBody>
          <a:bodyPr wrap="square">
            <a:spAutoFit/>
          </a:bodyPr>
          <a:lstStyle/>
          <a:p>
            <a:r>
              <a:rPr lang="en-US" dirty="0">
                <a:hlinkClick r:id="rId3"/>
              </a:rPr>
              <a:t>http://blogs.reading.ac.uk/climate-lab-book/files/2016/05/spiral_optimized.gif</a:t>
            </a:r>
            <a:endParaRPr lang="en-US" dirty="0"/>
          </a:p>
        </p:txBody>
      </p:sp>
      <p:pic>
        <p:nvPicPr>
          <p:cNvPr id="8" name="Picture 8" descr="petit temp">
            <a:extLst>
              <a:ext uri="{FF2B5EF4-FFF2-40B4-BE49-F238E27FC236}">
                <a16:creationId xmlns:a16="http://schemas.microsoft.com/office/drawing/2014/main" id="{599EE713-BA03-4703-9E1D-E89F0E75AB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5287586" y="235603"/>
            <a:ext cx="6486006" cy="25513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9" descr="petit co2">
            <a:extLst>
              <a:ext uri="{FF2B5EF4-FFF2-40B4-BE49-F238E27FC236}">
                <a16:creationId xmlns:a16="http://schemas.microsoft.com/office/drawing/2014/main" id="{E59D9481-426C-44B9-948B-289ED24E9A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5287586" y="2829893"/>
            <a:ext cx="6486006" cy="2637192"/>
          </a:xfrm>
          <a:prstGeom prst="rect">
            <a:avLst/>
          </a:prstGeom>
        </p:spPr>
      </p:pic>
    </p:spTree>
    <p:extLst>
      <p:ext uri="{BB962C8B-B14F-4D97-AF65-F5344CB8AC3E}">
        <p14:creationId xmlns:p14="http://schemas.microsoft.com/office/powerpoint/2010/main" val="34813419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902426-79C6-4F55-944A-5705B68B53E6}"/>
              </a:ext>
            </a:extLst>
          </p:cNvPr>
          <p:cNvSpPr>
            <a:spLocks noGrp="1"/>
          </p:cNvSpPr>
          <p:nvPr>
            <p:ph type="dt" sz="quarter" idx="10"/>
          </p:nvPr>
        </p:nvSpPr>
        <p:spPr/>
        <p:txBody>
          <a:bodyPr/>
          <a:lstStyle/>
          <a:p>
            <a:pPr>
              <a:defRPr/>
            </a:pPr>
            <a:fld id="{5155D7AD-64B6-45D1-B6EE-E9BCD027E710}" type="datetime1">
              <a:rPr lang="en-US"/>
              <a:pPr>
                <a:defRPr/>
              </a:pPr>
              <a:t>8/23/2019</a:t>
            </a:fld>
            <a:endParaRPr lang="en-US" dirty="0"/>
          </a:p>
        </p:txBody>
      </p:sp>
      <p:sp>
        <p:nvSpPr>
          <p:cNvPr id="5" name="Slide Number Placeholder 4">
            <a:extLst>
              <a:ext uri="{FF2B5EF4-FFF2-40B4-BE49-F238E27FC236}">
                <a16:creationId xmlns:a16="http://schemas.microsoft.com/office/drawing/2014/main" id="{E3B66A5A-A2EE-49A4-8BEE-C5F9BFB9D2A1}"/>
              </a:ext>
            </a:extLst>
          </p:cNvPr>
          <p:cNvSpPr>
            <a:spLocks noGrp="1"/>
          </p:cNvSpPr>
          <p:nvPr>
            <p:ph type="sldNum" sz="quarter" idx="12"/>
          </p:nvPr>
        </p:nvSpPr>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3CAB61DA-2022-4F79-B69D-FF9A7FC89EBA}" type="slidenum">
              <a:rPr lang="en-US" altLang="en-US">
                <a:solidFill>
                  <a:srgbClr val="898989"/>
                </a:solidFill>
              </a:rPr>
              <a:pPr/>
              <a:t>23</a:t>
            </a:fld>
            <a:endParaRPr lang="en-US" altLang="en-US">
              <a:solidFill>
                <a:srgbClr val="898989"/>
              </a:solidFill>
            </a:endParaRPr>
          </a:p>
        </p:txBody>
      </p:sp>
      <p:sp>
        <p:nvSpPr>
          <p:cNvPr id="9" name="Rectangle 4">
            <a:extLst>
              <a:ext uri="{FF2B5EF4-FFF2-40B4-BE49-F238E27FC236}">
                <a16:creationId xmlns:a16="http://schemas.microsoft.com/office/drawing/2014/main" id="{AAE251AD-33A0-4437-8553-2A7CD8078FD0}"/>
              </a:ext>
            </a:extLst>
          </p:cNvPr>
          <p:cNvSpPr>
            <a:spLocks noGrp="1" noChangeArrowheads="1"/>
          </p:cNvSpPr>
          <p:nvPr>
            <p:ph type="title"/>
          </p:nvPr>
        </p:nvSpPr>
        <p:spPr>
          <a:xfrm>
            <a:off x="2246810" y="234157"/>
            <a:ext cx="8229600" cy="792162"/>
          </a:xfrm>
        </p:spPr>
        <p:txBody>
          <a:bodyPr>
            <a:noAutofit/>
          </a:bodyPr>
          <a:lstStyle/>
          <a:p>
            <a:pPr eaLnBrk="1" hangingPunct="1"/>
            <a:r>
              <a:rPr lang="en-US" sz="3200" dirty="0">
                <a:latin typeface="Century Gothic" panose="020B0502020202020204" pitchFamily="34" charset="0"/>
                <a:cs typeface="Angsana New" pitchFamily="18" charset="-34"/>
              </a:rPr>
              <a:t>Global Mean Temperature since 1860</a:t>
            </a:r>
          </a:p>
        </p:txBody>
      </p:sp>
      <p:pic>
        <p:nvPicPr>
          <p:cNvPr id="10" name="Picture 6" descr="temperature3">
            <a:extLst>
              <a:ext uri="{FF2B5EF4-FFF2-40B4-BE49-F238E27FC236}">
                <a16:creationId xmlns:a16="http://schemas.microsoft.com/office/drawing/2014/main" id="{3EA030F2-A6B5-4F5A-AABC-2507E6869DC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11382" y="1295399"/>
            <a:ext cx="7924800" cy="4932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01099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3CE29F-BDF9-4C02-A625-DAB378194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450" y="410119"/>
            <a:ext cx="11403875" cy="578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8288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C8AFA5F7-861C-4D31-ACB1-974477699DA0}"/>
              </a:ext>
            </a:extLst>
          </p:cNvPr>
          <p:cNvSpPr txBox="1">
            <a:spLocks noChangeArrowheads="1"/>
          </p:cNvSpPr>
          <p:nvPr/>
        </p:nvSpPr>
        <p:spPr bwMode="auto">
          <a:xfrm>
            <a:off x="2579733" y="2454275"/>
            <a:ext cx="2249488" cy="9747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800">
                <a:cs typeface="Angsana New" pitchFamily="18" charset="-34"/>
              </a:rPr>
              <a:t>Global GHG </a:t>
            </a:r>
          </a:p>
          <a:p>
            <a:pPr algn="ctr" eaLnBrk="1" hangingPunct="1"/>
            <a:r>
              <a:rPr lang="en-US" sz="2800">
                <a:cs typeface="Angsana New" pitchFamily="18" charset="-34"/>
              </a:rPr>
              <a:t>Emissions </a:t>
            </a:r>
            <a:r>
              <a:rPr lang="en-US" sz="2800">
                <a:cs typeface="Angsana New" pitchFamily="18" charset="-34"/>
                <a:sym typeface="Symbol" pitchFamily="18" charset="2"/>
              </a:rPr>
              <a:t></a:t>
            </a:r>
          </a:p>
        </p:txBody>
      </p:sp>
      <p:sp>
        <p:nvSpPr>
          <p:cNvPr id="5" name="Text Box 4">
            <a:extLst>
              <a:ext uri="{FF2B5EF4-FFF2-40B4-BE49-F238E27FC236}">
                <a16:creationId xmlns:a16="http://schemas.microsoft.com/office/drawing/2014/main" id="{78654054-B6B4-419D-AF96-DB364B3B1363}"/>
              </a:ext>
            </a:extLst>
          </p:cNvPr>
          <p:cNvSpPr txBox="1">
            <a:spLocks noChangeArrowheads="1"/>
          </p:cNvSpPr>
          <p:nvPr/>
        </p:nvSpPr>
        <p:spPr bwMode="auto">
          <a:xfrm>
            <a:off x="6994571" y="2465388"/>
            <a:ext cx="3198812" cy="9747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800" dirty="0">
                <a:cs typeface="Angsana New" pitchFamily="18" charset="-34"/>
              </a:rPr>
              <a:t>Atmospheric GHG </a:t>
            </a:r>
          </a:p>
          <a:p>
            <a:pPr algn="ctr" eaLnBrk="1" hangingPunct="1"/>
            <a:r>
              <a:rPr lang="en-US" sz="2800" dirty="0">
                <a:cs typeface="Angsana New" pitchFamily="18" charset="-34"/>
              </a:rPr>
              <a:t>Concentrations</a:t>
            </a:r>
            <a:r>
              <a:rPr lang="th-TH" sz="2800" dirty="0">
                <a:cs typeface="Angsana New" pitchFamily="18" charset="-34"/>
              </a:rPr>
              <a:t> </a:t>
            </a:r>
            <a:r>
              <a:rPr lang="en-US" sz="2800" dirty="0">
                <a:cs typeface="Angsana New" pitchFamily="18" charset="-34"/>
                <a:sym typeface="Symbol" pitchFamily="18" charset="2"/>
              </a:rPr>
              <a:t></a:t>
            </a:r>
            <a:endParaRPr lang="th-TH" sz="2800" dirty="0">
              <a:cs typeface="Angsana New" pitchFamily="18" charset="-34"/>
              <a:sym typeface="Symbol" pitchFamily="18" charset="2"/>
            </a:endParaRPr>
          </a:p>
        </p:txBody>
      </p:sp>
      <p:sp>
        <p:nvSpPr>
          <p:cNvPr id="6" name="Text Box 5">
            <a:extLst>
              <a:ext uri="{FF2B5EF4-FFF2-40B4-BE49-F238E27FC236}">
                <a16:creationId xmlns:a16="http://schemas.microsoft.com/office/drawing/2014/main" id="{18D0590E-89C4-4241-A7E9-C2BFCB611CA7}"/>
              </a:ext>
            </a:extLst>
          </p:cNvPr>
          <p:cNvSpPr txBox="1">
            <a:spLocks noChangeArrowheads="1"/>
          </p:cNvSpPr>
          <p:nvPr/>
        </p:nvSpPr>
        <p:spPr bwMode="auto">
          <a:xfrm>
            <a:off x="7304133" y="4527550"/>
            <a:ext cx="2665413" cy="9747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800">
                <a:cs typeface="Angsana New" pitchFamily="18" charset="-34"/>
              </a:rPr>
              <a:t>Global Mean</a:t>
            </a:r>
          </a:p>
          <a:p>
            <a:pPr algn="ctr" eaLnBrk="1" hangingPunct="1"/>
            <a:r>
              <a:rPr lang="en-US" sz="2800">
                <a:cs typeface="Angsana New" pitchFamily="18" charset="-34"/>
              </a:rPr>
              <a:t>Temperature </a:t>
            </a:r>
            <a:r>
              <a:rPr lang="en-US" sz="2800">
                <a:cs typeface="Angsana New" pitchFamily="18" charset="-34"/>
                <a:sym typeface="Symbol" pitchFamily="18" charset="2"/>
              </a:rPr>
              <a:t></a:t>
            </a:r>
            <a:r>
              <a:rPr lang="en-US" sz="2800">
                <a:cs typeface="Angsana New" pitchFamily="18" charset="-34"/>
              </a:rPr>
              <a:t> </a:t>
            </a:r>
            <a:endParaRPr lang="th-TH" sz="2800">
              <a:cs typeface="Angsana New" pitchFamily="18" charset="-34"/>
            </a:endParaRPr>
          </a:p>
        </p:txBody>
      </p:sp>
      <p:sp>
        <p:nvSpPr>
          <p:cNvPr id="7" name="Text Box 6">
            <a:extLst>
              <a:ext uri="{FF2B5EF4-FFF2-40B4-BE49-F238E27FC236}">
                <a16:creationId xmlns:a16="http://schemas.microsoft.com/office/drawing/2014/main" id="{23B001D8-C997-4B71-BF27-FCC8E08BD4C8}"/>
              </a:ext>
            </a:extLst>
          </p:cNvPr>
          <p:cNvSpPr txBox="1">
            <a:spLocks noChangeArrowheads="1"/>
          </p:cNvSpPr>
          <p:nvPr/>
        </p:nvSpPr>
        <p:spPr bwMode="auto">
          <a:xfrm>
            <a:off x="2241596" y="4467225"/>
            <a:ext cx="2846387" cy="9747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2800">
                <a:cs typeface="Angsana New" pitchFamily="18" charset="-34"/>
              </a:rPr>
              <a:t>Climate Related </a:t>
            </a:r>
          </a:p>
          <a:p>
            <a:pPr algn="ctr" eaLnBrk="1" hangingPunct="1"/>
            <a:r>
              <a:rPr lang="en-US" sz="2800">
                <a:cs typeface="Angsana New" pitchFamily="18" charset="-34"/>
              </a:rPr>
              <a:t>Impacts</a:t>
            </a:r>
            <a:endParaRPr lang="th-TH" sz="2800">
              <a:cs typeface="Angsana New" pitchFamily="18" charset="-34"/>
            </a:endParaRPr>
          </a:p>
        </p:txBody>
      </p:sp>
      <p:sp>
        <p:nvSpPr>
          <p:cNvPr id="8" name="Line 7">
            <a:extLst>
              <a:ext uri="{FF2B5EF4-FFF2-40B4-BE49-F238E27FC236}">
                <a16:creationId xmlns:a16="http://schemas.microsoft.com/office/drawing/2014/main" id="{C52D857C-F8D9-4F7F-A307-F7FA72DE709A}"/>
              </a:ext>
            </a:extLst>
          </p:cNvPr>
          <p:cNvSpPr>
            <a:spLocks noChangeShapeType="1"/>
          </p:cNvSpPr>
          <p:nvPr/>
        </p:nvSpPr>
        <p:spPr bwMode="auto">
          <a:xfrm>
            <a:off x="4859383" y="2911475"/>
            <a:ext cx="2133600" cy="0"/>
          </a:xfrm>
          <a:prstGeom prst="line">
            <a:avLst/>
          </a:prstGeom>
          <a:noFill/>
          <a:ln w="9525">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US"/>
          </a:p>
        </p:txBody>
      </p:sp>
      <p:sp>
        <p:nvSpPr>
          <p:cNvPr id="9" name="Line 8">
            <a:extLst>
              <a:ext uri="{FF2B5EF4-FFF2-40B4-BE49-F238E27FC236}">
                <a16:creationId xmlns:a16="http://schemas.microsoft.com/office/drawing/2014/main" id="{33C39427-BACD-4589-959F-231DBF421F5D}"/>
              </a:ext>
            </a:extLst>
          </p:cNvPr>
          <p:cNvSpPr>
            <a:spLocks noChangeShapeType="1"/>
          </p:cNvSpPr>
          <p:nvPr/>
        </p:nvSpPr>
        <p:spPr bwMode="auto">
          <a:xfrm>
            <a:off x="8669383" y="3455988"/>
            <a:ext cx="0" cy="1055687"/>
          </a:xfrm>
          <a:prstGeom prst="line">
            <a:avLst/>
          </a:prstGeom>
          <a:noFill/>
          <a:ln w="9525">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US"/>
          </a:p>
        </p:txBody>
      </p:sp>
      <p:sp>
        <p:nvSpPr>
          <p:cNvPr id="10" name="Line 9">
            <a:extLst>
              <a:ext uri="{FF2B5EF4-FFF2-40B4-BE49-F238E27FC236}">
                <a16:creationId xmlns:a16="http://schemas.microsoft.com/office/drawing/2014/main" id="{5B382ACB-B7E3-4398-B018-4B6FFC9F1076}"/>
              </a:ext>
            </a:extLst>
          </p:cNvPr>
          <p:cNvSpPr>
            <a:spLocks noChangeShapeType="1"/>
          </p:cNvSpPr>
          <p:nvPr/>
        </p:nvSpPr>
        <p:spPr bwMode="auto">
          <a:xfrm flipH="1">
            <a:off x="5087983" y="4892675"/>
            <a:ext cx="2209800" cy="0"/>
          </a:xfrm>
          <a:prstGeom prst="line">
            <a:avLst/>
          </a:prstGeom>
          <a:noFill/>
          <a:ln w="9525">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054309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097280" y="7937"/>
            <a:ext cx="10058400" cy="1450757"/>
          </a:xfrm>
        </p:spPr>
        <p:txBody>
          <a:bodyPr/>
          <a:lstStyle/>
          <a:p>
            <a:r>
              <a:rPr lang="en-US" altLang="en-US" dirty="0">
                <a:solidFill>
                  <a:srgbClr val="000000"/>
                </a:solidFill>
                <a:latin typeface="Century Gothic" panose="020B0502020202020204" pitchFamily="34" charset="0"/>
                <a:cs typeface="Times New Roman" pitchFamily="18" charset="0"/>
              </a:rPr>
              <a:t>CO</a:t>
            </a:r>
            <a:r>
              <a:rPr lang="en-US" altLang="en-US" sz="2800" dirty="0">
                <a:solidFill>
                  <a:srgbClr val="000000"/>
                </a:solidFill>
                <a:latin typeface="Century Gothic" panose="020B0502020202020204" pitchFamily="34" charset="0"/>
                <a:cs typeface="Times New Roman" pitchFamily="18" charset="0"/>
              </a:rPr>
              <a:t>2</a:t>
            </a:r>
            <a:r>
              <a:rPr lang="en-US" altLang="en-US" dirty="0">
                <a:solidFill>
                  <a:srgbClr val="000000"/>
                </a:solidFill>
                <a:latin typeface="Century Gothic" panose="020B0502020202020204" pitchFamily="34" charset="0"/>
                <a:cs typeface="Times New Roman" pitchFamily="18" charset="0"/>
              </a:rPr>
              <a:t> emissions</a:t>
            </a:r>
          </a:p>
        </p:txBody>
      </p:sp>
      <p:sp>
        <p:nvSpPr>
          <p:cNvPr id="7171" name="Content Placeholder 2"/>
          <p:cNvSpPr>
            <a:spLocks noGrp="1"/>
          </p:cNvSpPr>
          <p:nvPr>
            <p:ph idx="1"/>
          </p:nvPr>
        </p:nvSpPr>
        <p:spPr/>
        <p:txBody>
          <a:bodyPr/>
          <a:lstStyle/>
          <a:p>
            <a:endParaRPr lang="en-US" altLang="en-US"/>
          </a:p>
        </p:txBody>
      </p:sp>
      <p:sp>
        <p:nvSpPr>
          <p:cNvPr id="7172" name="AutoShape 2" descr="http://www.epa.gov/climatechange/images/indicator_downloads/global-ghg-emissions-download3-2012.png"/>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pic>
        <p:nvPicPr>
          <p:cNvPr id="717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9576" y="1492250"/>
            <a:ext cx="8683625"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912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98663" y="160338"/>
            <a:ext cx="8229600" cy="1143000"/>
          </a:xfrm>
        </p:spPr>
        <p:txBody>
          <a:bodyPr/>
          <a:lstStyle/>
          <a:p>
            <a:r>
              <a:rPr lang="en-US" altLang="en-US">
                <a:solidFill>
                  <a:srgbClr val="000000"/>
                </a:solidFill>
              </a:rPr>
              <a:t>GHG emissions</a:t>
            </a:r>
            <a:r>
              <a:rPr lang="th-TH" altLang="en-US">
                <a:solidFill>
                  <a:srgbClr val="000000"/>
                </a:solidFill>
              </a:rPr>
              <a:t> </a:t>
            </a:r>
            <a:endParaRPr lang="en-US" altLang="en-US">
              <a:solidFill>
                <a:srgbClr val="000000"/>
              </a:solidFill>
            </a:endParaRPr>
          </a:p>
        </p:txBody>
      </p:sp>
      <p:sp>
        <p:nvSpPr>
          <p:cNvPr id="8195" name="Content Placeholder 2"/>
          <p:cNvSpPr>
            <a:spLocks noGrp="1"/>
          </p:cNvSpPr>
          <p:nvPr>
            <p:ph idx="1"/>
          </p:nvPr>
        </p:nvSpPr>
        <p:spPr/>
        <p:txBody>
          <a:bodyPr/>
          <a:lstStyle/>
          <a:p>
            <a:endParaRPr lang="en-US" altLang="en-US"/>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0063" y="1295400"/>
            <a:ext cx="8686800" cy="516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0382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299320" y="-292609"/>
            <a:ext cx="7290054" cy="1499616"/>
          </a:xfrm>
        </p:spPr>
        <p:txBody>
          <a:bodyPr/>
          <a:lstStyle/>
          <a:p>
            <a:r>
              <a:rPr lang="en-US" altLang="en-US" dirty="0">
                <a:solidFill>
                  <a:srgbClr val="000000"/>
                </a:solidFill>
                <a:latin typeface="Century Gothic" panose="020B0502020202020204" pitchFamily="34" charset="0"/>
                <a:cs typeface="Times New Roman" pitchFamily="18" charset="0"/>
              </a:rPr>
              <a:t>CO</a:t>
            </a:r>
            <a:r>
              <a:rPr lang="en-US" altLang="en-US" sz="2800" dirty="0">
                <a:solidFill>
                  <a:srgbClr val="000000"/>
                </a:solidFill>
                <a:latin typeface="Century Gothic" panose="020B0502020202020204" pitchFamily="34" charset="0"/>
                <a:cs typeface="Times New Roman" pitchFamily="18" charset="0"/>
              </a:rPr>
              <a:t>2</a:t>
            </a:r>
            <a:r>
              <a:rPr lang="en-US" altLang="en-US" dirty="0">
                <a:solidFill>
                  <a:srgbClr val="000000"/>
                </a:solidFill>
                <a:latin typeface="Century Gothic" panose="020B0502020202020204" pitchFamily="34" charset="0"/>
                <a:cs typeface="Times New Roman" pitchFamily="18" charset="0"/>
              </a:rPr>
              <a:t> emissions</a:t>
            </a:r>
          </a:p>
        </p:txBody>
      </p:sp>
      <p:sp>
        <p:nvSpPr>
          <p:cNvPr id="9219" name="Content Placeholder 2"/>
          <p:cNvSpPr>
            <a:spLocks noGrp="1"/>
          </p:cNvSpPr>
          <p:nvPr>
            <p:ph idx="1"/>
          </p:nvPr>
        </p:nvSpPr>
        <p:spPr/>
        <p:txBody>
          <a:bodyPr/>
          <a:lstStyle/>
          <a:p>
            <a:endParaRPr lang="en-US" altLang="en-US"/>
          </a:p>
        </p:txBody>
      </p:sp>
      <p:pic>
        <p:nvPicPr>
          <p:cNvPr id="9220" name="Picture 5" descr="http://cdn.environmentalleader.com/wp-content/uploads/2010/07/Top25CO2emittersbycount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988" y="1414464"/>
            <a:ext cx="8634412" cy="498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6851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1097280" y="-77465"/>
            <a:ext cx="10058400" cy="1450757"/>
          </a:xfrm>
        </p:spPr>
        <p:txBody>
          <a:bodyPr/>
          <a:lstStyle/>
          <a:p>
            <a:r>
              <a:rPr lang="en-US" altLang="en-US" dirty="0">
                <a:solidFill>
                  <a:srgbClr val="000000"/>
                </a:solidFill>
                <a:latin typeface="Century Gothic" panose="020B0502020202020204" pitchFamily="34" charset="0"/>
                <a:cs typeface="Times New Roman" pitchFamily="18" charset="0"/>
              </a:rPr>
              <a:t>Per capita CO</a:t>
            </a:r>
            <a:r>
              <a:rPr lang="en-US" altLang="en-US" sz="2800" dirty="0">
                <a:solidFill>
                  <a:srgbClr val="000000"/>
                </a:solidFill>
                <a:latin typeface="Century Gothic" panose="020B0502020202020204" pitchFamily="34" charset="0"/>
                <a:cs typeface="Times New Roman" pitchFamily="18" charset="0"/>
              </a:rPr>
              <a:t>2</a:t>
            </a:r>
            <a:r>
              <a:rPr lang="en-US" altLang="en-US" dirty="0">
                <a:solidFill>
                  <a:srgbClr val="000000"/>
                </a:solidFill>
                <a:latin typeface="Century Gothic" panose="020B0502020202020204" pitchFamily="34" charset="0"/>
                <a:cs typeface="Times New Roman" pitchFamily="18" charset="0"/>
              </a:rPr>
              <a:t> emission</a:t>
            </a:r>
          </a:p>
        </p:txBody>
      </p:sp>
      <p:sp>
        <p:nvSpPr>
          <p:cNvPr id="10243" name="Content Placeholder 2"/>
          <p:cNvSpPr>
            <a:spLocks noGrp="1"/>
          </p:cNvSpPr>
          <p:nvPr>
            <p:ph idx="1"/>
          </p:nvPr>
        </p:nvSpPr>
        <p:spPr/>
        <p:txBody>
          <a:bodyPr/>
          <a:lstStyle/>
          <a:p>
            <a:endParaRPr lang="en-US" altLang="en-US"/>
          </a:p>
        </p:txBody>
      </p:sp>
      <p:pic>
        <p:nvPicPr>
          <p:cNvPr id="1024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1828800"/>
            <a:ext cx="86106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137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998663" y="160338"/>
            <a:ext cx="8229600" cy="1143000"/>
          </a:xfrm>
        </p:spPr>
        <p:txBody>
          <a:bodyPr/>
          <a:lstStyle/>
          <a:p>
            <a:r>
              <a:rPr lang="en-US" altLang="en-US">
                <a:solidFill>
                  <a:srgbClr val="000000"/>
                </a:solidFill>
              </a:rPr>
              <a:t>GHG emissions</a:t>
            </a:r>
            <a:r>
              <a:rPr lang="th-TH" altLang="en-US">
                <a:solidFill>
                  <a:srgbClr val="000000"/>
                </a:solidFill>
              </a:rPr>
              <a:t> </a:t>
            </a:r>
            <a:endParaRPr lang="en-US" altLang="en-US">
              <a:solidFill>
                <a:srgbClr val="000000"/>
              </a:solidFill>
            </a:endParaRPr>
          </a:p>
        </p:txBody>
      </p:sp>
      <p:sp>
        <p:nvSpPr>
          <p:cNvPr id="11267" name="Content Placeholder 2"/>
          <p:cNvSpPr>
            <a:spLocks noGrp="1"/>
          </p:cNvSpPr>
          <p:nvPr>
            <p:ph idx="1"/>
          </p:nvPr>
        </p:nvSpPr>
        <p:spPr/>
        <p:txBody>
          <a:bodyPr/>
          <a:lstStyle/>
          <a:p>
            <a:endParaRPr lang="en-US" altLang="en-US"/>
          </a:p>
        </p:txBody>
      </p:sp>
      <p:pic>
        <p:nvPicPr>
          <p:cNvPr id="1126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9725" y="1066801"/>
            <a:ext cx="897255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7783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3">
            <a:extLst>
              <a:ext uri="{28A0092B-C50C-407E-A947-70E740481C1C}">
                <a14:useLocalDpi xmlns:a14="http://schemas.microsoft.com/office/drawing/2010/main" val="0"/>
              </a:ext>
            </a:extLst>
          </a:blip>
          <a:srcRect t="7195" b="34389"/>
          <a:stretch>
            <a:fillRect/>
          </a:stretch>
        </p:blipFill>
        <p:spPr bwMode="auto">
          <a:xfrm>
            <a:off x="2741613" y="304800"/>
            <a:ext cx="6705600" cy="40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4"/>
          <p:cNvPicPr>
            <a:picLocks noChangeAspect="1" noChangeArrowheads="1"/>
          </p:cNvPicPr>
          <p:nvPr/>
        </p:nvPicPr>
        <p:blipFill>
          <a:blip r:embed="rId3">
            <a:extLst>
              <a:ext uri="{28A0092B-C50C-407E-A947-70E740481C1C}">
                <a14:useLocalDpi xmlns:a14="http://schemas.microsoft.com/office/drawing/2010/main" val="0"/>
              </a:ext>
            </a:extLst>
          </a:blip>
          <a:srcRect t="65826"/>
          <a:stretch>
            <a:fillRect/>
          </a:stretch>
        </p:blipFill>
        <p:spPr bwMode="auto">
          <a:xfrm>
            <a:off x="3200401" y="4324351"/>
            <a:ext cx="6092825" cy="213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176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292096" y="49188"/>
            <a:ext cx="7290054" cy="1499616"/>
          </a:xfrm>
        </p:spPr>
        <p:txBody>
          <a:bodyPr>
            <a:normAutofit/>
          </a:bodyPr>
          <a:lstStyle/>
          <a:p>
            <a:r>
              <a:rPr lang="en-US" altLang="en-US" sz="3200" dirty="0">
                <a:solidFill>
                  <a:srgbClr val="000000"/>
                </a:solidFill>
                <a:latin typeface="Times New Roman" pitchFamily="18" charset="0"/>
                <a:cs typeface="Times New Roman" pitchFamily="18" charset="0"/>
              </a:rPr>
              <a:t>Temperature as function of GHG</a:t>
            </a:r>
            <a:endParaRPr lang="en-US" altLang="en-US" sz="3600" dirty="0">
              <a:solidFill>
                <a:srgbClr val="000000"/>
              </a:solidFill>
              <a:latin typeface="Times New Roman" pitchFamily="18" charset="0"/>
              <a:cs typeface="Times New Roman" pitchFamily="18" charset="0"/>
            </a:endParaRPr>
          </a:p>
        </p:txBody>
      </p:sp>
      <p:pic>
        <p:nvPicPr>
          <p:cNvPr id="133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1143000"/>
            <a:ext cx="7159625" cy="5367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43447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en-US" altLang="en-US"/>
          </a:p>
        </p:txBody>
      </p:sp>
      <p:sp>
        <p:nvSpPr>
          <p:cNvPr id="14339" name="Content Placeholder 2"/>
          <p:cNvSpPr>
            <a:spLocks noGrp="1"/>
          </p:cNvSpPr>
          <p:nvPr>
            <p:ph idx="1"/>
          </p:nvPr>
        </p:nvSpPr>
        <p:spPr/>
        <p:txBody>
          <a:bodyPr/>
          <a:lstStyle/>
          <a:p>
            <a:endParaRPr lang="en-US" altLang="en-US"/>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9400" y="138113"/>
            <a:ext cx="8940800"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19226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Box 3"/>
          <p:cNvSpPr txBox="1">
            <a:spLocks noChangeArrowheads="1"/>
          </p:cNvSpPr>
          <p:nvPr/>
        </p:nvSpPr>
        <p:spPr bwMode="auto">
          <a:xfrm>
            <a:off x="4953000" y="6477000"/>
            <a:ext cx="145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a:solidFill>
                  <a:schemeClr val="accent6">
                    <a:lumMod val="50000"/>
                  </a:schemeClr>
                </a:solidFill>
              </a:rPr>
              <a:t>IPPC (2007)</a:t>
            </a:r>
          </a:p>
        </p:txBody>
      </p:sp>
      <p:pic>
        <p:nvPicPr>
          <p:cNvPr id="15363" name="Picture 6" descr="Stern Review 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768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9145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endParaRPr lang="en-US" altLang="en-US"/>
          </a:p>
        </p:txBody>
      </p:sp>
      <p:sp>
        <p:nvSpPr>
          <p:cNvPr id="16387" name="Content Placeholder 2"/>
          <p:cNvSpPr>
            <a:spLocks noGrp="1"/>
          </p:cNvSpPr>
          <p:nvPr>
            <p:ph idx="1"/>
          </p:nvPr>
        </p:nvSpPr>
        <p:spPr/>
        <p:txBody>
          <a:bodyPr/>
          <a:lstStyle/>
          <a:p>
            <a:endParaRPr lang="en-US" altLang="en-US"/>
          </a:p>
        </p:txBody>
      </p:sp>
      <p:pic>
        <p:nvPicPr>
          <p:cNvPr id="163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1" y="304800"/>
            <a:ext cx="8239125"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1708293"/>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841"/>
      </a:dk2>
      <a:lt2>
        <a:srgbClr val="E7E8E2"/>
      </a:lt2>
      <a:accent1>
        <a:srgbClr val="877CE1"/>
      </a:accent1>
      <a:accent2>
        <a:srgbClr val="5F85DA"/>
      </a:accent2>
      <a:accent3>
        <a:srgbClr val="4CB0D6"/>
      </a:accent3>
      <a:accent4>
        <a:srgbClr val="4EB4A6"/>
      </a:accent4>
      <a:accent5>
        <a:srgbClr val="55B680"/>
      </a:accent5>
      <a:accent6>
        <a:srgbClr val="4FB952"/>
      </a:accent6>
      <a:hlink>
        <a:srgbClr val="818751"/>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1803</Words>
  <Application>Microsoft Office PowerPoint</Application>
  <PresentationFormat>Widescreen</PresentationFormat>
  <Paragraphs>150</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Arial</vt:lpstr>
      <vt:lpstr>Calibri</vt:lpstr>
      <vt:lpstr>Calibri Light</vt:lpstr>
      <vt:lpstr>Century Gothic</vt:lpstr>
      <vt:lpstr>ElectraLTStd-Regular</vt:lpstr>
      <vt:lpstr>Times New Roman</vt:lpstr>
      <vt:lpstr>RetrospectVTI</vt:lpstr>
      <vt:lpstr>EE376 Part 1  Climate Change Science</vt:lpstr>
      <vt:lpstr>A Geological timeline of the Earth</vt:lpstr>
      <vt:lpstr>Anthropocene</vt:lpstr>
      <vt:lpstr>Before the Anthropocene:</vt:lpstr>
      <vt:lpstr>The origins of the Anthropocene I:  The Industrial Era (ca. 1800-1945)</vt:lpstr>
      <vt:lpstr>The Anthropocene II: The Age of Acceleration (1945-ca. 2015)</vt:lpstr>
      <vt:lpstr>Human impacts  are massive</vt:lpstr>
      <vt:lpstr>Anthropocene III: Stewards of the Earth (ca. 2015-?)?</vt:lpstr>
      <vt:lpstr>Weather and climate</vt:lpstr>
      <vt:lpstr>Weather and climate</vt:lpstr>
      <vt:lpstr>The Earth’s climate system</vt:lpstr>
      <vt:lpstr>The Earth’s climate system</vt:lpstr>
      <vt:lpstr>The Earth’s climate system</vt:lpstr>
      <vt:lpstr>PowerPoint Presentation</vt:lpstr>
      <vt:lpstr>The Earth’s climate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Global Mean Temperature since 1860</vt:lpstr>
      <vt:lpstr>PowerPoint Presentation</vt:lpstr>
      <vt:lpstr>PowerPoint Presentation</vt:lpstr>
      <vt:lpstr>CO2 emissions</vt:lpstr>
      <vt:lpstr>GHG emissions </vt:lpstr>
      <vt:lpstr>CO2 emissions</vt:lpstr>
      <vt:lpstr>Per capita CO2 emission</vt:lpstr>
      <vt:lpstr>GHG emissions </vt:lpstr>
      <vt:lpstr>PowerPoint Presentation</vt:lpstr>
      <vt:lpstr>Temperature as function of GHG</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EE376 Part 1  Climate Change Science</dc:title>
  <dc:creator>Nondh</dc:creator>
  <cp:lastModifiedBy>Nondh</cp:lastModifiedBy>
  <cp:revision>21</cp:revision>
  <dcterms:created xsi:type="dcterms:W3CDTF">2019-08-16T02:01:11Z</dcterms:created>
  <dcterms:modified xsi:type="dcterms:W3CDTF">2019-08-23T02:36:52Z</dcterms:modified>
</cp:coreProperties>
</file>