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5" d="100"/>
          <a:sy n="95" d="100"/>
        </p:scale>
        <p:origin x="84" y="44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48CB62-E509-45E6-B441-F5F39410147E}" type="datetimeFigureOut">
              <a:rPr lang="en-US" smtClean="0"/>
              <a:t>06/29/16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93D6B9-BBEA-4983-B603-ED49E1590C0D}" type="slidenum">
              <a:rPr lang="en-US" smtClean="0"/>
              <a:t>‹#›</a:t>
            </a:fld>
            <a:endParaRPr lang="en-US"/>
          </a:p>
        </p:txBody>
      </p:sp>
    </p:spTree>
    <p:extLst>
      <p:ext uri="{BB962C8B-B14F-4D97-AF65-F5344CB8AC3E}">
        <p14:creationId xmlns:p14="http://schemas.microsoft.com/office/powerpoint/2010/main" val="1549278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E2625C16-AA23-4D6B-95A3-3BDA4E836E36}" type="datetime8">
              <a:rPr lang="en-US" sz="900">
                <a:solidFill>
                  <a:schemeClr val="accent1"/>
                </a:solidFill>
              </a:rPr>
              <a:pPr>
                <a:defRPr/>
              </a:pPr>
              <a:t>06/29/16 10:36</a:t>
            </a:fld>
            <a:endParaRPr lang="en-US" sz="900">
              <a:solidFill>
                <a:schemeClr val="accent1"/>
              </a:solidFill>
            </a:endParaRPr>
          </a:p>
        </p:txBody>
      </p:sp>
      <p:sp>
        <p:nvSpPr>
          <p:cNvPr id="62467"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E64BCA8B-B97C-4DEC-BA58-EF9AE713A8E4}" type="slidenum">
              <a:rPr lang="en-US" sz="900">
                <a:solidFill>
                  <a:schemeClr val="accent1"/>
                </a:solidFill>
              </a:rPr>
              <a:pPr>
                <a:defRPr/>
              </a:pPr>
              <a:t>1</a:t>
            </a:fld>
            <a:endParaRPr lang="en-US" sz="900">
              <a:solidFill>
                <a:schemeClr val="accent1"/>
              </a:solidFill>
            </a:endParaRPr>
          </a:p>
        </p:txBody>
      </p:sp>
      <p:sp>
        <p:nvSpPr>
          <p:cNvPr id="62468" name="Rectangle 2"/>
          <p:cNvSpPr>
            <a:spLocks noGrp="1" noRot="1" noChangeAspect="1" noChangeArrowheads="1" noTextEdit="1"/>
          </p:cNvSpPr>
          <p:nvPr>
            <p:ph type="sldImg"/>
          </p:nvPr>
        </p:nvSpPr>
        <p:spPr>
          <a:xfrm>
            <a:off x="1146175" y="687388"/>
            <a:ext cx="4567238" cy="3427412"/>
          </a:xfrm>
          <a:ln/>
        </p:spPr>
      </p:sp>
      <p:sp>
        <p:nvSpPr>
          <p:cNvPr id="62469" name="Rectangle 3"/>
          <p:cNvSpPr>
            <a:spLocks noGrp="1" noChangeArrowheads="1"/>
          </p:cNvSpPr>
          <p:nvPr>
            <p:ph type="body" idx="1"/>
          </p:nvPr>
        </p:nvSpPr>
        <p:spPr>
          <a:xfrm>
            <a:off x="1043810" y="4341856"/>
            <a:ext cx="4716416"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ea typeface="ＭＳ Ｐゴシック" pitchFamily="34" charset="-128"/>
            </a:endParaRPr>
          </a:p>
        </p:txBody>
      </p:sp>
    </p:spTree>
    <p:extLst>
      <p:ext uri="{BB962C8B-B14F-4D97-AF65-F5344CB8AC3E}">
        <p14:creationId xmlns:p14="http://schemas.microsoft.com/office/powerpoint/2010/main" val="3411697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792F4886-8328-4C31-95D3-86ED334206AF}" type="datetime8">
              <a:rPr lang="en-US" sz="900">
                <a:solidFill>
                  <a:schemeClr val="accent1"/>
                </a:solidFill>
              </a:rPr>
              <a:pPr>
                <a:defRPr/>
              </a:pPr>
              <a:t>06/29/16 10:36</a:t>
            </a:fld>
            <a:endParaRPr lang="en-US" sz="900">
              <a:solidFill>
                <a:schemeClr val="accent1"/>
              </a:solidFill>
            </a:endParaRPr>
          </a:p>
        </p:txBody>
      </p:sp>
      <p:sp>
        <p:nvSpPr>
          <p:cNvPr id="69635"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40A23D2F-100E-4D5C-B019-121F6A08797C}" type="slidenum">
              <a:rPr lang="en-US" sz="900">
                <a:solidFill>
                  <a:schemeClr val="accent1"/>
                </a:solidFill>
              </a:rPr>
              <a:pPr>
                <a:defRPr/>
              </a:pPr>
              <a:t>12</a:t>
            </a:fld>
            <a:endParaRPr lang="en-US" sz="900">
              <a:solidFill>
                <a:schemeClr val="accent1"/>
              </a:solidFill>
            </a:endParaRPr>
          </a:p>
        </p:txBody>
      </p:sp>
      <p:sp>
        <p:nvSpPr>
          <p:cNvPr id="69636" name="Rectangle 2"/>
          <p:cNvSpPr>
            <a:spLocks noGrp="1" noRot="1" noChangeAspect="1" noChangeArrowheads="1" noTextEdit="1"/>
          </p:cNvSpPr>
          <p:nvPr>
            <p:ph type="sldImg"/>
          </p:nvPr>
        </p:nvSpPr>
        <p:spPr>
          <a:xfrm>
            <a:off x="1146175" y="687388"/>
            <a:ext cx="4567238" cy="3427412"/>
          </a:xfrm>
          <a:ln/>
        </p:spPr>
      </p:sp>
      <p:sp>
        <p:nvSpPr>
          <p:cNvPr id="69637" name="Rectangle 3"/>
          <p:cNvSpPr>
            <a:spLocks noGrp="1" noChangeArrowheads="1"/>
          </p:cNvSpPr>
          <p:nvPr>
            <p:ph type="body" idx="1"/>
          </p:nvPr>
        </p:nvSpPr>
        <p:spPr>
          <a:xfrm>
            <a:off x="1043810" y="4341856"/>
            <a:ext cx="4716416"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ea typeface="ＭＳ Ｐゴシック" pitchFamily="34" charset="-128"/>
            </a:endParaRPr>
          </a:p>
        </p:txBody>
      </p:sp>
    </p:spTree>
    <p:extLst>
      <p:ext uri="{BB962C8B-B14F-4D97-AF65-F5344CB8AC3E}">
        <p14:creationId xmlns:p14="http://schemas.microsoft.com/office/powerpoint/2010/main" val="2511294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7066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7F742012-BC3E-4125-A98B-0CCE0836EC86}" type="slidenum">
              <a:rPr lang="en-US" sz="900"/>
              <a:pPr eaLnBrk="1" hangingPunct="1">
                <a:defRPr/>
              </a:pPr>
              <a:t>13</a:t>
            </a:fld>
            <a:endParaRPr lang="en-US" sz="900"/>
          </a:p>
        </p:txBody>
      </p:sp>
    </p:spTree>
    <p:extLst>
      <p:ext uri="{BB962C8B-B14F-4D97-AF65-F5344CB8AC3E}">
        <p14:creationId xmlns:p14="http://schemas.microsoft.com/office/powerpoint/2010/main" val="3536354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7168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DA3333B3-5938-47CE-9699-6E797CD9E556}" type="slidenum">
              <a:rPr lang="en-US" sz="900"/>
              <a:pPr eaLnBrk="1" hangingPunct="1">
                <a:defRPr/>
              </a:pPr>
              <a:t>14</a:t>
            </a:fld>
            <a:endParaRPr lang="en-US" sz="900"/>
          </a:p>
        </p:txBody>
      </p:sp>
    </p:spTree>
    <p:extLst>
      <p:ext uri="{BB962C8B-B14F-4D97-AF65-F5344CB8AC3E}">
        <p14:creationId xmlns:p14="http://schemas.microsoft.com/office/powerpoint/2010/main" val="2377015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727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D64AE4D-A390-4BB3-933B-1923ADA5E7F6}" type="slidenum">
              <a:rPr lang="en-US" sz="900"/>
              <a:pPr eaLnBrk="1" hangingPunct="1">
                <a:defRPr/>
              </a:pPr>
              <a:t>15</a:t>
            </a:fld>
            <a:endParaRPr lang="en-US" sz="900"/>
          </a:p>
        </p:txBody>
      </p:sp>
    </p:spTree>
    <p:extLst>
      <p:ext uri="{BB962C8B-B14F-4D97-AF65-F5344CB8AC3E}">
        <p14:creationId xmlns:p14="http://schemas.microsoft.com/office/powerpoint/2010/main" val="1212182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7373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C1EE65D-7FFC-4CF1-800D-1BF384EA634D}" type="slidenum">
              <a:rPr lang="en-US" sz="900"/>
              <a:pPr eaLnBrk="1" hangingPunct="1">
                <a:defRPr/>
              </a:pPr>
              <a:t>16</a:t>
            </a:fld>
            <a:endParaRPr lang="en-US" sz="900"/>
          </a:p>
        </p:txBody>
      </p:sp>
    </p:spTree>
    <p:extLst>
      <p:ext uri="{BB962C8B-B14F-4D97-AF65-F5344CB8AC3E}">
        <p14:creationId xmlns:p14="http://schemas.microsoft.com/office/powerpoint/2010/main" val="3827974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7475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806F2B5-E94B-425E-A9FB-59149554EA7C}" type="slidenum">
              <a:rPr lang="en-US" sz="900"/>
              <a:pPr eaLnBrk="1" hangingPunct="1">
                <a:defRPr/>
              </a:pPr>
              <a:t>17</a:t>
            </a:fld>
            <a:endParaRPr lang="en-US" sz="900"/>
          </a:p>
        </p:txBody>
      </p:sp>
    </p:spTree>
    <p:extLst>
      <p:ext uri="{BB962C8B-B14F-4D97-AF65-F5344CB8AC3E}">
        <p14:creationId xmlns:p14="http://schemas.microsoft.com/office/powerpoint/2010/main" val="2455559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570D8F0A-B2F7-4849-8691-01346411E1BB}" type="datetime8">
              <a:rPr lang="en-US" sz="900">
                <a:solidFill>
                  <a:schemeClr val="accent1"/>
                </a:solidFill>
              </a:rPr>
              <a:pPr>
                <a:defRPr/>
              </a:pPr>
              <a:t>06/29/16 10:36</a:t>
            </a:fld>
            <a:endParaRPr lang="en-US" sz="900">
              <a:solidFill>
                <a:schemeClr val="accent1"/>
              </a:solidFill>
            </a:endParaRPr>
          </a:p>
        </p:txBody>
      </p:sp>
      <p:sp>
        <p:nvSpPr>
          <p:cNvPr id="75779"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F2A1AB89-1B0A-4361-8861-299249E0091A}" type="slidenum">
              <a:rPr lang="en-US" sz="900">
                <a:solidFill>
                  <a:schemeClr val="accent1"/>
                </a:solidFill>
              </a:rPr>
              <a:pPr>
                <a:defRPr/>
              </a:pPr>
              <a:t>18</a:t>
            </a:fld>
            <a:endParaRPr lang="en-US" sz="900">
              <a:solidFill>
                <a:schemeClr val="accent1"/>
              </a:solidFill>
            </a:endParaRPr>
          </a:p>
        </p:txBody>
      </p:sp>
      <p:sp>
        <p:nvSpPr>
          <p:cNvPr id="75780" name="Rectangle 2"/>
          <p:cNvSpPr>
            <a:spLocks noGrp="1" noRot="1" noChangeAspect="1" noChangeArrowheads="1" noTextEdit="1"/>
          </p:cNvSpPr>
          <p:nvPr>
            <p:ph type="sldImg"/>
          </p:nvPr>
        </p:nvSpPr>
        <p:spPr>
          <a:xfrm>
            <a:off x="1146175" y="687388"/>
            <a:ext cx="4567238" cy="3427412"/>
          </a:xfrm>
          <a:ln/>
        </p:spPr>
      </p:sp>
      <p:sp>
        <p:nvSpPr>
          <p:cNvPr id="75781" name="Rectangle 3"/>
          <p:cNvSpPr>
            <a:spLocks noGrp="1" noChangeArrowheads="1"/>
          </p:cNvSpPr>
          <p:nvPr>
            <p:ph type="body" idx="1"/>
          </p:nvPr>
        </p:nvSpPr>
        <p:spPr>
          <a:xfrm>
            <a:off x="1043810" y="4341856"/>
            <a:ext cx="4716416"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ea typeface="ＭＳ Ｐゴシック" pitchFamily="34" charset="-128"/>
            </a:endParaRPr>
          </a:p>
        </p:txBody>
      </p:sp>
    </p:spTree>
    <p:extLst>
      <p:ext uri="{BB962C8B-B14F-4D97-AF65-F5344CB8AC3E}">
        <p14:creationId xmlns:p14="http://schemas.microsoft.com/office/powerpoint/2010/main" val="1364305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7680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4E58095A-BA6F-4756-BECC-8B97E232D45C}" type="slidenum">
              <a:rPr lang="en-US" sz="900"/>
              <a:pPr eaLnBrk="1" hangingPunct="1">
                <a:defRPr/>
              </a:pPr>
              <a:t>19</a:t>
            </a:fld>
            <a:endParaRPr lang="en-US" sz="900"/>
          </a:p>
        </p:txBody>
      </p:sp>
    </p:spTree>
    <p:extLst>
      <p:ext uri="{BB962C8B-B14F-4D97-AF65-F5344CB8AC3E}">
        <p14:creationId xmlns:p14="http://schemas.microsoft.com/office/powerpoint/2010/main" val="1784473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7782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5E7DBF4-7839-45C9-B590-29430819A5DE}" type="slidenum">
              <a:rPr lang="en-US" sz="900"/>
              <a:pPr eaLnBrk="1" hangingPunct="1">
                <a:defRPr/>
              </a:pPr>
              <a:t>20</a:t>
            </a:fld>
            <a:endParaRPr lang="en-US" sz="900"/>
          </a:p>
        </p:txBody>
      </p:sp>
    </p:spTree>
    <p:extLst>
      <p:ext uri="{BB962C8B-B14F-4D97-AF65-F5344CB8AC3E}">
        <p14:creationId xmlns:p14="http://schemas.microsoft.com/office/powerpoint/2010/main" val="20874290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7885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04F9EE15-15E4-4846-9F58-B23EA339EC24}" type="slidenum">
              <a:rPr lang="en-US" sz="900"/>
              <a:pPr eaLnBrk="1" hangingPunct="1">
                <a:defRPr/>
              </a:pPr>
              <a:t>21</a:t>
            </a:fld>
            <a:endParaRPr lang="en-US" sz="900"/>
          </a:p>
        </p:txBody>
      </p:sp>
    </p:spTree>
    <p:extLst>
      <p:ext uri="{BB962C8B-B14F-4D97-AF65-F5344CB8AC3E}">
        <p14:creationId xmlns:p14="http://schemas.microsoft.com/office/powerpoint/2010/main" val="4254745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6349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F7A355AC-8F1F-4B0B-85FD-0A77BEA28B10}" type="slidenum">
              <a:rPr lang="en-US" sz="900"/>
              <a:pPr eaLnBrk="1" hangingPunct="1">
                <a:defRPr/>
              </a:pPr>
              <a:t>2</a:t>
            </a:fld>
            <a:endParaRPr lang="en-US" sz="900"/>
          </a:p>
        </p:txBody>
      </p:sp>
    </p:spTree>
    <p:extLst>
      <p:ext uri="{BB962C8B-B14F-4D97-AF65-F5344CB8AC3E}">
        <p14:creationId xmlns:p14="http://schemas.microsoft.com/office/powerpoint/2010/main" val="9411011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7987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D04ADF3-6641-414A-9843-E689591CA7AB}" type="slidenum">
              <a:rPr lang="en-US" sz="900"/>
              <a:pPr eaLnBrk="1" hangingPunct="1">
                <a:defRPr/>
              </a:pPr>
              <a:t>22</a:t>
            </a:fld>
            <a:endParaRPr lang="en-US" sz="900"/>
          </a:p>
        </p:txBody>
      </p:sp>
    </p:spTree>
    <p:extLst>
      <p:ext uri="{BB962C8B-B14F-4D97-AF65-F5344CB8AC3E}">
        <p14:creationId xmlns:p14="http://schemas.microsoft.com/office/powerpoint/2010/main" val="182323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7987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D04ADF3-6641-414A-9843-E689591CA7AB}" type="slidenum">
              <a:rPr lang="en-US" sz="900"/>
              <a:pPr eaLnBrk="1" hangingPunct="1">
                <a:defRPr/>
              </a:pPr>
              <a:t>23</a:t>
            </a:fld>
            <a:endParaRPr lang="en-US" sz="900"/>
          </a:p>
        </p:txBody>
      </p:sp>
    </p:spTree>
    <p:extLst>
      <p:ext uri="{BB962C8B-B14F-4D97-AF65-F5344CB8AC3E}">
        <p14:creationId xmlns:p14="http://schemas.microsoft.com/office/powerpoint/2010/main" val="2285241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809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A6398613-71E5-42D9-96E9-6B4C0B02A633}" type="slidenum">
              <a:rPr lang="en-US" sz="900"/>
              <a:pPr eaLnBrk="1" hangingPunct="1">
                <a:defRPr/>
              </a:pPr>
              <a:t>24</a:t>
            </a:fld>
            <a:endParaRPr lang="en-US" sz="900"/>
          </a:p>
        </p:txBody>
      </p:sp>
    </p:spTree>
    <p:extLst>
      <p:ext uri="{BB962C8B-B14F-4D97-AF65-F5344CB8AC3E}">
        <p14:creationId xmlns:p14="http://schemas.microsoft.com/office/powerpoint/2010/main" val="1057185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8192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7E736690-9902-419E-8376-CB8D1298F712}" type="slidenum">
              <a:rPr lang="en-US" sz="900"/>
              <a:pPr eaLnBrk="1" hangingPunct="1">
                <a:defRPr/>
              </a:pPr>
              <a:t>25</a:t>
            </a:fld>
            <a:endParaRPr lang="en-US" sz="900"/>
          </a:p>
        </p:txBody>
      </p:sp>
    </p:spTree>
    <p:extLst>
      <p:ext uri="{BB962C8B-B14F-4D97-AF65-F5344CB8AC3E}">
        <p14:creationId xmlns:p14="http://schemas.microsoft.com/office/powerpoint/2010/main" val="3286214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8294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A62C44FA-53B7-4EBB-908F-96AD3ECD5392}" type="slidenum">
              <a:rPr lang="en-US" sz="900"/>
              <a:pPr eaLnBrk="1" hangingPunct="1">
                <a:defRPr/>
              </a:pPr>
              <a:t>26</a:t>
            </a:fld>
            <a:endParaRPr lang="en-US" sz="900"/>
          </a:p>
        </p:txBody>
      </p:sp>
    </p:spTree>
    <p:extLst>
      <p:ext uri="{BB962C8B-B14F-4D97-AF65-F5344CB8AC3E}">
        <p14:creationId xmlns:p14="http://schemas.microsoft.com/office/powerpoint/2010/main" val="37867770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8294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A62C44FA-53B7-4EBB-908F-96AD3ECD5392}" type="slidenum">
              <a:rPr lang="en-US" sz="900"/>
              <a:pPr eaLnBrk="1" hangingPunct="1">
                <a:defRPr/>
              </a:pPr>
              <a:t>27</a:t>
            </a:fld>
            <a:endParaRPr lang="en-US" sz="900"/>
          </a:p>
        </p:txBody>
      </p:sp>
    </p:spTree>
    <p:extLst>
      <p:ext uri="{BB962C8B-B14F-4D97-AF65-F5344CB8AC3E}">
        <p14:creationId xmlns:p14="http://schemas.microsoft.com/office/powerpoint/2010/main" val="8573568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8397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B8662E87-1945-4F12-BA1A-2B0E201B0758}" type="slidenum">
              <a:rPr lang="en-US" sz="900"/>
              <a:pPr eaLnBrk="1" hangingPunct="1">
                <a:defRPr/>
              </a:pPr>
              <a:t>28</a:t>
            </a:fld>
            <a:endParaRPr lang="en-US" sz="900"/>
          </a:p>
        </p:txBody>
      </p:sp>
    </p:spTree>
    <p:extLst>
      <p:ext uri="{BB962C8B-B14F-4D97-AF65-F5344CB8AC3E}">
        <p14:creationId xmlns:p14="http://schemas.microsoft.com/office/powerpoint/2010/main" val="14300547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A751D024-2902-4A15-8302-2AA621E6C268}" type="datetime8">
              <a:rPr lang="en-US" sz="900">
                <a:solidFill>
                  <a:schemeClr val="accent1"/>
                </a:solidFill>
              </a:rPr>
              <a:pPr>
                <a:defRPr/>
              </a:pPr>
              <a:t>06/29/16 10:36</a:t>
            </a:fld>
            <a:endParaRPr lang="en-US" sz="900">
              <a:solidFill>
                <a:schemeClr val="accent1"/>
              </a:solidFill>
            </a:endParaRPr>
          </a:p>
        </p:txBody>
      </p:sp>
      <p:sp>
        <p:nvSpPr>
          <p:cNvPr id="84995"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A9AB34C8-A71D-4235-AE76-5D6BEF386632}" type="slidenum">
              <a:rPr lang="en-US" sz="900">
                <a:solidFill>
                  <a:schemeClr val="accent1"/>
                </a:solidFill>
              </a:rPr>
              <a:pPr>
                <a:defRPr/>
              </a:pPr>
              <a:t>30</a:t>
            </a:fld>
            <a:endParaRPr lang="en-US" sz="900">
              <a:solidFill>
                <a:schemeClr val="accent1"/>
              </a:solidFill>
            </a:endParaRPr>
          </a:p>
        </p:txBody>
      </p:sp>
      <p:sp>
        <p:nvSpPr>
          <p:cNvPr id="84996" name="Rectangle 2"/>
          <p:cNvSpPr>
            <a:spLocks noGrp="1" noRot="1" noChangeAspect="1" noChangeArrowheads="1" noTextEdit="1"/>
          </p:cNvSpPr>
          <p:nvPr>
            <p:ph type="sldImg"/>
          </p:nvPr>
        </p:nvSpPr>
        <p:spPr>
          <a:xfrm>
            <a:off x="1146175" y="687388"/>
            <a:ext cx="4567238" cy="3427412"/>
          </a:xfrm>
          <a:ln/>
        </p:spPr>
      </p:sp>
      <p:sp>
        <p:nvSpPr>
          <p:cNvPr id="84997" name="Rectangle 3"/>
          <p:cNvSpPr>
            <a:spLocks noGrp="1" noChangeArrowheads="1"/>
          </p:cNvSpPr>
          <p:nvPr>
            <p:ph type="body" idx="1"/>
          </p:nvPr>
        </p:nvSpPr>
        <p:spPr>
          <a:xfrm>
            <a:off x="1043810" y="4341856"/>
            <a:ext cx="4716416"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ea typeface="ＭＳ Ｐゴシック" pitchFamily="34" charset="-128"/>
            </a:endParaRPr>
          </a:p>
        </p:txBody>
      </p:sp>
    </p:spTree>
    <p:extLst>
      <p:ext uri="{BB962C8B-B14F-4D97-AF65-F5344CB8AC3E}">
        <p14:creationId xmlns:p14="http://schemas.microsoft.com/office/powerpoint/2010/main" val="1798761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8602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279E09E-7043-409D-9867-2C95F380125C}" type="slidenum">
              <a:rPr lang="en-US" sz="900"/>
              <a:pPr eaLnBrk="1" hangingPunct="1">
                <a:defRPr/>
              </a:pPr>
              <a:t>31</a:t>
            </a:fld>
            <a:endParaRPr lang="en-US" sz="900"/>
          </a:p>
        </p:txBody>
      </p:sp>
    </p:spTree>
    <p:extLst>
      <p:ext uri="{BB962C8B-B14F-4D97-AF65-F5344CB8AC3E}">
        <p14:creationId xmlns:p14="http://schemas.microsoft.com/office/powerpoint/2010/main" val="6191430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8704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F43BBD34-1901-4691-9603-2FBFF965C2A3}" type="slidenum">
              <a:rPr lang="en-US" sz="900"/>
              <a:pPr eaLnBrk="1" hangingPunct="1">
                <a:defRPr/>
              </a:pPr>
              <a:t>32</a:t>
            </a:fld>
            <a:endParaRPr lang="en-US" sz="900"/>
          </a:p>
        </p:txBody>
      </p:sp>
    </p:spTree>
    <p:extLst>
      <p:ext uri="{BB962C8B-B14F-4D97-AF65-F5344CB8AC3E}">
        <p14:creationId xmlns:p14="http://schemas.microsoft.com/office/powerpoint/2010/main" val="1841438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6349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F7A355AC-8F1F-4B0B-85FD-0A77BEA28B10}" type="slidenum">
              <a:rPr lang="en-US" sz="900"/>
              <a:pPr eaLnBrk="1" hangingPunct="1">
                <a:defRPr/>
              </a:pPr>
              <a:t>3</a:t>
            </a:fld>
            <a:endParaRPr lang="en-US" sz="900"/>
          </a:p>
        </p:txBody>
      </p:sp>
    </p:spTree>
    <p:extLst>
      <p:ext uri="{BB962C8B-B14F-4D97-AF65-F5344CB8AC3E}">
        <p14:creationId xmlns:p14="http://schemas.microsoft.com/office/powerpoint/2010/main" val="14293160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8704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F43BBD34-1901-4691-9603-2FBFF965C2A3}" type="slidenum">
              <a:rPr lang="en-US" sz="900"/>
              <a:pPr eaLnBrk="1" hangingPunct="1">
                <a:defRPr/>
              </a:pPr>
              <a:t>33</a:t>
            </a:fld>
            <a:endParaRPr lang="en-US" sz="900"/>
          </a:p>
        </p:txBody>
      </p:sp>
    </p:spTree>
    <p:extLst>
      <p:ext uri="{BB962C8B-B14F-4D97-AF65-F5344CB8AC3E}">
        <p14:creationId xmlns:p14="http://schemas.microsoft.com/office/powerpoint/2010/main" val="20199179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8704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F43BBD34-1901-4691-9603-2FBFF965C2A3}" type="slidenum">
              <a:rPr lang="en-US" sz="900"/>
              <a:pPr eaLnBrk="1" hangingPunct="1">
                <a:defRPr/>
              </a:pPr>
              <a:t>34</a:t>
            </a:fld>
            <a:endParaRPr lang="en-US" sz="900"/>
          </a:p>
        </p:txBody>
      </p:sp>
    </p:spTree>
    <p:extLst>
      <p:ext uri="{BB962C8B-B14F-4D97-AF65-F5344CB8AC3E}">
        <p14:creationId xmlns:p14="http://schemas.microsoft.com/office/powerpoint/2010/main" val="42655939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8806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CDDA2E2F-944B-4CA4-8F3D-87A6AA01D03B}" type="slidenum">
              <a:rPr lang="en-US" sz="900"/>
              <a:pPr eaLnBrk="1" hangingPunct="1">
                <a:defRPr/>
              </a:pPr>
              <a:t>35</a:t>
            </a:fld>
            <a:endParaRPr lang="en-US" sz="900"/>
          </a:p>
        </p:txBody>
      </p:sp>
    </p:spTree>
    <p:extLst>
      <p:ext uri="{BB962C8B-B14F-4D97-AF65-F5344CB8AC3E}">
        <p14:creationId xmlns:p14="http://schemas.microsoft.com/office/powerpoint/2010/main" val="35525257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2CC5DCC2-E1D8-41FE-A6BE-E619AAB4958C}" type="datetime8">
              <a:rPr lang="en-US" sz="900">
                <a:solidFill>
                  <a:schemeClr val="accent1"/>
                </a:solidFill>
              </a:rPr>
              <a:pPr>
                <a:defRPr/>
              </a:pPr>
              <a:t>06/29/16 10:36</a:t>
            </a:fld>
            <a:endParaRPr lang="en-US" sz="900">
              <a:solidFill>
                <a:schemeClr val="accent1"/>
              </a:solidFill>
            </a:endParaRPr>
          </a:p>
        </p:txBody>
      </p:sp>
      <p:sp>
        <p:nvSpPr>
          <p:cNvPr id="89091"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2A435B45-3FD7-417E-B1F8-EC73824B40E1}" type="slidenum">
              <a:rPr lang="en-US" sz="900">
                <a:solidFill>
                  <a:schemeClr val="accent1"/>
                </a:solidFill>
              </a:rPr>
              <a:pPr>
                <a:defRPr/>
              </a:pPr>
              <a:t>36</a:t>
            </a:fld>
            <a:endParaRPr lang="en-US" sz="900">
              <a:solidFill>
                <a:schemeClr val="accent1"/>
              </a:solidFill>
            </a:endParaRPr>
          </a:p>
        </p:txBody>
      </p:sp>
      <p:sp>
        <p:nvSpPr>
          <p:cNvPr id="89092" name="Rectangle 2"/>
          <p:cNvSpPr>
            <a:spLocks noGrp="1" noRot="1" noChangeAspect="1" noChangeArrowheads="1" noTextEdit="1"/>
          </p:cNvSpPr>
          <p:nvPr>
            <p:ph type="sldImg"/>
          </p:nvPr>
        </p:nvSpPr>
        <p:spPr>
          <a:xfrm>
            <a:off x="1146175" y="687388"/>
            <a:ext cx="4567238" cy="3427412"/>
          </a:xfrm>
          <a:ln/>
        </p:spPr>
      </p:sp>
      <p:sp>
        <p:nvSpPr>
          <p:cNvPr id="89093" name="Rectangle 3"/>
          <p:cNvSpPr>
            <a:spLocks noGrp="1" noChangeArrowheads="1"/>
          </p:cNvSpPr>
          <p:nvPr>
            <p:ph type="body" idx="1"/>
          </p:nvPr>
        </p:nvSpPr>
        <p:spPr>
          <a:xfrm>
            <a:off x="1043810" y="4341856"/>
            <a:ext cx="4716416"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ea typeface="ＭＳ Ｐゴシック" pitchFamily="34" charset="-128"/>
            </a:endParaRPr>
          </a:p>
        </p:txBody>
      </p:sp>
    </p:spTree>
    <p:extLst>
      <p:ext uri="{BB962C8B-B14F-4D97-AF65-F5344CB8AC3E}">
        <p14:creationId xmlns:p14="http://schemas.microsoft.com/office/powerpoint/2010/main" val="39926138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011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A6409563-4D3A-4667-AB78-E8AA84D761C1}" type="slidenum">
              <a:rPr lang="en-US" sz="900"/>
              <a:pPr eaLnBrk="1" hangingPunct="1">
                <a:defRPr/>
              </a:pPr>
              <a:t>37</a:t>
            </a:fld>
            <a:endParaRPr lang="en-US" sz="900"/>
          </a:p>
        </p:txBody>
      </p:sp>
    </p:spTree>
    <p:extLst>
      <p:ext uri="{BB962C8B-B14F-4D97-AF65-F5344CB8AC3E}">
        <p14:creationId xmlns:p14="http://schemas.microsoft.com/office/powerpoint/2010/main" val="13876424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114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A7C4EC00-C61F-4ACB-AB75-538146C661F6}" type="slidenum">
              <a:rPr lang="en-US" sz="900"/>
              <a:pPr eaLnBrk="1" hangingPunct="1">
                <a:defRPr/>
              </a:pPr>
              <a:t>38</a:t>
            </a:fld>
            <a:endParaRPr lang="en-US" sz="900"/>
          </a:p>
        </p:txBody>
      </p:sp>
    </p:spTree>
    <p:extLst>
      <p:ext uri="{BB962C8B-B14F-4D97-AF65-F5344CB8AC3E}">
        <p14:creationId xmlns:p14="http://schemas.microsoft.com/office/powerpoint/2010/main" val="7791326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216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45A2AD8-5D77-4B63-9F13-4A6E4ACF333A}" type="slidenum">
              <a:rPr lang="en-US" sz="900"/>
              <a:pPr eaLnBrk="1" hangingPunct="1">
                <a:defRPr/>
              </a:pPr>
              <a:t>41</a:t>
            </a:fld>
            <a:endParaRPr lang="en-US" sz="900"/>
          </a:p>
        </p:txBody>
      </p:sp>
    </p:spTree>
    <p:extLst>
      <p:ext uri="{BB962C8B-B14F-4D97-AF65-F5344CB8AC3E}">
        <p14:creationId xmlns:p14="http://schemas.microsoft.com/office/powerpoint/2010/main" val="21143575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318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77B5D245-51E0-4353-A05F-E39D9563DB3D}" type="slidenum">
              <a:rPr lang="en-US" sz="900"/>
              <a:pPr eaLnBrk="1" hangingPunct="1">
                <a:defRPr/>
              </a:pPr>
              <a:t>43</a:t>
            </a:fld>
            <a:endParaRPr lang="en-US" sz="900"/>
          </a:p>
        </p:txBody>
      </p:sp>
    </p:spTree>
    <p:extLst>
      <p:ext uri="{BB962C8B-B14F-4D97-AF65-F5344CB8AC3E}">
        <p14:creationId xmlns:p14="http://schemas.microsoft.com/office/powerpoint/2010/main" val="19324171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421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7D1F0DD-82D7-4DB7-8D08-916F54CF9D8E}" type="slidenum">
              <a:rPr lang="en-US" sz="900"/>
              <a:pPr eaLnBrk="1" hangingPunct="1">
                <a:defRPr/>
              </a:pPr>
              <a:t>45</a:t>
            </a:fld>
            <a:endParaRPr lang="en-US" sz="900"/>
          </a:p>
        </p:txBody>
      </p:sp>
    </p:spTree>
    <p:extLst>
      <p:ext uri="{BB962C8B-B14F-4D97-AF65-F5344CB8AC3E}">
        <p14:creationId xmlns:p14="http://schemas.microsoft.com/office/powerpoint/2010/main" val="14878742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523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6C36649-EC6E-4F78-8ED6-28EF4A870FDD}" type="slidenum">
              <a:rPr lang="en-US" sz="900"/>
              <a:pPr eaLnBrk="1" hangingPunct="1">
                <a:defRPr/>
              </a:pPr>
              <a:t>46</a:t>
            </a:fld>
            <a:endParaRPr lang="en-US" sz="900"/>
          </a:p>
        </p:txBody>
      </p:sp>
    </p:spTree>
    <p:extLst>
      <p:ext uri="{BB962C8B-B14F-4D97-AF65-F5344CB8AC3E}">
        <p14:creationId xmlns:p14="http://schemas.microsoft.com/office/powerpoint/2010/main" val="356604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6349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F7A355AC-8F1F-4B0B-85FD-0A77BEA28B10}" type="slidenum">
              <a:rPr lang="en-US" sz="900"/>
              <a:pPr eaLnBrk="1" hangingPunct="1">
                <a:defRPr/>
              </a:pPr>
              <a:t>4</a:t>
            </a:fld>
            <a:endParaRPr lang="en-US" sz="900"/>
          </a:p>
        </p:txBody>
      </p:sp>
    </p:spTree>
    <p:extLst>
      <p:ext uri="{BB962C8B-B14F-4D97-AF65-F5344CB8AC3E}">
        <p14:creationId xmlns:p14="http://schemas.microsoft.com/office/powerpoint/2010/main" val="25788271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626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49C3D302-1F7E-45F3-83B0-8ECC036C5BB3}" type="slidenum">
              <a:rPr lang="en-US" sz="900"/>
              <a:pPr eaLnBrk="1" hangingPunct="1">
                <a:defRPr/>
              </a:pPr>
              <a:t>47</a:t>
            </a:fld>
            <a:endParaRPr lang="en-US" sz="900"/>
          </a:p>
        </p:txBody>
      </p:sp>
    </p:spTree>
    <p:extLst>
      <p:ext uri="{BB962C8B-B14F-4D97-AF65-F5344CB8AC3E}">
        <p14:creationId xmlns:p14="http://schemas.microsoft.com/office/powerpoint/2010/main" val="11549418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626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49C3D302-1F7E-45F3-83B0-8ECC036C5BB3}" type="slidenum">
              <a:rPr lang="en-US" sz="900"/>
              <a:pPr eaLnBrk="1" hangingPunct="1">
                <a:defRPr/>
              </a:pPr>
              <a:t>48</a:t>
            </a:fld>
            <a:endParaRPr lang="en-US" sz="900"/>
          </a:p>
        </p:txBody>
      </p:sp>
    </p:spTree>
    <p:extLst>
      <p:ext uri="{BB962C8B-B14F-4D97-AF65-F5344CB8AC3E}">
        <p14:creationId xmlns:p14="http://schemas.microsoft.com/office/powerpoint/2010/main" val="5538260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2E399BB6-ACD8-48AC-8FD0-4904FAAE2807}" type="datetime8">
              <a:rPr lang="en-US" sz="900">
                <a:solidFill>
                  <a:schemeClr val="accent1"/>
                </a:solidFill>
              </a:rPr>
              <a:pPr>
                <a:defRPr/>
              </a:pPr>
              <a:t>06/29/16 10:36</a:t>
            </a:fld>
            <a:endParaRPr lang="en-US" sz="900">
              <a:solidFill>
                <a:schemeClr val="accent1"/>
              </a:solidFill>
            </a:endParaRPr>
          </a:p>
        </p:txBody>
      </p:sp>
      <p:sp>
        <p:nvSpPr>
          <p:cNvPr id="97283"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2844E66A-47DD-4DC0-9709-0CB457029C04}" type="slidenum">
              <a:rPr lang="en-US" sz="900">
                <a:solidFill>
                  <a:schemeClr val="accent1"/>
                </a:solidFill>
              </a:rPr>
              <a:pPr>
                <a:defRPr/>
              </a:pPr>
              <a:t>49</a:t>
            </a:fld>
            <a:endParaRPr lang="en-US" sz="900">
              <a:solidFill>
                <a:schemeClr val="accent1"/>
              </a:solidFill>
            </a:endParaRPr>
          </a:p>
        </p:txBody>
      </p:sp>
      <p:sp>
        <p:nvSpPr>
          <p:cNvPr id="97284" name="Rectangle 2"/>
          <p:cNvSpPr>
            <a:spLocks noGrp="1" noRot="1" noChangeAspect="1" noChangeArrowheads="1" noTextEdit="1"/>
          </p:cNvSpPr>
          <p:nvPr>
            <p:ph type="sldImg"/>
          </p:nvPr>
        </p:nvSpPr>
        <p:spPr>
          <a:xfrm>
            <a:off x="1146175" y="687388"/>
            <a:ext cx="4567238" cy="3427412"/>
          </a:xfrm>
          <a:ln/>
        </p:spPr>
      </p:sp>
      <p:sp>
        <p:nvSpPr>
          <p:cNvPr id="97285" name="Rectangle 3"/>
          <p:cNvSpPr>
            <a:spLocks noGrp="1" noChangeArrowheads="1"/>
          </p:cNvSpPr>
          <p:nvPr>
            <p:ph type="body" idx="1"/>
          </p:nvPr>
        </p:nvSpPr>
        <p:spPr>
          <a:xfrm>
            <a:off x="1043810" y="4341856"/>
            <a:ext cx="4716416"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ea typeface="ＭＳ Ｐゴシック" pitchFamily="34" charset="-128"/>
            </a:endParaRPr>
          </a:p>
        </p:txBody>
      </p:sp>
    </p:spTree>
    <p:extLst>
      <p:ext uri="{BB962C8B-B14F-4D97-AF65-F5344CB8AC3E}">
        <p14:creationId xmlns:p14="http://schemas.microsoft.com/office/powerpoint/2010/main" val="15780691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50</a:t>
            </a:fld>
            <a:endParaRPr lang="en-US" sz="900"/>
          </a:p>
        </p:txBody>
      </p:sp>
    </p:spTree>
    <p:extLst>
      <p:ext uri="{BB962C8B-B14F-4D97-AF65-F5344CB8AC3E}">
        <p14:creationId xmlns:p14="http://schemas.microsoft.com/office/powerpoint/2010/main" val="2272541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51</a:t>
            </a:fld>
            <a:endParaRPr lang="en-US" sz="900"/>
          </a:p>
        </p:txBody>
      </p:sp>
    </p:spTree>
    <p:extLst>
      <p:ext uri="{BB962C8B-B14F-4D97-AF65-F5344CB8AC3E}">
        <p14:creationId xmlns:p14="http://schemas.microsoft.com/office/powerpoint/2010/main" val="27211662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52</a:t>
            </a:fld>
            <a:endParaRPr lang="en-US" sz="900"/>
          </a:p>
        </p:txBody>
      </p:sp>
    </p:spTree>
    <p:extLst>
      <p:ext uri="{BB962C8B-B14F-4D97-AF65-F5344CB8AC3E}">
        <p14:creationId xmlns:p14="http://schemas.microsoft.com/office/powerpoint/2010/main" val="35630486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53</a:t>
            </a:fld>
            <a:endParaRPr lang="en-US" sz="900"/>
          </a:p>
        </p:txBody>
      </p:sp>
    </p:spTree>
    <p:extLst>
      <p:ext uri="{BB962C8B-B14F-4D97-AF65-F5344CB8AC3E}">
        <p14:creationId xmlns:p14="http://schemas.microsoft.com/office/powerpoint/2010/main" val="30421485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54</a:t>
            </a:fld>
            <a:endParaRPr lang="en-US" sz="900"/>
          </a:p>
        </p:txBody>
      </p:sp>
    </p:spTree>
    <p:extLst>
      <p:ext uri="{BB962C8B-B14F-4D97-AF65-F5344CB8AC3E}">
        <p14:creationId xmlns:p14="http://schemas.microsoft.com/office/powerpoint/2010/main" val="2298040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421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7D1F0DD-82D7-4DB7-8D08-916F54CF9D8E}" type="slidenum">
              <a:rPr lang="en-US" sz="900"/>
              <a:pPr eaLnBrk="1" hangingPunct="1">
                <a:defRPr/>
              </a:pPr>
              <a:t>55</a:t>
            </a:fld>
            <a:endParaRPr lang="en-US" sz="900"/>
          </a:p>
        </p:txBody>
      </p:sp>
    </p:spTree>
    <p:extLst>
      <p:ext uri="{BB962C8B-B14F-4D97-AF65-F5344CB8AC3E}">
        <p14:creationId xmlns:p14="http://schemas.microsoft.com/office/powerpoint/2010/main" val="10218122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56</a:t>
            </a:fld>
            <a:endParaRPr lang="en-US" sz="900"/>
          </a:p>
        </p:txBody>
      </p:sp>
    </p:spTree>
    <p:extLst>
      <p:ext uri="{BB962C8B-B14F-4D97-AF65-F5344CB8AC3E}">
        <p14:creationId xmlns:p14="http://schemas.microsoft.com/office/powerpoint/2010/main" val="2577998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FF36F6E2-79FD-4E12-A6B9-A8785674B05E}" type="datetime8">
              <a:rPr lang="en-US" sz="900">
                <a:solidFill>
                  <a:schemeClr val="accent1"/>
                </a:solidFill>
              </a:rPr>
              <a:pPr>
                <a:defRPr/>
              </a:pPr>
              <a:t>06/29/16 10:36</a:t>
            </a:fld>
            <a:endParaRPr lang="en-US" sz="900">
              <a:solidFill>
                <a:schemeClr val="accent1"/>
              </a:solidFill>
            </a:endParaRPr>
          </a:p>
        </p:txBody>
      </p:sp>
      <p:sp>
        <p:nvSpPr>
          <p:cNvPr id="64515"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63479C2B-6822-42A9-B434-34F25EA5B246}" type="slidenum">
              <a:rPr lang="en-US" sz="900">
                <a:solidFill>
                  <a:schemeClr val="accent1"/>
                </a:solidFill>
              </a:rPr>
              <a:pPr>
                <a:defRPr/>
              </a:pPr>
              <a:t>5</a:t>
            </a:fld>
            <a:endParaRPr lang="en-US" sz="900">
              <a:solidFill>
                <a:schemeClr val="accent1"/>
              </a:solidFill>
            </a:endParaRPr>
          </a:p>
        </p:txBody>
      </p:sp>
      <p:sp>
        <p:nvSpPr>
          <p:cNvPr id="64516" name="Rectangle 2"/>
          <p:cNvSpPr>
            <a:spLocks noGrp="1" noRot="1" noChangeAspect="1" noChangeArrowheads="1" noTextEdit="1"/>
          </p:cNvSpPr>
          <p:nvPr>
            <p:ph type="sldImg"/>
          </p:nvPr>
        </p:nvSpPr>
        <p:spPr>
          <a:xfrm>
            <a:off x="1146175" y="687388"/>
            <a:ext cx="4567238" cy="3427412"/>
          </a:xfrm>
          <a:ln/>
        </p:spPr>
      </p:sp>
      <p:sp>
        <p:nvSpPr>
          <p:cNvPr id="64517" name="Rectangle 3"/>
          <p:cNvSpPr>
            <a:spLocks noGrp="1" noChangeArrowheads="1"/>
          </p:cNvSpPr>
          <p:nvPr>
            <p:ph type="body" idx="1"/>
          </p:nvPr>
        </p:nvSpPr>
        <p:spPr>
          <a:xfrm>
            <a:off x="1043810" y="4341856"/>
            <a:ext cx="4716416"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ea typeface="ＭＳ Ｐゴシック" pitchFamily="34" charset="-128"/>
            </a:endParaRPr>
          </a:p>
        </p:txBody>
      </p:sp>
    </p:spTree>
    <p:extLst>
      <p:ext uri="{BB962C8B-B14F-4D97-AF65-F5344CB8AC3E}">
        <p14:creationId xmlns:p14="http://schemas.microsoft.com/office/powerpoint/2010/main" val="28701648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57</a:t>
            </a:fld>
            <a:endParaRPr lang="en-US" sz="900"/>
          </a:p>
        </p:txBody>
      </p:sp>
    </p:spTree>
    <p:extLst>
      <p:ext uri="{BB962C8B-B14F-4D97-AF65-F5344CB8AC3E}">
        <p14:creationId xmlns:p14="http://schemas.microsoft.com/office/powerpoint/2010/main" val="31053247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58</a:t>
            </a:fld>
            <a:endParaRPr lang="en-US" sz="900"/>
          </a:p>
        </p:txBody>
      </p:sp>
    </p:spTree>
    <p:extLst>
      <p:ext uri="{BB962C8B-B14F-4D97-AF65-F5344CB8AC3E}">
        <p14:creationId xmlns:p14="http://schemas.microsoft.com/office/powerpoint/2010/main" val="43598242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626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49C3D302-1F7E-45F3-83B0-8ECC036C5BB3}" type="slidenum">
              <a:rPr lang="en-US" sz="900"/>
              <a:pPr eaLnBrk="1" hangingPunct="1">
                <a:defRPr/>
              </a:pPr>
              <a:t>59</a:t>
            </a:fld>
            <a:endParaRPr lang="en-US" sz="900"/>
          </a:p>
        </p:txBody>
      </p:sp>
    </p:spTree>
    <p:extLst>
      <p:ext uri="{BB962C8B-B14F-4D97-AF65-F5344CB8AC3E}">
        <p14:creationId xmlns:p14="http://schemas.microsoft.com/office/powerpoint/2010/main" val="22147545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60</a:t>
            </a:fld>
            <a:endParaRPr lang="en-US" sz="900"/>
          </a:p>
        </p:txBody>
      </p:sp>
    </p:spTree>
    <p:extLst>
      <p:ext uri="{BB962C8B-B14F-4D97-AF65-F5344CB8AC3E}">
        <p14:creationId xmlns:p14="http://schemas.microsoft.com/office/powerpoint/2010/main" val="16748580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61</a:t>
            </a:fld>
            <a:endParaRPr lang="en-US" sz="900"/>
          </a:p>
        </p:txBody>
      </p:sp>
    </p:spTree>
    <p:extLst>
      <p:ext uri="{BB962C8B-B14F-4D97-AF65-F5344CB8AC3E}">
        <p14:creationId xmlns:p14="http://schemas.microsoft.com/office/powerpoint/2010/main" val="31713352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626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49C3D302-1F7E-45F3-83B0-8ECC036C5BB3}" type="slidenum">
              <a:rPr lang="en-US" sz="900"/>
              <a:pPr eaLnBrk="1" hangingPunct="1">
                <a:defRPr/>
              </a:pPr>
              <a:t>62</a:t>
            </a:fld>
            <a:endParaRPr lang="en-US" sz="900"/>
          </a:p>
        </p:txBody>
      </p:sp>
    </p:spTree>
    <p:extLst>
      <p:ext uri="{BB962C8B-B14F-4D97-AF65-F5344CB8AC3E}">
        <p14:creationId xmlns:p14="http://schemas.microsoft.com/office/powerpoint/2010/main" val="6537417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63</a:t>
            </a:fld>
            <a:endParaRPr lang="en-US" sz="900"/>
          </a:p>
        </p:txBody>
      </p:sp>
    </p:spTree>
    <p:extLst>
      <p:ext uri="{BB962C8B-B14F-4D97-AF65-F5344CB8AC3E}">
        <p14:creationId xmlns:p14="http://schemas.microsoft.com/office/powerpoint/2010/main" val="8329146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626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49C3D302-1F7E-45F3-83B0-8ECC036C5BB3}" type="slidenum">
              <a:rPr lang="en-US" sz="900"/>
              <a:pPr eaLnBrk="1" hangingPunct="1">
                <a:defRPr/>
              </a:pPr>
              <a:t>64</a:t>
            </a:fld>
            <a:endParaRPr lang="en-US" sz="900"/>
          </a:p>
        </p:txBody>
      </p:sp>
    </p:spTree>
    <p:extLst>
      <p:ext uri="{BB962C8B-B14F-4D97-AF65-F5344CB8AC3E}">
        <p14:creationId xmlns:p14="http://schemas.microsoft.com/office/powerpoint/2010/main" val="872063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65</a:t>
            </a:fld>
            <a:endParaRPr lang="en-US" sz="900"/>
          </a:p>
        </p:txBody>
      </p:sp>
    </p:spTree>
    <p:extLst>
      <p:ext uri="{BB962C8B-B14F-4D97-AF65-F5344CB8AC3E}">
        <p14:creationId xmlns:p14="http://schemas.microsoft.com/office/powerpoint/2010/main" val="275115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626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49C3D302-1F7E-45F3-83B0-8ECC036C5BB3}" type="slidenum">
              <a:rPr lang="en-US" sz="900"/>
              <a:pPr eaLnBrk="1" hangingPunct="1">
                <a:defRPr/>
              </a:pPr>
              <a:t>66</a:t>
            </a:fld>
            <a:endParaRPr lang="en-US" sz="900"/>
          </a:p>
        </p:txBody>
      </p:sp>
    </p:spTree>
    <p:extLst>
      <p:ext uri="{BB962C8B-B14F-4D97-AF65-F5344CB8AC3E}">
        <p14:creationId xmlns:p14="http://schemas.microsoft.com/office/powerpoint/2010/main" val="3312741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6554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4C27DAF6-FF40-4614-B2FF-FFD63DEE8B32}" type="slidenum">
              <a:rPr lang="en-US" sz="900"/>
              <a:pPr eaLnBrk="1" hangingPunct="1">
                <a:defRPr/>
              </a:pPr>
              <a:t>6</a:t>
            </a:fld>
            <a:endParaRPr lang="en-US" sz="900"/>
          </a:p>
        </p:txBody>
      </p:sp>
    </p:spTree>
    <p:extLst>
      <p:ext uri="{BB962C8B-B14F-4D97-AF65-F5344CB8AC3E}">
        <p14:creationId xmlns:p14="http://schemas.microsoft.com/office/powerpoint/2010/main" val="32347348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421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7D1F0DD-82D7-4DB7-8D08-916F54CF9D8E}" type="slidenum">
              <a:rPr lang="en-US" sz="900"/>
              <a:pPr eaLnBrk="1" hangingPunct="1">
                <a:defRPr/>
              </a:pPr>
              <a:t>67</a:t>
            </a:fld>
            <a:endParaRPr lang="en-US" sz="900"/>
          </a:p>
        </p:txBody>
      </p:sp>
    </p:spTree>
    <p:extLst>
      <p:ext uri="{BB962C8B-B14F-4D97-AF65-F5344CB8AC3E}">
        <p14:creationId xmlns:p14="http://schemas.microsoft.com/office/powerpoint/2010/main" val="241961706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68</a:t>
            </a:fld>
            <a:endParaRPr lang="en-US" sz="900"/>
          </a:p>
        </p:txBody>
      </p:sp>
    </p:spTree>
    <p:extLst>
      <p:ext uri="{BB962C8B-B14F-4D97-AF65-F5344CB8AC3E}">
        <p14:creationId xmlns:p14="http://schemas.microsoft.com/office/powerpoint/2010/main" val="40976865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69</a:t>
            </a:fld>
            <a:endParaRPr lang="en-US" sz="900"/>
          </a:p>
        </p:txBody>
      </p:sp>
    </p:spTree>
    <p:extLst>
      <p:ext uri="{BB962C8B-B14F-4D97-AF65-F5344CB8AC3E}">
        <p14:creationId xmlns:p14="http://schemas.microsoft.com/office/powerpoint/2010/main" val="3964611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70</a:t>
            </a:fld>
            <a:endParaRPr lang="en-US" sz="900"/>
          </a:p>
        </p:txBody>
      </p:sp>
    </p:spTree>
    <p:extLst>
      <p:ext uri="{BB962C8B-B14F-4D97-AF65-F5344CB8AC3E}">
        <p14:creationId xmlns:p14="http://schemas.microsoft.com/office/powerpoint/2010/main" val="248924732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830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16C8D3E-B34D-4E79-BF29-F153E2423293}" type="slidenum">
              <a:rPr lang="en-US" sz="900"/>
              <a:pPr eaLnBrk="1" hangingPunct="1">
                <a:defRPr/>
              </a:pPr>
              <a:t>71</a:t>
            </a:fld>
            <a:endParaRPr lang="en-US" sz="900"/>
          </a:p>
        </p:txBody>
      </p:sp>
    </p:spTree>
    <p:extLst>
      <p:ext uri="{BB962C8B-B14F-4D97-AF65-F5344CB8AC3E}">
        <p14:creationId xmlns:p14="http://schemas.microsoft.com/office/powerpoint/2010/main" val="36602418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9933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AE2E0F2-2345-4C00-818F-F877E1C86D29}" type="slidenum">
              <a:rPr lang="en-US" sz="900"/>
              <a:pPr eaLnBrk="1" hangingPunct="1">
                <a:defRPr/>
              </a:pPr>
              <a:t>72</a:t>
            </a:fld>
            <a:endParaRPr lang="en-US" sz="900"/>
          </a:p>
        </p:txBody>
      </p:sp>
    </p:spTree>
    <p:extLst>
      <p:ext uri="{BB962C8B-B14F-4D97-AF65-F5344CB8AC3E}">
        <p14:creationId xmlns:p14="http://schemas.microsoft.com/office/powerpoint/2010/main" val="204620456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0035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C740651-90BB-4F82-80A5-BC2DDA9C6554}" type="slidenum">
              <a:rPr lang="en-US" sz="900"/>
              <a:pPr eaLnBrk="1" hangingPunct="1">
                <a:defRPr/>
              </a:pPr>
              <a:t>73</a:t>
            </a:fld>
            <a:endParaRPr lang="en-US" sz="900"/>
          </a:p>
        </p:txBody>
      </p:sp>
    </p:spTree>
    <p:extLst>
      <p:ext uri="{BB962C8B-B14F-4D97-AF65-F5344CB8AC3E}">
        <p14:creationId xmlns:p14="http://schemas.microsoft.com/office/powerpoint/2010/main" val="12235271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0138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F922B8F0-C689-45E4-BE88-D7AFBF86C57C}" type="slidenum">
              <a:rPr lang="en-US" sz="900"/>
              <a:pPr eaLnBrk="1" hangingPunct="1">
                <a:defRPr/>
              </a:pPr>
              <a:t>74</a:t>
            </a:fld>
            <a:endParaRPr lang="en-US" sz="900"/>
          </a:p>
        </p:txBody>
      </p:sp>
    </p:spTree>
    <p:extLst>
      <p:ext uri="{BB962C8B-B14F-4D97-AF65-F5344CB8AC3E}">
        <p14:creationId xmlns:p14="http://schemas.microsoft.com/office/powerpoint/2010/main" val="172857996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0240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18628BE4-CFA7-46FD-B7EA-945E7E0D0B17}" type="slidenum">
              <a:rPr lang="en-US" sz="900"/>
              <a:pPr eaLnBrk="1" hangingPunct="1">
                <a:defRPr/>
              </a:pPr>
              <a:t>75</a:t>
            </a:fld>
            <a:endParaRPr lang="en-US" sz="900"/>
          </a:p>
        </p:txBody>
      </p:sp>
    </p:spTree>
    <p:extLst>
      <p:ext uri="{BB962C8B-B14F-4D97-AF65-F5344CB8AC3E}">
        <p14:creationId xmlns:p14="http://schemas.microsoft.com/office/powerpoint/2010/main" val="130314597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0342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88C31A0-C69C-490B-B472-4A57EB49B81F}" type="slidenum">
              <a:rPr lang="en-US" sz="900"/>
              <a:pPr eaLnBrk="1" hangingPunct="1">
                <a:defRPr/>
              </a:pPr>
              <a:t>76</a:t>
            </a:fld>
            <a:endParaRPr lang="en-US" sz="900"/>
          </a:p>
        </p:txBody>
      </p:sp>
    </p:spTree>
    <p:extLst>
      <p:ext uri="{BB962C8B-B14F-4D97-AF65-F5344CB8AC3E}">
        <p14:creationId xmlns:p14="http://schemas.microsoft.com/office/powerpoint/2010/main" val="2292934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6656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C59D6539-74A4-4EBA-83E2-09504F1CD73A}" type="slidenum">
              <a:rPr lang="en-US" sz="900"/>
              <a:pPr eaLnBrk="1" hangingPunct="1">
                <a:defRPr/>
              </a:pPr>
              <a:t>8</a:t>
            </a:fld>
            <a:endParaRPr lang="en-US" sz="900"/>
          </a:p>
        </p:txBody>
      </p:sp>
    </p:spTree>
    <p:extLst>
      <p:ext uri="{BB962C8B-B14F-4D97-AF65-F5344CB8AC3E}">
        <p14:creationId xmlns:p14="http://schemas.microsoft.com/office/powerpoint/2010/main" val="380707412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0445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CC8CE41C-901D-400B-A702-32D20DF250CA}" type="slidenum">
              <a:rPr lang="en-US" sz="900"/>
              <a:pPr eaLnBrk="1" hangingPunct="1">
                <a:defRPr/>
              </a:pPr>
              <a:t>77</a:t>
            </a:fld>
            <a:endParaRPr lang="en-US" sz="900"/>
          </a:p>
        </p:txBody>
      </p:sp>
    </p:spTree>
    <p:extLst>
      <p:ext uri="{BB962C8B-B14F-4D97-AF65-F5344CB8AC3E}">
        <p14:creationId xmlns:p14="http://schemas.microsoft.com/office/powerpoint/2010/main" val="10580148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0547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2854401-94DC-450E-B869-468147A9C1ED}" type="slidenum">
              <a:rPr lang="en-US" sz="900"/>
              <a:pPr eaLnBrk="1" hangingPunct="1">
                <a:defRPr/>
              </a:pPr>
              <a:t>78</a:t>
            </a:fld>
            <a:endParaRPr lang="en-US" sz="900"/>
          </a:p>
        </p:txBody>
      </p:sp>
    </p:spTree>
    <p:extLst>
      <p:ext uri="{BB962C8B-B14F-4D97-AF65-F5344CB8AC3E}">
        <p14:creationId xmlns:p14="http://schemas.microsoft.com/office/powerpoint/2010/main" val="10099061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3"/>
          <p:cNvSpPr>
            <a:spLocks noGrp="1" noChangeArrowheads="1"/>
          </p:cNvSpPr>
          <p:nvPr>
            <p:ph type="dt" sz="quarter"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E02E9265-D593-4A41-B189-0C4A5FA9C7FC}" type="datetime8">
              <a:rPr lang="en-US" sz="900">
                <a:solidFill>
                  <a:schemeClr val="accent1"/>
                </a:solidFill>
              </a:rPr>
              <a:pPr>
                <a:defRPr/>
              </a:pPr>
              <a:t>06/29/16 10:36</a:t>
            </a:fld>
            <a:endParaRPr lang="en-US" sz="900">
              <a:solidFill>
                <a:schemeClr val="accent1"/>
              </a:solidFill>
            </a:endParaRPr>
          </a:p>
        </p:txBody>
      </p:sp>
      <p:sp>
        <p:nvSpPr>
          <p:cNvPr id="106499"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5E94085A-36C2-4589-B148-014872008D75}" type="slidenum">
              <a:rPr lang="en-US" sz="900">
                <a:solidFill>
                  <a:schemeClr val="accent1"/>
                </a:solidFill>
              </a:rPr>
              <a:pPr>
                <a:defRPr/>
              </a:pPr>
              <a:t>79</a:t>
            </a:fld>
            <a:endParaRPr lang="en-US" sz="900">
              <a:solidFill>
                <a:schemeClr val="accent1"/>
              </a:solidFill>
            </a:endParaRPr>
          </a:p>
        </p:txBody>
      </p:sp>
      <p:sp>
        <p:nvSpPr>
          <p:cNvPr id="106500" name="Rectangle 2"/>
          <p:cNvSpPr>
            <a:spLocks noGrp="1" noRot="1" noChangeAspect="1" noChangeArrowheads="1" noTextEdit="1"/>
          </p:cNvSpPr>
          <p:nvPr>
            <p:ph type="sldImg"/>
          </p:nvPr>
        </p:nvSpPr>
        <p:spPr>
          <a:xfrm>
            <a:off x="1146175" y="687388"/>
            <a:ext cx="4567238" cy="3427412"/>
          </a:xfrm>
          <a:ln/>
        </p:spPr>
      </p:sp>
      <p:sp>
        <p:nvSpPr>
          <p:cNvPr id="106501" name="Rectangle 3"/>
          <p:cNvSpPr>
            <a:spLocks noGrp="1" noChangeArrowheads="1"/>
          </p:cNvSpPr>
          <p:nvPr>
            <p:ph type="body" idx="1"/>
          </p:nvPr>
        </p:nvSpPr>
        <p:spPr>
          <a:xfrm>
            <a:off x="1043810" y="4341856"/>
            <a:ext cx="4716416"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ea typeface="ＭＳ Ｐゴシック" pitchFamily="34" charset="-128"/>
            </a:endParaRPr>
          </a:p>
        </p:txBody>
      </p:sp>
    </p:spTree>
    <p:extLst>
      <p:ext uri="{BB962C8B-B14F-4D97-AF65-F5344CB8AC3E}">
        <p14:creationId xmlns:p14="http://schemas.microsoft.com/office/powerpoint/2010/main" val="39569798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07524"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E1DC87B-1A73-49BF-A3F1-CA2B1E1AB4BD}" type="slidenum">
              <a:rPr lang="en-US" sz="900"/>
              <a:pPr eaLnBrk="1" hangingPunct="1">
                <a:defRPr/>
              </a:pPr>
              <a:t>80</a:t>
            </a:fld>
            <a:endParaRPr lang="en-US" sz="900"/>
          </a:p>
        </p:txBody>
      </p:sp>
    </p:spTree>
    <p:extLst>
      <p:ext uri="{BB962C8B-B14F-4D97-AF65-F5344CB8AC3E}">
        <p14:creationId xmlns:p14="http://schemas.microsoft.com/office/powerpoint/2010/main" val="391143487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0854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F526CE7-A88A-476C-9AFB-D8CC186D43F5}" type="slidenum">
              <a:rPr lang="en-US" sz="900"/>
              <a:pPr eaLnBrk="1" hangingPunct="1">
                <a:defRPr/>
              </a:pPr>
              <a:t>81</a:t>
            </a:fld>
            <a:endParaRPr lang="en-US" sz="900"/>
          </a:p>
        </p:txBody>
      </p:sp>
    </p:spTree>
    <p:extLst>
      <p:ext uri="{BB962C8B-B14F-4D97-AF65-F5344CB8AC3E}">
        <p14:creationId xmlns:p14="http://schemas.microsoft.com/office/powerpoint/2010/main" val="25610808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0957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BA0561B5-667F-45A9-AA50-8E53221583F4}" type="slidenum">
              <a:rPr lang="en-US" sz="900"/>
              <a:pPr eaLnBrk="1" hangingPunct="1">
                <a:defRPr/>
              </a:pPr>
              <a:t>84</a:t>
            </a:fld>
            <a:endParaRPr lang="en-US" sz="900"/>
          </a:p>
        </p:txBody>
      </p:sp>
    </p:spTree>
    <p:extLst>
      <p:ext uri="{BB962C8B-B14F-4D97-AF65-F5344CB8AC3E}">
        <p14:creationId xmlns:p14="http://schemas.microsoft.com/office/powerpoint/2010/main" val="30175347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1059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C7A478A-7E01-4BEB-B8F0-7B35D9A84A14}" type="slidenum">
              <a:rPr lang="en-US" sz="900"/>
              <a:pPr eaLnBrk="1" hangingPunct="1">
                <a:defRPr/>
              </a:pPr>
              <a:t>86</a:t>
            </a:fld>
            <a:endParaRPr lang="en-US" sz="900"/>
          </a:p>
        </p:txBody>
      </p:sp>
    </p:spTree>
    <p:extLst>
      <p:ext uri="{BB962C8B-B14F-4D97-AF65-F5344CB8AC3E}">
        <p14:creationId xmlns:p14="http://schemas.microsoft.com/office/powerpoint/2010/main" val="344332267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1059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C7A478A-7E01-4BEB-B8F0-7B35D9A84A14}" type="slidenum">
              <a:rPr lang="en-US" sz="900"/>
              <a:pPr eaLnBrk="1" hangingPunct="1">
                <a:defRPr/>
              </a:pPr>
              <a:t>88</a:t>
            </a:fld>
            <a:endParaRPr lang="en-US" sz="900"/>
          </a:p>
        </p:txBody>
      </p:sp>
    </p:spTree>
    <p:extLst>
      <p:ext uri="{BB962C8B-B14F-4D97-AF65-F5344CB8AC3E}">
        <p14:creationId xmlns:p14="http://schemas.microsoft.com/office/powerpoint/2010/main" val="198185941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1059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C7A478A-7E01-4BEB-B8F0-7B35D9A84A14}" type="slidenum">
              <a:rPr lang="en-US" sz="900"/>
              <a:pPr eaLnBrk="1" hangingPunct="1">
                <a:defRPr/>
              </a:pPr>
              <a:t>90</a:t>
            </a:fld>
            <a:endParaRPr lang="en-US" sz="900"/>
          </a:p>
        </p:txBody>
      </p:sp>
    </p:spTree>
    <p:extLst>
      <p:ext uri="{BB962C8B-B14F-4D97-AF65-F5344CB8AC3E}">
        <p14:creationId xmlns:p14="http://schemas.microsoft.com/office/powerpoint/2010/main" val="387095564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11059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C7A478A-7E01-4BEB-B8F0-7B35D9A84A14}" type="slidenum">
              <a:rPr lang="en-US" sz="900"/>
              <a:pPr eaLnBrk="1" hangingPunct="1">
                <a:defRPr/>
              </a:pPr>
              <a:t>96</a:t>
            </a:fld>
            <a:endParaRPr lang="en-US" sz="900"/>
          </a:p>
        </p:txBody>
      </p:sp>
    </p:spTree>
    <p:extLst>
      <p:ext uri="{BB962C8B-B14F-4D97-AF65-F5344CB8AC3E}">
        <p14:creationId xmlns:p14="http://schemas.microsoft.com/office/powerpoint/2010/main" val="1020441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67588"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1C7B8693-0997-43F6-809E-AFCC3CFA3074}" type="slidenum">
              <a:rPr lang="en-US" sz="900"/>
              <a:pPr eaLnBrk="1" hangingPunct="1">
                <a:defRPr/>
              </a:pPr>
              <a:t>9</a:t>
            </a:fld>
            <a:endParaRPr lang="en-US" sz="900"/>
          </a:p>
        </p:txBody>
      </p:sp>
    </p:spTree>
    <p:extLst>
      <p:ext uri="{BB962C8B-B14F-4D97-AF65-F5344CB8AC3E}">
        <p14:creationId xmlns:p14="http://schemas.microsoft.com/office/powerpoint/2010/main" val="458301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ea typeface="ＭＳ Ｐゴシック" pitchFamily="34" charset="-128"/>
            </a:endParaRPr>
          </a:p>
        </p:txBody>
      </p:sp>
      <p:sp>
        <p:nvSpPr>
          <p:cNvPr id="68612"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674" eaLnBrk="0" hangingPunct="0">
              <a:defRPr sz="1000">
                <a:solidFill>
                  <a:schemeClr val="tx1"/>
                </a:solidFill>
                <a:latin typeface="Arial" charset="0"/>
                <a:ea typeface="ＭＳ Ｐゴシック" pitchFamily="34" charset="-128"/>
              </a:defRPr>
            </a:lvl1pPr>
            <a:lvl2pPr marL="722296" indent="-277806" defTabSz="913674" eaLnBrk="0" hangingPunct="0">
              <a:defRPr sz="1000">
                <a:solidFill>
                  <a:schemeClr val="tx1"/>
                </a:solidFill>
                <a:latin typeface="Arial" charset="0"/>
                <a:ea typeface="ＭＳ Ｐゴシック" pitchFamily="34" charset="-128"/>
              </a:defRPr>
            </a:lvl2pPr>
            <a:lvl3pPr marL="1111225" indent="-222245" defTabSz="913674" eaLnBrk="0" hangingPunct="0">
              <a:defRPr sz="1000">
                <a:solidFill>
                  <a:schemeClr val="tx1"/>
                </a:solidFill>
                <a:latin typeface="Arial" charset="0"/>
                <a:ea typeface="ＭＳ Ｐゴシック" pitchFamily="34" charset="-128"/>
              </a:defRPr>
            </a:lvl3pPr>
            <a:lvl4pPr marL="1555714" indent="-222245" defTabSz="913674" eaLnBrk="0" hangingPunct="0">
              <a:defRPr sz="1000">
                <a:solidFill>
                  <a:schemeClr val="tx1"/>
                </a:solidFill>
                <a:latin typeface="Arial" charset="0"/>
                <a:ea typeface="ＭＳ Ｐゴシック" pitchFamily="34" charset="-128"/>
              </a:defRPr>
            </a:lvl4pPr>
            <a:lvl5pPr marL="2000204" indent="-222245" defTabSz="913674" eaLnBrk="0" hangingPunct="0">
              <a:defRPr sz="1000">
                <a:solidFill>
                  <a:schemeClr val="tx1"/>
                </a:solidFill>
                <a:latin typeface="Arial" charset="0"/>
                <a:ea typeface="ＭＳ Ｐゴシック" pitchFamily="34" charset="-128"/>
              </a:defRPr>
            </a:lvl5pPr>
            <a:lvl6pPr marL="244469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6pPr>
            <a:lvl7pPr marL="288918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7pPr>
            <a:lvl8pPr marL="333367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8pPr>
            <a:lvl9pPr marL="3778164" indent="-222245" defTabSz="913674"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6BFAED5B-7E8C-4412-BF63-5534F03BBB67}" type="slidenum">
              <a:rPr lang="en-US" sz="900"/>
              <a:pPr eaLnBrk="1" hangingPunct="1">
                <a:defRPr/>
              </a:pPr>
              <a:t>10</a:t>
            </a:fld>
            <a:endParaRPr lang="en-US" sz="900"/>
          </a:p>
        </p:txBody>
      </p:sp>
    </p:spTree>
    <p:extLst>
      <p:ext uri="{BB962C8B-B14F-4D97-AF65-F5344CB8AC3E}">
        <p14:creationId xmlns:p14="http://schemas.microsoft.com/office/powerpoint/2010/main" val="4154107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Line 11"/>
          <p:cNvSpPr>
            <a:spLocks noChangeShapeType="1"/>
          </p:cNvSpPr>
          <p:nvPr userDrawn="1"/>
        </p:nvSpPr>
        <p:spPr bwMode="auto">
          <a:xfrm>
            <a:off x="0" y="846"/>
            <a:ext cx="9144000"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0854" name="Rectangle 6"/>
          <p:cNvSpPr>
            <a:spLocks noGrp="1" noChangeArrowheads="1"/>
          </p:cNvSpPr>
          <p:nvPr>
            <p:ph type="ctrTitle"/>
          </p:nvPr>
        </p:nvSpPr>
        <p:spPr>
          <a:xfrm>
            <a:off x="388938" y="1449388"/>
            <a:ext cx="7643812" cy="1371600"/>
          </a:xfrm>
        </p:spPr>
        <p:txBody>
          <a:bodyPr/>
          <a:lstStyle>
            <a:lvl1pPr>
              <a:lnSpc>
                <a:spcPct val="90000"/>
              </a:lnSpc>
              <a:defRPr sz="3600"/>
            </a:lvl1pPr>
          </a:lstStyle>
          <a:p>
            <a:r>
              <a:rPr lang="en-US"/>
              <a:t>Click to edit Master title style</a:t>
            </a:r>
          </a:p>
        </p:txBody>
      </p:sp>
      <p:sp>
        <p:nvSpPr>
          <p:cNvPr id="590855" name="Rectangle 7"/>
          <p:cNvSpPr>
            <a:spLocks noGrp="1" noChangeArrowheads="1"/>
          </p:cNvSpPr>
          <p:nvPr>
            <p:ph type="subTitle" idx="1"/>
          </p:nvPr>
        </p:nvSpPr>
        <p:spPr bwMode="gray">
          <a:xfrm>
            <a:off x="388938" y="2824163"/>
            <a:ext cx="7643812" cy="1063625"/>
          </a:xfrm>
          <a:ln/>
        </p:spPr>
        <p:txBody>
          <a:bodyPr/>
          <a:lstStyle>
            <a:lvl1pPr marL="0" indent="0">
              <a:buFont typeface="Times" pitchFamily="96" charset="0"/>
              <a:buNone/>
              <a:defRPr>
                <a:solidFill>
                  <a:schemeClr val="accent1"/>
                </a:solidFill>
              </a:defRPr>
            </a:lvl1pPr>
          </a:lstStyle>
          <a:p>
            <a:r>
              <a:rPr lang="en-US"/>
              <a:t>Click to edit Master subtitle style</a:t>
            </a:r>
          </a:p>
        </p:txBody>
      </p:sp>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28769" y="72976"/>
            <a:ext cx="108585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9457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fld id="{90A3E74C-378A-4C15-A0F2-1BEC1BC7539F}" type="slidenum">
              <a:rPr lang="en-US"/>
              <a:pPr/>
              <a:t>‹#›</a:t>
            </a:fld>
            <a:endParaRPr lang="en-US"/>
          </a:p>
        </p:txBody>
      </p:sp>
    </p:spTree>
    <p:extLst>
      <p:ext uri="{BB962C8B-B14F-4D97-AF65-F5344CB8AC3E}">
        <p14:creationId xmlns:p14="http://schemas.microsoft.com/office/powerpoint/2010/main" val="42453195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3525" y="188913"/>
            <a:ext cx="2133600"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09550" y="188913"/>
            <a:ext cx="6251575"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fld id="{0F382047-9685-4278-A501-FCD5A8732B99}" type="slidenum">
              <a:rPr lang="en-US"/>
              <a:pPr/>
              <a:t>‹#›</a:t>
            </a:fld>
            <a:endParaRPr lang="en-US"/>
          </a:p>
        </p:txBody>
      </p:sp>
    </p:spTree>
    <p:extLst>
      <p:ext uri="{BB962C8B-B14F-4D97-AF65-F5344CB8AC3E}">
        <p14:creationId xmlns:p14="http://schemas.microsoft.com/office/powerpoint/2010/main" val="2354515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fld id="{DE4978D9-A63E-4DC7-83AE-9A1040DEDC2E}" type="slidenum">
              <a:rPr lang="en-US"/>
              <a:pPr/>
              <a:t>‹#›</a:t>
            </a:fld>
            <a:endParaRPr lang="en-US"/>
          </a:p>
        </p:txBody>
      </p:sp>
    </p:spTree>
    <p:extLst>
      <p:ext uri="{BB962C8B-B14F-4D97-AF65-F5344CB8AC3E}">
        <p14:creationId xmlns:p14="http://schemas.microsoft.com/office/powerpoint/2010/main" val="2143733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sldNum" sz="quarter" idx="10"/>
          </p:nvPr>
        </p:nvSpPr>
        <p:spPr>
          <a:ln/>
        </p:spPr>
        <p:txBody>
          <a:bodyPr/>
          <a:lstStyle>
            <a:lvl1pPr>
              <a:defRPr/>
            </a:lvl1pPr>
          </a:lstStyle>
          <a:p>
            <a:fld id="{1E2D68F4-2E30-45C9-8C64-795CEBFFCA52}" type="slidenum">
              <a:rPr lang="en-US"/>
              <a:pPr/>
              <a:t>‹#›</a:t>
            </a:fld>
            <a:endParaRPr lang="en-US"/>
          </a:p>
        </p:txBody>
      </p:sp>
    </p:spTree>
    <p:extLst>
      <p:ext uri="{BB962C8B-B14F-4D97-AF65-F5344CB8AC3E}">
        <p14:creationId xmlns:p14="http://schemas.microsoft.com/office/powerpoint/2010/main" val="6492540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9550" y="1562100"/>
            <a:ext cx="4192588" cy="4508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4538" y="1562100"/>
            <a:ext cx="4192587" cy="4508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8"/>
          <p:cNvSpPr>
            <a:spLocks noGrp="1" noChangeArrowheads="1"/>
          </p:cNvSpPr>
          <p:nvPr>
            <p:ph type="sldNum" sz="quarter" idx="10"/>
          </p:nvPr>
        </p:nvSpPr>
        <p:spPr>
          <a:ln/>
        </p:spPr>
        <p:txBody>
          <a:bodyPr/>
          <a:lstStyle>
            <a:lvl1pPr>
              <a:defRPr/>
            </a:lvl1pPr>
          </a:lstStyle>
          <a:p>
            <a:fld id="{9C53BD59-1CC9-418F-BC2C-9D74E42130A4}" type="slidenum">
              <a:rPr lang="en-US"/>
              <a:pPr/>
              <a:t>‹#›</a:t>
            </a:fld>
            <a:endParaRPr lang="en-US"/>
          </a:p>
        </p:txBody>
      </p:sp>
    </p:spTree>
    <p:extLst>
      <p:ext uri="{BB962C8B-B14F-4D97-AF65-F5344CB8AC3E}">
        <p14:creationId xmlns:p14="http://schemas.microsoft.com/office/powerpoint/2010/main" val="4046549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8"/>
          <p:cNvSpPr>
            <a:spLocks noGrp="1" noChangeArrowheads="1"/>
          </p:cNvSpPr>
          <p:nvPr>
            <p:ph type="sldNum" sz="quarter" idx="10"/>
          </p:nvPr>
        </p:nvSpPr>
        <p:spPr>
          <a:ln/>
        </p:spPr>
        <p:txBody>
          <a:bodyPr/>
          <a:lstStyle>
            <a:lvl1pPr>
              <a:defRPr/>
            </a:lvl1pPr>
          </a:lstStyle>
          <a:p>
            <a:fld id="{489C06A9-6973-4A08-9076-DF851CA0463F}" type="slidenum">
              <a:rPr lang="en-US"/>
              <a:pPr/>
              <a:t>‹#›</a:t>
            </a:fld>
            <a:endParaRPr lang="en-US"/>
          </a:p>
        </p:txBody>
      </p:sp>
    </p:spTree>
    <p:extLst>
      <p:ext uri="{BB962C8B-B14F-4D97-AF65-F5344CB8AC3E}">
        <p14:creationId xmlns:p14="http://schemas.microsoft.com/office/powerpoint/2010/main" val="12383442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8"/>
          <p:cNvSpPr>
            <a:spLocks noGrp="1" noChangeArrowheads="1"/>
          </p:cNvSpPr>
          <p:nvPr>
            <p:ph type="sldNum" sz="quarter" idx="10"/>
          </p:nvPr>
        </p:nvSpPr>
        <p:spPr>
          <a:ln/>
        </p:spPr>
        <p:txBody>
          <a:bodyPr/>
          <a:lstStyle>
            <a:lvl1pPr>
              <a:defRPr/>
            </a:lvl1pPr>
          </a:lstStyle>
          <a:p>
            <a:fld id="{279066A0-BECF-4915-9423-7E44D23B02DF}" type="slidenum">
              <a:rPr lang="en-US"/>
              <a:pPr/>
              <a:t>‹#›</a:t>
            </a:fld>
            <a:endParaRPr lang="en-US"/>
          </a:p>
        </p:txBody>
      </p:sp>
    </p:spTree>
    <p:extLst>
      <p:ext uri="{BB962C8B-B14F-4D97-AF65-F5344CB8AC3E}">
        <p14:creationId xmlns:p14="http://schemas.microsoft.com/office/powerpoint/2010/main" val="3430564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sldNum" sz="quarter" idx="10"/>
          </p:nvPr>
        </p:nvSpPr>
        <p:spPr>
          <a:ln/>
        </p:spPr>
        <p:txBody>
          <a:bodyPr/>
          <a:lstStyle>
            <a:lvl1pPr>
              <a:defRPr/>
            </a:lvl1pPr>
          </a:lstStyle>
          <a:p>
            <a:fld id="{028A036C-EB0A-4943-B014-739DF670B89B}" type="slidenum">
              <a:rPr lang="en-US"/>
              <a:pPr/>
              <a:t>‹#›</a:t>
            </a:fld>
            <a:endParaRPr lang="en-US"/>
          </a:p>
        </p:txBody>
      </p:sp>
    </p:spTree>
    <p:extLst>
      <p:ext uri="{BB962C8B-B14F-4D97-AF65-F5344CB8AC3E}">
        <p14:creationId xmlns:p14="http://schemas.microsoft.com/office/powerpoint/2010/main" val="4187507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sldNum" sz="quarter" idx="10"/>
          </p:nvPr>
        </p:nvSpPr>
        <p:spPr>
          <a:ln/>
        </p:spPr>
        <p:txBody>
          <a:bodyPr/>
          <a:lstStyle>
            <a:lvl1pPr>
              <a:defRPr/>
            </a:lvl1pPr>
          </a:lstStyle>
          <a:p>
            <a:fld id="{F3C78F68-7E86-4D04-B3EE-7B5298D4394C}" type="slidenum">
              <a:rPr lang="en-US"/>
              <a:pPr/>
              <a:t>‹#›</a:t>
            </a:fld>
            <a:endParaRPr lang="en-US"/>
          </a:p>
        </p:txBody>
      </p:sp>
    </p:spTree>
    <p:extLst>
      <p:ext uri="{BB962C8B-B14F-4D97-AF65-F5344CB8AC3E}">
        <p14:creationId xmlns:p14="http://schemas.microsoft.com/office/powerpoint/2010/main" val="1182449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sldNum" sz="quarter" idx="10"/>
          </p:nvPr>
        </p:nvSpPr>
        <p:spPr>
          <a:ln/>
        </p:spPr>
        <p:txBody>
          <a:bodyPr/>
          <a:lstStyle>
            <a:lvl1pPr>
              <a:defRPr/>
            </a:lvl1pPr>
          </a:lstStyle>
          <a:p>
            <a:fld id="{E98E0867-0F68-43C5-B2BA-62B6BAEE6340}" type="slidenum">
              <a:rPr lang="en-US"/>
              <a:pPr/>
              <a:t>‹#›</a:t>
            </a:fld>
            <a:endParaRPr lang="en-US"/>
          </a:p>
        </p:txBody>
      </p:sp>
    </p:spTree>
    <p:extLst>
      <p:ext uri="{BB962C8B-B14F-4D97-AF65-F5344CB8AC3E}">
        <p14:creationId xmlns:p14="http://schemas.microsoft.com/office/powerpoint/2010/main" val="2674346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1" name="Line 9"/>
          <p:cNvSpPr>
            <a:spLocks noChangeShapeType="1"/>
          </p:cNvSpPr>
          <p:nvPr userDrawn="1"/>
        </p:nvSpPr>
        <p:spPr bwMode="auto">
          <a:xfrm>
            <a:off x="0" y="-211879"/>
            <a:ext cx="9144000"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9832" name="Rectangle 8"/>
          <p:cNvSpPr>
            <a:spLocks noGrp="1" noChangeArrowheads="1"/>
          </p:cNvSpPr>
          <p:nvPr>
            <p:ph type="sldNum" sz="quarter" idx="4"/>
          </p:nvPr>
        </p:nvSpPr>
        <p:spPr bwMode="auto">
          <a:xfrm>
            <a:off x="7696200" y="6194425"/>
            <a:ext cx="914400" cy="304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a:solidFill>
                  <a:schemeClr val="accent1"/>
                </a:solidFill>
              </a:defRPr>
            </a:lvl1pPr>
          </a:lstStyle>
          <a:p>
            <a:fld id="{7A1BA602-6B1B-4B85-8BF6-C36F44C52130}" type="slidenum">
              <a:rPr lang="en-US"/>
              <a:pPr/>
              <a:t>‹#›</a:t>
            </a:fld>
            <a:endParaRPr lang="en-US"/>
          </a:p>
        </p:txBody>
      </p:sp>
      <p:sp>
        <p:nvSpPr>
          <p:cNvPr id="1028" name="Rectangle 6"/>
          <p:cNvSpPr>
            <a:spLocks noGrp="1" noChangeArrowheads="1"/>
          </p:cNvSpPr>
          <p:nvPr>
            <p:ph type="body" idx="1"/>
          </p:nvPr>
        </p:nvSpPr>
        <p:spPr bwMode="auto">
          <a:xfrm>
            <a:off x="227013" y="1446213"/>
            <a:ext cx="8537575"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7"/>
          <p:cNvSpPr>
            <a:spLocks noGrp="1" noChangeArrowheads="1"/>
          </p:cNvSpPr>
          <p:nvPr>
            <p:ph type="title"/>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dirty="0" smtClean="0"/>
              <a:t>Click to edit Master title style</a:t>
            </a:r>
          </a:p>
        </p:txBody>
      </p:sp>
      <p:pic>
        <p:nvPicPr>
          <p:cNvPr id="8" name="Picture 3"/>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28769" y="72976"/>
            <a:ext cx="108585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33971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2800">
          <a:solidFill>
            <a:schemeClr val="hlink"/>
          </a:solidFill>
          <a:latin typeface="+mj-lt"/>
          <a:ea typeface="ＭＳ Ｐゴシック" charset="0"/>
          <a:cs typeface="+mj-cs"/>
        </a:defRPr>
      </a:lvl1pPr>
      <a:lvl2pPr algn="l" rtl="0" eaLnBrk="0" fontAlgn="base" hangingPunct="0">
        <a:spcBef>
          <a:spcPct val="0"/>
        </a:spcBef>
        <a:spcAft>
          <a:spcPct val="0"/>
        </a:spcAft>
        <a:defRPr sz="2800">
          <a:solidFill>
            <a:schemeClr val="hlink"/>
          </a:solidFill>
          <a:latin typeface="Arial" charset="0"/>
          <a:ea typeface="ＭＳ Ｐゴシック" charset="0"/>
        </a:defRPr>
      </a:lvl2pPr>
      <a:lvl3pPr algn="l" rtl="0" eaLnBrk="0" fontAlgn="base" hangingPunct="0">
        <a:spcBef>
          <a:spcPct val="0"/>
        </a:spcBef>
        <a:spcAft>
          <a:spcPct val="0"/>
        </a:spcAft>
        <a:defRPr sz="2800">
          <a:solidFill>
            <a:schemeClr val="hlink"/>
          </a:solidFill>
          <a:latin typeface="Arial" charset="0"/>
          <a:ea typeface="ＭＳ Ｐゴシック" charset="0"/>
        </a:defRPr>
      </a:lvl3pPr>
      <a:lvl4pPr algn="l" rtl="0" eaLnBrk="0" fontAlgn="base" hangingPunct="0">
        <a:spcBef>
          <a:spcPct val="0"/>
        </a:spcBef>
        <a:spcAft>
          <a:spcPct val="0"/>
        </a:spcAft>
        <a:defRPr sz="2800">
          <a:solidFill>
            <a:schemeClr val="hlink"/>
          </a:solidFill>
          <a:latin typeface="Arial" charset="0"/>
          <a:ea typeface="ＭＳ Ｐゴシック" charset="0"/>
        </a:defRPr>
      </a:lvl4pPr>
      <a:lvl5pPr algn="l" rtl="0" eaLnBrk="0" fontAlgn="base" hangingPunct="0">
        <a:spcBef>
          <a:spcPct val="0"/>
        </a:spcBef>
        <a:spcAft>
          <a:spcPct val="0"/>
        </a:spcAft>
        <a:defRPr sz="2800">
          <a:solidFill>
            <a:schemeClr val="hlink"/>
          </a:solidFill>
          <a:latin typeface="Arial" charset="0"/>
          <a:ea typeface="ＭＳ Ｐゴシック" charset="0"/>
        </a:defRPr>
      </a:lvl5pPr>
      <a:lvl6pPr marL="457200" algn="l" rtl="0" fontAlgn="base">
        <a:spcBef>
          <a:spcPct val="0"/>
        </a:spcBef>
        <a:spcAft>
          <a:spcPct val="0"/>
        </a:spcAft>
        <a:defRPr sz="2800">
          <a:solidFill>
            <a:schemeClr val="hlink"/>
          </a:solidFill>
          <a:latin typeface="Arial" charset="0"/>
        </a:defRPr>
      </a:lvl6pPr>
      <a:lvl7pPr marL="914400" algn="l" rtl="0" fontAlgn="base">
        <a:spcBef>
          <a:spcPct val="0"/>
        </a:spcBef>
        <a:spcAft>
          <a:spcPct val="0"/>
        </a:spcAft>
        <a:defRPr sz="2800">
          <a:solidFill>
            <a:schemeClr val="hlink"/>
          </a:solidFill>
          <a:latin typeface="Arial" charset="0"/>
        </a:defRPr>
      </a:lvl7pPr>
      <a:lvl8pPr marL="1371600" algn="l" rtl="0" fontAlgn="base">
        <a:spcBef>
          <a:spcPct val="0"/>
        </a:spcBef>
        <a:spcAft>
          <a:spcPct val="0"/>
        </a:spcAft>
        <a:defRPr sz="2800">
          <a:solidFill>
            <a:schemeClr val="hlink"/>
          </a:solidFill>
          <a:latin typeface="Arial" charset="0"/>
        </a:defRPr>
      </a:lvl8pPr>
      <a:lvl9pPr marL="1828800" algn="l" rtl="0" fontAlgn="base">
        <a:spcBef>
          <a:spcPct val="0"/>
        </a:spcBef>
        <a:spcAft>
          <a:spcPct val="0"/>
        </a:spcAft>
        <a:defRPr sz="2800">
          <a:solidFill>
            <a:schemeClr val="hlink"/>
          </a:solidFill>
          <a:latin typeface="Arial" charset="0"/>
        </a:defRPr>
      </a:lvl9pPr>
    </p:titleStyle>
    <p:body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5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6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6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6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6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7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7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7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7.png"/></Relationships>
</file>

<file path=ppt/slides/_rels/slide7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7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8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8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xml"/><Relationship Id="rId4" Type="http://schemas.openxmlformats.org/officeDocument/2006/relationships/image" Target="../media/image101.png"/></Relationships>
</file>

<file path=ppt/slides/_rels/slide8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0.png"/><Relationship Id="rId1" Type="http://schemas.openxmlformats.org/officeDocument/2006/relationships/slideLayout" Target="../slideLayouts/slideLayout7.xml"/><Relationship Id="rId4" Type="http://schemas.openxmlformats.org/officeDocument/2006/relationships/image" Target="../media/image104.png"/></Relationships>
</file>

<file path=ppt/slides/_rels/slide8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108.png"/></Relationships>
</file>

<file path=ppt/slides/_rels/slide91.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97.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smtClean="0">
                <a:ea typeface="ＭＳ Ｐゴシック" pitchFamily="34" charset="-128"/>
              </a:rPr>
              <a:t>EViews Training</a:t>
            </a:r>
          </a:p>
        </p:txBody>
      </p:sp>
      <p:sp>
        <p:nvSpPr>
          <p:cNvPr id="3075" name="Rectangle 3"/>
          <p:cNvSpPr>
            <a:spLocks noGrp="1" noChangeArrowheads="1"/>
          </p:cNvSpPr>
          <p:nvPr>
            <p:ph type="subTitle" idx="1"/>
          </p:nvPr>
        </p:nvSpPr>
        <p:spPr>
          <a:xfrm>
            <a:off x="388938" y="2824163"/>
            <a:ext cx="7643812" cy="1606550"/>
          </a:xfrm>
        </p:spPr>
        <p:txBody>
          <a:bodyPr/>
          <a:lstStyle/>
          <a:p>
            <a:pPr eaLnBrk="1" hangingPunct="1">
              <a:buFont typeface="Times" pitchFamily="18" charset="0"/>
              <a:buNone/>
            </a:pPr>
            <a:r>
              <a:rPr lang="en-US" b="1" dirty="0" smtClean="0">
                <a:ea typeface="ＭＳ Ｐゴシック" pitchFamily="34" charset="-128"/>
              </a:rPr>
              <a:t>Data Objects Basics: Series and Groups </a:t>
            </a:r>
            <a:endParaRPr lang="en-US" dirty="0" smtClean="0">
              <a:ea typeface="ＭＳ Ｐゴシック" pitchFamily="34" charset="-128"/>
            </a:endParaRPr>
          </a:p>
        </p:txBody>
      </p:sp>
      <p:sp>
        <p:nvSpPr>
          <p:cNvPr id="3076" name="Rectangle 3"/>
          <p:cNvSpPr txBox="1">
            <a:spLocks noChangeArrowheads="1"/>
          </p:cNvSpPr>
          <p:nvPr/>
        </p:nvSpPr>
        <p:spPr bwMode="gray">
          <a:xfrm>
            <a:off x="414338" y="5341938"/>
            <a:ext cx="8488362"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977900" indent="-2349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spcBef>
                <a:spcPct val="20000"/>
              </a:spcBef>
              <a:buClr>
                <a:schemeClr val="accent2"/>
              </a:buClr>
              <a:buSzPct val="90000"/>
              <a:buFont typeface="Times" pitchFamily="18" charset="0"/>
              <a:buNone/>
            </a:pPr>
            <a:r>
              <a:rPr lang="en-US" sz="1400" b="1" dirty="0" smtClean="0">
                <a:solidFill>
                  <a:srgbClr val="003399"/>
                </a:solidFill>
              </a:rPr>
              <a:t>Note: </a:t>
            </a:r>
            <a:r>
              <a:rPr lang="en-US" sz="1400" dirty="0" smtClean="0">
                <a:solidFill>
                  <a:srgbClr val="003399"/>
                </a:solidFill>
              </a:rPr>
              <a:t>Data and </a:t>
            </a:r>
            <a:r>
              <a:rPr lang="en-US" sz="1400" dirty="0" err="1" smtClean="0">
                <a:solidFill>
                  <a:srgbClr val="003399"/>
                </a:solidFill>
              </a:rPr>
              <a:t>workfiles</a:t>
            </a:r>
            <a:r>
              <a:rPr lang="en-US" sz="1400" dirty="0" smtClean="0">
                <a:solidFill>
                  <a:srgbClr val="003399"/>
                </a:solidFill>
              </a:rPr>
              <a:t> for this tutorial are provided in:</a:t>
            </a:r>
            <a:r>
              <a:rPr lang="en-US" sz="1400" b="1" dirty="0" smtClean="0">
                <a:solidFill>
                  <a:srgbClr val="003399"/>
                </a:solidFill>
              </a:rPr>
              <a:t> </a:t>
            </a:r>
            <a:endParaRPr lang="en-US" sz="1400" dirty="0" smtClean="0">
              <a:solidFill>
                <a:srgbClr val="003399"/>
              </a:solidFill>
            </a:endParaRPr>
          </a:p>
          <a:p>
            <a:pPr lvl="1" eaLnBrk="1" hangingPunct="1">
              <a:spcBef>
                <a:spcPct val="20000"/>
              </a:spcBef>
              <a:buClr>
                <a:schemeClr val="accent2"/>
              </a:buClr>
              <a:buSzPct val="90000"/>
              <a:buFont typeface="Wingdings" pitchFamily="2" charset="2"/>
              <a:buChar char="Ø"/>
            </a:pPr>
            <a:r>
              <a:rPr lang="en-US" sz="1400" dirty="0" smtClean="0">
                <a:solidFill>
                  <a:srgbClr val="003399"/>
                </a:solidFill>
              </a:rPr>
              <a:t>Data: </a:t>
            </a:r>
            <a:r>
              <a:rPr lang="en-US" sz="1400" b="1" i="1" dirty="0" smtClean="0">
                <a:solidFill>
                  <a:srgbClr val="003399"/>
                </a:solidFill>
              </a:rPr>
              <a:t>Data.xls </a:t>
            </a:r>
          </a:p>
          <a:p>
            <a:pPr lvl="1" eaLnBrk="1" hangingPunct="1">
              <a:spcBef>
                <a:spcPct val="20000"/>
              </a:spcBef>
              <a:buClr>
                <a:schemeClr val="accent2"/>
              </a:buClr>
              <a:buSzPct val="90000"/>
              <a:buFont typeface="Wingdings" pitchFamily="2" charset="2"/>
              <a:buChar char="Ø"/>
            </a:pPr>
            <a:r>
              <a:rPr lang="en-US" sz="1400" dirty="0" smtClean="0">
                <a:solidFill>
                  <a:srgbClr val="003399"/>
                </a:solidFill>
              </a:rPr>
              <a:t>Results: </a:t>
            </a:r>
            <a:r>
              <a:rPr lang="en-US" sz="1400" b="1" i="1" dirty="0" smtClean="0">
                <a:solidFill>
                  <a:srgbClr val="003399"/>
                </a:solidFill>
              </a:rPr>
              <a:t>Results.wf1</a:t>
            </a:r>
            <a:r>
              <a:rPr lang="en-US" sz="1400" dirty="0" smtClean="0">
                <a:solidFill>
                  <a:srgbClr val="003399"/>
                </a:solidFill>
              </a:rPr>
              <a:t>	</a:t>
            </a:r>
          </a:p>
          <a:p>
            <a:pPr lvl="1" eaLnBrk="1" hangingPunct="1">
              <a:spcBef>
                <a:spcPct val="20000"/>
              </a:spcBef>
              <a:buClr>
                <a:schemeClr val="accent2"/>
              </a:buClr>
              <a:buSzPct val="90000"/>
              <a:buFont typeface="Wingdings" pitchFamily="2" charset="2"/>
              <a:buChar char="Ø"/>
            </a:pPr>
            <a:r>
              <a:rPr lang="en-US" sz="1400" dirty="0" smtClean="0">
                <a:solidFill>
                  <a:srgbClr val="003399"/>
                </a:solidFill>
              </a:rPr>
              <a:t>Practice Workfile: </a:t>
            </a:r>
            <a:r>
              <a:rPr lang="en-US" sz="1400" b="1" i="1" dirty="0" smtClean="0">
                <a:solidFill>
                  <a:srgbClr val="003399"/>
                </a:solidFill>
              </a:rPr>
              <a:t>Data.wf1 </a:t>
            </a:r>
            <a:endParaRPr lang="en-US" sz="1400" b="1" i="1" dirty="0">
              <a:solidFill>
                <a:srgbClr val="003399"/>
              </a:solidFill>
            </a:endParaRPr>
          </a:p>
        </p:txBody>
      </p:sp>
    </p:spTree>
    <p:extLst>
      <p:ext uri="{BB962C8B-B14F-4D97-AF65-F5344CB8AC3E}">
        <p14:creationId xmlns:p14="http://schemas.microsoft.com/office/powerpoint/2010/main" val="1798247996"/>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sz="2400" b="1" dirty="0" smtClean="0">
                <a:ea typeface="ＭＳ Ｐゴシック" pitchFamily="34" charset="-128"/>
              </a:rPr>
              <a:t>Creating a New Series: </a:t>
            </a:r>
            <a:br>
              <a:rPr lang="en-US" sz="2400" b="1" dirty="0" smtClean="0">
                <a:ea typeface="ＭＳ Ｐゴシック" pitchFamily="34" charset="-128"/>
              </a:rPr>
            </a:br>
            <a:r>
              <a:rPr lang="en-US" sz="2400" b="1" dirty="0" smtClean="0">
                <a:ea typeface="ＭＳ Ｐゴシック" pitchFamily="34" charset="-128"/>
              </a:rPr>
              <a:t>Example 3 </a:t>
            </a:r>
            <a:r>
              <a:rPr lang="en-US" sz="1800" b="1" dirty="0" smtClean="0">
                <a:ea typeface="ＭＳ Ｐゴシック" pitchFamily="34" charset="-128"/>
              </a:rPr>
              <a:t>(cont’d)</a:t>
            </a:r>
          </a:p>
        </p:txBody>
      </p:sp>
      <p:sp>
        <p:nvSpPr>
          <p:cNvPr id="9220" name="Rectangle 3"/>
          <p:cNvSpPr>
            <a:spLocks noGrp="1" noChangeArrowheads="1"/>
          </p:cNvSpPr>
          <p:nvPr>
            <p:ph idx="1"/>
          </p:nvPr>
        </p:nvSpPr>
        <p:spPr>
          <a:xfrm>
            <a:off x="660400" y="1363662"/>
            <a:ext cx="3024188" cy="4388551"/>
          </a:xfrm>
        </p:spPr>
        <p:txBody>
          <a:bodyPr/>
          <a:lstStyle/>
          <a:p>
            <a:pPr marL="341313" indent="-227013" eaLnBrk="1" hangingPunct="1">
              <a:buFont typeface="+mj-lt"/>
              <a:buAutoNum type="arabicPeriod" startAt="2"/>
              <a:defRPr/>
            </a:pPr>
            <a:r>
              <a:rPr lang="en-US" sz="1600" dirty="0" smtClean="0"/>
              <a:t>A window opens up with a blank spreadsheet and dates on the side.</a:t>
            </a:r>
            <a:endParaRPr lang="en-US" sz="1600" dirty="0" smtClean="0">
              <a:ea typeface="ＭＳ Ｐゴシック" pitchFamily="34" charset="-128"/>
            </a:endParaRPr>
          </a:p>
          <a:p>
            <a:pPr marL="341313" indent="-227013" eaLnBrk="1" hangingPunct="1">
              <a:buFont typeface="Arial" pitchFamily="34" charset="0"/>
              <a:buAutoNum type="arabicPeriod" startAt="2"/>
              <a:defRPr/>
            </a:pPr>
            <a:r>
              <a:rPr lang="en-US" sz="1600" dirty="0" smtClean="0">
                <a:ea typeface="ＭＳ Ｐゴシック" pitchFamily="34" charset="-128"/>
              </a:rPr>
              <a:t>Scroll up one line (to the top of the spreadsheet) and type the name of the series (</a:t>
            </a:r>
            <a:r>
              <a:rPr lang="en-US" sz="1600" i="1" dirty="0" smtClean="0">
                <a:ea typeface="ＭＳ Ｐゴシック" pitchFamily="34" charset="-128"/>
              </a:rPr>
              <a:t>series2 </a:t>
            </a:r>
            <a:r>
              <a:rPr lang="en-US" sz="1600" dirty="0" smtClean="0">
                <a:ea typeface="ＭＳ Ｐゴシック" pitchFamily="34" charset="-128"/>
              </a:rPr>
              <a:t>here).</a:t>
            </a:r>
          </a:p>
          <a:p>
            <a:pPr marL="341313" indent="-227013" eaLnBrk="1" hangingPunct="1">
              <a:buFont typeface="Arial" pitchFamily="34" charset="0"/>
              <a:buAutoNum type="arabicPeriod" startAt="2"/>
              <a:defRPr/>
            </a:pPr>
            <a:r>
              <a:rPr lang="en-US" sz="1600" dirty="0" smtClean="0">
                <a:ea typeface="ＭＳ Ｐゴシック" pitchFamily="34" charset="-128"/>
              </a:rPr>
              <a:t>Click </a:t>
            </a:r>
            <a:r>
              <a:rPr lang="en-US" sz="1600" b="1" dirty="0" smtClean="0">
                <a:ea typeface="ＭＳ Ｐゴシック" pitchFamily="34" charset="-128"/>
              </a:rPr>
              <a:t>Enter.</a:t>
            </a:r>
            <a:r>
              <a:rPr lang="en-US" sz="1600" b="1" dirty="0">
                <a:ea typeface="ＭＳ Ｐゴシック" pitchFamily="34" charset="-128"/>
              </a:rPr>
              <a:t> </a:t>
            </a:r>
            <a:r>
              <a:rPr lang="en-US" sz="1600" dirty="0" smtClean="0">
                <a:ea typeface="ＭＳ Ｐゴシック" pitchFamily="34" charset="-128"/>
              </a:rPr>
              <a:t>The “</a:t>
            </a:r>
            <a:r>
              <a:rPr lang="en-US" sz="1600" b="1" i="1" dirty="0" smtClean="0">
                <a:ea typeface="ＭＳ Ｐゴシック" pitchFamily="34" charset="-128"/>
              </a:rPr>
              <a:t>Series create</a:t>
            </a:r>
            <a:r>
              <a:rPr lang="en-US" sz="1600" dirty="0" smtClean="0">
                <a:ea typeface="ＭＳ Ｐゴシック" pitchFamily="34" charset="-128"/>
              </a:rPr>
              <a:t>” </a:t>
            </a:r>
            <a:r>
              <a:rPr lang="en-US" sz="1600" dirty="0">
                <a:ea typeface="ＭＳ Ｐゴシック" pitchFamily="34" charset="-128"/>
              </a:rPr>
              <a:t>dialog box opens up so you can specify the type of </a:t>
            </a:r>
            <a:r>
              <a:rPr lang="en-US" sz="1600" dirty="0" smtClean="0">
                <a:ea typeface="ＭＳ Ｐゴシック" pitchFamily="34" charset="-128"/>
              </a:rPr>
              <a:t>series.</a:t>
            </a:r>
          </a:p>
          <a:p>
            <a:pPr marL="341313" indent="-227013" eaLnBrk="1" hangingPunct="1">
              <a:buFont typeface="Arial" pitchFamily="34" charset="0"/>
              <a:buAutoNum type="arabicPeriod" startAt="2"/>
              <a:defRPr/>
            </a:pPr>
            <a:r>
              <a:rPr lang="en-US" sz="1600" dirty="0" smtClean="0">
                <a:ea typeface="ＭＳ Ｐゴシック" pitchFamily="34" charset="-128"/>
              </a:rPr>
              <a:t>Pick “</a:t>
            </a:r>
            <a:r>
              <a:rPr lang="en-US" sz="1600" b="1" dirty="0" smtClean="0">
                <a:ea typeface="ＭＳ Ｐゴシック" pitchFamily="34" charset="-128"/>
              </a:rPr>
              <a:t>numeric series</a:t>
            </a:r>
            <a:r>
              <a:rPr lang="en-US" sz="1600" dirty="0" smtClean="0">
                <a:ea typeface="ＭＳ Ｐゴシック" pitchFamily="34" charset="-128"/>
              </a:rPr>
              <a:t>” if the series you are creating will be filled with numeric values.</a:t>
            </a:r>
          </a:p>
          <a:p>
            <a:pPr marL="341313" indent="-227013" eaLnBrk="1" hangingPunct="1">
              <a:buFont typeface="Arial" pitchFamily="34" charset="0"/>
              <a:buAutoNum type="arabicPeriod" startAt="2"/>
              <a:defRPr/>
            </a:pPr>
            <a:r>
              <a:rPr lang="en-US" sz="1600" dirty="0" smtClean="0">
                <a:ea typeface="ＭＳ Ｐゴシック" pitchFamily="34" charset="-128"/>
              </a:rPr>
              <a:t>Click </a:t>
            </a:r>
            <a:r>
              <a:rPr lang="en-US" sz="1600" b="1" dirty="0" smtClean="0">
                <a:ea typeface="ＭＳ Ｐゴシック" pitchFamily="34" charset="-128"/>
              </a:rPr>
              <a:t>OK</a:t>
            </a:r>
            <a:r>
              <a:rPr lang="en-US" sz="1600" dirty="0" smtClean="0">
                <a:ea typeface="ＭＳ Ｐゴシック" pitchFamily="34" charset="-128"/>
              </a:rPr>
              <a:t>. </a:t>
            </a:r>
            <a:endParaRPr lang="en-US" sz="1600" dirty="0">
              <a:ea typeface="ＭＳ Ｐゴシック" pitchFamily="34" charset="-128"/>
            </a:endParaRPr>
          </a:p>
          <a:p>
            <a:pPr marL="0" indent="0" eaLnBrk="1" hangingPunct="1">
              <a:buFont typeface="Times" pitchFamily="18" charset="0"/>
              <a:buNone/>
              <a:defRPr/>
            </a:pPr>
            <a:endParaRPr lang="en-US" dirty="0" smtClean="0">
              <a:ea typeface="ＭＳ Ｐゴシック" pitchFamily="34" charset="-128"/>
            </a:endParaRPr>
          </a:p>
        </p:txBody>
      </p:sp>
      <p:sp>
        <p:nvSpPr>
          <p:cNvPr id="1024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061488DD-4EB5-4584-BBC2-6CB1CB41390E}" type="slidenum">
              <a:rPr lang="en-US" sz="800" smtClean="0"/>
              <a:pPr eaLnBrk="1" hangingPunct="1">
                <a:defRPr/>
              </a:pPr>
              <a:t>10</a:t>
            </a:fld>
            <a:endParaRPr lang="en-US" sz="800" smtClean="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4115" y="1308136"/>
            <a:ext cx="4551178" cy="5034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95131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BF8A7DFA-8F63-4934-B18D-BCBE13EB297D}" type="slidenum">
              <a:rPr lang="en-US" sz="800" smtClean="0">
                <a:solidFill>
                  <a:schemeClr val="accent1"/>
                </a:solidFill>
              </a:rPr>
              <a:pPr>
                <a:defRPr/>
              </a:pPr>
              <a:t>11</a:t>
            </a:fld>
            <a:endParaRPr lang="en-US" sz="800" smtClean="0">
              <a:solidFill>
                <a:schemeClr val="accent1"/>
              </a:solidFill>
            </a:endParaRPr>
          </a:p>
        </p:txBody>
      </p:sp>
      <p:sp>
        <p:nvSpPr>
          <p:cNvPr id="10244" name="Rectangle 3"/>
          <p:cNvSpPr txBox="1">
            <a:spLocks noChangeArrowheads="1"/>
          </p:cNvSpPr>
          <p:nvPr/>
        </p:nvSpPr>
        <p:spPr bwMode="auto">
          <a:xfrm>
            <a:off x="649288" y="1401763"/>
            <a:ext cx="3819525"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defTabSz="681038" eaLnBrk="0" hangingPunct="0">
              <a:defRPr sz="1000">
                <a:solidFill>
                  <a:schemeClr val="tx1"/>
                </a:solidFill>
                <a:latin typeface="Arial" pitchFamily="34" charset="0"/>
                <a:ea typeface="ＭＳ Ｐゴシック" pitchFamily="34" charset="-128"/>
              </a:defRPr>
            </a:lvl1pPr>
            <a:lvl2pPr marL="742950" indent="-285750" defTabSz="681038" eaLnBrk="0" hangingPunct="0">
              <a:defRPr sz="1000">
                <a:solidFill>
                  <a:schemeClr val="tx1"/>
                </a:solidFill>
                <a:latin typeface="Arial" pitchFamily="34" charset="0"/>
                <a:ea typeface="ＭＳ Ｐゴシック" pitchFamily="34" charset="-128"/>
              </a:defRPr>
            </a:lvl2pPr>
            <a:lvl3pPr marL="1143000" indent="-228600" defTabSz="681038" eaLnBrk="0" hangingPunct="0">
              <a:defRPr sz="1000">
                <a:solidFill>
                  <a:schemeClr val="tx1"/>
                </a:solidFill>
                <a:latin typeface="Arial" pitchFamily="34" charset="0"/>
                <a:ea typeface="ＭＳ Ｐゴシック" pitchFamily="34" charset="-128"/>
              </a:defRPr>
            </a:lvl3pPr>
            <a:lvl4pPr marL="1600200" indent="-228600" defTabSz="681038" eaLnBrk="0" hangingPunct="0">
              <a:defRPr sz="1000">
                <a:solidFill>
                  <a:schemeClr val="tx1"/>
                </a:solidFill>
                <a:latin typeface="Arial" pitchFamily="34" charset="0"/>
                <a:ea typeface="ＭＳ Ｐゴシック" pitchFamily="34" charset="-128"/>
              </a:defRPr>
            </a:lvl4pPr>
            <a:lvl5pPr marL="2057400" indent="-228600" defTabSz="681038" eaLnBrk="0" hangingPunct="0">
              <a:defRPr sz="1000">
                <a:solidFill>
                  <a:schemeClr val="tx1"/>
                </a:solidFill>
                <a:latin typeface="Arial" pitchFamily="34" charset="0"/>
                <a:ea typeface="ＭＳ Ｐゴシック" pitchFamily="34" charset="-128"/>
              </a:defRPr>
            </a:lvl5pPr>
            <a:lvl6pPr marL="2514600" indent="-228600" defTabSz="681038"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defTabSz="681038"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defTabSz="681038"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defTabSz="681038"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marL="457200" indent="-342900" eaLnBrk="1" hangingPunct="1">
              <a:spcBef>
                <a:spcPct val="20000"/>
              </a:spcBef>
              <a:buClr>
                <a:schemeClr val="accent2"/>
              </a:buClr>
              <a:buSzPct val="90000"/>
              <a:buFont typeface="+mj-lt"/>
              <a:buAutoNum type="arabicPeriod" startAt="7"/>
              <a:defRPr/>
            </a:pPr>
            <a:r>
              <a:rPr lang="en-US" sz="1600" dirty="0" smtClean="0">
                <a:solidFill>
                  <a:schemeClr val="hlink"/>
                </a:solidFill>
                <a:latin typeface="+mn-lt"/>
              </a:rPr>
              <a:t>Close the untitled group (</a:t>
            </a:r>
            <a:r>
              <a:rPr lang="en-US" sz="1600" dirty="0" err="1" smtClean="0">
                <a:solidFill>
                  <a:schemeClr val="hlink"/>
                </a:solidFill>
                <a:latin typeface="+mn-lt"/>
              </a:rPr>
              <a:t>EViews</a:t>
            </a:r>
            <a:r>
              <a:rPr lang="en-US" sz="1600" dirty="0" smtClean="0">
                <a:solidFill>
                  <a:schemeClr val="hlink"/>
                </a:solidFill>
                <a:latin typeface="+mn-lt"/>
              </a:rPr>
              <a:t> asks if you would like to delete Untitled group; click Yes). </a:t>
            </a:r>
          </a:p>
          <a:p>
            <a:pPr marL="457200" indent="-342900" eaLnBrk="1" hangingPunct="1">
              <a:spcBef>
                <a:spcPct val="20000"/>
              </a:spcBef>
              <a:buClr>
                <a:schemeClr val="accent2"/>
              </a:buClr>
              <a:buSzPct val="90000"/>
              <a:buFont typeface="+mj-lt"/>
              <a:buAutoNum type="arabicPeriod" startAt="7"/>
              <a:defRPr/>
            </a:pPr>
            <a:r>
              <a:rPr lang="en-US" sz="1600" dirty="0" smtClean="0">
                <a:solidFill>
                  <a:schemeClr val="hlink"/>
                </a:solidFill>
                <a:latin typeface="+mn-lt"/>
              </a:rPr>
              <a:t>Locate </a:t>
            </a:r>
            <a:r>
              <a:rPr lang="en-US" sz="1600" dirty="0">
                <a:solidFill>
                  <a:schemeClr val="hlink"/>
                </a:solidFill>
                <a:latin typeface="+mn-lt"/>
              </a:rPr>
              <a:t>“</a:t>
            </a:r>
            <a:r>
              <a:rPr lang="en-US" sz="1600" i="1" dirty="0">
                <a:solidFill>
                  <a:schemeClr val="hlink"/>
                </a:solidFill>
                <a:latin typeface="+mn-lt"/>
              </a:rPr>
              <a:t>series3</a:t>
            </a:r>
            <a:r>
              <a:rPr lang="en-US" sz="1600" dirty="0">
                <a:solidFill>
                  <a:schemeClr val="hlink"/>
                </a:solidFill>
                <a:latin typeface="+mn-lt"/>
              </a:rPr>
              <a:t>” in the workfile and open </a:t>
            </a:r>
            <a:r>
              <a:rPr lang="en-US" sz="1600" dirty="0" smtClean="0">
                <a:solidFill>
                  <a:schemeClr val="hlink"/>
                </a:solidFill>
                <a:latin typeface="+mn-lt"/>
              </a:rPr>
              <a:t>it. </a:t>
            </a:r>
          </a:p>
          <a:p>
            <a:pPr marL="457200" indent="-342900" eaLnBrk="1" hangingPunct="1">
              <a:spcBef>
                <a:spcPct val="20000"/>
              </a:spcBef>
              <a:buClr>
                <a:schemeClr val="accent2"/>
              </a:buClr>
              <a:buSzPct val="90000"/>
              <a:buFont typeface="+mj-lt"/>
              <a:buAutoNum type="arabicPeriod" startAt="7"/>
              <a:defRPr/>
            </a:pPr>
            <a:r>
              <a:rPr lang="en-US" sz="1600" dirty="0" smtClean="0">
                <a:solidFill>
                  <a:schemeClr val="hlink"/>
                </a:solidFill>
                <a:latin typeface="+mn-lt"/>
              </a:rPr>
              <a:t>The </a:t>
            </a:r>
            <a:r>
              <a:rPr lang="en-US" sz="1600" dirty="0">
                <a:solidFill>
                  <a:schemeClr val="hlink"/>
                </a:solidFill>
                <a:latin typeface="+mn-lt"/>
              </a:rPr>
              <a:t>new series “series3” has the structure of the workfile and NA in all entries. </a:t>
            </a:r>
          </a:p>
          <a:p>
            <a:pPr eaLnBrk="1" hangingPunct="1">
              <a:spcBef>
                <a:spcPct val="20000"/>
              </a:spcBef>
              <a:buClr>
                <a:schemeClr val="accent2"/>
              </a:buClr>
              <a:buSzPct val="90000"/>
              <a:buFont typeface="Times" pitchFamily="18" charset="0"/>
              <a:buChar char="•"/>
              <a:defRPr/>
            </a:pPr>
            <a:endParaRPr lang="en-US" sz="2200" dirty="0" smtClean="0">
              <a:solidFill>
                <a:schemeClr val="hlink"/>
              </a:solidFill>
            </a:endParaRPr>
          </a:p>
        </p:txBody>
      </p:sp>
      <p:sp>
        <p:nvSpPr>
          <p:cNvPr id="11268" name="Rectangle 2"/>
          <p:cNvSpPr txBox="1">
            <a:spLocks noChangeArrowheads="1"/>
          </p:cNvSpPr>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chemeClr val="hlink"/>
                </a:solidFill>
              </a:rPr>
              <a:t>Creating a New Series: </a:t>
            </a:r>
            <a:endParaRPr lang="en-US" sz="2400" b="1" dirty="0" smtClean="0">
              <a:solidFill>
                <a:schemeClr val="hlink"/>
              </a:solidFill>
            </a:endParaRPr>
          </a:p>
          <a:p>
            <a:pPr eaLnBrk="1" hangingPunct="1"/>
            <a:r>
              <a:rPr lang="en-US" sz="2400" b="1" dirty="0" smtClean="0">
                <a:solidFill>
                  <a:schemeClr val="hlink"/>
                </a:solidFill>
              </a:rPr>
              <a:t>Example </a:t>
            </a:r>
            <a:r>
              <a:rPr lang="en-US" sz="2400" b="1" dirty="0">
                <a:solidFill>
                  <a:schemeClr val="hlink"/>
                </a:solidFill>
              </a:rPr>
              <a:t>3 </a:t>
            </a:r>
            <a:r>
              <a:rPr lang="en-US" sz="1800" b="1" dirty="0">
                <a:solidFill>
                  <a:schemeClr val="hlink"/>
                </a:solidFill>
              </a:rPr>
              <a:t>(cont’d)</a:t>
            </a:r>
          </a:p>
        </p:txBody>
      </p:sp>
      <p:pic>
        <p:nvPicPr>
          <p:cNvPr id="1126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7072" y="1401763"/>
            <a:ext cx="3381375" cy="370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40714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3"/>
          <p:cNvSpPr>
            <a:spLocks noGrp="1" noChangeArrowheads="1"/>
          </p:cNvSpPr>
          <p:nvPr>
            <p:ph type="subTitle" idx="1"/>
          </p:nvPr>
        </p:nvSpPr>
        <p:spPr>
          <a:xfrm>
            <a:off x="388938" y="2824163"/>
            <a:ext cx="7643812" cy="1606550"/>
          </a:xfrm>
        </p:spPr>
        <p:txBody>
          <a:bodyPr/>
          <a:lstStyle/>
          <a:p>
            <a:pPr algn="ctr" eaLnBrk="1" hangingPunct="1">
              <a:buFont typeface="Times" pitchFamily="18" charset="0"/>
              <a:buNone/>
            </a:pPr>
            <a:r>
              <a:rPr lang="en-US" sz="3200" b="1" dirty="0" smtClean="0">
                <a:ea typeface="ＭＳ Ｐゴシック" pitchFamily="34" charset="-128"/>
              </a:rPr>
              <a:t>Bringing Data into </a:t>
            </a:r>
            <a:r>
              <a:rPr lang="en-US" sz="3200" b="1" dirty="0" err="1" smtClean="0">
                <a:ea typeface="ＭＳ Ｐゴシック" pitchFamily="34" charset="-128"/>
              </a:rPr>
              <a:t>EViews</a:t>
            </a:r>
            <a:endParaRPr lang="en-US" sz="3200" dirty="0" smtClean="0">
              <a:ea typeface="ＭＳ Ｐゴシック" pitchFamily="34" charset="-128"/>
            </a:endParaRPr>
          </a:p>
        </p:txBody>
      </p:sp>
    </p:spTree>
    <p:extLst>
      <p:ext uri="{BB962C8B-B14F-4D97-AF65-F5344CB8AC3E}">
        <p14:creationId xmlns:p14="http://schemas.microsoft.com/office/powerpoint/2010/main" val="457497315"/>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z="2400" b="1" dirty="0" smtClean="0">
                <a:ea typeface="ＭＳ Ｐゴシック" pitchFamily="34" charset="-128"/>
              </a:rPr>
              <a:t>Getting Data into an Existing </a:t>
            </a:r>
            <a:r>
              <a:rPr lang="en-US" sz="2400" b="1" dirty="0" err="1" smtClean="0">
                <a:ea typeface="ＭＳ Ｐゴシック" pitchFamily="34" charset="-128"/>
              </a:rPr>
              <a:t>Workfile</a:t>
            </a:r>
            <a:r>
              <a:rPr lang="en-US" sz="2400" b="1" dirty="0" smtClean="0">
                <a:ea typeface="ＭＳ Ｐゴシック" pitchFamily="34" charset="-128"/>
              </a:rPr>
              <a:t>: </a:t>
            </a:r>
            <a:br>
              <a:rPr lang="en-US" sz="2400" b="1" dirty="0" smtClean="0">
                <a:ea typeface="ＭＳ Ｐゴシック" pitchFamily="34" charset="-128"/>
              </a:rPr>
            </a:br>
            <a:r>
              <a:rPr lang="en-US" sz="2400" b="1" dirty="0" smtClean="0">
                <a:ea typeface="ＭＳ Ｐゴシック" pitchFamily="34" charset="-128"/>
              </a:rPr>
              <a:t>Example 1 </a:t>
            </a:r>
          </a:p>
        </p:txBody>
      </p:sp>
      <p:sp>
        <p:nvSpPr>
          <p:cNvPr id="4100" name="Rectangle 3"/>
          <p:cNvSpPr>
            <a:spLocks noGrp="1" noChangeArrowheads="1"/>
          </p:cNvSpPr>
          <p:nvPr>
            <p:ph idx="1"/>
          </p:nvPr>
        </p:nvSpPr>
        <p:spPr>
          <a:xfrm>
            <a:off x="730250" y="1203067"/>
            <a:ext cx="7967183" cy="447675"/>
          </a:xfrm>
        </p:spPr>
        <p:txBody>
          <a:bodyPr/>
          <a:lstStyle/>
          <a:p>
            <a:pPr eaLnBrk="1" hangingPunct="1">
              <a:buFont typeface="Arial" pitchFamily="34" charset="0"/>
              <a:buChar char="•"/>
              <a:defRPr/>
            </a:pPr>
            <a:r>
              <a:rPr lang="en-US" sz="1800" dirty="0" smtClean="0"/>
              <a:t>For small </a:t>
            </a:r>
            <a:r>
              <a:rPr lang="en-US" sz="1800" dirty="0"/>
              <a:t>d</a:t>
            </a:r>
            <a:r>
              <a:rPr lang="en-US" sz="1800" dirty="0" smtClean="0"/>
              <a:t>ata </a:t>
            </a:r>
            <a:r>
              <a:rPr lang="en-US" sz="1800" dirty="0"/>
              <a:t>s</a:t>
            </a:r>
            <a:r>
              <a:rPr lang="en-US" sz="1800" dirty="0" smtClean="0"/>
              <a:t>eries, you may wish to type in the data</a:t>
            </a:r>
            <a:r>
              <a:rPr lang="en-US" sz="1800" dirty="0"/>
              <a:t> </a:t>
            </a:r>
            <a:r>
              <a:rPr lang="en-US" sz="1800" dirty="0" smtClean="0"/>
              <a:t>(see also </a:t>
            </a:r>
            <a:r>
              <a:rPr lang="en-US" sz="1800" i="1" dirty="0"/>
              <a:t>E</a:t>
            </a:r>
            <a:r>
              <a:rPr lang="en-US" sz="1800" i="1" dirty="0" smtClean="0"/>
              <a:t>diting Series </a:t>
            </a:r>
            <a:r>
              <a:rPr lang="en-US" sz="1800" dirty="0" smtClean="0"/>
              <a:t>below).  </a:t>
            </a:r>
          </a:p>
          <a:p>
            <a:pPr marL="0" indent="0" eaLnBrk="1" hangingPunct="1">
              <a:buFontTx/>
              <a:buNone/>
              <a:defRPr/>
            </a:pPr>
            <a:endParaRPr lang="en-US" sz="1800" dirty="0" smtClean="0"/>
          </a:p>
          <a:p>
            <a:pPr eaLnBrk="1" hangingPunct="1">
              <a:buFont typeface="Times" pitchFamily="17" charset="0"/>
              <a:buChar char="•"/>
              <a:defRPr/>
            </a:pPr>
            <a:endParaRPr lang="en-US" sz="1800" dirty="0" smtClean="0"/>
          </a:p>
          <a:p>
            <a:pPr eaLnBrk="1" hangingPunct="1">
              <a:buFont typeface="Times" pitchFamily="17" charset="0"/>
              <a:buChar char="•"/>
              <a:defRPr/>
            </a:pPr>
            <a:endParaRPr lang="en-US" sz="1800" dirty="0" smtClean="0"/>
          </a:p>
        </p:txBody>
      </p:sp>
      <p:sp>
        <p:nvSpPr>
          <p:cNvPr id="1331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1C277C48-F968-48D0-87CF-55FC89A47C45}" type="slidenum">
              <a:rPr lang="en-US" sz="800" smtClean="0"/>
              <a:pPr eaLnBrk="1" hangingPunct="1">
                <a:defRPr/>
              </a:pPr>
              <a:t>13</a:t>
            </a:fld>
            <a:endParaRPr lang="en-US" sz="800" smtClean="0"/>
          </a:p>
        </p:txBody>
      </p:sp>
      <p:sp>
        <p:nvSpPr>
          <p:cNvPr id="11" name="Rectangle 3"/>
          <p:cNvSpPr txBox="1">
            <a:spLocks noChangeArrowheads="1"/>
          </p:cNvSpPr>
          <p:nvPr/>
        </p:nvSpPr>
        <p:spPr bwMode="auto">
          <a:xfrm>
            <a:off x="3736015" y="5513118"/>
            <a:ext cx="4451055" cy="68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511175" indent="-511175" eaLnBrk="1" hangingPunct="1">
              <a:buFont typeface="Times" pitchFamily="17" charset="0"/>
              <a:buNone/>
              <a:defRPr/>
            </a:pPr>
            <a:r>
              <a:rPr lang="en-US" sz="1400" b="1" dirty="0" smtClean="0"/>
              <a:t>Note: </a:t>
            </a:r>
            <a:r>
              <a:rPr lang="en-US" sz="1400" dirty="0"/>
              <a:t>T</a:t>
            </a:r>
            <a:r>
              <a:rPr lang="en-US" sz="1400" dirty="0" smtClean="0"/>
              <a:t>his method is not practical when dealing with large datasets. </a:t>
            </a:r>
          </a:p>
          <a:p>
            <a:pPr marL="0" indent="0" eaLnBrk="1" hangingPunct="1">
              <a:buFontTx/>
              <a:buNone/>
              <a:defRPr/>
            </a:pPr>
            <a:endParaRPr lang="en-US" dirty="0" smtClean="0"/>
          </a:p>
          <a:p>
            <a:pPr marL="0" indent="0" eaLnBrk="1" hangingPunct="1">
              <a:buFontTx/>
              <a:buNone/>
              <a:defRPr/>
            </a:pPr>
            <a:endParaRPr lang="en-US" dirty="0" smtClean="0"/>
          </a:p>
          <a:p>
            <a:pPr eaLnBrk="1" hangingPunct="1">
              <a:defRPr/>
            </a:pPr>
            <a:endParaRPr lang="en-US" dirty="0" smtClean="0"/>
          </a:p>
        </p:txBody>
      </p:sp>
      <p:sp>
        <p:nvSpPr>
          <p:cNvPr id="13319" name="Rectangle 3"/>
          <p:cNvSpPr txBox="1">
            <a:spLocks noChangeArrowheads="1"/>
          </p:cNvSpPr>
          <p:nvPr/>
        </p:nvSpPr>
        <p:spPr bwMode="auto">
          <a:xfrm>
            <a:off x="686484" y="1846116"/>
            <a:ext cx="3063172" cy="385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227013"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114300" indent="0" eaLnBrk="1" hangingPunct="1">
              <a:spcBef>
                <a:spcPct val="20000"/>
              </a:spcBef>
              <a:buClr>
                <a:schemeClr val="accent2"/>
              </a:buClr>
              <a:buSzPct val="90000"/>
            </a:pPr>
            <a:r>
              <a:rPr lang="en-US" sz="1600" u="sng" dirty="0" smtClean="0">
                <a:solidFill>
                  <a:schemeClr val="hlink"/>
                </a:solidFill>
              </a:rPr>
              <a:t>Typing data in a series:</a:t>
            </a:r>
          </a:p>
          <a:p>
            <a:pPr eaLnBrk="1" hangingPunct="1">
              <a:spcBef>
                <a:spcPct val="20000"/>
              </a:spcBef>
              <a:buClr>
                <a:schemeClr val="accent2"/>
              </a:buClr>
              <a:buSzPct val="90000"/>
              <a:buFont typeface="Arial" charset="0"/>
              <a:buAutoNum type="arabicPeriod"/>
            </a:pPr>
            <a:r>
              <a:rPr lang="en-US" sz="1600" dirty="0" smtClean="0">
                <a:solidFill>
                  <a:schemeClr val="hlink"/>
                </a:solidFill>
              </a:rPr>
              <a:t>Click on page </a:t>
            </a:r>
            <a:r>
              <a:rPr lang="en-US" sz="1600" i="1" dirty="0" err="1" smtClean="0">
                <a:solidFill>
                  <a:schemeClr val="hlink"/>
                </a:solidFill>
              </a:rPr>
              <a:t>Timeseries</a:t>
            </a:r>
            <a:r>
              <a:rPr lang="en-US" sz="1600" i="1" dirty="0">
                <a:solidFill>
                  <a:schemeClr val="hlink"/>
                </a:solidFill>
              </a:rPr>
              <a:t> </a:t>
            </a:r>
            <a:r>
              <a:rPr lang="en-US" sz="1600" dirty="0">
                <a:solidFill>
                  <a:schemeClr val="hlink"/>
                </a:solidFill>
              </a:rPr>
              <a:t> </a:t>
            </a:r>
            <a:r>
              <a:rPr lang="en-US" sz="1600" dirty="0" smtClean="0">
                <a:solidFill>
                  <a:schemeClr val="hlink"/>
                </a:solidFill>
              </a:rPr>
              <a:t>and open one of the new series with empty (</a:t>
            </a:r>
            <a:r>
              <a:rPr lang="en-US" sz="1600" b="1" dirty="0" smtClean="0">
                <a:solidFill>
                  <a:schemeClr val="hlink"/>
                </a:solidFill>
              </a:rPr>
              <a:t>NA</a:t>
            </a:r>
            <a:r>
              <a:rPr lang="en-US" sz="1600" dirty="0" smtClean="0">
                <a:solidFill>
                  <a:schemeClr val="hlink"/>
                </a:solidFill>
              </a:rPr>
              <a:t>) values we created above. For this example, let’s click on “</a:t>
            </a:r>
            <a:r>
              <a:rPr lang="en-US" sz="1600" i="1" dirty="0" smtClean="0">
                <a:solidFill>
                  <a:schemeClr val="hlink"/>
                </a:solidFill>
              </a:rPr>
              <a:t>series2</a:t>
            </a:r>
            <a:r>
              <a:rPr lang="en-US" sz="1600" dirty="0" smtClean="0">
                <a:solidFill>
                  <a:schemeClr val="hlink"/>
                </a:solidFill>
              </a:rPr>
              <a:t>”.</a:t>
            </a:r>
            <a:endParaRPr lang="en-US" sz="1600" i="1" dirty="0" smtClean="0">
              <a:solidFill>
                <a:schemeClr val="hlink"/>
              </a:solidFill>
            </a:endParaRPr>
          </a:p>
          <a:p>
            <a:pPr eaLnBrk="1" hangingPunct="1">
              <a:spcBef>
                <a:spcPct val="20000"/>
              </a:spcBef>
              <a:buClr>
                <a:schemeClr val="accent2"/>
              </a:buClr>
              <a:buSzPct val="90000"/>
              <a:buFont typeface="Arial" charset="0"/>
              <a:buAutoNum type="arabicPeriod"/>
            </a:pPr>
            <a:r>
              <a:rPr lang="en-US" sz="1600" dirty="0" smtClean="0">
                <a:solidFill>
                  <a:schemeClr val="hlink"/>
                </a:solidFill>
              </a:rPr>
              <a:t>Click the </a:t>
            </a:r>
            <a:r>
              <a:rPr lang="en-US" sz="1600" b="1" dirty="0" smtClean="0">
                <a:solidFill>
                  <a:schemeClr val="hlink"/>
                </a:solidFill>
              </a:rPr>
              <a:t>          </a:t>
            </a:r>
            <a:r>
              <a:rPr lang="en-US" sz="1600" dirty="0" smtClean="0">
                <a:solidFill>
                  <a:schemeClr val="hlink"/>
                </a:solidFill>
              </a:rPr>
              <a:t>button </a:t>
            </a:r>
            <a:r>
              <a:rPr lang="en-US" sz="1600" dirty="0">
                <a:solidFill>
                  <a:schemeClr val="hlink"/>
                </a:solidFill>
              </a:rPr>
              <a:t>to turn on editing mode (note: using </a:t>
            </a:r>
            <a:r>
              <a:rPr lang="en-US" sz="1600" b="1" dirty="0">
                <a:solidFill>
                  <a:schemeClr val="hlink"/>
                </a:solidFill>
              </a:rPr>
              <a:t>Edit +/- </a:t>
            </a:r>
            <a:r>
              <a:rPr lang="en-US" sz="1600" dirty="0">
                <a:solidFill>
                  <a:schemeClr val="hlink"/>
                </a:solidFill>
              </a:rPr>
              <a:t>depends on your option settings; it is needed under default </a:t>
            </a:r>
            <a:r>
              <a:rPr lang="en-US" sz="1600" dirty="0" smtClean="0">
                <a:solidFill>
                  <a:schemeClr val="hlink"/>
                </a:solidFill>
              </a:rPr>
              <a:t>settings).</a:t>
            </a:r>
            <a:endParaRPr lang="en-US" sz="1600" dirty="0">
              <a:solidFill>
                <a:schemeClr val="hlink"/>
              </a:solidFill>
            </a:endParaRPr>
          </a:p>
          <a:p>
            <a:pPr eaLnBrk="1" hangingPunct="1">
              <a:spcBef>
                <a:spcPct val="20000"/>
              </a:spcBef>
              <a:buClr>
                <a:schemeClr val="accent2"/>
              </a:buClr>
              <a:buSzPct val="90000"/>
              <a:buFont typeface="Arial" charset="0"/>
              <a:buAutoNum type="arabicPeriod" startAt="3"/>
            </a:pPr>
            <a:r>
              <a:rPr lang="en-US" sz="1600" dirty="0">
                <a:solidFill>
                  <a:schemeClr val="hlink"/>
                </a:solidFill>
              </a:rPr>
              <a:t>Start entering in data.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1297" y="3715419"/>
            <a:ext cx="419100"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0130" y="1678081"/>
            <a:ext cx="4686300"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Oval 5"/>
          <p:cNvSpPr>
            <a:spLocks noChangeArrowheads="1"/>
          </p:cNvSpPr>
          <p:nvPr/>
        </p:nvSpPr>
        <p:spPr bwMode="auto">
          <a:xfrm>
            <a:off x="7443730" y="1931136"/>
            <a:ext cx="579590" cy="308569"/>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29526837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z="2400" b="1" dirty="0" smtClean="0">
                <a:ea typeface="ＭＳ Ｐゴシック" pitchFamily="34" charset="-128"/>
              </a:rPr>
              <a:t>Getting Data into an Existing </a:t>
            </a:r>
            <a:r>
              <a:rPr lang="en-US" sz="2400" b="1" dirty="0" err="1" smtClean="0">
                <a:ea typeface="ＭＳ Ｐゴシック" pitchFamily="34" charset="-128"/>
              </a:rPr>
              <a:t>Workfile</a:t>
            </a:r>
            <a:r>
              <a:rPr lang="en-US" sz="2400" b="1" dirty="0" smtClean="0">
                <a:ea typeface="ＭＳ Ｐゴシック" pitchFamily="34" charset="-128"/>
              </a:rPr>
              <a:t>:  </a:t>
            </a:r>
            <a:br>
              <a:rPr lang="en-US" sz="2400" b="1" dirty="0" smtClean="0">
                <a:ea typeface="ＭＳ Ｐゴシック" pitchFamily="34" charset="-128"/>
              </a:rPr>
            </a:br>
            <a:r>
              <a:rPr lang="en-US" sz="2400" b="1" dirty="0" smtClean="0">
                <a:ea typeface="ＭＳ Ｐゴシック" pitchFamily="34" charset="-128"/>
              </a:rPr>
              <a:t>Example 2</a:t>
            </a:r>
          </a:p>
        </p:txBody>
      </p:sp>
      <p:sp>
        <p:nvSpPr>
          <p:cNvPr id="4100" name="Rectangle 3"/>
          <p:cNvSpPr>
            <a:spLocks noGrp="1" noChangeArrowheads="1"/>
          </p:cNvSpPr>
          <p:nvPr>
            <p:ph idx="1"/>
          </p:nvPr>
        </p:nvSpPr>
        <p:spPr>
          <a:xfrm>
            <a:off x="850238" y="1650742"/>
            <a:ext cx="3253929" cy="4101472"/>
          </a:xfrm>
        </p:spPr>
        <p:txBody>
          <a:bodyPr/>
          <a:lstStyle/>
          <a:p>
            <a:pPr marL="0" indent="0" eaLnBrk="1" hangingPunct="1">
              <a:buFont typeface="Times" pitchFamily="17" charset="0"/>
              <a:buNone/>
              <a:defRPr/>
            </a:pPr>
            <a:r>
              <a:rPr lang="en-US" sz="1600" u="sng" dirty="0" smtClean="0"/>
              <a:t>Bringing data in </a:t>
            </a:r>
            <a:r>
              <a:rPr lang="en-US" sz="1600" u="sng" dirty="0" err="1" smtClean="0"/>
              <a:t>EViews</a:t>
            </a:r>
            <a:r>
              <a:rPr lang="en-US" sz="1600" u="sng" dirty="0" smtClean="0"/>
              <a:t> by Copy/Paste: </a:t>
            </a:r>
            <a:endParaRPr lang="en-US" sz="1600" u="sng" dirty="0"/>
          </a:p>
          <a:p>
            <a:pPr marL="287338" indent="-233363" eaLnBrk="1" hangingPunct="1">
              <a:buFont typeface="+mj-lt"/>
              <a:buAutoNum type="arabicPeriod"/>
              <a:defRPr/>
            </a:pPr>
            <a:r>
              <a:rPr lang="en-US" sz="1600" dirty="0" smtClean="0"/>
              <a:t>Open the data in </a:t>
            </a:r>
            <a:r>
              <a:rPr lang="en-US" sz="1600" dirty="0"/>
              <a:t>Excel</a:t>
            </a:r>
            <a:r>
              <a:rPr lang="en-US" sz="1600" baseline="40000" dirty="0"/>
              <a:t>®</a:t>
            </a:r>
            <a:r>
              <a:rPr lang="en-US" sz="1600" dirty="0" smtClean="0"/>
              <a:t> (</a:t>
            </a:r>
            <a:r>
              <a:rPr lang="en-US" sz="1600" b="1" dirty="0" smtClean="0"/>
              <a:t>Note</a:t>
            </a:r>
            <a:r>
              <a:rPr lang="en-US" sz="1600" dirty="0" smtClean="0"/>
              <a:t>: this also applies to other applications). Click on tab </a:t>
            </a:r>
            <a:r>
              <a:rPr lang="en-US" sz="1600" i="1" dirty="0" err="1" smtClean="0"/>
              <a:t>TimeSeries</a:t>
            </a:r>
            <a:r>
              <a:rPr lang="en-US" sz="1600" i="1" dirty="0" smtClean="0"/>
              <a:t> in </a:t>
            </a:r>
            <a:r>
              <a:rPr lang="en-US" sz="1600" dirty="0" smtClean="0"/>
              <a:t>the </a:t>
            </a:r>
            <a:r>
              <a:rPr lang="en-US" sz="1600" b="1" i="1" dirty="0" smtClean="0"/>
              <a:t>Tutorial4_Data.xlsx</a:t>
            </a:r>
            <a:r>
              <a:rPr lang="en-US" sz="1600" dirty="0" smtClean="0"/>
              <a:t> file. </a:t>
            </a:r>
          </a:p>
          <a:p>
            <a:pPr marL="287338" indent="-233363" eaLnBrk="1" hangingPunct="1">
              <a:buFont typeface="+mj-lt"/>
              <a:buAutoNum type="arabicPeriod"/>
              <a:defRPr/>
            </a:pPr>
            <a:r>
              <a:rPr lang="en-US" sz="1600" dirty="0"/>
              <a:t>H</a:t>
            </a:r>
            <a:r>
              <a:rPr lang="en-US" sz="1600" dirty="0" smtClean="0"/>
              <a:t>ighlight the series you wish to bring into EViews and select </a:t>
            </a:r>
            <a:r>
              <a:rPr lang="en-US" sz="1600" b="1" dirty="0"/>
              <a:t>Edit → Copy </a:t>
            </a:r>
            <a:r>
              <a:rPr lang="en-US" sz="1600" dirty="0" smtClean="0"/>
              <a:t>(Note: you do not need to copy dates since the EViews workfile is already structured by date).</a:t>
            </a:r>
          </a:p>
          <a:p>
            <a:pPr marL="0" indent="0" eaLnBrk="1" hangingPunct="1">
              <a:buFont typeface="Times" pitchFamily="18" charset="0"/>
              <a:buNone/>
              <a:defRPr/>
            </a:pPr>
            <a:endParaRPr lang="en-US" sz="1800" b="1"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1433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19673B74-E253-4F6C-A27E-7CACFDEA872E}" type="slidenum">
              <a:rPr lang="en-US" sz="800" smtClean="0"/>
              <a:pPr eaLnBrk="1" hangingPunct="1">
                <a:defRPr/>
              </a:pPr>
              <a:t>14</a:t>
            </a:fld>
            <a:endParaRPr lang="en-US" sz="800" smtClean="0"/>
          </a:p>
        </p:txBody>
      </p:sp>
      <p:pic>
        <p:nvPicPr>
          <p:cNvPr id="14341"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1633" y="1837179"/>
            <a:ext cx="4495800" cy="338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3"/>
          <p:cNvSpPr txBox="1">
            <a:spLocks noChangeArrowheads="1"/>
          </p:cNvSpPr>
          <p:nvPr/>
        </p:nvSpPr>
        <p:spPr bwMode="auto">
          <a:xfrm>
            <a:off x="730250" y="1203067"/>
            <a:ext cx="796718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defRPr/>
            </a:pPr>
            <a:r>
              <a:rPr lang="en-US" sz="1800" dirty="0" smtClean="0"/>
              <a:t>An easy way to bring data into an existing </a:t>
            </a:r>
            <a:r>
              <a:rPr lang="en-US" sz="1800" dirty="0" err="1" smtClean="0"/>
              <a:t>EViews</a:t>
            </a:r>
            <a:r>
              <a:rPr lang="en-US" sz="1800" dirty="0" smtClean="0"/>
              <a:t> </a:t>
            </a:r>
            <a:r>
              <a:rPr lang="en-US" sz="1800" dirty="0" err="1" smtClean="0"/>
              <a:t>workfile</a:t>
            </a:r>
            <a:r>
              <a:rPr lang="en-US" sz="1800" dirty="0" smtClean="0"/>
              <a:t> is by copy/paste</a:t>
            </a:r>
          </a:p>
          <a:p>
            <a:pPr marL="0" indent="0" eaLnBrk="1" hangingPunct="1">
              <a:buFontTx/>
              <a:buNone/>
              <a:defRPr/>
            </a:pPr>
            <a:endParaRPr lang="en-US" sz="1800" dirty="0" smtClean="0"/>
          </a:p>
          <a:p>
            <a:pPr eaLnBrk="1" hangingPunct="1">
              <a:buFont typeface="Times" pitchFamily="17" charset="0"/>
              <a:buChar char="•"/>
              <a:defRPr/>
            </a:pPr>
            <a:endParaRPr lang="en-US" sz="1800" dirty="0" smtClean="0"/>
          </a:p>
          <a:p>
            <a:pPr eaLnBrk="1" hangingPunct="1">
              <a:buFont typeface="Times" pitchFamily="17" charset="0"/>
              <a:buChar char="•"/>
              <a:defRPr/>
            </a:pPr>
            <a:endParaRPr lang="en-US" sz="1800" dirty="0" smtClean="0"/>
          </a:p>
        </p:txBody>
      </p:sp>
    </p:spTree>
    <p:extLst>
      <p:ext uri="{BB962C8B-B14F-4D97-AF65-F5344CB8AC3E}">
        <p14:creationId xmlns:p14="http://schemas.microsoft.com/office/powerpoint/2010/main" val="8046236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z="2400" b="1" smtClean="0">
                <a:ea typeface="ＭＳ Ｐゴシック" pitchFamily="34" charset="-128"/>
              </a:rPr>
              <a:t>Getting Data into an Existing Workfile:       Example 2 </a:t>
            </a:r>
            <a:r>
              <a:rPr lang="en-US" sz="1800" b="1" smtClean="0">
                <a:ea typeface="ＭＳ Ｐゴシック" pitchFamily="34" charset="-128"/>
              </a:rPr>
              <a:t>(cont’d)</a:t>
            </a:r>
          </a:p>
        </p:txBody>
      </p:sp>
      <p:sp>
        <p:nvSpPr>
          <p:cNvPr id="4100" name="Rectangle 3"/>
          <p:cNvSpPr>
            <a:spLocks noGrp="1" noChangeArrowheads="1"/>
          </p:cNvSpPr>
          <p:nvPr>
            <p:ph idx="1"/>
          </p:nvPr>
        </p:nvSpPr>
        <p:spPr>
          <a:xfrm>
            <a:off x="627063" y="1374775"/>
            <a:ext cx="2776535" cy="4260481"/>
          </a:xfrm>
        </p:spPr>
        <p:txBody>
          <a:bodyPr/>
          <a:lstStyle/>
          <a:p>
            <a:pPr marL="347663" indent="-239713" eaLnBrk="1" hangingPunct="1">
              <a:buFont typeface="+mj-lt"/>
              <a:buAutoNum type="arabicPeriod" startAt="3"/>
              <a:defRPr/>
            </a:pPr>
            <a:r>
              <a:rPr lang="en-US" sz="1600" dirty="0" smtClean="0"/>
              <a:t>In </a:t>
            </a:r>
            <a:r>
              <a:rPr lang="en-US" sz="1600" dirty="0" err="1" smtClean="0"/>
              <a:t>EViews</a:t>
            </a:r>
            <a:r>
              <a:rPr lang="en-US" sz="1600" dirty="0" smtClean="0"/>
              <a:t> workfile click </a:t>
            </a:r>
            <a:r>
              <a:rPr lang="en-US" sz="1600" b="1" dirty="0" smtClean="0"/>
              <a:t>Quick </a:t>
            </a:r>
            <a:r>
              <a:rPr lang="en-US" sz="1600" b="1" dirty="0"/>
              <a:t>→ Empty Group (Edit Series</a:t>
            </a:r>
            <a:r>
              <a:rPr lang="en-US" sz="1600" b="1" dirty="0" smtClean="0"/>
              <a:t>). </a:t>
            </a:r>
          </a:p>
          <a:p>
            <a:pPr marL="347663" indent="-239713" eaLnBrk="1" hangingPunct="1">
              <a:buFont typeface="+mj-lt"/>
              <a:buAutoNum type="arabicPeriod" startAt="3"/>
              <a:defRPr/>
            </a:pPr>
            <a:r>
              <a:rPr lang="en-US" sz="1600" dirty="0"/>
              <a:t>A window opens up with a blank spreadsheet and dates on the </a:t>
            </a:r>
            <a:r>
              <a:rPr lang="en-US" sz="1600" dirty="0" smtClean="0"/>
              <a:t>side.</a:t>
            </a:r>
            <a:r>
              <a:rPr lang="en-US" sz="1600" dirty="0" smtClean="0">
                <a:ea typeface="ＭＳ Ｐゴシック" pitchFamily="34" charset="-128"/>
              </a:rPr>
              <a:t> </a:t>
            </a:r>
            <a:r>
              <a:rPr lang="en-US" sz="1600" dirty="0" smtClean="0"/>
              <a:t>Place the cursor on the upper-left cell, right-hand-click, and choose </a:t>
            </a:r>
            <a:r>
              <a:rPr lang="en-US" sz="1600" b="1" dirty="0" smtClean="0"/>
              <a:t>Paste</a:t>
            </a:r>
            <a:r>
              <a:rPr lang="en-US" sz="1600" dirty="0" smtClean="0"/>
              <a:t>. </a:t>
            </a:r>
            <a:endParaRPr lang="en-US" sz="1600" dirty="0"/>
          </a:p>
          <a:p>
            <a:pPr eaLnBrk="1" hangingPunct="1">
              <a:buFont typeface="Wingdings" pitchFamily="2" charset="2"/>
              <a:buChar char="§"/>
              <a:defRPr/>
            </a:pPr>
            <a:endParaRPr lang="en-US" sz="1800" b="1"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1536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408CE936-0F16-4CC6-8F60-D142CF54004B}" type="slidenum">
              <a:rPr lang="en-US" sz="800" smtClean="0"/>
              <a:pPr eaLnBrk="1" hangingPunct="1">
                <a:defRPr/>
              </a:pPr>
              <a:t>15</a:t>
            </a:fld>
            <a:endParaRPr lang="en-US" sz="800" smtClean="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1649" y="1154295"/>
            <a:ext cx="4820721" cy="2345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7305" y="3733429"/>
            <a:ext cx="4820720" cy="2746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Oval 5"/>
          <p:cNvSpPr>
            <a:spLocks noChangeArrowheads="1"/>
          </p:cNvSpPr>
          <p:nvPr/>
        </p:nvSpPr>
        <p:spPr bwMode="auto">
          <a:xfrm>
            <a:off x="5498213" y="2326903"/>
            <a:ext cx="1889125" cy="26035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
        <p:nvSpPr>
          <p:cNvPr id="13" name="Oval 5"/>
          <p:cNvSpPr>
            <a:spLocks noChangeArrowheads="1"/>
          </p:cNvSpPr>
          <p:nvPr/>
        </p:nvSpPr>
        <p:spPr bwMode="auto">
          <a:xfrm>
            <a:off x="3273902" y="6008765"/>
            <a:ext cx="1889125" cy="26035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12288429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z="2400" b="1" dirty="0" smtClean="0">
                <a:ea typeface="ＭＳ Ｐゴシック" pitchFamily="34" charset="-128"/>
              </a:rPr>
              <a:t>Getting Data into an Existing </a:t>
            </a:r>
            <a:r>
              <a:rPr lang="en-US" sz="2400" b="1" dirty="0" err="1" smtClean="0">
                <a:ea typeface="ＭＳ Ｐゴシック" pitchFamily="34" charset="-128"/>
              </a:rPr>
              <a:t>Workfile</a:t>
            </a:r>
            <a:r>
              <a:rPr lang="en-US" sz="2400" b="1" dirty="0" smtClean="0">
                <a:ea typeface="ＭＳ Ｐゴシック" pitchFamily="34" charset="-128"/>
              </a:rPr>
              <a:t>: </a:t>
            </a:r>
            <a:br>
              <a:rPr lang="en-US" sz="2400" b="1" dirty="0" smtClean="0">
                <a:ea typeface="ＭＳ Ｐゴシック" pitchFamily="34" charset="-128"/>
              </a:rPr>
            </a:br>
            <a:r>
              <a:rPr lang="en-US" sz="2400" b="1" dirty="0" smtClean="0">
                <a:ea typeface="ＭＳ Ｐゴシック" pitchFamily="34" charset="-128"/>
              </a:rPr>
              <a:t>Example 3</a:t>
            </a:r>
          </a:p>
        </p:txBody>
      </p:sp>
      <p:sp>
        <p:nvSpPr>
          <p:cNvPr id="4100" name="Rectangle 3"/>
          <p:cNvSpPr>
            <a:spLocks noGrp="1" noChangeArrowheads="1"/>
          </p:cNvSpPr>
          <p:nvPr>
            <p:ph idx="1"/>
          </p:nvPr>
        </p:nvSpPr>
        <p:spPr>
          <a:xfrm>
            <a:off x="788988" y="1177038"/>
            <a:ext cx="7700962" cy="2129687"/>
          </a:xfrm>
        </p:spPr>
        <p:txBody>
          <a:bodyPr/>
          <a:lstStyle/>
          <a:p>
            <a:pPr eaLnBrk="1" hangingPunct="1">
              <a:buFont typeface="Arial" pitchFamily="34" charset="0"/>
              <a:buChar char="•"/>
              <a:defRPr/>
            </a:pPr>
            <a:r>
              <a:rPr lang="en-US" sz="1800" dirty="0" smtClean="0"/>
              <a:t>Another way </a:t>
            </a:r>
            <a:r>
              <a:rPr lang="en-US" sz="1800" dirty="0"/>
              <a:t>to bring data into an existing </a:t>
            </a:r>
            <a:r>
              <a:rPr lang="en-US" sz="1800" dirty="0" err="1"/>
              <a:t>EViews</a:t>
            </a:r>
            <a:r>
              <a:rPr lang="en-US" sz="1800" dirty="0"/>
              <a:t> </a:t>
            </a:r>
            <a:r>
              <a:rPr lang="en-US" sz="1800" dirty="0" err="1"/>
              <a:t>workfile</a:t>
            </a:r>
            <a:r>
              <a:rPr lang="en-US" sz="1800" dirty="0"/>
              <a:t> is by importing data from foreign </a:t>
            </a:r>
            <a:r>
              <a:rPr lang="en-US" sz="1800" dirty="0" smtClean="0"/>
              <a:t>files. </a:t>
            </a:r>
            <a:endParaRPr lang="en-US" sz="1800" dirty="0"/>
          </a:p>
          <a:p>
            <a:pPr marL="0" indent="0" eaLnBrk="1" hangingPunct="1">
              <a:buNone/>
              <a:defRPr/>
            </a:pPr>
            <a:r>
              <a:rPr lang="en-US" sz="1600" dirty="0"/>
              <a:t> </a:t>
            </a:r>
            <a:r>
              <a:rPr lang="en-US" sz="1600" dirty="0" smtClean="0"/>
              <a:t>  </a:t>
            </a:r>
            <a:r>
              <a:rPr lang="en-US" sz="1600" u="sng" dirty="0" smtClean="0"/>
              <a:t>Importing data into a </a:t>
            </a:r>
            <a:r>
              <a:rPr lang="en-US" sz="1600" u="sng" dirty="0" err="1" smtClean="0"/>
              <a:t>workfile</a:t>
            </a:r>
            <a:r>
              <a:rPr lang="en-US" sz="1600" u="sng" dirty="0" smtClean="0"/>
              <a:t>: </a:t>
            </a:r>
          </a:p>
          <a:p>
            <a:pPr marL="633413" lvl="1" indent="-231775" eaLnBrk="1" hangingPunct="1">
              <a:buFont typeface="+mj-lt"/>
              <a:buAutoNum type="arabicPeriod"/>
              <a:defRPr/>
            </a:pPr>
            <a:r>
              <a:rPr lang="en-US" sz="1400" dirty="0" smtClean="0"/>
              <a:t>On the menu bar, select </a:t>
            </a:r>
            <a:r>
              <a:rPr lang="en-US" sz="1400" b="1" dirty="0" smtClean="0"/>
              <a:t>File </a:t>
            </a:r>
            <a:r>
              <a:rPr lang="en-US" sz="1400" dirty="0" smtClean="0"/>
              <a:t>(or </a:t>
            </a:r>
            <a:r>
              <a:rPr lang="en-US" sz="1400" b="1" dirty="0" err="1" smtClean="0"/>
              <a:t>Proc</a:t>
            </a:r>
            <a:r>
              <a:rPr lang="en-US" sz="1400" dirty="0" smtClean="0"/>
              <a:t>) </a:t>
            </a:r>
            <a:r>
              <a:rPr lang="en-US" sz="1400" b="1" dirty="0" smtClean="0"/>
              <a:t>→ Import</a:t>
            </a:r>
            <a:r>
              <a:rPr lang="en-US" sz="1400" b="1" dirty="0"/>
              <a:t>→ </a:t>
            </a:r>
            <a:r>
              <a:rPr lang="en-US" sz="1400" b="1" dirty="0" smtClean="0"/>
              <a:t>Import from file. </a:t>
            </a:r>
            <a:r>
              <a:rPr lang="en-US" sz="1400" dirty="0" smtClean="0"/>
              <a:t>A standard </a:t>
            </a:r>
            <a:r>
              <a:rPr lang="en-US" sz="1400" b="1" dirty="0" smtClean="0"/>
              <a:t>File Open </a:t>
            </a:r>
            <a:r>
              <a:rPr lang="en-US" sz="1400" dirty="0" smtClean="0"/>
              <a:t>dialog box appears which allows you to locate the file.</a:t>
            </a:r>
          </a:p>
          <a:p>
            <a:pPr marL="633413" lvl="1" indent="-231775" eaLnBrk="1" hangingPunct="1">
              <a:buFont typeface="+mj-lt"/>
              <a:buAutoNum type="arabicPeriod"/>
              <a:defRPr/>
            </a:pPr>
            <a:r>
              <a:rPr lang="en-US" sz="1400" dirty="0" smtClean="0"/>
              <a:t>Click </a:t>
            </a:r>
            <a:r>
              <a:rPr lang="en-US" sz="1400" b="1" dirty="0" smtClean="0"/>
              <a:t>Open </a:t>
            </a:r>
            <a:r>
              <a:rPr lang="en-US" sz="1400" dirty="0" smtClean="0"/>
              <a:t>once you locate the file. The </a:t>
            </a:r>
            <a:r>
              <a:rPr lang="en-US" sz="1400" b="1" dirty="0" smtClean="0"/>
              <a:t>Excel Read </a:t>
            </a:r>
            <a:r>
              <a:rPr lang="en-US" sz="1400" dirty="0" smtClean="0"/>
              <a:t>dialog box opens up prompting for additional information for the import procedure. </a:t>
            </a:r>
          </a:p>
          <a:p>
            <a:pPr marL="633413" lvl="1" indent="-231775" eaLnBrk="1" hangingPunct="1">
              <a:buFont typeface="+mj-lt"/>
              <a:buAutoNum type="arabicPeriod"/>
              <a:defRPr/>
            </a:pPr>
            <a:r>
              <a:rPr lang="en-US" sz="1400" dirty="0" smtClean="0"/>
              <a:t>Click </a:t>
            </a:r>
            <a:r>
              <a:rPr lang="en-US" sz="1400" b="1" dirty="0" smtClean="0"/>
              <a:t>Finish</a:t>
            </a:r>
            <a:r>
              <a:rPr lang="en-US" sz="1400" dirty="0" smtClean="0"/>
              <a:t> to load the data.</a:t>
            </a:r>
            <a:endParaRPr lang="en-US" sz="1400" b="1"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1638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65FF28FC-CC05-4BD5-BD20-D3C79DC56A7B}" type="slidenum">
              <a:rPr lang="en-US" sz="800" smtClean="0"/>
              <a:pPr eaLnBrk="1" hangingPunct="1">
                <a:defRPr/>
              </a:pPr>
              <a:t>16</a:t>
            </a:fld>
            <a:endParaRPr lang="en-US" sz="800" smtClean="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765" y="3508192"/>
            <a:ext cx="4636681" cy="24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0007" y="3163629"/>
            <a:ext cx="3998286"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Oval 5"/>
          <p:cNvSpPr>
            <a:spLocks noChangeArrowheads="1"/>
          </p:cNvSpPr>
          <p:nvPr/>
        </p:nvSpPr>
        <p:spPr bwMode="auto">
          <a:xfrm>
            <a:off x="2734882" y="4913669"/>
            <a:ext cx="1879648" cy="26035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
        <p:nvSpPr>
          <p:cNvPr id="14" name="Oval 5"/>
          <p:cNvSpPr>
            <a:spLocks noChangeArrowheads="1"/>
          </p:cNvSpPr>
          <p:nvPr/>
        </p:nvSpPr>
        <p:spPr bwMode="auto">
          <a:xfrm>
            <a:off x="8250091" y="5970800"/>
            <a:ext cx="718202" cy="339845"/>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5918779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z="2400" b="1" dirty="0" smtClean="0">
                <a:ea typeface="ＭＳ Ｐゴシック" pitchFamily="34" charset="-128"/>
              </a:rPr>
              <a:t>Getting Data into </a:t>
            </a:r>
            <a:r>
              <a:rPr lang="en-US" sz="2400" b="1" dirty="0" err="1" smtClean="0">
                <a:ea typeface="ＭＳ Ｐゴシック" pitchFamily="34" charset="-128"/>
              </a:rPr>
              <a:t>EViews</a:t>
            </a:r>
            <a:r>
              <a:rPr lang="en-US" sz="2400" b="1" dirty="0" smtClean="0">
                <a:ea typeface="ＭＳ Ｐゴシック" pitchFamily="34" charset="-128"/>
              </a:rPr>
              <a:t>: </a:t>
            </a:r>
            <a:br>
              <a:rPr lang="en-US" sz="2400" b="1" dirty="0" smtClean="0">
                <a:ea typeface="ＭＳ Ｐゴシック" pitchFamily="34" charset="-128"/>
              </a:rPr>
            </a:br>
            <a:r>
              <a:rPr lang="en-US" sz="2400" b="1" dirty="0" smtClean="0">
                <a:ea typeface="ＭＳ Ｐゴシック" pitchFamily="34" charset="-128"/>
              </a:rPr>
              <a:t>A few notes  </a:t>
            </a:r>
          </a:p>
        </p:txBody>
      </p:sp>
      <p:sp>
        <p:nvSpPr>
          <p:cNvPr id="4100" name="Rectangle 3"/>
          <p:cNvSpPr>
            <a:spLocks noGrp="1" noChangeArrowheads="1"/>
          </p:cNvSpPr>
          <p:nvPr>
            <p:ph idx="1"/>
          </p:nvPr>
        </p:nvSpPr>
        <p:spPr>
          <a:xfrm>
            <a:off x="588963" y="1276350"/>
            <a:ext cx="8083550" cy="4702175"/>
          </a:xfrm>
        </p:spPr>
        <p:txBody>
          <a:bodyPr/>
          <a:lstStyle/>
          <a:p>
            <a:pPr eaLnBrk="1" hangingPunct="1">
              <a:spcAft>
                <a:spcPts val="1200"/>
              </a:spcAft>
              <a:buSzPct val="100000"/>
              <a:buFont typeface="Arial" pitchFamily="34" charset="0"/>
              <a:buChar char="•"/>
              <a:defRPr/>
            </a:pPr>
            <a:r>
              <a:rPr lang="en-US" sz="1800" dirty="0" smtClean="0"/>
              <a:t>The easiest way to get data from a </a:t>
            </a:r>
            <a:r>
              <a:rPr lang="en-US" sz="1800" i="1" dirty="0" smtClean="0"/>
              <a:t>single source </a:t>
            </a:r>
            <a:r>
              <a:rPr lang="en-US" sz="1800" dirty="0" smtClean="0"/>
              <a:t>into </a:t>
            </a:r>
            <a:r>
              <a:rPr lang="en-US" sz="1800" dirty="0" err="1"/>
              <a:t>Eviews</a:t>
            </a:r>
            <a:r>
              <a:rPr lang="en-US" sz="1800" dirty="0"/>
              <a:t> </a:t>
            </a:r>
            <a:r>
              <a:rPr lang="en-US" sz="1800" dirty="0" smtClean="0"/>
              <a:t>is by using</a:t>
            </a:r>
            <a:r>
              <a:rPr lang="en-US" sz="1800" b="1" dirty="0" smtClean="0"/>
              <a:t> </a:t>
            </a:r>
            <a:r>
              <a:rPr lang="en-US" sz="1800" b="1" dirty="0"/>
              <a:t>File → Open → Foreign Data as </a:t>
            </a:r>
            <a:r>
              <a:rPr lang="en-US" sz="1800" b="1" dirty="0" err="1"/>
              <a:t>Workfile</a:t>
            </a:r>
            <a:r>
              <a:rPr lang="en-US" sz="1800" b="1" dirty="0"/>
              <a:t> </a:t>
            </a:r>
            <a:r>
              <a:rPr lang="en-US" sz="1800" dirty="0" smtClean="0"/>
              <a:t>(see Tutorial on </a:t>
            </a:r>
            <a:r>
              <a:rPr lang="en-US" sz="1800" i="1" dirty="0" smtClean="0"/>
              <a:t>Creating </a:t>
            </a:r>
            <a:r>
              <a:rPr lang="en-US" sz="1800" i="1" dirty="0" err="1" smtClean="0"/>
              <a:t>Workfiles</a:t>
            </a:r>
            <a:r>
              <a:rPr lang="en-US" sz="1800" dirty="0" smtClean="0"/>
              <a:t> for more details). </a:t>
            </a:r>
          </a:p>
          <a:p>
            <a:pPr eaLnBrk="1" hangingPunct="1">
              <a:spcAft>
                <a:spcPts val="1200"/>
              </a:spcAft>
              <a:buSzPct val="100000"/>
              <a:buFont typeface="Arial" pitchFamily="34" charset="0"/>
              <a:buChar char="•"/>
              <a:defRPr/>
            </a:pPr>
            <a:r>
              <a:rPr lang="en-US" sz="1800" dirty="0" smtClean="0"/>
              <a:t>One  main difference between </a:t>
            </a:r>
            <a:r>
              <a:rPr lang="en-US" sz="1800" b="1" dirty="0" smtClean="0"/>
              <a:t>Open Foreign Data as </a:t>
            </a:r>
            <a:r>
              <a:rPr lang="en-US" sz="1800" b="1" dirty="0" err="1" smtClean="0"/>
              <a:t>Workfile</a:t>
            </a:r>
            <a:r>
              <a:rPr lang="en-US" sz="1800" b="1" dirty="0" smtClean="0"/>
              <a:t> </a:t>
            </a:r>
            <a:r>
              <a:rPr lang="en-US" sz="1800" dirty="0" smtClean="0"/>
              <a:t>and </a:t>
            </a:r>
            <a:r>
              <a:rPr lang="en-US" sz="1800" b="1" dirty="0" smtClean="0"/>
              <a:t>Import </a:t>
            </a:r>
            <a:r>
              <a:rPr lang="en-US" sz="1800" dirty="0" smtClean="0"/>
              <a:t>is that the first method brings in the data while at the same time creating a new </a:t>
            </a:r>
            <a:r>
              <a:rPr lang="en-US" sz="1800" dirty="0" err="1" smtClean="0"/>
              <a:t>workfile</a:t>
            </a:r>
            <a:r>
              <a:rPr lang="en-US" sz="1800" dirty="0" smtClean="0"/>
              <a:t>, while </a:t>
            </a:r>
            <a:r>
              <a:rPr lang="en-US" sz="1800" b="1" dirty="0" smtClean="0"/>
              <a:t>Import</a:t>
            </a:r>
            <a:r>
              <a:rPr lang="en-US" sz="1800" dirty="0" smtClean="0"/>
              <a:t> brings data into an existing </a:t>
            </a:r>
            <a:r>
              <a:rPr lang="en-US" sz="1800" dirty="0" err="1" smtClean="0"/>
              <a:t>workfile</a:t>
            </a:r>
            <a:r>
              <a:rPr lang="en-US" sz="1800" dirty="0" smtClean="0"/>
              <a:t>.</a:t>
            </a:r>
          </a:p>
          <a:p>
            <a:pPr eaLnBrk="1" hangingPunct="1">
              <a:spcAft>
                <a:spcPts val="1200"/>
              </a:spcAft>
              <a:buSzPct val="100000"/>
              <a:buFont typeface="Arial" pitchFamily="34" charset="0"/>
              <a:buChar char="•"/>
              <a:defRPr/>
            </a:pPr>
            <a:r>
              <a:rPr lang="en-US" sz="1800" dirty="0" smtClean="0"/>
              <a:t>If the data comes from various sources (files), it is perhaps best to follow these steps to bring data into </a:t>
            </a:r>
            <a:r>
              <a:rPr lang="en-US" sz="1800" dirty="0" err="1" smtClean="0"/>
              <a:t>EViews</a:t>
            </a:r>
            <a:r>
              <a:rPr lang="en-US" sz="1800" dirty="0" smtClean="0"/>
              <a:t>: </a:t>
            </a:r>
          </a:p>
          <a:p>
            <a:pPr marL="739775" lvl="2" indent="-217488" eaLnBrk="1" hangingPunct="1">
              <a:spcAft>
                <a:spcPts val="0"/>
              </a:spcAft>
              <a:buFont typeface="+mj-lt"/>
              <a:buAutoNum type="arabicPeriod"/>
              <a:defRPr/>
            </a:pPr>
            <a:r>
              <a:rPr lang="en-US" sz="1600" dirty="0" smtClean="0"/>
              <a:t>Use </a:t>
            </a:r>
            <a:r>
              <a:rPr lang="en-US" sz="1600" b="1" dirty="0"/>
              <a:t>File → Open → Foreign Data as </a:t>
            </a:r>
            <a:r>
              <a:rPr lang="en-US" sz="1600" b="1" dirty="0" smtClean="0"/>
              <a:t>Workfile </a:t>
            </a:r>
            <a:r>
              <a:rPr lang="en-US" sz="1600" dirty="0" smtClean="0"/>
              <a:t>for the more complex or the largest files. This also creates a new </a:t>
            </a:r>
            <a:r>
              <a:rPr lang="en-US" sz="1600" dirty="0" err="1" smtClean="0"/>
              <a:t>workfile</a:t>
            </a:r>
            <a:r>
              <a:rPr lang="en-US" sz="1600" dirty="0" smtClean="0"/>
              <a:t> with a similar structure as the source data file. </a:t>
            </a:r>
          </a:p>
          <a:p>
            <a:pPr marL="739775" lvl="2" indent="-217488" eaLnBrk="1" hangingPunct="1">
              <a:spcAft>
                <a:spcPts val="0"/>
              </a:spcAft>
              <a:buFont typeface="+mj-lt"/>
              <a:buAutoNum type="arabicPeriod"/>
              <a:defRPr/>
            </a:pPr>
            <a:r>
              <a:rPr lang="en-US" sz="1600" dirty="0"/>
              <a:t>U</a:t>
            </a:r>
            <a:r>
              <a:rPr lang="en-US" sz="1600" dirty="0" smtClean="0"/>
              <a:t>se </a:t>
            </a:r>
            <a:r>
              <a:rPr lang="en-US" sz="1600" b="1" dirty="0"/>
              <a:t>File → </a:t>
            </a:r>
            <a:r>
              <a:rPr lang="en-US" sz="1600" b="1" dirty="0" smtClean="0"/>
              <a:t>Import </a:t>
            </a:r>
            <a:r>
              <a:rPr lang="en-US" sz="1600" dirty="0" smtClean="0"/>
              <a:t>or </a:t>
            </a:r>
            <a:r>
              <a:rPr lang="en-US" sz="1600" b="1" dirty="0" smtClean="0"/>
              <a:t>Copy/Paste</a:t>
            </a:r>
            <a:r>
              <a:rPr lang="en-US" sz="1600" dirty="0" smtClean="0"/>
              <a:t> (as shown in the previous two examples) to add data from other sources into the main </a:t>
            </a:r>
            <a:r>
              <a:rPr lang="en-US" sz="1600" dirty="0" err="1" smtClean="0"/>
              <a:t>workfile</a:t>
            </a:r>
            <a:r>
              <a:rPr lang="en-US" sz="1600" dirty="0" smtClean="0"/>
              <a:t>. Please note, that the data in all files should have the same structure (i.e., monthly, quarterly, etc.). </a:t>
            </a:r>
            <a:endParaRPr lang="en-US" sz="1600" dirty="0"/>
          </a:p>
          <a:p>
            <a:pPr eaLnBrk="1" hangingPunct="1">
              <a:buFont typeface="Arial" pitchFamily="34" charset="0"/>
              <a:buChar char="•"/>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1741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6909F8A7-12DF-4000-BC22-BB3509E4A415}" type="slidenum">
              <a:rPr lang="en-US" sz="800" smtClean="0"/>
              <a:pPr eaLnBrk="1" hangingPunct="1">
                <a:defRPr/>
              </a:pPr>
              <a:t>17</a:t>
            </a:fld>
            <a:endParaRPr lang="en-US" sz="800" smtClean="0"/>
          </a:p>
        </p:txBody>
      </p:sp>
    </p:spTree>
    <p:extLst>
      <p:ext uri="{BB962C8B-B14F-4D97-AF65-F5344CB8AC3E}">
        <p14:creationId xmlns:p14="http://schemas.microsoft.com/office/powerpoint/2010/main" val="39127222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3"/>
          <p:cNvSpPr>
            <a:spLocks noGrp="1" noChangeArrowheads="1"/>
          </p:cNvSpPr>
          <p:nvPr>
            <p:ph type="subTitle" idx="1"/>
          </p:nvPr>
        </p:nvSpPr>
        <p:spPr>
          <a:xfrm>
            <a:off x="388938" y="2824163"/>
            <a:ext cx="7643812" cy="1606550"/>
          </a:xfrm>
        </p:spPr>
        <p:txBody>
          <a:bodyPr/>
          <a:lstStyle/>
          <a:p>
            <a:pPr algn="ctr" eaLnBrk="1" hangingPunct="1">
              <a:buFont typeface="Times" pitchFamily="18" charset="0"/>
              <a:buNone/>
            </a:pPr>
            <a:r>
              <a:rPr lang="en-US" sz="3200" b="1" dirty="0" smtClean="0">
                <a:ea typeface="ＭＳ Ｐゴシック" pitchFamily="34" charset="-128"/>
              </a:rPr>
              <a:t>Creating New Series from Existing Series </a:t>
            </a:r>
            <a:endParaRPr lang="en-US" sz="3200" dirty="0" smtClean="0">
              <a:ea typeface="ＭＳ Ｐゴシック" pitchFamily="34" charset="-128"/>
            </a:endParaRPr>
          </a:p>
        </p:txBody>
      </p:sp>
    </p:spTree>
    <p:extLst>
      <p:ext uri="{BB962C8B-B14F-4D97-AF65-F5344CB8AC3E}">
        <p14:creationId xmlns:p14="http://schemas.microsoft.com/office/powerpoint/2010/main" val="3186705576"/>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a:xfrm>
            <a:off x="401638" y="298450"/>
            <a:ext cx="7521575" cy="842963"/>
          </a:xfrm>
        </p:spPr>
        <p:txBody>
          <a:bodyPr/>
          <a:lstStyle/>
          <a:p>
            <a:pPr eaLnBrk="1" hangingPunct="1"/>
            <a:r>
              <a:rPr lang="en-US" sz="2400" b="1" dirty="0" smtClean="0">
                <a:ea typeface="ＭＳ Ｐゴシック" pitchFamily="34" charset="-128"/>
              </a:rPr>
              <a:t>Creating a New Series by Transforming an Existing series: Example 1 </a:t>
            </a:r>
          </a:p>
        </p:txBody>
      </p:sp>
      <p:sp>
        <p:nvSpPr>
          <p:cNvPr id="4100" name="Rectangle 3"/>
          <p:cNvSpPr>
            <a:spLocks noGrp="1" noChangeArrowheads="1"/>
          </p:cNvSpPr>
          <p:nvPr>
            <p:ph idx="1"/>
          </p:nvPr>
        </p:nvSpPr>
        <p:spPr>
          <a:xfrm>
            <a:off x="579438" y="1263650"/>
            <a:ext cx="8928100" cy="2120900"/>
          </a:xfrm>
        </p:spPr>
        <p:txBody>
          <a:bodyPr/>
          <a:lstStyle/>
          <a:p>
            <a:pPr eaLnBrk="1" hangingPunct="1">
              <a:buSzPct val="100000"/>
              <a:buFont typeface="Arial" pitchFamily="34" charset="0"/>
              <a:buChar char="•"/>
              <a:defRPr/>
            </a:pPr>
            <a:r>
              <a:rPr lang="en-US" sz="1800" dirty="0" smtClean="0"/>
              <a:t>You can also create a series by transforming an  existing series. </a:t>
            </a:r>
          </a:p>
          <a:p>
            <a:pPr eaLnBrk="1" hangingPunct="1">
              <a:buSzPct val="100000"/>
              <a:buFont typeface="Arial" pitchFamily="34" charset="0"/>
              <a:buChar char="•"/>
              <a:defRPr/>
            </a:pPr>
            <a:r>
              <a:rPr lang="en-US" sz="1800" dirty="0" smtClean="0"/>
              <a:t>For example, suppose you would like to create a series y=log(</a:t>
            </a:r>
            <a:r>
              <a:rPr lang="en-US" sz="1800" dirty="0" err="1" smtClean="0"/>
              <a:t>gdp</a:t>
            </a:r>
            <a:r>
              <a:rPr lang="en-US" sz="1800" dirty="0" smtClean="0"/>
              <a:t>). </a:t>
            </a:r>
          </a:p>
          <a:p>
            <a:pPr marL="288925" indent="-288925" eaLnBrk="1" hangingPunct="1">
              <a:buFont typeface="Wingdings" pitchFamily="2" charset="2"/>
              <a:buChar char="v"/>
              <a:defRPr/>
            </a:pPr>
            <a:endParaRPr lang="en-US" sz="16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194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B1288890-E087-43C1-BEF7-76584C0F9F88}" type="slidenum">
              <a:rPr lang="en-US" sz="800" smtClean="0"/>
              <a:pPr eaLnBrk="1" hangingPunct="1">
                <a:defRPr/>
              </a:pPr>
              <a:t>19</a:t>
            </a:fld>
            <a:endParaRPr lang="en-US" sz="800" smtClean="0"/>
          </a:p>
        </p:txBody>
      </p:sp>
      <p:sp>
        <p:nvSpPr>
          <p:cNvPr id="19461" name="Rectangle 1"/>
          <p:cNvSpPr>
            <a:spLocks noChangeArrowheads="1"/>
          </p:cNvSpPr>
          <p:nvPr/>
        </p:nvSpPr>
        <p:spPr bwMode="auto">
          <a:xfrm>
            <a:off x="824466" y="4360972"/>
            <a:ext cx="331946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515938" indent="-515938" eaLnBrk="0" hangingPunct="0">
              <a:defRPr/>
            </a:pPr>
            <a:r>
              <a:rPr lang="en-US" sz="1400" b="1" dirty="0">
                <a:solidFill>
                  <a:srgbClr val="003399"/>
                </a:solidFill>
                <a:cs typeface="Arial" charset="0"/>
              </a:rPr>
              <a:t>Note</a:t>
            </a:r>
            <a:r>
              <a:rPr lang="en-US" sz="1400" dirty="0">
                <a:solidFill>
                  <a:srgbClr val="003399"/>
                </a:solidFill>
                <a:cs typeface="Arial" charset="0"/>
              </a:rPr>
              <a:t>: in </a:t>
            </a:r>
            <a:r>
              <a:rPr lang="en-US" sz="1400" dirty="0" err="1">
                <a:solidFill>
                  <a:srgbClr val="003399"/>
                </a:solidFill>
                <a:cs typeface="Arial" charset="0"/>
              </a:rPr>
              <a:t>EViews</a:t>
            </a:r>
            <a:r>
              <a:rPr lang="en-US" sz="1400" dirty="0">
                <a:solidFill>
                  <a:srgbClr val="003399"/>
                </a:solidFill>
                <a:cs typeface="Arial" charset="0"/>
              </a:rPr>
              <a:t>, log(x) is the natural logarithm (not of base 10).</a:t>
            </a:r>
          </a:p>
          <a:p>
            <a:pPr eaLnBrk="0" hangingPunct="0">
              <a:defRPr/>
            </a:pPr>
            <a:endParaRPr lang="en-US" sz="1400" dirty="0">
              <a:solidFill>
                <a:srgbClr val="003399"/>
              </a:solidFill>
              <a:cs typeface="Arial" charset="0"/>
            </a:endParaRPr>
          </a:p>
          <a:p>
            <a:pPr marL="457200" indent="-457200" eaLnBrk="0" hangingPunct="0">
              <a:defRPr/>
            </a:pPr>
            <a:r>
              <a:rPr lang="en-US" sz="1400" b="1" dirty="0">
                <a:solidFill>
                  <a:srgbClr val="003399"/>
                </a:solidFill>
                <a:cs typeface="Arial" charset="0"/>
              </a:rPr>
              <a:t>Note</a:t>
            </a:r>
            <a:r>
              <a:rPr lang="en-US" sz="1400" dirty="0">
                <a:solidFill>
                  <a:srgbClr val="003399"/>
                </a:solidFill>
                <a:cs typeface="Arial" charset="0"/>
              </a:rPr>
              <a:t>: an alternative way to create a series is to type </a:t>
            </a:r>
            <a:r>
              <a:rPr lang="en-US" sz="1400" b="1" i="1" dirty="0" err="1" smtClean="0">
                <a:solidFill>
                  <a:srgbClr val="003399"/>
                </a:solidFill>
                <a:cs typeface="Arial" charset="0"/>
              </a:rPr>
              <a:t>genr</a:t>
            </a:r>
            <a:r>
              <a:rPr lang="en-US" sz="1400" b="1" i="1" dirty="0" smtClean="0">
                <a:solidFill>
                  <a:srgbClr val="003399"/>
                </a:solidFill>
                <a:cs typeface="Arial" charset="0"/>
              </a:rPr>
              <a:t> </a:t>
            </a:r>
            <a:r>
              <a:rPr lang="en-US" sz="1400" b="1" i="1" dirty="0">
                <a:solidFill>
                  <a:srgbClr val="003399"/>
                </a:solidFill>
                <a:cs typeface="Arial" charset="0"/>
              </a:rPr>
              <a:t>y= log(</a:t>
            </a:r>
            <a:r>
              <a:rPr lang="en-US" sz="1400" b="1" i="1" dirty="0" err="1">
                <a:solidFill>
                  <a:srgbClr val="003399"/>
                </a:solidFill>
                <a:cs typeface="Arial" charset="0"/>
              </a:rPr>
              <a:t>gdp</a:t>
            </a:r>
            <a:r>
              <a:rPr lang="en-US" sz="1400" b="1" i="1" dirty="0" smtClean="0">
                <a:solidFill>
                  <a:srgbClr val="003399"/>
                </a:solidFill>
                <a:cs typeface="Arial" charset="0"/>
              </a:rPr>
              <a:t>)  </a:t>
            </a:r>
            <a:r>
              <a:rPr lang="en-US" sz="1400" dirty="0">
                <a:solidFill>
                  <a:srgbClr val="003399"/>
                </a:solidFill>
                <a:cs typeface="Arial" charset="0"/>
              </a:rPr>
              <a:t>in the command window.</a:t>
            </a:r>
          </a:p>
          <a:p>
            <a:pPr eaLnBrk="0" hangingPunct="0">
              <a:defRPr/>
            </a:pPr>
            <a:r>
              <a:rPr lang="en-US" sz="1600" dirty="0">
                <a:solidFill>
                  <a:srgbClr val="003399"/>
                </a:solidFill>
                <a:cs typeface="Arial" charset="0"/>
              </a:rPr>
              <a:t>  </a:t>
            </a:r>
          </a:p>
        </p:txBody>
      </p:sp>
      <p:sp>
        <p:nvSpPr>
          <p:cNvPr id="7" name="Rectangle 3"/>
          <p:cNvSpPr txBox="1">
            <a:spLocks noChangeArrowheads="1"/>
          </p:cNvSpPr>
          <p:nvPr/>
        </p:nvSpPr>
        <p:spPr bwMode="auto">
          <a:xfrm>
            <a:off x="488837" y="2146533"/>
            <a:ext cx="3857111" cy="2017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228600" indent="0" eaLnBrk="1" hangingPunct="1">
              <a:buNone/>
              <a:defRPr/>
            </a:pPr>
            <a:r>
              <a:rPr lang="en-US" sz="1600" u="sng" dirty="0" smtClean="0"/>
              <a:t>Creating a series by transforming an existing series: Example 1 </a:t>
            </a:r>
          </a:p>
          <a:p>
            <a:pPr marL="865188" lvl="1" indent="-234950" eaLnBrk="1" hangingPunct="1">
              <a:buFont typeface="+mj-lt"/>
              <a:buAutoNum type="arabicPeriod"/>
              <a:defRPr/>
            </a:pPr>
            <a:r>
              <a:rPr lang="en-US" sz="1600" dirty="0" smtClean="0"/>
              <a:t>Click on the </a:t>
            </a:r>
            <a:r>
              <a:rPr lang="en-US" sz="1600" b="1" i="1" dirty="0" err="1" smtClean="0"/>
              <a:t>Timeseries</a:t>
            </a:r>
            <a:r>
              <a:rPr lang="en-US" sz="1600" b="1" dirty="0" smtClean="0"/>
              <a:t> </a:t>
            </a:r>
            <a:r>
              <a:rPr lang="en-US" sz="1600" dirty="0" smtClean="0"/>
              <a:t>page on </a:t>
            </a:r>
            <a:r>
              <a:rPr lang="en-US" sz="1600" i="1" dirty="0" smtClean="0"/>
              <a:t>Tutorial4.wf1</a:t>
            </a:r>
            <a:r>
              <a:rPr lang="en-US" sz="1600" dirty="0" smtClean="0"/>
              <a:t>.  </a:t>
            </a:r>
          </a:p>
          <a:p>
            <a:pPr marL="865188" lvl="1" indent="-234950" eaLnBrk="1" hangingPunct="1">
              <a:buFont typeface="+mj-lt"/>
              <a:buAutoNum type="arabicPeriod"/>
              <a:defRPr/>
            </a:pPr>
            <a:r>
              <a:rPr lang="en-US" sz="1600" dirty="0" smtClean="0"/>
              <a:t>In the command window, type:  </a:t>
            </a:r>
          </a:p>
          <a:p>
            <a:pPr marL="630238" lvl="1" indent="0" eaLnBrk="1" hangingPunct="1">
              <a:buNone/>
              <a:defRPr/>
            </a:pPr>
            <a:r>
              <a:rPr lang="en-US" sz="1600" b="1" dirty="0"/>
              <a:t> </a:t>
            </a:r>
            <a:r>
              <a:rPr lang="en-US" sz="1600" b="1" dirty="0" smtClean="0"/>
              <a:t>          series </a:t>
            </a:r>
            <a:r>
              <a:rPr lang="en-US" sz="1600" b="1" i="1" dirty="0"/>
              <a:t>y = </a:t>
            </a:r>
            <a:r>
              <a:rPr lang="en-US" sz="1600" b="1" i="1" dirty="0" smtClean="0"/>
              <a:t>log(</a:t>
            </a:r>
            <a:r>
              <a:rPr lang="en-US" sz="1600" b="1" i="1" dirty="0" err="1" smtClean="0"/>
              <a:t>gdp</a:t>
            </a:r>
            <a:r>
              <a:rPr lang="en-US" sz="1600" b="1" i="1" dirty="0" smtClean="0"/>
              <a:t>)</a:t>
            </a:r>
          </a:p>
          <a:p>
            <a:pPr marL="973138" lvl="1" indent="-342900" eaLnBrk="1" hangingPunct="1">
              <a:lnSpc>
                <a:spcPct val="150000"/>
              </a:lnSpc>
              <a:buFont typeface="+mj-lt"/>
              <a:buAutoNum type="arabicPeriod" startAt="2"/>
              <a:defRPr/>
            </a:pPr>
            <a:r>
              <a:rPr lang="en-US" sz="1600" dirty="0" smtClean="0"/>
              <a:t>Press </a:t>
            </a:r>
            <a:r>
              <a:rPr lang="en-US" sz="1600" dirty="0"/>
              <a:t>the </a:t>
            </a:r>
            <a:r>
              <a:rPr lang="en-US" sz="1600" b="1" dirty="0"/>
              <a:t>Enter</a:t>
            </a:r>
            <a:r>
              <a:rPr lang="en-US" sz="1600" dirty="0"/>
              <a:t> key.</a:t>
            </a:r>
          </a:p>
          <a:p>
            <a:pPr eaLnBrk="1" hangingPunct="1">
              <a:buFont typeface="Wingdings" pitchFamily="2" charset="2"/>
              <a:buChar char="§"/>
              <a:defRPr/>
            </a:pPr>
            <a:endParaRPr lang="en-US" sz="1800" b="1"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5949" y="2065963"/>
            <a:ext cx="4410854" cy="4590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41362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sz="2400" b="1" smtClean="0">
                <a:ea typeface="ＭＳ Ｐゴシック" pitchFamily="34" charset="-128"/>
              </a:rPr>
              <a:t>Data Series Objects: Series and Groups </a:t>
            </a:r>
          </a:p>
        </p:txBody>
      </p:sp>
      <p:sp>
        <p:nvSpPr>
          <p:cNvPr id="4100" name="Rectangle 3"/>
          <p:cNvSpPr>
            <a:spLocks noGrp="1" noChangeArrowheads="1"/>
          </p:cNvSpPr>
          <p:nvPr>
            <p:ph idx="1"/>
          </p:nvPr>
        </p:nvSpPr>
        <p:spPr>
          <a:xfrm>
            <a:off x="592138" y="1200150"/>
            <a:ext cx="8296681" cy="4686300"/>
          </a:xfrm>
        </p:spPr>
        <p:txBody>
          <a:bodyPr/>
          <a:lstStyle/>
          <a:p>
            <a:pPr eaLnBrk="1" hangingPunct="1">
              <a:lnSpc>
                <a:spcPct val="150000"/>
              </a:lnSpc>
              <a:spcBef>
                <a:spcPts val="0"/>
              </a:spcBef>
              <a:spcAft>
                <a:spcPts val="600"/>
              </a:spcAft>
              <a:buSzPct val="100000"/>
              <a:buFont typeface="Arial" pitchFamily="34" charset="0"/>
              <a:buChar char="•"/>
              <a:defRPr/>
            </a:pPr>
            <a:r>
              <a:rPr lang="en-US" sz="1800" b="1" dirty="0" smtClean="0"/>
              <a:t>Series</a:t>
            </a:r>
            <a:r>
              <a:rPr lang="en-US" sz="1800" dirty="0" smtClean="0"/>
              <a:t> and </a:t>
            </a:r>
            <a:r>
              <a:rPr lang="en-US" sz="1800" b="1" dirty="0" smtClean="0"/>
              <a:t>Groups</a:t>
            </a:r>
            <a:r>
              <a:rPr lang="en-US" sz="1800" dirty="0" smtClean="0"/>
              <a:t> are the most important Data Objects in </a:t>
            </a:r>
            <a:r>
              <a:rPr lang="en-US" sz="1800" dirty="0" err="1" smtClean="0"/>
              <a:t>Eviews</a:t>
            </a:r>
            <a:r>
              <a:rPr lang="en-US" sz="1800" dirty="0" smtClean="0"/>
              <a:t>. </a:t>
            </a:r>
          </a:p>
          <a:p>
            <a:pPr eaLnBrk="1" hangingPunct="1">
              <a:lnSpc>
                <a:spcPct val="150000"/>
              </a:lnSpc>
              <a:spcBef>
                <a:spcPts val="0"/>
              </a:spcBef>
              <a:spcAft>
                <a:spcPts val="600"/>
              </a:spcAft>
              <a:buSzPct val="100000"/>
              <a:buFont typeface="Arial" pitchFamily="34" charset="0"/>
              <a:buChar char="•"/>
              <a:defRPr/>
            </a:pPr>
            <a:r>
              <a:rPr lang="en-US" sz="1800" dirty="0" smtClean="0"/>
              <a:t>The actual numeric values of your data are held in the </a:t>
            </a:r>
            <a:r>
              <a:rPr lang="en-US" sz="1800" b="1" dirty="0" smtClean="0"/>
              <a:t>Series</a:t>
            </a:r>
            <a:r>
              <a:rPr lang="en-US" sz="1800" dirty="0" smtClean="0"/>
              <a:t> Object. </a:t>
            </a:r>
          </a:p>
          <a:p>
            <a:pPr eaLnBrk="1" hangingPunct="1">
              <a:lnSpc>
                <a:spcPct val="150000"/>
              </a:lnSpc>
              <a:spcBef>
                <a:spcPts val="0"/>
              </a:spcBef>
              <a:spcAft>
                <a:spcPts val="600"/>
              </a:spcAft>
              <a:buSzPct val="100000"/>
              <a:buFont typeface="Arial" pitchFamily="34" charset="0"/>
              <a:buChar char="•"/>
              <a:defRPr/>
            </a:pPr>
            <a:r>
              <a:rPr lang="en-US" sz="1800" dirty="0" smtClean="0"/>
              <a:t>A collection of Series (multiple data columns) comprises a Group Object.  </a:t>
            </a:r>
          </a:p>
          <a:p>
            <a:pPr eaLnBrk="1" hangingPunct="1">
              <a:lnSpc>
                <a:spcPct val="150000"/>
              </a:lnSpc>
              <a:spcBef>
                <a:spcPts val="0"/>
              </a:spcBef>
              <a:spcAft>
                <a:spcPts val="600"/>
              </a:spcAft>
              <a:buSzPct val="100000"/>
              <a:buFont typeface="Arial" pitchFamily="34" charset="0"/>
              <a:buChar char="•"/>
              <a:defRPr/>
            </a:pPr>
            <a:r>
              <a:rPr lang="en-US" sz="1800" dirty="0" smtClean="0"/>
              <a:t>This tutorial demonstrates basic work with </a:t>
            </a:r>
            <a:r>
              <a:rPr lang="en-US" sz="1800" b="1" dirty="0" smtClean="0"/>
              <a:t>Series </a:t>
            </a:r>
            <a:r>
              <a:rPr lang="en-US" sz="1800" dirty="0" smtClean="0"/>
              <a:t>and </a:t>
            </a:r>
            <a:r>
              <a:rPr lang="en-US" sz="1800" b="1" dirty="0" smtClean="0"/>
              <a:t>Groups:</a:t>
            </a:r>
            <a:endParaRPr lang="en-US" sz="1800" dirty="0" smtClean="0"/>
          </a:p>
          <a:p>
            <a:pPr marL="968375" lvl="2" indent="-223838" eaLnBrk="1" hangingPunct="1">
              <a:spcBef>
                <a:spcPts val="0"/>
              </a:spcBef>
              <a:spcAft>
                <a:spcPts val="600"/>
              </a:spcAft>
              <a:buFont typeface="Wingdings" pitchFamily="2" charset="2"/>
              <a:buChar char="ü"/>
              <a:defRPr/>
            </a:pPr>
            <a:r>
              <a:rPr lang="en-US" sz="1600" dirty="0" smtClean="0"/>
              <a:t>Creating a Series</a:t>
            </a:r>
          </a:p>
          <a:p>
            <a:pPr marL="968375" lvl="2" indent="-223838" eaLnBrk="1" hangingPunct="1">
              <a:spcBef>
                <a:spcPts val="0"/>
              </a:spcBef>
              <a:spcAft>
                <a:spcPts val="600"/>
              </a:spcAft>
              <a:buFont typeface="Wingdings" pitchFamily="2" charset="2"/>
              <a:buChar char="ü"/>
              <a:defRPr/>
            </a:pPr>
            <a:r>
              <a:rPr lang="en-US" sz="1600" dirty="0" smtClean="0"/>
              <a:t>Bringing data into EViews</a:t>
            </a:r>
          </a:p>
          <a:p>
            <a:pPr marL="968375" lvl="2" indent="-223838" eaLnBrk="1" hangingPunct="1">
              <a:spcBef>
                <a:spcPts val="0"/>
              </a:spcBef>
              <a:spcAft>
                <a:spcPts val="600"/>
              </a:spcAft>
              <a:buFont typeface="Wingdings" pitchFamily="2" charset="2"/>
              <a:buChar char="ü"/>
              <a:defRPr/>
            </a:pPr>
            <a:r>
              <a:rPr lang="en-US" sz="1600" dirty="0" smtClean="0"/>
              <a:t>Creating New Series from Existing Series</a:t>
            </a:r>
          </a:p>
          <a:p>
            <a:pPr marL="968375" lvl="2" indent="-223838" eaLnBrk="1" hangingPunct="1">
              <a:spcBef>
                <a:spcPts val="0"/>
              </a:spcBef>
              <a:spcAft>
                <a:spcPts val="600"/>
              </a:spcAft>
              <a:buFont typeface="Wingdings" pitchFamily="2" charset="2"/>
              <a:buChar char="ü"/>
              <a:defRPr/>
            </a:pPr>
            <a:r>
              <a:rPr lang="en-US" sz="1600" dirty="0" smtClean="0"/>
              <a:t>Creating </a:t>
            </a:r>
            <a:r>
              <a:rPr lang="en-US" sz="1600" dirty="0" err="1" smtClean="0"/>
              <a:t>AutoSeries</a:t>
            </a:r>
            <a:endParaRPr lang="en-US" sz="1600" dirty="0" smtClean="0"/>
          </a:p>
          <a:p>
            <a:pPr marL="968375" lvl="2" indent="-223838" eaLnBrk="1" hangingPunct="1">
              <a:spcBef>
                <a:spcPts val="0"/>
              </a:spcBef>
              <a:spcAft>
                <a:spcPts val="600"/>
              </a:spcAft>
              <a:buFont typeface="Wingdings" pitchFamily="2" charset="2"/>
              <a:buChar char="ü"/>
              <a:defRPr/>
            </a:pPr>
            <a:r>
              <a:rPr lang="en-US" sz="1600" dirty="0" smtClean="0"/>
              <a:t>Handling Missing Observations </a:t>
            </a:r>
          </a:p>
          <a:p>
            <a:pPr marL="968375" lvl="2" indent="-223838" eaLnBrk="1" hangingPunct="1">
              <a:spcBef>
                <a:spcPts val="0"/>
              </a:spcBef>
              <a:spcAft>
                <a:spcPts val="600"/>
              </a:spcAft>
              <a:buFont typeface="Wingdings" pitchFamily="2" charset="2"/>
              <a:buChar char="ü"/>
              <a:defRPr/>
            </a:pPr>
            <a:r>
              <a:rPr lang="en-US" sz="1600" dirty="0"/>
              <a:t>Editing, documenting and displaying a </a:t>
            </a:r>
            <a:r>
              <a:rPr lang="en-US" sz="1600" dirty="0" smtClean="0"/>
              <a:t>Series</a:t>
            </a:r>
          </a:p>
          <a:p>
            <a:pPr marL="968375" lvl="2" indent="-223838" eaLnBrk="1" hangingPunct="1">
              <a:spcBef>
                <a:spcPts val="0"/>
              </a:spcBef>
              <a:spcAft>
                <a:spcPts val="600"/>
              </a:spcAft>
              <a:buFont typeface="Wingdings" pitchFamily="2" charset="2"/>
              <a:buChar char="ü"/>
              <a:defRPr/>
            </a:pPr>
            <a:r>
              <a:rPr lang="en-US" sz="1600" dirty="0" smtClean="0"/>
              <a:t>Creating Groups and working with Groups</a:t>
            </a:r>
            <a:endParaRPr lang="en-US" sz="2000" dirty="0" smtClean="0"/>
          </a:p>
          <a:p>
            <a:pPr eaLnBrk="1" hangingPunct="1">
              <a:buFont typeface="Wingdings" pitchFamily="2" charset="2"/>
              <a:buChar char="§"/>
              <a:defRPr/>
            </a:pPr>
            <a:endParaRPr lang="en-US" sz="2000" dirty="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09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2126ADD-827A-4FC6-B9D0-879BC891CACA}" type="slidenum">
              <a:rPr lang="en-US" sz="800" smtClean="0"/>
              <a:pPr eaLnBrk="1" hangingPunct="1">
                <a:defRPr/>
              </a:pPr>
              <a:t>2</a:t>
            </a:fld>
            <a:endParaRPr lang="en-US" sz="800" smtClean="0"/>
          </a:p>
        </p:txBody>
      </p:sp>
      <p:pic>
        <p:nvPicPr>
          <p:cNvPr id="4101"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7338" y="1811338"/>
            <a:ext cx="3810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7063" y="2262188"/>
            <a:ext cx="420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31919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Rectangle 2"/>
          <p:cNvSpPr>
            <a:spLocks noGrp="1" noChangeArrowheads="1"/>
          </p:cNvSpPr>
          <p:nvPr>
            <p:ph type="title"/>
          </p:nvPr>
        </p:nvSpPr>
        <p:spPr>
          <a:xfrm>
            <a:off x="412750" y="298450"/>
            <a:ext cx="7521575" cy="833438"/>
          </a:xfrm>
        </p:spPr>
        <p:txBody>
          <a:bodyPr/>
          <a:lstStyle/>
          <a:p>
            <a:pPr eaLnBrk="1" hangingPunct="1"/>
            <a:r>
              <a:rPr lang="en-US" sz="2400" b="1" smtClean="0">
                <a:ea typeface="ＭＳ Ｐゴシック" pitchFamily="34" charset="-128"/>
              </a:rPr>
              <a:t>Creating a New Series by Transforming an Existing series: Example 2 </a:t>
            </a:r>
          </a:p>
        </p:txBody>
      </p:sp>
      <p:sp>
        <p:nvSpPr>
          <p:cNvPr id="4100" name="Rectangle 3"/>
          <p:cNvSpPr>
            <a:spLocks noGrp="1" noChangeArrowheads="1"/>
          </p:cNvSpPr>
          <p:nvPr>
            <p:ph idx="1"/>
          </p:nvPr>
        </p:nvSpPr>
        <p:spPr>
          <a:xfrm>
            <a:off x="322985" y="1113871"/>
            <a:ext cx="8483600" cy="2416137"/>
          </a:xfrm>
        </p:spPr>
        <p:txBody>
          <a:bodyPr/>
          <a:lstStyle/>
          <a:p>
            <a:pPr eaLnBrk="1" hangingPunct="1">
              <a:buFont typeface="Arial" pitchFamily="34" charset="0"/>
              <a:buChar char="•"/>
              <a:defRPr/>
            </a:pPr>
            <a:r>
              <a:rPr lang="en-US" sz="1800" dirty="0" smtClean="0"/>
              <a:t> Another way to create a series from an existing series is from the </a:t>
            </a:r>
            <a:r>
              <a:rPr lang="en-US" sz="1800" b="1" dirty="0" smtClean="0"/>
              <a:t>Quick</a:t>
            </a:r>
            <a:r>
              <a:rPr lang="en-US" sz="1800" dirty="0" smtClean="0"/>
              <a:t> menu:</a:t>
            </a:r>
            <a:endParaRPr lang="en-US" sz="1800" dirty="0"/>
          </a:p>
          <a:p>
            <a:pPr marL="106363" indent="0" eaLnBrk="1" hangingPunct="1">
              <a:buNone/>
              <a:defRPr/>
            </a:pPr>
            <a:endParaRPr lang="en-US" sz="1600" u="sng" dirty="0" smtClean="0"/>
          </a:p>
          <a:p>
            <a:pPr marL="228600" indent="0" eaLnBrk="1" hangingPunct="1">
              <a:buNone/>
              <a:defRPr/>
            </a:pPr>
            <a:r>
              <a:rPr lang="en-US" sz="1600" u="sng" dirty="0"/>
              <a:t>Creating a series by transforming an existing series: Example </a:t>
            </a:r>
            <a:r>
              <a:rPr lang="en-US" sz="1600" u="sng" dirty="0" smtClean="0"/>
              <a:t>2 </a:t>
            </a:r>
            <a:endParaRPr lang="en-US" sz="1600" u="sng" dirty="0"/>
          </a:p>
          <a:p>
            <a:pPr marL="742951" lvl="1" indent="-234950" eaLnBrk="1" hangingPunct="1">
              <a:buFont typeface="+mj-lt"/>
              <a:buAutoNum type="arabicPeriod"/>
              <a:defRPr/>
            </a:pPr>
            <a:r>
              <a:rPr lang="en-US" sz="1400" dirty="0" smtClean="0"/>
              <a:t>On the </a:t>
            </a:r>
            <a:r>
              <a:rPr lang="en-US" sz="1400" i="1" dirty="0" err="1" smtClean="0"/>
              <a:t>Timeseries</a:t>
            </a:r>
            <a:r>
              <a:rPr lang="en-US" sz="1400" i="1" dirty="0" smtClean="0"/>
              <a:t> </a:t>
            </a:r>
            <a:r>
              <a:rPr lang="en-US" sz="1400" dirty="0" smtClean="0"/>
              <a:t>page, click </a:t>
            </a:r>
            <a:r>
              <a:rPr lang="en-US" sz="1400" b="1" dirty="0" smtClean="0"/>
              <a:t>Quick </a:t>
            </a:r>
            <a:r>
              <a:rPr lang="en-US" sz="1400" b="1" dirty="0"/>
              <a:t>→ </a:t>
            </a:r>
            <a:r>
              <a:rPr lang="en-US" sz="1400" b="1" dirty="0" smtClean="0"/>
              <a:t>Generate Series </a:t>
            </a:r>
            <a:r>
              <a:rPr lang="en-US" sz="1400" dirty="0" smtClean="0"/>
              <a:t>from the menu toolbar. </a:t>
            </a:r>
          </a:p>
          <a:p>
            <a:pPr marL="742951" lvl="1" indent="-234950" eaLnBrk="1" hangingPunct="1">
              <a:buFont typeface="+mj-lt"/>
              <a:buAutoNum type="arabicPeriod"/>
              <a:defRPr/>
            </a:pPr>
            <a:r>
              <a:rPr lang="en-US" sz="1400" dirty="0" smtClean="0"/>
              <a:t>The </a:t>
            </a:r>
            <a:r>
              <a:rPr lang="en-US" sz="1400" dirty="0"/>
              <a:t>window </a:t>
            </a:r>
            <a:r>
              <a:rPr lang="en-US" sz="1400" b="1" i="1" dirty="0"/>
              <a:t>Generate Series </a:t>
            </a:r>
            <a:r>
              <a:rPr lang="en-US" sz="1400" b="1" i="1" dirty="0" smtClean="0"/>
              <a:t>by Equation </a:t>
            </a:r>
            <a:r>
              <a:rPr lang="en-US" sz="1400" dirty="0" smtClean="0"/>
              <a:t>opens</a:t>
            </a:r>
            <a:r>
              <a:rPr lang="en-US" sz="1400" dirty="0"/>
              <a:t>. Type your data </a:t>
            </a:r>
            <a:r>
              <a:rPr lang="en-US" sz="1400" dirty="0" smtClean="0"/>
              <a:t>transformation here</a:t>
            </a:r>
            <a:r>
              <a:rPr lang="en-US" sz="1400" dirty="0"/>
              <a:t> </a:t>
            </a:r>
            <a:r>
              <a:rPr lang="en-US" sz="1400" dirty="0" smtClean="0"/>
              <a:t>(in this case, </a:t>
            </a:r>
            <a:r>
              <a:rPr lang="en-US" sz="1400" b="1" i="1" dirty="0" smtClean="0"/>
              <a:t>x=log(</a:t>
            </a:r>
            <a:r>
              <a:rPr lang="en-US" sz="1400" b="1" i="1" dirty="0" err="1" smtClean="0"/>
              <a:t>gdp</a:t>
            </a:r>
            <a:r>
              <a:rPr lang="en-US" sz="1400" dirty="0" smtClean="0"/>
              <a:t>)). </a:t>
            </a:r>
          </a:p>
          <a:p>
            <a:pPr marL="742951" lvl="1" indent="-234950" eaLnBrk="1" hangingPunct="1">
              <a:buFont typeface="+mj-lt"/>
              <a:buAutoNum type="arabicPeriod"/>
              <a:defRPr/>
            </a:pPr>
            <a:r>
              <a:rPr lang="en-US" sz="1400" dirty="0" smtClean="0"/>
              <a:t>Click </a:t>
            </a:r>
            <a:r>
              <a:rPr lang="en-US" sz="1400" b="1" dirty="0" smtClean="0"/>
              <a:t>OK. </a:t>
            </a:r>
          </a:p>
          <a:p>
            <a:pPr eaLnBrk="1" hangingPunct="1">
              <a:buFont typeface="Arial" pitchFamily="34" charset="0"/>
              <a:buChar char="•"/>
              <a:defRPr/>
            </a:pPr>
            <a:r>
              <a:rPr lang="en-US" dirty="0" smtClean="0"/>
              <a:t> </a:t>
            </a:r>
            <a:r>
              <a:rPr lang="en-US" sz="1600" dirty="0" smtClean="0"/>
              <a:t>Note that the new series x has the structure of the transformed series.   </a:t>
            </a:r>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2048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FC918B4-11F5-44DE-A647-EB1E2CA9297A}" type="slidenum">
              <a:rPr lang="en-US" sz="800" smtClean="0"/>
              <a:pPr eaLnBrk="1" hangingPunct="1">
                <a:defRPr/>
              </a:pPr>
              <a:t>20</a:t>
            </a:fld>
            <a:endParaRPr lang="en-US" sz="800" smtClean="0"/>
          </a:p>
        </p:txBody>
      </p:sp>
      <p:grpSp>
        <p:nvGrpSpPr>
          <p:cNvPr id="20484" name="Group 1"/>
          <p:cNvGrpSpPr>
            <a:grpSpLocks/>
          </p:cNvGrpSpPr>
          <p:nvPr/>
        </p:nvGrpSpPr>
        <p:grpSpPr bwMode="auto">
          <a:xfrm>
            <a:off x="758919" y="3773303"/>
            <a:ext cx="1905000" cy="2228850"/>
            <a:chOff x="342900" y="2989263"/>
            <a:chExt cx="1905000" cy="2228850"/>
          </a:xfrm>
        </p:grpSpPr>
        <p:pic>
          <p:nvPicPr>
            <p:cNvPr id="2048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 y="2989263"/>
              <a:ext cx="1905000"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9" name="Oval 5"/>
            <p:cNvSpPr>
              <a:spLocks noChangeArrowheads="1"/>
            </p:cNvSpPr>
            <p:nvPr/>
          </p:nvSpPr>
          <p:spPr bwMode="auto">
            <a:xfrm>
              <a:off x="342900" y="3405188"/>
              <a:ext cx="1747838" cy="26035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grpSp>
      <p:pic>
        <p:nvPicPr>
          <p:cNvPr id="20486"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9818" y="3607165"/>
            <a:ext cx="314325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7"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3636" y="3407141"/>
            <a:ext cx="2371725"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64335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2"/>
          <p:cNvSpPr>
            <a:spLocks noGrp="1" noChangeArrowheads="1"/>
          </p:cNvSpPr>
          <p:nvPr>
            <p:ph type="title"/>
          </p:nvPr>
        </p:nvSpPr>
        <p:spPr>
          <a:xfrm>
            <a:off x="412750" y="298450"/>
            <a:ext cx="7521575" cy="833438"/>
          </a:xfrm>
        </p:spPr>
        <p:txBody>
          <a:bodyPr/>
          <a:lstStyle/>
          <a:p>
            <a:pPr eaLnBrk="1" hangingPunct="1"/>
            <a:r>
              <a:rPr lang="en-US" sz="2400" b="1" smtClean="0">
                <a:ea typeface="ＭＳ Ｐゴシック" pitchFamily="34" charset="-128"/>
              </a:rPr>
              <a:t>Creating a New Series by Transforming an Existing series: Example 3 </a:t>
            </a:r>
          </a:p>
        </p:txBody>
      </p:sp>
      <p:sp>
        <p:nvSpPr>
          <p:cNvPr id="4100" name="Rectangle 3"/>
          <p:cNvSpPr>
            <a:spLocks noGrp="1" noChangeArrowheads="1"/>
          </p:cNvSpPr>
          <p:nvPr>
            <p:ph idx="1"/>
          </p:nvPr>
        </p:nvSpPr>
        <p:spPr>
          <a:xfrm>
            <a:off x="520995" y="1116898"/>
            <a:ext cx="8181681" cy="2506441"/>
          </a:xfrm>
        </p:spPr>
        <p:txBody>
          <a:bodyPr/>
          <a:lstStyle/>
          <a:p>
            <a:pPr eaLnBrk="1" hangingPunct="1">
              <a:buFont typeface="Arial" pitchFamily="34" charset="0"/>
              <a:buChar char="•"/>
              <a:defRPr/>
            </a:pPr>
            <a:r>
              <a:rPr lang="en-US" sz="1800" dirty="0" smtClean="0"/>
              <a:t>As another example, suppose you would like to create a new series where each value is the same as the Q3 2008 value of series “</a:t>
            </a:r>
            <a:r>
              <a:rPr lang="en-US" sz="1800" i="1" dirty="0" err="1" smtClean="0"/>
              <a:t>gdp</a:t>
            </a:r>
            <a:r>
              <a:rPr lang="en-US" sz="1800" dirty="0" smtClean="0"/>
              <a:t>”.</a:t>
            </a:r>
            <a:endParaRPr lang="en-US" sz="1600" u="sng" dirty="0" smtClean="0"/>
          </a:p>
          <a:p>
            <a:pPr marL="0" indent="0" eaLnBrk="1" hangingPunct="1">
              <a:buNone/>
              <a:defRPr/>
            </a:pPr>
            <a:r>
              <a:rPr lang="en-US" sz="1600" dirty="0" smtClean="0"/>
              <a:t>   </a:t>
            </a:r>
            <a:r>
              <a:rPr lang="en-US" sz="1600" u="sng" dirty="0" smtClean="0"/>
              <a:t>Creating </a:t>
            </a:r>
            <a:r>
              <a:rPr lang="en-US" sz="1600" u="sng" dirty="0"/>
              <a:t>a series by transforming an existing series: Example </a:t>
            </a:r>
            <a:r>
              <a:rPr lang="en-US" sz="1600" u="sng" dirty="0" smtClean="0"/>
              <a:t>3 </a:t>
            </a:r>
            <a:endParaRPr lang="en-US" sz="1600" dirty="0"/>
          </a:p>
          <a:p>
            <a:pPr marL="688976" lvl="1" indent="-228600" eaLnBrk="1" hangingPunct="1">
              <a:buFont typeface="+mj-lt"/>
              <a:buAutoNum type="arabicPeriod"/>
              <a:defRPr/>
            </a:pPr>
            <a:r>
              <a:rPr lang="en-US" sz="1400" dirty="0" smtClean="0"/>
              <a:t>Click </a:t>
            </a:r>
            <a:r>
              <a:rPr lang="en-US" sz="1400" b="1" dirty="0"/>
              <a:t>Quick → Generate Series </a:t>
            </a:r>
            <a:r>
              <a:rPr lang="en-US" sz="1400" dirty="0"/>
              <a:t>from the menu toolbar. </a:t>
            </a:r>
          </a:p>
          <a:p>
            <a:pPr marL="688976" lvl="1" indent="-228600" eaLnBrk="1" hangingPunct="1">
              <a:buFont typeface="+mj-lt"/>
              <a:buAutoNum type="arabicPeriod"/>
              <a:defRPr/>
            </a:pPr>
            <a:r>
              <a:rPr lang="en-US" sz="1400" dirty="0" smtClean="0"/>
              <a:t>The window “</a:t>
            </a:r>
            <a:r>
              <a:rPr lang="en-US" sz="1400" b="1" i="1" dirty="0" smtClean="0"/>
              <a:t>Generate Series by Equation</a:t>
            </a:r>
            <a:r>
              <a:rPr lang="en-US" sz="1400" dirty="0" smtClean="0"/>
              <a:t>” opens. Type your data transformation as follows:  </a:t>
            </a:r>
          </a:p>
          <a:p>
            <a:pPr marL="58738" indent="0" eaLnBrk="1" hangingPunct="1">
              <a:buFont typeface="Times" pitchFamily="18" charset="0"/>
              <a:buNone/>
              <a:defRPr/>
            </a:pPr>
            <a:r>
              <a:rPr lang="en-US" sz="1400" dirty="0"/>
              <a:t>	</a:t>
            </a:r>
            <a:r>
              <a:rPr lang="en-US" sz="1400" b="1" i="1" dirty="0" smtClean="0"/>
              <a:t>z = @</a:t>
            </a:r>
            <a:r>
              <a:rPr lang="en-US" sz="1400" b="1" i="1" dirty="0" err="1" smtClean="0"/>
              <a:t>elem</a:t>
            </a:r>
            <a:r>
              <a:rPr lang="en-US" sz="1400" b="1" i="1" dirty="0" smtClean="0"/>
              <a:t>(gdp,“2008Q3”) </a:t>
            </a:r>
          </a:p>
          <a:p>
            <a:pPr marL="803276" lvl="1" indent="-342900" eaLnBrk="1" hangingPunct="1">
              <a:buFont typeface="+mj-lt"/>
              <a:buAutoNum type="arabicPeriod" startAt="3"/>
              <a:defRPr/>
            </a:pPr>
            <a:r>
              <a:rPr lang="en-US" sz="1400" dirty="0" smtClean="0"/>
              <a:t>The new </a:t>
            </a:r>
            <a:r>
              <a:rPr lang="en-US" sz="1400" dirty="0"/>
              <a:t>s</a:t>
            </a:r>
            <a:r>
              <a:rPr lang="en-US" sz="1400" dirty="0" smtClean="0"/>
              <a:t>eries</a:t>
            </a:r>
            <a:r>
              <a:rPr lang="en-US" sz="1400" b="1" dirty="0" smtClean="0"/>
              <a:t> </a:t>
            </a:r>
            <a:r>
              <a:rPr lang="en-US" sz="1400" b="1" i="1" dirty="0" smtClean="0"/>
              <a:t>z</a:t>
            </a:r>
            <a:r>
              <a:rPr lang="en-US" sz="1400" b="1" dirty="0" smtClean="0"/>
              <a:t> </a:t>
            </a:r>
            <a:r>
              <a:rPr lang="en-US" sz="1400" dirty="0" smtClean="0"/>
              <a:t>is equal to the GDP value in Q3 2008.</a:t>
            </a:r>
          </a:p>
          <a:p>
            <a:pPr eaLnBrk="1" hangingPunct="1">
              <a:buFont typeface="Arial" pitchFamily="34" charset="0"/>
              <a:buChar char="•"/>
              <a:defRPr/>
            </a:pPr>
            <a:r>
              <a:rPr lang="en-US" sz="1600" dirty="0" smtClean="0"/>
              <a:t>Note that series z is equal to the </a:t>
            </a:r>
            <a:r>
              <a:rPr lang="en-US" sz="1600" dirty="0" err="1" smtClean="0"/>
              <a:t>gdp</a:t>
            </a:r>
            <a:r>
              <a:rPr lang="en-US" sz="1600" dirty="0" smtClean="0"/>
              <a:t> value of Q3 2008. </a:t>
            </a:r>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2150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73D35F4A-16F5-488C-8710-83A4D57D028E}" type="slidenum">
              <a:rPr lang="en-US" sz="800" smtClean="0"/>
              <a:pPr eaLnBrk="1" hangingPunct="1">
                <a:defRPr/>
              </a:pPr>
              <a:t>21</a:t>
            </a:fld>
            <a:endParaRPr lang="en-US" sz="800" smtClean="0"/>
          </a:p>
        </p:txBody>
      </p:sp>
      <p:grpSp>
        <p:nvGrpSpPr>
          <p:cNvPr id="21508" name="Group 1"/>
          <p:cNvGrpSpPr>
            <a:grpSpLocks/>
          </p:cNvGrpSpPr>
          <p:nvPr/>
        </p:nvGrpSpPr>
        <p:grpSpPr bwMode="auto">
          <a:xfrm>
            <a:off x="681038" y="3857256"/>
            <a:ext cx="1905000" cy="2228850"/>
            <a:chOff x="342900" y="2989263"/>
            <a:chExt cx="1905000" cy="2228850"/>
          </a:xfrm>
        </p:grpSpPr>
        <p:pic>
          <p:nvPicPr>
            <p:cNvPr id="2151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 y="2989263"/>
              <a:ext cx="1905000"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13" name="Oval 5"/>
            <p:cNvSpPr>
              <a:spLocks noChangeArrowheads="1"/>
            </p:cNvSpPr>
            <p:nvPr/>
          </p:nvSpPr>
          <p:spPr bwMode="auto">
            <a:xfrm>
              <a:off x="342900" y="3417888"/>
              <a:ext cx="1747838" cy="26035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grpSp>
      <p:pic>
        <p:nvPicPr>
          <p:cNvPr id="21510"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6703" y="3708400"/>
            <a:ext cx="314325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11"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6543" y="3003550"/>
            <a:ext cx="2219325" cy="363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88726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414338" y="436563"/>
            <a:ext cx="7521575" cy="685800"/>
          </a:xfrm>
        </p:spPr>
        <p:txBody>
          <a:bodyPr/>
          <a:lstStyle/>
          <a:p>
            <a:pPr eaLnBrk="1" hangingPunct="1"/>
            <a:r>
              <a:rPr lang="en-US" sz="2400" b="1" dirty="0" smtClean="0">
                <a:ea typeface="ＭＳ Ｐゴシック" pitchFamily="34" charset="-128"/>
              </a:rPr>
              <a:t>Creating Series Using Samples: </a:t>
            </a:r>
            <a:br>
              <a:rPr lang="en-US" sz="2400" b="1" dirty="0" smtClean="0">
                <a:ea typeface="ＭＳ Ｐゴシック" pitchFamily="34" charset="-128"/>
              </a:rPr>
            </a:br>
            <a:r>
              <a:rPr lang="en-US" sz="2400" b="1" dirty="0" smtClean="0">
                <a:ea typeface="ＭＳ Ｐゴシック" pitchFamily="34" charset="-128"/>
              </a:rPr>
              <a:t>Example 1</a:t>
            </a:r>
          </a:p>
        </p:txBody>
      </p:sp>
      <p:sp>
        <p:nvSpPr>
          <p:cNvPr id="4100" name="Rectangle 3"/>
          <p:cNvSpPr>
            <a:spLocks noGrp="1" noChangeArrowheads="1"/>
          </p:cNvSpPr>
          <p:nvPr>
            <p:ph idx="1"/>
          </p:nvPr>
        </p:nvSpPr>
        <p:spPr>
          <a:xfrm>
            <a:off x="622301" y="1262063"/>
            <a:ext cx="7990072" cy="1055687"/>
          </a:xfrm>
        </p:spPr>
        <p:txBody>
          <a:bodyPr/>
          <a:lstStyle/>
          <a:p>
            <a:pPr eaLnBrk="1" hangingPunct="1">
              <a:buSzPct val="100000"/>
              <a:buFont typeface="Arial" pitchFamily="34" charset="0"/>
              <a:buChar char="•"/>
              <a:defRPr/>
            </a:pPr>
            <a:r>
              <a:rPr lang="en-US" sz="1800" dirty="0" smtClean="0"/>
              <a:t>You can use samples to create a new series from an existing series.</a:t>
            </a:r>
          </a:p>
          <a:p>
            <a:pPr eaLnBrk="1" hangingPunct="1">
              <a:buSzPct val="100000"/>
              <a:buFont typeface="Arial" pitchFamily="34" charset="0"/>
              <a:buChar char="•"/>
              <a:defRPr/>
            </a:pPr>
            <a:r>
              <a:rPr lang="en-US" sz="1800" dirty="0" smtClean="0"/>
              <a:t>Suppose you would like to create a series w1= </a:t>
            </a:r>
            <a:r>
              <a:rPr lang="en-US" sz="1600" dirty="0" smtClean="0"/>
              <a:t>log(</a:t>
            </a:r>
            <a:r>
              <a:rPr lang="en-US" sz="1600" dirty="0" err="1" smtClean="0"/>
              <a:t>gdp</a:t>
            </a:r>
            <a:r>
              <a:rPr lang="en-US" sz="1600" dirty="0" smtClean="0"/>
              <a:t>) if </a:t>
            </a:r>
            <a:r>
              <a:rPr lang="en-US" sz="1600" dirty="0" err="1" smtClean="0"/>
              <a:t>gdp</a:t>
            </a:r>
            <a:r>
              <a:rPr lang="en-US" sz="1600" dirty="0" smtClean="0"/>
              <a:t> increases compared to the previous period. </a:t>
            </a:r>
          </a:p>
          <a:p>
            <a:pPr eaLnBrk="1" hangingPunct="1">
              <a:buFont typeface="Wingdings" pitchFamily="2" charset="2"/>
              <a:buChar char="§"/>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2253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0376C9D4-4C87-41D4-9168-1EAFC841D11A}" type="slidenum">
              <a:rPr lang="en-US" sz="800" smtClean="0"/>
              <a:pPr eaLnBrk="1" hangingPunct="1">
                <a:defRPr/>
              </a:pPr>
              <a:t>22</a:t>
            </a:fld>
            <a:endParaRPr lang="en-US" sz="800" smtClean="0"/>
          </a:p>
        </p:txBody>
      </p:sp>
      <p:grpSp>
        <p:nvGrpSpPr>
          <p:cNvPr id="22533" name="Group 1"/>
          <p:cNvGrpSpPr>
            <a:grpSpLocks/>
          </p:cNvGrpSpPr>
          <p:nvPr/>
        </p:nvGrpSpPr>
        <p:grpSpPr bwMode="auto">
          <a:xfrm>
            <a:off x="4790581" y="2187575"/>
            <a:ext cx="3143530" cy="3818721"/>
            <a:chOff x="490538" y="2524125"/>
            <a:chExt cx="3143251" cy="3820289"/>
          </a:xfrm>
        </p:grpSpPr>
        <p:sp>
          <p:nvSpPr>
            <p:cNvPr id="22538" name="TextBox 18"/>
            <p:cNvSpPr txBox="1">
              <a:spLocks noChangeArrowheads="1"/>
            </p:cNvSpPr>
            <p:nvPr/>
          </p:nvSpPr>
          <p:spPr bwMode="auto">
            <a:xfrm>
              <a:off x="490538" y="5389915"/>
              <a:ext cx="3143251" cy="954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400" b="1" dirty="0" smtClean="0">
                  <a:solidFill>
                    <a:schemeClr val="hlink"/>
                  </a:solidFill>
                </a:rPr>
                <a:t>Note: </a:t>
              </a:r>
              <a:r>
                <a:rPr lang="en-US" sz="1400" dirty="0" smtClean="0">
                  <a:solidFill>
                    <a:schemeClr val="hlink"/>
                  </a:solidFill>
                </a:rPr>
                <a:t>These commands instructs </a:t>
              </a:r>
              <a:r>
                <a:rPr lang="en-US" sz="1400" dirty="0" err="1" smtClean="0">
                  <a:solidFill>
                    <a:schemeClr val="hlink"/>
                  </a:solidFill>
                </a:rPr>
                <a:t>EViews</a:t>
              </a:r>
              <a:r>
                <a:rPr lang="en-US" sz="1400" dirty="0" smtClean="0">
                  <a:solidFill>
                    <a:schemeClr val="hlink"/>
                  </a:solidFill>
                </a:rPr>
                <a:t> to generate a </a:t>
              </a:r>
              <a:r>
                <a:rPr lang="en-US" sz="1400" dirty="0">
                  <a:solidFill>
                    <a:schemeClr val="hlink"/>
                  </a:solidFill>
                </a:rPr>
                <a:t>series </a:t>
              </a:r>
              <a:r>
                <a:rPr lang="en-US" sz="1400" dirty="0" smtClean="0">
                  <a:solidFill>
                    <a:schemeClr val="hlink"/>
                  </a:solidFill>
                </a:rPr>
                <a:t>w1 </a:t>
              </a:r>
              <a:r>
                <a:rPr lang="en-US" sz="1400" dirty="0">
                  <a:solidFill>
                    <a:schemeClr val="hlink"/>
                  </a:solidFill>
                </a:rPr>
                <a:t>= log(</a:t>
              </a:r>
              <a:r>
                <a:rPr lang="en-US" sz="1400" dirty="0" err="1">
                  <a:solidFill>
                    <a:schemeClr val="hlink"/>
                  </a:solidFill>
                </a:rPr>
                <a:t>gdp</a:t>
              </a:r>
              <a:r>
                <a:rPr lang="en-US" sz="1400" dirty="0">
                  <a:solidFill>
                    <a:schemeClr val="hlink"/>
                  </a:solidFill>
                </a:rPr>
                <a:t>) when </a:t>
              </a:r>
              <a:r>
                <a:rPr lang="en-US" sz="1400" dirty="0" err="1">
                  <a:solidFill>
                    <a:schemeClr val="hlink"/>
                  </a:solidFill>
                </a:rPr>
                <a:t>gdp</a:t>
              </a:r>
              <a:r>
                <a:rPr lang="en-US" sz="1400" dirty="0">
                  <a:solidFill>
                    <a:schemeClr val="hlink"/>
                  </a:solidFill>
                </a:rPr>
                <a:t> increased compared to the previous </a:t>
              </a:r>
              <a:r>
                <a:rPr lang="en-US" sz="1400" dirty="0" smtClean="0">
                  <a:solidFill>
                    <a:schemeClr val="hlink"/>
                  </a:solidFill>
                </a:rPr>
                <a:t>period. </a:t>
              </a:r>
              <a:endParaRPr lang="en-US" sz="1400" dirty="0">
                <a:solidFill>
                  <a:schemeClr val="hlink"/>
                </a:solidFill>
              </a:endParaRPr>
            </a:p>
          </p:txBody>
        </p:sp>
        <p:pic>
          <p:nvPicPr>
            <p:cNvPr id="2253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38" y="2524125"/>
              <a:ext cx="314325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Rectangle 3"/>
          <p:cNvSpPr txBox="1">
            <a:spLocks noChangeArrowheads="1"/>
          </p:cNvSpPr>
          <p:nvPr/>
        </p:nvSpPr>
        <p:spPr bwMode="auto">
          <a:xfrm>
            <a:off x="744833" y="1964292"/>
            <a:ext cx="3625148" cy="361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8" charset="0"/>
              <a:buNone/>
              <a:defRPr/>
            </a:pPr>
            <a:endParaRPr lang="en-US" sz="1600" u="sng" dirty="0" smtClean="0"/>
          </a:p>
          <a:p>
            <a:pPr marL="0" indent="0" eaLnBrk="1" hangingPunct="1">
              <a:buFont typeface="Times" pitchFamily="18" charset="0"/>
              <a:buNone/>
              <a:defRPr/>
            </a:pPr>
            <a:r>
              <a:rPr lang="en-US" sz="1600" u="sng" dirty="0" smtClean="0"/>
              <a:t>Creating a series by using samples: Example 1 </a:t>
            </a:r>
            <a:endParaRPr lang="en-US" sz="1600" dirty="0" smtClean="0"/>
          </a:p>
          <a:p>
            <a:pPr marL="688976" lvl="1" indent="-228600" eaLnBrk="1" hangingPunct="1">
              <a:buFont typeface="+mj-lt"/>
              <a:buAutoNum type="arabicPeriod"/>
              <a:defRPr/>
            </a:pPr>
            <a:r>
              <a:rPr lang="en-US" sz="1400" dirty="0" smtClean="0"/>
              <a:t>Click on the </a:t>
            </a:r>
            <a:r>
              <a:rPr lang="en-US" sz="1400" i="1" dirty="0" err="1" smtClean="0"/>
              <a:t>Timeseries</a:t>
            </a:r>
            <a:r>
              <a:rPr lang="en-US" sz="1400" dirty="0" smtClean="0"/>
              <a:t> page, and then click </a:t>
            </a:r>
            <a:r>
              <a:rPr lang="en-US" sz="1400" b="1" dirty="0" smtClean="0"/>
              <a:t>Quick → Generate Series </a:t>
            </a:r>
            <a:r>
              <a:rPr lang="en-US" sz="1400" dirty="0" smtClean="0"/>
              <a:t>from the menu toolbar. </a:t>
            </a:r>
          </a:p>
          <a:p>
            <a:pPr marL="688976" lvl="1" indent="-228600" eaLnBrk="1" hangingPunct="1">
              <a:buFont typeface="+mj-lt"/>
              <a:buAutoNum type="arabicPeriod"/>
              <a:defRPr/>
            </a:pPr>
            <a:r>
              <a:rPr lang="en-US" sz="1400" dirty="0" smtClean="0"/>
              <a:t>The window “</a:t>
            </a:r>
            <a:r>
              <a:rPr lang="en-US" sz="1400" b="1" i="1" dirty="0" smtClean="0"/>
              <a:t>Generate Series by Equation</a:t>
            </a:r>
            <a:r>
              <a:rPr lang="en-US" sz="1400" dirty="0" smtClean="0"/>
              <a:t>” opens. On the top portion, under “</a:t>
            </a:r>
            <a:r>
              <a:rPr lang="en-US" sz="1400" b="1" i="1" dirty="0" smtClean="0"/>
              <a:t>Enter Equation</a:t>
            </a:r>
            <a:r>
              <a:rPr lang="en-US" sz="1400" dirty="0" smtClean="0"/>
              <a:t>”, type the desired transformation:</a:t>
            </a:r>
          </a:p>
          <a:p>
            <a:pPr marL="460376" lvl="1" indent="0" eaLnBrk="1" hangingPunct="1">
              <a:buNone/>
              <a:defRPr/>
            </a:pPr>
            <a:r>
              <a:rPr lang="en-US" sz="1400" dirty="0"/>
              <a:t>	 </a:t>
            </a:r>
            <a:r>
              <a:rPr lang="en-US" sz="1400" dirty="0" smtClean="0"/>
              <a:t>       </a:t>
            </a:r>
            <a:r>
              <a:rPr lang="en-US" sz="1400" b="1" i="1" dirty="0" smtClean="0"/>
              <a:t>w1=log(</a:t>
            </a:r>
            <a:r>
              <a:rPr lang="en-US" sz="1400" b="1" i="1" dirty="0" err="1" smtClean="0"/>
              <a:t>gdp</a:t>
            </a:r>
            <a:r>
              <a:rPr lang="en-US" sz="1400" b="1" i="1" dirty="0" smtClean="0"/>
              <a:t>)</a:t>
            </a:r>
            <a:endParaRPr lang="en-US" sz="1400" dirty="0" smtClean="0"/>
          </a:p>
          <a:p>
            <a:pPr marL="803276" lvl="1" indent="-342900" eaLnBrk="1" hangingPunct="1">
              <a:buFont typeface="+mj-lt"/>
              <a:buAutoNum type="arabicPeriod" startAt="3"/>
              <a:defRPr/>
            </a:pPr>
            <a:r>
              <a:rPr lang="en-US" sz="1400" dirty="0" smtClean="0"/>
              <a:t>In the lower portion of the box under “</a:t>
            </a:r>
            <a:r>
              <a:rPr lang="en-US" sz="1400" b="1" i="1" dirty="0" smtClean="0"/>
              <a:t>Sample</a:t>
            </a:r>
            <a:r>
              <a:rPr lang="en-US" sz="1400" dirty="0" smtClean="0"/>
              <a:t>”, type the “if” sample condition: </a:t>
            </a:r>
          </a:p>
          <a:p>
            <a:pPr marL="460376" lvl="1" indent="0" eaLnBrk="1" hangingPunct="1">
              <a:buNone/>
              <a:defRPr/>
            </a:pPr>
            <a:r>
              <a:rPr lang="en-US" sz="1400" b="1" i="1" dirty="0"/>
              <a:t> </a:t>
            </a:r>
            <a:r>
              <a:rPr lang="en-US" sz="1400" b="1" i="1" dirty="0" smtClean="0"/>
              <a:t>                if </a:t>
            </a:r>
            <a:r>
              <a:rPr lang="en-US" sz="1400" b="1" i="1" dirty="0" err="1" smtClean="0"/>
              <a:t>gdp</a:t>
            </a:r>
            <a:r>
              <a:rPr lang="en-US" sz="1400" b="1" i="1" dirty="0" smtClean="0"/>
              <a:t>&gt;</a:t>
            </a:r>
            <a:r>
              <a:rPr lang="en-US" sz="1400" b="1" i="1" dirty="0" err="1" smtClean="0"/>
              <a:t>gdp</a:t>
            </a:r>
            <a:r>
              <a:rPr lang="en-US" sz="1400" b="1" i="1" dirty="0" smtClean="0"/>
              <a:t>(-1) </a:t>
            </a:r>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14" name="Rectangle 3"/>
          <p:cNvSpPr>
            <a:spLocks noChangeArrowheads="1"/>
          </p:cNvSpPr>
          <p:nvPr/>
        </p:nvSpPr>
        <p:spPr bwMode="auto">
          <a:xfrm>
            <a:off x="851159" y="5606756"/>
            <a:ext cx="351882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r>
              <a:rPr lang="en-US" sz="1400" b="1" dirty="0">
                <a:solidFill>
                  <a:srgbClr val="003399"/>
                </a:solidFill>
              </a:rPr>
              <a:t>Note</a:t>
            </a:r>
            <a:r>
              <a:rPr lang="en-US" sz="1400" dirty="0">
                <a:solidFill>
                  <a:srgbClr val="003399"/>
                </a:solidFill>
              </a:rPr>
              <a:t>: </a:t>
            </a:r>
            <a:r>
              <a:rPr lang="en-US" sz="1400" i="1" dirty="0" err="1">
                <a:solidFill>
                  <a:srgbClr val="003399"/>
                </a:solidFill>
              </a:rPr>
              <a:t>gdp</a:t>
            </a:r>
            <a:r>
              <a:rPr lang="en-US" sz="1400" i="1" dirty="0">
                <a:solidFill>
                  <a:srgbClr val="003399"/>
                </a:solidFill>
              </a:rPr>
              <a:t>(-1) </a:t>
            </a:r>
            <a:r>
              <a:rPr lang="en-US" sz="1400" dirty="0">
                <a:solidFill>
                  <a:srgbClr val="003399"/>
                </a:solidFill>
              </a:rPr>
              <a:t>denotes the first lag of </a:t>
            </a:r>
            <a:r>
              <a:rPr lang="en-US" sz="1400" i="1" dirty="0" err="1">
                <a:solidFill>
                  <a:srgbClr val="003399"/>
                </a:solidFill>
              </a:rPr>
              <a:t>gdp</a:t>
            </a:r>
            <a:r>
              <a:rPr lang="en-US" sz="1400" i="1" dirty="0">
                <a:solidFill>
                  <a:srgbClr val="003399"/>
                </a:solidFill>
              </a:rPr>
              <a:t> </a:t>
            </a:r>
            <a:r>
              <a:rPr lang="en-US" sz="1400" dirty="0">
                <a:solidFill>
                  <a:srgbClr val="003399"/>
                </a:solidFill>
              </a:rPr>
              <a:t>series. For more details on lag specification, see </a:t>
            </a:r>
            <a:r>
              <a:rPr lang="en-US" sz="1400" dirty="0" smtClean="0">
                <a:solidFill>
                  <a:srgbClr val="003399"/>
                </a:solidFill>
              </a:rPr>
              <a:t>tutorial on</a:t>
            </a:r>
            <a:r>
              <a:rPr lang="en-US" sz="1400" i="1" dirty="0" smtClean="0">
                <a:solidFill>
                  <a:srgbClr val="003399"/>
                </a:solidFill>
              </a:rPr>
              <a:t> </a:t>
            </a:r>
            <a:r>
              <a:rPr lang="en-US" sz="1400" i="1" dirty="0">
                <a:solidFill>
                  <a:srgbClr val="003399"/>
                </a:solidFill>
              </a:rPr>
              <a:t>Data Functions.</a:t>
            </a:r>
            <a:endParaRPr lang="en-US" sz="1400" b="1" i="1" dirty="0"/>
          </a:p>
        </p:txBody>
      </p:sp>
    </p:spTree>
    <p:extLst>
      <p:ext uri="{BB962C8B-B14F-4D97-AF65-F5344CB8AC3E}">
        <p14:creationId xmlns:p14="http://schemas.microsoft.com/office/powerpoint/2010/main" val="41452603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414338" y="436563"/>
            <a:ext cx="7521575" cy="685800"/>
          </a:xfrm>
        </p:spPr>
        <p:txBody>
          <a:bodyPr/>
          <a:lstStyle/>
          <a:p>
            <a:pPr eaLnBrk="1" hangingPunct="1"/>
            <a:r>
              <a:rPr lang="en-US" sz="2400" b="1" dirty="0" smtClean="0">
                <a:ea typeface="ＭＳ Ｐゴシック" pitchFamily="34" charset="-128"/>
              </a:rPr>
              <a:t>Creating Series Using Samples: </a:t>
            </a:r>
            <a:br>
              <a:rPr lang="en-US" sz="2400" b="1" dirty="0" smtClean="0">
                <a:ea typeface="ＭＳ Ｐゴシック" pitchFamily="34" charset="-128"/>
              </a:rPr>
            </a:br>
            <a:r>
              <a:rPr lang="en-US" sz="2400" b="1" dirty="0" smtClean="0">
                <a:ea typeface="ＭＳ Ｐゴシック" pitchFamily="34" charset="-128"/>
              </a:rPr>
              <a:t>Example 1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622301" y="1262063"/>
            <a:ext cx="3683885" cy="3724607"/>
          </a:xfrm>
        </p:spPr>
        <p:txBody>
          <a:bodyPr/>
          <a:lstStyle/>
          <a:p>
            <a:pPr eaLnBrk="1" hangingPunct="1">
              <a:buSzPct val="100000"/>
              <a:buFont typeface="Arial" pitchFamily="34" charset="0"/>
              <a:buChar char="•"/>
              <a:defRPr/>
            </a:pPr>
            <a:r>
              <a:rPr lang="en-US" sz="1800" dirty="0" smtClean="0"/>
              <a:t>The new series is shown here.</a:t>
            </a:r>
          </a:p>
          <a:p>
            <a:pPr eaLnBrk="1" hangingPunct="1">
              <a:buSzPct val="100000"/>
              <a:buFont typeface="Arial" pitchFamily="34" charset="0"/>
              <a:buChar char="•"/>
              <a:defRPr/>
            </a:pPr>
            <a:endParaRPr lang="en-US" sz="1600" dirty="0" smtClean="0"/>
          </a:p>
          <a:p>
            <a:pPr eaLnBrk="1" hangingPunct="1">
              <a:buSzPct val="100000"/>
              <a:buFont typeface="Arial" pitchFamily="34" charset="0"/>
              <a:buChar char="•"/>
              <a:defRPr/>
            </a:pPr>
            <a:r>
              <a:rPr lang="en-US" sz="1600" dirty="0" smtClean="0"/>
              <a:t>Note that the new series (</a:t>
            </a:r>
            <a:r>
              <a:rPr lang="en-US" sz="1600" i="1" dirty="0" smtClean="0"/>
              <a:t>w1</a:t>
            </a:r>
            <a:r>
              <a:rPr lang="en-US" sz="1600" dirty="0" smtClean="0"/>
              <a:t>) has the structure of the GDP series. </a:t>
            </a:r>
          </a:p>
          <a:p>
            <a:pPr eaLnBrk="1" hangingPunct="1">
              <a:buSzPct val="100000"/>
              <a:buFont typeface="Arial" pitchFamily="34" charset="0"/>
              <a:buChar char="•"/>
              <a:defRPr/>
            </a:pPr>
            <a:r>
              <a:rPr lang="en-US" sz="1600" dirty="0" smtClean="0"/>
              <a:t>Note also that </a:t>
            </a:r>
            <a:r>
              <a:rPr lang="en-US" sz="1600" b="1" dirty="0" smtClean="0"/>
              <a:t>NA</a:t>
            </a:r>
            <a:r>
              <a:rPr lang="en-US" sz="1600" dirty="0" smtClean="0"/>
              <a:t>s are propagated for those values that do not satisfy the “if” condition (i.e., </a:t>
            </a:r>
            <a:r>
              <a:rPr lang="en-US" sz="1600" dirty="0" err="1" smtClean="0"/>
              <a:t>gdp</a:t>
            </a:r>
            <a:r>
              <a:rPr lang="en-US" sz="1600" dirty="0" smtClean="0"/>
              <a:t> is either equal or declined compared to the previous period). </a:t>
            </a:r>
          </a:p>
          <a:p>
            <a:pPr eaLnBrk="1" hangingPunct="1">
              <a:buFont typeface="Wingdings" pitchFamily="2" charset="2"/>
              <a:buChar char="§"/>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2253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0376C9D4-4C87-41D4-9168-1EAFC841D11A}" type="slidenum">
              <a:rPr lang="en-US" sz="800" smtClean="0"/>
              <a:pPr eaLnBrk="1" hangingPunct="1">
                <a:defRPr/>
              </a:pPr>
              <a:t>23</a:t>
            </a:fld>
            <a:endParaRPr lang="en-US" sz="800" smtClean="0"/>
          </a:p>
        </p:txBody>
      </p:sp>
      <p:pic>
        <p:nvPicPr>
          <p:cNvPr id="2253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7092" y="1331727"/>
            <a:ext cx="23622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6493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a:xfrm>
            <a:off x="414338" y="436563"/>
            <a:ext cx="7856537" cy="685800"/>
          </a:xfrm>
        </p:spPr>
        <p:txBody>
          <a:bodyPr/>
          <a:lstStyle/>
          <a:p>
            <a:pPr eaLnBrk="1" hangingPunct="1"/>
            <a:r>
              <a:rPr lang="en-US" sz="2400" b="1" dirty="0" smtClean="0">
                <a:ea typeface="ＭＳ Ｐゴシック" pitchFamily="34" charset="-128"/>
              </a:rPr>
              <a:t>Creating Series Using Samples: </a:t>
            </a:r>
            <a:br>
              <a:rPr lang="en-US" sz="2400" b="1" dirty="0" smtClean="0">
                <a:ea typeface="ＭＳ Ｐゴシック" pitchFamily="34" charset="-128"/>
              </a:rPr>
            </a:br>
            <a:r>
              <a:rPr lang="en-US" sz="2400" b="1" dirty="0" smtClean="0">
                <a:ea typeface="ＭＳ Ｐゴシック" pitchFamily="34" charset="-128"/>
              </a:rPr>
              <a:t>Example 1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595313" y="1262063"/>
            <a:ext cx="7743825" cy="1849437"/>
          </a:xfrm>
        </p:spPr>
        <p:txBody>
          <a:bodyPr/>
          <a:lstStyle/>
          <a:p>
            <a:pPr eaLnBrk="1" hangingPunct="1">
              <a:buSzPct val="100000"/>
              <a:buFont typeface="Arial" pitchFamily="34" charset="0"/>
              <a:buChar char="•"/>
              <a:defRPr/>
            </a:pPr>
            <a:r>
              <a:rPr lang="en-US" sz="1800" dirty="0" smtClean="0"/>
              <a:t>You can replace the missing values (</a:t>
            </a:r>
            <a:r>
              <a:rPr lang="en-US" sz="1800" b="1" dirty="0" smtClean="0"/>
              <a:t>NA</a:t>
            </a:r>
            <a:r>
              <a:rPr lang="en-US" sz="1800" dirty="0" smtClean="0"/>
              <a:t>s) with zeros (see below for more details on handling missing values). </a:t>
            </a:r>
          </a:p>
          <a:p>
            <a:pPr marL="0" indent="177800" eaLnBrk="1" hangingPunct="1">
              <a:spcBef>
                <a:spcPts val="600"/>
              </a:spcBef>
              <a:spcAft>
                <a:spcPts val="600"/>
              </a:spcAft>
              <a:buFont typeface="Times" pitchFamily="18" charset="0"/>
              <a:buNone/>
              <a:defRPr/>
            </a:pPr>
            <a:endParaRPr lang="en-US" sz="1600" u="sng" dirty="0" smtClean="0"/>
          </a:p>
          <a:p>
            <a:pPr marL="0" indent="0" eaLnBrk="1" hangingPunct="1">
              <a:buSzPct val="100000"/>
              <a:buFont typeface="Times" pitchFamily="18" charset="0"/>
              <a:buNone/>
              <a:defRPr/>
            </a:pPr>
            <a:endParaRPr lang="en-US" sz="1800" dirty="0" smtClean="0"/>
          </a:p>
          <a:p>
            <a:pPr marL="0" indent="0" eaLnBrk="1" hangingPunct="1">
              <a:buFont typeface="Times" pitchFamily="18" charset="0"/>
              <a:buNone/>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2355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DA52C01-21E9-425F-9544-697D5AD41278}" type="slidenum">
              <a:rPr lang="en-US" sz="800" smtClean="0"/>
              <a:pPr eaLnBrk="1" hangingPunct="1">
                <a:defRPr/>
              </a:pPr>
              <a:t>24</a:t>
            </a:fld>
            <a:endParaRPr lang="en-US" sz="800" smtClean="0"/>
          </a:p>
        </p:txBody>
      </p:sp>
      <p:pic>
        <p:nvPicPr>
          <p:cNvPr id="235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7065" y="2029434"/>
            <a:ext cx="2352675" cy="368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3"/>
          <p:cNvSpPr txBox="1">
            <a:spLocks noChangeArrowheads="1"/>
          </p:cNvSpPr>
          <p:nvPr/>
        </p:nvSpPr>
        <p:spPr bwMode="auto">
          <a:xfrm>
            <a:off x="579399" y="2077891"/>
            <a:ext cx="4502964" cy="358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177800" eaLnBrk="1" hangingPunct="1">
              <a:spcBef>
                <a:spcPts val="600"/>
              </a:spcBef>
              <a:spcAft>
                <a:spcPts val="600"/>
              </a:spcAft>
              <a:buNone/>
              <a:defRPr/>
            </a:pPr>
            <a:r>
              <a:rPr lang="en-US" sz="1600" u="sng" dirty="0"/>
              <a:t>To replace </a:t>
            </a:r>
            <a:r>
              <a:rPr lang="en-US" sz="1600" b="1" u="sng" dirty="0" smtClean="0"/>
              <a:t>NA</a:t>
            </a:r>
            <a:r>
              <a:rPr lang="en-US" sz="1600" u="sng" dirty="0" smtClean="0"/>
              <a:t> </a:t>
            </a:r>
            <a:r>
              <a:rPr lang="en-US" sz="1600" u="sng" dirty="0"/>
              <a:t>values with zeros:</a:t>
            </a:r>
          </a:p>
          <a:p>
            <a:pPr marL="744538" lvl="1" indent="-342900" eaLnBrk="1" hangingPunct="1">
              <a:spcBef>
                <a:spcPts val="600"/>
              </a:spcBef>
              <a:spcAft>
                <a:spcPts val="600"/>
              </a:spcAft>
              <a:buFont typeface="+mj-lt"/>
              <a:buAutoNum type="arabicPeriod"/>
              <a:defRPr/>
            </a:pPr>
            <a:r>
              <a:rPr lang="en-US" sz="1400" dirty="0"/>
              <a:t>Create a new series </a:t>
            </a:r>
            <a:r>
              <a:rPr lang="en-US" sz="1400" dirty="0" smtClean="0"/>
              <a:t>by  </a:t>
            </a:r>
            <a:r>
              <a:rPr lang="en-US" sz="1400" dirty="0"/>
              <a:t>typing in the command </a:t>
            </a:r>
            <a:r>
              <a:rPr lang="en-US" sz="1400" dirty="0" smtClean="0"/>
              <a:t>window: </a:t>
            </a:r>
          </a:p>
          <a:p>
            <a:pPr marL="0" indent="0" eaLnBrk="1" hangingPunct="1">
              <a:spcBef>
                <a:spcPts val="600"/>
              </a:spcBef>
              <a:spcAft>
                <a:spcPts val="600"/>
              </a:spcAft>
              <a:buNone/>
              <a:defRPr/>
            </a:pPr>
            <a:r>
              <a:rPr lang="en-US" sz="1400" b="1" i="1" dirty="0"/>
              <a:t>	</a:t>
            </a:r>
            <a:r>
              <a:rPr lang="en-US" sz="1400" b="1" i="1" dirty="0" smtClean="0"/>
              <a:t>series </a:t>
            </a:r>
            <a:r>
              <a:rPr lang="en-US" sz="1400" b="1" i="1" dirty="0"/>
              <a:t>w2=@nan(w1,0</a:t>
            </a:r>
            <a:r>
              <a:rPr lang="en-US" sz="1400" b="1" i="1" dirty="0" smtClean="0"/>
              <a:t>)</a:t>
            </a:r>
          </a:p>
          <a:p>
            <a:pPr marL="744538" lvl="1" indent="-342900" eaLnBrk="1" hangingPunct="1">
              <a:spcBef>
                <a:spcPts val="600"/>
              </a:spcBef>
              <a:spcAft>
                <a:spcPts val="600"/>
              </a:spcAft>
              <a:buFont typeface="+mj-lt"/>
              <a:buAutoNum type="arabicPeriod" startAt="2"/>
              <a:defRPr/>
            </a:pPr>
            <a:r>
              <a:rPr lang="en-US" sz="1400" dirty="0" smtClean="0"/>
              <a:t>Press </a:t>
            </a:r>
            <a:r>
              <a:rPr lang="en-US" sz="1400" b="1" dirty="0" smtClean="0"/>
              <a:t>Enter</a:t>
            </a:r>
            <a:r>
              <a:rPr lang="en-US" sz="1400" dirty="0" smtClean="0"/>
              <a:t>. </a:t>
            </a:r>
            <a:endParaRPr lang="en-US" sz="1400" dirty="0"/>
          </a:p>
          <a:p>
            <a:pPr marL="0" indent="0" eaLnBrk="1" hangingPunct="1">
              <a:buNone/>
              <a:defRPr/>
            </a:pPr>
            <a:endParaRPr lang="en-US" sz="1800" dirty="0" smtClean="0"/>
          </a:p>
          <a:p>
            <a:pPr eaLnBrk="1" hangingPunct="1">
              <a:buFont typeface="Arial" pitchFamily="34" charset="0"/>
              <a:buChar char="•"/>
              <a:defRPr/>
            </a:pPr>
            <a:r>
              <a:rPr lang="en-US" sz="1600" dirty="0" smtClean="0"/>
              <a:t>Note that </a:t>
            </a:r>
            <a:r>
              <a:rPr lang="en-US" sz="1600" b="1" i="1" dirty="0" smtClean="0"/>
              <a:t>@nan(w1,0)</a:t>
            </a:r>
            <a:r>
              <a:rPr lang="en-US" sz="1600" dirty="0" smtClean="0"/>
              <a:t> instructs </a:t>
            </a:r>
            <a:r>
              <a:rPr lang="en-US" sz="1600" dirty="0" err="1" smtClean="0"/>
              <a:t>EViews</a:t>
            </a:r>
            <a:r>
              <a:rPr lang="en-US" sz="1600" dirty="0" smtClean="0"/>
              <a:t> to create a new series </a:t>
            </a:r>
            <a:r>
              <a:rPr lang="en-US" sz="1600" i="1" dirty="0" smtClean="0"/>
              <a:t>w2</a:t>
            </a:r>
            <a:r>
              <a:rPr lang="en-US" sz="1600" dirty="0" smtClean="0"/>
              <a:t> equal to </a:t>
            </a:r>
            <a:r>
              <a:rPr lang="en-US" sz="1600" i="1" dirty="0" smtClean="0"/>
              <a:t>w1</a:t>
            </a:r>
            <a:r>
              <a:rPr lang="en-US" sz="1600" dirty="0" smtClean="0"/>
              <a:t> if w1≠NA, and 0 otherwise. </a:t>
            </a:r>
          </a:p>
          <a:p>
            <a:pPr eaLnBrk="1" hangingPunct="1">
              <a:buFont typeface="Arial" pitchFamily="34" charset="0"/>
              <a:buChar char="•"/>
              <a:defRPr/>
            </a:pPr>
            <a:r>
              <a:rPr lang="en-US" sz="1600" dirty="0" smtClean="0"/>
              <a:t>Note that series </a:t>
            </a:r>
            <a:r>
              <a:rPr lang="en-US" sz="1600" i="1" dirty="0" smtClean="0"/>
              <a:t>w2</a:t>
            </a:r>
            <a:r>
              <a:rPr lang="en-US" sz="1600" dirty="0" smtClean="0"/>
              <a:t> (shown here) no longer has </a:t>
            </a:r>
            <a:r>
              <a:rPr lang="en-US" sz="1600" b="1" dirty="0" smtClean="0"/>
              <a:t>NA </a:t>
            </a:r>
            <a:r>
              <a:rPr lang="en-US" sz="1600" dirty="0" smtClean="0"/>
              <a:t>values. They are all replaced by zeros. </a:t>
            </a:r>
          </a:p>
          <a:p>
            <a:pPr marL="0" indent="0" eaLnBrk="1" hangingPunct="1">
              <a:buFontTx/>
              <a:buNone/>
              <a:defRPr/>
            </a:pPr>
            <a:endParaRPr lang="en-US" dirty="0" smtClean="0"/>
          </a:p>
          <a:p>
            <a:pPr eaLnBrk="1" hangingPunct="1">
              <a:buFont typeface="Times" pitchFamily="17" charset="0"/>
              <a:buChar char="•"/>
              <a:defRPr/>
            </a:pPr>
            <a:endParaRPr lang="en-US" dirty="0" smtClean="0"/>
          </a:p>
        </p:txBody>
      </p:sp>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8617" y="2923788"/>
            <a:ext cx="18002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67412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a:xfrm>
            <a:off x="414338" y="0"/>
            <a:ext cx="7521575" cy="1131888"/>
          </a:xfrm>
        </p:spPr>
        <p:txBody>
          <a:bodyPr/>
          <a:lstStyle/>
          <a:p>
            <a:pPr eaLnBrk="1" hangingPunct="1"/>
            <a:r>
              <a:rPr lang="en-US" sz="2400" b="1" dirty="0" smtClean="0">
                <a:ea typeface="ＭＳ Ｐゴシック" pitchFamily="34" charset="-128"/>
              </a:rPr>
              <a:t>Creating Series Using Samples: </a:t>
            </a:r>
            <a:br>
              <a:rPr lang="en-US" sz="2400" b="1" dirty="0" smtClean="0">
                <a:ea typeface="ＭＳ Ｐゴシック" pitchFamily="34" charset="-128"/>
              </a:rPr>
            </a:br>
            <a:r>
              <a:rPr lang="en-US" sz="2400" b="1" dirty="0" smtClean="0">
                <a:ea typeface="ＭＳ Ｐゴシック" pitchFamily="34" charset="-128"/>
              </a:rPr>
              <a:t>Example 2</a:t>
            </a:r>
          </a:p>
        </p:txBody>
      </p:sp>
      <p:sp>
        <p:nvSpPr>
          <p:cNvPr id="2457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AA18A6A3-14DD-42F5-86EF-9BBF760DB58B}" type="slidenum">
              <a:rPr lang="en-US" sz="800" smtClean="0"/>
              <a:pPr eaLnBrk="1" hangingPunct="1">
                <a:defRPr/>
              </a:pPr>
              <a:t>25</a:t>
            </a:fld>
            <a:endParaRPr lang="en-US" sz="800" smtClean="0"/>
          </a:p>
        </p:txBody>
      </p:sp>
      <p:sp>
        <p:nvSpPr>
          <p:cNvPr id="12" name="Rectangle 3"/>
          <p:cNvSpPr txBox="1">
            <a:spLocks noChangeArrowheads="1"/>
          </p:cNvSpPr>
          <p:nvPr/>
        </p:nvSpPr>
        <p:spPr bwMode="auto">
          <a:xfrm>
            <a:off x="595313" y="1266825"/>
            <a:ext cx="7940675"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800" dirty="0"/>
              <a:t>By modifying the sample, you can also create a new series by splicing </a:t>
            </a:r>
            <a:r>
              <a:rPr lang="en-US" sz="1800" dirty="0" smtClean="0"/>
              <a:t>a number of existing </a:t>
            </a:r>
            <a:r>
              <a:rPr lang="en-US" sz="1800" dirty="0"/>
              <a:t>series</a:t>
            </a:r>
            <a:r>
              <a:rPr lang="en-US" sz="1800" dirty="0" smtClean="0"/>
              <a:t>.</a:t>
            </a:r>
          </a:p>
          <a:p>
            <a:pPr marL="0" indent="0" eaLnBrk="1" hangingPunct="1">
              <a:buSzPct val="100000"/>
              <a:buNone/>
              <a:defRPr/>
            </a:pPr>
            <a:r>
              <a:rPr lang="en-US" sz="1600" dirty="0"/>
              <a:t> </a:t>
            </a:r>
            <a:r>
              <a:rPr lang="en-US" sz="1600" dirty="0" smtClean="0"/>
              <a:t> </a:t>
            </a:r>
            <a:r>
              <a:rPr lang="en-US" sz="1600" u="sng" dirty="0" smtClean="0"/>
              <a:t>Creating </a:t>
            </a:r>
            <a:r>
              <a:rPr lang="en-US" sz="1600" u="sng" dirty="0"/>
              <a:t>a series by using samples: Example 2</a:t>
            </a:r>
            <a:r>
              <a:rPr lang="en-US" sz="1600" u="sng" dirty="0" smtClean="0"/>
              <a:t> </a:t>
            </a:r>
            <a:endParaRPr lang="en-US" sz="1800" dirty="0"/>
          </a:p>
          <a:p>
            <a:pPr marL="688976" lvl="1" indent="-228600" eaLnBrk="1" hangingPunct="1">
              <a:buFont typeface="+mj-lt"/>
              <a:buAutoNum type="arabicPeriod"/>
              <a:defRPr/>
            </a:pPr>
            <a:r>
              <a:rPr lang="en-US" sz="1400" dirty="0"/>
              <a:t>Click on the </a:t>
            </a:r>
            <a:r>
              <a:rPr lang="en-US" sz="1400" i="1" dirty="0" err="1"/>
              <a:t>Timeseries</a:t>
            </a:r>
            <a:r>
              <a:rPr lang="en-US" sz="1400" dirty="0"/>
              <a:t> page, and then click </a:t>
            </a:r>
            <a:r>
              <a:rPr lang="en-US" sz="1400" b="1" dirty="0"/>
              <a:t>Quick → Generate Series </a:t>
            </a:r>
            <a:r>
              <a:rPr lang="en-US" sz="1400" dirty="0"/>
              <a:t>from the </a:t>
            </a:r>
            <a:r>
              <a:rPr lang="en-US" sz="1400" dirty="0" smtClean="0"/>
              <a:t>toolbar</a:t>
            </a:r>
            <a:r>
              <a:rPr lang="en-US" sz="1400" dirty="0"/>
              <a:t>. </a:t>
            </a:r>
          </a:p>
          <a:p>
            <a:pPr marL="688976" lvl="1" indent="-228600" eaLnBrk="1" hangingPunct="1">
              <a:buFont typeface="+mj-lt"/>
              <a:buAutoNum type="arabicPeriod"/>
              <a:defRPr/>
            </a:pPr>
            <a:r>
              <a:rPr lang="en-US" sz="1400" dirty="0" smtClean="0"/>
              <a:t>The </a:t>
            </a:r>
            <a:r>
              <a:rPr lang="en-US" sz="1400" dirty="0"/>
              <a:t>window “</a:t>
            </a:r>
            <a:r>
              <a:rPr lang="en-US" sz="1400" b="1" i="1" dirty="0"/>
              <a:t>Generate Series by Equation</a:t>
            </a:r>
            <a:r>
              <a:rPr lang="en-US" sz="1400" dirty="0"/>
              <a:t>” opens</a:t>
            </a:r>
            <a:r>
              <a:rPr lang="en-US" sz="1400" dirty="0" smtClean="0"/>
              <a:t>.</a:t>
            </a:r>
          </a:p>
          <a:p>
            <a:pPr marL="688976" lvl="1" indent="-228600" eaLnBrk="1" hangingPunct="1">
              <a:buFont typeface="+mj-lt"/>
              <a:buAutoNum type="arabicPeriod"/>
              <a:defRPr/>
            </a:pPr>
            <a:r>
              <a:rPr lang="en-US" sz="1400" dirty="0" smtClean="0"/>
              <a:t>Type the expressions shown below (you need to repeat steps 1-2 three times since we have 3 samples). </a:t>
            </a:r>
            <a:endParaRPr lang="en-US" sz="1800" dirty="0" smtClean="0"/>
          </a:p>
          <a:p>
            <a:pPr eaLnBrk="1" hangingPunct="1">
              <a:buFont typeface="Wingdings" pitchFamily="2" charset="2"/>
              <a:buChar char="§"/>
              <a:defRPr/>
            </a:pPr>
            <a:endParaRPr lang="en-US" sz="1800" dirty="0" smtClean="0"/>
          </a:p>
          <a:p>
            <a:pPr eaLnBrk="1" hangingPunct="1">
              <a:buFont typeface="Wingdings" pitchFamily="2" charset="2"/>
              <a:buChar char="§"/>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defRPr/>
            </a:pPr>
            <a:endParaRPr lang="en-US" dirty="0" smtClean="0"/>
          </a:p>
        </p:txBody>
      </p:sp>
      <p:pic>
        <p:nvPicPr>
          <p:cNvPr id="24581"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335" y="3135832"/>
            <a:ext cx="2720975" cy="236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82"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7225" y="3135832"/>
            <a:ext cx="27368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583" name="Straight Arrow Connector 2"/>
          <p:cNvCxnSpPr>
            <a:cxnSpLocks noChangeShapeType="1"/>
          </p:cNvCxnSpPr>
          <p:nvPr/>
        </p:nvCxnSpPr>
        <p:spPr bwMode="auto">
          <a:xfrm flipV="1">
            <a:off x="3822404" y="5059770"/>
            <a:ext cx="0" cy="554004"/>
          </a:xfrm>
          <a:prstGeom prst="straightConnector1">
            <a:avLst/>
          </a:prstGeom>
          <a:noFill/>
          <a:ln w="2540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24584" name="Straight Arrow Connector 2"/>
          <p:cNvCxnSpPr>
            <a:cxnSpLocks noChangeShapeType="1"/>
          </p:cNvCxnSpPr>
          <p:nvPr/>
        </p:nvCxnSpPr>
        <p:spPr bwMode="auto">
          <a:xfrm flipH="1" flipV="1">
            <a:off x="2414983" y="4959432"/>
            <a:ext cx="1180308" cy="653570"/>
          </a:xfrm>
          <a:prstGeom prst="straightConnector1">
            <a:avLst/>
          </a:prstGeom>
          <a:noFill/>
          <a:ln w="25400" algn="ctr">
            <a:solidFill>
              <a:srgbClr val="C00000"/>
            </a:solidFill>
            <a:round/>
            <a:headEnd/>
            <a:tailEnd type="arrow" w="med" len="med"/>
          </a:ln>
          <a:extLst>
            <a:ext uri="{909E8E84-426E-40DD-AFC4-6F175D3DCCD1}">
              <a14:hiddenFill xmlns:a14="http://schemas.microsoft.com/office/drawing/2010/main">
                <a:noFill/>
              </a14:hiddenFill>
            </a:ext>
          </a:extLst>
        </p:spPr>
      </p:cxnSp>
      <p:pic>
        <p:nvPicPr>
          <p:cNvPr id="24585"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1272" y="3161121"/>
            <a:ext cx="2722563" cy="236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586" name="Straight Arrow Connector 2"/>
          <p:cNvCxnSpPr>
            <a:cxnSpLocks noChangeShapeType="1"/>
          </p:cNvCxnSpPr>
          <p:nvPr/>
        </p:nvCxnSpPr>
        <p:spPr bwMode="auto">
          <a:xfrm flipV="1">
            <a:off x="4169403" y="4960835"/>
            <a:ext cx="2071908" cy="650764"/>
          </a:xfrm>
          <a:prstGeom prst="straightConnector1">
            <a:avLst/>
          </a:prstGeom>
          <a:noFill/>
          <a:ln w="25400"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24587" name="TextBox 1"/>
          <p:cNvSpPr txBox="1">
            <a:spLocks noChangeArrowheads="1"/>
          </p:cNvSpPr>
          <p:nvPr/>
        </p:nvSpPr>
        <p:spPr bwMode="auto">
          <a:xfrm>
            <a:off x="1580853" y="5625364"/>
            <a:ext cx="635476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1400" dirty="0" smtClean="0">
                <a:solidFill>
                  <a:schemeClr val="hlink"/>
                </a:solidFill>
              </a:rPr>
              <a:t>The series </a:t>
            </a:r>
            <a:r>
              <a:rPr lang="en-US" sz="1400" i="1" dirty="0" smtClean="0">
                <a:solidFill>
                  <a:schemeClr val="hlink"/>
                </a:solidFill>
              </a:rPr>
              <a:t>splice</a:t>
            </a:r>
            <a:r>
              <a:rPr lang="en-US" sz="1400" dirty="0" smtClean="0">
                <a:solidFill>
                  <a:schemeClr val="hlink"/>
                </a:solidFill>
              </a:rPr>
              <a:t> is defined as follows: </a:t>
            </a:r>
          </a:p>
          <a:p>
            <a:pPr eaLnBrk="1" hangingPunct="1"/>
            <a:r>
              <a:rPr lang="en-US" sz="1400" b="1" dirty="0">
                <a:solidFill>
                  <a:srgbClr val="003399"/>
                </a:solidFill>
              </a:rPr>
              <a:t>	splice = log(</a:t>
            </a:r>
            <a:r>
              <a:rPr lang="en-US" sz="1400" b="1" dirty="0" err="1">
                <a:solidFill>
                  <a:srgbClr val="003399"/>
                </a:solidFill>
              </a:rPr>
              <a:t>gdp</a:t>
            </a:r>
            <a:r>
              <a:rPr lang="en-US" sz="1400" b="1" dirty="0">
                <a:solidFill>
                  <a:srgbClr val="003399"/>
                </a:solidFill>
              </a:rPr>
              <a:t>) </a:t>
            </a:r>
            <a:r>
              <a:rPr lang="en-US" sz="1400" dirty="0">
                <a:solidFill>
                  <a:srgbClr val="003399"/>
                </a:solidFill>
              </a:rPr>
              <a:t>from Q1 1980 to Q4 1990</a:t>
            </a:r>
          </a:p>
          <a:p>
            <a:pPr eaLnBrk="1" hangingPunct="1"/>
            <a:r>
              <a:rPr lang="en-US" sz="1400" b="1" dirty="0">
                <a:solidFill>
                  <a:srgbClr val="003399"/>
                </a:solidFill>
              </a:rPr>
              <a:t>	splice = log(</a:t>
            </a:r>
            <a:r>
              <a:rPr lang="en-US" sz="1400" b="1" dirty="0" err="1">
                <a:solidFill>
                  <a:srgbClr val="003399"/>
                </a:solidFill>
              </a:rPr>
              <a:t>inv</a:t>
            </a:r>
            <a:r>
              <a:rPr lang="en-US" sz="1400" b="1" dirty="0">
                <a:solidFill>
                  <a:srgbClr val="003399"/>
                </a:solidFill>
              </a:rPr>
              <a:t>) </a:t>
            </a:r>
            <a:r>
              <a:rPr lang="en-US" sz="1400" dirty="0">
                <a:solidFill>
                  <a:srgbClr val="003399"/>
                </a:solidFill>
              </a:rPr>
              <a:t>from Q1 1991 to Q4 2001</a:t>
            </a:r>
          </a:p>
          <a:p>
            <a:pPr eaLnBrk="1" hangingPunct="1"/>
            <a:r>
              <a:rPr lang="en-US" sz="1400" b="1" dirty="0">
                <a:solidFill>
                  <a:srgbClr val="003399"/>
                </a:solidFill>
              </a:rPr>
              <a:t>	splice = log(</a:t>
            </a:r>
            <a:r>
              <a:rPr lang="en-US" sz="1400" b="1" dirty="0" err="1">
                <a:solidFill>
                  <a:srgbClr val="003399"/>
                </a:solidFill>
              </a:rPr>
              <a:t>pce</a:t>
            </a:r>
            <a:r>
              <a:rPr lang="en-US" sz="1400" b="1" dirty="0">
                <a:solidFill>
                  <a:srgbClr val="003399"/>
                </a:solidFill>
              </a:rPr>
              <a:t>) </a:t>
            </a:r>
            <a:r>
              <a:rPr lang="en-US" sz="1400" dirty="0">
                <a:solidFill>
                  <a:srgbClr val="003399"/>
                </a:solidFill>
              </a:rPr>
              <a:t>from Q1 2002 until the end of the </a:t>
            </a:r>
            <a:r>
              <a:rPr lang="en-US" sz="1400" dirty="0" err="1">
                <a:solidFill>
                  <a:srgbClr val="003399"/>
                </a:solidFill>
              </a:rPr>
              <a:t>workfile</a:t>
            </a:r>
            <a:r>
              <a:rPr lang="en-US" sz="1400" dirty="0">
                <a:solidFill>
                  <a:srgbClr val="003399"/>
                </a:solidFill>
              </a:rPr>
              <a:t> range</a:t>
            </a:r>
          </a:p>
        </p:txBody>
      </p:sp>
    </p:spTree>
    <p:extLst>
      <p:ext uri="{BB962C8B-B14F-4D97-AF65-F5344CB8AC3E}">
        <p14:creationId xmlns:p14="http://schemas.microsoft.com/office/powerpoint/2010/main" val="17679984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a:xfrm>
            <a:off x="414338" y="0"/>
            <a:ext cx="7521575" cy="1131888"/>
          </a:xfrm>
        </p:spPr>
        <p:txBody>
          <a:bodyPr/>
          <a:lstStyle/>
          <a:p>
            <a:pPr eaLnBrk="1" hangingPunct="1"/>
            <a:r>
              <a:rPr lang="en-US" sz="2400" b="1" dirty="0" smtClean="0">
                <a:ea typeface="ＭＳ Ｐゴシック" pitchFamily="34" charset="-128"/>
              </a:rPr>
              <a:t>Creating Series Using Samples: </a:t>
            </a:r>
            <a:br>
              <a:rPr lang="en-US" sz="2400" b="1" dirty="0" smtClean="0">
                <a:ea typeface="ＭＳ Ｐゴシック" pitchFamily="34" charset="-128"/>
              </a:rPr>
            </a:br>
            <a:r>
              <a:rPr lang="en-US" sz="2400" b="1" dirty="0" smtClean="0">
                <a:ea typeface="ＭＳ Ｐゴシック" pitchFamily="34" charset="-128"/>
              </a:rPr>
              <a:t>Example 2 </a:t>
            </a:r>
            <a:r>
              <a:rPr lang="en-US" sz="1800" b="1" dirty="0" smtClean="0">
                <a:ea typeface="ＭＳ Ｐゴシック" pitchFamily="34" charset="-128"/>
              </a:rPr>
              <a:t>(cont’d)</a:t>
            </a:r>
          </a:p>
        </p:txBody>
      </p:sp>
      <p:sp>
        <p:nvSpPr>
          <p:cNvPr id="2560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8BAD5B3-3A87-4C8D-BA6C-F3AA804ED6C1}" type="slidenum">
              <a:rPr lang="en-US" sz="800" smtClean="0"/>
              <a:pPr eaLnBrk="1" hangingPunct="1">
                <a:defRPr/>
              </a:pPr>
              <a:t>26</a:t>
            </a:fld>
            <a:endParaRPr lang="en-US" sz="800" smtClean="0"/>
          </a:p>
        </p:txBody>
      </p:sp>
      <p:sp>
        <p:nvSpPr>
          <p:cNvPr id="12" name="Rectangle 3"/>
          <p:cNvSpPr txBox="1">
            <a:spLocks noChangeArrowheads="1"/>
          </p:cNvSpPr>
          <p:nvPr/>
        </p:nvSpPr>
        <p:spPr bwMode="auto">
          <a:xfrm>
            <a:off x="596900" y="1258888"/>
            <a:ext cx="3103230" cy="282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800" dirty="0" smtClean="0"/>
              <a:t>A graph of the new series “splice” is shown here. </a:t>
            </a:r>
          </a:p>
          <a:p>
            <a:pPr eaLnBrk="1" hangingPunct="1">
              <a:buSzPct val="100000"/>
              <a:buFont typeface="Arial" pitchFamily="34" charset="0"/>
              <a:buChar char="•"/>
              <a:defRPr/>
            </a:pPr>
            <a:r>
              <a:rPr lang="en-US" sz="1800" dirty="0" smtClean="0"/>
              <a:t> As you can see, the series is constructed according to our specifications in all three </a:t>
            </a:r>
            <a:r>
              <a:rPr lang="en-US" sz="1800" b="1" i="1" dirty="0" smtClean="0"/>
              <a:t>Generate Series by Equation </a:t>
            </a:r>
            <a:r>
              <a:rPr lang="en-US" sz="1800" dirty="0" smtClean="0"/>
              <a:t>dialog boxes where we specified the samples. </a:t>
            </a:r>
            <a:endParaRPr lang="en-US" sz="1800" b="1" i="1" dirty="0"/>
          </a:p>
          <a:p>
            <a:pPr eaLnBrk="1" hangingPunct="1">
              <a:buFont typeface="Wingdings" pitchFamily="2" charset="2"/>
              <a:buChar char="§"/>
              <a:defRPr/>
            </a:pPr>
            <a:endParaRPr lang="en-US" sz="1800" dirty="0" smtClean="0"/>
          </a:p>
          <a:p>
            <a:pPr eaLnBrk="1" hangingPunct="1">
              <a:buFont typeface="Wingdings" pitchFamily="2" charset="2"/>
              <a:buChar char="§"/>
              <a:defRPr/>
            </a:pPr>
            <a:endParaRPr lang="en-US" sz="1800" dirty="0" smtClean="0"/>
          </a:p>
          <a:p>
            <a:pPr eaLnBrk="1" hangingPunct="1">
              <a:buFont typeface="Wingdings" pitchFamily="2" charset="2"/>
              <a:buChar char="§"/>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defRPr/>
            </a:pPr>
            <a:endParaRPr lang="en-US" dirty="0" smtClean="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1165" y="1258888"/>
            <a:ext cx="462915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02499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a:xfrm>
            <a:off x="414338" y="0"/>
            <a:ext cx="7521575" cy="1131888"/>
          </a:xfrm>
        </p:spPr>
        <p:txBody>
          <a:bodyPr/>
          <a:lstStyle/>
          <a:p>
            <a:pPr eaLnBrk="1" hangingPunct="1"/>
            <a:r>
              <a:rPr lang="en-US" sz="2400" b="1" dirty="0" smtClean="0">
                <a:ea typeface="ＭＳ Ｐゴシック" pitchFamily="34" charset="-128"/>
              </a:rPr>
              <a:t>Creating Series Using Samples: </a:t>
            </a:r>
            <a:br>
              <a:rPr lang="en-US" sz="2400" b="1" dirty="0" smtClean="0">
                <a:ea typeface="ＭＳ Ｐゴシック" pitchFamily="34" charset="-128"/>
              </a:rPr>
            </a:br>
            <a:r>
              <a:rPr lang="en-US" sz="2400" b="1" dirty="0" smtClean="0">
                <a:ea typeface="ＭＳ Ｐゴシック" pitchFamily="34" charset="-128"/>
              </a:rPr>
              <a:t>Example 2 </a:t>
            </a:r>
            <a:r>
              <a:rPr lang="en-US" sz="1800" b="1" dirty="0" smtClean="0">
                <a:ea typeface="ＭＳ Ｐゴシック" pitchFamily="34" charset="-128"/>
              </a:rPr>
              <a:t>(cont’d)</a:t>
            </a:r>
          </a:p>
        </p:txBody>
      </p:sp>
      <p:sp>
        <p:nvSpPr>
          <p:cNvPr id="2560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8BAD5B3-3A87-4C8D-BA6C-F3AA804ED6C1}" type="slidenum">
              <a:rPr lang="en-US" sz="800" smtClean="0"/>
              <a:pPr eaLnBrk="1" hangingPunct="1">
                <a:defRPr/>
              </a:pPr>
              <a:t>27</a:t>
            </a:fld>
            <a:endParaRPr lang="en-US" sz="800" smtClean="0"/>
          </a:p>
        </p:txBody>
      </p:sp>
      <p:sp>
        <p:nvSpPr>
          <p:cNvPr id="13" name="Rectangle 3"/>
          <p:cNvSpPr txBox="1">
            <a:spLocks noChangeArrowheads="1"/>
          </p:cNvSpPr>
          <p:nvPr/>
        </p:nvSpPr>
        <p:spPr bwMode="auto">
          <a:xfrm>
            <a:off x="455612" y="1258888"/>
            <a:ext cx="8688388"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800" dirty="0" smtClean="0"/>
              <a:t>You can also create the above series by specifying the samples in the command window.</a:t>
            </a:r>
            <a:endParaRPr lang="en-US" sz="1800" dirty="0"/>
          </a:p>
          <a:p>
            <a:pPr eaLnBrk="1" hangingPunct="1">
              <a:buFont typeface="Wingdings" pitchFamily="2" charset="2"/>
              <a:buChar char="§"/>
              <a:defRPr/>
            </a:pPr>
            <a:endParaRPr lang="en-US" sz="1800" dirty="0" smtClean="0"/>
          </a:p>
          <a:p>
            <a:pPr eaLnBrk="1" hangingPunct="1">
              <a:buFont typeface="Wingdings" pitchFamily="2" charset="2"/>
              <a:buChar char="§"/>
              <a:defRPr/>
            </a:pPr>
            <a:endParaRPr lang="en-US" sz="1800" dirty="0" smtClean="0"/>
          </a:p>
          <a:p>
            <a:pPr eaLnBrk="1" hangingPunct="1">
              <a:buFont typeface="Wingdings" pitchFamily="2" charset="2"/>
              <a:buChar char="§"/>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defRPr/>
            </a:pPr>
            <a:endParaRPr lang="en-US" dirty="0" smtClean="0"/>
          </a:p>
        </p:txBody>
      </p:sp>
      <p:sp>
        <p:nvSpPr>
          <p:cNvPr id="8" name="Rectangle 3"/>
          <p:cNvSpPr txBox="1">
            <a:spLocks noChangeArrowheads="1"/>
          </p:cNvSpPr>
          <p:nvPr/>
        </p:nvSpPr>
        <p:spPr bwMode="auto">
          <a:xfrm>
            <a:off x="530040" y="1922463"/>
            <a:ext cx="3970337" cy="427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SzPct val="100000"/>
              <a:buNone/>
              <a:defRPr/>
            </a:pPr>
            <a:r>
              <a:rPr lang="en-US" sz="1600" u="sng" dirty="0" smtClean="0"/>
              <a:t>Creating a series using samples via the command window: </a:t>
            </a:r>
            <a:endParaRPr lang="en-US" sz="1600" u="sng" dirty="0"/>
          </a:p>
          <a:p>
            <a:pPr marL="688976" lvl="1" indent="-228600" eaLnBrk="1" hangingPunct="1">
              <a:buFont typeface="+mj-lt"/>
              <a:buAutoNum type="arabicPeriod"/>
              <a:defRPr/>
            </a:pPr>
            <a:r>
              <a:rPr lang="en-US" sz="1600" dirty="0" smtClean="0"/>
              <a:t>Type in the command window: </a:t>
            </a:r>
          </a:p>
          <a:p>
            <a:pPr marL="0" indent="0" eaLnBrk="1" hangingPunct="1">
              <a:buNone/>
              <a:defRPr/>
            </a:pPr>
            <a:r>
              <a:rPr lang="en-US" sz="1600" dirty="0" smtClean="0"/>
              <a:t>	</a:t>
            </a:r>
            <a:r>
              <a:rPr lang="en-US" sz="1600" b="1" i="1" dirty="0" err="1" smtClean="0"/>
              <a:t>smpl</a:t>
            </a:r>
            <a:r>
              <a:rPr lang="en-US" sz="1600" b="1" i="1" dirty="0" smtClean="0"/>
              <a:t> 1980q1 1990q4</a:t>
            </a:r>
          </a:p>
          <a:p>
            <a:pPr marL="0" indent="0" eaLnBrk="1" hangingPunct="1">
              <a:buNone/>
              <a:defRPr/>
            </a:pPr>
            <a:r>
              <a:rPr lang="en-US" sz="1600" b="1" i="1" dirty="0"/>
              <a:t>	</a:t>
            </a:r>
            <a:r>
              <a:rPr lang="en-US" sz="1600" b="1" i="1" dirty="0" smtClean="0"/>
              <a:t>series </a:t>
            </a:r>
            <a:r>
              <a:rPr lang="en-US" sz="1600" b="1" i="1" dirty="0" err="1" smtClean="0"/>
              <a:t>splice_new</a:t>
            </a:r>
            <a:r>
              <a:rPr lang="en-US" sz="1600" b="1" i="1" dirty="0" smtClean="0"/>
              <a:t>=log(</a:t>
            </a:r>
            <a:r>
              <a:rPr lang="en-US" sz="1600" b="1" i="1" dirty="0" err="1" smtClean="0"/>
              <a:t>gdp</a:t>
            </a:r>
            <a:r>
              <a:rPr lang="en-US" sz="1600" b="1" i="1" dirty="0" smtClean="0"/>
              <a:t>)</a:t>
            </a:r>
          </a:p>
          <a:p>
            <a:pPr marL="0" indent="0" eaLnBrk="1" hangingPunct="1">
              <a:buNone/>
              <a:defRPr/>
            </a:pPr>
            <a:r>
              <a:rPr lang="en-US" sz="1600" b="1" i="1" dirty="0"/>
              <a:t>	</a:t>
            </a:r>
            <a:r>
              <a:rPr lang="en-US" sz="1600" b="1" i="1" dirty="0" err="1" smtClean="0"/>
              <a:t>smpl</a:t>
            </a:r>
            <a:r>
              <a:rPr lang="en-US" sz="1600" b="1" i="1" dirty="0" smtClean="0"/>
              <a:t> 1991q1 2001q4</a:t>
            </a:r>
          </a:p>
          <a:p>
            <a:pPr marL="0" indent="0" eaLnBrk="1" hangingPunct="1">
              <a:buNone/>
              <a:defRPr/>
            </a:pPr>
            <a:r>
              <a:rPr lang="en-US" sz="1600" b="1" i="1" dirty="0" smtClean="0"/>
              <a:t>	series </a:t>
            </a:r>
            <a:r>
              <a:rPr lang="en-US" sz="1600" b="1" i="1" dirty="0" err="1" smtClean="0"/>
              <a:t>splice_new</a:t>
            </a:r>
            <a:r>
              <a:rPr lang="en-US" sz="1600" b="1" i="1" dirty="0" smtClean="0"/>
              <a:t>=log(</a:t>
            </a:r>
            <a:r>
              <a:rPr lang="en-US" sz="1600" b="1" i="1" dirty="0" err="1" smtClean="0"/>
              <a:t>inv</a:t>
            </a:r>
            <a:r>
              <a:rPr lang="en-US" sz="1600" b="1" i="1" dirty="0" smtClean="0"/>
              <a:t>)</a:t>
            </a:r>
          </a:p>
          <a:p>
            <a:pPr marL="0" indent="0" eaLnBrk="1" hangingPunct="1">
              <a:buNone/>
              <a:defRPr/>
            </a:pPr>
            <a:r>
              <a:rPr lang="en-US" sz="1600" b="1" i="1" dirty="0" smtClean="0"/>
              <a:t>	</a:t>
            </a:r>
            <a:r>
              <a:rPr lang="en-US" sz="1600" b="1" i="1" dirty="0" err="1" smtClean="0"/>
              <a:t>smpl</a:t>
            </a:r>
            <a:r>
              <a:rPr lang="en-US" sz="1600" b="1" i="1" dirty="0" smtClean="0"/>
              <a:t> 2002q1 @last</a:t>
            </a:r>
            <a:endParaRPr lang="en-US" sz="1600" b="1" i="1" dirty="0"/>
          </a:p>
          <a:p>
            <a:pPr marL="0" indent="0" eaLnBrk="1" hangingPunct="1">
              <a:buNone/>
              <a:defRPr/>
            </a:pPr>
            <a:r>
              <a:rPr lang="en-US" sz="1600" b="1" i="1" dirty="0"/>
              <a:t>	series </a:t>
            </a:r>
            <a:r>
              <a:rPr lang="en-US" sz="1600" b="1" i="1" dirty="0" err="1" smtClean="0"/>
              <a:t>splice_new</a:t>
            </a:r>
            <a:r>
              <a:rPr lang="en-US" sz="1600" b="1" i="1" dirty="0" smtClean="0"/>
              <a:t>=log(</a:t>
            </a:r>
            <a:r>
              <a:rPr lang="en-US" sz="1600" b="1" i="1" dirty="0" err="1" smtClean="0"/>
              <a:t>pce</a:t>
            </a:r>
            <a:r>
              <a:rPr lang="en-US" sz="1600" b="1" i="1" dirty="0" smtClean="0"/>
              <a:t>)</a:t>
            </a:r>
            <a:endParaRPr lang="en-US" sz="1600" b="1" i="1" dirty="0"/>
          </a:p>
          <a:p>
            <a:pPr marL="803276" lvl="1" indent="-342900" eaLnBrk="1" hangingPunct="1">
              <a:buFont typeface="+mj-lt"/>
              <a:buAutoNum type="arabicPeriod" startAt="2"/>
              <a:defRPr/>
            </a:pPr>
            <a:r>
              <a:rPr lang="en-US" sz="1600" dirty="0" smtClean="0"/>
              <a:t>Note: you need to press </a:t>
            </a:r>
            <a:r>
              <a:rPr lang="en-US" sz="1600" b="1" dirty="0" smtClean="0"/>
              <a:t>Enter </a:t>
            </a:r>
            <a:r>
              <a:rPr lang="en-US" sz="1600" dirty="0" smtClean="0"/>
              <a:t>after every command line above. The easiest way to accomplish this is to copy/paste each line in the command window and hitting </a:t>
            </a:r>
            <a:r>
              <a:rPr lang="en-US" sz="1600" b="1" dirty="0" smtClean="0"/>
              <a:t>Enter</a:t>
            </a:r>
            <a:r>
              <a:rPr lang="en-US" sz="1600" dirty="0" smtClean="0"/>
              <a:t> after every entry. </a:t>
            </a:r>
            <a:endParaRPr lang="en-US" sz="1600" b="1" dirty="0"/>
          </a:p>
          <a:p>
            <a:pPr eaLnBrk="1" hangingPunct="1">
              <a:buFont typeface="Wingdings" pitchFamily="2" charset="2"/>
              <a:buChar char="§"/>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defRPr/>
            </a:pPr>
            <a:endParaRPr lang="en-US" dirty="0" smtClean="0"/>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9943" y="2085866"/>
            <a:ext cx="3600450"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3"/>
          <p:cNvSpPr>
            <a:spLocks noChangeArrowheads="1"/>
          </p:cNvSpPr>
          <p:nvPr/>
        </p:nvSpPr>
        <p:spPr bwMode="auto">
          <a:xfrm>
            <a:off x="4630757" y="3937444"/>
            <a:ext cx="351882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r>
              <a:rPr lang="en-US" sz="1400" b="1" dirty="0">
                <a:solidFill>
                  <a:srgbClr val="003399"/>
                </a:solidFill>
              </a:rPr>
              <a:t>Note</a:t>
            </a:r>
            <a:r>
              <a:rPr lang="en-US" sz="1400" dirty="0">
                <a:solidFill>
                  <a:srgbClr val="003399"/>
                </a:solidFill>
              </a:rPr>
              <a:t>: </a:t>
            </a:r>
            <a:r>
              <a:rPr lang="en-US" sz="1400" dirty="0" smtClean="0">
                <a:solidFill>
                  <a:srgbClr val="003399"/>
                </a:solidFill>
              </a:rPr>
              <a:t>Since the sample has changed using these commands, you may want to revert to the full range by typing </a:t>
            </a:r>
            <a:r>
              <a:rPr lang="en-US" sz="1400" b="1" i="1" dirty="0" err="1" smtClean="0">
                <a:solidFill>
                  <a:srgbClr val="003399"/>
                </a:solidFill>
              </a:rPr>
              <a:t>smpl</a:t>
            </a:r>
            <a:r>
              <a:rPr lang="en-US" sz="1400" b="1" i="1" dirty="0" smtClean="0">
                <a:solidFill>
                  <a:srgbClr val="003399"/>
                </a:solidFill>
              </a:rPr>
              <a:t> @all </a:t>
            </a:r>
            <a:r>
              <a:rPr lang="en-US" sz="1400" dirty="0" smtClean="0">
                <a:solidFill>
                  <a:srgbClr val="003399"/>
                </a:solidFill>
              </a:rPr>
              <a:t>in the command window. </a:t>
            </a:r>
            <a:endParaRPr lang="en-US" sz="1400" dirty="0"/>
          </a:p>
        </p:txBody>
      </p:sp>
    </p:spTree>
    <p:extLst>
      <p:ext uri="{BB962C8B-B14F-4D97-AF65-F5344CB8AC3E}">
        <p14:creationId xmlns:p14="http://schemas.microsoft.com/office/powerpoint/2010/main" val="20772935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a:xfrm>
            <a:off x="412750" y="298450"/>
            <a:ext cx="7521575" cy="833438"/>
          </a:xfrm>
        </p:spPr>
        <p:txBody>
          <a:bodyPr/>
          <a:lstStyle/>
          <a:p>
            <a:pPr eaLnBrk="1" hangingPunct="1"/>
            <a:r>
              <a:rPr lang="en-US" sz="2400" b="1" dirty="0" smtClean="0">
                <a:ea typeface="ＭＳ Ｐゴシック" pitchFamily="34" charset="-128"/>
              </a:rPr>
              <a:t>Creating Series Using Samples: </a:t>
            </a:r>
            <a:br>
              <a:rPr lang="en-US" sz="2400" b="1" dirty="0" smtClean="0">
                <a:ea typeface="ＭＳ Ｐゴシック" pitchFamily="34" charset="-128"/>
              </a:rPr>
            </a:br>
            <a:r>
              <a:rPr lang="en-US" sz="2400" b="1" dirty="0" smtClean="0">
                <a:ea typeface="ＭＳ Ｐゴシック" pitchFamily="34" charset="-128"/>
              </a:rPr>
              <a:t>Example 3 </a:t>
            </a:r>
          </a:p>
        </p:txBody>
      </p:sp>
      <p:sp>
        <p:nvSpPr>
          <p:cNvPr id="2662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8E00610-E09A-4BC1-AF5C-848FC0E6A392}" type="slidenum">
              <a:rPr lang="en-US" sz="800" smtClean="0"/>
              <a:pPr eaLnBrk="1" hangingPunct="1">
                <a:defRPr/>
              </a:pPr>
              <a:t>28</a:t>
            </a:fld>
            <a:endParaRPr lang="en-US" sz="800" smtClean="0"/>
          </a:p>
        </p:txBody>
      </p:sp>
      <p:sp>
        <p:nvSpPr>
          <p:cNvPr id="10" name="Rectangle 3"/>
          <p:cNvSpPr txBox="1">
            <a:spLocks noChangeArrowheads="1"/>
          </p:cNvSpPr>
          <p:nvPr/>
        </p:nvSpPr>
        <p:spPr bwMode="auto">
          <a:xfrm>
            <a:off x="509661" y="1152598"/>
            <a:ext cx="7953855"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defRPr/>
            </a:pPr>
            <a:r>
              <a:rPr lang="en-US" sz="1800" dirty="0" smtClean="0"/>
              <a:t>As a last example, consider the following scenario: suppose you have a </a:t>
            </a:r>
            <a:r>
              <a:rPr lang="en-US" sz="1800" b="1" i="1" dirty="0" smtClean="0"/>
              <a:t>trend</a:t>
            </a:r>
            <a:r>
              <a:rPr lang="en-US" sz="1800" dirty="0" smtClean="0"/>
              <a:t> </a:t>
            </a:r>
            <a:r>
              <a:rPr lang="en-US" sz="1800" dirty="0"/>
              <a:t>series </a:t>
            </a:r>
            <a:r>
              <a:rPr lang="en-US" sz="1800" dirty="0" smtClean="0"/>
              <a:t>and only the initial value for series </a:t>
            </a:r>
            <a:r>
              <a:rPr lang="en-US" sz="1800" b="1" i="1" dirty="0" smtClean="0"/>
              <a:t>s</a:t>
            </a:r>
            <a:r>
              <a:rPr lang="en-US" sz="1800" dirty="0"/>
              <a:t> </a:t>
            </a:r>
            <a:r>
              <a:rPr lang="en-US" sz="1800" dirty="0" smtClean="0"/>
              <a:t>(as shown below). </a:t>
            </a:r>
          </a:p>
          <a:p>
            <a:pPr eaLnBrk="1" hangingPunct="1">
              <a:defRPr/>
            </a:pPr>
            <a:r>
              <a:rPr lang="en-US" sz="1800" dirty="0" smtClean="0"/>
              <a:t>You would like to create a new series by summing up </a:t>
            </a:r>
            <a:r>
              <a:rPr lang="en-US" sz="1800" b="1" i="1" dirty="0" smtClean="0"/>
              <a:t>s(-1) </a:t>
            </a:r>
            <a:r>
              <a:rPr lang="en-US" sz="1800" dirty="0" smtClean="0"/>
              <a:t>with the </a:t>
            </a:r>
            <a:r>
              <a:rPr lang="en-US" sz="1800" b="1" i="1" dirty="0" smtClean="0"/>
              <a:t>trend </a:t>
            </a:r>
            <a:r>
              <a:rPr lang="en-US" sz="1800" dirty="0" smtClean="0"/>
              <a:t>series. </a:t>
            </a:r>
          </a:p>
          <a:p>
            <a:pPr marL="347663" indent="-288925" eaLnBrk="1" hangingPunct="1">
              <a:buFont typeface="+mj-lt"/>
              <a:buAutoNum type="arabicPeriod" startAt="2"/>
              <a:defRPr/>
            </a:pPr>
            <a:endParaRPr lang="en-US" sz="1600" b="1" i="1" dirty="0"/>
          </a:p>
          <a:p>
            <a:pPr marL="288925" indent="-279400" eaLnBrk="1" hangingPunct="1">
              <a:buFont typeface="+mj-lt"/>
              <a:buAutoNum type="arabicPeriod" startAt="2"/>
              <a:defRPr/>
            </a:pPr>
            <a:endParaRPr lang="en-US" sz="1800" b="1" i="1" dirty="0"/>
          </a:p>
          <a:p>
            <a:pPr marL="288925" indent="-279400" eaLnBrk="1" hangingPunct="1">
              <a:buFont typeface="+mj-lt"/>
              <a:buAutoNum type="arabicPeriod" startAt="2"/>
              <a:defRPr/>
            </a:pPr>
            <a:endParaRPr lang="en-US" sz="1800" dirty="0" smtClean="0"/>
          </a:p>
          <a:p>
            <a:pPr marL="9525" indent="0" eaLnBrk="1" hangingPunct="1">
              <a:buFont typeface="Times" pitchFamily="17" charset="0"/>
              <a:buNone/>
              <a:defRPr/>
            </a:pPr>
            <a:r>
              <a:rPr lang="en-US" sz="1800" dirty="0" smtClean="0"/>
              <a:t>			</a:t>
            </a:r>
            <a:r>
              <a:rPr lang="en-US" sz="1800" b="1" i="1" dirty="0" smtClean="0"/>
              <a:t>			</a:t>
            </a:r>
            <a:endParaRPr lang="en-US" sz="1800" dirty="0" smtClean="0"/>
          </a:p>
          <a:p>
            <a:pPr eaLnBrk="1" hangingPunct="1">
              <a:buFont typeface="Wingdings" pitchFamily="2" charset="2"/>
              <a:buChar char="§"/>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defRPr/>
            </a:pPr>
            <a:endParaRPr lang="en-US" dirty="0" smtClean="0"/>
          </a:p>
        </p:txBody>
      </p:sp>
      <p:pic>
        <p:nvPicPr>
          <p:cNvPr id="2662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5102" y="2351087"/>
            <a:ext cx="2519362" cy="305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3"/>
          <p:cNvSpPr txBox="1">
            <a:spLocks noChangeArrowheads="1"/>
          </p:cNvSpPr>
          <p:nvPr/>
        </p:nvSpPr>
        <p:spPr bwMode="auto">
          <a:xfrm>
            <a:off x="509661" y="2524199"/>
            <a:ext cx="3970337" cy="3426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8" charset="0"/>
              <a:buNone/>
              <a:defRPr/>
            </a:pPr>
            <a:r>
              <a:rPr lang="en-US" sz="1600" u="sng" dirty="0"/>
              <a:t>Creating a series by using </a:t>
            </a:r>
            <a:r>
              <a:rPr lang="en-US" sz="1600" u="sng" dirty="0" smtClean="0"/>
              <a:t>sample commands: </a:t>
            </a:r>
            <a:r>
              <a:rPr lang="en-US" sz="1600" u="sng" dirty="0"/>
              <a:t>Example </a:t>
            </a:r>
            <a:r>
              <a:rPr lang="en-US" sz="1600" u="sng" dirty="0" smtClean="0"/>
              <a:t>3 </a:t>
            </a:r>
            <a:endParaRPr lang="en-US" sz="1600" dirty="0"/>
          </a:p>
          <a:p>
            <a:pPr marL="403225" indent="-228600" eaLnBrk="1" hangingPunct="1">
              <a:buFont typeface="+mj-lt"/>
              <a:buAutoNum type="arabicPeriod"/>
              <a:defRPr/>
            </a:pPr>
            <a:r>
              <a:rPr lang="en-US" sz="1600" dirty="0" smtClean="0"/>
              <a:t>In </a:t>
            </a:r>
            <a:r>
              <a:rPr lang="en-US" sz="1600" dirty="0"/>
              <a:t>the command window, type the following: </a:t>
            </a:r>
          </a:p>
          <a:p>
            <a:pPr marL="117475" indent="0" eaLnBrk="1" hangingPunct="1">
              <a:buNone/>
              <a:defRPr/>
            </a:pPr>
            <a:r>
              <a:rPr lang="en-US" sz="1600" b="1" i="1" dirty="0"/>
              <a:t>	</a:t>
            </a:r>
            <a:r>
              <a:rPr lang="en-US" sz="1600" b="1" i="1" dirty="0" err="1"/>
              <a:t>smpl</a:t>
            </a:r>
            <a:r>
              <a:rPr lang="en-US" sz="1600" b="1" i="1" dirty="0"/>
              <a:t> @first+1 @last  </a:t>
            </a:r>
          </a:p>
          <a:p>
            <a:pPr marL="0" indent="0" eaLnBrk="1" hangingPunct="1">
              <a:buNone/>
              <a:defRPr/>
            </a:pPr>
            <a:r>
              <a:rPr lang="en-US" sz="1600" b="1" i="1" dirty="0"/>
              <a:t>	</a:t>
            </a:r>
            <a:r>
              <a:rPr lang="en-US" sz="1600" b="1" i="1" dirty="0" smtClean="0"/>
              <a:t>s=s(-1)+trend</a:t>
            </a:r>
            <a:endParaRPr lang="en-US" sz="1600" b="1" i="1" dirty="0"/>
          </a:p>
          <a:p>
            <a:pPr marL="403225" indent="-228600" eaLnBrk="1" hangingPunct="1">
              <a:buFont typeface="+mj-lt"/>
              <a:buAutoNum type="arabicPeriod" startAt="2"/>
              <a:defRPr/>
            </a:pPr>
            <a:r>
              <a:rPr lang="en-US" sz="1600" dirty="0" smtClean="0"/>
              <a:t>Press </a:t>
            </a:r>
            <a:r>
              <a:rPr lang="en-US" sz="1600" dirty="0"/>
              <a:t>the </a:t>
            </a:r>
            <a:r>
              <a:rPr lang="en-US" sz="1600" b="1" dirty="0"/>
              <a:t>Enter</a:t>
            </a:r>
            <a:r>
              <a:rPr lang="en-US" sz="1600" dirty="0"/>
              <a:t> key.</a:t>
            </a:r>
          </a:p>
          <a:p>
            <a:pPr eaLnBrk="1" hangingPunct="1">
              <a:buFont typeface="Wingdings" pitchFamily="2" charset="2"/>
              <a:buChar char="§"/>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defRPr/>
            </a:pPr>
            <a:endParaRPr lang="en-US" dirty="0" smtClean="0"/>
          </a:p>
        </p:txBody>
      </p:sp>
      <p:sp>
        <p:nvSpPr>
          <p:cNvPr id="8" name="Rectangle 3"/>
          <p:cNvSpPr>
            <a:spLocks noChangeArrowheads="1"/>
          </p:cNvSpPr>
          <p:nvPr/>
        </p:nvSpPr>
        <p:spPr bwMode="auto">
          <a:xfrm>
            <a:off x="720429" y="4913385"/>
            <a:ext cx="438319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11175" indent="-511175"/>
            <a:r>
              <a:rPr lang="en-US" sz="1400" b="1" dirty="0">
                <a:solidFill>
                  <a:srgbClr val="003399"/>
                </a:solidFill>
              </a:rPr>
              <a:t>Note</a:t>
            </a:r>
            <a:r>
              <a:rPr lang="en-US" sz="1400" dirty="0">
                <a:solidFill>
                  <a:srgbClr val="003399"/>
                </a:solidFill>
              </a:rPr>
              <a:t>: Using </a:t>
            </a:r>
            <a:r>
              <a:rPr lang="en-US" sz="1400" b="1" i="1" dirty="0">
                <a:solidFill>
                  <a:srgbClr val="003399"/>
                </a:solidFill>
              </a:rPr>
              <a:t>@first+1 </a:t>
            </a:r>
            <a:r>
              <a:rPr lang="en-US" sz="1400" dirty="0">
                <a:solidFill>
                  <a:srgbClr val="003399"/>
                </a:solidFill>
              </a:rPr>
              <a:t>starts the sample from the 2</a:t>
            </a:r>
            <a:r>
              <a:rPr lang="en-US" sz="1400" baseline="30000" dirty="0">
                <a:solidFill>
                  <a:srgbClr val="003399"/>
                </a:solidFill>
              </a:rPr>
              <a:t>nd</a:t>
            </a:r>
            <a:r>
              <a:rPr lang="en-US" sz="1400" dirty="0">
                <a:solidFill>
                  <a:srgbClr val="003399"/>
                </a:solidFill>
              </a:rPr>
              <a:t> observation onwards. This is because </a:t>
            </a:r>
            <a:r>
              <a:rPr lang="en-US" sz="1400" dirty="0" err="1" smtClean="0">
                <a:solidFill>
                  <a:srgbClr val="003399"/>
                </a:solidFill>
              </a:rPr>
              <a:t>wehave</a:t>
            </a:r>
            <a:r>
              <a:rPr lang="en-US" sz="1400" dirty="0" smtClean="0">
                <a:solidFill>
                  <a:srgbClr val="003399"/>
                </a:solidFill>
              </a:rPr>
              <a:t> </a:t>
            </a:r>
            <a:r>
              <a:rPr lang="en-US" sz="1400" dirty="0">
                <a:solidFill>
                  <a:srgbClr val="003399"/>
                </a:solidFill>
              </a:rPr>
              <a:t>the initial value for the series, but want to compute the rest</a:t>
            </a:r>
            <a:r>
              <a:rPr lang="en-US" sz="1400" i="1" dirty="0">
                <a:solidFill>
                  <a:srgbClr val="003399"/>
                </a:solidFill>
              </a:rPr>
              <a:t>. </a:t>
            </a:r>
            <a:endParaRPr lang="en-US" sz="1400" b="1" i="1" dirty="0"/>
          </a:p>
        </p:txBody>
      </p:sp>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3138" y="3429000"/>
            <a:ext cx="192405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84804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6CB0CE90-7B7F-4847-9A8C-A408CE906B23}" type="slidenum">
              <a:rPr lang="en-US" sz="800" smtClean="0">
                <a:solidFill>
                  <a:schemeClr val="accent1"/>
                </a:solidFill>
              </a:rPr>
              <a:pPr>
                <a:defRPr/>
              </a:pPr>
              <a:t>29</a:t>
            </a:fld>
            <a:endParaRPr lang="en-US" sz="800" smtClean="0">
              <a:solidFill>
                <a:schemeClr val="accent1"/>
              </a:solidFill>
            </a:endParaRPr>
          </a:p>
        </p:txBody>
      </p:sp>
      <p:sp>
        <p:nvSpPr>
          <p:cNvPr id="27651" name="Rectangle 2"/>
          <p:cNvSpPr txBox="1">
            <a:spLocks noChangeArrowheads="1"/>
          </p:cNvSpPr>
          <p:nvPr/>
        </p:nvSpPr>
        <p:spPr bwMode="auto">
          <a:xfrm>
            <a:off x="412750" y="298450"/>
            <a:ext cx="7521575" cy="83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chemeClr val="hlink"/>
                </a:solidFill>
              </a:rPr>
              <a:t>Creating Series Using Samples: </a:t>
            </a:r>
            <a:endParaRPr lang="en-US" sz="2400" b="1" dirty="0" smtClean="0">
              <a:solidFill>
                <a:schemeClr val="hlink"/>
              </a:solidFill>
            </a:endParaRPr>
          </a:p>
          <a:p>
            <a:pPr eaLnBrk="1" hangingPunct="1"/>
            <a:r>
              <a:rPr lang="en-US" sz="2400" b="1" dirty="0" smtClean="0">
                <a:solidFill>
                  <a:schemeClr val="hlink"/>
                </a:solidFill>
              </a:rPr>
              <a:t>Example </a:t>
            </a:r>
            <a:r>
              <a:rPr lang="en-US" sz="2400" b="1" dirty="0">
                <a:solidFill>
                  <a:schemeClr val="hlink"/>
                </a:solidFill>
              </a:rPr>
              <a:t>3 </a:t>
            </a:r>
            <a:r>
              <a:rPr lang="en-US" sz="1800" b="1" dirty="0">
                <a:solidFill>
                  <a:schemeClr val="hlink"/>
                </a:solidFill>
              </a:rPr>
              <a:t>(cont’d) </a:t>
            </a:r>
          </a:p>
        </p:txBody>
      </p:sp>
      <p:pic>
        <p:nvPicPr>
          <p:cNvPr id="27652"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6444" y="1365211"/>
            <a:ext cx="2171700"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3"/>
          <p:cNvSpPr txBox="1">
            <a:spLocks noChangeArrowheads="1"/>
          </p:cNvSpPr>
          <p:nvPr/>
        </p:nvSpPr>
        <p:spPr bwMode="auto">
          <a:xfrm>
            <a:off x="596900" y="1258888"/>
            <a:ext cx="3103230" cy="2824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800" dirty="0" smtClean="0"/>
              <a:t>The spreadsheet for the complete series </a:t>
            </a:r>
            <a:r>
              <a:rPr lang="en-US" sz="1800" i="1" dirty="0" smtClean="0"/>
              <a:t>s</a:t>
            </a:r>
            <a:r>
              <a:rPr lang="en-US" sz="1800" dirty="0" smtClean="0"/>
              <a:t> is shown here. </a:t>
            </a:r>
          </a:p>
          <a:p>
            <a:pPr eaLnBrk="1" hangingPunct="1">
              <a:buSzPct val="100000"/>
              <a:buFont typeface="Arial" pitchFamily="34" charset="0"/>
              <a:buChar char="•"/>
              <a:defRPr/>
            </a:pPr>
            <a:r>
              <a:rPr lang="en-US" sz="1800" dirty="0" smtClean="0"/>
              <a:t>As seen, the series starts at 4.5 (in Q1980) and grows over time at the same rate as the </a:t>
            </a:r>
            <a:r>
              <a:rPr lang="en-US" sz="1800" i="1" dirty="0" smtClean="0"/>
              <a:t>trend</a:t>
            </a:r>
            <a:r>
              <a:rPr lang="en-US" sz="1800" dirty="0" smtClean="0"/>
              <a:t> series. </a:t>
            </a:r>
            <a:endParaRPr lang="en-US" sz="1800" dirty="0"/>
          </a:p>
          <a:p>
            <a:pPr eaLnBrk="1" hangingPunct="1">
              <a:buFont typeface="Wingdings" pitchFamily="2" charset="2"/>
              <a:buChar char="§"/>
              <a:defRPr/>
            </a:pPr>
            <a:endParaRPr lang="en-US" sz="1800" dirty="0" smtClean="0"/>
          </a:p>
          <a:p>
            <a:pPr eaLnBrk="1" hangingPunct="1">
              <a:buFont typeface="Wingdings" pitchFamily="2" charset="2"/>
              <a:buChar char="§"/>
              <a:defRPr/>
            </a:pPr>
            <a:endParaRPr lang="en-US" sz="1800" dirty="0" smtClean="0"/>
          </a:p>
          <a:p>
            <a:pPr eaLnBrk="1" hangingPunct="1">
              <a:buFont typeface="Wingdings" pitchFamily="2" charset="2"/>
              <a:buChar char="§"/>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defRPr/>
            </a:pPr>
            <a:endParaRPr lang="en-US" dirty="0" smtClean="0"/>
          </a:p>
        </p:txBody>
      </p:sp>
    </p:spTree>
    <p:extLst>
      <p:ext uri="{BB962C8B-B14F-4D97-AF65-F5344CB8AC3E}">
        <p14:creationId xmlns:p14="http://schemas.microsoft.com/office/powerpoint/2010/main" val="4016338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sz="2400" b="1" dirty="0" smtClean="0">
                <a:ea typeface="ＭＳ Ｐゴシック" pitchFamily="34" charset="-128"/>
              </a:rPr>
              <a:t>Data and </a:t>
            </a:r>
            <a:r>
              <a:rPr lang="en-US" sz="2400" b="1" dirty="0" err="1" smtClean="0">
                <a:ea typeface="ＭＳ Ｐゴシック" pitchFamily="34" charset="-128"/>
              </a:rPr>
              <a:t>Workfile</a:t>
            </a:r>
            <a:r>
              <a:rPr lang="en-US" sz="2400" b="1" dirty="0" smtClean="0">
                <a:ea typeface="ＭＳ Ｐゴシック" pitchFamily="34" charset="-128"/>
              </a:rPr>
              <a:t> Documentation</a:t>
            </a:r>
          </a:p>
        </p:txBody>
      </p:sp>
      <p:sp>
        <p:nvSpPr>
          <p:cNvPr id="4100" name="Rectangle 3"/>
          <p:cNvSpPr>
            <a:spLocks noGrp="1" noChangeArrowheads="1"/>
          </p:cNvSpPr>
          <p:nvPr>
            <p:ph idx="1"/>
          </p:nvPr>
        </p:nvSpPr>
        <p:spPr>
          <a:xfrm>
            <a:off x="382773" y="1157619"/>
            <a:ext cx="8335926" cy="5275078"/>
          </a:xfrm>
        </p:spPr>
        <p:txBody>
          <a:bodyPr/>
          <a:lstStyle/>
          <a:p>
            <a:pPr eaLnBrk="1" hangingPunct="1">
              <a:spcBef>
                <a:spcPts val="0"/>
              </a:spcBef>
              <a:spcAft>
                <a:spcPts val="600"/>
              </a:spcAft>
              <a:buSzPct val="100000"/>
              <a:buFont typeface="Arial" pitchFamily="34" charset="0"/>
              <a:buChar char="•"/>
              <a:defRPr/>
            </a:pPr>
            <a:r>
              <a:rPr lang="en-US" sz="1800" b="1" i="1" dirty="0" smtClean="0"/>
              <a:t>Data.wf1</a:t>
            </a:r>
            <a:r>
              <a:rPr lang="en-US" sz="1800" dirty="0" smtClean="0"/>
              <a:t> and </a:t>
            </a:r>
            <a:r>
              <a:rPr lang="en-US" sz="1800" b="1" i="1" dirty="0" smtClean="0"/>
              <a:t>Data.xlsx</a:t>
            </a:r>
            <a:r>
              <a:rPr lang="en-US" sz="1800" dirty="0" smtClean="0"/>
              <a:t>  have a number of pages (tabs) with the following data: </a:t>
            </a:r>
            <a:endParaRPr lang="en-US" sz="1800" dirty="0"/>
          </a:p>
          <a:p>
            <a:pPr marL="0" indent="0" eaLnBrk="1" hangingPunct="1">
              <a:spcBef>
                <a:spcPts val="0"/>
              </a:spcBef>
              <a:spcAft>
                <a:spcPts val="600"/>
              </a:spcAft>
              <a:buSzPct val="100000"/>
              <a:buNone/>
              <a:defRPr/>
            </a:pPr>
            <a:endParaRPr lang="en-US" sz="1800" dirty="0" smtClean="0"/>
          </a:p>
          <a:p>
            <a:pPr eaLnBrk="1" hangingPunct="1">
              <a:spcBef>
                <a:spcPts val="0"/>
              </a:spcBef>
              <a:spcAft>
                <a:spcPts val="600"/>
              </a:spcAft>
              <a:buSzPct val="100000"/>
              <a:buFont typeface="Arial" pitchFamily="34" charset="0"/>
              <a:buChar char="•"/>
              <a:defRPr/>
            </a:pPr>
            <a:r>
              <a:rPr lang="en-US" sz="1600" dirty="0" smtClean="0"/>
              <a:t>Workfile Page: </a:t>
            </a:r>
            <a:r>
              <a:rPr lang="en-US" sz="1600" i="1" dirty="0" err="1" smtClean="0"/>
              <a:t>Timeseries</a:t>
            </a:r>
            <a:r>
              <a:rPr lang="en-US" sz="1600" dirty="0" smtClean="0"/>
              <a:t> (Data.xlsx tab </a:t>
            </a:r>
            <a:r>
              <a:rPr lang="en-US" sz="1600" i="1" dirty="0" err="1" smtClean="0"/>
              <a:t>Timeseries</a:t>
            </a:r>
            <a:r>
              <a:rPr lang="en-US" sz="1600" dirty="0" smtClean="0"/>
              <a:t>): </a:t>
            </a:r>
          </a:p>
          <a:p>
            <a:pPr marL="0" indent="0" eaLnBrk="1" hangingPunct="1">
              <a:spcBef>
                <a:spcPts val="0"/>
              </a:spcBef>
              <a:spcAft>
                <a:spcPts val="600"/>
              </a:spcAft>
              <a:buSzPct val="100000"/>
              <a:buNone/>
              <a:defRPr/>
            </a:pPr>
            <a:r>
              <a:rPr lang="en-US" sz="1600" dirty="0"/>
              <a:t>	</a:t>
            </a:r>
            <a:r>
              <a:rPr lang="en-US" sz="1600" dirty="0" smtClean="0"/>
              <a:t>quarterly, 	Q1 1980 – Q1 2012</a:t>
            </a:r>
          </a:p>
          <a:p>
            <a:pPr lvl="1" eaLnBrk="1" hangingPunct="1">
              <a:spcBef>
                <a:spcPts val="0"/>
              </a:spcBef>
              <a:spcAft>
                <a:spcPts val="600"/>
              </a:spcAft>
              <a:buSzPct val="100000"/>
              <a:buFont typeface="Wingdings" pitchFamily="2" charset="2"/>
              <a:buChar char="ü"/>
              <a:defRPr/>
            </a:pPr>
            <a:r>
              <a:rPr lang="en-US" sz="1400" dirty="0" smtClean="0"/>
              <a:t> GDP – real GDP data (billions of dollars) from the Bureau of Economic Analysis. </a:t>
            </a:r>
          </a:p>
          <a:p>
            <a:pPr lvl="2" eaLnBrk="1" hangingPunct="1">
              <a:spcBef>
                <a:spcPts val="0"/>
              </a:spcBef>
              <a:spcAft>
                <a:spcPts val="600"/>
              </a:spcAft>
              <a:buSzPct val="100000"/>
              <a:buFont typeface="Wingdings" pitchFamily="2" charset="2"/>
              <a:buChar char="ü"/>
              <a:defRPr/>
            </a:pPr>
            <a:r>
              <a:rPr lang="en-US" dirty="0" err="1" smtClean="0"/>
              <a:t>GDP_revised</a:t>
            </a:r>
            <a:r>
              <a:rPr lang="en-US" dirty="0" smtClean="0"/>
              <a:t> and GDP_revised1 – real GDP data; slightly changed from original series.  </a:t>
            </a:r>
          </a:p>
          <a:p>
            <a:pPr lvl="1" eaLnBrk="1" hangingPunct="1">
              <a:spcBef>
                <a:spcPts val="0"/>
              </a:spcBef>
              <a:spcAft>
                <a:spcPts val="600"/>
              </a:spcAft>
              <a:buSzPct val="100000"/>
              <a:buFont typeface="Wingdings" pitchFamily="2" charset="2"/>
              <a:buChar char="ü"/>
              <a:defRPr/>
            </a:pPr>
            <a:r>
              <a:rPr lang="en-US" sz="1400" dirty="0" smtClean="0"/>
              <a:t> PCE – real consumption data </a:t>
            </a:r>
            <a:r>
              <a:rPr lang="en-US" sz="1400" dirty="0"/>
              <a:t>(billions of dollars) from the Bureau of Economic Analysis. </a:t>
            </a:r>
          </a:p>
          <a:p>
            <a:pPr lvl="1" eaLnBrk="1" hangingPunct="1">
              <a:spcBef>
                <a:spcPts val="0"/>
              </a:spcBef>
              <a:spcAft>
                <a:spcPts val="600"/>
              </a:spcAft>
              <a:buSzPct val="100000"/>
              <a:buFont typeface="Wingdings" pitchFamily="2" charset="2"/>
              <a:buChar char="ü"/>
              <a:defRPr/>
            </a:pPr>
            <a:r>
              <a:rPr lang="en-US" sz="1400" dirty="0" smtClean="0"/>
              <a:t> </a:t>
            </a:r>
            <a:r>
              <a:rPr lang="en-US" sz="1400" dirty="0" err="1" smtClean="0"/>
              <a:t>Inv</a:t>
            </a:r>
            <a:r>
              <a:rPr lang="en-US" sz="1400" dirty="0" smtClean="0"/>
              <a:t> – real private sector investments (billions </a:t>
            </a:r>
            <a:r>
              <a:rPr lang="en-US" sz="1400" dirty="0"/>
              <a:t>of dollars) from the Bureau of Economic Analysis. </a:t>
            </a:r>
          </a:p>
          <a:p>
            <a:pPr lvl="1" eaLnBrk="1" hangingPunct="1">
              <a:spcBef>
                <a:spcPts val="0"/>
              </a:spcBef>
              <a:spcAft>
                <a:spcPts val="600"/>
              </a:spcAft>
              <a:buSzPct val="100000"/>
              <a:buFont typeface="Wingdings" pitchFamily="2" charset="2"/>
              <a:buChar char="ü"/>
              <a:defRPr/>
            </a:pPr>
            <a:r>
              <a:rPr lang="en-US" sz="1400" dirty="0" smtClean="0"/>
              <a:t> G – real government spending (billions </a:t>
            </a:r>
            <a:r>
              <a:rPr lang="en-US" sz="1400" dirty="0"/>
              <a:t>of dollars) from the Bureau of Economic Analysis. </a:t>
            </a:r>
            <a:endParaRPr lang="en-US" sz="1400" dirty="0" smtClean="0"/>
          </a:p>
          <a:p>
            <a:pPr lvl="1" eaLnBrk="1" hangingPunct="1">
              <a:spcBef>
                <a:spcPts val="0"/>
              </a:spcBef>
              <a:spcAft>
                <a:spcPts val="600"/>
              </a:spcAft>
              <a:buSzPct val="100000"/>
              <a:buFont typeface="Wingdings" pitchFamily="2" charset="2"/>
              <a:buChar char="ü"/>
              <a:defRPr/>
            </a:pPr>
            <a:r>
              <a:rPr lang="en-US" sz="1400" dirty="0"/>
              <a:t> </a:t>
            </a:r>
            <a:r>
              <a:rPr lang="en-US" sz="1400" dirty="0" smtClean="0"/>
              <a:t>Trend – it’s a trend series, starting with 1 and growing over time. </a:t>
            </a:r>
          </a:p>
          <a:p>
            <a:pPr lvl="1" eaLnBrk="1" hangingPunct="1">
              <a:spcBef>
                <a:spcPts val="0"/>
              </a:spcBef>
              <a:spcAft>
                <a:spcPts val="600"/>
              </a:spcAft>
              <a:buSzPct val="100000"/>
              <a:buFont typeface="Wingdings" pitchFamily="2" charset="2"/>
              <a:buChar char="ü"/>
              <a:defRPr/>
            </a:pPr>
            <a:r>
              <a:rPr lang="en-US" sz="1400" dirty="0" err="1" smtClean="0"/>
              <a:t>Edit_series</a:t>
            </a:r>
            <a:r>
              <a:rPr lang="en-US" sz="1400" dirty="0" smtClean="0"/>
              <a:t> – a simple series with a few initial values. </a:t>
            </a:r>
          </a:p>
          <a:p>
            <a:pPr lvl="1" eaLnBrk="1" hangingPunct="1">
              <a:spcBef>
                <a:spcPts val="0"/>
              </a:spcBef>
              <a:spcAft>
                <a:spcPts val="600"/>
              </a:spcAft>
              <a:buSzPct val="100000"/>
              <a:buFont typeface="Wingdings" pitchFamily="2" charset="2"/>
              <a:buChar char="ü"/>
              <a:defRPr/>
            </a:pPr>
            <a:r>
              <a:rPr lang="en-US" sz="1400" dirty="0" smtClean="0"/>
              <a:t>S- a series with only one initial value. </a:t>
            </a:r>
            <a:endParaRPr lang="en-US" sz="1400" dirty="0"/>
          </a:p>
          <a:p>
            <a:pPr lvl="1" eaLnBrk="1" hangingPunct="1">
              <a:spcBef>
                <a:spcPts val="0"/>
              </a:spcBef>
              <a:spcAft>
                <a:spcPts val="600"/>
              </a:spcAft>
              <a:buSzPct val="100000"/>
              <a:buFont typeface="Wingdings" pitchFamily="2" charset="2"/>
              <a:buChar char="ü"/>
              <a:defRPr/>
            </a:pPr>
            <a:endParaRPr lang="en-US" sz="1600" dirty="0" smtClean="0"/>
          </a:p>
          <a:p>
            <a:pPr eaLnBrk="1" hangingPunct="1">
              <a:spcBef>
                <a:spcPts val="0"/>
              </a:spcBef>
              <a:spcAft>
                <a:spcPts val="600"/>
              </a:spcAft>
              <a:buSzPct val="100000"/>
              <a:buFont typeface="Arial" pitchFamily="34" charset="0"/>
              <a:buChar char="•"/>
              <a:defRPr/>
            </a:pPr>
            <a:r>
              <a:rPr lang="en-US" sz="1600" dirty="0" smtClean="0"/>
              <a:t>Workfile Page: </a:t>
            </a:r>
            <a:r>
              <a:rPr lang="en-US" sz="1600" i="1" dirty="0" smtClean="0"/>
              <a:t>Missing_Example1</a:t>
            </a:r>
            <a:r>
              <a:rPr lang="en-US" sz="1600" dirty="0"/>
              <a:t> </a:t>
            </a:r>
            <a:r>
              <a:rPr lang="en-US" sz="1600" dirty="0" smtClean="0"/>
              <a:t>(Data.xlsx </a:t>
            </a:r>
            <a:r>
              <a:rPr lang="en-US" sz="1600" dirty="0"/>
              <a:t>tab </a:t>
            </a:r>
            <a:r>
              <a:rPr lang="en-US" sz="1600" i="1" dirty="0" smtClean="0"/>
              <a:t>Missing_Example1</a:t>
            </a:r>
            <a:r>
              <a:rPr lang="en-US" sz="1600" dirty="0" smtClean="0"/>
              <a:t>): 	quarterly</a:t>
            </a:r>
            <a:r>
              <a:rPr lang="en-US" sz="1600" dirty="0"/>
              <a:t>, Q1 1980 – Q1 2012</a:t>
            </a:r>
          </a:p>
          <a:p>
            <a:pPr lvl="1" eaLnBrk="1" hangingPunct="1">
              <a:spcBef>
                <a:spcPts val="0"/>
              </a:spcBef>
              <a:spcAft>
                <a:spcPts val="600"/>
              </a:spcAft>
              <a:buSzPct val="100000"/>
              <a:buFont typeface="Wingdings" pitchFamily="2" charset="2"/>
              <a:buChar char="ü"/>
              <a:defRPr/>
            </a:pPr>
            <a:r>
              <a:rPr lang="en-US" sz="1400" dirty="0" err="1" smtClean="0"/>
              <a:t>Inv</a:t>
            </a:r>
            <a:r>
              <a:rPr lang="en-US" sz="1400" dirty="0" smtClean="0"/>
              <a:t> </a:t>
            </a:r>
            <a:r>
              <a:rPr lang="en-US" sz="1400" dirty="0"/>
              <a:t>– real private sector investments (billions of dollars) from the Bureau of Economic Analysis. </a:t>
            </a:r>
            <a:endParaRPr lang="en-US" sz="1400" dirty="0" smtClean="0"/>
          </a:p>
          <a:p>
            <a:pPr lvl="2" eaLnBrk="1" hangingPunct="1">
              <a:spcBef>
                <a:spcPts val="0"/>
              </a:spcBef>
              <a:spcAft>
                <a:spcPts val="600"/>
              </a:spcAft>
              <a:buSzPct val="100000"/>
              <a:buFont typeface="Wingdings" pitchFamily="2" charset="2"/>
              <a:buChar char="ü"/>
              <a:defRPr/>
            </a:pPr>
            <a:r>
              <a:rPr lang="en-US" dirty="0" smtClean="0"/>
              <a:t> Missing data coded as “none” </a:t>
            </a:r>
            <a:endParaRPr lang="en-US" dirty="0"/>
          </a:p>
          <a:p>
            <a:pPr marL="0" indent="0" eaLnBrk="1" hangingPunct="1">
              <a:buNone/>
              <a:defRPr/>
            </a:pPr>
            <a:endParaRPr lang="en-US" sz="2000" dirty="0" smtClean="0"/>
          </a:p>
          <a:p>
            <a:pPr marL="0" indent="0" eaLnBrk="1" hangingPunct="1">
              <a:buNone/>
              <a:defRPr/>
            </a:pPr>
            <a:endParaRPr lang="en-US" sz="2000" dirty="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09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2126ADD-827A-4FC6-B9D0-879BC891CACA}" type="slidenum">
              <a:rPr lang="en-US" sz="800" smtClean="0"/>
              <a:pPr eaLnBrk="1" hangingPunct="1">
                <a:defRPr/>
              </a:pPr>
              <a:t>3</a:t>
            </a:fld>
            <a:endParaRPr lang="en-US" sz="800" smtClean="0"/>
          </a:p>
        </p:txBody>
      </p:sp>
    </p:spTree>
    <p:extLst>
      <p:ext uri="{BB962C8B-B14F-4D97-AF65-F5344CB8AC3E}">
        <p14:creationId xmlns:p14="http://schemas.microsoft.com/office/powerpoint/2010/main" val="355172533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3"/>
          <p:cNvSpPr>
            <a:spLocks noGrp="1" noChangeArrowheads="1"/>
          </p:cNvSpPr>
          <p:nvPr>
            <p:ph type="subTitle" idx="1"/>
          </p:nvPr>
        </p:nvSpPr>
        <p:spPr>
          <a:xfrm>
            <a:off x="388938" y="2824163"/>
            <a:ext cx="7643812" cy="1606550"/>
          </a:xfrm>
        </p:spPr>
        <p:txBody>
          <a:bodyPr/>
          <a:lstStyle/>
          <a:p>
            <a:pPr algn="ctr" eaLnBrk="1" hangingPunct="1">
              <a:buFont typeface="Times" pitchFamily="18" charset="0"/>
              <a:buNone/>
            </a:pPr>
            <a:r>
              <a:rPr lang="en-US" sz="3200" b="1" smtClean="0">
                <a:ea typeface="ＭＳ Ｐゴシック" pitchFamily="34" charset="-128"/>
              </a:rPr>
              <a:t>Auto Series</a:t>
            </a:r>
            <a:endParaRPr lang="en-US" sz="3200" smtClean="0">
              <a:ea typeface="ＭＳ Ｐゴシック" pitchFamily="34" charset="-128"/>
            </a:endParaRPr>
          </a:p>
        </p:txBody>
      </p:sp>
    </p:spTree>
    <p:extLst>
      <p:ext uri="{BB962C8B-B14F-4D97-AF65-F5344CB8AC3E}">
        <p14:creationId xmlns:p14="http://schemas.microsoft.com/office/powerpoint/2010/main" val="723832116"/>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
          <p:cNvSpPr>
            <a:spLocks noGrp="1" noChangeArrowheads="1"/>
          </p:cNvSpPr>
          <p:nvPr>
            <p:ph type="title"/>
          </p:nvPr>
        </p:nvSpPr>
        <p:spPr>
          <a:xfrm>
            <a:off x="412750" y="-6350"/>
            <a:ext cx="7521575" cy="1131888"/>
          </a:xfrm>
        </p:spPr>
        <p:txBody>
          <a:bodyPr/>
          <a:lstStyle/>
          <a:p>
            <a:pPr eaLnBrk="1" hangingPunct="1"/>
            <a:r>
              <a:rPr lang="en-US" sz="2400" b="1" smtClean="0">
                <a:ea typeface="ＭＳ Ｐゴシック" pitchFamily="34" charset="-128"/>
              </a:rPr>
              <a:t>Auto-Series</a:t>
            </a:r>
          </a:p>
        </p:txBody>
      </p:sp>
      <p:sp>
        <p:nvSpPr>
          <p:cNvPr id="29699" name="Rectangle 3"/>
          <p:cNvSpPr>
            <a:spLocks noGrp="1" noChangeArrowheads="1"/>
          </p:cNvSpPr>
          <p:nvPr>
            <p:ph idx="1"/>
          </p:nvPr>
        </p:nvSpPr>
        <p:spPr>
          <a:xfrm>
            <a:off x="587375" y="1262063"/>
            <a:ext cx="4352925" cy="5003800"/>
          </a:xfrm>
        </p:spPr>
        <p:txBody>
          <a:bodyPr/>
          <a:lstStyle/>
          <a:p>
            <a:pPr eaLnBrk="1" hangingPunct="1">
              <a:spcBef>
                <a:spcPct val="0"/>
              </a:spcBef>
              <a:spcAft>
                <a:spcPts val="300"/>
              </a:spcAft>
              <a:buSzPct val="100000"/>
              <a:buFont typeface="Arial" charset="0"/>
              <a:buChar char="•"/>
            </a:pPr>
            <a:r>
              <a:rPr lang="en-US" sz="1800" dirty="0" err="1" smtClean="0">
                <a:ea typeface="ＭＳ Ｐゴシック" pitchFamily="34" charset="-128"/>
              </a:rPr>
              <a:t>EViews</a:t>
            </a:r>
            <a:r>
              <a:rPr lang="en-US" sz="1800" dirty="0" smtClean="0">
                <a:ea typeface="ＭＳ Ｐゴシック" pitchFamily="34" charset="-128"/>
              </a:rPr>
              <a:t> allows you to work with expressions directly, without having to create and save a new series.</a:t>
            </a:r>
          </a:p>
          <a:p>
            <a:pPr eaLnBrk="1" hangingPunct="1">
              <a:spcBef>
                <a:spcPct val="0"/>
              </a:spcBef>
              <a:spcAft>
                <a:spcPts val="300"/>
              </a:spcAft>
              <a:buSzPct val="100000"/>
              <a:buFont typeface="Arial" charset="0"/>
              <a:buChar char="•"/>
            </a:pPr>
            <a:r>
              <a:rPr lang="en-US" sz="1800" dirty="0" smtClean="0">
                <a:ea typeface="ＭＳ Ｐゴシック" pitchFamily="34" charset="-128"/>
              </a:rPr>
              <a:t>Expressions that are used in place of a series, are called </a:t>
            </a:r>
            <a:r>
              <a:rPr lang="en-US" sz="1800" b="1" i="1" dirty="0" smtClean="0">
                <a:ea typeface="ＭＳ Ｐゴシック" pitchFamily="34" charset="-128"/>
              </a:rPr>
              <a:t>auto-series</a:t>
            </a:r>
            <a:r>
              <a:rPr lang="en-US" sz="1800" dirty="0" smtClean="0">
                <a:ea typeface="ＭＳ Ｐゴシック" pitchFamily="34" charset="-128"/>
              </a:rPr>
              <a:t>.</a:t>
            </a:r>
          </a:p>
          <a:p>
            <a:pPr eaLnBrk="1" hangingPunct="1">
              <a:spcBef>
                <a:spcPct val="0"/>
              </a:spcBef>
              <a:spcAft>
                <a:spcPts val="300"/>
              </a:spcAft>
              <a:buSzPct val="100000"/>
              <a:buFont typeface="Arial" charset="0"/>
              <a:buChar char="•"/>
            </a:pPr>
            <a:r>
              <a:rPr lang="en-US" sz="1800" dirty="0" smtClean="0">
                <a:ea typeface="ＭＳ Ｐゴシック" pitchFamily="34" charset="-128"/>
              </a:rPr>
              <a:t>To create auto-series simply enter expressions anywhere you might use a series name.</a:t>
            </a:r>
          </a:p>
          <a:p>
            <a:pPr eaLnBrk="1" hangingPunct="1">
              <a:spcBef>
                <a:spcPct val="0"/>
              </a:spcBef>
              <a:spcAft>
                <a:spcPts val="300"/>
              </a:spcAft>
              <a:buSzPct val="100000"/>
              <a:buFont typeface="Arial" charset="0"/>
              <a:buChar char="•"/>
            </a:pPr>
            <a:r>
              <a:rPr lang="en-US" sz="1800" dirty="0" smtClean="0">
                <a:ea typeface="ＭＳ Ｐゴシック" pitchFamily="34" charset="-128"/>
              </a:rPr>
              <a:t>The great advantage of auto-series is that when the underlying data changes, the auto-series will automatically reflect these changes.</a:t>
            </a:r>
          </a:p>
          <a:p>
            <a:pPr eaLnBrk="1" hangingPunct="1">
              <a:spcBef>
                <a:spcPct val="0"/>
              </a:spcBef>
              <a:spcAft>
                <a:spcPts val="300"/>
              </a:spcAft>
              <a:buSzPct val="100000"/>
              <a:buFont typeface="Arial" charset="0"/>
              <a:buChar char="•"/>
            </a:pPr>
            <a:r>
              <a:rPr lang="en-US" sz="1800" dirty="0" smtClean="0">
                <a:ea typeface="ＭＳ Ｐゴシック" pitchFamily="34" charset="-128"/>
              </a:rPr>
              <a:t>The auto-series is deleted from the memory when you close the auto-series window. If you wish to save the series, simply click on the        button and enter a name. </a:t>
            </a:r>
          </a:p>
        </p:txBody>
      </p:sp>
      <p:sp>
        <p:nvSpPr>
          <p:cNvPr id="2969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054E7FAF-2639-4B67-B318-A19EF7A5FAAA}" type="slidenum">
              <a:rPr lang="en-US" sz="800" smtClean="0"/>
              <a:pPr eaLnBrk="1" hangingPunct="1">
                <a:defRPr/>
              </a:pPr>
              <a:t>31</a:t>
            </a:fld>
            <a:endParaRPr lang="en-US" sz="800" smtClean="0"/>
          </a:p>
        </p:txBody>
      </p:sp>
      <p:sp>
        <p:nvSpPr>
          <p:cNvPr id="29708" name="TextBox 18"/>
          <p:cNvSpPr txBox="1">
            <a:spLocks noChangeArrowheads="1"/>
          </p:cNvSpPr>
          <p:nvPr/>
        </p:nvSpPr>
        <p:spPr bwMode="auto">
          <a:xfrm>
            <a:off x="5615781" y="2400903"/>
            <a:ext cx="265033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400" dirty="0">
                <a:solidFill>
                  <a:schemeClr val="hlink"/>
                </a:solidFill>
              </a:rPr>
              <a:t>Command</a:t>
            </a:r>
            <a:r>
              <a:rPr lang="en-US" sz="1400" dirty="0">
                <a:solidFill>
                  <a:srgbClr val="003399"/>
                </a:solidFill>
              </a:rPr>
              <a:t> “</a:t>
            </a:r>
            <a:r>
              <a:rPr lang="en-US" sz="1400" b="1" i="1" dirty="0">
                <a:solidFill>
                  <a:schemeClr val="hlink"/>
                </a:solidFill>
              </a:rPr>
              <a:t>show log(</a:t>
            </a:r>
            <a:r>
              <a:rPr lang="en-US" sz="1400" b="1" i="1" dirty="0" err="1">
                <a:solidFill>
                  <a:schemeClr val="hlink"/>
                </a:solidFill>
              </a:rPr>
              <a:t>gdp</a:t>
            </a:r>
            <a:r>
              <a:rPr lang="en-US" sz="1400" dirty="0">
                <a:solidFill>
                  <a:schemeClr val="hlink"/>
                </a:solidFill>
              </a:rPr>
              <a:t>)”</a:t>
            </a:r>
          </a:p>
          <a:p>
            <a:r>
              <a:rPr lang="en-US" sz="1400" dirty="0">
                <a:solidFill>
                  <a:schemeClr val="hlink"/>
                </a:solidFill>
              </a:rPr>
              <a:t>creates an auto-series “log(</a:t>
            </a:r>
            <a:r>
              <a:rPr lang="en-US" sz="1400" dirty="0" err="1">
                <a:solidFill>
                  <a:schemeClr val="hlink"/>
                </a:solidFill>
              </a:rPr>
              <a:t>gdp</a:t>
            </a:r>
            <a:r>
              <a:rPr lang="en-US" sz="1400" dirty="0">
                <a:solidFill>
                  <a:schemeClr val="hlink"/>
                </a:solidFill>
              </a:rPr>
              <a:t>)”</a:t>
            </a:r>
          </a:p>
        </p:txBody>
      </p:sp>
      <p:grpSp>
        <p:nvGrpSpPr>
          <p:cNvPr id="29702" name="Group 2"/>
          <p:cNvGrpSpPr>
            <a:grpSpLocks/>
          </p:cNvGrpSpPr>
          <p:nvPr/>
        </p:nvGrpSpPr>
        <p:grpSpPr bwMode="auto">
          <a:xfrm>
            <a:off x="5277644" y="3184525"/>
            <a:ext cx="3281565" cy="3105150"/>
            <a:chOff x="5487988" y="3065463"/>
            <a:chExt cx="3281565" cy="3104039"/>
          </a:xfrm>
        </p:grpSpPr>
        <p:pic>
          <p:nvPicPr>
            <p:cNvPr id="297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3888" y="3065463"/>
              <a:ext cx="2709862" cy="236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05" name="TextBox 18"/>
            <p:cNvSpPr txBox="1">
              <a:spLocks noChangeArrowheads="1"/>
            </p:cNvSpPr>
            <p:nvPr/>
          </p:nvSpPr>
          <p:spPr bwMode="auto">
            <a:xfrm>
              <a:off x="5487988" y="5430838"/>
              <a:ext cx="328156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400" dirty="0">
                  <a:solidFill>
                    <a:schemeClr val="hlink"/>
                  </a:solidFill>
                </a:rPr>
                <a:t>This shows that in place of the series name, </a:t>
              </a:r>
              <a:r>
                <a:rPr lang="en-US" sz="1400" dirty="0" err="1">
                  <a:solidFill>
                    <a:schemeClr val="hlink"/>
                  </a:solidFill>
                </a:rPr>
                <a:t>EViews</a:t>
              </a:r>
              <a:r>
                <a:rPr lang="en-US" sz="1400" dirty="0">
                  <a:solidFill>
                    <a:schemeClr val="hlink"/>
                  </a:solidFill>
                </a:rPr>
                <a:t> substitutes the expression used to create the series.</a:t>
              </a:r>
            </a:p>
          </p:txBody>
        </p:sp>
      </p:gr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5781" y="1215877"/>
            <a:ext cx="1885950" cy="116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5" name="Straight Arrow Connector 2"/>
          <p:cNvCxnSpPr>
            <a:cxnSpLocks noChangeShapeType="1"/>
          </p:cNvCxnSpPr>
          <p:nvPr/>
        </p:nvCxnSpPr>
        <p:spPr bwMode="auto">
          <a:xfrm flipH="1" flipV="1">
            <a:off x="6177333" y="1903227"/>
            <a:ext cx="191203" cy="604001"/>
          </a:xfrm>
          <a:prstGeom prst="straightConnector1">
            <a:avLst/>
          </a:prstGeom>
          <a:noFill/>
          <a:ln w="25400"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22" name="Oval 5"/>
          <p:cNvSpPr>
            <a:spLocks noChangeArrowheads="1"/>
          </p:cNvSpPr>
          <p:nvPr/>
        </p:nvSpPr>
        <p:spPr bwMode="auto">
          <a:xfrm>
            <a:off x="6489374" y="3493414"/>
            <a:ext cx="718202" cy="339845"/>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pic>
        <p:nvPicPr>
          <p:cNvPr id="2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87257" y="5609228"/>
            <a:ext cx="36195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31510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412750" y="-6350"/>
            <a:ext cx="7521575" cy="1131888"/>
          </a:xfrm>
        </p:spPr>
        <p:txBody>
          <a:bodyPr/>
          <a:lstStyle/>
          <a:p>
            <a:pPr eaLnBrk="1" hangingPunct="1"/>
            <a:r>
              <a:rPr lang="en-US" sz="2400" b="1" dirty="0" smtClean="0">
                <a:ea typeface="ＭＳ Ｐゴシック" pitchFamily="34" charset="-128"/>
              </a:rPr>
              <a:t>Auto-Series in Regressions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590550" y="1257300"/>
            <a:ext cx="8413750" cy="1335088"/>
          </a:xfrm>
        </p:spPr>
        <p:txBody>
          <a:bodyPr/>
          <a:lstStyle/>
          <a:p>
            <a:pPr eaLnBrk="1" hangingPunct="1">
              <a:buSzPct val="100000"/>
              <a:buFont typeface="Arial" pitchFamily="34" charset="0"/>
              <a:buChar char="•"/>
              <a:defRPr/>
            </a:pPr>
            <a:r>
              <a:rPr lang="en-US" sz="1800" dirty="0" smtClean="0"/>
              <a:t>You </a:t>
            </a:r>
            <a:r>
              <a:rPr lang="en-US" sz="1800" dirty="0"/>
              <a:t>can use expressions (</a:t>
            </a:r>
            <a:r>
              <a:rPr lang="en-US" sz="1800" b="1" i="1" dirty="0"/>
              <a:t>auto-series</a:t>
            </a:r>
            <a:r>
              <a:rPr lang="en-US" sz="1800" dirty="0"/>
              <a:t>) when estimating a </a:t>
            </a:r>
            <a:r>
              <a:rPr lang="en-US" sz="1800" dirty="0" smtClean="0"/>
              <a:t>regression (for more details see tutorial on </a:t>
            </a:r>
            <a:r>
              <a:rPr lang="en-US" sz="1800" i="1" dirty="0" smtClean="0"/>
              <a:t>Estimation</a:t>
            </a:r>
            <a:r>
              <a:rPr lang="en-US" sz="1800" dirty="0" smtClean="0"/>
              <a:t>). </a:t>
            </a:r>
            <a:endParaRPr lang="en-US" sz="1800" dirty="0"/>
          </a:p>
          <a:p>
            <a:pPr eaLnBrk="1" hangingPunct="1">
              <a:buSzPct val="100000"/>
              <a:buFont typeface="Arial" pitchFamily="34" charset="0"/>
              <a:buChar char="•"/>
              <a:defRPr/>
            </a:pPr>
            <a:r>
              <a:rPr lang="en-US" sz="1800" dirty="0" smtClean="0"/>
              <a:t>Auto-series </a:t>
            </a:r>
            <a:r>
              <a:rPr lang="en-US" sz="1800" dirty="0"/>
              <a:t>can be dependent and/or independent </a:t>
            </a:r>
            <a:r>
              <a:rPr lang="en-US" sz="1800" dirty="0" smtClean="0"/>
              <a:t>variables.  </a:t>
            </a:r>
            <a:endParaRPr lang="en-US" sz="18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072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F4272B5-7DB6-4521-B457-EDACFB31B587}" type="slidenum">
              <a:rPr lang="en-US" sz="800" smtClean="0"/>
              <a:pPr eaLnBrk="1" hangingPunct="1">
                <a:defRPr/>
              </a:pPr>
              <a:t>32</a:t>
            </a:fld>
            <a:endParaRPr lang="en-US" sz="800" smtClean="0"/>
          </a:p>
        </p:txBody>
      </p:sp>
      <p:sp>
        <p:nvSpPr>
          <p:cNvPr id="8" name="Rectangle 3"/>
          <p:cNvSpPr txBox="1">
            <a:spLocks noChangeArrowheads="1"/>
          </p:cNvSpPr>
          <p:nvPr/>
        </p:nvSpPr>
        <p:spPr bwMode="auto">
          <a:xfrm>
            <a:off x="587374" y="2282789"/>
            <a:ext cx="3888934"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spcBef>
                <a:spcPct val="0"/>
              </a:spcBef>
              <a:spcAft>
                <a:spcPts val="300"/>
              </a:spcAft>
              <a:buSzPct val="100000"/>
              <a:buNone/>
            </a:pPr>
            <a:r>
              <a:rPr lang="en-US" sz="1600" u="sng" dirty="0" smtClean="0">
                <a:ea typeface="ＭＳ Ｐゴシック" pitchFamily="34" charset="-128"/>
              </a:rPr>
              <a:t>Specifying an equation with Auto Series</a:t>
            </a:r>
          </a:p>
          <a:p>
            <a:pPr marL="744538" lvl="1" indent="-342900" eaLnBrk="1" hangingPunct="1">
              <a:spcBef>
                <a:spcPct val="0"/>
              </a:spcBef>
              <a:spcAft>
                <a:spcPts val="300"/>
              </a:spcAft>
              <a:buSzPct val="100000"/>
              <a:buFont typeface="+mj-lt"/>
              <a:buAutoNum type="arabicPeriod"/>
            </a:pPr>
            <a:r>
              <a:rPr lang="en-US" sz="1600" dirty="0" smtClean="0">
                <a:ea typeface="ＭＳ Ｐゴシック" pitchFamily="34" charset="-128"/>
              </a:rPr>
              <a:t>Click on </a:t>
            </a:r>
            <a:r>
              <a:rPr lang="en-US" sz="1600" dirty="0" err="1" smtClean="0">
                <a:ea typeface="ＭＳ Ｐゴシック" pitchFamily="34" charset="-128"/>
              </a:rPr>
              <a:t>Timeseries</a:t>
            </a:r>
            <a:r>
              <a:rPr lang="en-US" sz="1600" dirty="0" smtClean="0">
                <a:ea typeface="ＭＳ Ｐゴシック" pitchFamily="34" charset="-128"/>
              </a:rPr>
              <a:t> page. Click on </a:t>
            </a:r>
            <a:r>
              <a:rPr lang="en-US" sz="1600" b="1" dirty="0"/>
              <a:t>Quick → </a:t>
            </a:r>
            <a:r>
              <a:rPr lang="en-US" sz="1600" b="1" dirty="0" smtClean="0"/>
              <a:t>Estimate Equation. </a:t>
            </a:r>
          </a:p>
          <a:p>
            <a:pPr marL="744538" lvl="1" indent="-342900" eaLnBrk="1" hangingPunct="1">
              <a:spcBef>
                <a:spcPct val="0"/>
              </a:spcBef>
              <a:spcAft>
                <a:spcPts val="300"/>
              </a:spcAft>
              <a:buSzPct val="100000"/>
              <a:buFont typeface="+mj-lt"/>
              <a:buAutoNum type="arabicPeriod"/>
            </a:pPr>
            <a:r>
              <a:rPr lang="en-US" sz="1600" dirty="0" smtClean="0">
                <a:ea typeface="ＭＳ Ｐゴシック" pitchFamily="34" charset="-128"/>
              </a:rPr>
              <a:t>The </a:t>
            </a:r>
            <a:r>
              <a:rPr lang="en-US" sz="1600" b="1" dirty="0" smtClean="0">
                <a:ea typeface="ＭＳ Ｐゴシック" pitchFamily="34" charset="-128"/>
              </a:rPr>
              <a:t>Equation Estimation </a:t>
            </a:r>
            <a:r>
              <a:rPr lang="en-US" sz="1600" dirty="0" smtClean="0">
                <a:ea typeface="ＭＳ Ｐゴシック" pitchFamily="34" charset="-128"/>
              </a:rPr>
              <a:t>dialog box (shown here) opens up. Type here your series and auto-series, using spaces as shown. Note that</a:t>
            </a:r>
            <a:r>
              <a:rPr lang="en-US" sz="1600" b="1" dirty="0" smtClean="0">
                <a:ea typeface="ＭＳ Ｐゴシック" pitchFamily="34" charset="-128"/>
              </a:rPr>
              <a:t> c </a:t>
            </a:r>
            <a:r>
              <a:rPr lang="en-US" sz="1600" dirty="0" smtClean="0">
                <a:ea typeface="ＭＳ Ｐゴシック" pitchFamily="34" charset="-128"/>
              </a:rPr>
              <a:t>stands for constant.</a:t>
            </a:r>
          </a:p>
          <a:p>
            <a:pPr marL="744538" lvl="1" indent="-342900" eaLnBrk="1" hangingPunct="1">
              <a:spcBef>
                <a:spcPct val="0"/>
              </a:spcBef>
              <a:spcAft>
                <a:spcPts val="300"/>
              </a:spcAft>
              <a:buSzPct val="100000"/>
              <a:buFont typeface="+mj-lt"/>
              <a:buAutoNum type="arabicPeriod"/>
            </a:pPr>
            <a:r>
              <a:rPr lang="en-US" sz="1600" dirty="0" smtClean="0">
                <a:ea typeface="ＭＳ Ｐゴシック" pitchFamily="34" charset="-128"/>
              </a:rPr>
              <a:t>Click </a:t>
            </a:r>
            <a:r>
              <a:rPr lang="en-US" sz="1600" b="1" dirty="0" smtClean="0">
                <a:ea typeface="ＭＳ Ｐゴシック" pitchFamily="34" charset="-128"/>
              </a:rPr>
              <a:t>OK</a:t>
            </a:r>
            <a:r>
              <a:rPr lang="en-US" sz="1600" dirty="0" smtClean="0">
                <a:ea typeface="ＭＳ Ｐゴシック" pitchFamily="34" charset="-128"/>
              </a:rPr>
              <a:t>.  </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9064" y="2282789"/>
            <a:ext cx="4467225" cy="389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14671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412750" y="-6350"/>
            <a:ext cx="7521575" cy="1131888"/>
          </a:xfrm>
        </p:spPr>
        <p:txBody>
          <a:bodyPr/>
          <a:lstStyle/>
          <a:p>
            <a:pPr eaLnBrk="1" hangingPunct="1"/>
            <a:r>
              <a:rPr lang="en-US" sz="2400" b="1" dirty="0" smtClean="0">
                <a:ea typeface="ＭＳ Ｐゴシック" pitchFamily="34" charset="-128"/>
              </a:rPr>
              <a:t>Auto-Series in Regressions </a:t>
            </a:r>
            <a:r>
              <a:rPr lang="en-US" sz="1800" b="1" dirty="0" smtClean="0">
                <a:ea typeface="ＭＳ Ｐゴシック" pitchFamily="34" charset="-128"/>
              </a:rPr>
              <a:t>(cont’d) </a:t>
            </a:r>
          </a:p>
        </p:txBody>
      </p:sp>
      <p:sp>
        <p:nvSpPr>
          <p:cNvPr id="4100" name="Rectangle 3"/>
          <p:cNvSpPr>
            <a:spLocks noGrp="1" noChangeArrowheads="1"/>
          </p:cNvSpPr>
          <p:nvPr>
            <p:ph idx="1"/>
          </p:nvPr>
        </p:nvSpPr>
        <p:spPr>
          <a:xfrm>
            <a:off x="590550" y="1257300"/>
            <a:ext cx="3779431" cy="1335088"/>
          </a:xfrm>
        </p:spPr>
        <p:txBody>
          <a:bodyPr/>
          <a:lstStyle/>
          <a:p>
            <a:pPr eaLnBrk="1" hangingPunct="1">
              <a:buSzPct val="100000"/>
              <a:buFont typeface="Arial" pitchFamily="34" charset="0"/>
              <a:buChar char="•"/>
              <a:defRPr/>
            </a:pPr>
            <a:r>
              <a:rPr lang="en-US" sz="1800" dirty="0" smtClean="0"/>
              <a:t>The estimation output is shown here. </a:t>
            </a:r>
            <a:endParaRPr lang="en-US" sz="1800" dirty="0"/>
          </a:p>
          <a:p>
            <a:pPr eaLnBrk="1" hangingPunct="1">
              <a:buSzPct val="100000"/>
              <a:buFont typeface="Arial" pitchFamily="34" charset="0"/>
              <a:buChar char="•"/>
              <a:defRPr/>
            </a:pPr>
            <a:r>
              <a:rPr lang="en-US" sz="1800" dirty="0" smtClean="0"/>
              <a:t>Note that if </a:t>
            </a:r>
            <a:r>
              <a:rPr lang="en-US" sz="1800" dirty="0"/>
              <a:t>an auto-series is the dependent variable, EViews will forecast the untransformed (original) variable and adjust the estimated confidence interval.</a:t>
            </a:r>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072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F4272B5-7DB6-4521-B457-EDACFB31B587}" type="slidenum">
              <a:rPr lang="en-US" sz="800" smtClean="0"/>
              <a:pPr eaLnBrk="1" hangingPunct="1">
                <a:defRPr/>
              </a:pPr>
              <a:t>33</a:t>
            </a:fld>
            <a:endParaRPr lang="en-US" sz="800" smtClean="0"/>
          </a:p>
        </p:txBody>
      </p:sp>
      <p:sp>
        <p:nvSpPr>
          <p:cNvPr id="30725" name="TextBox 18"/>
          <p:cNvSpPr txBox="1">
            <a:spLocks noChangeArrowheads="1"/>
          </p:cNvSpPr>
          <p:nvPr/>
        </p:nvSpPr>
        <p:spPr bwMode="auto">
          <a:xfrm>
            <a:off x="4590091" y="5027134"/>
            <a:ext cx="38211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a:solidFill>
                  <a:schemeClr val="hlink"/>
                </a:solidFill>
              </a:rPr>
              <a:t>Auto-series as Independent variables</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8070" y="1332301"/>
            <a:ext cx="44577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56982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412750" y="-6350"/>
            <a:ext cx="7521575" cy="1131888"/>
          </a:xfrm>
        </p:spPr>
        <p:txBody>
          <a:bodyPr/>
          <a:lstStyle/>
          <a:p>
            <a:pPr eaLnBrk="1" hangingPunct="1"/>
            <a:r>
              <a:rPr lang="en-US" sz="2400" b="1" dirty="0" smtClean="0">
                <a:ea typeface="ＭＳ Ｐゴシック" pitchFamily="34" charset="-128"/>
              </a:rPr>
              <a:t>Auto-Series in Regressions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590550" y="1257300"/>
            <a:ext cx="8413750" cy="1335088"/>
          </a:xfrm>
        </p:spPr>
        <p:txBody>
          <a:bodyPr/>
          <a:lstStyle/>
          <a:p>
            <a:pPr eaLnBrk="1" hangingPunct="1">
              <a:buSzPct val="100000"/>
              <a:buFont typeface="Arial" pitchFamily="34" charset="0"/>
              <a:buChar char="•"/>
              <a:defRPr/>
            </a:pPr>
            <a:r>
              <a:rPr lang="en-US" sz="1800" dirty="0" smtClean="0"/>
              <a:t>This next example shows the use of auto-series both as dependent and independent variables.</a:t>
            </a:r>
            <a:endParaRPr lang="en-US" sz="18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072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F4272B5-7DB6-4521-B457-EDACFB31B587}" type="slidenum">
              <a:rPr lang="en-US" sz="800" smtClean="0"/>
              <a:pPr eaLnBrk="1" hangingPunct="1">
                <a:defRPr/>
              </a:pPr>
              <a:t>34</a:t>
            </a:fld>
            <a:endParaRPr lang="en-US" sz="800" smtClean="0"/>
          </a:p>
        </p:txBody>
      </p:sp>
      <p:sp>
        <p:nvSpPr>
          <p:cNvPr id="8" name="Rectangle 3"/>
          <p:cNvSpPr txBox="1">
            <a:spLocks noChangeArrowheads="1"/>
          </p:cNvSpPr>
          <p:nvPr/>
        </p:nvSpPr>
        <p:spPr bwMode="auto">
          <a:xfrm>
            <a:off x="587374" y="2048873"/>
            <a:ext cx="3888934"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spcBef>
                <a:spcPct val="0"/>
              </a:spcBef>
              <a:spcAft>
                <a:spcPts val="300"/>
              </a:spcAft>
              <a:buSzPct val="100000"/>
              <a:buNone/>
            </a:pPr>
            <a:r>
              <a:rPr lang="en-US" sz="1600" u="sng" dirty="0" smtClean="0">
                <a:ea typeface="ＭＳ Ｐゴシック" pitchFamily="34" charset="-128"/>
              </a:rPr>
              <a:t>Specifying an equation with Auto Series</a:t>
            </a:r>
          </a:p>
          <a:p>
            <a:pPr marL="744538" lvl="1" indent="-342900" eaLnBrk="1" hangingPunct="1">
              <a:spcBef>
                <a:spcPct val="0"/>
              </a:spcBef>
              <a:spcAft>
                <a:spcPts val="300"/>
              </a:spcAft>
              <a:buSzPct val="100000"/>
              <a:buFont typeface="+mj-lt"/>
              <a:buAutoNum type="arabicPeriod"/>
            </a:pPr>
            <a:r>
              <a:rPr lang="en-US" sz="1600" dirty="0" smtClean="0">
                <a:ea typeface="ＭＳ Ｐゴシック" pitchFamily="34" charset="-128"/>
              </a:rPr>
              <a:t>Click on </a:t>
            </a:r>
            <a:r>
              <a:rPr lang="en-US" sz="1600" dirty="0" err="1" smtClean="0">
                <a:ea typeface="ＭＳ Ｐゴシック" pitchFamily="34" charset="-128"/>
              </a:rPr>
              <a:t>Timeseries</a:t>
            </a:r>
            <a:r>
              <a:rPr lang="en-US" sz="1600" dirty="0" smtClean="0">
                <a:ea typeface="ＭＳ Ｐゴシック" pitchFamily="34" charset="-128"/>
              </a:rPr>
              <a:t> page. Click on </a:t>
            </a:r>
            <a:r>
              <a:rPr lang="en-US" sz="1600" b="1" dirty="0"/>
              <a:t>Quick → </a:t>
            </a:r>
            <a:r>
              <a:rPr lang="en-US" sz="1600" b="1" dirty="0" smtClean="0"/>
              <a:t>Estimate Equation. </a:t>
            </a:r>
          </a:p>
          <a:p>
            <a:pPr marL="744538" lvl="1" indent="-342900" eaLnBrk="1" hangingPunct="1">
              <a:spcBef>
                <a:spcPct val="0"/>
              </a:spcBef>
              <a:spcAft>
                <a:spcPts val="300"/>
              </a:spcAft>
              <a:buSzPct val="100000"/>
              <a:buFont typeface="+mj-lt"/>
              <a:buAutoNum type="arabicPeriod"/>
            </a:pPr>
            <a:r>
              <a:rPr lang="en-US" sz="1600" dirty="0" smtClean="0">
                <a:ea typeface="ＭＳ Ｐゴシック" pitchFamily="34" charset="-128"/>
              </a:rPr>
              <a:t>The </a:t>
            </a:r>
            <a:r>
              <a:rPr lang="en-US" sz="1600" b="1" dirty="0" smtClean="0">
                <a:ea typeface="ＭＳ Ｐゴシック" pitchFamily="34" charset="-128"/>
              </a:rPr>
              <a:t>Equation Estimation </a:t>
            </a:r>
            <a:r>
              <a:rPr lang="en-US" sz="1600" dirty="0" smtClean="0">
                <a:ea typeface="ＭＳ Ｐゴシック" pitchFamily="34" charset="-128"/>
              </a:rPr>
              <a:t>dialog box (shown here) opens up. Type here your series and auto-series, using spaces as shown. </a:t>
            </a:r>
          </a:p>
          <a:p>
            <a:pPr marL="744538" lvl="1" indent="-342900" eaLnBrk="1" hangingPunct="1">
              <a:spcBef>
                <a:spcPct val="0"/>
              </a:spcBef>
              <a:spcAft>
                <a:spcPts val="300"/>
              </a:spcAft>
              <a:buSzPct val="100000"/>
              <a:buFont typeface="+mj-lt"/>
              <a:buAutoNum type="arabicPeriod"/>
            </a:pPr>
            <a:r>
              <a:rPr lang="en-US" sz="1600" dirty="0" smtClean="0">
                <a:ea typeface="ＭＳ Ｐゴシック" pitchFamily="34" charset="-128"/>
              </a:rPr>
              <a:t>Click </a:t>
            </a:r>
            <a:r>
              <a:rPr lang="en-US" sz="1600" b="1" dirty="0" smtClean="0">
                <a:ea typeface="ＭＳ Ｐゴシック" pitchFamily="34" charset="-128"/>
              </a:rPr>
              <a:t>OK</a:t>
            </a:r>
            <a:r>
              <a:rPr lang="en-US" sz="1600" dirty="0" smtClean="0">
                <a:ea typeface="ＭＳ Ｐゴシック" pitchFamily="34" charset="-128"/>
              </a:rPr>
              <a:t>.  </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1105" y="2048873"/>
            <a:ext cx="4467225"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61087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a:xfrm>
            <a:off x="412750" y="-6350"/>
            <a:ext cx="7521575" cy="1131888"/>
          </a:xfrm>
        </p:spPr>
        <p:txBody>
          <a:bodyPr/>
          <a:lstStyle/>
          <a:p>
            <a:pPr eaLnBrk="1" hangingPunct="1"/>
            <a:r>
              <a:rPr lang="en-US" sz="2400" b="1" dirty="0" smtClean="0">
                <a:ea typeface="ＭＳ Ｐゴシック" pitchFamily="34" charset="-128"/>
              </a:rPr>
              <a:t>Auto-Series in Regressions </a:t>
            </a:r>
            <a:r>
              <a:rPr lang="en-US" sz="1800" b="1" dirty="0" smtClean="0">
                <a:ea typeface="ＭＳ Ｐゴシック" pitchFamily="34" charset="-128"/>
              </a:rPr>
              <a:t>(cont’d)</a:t>
            </a:r>
          </a:p>
        </p:txBody>
      </p:sp>
      <p:sp>
        <p:nvSpPr>
          <p:cNvPr id="3174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625CDA7-7402-44CC-985D-C796F26015BC}" type="slidenum">
              <a:rPr lang="en-US" sz="800" smtClean="0"/>
              <a:pPr eaLnBrk="1" hangingPunct="1">
                <a:defRPr/>
              </a:pPr>
              <a:t>35</a:t>
            </a:fld>
            <a:endParaRPr lang="en-US" sz="800" smtClean="0"/>
          </a:p>
        </p:txBody>
      </p:sp>
      <p:sp>
        <p:nvSpPr>
          <p:cNvPr id="31748" name="TextBox 18"/>
          <p:cNvSpPr txBox="1">
            <a:spLocks noChangeArrowheads="1"/>
          </p:cNvSpPr>
          <p:nvPr/>
        </p:nvSpPr>
        <p:spPr bwMode="auto">
          <a:xfrm>
            <a:off x="3519875" y="5169307"/>
            <a:ext cx="53578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a:solidFill>
                  <a:schemeClr val="hlink"/>
                </a:solidFill>
              </a:rPr>
              <a:t>Auto-series as Dependent and Independent variables</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4360" y="1387105"/>
            <a:ext cx="4457700" cy="360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3"/>
          <p:cNvSpPr txBox="1">
            <a:spLocks noChangeArrowheads="1"/>
          </p:cNvSpPr>
          <p:nvPr/>
        </p:nvSpPr>
        <p:spPr bwMode="auto">
          <a:xfrm>
            <a:off x="530485" y="1255344"/>
            <a:ext cx="3350400"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800" dirty="0" smtClean="0"/>
              <a:t>The estimation output is shown here. </a:t>
            </a:r>
          </a:p>
          <a:p>
            <a:pPr eaLnBrk="1" hangingPunct="1">
              <a:buSzPct val="100000"/>
              <a:buFont typeface="Arial" pitchFamily="34" charset="0"/>
              <a:buChar char="•"/>
              <a:defRPr/>
            </a:pPr>
            <a:r>
              <a:rPr lang="en-US" sz="1800" dirty="0" smtClean="0"/>
              <a:t>Note that both dependent and independent variables are auto-series.</a:t>
            </a:r>
          </a:p>
          <a:p>
            <a:pPr eaLnBrk="1" hangingPunct="1">
              <a:buSzPct val="100000"/>
              <a:buFont typeface="Arial" pitchFamily="34" charset="0"/>
              <a:buChar char="•"/>
              <a:defRPr/>
            </a:pPr>
            <a:r>
              <a:rPr lang="en-US" sz="1800" dirty="0" smtClean="0"/>
              <a:t>The auto-series are defined as follows: </a:t>
            </a:r>
          </a:p>
          <a:p>
            <a:pPr lvl="1" eaLnBrk="1" hangingPunct="1">
              <a:buSzPct val="100000"/>
              <a:buFont typeface="Arial" pitchFamily="34" charset="0"/>
              <a:buChar char="•"/>
              <a:defRPr/>
            </a:pPr>
            <a:r>
              <a:rPr lang="en-US" sz="1400" dirty="0" smtClean="0"/>
              <a:t>@</a:t>
            </a:r>
            <a:r>
              <a:rPr lang="en-US" sz="1400" dirty="0" err="1" smtClean="0"/>
              <a:t>pcy</a:t>
            </a:r>
            <a:r>
              <a:rPr lang="en-US" sz="1400" dirty="0" smtClean="0"/>
              <a:t>(</a:t>
            </a:r>
            <a:r>
              <a:rPr lang="en-US" sz="1400" dirty="0" err="1" smtClean="0"/>
              <a:t>gdp</a:t>
            </a:r>
            <a:r>
              <a:rPr lang="en-US" sz="1400" dirty="0" smtClean="0"/>
              <a:t>) denotes the year-over-year change in </a:t>
            </a:r>
            <a:r>
              <a:rPr lang="en-US" sz="1400" i="1" dirty="0" err="1" smtClean="0"/>
              <a:t>gdp</a:t>
            </a:r>
            <a:r>
              <a:rPr lang="en-US" sz="1400" dirty="0" smtClean="0"/>
              <a:t>.</a:t>
            </a:r>
          </a:p>
          <a:p>
            <a:pPr lvl="1" eaLnBrk="1" hangingPunct="1">
              <a:buSzPct val="100000"/>
              <a:buFont typeface="Arial" pitchFamily="34" charset="0"/>
              <a:buChar char="•"/>
              <a:defRPr/>
            </a:pPr>
            <a:r>
              <a:rPr lang="en-US" sz="1400" dirty="0"/>
              <a:t>l</a:t>
            </a:r>
            <a:r>
              <a:rPr lang="en-US" sz="1400" dirty="0" smtClean="0"/>
              <a:t>og(</a:t>
            </a:r>
            <a:r>
              <a:rPr lang="en-US" sz="1400" dirty="0" err="1" smtClean="0"/>
              <a:t>inv</a:t>
            </a:r>
            <a:r>
              <a:rPr lang="en-US" sz="1400" dirty="0" smtClean="0"/>
              <a:t>) denotes the log of </a:t>
            </a:r>
            <a:r>
              <a:rPr lang="en-US" sz="1400" i="1" dirty="0" err="1" smtClean="0"/>
              <a:t>inv</a:t>
            </a:r>
            <a:r>
              <a:rPr lang="en-US" sz="1400" dirty="0" smtClean="0"/>
              <a:t> series.</a:t>
            </a:r>
          </a:p>
          <a:p>
            <a:pPr lvl="1" eaLnBrk="1" hangingPunct="1">
              <a:buSzPct val="100000"/>
              <a:buFont typeface="Arial" pitchFamily="34" charset="0"/>
              <a:buChar char="•"/>
              <a:defRPr/>
            </a:pPr>
            <a:r>
              <a:rPr lang="en-US" sz="1400" dirty="0"/>
              <a:t>d</a:t>
            </a:r>
            <a:r>
              <a:rPr lang="en-US" sz="1400" dirty="0" smtClean="0"/>
              <a:t>(</a:t>
            </a:r>
            <a:r>
              <a:rPr lang="en-US" sz="1400" dirty="0" err="1" smtClean="0"/>
              <a:t>pce</a:t>
            </a:r>
            <a:r>
              <a:rPr lang="en-US" sz="1400" dirty="0" smtClean="0"/>
              <a:t>) denotes the difference (from one period to another) in </a:t>
            </a:r>
            <a:r>
              <a:rPr lang="en-US" sz="1400" i="1" dirty="0" err="1" smtClean="0"/>
              <a:t>pce</a:t>
            </a:r>
            <a:r>
              <a:rPr lang="en-US" sz="1400" dirty="0" smtClean="0"/>
              <a:t>.  </a:t>
            </a:r>
          </a:p>
          <a:p>
            <a:pPr marL="0" indent="0" eaLnBrk="1" hangingPunct="1">
              <a:buFontTx/>
              <a:buNone/>
              <a:defRPr/>
            </a:pPr>
            <a:endParaRPr lang="en-US" sz="1400" dirty="0" smtClean="0"/>
          </a:p>
          <a:p>
            <a:pPr eaLnBrk="1" hangingPunct="1">
              <a:buFont typeface="Times" pitchFamily="17" charset="0"/>
              <a:buChar char="•"/>
              <a:defRPr/>
            </a:pPr>
            <a:endParaRPr lang="en-US" dirty="0" smtClean="0"/>
          </a:p>
        </p:txBody>
      </p:sp>
    </p:spTree>
    <p:extLst>
      <p:ext uri="{BB962C8B-B14F-4D97-AF65-F5344CB8AC3E}">
        <p14:creationId xmlns:p14="http://schemas.microsoft.com/office/powerpoint/2010/main" val="391727156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3"/>
          <p:cNvSpPr>
            <a:spLocks noGrp="1" noChangeArrowheads="1"/>
          </p:cNvSpPr>
          <p:nvPr>
            <p:ph type="subTitle" idx="1"/>
          </p:nvPr>
        </p:nvSpPr>
        <p:spPr>
          <a:xfrm>
            <a:off x="388938" y="2824163"/>
            <a:ext cx="7643812" cy="1606550"/>
          </a:xfrm>
        </p:spPr>
        <p:txBody>
          <a:bodyPr/>
          <a:lstStyle/>
          <a:p>
            <a:pPr algn="ctr" eaLnBrk="1" hangingPunct="1">
              <a:buFont typeface="Times" pitchFamily="18" charset="0"/>
              <a:buNone/>
            </a:pPr>
            <a:r>
              <a:rPr lang="en-US" sz="3200" b="1" smtClean="0">
                <a:ea typeface="ＭＳ Ｐゴシック" pitchFamily="34" charset="-128"/>
              </a:rPr>
              <a:t>Missing Values</a:t>
            </a:r>
            <a:endParaRPr lang="en-US" sz="3200" smtClean="0">
              <a:ea typeface="ＭＳ Ｐゴシック" pitchFamily="34" charset="-128"/>
            </a:endParaRPr>
          </a:p>
        </p:txBody>
      </p:sp>
    </p:spTree>
    <p:extLst>
      <p:ext uri="{BB962C8B-B14F-4D97-AF65-F5344CB8AC3E}">
        <p14:creationId xmlns:p14="http://schemas.microsoft.com/office/powerpoint/2010/main" val="663410848"/>
      </p:ext>
    </p:extLst>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p:cNvSpPr>
            <a:spLocks noGrp="1" noChangeArrowheads="1"/>
          </p:cNvSpPr>
          <p:nvPr>
            <p:ph type="title"/>
          </p:nvPr>
        </p:nvSpPr>
        <p:spPr>
          <a:xfrm>
            <a:off x="420688" y="0"/>
            <a:ext cx="7521575" cy="1131888"/>
          </a:xfrm>
        </p:spPr>
        <p:txBody>
          <a:bodyPr/>
          <a:lstStyle/>
          <a:p>
            <a:pPr eaLnBrk="1" hangingPunct="1"/>
            <a:r>
              <a:rPr lang="en-US" sz="2400" b="1" smtClean="0">
                <a:ea typeface="ＭＳ Ｐゴシック" pitchFamily="34" charset="-128"/>
              </a:rPr>
              <a:t>A Few Notes on Missing Values</a:t>
            </a:r>
          </a:p>
        </p:txBody>
      </p:sp>
      <p:sp>
        <p:nvSpPr>
          <p:cNvPr id="4100" name="Rectangle 3"/>
          <p:cNvSpPr>
            <a:spLocks noGrp="1" noChangeArrowheads="1"/>
          </p:cNvSpPr>
          <p:nvPr>
            <p:ph idx="1"/>
          </p:nvPr>
        </p:nvSpPr>
        <p:spPr>
          <a:xfrm>
            <a:off x="592138" y="1273175"/>
            <a:ext cx="8189912" cy="1077913"/>
          </a:xfrm>
        </p:spPr>
        <p:txBody>
          <a:bodyPr/>
          <a:lstStyle/>
          <a:p>
            <a:pPr eaLnBrk="1" hangingPunct="1">
              <a:buSzPct val="100000"/>
              <a:buFont typeface="Times" pitchFamily="17" charset="0"/>
              <a:buChar char="•"/>
              <a:defRPr/>
            </a:pPr>
            <a:r>
              <a:rPr lang="en-US" sz="1800" dirty="0" smtClean="0"/>
              <a:t>EViews uses the code </a:t>
            </a:r>
            <a:r>
              <a:rPr lang="en-US" sz="1800" b="1" dirty="0" smtClean="0"/>
              <a:t>NA</a:t>
            </a:r>
            <a:r>
              <a:rPr lang="en-US" sz="1800" dirty="0" smtClean="0"/>
              <a:t> to represent missing data values.</a:t>
            </a:r>
          </a:p>
          <a:p>
            <a:pPr eaLnBrk="1" hangingPunct="1">
              <a:buSzPct val="100000"/>
              <a:buFont typeface="Times" pitchFamily="17" charset="0"/>
              <a:buChar char="•"/>
              <a:defRPr/>
            </a:pPr>
            <a:r>
              <a:rPr lang="en-US" sz="1800" dirty="0" smtClean="0"/>
              <a:t>EViews always excludes observations with </a:t>
            </a:r>
            <a:r>
              <a:rPr lang="en-US" sz="1800" b="1" dirty="0" smtClean="0"/>
              <a:t>NA</a:t>
            </a:r>
            <a:r>
              <a:rPr lang="en-US" sz="1800" dirty="0" smtClean="0"/>
              <a:t>s from statistical calculations (data analysis, regressions, etc.).</a:t>
            </a:r>
          </a:p>
          <a:p>
            <a:pPr marL="0" indent="0" eaLnBrk="1" hangingPunct="1">
              <a:buFont typeface="Times" pitchFamily="17" charset="0"/>
              <a:buNone/>
              <a:defRPr/>
            </a:pPr>
            <a:endParaRPr lang="en-US" dirty="0" smtClean="0"/>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379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88540F0F-D430-4562-9547-D1A01C0C4D44}" type="slidenum">
              <a:rPr lang="en-US" sz="800" smtClean="0"/>
              <a:pPr eaLnBrk="1" hangingPunct="1">
                <a:defRPr/>
              </a:pPr>
              <a:t>37</a:t>
            </a:fld>
            <a:endParaRPr lang="en-US" sz="800" smtClean="0"/>
          </a:p>
        </p:txBody>
      </p:sp>
      <p:sp>
        <p:nvSpPr>
          <p:cNvPr id="9" name="Rectangle 3"/>
          <p:cNvSpPr txBox="1">
            <a:spLocks noChangeArrowheads="1"/>
          </p:cNvSpPr>
          <p:nvPr/>
        </p:nvSpPr>
        <p:spPr bwMode="auto">
          <a:xfrm>
            <a:off x="36513" y="2505075"/>
            <a:ext cx="8607757" cy="331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lvl="1" indent="0" algn="ctr" eaLnBrk="1" hangingPunct="1">
              <a:spcAft>
                <a:spcPts val="1200"/>
              </a:spcAft>
              <a:buFont typeface="Times" pitchFamily="17" charset="0"/>
              <a:buNone/>
              <a:defRPr/>
            </a:pPr>
            <a:r>
              <a:rPr lang="en-US" sz="1800" dirty="0">
                <a:cs typeface="Arial" charset="0"/>
              </a:rPr>
              <a:t> </a:t>
            </a:r>
            <a:r>
              <a:rPr lang="en-US" sz="1800" dirty="0" smtClean="0">
                <a:cs typeface="Arial" charset="0"/>
              </a:rPr>
              <a:t>  </a:t>
            </a:r>
            <a:r>
              <a:rPr lang="en-US" sz="1800" b="1" u="sng" dirty="0" smtClean="0">
                <a:cs typeface="Arial" charset="0"/>
              </a:rPr>
              <a:t>Identifying NA Values to EViews </a:t>
            </a:r>
          </a:p>
          <a:p>
            <a:pPr marL="746125" indent="-168275" eaLnBrk="1" hangingPunct="1">
              <a:buSzPct val="100000"/>
              <a:buFont typeface="Arial" pitchFamily="34" charset="0"/>
              <a:buChar char="•"/>
              <a:defRPr/>
            </a:pPr>
            <a:r>
              <a:rPr lang="en-US" sz="1800" dirty="0" smtClean="0"/>
              <a:t>EViews will identify correctly any missing data codes from binary files created by other statistical programs.</a:t>
            </a:r>
          </a:p>
          <a:p>
            <a:pPr marL="746125" indent="-168275" eaLnBrk="1" hangingPunct="1">
              <a:buSzPct val="100000"/>
              <a:buFont typeface="Arial" pitchFamily="34" charset="0"/>
              <a:buChar char="•"/>
              <a:defRPr/>
            </a:pPr>
            <a:r>
              <a:rPr lang="en-US" sz="1800" dirty="0" smtClean="0"/>
              <a:t>When reading data from a foreign source (such as </a:t>
            </a:r>
            <a:r>
              <a:rPr lang="en-US" sz="1800" dirty="0"/>
              <a:t>Excel</a:t>
            </a:r>
            <a:r>
              <a:rPr lang="en-US" sz="1800" baseline="40000" dirty="0" smtClean="0"/>
              <a:t>®</a:t>
            </a:r>
            <a:r>
              <a:rPr lang="en-US" sz="1800" dirty="0" smtClean="0"/>
              <a:t>), EViews will automatically convert all non-numeric text into </a:t>
            </a:r>
            <a:r>
              <a:rPr lang="en-US" sz="1800" b="1" dirty="0" smtClean="0"/>
              <a:t>NA</a:t>
            </a:r>
            <a:r>
              <a:rPr lang="en-US" sz="1800" dirty="0" smtClean="0"/>
              <a:t> when it expects a numerical value.</a:t>
            </a:r>
          </a:p>
          <a:p>
            <a:pPr marL="746125" indent="-168275" eaLnBrk="1" hangingPunct="1">
              <a:buSzPct val="100000"/>
              <a:buFont typeface="Arial" pitchFamily="34" charset="0"/>
              <a:buChar char="•"/>
              <a:defRPr/>
            </a:pPr>
            <a:r>
              <a:rPr lang="en-US" sz="1800" dirty="0" smtClean="0"/>
              <a:t>If missing data is identified by “-999” or “0” (or some other value) in the external file, you can instruct EViews to translate these into </a:t>
            </a:r>
            <a:r>
              <a:rPr lang="en-US" sz="1800" b="1" dirty="0" smtClean="0"/>
              <a:t>NA</a:t>
            </a:r>
            <a:r>
              <a:rPr lang="en-US" sz="1800" dirty="0" smtClean="0"/>
              <a:t> values.</a:t>
            </a:r>
          </a:p>
          <a:p>
            <a:pPr eaLnBrk="1" hangingPunct="1">
              <a:buFont typeface="Wingdings" pitchFamily="2" charset="2"/>
              <a:buChar char="§"/>
              <a:defRPr/>
            </a:pPr>
            <a:endParaRPr lang="en-US" sz="1800" dirty="0" smtClean="0"/>
          </a:p>
          <a:p>
            <a:pPr marL="0" indent="0" eaLnBrk="1" hangingPunct="1">
              <a:buFont typeface="Times" pitchFamily="17" charset="0"/>
              <a:buNone/>
              <a:defRPr/>
            </a:pPr>
            <a:endParaRPr lang="en-US" sz="1800" dirty="0" smtClean="0"/>
          </a:p>
          <a:p>
            <a:pPr marL="0" indent="0" eaLnBrk="1" hangingPunct="1">
              <a:buFont typeface="Times" pitchFamily="17" charset="0"/>
              <a:buNone/>
              <a:defRPr/>
            </a:pPr>
            <a:endParaRPr lang="en-US" sz="1800" b="1" dirty="0" smtClean="0"/>
          </a:p>
          <a:p>
            <a:pPr eaLnBrk="1" hangingPunct="1">
              <a:buFont typeface="Wingdings" pitchFamily="2" charset="2"/>
              <a:buChar char="§"/>
              <a:defRPr/>
            </a:pPr>
            <a:endParaRPr lang="en-US" dirty="0" smtClean="0"/>
          </a:p>
          <a:p>
            <a:pPr marL="0" indent="0" eaLnBrk="1" hangingPunct="1">
              <a:buFontTx/>
              <a:buNone/>
              <a:defRPr/>
            </a:pPr>
            <a:endParaRPr lang="en-US" dirty="0" smtClean="0"/>
          </a:p>
          <a:p>
            <a:pPr eaLnBrk="1" hangingPunct="1">
              <a:defRPr/>
            </a:pPr>
            <a:endParaRPr lang="en-US" dirty="0" smtClean="0"/>
          </a:p>
        </p:txBody>
      </p:sp>
    </p:spTree>
    <p:extLst>
      <p:ext uri="{BB962C8B-B14F-4D97-AF65-F5344CB8AC3E}">
        <p14:creationId xmlns:p14="http://schemas.microsoft.com/office/powerpoint/2010/main" val="29659456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Missing Values: </a:t>
            </a:r>
            <a:br>
              <a:rPr lang="en-US" sz="2400" b="1" dirty="0" smtClean="0">
                <a:ea typeface="ＭＳ Ｐゴシック" pitchFamily="34" charset="-128"/>
              </a:rPr>
            </a:br>
            <a:r>
              <a:rPr lang="en-US" sz="2400" b="1" dirty="0" smtClean="0">
                <a:ea typeface="ＭＳ Ｐゴシック" pitchFamily="34" charset="-128"/>
              </a:rPr>
              <a:t>Example 1</a:t>
            </a:r>
          </a:p>
        </p:txBody>
      </p:sp>
      <p:sp>
        <p:nvSpPr>
          <p:cNvPr id="4100" name="Rectangle 3"/>
          <p:cNvSpPr>
            <a:spLocks noGrp="1" noChangeArrowheads="1"/>
          </p:cNvSpPr>
          <p:nvPr>
            <p:ph idx="1"/>
          </p:nvPr>
        </p:nvSpPr>
        <p:spPr>
          <a:xfrm>
            <a:off x="627064" y="1124983"/>
            <a:ext cx="7964044" cy="726042"/>
          </a:xfrm>
        </p:spPr>
        <p:txBody>
          <a:bodyPr/>
          <a:lstStyle/>
          <a:p>
            <a:pPr marL="0" indent="0" eaLnBrk="1" hangingPunct="1">
              <a:buFont typeface="Times" pitchFamily="17" charset="0"/>
              <a:buNone/>
              <a:defRPr/>
            </a:pPr>
            <a:r>
              <a:rPr lang="en-US" sz="1800" dirty="0" smtClean="0"/>
              <a:t>As a first example, suppose that the missing data in an external file </a:t>
            </a:r>
            <a:r>
              <a:rPr lang="en-US" sz="1800" dirty="0"/>
              <a:t>(Excel</a:t>
            </a:r>
            <a:r>
              <a:rPr lang="en-US" sz="1800" baseline="40000" dirty="0"/>
              <a:t>®</a:t>
            </a:r>
            <a:r>
              <a:rPr lang="en-US" sz="1800" dirty="0" smtClean="0"/>
              <a:t> in this case) is coded in a </a:t>
            </a:r>
            <a:r>
              <a:rPr lang="en-US" sz="1800" i="1" dirty="0" smtClean="0"/>
              <a:t>text format </a:t>
            </a:r>
            <a:r>
              <a:rPr lang="en-US" sz="1800" dirty="0" smtClean="0"/>
              <a:t>as “</a:t>
            </a:r>
            <a:r>
              <a:rPr lang="en-US" sz="1800" i="1" dirty="0" smtClean="0"/>
              <a:t>none</a:t>
            </a:r>
            <a:r>
              <a:rPr lang="en-US" sz="1800" dirty="0" smtClean="0"/>
              <a:t>” as shown below. </a:t>
            </a:r>
          </a:p>
          <a:p>
            <a:pPr marL="0" indent="0" eaLnBrk="1" hangingPunct="1">
              <a:buFont typeface="Times" pitchFamily="17" charset="0"/>
              <a:buNone/>
              <a:defRPr/>
            </a:pPr>
            <a:r>
              <a:rPr lang="en-US" sz="1800" b="1" dirty="0" smtClean="0"/>
              <a:t>		</a:t>
            </a: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481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61C09922-B972-4B6B-A511-098EC0665CBA}" type="slidenum">
              <a:rPr lang="en-US" sz="800" smtClean="0"/>
              <a:pPr eaLnBrk="1" hangingPunct="1">
                <a:defRPr/>
              </a:pPr>
              <a:t>38</a:t>
            </a:fld>
            <a:endParaRPr lang="en-US" sz="800" smtClean="0"/>
          </a:p>
        </p:txBody>
      </p:sp>
      <p:pic>
        <p:nvPicPr>
          <p:cNvPr id="34821"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7563" y="1853664"/>
            <a:ext cx="146685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3"/>
          <p:cNvSpPr txBox="1">
            <a:spLocks noChangeArrowheads="1"/>
          </p:cNvSpPr>
          <p:nvPr/>
        </p:nvSpPr>
        <p:spPr bwMode="auto">
          <a:xfrm>
            <a:off x="504771" y="4097614"/>
            <a:ext cx="4725988" cy="16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511175" indent="-511175" eaLnBrk="1" hangingPunct="1">
              <a:buFont typeface="Times" pitchFamily="17" charset="0"/>
              <a:buNone/>
              <a:defRPr/>
            </a:pPr>
            <a:r>
              <a:rPr lang="en-US" sz="1400" b="1" dirty="0" smtClean="0"/>
              <a:t>Note: </a:t>
            </a:r>
            <a:r>
              <a:rPr lang="en-US" sz="1400" dirty="0" smtClean="0"/>
              <a:t>In general, if the foreign data source (e.g., excel file) has many tabs, you need to click on the specific tab from which you wish to load the data in </a:t>
            </a:r>
            <a:r>
              <a:rPr lang="en-US" sz="1400" dirty="0" err="1" smtClean="0"/>
              <a:t>EViews</a:t>
            </a:r>
            <a:r>
              <a:rPr lang="en-US" sz="1400" dirty="0" smtClean="0"/>
              <a:t>. Then you may proceed to load the data. This ensures that the data loaded in </a:t>
            </a:r>
            <a:r>
              <a:rPr lang="en-US" sz="1400" dirty="0" err="1" smtClean="0"/>
              <a:t>EViews</a:t>
            </a:r>
            <a:r>
              <a:rPr lang="en-US" sz="1400" dirty="0" smtClean="0"/>
              <a:t> come from this Excel tab, not others.</a:t>
            </a:r>
          </a:p>
          <a:p>
            <a:pPr marL="0" indent="0" eaLnBrk="1" hangingPunct="1">
              <a:buFontTx/>
              <a:buNone/>
              <a:defRPr/>
            </a:pPr>
            <a:endParaRPr lang="en-US" dirty="0" smtClean="0"/>
          </a:p>
          <a:p>
            <a:pPr marL="0" indent="0" eaLnBrk="1" hangingPunct="1">
              <a:buFontTx/>
              <a:buNone/>
              <a:defRPr/>
            </a:pPr>
            <a:endParaRPr lang="en-US" dirty="0" smtClean="0"/>
          </a:p>
          <a:p>
            <a:pPr eaLnBrk="1" hangingPunct="1">
              <a:defRPr/>
            </a:pPr>
            <a:endParaRPr lang="en-US" dirty="0" smtClean="0"/>
          </a:p>
        </p:txBody>
      </p:sp>
      <p:sp>
        <p:nvSpPr>
          <p:cNvPr id="7" name="Rectangle 3"/>
          <p:cNvSpPr txBox="1">
            <a:spLocks noChangeArrowheads="1"/>
          </p:cNvSpPr>
          <p:nvPr/>
        </p:nvSpPr>
        <p:spPr bwMode="auto">
          <a:xfrm>
            <a:off x="504771" y="1838289"/>
            <a:ext cx="4960364" cy="2159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106363" indent="0" eaLnBrk="1" hangingPunct="1">
              <a:buNone/>
              <a:defRPr/>
            </a:pPr>
            <a:r>
              <a:rPr lang="en-US" sz="1600" u="sng" dirty="0" smtClean="0"/>
              <a:t>Missing Values: Example 1</a:t>
            </a:r>
            <a:endParaRPr lang="en-US" sz="1600" dirty="0" smtClean="0"/>
          </a:p>
          <a:p>
            <a:pPr marL="395288" indent="-288925" eaLnBrk="1" hangingPunct="1">
              <a:buFont typeface="+mj-lt"/>
              <a:buAutoNum type="arabicPeriod"/>
              <a:defRPr/>
            </a:pPr>
            <a:r>
              <a:rPr lang="en-US" sz="1600" dirty="0" smtClean="0"/>
              <a:t>Click on the </a:t>
            </a:r>
            <a:r>
              <a:rPr lang="en-US" sz="1600" i="1" dirty="0" smtClean="0"/>
              <a:t>Missing_Example1</a:t>
            </a:r>
            <a:r>
              <a:rPr lang="en-US" sz="1600" dirty="0" smtClean="0"/>
              <a:t> </a:t>
            </a:r>
            <a:r>
              <a:rPr lang="en-US" sz="1600" dirty="0" err="1" smtClean="0"/>
              <a:t>EViews</a:t>
            </a:r>
            <a:r>
              <a:rPr lang="en-US" sz="1600" dirty="0" smtClean="0"/>
              <a:t> page on the </a:t>
            </a:r>
            <a:r>
              <a:rPr lang="en-US" sz="1600" b="1" i="1" dirty="0" smtClean="0"/>
              <a:t>Tutorial4.wf1</a:t>
            </a:r>
            <a:r>
              <a:rPr lang="en-US" sz="1600" dirty="0" smtClean="0"/>
              <a:t> file. </a:t>
            </a:r>
          </a:p>
          <a:p>
            <a:pPr marL="395288" indent="-288925" eaLnBrk="1" hangingPunct="1">
              <a:buFont typeface="+mj-lt"/>
              <a:buAutoNum type="arabicPeriod"/>
              <a:defRPr/>
            </a:pPr>
            <a:r>
              <a:rPr lang="en-US" sz="1600" dirty="0" smtClean="0"/>
              <a:t>Load the data in </a:t>
            </a:r>
            <a:r>
              <a:rPr lang="en-US" sz="1600" dirty="0" err="1" smtClean="0"/>
              <a:t>EViews</a:t>
            </a:r>
            <a:r>
              <a:rPr lang="en-US" sz="1600" dirty="0" smtClean="0"/>
              <a:t> by clicking on </a:t>
            </a:r>
            <a:r>
              <a:rPr lang="en-US" sz="1600" b="1" dirty="0" smtClean="0"/>
              <a:t>File → Open → Foreign Data as </a:t>
            </a:r>
            <a:r>
              <a:rPr lang="en-US" sz="1600" b="1" dirty="0" err="1" smtClean="0"/>
              <a:t>Workfile</a:t>
            </a:r>
            <a:r>
              <a:rPr lang="en-US" sz="1600" b="1" dirty="0" smtClean="0"/>
              <a:t> in </a:t>
            </a:r>
            <a:r>
              <a:rPr lang="en-US" sz="1600" dirty="0" smtClean="0"/>
              <a:t>the </a:t>
            </a:r>
            <a:r>
              <a:rPr lang="en-US" sz="1600" dirty="0" err="1" smtClean="0"/>
              <a:t>EViews</a:t>
            </a:r>
            <a:r>
              <a:rPr lang="en-US" sz="1600" dirty="0" smtClean="0"/>
              <a:t> toolbar (make sure the </a:t>
            </a:r>
            <a:r>
              <a:rPr lang="en-US" sz="1600" i="1" dirty="0"/>
              <a:t>Missing_Example1</a:t>
            </a:r>
            <a:r>
              <a:rPr lang="en-US" sz="1600" dirty="0"/>
              <a:t> tab </a:t>
            </a:r>
            <a:r>
              <a:rPr lang="en-US" sz="1600" dirty="0" smtClean="0"/>
              <a:t>is also clicked in the Excel file </a:t>
            </a:r>
            <a:r>
              <a:rPr lang="en-US" sz="1600" b="1" i="1" dirty="0" smtClean="0"/>
              <a:t>Tutorial4_Data.xls</a:t>
            </a:r>
            <a:r>
              <a:rPr lang="en-US" sz="1600" dirty="0" smtClean="0"/>
              <a:t>)</a:t>
            </a:r>
            <a:r>
              <a:rPr lang="en-US" sz="1600" b="1" dirty="0" smtClean="0"/>
              <a:t>.</a:t>
            </a:r>
          </a:p>
        </p:txBody>
      </p:sp>
    </p:spTree>
    <p:extLst>
      <p:ext uri="{BB962C8B-B14F-4D97-AF65-F5344CB8AC3E}">
        <p14:creationId xmlns:p14="http://schemas.microsoft.com/office/powerpoint/2010/main" val="41957346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AB4ACC96-8B8B-42FB-9427-A4FCBBB08345}" type="slidenum">
              <a:rPr lang="en-US" sz="800" smtClean="0">
                <a:solidFill>
                  <a:schemeClr val="accent1"/>
                </a:solidFill>
              </a:rPr>
              <a:pPr>
                <a:defRPr/>
              </a:pPr>
              <a:t>39</a:t>
            </a:fld>
            <a:endParaRPr lang="en-US" sz="800" smtClean="0">
              <a:solidFill>
                <a:schemeClr val="accent1"/>
              </a:solidFill>
            </a:endParaRPr>
          </a:p>
        </p:txBody>
      </p:sp>
      <p:sp>
        <p:nvSpPr>
          <p:cNvPr id="13" name="Rectangle 3"/>
          <p:cNvSpPr txBox="1">
            <a:spLocks noChangeArrowheads="1"/>
          </p:cNvSpPr>
          <p:nvPr/>
        </p:nvSpPr>
        <p:spPr>
          <a:xfrm>
            <a:off x="409576" y="1378578"/>
            <a:ext cx="3067271" cy="3225319"/>
          </a:xfrm>
          <a:prstGeom prst="rect">
            <a:avLst/>
          </a:prstGeom>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347663" indent="-239713" eaLnBrk="1" hangingPunct="1">
              <a:buFont typeface="+mj-lt"/>
              <a:buAutoNum type="arabicPeriod" startAt="3"/>
              <a:defRPr/>
            </a:pPr>
            <a:r>
              <a:rPr lang="en-US" sz="1600" dirty="0"/>
              <a:t>The</a:t>
            </a:r>
            <a:r>
              <a:rPr lang="en-US" sz="1600" b="1" dirty="0"/>
              <a:t> Excel Read </a:t>
            </a:r>
            <a:r>
              <a:rPr lang="en-US" sz="1600" dirty="0"/>
              <a:t>dialog box opens up; click on </a:t>
            </a:r>
            <a:r>
              <a:rPr lang="en-US" sz="1600" b="1" dirty="0"/>
              <a:t>Next.</a:t>
            </a:r>
          </a:p>
          <a:p>
            <a:pPr marL="347663" indent="-239713" eaLnBrk="1" hangingPunct="1">
              <a:buFont typeface="+mj-lt"/>
              <a:buAutoNum type="arabicPeriod" startAt="3"/>
              <a:defRPr/>
            </a:pPr>
            <a:r>
              <a:rPr lang="en-US" sz="1600" dirty="0" smtClean="0"/>
              <a:t>Under “</a:t>
            </a:r>
            <a:r>
              <a:rPr lang="en-US" sz="1600" b="1" i="1" dirty="0" smtClean="0"/>
              <a:t>Text Representing NA</a:t>
            </a:r>
            <a:r>
              <a:rPr lang="en-US" sz="1600" dirty="0" smtClean="0"/>
              <a:t>” specify the missing code; in this case “</a:t>
            </a:r>
            <a:r>
              <a:rPr lang="en-US" sz="1600" i="1" dirty="0" smtClean="0"/>
              <a:t>none</a:t>
            </a:r>
            <a:r>
              <a:rPr lang="en-US" sz="1600" dirty="0" smtClean="0"/>
              <a:t>”.</a:t>
            </a:r>
            <a:r>
              <a:rPr lang="en-US" sz="1600" dirty="0"/>
              <a:t> </a:t>
            </a:r>
            <a:endParaRPr lang="en-US" sz="1600" dirty="0" smtClean="0"/>
          </a:p>
          <a:p>
            <a:pPr marL="347663" indent="-239713" eaLnBrk="1" hangingPunct="1">
              <a:buFont typeface="+mj-lt"/>
              <a:buAutoNum type="arabicPeriod" startAt="3"/>
              <a:defRPr/>
            </a:pPr>
            <a:r>
              <a:rPr lang="en-US" sz="1600" dirty="0" smtClean="0"/>
              <a:t>Press </a:t>
            </a:r>
            <a:r>
              <a:rPr lang="en-US" sz="1600" b="1" dirty="0" smtClean="0"/>
              <a:t>Finish</a:t>
            </a:r>
            <a:r>
              <a:rPr lang="en-US" sz="1600" dirty="0" smtClean="0"/>
              <a:t>. </a:t>
            </a:r>
          </a:p>
          <a:p>
            <a:pPr marL="0" indent="0" eaLnBrk="1" hangingPunct="1">
              <a:buFont typeface="Times" pitchFamily="17" charset="0"/>
              <a:buNone/>
              <a:defRPr/>
            </a:pPr>
            <a:r>
              <a:rPr lang="en-US" sz="1800" b="1" dirty="0" smtClean="0"/>
              <a:t>		</a:t>
            </a:r>
            <a:endParaRPr lang="en-US" dirty="0" smtClean="0"/>
          </a:p>
          <a:p>
            <a:pPr marL="0" indent="0" eaLnBrk="1" hangingPunct="1">
              <a:buFontTx/>
              <a:buNone/>
              <a:defRPr/>
            </a:pPr>
            <a:endParaRPr lang="en-US" dirty="0" smtClean="0"/>
          </a:p>
          <a:p>
            <a:pPr eaLnBrk="1" hangingPunct="1">
              <a:defRPr/>
            </a:pPr>
            <a:endParaRPr lang="en-US" dirty="0" smtClean="0"/>
          </a:p>
        </p:txBody>
      </p:sp>
      <p:sp>
        <p:nvSpPr>
          <p:cNvPr id="35847" name="Rectangle 2"/>
          <p:cNvSpPr txBox="1">
            <a:spLocks noChangeArrowheads="1"/>
          </p:cNvSpPr>
          <p:nvPr/>
        </p:nvSpPr>
        <p:spPr bwMode="auto">
          <a:xfrm>
            <a:off x="409575"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a:solidFill>
                  <a:schemeClr val="hlink"/>
                </a:solidFill>
              </a:rPr>
              <a:t>A Few Notes on Missing Values: </a:t>
            </a:r>
          </a:p>
          <a:p>
            <a:pPr eaLnBrk="1" hangingPunct="1"/>
            <a:r>
              <a:rPr lang="en-US" sz="2400" b="1">
                <a:solidFill>
                  <a:schemeClr val="hlink"/>
                </a:solidFill>
              </a:rPr>
              <a:t>Example 1 </a:t>
            </a:r>
            <a:r>
              <a:rPr lang="en-US" sz="1800" b="1">
                <a:solidFill>
                  <a:schemeClr val="hlink"/>
                </a:solidFill>
              </a:rPr>
              <a:t>(cont’d)</a:t>
            </a:r>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6338" y="1378578"/>
            <a:ext cx="5143500" cy="402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Oval 5"/>
          <p:cNvSpPr>
            <a:spLocks noChangeArrowheads="1"/>
          </p:cNvSpPr>
          <p:nvPr/>
        </p:nvSpPr>
        <p:spPr bwMode="auto">
          <a:xfrm>
            <a:off x="3636338" y="2652814"/>
            <a:ext cx="2041448" cy="590116"/>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3206621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sz="2400" b="1" dirty="0" smtClean="0">
                <a:ea typeface="ＭＳ Ｐゴシック" pitchFamily="34" charset="-128"/>
              </a:rPr>
              <a:t>Data and </a:t>
            </a:r>
            <a:r>
              <a:rPr lang="en-US" sz="2400" b="1" dirty="0" err="1" smtClean="0">
                <a:ea typeface="ＭＳ Ｐゴシック" pitchFamily="34" charset="-128"/>
              </a:rPr>
              <a:t>Workfile</a:t>
            </a:r>
            <a:r>
              <a:rPr lang="en-US" sz="2400" b="1" dirty="0" smtClean="0">
                <a:ea typeface="ＭＳ Ｐゴシック" pitchFamily="34" charset="-128"/>
              </a:rPr>
              <a:t> Documentation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382772" y="1200150"/>
            <a:ext cx="8304028" cy="4686300"/>
          </a:xfrm>
        </p:spPr>
        <p:txBody>
          <a:bodyPr/>
          <a:lstStyle/>
          <a:p>
            <a:pPr eaLnBrk="1" hangingPunct="1">
              <a:spcBef>
                <a:spcPts val="0"/>
              </a:spcBef>
              <a:spcAft>
                <a:spcPts val="600"/>
              </a:spcAft>
              <a:buSzPct val="100000"/>
              <a:buFont typeface="Arial" pitchFamily="34" charset="0"/>
              <a:buChar char="•"/>
              <a:defRPr/>
            </a:pPr>
            <a:r>
              <a:rPr lang="en-US" sz="1600" dirty="0"/>
              <a:t>Workfile </a:t>
            </a:r>
            <a:r>
              <a:rPr lang="en-US" sz="1600" dirty="0" smtClean="0"/>
              <a:t>Page</a:t>
            </a:r>
            <a:r>
              <a:rPr lang="en-US" sz="1600" dirty="0"/>
              <a:t>: </a:t>
            </a:r>
            <a:r>
              <a:rPr lang="en-US" sz="1600" i="1" dirty="0"/>
              <a:t>Missing_Example2</a:t>
            </a:r>
            <a:r>
              <a:rPr lang="en-US" sz="1600" dirty="0"/>
              <a:t> </a:t>
            </a:r>
            <a:r>
              <a:rPr lang="en-US" sz="1600" dirty="0" smtClean="0"/>
              <a:t>(Data.xlsx </a:t>
            </a:r>
            <a:r>
              <a:rPr lang="en-US" sz="1600" dirty="0"/>
              <a:t>tab </a:t>
            </a:r>
            <a:r>
              <a:rPr lang="en-US" sz="1600" i="1" dirty="0" smtClean="0"/>
              <a:t>Missing_Example2</a:t>
            </a:r>
            <a:r>
              <a:rPr lang="en-US" sz="1600" dirty="0"/>
              <a:t>): </a:t>
            </a:r>
            <a:r>
              <a:rPr lang="en-US" sz="1600" dirty="0" smtClean="0"/>
              <a:t>	quarterly</a:t>
            </a:r>
            <a:r>
              <a:rPr lang="en-US" sz="1600" dirty="0"/>
              <a:t>, Q1 1980 – Q1 2012</a:t>
            </a:r>
          </a:p>
          <a:p>
            <a:pPr lvl="1" eaLnBrk="1" hangingPunct="1">
              <a:spcBef>
                <a:spcPts val="0"/>
              </a:spcBef>
              <a:spcAft>
                <a:spcPts val="600"/>
              </a:spcAft>
              <a:buSzPct val="100000"/>
              <a:buFont typeface="Wingdings" pitchFamily="2" charset="2"/>
              <a:buChar char="ü"/>
              <a:defRPr/>
            </a:pPr>
            <a:r>
              <a:rPr lang="en-US" sz="1400" dirty="0" err="1"/>
              <a:t>Inv</a:t>
            </a:r>
            <a:r>
              <a:rPr lang="en-US" sz="1400" dirty="0"/>
              <a:t> – real private sector investments (billions of dollars) from the Bureau of Economic Analysis. </a:t>
            </a:r>
          </a:p>
          <a:p>
            <a:pPr lvl="2" eaLnBrk="1" hangingPunct="1">
              <a:spcBef>
                <a:spcPts val="0"/>
              </a:spcBef>
              <a:spcAft>
                <a:spcPts val="600"/>
              </a:spcAft>
              <a:buSzPct val="100000"/>
              <a:buFont typeface="Wingdings" pitchFamily="2" charset="2"/>
              <a:buChar char="ü"/>
              <a:defRPr/>
            </a:pPr>
            <a:r>
              <a:rPr lang="en-US" dirty="0" smtClean="0"/>
              <a:t> Missing </a:t>
            </a:r>
            <a:r>
              <a:rPr lang="en-US" dirty="0"/>
              <a:t>data coded as “0” </a:t>
            </a:r>
          </a:p>
          <a:p>
            <a:pPr eaLnBrk="1" hangingPunct="1">
              <a:spcBef>
                <a:spcPts val="0"/>
              </a:spcBef>
              <a:spcAft>
                <a:spcPts val="600"/>
              </a:spcAft>
              <a:buSzPct val="100000"/>
              <a:buFont typeface="Arial" pitchFamily="34" charset="0"/>
              <a:buChar char="•"/>
              <a:defRPr/>
            </a:pPr>
            <a:endParaRPr lang="en-US" sz="1600" dirty="0" smtClean="0"/>
          </a:p>
          <a:p>
            <a:pPr eaLnBrk="1" hangingPunct="1">
              <a:spcBef>
                <a:spcPts val="0"/>
              </a:spcBef>
              <a:spcAft>
                <a:spcPts val="600"/>
              </a:spcAft>
              <a:buSzPct val="100000"/>
              <a:buFont typeface="Arial" pitchFamily="34" charset="0"/>
              <a:buChar char="•"/>
              <a:defRPr/>
            </a:pPr>
            <a:r>
              <a:rPr lang="en-US" sz="1600" dirty="0" smtClean="0"/>
              <a:t>Workfile Page: </a:t>
            </a:r>
            <a:r>
              <a:rPr lang="en-US" sz="1600" i="1" dirty="0" smtClean="0"/>
              <a:t>Missing_Example3</a:t>
            </a:r>
            <a:r>
              <a:rPr lang="en-US" sz="1600" dirty="0"/>
              <a:t> </a:t>
            </a:r>
            <a:r>
              <a:rPr lang="en-US" sz="1600" dirty="0" smtClean="0"/>
              <a:t>(Data.xlsx </a:t>
            </a:r>
            <a:r>
              <a:rPr lang="en-US" sz="1600" dirty="0"/>
              <a:t>tab </a:t>
            </a:r>
            <a:r>
              <a:rPr lang="en-US" sz="1600" i="1" dirty="0" smtClean="0"/>
              <a:t>Missing_Example3</a:t>
            </a:r>
            <a:r>
              <a:rPr lang="en-US" sz="1600" dirty="0" smtClean="0"/>
              <a:t>): 	quarterly</a:t>
            </a:r>
            <a:r>
              <a:rPr lang="en-US" sz="1600" dirty="0"/>
              <a:t>, </a:t>
            </a:r>
            <a:r>
              <a:rPr lang="en-US" sz="1600" dirty="0" smtClean="0"/>
              <a:t>Q1 </a:t>
            </a:r>
            <a:r>
              <a:rPr lang="en-US" sz="1600" dirty="0"/>
              <a:t>1980 – Q1 </a:t>
            </a:r>
            <a:r>
              <a:rPr lang="en-US" sz="1600" dirty="0" smtClean="0"/>
              <a:t>2012</a:t>
            </a:r>
            <a:endParaRPr lang="en-US" sz="1600" dirty="0"/>
          </a:p>
          <a:p>
            <a:pPr lvl="1" eaLnBrk="1" hangingPunct="1">
              <a:spcBef>
                <a:spcPts val="0"/>
              </a:spcBef>
              <a:spcAft>
                <a:spcPts val="600"/>
              </a:spcAft>
              <a:buSzPct val="100000"/>
              <a:buFont typeface="Wingdings" pitchFamily="2" charset="2"/>
              <a:buChar char="ü"/>
              <a:defRPr/>
            </a:pPr>
            <a:r>
              <a:rPr lang="en-US" sz="1400" dirty="0" err="1" smtClean="0"/>
              <a:t>Inv</a:t>
            </a:r>
            <a:r>
              <a:rPr lang="en-US" sz="1400" dirty="0" smtClean="0"/>
              <a:t> </a:t>
            </a:r>
            <a:r>
              <a:rPr lang="en-US" sz="1400" dirty="0"/>
              <a:t>– real private sector investments (billions of dollars) from the Bureau of Economic Analysis. </a:t>
            </a:r>
            <a:endParaRPr lang="en-US" sz="1400" dirty="0" smtClean="0"/>
          </a:p>
          <a:p>
            <a:pPr lvl="2" eaLnBrk="1" hangingPunct="1">
              <a:spcBef>
                <a:spcPts val="0"/>
              </a:spcBef>
              <a:spcAft>
                <a:spcPts val="600"/>
              </a:spcAft>
              <a:buSzPct val="100000"/>
              <a:buFont typeface="Wingdings" pitchFamily="2" charset="2"/>
              <a:buChar char="ü"/>
              <a:defRPr/>
            </a:pPr>
            <a:r>
              <a:rPr lang="en-US" dirty="0" smtClean="0"/>
              <a:t> Missing data coded as “-999”, “-99</a:t>
            </a:r>
            <a:r>
              <a:rPr lang="en-US" dirty="0"/>
              <a:t>”, </a:t>
            </a:r>
            <a:r>
              <a:rPr lang="en-US" dirty="0" smtClean="0"/>
              <a:t>and </a:t>
            </a:r>
            <a:r>
              <a:rPr lang="en-US" dirty="0"/>
              <a:t>“-</a:t>
            </a:r>
            <a:r>
              <a:rPr lang="en-US" dirty="0" smtClean="0"/>
              <a:t>9”.  </a:t>
            </a:r>
            <a:endParaRPr lang="en-US" dirty="0"/>
          </a:p>
          <a:p>
            <a:pPr marL="0" indent="0" eaLnBrk="1" hangingPunct="1">
              <a:buNone/>
              <a:defRPr/>
            </a:pPr>
            <a:endParaRPr lang="en-US" sz="2000" dirty="0" smtClean="0"/>
          </a:p>
          <a:p>
            <a:pPr eaLnBrk="1" hangingPunct="1">
              <a:spcBef>
                <a:spcPts val="0"/>
              </a:spcBef>
              <a:spcAft>
                <a:spcPts val="600"/>
              </a:spcAft>
              <a:buSzPct val="100000"/>
              <a:buFont typeface="Arial" pitchFamily="34" charset="0"/>
              <a:buChar char="•"/>
              <a:defRPr/>
            </a:pPr>
            <a:r>
              <a:rPr lang="en-US" sz="1600" dirty="0" smtClean="0"/>
              <a:t>Workfile Page: </a:t>
            </a:r>
            <a:r>
              <a:rPr lang="en-US" sz="1600" i="1" dirty="0" err="1" smtClean="0"/>
              <a:t>Missing_Regression</a:t>
            </a:r>
            <a:r>
              <a:rPr lang="en-US" sz="1600" dirty="0" smtClean="0"/>
              <a:t> (Data.xlsx </a:t>
            </a:r>
            <a:r>
              <a:rPr lang="en-US" sz="1600" dirty="0"/>
              <a:t>tab </a:t>
            </a:r>
            <a:r>
              <a:rPr lang="en-US" sz="1600" i="1" dirty="0" err="1" smtClean="0"/>
              <a:t>Missing_Regression</a:t>
            </a:r>
            <a:r>
              <a:rPr lang="en-US" sz="1600" dirty="0" smtClean="0"/>
              <a:t>): 	quarterly</a:t>
            </a:r>
            <a:r>
              <a:rPr lang="en-US" sz="1600" dirty="0"/>
              <a:t>, </a:t>
            </a:r>
            <a:r>
              <a:rPr lang="en-US" sz="1600" dirty="0" smtClean="0"/>
              <a:t>Q1 </a:t>
            </a:r>
            <a:r>
              <a:rPr lang="en-US" sz="1600" dirty="0"/>
              <a:t>1980 – Q1 </a:t>
            </a:r>
            <a:r>
              <a:rPr lang="en-US" sz="1600" dirty="0" smtClean="0"/>
              <a:t>2012</a:t>
            </a:r>
            <a:endParaRPr lang="en-US" sz="1600" dirty="0"/>
          </a:p>
          <a:p>
            <a:pPr lvl="1" eaLnBrk="1" hangingPunct="1">
              <a:spcBef>
                <a:spcPts val="0"/>
              </a:spcBef>
              <a:spcAft>
                <a:spcPts val="600"/>
              </a:spcAft>
              <a:buSzPct val="100000"/>
              <a:buFont typeface="Wingdings" pitchFamily="2" charset="2"/>
              <a:buChar char="ü"/>
              <a:defRPr/>
            </a:pPr>
            <a:r>
              <a:rPr lang="en-US" sz="1400" dirty="0"/>
              <a:t>GDP – real GDP data (billions of dollars) from the Bureau of Economic Analysis. </a:t>
            </a:r>
            <a:endParaRPr lang="en-US" sz="1400" dirty="0" smtClean="0"/>
          </a:p>
          <a:p>
            <a:pPr lvl="1" eaLnBrk="1" hangingPunct="1">
              <a:spcBef>
                <a:spcPts val="0"/>
              </a:spcBef>
              <a:spcAft>
                <a:spcPts val="600"/>
              </a:spcAft>
              <a:buSzPct val="100000"/>
              <a:buFont typeface="Wingdings" pitchFamily="2" charset="2"/>
              <a:buChar char="ü"/>
              <a:defRPr/>
            </a:pPr>
            <a:r>
              <a:rPr lang="en-US" sz="1400" dirty="0" err="1" smtClean="0"/>
              <a:t>Inv</a:t>
            </a:r>
            <a:r>
              <a:rPr lang="en-US" sz="1400" dirty="0" smtClean="0"/>
              <a:t> </a:t>
            </a:r>
            <a:r>
              <a:rPr lang="en-US" sz="1400" dirty="0"/>
              <a:t>– real private sector investments (billions of dollars) from the Bureau of Economic Analysis. </a:t>
            </a:r>
          </a:p>
          <a:p>
            <a:pPr lvl="2" eaLnBrk="1" hangingPunct="1">
              <a:spcBef>
                <a:spcPts val="0"/>
              </a:spcBef>
              <a:spcAft>
                <a:spcPts val="600"/>
              </a:spcAft>
              <a:buSzPct val="100000"/>
              <a:buFont typeface="Wingdings" pitchFamily="2" charset="2"/>
              <a:buChar char="ü"/>
              <a:defRPr/>
            </a:pPr>
            <a:r>
              <a:rPr lang="en-US" dirty="0" smtClean="0"/>
              <a:t> Missing </a:t>
            </a:r>
            <a:r>
              <a:rPr lang="en-US" dirty="0"/>
              <a:t>data coded as </a:t>
            </a:r>
            <a:r>
              <a:rPr lang="en-US" dirty="0" smtClean="0"/>
              <a:t>“NA” </a:t>
            </a:r>
            <a:endParaRPr lang="en-US" dirty="0"/>
          </a:p>
          <a:p>
            <a:pPr marL="0" indent="0" eaLnBrk="1" hangingPunct="1">
              <a:buNone/>
              <a:defRPr/>
            </a:pPr>
            <a:endParaRPr lang="en-US" sz="2000" dirty="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09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22126ADD-827A-4FC6-B9D0-879BC891CACA}" type="slidenum">
              <a:rPr lang="en-US" sz="800" smtClean="0"/>
              <a:pPr eaLnBrk="1" hangingPunct="1">
                <a:defRPr/>
              </a:pPr>
              <a:t>4</a:t>
            </a:fld>
            <a:endParaRPr lang="en-US" sz="800" smtClean="0"/>
          </a:p>
        </p:txBody>
      </p:sp>
    </p:spTree>
    <p:extLst>
      <p:ext uri="{BB962C8B-B14F-4D97-AF65-F5344CB8AC3E}">
        <p14:creationId xmlns:p14="http://schemas.microsoft.com/office/powerpoint/2010/main" val="36994629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AB4ACC96-8B8B-42FB-9427-A4FCBBB08345}" type="slidenum">
              <a:rPr lang="en-US" sz="800" smtClean="0">
                <a:solidFill>
                  <a:schemeClr val="accent1"/>
                </a:solidFill>
              </a:rPr>
              <a:pPr>
                <a:defRPr/>
              </a:pPr>
              <a:t>40</a:t>
            </a:fld>
            <a:endParaRPr lang="en-US" sz="800" smtClean="0">
              <a:solidFill>
                <a:schemeClr val="accent1"/>
              </a:solidFill>
            </a:endParaRPr>
          </a:p>
        </p:txBody>
      </p:sp>
      <p:grpSp>
        <p:nvGrpSpPr>
          <p:cNvPr id="35843" name="Group 2"/>
          <p:cNvGrpSpPr>
            <a:grpSpLocks/>
          </p:cNvGrpSpPr>
          <p:nvPr/>
        </p:nvGrpSpPr>
        <p:grpSpPr bwMode="auto">
          <a:xfrm>
            <a:off x="4667916" y="1304926"/>
            <a:ext cx="3539830" cy="3181350"/>
            <a:chOff x="6186488" y="2987675"/>
            <a:chExt cx="3539830" cy="3181350"/>
          </a:xfrm>
        </p:grpSpPr>
        <p:pic>
          <p:nvPicPr>
            <p:cNvPr id="35850"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6488" y="2987675"/>
              <a:ext cx="2095500" cy="318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3"/>
            <p:cNvSpPr txBox="1">
              <a:spLocks noChangeArrowheads="1"/>
            </p:cNvSpPr>
            <p:nvPr/>
          </p:nvSpPr>
          <p:spPr bwMode="auto">
            <a:xfrm>
              <a:off x="8648405" y="4907757"/>
              <a:ext cx="1077913"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300" b="1" i="1" dirty="0">
                  <a:ea typeface="ＭＳ Ｐゴシック" pitchFamily="34" charset="-128"/>
                </a:rPr>
                <a:t>Converted to NA  values</a:t>
              </a:r>
            </a:p>
            <a:p>
              <a:pPr eaLnBrk="1" hangingPunct="1">
                <a:defRPr/>
              </a:pPr>
              <a:endParaRPr lang="en-US" dirty="0" smtClean="0"/>
            </a:p>
          </p:txBody>
        </p:sp>
        <p:cxnSp>
          <p:nvCxnSpPr>
            <p:cNvPr id="35852" name="Straight Arrow Connector 2"/>
            <p:cNvCxnSpPr>
              <a:cxnSpLocks noChangeShapeType="1"/>
            </p:cNvCxnSpPr>
            <p:nvPr/>
          </p:nvCxnSpPr>
          <p:spPr bwMode="auto">
            <a:xfrm flipH="1" flipV="1">
              <a:off x="7683500" y="4768850"/>
              <a:ext cx="766763" cy="481013"/>
            </a:xfrm>
            <a:prstGeom prst="straightConnector1">
              <a:avLst/>
            </a:prstGeom>
            <a:noFill/>
            <a:ln w="3175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35853" name="Straight Arrow Connector 2"/>
            <p:cNvCxnSpPr>
              <a:cxnSpLocks noChangeShapeType="1"/>
            </p:cNvCxnSpPr>
            <p:nvPr/>
          </p:nvCxnSpPr>
          <p:spPr bwMode="auto">
            <a:xfrm flipH="1">
              <a:off x="7683500" y="5249863"/>
              <a:ext cx="766763" cy="0"/>
            </a:xfrm>
            <a:prstGeom prst="straightConnector1">
              <a:avLst/>
            </a:prstGeom>
            <a:noFill/>
            <a:ln w="3175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35854" name="Straight Arrow Connector 2"/>
            <p:cNvCxnSpPr>
              <a:cxnSpLocks noChangeShapeType="1"/>
            </p:cNvCxnSpPr>
            <p:nvPr/>
          </p:nvCxnSpPr>
          <p:spPr bwMode="auto">
            <a:xfrm flipH="1">
              <a:off x="7683500" y="5249863"/>
              <a:ext cx="766763" cy="487362"/>
            </a:xfrm>
            <a:prstGeom prst="straightConnector1">
              <a:avLst/>
            </a:prstGeom>
            <a:noFill/>
            <a:ln w="3175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13" name="Rectangle 3"/>
          <p:cNvSpPr txBox="1">
            <a:spLocks noChangeArrowheads="1"/>
          </p:cNvSpPr>
          <p:nvPr/>
        </p:nvSpPr>
        <p:spPr>
          <a:xfrm>
            <a:off x="629443" y="1229722"/>
            <a:ext cx="3772435" cy="3565561"/>
          </a:xfrm>
          <a:prstGeom prst="rect">
            <a:avLst/>
          </a:prstGeom>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393700" indent="-285750" eaLnBrk="1" hangingPunct="1">
              <a:buFont typeface="Arial" pitchFamily="34" charset="0"/>
              <a:buChar char="•"/>
              <a:defRPr/>
            </a:pPr>
            <a:r>
              <a:rPr lang="en-US" sz="1600" dirty="0" smtClean="0"/>
              <a:t>Open the “</a:t>
            </a:r>
            <a:r>
              <a:rPr lang="en-US" sz="1600" dirty="0" err="1" smtClean="0"/>
              <a:t>i</a:t>
            </a:r>
            <a:r>
              <a:rPr lang="en-US" sz="1600" i="1" dirty="0" err="1" smtClean="0"/>
              <a:t>nv</a:t>
            </a:r>
            <a:r>
              <a:rPr lang="en-US" sz="1600" dirty="0" smtClean="0"/>
              <a:t>” series and notice that </a:t>
            </a:r>
            <a:r>
              <a:rPr lang="en-US" sz="1600" dirty="0" err="1" smtClean="0"/>
              <a:t>EViews</a:t>
            </a:r>
            <a:r>
              <a:rPr lang="en-US" sz="1600" dirty="0" smtClean="0"/>
              <a:t> has converted the missing Excel values with code “none”, to </a:t>
            </a:r>
            <a:r>
              <a:rPr lang="en-US" sz="1600" b="1" dirty="0" smtClean="0"/>
              <a:t>NA</a:t>
            </a:r>
            <a:r>
              <a:rPr lang="en-US" sz="1600" dirty="0" smtClean="0"/>
              <a:t>s.  </a:t>
            </a:r>
          </a:p>
          <a:p>
            <a:pPr marL="393700" indent="-285750" eaLnBrk="1" hangingPunct="1">
              <a:buFont typeface="Arial" pitchFamily="34" charset="0"/>
              <a:buChar char="•"/>
              <a:defRPr/>
            </a:pPr>
            <a:r>
              <a:rPr lang="en-US" sz="1600" dirty="0" smtClean="0"/>
              <a:t>Note: </a:t>
            </a:r>
            <a:r>
              <a:rPr lang="en-US" sz="1600" dirty="0" err="1"/>
              <a:t>EViews</a:t>
            </a:r>
            <a:r>
              <a:rPr lang="en-US" sz="1600" dirty="0"/>
              <a:t> allows only one code to be translated this way. </a:t>
            </a:r>
            <a:r>
              <a:rPr lang="en-US" sz="1600" dirty="0" smtClean="0"/>
              <a:t>For </a:t>
            </a:r>
            <a:r>
              <a:rPr lang="en-US" sz="1600" dirty="0"/>
              <a:t>multiple codes, see Example 3 </a:t>
            </a:r>
            <a:r>
              <a:rPr lang="en-US" sz="1600" dirty="0" smtClean="0"/>
              <a:t>below. </a:t>
            </a:r>
            <a:endParaRPr lang="en-US" sz="1600" dirty="0"/>
          </a:p>
          <a:p>
            <a:pPr marL="393700" indent="-285750" eaLnBrk="1" hangingPunct="1">
              <a:buFont typeface="Arial" pitchFamily="34" charset="0"/>
              <a:buChar char="•"/>
              <a:defRPr/>
            </a:pPr>
            <a:endParaRPr lang="en-US" sz="1600" dirty="0" smtClean="0"/>
          </a:p>
          <a:p>
            <a:pPr marL="0" indent="0" eaLnBrk="1" hangingPunct="1">
              <a:buFont typeface="Times" pitchFamily="17" charset="0"/>
              <a:buNone/>
              <a:defRPr/>
            </a:pPr>
            <a:r>
              <a:rPr lang="en-US" sz="1800" b="1" dirty="0" smtClean="0"/>
              <a:t>		</a:t>
            </a:r>
            <a:endParaRPr lang="en-US" dirty="0" smtClean="0"/>
          </a:p>
          <a:p>
            <a:pPr marL="0" indent="0" eaLnBrk="1" hangingPunct="1">
              <a:buFontTx/>
              <a:buNone/>
              <a:defRPr/>
            </a:pPr>
            <a:endParaRPr lang="en-US" dirty="0" smtClean="0"/>
          </a:p>
          <a:p>
            <a:pPr eaLnBrk="1" hangingPunct="1">
              <a:defRPr/>
            </a:pPr>
            <a:endParaRPr lang="en-US" dirty="0" smtClean="0"/>
          </a:p>
        </p:txBody>
      </p:sp>
      <p:sp>
        <p:nvSpPr>
          <p:cNvPr id="35847" name="Rectangle 2"/>
          <p:cNvSpPr txBox="1">
            <a:spLocks noChangeArrowheads="1"/>
          </p:cNvSpPr>
          <p:nvPr/>
        </p:nvSpPr>
        <p:spPr bwMode="auto">
          <a:xfrm>
            <a:off x="409575"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smtClean="0">
                <a:solidFill>
                  <a:schemeClr val="hlink"/>
                </a:solidFill>
              </a:rPr>
              <a:t>Missing </a:t>
            </a:r>
            <a:r>
              <a:rPr lang="en-US" sz="2400" b="1" dirty="0">
                <a:solidFill>
                  <a:schemeClr val="hlink"/>
                </a:solidFill>
              </a:rPr>
              <a:t>Values: </a:t>
            </a:r>
          </a:p>
          <a:p>
            <a:pPr eaLnBrk="1" hangingPunct="1"/>
            <a:r>
              <a:rPr lang="en-US" sz="2400" b="1" dirty="0">
                <a:solidFill>
                  <a:schemeClr val="hlink"/>
                </a:solidFill>
              </a:rPr>
              <a:t>Example 1 </a:t>
            </a:r>
            <a:r>
              <a:rPr lang="en-US" sz="1800" b="1" dirty="0">
                <a:solidFill>
                  <a:schemeClr val="hlink"/>
                </a:solidFill>
              </a:rPr>
              <a:t>(cont’d)</a:t>
            </a:r>
          </a:p>
        </p:txBody>
      </p:sp>
    </p:spTree>
    <p:extLst>
      <p:ext uri="{BB962C8B-B14F-4D97-AF65-F5344CB8AC3E}">
        <p14:creationId xmlns:p14="http://schemas.microsoft.com/office/powerpoint/2010/main" val="39183579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Missing Values: </a:t>
            </a:r>
            <a:br>
              <a:rPr lang="en-US" sz="2400" b="1" dirty="0" smtClean="0">
                <a:ea typeface="ＭＳ Ｐゴシック" pitchFamily="34" charset="-128"/>
              </a:rPr>
            </a:br>
            <a:r>
              <a:rPr lang="en-US" sz="2400" b="1" dirty="0" smtClean="0">
                <a:ea typeface="ＭＳ Ｐゴシック" pitchFamily="34" charset="-128"/>
              </a:rPr>
              <a:t>Example 2</a:t>
            </a:r>
          </a:p>
        </p:txBody>
      </p:sp>
      <p:sp>
        <p:nvSpPr>
          <p:cNvPr id="4100" name="Rectangle 3"/>
          <p:cNvSpPr>
            <a:spLocks noGrp="1" noChangeArrowheads="1"/>
          </p:cNvSpPr>
          <p:nvPr>
            <p:ph idx="1"/>
          </p:nvPr>
        </p:nvSpPr>
        <p:spPr>
          <a:xfrm>
            <a:off x="781050" y="1118634"/>
            <a:ext cx="8131175" cy="1975440"/>
          </a:xfrm>
        </p:spPr>
        <p:txBody>
          <a:bodyPr/>
          <a:lstStyle/>
          <a:p>
            <a:pPr eaLnBrk="1" hangingPunct="1">
              <a:buFont typeface="Arial" pitchFamily="34" charset="0"/>
              <a:buChar char="•"/>
              <a:defRPr/>
            </a:pPr>
            <a:r>
              <a:rPr lang="en-US" sz="1800" dirty="0" smtClean="0"/>
              <a:t>Suppose that the missing data in an external file is coded as “</a:t>
            </a:r>
            <a:r>
              <a:rPr lang="en-US" sz="1800" i="1" dirty="0" smtClean="0"/>
              <a:t>0</a:t>
            </a:r>
            <a:r>
              <a:rPr lang="en-US" sz="1800" dirty="0" smtClean="0"/>
              <a:t>”.  </a:t>
            </a:r>
          </a:p>
          <a:p>
            <a:pPr marL="0" indent="0" eaLnBrk="1" hangingPunct="1">
              <a:buNone/>
              <a:defRPr/>
            </a:pPr>
            <a:r>
              <a:rPr lang="en-US" sz="1800" dirty="0" smtClean="0"/>
              <a:t>   </a:t>
            </a:r>
            <a:r>
              <a:rPr lang="en-US" sz="1600" u="sng" dirty="0" smtClean="0"/>
              <a:t>Missing Values: Example 2</a:t>
            </a:r>
          </a:p>
          <a:p>
            <a:pPr marL="449263" indent="-342900" eaLnBrk="1" hangingPunct="1">
              <a:buFont typeface="+mj-lt"/>
              <a:buAutoNum type="arabicPeriod"/>
              <a:defRPr/>
            </a:pPr>
            <a:r>
              <a:rPr lang="en-US" sz="1400" dirty="0"/>
              <a:t>Click on the </a:t>
            </a:r>
            <a:r>
              <a:rPr lang="en-US" sz="1400" i="1" dirty="0" smtClean="0"/>
              <a:t>Missing_Example2</a:t>
            </a:r>
            <a:r>
              <a:rPr lang="en-US" sz="1400" dirty="0" smtClean="0"/>
              <a:t> </a:t>
            </a:r>
            <a:r>
              <a:rPr lang="en-US" sz="1400" dirty="0" err="1"/>
              <a:t>EViews</a:t>
            </a:r>
            <a:r>
              <a:rPr lang="en-US" sz="1400" dirty="0"/>
              <a:t> page on the </a:t>
            </a:r>
            <a:r>
              <a:rPr lang="en-US" sz="1400" b="1" i="1" dirty="0"/>
              <a:t>Tutorial4.wf1 file</a:t>
            </a:r>
            <a:r>
              <a:rPr lang="en-US" sz="1400" dirty="0"/>
              <a:t>. </a:t>
            </a:r>
          </a:p>
          <a:p>
            <a:pPr marL="449263" indent="-342900" eaLnBrk="1" hangingPunct="1">
              <a:buFont typeface="+mj-lt"/>
              <a:buAutoNum type="arabicPeriod"/>
              <a:defRPr/>
            </a:pPr>
            <a:r>
              <a:rPr lang="en-US" sz="1400" dirty="0"/>
              <a:t>Load the data in </a:t>
            </a:r>
            <a:r>
              <a:rPr lang="en-US" sz="1400" dirty="0" err="1"/>
              <a:t>EViews</a:t>
            </a:r>
            <a:r>
              <a:rPr lang="en-US" sz="1400" dirty="0"/>
              <a:t> by clicking on </a:t>
            </a:r>
            <a:r>
              <a:rPr lang="en-US" sz="1400" b="1" dirty="0"/>
              <a:t>File → Open → Foreign Data as </a:t>
            </a:r>
            <a:r>
              <a:rPr lang="en-US" sz="1400" b="1" dirty="0" err="1"/>
              <a:t>Workfile</a:t>
            </a:r>
            <a:r>
              <a:rPr lang="en-US" sz="1400" b="1" dirty="0"/>
              <a:t> </a:t>
            </a:r>
            <a:r>
              <a:rPr lang="en-US" sz="1400" dirty="0"/>
              <a:t>in the </a:t>
            </a:r>
            <a:r>
              <a:rPr lang="en-US" sz="1400" dirty="0" err="1"/>
              <a:t>EViews</a:t>
            </a:r>
            <a:r>
              <a:rPr lang="en-US" sz="1400" dirty="0"/>
              <a:t> toolbar (make sure the </a:t>
            </a:r>
            <a:r>
              <a:rPr lang="en-US" sz="1400" i="1" dirty="0" smtClean="0"/>
              <a:t>Missing_Example2</a:t>
            </a:r>
            <a:r>
              <a:rPr lang="en-US" sz="1400" dirty="0" smtClean="0"/>
              <a:t> </a:t>
            </a:r>
            <a:r>
              <a:rPr lang="en-US" sz="1400" dirty="0"/>
              <a:t>tab is also clicked in the </a:t>
            </a:r>
            <a:r>
              <a:rPr lang="en-US" sz="1400" dirty="0" smtClean="0"/>
              <a:t>excel file </a:t>
            </a:r>
            <a:r>
              <a:rPr lang="en-US" sz="1400" b="1" i="1" dirty="0" smtClean="0"/>
              <a:t>Tutorial4_Data.xls</a:t>
            </a:r>
            <a:r>
              <a:rPr lang="en-US" sz="1400" dirty="0"/>
              <a:t>).</a:t>
            </a:r>
          </a:p>
          <a:p>
            <a:pPr marL="449263" indent="-342900" eaLnBrk="1" hangingPunct="1">
              <a:buFont typeface="+mj-lt"/>
              <a:buAutoNum type="arabicPeriod"/>
              <a:defRPr/>
            </a:pPr>
            <a:r>
              <a:rPr lang="en-US" sz="1400" dirty="0" smtClean="0"/>
              <a:t>The</a:t>
            </a:r>
            <a:r>
              <a:rPr lang="en-US" sz="1400" b="1" dirty="0" smtClean="0"/>
              <a:t> </a:t>
            </a:r>
            <a:r>
              <a:rPr lang="en-US" sz="1400" b="1" dirty="0"/>
              <a:t>Excel Read </a:t>
            </a:r>
            <a:r>
              <a:rPr lang="en-US" sz="1400" dirty="0"/>
              <a:t>dialog box opens up; click on </a:t>
            </a:r>
            <a:r>
              <a:rPr lang="en-US" sz="1400" b="1" dirty="0" smtClean="0"/>
              <a:t>Next. </a:t>
            </a:r>
            <a:r>
              <a:rPr lang="en-US" sz="1400" dirty="0" smtClean="0"/>
              <a:t>Under </a:t>
            </a:r>
            <a:r>
              <a:rPr lang="en-US" sz="1400" dirty="0"/>
              <a:t>“</a:t>
            </a:r>
            <a:r>
              <a:rPr lang="en-US" sz="1400" b="1" i="1" dirty="0"/>
              <a:t>Text Representing NA</a:t>
            </a:r>
            <a:r>
              <a:rPr lang="en-US" sz="1400" dirty="0"/>
              <a:t>” specify the missing code; in this case </a:t>
            </a:r>
            <a:r>
              <a:rPr lang="en-US" sz="1400" dirty="0" smtClean="0"/>
              <a:t>“</a:t>
            </a:r>
            <a:r>
              <a:rPr lang="en-US" sz="1400" i="1" dirty="0"/>
              <a:t>0</a:t>
            </a:r>
            <a:r>
              <a:rPr lang="en-US" sz="1400" dirty="0" smtClean="0"/>
              <a:t>”. </a:t>
            </a:r>
          </a:p>
          <a:p>
            <a:pPr marL="449263" indent="-342900" eaLnBrk="1" hangingPunct="1">
              <a:buFont typeface="+mj-lt"/>
              <a:buAutoNum type="arabicPeriod"/>
              <a:defRPr/>
            </a:pPr>
            <a:r>
              <a:rPr lang="en-US" sz="1400" dirty="0" smtClean="0"/>
              <a:t>Press </a:t>
            </a:r>
            <a:r>
              <a:rPr lang="en-US" sz="1400" b="1" dirty="0"/>
              <a:t>Finish</a:t>
            </a:r>
            <a:r>
              <a:rPr lang="en-US" sz="1400" dirty="0"/>
              <a:t>. </a:t>
            </a:r>
          </a:p>
          <a:p>
            <a:pPr marL="288925" indent="-288925" eaLnBrk="1" hangingPunct="1">
              <a:buFont typeface="+mj-lt"/>
              <a:buAutoNum type="arabicPeriod"/>
              <a:defRPr/>
            </a:pPr>
            <a:endParaRPr lang="en-US" sz="1600" b="1" dirty="0" smtClean="0"/>
          </a:p>
          <a:p>
            <a:pPr marL="0" indent="0" eaLnBrk="1" hangingPunct="1">
              <a:buFont typeface="Times" pitchFamily="17" charset="0"/>
              <a:buNone/>
              <a:defRPr/>
            </a:pPr>
            <a:r>
              <a:rPr lang="en-US" sz="1800" b="1" dirty="0" smtClean="0"/>
              <a:t>		</a:t>
            </a: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686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5A83763D-59A1-4922-9A7A-9D38CF514C1B}" type="slidenum">
              <a:rPr lang="en-US" sz="800" smtClean="0"/>
              <a:pPr eaLnBrk="1" hangingPunct="1">
                <a:defRPr/>
              </a:pPr>
              <a:t>41</a:t>
            </a:fld>
            <a:endParaRPr lang="en-US" sz="800" smtClean="0"/>
          </a:p>
        </p:txBody>
      </p:sp>
      <p:pic>
        <p:nvPicPr>
          <p:cNvPr id="3686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6358" y="3335584"/>
            <a:ext cx="1447800"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1141" y="3186722"/>
            <a:ext cx="4374820" cy="343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Oval 5"/>
          <p:cNvSpPr>
            <a:spLocks noChangeArrowheads="1"/>
          </p:cNvSpPr>
          <p:nvPr/>
        </p:nvSpPr>
        <p:spPr bwMode="auto">
          <a:xfrm>
            <a:off x="4526050" y="4280899"/>
            <a:ext cx="1747837" cy="470007"/>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63415538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28DDE94B-7835-4E28-8150-F633F8C8C567}" type="slidenum">
              <a:rPr lang="en-US" sz="800" smtClean="0">
                <a:solidFill>
                  <a:schemeClr val="accent1"/>
                </a:solidFill>
              </a:rPr>
              <a:pPr>
                <a:defRPr/>
              </a:pPr>
              <a:t>42</a:t>
            </a:fld>
            <a:endParaRPr lang="en-US" sz="800" smtClean="0">
              <a:solidFill>
                <a:schemeClr val="accent1"/>
              </a:solidFill>
            </a:endParaRPr>
          </a:p>
        </p:txBody>
      </p:sp>
      <p:grpSp>
        <p:nvGrpSpPr>
          <p:cNvPr id="37891" name="Group 2"/>
          <p:cNvGrpSpPr>
            <a:grpSpLocks/>
          </p:cNvGrpSpPr>
          <p:nvPr/>
        </p:nvGrpSpPr>
        <p:grpSpPr bwMode="auto">
          <a:xfrm>
            <a:off x="4497869" y="1322902"/>
            <a:ext cx="3541712" cy="3149600"/>
            <a:chOff x="6083300" y="2990850"/>
            <a:chExt cx="3541713" cy="3148013"/>
          </a:xfrm>
        </p:grpSpPr>
        <p:sp>
          <p:nvSpPr>
            <p:cNvPr id="4" name="Rectangle 3"/>
            <p:cNvSpPr txBox="1">
              <a:spLocks noChangeArrowheads="1"/>
            </p:cNvSpPr>
            <p:nvPr/>
          </p:nvSpPr>
          <p:spPr bwMode="auto">
            <a:xfrm>
              <a:off x="8547101" y="4869503"/>
              <a:ext cx="1077912" cy="685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400" b="1" i="1" dirty="0">
                  <a:ea typeface="ＭＳ Ｐゴシック" pitchFamily="34" charset="-128"/>
                </a:rPr>
                <a:t>Converted to NA  values</a:t>
              </a:r>
            </a:p>
            <a:p>
              <a:pPr eaLnBrk="1" hangingPunct="1">
                <a:defRPr/>
              </a:pPr>
              <a:endParaRPr lang="en-US" dirty="0" smtClean="0"/>
            </a:p>
          </p:txBody>
        </p:sp>
        <p:pic>
          <p:nvPicPr>
            <p:cNvPr id="3789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3300" y="2990850"/>
              <a:ext cx="1874838" cy="314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7897" name="Straight Arrow Connector 2"/>
            <p:cNvCxnSpPr>
              <a:cxnSpLocks noChangeShapeType="1"/>
            </p:cNvCxnSpPr>
            <p:nvPr/>
          </p:nvCxnSpPr>
          <p:spPr bwMode="auto">
            <a:xfrm flipH="1" flipV="1">
              <a:off x="7683500" y="4768850"/>
              <a:ext cx="766763" cy="481013"/>
            </a:xfrm>
            <a:prstGeom prst="straightConnector1">
              <a:avLst/>
            </a:prstGeom>
            <a:noFill/>
            <a:ln w="3175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37898" name="Straight Arrow Connector 2"/>
            <p:cNvCxnSpPr>
              <a:cxnSpLocks noChangeShapeType="1"/>
            </p:cNvCxnSpPr>
            <p:nvPr/>
          </p:nvCxnSpPr>
          <p:spPr bwMode="auto">
            <a:xfrm flipH="1">
              <a:off x="7683500" y="5249863"/>
              <a:ext cx="766763" cy="0"/>
            </a:xfrm>
            <a:prstGeom prst="straightConnector1">
              <a:avLst/>
            </a:prstGeom>
            <a:noFill/>
            <a:ln w="3175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37899" name="Straight Arrow Connector 2"/>
            <p:cNvCxnSpPr>
              <a:cxnSpLocks noChangeShapeType="1"/>
            </p:cNvCxnSpPr>
            <p:nvPr/>
          </p:nvCxnSpPr>
          <p:spPr bwMode="auto">
            <a:xfrm flipH="1">
              <a:off x="7586663" y="5249863"/>
              <a:ext cx="863600" cy="519112"/>
            </a:xfrm>
            <a:prstGeom prst="straightConnector1">
              <a:avLst/>
            </a:prstGeom>
            <a:noFill/>
            <a:ln w="3175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37894" name="Rectangle 2"/>
          <p:cNvSpPr txBox="1">
            <a:spLocks noChangeArrowheads="1"/>
          </p:cNvSpPr>
          <p:nvPr/>
        </p:nvSpPr>
        <p:spPr bwMode="auto">
          <a:xfrm>
            <a:off x="409575"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smtClean="0">
                <a:solidFill>
                  <a:schemeClr val="hlink"/>
                </a:solidFill>
              </a:rPr>
              <a:t>Missing </a:t>
            </a:r>
            <a:r>
              <a:rPr lang="en-US" sz="2400" b="1" dirty="0">
                <a:solidFill>
                  <a:schemeClr val="hlink"/>
                </a:solidFill>
              </a:rPr>
              <a:t>Values: </a:t>
            </a:r>
            <a:endParaRPr lang="en-US" sz="2400" b="1" dirty="0" smtClean="0">
              <a:solidFill>
                <a:schemeClr val="hlink"/>
              </a:solidFill>
            </a:endParaRPr>
          </a:p>
          <a:p>
            <a:pPr eaLnBrk="1" hangingPunct="1"/>
            <a:r>
              <a:rPr lang="en-US" sz="2400" b="1" dirty="0" smtClean="0">
                <a:solidFill>
                  <a:schemeClr val="hlink"/>
                </a:solidFill>
              </a:rPr>
              <a:t>Example </a:t>
            </a:r>
            <a:r>
              <a:rPr lang="en-US" sz="2400" b="1" dirty="0">
                <a:solidFill>
                  <a:schemeClr val="hlink"/>
                </a:solidFill>
              </a:rPr>
              <a:t>2 </a:t>
            </a:r>
            <a:r>
              <a:rPr lang="en-US" sz="1800" b="1" dirty="0">
                <a:solidFill>
                  <a:schemeClr val="hlink"/>
                </a:solidFill>
              </a:rPr>
              <a:t>(cont’d)</a:t>
            </a:r>
          </a:p>
        </p:txBody>
      </p:sp>
      <p:sp>
        <p:nvSpPr>
          <p:cNvPr id="12" name="Rectangle 3"/>
          <p:cNvSpPr txBox="1">
            <a:spLocks noChangeArrowheads="1"/>
          </p:cNvSpPr>
          <p:nvPr/>
        </p:nvSpPr>
        <p:spPr>
          <a:xfrm>
            <a:off x="629443" y="1229722"/>
            <a:ext cx="3772435" cy="3565561"/>
          </a:xfrm>
          <a:prstGeom prst="rect">
            <a:avLst/>
          </a:prstGeom>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393700" indent="-285750" eaLnBrk="1" hangingPunct="1">
              <a:buFont typeface="Arial" pitchFamily="34" charset="0"/>
              <a:buChar char="•"/>
              <a:defRPr/>
            </a:pPr>
            <a:r>
              <a:rPr lang="en-US" sz="1600" dirty="0" smtClean="0"/>
              <a:t>Open the “</a:t>
            </a:r>
            <a:r>
              <a:rPr lang="en-US" sz="1600" i="1" dirty="0" err="1" smtClean="0"/>
              <a:t>inv</a:t>
            </a:r>
            <a:r>
              <a:rPr lang="en-US" sz="1600" dirty="0" smtClean="0"/>
              <a:t>” series and notice that </a:t>
            </a:r>
            <a:r>
              <a:rPr lang="en-US" sz="1600" dirty="0" err="1" smtClean="0"/>
              <a:t>EViews</a:t>
            </a:r>
            <a:r>
              <a:rPr lang="en-US" sz="1600" dirty="0" smtClean="0"/>
              <a:t> has converted the missing Excel values with code “0”, to </a:t>
            </a:r>
            <a:r>
              <a:rPr lang="en-US" sz="1600" b="1" dirty="0" smtClean="0"/>
              <a:t>NA</a:t>
            </a:r>
            <a:r>
              <a:rPr lang="en-US" sz="1600" dirty="0" smtClean="0"/>
              <a:t>s.  </a:t>
            </a:r>
          </a:p>
          <a:p>
            <a:pPr marL="393700" indent="-285750" eaLnBrk="1" hangingPunct="1">
              <a:buFont typeface="Arial" pitchFamily="34" charset="0"/>
              <a:buChar char="•"/>
              <a:defRPr/>
            </a:pPr>
            <a:r>
              <a:rPr lang="en-US" sz="1600" dirty="0" smtClean="0"/>
              <a:t>Note: </a:t>
            </a:r>
            <a:r>
              <a:rPr lang="en-US" sz="1600" dirty="0" err="1"/>
              <a:t>EViews</a:t>
            </a:r>
            <a:r>
              <a:rPr lang="en-US" sz="1600" dirty="0"/>
              <a:t> allows only one code to be translated this way. </a:t>
            </a:r>
            <a:r>
              <a:rPr lang="en-US" sz="1600" dirty="0" smtClean="0"/>
              <a:t>For </a:t>
            </a:r>
            <a:r>
              <a:rPr lang="en-US" sz="1600" dirty="0"/>
              <a:t>multiple codes, see Example 3 </a:t>
            </a:r>
            <a:r>
              <a:rPr lang="en-US" sz="1600" dirty="0" smtClean="0"/>
              <a:t>below. </a:t>
            </a:r>
            <a:endParaRPr lang="en-US" sz="1600" dirty="0"/>
          </a:p>
          <a:p>
            <a:pPr marL="393700" indent="-285750" eaLnBrk="1" hangingPunct="1">
              <a:buFont typeface="Arial" pitchFamily="34" charset="0"/>
              <a:buChar char="•"/>
              <a:defRPr/>
            </a:pPr>
            <a:endParaRPr lang="en-US" sz="1600" dirty="0" smtClean="0"/>
          </a:p>
          <a:p>
            <a:pPr marL="0" indent="0" eaLnBrk="1" hangingPunct="1">
              <a:buFont typeface="Times" pitchFamily="17" charset="0"/>
              <a:buNone/>
              <a:defRPr/>
            </a:pPr>
            <a:r>
              <a:rPr lang="en-US" sz="1800" b="1" dirty="0" smtClean="0"/>
              <a:t>		</a:t>
            </a:r>
            <a:endParaRPr lang="en-US" dirty="0" smtClean="0"/>
          </a:p>
          <a:p>
            <a:pPr marL="0" indent="0" eaLnBrk="1" hangingPunct="1">
              <a:buFontTx/>
              <a:buNone/>
              <a:defRPr/>
            </a:pPr>
            <a:endParaRPr lang="en-US" dirty="0" smtClean="0"/>
          </a:p>
          <a:p>
            <a:pPr eaLnBrk="1" hangingPunct="1">
              <a:defRPr/>
            </a:pPr>
            <a:endParaRPr lang="en-US" dirty="0" smtClean="0"/>
          </a:p>
        </p:txBody>
      </p:sp>
    </p:spTree>
    <p:extLst>
      <p:ext uri="{BB962C8B-B14F-4D97-AF65-F5344CB8AC3E}">
        <p14:creationId xmlns:p14="http://schemas.microsoft.com/office/powerpoint/2010/main" val="2804151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Missing Values: </a:t>
            </a:r>
            <a:br>
              <a:rPr lang="en-US" sz="2400" b="1" dirty="0" smtClean="0">
                <a:ea typeface="ＭＳ Ｐゴシック" pitchFamily="34" charset="-128"/>
              </a:rPr>
            </a:br>
            <a:r>
              <a:rPr lang="en-US" sz="2400" b="1" dirty="0" smtClean="0">
                <a:ea typeface="ＭＳ Ｐゴシック" pitchFamily="34" charset="-128"/>
              </a:rPr>
              <a:t>Example 3</a:t>
            </a:r>
          </a:p>
        </p:txBody>
      </p:sp>
      <p:sp>
        <p:nvSpPr>
          <p:cNvPr id="4100" name="Rectangle 3"/>
          <p:cNvSpPr>
            <a:spLocks noGrp="1" noChangeArrowheads="1"/>
          </p:cNvSpPr>
          <p:nvPr>
            <p:ph idx="1"/>
          </p:nvPr>
        </p:nvSpPr>
        <p:spPr>
          <a:xfrm>
            <a:off x="520995" y="1170689"/>
            <a:ext cx="8308053" cy="2159000"/>
          </a:xfrm>
        </p:spPr>
        <p:txBody>
          <a:bodyPr/>
          <a:lstStyle/>
          <a:p>
            <a:pPr eaLnBrk="1" hangingPunct="1">
              <a:buFont typeface="Arial" pitchFamily="34" charset="0"/>
              <a:buChar char="•"/>
              <a:defRPr/>
            </a:pPr>
            <a:r>
              <a:rPr lang="en-US" sz="1800" dirty="0" smtClean="0"/>
              <a:t>As a final example, suppose that the missing data in an external file is coded as “-9”, “-99” and “-999”. </a:t>
            </a:r>
          </a:p>
          <a:p>
            <a:pPr marL="106363" indent="0" eaLnBrk="1" hangingPunct="1">
              <a:buNone/>
              <a:defRPr/>
            </a:pPr>
            <a:r>
              <a:rPr lang="en-US" sz="1600" u="sng" dirty="0" smtClean="0"/>
              <a:t>Missing Values: Example 3</a:t>
            </a:r>
          </a:p>
          <a:p>
            <a:pPr marL="449263" indent="-342900" eaLnBrk="1" hangingPunct="1">
              <a:buFont typeface="+mj-lt"/>
              <a:buAutoNum type="arabicPeriod"/>
              <a:defRPr/>
            </a:pPr>
            <a:r>
              <a:rPr lang="en-US" sz="1400" dirty="0"/>
              <a:t>Click on the </a:t>
            </a:r>
            <a:r>
              <a:rPr lang="en-US" sz="1400" i="1" dirty="0" smtClean="0"/>
              <a:t>Missing_Example3</a:t>
            </a:r>
            <a:r>
              <a:rPr lang="en-US" sz="1400" dirty="0" smtClean="0"/>
              <a:t> </a:t>
            </a:r>
            <a:r>
              <a:rPr lang="en-US" sz="1400" dirty="0" err="1"/>
              <a:t>EViews</a:t>
            </a:r>
            <a:r>
              <a:rPr lang="en-US" sz="1400" dirty="0"/>
              <a:t> page on the </a:t>
            </a:r>
            <a:r>
              <a:rPr lang="en-US" sz="1400" b="1" i="1" dirty="0"/>
              <a:t>Tutorial4.wf1 file</a:t>
            </a:r>
            <a:r>
              <a:rPr lang="en-US" sz="1400" dirty="0"/>
              <a:t>. </a:t>
            </a:r>
          </a:p>
          <a:p>
            <a:pPr marL="449263" indent="-342900" eaLnBrk="1" hangingPunct="1">
              <a:buFont typeface="+mj-lt"/>
              <a:buAutoNum type="arabicPeriod"/>
              <a:defRPr/>
            </a:pPr>
            <a:r>
              <a:rPr lang="en-US" sz="1400" dirty="0"/>
              <a:t>Load the data in </a:t>
            </a:r>
            <a:r>
              <a:rPr lang="en-US" sz="1400" dirty="0" err="1"/>
              <a:t>EViews</a:t>
            </a:r>
            <a:r>
              <a:rPr lang="en-US" sz="1400" dirty="0"/>
              <a:t> by clicking on </a:t>
            </a:r>
            <a:r>
              <a:rPr lang="en-US" sz="1400" b="1" dirty="0"/>
              <a:t>File → Open → Foreign Data as </a:t>
            </a:r>
            <a:r>
              <a:rPr lang="en-US" sz="1400" b="1" dirty="0" err="1"/>
              <a:t>Workfile</a:t>
            </a:r>
            <a:r>
              <a:rPr lang="en-US" sz="1400" b="1" dirty="0"/>
              <a:t> </a:t>
            </a:r>
            <a:r>
              <a:rPr lang="en-US" sz="1400" dirty="0"/>
              <a:t>in the </a:t>
            </a:r>
            <a:r>
              <a:rPr lang="en-US" sz="1400" dirty="0" err="1"/>
              <a:t>EViews</a:t>
            </a:r>
            <a:r>
              <a:rPr lang="en-US" sz="1400" dirty="0"/>
              <a:t> toolbar (make sure the </a:t>
            </a:r>
            <a:r>
              <a:rPr lang="en-US" sz="1400" i="1" dirty="0" smtClean="0"/>
              <a:t>Missing_Example3</a:t>
            </a:r>
            <a:r>
              <a:rPr lang="en-US" sz="1400" dirty="0" smtClean="0"/>
              <a:t> </a:t>
            </a:r>
            <a:r>
              <a:rPr lang="en-US" sz="1400" dirty="0"/>
              <a:t>tab is also clicked in the excel file </a:t>
            </a:r>
            <a:r>
              <a:rPr lang="en-US" sz="1400" b="1" i="1" dirty="0"/>
              <a:t>Tutorial4_Data.xls</a:t>
            </a:r>
            <a:r>
              <a:rPr lang="en-US" sz="1400" dirty="0"/>
              <a:t>).</a:t>
            </a:r>
          </a:p>
          <a:p>
            <a:pPr marL="395288" indent="-288925" eaLnBrk="1" hangingPunct="1">
              <a:buFont typeface="+mj-lt"/>
              <a:buAutoNum type="arabicPeriod"/>
              <a:defRPr/>
            </a:pPr>
            <a:r>
              <a:rPr lang="en-US" sz="1400" dirty="0" smtClean="0"/>
              <a:t>The </a:t>
            </a:r>
            <a:r>
              <a:rPr lang="en-US" sz="1400" b="1" i="1" dirty="0" smtClean="0"/>
              <a:t>Excel Read </a:t>
            </a:r>
            <a:r>
              <a:rPr lang="en-US" sz="1400" dirty="0" smtClean="0"/>
              <a:t>box opens; </a:t>
            </a:r>
            <a:r>
              <a:rPr lang="en-US" sz="1400" dirty="0"/>
              <a:t>c</a:t>
            </a:r>
            <a:r>
              <a:rPr lang="en-US" sz="1400" dirty="0" smtClean="0"/>
              <a:t>lick </a:t>
            </a:r>
            <a:r>
              <a:rPr lang="en-US" sz="1400" b="1" dirty="0" smtClean="0"/>
              <a:t>Finish </a:t>
            </a:r>
            <a:r>
              <a:rPr lang="en-US" sz="1400" dirty="0" smtClean="0"/>
              <a:t>to load the data, ignoring missing values for now. </a:t>
            </a:r>
          </a:p>
          <a:p>
            <a:pPr marL="395288" indent="-288925" eaLnBrk="1" hangingPunct="1">
              <a:buFont typeface="+mj-lt"/>
              <a:buAutoNum type="arabicPeriod"/>
              <a:defRPr/>
            </a:pPr>
            <a:r>
              <a:rPr lang="en-US" sz="1400" dirty="0" smtClean="0"/>
              <a:t> Click on </a:t>
            </a:r>
            <a:r>
              <a:rPr lang="en-US" sz="1400" b="1" dirty="0" smtClean="0"/>
              <a:t>Quick </a:t>
            </a:r>
            <a:r>
              <a:rPr lang="en-US" sz="1400" b="1" dirty="0"/>
              <a:t>→ </a:t>
            </a:r>
            <a:r>
              <a:rPr lang="en-US" sz="1400" b="1" dirty="0" smtClean="0"/>
              <a:t>Generate Series by Equation. </a:t>
            </a:r>
          </a:p>
          <a:p>
            <a:pPr marL="395288" indent="-288925" eaLnBrk="1" hangingPunct="1">
              <a:buFont typeface="+mj-lt"/>
              <a:buAutoNum type="arabicPeriod"/>
              <a:defRPr/>
            </a:pPr>
            <a:r>
              <a:rPr lang="en-US" sz="1400" dirty="0" smtClean="0"/>
              <a:t>The</a:t>
            </a:r>
            <a:r>
              <a:rPr lang="en-US" sz="1400" b="1" dirty="0" smtClean="0"/>
              <a:t> Generate Series by Equation </a:t>
            </a:r>
            <a:r>
              <a:rPr lang="en-US" sz="1400" dirty="0" smtClean="0"/>
              <a:t>box opens up. Recode the values as shown below. </a:t>
            </a:r>
          </a:p>
          <a:p>
            <a:pPr marL="395288" indent="-288925" eaLnBrk="1" hangingPunct="1">
              <a:buFont typeface="+mj-lt"/>
              <a:buAutoNum type="arabicPeriod"/>
              <a:defRPr/>
            </a:pPr>
            <a:r>
              <a:rPr lang="en-US" sz="1400" dirty="0" smtClean="0"/>
              <a:t>Click OK. </a:t>
            </a:r>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3891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74C6D5ED-0BCD-41DD-9AE4-E6D4888BB7FB}" type="slidenum">
              <a:rPr lang="en-US" sz="800" smtClean="0"/>
              <a:pPr eaLnBrk="1" hangingPunct="1">
                <a:defRPr/>
              </a:pPr>
              <a:t>43</a:t>
            </a:fld>
            <a:endParaRPr lang="en-US" sz="800" smtClean="0"/>
          </a:p>
        </p:txBody>
      </p:sp>
      <p:pic>
        <p:nvPicPr>
          <p:cNvPr id="38917"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9280" y="3815981"/>
            <a:ext cx="314325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8"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0607" y="3854081"/>
            <a:ext cx="1476375"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3"/>
          <p:cNvSpPr txBox="1">
            <a:spLocks noChangeArrowheads="1"/>
          </p:cNvSpPr>
          <p:nvPr/>
        </p:nvSpPr>
        <p:spPr bwMode="auto">
          <a:xfrm>
            <a:off x="2886982" y="4113396"/>
            <a:ext cx="2452298" cy="171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511175" indent="-511175" eaLnBrk="1" hangingPunct="1">
              <a:buFont typeface="Times" pitchFamily="17" charset="0"/>
              <a:buNone/>
              <a:defRPr/>
            </a:pPr>
            <a:r>
              <a:rPr lang="en-US" sz="1400" b="1" dirty="0" smtClean="0"/>
              <a:t>Note: </a:t>
            </a:r>
            <a:r>
              <a:rPr lang="en-US" sz="1400" dirty="0" smtClean="0"/>
              <a:t>The command specified in the box tells </a:t>
            </a:r>
            <a:r>
              <a:rPr lang="en-US" sz="1400" dirty="0" err="1" smtClean="0"/>
              <a:t>EViews</a:t>
            </a:r>
            <a:r>
              <a:rPr lang="en-US" sz="1400" dirty="0" smtClean="0"/>
              <a:t> to set to “NA” all “</a:t>
            </a:r>
            <a:r>
              <a:rPr lang="en-US" sz="1400" dirty="0" err="1" smtClean="0"/>
              <a:t>inv</a:t>
            </a:r>
            <a:r>
              <a:rPr lang="en-US" sz="1400" dirty="0" smtClean="0"/>
              <a:t>” values if these values are -999, or -99, or -9. </a:t>
            </a:r>
            <a:endParaRPr lang="en-US" dirty="0" smtClean="0"/>
          </a:p>
          <a:p>
            <a:pPr marL="0" indent="0" eaLnBrk="1" hangingPunct="1">
              <a:buFontTx/>
              <a:buNone/>
              <a:defRPr/>
            </a:pPr>
            <a:endParaRPr lang="en-US" dirty="0" smtClean="0"/>
          </a:p>
          <a:p>
            <a:pPr eaLnBrk="1" hangingPunct="1">
              <a:defRPr/>
            </a:pPr>
            <a:endParaRPr lang="en-US" dirty="0" smtClean="0"/>
          </a:p>
        </p:txBody>
      </p:sp>
    </p:spTree>
    <p:extLst>
      <p:ext uri="{BB962C8B-B14F-4D97-AF65-F5344CB8AC3E}">
        <p14:creationId xmlns:p14="http://schemas.microsoft.com/office/powerpoint/2010/main" val="228376580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8ACDC417-5BB5-4D14-B211-2E504F8AA974}" type="slidenum">
              <a:rPr lang="en-US" sz="800" smtClean="0">
                <a:solidFill>
                  <a:schemeClr val="accent1"/>
                </a:solidFill>
              </a:rPr>
              <a:pPr>
                <a:defRPr/>
              </a:pPr>
              <a:t>44</a:t>
            </a:fld>
            <a:endParaRPr lang="en-US" sz="800" smtClean="0">
              <a:solidFill>
                <a:schemeClr val="accent1"/>
              </a:solidFill>
            </a:endParaRPr>
          </a:p>
        </p:txBody>
      </p:sp>
      <p:sp>
        <p:nvSpPr>
          <p:cNvPr id="39939" name="Rectangle 2"/>
          <p:cNvSpPr txBox="1">
            <a:spLocks noChangeArrowheads="1"/>
          </p:cNvSpPr>
          <p:nvPr/>
        </p:nvSpPr>
        <p:spPr bwMode="auto">
          <a:xfrm>
            <a:off x="409575" y="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smtClean="0">
                <a:solidFill>
                  <a:schemeClr val="hlink"/>
                </a:solidFill>
              </a:rPr>
              <a:t>Missing </a:t>
            </a:r>
            <a:r>
              <a:rPr lang="en-US" sz="2400" b="1" dirty="0">
                <a:solidFill>
                  <a:schemeClr val="hlink"/>
                </a:solidFill>
              </a:rPr>
              <a:t>Values: </a:t>
            </a:r>
            <a:endParaRPr lang="en-US" sz="2400" b="1" dirty="0" smtClean="0">
              <a:solidFill>
                <a:schemeClr val="hlink"/>
              </a:solidFill>
            </a:endParaRPr>
          </a:p>
          <a:p>
            <a:pPr eaLnBrk="1" hangingPunct="1"/>
            <a:r>
              <a:rPr lang="en-US" sz="2400" b="1" dirty="0" smtClean="0">
                <a:solidFill>
                  <a:schemeClr val="hlink"/>
                </a:solidFill>
              </a:rPr>
              <a:t>Example 3 </a:t>
            </a:r>
            <a:r>
              <a:rPr lang="en-US" sz="1800" b="1" dirty="0" smtClean="0">
                <a:solidFill>
                  <a:schemeClr val="hlink"/>
                </a:solidFill>
              </a:rPr>
              <a:t>(cont’d)</a:t>
            </a:r>
            <a:endParaRPr lang="en-US" sz="1800" b="1" dirty="0">
              <a:solidFill>
                <a:schemeClr val="hlink"/>
              </a:solidFill>
            </a:endParaRPr>
          </a:p>
        </p:txBody>
      </p:sp>
      <p:grpSp>
        <p:nvGrpSpPr>
          <p:cNvPr id="39941" name="Group 4"/>
          <p:cNvGrpSpPr>
            <a:grpSpLocks/>
          </p:cNvGrpSpPr>
          <p:nvPr/>
        </p:nvGrpSpPr>
        <p:grpSpPr bwMode="auto">
          <a:xfrm>
            <a:off x="4760900" y="1316116"/>
            <a:ext cx="3370263" cy="3409950"/>
            <a:chOff x="5632450" y="3338513"/>
            <a:chExt cx="3370263" cy="3409950"/>
          </a:xfrm>
        </p:grpSpPr>
        <p:pic>
          <p:nvPicPr>
            <p:cNvPr id="39942"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2450" y="3338513"/>
              <a:ext cx="1876425" cy="340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9943" name="Group 1"/>
            <p:cNvGrpSpPr>
              <a:grpSpLocks/>
            </p:cNvGrpSpPr>
            <p:nvPr/>
          </p:nvGrpSpPr>
          <p:grpSpPr bwMode="auto">
            <a:xfrm>
              <a:off x="7073900" y="5068888"/>
              <a:ext cx="1928813" cy="1171575"/>
              <a:chOff x="7225506" y="4554124"/>
              <a:chExt cx="1929607" cy="1172747"/>
            </a:xfrm>
          </p:grpSpPr>
          <p:cxnSp>
            <p:nvCxnSpPr>
              <p:cNvPr id="39944" name="Straight Arrow Connector 2"/>
              <p:cNvCxnSpPr>
                <a:cxnSpLocks noChangeShapeType="1"/>
                <a:stCxn id="11" idx="1"/>
              </p:cNvCxnSpPr>
              <p:nvPr/>
            </p:nvCxnSpPr>
            <p:spPr bwMode="auto">
              <a:xfrm flipH="1" flipV="1">
                <a:off x="7345363" y="4554538"/>
                <a:ext cx="450850" cy="341312"/>
              </a:xfrm>
              <a:prstGeom prst="straightConnector1">
                <a:avLst/>
              </a:prstGeom>
              <a:noFill/>
              <a:ln w="22225"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39945" name="Straight Arrow Connector 17"/>
              <p:cNvCxnSpPr>
                <a:cxnSpLocks noChangeShapeType="1"/>
              </p:cNvCxnSpPr>
              <p:nvPr/>
            </p:nvCxnSpPr>
            <p:spPr bwMode="auto">
              <a:xfrm flipH="1">
                <a:off x="7225506" y="4933985"/>
                <a:ext cx="534988" cy="139630"/>
              </a:xfrm>
              <a:prstGeom prst="straightConnector1">
                <a:avLst/>
              </a:prstGeom>
              <a:noFill/>
              <a:ln w="22225"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39946" name="Straight Arrow Connector 18"/>
              <p:cNvCxnSpPr>
                <a:cxnSpLocks noChangeShapeType="1"/>
                <a:stCxn id="11" idx="1"/>
              </p:cNvCxnSpPr>
              <p:nvPr/>
            </p:nvCxnSpPr>
            <p:spPr bwMode="auto">
              <a:xfrm flipH="1">
                <a:off x="7304088" y="4896231"/>
                <a:ext cx="492125" cy="830640"/>
              </a:xfrm>
              <a:prstGeom prst="straightConnector1">
                <a:avLst/>
              </a:prstGeom>
              <a:noFill/>
              <a:ln w="22225"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11" name="Rectangle 3"/>
              <p:cNvSpPr txBox="1">
                <a:spLocks noChangeArrowheads="1"/>
              </p:cNvSpPr>
              <p:nvPr/>
            </p:nvSpPr>
            <p:spPr bwMode="auto">
              <a:xfrm>
                <a:off x="7795654" y="4554124"/>
                <a:ext cx="1359459" cy="684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300" b="1" i="1" dirty="0">
                    <a:ea typeface="ＭＳ Ｐゴシック" pitchFamily="34" charset="-128"/>
                  </a:rPr>
                  <a:t>Converted to NA  values</a:t>
                </a:r>
              </a:p>
              <a:p>
                <a:pPr eaLnBrk="1" hangingPunct="1">
                  <a:defRPr/>
                </a:pPr>
                <a:endParaRPr lang="en-US" dirty="0" smtClean="0"/>
              </a:p>
            </p:txBody>
          </p:sp>
        </p:grpSp>
      </p:grpSp>
      <p:sp>
        <p:nvSpPr>
          <p:cNvPr id="13" name="Rectangle 3"/>
          <p:cNvSpPr txBox="1">
            <a:spLocks noChangeArrowheads="1"/>
          </p:cNvSpPr>
          <p:nvPr/>
        </p:nvSpPr>
        <p:spPr>
          <a:xfrm>
            <a:off x="613772" y="1310320"/>
            <a:ext cx="3926330" cy="3565561"/>
          </a:xfrm>
          <a:prstGeom prst="rect">
            <a:avLst/>
          </a:prstGeom>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393700" indent="-285750" eaLnBrk="1" hangingPunct="1">
              <a:buFont typeface="Arial" pitchFamily="34" charset="0"/>
              <a:buChar char="•"/>
              <a:defRPr/>
            </a:pPr>
            <a:r>
              <a:rPr lang="en-US" sz="1600" dirty="0" smtClean="0"/>
              <a:t>Open the “</a:t>
            </a:r>
            <a:r>
              <a:rPr lang="en-US" sz="1600" i="1" dirty="0" err="1" smtClean="0"/>
              <a:t>inv</a:t>
            </a:r>
            <a:r>
              <a:rPr lang="en-US" sz="1600" dirty="0" smtClean="0"/>
              <a:t>” series and notice that </a:t>
            </a:r>
            <a:r>
              <a:rPr lang="en-US" sz="1600" dirty="0" err="1" smtClean="0"/>
              <a:t>EViews</a:t>
            </a:r>
            <a:r>
              <a:rPr lang="en-US" sz="1600" dirty="0" smtClean="0"/>
              <a:t> has converted the missing Excel values with code “-999”, “-99” or “-9” to </a:t>
            </a:r>
            <a:r>
              <a:rPr lang="en-US" sz="1600" b="1" dirty="0" smtClean="0"/>
              <a:t>NA</a:t>
            </a:r>
            <a:r>
              <a:rPr lang="en-US" sz="1600" dirty="0" smtClean="0"/>
              <a:t>s.  </a:t>
            </a:r>
          </a:p>
          <a:p>
            <a:pPr marL="393700" indent="-285750" eaLnBrk="1" hangingPunct="1">
              <a:buFont typeface="Arial" pitchFamily="34" charset="0"/>
              <a:buChar char="•"/>
              <a:defRPr/>
            </a:pPr>
            <a:r>
              <a:rPr lang="en-US" sz="1600" dirty="0" smtClean="0"/>
              <a:t>Note: an alternative way to recode the data would be to type the following in the command window: </a:t>
            </a:r>
          </a:p>
          <a:p>
            <a:pPr marL="0" indent="0" eaLnBrk="1" hangingPunct="1">
              <a:buNone/>
              <a:defRPr/>
            </a:pPr>
            <a:r>
              <a:rPr lang="en-US" sz="1600" b="1" dirty="0" smtClean="0"/>
              <a:t>	series </a:t>
            </a:r>
            <a:r>
              <a:rPr lang="en-US" sz="1600" b="1" dirty="0"/>
              <a:t>y</a:t>
            </a:r>
            <a:r>
              <a:rPr lang="en-US" sz="1600" b="1" i="1" dirty="0"/>
              <a:t> =@recode(</a:t>
            </a:r>
            <a:r>
              <a:rPr lang="en-US" sz="1600" b="1" i="1" dirty="0" err="1"/>
              <a:t>inv</a:t>
            </a:r>
            <a:r>
              <a:rPr lang="en-US" sz="1600" b="1" i="1" dirty="0"/>
              <a:t> = -9 </a:t>
            </a:r>
            <a:r>
              <a:rPr lang="en-US" sz="1600" b="1" i="1" dirty="0" smtClean="0"/>
              <a:t>	or </a:t>
            </a:r>
            <a:r>
              <a:rPr lang="en-US" sz="1600" b="1" i="1" dirty="0" err="1"/>
              <a:t>inv</a:t>
            </a:r>
            <a:r>
              <a:rPr lang="en-US" sz="1600" b="1" i="1" dirty="0"/>
              <a:t> = -99 or </a:t>
            </a:r>
            <a:r>
              <a:rPr lang="en-US" sz="1600" b="1" i="1" dirty="0" err="1"/>
              <a:t>inv</a:t>
            </a:r>
            <a:r>
              <a:rPr lang="en-US" sz="1600" b="1" i="1" dirty="0"/>
              <a:t> = -999, </a:t>
            </a:r>
            <a:r>
              <a:rPr lang="en-US" sz="1600" b="1" i="1" dirty="0" smtClean="0"/>
              <a:t>	</a:t>
            </a:r>
            <a:r>
              <a:rPr lang="en-US" sz="1600" b="1" i="1" dirty="0" err="1" smtClean="0"/>
              <a:t>NA,inv</a:t>
            </a:r>
            <a:r>
              <a:rPr lang="en-US" sz="1600" b="1" i="1" dirty="0" smtClean="0"/>
              <a:t>)</a:t>
            </a:r>
          </a:p>
          <a:p>
            <a:pPr marL="393700" indent="-285750" eaLnBrk="1" hangingPunct="1">
              <a:buFont typeface="Arial" pitchFamily="34" charset="0"/>
              <a:buChar char="•"/>
              <a:defRPr/>
            </a:pPr>
            <a:r>
              <a:rPr lang="en-US" sz="1600" dirty="0" smtClean="0"/>
              <a:t>This creates a new series </a:t>
            </a:r>
            <a:r>
              <a:rPr lang="en-US" sz="1600" i="1" dirty="0" smtClean="0"/>
              <a:t>y</a:t>
            </a:r>
            <a:r>
              <a:rPr lang="en-US" sz="1600" dirty="0" smtClean="0"/>
              <a:t> where all the missing values are coded as NA. </a:t>
            </a:r>
            <a:endParaRPr lang="en-US" dirty="0" smtClean="0"/>
          </a:p>
        </p:txBody>
      </p:sp>
    </p:spTree>
    <p:extLst>
      <p:ext uri="{BB962C8B-B14F-4D97-AF65-F5344CB8AC3E}">
        <p14:creationId xmlns:p14="http://schemas.microsoft.com/office/powerpoint/2010/main" val="36228406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A Few Notes on Missing Values: </a:t>
            </a:r>
            <a:br>
              <a:rPr lang="en-US" sz="2400" b="1" dirty="0" smtClean="0">
                <a:ea typeface="ＭＳ Ｐゴシック" pitchFamily="34" charset="-128"/>
              </a:rPr>
            </a:br>
            <a:r>
              <a:rPr lang="en-US" sz="2400" b="1" dirty="0" smtClean="0">
                <a:ea typeface="ＭＳ Ｐゴシック" pitchFamily="34" charset="-128"/>
              </a:rPr>
              <a:t>Handling NAs </a:t>
            </a:r>
          </a:p>
        </p:txBody>
      </p:sp>
      <p:sp>
        <p:nvSpPr>
          <p:cNvPr id="4100" name="Rectangle 3"/>
          <p:cNvSpPr>
            <a:spLocks noGrp="1" noChangeArrowheads="1"/>
          </p:cNvSpPr>
          <p:nvPr>
            <p:ph idx="1"/>
          </p:nvPr>
        </p:nvSpPr>
        <p:spPr>
          <a:xfrm>
            <a:off x="584200" y="1257300"/>
            <a:ext cx="8131175" cy="1077913"/>
          </a:xfrm>
        </p:spPr>
        <p:txBody>
          <a:bodyPr/>
          <a:lstStyle/>
          <a:p>
            <a:pPr eaLnBrk="1" hangingPunct="1">
              <a:buSzPct val="100000"/>
              <a:buFont typeface="Arial" pitchFamily="34" charset="0"/>
              <a:buChar char="•"/>
              <a:defRPr/>
            </a:pPr>
            <a:r>
              <a:rPr lang="en-US" sz="1800" dirty="0"/>
              <a:t>Ordinarily, any operations involving an </a:t>
            </a:r>
            <a:r>
              <a:rPr lang="en-US" sz="1800" b="1" dirty="0"/>
              <a:t>NA</a:t>
            </a:r>
            <a:r>
              <a:rPr lang="en-US" sz="1800" dirty="0"/>
              <a:t> value will result in </a:t>
            </a:r>
            <a:r>
              <a:rPr lang="en-US" sz="1800" b="1" dirty="0" smtClean="0"/>
              <a:t>NA</a:t>
            </a:r>
            <a:r>
              <a:rPr lang="en-US" sz="1800" dirty="0" smtClean="0"/>
              <a:t>.</a:t>
            </a:r>
            <a:endParaRPr lang="en-US" sz="1800" dirty="0"/>
          </a:p>
          <a:p>
            <a:pPr eaLnBrk="1" hangingPunct="1">
              <a:buSzPct val="100000"/>
              <a:buFont typeface="Arial" pitchFamily="34" charset="0"/>
              <a:buChar char="•"/>
              <a:defRPr/>
            </a:pPr>
            <a:r>
              <a:rPr lang="en-US" sz="1800" dirty="0" smtClean="0"/>
              <a:t>For example, comparisons involving </a:t>
            </a:r>
            <a:r>
              <a:rPr lang="en-US" sz="1800" b="1" dirty="0" smtClean="0"/>
              <a:t>NA</a:t>
            </a:r>
            <a:r>
              <a:rPr lang="en-US" sz="1800" dirty="0" smtClean="0"/>
              <a:t> values, propagate </a:t>
            </a:r>
            <a:r>
              <a:rPr lang="en-US" sz="1800" b="1" dirty="0" smtClean="0"/>
              <a:t>NA</a:t>
            </a:r>
            <a:r>
              <a:rPr lang="en-US" sz="1800" dirty="0" smtClean="0"/>
              <a:t> values.</a:t>
            </a:r>
          </a:p>
          <a:p>
            <a:pPr eaLnBrk="1" hangingPunct="1">
              <a:buSzPct val="100000"/>
              <a:buFont typeface="Arial" pitchFamily="34" charset="0"/>
              <a:buChar char="•"/>
              <a:defRPr/>
            </a:pPr>
            <a:r>
              <a:rPr lang="en-US" sz="1800" dirty="0" smtClean="0"/>
              <a:t>EViews includes a set of special functions that help out in handling </a:t>
            </a:r>
            <a:r>
              <a:rPr lang="en-US" sz="1800" b="1" dirty="0" smtClean="0"/>
              <a:t>NA</a:t>
            </a:r>
            <a:r>
              <a:rPr lang="en-US" sz="1800" dirty="0" smtClean="0"/>
              <a:t>s.  </a:t>
            </a:r>
          </a:p>
          <a:p>
            <a:pPr marL="0" indent="0" eaLnBrk="1" hangingPunct="1">
              <a:buFont typeface="Times" pitchFamily="17" charset="0"/>
              <a:buNone/>
              <a:defRPr/>
            </a:pPr>
            <a:endParaRPr lang="en-US" dirty="0" smtClean="0"/>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096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B2BDD584-FCEE-4FD3-A373-C0CD3CC99F1C}" type="slidenum">
              <a:rPr lang="en-US" sz="800" smtClean="0"/>
              <a:pPr eaLnBrk="1" hangingPunct="1">
                <a:defRPr/>
              </a:pPr>
              <a:t>45</a:t>
            </a:fld>
            <a:endParaRPr lang="en-US" sz="800" smtClean="0"/>
          </a:p>
        </p:txBody>
      </p:sp>
      <p:sp>
        <p:nvSpPr>
          <p:cNvPr id="9" name="Rectangle 3"/>
          <p:cNvSpPr txBox="1">
            <a:spLocks noChangeArrowheads="1"/>
          </p:cNvSpPr>
          <p:nvPr/>
        </p:nvSpPr>
        <p:spPr bwMode="auto">
          <a:xfrm>
            <a:off x="2492375" y="2430463"/>
            <a:ext cx="50292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2000" b="1" u="sng" dirty="0" smtClean="0"/>
              <a:t> </a:t>
            </a:r>
            <a:r>
              <a:rPr lang="en-US" sz="1800" b="1" u="sng" dirty="0" smtClean="0"/>
              <a:t>Main Functions for Missing Values</a:t>
            </a:r>
            <a:r>
              <a:rPr lang="en-US" sz="1800" dirty="0" smtClean="0"/>
              <a:t>									</a:t>
            </a:r>
          </a:p>
          <a:p>
            <a:pPr marL="0" indent="0" eaLnBrk="1" hangingPunct="1">
              <a:buFont typeface="Times" pitchFamily="17" charset="0"/>
              <a:buNone/>
              <a:defRPr/>
            </a:pPr>
            <a:endParaRPr lang="en-US" sz="1800" dirty="0"/>
          </a:p>
          <a:p>
            <a:pPr eaLnBrk="1" hangingPunct="1">
              <a:buFont typeface="Wingdings" pitchFamily="2" charset="2"/>
              <a:buChar char="§"/>
              <a:defRPr/>
            </a:pPr>
            <a:endParaRPr lang="en-US" sz="1800" dirty="0" smtClean="0"/>
          </a:p>
          <a:p>
            <a:pPr marL="0" indent="0" eaLnBrk="1" hangingPunct="1">
              <a:buFont typeface="Times" pitchFamily="17" charset="0"/>
              <a:buNone/>
              <a:defRPr/>
            </a:pPr>
            <a:endParaRPr lang="en-US" sz="1800" dirty="0" smtClean="0"/>
          </a:p>
          <a:p>
            <a:pPr marL="0" indent="0" eaLnBrk="1" hangingPunct="1">
              <a:buFont typeface="Times" pitchFamily="17" charset="0"/>
              <a:buNone/>
              <a:defRPr/>
            </a:pPr>
            <a:endParaRPr lang="en-US" sz="1800" b="1" dirty="0" smtClean="0"/>
          </a:p>
          <a:p>
            <a:pPr eaLnBrk="1" hangingPunct="1">
              <a:buFont typeface="Wingdings" pitchFamily="2" charset="2"/>
              <a:buChar char="§"/>
              <a:defRPr/>
            </a:pPr>
            <a:endParaRPr lang="en-US" dirty="0" smtClean="0"/>
          </a:p>
          <a:p>
            <a:pPr marL="0" indent="0" eaLnBrk="1" hangingPunct="1">
              <a:buFontTx/>
              <a:buNone/>
              <a:defRPr/>
            </a:pPr>
            <a:endParaRPr lang="en-US" dirty="0" smtClean="0"/>
          </a:p>
          <a:p>
            <a:pPr eaLnBrk="1" hangingPunct="1">
              <a:defRPr/>
            </a:pPr>
            <a:endParaRPr 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2783139431"/>
              </p:ext>
            </p:extLst>
          </p:nvPr>
        </p:nvGraphicFramePr>
        <p:xfrm>
          <a:off x="592138" y="2967038"/>
          <a:ext cx="7964487" cy="3232150"/>
        </p:xfrm>
        <a:graphic>
          <a:graphicData uri="http://schemas.openxmlformats.org/drawingml/2006/table">
            <a:tbl>
              <a:tblPr firstRow="1" bandRow="1">
                <a:tableStyleId>{21E4AEA4-8DFA-4A89-87EB-49C32662AFE0}</a:tableStyleId>
              </a:tblPr>
              <a:tblGrid>
                <a:gridCol w="2475533"/>
                <a:gridCol w="5488954"/>
              </a:tblGrid>
              <a:tr h="335194">
                <a:tc>
                  <a:txBody>
                    <a:bodyPr/>
                    <a:lstStyle/>
                    <a:p>
                      <a:pPr algn="ctr"/>
                      <a:r>
                        <a:rPr lang="en-US" sz="1600" b="0" dirty="0" smtClean="0"/>
                        <a:t>Function</a:t>
                      </a:r>
                      <a:endParaRPr lang="en-US" sz="1600" b="0" dirty="0"/>
                    </a:p>
                  </a:txBody>
                  <a:tcPr marT="45677" marB="4567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Description</a:t>
                      </a:r>
                    </a:p>
                  </a:txBody>
                  <a:tcPr marT="45677" marB="45677"/>
                </a:tc>
              </a:tr>
              <a:tr h="364580">
                <a:tc>
                  <a:txBody>
                    <a:bodyPr/>
                    <a:lstStyle/>
                    <a:p>
                      <a:pPr algn="ctr"/>
                      <a:r>
                        <a:rPr lang="en-US" sz="1400" b="1" i="1" dirty="0" smtClean="0"/>
                        <a:t>@</a:t>
                      </a:r>
                      <a:r>
                        <a:rPr lang="en-US" sz="1400" b="1" i="1" dirty="0" err="1" smtClean="0"/>
                        <a:t>isna</a:t>
                      </a:r>
                      <a:r>
                        <a:rPr lang="en-US" sz="1400" b="1" i="1" dirty="0" smtClean="0"/>
                        <a:t>(x)</a:t>
                      </a:r>
                      <a:endParaRPr lang="en-US" sz="14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takes the value of 1 if X = NA, 0 otherwise.</a:t>
                      </a:r>
                    </a:p>
                  </a:txBody>
                  <a:tcPr marT="45677" marB="45677"/>
                </a:tc>
              </a:tr>
              <a:tr h="381912">
                <a:tc>
                  <a:txBody>
                    <a:bodyPr/>
                    <a:lstStyle/>
                    <a:p>
                      <a:pPr algn="ctr"/>
                      <a:r>
                        <a:rPr lang="en-US" sz="1400" b="1" i="1" dirty="0" smtClean="0"/>
                        <a:t>@nan(</a:t>
                      </a:r>
                      <a:r>
                        <a:rPr lang="en-US" sz="1400" b="1" i="1" dirty="0" err="1" smtClean="0"/>
                        <a:t>x,y</a:t>
                      </a:r>
                      <a:r>
                        <a:rPr lang="en-US" sz="1400" b="1" i="1" dirty="0" smtClean="0"/>
                        <a:t>)</a:t>
                      </a:r>
                      <a:endParaRPr lang="en-US" sz="14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takes the value of X if X≠NA and Y if X=NA.</a:t>
                      </a:r>
                    </a:p>
                  </a:txBody>
                  <a:tcPr marT="45677" marB="45677"/>
                </a:tc>
              </a:tr>
              <a:tr h="369443">
                <a:tc>
                  <a:txBody>
                    <a:bodyPr/>
                    <a:lstStyle/>
                    <a:p>
                      <a:pPr algn="ctr"/>
                      <a:r>
                        <a:rPr lang="en-US" sz="1400" b="1" i="1" dirty="0" smtClean="0"/>
                        <a:t>@nan(x,0)</a:t>
                      </a:r>
                      <a:endParaRPr lang="en-US" sz="14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takes the value of X if X≠NA and 0 if X=NA.</a:t>
                      </a:r>
                    </a:p>
                  </a:txBody>
                  <a:tcPr marT="45677" marB="45677"/>
                </a:tc>
              </a:tr>
              <a:tr h="578956">
                <a:tc>
                  <a:txBody>
                    <a:bodyPr/>
                    <a:lstStyle/>
                    <a:p>
                      <a:pPr algn="ctr"/>
                      <a:r>
                        <a:rPr lang="en-US" sz="1400" b="1" i="1" dirty="0" smtClean="0"/>
                        <a:t>series z = (x=y)</a:t>
                      </a:r>
                      <a:endParaRPr lang="en-US" sz="14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series is equal to 1 if x = y and 0 otherwise. </a:t>
                      </a:r>
                      <a:r>
                        <a:rPr lang="en-US" sz="1400" b="1" dirty="0" smtClean="0"/>
                        <a:t>NA</a:t>
                      </a:r>
                      <a:r>
                        <a:rPr lang="en-US" sz="1400" dirty="0" smtClean="0"/>
                        <a:t>s are propagated (if any of</a:t>
                      </a:r>
                      <a:r>
                        <a:rPr lang="en-US" sz="1400" baseline="0" dirty="0" smtClean="0"/>
                        <a:t> the series has missing values).</a:t>
                      </a:r>
                      <a:endParaRPr lang="en-US" sz="1400" dirty="0" smtClean="0"/>
                    </a:p>
                  </a:txBody>
                  <a:tcPr marT="45677" marB="45677"/>
                </a:tc>
              </a:tr>
              <a:tr h="578956">
                <a:tc>
                  <a:txBody>
                    <a:bodyPr/>
                    <a:lstStyle/>
                    <a:p>
                      <a:pPr algn="ctr"/>
                      <a:r>
                        <a:rPr lang="en-US" sz="1400" b="1" i="1" dirty="0" smtClean="0"/>
                        <a:t> series z=@</a:t>
                      </a:r>
                      <a:r>
                        <a:rPr lang="en-US" sz="1400" b="1" i="1" dirty="0" err="1" smtClean="0"/>
                        <a:t>eqna</a:t>
                      </a:r>
                      <a:r>
                        <a:rPr lang="en-US" sz="1400" b="1" i="1" dirty="0" smtClean="0"/>
                        <a:t>(</a:t>
                      </a:r>
                      <a:r>
                        <a:rPr lang="en-US" sz="1400" b="1" i="1" dirty="0" err="1" smtClean="0"/>
                        <a:t>x,y</a:t>
                      </a:r>
                      <a:r>
                        <a:rPr lang="en-US" sz="1400" b="1" i="1" dirty="0" smtClean="0"/>
                        <a:t>)</a:t>
                      </a:r>
                      <a:endParaRPr lang="en-US" sz="14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series is equal to 1 if x = y and 0 otherwise. </a:t>
                      </a:r>
                      <a:r>
                        <a:rPr lang="en-US" sz="1400" b="1" dirty="0" smtClean="0"/>
                        <a:t>NA</a:t>
                      </a:r>
                      <a:r>
                        <a:rPr lang="en-US" sz="1400" dirty="0" smtClean="0"/>
                        <a:t>s are not propagated (missing values are</a:t>
                      </a:r>
                      <a:r>
                        <a:rPr lang="en-US" sz="1400" baseline="0" dirty="0" smtClean="0"/>
                        <a:t> replaced with 0).</a:t>
                      </a:r>
                      <a:endParaRPr lang="en-US" sz="1400" dirty="0" smtClean="0"/>
                    </a:p>
                  </a:txBody>
                  <a:tcPr marT="45677" marB="45677"/>
                </a:tc>
              </a:tr>
              <a:tr h="623109">
                <a:tc>
                  <a:txBody>
                    <a:bodyPr/>
                    <a:lstStyle/>
                    <a:p>
                      <a:pPr algn="ctr"/>
                      <a:r>
                        <a:rPr lang="en-US" sz="1400" b="1" i="1" dirty="0" smtClean="0"/>
                        <a:t>series z=</a:t>
                      </a:r>
                      <a:r>
                        <a:rPr lang="en-US" sz="1400" b="1" i="1" dirty="0" err="1" smtClean="0"/>
                        <a:t>neqna</a:t>
                      </a:r>
                      <a:r>
                        <a:rPr lang="en-US" sz="1400" b="1" i="1" dirty="0" smtClean="0"/>
                        <a:t>(</a:t>
                      </a:r>
                      <a:r>
                        <a:rPr lang="en-US" sz="1400" b="1" i="1" dirty="0" err="1" smtClean="0"/>
                        <a:t>x,y</a:t>
                      </a:r>
                      <a:r>
                        <a:rPr lang="en-US" sz="1400" b="1" i="1" dirty="0" smtClean="0"/>
                        <a:t>)</a:t>
                      </a:r>
                      <a:endParaRPr lang="en-US" sz="14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series is equal to 1 if x and y are not equal and 0 if they are equal. </a:t>
                      </a:r>
                      <a:r>
                        <a:rPr lang="en-US" sz="1400" b="1" dirty="0" smtClean="0"/>
                        <a:t>NA</a:t>
                      </a:r>
                      <a:r>
                        <a:rPr lang="en-US" sz="1400" dirty="0" smtClean="0"/>
                        <a:t>s are not propagated (missing values are replaced</a:t>
                      </a:r>
                      <a:r>
                        <a:rPr lang="en-US" sz="1400" baseline="0" dirty="0" smtClean="0"/>
                        <a:t> with 0).</a:t>
                      </a:r>
                      <a:endParaRPr lang="en-US" sz="1400" dirty="0" smtClean="0"/>
                    </a:p>
                  </a:txBody>
                  <a:tcPr marT="45677" marB="45677"/>
                </a:tc>
              </a:tr>
            </a:tbl>
          </a:graphicData>
        </a:graphic>
      </p:graphicFrame>
    </p:spTree>
    <p:extLst>
      <p:ext uri="{BB962C8B-B14F-4D97-AF65-F5344CB8AC3E}">
        <p14:creationId xmlns:p14="http://schemas.microsoft.com/office/powerpoint/2010/main" val="14356240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Missing Values and </a:t>
            </a:r>
            <a:br>
              <a:rPr lang="en-US" sz="2400" b="1" dirty="0" smtClean="0">
                <a:ea typeface="ＭＳ Ｐゴシック" pitchFamily="34" charset="-128"/>
              </a:rPr>
            </a:br>
            <a:r>
              <a:rPr lang="en-US" sz="2400" b="1" dirty="0" smtClean="0">
                <a:ea typeface="ＭＳ Ｐゴシック" pitchFamily="34" charset="-128"/>
              </a:rPr>
              <a:t>Regression Analysis </a:t>
            </a:r>
          </a:p>
        </p:txBody>
      </p:sp>
      <p:sp>
        <p:nvSpPr>
          <p:cNvPr id="4100" name="Rectangle 3"/>
          <p:cNvSpPr>
            <a:spLocks noGrp="1" noChangeArrowheads="1"/>
          </p:cNvSpPr>
          <p:nvPr>
            <p:ph idx="1"/>
          </p:nvPr>
        </p:nvSpPr>
        <p:spPr>
          <a:xfrm>
            <a:off x="680262" y="1147763"/>
            <a:ext cx="8045450" cy="2235200"/>
          </a:xfrm>
        </p:spPr>
        <p:txBody>
          <a:bodyPr/>
          <a:lstStyle/>
          <a:p>
            <a:pPr eaLnBrk="1" hangingPunct="1">
              <a:buFont typeface="Arial" pitchFamily="34" charset="0"/>
              <a:buChar char="•"/>
              <a:defRPr/>
            </a:pPr>
            <a:r>
              <a:rPr lang="en-US" sz="1800" dirty="0" err="1" smtClean="0"/>
              <a:t>EViews</a:t>
            </a:r>
            <a:r>
              <a:rPr lang="en-US" sz="1800" dirty="0" smtClean="0"/>
              <a:t> always excludes missing values from regressions (and other statistical analysis. </a:t>
            </a:r>
            <a:endParaRPr lang="en-US" sz="1800" dirty="0"/>
          </a:p>
          <a:p>
            <a:pPr eaLnBrk="1" hangingPunct="1">
              <a:buFont typeface="Arial" pitchFamily="34" charset="0"/>
              <a:buChar char="•"/>
              <a:defRPr/>
            </a:pPr>
            <a:r>
              <a:rPr lang="en-US" sz="1800" dirty="0" smtClean="0"/>
              <a:t>Suppose that you would like to run a regression of “</a:t>
            </a:r>
            <a:r>
              <a:rPr lang="en-US" sz="1800" i="1" dirty="0" err="1" smtClean="0"/>
              <a:t>inv</a:t>
            </a:r>
            <a:r>
              <a:rPr lang="en-US" sz="1800" dirty="0" smtClean="0"/>
              <a:t>” on “</a:t>
            </a:r>
            <a:r>
              <a:rPr lang="en-US" sz="1800" i="1" dirty="0" err="1" smtClean="0"/>
              <a:t>gdp</a:t>
            </a:r>
            <a:r>
              <a:rPr lang="en-US" sz="1800" i="1" dirty="0" smtClean="0"/>
              <a:t>”</a:t>
            </a:r>
            <a:r>
              <a:rPr lang="en-US" sz="1800" dirty="0" smtClean="0"/>
              <a:t>, but “</a:t>
            </a:r>
            <a:r>
              <a:rPr lang="en-US" sz="1800" i="1" dirty="0" err="1" smtClean="0"/>
              <a:t>inv</a:t>
            </a:r>
            <a:r>
              <a:rPr lang="en-US" sz="1800" dirty="0" smtClean="0"/>
              <a:t>” has missing values. </a:t>
            </a:r>
          </a:p>
          <a:p>
            <a:pPr lvl="1" eaLnBrk="1" hangingPunct="1">
              <a:buFont typeface="Wingdings" pitchFamily="2" charset="2"/>
              <a:buChar char="ü"/>
              <a:defRPr/>
            </a:pPr>
            <a:r>
              <a:rPr lang="en-US" sz="1600" dirty="0" smtClean="0"/>
              <a:t> In the </a:t>
            </a:r>
            <a:r>
              <a:rPr lang="en-US" sz="1600" i="1" dirty="0" err="1" smtClean="0"/>
              <a:t>Missing_Regression</a:t>
            </a:r>
            <a:r>
              <a:rPr lang="en-US" sz="1600" dirty="0" smtClean="0"/>
              <a:t> tab of the </a:t>
            </a:r>
            <a:r>
              <a:rPr lang="en-US" sz="1600" b="1" i="1" dirty="0" smtClean="0"/>
              <a:t>Tutorial4_Data.xlsx</a:t>
            </a:r>
            <a:r>
              <a:rPr lang="en-US" sz="1600" dirty="0" smtClean="0"/>
              <a:t>, there are a total of 129 observations for “</a:t>
            </a:r>
            <a:r>
              <a:rPr lang="en-US" sz="1600" dirty="0" err="1" smtClean="0"/>
              <a:t>gdp</a:t>
            </a:r>
            <a:r>
              <a:rPr lang="en-US" sz="1600" dirty="0" smtClean="0"/>
              <a:t>” but only 125 for “</a:t>
            </a:r>
            <a:r>
              <a:rPr lang="en-US" sz="1600" dirty="0" err="1" smtClean="0"/>
              <a:t>inv</a:t>
            </a:r>
            <a:r>
              <a:rPr lang="en-US" sz="1600" dirty="0" smtClean="0"/>
              <a:t>”, since the latter is missing 4 values as shown below. </a:t>
            </a:r>
          </a:p>
          <a:p>
            <a:pPr marL="288925" indent="-288925" eaLnBrk="1" hangingPunct="1">
              <a:buFont typeface="+mj-lt"/>
              <a:buAutoNum type="arabicPeriod"/>
              <a:defRPr/>
            </a:pPr>
            <a:endParaRPr lang="en-US" sz="1600" dirty="0" smtClean="0"/>
          </a:p>
          <a:p>
            <a:pPr marL="288925" indent="-288925" eaLnBrk="1" hangingPunct="1">
              <a:buFont typeface="+mj-lt"/>
              <a:buAutoNum type="arabicPeriod"/>
              <a:defRPr/>
            </a:pPr>
            <a:endParaRPr lang="en-US" sz="1600" dirty="0" smtClean="0"/>
          </a:p>
          <a:p>
            <a:pPr marL="0" indent="0" eaLnBrk="1" hangingPunct="1">
              <a:buFont typeface="Times" pitchFamily="17" charset="0"/>
              <a:buNone/>
              <a:defRPr/>
            </a:pPr>
            <a:endParaRPr lang="en-US" dirty="0" smtClean="0"/>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198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484DC953-863B-4800-9395-9674329F0575}" type="slidenum">
              <a:rPr lang="en-US" sz="800" smtClean="0"/>
              <a:pPr eaLnBrk="1" hangingPunct="1">
                <a:defRPr/>
              </a:pPr>
              <a:t>46</a:t>
            </a:fld>
            <a:endParaRPr lang="en-US" sz="800" smtClean="0"/>
          </a:p>
        </p:txBody>
      </p:sp>
      <p:pic>
        <p:nvPicPr>
          <p:cNvPr id="4198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8230" y="3122576"/>
            <a:ext cx="2066925"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9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3655" y="3292439"/>
            <a:ext cx="2314575"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3"/>
          <p:cNvSpPr txBox="1">
            <a:spLocks noChangeArrowheads="1"/>
          </p:cNvSpPr>
          <p:nvPr/>
        </p:nvSpPr>
        <p:spPr>
          <a:xfrm>
            <a:off x="688200" y="3292439"/>
            <a:ext cx="3734943" cy="3565561"/>
          </a:xfrm>
          <a:prstGeom prst="rect">
            <a:avLst/>
          </a:prstGeom>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106363" indent="0" eaLnBrk="1" hangingPunct="1">
              <a:buNone/>
              <a:defRPr/>
            </a:pPr>
            <a:r>
              <a:rPr lang="en-US" sz="1600" u="sng" dirty="0" smtClean="0"/>
              <a:t>Missing Values and Regressions</a:t>
            </a:r>
          </a:p>
          <a:p>
            <a:pPr marL="449263" indent="-342900" eaLnBrk="1" hangingPunct="1">
              <a:buFont typeface="+mj-lt"/>
              <a:buAutoNum type="arabicPeriod"/>
              <a:defRPr/>
            </a:pPr>
            <a:r>
              <a:rPr lang="en-US" sz="1400" dirty="0"/>
              <a:t>Click on the </a:t>
            </a:r>
            <a:r>
              <a:rPr lang="en-US" sz="1400" i="1" dirty="0" err="1" smtClean="0"/>
              <a:t>Missing_regression</a:t>
            </a:r>
            <a:r>
              <a:rPr lang="en-US" sz="1400" i="1" dirty="0" smtClean="0"/>
              <a:t> </a:t>
            </a:r>
            <a:r>
              <a:rPr lang="en-US" sz="1400" dirty="0" err="1" smtClean="0"/>
              <a:t>EViews</a:t>
            </a:r>
            <a:r>
              <a:rPr lang="en-US" sz="1400" dirty="0" smtClean="0"/>
              <a:t> </a:t>
            </a:r>
            <a:r>
              <a:rPr lang="en-US" sz="1400" dirty="0"/>
              <a:t>page on the </a:t>
            </a:r>
            <a:r>
              <a:rPr lang="en-US" sz="1400" b="1" i="1" dirty="0"/>
              <a:t>Tutorial4.wf1 file</a:t>
            </a:r>
            <a:r>
              <a:rPr lang="en-US" sz="1400" dirty="0"/>
              <a:t>. </a:t>
            </a:r>
          </a:p>
          <a:p>
            <a:pPr marL="449263" indent="-342900" eaLnBrk="1" hangingPunct="1">
              <a:buFont typeface="+mj-lt"/>
              <a:buAutoNum type="arabicPeriod"/>
              <a:defRPr/>
            </a:pPr>
            <a:r>
              <a:rPr lang="en-US" sz="1400" dirty="0"/>
              <a:t>Load the data in </a:t>
            </a:r>
            <a:r>
              <a:rPr lang="en-US" sz="1400" dirty="0" err="1"/>
              <a:t>EViews</a:t>
            </a:r>
            <a:r>
              <a:rPr lang="en-US" sz="1400" dirty="0"/>
              <a:t> by clicking on </a:t>
            </a:r>
            <a:r>
              <a:rPr lang="en-US" sz="1400" b="1" dirty="0"/>
              <a:t>File → Open → Foreign Data as </a:t>
            </a:r>
            <a:r>
              <a:rPr lang="en-US" sz="1400" b="1" dirty="0" err="1"/>
              <a:t>Workfile</a:t>
            </a:r>
            <a:r>
              <a:rPr lang="en-US" sz="1400" b="1" dirty="0"/>
              <a:t> </a:t>
            </a:r>
            <a:r>
              <a:rPr lang="en-US" sz="1400" dirty="0"/>
              <a:t>in the </a:t>
            </a:r>
            <a:r>
              <a:rPr lang="en-US" sz="1400" dirty="0" err="1"/>
              <a:t>EViews</a:t>
            </a:r>
            <a:r>
              <a:rPr lang="en-US" sz="1400" dirty="0"/>
              <a:t> toolbar (make sure the </a:t>
            </a:r>
            <a:r>
              <a:rPr lang="en-US" sz="1400" i="1" dirty="0" err="1" smtClean="0"/>
              <a:t>Missing_regression</a:t>
            </a:r>
            <a:r>
              <a:rPr lang="en-US" sz="1400" dirty="0" smtClean="0"/>
              <a:t> </a:t>
            </a:r>
            <a:r>
              <a:rPr lang="en-US" sz="1400" dirty="0"/>
              <a:t>tab is also clicked in the excel file </a:t>
            </a:r>
            <a:r>
              <a:rPr lang="en-US" sz="1400" b="1" i="1" dirty="0"/>
              <a:t>Tutorial4_Data.xls</a:t>
            </a:r>
            <a:r>
              <a:rPr lang="en-US" sz="1400" dirty="0" smtClean="0"/>
              <a:t>). The </a:t>
            </a:r>
            <a:r>
              <a:rPr lang="en-US" sz="1400" b="1" i="1" dirty="0"/>
              <a:t>Excel Read </a:t>
            </a:r>
            <a:r>
              <a:rPr lang="en-US" sz="1400" dirty="0"/>
              <a:t>box opens; click </a:t>
            </a:r>
            <a:r>
              <a:rPr lang="en-US" sz="1400" b="1" dirty="0"/>
              <a:t>Finish </a:t>
            </a:r>
            <a:r>
              <a:rPr lang="en-US" sz="1400" dirty="0"/>
              <a:t>to load the </a:t>
            </a:r>
            <a:r>
              <a:rPr lang="en-US" sz="1400" dirty="0" smtClean="0"/>
              <a:t>data. </a:t>
            </a:r>
          </a:p>
          <a:p>
            <a:pPr marL="395288" indent="-288925" eaLnBrk="1" hangingPunct="1">
              <a:buFont typeface="+mj-lt"/>
              <a:buAutoNum type="arabicPeriod"/>
              <a:defRPr/>
            </a:pPr>
            <a:r>
              <a:rPr lang="en-US" sz="1400" dirty="0" smtClean="0"/>
              <a:t>Select </a:t>
            </a:r>
            <a:r>
              <a:rPr lang="en-US" sz="1400" b="1" dirty="0" smtClean="0"/>
              <a:t>Quick → Estimate Equation </a:t>
            </a:r>
            <a:r>
              <a:rPr lang="en-US" sz="1400" dirty="0" smtClean="0"/>
              <a:t>from the main menu. </a:t>
            </a:r>
            <a:r>
              <a:rPr lang="en-US" sz="1400" b="1" dirty="0" smtClean="0"/>
              <a:t> </a:t>
            </a:r>
            <a:endParaRPr lang="en-US" sz="1400" dirty="0"/>
          </a:p>
        </p:txBody>
      </p:sp>
    </p:spTree>
    <p:extLst>
      <p:ext uri="{BB962C8B-B14F-4D97-AF65-F5344CB8AC3E}">
        <p14:creationId xmlns:p14="http://schemas.microsoft.com/office/powerpoint/2010/main" val="379840613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sz="2400" b="1" dirty="0" smtClean="0">
                <a:ea typeface="ＭＳ Ｐゴシック" pitchFamily="34" charset="-128"/>
              </a:rPr>
              <a:t>Missing Values and </a:t>
            </a:r>
            <a:br>
              <a:rPr lang="en-US" sz="2400" b="1" dirty="0" smtClean="0">
                <a:ea typeface="ＭＳ Ｐゴシック" pitchFamily="34" charset="-128"/>
              </a:rPr>
            </a:br>
            <a:r>
              <a:rPr lang="en-US" sz="2400" b="1" dirty="0" smtClean="0">
                <a:ea typeface="ＭＳ Ｐゴシック" pitchFamily="34" charset="-128"/>
              </a:rPr>
              <a:t>Regression Analysis </a:t>
            </a:r>
            <a:r>
              <a:rPr lang="en-US" sz="1800" b="1" dirty="0" smtClean="0">
                <a:ea typeface="ＭＳ Ｐゴシック" pitchFamily="34" charset="-128"/>
              </a:rPr>
              <a:t>(cont’d) </a:t>
            </a:r>
          </a:p>
        </p:txBody>
      </p:sp>
      <p:sp>
        <p:nvSpPr>
          <p:cNvPr id="4100" name="Rectangle 3"/>
          <p:cNvSpPr>
            <a:spLocks noGrp="1" noChangeArrowheads="1"/>
          </p:cNvSpPr>
          <p:nvPr>
            <p:ph idx="1"/>
          </p:nvPr>
        </p:nvSpPr>
        <p:spPr>
          <a:xfrm>
            <a:off x="591344" y="1274320"/>
            <a:ext cx="3193847" cy="1604962"/>
          </a:xfrm>
        </p:spPr>
        <p:txBody>
          <a:bodyPr/>
          <a:lstStyle/>
          <a:p>
            <a:pPr marL="342900" indent="-342900" eaLnBrk="1" hangingPunct="1">
              <a:buFont typeface="+mj-lt"/>
              <a:buAutoNum type="arabicPeriod" startAt="4"/>
              <a:defRPr/>
            </a:pPr>
            <a:r>
              <a:rPr lang="en-US" sz="1600" dirty="0" smtClean="0"/>
              <a:t>Define the regression in the Equation Estimation box that opens up. Here we are regressing </a:t>
            </a:r>
            <a:r>
              <a:rPr lang="en-US" sz="1600" i="1" dirty="0" err="1" smtClean="0"/>
              <a:t>inv</a:t>
            </a:r>
            <a:r>
              <a:rPr lang="en-US" sz="1600" dirty="0" smtClean="0"/>
              <a:t> on a constant (</a:t>
            </a:r>
            <a:r>
              <a:rPr lang="en-US" sz="1600" i="1" dirty="0" smtClean="0"/>
              <a:t>c</a:t>
            </a:r>
            <a:r>
              <a:rPr lang="en-US" sz="1600" dirty="0" smtClean="0"/>
              <a:t>) and </a:t>
            </a:r>
            <a:r>
              <a:rPr lang="en-US" sz="1600" i="1" dirty="0" err="1" smtClean="0"/>
              <a:t>gdp</a:t>
            </a:r>
            <a:r>
              <a:rPr lang="en-US" sz="1600" dirty="0" smtClean="0"/>
              <a:t>. </a:t>
            </a:r>
          </a:p>
          <a:p>
            <a:pPr marL="342900" indent="-342900" eaLnBrk="1" hangingPunct="1">
              <a:buFont typeface="+mj-lt"/>
              <a:buAutoNum type="arabicPeriod" startAt="4"/>
              <a:defRPr/>
            </a:pPr>
            <a:r>
              <a:rPr lang="en-US" sz="1600" dirty="0" smtClean="0"/>
              <a:t>Click</a:t>
            </a:r>
            <a:r>
              <a:rPr lang="en-US" sz="1600" b="1" dirty="0" smtClean="0"/>
              <a:t> OK</a:t>
            </a:r>
            <a:r>
              <a:rPr lang="en-US" sz="1600" dirty="0" smtClean="0"/>
              <a:t>. </a:t>
            </a:r>
          </a:p>
          <a:p>
            <a:pPr marL="288925" indent="-288925" eaLnBrk="1" hangingPunct="1">
              <a:buFont typeface="+mj-lt"/>
              <a:buAutoNum type="arabicPeriod" startAt="4"/>
              <a:defRPr/>
            </a:pPr>
            <a:endParaRPr lang="en-US" sz="1600" dirty="0" smtClean="0"/>
          </a:p>
          <a:p>
            <a:pPr marL="288925" indent="-288925" eaLnBrk="1" hangingPunct="1">
              <a:buFont typeface="+mj-lt"/>
              <a:buAutoNum type="arabicPeriod" startAt="4"/>
              <a:defRPr/>
            </a:pPr>
            <a:endParaRPr lang="en-US" sz="1600" dirty="0" smtClean="0"/>
          </a:p>
          <a:p>
            <a:pPr marL="288925" indent="-288925" eaLnBrk="1" hangingPunct="1">
              <a:buFont typeface="+mj-lt"/>
              <a:buAutoNum type="arabicPeriod" startAt="4"/>
              <a:defRPr/>
            </a:pPr>
            <a:endParaRPr lang="en-US" sz="1600" dirty="0" smtClean="0"/>
          </a:p>
          <a:p>
            <a:pPr marL="0" indent="0" eaLnBrk="1" hangingPunct="1">
              <a:buFont typeface="Times" pitchFamily="17" charset="0"/>
              <a:buNone/>
              <a:defRPr/>
            </a:pPr>
            <a:endParaRPr lang="en-US" dirty="0" smtClean="0"/>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301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DD39D0C-5384-4A5B-BD18-FC654BB803F1}" type="slidenum">
              <a:rPr lang="en-US" sz="800" smtClean="0"/>
              <a:pPr eaLnBrk="1" hangingPunct="1">
                <a:defRPr/>
              </a:pPr>
              <a:t>47</a:t>
            </a:fld>
            <a:endParaRPr lang="en-US" sz="800" smtClean="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7280" y="1236589"/>
            <a:ext cx="4457700" cy="389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968723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sz="2400" b="1" dirty="0" smtClean="0">
                <a:ea typeface="ＭＳ Ｐゴシック" pitchFamily="34" charset="-128"/>
              </a:rPr>
              <a:t>Missing Values and </a:t>
            </a:r>
            <a:br>
              <a:rPr lang="en-US" sz="2400" b="1" dirty="0" smtClean="0">
                <a:ea typeface="ＭＳ Ｐゴシック" pitchFamily="34" charset="-128"/>
              </a:rPr>
            </a:br>
            <a:r>
              <a:rPr lang="en-US" sz="2400" b="1" dirty="0" smtClean="0">
                <a:ea typeface="ＭＳ Ｐゴシック" pitchFamily="34" charset="-128"/>
              </a:rPr>
              <a:t>Regression Analysis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559447" y="1309795"/>
            <a:ext cx="3874329" cy="1604962"/>
          </a:xfrm>
        </p:spPr>
        <p:txBody>
          <a:bodyPr/>
          <a:lstStyle/>
          <a:p>
            <a:pPr eaLnBrk="1" hangingPunct="1">
              <a:buFont typeface="Arial" pitchFamily="34" charset="0"/>
              <a:buChar char="•"/>
              <a:defRPr/>
            </a:pPr>
            <a:r>
              <a:rPr lang="en-US" sz="1600" dirty="0" smtClean="0"/>
              <a:t>The estimation output is shown here.</a:t>
            </a:r>
          </a:p>
          <a:p>
            <a:pPr eaLnBrk="1" hangingPunct="1">
              <a:buFont typeface="Arial" pitchFamily="34" charset="0"/>
              <a:buChar char="•"/>
              <a:defRPr/>
            </a:pPr>
            <a:r>
              <a:rPr lang="en-US" sz="1600" dirty="0" smtClean="0"/>
              <a:t>As you can see, </a:t>
            </a:r>
            <a:r>
              <a:rPr lang="en-US" sz="1600" dirty="0" err="1" smtClean="0"/>
              <a:t>EViews</a:t>
            </a:r>
            <a:r>
              <a:rPr lang="en-US" sz="1600" dirty="0" smtClean="0"/>
              <a:t> </a:t>
            </a:r>
            <a:r>
              <a:rPr lang="en-US" sz="1600" dirty="0"/>
              <a:t>has excluded the missing values and estimated the regression over 125 observations.</a:t>
            </a:r>
          </a:p>
          <a:p>
            <a:pPr marL="0" indent="0" eaLnBrk="1" hangingPunct="1">
              <a:buNone/>
              <a:defRPr/>
            </a:pPr>
            <a:r>
              <a:rPr lang="en-US" sz="1600" dirty="0" smtClean="0"/>
              <a:t> </a:t>
            </a:r>
          </a:p>
          <a:p>
            <a:pPr marL="0" indent="0" eaLnBrk="1" hangingPunct="1">
              <a:buNone/>
              <a:defRPr/>
            </a:pPr>
            <a:endParaRPr lang="en-US" sz="1600" dirty="0" smtClean="0"/>
          </a:p>
          <a:p>
            <a:pPr marL="288925" indent="-288925" eaLnBrk="1" hangingPunct="1">
              <a:buFont typeface="+mj-lt"/>
              <a:buAutoNum type="arabicPeriod" startAt="4"/>
              <a:defRPr/>
            </a:pPr>
            <a:endParaRPr lang="en-US" sz="1600" dirty="0" smtClean="0"/>
          </a:p>
          <a:p>
            <a:pPr marL="0" indent="0" eaLnBrk="1" hangingPunct="1">
              <a:buFont typeface="Times" pitchFamily="17" charset="0"/>
              <a:buNone/>
              <a:defRPr/>
            </a:pPr>
            <a:endParaRPr lang="en-US" dirty="0" smtClean="0"/>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301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DD39D0C-5384-4A5B-BD18-FC654BB803F1}" type="slidenum">
              <a:rPr lang="en-US" sz="800" smtClean="0"/>
              <a:pPr eaLnBrk="1" hangingPunct="1">
                <a:defRPr/>
              </a:pPr>
              <a:t>48</a:t>
            </a:fld>
            <a:endParaRPr lang="en-US" sz="800" smtClean="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5726" y="1292851"/>
            <a:ext cx="4429125" cy="340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Oval 5"/>
          <p:cNvSpPr>
            <a:spLocks noChangeArrowheads="1"/>
          </p:cNvSpPr>
          <p:nvPr/>
        </p:nvSpPr>
        <p:spPr bwMode="auto">
          <a:xfrm>
            <a:off x="4345726" y="2369508"/>
            <a:ext cx="1881188" cy="26035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39184187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3"/>
          <p:cNvSpPr>
            <a:spLocks noGrp="1" noChangeArrowheads="1"/>
          </p:cNvSpPr>
          <p:nvPr>
            <p:ph type="subTitle" idx="1"/>
          </p:nvPr>
        </p:nvSpPr>
        <p:spPr>
          <a:xfrm>
            <a:off x="388938" y="2824163"/>
            <a:ext cx="7643812" cy="1606550"/>
          </a:xfrm>
        </p:spPr>
        <p:txBody>
          <a:bodyPr/>
          <a:lstStyle/>
          <a:p>
            <a:pPr algn="ctr" eaLnBrk="1" hangingPunct="1">
              <a:buFont typeface="Times" pitchFamily="18" charset="0"/>
              <a:buNone/>
            </a:pPr>
            <a:r>
              <a:rPr lang="en-US" sz="3200" b="1" smtClean="0">
                <a:ea typeface="ＭＳ Ｐゴシック" pitchFamily="34" charset="-128"/>
              </a:rPr>
              <a:t>Editing, Documenting, Displaying Series</a:t>
            </a:r>
            <a:endParaRPr lang="en-US" sz="3200" smtClean="0">
              <a:ea typeface="ＭＳ Ｐゴシック" pitchFamily="34" charset="-128"/>
            </a:endParaRPr>
          </a:p>
        </p:txBody>
      </p:sp>
    </p:spTree>
    <p:extLst>
      <p:ext uri="{BB962C8B-B14F-4D97-AF65-F5344CB8AC3E}">
        <p14:creationId xmlns:p14="http://schemas.microsoft.com/office/powerpoint/2010/main" val="43793464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3"/>
          <p:cNvSpPr>
            <a:spLocks noGrp="1" noChangeArrowheads="1"/>
          </p:cNvSpPr>
          <p:nvPr>
            <p:ph type="subTitle" idx="1"/>
          </p:nvPr>
        </p:nvSpPr>
        <p:spPr>
          <a:xfrm>
            <a:off x="388938" y="2824163"/>
            <a:ext cx="7643812" cy="1606550"/>
          </a:xfrm>
        </p:spPr>
        <p:txBody>
          <a:bodyPr/>
          <a:lstStyle/>
          <a:p>
            <a:pPr algn="ctr" eaLnBrk="1" hangingPunct="1">
              <a:buFont typeface="Times" pitchFamily="18" charset="0"/>
              <a:buNone/>
            </a:pPr>
            <a:r>
              <a:rPr lang="en-US" sz="3200" b="1" dirty="0" smtClean="0">
                <a:ea typeface="ＭＳ Ｐゴシック" pitchFamily="34" charset="-128"/>
              </a:rPr>
              <a:t>Creating a New Series</a:t>
            </a:r>
            <a:endParaRPr lang="en-US" sz="3200" dirty="0" smtClean="0">
              <a:ea typeface="ＭＳ Ｐゴシック" pitchFamily="34" charset="-128"/>
            </a:endParaRPr>
          </a:p>
        </p:txBody>
      </p:sp>
    </p:spTree>
    <p:extLst>
      <p:ext uri="{BB962C8B-B14F-4D97-AF65-F5344CB8AC3E}">
        <p14:creationId xmlns:p14="http://schemas.microsoft.com/office/powerpoint/2010/main" val="2182290764"/>
      </p:ext>
    </p:extLst>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Editing a Series:</a:t>
            </a:r>
            <a:br>
              <a:rPr lang="en-US" sz="2400" b="1" dirty="0" smtClean="0">
                <a:ea typeface="ＭＳ Ｐゴシック" pitchFamily="34" charset="-128"/>
              </a:rPr>
            </a:br>
            <a:r>
              <a:rPr lang="en-US" sz="2400" b="1" dirty="0" smtClean="0">
                <a:ea typeface="ＭＳ Ｐゴシック" pitchFamily="34" charset="-128"/>
              </a:rPr>
              <a:t>Example 1</a:t>
            </a:r>
          </a:p>
        </p:txBody>
      </p:sp>
      <p:sp>
        <p:nvSpPr>
          <p:cNvPr id="4100" name="Rectangle 3"/>
          <p:cNvSpPr>
            <a:spLocks noGrp="1" noChangeArrowheads="1"/>
          </p:cNvSpPr>
          <p:nvPr>
            <p:ph idx="1"/>
          </p:nvPr>
        </p:nvSpPr>
        <p:spPr>
          <a:xfrm>
            <a:off x="529818" y="1576536"/>
            <a:ext cx="2872600" cy="3906837"/>
          </a:xfrm>
        </p:spPr>
        <p:txBody>
          <a:bodyPr/>
          <a:lstStyle/>
          <a:p>
            <a:pPr marL="107950" indent="0" eaLnBrk="1" hangingPunct="1">
              <a:buNone/>
              <a:defRPr/>
            </a:pPr>
            <a:r>
              <a:rPr lang="en-US" sz="1600" u="sng" dirty="0" smtClean="0"/>
              <a:t>Editing a series: Example 1 </a:t>
            </a:r>
          </a:p>
          <a:p>
            <a:pPr marL="347663" indent="-239713" eaLnBrk="1" hangingPunct="1">
              <a:buFont typeface="+mj-lt"/>
              <a:buAutoNum type="arabicPeriod"/>
              <a:defRPr/>
            </a:pPr>
            <a:r>
              <a:rPr lang="en-US" sz="1600" dirty="0" smtClean="0"/>
              <a:t>Click on </a:t>
            </a:r>
            <a:r>
              <a:rPr lang="en-US" sz="1600" b="1" i="1" dirty="0" err="1" smtClean="0"/>
              <a:t>Timeseries</a:t>
            </a:r>
            <a:r>
              <a:rPr lang="en-US" sz="1600" dirty="0" smtClean="0"/>
              <a:t> page in </a:t>
            </a:r>
            <a:r>
              <a:rPr lang="en-US" sz="1600" i="1" dirty="0" smtClean="0"/>
              <a:t>Tutorial4.wfi.  </a:t>
            </a:r>
          </a:p>
          <a:p>
            <a:pPr marL="347663" indent="-239713" eaLnBrk="1" hangingPunct="1">
              <a:buFont typeface="+mj-lt"/>
              <a:buAutoNum type="arabicPeriod"/>
              <a:defRPr/>
            </a:pPr>
            <a:r>
              <a:rPr lang="en-US" sz="1600" dirty="0" smtClean="0"/>
              <a:t>Double-click to open the </a:t>
            </a:r>
            <a:r>
              <a:rPr lang="en-US" sz="1600" dirty="0" err="1" smtClean="0"/>
              <a:t>edit_series</a:t>
            </a:r>
            <a:r>
              <a:rPr lang="en-US" sz="1600" dirty="0" smtClean="0"/>
              <a:t>  data. </a:t>
            </a:r>
          </a:p>
          <a:p>
            <a:pPr marL="347663" indent="-239713" eaLnBrk="1" hangingPunct="1">
              <a:buFont typeface="+mj-lt"/>
              <a:buAutoNum type="arabicPeriod"/>
              <a:defRPr/>
            </a:pPr>
            <a:r>
              <a:rPr lang="en-US" sz="1600" dirty="0" smtClean="0"/>
              <a:t>Click the    </a:t>
            </a:r>
            <a:r>
              <a:rPr lang="en-US" sz="1600" b="1" dirty="0" smtClean="0"/>
              <a:t>      </a:t>
            </a:r>
            <a:r>
              <a:rPr lang="en-US" sz="1600" dirty="0" smtClean="0"/>
              <a:t>button on the series toolbar to turn on editing mode. This allows you to type in data, change data, etc..</a:t>
            </a:r>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50</a:t>
            </a:fld>
            <a:endParaRPr lang="en-US" sz="800" smtClean="0"/>
          </a:p>
        </p:txBody>
      </p:sp>
      <p:sp>
        <p:nvSpPr>
          <p:cNvPr id="45062" name="Rectangle 3"/>
          <p:cNvSpPr txBox="1">
            <a:spLocks noChangeArrowheads="1"/>
          </p:cNvSpPr>
          <p:nvPr/>
        </p:nvSpPr>
        <p:spPr bwMode="auto">
          <a:xfrm>
            <a:off x="402227" y="1173161"/>
            <a:ext cx="67913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It is very easy to edit a series in </a:t>
            </a:r>
            <a:r>
              <a:rPr lang="en-US" sz="1800" dirty="0" err="1" smtClean="0">
                <a:solidFill>
                  <a:schemeClr val="hlink"/>
                </a:solidFill>
              </a:rPr>
              <a:t>EViews</a:t>
            </a:r>
            <a:r>
              <a:rPr lang="en-US" sz="1800" dirty="0" smtClean="0">
                <a:solidFill>
                  <a:schemeClr val="hlink"/>
                </a:solidFill>
              </a:rPr>
              <a:t>.  </a:t>
            </a:r>
            <a:endParaRPr lang="en-US" sz="1800" dirty="0">
              <a:solidFill>
                <a:schemeClr val="hlink"/>
              </a:solidFill>
            </a:endParaRPr>
          </a:p>
          <a:p>
            <a:pPr eaLnBrk="1" hangingPunct="1">
              <a:spcBef>
                <a:spcPct val="20000"/>
              </a:spcBef>
              <a:buClr>
                <a:schemeClr val="accent2"/>
              </a:buClr>
              <a:buSzPct val="90000"/>
            </a:pP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4997" y="1544637"/>
            <a:ext cx="5330322" cy="493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7135" y="3007428"/>
            <a:ext cx="42862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Oval 5"/>
          <p:cNvSpPr>
            <a:spLocks noChangeArrowheads="1"/>
          </p:cNvSpPr>
          <p:nvPr/>
        </p:nvSpPr>
        <p:spPr bwMode="auto">
          <a:xfrm>
            <a:off x="7921254" y="3226503"/>
            <a:ext cx="552894" cy="26035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116212338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Editing a Series:</a:t>
            </a:r>
            <a:br>
              <a:rPr lang="en-US" sz="2400" b="1" dirty="0" smtClean="0">
                <a:ea typeface="ＭＳ Ｐゴシック" pitchFamily="34" charset="-128"/>
              </a:rPr>
            </a:br>
            <a:r>
              <a:rPr lang="en-US" sz="2400" b="1" dirty="0" smtClean="0">
                <a:ea typeface="ＭＳ Ｐゴシック" pitchFamily="34" charset="-128"/>
              </a:rPr>
              <a:t>Example 2</a:t>
            </a:r>
            <a:endParaRPr lang="en-US" sz="1800" b="1" dirty="0" smtClean="0">
              <a:ea typeface="ＭＳ Ｐゴシック" pitchFamily="34" charset="-128"/>
            </a:endParaRPr>
          </a:p>
        </p:txBody>
      </p:sp>
      <p:sp>
        <p:nvSpPr>
          <p:cNvPr id="4100" name="Rectangle 3"/>
          <p:cNvSpPr>
            <a:spLocks noGrp="1" noChangeArrowheads="1"/>
          </p:cNvSpPr>
          <p:nvPr>
            <p:ph idx="1"/>
          </p:nvPr>
        </p:nvSpPr>
        <p:spPr>
          <a:xfrm>
            <a:off x="763739" y="2214491"/>
            <a:ext cx="2968293" cy="3906837"/>
          </a:xfrm>
        </p:spPr>
        <p:txBody>
          <a:bodyPr/>
          <a:lstStyle/>
          <a:p>
            <a:pPr marL="107950" indent="0" eaLnBrk="1" hangingPunct="1">
              <a:buNone/>
              <a:defRPr/>
            </a:pPr>
            <a:r>
              <a:rPr lang="en-US" sz="1600" u="sng" dirty="0" smtClean="0"/>
              <a:t>Editing a series: Example 2</a:t>
            </a:r>
          </a:p>
          <a:p>
            <a:pPr marL="347663" indent="-239713" eaLnBrk="1" hangingPunct="1">
              <a:buFont typeface="+mj-lt"/>
              <a:buAutoNum type="arabicPeriod"/>
              <a:defRPr/>
            </a:pPr>
            <a:r>
              <a:rPr lang="en-US" sz="1600" dirty="0" smtClean="0"/>
              <a:t>Click on </a:t>
            </a:r>
            <a:r>
              <a:rPr lang="en-US" sz="1600" b="1" i="1" dirty="0" err="1" smtClean="0"/>
              <a:t>Timeseries</a:t>
            </a:r>
            <a:r>
              <a:rPr lang="en-US" sz="1600" dirty="0" smtClean="0"/>
              <a:t> page in </a:t>
            </a:r>
            <a:r>
              <a:rPr lang="en-US" sz="1600" i="1" dirty="0" smtClean="0"/>
              <a:t>Tutorial4.wfi.  </a:t>
            </a:r>
          </a:p>
          <a:p>
            <a:pPr marL="347663" indent="-239713" eaLnBrk="1" hangingPunct="1">
              <a:buFont typeface="+mj-lt"/>
              <a:buAutoNum type="arabicPeriod"/>
              <a:defRPr/>
            </a:pPr>
            <a:r>
              <a:rPr lang="en-US" sz="1600" dirty="0" smtClean="0"/>
              <a:t>Double-click to open the </a:t>
            </a:r>
            <a:r>
              <a:rPr lang="en-US" sz="1600" dirty="0" err="1" smtClean="0"/>
              <a:t>edit_series</a:t>
            </a:r>
            <a:r>
              <a:rPr lang="en-US" sz="1600" dirty="0" smtClean="0"/>
              <a:t>  data. </a:t>
            </a:r>
          </a:p>
          <a:p>
            <a:pPr marL="347663" indent="-239713" eaLnBrk="1" hangingPunct="1">
              <a:buFont typeface="+mj-lt"/>
              <a:buAutoNum type="arabicPeriod"/>
              <a:defRPr/>
            </a:pPr>
            <a:r>
              <a:rPr lang="en-US" sz="1600" dirty="0" smtClean="0"/>
              <a:t>Highlight the cells you would like to edit (as shown here). </a:t>
            </a:r>
          </a:p>
          <a:p>
            <a:pPr marL="347663" indent="-239713" eaLnBrk="1" hangingPunct="1">
              <a:buFont typeface="+mj-lt"/>
              <a:buAutoNum type="arabicPeriod"/>
              <a:defRPr/>
            </a:pPr>
            <a:r>
              <a:rPr lang="en-US" sz="1600" dirty="0" smtClean="0"/>
              <a:t>Type “</a:t>
            </a:r>
            <a:r>
              <a:rPr lang="en-US" sz="1600" b="1" i="1" dirty="0" smtClean="0"/>
              <a:t>=4</a:t>
            </a:r>
            <a:r>
              <a:rPr lang="en-US" sz="1600" dirty="0" smtClean="0"/>
              <a:t>” in the edit window at the top of the series. </a:t>
            </a:r>
          </a:p>
          <a:p>
            <a:pPr marL="347663" indent="-239713" eaLnBrk="1" hangingPunct="1">
              <a:buFont typeface="+mj-lt"/>
              <a:buAutoNum type="arabicPeriod"/>
              <a:defRPr/>
            </a:pPr>
            <a:r>
              <a:rPr lang="en-US" sz="1600" dirty="0" smtClean="0"/>
              <a:t>Press </a:t>
            </a:r>
            <a:r>
              <a:rPr lang="en-US" sz="1600" b="1" dirty="0" smtClean="0"/>
              <a:t>Enter</a:t>
            </a:r>
            <a:r>
              <a:rPr lang="en-US" sz="1600" dirty="0" smtClean="0"/>
              <a:t>. </a:t>
            </a:r>
          </a:p>
          <a:p>
            <a:pPr marL="393700" indent="-285750" eaLnBrk="1" hangingPunct="1">
              <a:buFont typeface="Arial" pitchFamily="34" charset="0"/>
              <a:buChar char="•"/>
              <a:defRPr/>
            </a:pPr>
            <a:r>
              <a:rPr lang="en-US" sz="1600" dirty="0" smtClean="0"/>
              <a:t>As you can see, the series cells are replaced with the value we specified. </a:t>
            </a:r>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51</a:t>
            </a:fld>
            <a:endParaRPr lang="en-US" sz="800" smtClean="0"/>
          </a:p>
        </p:txBody>
      </p:sp>
      <p:sp>
        <p:nvSpPr>
          <p:cNvPr id="45062" name="Rectangle 3"/>
          <p:cNvSpPr txBox="1">
            <a:spLocks noChangeArrowheads="1"/>
          </p:cNvSpPr>
          <p:nvPr/>
        </p:nvSpPr>
        <p:spPr bwMode="auto">
          <a:xfrm>
            <a:off x="574158" y="1173162"/>
            <a:ext cx="8250865" cy="996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You an  also change a number of cells and set them equal to a certain value. </a:t>
            </a: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For example, suppose you would like to set all the cells highlighted in the series below (</a:t>
            </a:r>
            <a:r>
              <a:rPr lang="en-US" sz="1800" i="1" dirty="0" err="1" smtClean="0">
                <a:solidFill>
                  <a:schemeClr val="hlink"/>
                </a:solidFill>
              </a:rPr>
              <a:t>edit_series</a:t>
            </a:r>
            <a:r>
              <a:rPr lang="en-US" sz="1800" dirty="0" smtClean="0">
                <a:solidFill>
                  <a:schemeClr val="hlink"/>
                </a:solidFill>
              </a:rPr>
              <a:t>) equal to 4. </a:t>
            </a:r>
          </a:p>
          <a:p>
            <a:pPr marL="285750" indent="-285750" eaLnBrk="1" hangingPunct="1">
              <a:spcBef>
                <a:spcPct val="20000"/>
              </a:spcBef>
              <a:buClr>
                <a:schemeClr val="accent2"/>
              </a:buClr>
              <a:buSzPct val="90000"/>
              <a:buFont typeface="Arial" pitchFamily="34" charset="0"/>
              <a:buChar char="•"/>
            </a:pPr>
            <a:endParaRPr lang="en-US" sz="1800" dirty="0">
              <a:solidFill>
                <a:schemeClr val="hlink"/>
              </a:solidFill>
            </a:endParaRPr>
          </a:p>
          <a:p>
            <a:pPr eaLnBrk="1" hangingPunct="1">
              <a:spcBef>
                <a:spcPct val="20000"/>
              </a:spcBef>
              <a:buClr>
                <a:schemeClr val="accent2"/>
              </a:buClr>
              <a:buSzPct val="90000"/>
            </a:pP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2372" y="2507288"/>
            <a:ext cx="2457450" cy="390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7064" y="2507288"/>
            <a:ext cx="2495550" cy="389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18"/>
          <p:cNvSpPr txBox="1">
            <a:spLocks noChangeArrowheads="1"/>
          </p:cNvSpPr>
          <p:nvPr/>
        </p:nvSpPr>
        <p:spPr bwMode="auto">
          <a:xfrm>
            <a:off x="4243405" y="2169258"/>
            <a:ext cx="1635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a:t>
            </a:r>
            <a:endParaRPr lang="en-US" sz="1600" b="1" i="1" dirty="0">
              <a:solidFill>
                <a:schemeClr val="hlink"/>
              </a:solidFill>
            </a:endParaRPr>
          </a:p>
        </p:txBody>
      </p:sp>
      <p:sp>
        <p:nvSpPr>
          <p:cNvPr id="9" name="TextBox 18"/>
          <p:cNvSpPr txBox="1">
            <a:spLocks noChangeArrowheads="1"/>
          </p:cNvSpPr>
          <p:nvPr/>
        </p:nvSpPr>
        <p:spPr bwMode="auto">
          <a:xfrm>
            <a:off x="6887147" y="2145509"/>
            <a:ext cx="14847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Edited Series</a:t>
            </a:r>
            <a:endParaRPr lang="en-US" sz="1600" b="1" i="1" dirty="0">
              <a:solidFill>
                <a:schemeClr val="hlink"/>
              </a:solidFill>
            </a:endParaRPr>
          </a:p>
        </p:txBody>
      </p:sp>
    </p:spTree>
    <p:extLst>
      <p:ext uri="{BB962C8B-B14F-4D97-AF65-F5344CB8AC3E}">
        <p14:creationId xmlns:p14="http://schemas.microsoft.com/office/powerpoint/2010/main" val="127018774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Editing a Series:</a:t>
            </a:r>
            <a:br>
              <a:rPr lang="en-US" sz="2400" b="1" dirty="0" smtClean="0">
                <a:ea typeface="ＭＳ Ｐゴシック" pitchFamily="34" charset="-128"/>
              </a:rPr>
            </a:br>
            <a:r>
              <a:rPr lang="en-US" sz="2400" b="1" dirty="0" smtClean="0">
                <a:ea typeface="ＭＳ Ｐゴシック" pitchFamily="34" charset="-128"/>
              </a:rPr>
              <a:t>Example 3</a:t>
            </a:r>
            <a:endParaRPr lang="en-US" sz="1800" b="1" dirty="0" smtClean="0">
              <a:ea typeface="ＭＳ Ｐゴシック" pitchFamily="34" charset="-128"/>
            </a:endParaRPr>
          </a:p>
        </p:txBody>
      </p:sp>
      <p:sp>
        <p:nvSpPr>
          <p:cNvPr id="4100" name="Rectangle 3"/>
          <p:cNvSpPr>
            <a:spLocks noGrp="1" noChangeArrowheads="1"/>
          </p:cNvSpPr>
          <p:nvPr>
            <p:ph idx="1"/>
          </p:nvPr>
        </p:nvSpPr>
        <p:spPr>
          <a:xfrm>
            <a:off x="753106" y="1797123"/>
            <a:ext cx="2968293" cy="4196941"/>
          </a:xfrm>
        </p:spPr>
        <p:txBody>
          <a:bodyPr/>
          <a:lstStyle/>
          <a:p>
            <a:pPr marL="107950" indent="0" eaLnBrk="1" hangingPunct="1">
              <a:buNone/>
              <a:defRPr/>
            </a:pPr>
            <a:r>
              <a:rPr lang="en-US" sz="1600" u="sng" dirty="0" smtClean="0"/>
              <a:t>Editing a series: Example 3</a:t>
            </a:r>
          </a:p>
          <a:p>
            <a:pPr marL="347663" indent="-239713" eaLnBrk="1" hangingPunct="1">
              <a:buFont typeface="+mj-lt"/>
              <a:buAutoNum type="arabicPeriod"/>
              <a:defRPr/>
            </a:pPr>
            <a:r>
              <a:rPr lang="en-US" sz="1600" dirty="0" smtClean="0"/>
              <a:t>Follow steps 1-2 shown in Example 2. </a:t>
            </a:r>
          </a:p>
          <a:p>
            <a:pPr marL="347663" indent="-239713" eaLnBrk="1" hangingPunct="1">
              <a:buFont typeface="+mj-lt"/>
              <a:buAutoNum type="arabicPeriod"/>
              <a:defRPr/>
            </a:pPr>
            <a:r>
              <a:rPr lang="en-US" sz="1600" dirty="0" smtClean="0"/>
              <a:t>Highlight the cells you would like to edit (as shown here). </a:t>
            </a:r>
          </a:p>
          <a:p>
            <a:pPr marL="347663" indent="-239713" eaLnBrk="1" hangingPunct="1">
              <a:buFont typeface="+mj-lt"/>
              <a:buAutoNum type="arabicPeriod"/>
              <a:defRPr/>
            </a:pPr>
            <a:r>
              <a:rPr lang="en-US" sz="1600" dirty="0" smtClean="0"/>
              <a:t>Type “</a:t>
            </a:r>
            <a:r>
              <a:rPr lang="en-US" sz="1600" b="1" dirty="0" smtClean="0"/>
              <a:t>+</a:t>
            </a:r>
            <a:r>
              <a:rPr lang="en-US" sz="1600" b="1" i="1" dirty="0" smtClean="0"/>
              <a:t>=1</a:t>
            </a:r>
            <a:r>
              <a:rPr lang="en-US" sz="1600" dirty="0" smtClean="0"/>
              <a:t>” in the edit window at the top of the series. </a:t>
            </a:r>
          </a:p>
          <a:p>
            <a:pPr marL="347663" indent="-239713" eaLnBrk="1" hangingPunct="1">
              <a:buFont typeface="+mj-lt"/>
              <a:buAutoNum type="arabicPeriod"/>
              <a:defRPr/>
            </a:pPr>
            <a:r>
              <a:rPr lang="en-US" sz="1600" dirty="0" smtClean="0"/>
              <a:t>Press </a:t>
            </a:r>
            <a:r>
              <a:rPr lang="en-US" sz="1600" b="1" dirty="0" smtClean="0"/>
              <a:t>Enter</a:t>
            </a:r>
            <a:r>
              <a:rPr lang="en-US" sz="1600" dirty="0" smtClean="0"/>
              <a:t>. </a:t>
            </a:r>
          </a:p>
          <a:p>
            <a:pPr marL="393700" indent="-285750" eaLnBrk="1" hangingPunct="1">
              <a:buFont typeface="Arial" pitchFamily="34" charset="0"/>
              <a:buChar char="•"/>
              <a:defRPr/>
            </a:pPr>
            <a:r>
              <a:rPr lang="en-US" sz="1600" dirty="0" smtClean="0"/>
              <a:t>As you can see, each value in the new region is equal to the original value plus 1, as we specified. </a:t>
            </a:r>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52</a:t>
            </a:fld>
            <a:endParaRPr lang="en-US" sz="800" smtClean="0"/>
          </a:p>
        </p:txBody>
      </p:sp>
      <p:sp>
        <p:nvSpPr>
          <p:cNvPr id="45062" name="Rectangle 3"/>
          <p:cNvSpPr txBox="1">
            <a:spLocks noChangeArrowheads="1"/>
          </p:cNvSpPr>
          <p:nvPr/>
        </p:nvSpPr>
        <p:spPr bwMode="auto">
          <a:xfrm>
            <a:off x="574158" y="1173162"/>
            <a:ext cx="825086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Suppose you now would like add “+1” to all the your existing observations.  </a:t>
            </a:r>
          </a:p>
          <a:p>
            <a:pPr marL="285750" indent="-285750" eaLnBrk="1" hangingPunct="1">
              <a:spcBef>
                <a:spcPct val="20000"/>
              </a:spcBef>
              <a:buClr>
                <a:schemeClr val="accent2"/>
              </a:buClr>
              <a:buSzPct val="90000"/>
              <a:buFont typeface="Arial" pitchFamily="34" charset="0"/>
              <a:buChar char="•"/>
            </a:pPr>
            <a:endParaRPr lang="en-US" sz="1800" dirty="0">
              <a:solidFill>
                <a:schemeClr val="hlink"/>
              </a:solidFill>
            </a:endParaRPr>
          </a:p>
          <a:p>
            <a:pPr eaLnBrk="1" hangingPunct="1">
              <a:spcBef>
                <a:spcPct val="20000"/>
              </a:spcBef>
              <a:buClr>
                <a:schemeClr val="accent2"/>
              </a:buClr>
              <a:buSzPct val="90000"/>
            </a:pP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4017" y="2161620"/>
            <a:ext cx="2076450"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4127" y="2161620"/>
            <a:ext cx="203835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18"/>
          <p:cNvSpPr txBox="1">
            <a:spLocks noChangeArrowheads="1"/>
          </p:cNvSpPr>
          <p:nvPr/>
        </p:nvSpPr>
        <p:spPr bwMode="auto">
          <a:xfrm>
            <a:off x="4094550" y="1797123"/>
            <a:ext cx="1635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a:t>
            </a:r>
            <a:endParaRPr lang="en-US" sz="1600" b="1" i="1" dirty="0">
              <a:solidFill>
                <a:schemeClr val="hlink"/>
              </a:solidFill>
            </a:endParaRPr>
          </a:p>
        </p:txBody>
      </p:sp>
      <p:sp>
        <p:nvSpPr>
          <p:cNvPr id="11" name="TextBox 18"/>
          <p:cNvSpPr txBox="1">
            <a:spLocks noChangeArrowheads="1"/>
          </p:cNvSpPr>
          <p:nvPr/>
        </p:nvSpPr>
        <p:spPr bwMode="auto">
          <a:xfrm>
            <a:off x="6465610" y="1807756"/>
            <a:ext cx="14847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Edited Series</a:t>
            </a:r>
            <a:endParaRPr lang="en-US" sz="1600" b="1" i="1" dirty="0">
              <a:solidFill>
                <a:schemeClr val="hlink"/>
              </a:solidFill>
            </a:endParaRPr>
          </a:p>
        </p:txBody>
      </p:sp>
    </p:spTree>
    <p:extLst>
      <p:ext uri="{BB962C8B-B14F-4D97-AF65-F5344CB8AC3E}">
        <p14:creationId xmlns:p14="http://schemas.microsoft.com/office/powerpoint/2010/main" val="301519321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Editing a Series:</a:t>
            </a:r>
            <a:br>
              <a:rPr lang="en-US" sz="2400" b="1" dirty="0" smtClean="0">
                <a:ea typeface="ＭＳ Ｐゴシック" pitchFamily="34" charset="-128"/>
              </a:rPr>
            </a:br>
            <a:r>
              <a:rPr lang="en-US" sz="2400" b="1" dirty="0" smtClean="0">
                <a:ea typeface="ＭＳ Ｐゴシック" pitchFamily="34" charset="-128"/>
              </a:rPr>
              <a:t>Example 4</a:t>
            </a:r>
            <a:endParaRPr lang="en-US" sz="1800" b="1" dirty="0" smtClean="0">
              <a:ea typeface="ＭＳ Ｐゴシック" pitchFamily="34" charset="-128"/>
            </a:endParaRPr>
          </a:p>
        </p:txBody>
      </p:sp>
      <p:sp>
        <p:nvSpPr>
          <p:cNvPr id="4100" name="Rectangle 3"/>
          <p:cNvSpPr>
            <a:spLocks noGrp="1" noChangeArrowheads="1"/>
          </p:cNvSpPr>
          <p:nvPr>
            <p:ph idx="1"/>
          </p:nvPr>
        </p:nvSpPr>
        <p:spPr>
          <a:xfrm>
            <a:off x="731840" y="2078181"/>
            <a:ext cx="3575363" cy="5351943"/>
          </a:xfrm>
        </p:spPr>
        <p:txBody>
          <a:bodyPr/>
          <a:lstStyle/>
          <a:p>
            <a:pPr marL="107950" indent="0" eaLnBrk="1" hangingPunct="1">
              <a:buNone/>
              <a:defRPr/>
            </a:pPr>
            <a:r>
              <a:rPr lang="en-US" sz="1600" u="sng" dirty="0" smtClean="0"/>
              <a:t>Editing a series: Example </a:t>
            </a:r>
            <a:r>
              <a:rPr lang="en-US" sz="1600" u="sng" dirty="0"/>
              <a:t>4</a:t>
            </a:r>
            <a:endParaRPr lang="en-US" sz="1600" u="sng" dirty="0" smtClean="0"/>
          </a:p>
          <a:p>
            <a:pPr marL="347663" indent="-239713" eaLnBrk="1" hangingPunct="1">
              <a:buFont typeface="+mj-lt"/>
              <a:buAutoNum type="arabicPeriod"/>
              <a:defRPr/>
            </a:pPr>
            <a:r>
              <a:rPr lang="en-US" sz="1600" dirty="0" smtClean="0"/>
              <a:t>Follow steps 1-2 in Example 2. </a:t>
            </a:r>
            <a:endParaRPr lang="en-US" sz="1600" i="1" dirty="0" smtClean="0"/>
          </a:p>
          <a:p>
            <a:pPr marL="347663" indent="-239713" eaLnBrk="1" hangingPunct="1">
              <a:buFont typeface="+mj-lt"/>
              <a:buAutoNum type="arabicPeriod"/>
              <a:defRPr/>
            </a:pPr>
            <a:r>
              <a:rPr lang="en-US" sz="1600" dirty="0" smtClean="0"/>
              <a:t>Highlight the cells you would like to edit (as shown here</a:t>
            </a:r>
            <a:r>
              <a:rPr lang="en-US" sz="1600" dirty="0"/>
              <a:t>). Make sure you </a:t>
            </a:r>
            <a:r>
              <a:rPr lang="en-US" sz="1600" dirty="0" smtClean="0"/>
              <a:t>highlight the data starting in </a:t>
            </a:r>
            <a:r>
              <a:rPr lang="en-US" sz="1600" dirty="0"/>
              <a:t>1981Q4 (not 1981 Q3) since the previous cell (1981Q2) does not have data. </a:t>
            </a:r>
            <a:endParaRPr lang="en-US" sz="1600" dirty="0" smtClean="0"/>
          </a:p>
          <a:p>
            <a:pPr marL="347663" indent="-239713" eaLnBrk="1" hangingPunct="1">
              <a:buFont typeface="+mj-lt"/>
              <a:buAutoNum type="arabicPeriod"/>
              <a:defRPr/>
            </a:pPr>
            <a:r>
              <a:rPr lang="en-US" sz="1600" dirty="0" smtClean="0"/>
              <a:t>Type “</a:t>
            </a:r>
            <a:r>
              <a:rPr lang="en-US" sz="1600" b="1" dirty="0" smtClean="0"/>
              <a:t>+</a:t>
            </a:r>
            <a:r>
              <a:rPr lang="en-US" sz="1600" b="1" i="1" dirty="0" smtClean="0"/>
              <a:t>_1</a:t>
            </a:r>
            <a:r>
              <a:rPr lang="en-US" sz="1600" dirty="0" smtClean="0"/>
              <a:t>” in the edit window at the top of the series. </a:t>
            </a:r>
          </a:p>
          <a:p>
            <a:pPr marL="347663" indent="-239713" eaLnBrk="1" hangingPunct="1">
              <a:buFont typeface="+mj-lt"/>
              <a:buAutoNum type="arabicPeriod"/>
              <a:defRPr/>
            </a:pPr>
            <a:r>
              <a:rPr lang="en-US" sz="1600" dirty="0" smtClean="0"/>
              <a:t>Press </a:t>
            </a:r>
            <a:r>
              <a:rPr lang="en-US" sz="1600" b="1" dirty="0" smtClean="0"/>
              <a:t>Enter</a:t>
            </a:r>
            <a:r>
              <a:rPr lang="en-US" sz="1600" dirty="0" smtClean="0"/>
              <a:t>. </a:t>
            </a:r>
          </a:p>
          <a:p>
            <a:pPr marL="393700" indent="-285750" eaLnBrk="1" hangingPunct="1">
              <a:buFont typeface="Arial" pitchFamily="34" charset="0"/>
              <a:buChar char="•"/>
              <a:defRPr/>
            </a:pPr>
            <a:r>
              <a:rPr lang="en-US" sz="1600" dirty="0" smtClean="0"/>
              <a:t>As you can see, each value in the new region is equal to the previous value plus 1. This is done recursively; only the first cell uses original data. </a:t>
            </a:r>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53</a:t>
            </a:fld>
            <a:endParaRPr lang="en-US" sz="800" smtClean="0"/>
          </a:p>
        </p:txBody>
      </p:sp>
      <p:sp>
        <p:nvSpPr>
          <p:cNvPr id="45062" name="Rectangle 3"/>
          <p:cNvSpPr txBox="1">
            <a:spLocks noChangeArrowheads="1"/>
          </p:cNvSpPr>
          <p:nvPr/>
        </p:nvSpPr>
        <p:spPr bwMode="auto">
          <a:xfrm>
            <a:off x="574158" y="1173162"/>
            <a:ext cx="825086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Suppose you now would like add “+1” to all the previous observation, recursively.  </a:t>
            </a:r>
          </a:p>
          <a:p>
            <a:pPr marL="285750" indent="-285750" eaLnBrk="1" hangingPunct="1">
              <a:spcBef>
                <a:spcPct val="20000"/>
              </a:spcBef>
              <a:buClr>
                <a:schemeClr val="accent2"/>
              </a:buClr>
              <a:buSzPct val="90000"/>
              <a:buFont typeface="Arial" pitchFamily="34" charset="0"/>
              <a:buChar char="•"/>
            </a:pPr>
            <a:endParaRPr lang="en-US" sz="1800" dirty="0">
              <a:solidFill>
                <a:schemeClr val="hlink"/>
              </a:solidFill>
            </a:endParaRPr>
          </a:p>
          <a:p>
            <a:pPr eaLnBrk="1" hangingPunct="1">
              <a:spcBef>
                <a:spcPct val="20000"/>
              </a:spcBef>
              <a:buClr>
                <a:schemeClr val="accent2"/>
              </a:buClr>
              <a:buSzPct val="90000"/>
            </a:pP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7203" y="2228408"/>
            <a:ext cx="2066925"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6242" y="2237933"/>
            <a:ext cx="2085975"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8"/>
          <p:cNvSpPr txBox="1">
            <a:spLocks noChangeArrowheads="1"/>
          </p:cNvSpPr>
          <p:nvPr/>
        </p:nvSpPr>
        <p:spPr bwMode="auto">
          <a:xfrm>
            <a:off x="4522973" y="1908904"/>
            <a:ext cx="1635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a:t>
            </a:r>
            <a:endParaRPr lang="en-US" sz="1600" b="1" i="1" dirty="0">
              <a:solidFill>
                <a:schemeClr val="hlink"/>
              </a:solidFill>
            </a:endParaRPr>
          </a:p>
        </p:txBody>
      </p:sp>
      <p:sp>
        <p:nvSpPr>
          <p:cNvPr id="12" name="TextBox 18"/>
          <p:cNvSpPr txBox="1">
            <a:spLocks noChangeArrowheads="1"/>
          </p:cNvSpPr>
          <p:nvPr/>
        </p:nvSpPr>
        <p:spPr bwMode="auto">
          <a:xfrm>
            <a:off x="6476242" y="1908904"/>
            <a:ext cx="14847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Edited Series</a:t>
            </a:r>
            <a:endParaRPr lang="en-US" sz="1600" b="1" i="1" dirty="0">
              <a:solidFill>
                <a:schemeClr val="hlink"/>
              </a:solidFill>
            </a:endParaRPr>
          </a:p>
        </p:txBody>
      </p:sp>
    </p:spTree>
    <p:extLst>
      <p:ext uri="{BB962C8B-B14F-4D97-AF65-F5344CB8AC3E}">
        <p14:creationId xmlns:p14="http://schemas.microsoft.com/office/powerpoint/2010/main" val="176215859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Editing a Series in </a:t>
            </a:r>
            <a:r>
              <a:rPr lang="en-US" sz="2400" b="1" dirty="0" err="1" smtClean="0">
                <a:ea typeface="ＭＳ Ｐゴシック" pitchFamily="34" charset="-128"/>
              </a:rPr>
              <a:t>EViews</a:t>
            </a:r>
            <a:r>
              <a:rPr lang="en-US" sz="2400" b="1" dirty="0" smtClean="0">
                <a:ea typeface="ＭＳ Ｐゴシック" pitchFamily="34" charset="-128"/>
              </a:rPr>
              <a:t>: </a:t>
            </a:r>
            <a:br>
              <a:rPr lang="en-US" sz="2400" b="1" dirty="0" smtClean="0">
                <a:ea typeface="ＭＳ Ｐゴシック" pitchFamily="34" charset="-128"/>
              </a:rPr>
            </a:br>
            <a:r>
              <a:rPr lang="en-US" sz="2400" b="1" dirty="0" smtClean="0">
                <a:ea typeface="ＭＳ Ｐゴシック" pitchFamily="34" charset="-128"/>
              </a:rPr>
              <a:t>A Few Notes</a:t>
            </a:r>
            <a:endParaRPr lang="en-US" sz="1800" b="1" dirty="0" smtClean="0">
              <a:ea typeface="ＭＳ Ｐゴシック" pitchFamily="34" charset="-128"/>
            </a:endParaRPr>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54</a:t>
            </a:fld>
            <a:endParaRPr lang="en-US" sz="800" smtClean="0"/>
          </a:p>
        </p:txBody>
      </p:sp>
      <p:sp>
        <p:nvSpPr>
          <p:cNvPr id="45062" name="Rectangle 3"/>
          <p:cNvSpPr txBox="1">
            <a:spLocks noChangeArrowheads="1"/>
          </p:cNvSpPr>
          <p:nvPr/>
        </p:nvSpPr>
        <p:spPr bwMode="auto">
          <a:xfrm>
            <a:off x="574157" y="1343283"/>
            <a:ext cx="8070113" cy="2590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a:solidFill>
                  <a:schemeClr val="hlink"/>
                </a:solidFill>
              </a:rPr>
              <a:t>Note that </a:t>
            </a:r>
            <a:r>
              <a:rPr lang="en-US" sz="1800" dirty="0" smtClean="0">
                <a:solidFill>
                  <a:schemeClr val="hlink"/>
                </a:solidFill>
              </a:rPr>
              <a:t>Examples 2, 3 and 4 above were </a:t>
            </a:r>
            <a:r>
              <a:rPr lang="en-US" sz="1800" dirty="0">
                <a:solidFill>
                  <a:schemeClr val="hlink"/>
                </a:solidFill>
              </a:rPr>
              <a:t>not done </a:t>
            </a:r>
            <a:r>
              <a:rPr lang="en-US" sz="1800" dirty="0" smtClean="0">
                <a:solidFill>
                  <a:schemeClr val="hlink"/>
                </a:solidFill>
              </a:rPr>
              <a:t>recursively. </a:t>
            </a: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For example, we </a:t>
            </a:r>
            <a:r>
              <a:rPr lang="en-US" sz="1800" dirty="0">
                <a:solidFill>
                  <a:schemeClr val="hlink"/>
                </a:solidFill>
              </a:rPr>
              <a:t>performed </a:t>
            </a:r>
            <a:r>
              <a:rPr lang="en-US" sz="1800" dirty="0" smtClean="0">
                <a:solidFill>
                  <a:schemeClr val="hlink"/>
                </a:solidFill>
              </a:rPr>
              <a:t>Example 2 </a:t>
            </a:r>
            <a:r>
              <a:rPr lang="en-US" sz="1800" dirty="0">
                <a:solidFill>
                  <a:schemeClr val="hlink"/>
                </a:solidFill>
              </a:rPr>
              <a:t>on the original data, </a:t>
            </a:r>
            <a:r>
              <a:rPr lang="en-US" sz="1800" dirty="0" smtClean="0">
                <a:solidFill>
                  <a:schemeClr val="hlink"/>
                </a:solidFill>
              </a:rPr>
              <a:t>and Example 3 on the data that were changed by Example 2. </a:t>
            </a:r>
          </a:p>
          <a:p>
            <a:pPr marL="285750" indent="-285750" eaLnBrk="1" hangingPunct="1">
              <a:spcBef>
                <a:spcPct val="20000"/>
              </a:spcBef>
              <a:buClr>
                <a:schemeClr val="accent2"/>
              </a:buClr>
              <a:buSzPct val="90000"/>
              <a:buFont typeface="Arial" pitchFamily="34" charset="0"/>
              <a:buChar char="•"/>
            </a:pPr>
            <a:r>
              <a:rPr lang="en-US" sz="1800" dirty="0" err="1" smtClean="0">
                <a:solidFill>
                  <a:schemeClr val="hlink"/>
                </a:solidFill>
              </a:rPr>
              <a:t>EViews</a:t>
            </a:r>
            <a:r>
              <a:rPr lang="en-US" sz="1800" dirty="0" smtClean="0">
                <a:solidFill>
                  <a:schemeClr val="hlink"/>
                </a:solidFill>
              </a:rPr>
              <a:t> </a:t>
            </a:r>
            <a:r>
              <a:rPr lang="en-US" sz="1800" dirty="0">
                <a:solidFill>
                  <a:schemeClr val="hlink"/>
                </a:solidFill>
              </a:rPr>
              <a:t>does not remember the “original” state of the data in the spreadsheet </a:t>
            </a:r>
            <a:r>
              <a:rPr lang="en-US" sz="1800" dirty="0" smtClean="0">
                <a:solidFill>
                  <a:schemeClr val="hlink"/>
                </a:solidFill>
              </a:rPr>
              <a:t>- once </a:t>
            </a:r>
            <a:r>
              <a:rPr lang="en-US" sz="1800" dirty="0">
                <a:solidFill>
                  <a:schemeClr val="hlink"/>
                </a:solidFill>
              </a:rPr>
              <a:t>you used an array expression to change the data, that change is permanent and all </a:t>
            </a:r>
            <a:r>
              <a:rPr lang="en-US" sz="1800" dirty="0" smtClean="0">
                <a:solidFill>
                  <a:schemeClr val="hlink"/>
                </a:solidFill>
              </a:rPr>
              <a:t>subsequent modifications are made </a:t>
            </a:r>
            <a:r>
              <a:rPr lang="en-US" sz="1800" dirty="0">
                <a:solidFill>
                  <a:schemeClr val="hlink"/>
                </a:solidFill>
              </a:rPr>
              <a:t>using </a:t>
            </a:r>
            <a:r>
              <a:rPr lang="en-US" sz="1800" dirty="0" smtClean="0">
                <a:solidFill>
                  <a:schemeClr val="hlink"/>
                </a:solidFill>
              </a:rPr>
              <a:t>the </a:t>
            </a:r>
            <a:r>
              <a:rPr lang="en-US" sz="1800" dirty="0">
                <a:solidFill>
                  <a:schemeClr val="hlink"/>
                </a:solidFill>
              </a:rPr>
              <a:t>new data.</a:t>
            </a:r>
            <a:endParaRPr lang="en-US" sz="1800" dirty="0" smtClean="0">
              <a:solidFill>
                <a:schemeClr val="hlink"/>
              </a:solidFill>
            </a:endParaRPr>
          </a:p>
          <a:p>
            <a:pPr eaLnBrk="1" hangingPunct="1">
              <a:spcBef>
                <a:spcPct val="20000"/>
              </a:spcBef>
              <a:buClr>
                <a:schemeClr val="accent2"/>
              </a:buClr>
              <a:buSzPct val="90000"/>
            </a:pPr>
            <a:endParaRPr lang="en-US" sz="1800" dirty="0">
              <a:solidFill>
                <a:schemeClr val="hlink"/>
              </a:solidFill>
            </a:endParaRPr>
          </a:p>
          <a:p>
            <a:pPr eaLnBrk="1" hangingPunct="1">
              <a:spcBef>
                <a:spcPct val="20000"/>
              </a:spcBef>
              <a:buClr>
                <a:schemeClr val="accent2"/>
              </a:buClr>
              <a:buSzPct val="90000"/>
            </a:pP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spTree>
    <p:extLst>
      <p:ext uri="{BB962C8B-B14F-4D97-AF65-F5344CB8AC3E}">
        <p14:creationId xmlns:p14="http://schemas.microsoft.com/office/powerpoint/2010/main" val="38134331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Editing a Series in </a:t>
            </a:r>
            <a:r>
              <a:rPr lang="en-US" sz="2400" b="1" dirty="0" err="1" smtClean="0">
                <a:ea typeface="ＭＳ Ｐゴシック" pitchFamily="34" charset="-128"/>
              </a:rPr>
              <a:t>EViews</a:t>
            </a:r>
            <a:r>
              <a:rPr lang="en-US" sz="2400" b="1" dirty="0" smtClean="0">
                <a:ea typeface="ＭＳ Ｐゴシック" pitchFamily="34" charset="-128"/>
              </a:rPr>
              <a:t>:</a:t>
            </a:r>
            <a:br>
              <a:rPr lang="en-US" sz="2400" b="1" dirty="0" smtClean="0">
                <a:ea typeface="ＭＳ Ｐゴシック" pitchFamily="34" charset="-128"/>
              </a:rPr>
            </a:br>
            <a:r>
              <a:rPr lang="en-US" sz="2400" b="1" dirty="0" smtClean="0">
                <a:ea typeface="ＭＳ Ｐゴシック" pitchFamily="34" charset="-128"/>
              </a:rPr>
              <a:t>A Few Notes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584200" y="1257300"/>
            <a:ext cx="8131175" cy="699091"/>
          </a:xfrm>
        </p:spPr>
        <p:txBody>
          <a:bodyPr/>
          <a:lstStyle/>
          <a:p>
            <a:pPr eaLnBrk="1" hangingPunct="1">
              <a:buSzPct val="100000"/>
              <a:buFont typeface="Arial" pitchFamily="34" charset="0"/>
              <a:buChar char="•"/>
              <a:defRPr/>
            </a:pPr>
            <a:r>
              <a:rPr lang="en-US" sz="1800" dirty="0" smtClean="0"/>
              <a:t>Operators (i.e., “=+1”, “+_1”) define how the new values are computed. </a:t>
            </a:r>
          </a:p>
          <a:p>
            <a:pPr eaLnBrk="1" hangingPunct="1">
              <a:buSzPct val="100000"/>
              <a:buFont typeface="Arial" pitchFamily="34" charset="0"/>
              <a:buChar char="•"/>
              <a:defRPr/>
            </a:pPr>
            <a:r>
              <a:rPr lang="en-US" sz="1800" dirty="0" smtClean="0"/>
              <a:t>Below, we list the available operators to editing a series</a:t>
            </a:r>
          </a:p>
          <a:p>
            <a:pPr marL="0" indent="0" eaLnBrk="1" hangingPunct="1">
              <a:buFont typeface="Times" pitchFamily="17" charset="0"/>
              <a:buNone/>
              <a:defRPr/>
            </a:pPr>
            <a:endParaRPr lang="en-US" dirty="0" smtClean="0"/>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096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B2BDD584-FCEE-4FD3-A373-C0CD3CC99F1C}" type="slidenum">
              <a:rPr lang="en-US" sz="800" smtClean="0"/>
              <a:pPr eaLnBrk="1" hangingPunct="1">
                <a:defRPr/>
              </a:pPr>
              <a:t>55</a:t>
            </a:fld>
            <a:endParaRPr lang="en-US" sz="800" smtClean="0"/>
          </a:p>
        </p:txBody>
      </p:sp>
      <p:sp>
        <p:nvSpPr>
          <p:cNvPr id="9" name="Rectangle 3"/>
          <p:cNvSpPr txBox="1">
            <a:spLocks noChangeArrowheads="1"/>
          </p:cNvSpPr>
          <p:nvPr/>
        </p:nvSpPr>
        <p:spPr bwMode="auto">
          <a:xfrm>
            <a:off x="2492375" y="1992203"/>
            <a:ext cx="50292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2000" b="1" u="sng" dirty="0" smtClean="0"/>
              <a:t> </a:t>
            </a:r>
            <a:r>
              <a:rPr lang="en-US" sz="1800" b="1" u="sng" dirty="0" smtClean="0"/>
              <a:t>Operators to Edit/Change Series Values</a:t>
            </a:r>
            <a:r>
              <a:rPr lang="en-US" sz="1800" dirty="0" smtClean="0"/>
              <a:t>									</a:t>
            </a:r>
          </a:p>
          <a:p>
            <a:pPr marL="0" indent="0" eaLnBrk="1" hangingPunct="1">
              <a:buFont typeface="Times" pitchFamily="17" charset="0"/>
              <a:buNone/>
              <a:defRPr/>
            </a:pPr>
            <a:endParaRPr lang="en-US" sz="1800" dirty="0"/>
          </a:p>
          <a:p>
            <a:pPr eaLnBrk="1" hangingPunct="1">
              <a:buFont typeface="Wingdings" pitchFamily="2" charset="2"/>
              <a:buChar char="§"/>
              <a:defRPr/>
            </a:pPr>
            <a:endParaRPr lang="en-US" sz="1800" dirty="0" smtClean="0"/>
          </a:p>
          <a:p>
            <a:pPr marL="0" indent="0" eaLnBrk="1" hangingPunct="1">
              <a:buFont typeface="Times" pitchFamily="17" charset="0"/>
              <a:buNone/>
              <a:defRPr/>
            </a:pPr>
            <a:endParaRPr lang="en-US" sz="1800" dirty="0" smtClean="0"/>
          </a:p>
          <a:p>
            <a:pPr marL="0" indent="0" eaLnBrk="1" hangingPunct="1">
              <a:buFont typeface="Times" pitchFamily="17" charset="0"/>
              <a:buNone/>
              <a:defRPr/>
            </a:pPr>
            <a:endParaRPr lang="en-US" sz="1800" b="1" dirty="0" smtClean="0"/>
          </a:p>
          <a:p>
            <a:pPr eaLnBrk="1" hangingPunct="1">
              <a:buFont typeface="Wingdings" pitchFamily="2" charset="2"/>
              <a:buChar char="§"/>
              <a:defRPr/>
            </a:pPr>
            <a:endParaRPr lang="en-US" dirty="0" smtClean="0"/>
          </a:p>
          <a:p>
            <a:pPr marL="0" indent="0" eaLnBrk="1" hangingPunct="1">
              <a:buFontTx/>
              <a:buNone/>
              <a:defRPr/>
            </a:pPr>
            <a:endParaRPr lang="en-US" dirty="0" smtClean="0"/>
          </a:p>
          <a:p>
            <a:pPr eaLnBrk="1" hangingPunct="1">
              <a:defRPr/>
            </a:pPr>
            <a:endParaRPr 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1749979523"/>
              </p:ext>
            </p:extLst>
          </p:nvPr>
        </p:nvGraphicFramePr>
        <p:xfrm>
          <a:off x="602770" y="2436703"/>
          <a:ext cx="7964487" cy="4180259"/>
        </p:xfrm>
        <a:graphic>
          <a:graphicData uri="http://schemas.openxmlformats.org/drawingml/2006/table">
            <a:tbl>
              <a:tblPr firstRow="1" bandRow="1">
                <a:tableStyleId>{21E4AEA4-8DFA-4A89-87EB-49C32662AFE0}</a:tableStyleId>
              </a:tblPr>
              <a:tblGrid>
                <a:gridCol w="1778922"/>
                <a:gridCol w="6185565"/>
              </a:tblGrid>
              <a:tr h="335194">
                <a:tc>
                  <a:txBody>
                    <a:bodyPr/>
                    <a:lstStyle/>
                    <a:p>
                      <a:pPr algn="ctr"/>
                      <a:r>
                        <a:rPr lang="en-US" sz="1600" b="0" dirty="0" smtClean="0"/>
                        <a:t>Operator</a:t>
                      </a:r>
                      <a:endParaRPr lang="en-US" sz="1600" b="0"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Description</a:t>
                      </a:r>
                    </a:p>
                  </a:txBody>
                  <a:tcPr marT="45677" marB="45677"/>
                </a:tc>
              </a:tr>
              <a:tr h="364580">
                <a:tc>
                  <a:txBody>
                    <a:bodyPr/>
                    <a:lstStyle/>
                    <a:p>
                      <a:pPr algn="ctr"/>
                      <a:r>
                        <a:rPr lang="en-US" sz="1600" b="1" i="1" dirty="0" smtClean="0"/>
                        <a:t>=</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Overwrites the existing value with a new value.</a:t>
                      </a:r>
                    </a:p>
                  </a:txBody>
                  <a:tcPr marT="45677" marB="45677"/>
                </a:tc>
              </a:tr>
              <a:tr h="381912">
                <a:tc>
                  <a:txBody>
                    <a:bodyPr/>
                    <a:lstStyle/>
                    <a:p>
                      <a:pPr algn="ctr"/>
                      <a:r>
                        <a:rPr lang="en-US" sz="1600" b="1" i="1" dirty="0" smtClean="0"/>
                        <a:t>+=</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Adds the new value to the existing value.</a:t>
                      </a:r>
                    </a:p>
                  </a:txBody>
                  <a:tcPr marT="45677" marB="45677"/>
                </a:tc>
              </a:tr>
              <a:tr h="369443">
                <a:tc>
                  <a:txBody>
                    <a:bodyPr/>
                    <a:lstStyle/>
                    <a:p>
                      <a:pPr algn="ctr"/>
                      <a:r>
                        <a:rPr lang="en-US" sz="1600" b="1" i="1" dirty="0" smtClean="0"/>
                        <a:t>-=</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Subtracts the new value from the existing value.</a:t>
                      </a:r>
                    </a:p>
                  </a:txBody>
                  <a:tcPr marT="45677" marB="45677"/>
                </a:tc>
              </a:tr>
              <a:tr h="334327">
                <a:tc>
                  <a:txBody>
                    <a:bodyPr/>
                    <a:lstStyle/>
                    <a:p>
                      <a:pPr algn="ctr"/>
                      <a:r>
                        <a:rPr lang="en-US" sz="1600" b="1" i="1" dirty="0" smtClean="0"/>
                        <a:t>*=</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Multiplies the existing value by the new value.</a:t>
                      </a:r>
                    </a:p>
                  </a:txBody>
                  <a:tcPr marT="45677" marB="45677"/>
                </a:tc>
              </a:tr>
              <a:tr h="382772">
                <a:tc>
                  <a:txBody>
                    <a:bodyPr/>
                    <a:lstStyle/>
                    <a:p>
                      <a:pPr algn="ctr"/>
                      <a:r>
                        <a:rPr lang="en-US" sz="1600" b="1" i="1" dirty="0" smtClean="0"/>
                        <a:t>/=</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Divides the existing value by the new value.</a:t>
                      </a:r>
                    </a:p>
                  </a:txBody>
                  <a:tcPr marT="45677" marB="45677"/>
                </a:tc>
              </a:tr>
              <a:tr h="308345">
                <a:tc>
                  <a:txBody>
                    <a:bodyPr/>
                    <a:lstStyle/>
                    <a:p>
                      <a:pPr algn="ctr"/>
                      <a:r>
                        <a:rPr lang="en-US" sz="1600" b="1" i="1" dirty="0" smtClean="0"/>
                        <a:t>=_</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Overwrites</a:t>
                      </a:r>
                      <a:r>
                        <a:rPr lang="en-US" sz="1400" baseline="0" dirty="0" smtClean="0"/>
                        <a:t> the existing value with the previous cell’s value.</a:t>
                      </a:r>
                      <a:endParaRPr lang="en-US" sz="1400" dirty="0" smtClean="0"/>
                    </a:p>
                  </a:txBody>
                  <a:tcPr marT="45677" marB="45677"/>
                </a:tc>
              </a:tr>
              <a:tr h="308345">
                <a:tc>
                  <a:txBody>
                    <a:bodyPr/>
                    <a:lstStyle/>
                    <a:p>
                      <a:pPr algn="ctr"/>
                      <a:r>
                        <a:rPr lang="en-US" sz="1600" b="1" i="1" dirty="0" smtClean="0"/>
                        <a:t>+_</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Adds the new value to the previous cell’s value.</a:t>
                      </a:r>
                    </a:p>
                  </a:txBody>
                  <a:tcPr marT="45677" marB="45677"/>
                </a:tc>
              </a:tr>
              <a:tr h="308345">
                <a:tc>
                  <a:txBody>
                    <a:bodyPr/>
                    <a:lstStyle/>
                    <a:p>
                      <a:pPr algn="ctr"/>
                      <a:r>
                        <a:rPr lang="en-US" sz="1600" b="1" i="1" dirty="0" smtClean="0"/>
                        <a:t>-_</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Subtracts the new value from the previous cell’s </a:t>
                      </a:r>
                      <a:r>
                        <a:rPr lang="en-US" sz="1400" baseline="0" dirty="0" smtClean="0"/>
                        <a:t>value.</a:t>
                      </a:r>
                      <a:endParaRPr lang="en-US" sz="1400" dirty="0" smtClean="0"/>
                    </a:p>
                  </a:txBody>
                  <a:tcPr marT="45677" marB="45677"/>
                </a:tc>
              </a:tr>
              <a:tr h="308345">
                <a:tc>
                  <a:txBody>
                    <a:bodyPr/>
                    <a:lstStyle/>
                    <a:p>
                      <a:pPr algn="ctr"/>
                      <a:r>
                        <a:rPr lang="en-US" sz="1600" b="1" i="1" dirty="0" smtClean="0"/>
                        <a:t>*_</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Multiplies the previous cell’s value by the new value.</a:t>
                      </a:r>
                    </a:p>
                  </a:txBody>
                  <a:tcPr marT="45677" marB="45677"/>
                </a:tc>
              </a:tr>
              <a:tr h="308345">
                <a:tc>
                  <a:txBody>
                    <a:bodyPr/>
                    <a:lstStyle/>
                    <a:p>
                      <a:pPr algn="ctr"/>
                      <a:r>
                        <a:rPr lang="en-US" sz="1600" b="1" i="1" dirty="0" smtClean="0"/>
                        <a:t>/_</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Divides the previous cell’s value by the new value. </a:t>
                      </a:r>
                    </a:p>
                  </a:txBody>
                  <a:tcPr marT="45677" marB="45677"/>
                </a:tc>
              </a:tr>
              <a:tr h="308345">
                <a:tc>
                  <a:txBody>
                    <a:bodyPr/>
                    <a:lstStyle/>
                    <a:p>
                      <a:pPr algn="ctr"/>
                      <a:r>
                        <a:rPr lang="en-US" sz="1600" b="1" i="1" dirty="0" smtClean="0"/>
                        <a:t>\</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Reverses the order of</a:t>
                      </a:r>
                      <a:r>
                        <a:rPr lang="en-US" sz="1400" baseline="0" dirty="0" smtClean="0"/>
                        <a:t> the selected cells. </a:t>
                      </a:r>
                      <a:endParaRPr lang="en-US" sz="1400" dirty="0" smtClean="0"/>
                    </a:p>
                  </a:txBody>
                  <a:tcPr marT="45677" marB="45677"/>
                </a:tc>
              </a:tr>
            </a:tbl>
          </a:graphicData>
        </a:graphic>
      </p:graphicFrame>
    </p:spTree>
    <p:extLst>
      <p:ext uri="{BB962C8B-B14F-4D97-AF65-F5344CB8AC3E}">
        <p14:creationId xmlns:p14="http://schemas.microsoft.com/office/powerpoint/2010/main" val="284660659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Editing a Series:</a:t>
            </a:r>
            <a:br>
              <a:rPr lang="en-US" sz="2400" b="1" dirty="0" smtClean="0">
                <a:ea typeface="ＭＳ Ｐゴシック" pitchFamily="34" charset="-128"/>
              </a:rPr>
            </a:br>
            <a:r>
              <a:rPr lang="en-US" sz="2400" b="1" dirty="0" smtClean="0">
                <a:ea typeface="ＭＳ Ｐゴシック" pitchFamily="34" charset="-128"/>
              </a:rPr>
              <a:t>Example 5</a:t>
            </a:r>
            <a:endParaRPr lang="en-US" sz="1800" b="1" dirty="0" smtClean="0">
              <a:ea typeface="ＭＳ Ｐゴシック" pitchFamily="34" charset="-128"/>
            </a:endParaRPr>
          </a:p>
        </p:txBody>
      </p:sp>
      <p:sp>
        <p:nvSpPr>
          <p:cNvPr id="4100" name="Rectangle 3"/>
          <p:cNvSpPr>
            <a:spLocks noGrp="1" noChangeArrowheads="1"/>
          </p:cNvSpPr>
          <p:nvPr>
            <p:ph idx="1"/>
          </p:nvPr>
        </p:nvSpPr>
        <p:spPr>
          <a:xfrm>
            <a:off x="731840" y="1972836"/>
            <a:ext cx="3967750" cy="5351943"/>
          </a:xfrm>
        </p:spPr>
        <p:txBody>
          <a:bodyPr/>
          <a:lstStyle/>
          <a:p>
            <a:pPr marL="107950" indent="0" eaLnBrk="1" hangingPunct="1">
              <a:buNone/>
              <a:defRPr/>
            </a:pPr>
            <a:r>
              <a:rPr lang="en-US" sz="1600" u="sng" dirty="0" smtClean="0"/>
              <a:t>Editing a series: Example 5</a:t>
            </a:r>
          </a:p>
          <a:p>
            <a:pPr marL="347663" indent="-239713" eaLnBrk="1" hangingPunct="1">
              <a:buFont typeface="+mj-lt"/>
              <a:buAutoNum type="arabicPeriod"/>
              <a:defRPr/>
            </a:pPr>
            <a:r>
              <a:rPr lang="en-US" sz="1600" dirty="0"/>
              <a:t>Double-click to open the </a:t>
            </a:r>
            <a:r>
              <a:rPr lang="en-US" sz="1600" i="1" dirty="0" err="1"/>
              <a:t>edit_series</a:t>
            </a:r>
            <a:r>
              <a:rPr lang="en-US" sz="1600" i="1" dirty="0"/>
              <a:t> </a:t>
            </a:r>
            <a:r>
              <a:rPr lang="en-US" sz="1600" dirty="0"/>
              <a:t> </a:t>
            </a:r>
            <a:r>
              <a:rPr lang="en-US" sz="1600" dirty="0" smtClean="0"/>
              <a:t>data on </a:t>
            </a:r>
            <a:r>
              <a:rPr lang="en-US" sz="1600" b="1" i="1" dirty="0" err="1" smtClean="0"/>
              <a:t>Timeseries</a:t>
            </a:r>
            <a:r>
              <a:rPr lang="en-US" sz="1600" dirty="0" smtClean="0"/>
              <a:t> page in </a:t>
            </a:r>
            <a:r>
              <a:rPr lang="en-US" sz="1600" i="1" dirty="0" smtClean="0"/>
              <a:t>Tutorial4.wfi.  </a:t>
            </a:r>
          </a:p>
          <a:p>
            <a:pPr marL="347663" indent="-239713" eaLnBrk="1" hangingPunct="1">
              <a:buFont typeface="+mj-lt"/>
              <a:buAutoNum type="arabicPeriod"/>
              <a:defRPr/>
            </a:pPr>
            <a:r>
              <a:rPr lang="en-US" sz="1600" dirty="0" smtClean="0"/>
              <a:t>Highlight the cells you would like to edit (as shown here). </a:t>
            </a:r>
          </a:p>
          <a:p>
            <a:pPr marL="347663" indent="-239713" eaLnBrk="1" hangingPunct="1">
              <a:buFont typeface="+mj-lt"/>
              <a:buAutoNum type="arabicPeriod"/>
              <a:defRPr/>
            </a:pPr>
            <a:r>
              <a:rPr lang="en-US" sz="1600" dirty="0" smtClean="0"/>
              <a:t>Type “</a:t>
            </a:r>
            <a:r>
              <a:rPr lang="en-US" sz="1600" b="1" i="1" dirty="0" smtClean="0"/>
              <a:t>=10..20</a:t>
            </a:r>
            <a:r>
              <a:rPr lang="en-US" sz="1600" dirty="0" smtClean="0"/>
              <a:t>” in the edit window at the top of the series. This instructs </a:t>
            </a:r>
            <a:r>
              <a:rPr lang="en-US" sz="1600" dirty="0" err="1" smtClean="0"/>
              <a:t>EViews</a:t>
            </a:r>
            <a:r>
              <a:rPr lang="en-US" sz="1600" dirty="0" smtClean="0"/>
              <a:t> that the starting value of the series is 10 and the end is 20. </a:t>
            </a:r>
          </a:p>
          <a:p>
            <a:pPr marL="347663" indent="-239713" eaLnBrk="1" hangingPunct="1">
              <a:buFont typeface="+mj-lt"/>
              <a:buAutoNum type="arabicPeriod"/>
              <a:defRPr/>
            </a:pPr>
            <a:r>
              <a:rPr lang="en-US" sz="1600" dirty="0" smtClean="0"/>
              <a:t>Press </a:t>
            </a:r>
            <a:r>
              <a:rPr lang="en-US" sz="1600" b="1" dirty="0" smtClean="0"/>
              <a:t>Enter</a:t>
            </a:r>
            <a:r>
              <a:rPr lang="en-US" sz="1600" dirty="0" smtClean="0"/>
              <a:t>. </a:t>
            </a:r>
          </a:p>
          <a:p>
            <a:pPr marL="107950" indent="0" eaLnBrk="1" hangingPunct="1">
              <a:buNone/>
              <a:defRPr/>
            </a:pPr>
            <a:endParaRPr lang="en-US" sz="1600"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56</a:t>
            </a:fld>
            <a:endParaRPr lang="en-US" sz="800" smtClean="0"/>
          </a:p>
        </p:txBody>
      </p:sp>
      <p:sp>
        <p:nvSpPr>
          <p:cNvPr id="45062" name="Rectangle 3"/>
          <p:cNvSpPr txBox="1">
            <a:spLocks noChangeArrowheads="1"/>
          </p:cNvSpPr>
          <p:nvPr/>
        </p:nvSpPr>
        <p:spPr bwMode="auto">
          <a:xfrm>
            <a:off x="574158" y="1173162"/>
            <a:ext cx="8250865" cy="666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If you wish, you also could specify only the start and the end points of the observations you wish to edit and allow </a:t>
            </a:r>
            <a:r>
              <a:rPr lang="en-US" sz="1800" dirty="0" err="1" smtClean="0">
                <a:solidFill>
                  <a:schemeClr val="hlink"/>
                </a:solidFill>
              </a:rPr>
              <a:t>EViews</a:t>
            </a:r>
            <a:r>
              <a:rPr lang="en-US" sz="1800" dirty="0" smtClean="0">
                <a:solidFill>
                  <a:schemeClr val="hlink"/>
                </a:solidFill>
              </a:rPr>
              <a:t> to fill in the rest. </a:t>
            </a:r>
          </a:p>
          <a:p>
            <a:pPr marL="285750" indent="-285750" eaLnBrk="1" hangingPunct="1">
              <a:spcBef>
                <a:spcPct val="20000"/>
              </a:spcBef>
              <a:buClr>
                <a:schemeClr val="accent2"/>
              </a:buClr>
              <a:buSzPct val="90000"/>
              <a:buFont typeface="Arial" pitchFamily="34" charset="0"/>
              <a:buChar char="•"/>
            </a:pPr>
            <a:endParaRPr lang="en-US" sz="1800" dirty="0">
              <a:solidFill>
                <a:schemeClr val="hlink"/>
              </a:solidFill>
            </a:endParaRPr>
          </a:p>
          <a:p>
            <a:pPr eaLnBrk="1" hangingPunct="1">
              <a:spcBef>
                <a:spcPct val="20000"/>
              </a:spcBef>
              <a:buClr>
                <a:schemeClr val="accent2"/>
              </a:buClr>
              <a:buSzPct val="90000"/>
            </a:pP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5360" y="2227173"/>
            <a:ext cx="2066925" cy="393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18"/>
          <p:cNvSpPr txBox="1">
            <a:spLocks noChangeArrowheads="1"/>
          </p:cNvSpPr>
          <p:nvPr/>
        </p:nvSpPr>
        <p:spPr bwMode="auto">
          <a:xfrm>
            <a:off x="5131131" y="1888620"/>
            <a:ext cx="1635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a:t>
            </a:r>
            <a:endParaRPr lang="en-US" sz="1600" b="1" i="1" dirty="0">
              <a:solidFill>
                <a:schemeClr val="hlink"/>
              </a:solidFill>
            </a:endParaRPr>
          </a:p>
        </p:txBody>
      </p:sp>
    </p:spTree>
    <p:extLst>
      <p:ext uri="{BB962C8B-B14F-4D97-AF65-F5344CB8AC3E}">
        <p14:creationId xmlns:p14="http://schemas.microsoft.com/office/powerpoint/2010/main" val="166341904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Editing a Series:</a:t>
            </a:r>
            <a:br>
              <a:rPr lang="en-US" sz="2400" b="1" dirty="0" smtClean="0">
                <a:ea typeface="ＭＳ Ｐゴシック" pitchFamily="34" charset="-128"/>
              </a:rPr>
            </a:br>
            <a:r>
              <a:rPr lang="en-US" sz="2400" b="1" dirty="0" smtClean="0">
                <a:ea typeface="ＭＳ Ｐゴシック" pitchFamily="34" charset="-128"/>
              </a:rPr>
              <a:t>Example 5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572351" y="1322202"/>
            <a:ext cx="3414857" cy="2162175"/>
          </a:xfrm>
        </p:spPr>
        <p:txBody>
          <a:bodyPr/>
          <a:lstStyle/>
          <a:p>
            <a:pPr eaLnBrk="1" hangingPunct="1">
              <a:buFont typeface="Arial" pitchFamily="34" charset="0"/>
              <a:buChar char="•"/>
              <a:defRPr/>
            </a:pPr>
            <a:r>
              <a:rPr lang="en-US" sz="1600" dirty="0"/>
              <a:t>The edited series (together with the original series) are shown here. </a:t>
            </a:r>
            <a:endParaRPr lang="en-US" sz="1600" dirty="0" smtClean="0"/>
          </a:p>
          <a:p>
            <a:pPr eaLnBrk="1" hangingPunct="1">
              <a:buFont typeface="Arial" pitchFamily="34" charset="0"/>
              <a:buChar char="•"/>
              <a:defRPr/>
            </a:pPr>
            <a:r>
              <a:rPr lang="en-US" sz="1600" dirty="0" smtClean="0"/>
              <a:t>As you can see, the range for the values of the edited series start with 10 and end with 20. The cells in between were interpolated using simple linear interpolation.  </a:t>
            </a:r>
          </a:p>
          <a:p>
            <a:pPr marL="107950" indent="0" eaLnBrk="1" hangingPunct="1">
              <a:buNone/>
              <a:defRPr/>
            </a:pPr>
            <a:endParaRPr lang="en-US" sz="1600"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57</a:t>
            </a:fld>
            <a:endParaRPr lang="en-US" sz="800" smtClean="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7503" y="1517465"/>
            <a:ext cx="2066925" cy="393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8482" y="1517466"/>
            <a:ext cx="2076450" cy="394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18"/>
          <p:cNvSpPr txBox="1">
            <a:spLocks noChangeArrowheads="1"/>
          </p:cNvSpPr>
          <p:nvPr/>
        </p:nvSpPr>
        <p:spPr bwMode="auto">
          <a:xfrm>
            <a:off x="4445423" y="1188437"/>
            <a:ext cx="1635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a:t>
            </a:r>
            <a:endParaRPr lang="en-US" sz="1600" b="1" i="1" dirty="0">
              <a:solidFill>
                <a:schemeClr val="hlink"/>
              </a:solidFill>
            </a:endParaRPr>
          </a:p>
        </p:txBody>
      </p:sp>
      <p:sp>
        <p:nvSpPr>
          <p:cNvPr id="11" name="TextBox 18"/>
          <p:cNvSpPr txBox="1">
            <a:spLocks noChangeArrowheads="1"/>
          </p:cNvSpPr>
          <p:nvPr/>
        </p:nvSpPr>
        <p:spPr bwMode="auto">
          <a:xfrm>
            <a:off x="6859015" y="1188437"/>
            <a:ext cx="14847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Edited Series</a:t>
            </a:r>
            <a:endParaRPr lang="en-US" sz="1600" b="1" i="1" dirty="0">
              <a:solidFill>
                <a:schemeClr val="hlink"/>
              </a:solidFill>
            </a:endParaRPr>
          </a:p>
        </p:txBody>
      </p:sp>
    </p:spTree>
    <p:extLst>
      <p:ext uri="{BB962C8B-B14F-4D97-AF65-F5344CB8AC3E}">
        <p14:creationId xmlns:p14="http://schemas.microsoft.com/office/powerpoint/2010/main" val="424005875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Editing a Series:</a:t>
            </a:r>
            <a:br>
              <a:rPr lang="en-US" sz="2400" b="1" dirty="0" smtClean="0">
                <a:ea typeface="ＭＳ Ｐゴシック" pitchFamily="34" charset="-128"/>
              </a:rPr>
            </a:br>
            <a:r>
              <a:rPr lang="en-US" sz="2400" b="1" dirty="0" smtClean="0">
                <a:ea typeface="ＭＳ Ｐゴシック" pitchFamily="34" charset="-128"/>
              </a:rPr>
              <a:t>Example 6</a:t>
            </a:r>
            <a:endParaRPr lang="en-US" sz="1800" b="1" dirty="0" smtClean="0">
              <a:ea typeface="ＭＳ Ｐゴシック" pitchFamily="34" charset="-128"/>
            </a:endParaRPr>
          </a:p>
        </p:txBody>
      </p:sp>
      <p:sp>
        <p:nvSpPr>
          <p:cNvPr id="4100" name="Rectangle 3"/>
          <p:cNvSpPr>
            <a:spLocks noGrp="1" noChangeArrowheads="1"/>
          </p:cNvSpPr>
          <p:nvPr>
            <p:ph idx="1"/>
          </p:nvPr>
        </p:nvSpPr>
        <p:spPr>
          <a:xfrm>
            <a:off x="721207" y="2484765"/>
            <a:ext cx="4371788" cy="5351943"/>
          </a:xfrm>
        </p:spPr>
        <p:txBody>
          <a:bodyPr/>
          <a:lstStyle/>
          <a:p>
            <a:pPr marL="107950" indent="0" eaLnBrk="1" hangingPunct="1">
              <a:buNone/>
              <a:defRPr/>
            </a:pPr>
            <a:r>
              <a:rPr lang="en-US" sz="1600" u="sng" dirty="0" smtClean="0"/>
              <a:t>Editing a series: Example </a:t>
            </a:r>
            <a:r>
              <a:rPr lang="en-US" sz="1600" u="sng" dirty="0"/>
              <a:t>6</a:t>
            </a:r>
            <a:endParaRPr lang="en-US" sz="1600" u="sng" dirty="0" smtClean="0"/>
          </a:p>
          <a:p>
            <a:pPr marL="347663" indent="-239713" eaLnBrk="1" hangingPunct="1">
              <a:buFont typeface="+mj-lt"/>
              <a:buAutoNum type="arabicPeriod"/>
              <a:defRPr/>
            </a:pPr>
            <a:r>
              <a:rPr lang="en-US" sz="1600" dirty="0"/>
              <a:t>Double-click to open the </a:t>
            </a:r>
            <a:r>
              <a:rPr lang="en-US" sz="1600" i="1" dirty="0" err="1"/>
              <a:t>edit_series</a:t>
            </a:r>
            <a:r>
              <a:rPr lang="en-US" sz="1600" i="1" dirty="0"/>
              <a:t> </a:t>
            </a:r>
            <a:r>
              <a:rPr lang="en-US" sz="1600" dirty="0"/>
              <a:t> </a:t>
            </a:r>
            <a:r>
              <a:rPr lang="en-US" sz="1600" dirty="0" smtClean="0"/>
              <a:t>data on </a:t>
            </a:r>
            <a:r>
              <a:rPr lang="en-US" sz="1600" b="1" i="1" dirty="0" err="1" smtClean="0"/>
              <a:t>Timeseries</a:t>
            </a:r>
            <a:r>
              <a:rPr lang="en-US" sz="1600" dirty="0" smtClean="0"/>
              <a:t> page in </a:t>
            </a:r>
            <a:r>
              <a:rPr lang="en-US" sz="1600" i="1" dirty="0" smtClean="0"/>
              <a:t>Tutorial4.wfi.  </a:t>
            </a:r>
          </a:p>
          <a:p>
            <a:pPr marL="347663" indent="-239713" eaLnBrk="1" hangingPunct="1">
              <a:buFont typeface="+mj-lt"/>
              <a:buAutoNum type="arabicPeriod"/>
              <a:defRPr/>
            </a:pPr>
            <a:r>
              <a:rPr lang="en-US" sz="1600" dirty="0" smtClean="0"/>
              <a:t>Highlight </a:t>
            </a:r>
            <a:r>
              <a:rPr lang="en-US" sz="1600" dirty="0"/>
              <a:t>the cells you would like to edit (as shown here). Make sure you highlight the data starting in 1981Q4 (not 1981 Q3) since the previous cell (1981Q2) does not have data. </a:t>
            </a:r>
            <a:endParaRPr lang="en-US" sz="1600" dirty="0" smtClean="0"/>
          </a:p>
          <a:p>
            <a:pPr marL="347663" indent="-239713" eaLnBrk="1" hangingPunct="1">
              <a:buFont typeface="+mj-lt"/>
              <a:buAutoNum type="arabicPeriod"/>
              <a:defRPr/>
            </a:pPr>
            <a:r>
              <a:rPr lang="en-US" sz="1600" dirty="0" smtClean="0"/>
              <a:t>Type “</a:t>
            </a:r>
            <a:r>
              <a:rPr lang="en-US" sz="1600" b="1" i="1" dirty="0" smtClean="0"/>
              <a:t>+_5..14</a:t>
            </a:r>
            <a:r>
              <a:rPr lang="en-US" sz="1600" dirty="0" smtClean="0"/>
              <a:t>” in the edit window at the top of the series. </a:t>
            </a:r>
            <a:r>
              <a:rPr lang="en-US" sz="1600" dirty="0"/>
              <a:t>This instructs </a:t>
            </a:r>
            <a:r>
              <a:rPr lang="en-US" sz="1600" dirty="0" err="1"/>
              <a:t>EViews</a:t>
            </a:r>
            <a:r>
              <a:rPr lang="en-US" sz="1600" dirty="0"/>
              <a:t> to add the numbers between </a:t>
            </a:r>
            <a:r>
              <a:rPr lang="en-US" sz="1600" dirty="0" smtClean="0"/>
              <a:t>the range of 5 </a:t>
            </a:r>
            <a:r>
              <a:rPr lang="en-US" sz="1600" dirty="0"/>
              <a:t>and </a:t>
            </a:r>
            <a:r>
              <a:rPr lang="en-US" sz="1600" dirty="0" smtClean="0"/>
              <a:t>14 (interpolated) to </a:t>
            </a:r>
            <a:r>
              <a:rPr lang="en-US" sz="1600" dirty="0"/>
              <a:t>the previous cell’s </a:t>
            </a:r>
            <a:r>
              <a:rPr lang="en-US" sz="1600" dirty="0" smtClean="0"/>
              <a:t>values. </a:t>
            </a:r>
          </a:p>
          <a:p>
            <a:pPr marL="347663" indent="-239713" eaLnBrk="1" hangingPunct="1">
              <a:buFont typeface="+mj-lt"/>
              <a:buAutoNum type="arabicPeriod"/>
              <a:defRPr/>
            </a:pPr>
            <a:r>
              <a:rPr lang="en-US" sz="1600" dirty="0" smtClean="0"/>
              <a:t>Press </a:t>
            </a:r>
            <a:r>
              <a:rPr lang="en-US" sz="1600" b="1" dirty="0" smtClean="0"/>
              <a:t>Enter</a:t>
            </a:r>
            <a:r>
              <a:rPr lang="en-US" sz="1600" dirty="0" smtClean="0"/>
              <a:t>. </a:t>
            </a:r>
          </a:p>
          <a:p>
            <a:pPr marL="107950" indent="0" eaLnBrk="1" hangingPunct="1">
              <a:buNone/>
              <a:defRPr/>
            </a:pPr>
            <a:endParaRPr lang="en-US" sz="1600"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58</a:t>
            </a:fld>
            <a:endParaRPr lang="en-US" sz="800" smtClean="0"/>
          </a:p>
        </p:txBody>
      </p:sp>
      <p:sp>
        <p:nvSpPr>
          <p:cNvPr id="45062" name="Rectangle 3"/>
          <p:cNvSpPr txBox="1">
            <a:spLocks noChangeArrowheads="1"/>
          </p:cNvSpPr>
          <p:nvPr/>
        </p:nvSpPr>
        <p:spPr bwMode="auto">
          <a:xfrm>
            <a:off x="574158" y="1173162"/>
            <a:ext cx="8250865" cy="666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You can also use any of the operators (shown in the earlier table) to set the start and end range of the interpolation. </a:t>
            </a: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Suppose for example, that you would like to add the interpolated values between 10 and 20 to the previous cell’s values. </a:t>
            </a:r>
          </a:p>
          <a:p>
            <a:pPr marL="285750" indent="-285750" eaLnBrk="1" hangingPunct="1">
              <a:spcBef>
                <a:spcPct val="20000"/>
              </a:spcBef>
              <a:buClr>
                <a:schemeClr val="accent2"/>
              </a:buClr>
              <a:buSzPct val="90000"/>
              <a:buFont typeface="Arial" pitchFamily="34" charset="0"/>
              <a:buChar char="•"/>
            </a:pPr>
            <a:endParaRPr lang="en-US" sz="1800" dirty="0">
              <a:solidFill>
                <a:schemeClr val="hlink"/>
              </a:solidFill>
            </a:endParaRPr>
          </a:p>
          <a:p>
            <a:pPr eaLnBrk="1" hangingPunct="1">
              <a:spcBef>
                <a:spcPct val="20000"/>
              </a:spcBef>
              <a:buClr>
                <a:schemeClr val="accent2"/>
              </a:buClr>
              <a:buSzPct val="90000"/>
            </a:pP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sp>
        <p:nvSpPr>
          <p:cNvPr id="13" name="TextBox 18"/>
          <p:cNvSpPr txBox="1">
            <a:spLocks noChangeArrowheads="1"/>
          </p:cNvSpPr>
          <p:nvPr/>
        </p:nvSpPr>
        <p:spPr bwMode="auto">
          <a:xfrm>
            <a:off x="5424080" y="2484765"/>
            <a:ext cx="1635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a:t>
            </a:r>
            <a:endParaRPr lang="en-US" sz="1600" b="1" i="1" dirty="0">
              <a:solidFill>
                <a:schemeClr val="hlink"/>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3696" y="2823319"/>
            <a:ext cx="1916151" cy="3627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19914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sz="2400" b="1" dirty="0">
                <a:ea typeface="ＭＳ Ｐゴシック" pitchFamily="34" charset="-128"/>
              </a:rPr>
              <a:t>Editing a Series:</a:t>
            </a:r>
            <a:br>
              <a:rPr lang="en-US" sz="2400" b="1" dirty="0">
                <a:ea typeface="ＭＳ Ｐゴシック" pitchFamily="34" charset="-128"/>
              </a:rPr>
            </a:br>
            <a:r>
              <a:rPr lang="en-US" sz="2400" b="1" dirty="0">
                <a:ea typeface="ＭＳ Ｐゴシック" pitchFamily="34" charset="-128"/>
              </a:rPr>
              <a:t>Example </a:t>
            </a:r>
            <a:r>
              <a:rPr lang="en-US" sz="2400" b="1" dirty="0" smtClean="0">
                <a:ea typeface="ＭＳ Ｐゴシック" pitchFamily="34" charset="-128"/>
              </a:rPr>
              <a:t>6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591345" y="1391430"/>
            <a:ext cx="3502189" cy="4286356"/>
          </a:xfrm>
        </p:spPr>
        <p:txBody>
          <a:bodyPr/>
          <a:lstStyle/>
          <a:p>
            <a:pPr eaLnBrk="1" hangingPunct="1">
              <a:buFont typeface="Arial" pitchFamily="34" charset="0"/>
              <a:buChar char="•"/>
              <a:defRPr/>
            </a:pPr>
            <a:r>
              <a:rPr lang="en-US" sz="1600" dirty="0" smtClean="0"/>
              <a:t>The edited series (together with the original series) are shown here. </a:t>
            </a:r>
          </a:p>
          <a:p>
            <a:pPr eaLnBrk="1" hangingPunct="1">
              <a:buFont typeface="Arial" pitchFamily="34" charset="0"/>
              <a:buChar char="•"/>
              <a:defRPr/>
            </a:pPr>
            <a:r>
              <a:rPr lang="en-US" sz="1600" dirty="0" smtClean="0"/>
              <a:t>As seen, the first value (associated with 1981 Q3) is the same as before (10) since this is where our range starts.</a:t>
            </a:r>
          </a:p>
          <a:p>
            <a:pPr eaLnBrk="1" hangingPunct="1">
              <a:buFont typeface="Arial" pitchFamily="34" charset="0"/>
              <a:buChar char="•"/>
              <a:defRPr/>
            </a:pPr>
            <a:r>
              <a:rPr lang="en-US" sz="1600" dirty="0" smtClean="0"/>
              <a:t>The next value (1981Q4) is equal to the previous value (10) plus 5 (the start of our interpolation range; recall the interpolation range is 5-14. </a:t>
            </a:r>
          </a:p>
          <a:p>
            <a:pPr eaLnBrk="1" hangingPunct="1">
              <a:buFont typeface="Arial" pitchFamily="34" charset="0"/>
              <a:buChar char="•"/>
              <a:defRPr/>
            </a:pPr>
            <a:r>
              <a:rPr lang="en-US" sz="1600" dirty="0" smtClean="0"/>
              <a:t>The next value (1982Q1) is equal to the previous value (15) plus the interpolated value of 6.28571.  </a:t>
            </a:r>
          </a:p>
          <a:p>
            <a:pPr marL="0" indent="0" eaLnBrk="1" hangingPunct="1">
              <a:buNone/>
              <a:defRPr/>
            </a:pPr>
            <a:endParaRPr lang="en-US" sz="1600" dirty="0" smtClean="0"/>
          </a:p>
          <a:p>
            <a:pPr marL="288925" indent="-288925" eaLnBrk="1" hangingPunct="1">
              <a:buFont typeface="+mj-lt"/>
              <a:buAutoNum type="arabicPeriod" startAt="4"/>
              <a:defRPr/>
            </a:pPr>
            <a:endParaRPr lang="en-US" sz="1600" dirty="0" smtClean="0"/>
          </a:p>
          <a:p>
            <a:pPr marL="0" indent="0" eaLnBrk="1" hangingPunct="1">
              <a:buFont typeface="Times" pitchFamily="17" charset="0"/>
              <a:buNone/>
              <a:defRPr/>
            </a:pPr>
            <a:endParaRPr lang="en-US" dirty="0" smtClean="0"/>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301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DD39D0C-5384-4A5B-BD18-FC654BB803F1}" type="slidenum">
              <a:rPr lang="en-US" sz="800" smtClean="0"/>
              <a:pPr eaLnBrk="1" hangingPunct="1">
                <a:defRPr/>
              </a:pPr>
              <a:t>59</a:t>
            </a:fld>
            <a:endParaRPr lang="en-US" sz="800" smtClean="0"/>
          </a:p>
        </p:txBody>
      </p:sp>
      <p:sp>
        <p:nvSpPr>
          <p:cNvPr id="7" name="TextBox 18"/>
          <p:cNvSpPr txBox="1">
            <a:spLocks noChangeArrowheads="1"/>
          </p:cNvSpPr>
          <p:nvPr/>
        </p:nvSpPr>
        <p:spPr bwMode="auto">
          <a:xfrm>
            <a:off x="4626638" y="1281460"/>
            <a:ext cx="1635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a:t>
            </a:r>
            <a:endParaRPr lang="en-US" sz="1600" b="1" i="1" dirty="0">
              <a:solidFill>
                <a:schemeClr val="hlink"/>
              </a:solidFill>
            </a:endParaRPr>
          </a:p>
        </p:txBody>
      </p:sp>
      <p:sp>
        <p:nvSpPr>
          <p:cNvPr id="9" name="TextBox 18"/>
          <p:cNvSpPr txBox="1">
            <a:spLocks noChangeArrowheads="1"/>
          </p:cNvSpPr>
          <p:nvPr/>
        </p:nvSpPr>
        <p:spPr bwMode="auto">
          <a:xfrm>
            <a:off x="6805631" y="1259130"/>
            <a:ext cx="14847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Edited Series</a:t>
            </a:r>
            <a:endParaRPr lang="en-US" sz="1600" b="1" i="1" dirty="0">
              <a:solidFill>
                <a:schemeClr val="hlink"/>
              </a:solidFill>
            </a:endParaRPr>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0392" y="1620014"/>
            <a:ext cx="2047875" cy="3876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7408" y="1605726"/>
            <a:ext cx="2047875" cy="390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73915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en-US" sz="2400" b="1" dirty="0" smtClean="0">
                <a:ea typeface="ＭＳ Ｐゴシック" pitchFamily="34" charset="-128"/>
              </a:rPr>
              <a:t>Creating a New Series: </a:t>
            </a:r>
            <a:br>
              <a:rPr lang="en-US" sz="2400" b="1" dirty="0" smtClean="0">
                <a:ea typeface="ＭＳ Ｐゴシック" pitchFamily="34" charset="-128"/>
              </a:rPr>
            </a:br>
            <a:r>
              <a:rPr lang="en-US" sz="2400" b="1" dirty="0" smtClean="0">
                <a:ea typeface="ＭＳ Ｐゴシック" pitchFamily="34" charset="-128"/>
              </a:rPr>
              <a:t>Example 1 </a:t>
            </a:r>
          </a:p>
        </p:txBody>
      </p:sp>
      <p:sp>
        <p:nvSpPr>
          <p:cNvPr id="4100" name="Rectangle 3"/>
          <p:cNvSpPr>
            <a:spLocks noGrp="1" noChangeArrowheads="1"/>
          </p:cNvSpPr>
          <p:nvPr>
            <p:ph idx="1"/>
          </p:nvPr>
        </p:nvSpPr>
        <p:spPr>
          <a:xfrm>
            <a:off x="598014" y="1412873"/>
            <a:ext cx="4002006" cy="3192462"/>
          </a:xfrm>
        </p:spPr>
        <p:txBody>
          <a:bodyPr/>
          <a:lstStyle/>
          <a:p>
            <a:pPr eaLnBrk="1" hangingPunct="1">
              <a:buFont typeface="Arial" pitchFamily="34" charset="0"/>
              <a:buChar char="•"/>
              <a:defRPr/>
            </a:pPr>
            <a:endParaRPr lang="en-US" sz="1600" u="sng" dirty="0"/>
          </a:p>
          <a:p>
            <a:pPr marL="177800" indent="0" eaLnBrk="1" hangingPunct="1">
              <a:buFont typeface="Times" pitchFamily="17" charset="0"/>
              <a:buNone/>
              <a:defRPr/>
            </a:pPr>
            <a:r>
              <a:rPr lang="en-US" sz="1600" u="sng" dirty="0" smtClean="0"/>
              <a:t>Creating a series: Example 1</a:t>
            </a:r>
          </a:p>
          <a:p>
            <a:pPr marL="395288" indent="-217488" eaLnBrk="1" hangingPunct="1">
              <a:buFont typeface="+mj-lt"/>
              <a:buAutoNum type="arabicPeriod"/>
              <a:defRPr/>
            </a:pPr>
            <a:r>
              <a:rPr lang="en-US" sz="1600" dirty="0" smtClean="0"/>
              <a:t>Click on page named </a:t>
            </a:r>
            <a:r>
              <a:rPr lang="en-US" sz="1600" b="1" i="1" dirty="0" err="1" smtClean="0"/>
              <a:t>Timeseries</a:t>
            </a:r>
            <a:r>
              <a:rPr lang="en-US" sz="1600" dirty="0" smtClean="0"/>
              <a:t> in </a:t>
            </a:r>
            <a:r>
              <a:rPr lang="en-US" sz="1600" i="1" dirty="0" smtClean="0"/>
              <a:t>tutorial4.wf1.</a:t>
            </a:r>
          </a:p>
          <a:p>
            <a:pPr marL="395288" indent="-217488" eaLnBrk="1" hangingPunct="1">
              <a:buFont typeface="+mj-lt"/>
              <a:buAutoNum type="arabicPeriod"/>
              <a:defRPr/>
            </a:pPr>
            <a:r>
              <a:rPr lang="en-US" sz="1600" dirty="0" smtClean="0"/>
              <a:t>Select </a:t>
            </a:r>
            <a:r>
              <a:rPr lang="en-US" sz="1600" b="1" dirty="0" smtClean="0"/>
              <a:t>Object </a:t>
            </a:r>
            <a:r>
              <a:rPr lang="en-US" sz="1600" b="1" dirty="0"/>
              <a:t>→ </a:t>
            </a:r>
            <a:r>
              <a:rPr lang="en-US" sz="1600" b="1" dirty="0" smtClean="0"/>
              <a:t>New Object </a:t>
            </a:r>
            <a:r>
              <a:rPr lang="en-US" sz="1600" dirty="0" smtClean="0"/>
              <a:t>from the main </a:t>
            </a:r>
            <a:r>
              <a:rPr lang="en-US" sz="1600" dirty="0"/>
              <a:t>m</a:t>
            </a:r>
            <a:r>
              <a:rPr lang="en-US" sz="1600" dirty="0" smtClean="0"/>
              <a:t>enu.</a:t>
            </a:r>
          </a:p>
          <a:p>
            <a:pPr marL="395288" indent="-217488" eaLnBrk="1" hangingPunct="1">
              <a:buFont typeface="+mj-lt"/>
              <a:buAutoNum type="arabicPeriod"/>
              <a:defRPr/>
            </a:pPr>
            <a:r>
              <a:rPr lang="en-US" sz="1600" dirty="0" smtClean="0"/>
              <a:t>Click </a:t>
            </a:r>
            <a:r>
              <a:rPr lang="en-US" sz="1600" dirty="0"/>
              <a:t>the </a:t>
            </a:r>
            <a:r>
              <a:rPr lang="en-US" sz="1600" b="1" dirty="0"/>
              <a:t>Series</a:t>
            </a:r>
            <a:r>
              <a:rPr lang="en-US" sz="1600" dirty="0"/>
              <a:t> option, name </a:t>
            </a:r>
            <a:r>
              <a:rPr lang="en-US" sz="1600" dirty="0" smtClean="0"/>
              <a:t>it (in this case s</a:t>
            </a:r>
            <a:r>
              <a:rPr lang="en-US" sz="1600" i="1" dirty="0" smtClean="0"/>
              <a:t>eries1</a:t>
            </a:r>
            <a:r>
              <a:rPr lang="en-US" sz="1600" dirty="0" smtClean="0"/>
              <a:t>).</a:t>
            </a:r>
          </a:p>
          <a:p>
            <a:pPr marL="395288" indent="-217488" eaLnBrk="1" hangingPunct="1">
              <a:buFont typeface="+mj-lt"/>
              <a:buAutoNum type="arabicPeriod"/>
              <a:defRPr/>
            </a:pPr>
            <a:r>
              <a:rPr lang="en-US" sz="1600" dirty="0"/>
              <a:t>C</a:t>
            </a:r>
            <a:r>
              <a:rPr lang="en-US" sz="1600" dirty="0" smtClean="0"/>
              <a:t>lick </a:t>
            </a:r>
            <a:r>
              <a:rPr lang="en-US" sz="1600" b="1" dirty="0" smtClean="0"/>
              <a:t>OK</a:t>
            </a:r>
            <a:r>
              <a:rPr lang="en-US" sz="1600" dirty="0" smtClean="0"/>
              <a:t>.</a:t>
            </a:r>
            <a:endParaRPr lang="en-US" sz="1600" dirty="0"/>
          </a:p>
          <a:p>
            <a:pPr marL="0" indent="0" eaLnBrk="1" hangingPunct="1">
              <a:buFontTx/>
              <a:buNone/>
              <a:defRPr/>
            </a:pPr>
            <a:endParaRPr lang="en-US" sz="1800" dirty="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614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5B861E7A-728F-42F0-9F3D-F690CABAF7C0}" type="slidenum">
              <a:rPr lang="en-US" sz="800" smtClean="0"/>
              <a:pPr eaLnBrk="1" hangingPunct="1">
                <a:defRPr/>
              </a:pPr>
              <a:t>6</a:t>
            </a:fld>
            <a:endParaRPr lang="en-US" sz="800" smtClean="0"/>
          </a:p>
        </p:txBody>
      </p:sp>
      <p:pic>
        <p:nvPicPr>
          <p:cNvPr id="614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0020" y="1747654"/>
            <a:ext cx="2943225"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3"/>
          <p:cNvSpPr txBox="1">
            <a:spLocks noChangeArrowheads="1"/>
          </p:cNvSpPr>
          <p:nvPr/>
        </p:nvSpPr>
        <p:spPr>
          <a:xfrm>
            <a:off x="600075" y="1226954"/>
            <a:ext cx="8199438" cy="520700"/>
          </a:xfrm>
          <a:prstGeom prst="rect">
            <a:avLst/>
          </a:prstGeom>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defRPr/>
            </a:pPr>
            <a:r>
              <a:rPr lang="en-US" sz="1800" dirty="0" smtClean="0"/>
              <a:t>There are a number of ways to create a new (empty) series in </a:t>
            </a:r>
            <a:r>
              <a:rPr lang="en-US" sz="1800" dirty="0" err="1" smtClean="0"/>
              <a:t>EViews</a:t>
            </a:r>
            <a:r>
              <a:rPr lang="en-US" sz="1800" dirty="0" smtClean="0"/>
              <a:t>. </a:t>
            </a:r>
            <a:endParaRPr lang="en-US" sz="1800" dirty="0"/>
          </a:p>
          <a:p>
            <a:pPr marL="342900" indent="-342900" eaLnBrk="1" hangingPunct="1">
              <a:buFont typeface="+mj-lt"/>
              <a:buAutoNum type="arabicPeriod" startAt="3"/>
              <a:defRPr/>
            </a:pPr>
            <a:endParaRPr lang="en-US" sz="1600" dirty="0" smtClean="0"/>
          </a:p>
          <a:p>
            <a:pPr marL="0" indent="0" eaLnBrk="1" hangingPunct="1">
              <a:buFontTx/>
              <a:buNone/>
              <a:defRPr/>
            </a:pPr>
            <a:endParaRPr lang="en-US" dirty="0" smtClean="0"/>
          </a:p>
          <a:p>
            <a:pPr eaLnBrk="1" hangingPunct="1">
              <a:defRPr/>
            </a:pPr>
            <a:endParaRPr lang="en-US" dirty="0" smtClean="0"/>
          </a:p>
        </p:txBody>
      </p:sp>
    </p:spTree>
    <p:extLst>
      <p:ext uri="{BB962C8B-B14F-4D97-AF65-F5344CB8AC3E}">
        <p14:creationId xmlns:p14="http://schemas.microsoft.com/office/powerpoint/2010/main" val="69576260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Editing a Series:</a:t>
            </a:r>
            <a:br>
              <a:rPr lang="en-US" sz="2400" b="1" dirty="0" smtClean="0">
                <a:ea typeface="ＭＳ Ｐゴシック" pitchFamily="34" charset="-128"/>
              </a:rPr>
            </a:br>
            <a:r>
              <a:rPr lang="en-US" sz="2400" b="1" dirty="0" smtClean="0">
                <a:ea typeface="ＭＳ Ｐゴシック" pitchFamily="34" charset="-128"/>
              </a:rPr>
              <a:t>Example 7</a:t>
            </a:r>
            <a:endParaRPr lang="en-US" sz="1800" b="1" dirty="0" smtClean="0">
              <a:ea typeface="ＭＳ Ｐゴシック" pitchFamily="34" charset="-128"/>
            </a:endParaRPr>
          </a:p>
        </p:txBody>
      </p:sp>
      <p:sp>
        <p:nvSpPr>
          <p:cNvPr id="4100" name="Rectangle 3"/>
          <p:cNvSpPr>
            <a:spLocks noGrp="1" noChangeArrowheads="1"/>
          </p:cNvSpPr>
          <p:nvPr>
            <p:ph idx="1"/>
          </p:nvPr>
        </p:nvSpPr>
        <p:spPr>
          <a:xfrm>
            <a:off x="721207" y="2484765"/>
            <a:ext cx="3978383" cy="5351943"/>
          </a:xfrm>
        </p:spPr>
        <p:txBody>
          <a:bodyPr/>
          <a:lstStyle/>
          <a:p>
            <a:pPr marL="107950" indent="0" eaLnBrk="1" hangingPunct="1">
              <a:buNone/>
              <a:defRPr/>
            </a:pPr>
            <a:r>
              <a:rPr lang="en-US" sz="1600" u="sng" dirty="0" smtClean="0"/>
              <a:t>Editing a series: Example 7</a:t>
            </a:r>
          </a:p>
          <a:p>
            <a:pPr marL="347663" indent="-239713" eaLnBrk="1" hangingPunct="1">
              <a:buFont typeface="+mj-lt"/>
              <a:buAutoNum type="arabicPeriod"/>
              <a:defRPr/>
            </a:pPr>
            <a:r>
              <a:rPr lang="en-US" sz="1600" dirty="0"/>
              <a:t>Double-click to open the </a:t>
            </a:r>
            <a:r>
              <a:rPr lang="en-US" sz="1600" i="1" dirty="0" err="1"/>
              <a:t>edit_series</a:t>
            </a:r>
            <a:r>
              <a:rPr lang="en-US" sz="1600" i="1" dirty="0"/>
              <a:t> </a:t>
            </a:r>
            <a:r>
              <a:rPr lang="en-US" sz="1600" dirty="0"/>
              <a:t> </a:t>
            </a:r>
            <a:r>
              <a:rPr lang="en-US" sz="1600" dirty="0" smtClean="0"/>
              <a:t>data on </a:t>
            </a:r>
            <a:r>
              <a:rPr lang="en-US" sz="1600" b="1" i="1" dirty="0" err="1" smtClean="0"/>
              <a:t>Timeseries</a:t>
            </a:r>
            <a:r>
              <a:rPr lang="en-US" sz="1600" dirty="0" smtClean="0"/>
              <a:t> page in </a:t>
            </a:r>
            <a:r>
              <a:rPr lang="en-US" sz="1600" i="1" dirty="0" smtClean="0"/>
              <a:t>Tutorial4.wfi.  </a:t>
            </a:r>
          </a:p>
          <a:p>
            <a:pPr marL="347663" indent="-239713" eaLnBrk="1" hangingPunct="1">
              <a:buFont typeface="+mj-lt"/>
              <a:buAutoNum type="arabicPeriod"/>
              <a:defRPr/>
            </a:pPr>
            <a:r>
              <a:rPr lang="en-US" sz="1600" dirty="0" smtClean="0"/>
              <a:t>Highlight </a:t>
            </a:r>
            <a:r>
              <a:rPr lang="en-US" sz="1600" dirty="0"/>
              <a:t>the cells you would like to edit (as shown </a:t>
            </a:r>
            <a:r>
              <a:rPr lang="en-US" sz="1600" dirty="0" smtClean="0"/>
              <a:t>here from 1982Q2-1983Q1). </a:t>
            </a:r>
          </a:p>
          <a:p>
            <a:pPr marL="347663" indent="-239713" eaLnBrk="1" hangingPunct="1">
              <a:buFont typeface="+mj-lt"/>
              <a:buAutoNum type="arabicPeriod"/>
              <a:defRPr/>
            </a:pPr>
            <a:r>
              <a:rPr lang="en-US" sz="1600" dirty="0" smtClean="0"/>
              <a:t>Type “=</a:t>
            </a:r>
            <a:r>
              <a:rPr lang="en-US" sz="1600" b="1" i="1" dirty="0" smtClean="0"/>
              <a:t>..</a:t>
            </a:r>
            <a:r>
              <a:rPr lang="en-US" sz="1600" dirty="0" smtClean="0"/>
              <a:t>” in the edit window at the top of the series. </a:t>
            </a:r>
          </a:p>
          <a:p>
            <a:pPr marL="347663" indent="-239713" eaLnBrk="1" hangingPunct="1">
              <a:buFont typeface="+mj-lt"/>
              <a:buAutoNum type="arabicPeriod"/>
              <a:defRPr/>
            </a:pPr>
            <a:r>
              <a:rPr lang="en-US" sz="1600" dirty="0" smtClean="0"/>
              <a:t>Press </a:t>
            </a:r>
            <a:r>
              <a:rPr lang="en-US" sz="1600" b="1" dirty="0" smtClean="0"/>
              <a:t>Enter</a:t>
            </a:r>
            <a:r>
              <a:rPr lang="en-US" sz="1600" dirty="0" smtClean="0"/>
              <a:t>. </a:t>
            </a:r>
          </a:p>
          <a:p>
            <a:pPr eaLnBrk="1" hangingPunct="1">
              <a:buFont typeface="Arial" pitchFamily="34" charset="0"/>
              <a:buChar char="•"/>
              <a:defRPr/>
            </a:pPr>
            <a:r>
              <a:rPr lang="en-US" sz="1600" dirty="0" smtClean="0"/>
              <a:t>As you can see, the values have changed, replaced with interpolated values between 21.28571 and 72.00. </a:t>
            </a:r>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60</a:t>
            </a:fld>
            <a:endParaRPr lang="en-US" sz="800" smtClean="0"/>
          </a:p>
        </p:txBody>
      </p:sp>
      <p:sp>
        <p:nvSpPr>
          <p:cNvPr id="45062" name="Rectangle 3"/>
          <p:cNvSpPr txBox="1">
            <a:spLocks noChangeArrowheads="1"/>
          </p:cNvSpPr>
          <p:nvPr/>
        </p:nvSpPr>
        <p:spPr bwMode="auto">
          <a:xfrm>
            <a:off x="574158" y="1173162"/>
            <a:ext cx="8250865" cy="666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You do not need to specify start and end values for the range of interpolation. </a:t>
            </a: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If you simply type “..”, </a:t>
            </a:r>
            <a:r>
              <a:rPr lang="en-US" sz="1800" dirty="0" err="1" smtClean="0">
                <a:solidFill>
                  <a:schemeClr val="hlink"/>
                </a:solidFill>
              </a:rPr>
              <a:t>EViews</a:t>
            </a:r>
            <a:r>
              <a:rPr lang="en-US" sz="1800" dirty="0" smtClean="0">
                <a:solidFill>
                  <a:schemeClr val="hlink"/>
                </a:solidFill>
              </a:rPr>
              <a:t> will consider the value of the previous/next cell (outside the highlighted range) as a start/end points. </a:t>
            </a: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sp>
        <p:nvSpPr>
          <p:cNvPr id="13" name="TextBox 18"/>
          <p:cNvSpPr txBox="1">
            <a:spLocks noChangeArrowheads="1"/>
          </p:cNvSpPr>
          <p:nvPr/>
        </p:nvSpPr>
        <p:spPr bwMode="auto">
          <a:xfrm>
            <a:off x="4937831" y="2475240"/>
            <a:ext cx="1635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a:t>
            </a:r>
            <a:endParaRPr lang="en-US" sz="1600" b="1" i="1" dirty="0">
              <a:solidFill>
                <a:schemeClr val="hlink"/>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9602" y="2823319"/>
            <a:ext cx="1962150"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599" y="2802053"/>
            <a:ext cx="1914525" cy="385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18"/>
          <p:cNvSpPr txBox="1">
            <a:spLocks noChangeArrowheads="1"/>
          </p:cNvSpPr>
          <p:nvPr/>
        </p:nvSpPr>
        <p:spPr bwMode="auto">
          <a:xfrm>
            <a:off x="7007871" y="2475525"/>
            <a:ext cx="148470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Edited Series</a:t>
            </a:r>
            <a:endParaRPr lang="en-US" sz="1600" b="1" i="1" dirty="0">
              <a:solidFill>
                <a:schemeClr val="hlink"/>
              </a:solidFill>
            </a:endParaRPr>
          </a:p>
        </p:txBody>
      </p:sp>
    </p:spTree>
    <p:extLst>
      <p:ext uri="{BB962C8B-B14F-4D97-AF65-F5344CB8AC3E}">
        <p14:creationId xmlns:p14="http://schemas.microsoft.com/office/powerpoint/2010/main" val="21549510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Editing a Series:</a:t>
            </a:r>
            <a:br>
              <a:rPr lang="en-US" sz="2400" b="1" dirty="0" smtClean="0">
                <a:ea typeface="ＭＳ Ｐゴシック" pitchFamily="34" charset="-128"/>
              </a:rPr>
            </a:br>
            <a:r>
              <a:rPr lang="en-US" sz="2400" b="1" dirty="0" smtClean="0">
                <a:ea typeface="ＭＳ Ｐゴシック" pitchFamily="34" charset="-128"/>
              </a:rPr>
              <a:t>Example 8</a:t>
            </a:r>
            <a:endParaRPr lang="en-US" sz="1800" b="1" dirty="0" smtClean="0">
              <a:ea typeface="ＭＳ Ｐゴシック" pitchFamily="34" charset="-128"/>
            </a:endParaRPr>
          </a:p>
        </p:txBody>
      </p:sp>
      <p:sp>
        <p:nvSpPr>
          <p:cNvPr id="4100" name="Rectangle 3"/>
          <p:cNvSpPr>
            <a:spLocks noGrp="1" noChangeArrowheads="1"/>
          </p:cNvSpPr>
          <p:nvPr>
            <p:ph idx="1"/>
          </p:nvPr>
        </p:nvSpPr>
        <p:spPr>
          <a:xfrm>
            <a:off x="721207" y="1945763"/>
            <a:ext cx="5658328" cy="5351943"/>
          </a:xfrm>
        </p:spPr>
        <p:txBody>
          <a:bodyPr/>
          <a:lstStyle/>
          <a:p>
            <a:pPr marL="107950" indent="0" eaLnBrk="1" hangingPunct="1">
              <a:buNone/>
              <a:defRPr/>
            </a:pPr>
            <a:r>
              <a:rPr lang="en-US" sz="1600" u="sng" dirty="0" smtClean="0"/>
              <a:t>Editing a series: Example </a:t>
            </a:r>
            <a:r>
              <a:rPr lang="en-US" sz="1600" u="sng" dirty="0"/>
              <a:t>8</a:t>
            </a:r>
            <a:endParaRPr lang="en-US" sz="1600" u="sng" dirty="0" smtClean="0"/>
          </a:p>
          <a:p>
            <a:pPr marL="347663" indent="-239713" eaLnBrk="1" hangingPunct="1">
              <a:buFont typeface="+mj-lt"/>
              <a:buAutoNum type="arabicPeriod"/>
              <a:defRPr/>
            </a:pPr>
            <a:r>
              <a:rPr lang="en-US" sz="1600" dirty="0" smtClean="0"/>
              <a:t>Let’s show an example that compares a linear vs. a log-linear (multiplicative) interpolation. Double-click </a:t>
            </a:r>
            <a:r>
              <a:rPr lang="en-US" sz="1600" dirty="0"/>
              <a:t>to open the </a:t>
            </a:r>
            <a:r>
              <a:rPr lang="en-US" sz="1600" i="1" dirty="0" err="1"/>
              <a:t>edit_series</a:t>
            </a:r>
            <a:r>
              <a:rPr lang="en-US" sz="1600" i="1" dirty="0"/>
              <a:t> </a:t>
            </a:r>
            <a:r>
              <a:rPr lang="en-US" sz="1600" dirty="0"/>
              <a:t> </a:t>
            </a:r>
            <a:r>
              <a:rPr lang="en-US" sz="1600" dirty="0" smtClean="0"/>
              <a:t>data on </a:t>
            </a:r>
            <a:r>
              <a:rPr lang="en-US" sz="1600" b="1" i="1" dirty="0" err="1" smtClean="0"/>
              <a:t>Timeseries</a:t>
            </a:r>
            <a:r>
              <a:rPr lang="en-US" sz="1600" dirty="0" smtClean="0"/>
              <a:t> page in </a:t>
            </a:r>
            <a:r>
              <a:rPr lang="en-US" sz="1600" i="1" dirty="0" smtClean="0"/>
              <a:t>Tutorial4.wfi.  </a:t>
            </a:r>
          </a:p>
          <a:p>
            <a:pPr marL="347663" indent="-239713" eaLnBrk="1" hangingPunct="1">
              <a:buFont typeface="+mj-lt"/>
              <a:buAutoNum type="arabicPeriod"/>
              <a:defRPr/>
            </a:pPr>
            <a:r>
              <a:rPr lang="en-US" sz="1600" dirty="0" smtClean="0"/>
              <a:t>Highlight </a:t>
            </a:r>
            <a:r>
              <a:rPr lang="en-US" sz="1600" dirty="0"/>
              <a:t>the cells you would like to edit (as shown </a:t>
            </a:r>
            <a:r>
              <a:rPr lang="en-US" sz="1600" dirty="0" smtClean="0"/>
              <a:t>here from 1981Q2-1983Q3). </a:t>
            </a:r>
          </a:p>
          <a:p>
            <a:pPr marL="347663" indent="-239713" eaLnBrk="1" hangingPunct="1">
              <a:buFont typeface="+mj-lt"/>
              <a:buAutoNum type="arabicPeriod"/>
              <a:defRPr/>
            </a:pPr>
            <a:r>
              <a:rPr lang="en-US" sz="1600" dirty="0" smtClean="0"/>
              <a:t>Type “</a:t>
            </a:r>
            <a:r>
              <a:rPr lang="en-US" sz="1600" b="1" i="1" dirty="0" smtClean="0"/>
              <a:t>=5..20</a:t>
            </a:r>
            <a:r>
              <a:rPr lang="en-US" sz="1600" dirty="0" smtClean="0"/>
              <a:t>” in the edit window at the top of the series. </a:t>
            </a:r>
          </a:p>
          <a:p>
            <a:pPr marL="347663" indent="-239713" eaLnBrk="1" hangingPunct="1">
              <a:buFont typeface="+mj-lt"/>
              <a:buAutoNum type="arabicPeriod"/>
              <a:defRPr/>
            </a:pPr>
            <a:r>
              <a:rPr lang="en-US" sz="1600" dirty="0" smtClean="0"/>
              <a:t>Press </a:t>
            </a:r>
            <a:r>
              <a:rPr lang="en-US" sz="1600" b="1" dirty="0" smtClean="0"/>
              <a:t>Enter</a:t>
            </a:r>
            <a:r>
              <a:rPr lang="en-US" sz="1600" dirty="0" smtClean="0"/>
              <a:t>. </a:t>
            </a:r>
          </a:p>
          <a:p>
            <a:pPr marL="347663" indent="-239713" eaLnBrk="1" hangingPunct="1">
              <a:buFont typeface="+mj-lt"/>
              <a:buAutoNum type="arabicPeriod"/>
              <a:defRPr/>
            </a:pPr>
            <a:r>
              <a:rPr lang="en-US" sz="1600" dirty="0" smtClean="0"/>
              <a:t>To create the log-linear interpolated values repeat the same steps as above but type instead “=</a:t>
            </a:r>
            <a:r>
              <a:rPr lang="en-US" sz="1600" b="1" i="1" dirty="0" smtClean="0"/>
              <a:t>5..20* </a:t>
            </a:r>
            <a:r>
              <a:rPr lang="en-US" sz="1600" dirty="0" smtClean="0"/>
              <a:t>”. The added “</a:t>
            </a:r>
            <a:r>
              <a:rPr lang="en-US" sz="1600" b="1" dirty="0" smtClean="0"/>
              <a:t>*</a:t>
            </a:r>
            <a:r>
              <a:rPr lang="en-US" sz="1600" dirty="0" smtClean="0"/>
              <a:t>” instructs </a:t>
            </a:r>
            <a:r>
              <a:rPr lang="en-US" sz="1600" dirty="0" err="1" smtClean="0"/>
              <a:t>EViews</a:t>
            </a:r>
            <a:r>
              <a:rPr lang="en-US" sz="1600" dirty="0" smtClean="0"/>
              <a:t> to use log-linear (multiplicative) interpolation. </a:t>
            </a:r>
          </a:p>
          <a:p>
            <a:pPr marL="0" indent="0" eaLnBrk="1" hangingPunct="1">
              <a:buNone/>
              <a:defRPr/>
            </a:pPr>
            <a:endParaRPr lang="en-US" sz="1600" dirty="0" smtClean="0"/>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61</a:t>
            </a:fld>
            <a:endParaRPr lang="en-US" sz="800" smtClean="0"/>
          </a:p>
        </p:txBody>
      </p:sp>
      <p:sp>
        <p:nvSpPr>
          <p:cNvPr id="45062" name="Rectangle 3"/>
          <p:cNvSpPr txBox="1">
            <a:spLocks noChangeArrowheads="1"/>
          </p:cNvSpPr>
          <p:nvPr/>
        </p:nvSpPr>
        <p:spPr bwMode="auto">
          <a:xfrm>
            <a:off x="574158" y="1173162"/>
            <a:ext cx="8250865" cy="666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So far, we have used a linear interpolation. </a:t>
            </a: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We can use other types of interpolation (log linear, cubic spline, </a:t>
            </a:r>
            <a:r>
              <a:rPr lang="en-US" sz="1800" dirty="0" err="1" smtClean="0">
                <a:solidFill>
                  <a:schemeClr val="hlink"/>
                </a:solidFill>
              </a:rPr>
              <a:t>etc</a:t>
            </a:r>
            <a:r>
              <a:rPr lang="en-US" sz="1800" dirty="0" smtClean="0">
                <a:solidFill>
                  <a:schemeClr val="hlink"/>
                </a:solidFill>
              </a:rPr>
              <a:t>). </a:t>
            </a: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2370" y="2028161"/>
            <a:ext cx="2066925"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376735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sz="2400" b="1" dirty="0">
                <a:ea typeface="ＭＳ Ｐゴシック" pitchFamily="34" charset="-128"/>
              </a:rPr>
              <a:t>Editing a Series:</a:t>
            </a:r>
            <a:br>
              <a:rPr lang="en-US" sz="2400" b="1" dirty="0">
                <a:ea typeface="ＭＳ Ｐゴシック" pitchFamily="34" charset="-128"/>
              </a:rPr>
            </a:br>
            <a:r>
              <a:rPr lang="en-US" sz="2400" b="1" dirty="0">
                <a:ea typeface="ＭＳ Ｐゴシック" pitchFamily="34" charset="-128"/>
              </a:rPr>
              <a:t>Example 8</a:t>
            </a:r>
            <a:r>
              <a:rPr lang="en-US" sz="2400" b="1" dirty="0" smtClean="0">
                <a:ea typeface="ＭＳ Ｐゴシック" pitchFamily="34" charset="-128"/>
              </a:rPr>
              <a:t>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559449" y="1309795"/>
            <a:ext cx="3172579" cy="5112270"/>
          </a:xfrm>
        </p:spPr>
        <p:txBody>
          <a:bodyPr/>
          <a:lstStyle/>
          <a:p>
            <a:pPr eaLnBrk="1" hangingPunct="1">
              <a:buFont typeface="Arial" pitchFamily="34" charset="0"/>
              <a:buChar char="•"/>
              <a:defRPr/>
            </a:pPr>
            <a:r>
              <a:rPr lang="en-US" sz="1600" dirty="0" smtClean="0"/>
              <a:t>Both series are shown here. </a:t>
            </a:r>
          </a:p>
          <a:p>
            <a:pPr eaLnBrk="1" hangingPunct="1">
              <a:buFont typeface="Arial" pitchFamily="34" charset="0"/>
              <a:buChar char="•"/>
              <a:defRPr/>
            </a:pPr>
            <a:r>
              <a:rPr lang="en-US" sz="1600" dirty="0" smtClean="0"/>
              <a:t>Notice that the start and end values are equal to 5 and 20 (as we specified).</a:t>
            </a:r>
          </a:p>
          <a:p>
            <a:pPr eaLnBrk="1" hangingPunct="1">
              <a:buFont typeface="Arial" pitchFamily="34" charset="0"/>
              <a:buChar char="•"/>
              <a:defRPr/>
            </a:pPr>
            <a:r>
              <a:rPr lang="en-US" sz="1600" dirty="0" smtClean="0"/>
              <a:t>The interpolated values differ: in the linear case, the interpolated values are equal to </a:t>
            </a:r>
            <a:r>
              <a:rPr lang="en-US" sz="1600" b="1" dirty="0" smtClean="0"/>
              <a:t>end-start/(N-1), </a:t>
            </a:r>
            <a:r>
              <a:rPr lang="en-US" sz="1600" dirty="0" smtClean="0"/>
              <a:t>where N is the number of cells (in our case 9). So, the change from one cell to another is: </a:t>
            </a:r>
          </a:p>
          <a:p>
            <a:pPr marL="0" indent="0" eaLnBrk="1" hangingPunct="1">
              <a:buNone/>
              <a:defRPr/>
            </a:pPr>
            <a:r>
              <a:rPr lang="en-US" sz="1600" i="1" dirty="0"/>
              <a:t>	</a:t>
            </a:r>
            <a:r>
              <a:rPr lang="en-US" sz="1600" i="1" dirty="0" smtClean="0"/>
              <a:t>20-5/9-1=1.875. </a:t>
            </a:r>
          </a:p>
          <a:p>
            <a:pPr eaLnBrk="1" hangingPunct="1">
              <a:buFont typeface="Arial" pitchFamily="34" charset="0"/>
              <a:buChar char="•"/>
              <a:defRPr/>
            </a:pPr>
            <a:r>
              <a:rPr lang="en-US" sz="1600" dirty="0" smtClean="0"/>
              <a:t>In the log-linear case, the increase in the log value is constant, equal to: </a:t>
            </a:r>
          </a:p>
          <a:p>
            <a:pPr marL="0" indent="0" eaLnBrk="1" hangingPunct="1">
              <a:buNone/>
              <a:defRPr/>
            </a:pPr>
            <a:r>
              <a:rPr lang="en-US" sz="1600" dirty="0"/>
              <a:t> </a:t>
            </a:r>
            <a:r>
              <a:rPr lang="en-US" sz="1600" dirty="0" smtClean="0"/>
              <a:t>  </a:t>
            </a:r>
            <a:r>
              <a:rPr lang="en-US" sz="1600" i="1" dirty="0" smtClean="0"/>
              <a:t>(log(20)-log(5))/(9-1)=0.25257</a:t>
            </a:r>
          </a:p>
          <a:p>
            <a:pPr marL="0" indent="0" eaLnBrk="1" hangingPunct="1">
              <a:buNone/>
              <a:defRPr/>
            </a:pPr>
            <a:endParaRPr lang="en-US" sz="1600" dirty="0" smtClean="0"/>
          </a:p>
          <a:p>
            <a:pPr marL="288925" indent="-288925" eaLnBrk="1" hangingPunct="1">
              <a:buFont typeface="+mj-lt"/>
              <a:buAutoNum type="arabicPeriod" startAt="4"/>
              <a:defRPr/>
            </a:pPr>
            <a:endParaRPr lang="en-US" sz="1600" dirty="0" smtClean="0"/>
          </a:p>
          <a:p>
            <a:pPr marL="0" indent="0" eaLnBrk="1" hangingPunct="1">
              <a:buFont typeface="Times" pitchFamily="17" charset="0"/>
              <a:buNone/>
              <a:defRPr/>
            </a:pPr>
            <a:endParaRPr lang="en-US" dirty="0" smtClean="0"/>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301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DD39D0C-5384-4A5B-BD18-FC654BB803F1}" type="slidenum">
              <a:rPr lang="en-US" sz="800" smtClean="0"/>
              <a:pPr eaLnBrk="1" hangingPunct="1">
                <a:defRPr/>
              </a:pPr>
              <a:t>62</a:t>
            </a:fld>
            <a:endParaRPr lang="en-US" sz="800" smtClean="0"/>
          </a:p>
        </p:txBody>
      </p:sp>
      <p:sp>
        <p:nvSpPr>
          <p:cNvPr id="7" name="TextBox 18"/>
          <p:cNvSpPr txBox="1">
            <a:spLocks noChangeArrowheads="1"/>
          </p:cNvSpPr>
          <p:nvPr/>
        </p:nvSpPr>
        <p:spPr bwMode="auto">
          <a:xfrm>
            <a:off x="4002167" y="1384253"/>
            <a:ext cx="21018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Linear Interpolation</a:t>
            </a:r>
            <a:endParaRPr lang="en-US" sz="1600" b="1" i="1" dirty="0">
              <a:solidFill>
                <a:schemeClr val="hlink"/>
              </a:solidFill>
            </a:endParaRPr>
          </a:p>
        </p:txBody>
      </p:sp>
      <p:sp>
        <p:nvSpPr>
          <p:cNvPr id="9" name="TextBox 18"/>
          <p:cNvSpPr txBox="1">
            <a:spLocks noChangeArrowheads="1"/>
          </p:cNvSpPr>
          <p:nvPr/>
        </p:nvSpPr>
        <p:spPr bwMode="auto">
          <a:xfrm>
            <a:off x="6104024" y="1396906"/>
            <a:ext cx="25458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Log-Linear Interpolation</a:t>
            </a:r>
            <a:endParaRPr lang="en-US" sz="1600" b="1" i="1" dirty="0">
              <a:solidFill>
                <a:schemeClr val="hlink"/>
              </a:solidFill>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0595" y="1722807"/>
            <a:ext cx="1905000"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0677" y="1722807"/>
            <a:ext cx="1952625" cy="3876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96632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Editing a Series:</a:t>
            </a:r>
            <a:br>
              <a:rPr lang="en-US" sz="2400" b="1" dirty="0" smtClean="0">
                <a:ea typeface="ＭＳ Ｐゴシック" pitchFamily="34" charset="-128"/>
              </a:rPr>
            </a:br>
            <a:r>
              <a:rPr lang="en-US" sz="2400" b="1" dirty="0" smtClean="0">
                <a:ea typeface="ＭＳ Ｐゴシック" pitchFamily="34" charset="-128"/>
              </a:rPr>
              <a:t>Example 9</a:t>
            </a:r>
            <a:endParaRPr lang="en-US" sz="1800" b="1" dirty="0" smtClean="0">
              <a:ea typeface="ＭＳ Ｐゴシック" pitchFamily="34" charset="-128"/>
            </a:endParaRPr>
          </a:p>
        </p:txBody>
      </p:sp>
      <p:sp>
        <p:nvSpPr>
          <p:cNvPr id="4100" name="Rectangle 3"/>
          <p:cNvSpPr>
            <a:spLocks noGrp="1" noChangeArrowheads="1"/>
          </p:cNvSpPr>
          <p:nvPr>
            <p:ph idx="1"/>
          </p:nvPr>
        </p:nvSpPr>
        <p:spPr>
          <a:xfrm>
            <a:off x="701754" y="2158517"/>
            <a:ext cx="3753294" cy="5351943"/>
          </a:xfrm>
        </p:spPr>
        <p:txBody>
          <a:bodyPr/>
          <a:lstStyle/>
          <a:p>
            <a:pPr marL="107950" indent="0" eaLnBrk="1" hangingPunct="1">
              <a:buNone/>
              <a:defRPr/>
            </a:pPr>
            <a:r>
              <a:rPr lang="en-US" sz="1600" u="sng" dirty="0" smtClean="0"/>
              <a:t>Editing a series: Example </a:t>
            </a:r>
            <a:r>
              <a:rPr lang="en-US" sz="1600" u="sng" dirty="0"/>
              <a:t>9</a:t>
            </a:r>
            <a:endParaRPr lang="en-US" sz="1600" u="sng" dirty="0" smtClean="0"/>
          </a:p>
          <a:p>
            <a:pPr marL="347663" indent="-239713" eaLnBrk="1" hangingPunct="1">
              <a:buFont typeface="+mj-lt"/>
              <a:buAutoNum type="arabicPeriod"/>
              <a:defRPr/>
            </a:pPr>
            <a:r>
              <a:rPr lang="en-US" sz="1600" dirty="0" smtClean="0"/>
              <a:t>Continue to work with the </a:t>
            </a:r>
            <a:r>
              <a:rPr lang="en-US" sz="1600" dirty="0" err="1" smtClean="0"/>
              <a:t>edit_series</a:t>
            </a:r>
            <a:r>
              <a:rPr lang="en-US" sz="1600" dirty="0" smtClean="0"/>
              <a:t> in the </a:t>
            </a:r>
            <a:r>
              <a:rPr lang="en-US" sz="1600" i="1" dirty="0" err="1" smtClean="0"/>
              <a:t>Timeseries</a:t>
            </a:r>
            <a:r>
              <a:rPr lang="en-US" sz="1600" dirty="0" smtClean="0"/>
              <a:t> page. As you can see there are a number of missing values. </a:t>
            </a:r>
          </a:p>
          <a:p>
            <a:pPr marL="347663" indent="-239713" eaLnBrk="1" hangingPunct="1">
              <a:buFont typeface="+mj-lt"/>
              <a:buAutoNum type="arabicPeriod"/>
              <a:defRPr/>
            </a:pPr>
            <a:r>
              <a:rPr lang="en-US" sz="1600" dirty="0" smtClean="0"/>
              <a:t>Highlight </a:t>
            </a:r>
            <a:r>
              <a:rPr lang="en-US" sz="1600" dirty="0"/>
              <a:t>the </a:t>
            </a:r>
            <a:r>
              <a:rPr lang="en-US" sz="1600" dirty="0" smtClean="0"/>
              <a:t>range of series – including the NA values which you would like to interpolate (in this case the range is from 1980Q1-1984-Q3). </a:t>
            </a:r>
          </a:p>
          <a:p>
            <a:pPr marL="347663" indent="-239713" eaLnBrk="1" hangingPunct="1">
              <a:buFont typeface="+mj-lt"/>
              <a:buAutoNum type="arabicPeriod"/>
              <a:defRPr/>
            </a:pPr>
            <a:r>
              <a:rPr lang="en-US" sz="1600" dirty="0" smtClean="0"/>
              <a:t>Type “</a:t>
            </a:r>
            <a:r>
              <a:rPr lang="en-US" sz="1600" b="1" i="1" dirty="0"/>
              <a:t>_</a:t>
            </a:r>
            <a:r>
              <a:rPr lang="en-US" sz="1600" dirty="0" smtClean="0"/>
              <a:t>” in the edit window at the top of the series. </a:t>
            </a:r>
          </a:p>
          <a:p>
            <a:pPr marL="347663" indent="-239713" eaLnBrk="1" hangingPunct="1">
              <a:buFont typeface="+mj-lt"/>
              <a:buAutoNum type="arabicPeriod"/>
              <a:defRPr/>
            </a:pPr>
            <a:r>
              <a:rPr lang="en-US" sz="1600" dirty="0" smtClean="0"/>
              <a:t>Press </a:t>
            </a:r>
            <a:r>
              <a:rPr lang="en-US" sz="1600" b="1" dirty="0" smtClean="0"/>
              <a:t>Enter</a:t>
            </a:r>
            <a:r>
              <a:rPr lang="en-US" sz="1600" dirty="0" smtClean="0"/>
              <a:t>. </a:t>
            </a:r>
          </a:p>
          <a:p>
            <a:pPr marL="0" indent="0" eaLnBrk="1" hangingPunct="1">
              <a:buNone/>
              <a:defRPr/>
            </a:pPr>
            <a:endParaRPr lang="en-US" sz="1600" dirty="0" smtClean="0"/>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63</a:t>
            </a:fld>
            <a:endParaRPr lang="en-US" sz="800" smtClean="0"/>
          </a:p>
        </p:txBody>
      </p:sp>
      <p:sp>
        <p:nvSpPr>
          <p:cNvPr id="45062" name="Rectangle 3"/>
          <p:cNvSpPr txBox="1">
            <a:spLocks noChangeArrowheads="1"/>
          </p:cNvSpPr>
          <p:nvPr/>
        </p:nvSpPr>
        <p:spPr bwMode="auto">
          <a:xfrm>
            <a:off x="574158" y="1173162"/>
            <a:ext cx="8250865" cy="95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You can also interpolate missing (</a:t>
            </a:r>
            <a:r>
              <a:rPr lang="en-US" sz="1800" b="1" dirty="0" smtClean="0">
                <a:solidFill>
                  <a:schemeClr val="hlink"/>
                </a:solidFill>
              </a:rPr>
              <a:t>NA</a:t>
            </a:r>
            <a:r>
              <a:rPr lang="en-US" sz="1800" dirty="0" smtClean="0">
                <a:solidFill>
                  <a:schemeClr val="hlink"/>
                </a:solidFill>
              </a:rPr>
              <a:t>) values. </a:t>
            </a: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There are a number of interpolation techniques in </a:t>
            </a:r>
            <a:r>
              <a:rPr lang="en-US" sz="1800" dirty="0" err="1" smtClean="0">
                <a:solidFill>
                  <a:schemeClr val="hlink"/>
                </a:solidFill>
              </a:rPr>
              <a:t>EViews</a:t>
            </a:r>
            <a:r>
              <a:rPr lang="en-US" sz="1800" dirty="0" smtClean="0">
                <a:solidFill>
                  <a:schemeClr val="hlink"/>
                </a:solidFill>
              </a:rPr>
              <a:t>; let’s demonstrate a couple.</a:t>
            </a:r>
          </a:p>
          <a:p>
            <a:pPr marL="285750" indent="-285750" eaLnBrk="1" hangingPunct="1">
              <a:spcBef>
                <a:spcPct val="20000"/>
              </a:spcBef>
              <a:buClr>
                <a:schemeClr val="accent2"/>
              </a:buClr>
              <a:buSzPct val="90000"/>
              <a:buFont typeface="Arial" pitchFamily="34" charset="0"/>
              <a:buChar char="•"/>
            </a:pP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9590" y="2306053"/>
            <a:ext cx="1894571" cy="391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18"/>
          <p:cNvSpPr txBox="1">
            <a:spLocks noChangeArrowheads="1"/>
          </p:cNvSpPr>
          <p:nvPr/>
        </p:nvSpPr>
        <p:spPr bwMode="auto">
          <a:xfrm>
            <a:off x="4829183" y="1957341"/>
            <a:ext cx="1635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a:t>
            </a:r>
            <a:endParaRPr lang="en-US" sz="1600" b="1" i="1" dirty="0">
              <a:solidFill>
                <a:schemeClr val="hlink"/>
              </a:solidFill>
            </a:endParaRPr>
          </a:p>
        </p:txBody>
      </p:sp>
    </p:spTree>
    <p:extLst>
      <p:ext uri="{BB962C8B-B14F-4D97-AF65-F5344CB8AC3E}">
        <p14:creationId xmlns:p14="http://schemas.microsoft.com/office/powerpoint/2010/main" val="46880024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sz="2400" b="1" dirty="0">
                <a:ea typeface="ＭＳ Ｐゴシック" pitchFamily="34" charset="-128"/>
              </a:rPr>
              <a:t>Editing a Series:</a:t>
            </a:r>
            <a:br>
              <a:rPr lang="en-US" sz="2400" b="1" dirty="0">
                <a:ea typeface="ＭＳ Ｐゴシック" pitchFamily="34" charset="-128"/>
              </a:rPr>
            </a:br>
            <a:r>
              <a:rPr lang="en-US" sz="2400" b="1" dirty="0">
                <a:ea typeface="ＭＳ Ｐゴシック" pitchFamily="34" charset="-128"/>
              </a:rPr>
              <a:t>Example </a:t>
            </a:r>
            <a:r>
              <a:rPr lang="en-US" sz="2400" b="1" dirty="0" smtClean="0">
                <a:ea typeface="ＭＳ Ｐゴシック" pitchFamily="34" charset="-128"/>
              </a:rPr>
              <a:t>9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729571" y="1277897"/>
            <a:ext cx="3013090" cy="5112270"/>
          </a:xfrm>
        </p:spPr>
        <p:txBody>
          <a:bodyPr/>
          <a:lstStyle/>
          <a:p>
            <a:pPr eaLnBrk="1" hangingPunct="1">
              <a:buFont typeface="Arial" pitchFamily="34" charset="0"/>
              <a:buChar char="•"/>
              <a:defRPr/>
            </a:pPr>
            <a:r>
              <a:rPr lang="en-US" sz="1600" dirty="0"/>
              <a:t>The new (edited) series (together with the original series) are shown here. </a:t>
            </a:r>
          </a:p>
          <a:p>
            <a:pPr eaLnBrk="1" hangingPunct="1">
              <a:buFont typeface="Arial" pitchFamily="34" charset="0"/>
              <a:buChar char="•"/>
              <a:defRPr/>
            </a:pPr>
            <a:r>
              <a:rPr lang="en-US" sz="1600" dirty="0" smtClean="0"/>
              <a:t>Notice that by typing “_” we simply instructed </a:t>
            </a:r>
            <a:r>
              <a:rPr lang="en-US" sz="1600" dirty="0" err="1" smtClean="0"/>
              <a:t>EViews</a:t>
            </a:r>
            <a:r>
              <a:rPr lang="en-US" sz="1600" dirty="0" smtClean="0"/>
              <a:t> to interpolate all subsequent “</a:t>
            </a:r>
            <a:r>
              <a:rPr lang="en-US" sz="1600" b="1" dirty="0" smtClean="0"/>
              <a:t>NA</a:t>
            </a:r>
            <a:r>
              <a:rPr lang="en-US" sz="1600" dirty="0" smtClean="0"/>
              <a:t>” values with the previous available value. </a:t>
            </a:r>
          </a:p>
          <a:p>
            <a:pPr marL="0" indent="0" eaLnBrk="1" hangingPunct="1">
              <a:buNone/>
              <a:defRPr/>
            </a:pPr>
            <a:endParaRPr lang="en-US" sz="1600" dirty="0" smtClean="0"/>
          </a:p>
          <a:p>
            <a:pPr marL="288925" indent="-288925" eaLnBrk="1" hangingPunct="1">
              <a:buFont typeface="+mj-lt"/>
              <a:buAutoNum type="arabicPeriod" startAt="4"/>
              <a:defRPr/>
            </a:pPr>
            <a:endParaRPr lang="en-US" sz="1600" dirty="0" smtClean="0"/>
          </a:p>
          <a:p>
            <a:pPr marL="0" indent="0" eaLnBrk="1" hangingPunct="1">
              <a:buFont typeface="Times" pitchFamily="17" charset="0"/>
              <a:buNone/>
              <a:defRPr/>
            </a:pPr>
            <a:endParaRPr lang="en-US" dirty="0" smtClean="0"/>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301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DD39D0C-5384-4A5B-BD18-FC654BB803F1}" type="slidenum">
              <a:rPr lang="en-US" sz="800" smtClean="0"/>
              <a:pPr eaLnBrk="1" hangingPunct="1">
                <a:defRPr/>
              </a:pPr>
              <a:t>64</a:t>
            </a:fld>
            <a:endParaRPr lang="en-US" sz="800" smtClean="0"/>
          </a:p>
        </p:txBody>
      </p:sp>
      <p:sp>
        <p:nvSpPr>
          <p:cNvPr id="7" name="TextBox 18"/>
          <p:cNvSpPr txBox="1">
            <a:spLocks noChangeArrowheads="1"/>
          </p:cNvSpPr>
          <p:nvPr/>
        </p:nvSpPr>
        <p:spPr bwMode="auto">
          <a:xfrm>
            <a:off x="4206548" y="1384253"/>
            <a:ext cx="1693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 </a:t>
            </a:r>
            <a:endParaRPr lang="en-US" sz="1600" b="1" i="1" dirty="0">
              <a:solidFill>
                <a:schemeClr val="hlink"/>
              </a:solidFill>
            </a:endParaRPr>
          </a:p>
        </p:txBody>
      </p:sp>
      <p:sp>
        <p:nvSpPr>
          <p:cNvPr id="9" name="TextBox 18"/>
          <p:cNvSpPr txBox="1">
            <a:spLocks noChangeArrowheads="1"/>
          </p:cNvSpPr>
          <p:nvPr/>
        </p:nvSpPr>
        <p:spPr bwMode="auto">
          <a:xfrm>
            <a:off x="6646285" y="1384253"/>
            <a:ext cx="15424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Edited Series </a:t>
            </a:r>
            <a:endParaRPr lang="en-US" sz="1600" b="1" i="1" dirty="0">
              <a:solidFill>
                <a:schemeClr val="hlink"/>
              </a:solidFill>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5809" y="1735460"/>
            <a:ext cx="1894571" cy="391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545" y="1735460"/>
            <a:ext cx="1879889" cy="393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bwMode="auto">
          <a:xfrm>
            <a:off x="4657060" y="2977112"/>
            <a:ext cx="914400" cy="178986"/>
          </a:xfrm>
          <a:prstGeom prst="roundRect">
            <a:avLst/>
          </a:prstGeom>
          <a:solidFill>
            <a:schemeClr val="accent1">
              <a:alpha val="0"/>
            </a:schemeClr>
          </a:solidFill>
          <a:ln w="317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2" name="Rounded Rectangle 11"/>
          <p:cNvSpPr/>
          <p:nvPr/>
        </p:nvSpPr>
        <p:spPr bwMode="auto">
          <a:xfrm>
            <a:off x="7063562" y="3156097"/>
            <a:ext cx="914400" cy="395177"/>
          </a:xfrm>
          <a:prstGeom prst="roundRect">
            <a:avLst/>
          </a:prstGeom>
          <a:solidFill>
            <a:schemeClr val="accent1">
              <a:alpha val="0"/>
            </a:schemeClr>
          </a:solidFill>
          <a:ln w="317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3" name="Rounded Rectangle 12"/>
          <p:cNvSpPr/>
          <p:nvPr/>
        </p:nvSpPr>
        <p:spPr bwMode="auto">
          <a:xfrm>
            <a:off x="4646427" y="4571995"/>
            <a:ext cx="914400" cy="180756"/>
          </a:xfrm>
          <a:prstGeom prst="roundRect">
            <a:avLst/>
          </a:prstGeom>
          <a:solidFill>
            <a:schemeClr val="accent1">
              <a:alpha val="0"/>
            </a:schemeClr>
          </a:solidFill>
          <a:ln w="317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4" name="Rounded Rectangle 13"/>
          <p:cNvSpPr/>
          <p:nvPr/>
        </p:nvSpPr>
        <p:spPr bwMode="auto">
          <a:xfrm>
            <a:off x="6960290" y="4784650"/>
            <a:ext cx="914400" cy="520994"/>
          </a:xfrm>
          <a:prstGeom prst="roundRect">
            <a:avLst/>
          </a:prstGeom>
          <a:solidFill>
            <a:schemeClr val="accent1">
              <a:alpha val="0"/>
            </a:schemeClr>
          </a:solidFill>
          <a:ln w="317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cxnSp>
        <p:nvCxnSpPr>
          <p:cNvPr id="15" name="Straight Arrow Connector 18"/>
          <p:cNvCxnSpPr>
            <a:cxnSpLocks noChangeShapeType="1"/>
          </p:cNvCxnSpPr>
          <p:nvPr/>
        </p:nvCxnSpPr>
        <p:spPr bwMode="auto">
          <a:xfrm>
            <a:off x="5773479" y="3066605"/>
            <a:ext cx="1186811" cy="287080"/>
          </a:xfrm>
          <a:prstGeom prst="straightConnector1">
            <a:avLst/>
          </a:prstGeom>
          <a:noFill/>
          <a:ln w="22225"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20" name="Straight Arrow Connector 18"/>
          <p:cNvCxnSpPr>
            <a:cxnSpLocks noChangeShapeType="1"/>
          </p:cNvCxnSpPr>
          <p:nvPr/>
        </p:nvCxnSpPr>
        <p:spPr bwMode="auto">
          <a:xfrm>
            <a:off x="5622604" y="4665030"/>
            <a:ext cx="1186811" cy="287080"/>
          </a:xfrm>
          <a:prstGeom prst="straightConnector1">
            <a:avLst/>
          </a:prstGeom>
          <a:noFill/>
          <a:ln w="22225" algn="ctr">
            <a:solidFill>
              <a:srgbClr val="C0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11696459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Editing a Series:</a:t>
            </a:r>
            <a:br>
              <a:rPr lang="en-US" sz="2400" b="1" dirty="0" smtClean="0">
                <a:ea typeface="ＭＳ Ｐゴシック" pitchFamily="34" charset="-128"/>
              </a:rPr>
            </a:br>
            <a:r>
              <a:rPr lang="en-US" sz="2400" b="1" dirty="0" smtClean="0">
                <a:ea typeface="ＭＳ Ｐゴシック" pitchFamily="34" charset="-128"/>
              </a:rPr>
              <a:t>Example 10</a:t>
            </a:r>
            <a:endParaRPr lang="en-US" sz="1800" b="1" dirty="0" smtClean="0">
              <a:ea typeface="ＭＳ Ｐゴシック" pitchFamily="34" charset="-128"/>
            </a:endParaRPr>
          </a:p>
        </p:txBody>
      </p:sp>
      <p:sp>
        <p:nvSpPr>
          <p:cNvPr id="4100" name="Rectangle 3"/>
          <p:cNvSpPr>
            <a:spLocks noGrp="1" noChangeArrowheads="1"/>
          </p:cNvSpPr>
          <p:nvPr>
            <p:ph idx="1"/>
          </p:nvPr>
        </p:nvSpPr>
        <p:spPr>
          <a:xfrm>
            <a:off x="669851" y="1839433"/>
            <a:ext cx="3753294" cy="5351943"/>
          </a:xfrm>
        </p:spPr>
        <p:txBody>
          <a:bodyPr/>
          <a:lstStyle/>
          <a:p>
            <a:pPr marL="107950" indent="0" eaLnBrk="1" hangingPunct="1">
              <a:buNone/>
              <a:defRPr/>
            </a:pPr>
            <a:r>
              <a:rPr lang="en-US" sz="1600" u="sng" dirty="0" smtClean="0"/>
              <a:t>Editing a series: Example 10</a:t>
            </a:r>
          </a:p>
          <a:p>
            <a:pPr marL="347663" indent="-239713" eaLnBrk="1" hangingPunct="1">
              <a:buFont typeface="+mj-lt"/>
              <a:buAutoNum type="arabicPeriod"/>
              <a:defRPr/>
            </a:pPr>
            <a:r>
              <a:rPr lang="en-US" sz="1600" dirty="0" smtClean="0"/>
              <a:t>Double-click </a:t>
            </a:r>
            <a:r>
              <a:rPr lang="en-US" sz="1600" dirty="0"/>
              <a:t>to open the </a:t>
            </a:r>
            <a:r>
              <a:rPr lang="en-US" sz="1600" i="1" dirty="0" err="1"/>
              <a:t>edit_series</a:t>
            </a:r>
            <a:r>
              <a:rPr lang="en-US" sz="1600" i="1" dirty="0"/>
              <a:t> </a:t>
            </a:r>
            <a:r>
              <a:rPr lang="en-US" sz="1600" dirty="0"/>
              <a:t> </a:t>
            </a:r>
            <a:r>
              <a:rPr lang="en-US" sz="1600" dirty="0" smtClean="0"/>
              <a:t>data on </a:t>
            </a:r>
            <a:r>
              <a:rPr lang="en-US" sz="1600" b="1" i="1" dirty="0" err="1" smtClean="0"/>
              <a:t>Timeseries</a:t>
            </a:r>
            <a:r>
              <a:rPr lang="en-US" sz="1600" dirty="0" smtClean="0"/>
              <a:t> page in </a:t>
            </a:r>
            <a:r>
              <a:rPr lang="en-US" sz="1600" i="1" dirty="0" smtClean="0"/>
              <a:t>Tutorial4.wfi.  </a:t>
            </a:r>
            <a:r>
              <a:rPr lang="en-US" sz="1600" dirty="0" smtClean="0"/>
              <a:t>Since in Example 9 we filled in the missing values with the previous data, first let’s try to get the data back to the original state by deleting all the previous entries. For this, click each cell in the range 1980Q4-1981Q2</a:t>
            </a:r>
            <a:r>
              <a:rPr lang="en-US" sz="1600" dirty="0"/>
              <a:t> </a:t>
            </a:r>
            <a:r>
              <a:rPr lang="en-US" sz="1600" dirty="0" smtClean="0"/>
              <a:t>and 1983Q4-1984Q3</a:t>
            </a:r>
            <a:r>
              <a:rPr lang="en-US" sz="1600" dirty="0"/>
              <a:t> </a:t>
            </a:r>
            <a:r>
              <a:rPr lang="en-US" sz="1600" dirty="0" smtClean="0"/>
              <a:t>and hit </a:t>
            </a:r>
            <a:r>
              <a:rPr lang="en-US" sz="1600" b="1" dirty="0" smtClean="0"/>
              <a:t>Delete</a:t>
            </a:r>
            <a:r>
              <a:rPr lang="en-US" sz="1600" dirty="0" smtClean="0"/>
              <a:t>. </a:t>
            </a:r>
          </a:p>
          <a:p>
            <a:pPr marL="347663" indent="-239713" eaLnBrk="1" hangingPunct="1">
              <a:buFont typeface="+mj-lt"/>
              <a:buAutoNum type="arabicPeriod"/>
              <a:defRPr/>
            </a:pPr>
            <a:r>
              <a:rPr lang="en-US" sz="1600" dirty="0" smtClean="0"/>
              <a:t>Highlight </a:t>
            </a:r>
            <a:r>
              <a:rPr lang="en-US" sz="1600" dirty="0"/>
              <a:t>the </a:t>
            </a:r>
            <a:r>
              <a:rPr lang="en-US" sz="1600" dirty="0" smtClean="0"/>
              <a:t>range of series –in this case the range is from 1980Q1-1984-Q3). </a:t>
            </a:r>
          </a:p>
          <a:p>
            <a:pPr marL="347663" indent="-239713" eaLnBrk="1" hangingPunct="1">
              <a:buFont typeface="+mj-lt"/>
              <a:buAutoNum type="arabicPeriod"/>
              <a:defRPr/>
            </a:pPr>
            <a:r>
              <a:rPr lang="en-US" sz="1600" dirty="0" smtClean="0"/>
              <a:t>Type “</a:t>
            </a:r>
            <a:r>
              <a:rPr lang="en-US" sz="1600" b="1" i="1" dirty="0" smtClean="0"/>
              <a:t>~</a:t>
            </a:r>
            <a:r>
              <a:rPr lang="en-US" sz="1600" dirty="0" smtClean="0"/>
              <a:t>” in the edit window at the top of the series. </a:t>
            </a:r>
          </a:p>
          <a:p>
            <a:pPr marL="347663" indent="-239713" eaLnBrk="1" hangingPunct="1">
              <a:buFont typeface="+mj-lt"/>
              <a:buAutoNum type="arabicPeriod"/>
              <a:defRPr/>
            </a:pPr>
            <a:r>
              <a:rPr lang="en-US" sz="1600" dirty="0" smtClean="0"/>
              <a:t>Press </a:t>
            </a:r>
            <a:r>
              <a:rPr lang="en-US" sz="1600" b="1" dirty="0" smtClean="0"/>
              <a:t>Enter</a:t>
            </a:r>
            <a:r>
              <a:rPr lang="en-US" sz="1600" dirty="0" smtClean="0"/>
              <a:t>. </a:t>
            </a:r>
          </a:p>
          <a:p>
            <a:pPr marL="0" indent="0" eaLnBrk="1" hangingPunct="1">
              <a:buNone/>
              <a:defRPr/>
            </a:pPr>
            <a:endParaRPr lang="en-US" sz="1600" dirty="0" smtClean="0"/>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65</a:t>
            </a:fld>
            <a:endParaRPr lang="en-US" sz="800" smtClean="0"/>
          </a:p>
        </p:txBody>
      </p:sp>
      <p:sp>
        <p:nvSpPr>
          <p:cNvPr id="45062" name="Rectangle 3"/>
          <p:cNvSpPr txBox="1">
            <a:spLocks noChangeArrowheads="1"/>
          </p:cNvSpPr>
          <p:nvPr/>
        </p:nvSpPr>
        <p:spPr bwMode="auto">
          <a:xfrm>
            <a:off x="574158" y="1173162"/>
            <a:ext cx="8250865" cy="666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Suppose that instead of interpolating </a:t>
            </a:r>
            <a:r>
              <a:rPr lang="en-US" sz="1800" b="1" dirty="0" smtClean="0">
                <a:solidFill>
                  <a:schemeClr val="hlink"/>
                </a:solidFill>
              </a:rPr>
              <a:t>NA</a:t>
            </a:r>
            <a:r>
              <a:rPr lang="en-US" sz="1800" dirty="0" smtClean="0">
                <a:solidFill>
                  <a:schemeClr val="hlink"/>
                </a:solidFill>
              </a:rPr>
              <a:t> values with the previous available value, you would like to use a cubic spline. </a:t>
            </a:r>
          </a:p>
          <a:p>
            <a:pPr marL="285750" indent="-285750" eaLnBrk="1" hangingPunct="1">
              <a:spcBef>
                <a:spcPct val="20000"/>
              </a:spcBef>
              <a:buClr>
                <a:schemeClr val="accent2"/>
              </a:buClr>
              <a:buSzPct val="90000"/>
              <a:buFont typeface="Arial" pitchFamily="34" charset="0"/>
              <a:buChar char="•"/>
            </a:pP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9590" y="2306053"/>
            <a:ext cx="1894571" cy="391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18"/>
          <p:cNvSpPr txBox="1">
            <a:spLocks noChangeArrowheads="1"/>
          </p:cNvSpPr>
          <p:nvPr/>
        </p:nvSpPr>
        <p:spPr bwMode="auto">
          <a:xfrm>
            <a:off x="4829183" y="1957341"/>
            <a:ext cx="1635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a:t>
            </a:r>
            <a:endParaRPr lang="en-US" sz="1600" b="1" i="1" dirty="0">
              <a:solidFill>
                <a:schemeClr val="hlink"/>
              </a:solidFill>
            </a:endParaRPr>
          </a:p>
        </p:txBody>
      </p:sp>
    </p:spTree>
    <p:extLst>
      <p:ext uri="{BB962C8B-B14F-4D97-AF65-F5344CB8AC3E}">
        <p14:creationId xmlns:p14="http://schemas.microsoft.com/office/powerpoint/2010/main" val="168534264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
            </a:r>
            <a:br>
              <a:rPr lang="en-US" sz="2400" b="1" dirty="0" smtClean="0">
                <a:ea typeface="ＭＳ Ｐゴシック" pitchFamily="34" charset="-128"/>
              </a:rPr>
            </a:br>
            <a:r>
              <a:rPr lang="en-US" sz="2400" b="1" dirty="0">
                <a:ea typeface="ＭＳ Ｐゴシック" pitchFamily="34" charset="-128"/>
              </a:rPr>
              <a:t>Editing a Series:</a:t>
            </a:r>
            <a:br>
              <a:rPr lang="en-US" sz="2400" b="1" dirty="0">
                <a:ea typeface="ＭＳ Ｐゴシック" pitchFamily="34" charset="-128"/>
              </a:rPr>
            </a:br>
            <a:r>
              <a:rPr lang="en-US" sz="2400" b="1" dirty="0">
                <a:ea typeface="ＭＳ Ｐゴシック" pitchFamily="34" charset="-128"/>
              </a:rPr>
              <a:t>Example </a:t>
            </a:r>
            <a:r>
              <a:rPr lang="en-US" sz="2400" b="1" dirty="0" smtClean="0">
                <a:ea typeface="ＭＳ Ｐゴシック" pitchFamily="34" charset="-128"/>
              </a:rPr>
              <a:t>10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942222" y="1277897"/>
            <a:ext cx="3013090" cy="5112270"/>
          </a:xfrm>
        </p:spPr>
        <p:txBody>
          <a:bodyPr/>
          <a:lstStyle/>
          <a:p>
            <a:pPr eaLnBrk="1" hangingPunct="1">
              <a:buFont typeface="Arial" pitchFamily="34" charset="0"/>
              <a:buChar char="•"/>
              <a:defRPr/>
            </a:pPr>
            <a:r>
              <a:rPr lang="en-US" sz="1600" dirty="0"/>
              <a:t>The new (edited) series (together with the original series) are shown here. </a:t>
            </a:r>
          </a:p>
          <a:p>
            <a:pPr eaLnBrk="1" hangingPunct="1">
              <a:buFont typeface="Arial" pitchFamily="34" charset="0"/>
              <a:buChar char="•"/>
              <a:defRPr/>
            </a:pPr>
            <a:r>
              <a:rPr lang="en-US" sz="1600" dirty="0" smtClean="0"/>
              <a:t>Notice that by typing “</a:t>
            </a:r>
            <a:r>
              <a:rPr lang="en-US" sz="1600" b="1" dirty="0" smtClean="0"/>
              <a:t>~</a:t>
            </a:r>
            <a:r>
              <a:rPr lang="en-US" sz="1600" dirty="0" smtClean="0"/>
              <a:t>” we simply instructed </a:t>
            </a:r>
            <a:r>
              <a:rPr lang="en-US" sz="1600" dirty="0" err="1" smtClean="0"/>
              <a:t>EViews</a:t>
            </a:r>
            <a:r>
              <a:rPr lang="en-US" sz="1600" dirty="0" smtClean="0"/>
              <a:t> to interpolate all “</a:t>
            </a:r>
            <a:r>
              <a:rPr lang="en-US" sz="1600" b="1" dirty="0" smtClean="0"/>
              <a:t>NA</a:t>
            </a:r>
            <a:r>
              <a:rPr lang="en-US" sz="1600" dirty="0" smtClean="0"/>
              <a:t>” values using a cubic spline method. </a:t>
            </a:r>
          </a:p>
          <a:p>
            <a:pPr marL="0" indent="0" eaLnBrk="1" hangingPunct="1">
              <a:buNone/>
              <a:defRPr/>
            </a:pPr>
            <a:endParaRPr lang="en-US" sz="1600" dirty="0" smtClean="0"/>
          </a:p>
          <a:p>
            <a:pPr marL="288925" indent="-288925" eaLnBrk="1" hangingPunct="1">
              <a:buFont typeface="+mj-lt"/>
              <a:buAutoNum type="arabicPeriod" startAt="4"/>
              <a:defRPr/>
            </a:pPr>
            <a:endParaRPr lang="en-US" sz="1600" dirty="0" smtClean="0"/>
          </a:p>
          <a:p>
            <a:pPr marL="0" indent="0" eaLnBrk="1" hangingPunct="1">
              <a:buFont typeface="Times" pitchFamily="17" charset="0"/>
              <a:buNone/>
              <a:defRPr/>
            </a:pPr>
            <a:endParaRPr lang="en-US" dirty="0" smtClean="0"/>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301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DD39D0C-5384-4A5B-BD18-FC654BB803F1}" type="slidenum">
              <a:rPr lang="en-US" sz="800" smtClean="0"/>
              <a:pPr eaLnBrk="1" hangingPunct="1">
                <a:defRPr/>
              </a:pPr>
              <a:t>66</a:t>
            </a:fld>
            <a:endParaRPr lang="en-US" sz="800" smtClean="0"/>
          </a:p>
        </p:txBody>
      </p:sp>
      <p:sp>
        <p:nvSpPr>
          <p:cNvPr id="7" name="TextBox 18"/>
          <p:cNvSpPr txBox="1">
            <a:spLocks noChangeArrowheads="1"/>
          </p:cNvSpPr>
          <p:nvPr/>
        </p:nvSpPr>
        <p:spPr bwMode="auto">
          <a:xfrm>
            <a:off x="4206548" y="1384253"/>
            <a:ext cx="1693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 </a:t>
            </a:r>
            <a:endParaRPr lang="en-US" sz="1600" b="1" i="1" dirty="0">
              <a:solidFill>
                <a:schemeClr val="hlink"/>
              </a:solidFill>
            </a:endParaRPr>
          </a:p>
        </p:txBody>
      </p:sp>
      <p:sp>
        <p:nvSpPr>
          <p:cNvPr id="9" name="TextBox 18"/>
          <p:cNvSpPr txBox="1">
            <a:spLocks noChangeArrowheads="1"/>
          </p:cNvSpPr>
          <p:nvPr/>
        </p:nvSpPr>
        <p:spPr bwMode="auto">
          <a:xfrm>
            <a:off x="6646285" y="1384253"/>
            <a:ext cx="15424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Edited Series </a:t>
            </a:r>
            <a:endParaRPr lang="en-US" sz="1600" b="1" i="1" dirty="0">
              <a:solidFill>
                <a:schemeClr val="hlink"/>
              </a:solidFill>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5809" y="1735460"/>
            <a:ext cx="1894571" cy="391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2289" y="1722807"/>
            <a:ext cx="1881242" cy="391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934822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Editing a Series in </a:t>
            </a:r>
            <a:r>
              <a:rPr lang="en-US" sz="2400" b="1" dirty="0" err="1" smtClean="0">
                <a:ea typeface="ＭＳ Ｐゴシック" pitchFamily="34" charset="-128"/>
              </a:rPr>
              <a:t>EViews</a:t>
            </a:r>
            <a:r>
              <a:rPr lang="en-US" sz="2400" b="1" dirty="0" smtClean="0">
                <a:ea typeface="ＭＳ Ｐゴシック" pitchFamily="34" charset="-128"/>
              </a:rPr>
              <a:t>:</a:t>
            </a:r>
            <a:br>
              <a:rPr lang="en-US" sz="2400" b="1" dirty="0" smtClean="0">
                <a:ea typeface="ＭＳ Ｐゴシック" pitchFamily="34" charset="-128"/>
              </a:rPr>
            </a:br>
            <a:r>
              <a:rPr lang="en-US" sz="2400" b="1" dirty="0" smtClean="0">
                <a:ea typeface="ＭＳ Ｐゴシック" pitchFamily="34" charset="-128"/>
              </a:rPr>
              <a:t>Interpolating NA values</a:t>
            </a:r>
            <a:endParaRPr lang="en-US" sz="1800" b="1" dirty="0" smtClean="0">
              <a:ea typeface="ＭＳ Ｐゴシック" pitchFamily="34" charset="-128"/>
            </a:endParaRPr>
          </a:p>
        </p:txBody>
      </p:sp>
      <p:sp>
        <p:nvSpPr>
          <p:cNvPr id="4100" name="Rectangle 3"/>
          <p:cNvSpPr>
            <a:spLocks noGrp="1" noChangeArrowheads="1"/>
          </p:cNvSpPr>
          <p:nvPr>
            <p:ph idx="1"/>
          </p:nvPr>
        </p:nvSpPr>
        <p:spPr>
          <a:xfrm>
            <a:off x="584200" y="1257300"/>
            <a:ext cx="8131175" cy="699091"/>
          </a:xfrm>
        </p:spPr>
        <p:txBody>
          <a:bodyPr/>
          <a:lstStyle/>
          <a:p>
            <a:pPr eaLnBrk="1" hangingPunct="1">
              <a:buSzPct val="100000"/>
              <a:buFont typeface="Arial" pitchFamily="34" charset="0"/>
              <a:buChar char="•"/>
              <a:defRPr/>
            </a:pPr>
            <a:r>
              <a:rPr lang="en-US" sz="1800" dirty="0" smtClean="0"/>
              <a:t>Each interpolation technique has its own symbol. </a:t>
            </a:r>
          </a:p>
          <a:p>
            <a:pPr eaLnBrk="1" hangingPunct="1">
              <a:buSzPct val="100000"/>
              <a:buFont typeface="Arial" pitchFamily="34" charset="0"/>
              <a:buChar char="•"/>
              <a:defRPr/>
            </a:pPr>
            <a:r>
              <a:rPr lang="en-US" sz="1800" dirty="0" smtClean="0"/>
              <a:t>Below, we show the interpolation methods supported by </a:t>
            </a:r>
            <a:r>
              <a:rPr lang="en-US" sz="1800" dirty="0" err="1" smtClean="0"/>
              <a:t>EViews</a:t>
            </a:r>
            <a:r>
              <a:rPr lang="en-US" sz="1800" dirty="0" smtClean="0"/>
              <a:t>. </a:t>
            </a:r>
          </a:p>
          <a:p>
            <a:pPr marL="0" indent="0" eaLnBrk="1" hangingPunct="1">
              <a:buFont typeface="Times" pitchFamily="17" charset="0"/>
              <a:buNone/>
              <a:defRPr/>
            </a:pPr>
            <a:endParaRPr lang="en-US" dirty="0" smtClean="0"/>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096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B2BDD584-FCEE-4FD3-A373-C0CD3CC99F1C}" type="slidenum">
              <a:rPr lang="en-US" sz="800" smtClean="0"/>
              <a:pPr eaLnBrk="1" hangingPunct="1">
                <a:defRPr/>
              </a:pPr>
              <a:t>67</a:t>
            </a:fld>
            <a:endParaRPr lang="en-US" sz="800" smtClean="0"/>
          </a:p>
        </p:txBody>
      </p:sp>
      <p:sp>
        <p:nvSpPr>
          <p:cNvPr id="9" name="Rectangle 3"/>
          <p:cNvSpPr txBox="1">
            <a:spLocks noChangeArrowheads="1"/>
          </p:cNvSpPr>
          <p:nvPr/>
        </p:nvSpPr>
        <p:spPr bwMode="auto">
          <a:xfrm>
            <a:off x="2492375" y="1992203"/>
            <a:ext cx="50292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2000" b="1" u="sng" dirty="0" smtClean="0"/>
              <a:t> </a:t>
            </a:r>
            <a:r>
              <a:rPr lang="en-US" sz="1800" b="1" u="sng" dirty="0" smtClean="0"/>
              <a:t>Interpolation of missing (NA) values</a:t>
            </a:r>
            <a:r>
              <a:rPr lang="en-US" sz="1800" dirty="0" smtClean="0"/>
              <a:t>									</a:t>
            </a:r>
          </a:p>
          <a:p>
            <a:pPr marL="0" indent="0" eaLnBrk="1" hangingPunct="1">
              <a:buFont typeface="Times" pitchFamily="17" charset="0"/>
              <a:buNone/>
              <a:defRPr/>
            </a:pPr>
            <a:endParaRPr lang="en-US" sz="1800" dirty="0"/>
          </a:p>
          <a:p>
            <a:pPr eaLnBrk="1" hangingPunct="1">
              <a:buFont typeface="Wingdings" pitchFamily="2" charset="2"/>
              <a:buChar char="§"/>
              <a:defRPr/>
            </a:pPr>
            <a:endParaRPr lang="en-US" sz="1800" dirty="0" smtClean="0"/>
          </a:p>
          <a:p>
            <a:pPr marL="0" indent="0" eaLnBrk="1" hangingPunct="1">
              <a:buFont typeface="Times" pitchFamily="17" charset="0"/>
              <a:buNone/>
              <a:defRPr/>
            </a:pPr>
            <a:endParaRPr lang="en-US" sz="1800" dirty="0" smtClean="0"/>
          </a:p>
          <a:p>
            <a:pPr marL="0" indent="0" eaLnBrk="1" hangingPunct="1">
              <a:buFont typeface="Times" pitchFamily="17" charset="0"/>
              <a:buNone/>
              <a:defRPr/>
            </a:pPr>
            <a:endParaRPr lang="en-US" sz="1800" b="1" dirty="0" smtClean="0"/>
          </a:p>
          <a:p>
            <a:pPr eaLnBrk="1" hangingPunct="1">
              <a:buFont typeface="Wingdings" pitchFamily="2" charset="2"/>
              <a:buChar char="§"/>
              <a:defRPr/>
            </a:pPr>
            <a:endParaRPr lang="en-US" dirty="0" smtClean="0"/>
          </a:p>
          <a:p>
            <a:pPr marL="0" indent="0" eaLnBrk="1" hangingPunct="1">
              <a:buFontTx/>
              <a:buNone/>
              <a:defRPr/>
            </a:pPr>
            <a:endParaRPr lang="en-US" dirty="0" smtClean="0"/>
          </a:p>
          <a:p>
            <a:pPr eaLnBrk="1" hangingPunct="1">
              <a:defRPr/>
            </a:pPr>
            <a:endParaRPr 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2036821793"/>
              </p:ext>
            </p:extLst>
          </p:nvPr>
        </p:nvGraphicFramePr>
        <p:xfrm>
          <a:off x="709096" y="2606824"/>
          <a:ext cx="7964487" cy="3022363"/>
        </p:xfrm>
        <a:graphic>
          <a:graphicData uri="http://schemas.openxmlformats.org/drawingml/2006/table">
            <a:tbl>
              <a:tblPr firstRow="1" bandRow="1">
                <a:tableStyleId>{21E4AEA4-8DFA-4A89-87EB-49C32662AFE0}</a:tableStyleId>
              </a:tblPr>
              <a:tblGrid>
                <a:gridCol w="1778922"/>
                <a:gridCol w="6185565"/>
              </a:tblGrid>
              <a:tr h="335194">
                <a:tc>
                  <a:txBody>
                    <a:bodyPr/>
                    <a:lstStyle/>
                    <a:p>
                      <a:pPr algn="ctr"/>
                      <a:r>
                        <a:rPr lang="en-US" sz="1600" b="0" dirty="0" smtClean="0"/>
                        <a:t>Operator</a:t>
                      </a:r>
                      <a:endParaRPr lang="en-US" sz="1600" b="0"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Description</a:t>
                      </a:r>
                    </a:p>
                  </a:txBody>
                  <a:tcPr marT="45677" marB="45677"/>
                </a:tc>
              </a:tr>
              <a:tr h="364580">
                <a:tc>
                  <a:txBody>
                    <a:bodyPr/>
                    <a:lstStyle/>
                    <a:p>
                      <a:pPr algn="ctr"/>
                      <a:r>
                        <a:rPr lang="en-US" sz="1600" b="1" i="1" dirty="0" smtClean="0"/>
                        <a:t>_</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Repeats previous non-missing values. </a:t>
                      </a:r>
                    </a:p>
                  </a:txBody>
                  <a:tcPr marT="45677" marB="45677"/>
                </a:tc>
              </a:tr>
              <a:tr h="381912">
                <a:tc>
                  <a:txBody>
                    <a:bodyPr/>
                    <a:lstStyle/>
                    <a:p>
                      <a:pPr algn="ctr"/>
                      <a:r>
                        <a:rPr lang="en-US" sz="1600" b="1" i="1" dirty="0" smtClean="0"/>
                        <a:t>^</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Linear</a:t>
                      </a:r>
                      <a:r>
                        <a:rPr lang="en-US" sz="1400" baseline="0" dirty="0" smtClean="0"/>
                        <a:t> Interpolation</a:t>
                      </a:r>
                      <a:r>
                        <a:rPr lang="en-US" sz="1400" dirty="0" smtClean="0"/>
                        <a:t>.</a:t>
                      </a:r>
                    </a:p>
                  </a:txBody>
                  <a:tcPr marT="45677" marB="45677"/>
                </a:tc>
              </a:tr>
              <a:tr h="369443">
                <a:tc>
                  <a:txBody>
                    <a:bodyPr/>
                    <a:lstStyle/>
                    <a:p>
                      <a:pPr algn="ctr"/>
                      <a:r>
                        <a:rPr lang="en-US" sz="1600" b="1" i="1" dirty="0" smtClean="0"/>
                        <a:t>~</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Cubic spline interpolation. </a:t>
                      </a:r>
                    </a:p>
                  </a:txBody>
                  <a:tcPr marT="45677" marB="45677"/>
                </a:tc>
              </a:tr>
              <a:tr h="334327">
                <a:tc>
                  <a:txBody>
                    <a:bodyPr/>
                    <a:lstStyle/>
                    <a:p>
                      <a:pPr algn="ctr"/>
                      <a:r>
                        <a:rPr lang="en-US" sz="1600" b="1" i="1" dirty="0" smtClean="0"/>
                        <a:t>&amp;</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err="1" smtClean="0"/>
                        <a:t>Catmull</a:t>
                      </a:r>
                      <a:r>
                        <a:rPr lang="en-US" sz="1400" dirty="0" smtClean="0"/>
                        <a:t>-Rom</a:t>
                      </a:r>
                      <a:r>
                        <a:rPr lang="en-US" sz="1400" baseline="0" dirty="0" smtClean="0"/>
                        <a:t> spline interpolation. </a:t>
                      </a:r>
                      <a:endParaRPr lang="en-US" sz="1400" dirty="0" smtClean="0"/>
                    </a:p>
                  </a:txBody>
                  <a:tcPr marT="45677" marB="45677"/>
                </a:tc>
              </a:tr>
              <a:tr h="382772">
                <a:tc>
                  <a:txBody>
                    <a:bodyPr/>
                    <a:lstStyle/>
                    <a:p>
                      <a:pPr algn="ctr"/>
                      <a:r>
                        <a:rPr lang="en-US" sz="1600" b="1" i="1" dirty="0" smtClean="0"/>
                        <a:t>^*</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Log-linear</a:t>
                      </a:r>
                      <a:r>
                        <a:rPr lang="en-US" sz="1400" baseline="0" dirty="0" smtClean="0"/>
                        <a:t> (multiplicative) interpolation (linear in log of data).</a:t>
                      </a:r>
                      <a:endParaRPr lang="en-US" sz="1400" dirty="0" smtClean="0"/>
                    </a:p>
                  </a:txBody>
                  <a:tcPr marT="45677" marB="45677"/>
                </a:tc>
              </a:tr>
              <a:tr h="308345">
                <a:tc>
                  <a:txBody>
                    <a:bodyPr/>
                    <a:lstStyle/>
                    <a:p>
                      <a:pPr algn="ctr"/>
                      <a:r>
                        <a:rPr lang="en-US" sz="1600" b="1" i="1" dirty="0" smtClean="0"/>
                        <a:t>~*</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Multiplicative cubic spline interpolation (cubic spline on the</a:t>
                      </a:r>
                      <a:r>
                        <a:rPr lang="en-US" sz="1400" baseline="0" dirty="0" smtClean="0"/>
                        <a:t> log data).</a:t>
                      </a:r>
                      <a:endParaRPr lang="en-US" sz="1400" dirty="0" smtClean="0"/>
                    </a:p>
                  </a:txBody>
                  <a:tcPr marT="45677" marB="45677"/>
                </a:tc>
              </a:tr>
              <a:tr h="308345">
                <a:tc>
                  <a:txBody>
                    <a:bodyPr/>
                    <a:lstStyle/>
                    <a:p>
                      <a:pPr algn="ctr"/>
                      <a:r>
                        <a:rPr lang="en-US" sz="1600" b="1" i="1" dirty="0" smtClean="0"/>
                        <a:t>&amp;*</a:t>
                      </a:r>
                      <a:endParaRPr lang="en-US" sz="1600" b="1" i="1" dirty="0"/>
                    </a:p>
                  </a:txBody>
                  <a:tcPr marT="45677" marB="4567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Multiplicative </a:t>
                      </a:r>
                      <a:r>
                        <a:rPr lang="en-US" sz="1400" dirty="0" err="1" smtClean="0"/>
                        <a:t>Catmull</a:t>
                      </a:r>
                      <a:r>
                        <a:rPr lang="en-US" sz="1400" dirty="0" smtClean="0"/>
                        <a:t>-Rom</a:t>
                      </a:r>
                      <a:r>
                        <a:rPr lang="en-US" sz="1400" baseline="0" dirty="0" smtClean="0"/>
                        <a:t> spline interpolation (</a:t>
                      </a:r>
                      <a:r>
                        <a:rPr lang="en-US" sz="1400" baseline="0" dirty="0" err="1" smtClean="0"/>
                        <a:t>Catmull</a:t>
                      </a:r>
                      <a:r>
                        <a:rPr lang="en-US" sz="1400" baseline="0" dirty="0" smtClean="0"/>
                        <a:t>-Rom spline on the log data). </a:t>
                      </a:r>
                      <a:endParaRPr lang="en-US" sz="1400" dirty="0" smtClean="0"/>
                    </a:p>
                  </a:txBody>
                  <a:tcPr marT="45677" marB="45677"/>
                </a:tc>
              </a:tr>
            </a:tbl>
          </a:graphicData>
        </a:graphic>
      </p:graphicFrame>
    </p:spTree>
    <p:extLst>
      <p:ext uri="{BB962C8B-B14F-4D97-AF65-F5344CB8AC3E}">
        <p14:creationId xmlns:p14="http://schemas.microsoft.com/office/powerpoint/2010/main" val="93919426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Adjust Mode:</a:t>
            </a:r>
            <a:br>
              <a:rPr lang="en-US" sz="2400" b="1" dirty="0" smtClean="0">
                <a:ea typeface="ＭＳ Ｐゴシック" pitchFamily="34" charset="-128"/>
              </a:rPr>
            </a:br>
            <a:r>
              <a:rPr lang="en-US" sz="2400" b="1" dirty="0" smtClean="0">
                <a:ea typeface="ＭＳ Ｐゴシック" pitchFamily="34" charset="-128"/>
              </a:rPr>
              <a:t>Example </a:t>
            </a:r>
            <a:endParaRPr lang="en-US" sz="1800" b="1" dirty="0" smtClean="0">
              <a:ea typeface="ＭＳ Ｐゴシック" pitchFamily="34" charset="-128"/>
            </a:endParaRPr>
          </a:p>
        </p:txBody>
      </p:sp>
      <p:sp>
        <p:nvSpPr>
          <p:cNvPr id="4100" name="Rectangle 3"/>
          <p:cNvSpPr>
            <a:spLocks noGrp="1" noChangeArrowheads="1"/>
          </p:cNvSpPr>
          <p:nvPr>
            <p:ph idx="1"/>
          </p:nvPr>
        </p:nvSpPr>
        <p:spPr>
          <a:xfrm>
            <a:off x="616687" y="1872281"/>
            <a:ext cx="3889079" cy="5351943"/>
          </a:xfrm>
        </p:spPr>
        <p:txBody>
          <a:bodyPr/>
          <a:lstStyle/>
          <a:p>
            <a:pPr marL="107950" indent="0" eaLnBrk="1" hangingPunct="1">
              <a:buNone/>
              <a:defRPr/>
            </a:pPr>
            <a:r>
              <a:rPr lang="en-US" sz="1600" u="sng" dirty="0" smtClean="0"/>
              <a:t>Adjust Mode: Example </a:t>
            </a:r>
          </a:p>
          <a:p>
            <a:pPr marL="347663" indent="-239713" eaLnBrk="1" hangingPunct="1">
              <a:buFont typeface="+mj-lt"/>
              <a:buAutoNum type="arabicPeriod"/>
              <a:defRPr/>
            </a:pPr>
            <a:r>
              <a:rPr lang="en-US" sz="1600" dirty="0" smtClean="0"/>
              <a:t>Double-click </a:t>
            </a:r>
            <a:r>
              <a:rPr lang="en-US" sz="1600" dirty="0"/>
              <a:t>to open the </a:t>
            </a:r>
            <a:r>
              <a:rPr lang="en-US" sz="1600" i="1" dirty="0" err="1"/>
              <a:t>edit_series</a:t>
            </a:r>
            <a:r>
              <a:rPr lang="en-US" sz="1600" i="1" dirty="0"/>
              <a:t> </a:t>
            </a:r>
            <a:r>
              <a:rPr lang="en-US" sz="1600" dirty="0"/>
              <a:t> </a:t>
            </a:r>
            <a:r>
              <a:rPr lang="en-US" sz="1600" dirty="0" smtClean="0"/>
              <a:t>data on </a:t>
            </a:r>
            <a:r>
              <a:rPr lang="en-US" sz="1600" b="1" i="1" dirty="0" err="1" smtClean="0"/>
              <a:t>Timeseries</a:t>
            </a:r>
            <a:r>
              <a:rPr lang="en-US" sz="1600" dirty="0" smtClean="0"/>
              <a:t> page in </a:t>
            </a:r>
            <a:r>
              <a:rPr lang="en-US" sz="1600" i="1" dirty="0" smtClean="0"/>
              <a:t>Tutorial4.wfi.  </a:t>
            </a:r>
          </a:p>
          <a:p>
            <a:pPr marL="347663" indent="-239713" eaLnBrk="1" hangingPunct="1">
              <a:buFont typeface="+mj-lt"/>
              <a:buAutoNum type="arabicPeriod"/>
              <a:defRPr/>
            </a:pPr>
            <a:r>
              <a:rPr lang="en-US" sz="1600" dirty="0" smtClean="0"/>
              <a:t>Click on the             button in the </a:t>
            </a:r>
            <a:r>
              <a:rPr lang="en-US" sz="1600" dirty="0"/>
              <a:t>series toolbar. </a:t>
            </a:r>
            <a:r>
              <a:rPr lang="en-US" sz="1600" dirty="0" err="1"/>
              <a:t>EViews</a:t>
            </a:r>
            <a:r>
              <a:rPr lang="en-US" sz="1600" dirty="0"/>
              <a:t> will add additional columns to the spreadsheet view. The </a:t>
            </a:r>
            <a:r>
              <a:rPr lang="en-US" sz="1600" dirty="0" smtClean="0"/>
              <a:t>first new </a:t>
            </a:r>
            <a:r>
              <a:rPr lang="en-US" sz="1600" dirty="0"/>
              <a:t>column </a:t>
            </a:r>
            <a:r>
              <a:rPr lang="en-US" sz="1600" dirty="0" smtClean="0"/>
              <a:t>titled </a:t>
            </a:r>
            <a:r>
              <a:rPr lang="en-US" sz="1600" dirty="0"/>
              <a:t>“</a:t>
            </a:r>
            <a:r>
              <a:rPr lang="en-US" sz="1600" b="1" i="1" dirty="0"/>
              <a:t>Unadjusted</a:t>
            </a:r>
            <a:r>
              <a:rPr lang="en-US" sz="1600" dirty="0"/>
              <a:t>” </a:t>
            </a:r>
            <a:r>
              <a:rPr lang="en-US" sz="1600" dirty="0" smtClean="0"/>
              <a:t>contains </a:t>
            </a:r>
            <a:r>
              <a:rPr lang="en-US" sz="1600" dirty="0"/>
              <a:t>a copy of the series values at </a:t>
            </a:r>
            <a:r>
              <a:rPr lang="en-US" sz="1600" dirty="0" smtClean="0"/>
              <a:t>the moment </a:t>
            </a:r>
            <a:r>
              <a:rPr lang="en-US" sz="1600" dirty="0"/>
              <a:t>you entered adjust mode. This “</a:t>
            </a:r>
            <a:r>
              <a:rPr lang="en-US" sz="1600" b="1" i="1" dirty="0"/>
              <a:t>Unadjusted</a:t>
            </a:r>
            <a:r>
              <a:rPr lang="en-US" sz="1600" dirty="0"/>
              <a:t>” column is fixed </a:t>
            </a:r>
            <a:r>
              <a:rPr lang="en-US" sz="1600" dirty="0" smtClean="0"/>
              <a:t>and does not change if you change the data. </a:t>
            </a:r>
          </a:p>
          <a:p>
            <a:pPr marL="347663" indent="-239713" eaLnBrk="1" hangingPunct="1">
              <a:buFont typeface="+mj-lt"/>
              <a:buAutoNum type="arabicPeriod"/>
              <a:defRPr/>
            </a:pPr>
            <a:r>
              <a:rPr lang="en-US" sz="1600" dirty="0" smtClean="0"/>
              <a:t>Let’s change a few values in the series: replace 1981Q3 with 10; 1983Q1 with 20 and 1984Q1 with 30.  </a:t>
            </a:r>
            <a:endParaRPr lang="en-US" sz="1600" dirty="0"/>
          </a:p>
          <a:p>
            <a:pPr marL="347663" indent="-239713" eaLnBrk="1" hangingPunct="1">
              <a:buFont typeface="+mj-lt"/>
              <a:buAutoNum type="arabicPeriod"/>
              <a:defRPr/>
            </a:pPr>
            <a:endParaRPr lang="en-US" sz="1600" dirty="0" smtClean="0"/>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68</a:t>
            </a:fld>
            <a:endParaRPr lang="en-US" sz="800" smtClean="0"/>
          </a:p>
        </p:txBody>
      </p:sp>
      <p:sp>
        <p:nvSpPr>
          <p:cNvPr id="45062" name="Rectangle 3"/>
          <p:cNvSpPr txBox="1">
            <a:spLocks noChangeArrowheads="1"/>
          </p:cNvSpPr>
          <p:nvPr/>
        </p:nvSpPr>
        <p:spPr bwMode="auto">
          <a:xfrm>
            <a:off x="574158" y="1173162"/>
            <a:ext cx="8250865" cy="666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An new feature in </a:t>
            </a:r>
            <a:r>
              <a:rPr lang="en-US" sz="1800" dirty="0" err="1" smtClean="0">
                <a:solidFill>
                  <a:schemeClr val="hlink"/>
                </a:solidFill>
              </a:rPr>
              <a:t>EViews</a:t>
            </a:r>
            <a:r>
              <a:rPr lang="en-US" sz="1800" dirty="0" smtClean="0">
                <a:solidFill>
                  <a:schemeClr val="hlink"/>
                </a:solidFill>
              </a:rPr>
              <a:t> 8 is the “</a:t>
            </a:r>
            <a:r>
              <a:rPr lang="en-US" sz="1800" b="1" dirty="0" smtClean="0">
                <a:solidFill>
                  <a:schemeClr val="hlink"/>
                </a:solidFill>
              </a:rPr>
              <a:t>Adjust</a:t>
            </a:r>
            <a:r>
              <a:rPr lang="en-US" sz="1800" dirty="0" smtClean="0">
                <a:solidFill>
                  <a:schemeClr val="hlink"/>
                </a:solidFill>
              </a:rPr>
              <a:t>” mode which allows you to compare the data in the original series to any changes you may make. </a:t>
            </a:r>
          </a:p>
          <a:p>
            <a:pPr marL="285750" indent="-285750" eaLnBrk="1" hangingPunct="1">
              <a:spcBef>
                <a:spcPct val="20000"/>
              </a:spcBef>
              <a:buClr>
                <a:schemeClr val="accent2"/>
              </a:buClr>
              <a:buSzPct val="90000"/>
              <a:buFont typeface="Arial" pitchFamily="34" charset="0"/>
              <a:buChar char="•"/>
            </a:pP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sp>
        <p:nvSpPr>
          <p:cNvPr id="7" name="TextBox 18"/>
          <p:cNvSpPr txBox="1">
            <a:spLocks noChangeArrowheads="1"/>
          </p:cNvSpPr>
          <p:nvPr/>
        </p:nvSpPr>
        <p:spPr bwMode="auto">
          <a:xfrm>
            <a:off x="4829183" y="1957341"/>
            <a:ext cx="31570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600" b="1" i="1" dirty="0" smtClean="0">
                <a:solidFill>
                  <a:schemeClr val="hlink"/>
                </a:solidFill>
              </a:rPr>
              <a:t>Original Series in Adjust Mode</a:t>
            </a:r>
            <a:endParaRPr lang="en-US" sz="1600" b="1" i="1" dirty="0">
              <a:solidFill>
                <a:schemeClr val="hlink"/>
              </a:solidFill>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5926" y="3024853"/>
            <a:ext cx="54292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5767" y="2295895"/>
            <a:ext cx="4477241" cy="3376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305263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Adjust Mode:</a:t>
            </a:r>
            <a:br>
              <a:rPr lang="en-US" sz="2400" b="1" dirty="0" smtClean="0">
                <a:ea typeface="ＭＳ Ｐゴシック" pitchFamily="34" charset="-128"/>
              </a:rPr>
            </a:br>
            <a:r>
              <a:rPr lang="en-US" sz="2400" b="1" dirty="0" smtClean="0">
                <a:ea typeface="ＭＳ Ｐゴシック" pitchFamily="34" charset="-128"/>
              </a:rPr>
              <a:t>Example </a:t>
            </a:r>
            <a:r>
              <a:rPr lang="en-US" sz="1800" b="1" dirty="0" smtClean="0">
                <a:ea typeface="ＭＳ Ｐゴシック" pitchFamily="34" charset="-128"/>
              </a:rPr>
              <a:t>(cont’d)</a:t>
            </a:r>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69</a:t>
            </a:fld>
            <a:endParaRPr lang="en-US" sz="800" smtClean="0"/>
          </a:p>
        </p:txBody>
      </p:sp>
      <p:sp>
        <p:nvSpPr>
          <p:cNvPr id="9" name="Rectangle 3"/>
          <p:cNvSpPr txBox="1">
            <a:spLocks noChangeArrowheads="1"/>
          </p:cNvSpPr>
          <p:nvPr/>
        </p:nvSpPr>
        <p:spPr bwMode="auto">
          <a:xfrm>
            <a:off x="485021" y="1258622"/>
            <a:ext cx="3310801" cy="5112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defRPr/>
            </a:pPr>
            <a:r>
              <a:rPr lang="en-US" sz="1600" dirty="0"/>
              <a:t>The result is shown here. </a:t>
            </a:r>
          </a:p>
          <a:p>
            <a:pPr eaLnBrk="1" hangingPunct="1">
              <a:buFont typeface="Arial" pitchFamily="34" charset="0"/>
              <a:buChar char="•"/>
              <a:defRPr/>
            </a:pPr>
            <a:r>
              <a:rPr lang="en-US" sz="1600" dirty="0"/>
              <a:t>You can notice that </a:t>
            </a:r>
            <a:r>
              <a:rPr lang="en-US" sz="1600" dirty="0" err="1"/>
              <a:t>EViews</a:t>
            </a:r>
            <a:r>
              <a:rPr lang="en-US" sz="1600" dirty="0"/>
              <a:t> has </a:t>
            </a:r>
            <a:r>
              <a:rPr lang="en-US" sz="1600" dirty="0" smtClean="0"/>
              <a:t>filled in </a:t>
            </a:r>
            <a:r>
              <a:rPr lang="en-US" sz="1600" dirty="0"/>
              <a:t>two new columns “</a:t>
            </a:r>
            <a:r>
              <a:rPr lang="en-US" sz="1600" b="1" i="1" dirty="0"/>
              <a:t>Delta</a:t>
            </a:r>
            <a:r>
              <a:rPr lang="en-US" sz="1600" dirty="0"/>
              <a:t>” and “</a:t>
            </a:r>
            <a:r>
              <a:rPr lang="en-US" sz="1600" b="1" i="1" dirty="0"/>
              <a:t>Delta%</a:t>
            </a:r>
            <a:r>
              <a:rPr lang="en-US" sz="1600" dirty="0"/>
              <a:t>”. </a:t>
            </a:r>
          </a:p>
          <a:p>
            <a:pPr eaLnBrk="1" hangingPunct="1">
              <a:buFont typeface="Arial" pitchFamily="34" charset="0"/>
              <a:buChar char="•"/>
              <a:defRPr/>
            </a:pPr>
            <a:r>
              <a:rPr lang="en-US" sz="1600" dirty="0"/>
              <a:t>“</a:t>
            </a:r>
            <a:r>
              <a:rPr lang="en-US" sz="1600" b="1" i="1" dirty="0"/>
              <a:t>Delta</a:t>
            </a:r>
            <a:r>
              <a:rPr lang="en-US" sz="1600" dirty="0"/>
              <a:t>” shows the raw difference between the </a:t>
            </a:r>
            <a:r>
              <a:rPr lang="en-US" sz="1600" dirty="0" smtClean="0"/>
              <a:t>original “</a:t>
            </a:r>
            <a:r>
              <a:rPr lang="en-US" sz="1600" b="1" i="1" dirty="0" smtClean="0"/>
              <a:t>Unadjusted</a:t>
            </a:r>
            <a:r>
              <a:rPr lang="en-US" sz="1600" dirty="0"/>
              <a:t>” series, and the current values in the series. </a:t>
            </a:r>
          </a:p>
          <a:p>
            <a:pPr eaLnBrk="1" hangingPunct="1">
              <a:buFont typeface="Arial" pitchFamily="34" charset="0"/>
              <a:buChar char="•"/>
              <a:defRPr/>
            </a:pPr>
            <a:r>
              <a:rPr lang="en-US" sz="1600" dirty="0"/>
              <a:t>“</a:t>
            </a:r>
            <a:r>
              <a:rPr lang="en-US" sz="1600" b="1" i="1" dirty="0"/>
              <a:t>Delta%</a:t>
            </a:r>
            <a:r>
              <a:rPr lang="en-US" sz="1600" dirty="0"/>
              <a:t>” shows the percentage difference between the original “</a:t>
            </a:r>
            <a:r>
              <a:rPr lang="en-US" sz="1600" b="1" i="1" dirty="0"/>
              <a:t>Unadjusted</a:t>
            </a:r>
            <a:r>
              <a:rPr lang="en-US" sz="1600" dirty="0"/>
              <a:t>” </a:t>
            </a:r>
            <a:r>
              <a:rPr lang="en-US" sz="1600" dirty="0" smtClean="0"/>
              <a:t>series </a:t>
            </a:r>
            <a:r>
              <a:rPr lang="en-US" sz="1600" dirty="0"/>
              <a:t>and the current values in the series. </a:t>
            </a:r>
            <a:br>
              <a:rPr lang="en-US" sz="1600" dirty="0"/>
            </a:br>
            <a:endParaRPr lang="en-US" sz="1600" dirty="0"/>
          </a:p>
          <a:p>
            <a:pPr marL="0" indent="0" eaLnBrk="1" hangingPunct="1">
              <a:buNone/>
              <a:defRPr/>
            </a:pPr>
            <a:endParaRPr lang="en-US" sz="1600" dirty="0" smtClean="0"/>
          </a:p>
          <a:p>
            <a:pPr marL="0" indent="0" eaLnBrk="1" hangingPunct="1">
              <a:buFont typeface="Times" pitchFamily="18" charset="0"/>
              <a:buNone/>
              <a:defRPr/>
            </a:pPr>
            <a:endParaRPr lang="en-US" sz="1600" dirty="0" smtClean="0"/>
          </a:p>
          <a:p>
            <a:pPr marL="288925" indent="-288925" eaLnBrk="1" hangingPunct="1">
              <a:buFont typeface="+mj-lt"/>
              <a:buAutoNum type="arabicPeriod" startAt="4"/>
              <a:defRPr/>
            </a:pPr>
            <a:endParaRPr lang="en-US" sz="1600" dirty="0" smtClean="0"/>
          </a:p>
          <a:p>
            <a:pPr marL="0" indent="0" eaLnBrk="1" hangingPunct="1">
              <a:buFont typeface="Times" pitchFamily="17" charset="0"/>
              <a:buNone/>
              <a:defRPr/>
            </a:pPr>
            <a:endParaRPr lang="en-US" dirty="0" smtClean="0"/>
          </a:p>
          <a:p>
            <a:pPr marL="0" indent="0" eaLnBrk="1" hangingPunct="1">
              <a:buFont typeface="Times" pitchFamily="17" charset="0"/>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8859" y="1258622"/>
            <a:ext cx="4343400"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46660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623B1444-0107-40FE-BB43-5FC2D3595481}" type="slidenum">
              <a:rPr lang="en-US" sz="800" smtClean="0">
                <a:solidFill>
                  <a:schemeClr val="accent1"/>
                </a:solidFill>
              </a:rPr>
              <a:pPr>
                <a:defRPr/>
              </a:pPr>
              <a:t>7</a:t>
            </a:fld>
            <a:endParaRPr lang="en-US" sz="800" smtClean="0">
              <a:solidFill>
                <a:schemeClr val="accent1"/>
              </a:solidFill>
            </a:endParaRPr>
          </a:p>
        </p:txBody>
      </p:sp>
      <p:sp>
        <p:nvSpPr>
          <p:cNvPr id="5" name="Rectangle 3"/>
          <p:cNvSpPr txBox="1">
            <a:spLocks noChangeArrowheads="1"/>
          </p:cNvSpPr>
          <p:nvPr/>
        </p:nvSpPr>
        <p:spPr>
          <a:xfrm>
            <a:off x="600075" y="1262063"/>
            <a:ext cx="2940567" cy="520700"/>
          </a:xfrm>
          <a:prstGeom prst="rect">
            <a:avLst/>
          </a:prstGeom>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defRPr/>
            </a:pPr>
            <a:r>
              <a:rPr lang="en-US" sz="1800" dirty="0"/>
              <a:t>The new </a:t>
            </a:r>
            <a:r>
              <a:rPr lang="en-US" sz="1800" dirty="0" smtClean="0"/>
              <a:t>series </a:t>
            </a:r>
            <a:r>
              <a:rPr lang="en-US" sz="1800" dirty="0"/>
              <a:t>has the structure of the workfile and </a:t>
            </a:r>
            <a:r>
              <a:rPr lang="en-US" sz="1800" b="1" dirty="0"/>
              <a:t>NA</a:t>
            </a:r>
            <a:r>
              <a:rPr lang="en-US" sz="1800" dirty="0"/>
              <a:t> in all entries.</a:t>
            </a:r>
          </a:p>
          <a:p>
            <a:pPr marL="342900" indent="-342900" eaLnBrk="1" hangingPunct="1">
              <a:buFont typeface="+mj-lt"/>
              <a:buAutoNum type="arabicPeriod" startAt="3"/>
              <a:defRPr/>
            </a:pPr>
            <a:endParaRPr lang="en-US" sz="1800" dirty="0" smtClean="0"/>
          </a:p>
          <a:p>
            <a:pPr marL="0" indent="0" eaLnBrk="1" hangingPunct="1">
              <a:buFontTx/>
              <a:buNone/>
              <a:defRPr/>
            </a:pPr>
            <a:endParaRPr lang="en-US" dirty="0" smtClean="0"/>
          </a:p>
          <a:p>
            <a:pPr eaLnBrk="1" hangingPunct="1">
              <a:defRPr/>
            </a:pPr>
            <a:endParaRPr lang="en-US" dirty="0" smtClean="0"/>
          </a:p>
        </p:txBody>
      </p:sp>
      <p:sp>
        <p:nvSpPr>
          <p:cNvPr id="7172" name="Rectangle 2"/>
          <p:cNvSpPr txBox="1">
            <a:spLocks noChangeArrowheads="1"/>
          </p:cNvSpPr>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chemeClr val="hlink"/>
                </a:solidFill>
              </a:rPr>
              <a:t>Creating a New Series: </a:t>
            </a:r>
            <a:endParaRPr lang="en-US" sz="2400" b="1" dirty="0" smtClean="0">
              <a:solidFill>
                <a:schemeClr val="hlink"/>
              </a:solidFill>
            </a:endParaRPr>
          </a:p>
          <a:p>
            <a:pPr eaLnBrk="1" hangingPunct="1"/>
            <a:r>
              <a:rPr lang="en-US" sz="2400" b="1" dirty="0" smtClean="0">
                <a:solidFill>
                  <a:schemeClr val="hlink"/>
                </a:solidFill>
              </a:rPr>
              <a:t>Example </a:t>
            </a:r>
            <a:r>
              <a:rPr lang="en-US" sz="2400" b="1" dirty="0">
                <a:solidFill>
                  <a:schemeClr val="hlink"/>
                </a:solidFill>
              </a:rPr>
              <a:t>1 </a:t>
            </a:r>
            <a:r>
              <a:rPr lang="en-US" sz="1800" b="1" dirty="0">
                <a:solidFill>
                  <a:schemeClr val="hlink"/>
                </a:solidFill>
              </a:rPr>
              <a:t>(cont’d)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0642" y="1262063"/>
            <a:ext cx="4720045" cy="5203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59253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Adjust Mode:</a:t>
            </a:r>
            <a:br>
              <a:rPr lang="en-US" sz="2400" b="1" dirty="0" smtClean="0">
                <a:ea typeface="ＭＳ Ｐゴシック" pitchFamily="34" charset="-128"/>
              </a:rPr>
            </a:br>
            <a:r>
              <a:rPr lang="en-US" sz="2400" b="1" dirty="0" smtClean="0">
                <a:ea typeface="ＭＳ Ｐゴシック" pitchFamily="34" charset="-128"/>
              </a:rPr>
              <a:t>Example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723014" y="2516149"/>
            <a:ext cx="3604438" cy="5351943"/>
          </a:xfrm>
        </p:spPr>
        <p:txBody>
          <a:bodyPr/>
          <a:lstStyle/>
          <a:p>
            <a:pPr marL="107950" indent="0" eaLnBrk="1" hangingPunct="1">
              <a:buNone/>
              <a:defRPr/>
            </a:pPr>
            <a:r>
              <a:rPr lang="en-US" sz="1600" u="sng" dirty="0" smtClean="0"/>
              <a:t>Adjust Mode: Example (cont’d) </a:t>
            </a:r>
          </a:p>
          <a:p>
            <a:pPr marL="450850" indent="-342900" eaLnBrk="1" hangingPunct="1">
              <a:buFont typeface="+mj-lt"/>
              <a:buAutoNum type="arabicPeriod"/>
              <a:defRPr/>
            </a:pPr>
            <a:r>
              <a:rPr lang="en-US" sz="1600" dirty="0" smtClean="0"/>
              <a:t>Type “</a:t>
            </a:r>
            <a:r>
              <a:rPr lang="en-US" sz="1600" b="1" dirty="0" smtClean="0"/>
              <a:t>6</a:t>
            </a:r>
            <a:r>
              <a:rPr lang="en-US" sz="1600" dirty="0" smtClean="0"/>
              <a:t>” in the “</a:t>
            </a:r>
            <a:r>
              <a:rPr lang="en-US" sz="1600" b="1" i="1" dirty="0" smtClean="0"/>
              <a:t>Delta</a:t>
            </a:r>
            <a:r>
              <a:rPr lang="en-US" sz="1600" dirty="0" smtClean="0"/>
              <a:t>” column in cell 1982Q1. </a:t>
            </a:r>
          </a:p>
          <a:p>
            <a:pPr marL="450850" indent="-342900" eaLnBrk="1" hangingPunct="1">
              <a:buFont typeface="+mj-lt"/>
              <a:buAutoNum type="arabicPeriod"/>
              <a:defRPr/>
            </a:pPr>
            <a:r>
              <a:rPr lang="en-US" sz="1600" dirty="0" smtClean="0"/>
              <a:t>Type “</a:t>
            </a:r>
            <a:r>
              <a:rPr lang="en-US" sz="1600" b="1" dirty="0" smtClean="0"/>
              <a:t>10</a:t>
            </a:r>
            <a:r>
              <a:rPr lang="en-US" sz="1600" dirty="0" smtClean="0"/>
              <a:t>” in the “</a:t>
            </a:r>
            <a:r>
              <a:rPr lang="en-US" sz="1600" b="1" i="1" dirty="0" smtClean="0"/>
              <a:t>Delta%</a:t>
            </a:r>
            <a:r>
              <a:rPr lang="en-US" sz="1600" dirty="0" smtClean="0"/>
              <a:t>” column in cell 1984Q3. </a:t>
            </a:r>
          </a:p>
          <a:p>
            <a:pPr marL="450850" indent="-342900" eaLnBrk="1" hangingPunct="1">
              <a:buFont typeface="+mj-lt"/>
              <a:buAutoNum type="arabicPeriod"/>
              <a:defRPr/>
            </a:pPr>
            <a:endParaRPr lang="en-US" sz="1600" dirty="0"/>
          </a:p>
          <a:p>
            <a:pPr marL="450850" indent="-342900" eaLnBrk="1" hangingPunct="1">
              <a:defRPr/>
            </a:pPr>
            <a:r>
              <a:rPr lang="en-US" sz="1600" dirty="0" smtClean="0"/>
              <a:t>The changes are shown here. Note that the raw data in the “</a:t>
            </a:r>
            <a:r>
              <a:rPr lang="en-US" sz="1600" i="1" dirty="0" err="1" smtClean="0"/>
              <a:t>edit_series</a:t>
            </a:r>
            <a:r>
              <a:rPr lang="en-US" sz="1600" dirty="0" smtClean="0"/>
              <a:t>” has changed accordingly. </a:t>
            </a:r>
          </a:p>
          <a:p>
            <a:pPr eaLnBrk="1" hangingPunct="1">
              <a:buFont typeface="Times" pitchFamily="17" charset="0"/>
              <a:buChar char="•"/>
              <a:defRPr/>
            </a:pPr>
            <a:endParaRPr lang="en-US" dirty="0" smtClean="0"/>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70</a:t>
            </a:fld>
            <a:endParaRPr lang="en-US" sz="800" smtClean="0"/>
          </a:p>
        </p:txBody>
      </p:sp>
      <p:sp>
        <p:nvSpPr>
          <p:cNvPr id="9" name="Rectangle 3"/>
          <p:cNvSpPr txBox="1">
            <a:spLocks noChangeArrowheads="1"/>
          </p:cNvSpPr>
          <p:nvPr/>
        </p:nvSpPr>
        <p:spPr bwMode="auto">
          <a:xfrm>
            <a:off x="574158" y="1173162"/>
            <a:ext cx="8250865" cy="126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a:solidFill>
                  <a:schemeClr val="hlink"/>
                </a:solidFill>
              </a:rPr>
              <a:t>When in </a:t>
            </a:r>
            <a:r>
              <a:rPr lang="en-US" sz="1800" b="1" i="1" dirty="0">
                <a:solidFill>
                  <a:schemeClr val="hlink"/>
                </a:solidFill>
              </a:rPr>
              <a:t>Adjust</a:t>
            </a:r>
            <a:r>
              <a:rPr lang="en-US" sz="1800" dirty="0">
                <a:solidFill>
                  <a:schemeClr val="hlink"/>
                </a:solidFill>
              </a:rPr>
              <a:t> mode, you can edit any of the cells in the raw series column (the </a:t>
            </a:r>
            <a:r>
              <a:rPr lang="en-US" sz="1800" dirty="0" smtClean="0">
                <a:solidFill>
                  <a:schemeClr val="hlink"/>
                </a:solidFill>
              </a:rPr>
              <a:t>left-most </a:t>
            </a:r>
            <a:r>
              <a:rPr lang="en-US" sz="1800" dirty="0">
                <a:solidFill>
                  <a:schemeClr val="hlink"/>
                </a:solidFill>
              </a:rPr>
              <a:t>column), or </a:t>
            </a:r>
            <a:r>
              <a:rPr lang="en-US" sz="1800" dirty="0" smtClean="0">
                <a:solidFill>
                  <a:schemeClr val="hlink"/>
                </a:solidFill>
              </a:rPr>
              <a:t>in the </a:t>
            </a:r>
            <a:r>
              <a:rPr lang="en-US" sz="1800" dirty="0">
                <a:solidFill>
                  <a:schemeClr val="hlink"/>
                </a:solidFill>
              </a:rPr>
              <a:t>“</a:t>
            </a:r>
            <a:r>
              <a:rPr lang="en-US" sz="1800" b="1" i="1" dirty="0">
                <a:solidFill>
                  <a:schemeClr val="hlink"/>
                </a:solidFill>
              </a:rPr>
              <a:t>Delta</a:t>
            </a:r>
            <a:r>
              <a:rPr lang="en-US" sz="1800" dirty="0">
                <a:solidFill>
                  <a:schemeClr val="hlink"/>
                </a:solidFill>
              </a:rPr>
              <a:t>” or “</a:t>
            </a:r>
            <a:r>
              <a:rPr lang="en-US" sz="1800" b="1" i="1" dirty="0">
                <a:solidFill>
                  <a:schemeClr val="hlink"/>
                </a:solidFill>
              </a:rPr>
              <a:t>Delta%</a:t>
            </a:r>
            <a:r>
              <a:rPr lang="en-US" sz="1800" dirty="0">
                <a:solidFill>
                  <a:schemeClr val="hlink"/>
                </a:solidFill>
              </a:rPr>
              <a:t>” columns.</a:t>
            </a: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Suppose you  want the value of the raw data for 1982Q1 for to be 6 units greater than the original value and the data for 1984Q3 to be 10% larger. </a:t>
            </a:r>
          </a:p>
          <a:p>
            <a:pPr marL="285750" indent="-285750" eaLnBrk="1" hangingPunct="1">
              <a:spcBef>
                <a:spcPct val="20000"/>
              </a:spcBef>
              <a:buClr>
                <a:schemeClr val="accent2"/>
              </a:buClr>
              <a:buSzPct val="90000"/>
              <a:buFont typeface="Arial" pitchFamily="34" charset="0"/>
              <a:buChar char="•"/>
            </a:pP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3037" y="2434856"/>
            <a:ext cx="4034765" cy="402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ounded Rectangle 10"/>
          <p:cNvSpPr/>
          <p:nvPr/>
        </p:nvSpPr>
        <p:spPr bwMode="auto">
          <a:xfrm>
            <a:off x="6411431" y="4469109"/>
            <a:ext cx="754914" cy="178986"/>
          </a:xfrm>
          <a:prstGeom prst="roundRect">
            <a:avLst/>
          </a:prstGeom>
          <a:solidFill>
            <a:schemeClr val="accent1">
              <a:alpha val="0"/>
            </a:schemeClr>
          </a:solidFill>
          <a:ln w="317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2" name="Rounded Rectangle 11"/>
          <p:cNvSpPr/>
          <p:nvPr/>
        </p:nvSpPr>
        <p:spPr bwMode="auto">
          <a:xfrm>
            <a:off x="7166345" y="5876151"/>
            <a:ext cx="754914" cy="178986"/>
          </a:xfrm>
          <a:prstGeom prst="roundRect">
            <a:avLst/>
          </a:prstGeom>
          <a:solidFill>
            <a:schemeClr val="accent1">
              <a:alpha val="0"/>
            </a:schemeClr>
          </a:solidFill>
          <a:ln w="317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3" name="Rounded Rectangle 12"/>
          <p:cNvSpPr/>
          <p:nvPr/>
        </p:nvSpPr>
        <p:spPr bwMode="auto">
          <a:xfrm>
            <a:off x="4926419" y="4457485"/>
            <a:ext cx="1463746" cy="178986"/>
          </a:xfrm>
          <a:prstGeom prst="roundRect">
            <a:avLst/>
          </a:prstGeom>
          <a:solidFill>
            <a:schemeClr val="accent1">
              <a:alpha val="0"/>
            </a:schemeClr>
          </a:solidFill>
          <a:ln w="317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4" name="Rounded Rectangle 13"/>
          <p:cNvSpPr/>
          <p:nvPr/>
        </p:nvSpPr>
        <p:spPr bwMode="auto">
          <a:xfrm>
            <a:off x="4968951" y="5869737"/>
            <a:ext cx="1463746" cy="178986"/>
          </a:xfrm>
          <a:prstGeom prst="roundRect">
            <a:avLst/>
          </a:prstGeom>
          <a:solidFill>
            <a:schemeClr val="accent1">
              <a:alpha val="0"/>
            </a:schemeClr>
          </a:solidFill>
          <a:ln w="317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63263125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03225" y="-6350"/>
            <a:ext cx="7521575" cy="1131888"/>
          </a:xfrm>
        </p:spPr>
        <p:txBody>
          <a:bodyPr/>
          <a:lstStyle/>
          <a:p>
            <a:pPr eaLnBrk="1" hangingPunct="1"/>
            <a:r>
              <a:rPr lang="en-US" sz="2400" b="1" dirty="0" smtClean="0">
                <a:ea typeface="ＭＳ Ｐゴシック" pitchFamily="34" charset="-128"/>
              </a:rPr>
              <a:t>Adjust Mode: </a:t>
            </a:r>
            <a:br>
              <a:rPr lang="en-US" sz="2400" b="1" dirty="0" smtClean="0">
                <a:ea typeface="ＭＳ Ｐゴシック" pitchFamily="34" charset="-128"/>
              </a:rPr>
            </a:br>
            <a:r>
              <a:rPr lang="en-US" sz="2400" b="1" dirty="0" smtClean="0">
                <a:ea typeface="ＭＳ Ｐゴシック" pitchFamily="34" charset="-128"/>
              </a:rPr>
              <a:t>A Few Notes</a:t>
            </a:r>
            <a:endParaRPr lang="en-US" sz="1800" b="1" dirty="0" smtClean="0">
              <a:ea typeface="ＭＳ Ｐゴシック" pitchFamily="34" charset="-128"/>
            </a:endParaRPr>
          </a:p>
        </p:txBody>
      </p:sp>
      <p:sp>
        <p:nvSpPr>
          <p:cNvPr id="4505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97709A13-83AB-4A5F-9519-74A2BC54E4EB}" type="slidenum">
              <a:rPr lang="en-US" sz="800" smtClean="0"/>
              <a:pPr eaLnBrk="1" hangingPunct="1">
                <a:defRPr/>
              </a:pPr>
              <a:t>71</a:t>
            </a:fld>
            <a:endParaRPr lang="en-US" sz="800" smtClean="0"/>
          </a:p>
        </p:txBody>
      </p:sp>
      <p:sp>
        <p:nvSpPr>
          <p:cNvPr id="45062" name="Rectangle 3"/>
          <p:cNvSpPr txBox="1">
            <a:spLocks noChangeArrowheads="1"/>
          </p:cNvSpPr>
          <p:nvPr/>
        </p:nvSpPr>
        <p:spPr bwMode="auto">
          <a:xfrm>
            <a:off x="574157" y="1343283"/>
            <a:ext cx="8070113" cy="4462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Unlike </a:t>
            </a:r>
            <a:r>
              <a:rPr lang="en-US" sz="1800" dirty="0">
                <a:solidFill>
                  <a:schemeClr val="hlink"/>
                </a:solidFill>
              </a:rPr>
              <a:t>simple editing of a series in which changes are permanent, </a:t>
            </a:r>
            <a:r>
              <a:rPr lang="en-US" sz="1800" dirty="0" smtClean="0">
                <a:solidFill>
                  <a:schemeClr val="hlink"/>
                </a:solidFill>
              </a:rPr>
              <a:t>changes in “</a:t>
            </a:r>
            <a:r>
              <a:rPr lang="en-US" sz="1800" b="1" i="1" dirty="0" smtClean="0">
                <a:solidFill>
                  <a:schemeClr val="hlink"/>
                </a:solidFill>
              </a:rPr>
              <a:t>Adjust</a:t>
            </a:r>
            <a:r>
              <a:rPr lang="en-US" sz="1800" dirty="0" smtClean="0">
                <a:solidFill>
                  <a:schemeClr val="hlink"/>
                </a:solidFill>
              </a:rPr>
              <a:t>” mode can be reversed. </a:t>
            </a:r>
          </a:p>
          <a:p>
            <a:pPr marL="285750" indent="-285750" eaLnBrk="1" hangingPunct="1">
              <a:spcBef>
                <a:spcPct val="20000"/>
              </a:spcBef>
              <a:buClr>
                <a:schemeClr val="accent2"/>
              </a:buClr>
              <a:buSzPct val="90000"/>
              <a:buFont typeface="Arial" pitchFamily="34" charset="0"/>
              <a:buChar char="•"/>
            </a:pPr>
            <a:r>
              <a:rPr lang="en-US" sz="1800" dirty="0">
                <a:solidFill>
                  <a:schemeClr val="hlink"/>
                </a:solidFill>
              </a:rPr>
              <a:t>W</a:t>
            </a:r>
            <a:r>
              <a:rPr lang="en-US" sz="1800" dirty="0" smtClean="0">
                <a:solidFill>
                  <a:schemeClr val="hlink"/>
                </a:solidFill>
              </a:rPr>
              <a:t>hen </a:t>
            </a:r>
            <a:r>
              <a:rPr lang="en-US" sz="1800" dirty="0">
                <a:solidFill>
                  <a:schemeClr val="hlink"/>
                </a:solidFill>
              </a:rPr>
              <a:t>you </a:t>
            </a:r>
            <a:r>
              <a:rPr lang="en-US" sz="1800" dirty="0" smtClean="0">
                <a:solidFill>
                  <a:schemeClr val="hlink"/>
                </a:solidFill>
              </a:rPr>
              <a:t>exit the “</a:t>
            </a:r>
            <a:r>
              <a:rPr lang="en-US" sz="1800" b="1" i="1" dirty="0" smtClean="0">
                <a:solidFill>
                  <a:schemeClr val="hlink"/>
                </a:solidFill>
              </a:rPr>
              <a:t>Adjus</a:t>
            </a:r>
            <a:r>
              <a:rPr lang="en-US" sz="1800" dirty="0" smtClean="0">
                <a:solidFill>
                  <a:schemeClr val="hlink"/>
                </a:solidFill>
              </a:rPr>
              <a:t>t” </a:t>
            </a:r>
            <a:r>
              <a:rPr lang="en-US" sz="1800" dirty="0">
                <a:solidFill>
                  <a:schemeClr val="hlink"/>
                </a:solidFill>
              </a:rPr>
              <a:t>mode, either by toggling the </a:t>
            </a:r>
            <a:r>
              <a:rPr lang="en-US" sz="1800" b="1" dirty="0">
                <a:solidFill>
                  <a:schemeClr val="hlink"/>
                </a:solidFill>
              </a:rPr>
              <a:t>Adjust +/- </a:t>
            </a:r>
            <a:r>
              <a:rPr lang="en-US" sz="1800" dirty="0">
                <a:solidFill>
                  <a:schemeClr val="hlink"/>
                </a:solidFill>
              </a:rPr>
              <a:t>button, or by closing the series, </a:t>
            </a:r>
            <a:r>
              <a:rPr lang="en-US" sz="1800" dirty="0" err="1">
                <a:solidFill>
                  <a:schemeClr val="hlink"/>
                </a:solidFill>
              </a:rPr>
              <a:t>EViews</a:t>
            </a:r>
            <a:r>
              <a:rPr lang="en-US" sz="1800" dirty="0">
                <a:solidFill>
                  <a:schemeClr val="hlink"/>
                </a:solidFill>
              </a:rPr>
              <a:t> </a:t>
            </a:r>
            <a:r>
              <a:rPr lang="en-US" sz="1800" dirty="0" smtClean="0">
                <a:solidFill>
                  <a:schemeClr val="hlink"/>
                </a:solidFill>
              </a:rPr>
              <a:t>asks </a:t>
            </a:r>
            <a:r>
              <a:rPr lang="en-US" sz="1800" dirty="0">
                <a:solidFill>
                  <a:schemeClr val="hlink"/>
                </a:solidFill>
              </a:rPr>
              <a:t>you if you would like to keep the changes you made. </a:t>
            </a:r>
            <a:endParaRPr lang="en-US" sz="1800" dirty="0" smtClean="0">
              <a:solidFill>
                <a:schemeClr val="hlink"/>
              </a:solidFill>
            </a:endParaRP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Note also </a:t>
            </a:r>
            <a:r>
              <a:rPr lang="en-US" sz="1800" dirty="0">
                <a:solidFill>
                  <a:schemeClr val="hlink"/>
                </a:solidFill>
              </a:rPr>
              <a:t>that any </a:t>
            </a:r>
            <a:r>
              <a:rPr lang="en-US" sz="1800" dirty="0" smtClean="0">
                <a:solidFill>
                  <a:schemeClr val="hlink"/>
                </a:solidFill>
              </a:rPr>
              <a:t>changes made </a:t>
            </a:r>
            <a:r>
              <a:rPr lang="en-US" sz="1800" dirty="0">
                <a:solidFill>
                  <a:schemeClr val="hlink"/>
                </a:solidFill>
              </a:rPr>
              <a:t>while in </a:t>
            </a:r>
            <a:r>
              <a:rPr lang="en-US" sz="1800" b="1" i="1" dirty="0">
                <a:solidFill>
                  <a:schemeClr val="hlink"/>
                </a:solidFill>
              </a:rPr>
              <a:t>Adjust</a:t>
            </a:r>
            <a:r>
              <a:rPr lang="en-US" sz="1800" dirty="0">
                <a:solidFill>
                  <a:schemeClr val="hlink"/>
                </a:solidFill>
              </a:rPr>
              <a:t> mode are “live”, meaning that any operations </a:t>
            </a:r>
            <a:r>
              <a:rPr lang="en-US" sz="1800" dirty="0" smtClean="0">
                <a:solidFill>
                  <a:schemeClr val="hlink"/>
                </a:solidFill>
              </a:rPr>
              <a:t>(statistical analysis, regressions, etc.) performed </a:t>
            </a:r>
            <a:r>
              <a:rPr lang="en-US" sz="1800" dirty="0">
                <a:solidFill>
                  <a:schemeClr val="hlink"/>
                </a:solidFill>
              </a:rPr>
              <a:t>using </a:t>
            </a:r>
            <a:r>
              <a:rPr lang="en-US" sz="1800" dirty="0" smtClean="0">
                <a:solidFill>
                  <a:schemeClr val="hlink"/>
                </a:solidFill>
              </a:rPr>
              <a:t>the series </a:t>
            </a:r>
            <a:r>
              <a:rPr lang="en-US" sz="1800" dirty="0">
                <a:solidFill>
                  <a:schemeClr val="hlink"/>
                </a:solidFill>
              </a:rPr>
              <a:t>will use the current </a:t>
            </a:r>
            <a:r>
              <a:rPr lang="en-US" sz="1800" dirty="0" smtClean="0">
                <a:solidFill>
                  <a:schemeClr val="hlink"/>
                </a:solidFill>
              </a:rPr>
              <a:t>edited values. </a:t>
            </a: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However, exiting the “</a:t>
            </a:r>
            <a:r>
              <a:rPr lang="en-US" sz="1800" b="1" i="1" dirty="0" smtClean="0">
                <a:solidFill>
                  <a:schemeClr val="hlink"/>
                </a:solidFill>
              </a:rPr>
              <a:t>Adjust</a:t>
            </a:r>
            <a:r>
              <a:rPr lang="en-US" sz="1800" dirty="0" smtClean="0">
                <a:solidFill>
                  <a:schemeClr val="hlink"/>
                </a:solidFill>
              </a:rPr>
              <a:t>” </a:t>
            </a:r>
            <a:r>
              <a:rPr lang="en-US" sz="1800" dirty="0">
                <a:solidFill>
                  <a:schemeClr val="hlink"/>
                </a:solidFill>
              </a:rPr>
              <a:t>mode offers you the chance to </a:t>
            </a:r>
            <a:r>
              <a:rPr lang="en-US" sz="1800" dirty="0" smtClean="0">
                <a:solidFill>
                  <a:schemeClr val="hlink"/>
                </a:solidFill>
              </a:rPr>
              <a:t>revert back to </a:t>
            </a:r>
            <a:r>
              <a:rPr lang="en-US" sz="1800" dirty="0">
                <a:solidFill>
                  <a:schemeClr val="hlink"/>
                </a:solidFill>
              </a:rPr>
              <a:t>the </a:t>
            </a:r>
            <a:r>
              <a:rPr lang="en-US" sz="1800" dirty="0" smtClean="0">
                <a:solidFill>
                  <a:schemeClr val="hlink"/>
                </a:solidFill>
              </a:rPr>
              <a:t>pre-adjusted </a:t>
            </a:r>
            <a:r>
              <a:rPr lang="en-US" sz="1800" dirty="0">
                <a:solidFill>
                  <a:schemeClr val="hlink"/>
                </a:solidFill>
              </a:rPr>
              <a:t>values. </a:t>
            </a:r>
            <a:endParaRPr lang="en-US" sz="1800" dirty="0" smtClean="0">
              <a:solidFill>
                <a:schemeClr val="hlink"/>
              </a:solidFill>
            </a:endParaRP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This property of the “</a:t>
            </a:r>
            <a:r>
              <a:rPr lang="en-US" sz="1800" b="1" i="1" dirty="0" smtClean="0">
                <a:solidFill>
                  <a:schemeClr val="hlink"/>
                </a:solidFill>
              </a:rPr>
              <a:t>Adjust</a:t>
            </a:r>
            <a:r>
              <a:rPr lang="en-US" sz="1800" dirty="0" smtClean="0">
                <a:solidFill>
                  <a:schemeClr val="hlink"/>
                </a:solidFill>
              </a:rPr>
              <a:t>” mode can be very useful since it allows </a:t>
            </a:r>
            <a:r>
              <a:rPr lang="en-US" sz="1800" dirty="0">
                <a:solidFill>
                  <a:schemeClr val="hlink"/>
                </a:solidFill>
              </a:rPr>
              <a:t>you to </a:t>
            </a:r>
            <a:r>
              <a:rPr lang="en-US" sz="1800" dirty="0" smtClean="0">
                <a:solidFill>
                  <a:schemeClr val="hlink"/>
                </a:solidFill>
              </a:rPr>
              <a:t>perform </a:t>
            </a:r>
            <a:r>
              <a:rPr lang="en-US" sz="1800" dirty="0">
                <a:solidFill>
                  <a:schemeClr val="hlink"/>
                </a:solidFill>
              </a:rPr>
              <a:t>quick “what if” analysis without permanently changing the series.</a:t>
            </a:r>
          </a:p>
          <a:p>
            <a:pPr eaLnBrk="1" hangingPunct="1">
              <a:spcBef>
                <a:spcPct val="20000"/>
              </a:spcBef>
              <a:buClr>
                <a:schemeClr val="accent2"/>
              </a:buClr>
              <a:buSzPct val="90000"/>
            </a:pPr>
            <a:endParaRPr lang="en-US" sz="1600" dirty="0">
              <a:solidFill>
                <a:schemeClr val="hlink"/>
              </a:solidFill>
            </a:endParaRPr>
          </a:p>
          <a:p>
            <a:pPr eaLnBrk="1" hangingPunct="1">
              <a:spcBef>
                <a:spcPct val="20000"/>
              </a:spcBef>
              <a:buClr>
                <a:schemeClr val="accent2"/>
              </a:buClr>
              <a:buSzPct val="90000"/>
            </a:pPr>
            <a:endParaRPr lang="en-US" sz="2200" dirty="0">
              <a:solidFill>
                <a:schemeClr val="hlink"/>
              </a:solidFill>
            </a:endParaRPr>
          </a:p>
          <a:p>
            <a:pPr eaLnBrk="1" hangingPunct="1">
              <a:spcBef>
                <a:spcPct val="20000"/>
              </a:spcBef>
              <a:buClr>
                <a:schemeClr val="accent2"/>
              </a:buClr>
              <a:buSzPct val="90000"/>
              <a:buFont typeface="Times" pitchFamily="18" charset="0"/>
              <a:buNone/>
            </a:pPr>
            <a:endParaRPr lang="en-US" sz="2200" b="1" dirty="0">
              <a:solidFill>
                <a:schemeClr val="hlink"/>
              </a:solidFill>
            </a:endParaRPr>
          </a:p>
        </p:txBody>
      </p:sp>
    </p:spTree>
    <p:extLst>
      <p:ext uri="{BB962C8B-B14F-4D97-AF65-F5344CB8AC3E}">
        <p14:creationId xmlns:p14="http://schemas.microsoft.com/office/powerpoint/2010/main" val="92514259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pPr eaLnBrk="1" hangingPunct="1"/>
            <a:r>
              <a:rPr lang="en-US" sz="2400" b="1" smtClean="0">
                <a:ea typeface="ＭＳ Ｐゴシック" pitchFamily="34" charset="-128"/>
              </a:rPr>
              <a:t>Documenting a Series</a:t>
            </a:r>
          </a:p>
        </p:txBody>
      </p:sp>
      <p:sp>
        <p:nvSpPr>
          <p:cNvPr id="4100" name="Rectangle 3"/>
          <p:cNvSpPr>
            <a:spLocks noGrp="1" noChangeArrowheads="1"/>
          </p:cNvSpPr>
          <p:nvPr>
            <p:ph idx="1"/>
          </p:nvPr>
        </p:nvSpPr>
        <p:spPr>
          <a:xfrm>
            <a:off x="671513" y="1127125"/>
            <a:ext cx="8206673" cy="1568450"/>
          </a:xfrm>
        </p:spPr>
        <p:txBody>
          <a:bodyPr/>
          <a:lstStyle/>
          <a:p>
            <a:pPr marL="0" indent="0" eaLnBrk="1" hangingPunct="1">
              <a:buFont typeface="Times" pitchFamily="18" charset="0"/>
              <a:buNone/>
              <a:defRPr/>
            </a:pPr>
            <a:r>
              <a:rPr lang="en-US" sz="1800" kern="1200" dirty="0" err="1" smtClean="0">
                <a:ea typeface="ＭＳ Ｐゴシック" pitchFamily="34" charset="-128"/>
                <a:cs typeface="Arial" charset="0"/>
              </a:rPr>
              <a:t>EViews</a:t>
            </a:r>
            <a:r>
              <a:rPr lang="en-US" sz="1800" kern="1200" dirty="0" smtClean="0">
                <a:ea typeface="ＭＳ Ｐゴシック" pitchFamily="34" charset="-128"/>
                <a:cs typeface="Arial" charset="0"/>
              </a:rPr>
              <a:t> </a:t>
            </a:r>
            <a:r>
              <a:rPr lang="en-US" sz="1800" kern="1200" dirty="0">
                <a:ea typeface="ＭＳ Ｐゴシック" pitchFamily="34" charset="-128"/>
                <a:cs typeface="Arial" charset="0"/>
              </a:rPr>
              <a:t>allows </a:t>
            </a:r>
            <a:r>
              <a:rPr lang="en-US" sz="1800" kern="1200" dirty="0" smtClean="0">
                <a:ea typeface="ＭＳ Ｐゴシック" pitchFamily="34" charset="-128"/>
                <a:cs typeface="Arial" charset="0"/>
              </a:rPr>
              <a:t>you to </a:t>
            </a:r>
            <a:r>
              <a:rPr lang="en-US" sz="1800" kern="1200" dirty="0">
                <a:ea typeface="ＭＳ Ｐゴシック" pitchFamily="34" charset="-128"/>
                <a:cs typeface="Arial" charset="0"/>
              </a:rPr>
              <a:t>add more information on your data (source, units, remarks) using the </a:t>
            </a:r>
            <a:r>
              <a:rPr lang="en-US" sz="1800" b="1" i="1" kern="1200" dirty="0">
                <a:ea typeface="ＭＳ Ｐゴシック" pitchFamily="34" charset="-128"/>
                <a:cs typeface="Arial" charset="0"/>
              </a:rPr>
              <a:t>Label View</a:t>
            </a:r>
            <a:r>
              <a:rPr lang="en-US" sz="1800" kern="1200" dirty="0" smtClean="0">
                <a:ea typeface="ＭＳ Ｐゴシック" pitchFamily="34" charset="-128"/>
                <a:cs typeface="Arial" charset="0"/>
              </a:rPr>
              <a:t>.</a:t>
            </a:r>
          </a:p>
          <a:p>
            <a:pPr marL="0" indent="0" eaLnBrk="1" hangingPunct="1">
              <a:buFont typeface="Times" pitchFamily="18" charset="0"/>
              <a:buNone/>
              <a:defRPr/>
            </a:pPr>
            <a:r>
              <a:rPr lang="en-US" sz="1600" u="sng" kern="1200" dirty="0" smtClean="0">
                <a:ea typeface="ＭＳ Ｐゴシック" pitchFamily="34" charset="-128"/>
                <a:cs typeface="Arial" charset="0"/>
              </a:rPr>
              <a:t>To add documentation to your data: </a:t>
            </a:r>
            <a:endParaRPr lang="en-US" sz="1600" u="sng" kern="1200" dirty="0">
              <a:ea typeface="ＭＳ Ｐゴシック" pitchFamily="34" charset="-128"/>
              <a:cs typeface="Arial" charset="0"/>
            </a:endParaRPr>
          </a:p>
          <a:p>
            <a:pPr marL="228600" indent="-228600" eaLnBrk="1" hangingPunct="1">
              <a:buSzPct val="80000"/>
              <a:buFont typeface="+mj-lt"/>
              <a:buAutoNum type="arabicPeriod"/>
              <a:defRPr/>
            </a:pPr>
            <a:r>
              <a:rPr lang="en-US" sz="1600" dirty="0" smtClean="0"/>
              <a:t>On the menu toolbar of a series you wish to document select </a:t>
            </a:r>
            <a:r>
              <a:rPr lang="en-US" sz="1600" b="1" dirty="0" smtClean="0"/>
              <a:t>View → Label.</a:t>
            </a:r>
            <a:r>
              <a:rPr lang="en-US" sz="1600" b="1" dirty="0"/>
              <a:t> </a:t>
            </a:r>
            <a:endParaRPr lang="en-US" sz="1600" b="1" dirty="0" smtClean="0"/>
          </a:p>
          <a:p>
            <a:pPr marL="228600" indent="-228600" eaLnBrk="1" hangingPunct="1">
              <a:buSzPct val="80000"/>
              <a:buFont typeface="+mj-lt"/>
              <a:buAutoNum type="arabicPeriod"/>
              <a:defRPr/>
            </a:pPr>
            <a:r>
              <a:rPr lang="en-US" sz="1600" dirty="0" smtClean="0"/>
              <a:t>The </a:t>
            </a:r>
            <a:r>
              <a:rPr lang="en-US" sz="1600" b="1" dirty="0" smtClean="0"/>
              <a:t>Series View </a:t>
            </a:r>
            <a:r>
              <a:rPr lang="en-US" sz="1600" dirty="0" smtClean="0"/>
              <a:t>changes to allow you to add remarks and other data documentation.</a:t>
            </a:r>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608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5FDD8897-A25C-4E95-8733-EDE3E6E8EA1A}" type="slidenum">
              <a:rPr lang="en-US" sz="800" smtClean="0"/>
              <a:pPr eaLnBrk="1" hangingPunct="1">
                <a:defRPr/>
              </a:pPr>
              <a:t>72</a:t>
            </a:fld>
            <a:endParaRPr lang="en-US" sz="800" smtClean="0"/>
          </a:p>
        </p:txBody>
      </p:sp>
      <p:grpSp>
        <p:nvGrpSpPr>
          <p:cNvPr id="46085" name="Group 1"/>
          <p:cNvGrpSpPr>
            <a:grpSpLocks/>
          </p:cNvGrpSpPr>
          <p:nvPr/>
        </p:nvGrpSpPr>
        <p:grpSpPr bwMode="auto">
          <a:xfrm>
            <a:off x="422275" y="2695575"/>
            <a:ext cx="8288338" cy="3167063"/>
            <a:chOff x="422275" y="3033713"/>
            <a:chExt cx="8288338" cy="3167062"/>
          </a:xfrm>
        </p:grpSpPr>
        <p:grpSp>
          <p:nvGrpSpPr>
            <p:cNvPr id="46086" name="Group 1"/>
            <p:cNvGrpSpPr>
              <a:grpSpLocks/>
            </p:cNvGrpSpPr>
            <p:nvPr/>
          </p:nvGrpSpPr>
          <p:grpSpPr bwMode="auto">
            <a:xfrm>
              <a:off x="422275" y="3033713"/>
              <a:ext cx="4156075" cy="3167062"/>
              <a:chOff x="0" y="2720975"/>
              <a:chExt cx="4156075" cy="3279775"/>
            </a:xfrm>
          </p:grpSpPr>
          <p:pic>
            <p:nvPicPr>
              <p:cNvPr id="4608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 y="2720975"/>
                <a:ext cx="4041775" cy="327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89" name="Oval 5"/>
              <p:cNvSpPr>
                <a:spLocks noChangeArrowheads="1"/>
              </p:cNvSpPr>
              <p:nvPr/>
            </p:nvSpPr>
            <p:spPr bwMode="auto">
              <a:xfrm>
                <a:off x="0" y="4964113"/>
                <a:ext cx="1747838" cy="26035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grpSp>
        <p:pic>
          <p:nvPicPr>
            <p:cNvPr id="4608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4725" y="3033713"/>
              <a:ext cx="3925888" cy="3167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26721812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Displaying a Series </a:t>
            </a:r>
          </a:p>
        </p:txBody>
      </p:sp>
      <p:sp>
        <p:nvSpPr>
          <p:cNvPr id="4100" name="Rectangle 3"/>
          <p:cNvSpPr>
            <a:spLocks noGrp="1" noChangeArrowheads="1"/>
          </p:cNvSpPr>
          <p:nvPr>
            <p:ph idx="1"/>
          </p:nvPr>
        </p:nvSpPr>
        <p:spPr>
          <a:xfrm>
            <a:off x="604838" y="1273175"/>
            <a:ext cx="3443287" cy="5287113"/>
          </a:xfrm>
        </p:spPr>
        <p:txBody>
          <a:bodyPr/>
          <a:lstStyle/>
          <a:p>
            <a:pPr eaLnBrk="1" hangingPunct="1">
              <a:spcBef>
                <a:spcPts val="600"/>
              </a:spcBef>
              <a:spcAft>
                <a:spcPts val="600"/>
              </a:spcAft>
              <a:buSzPct val="100000"/>
              <a:buFont typeface="Arial" pitchFamily="34" charset="0"/>
              <a:buChar char="•"/>
              <a:defRPr/>
            </a:pPr>
            <a:r>
              <a:rPr lang="en-US" sz="1800" dirty="0" smtClean="0"/>
              <a:t>You can resize the width of a column, change the way the data is displayed, etc., by opening the series spreadsheet display.</a:t>
            </a:r>
          </a:p>
          <a:p>
            <a:pPr eaLnBrk="1" hangingPunct="1">
              <a:spcBef>
                <a:spcPts val="600"/>
              </a:spcBef>
              <a:spcAft>
                <a:spcPts val="600"/>
              </a:spcAft>
              <a:buSzPct val="100000"/>
              <a:buFont typeface="Arial" pitchFamily="34" charset="0"/>
              <a:buChar char="•"/>
              <a:defRPr/>
            </a:pPr>
            <a:r>
              <a:rPr lang="en-US" sz="1800" dirty="0" smtClean="0"/>
              <a:t>Clicking on the </a:t>
            </a:r>
            <a:r>
              <a:rPr lang="en-US" sz="1800" b="1" dirty="0" smtClean="0"/>
              <a:t>Default </a:t>
            </a:r>
            <a:r>
              <a:rPr lang="en-US" sz="1800" dirty="0" smtClean="0"/>
              <a:t>button displays a drop-down menu, which tells </a:t>
            </a:r>
            <a:r>
              <a:rPr lang="en-US" sz="1800" dirty="0" err="1" smtClean="0"/>
              <a:t>EViews</a:t>
            </a:r>
            <a:r>
              <a:rPr lang="en-US" sz="1800" dirty="0" smtClean="0"/>
              <a:t> the format of the data.</a:t>
            </a:r>
          </a:p>
          <a:p>
            <a:pPr eaLnBrk="1" hangingPunct="1">
              <a:spcBef>
                <a:spcPts val="600"/>
              </a:spcBef>
              <a:spcAft>
                <a:spcPts val="600"/>
              </a:spcAft>
              <a:buSzPct val="100000"/>
              <a:buFont typeface="Arial" pitchFamily="34" charset="0"/>
              <a:buChar char="•"/>
              <a:defRPr/>
            </a:pPr>
            <a:r>
              <a:rPr lang="en-US" sz="1800" dirty="0" smtClean="0"/>
              <a:t>The </a:t>
            </a:r>
            <a:r>
              <a:rPr lang="en-US" sz="1800" b="1" dirty="0" smtClean="0"/>
              <a:t>Default</a:t>
            </a:r>
            <a:r>
              <a:rPr lang="en-US" sz="1800" dirty="0" smtClean="0"/>
              <a:t> shows data in raw form; you can change the way the data is displayed by choosing other options from the drop-down menu (differenced, % change, log, etc.).</a:t>
            </a:r>
          </a:p>
          <a:p>
            <a:pPr eaLnBrk="1" hangingPunct="1">
              <a:buFont typeface="Wingdings" pitchFamily="2" charset="2"/>
              <a:buChar char="§"/>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710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ADBD9A23-76FF-4974-A16C-70112831AA98}" type="slidenum">
              <a:rPr lang="en-US" sz="800" smtClean="0"/>
              <a:pPr eaLnBrk="1" hangingPunct="1">
                <a:defRPr/>
              </a:pPr>
              <a:t>73</a:t>
            </a:fld>
            <a:endParaRPr lang="en-US" sz="800" smtClean="0"/>
          </a:p>
        </p:txBody>
      </p:sp>
      <p:pic>
        <p:nvPicPr>
          <p:cNvPr id="4710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4877" y="1422399"/>
            <a:ext cx="4124325" cy="407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554171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Displaying a Series </a:t>
            </a:r>
            <a:r>
              <a:rPr lang="en-US" sz="1800" b="1" dirty="0" smtClean="0">
                <a:ea typeface="ＭＳ Ｐゴシック" pitchFamily="34" charset="-128"/>
              </a:rPr>
              <a:t>(cont’d)</a:t>
            </a:r>
          </a:p>
        </p:txBody>
      </p:sp>
      <p:sp>
        <p:nvSpPr>
          <p:cNvPr id="4100" name="Rectangle 3"/>
          <p:cNvSpPr>
            <a:spLocks noGrp="1" noChangeArrowheads="1"/>
          </p:cNvSpPr>
          <p:nvPr>
            <p:ph idx="1"/>
          </p:nvPr>
        </p:nvSpPr>
        <p:spPr>
          <a:xfrm>
            <a:off x="646888" y="1171613"/>
            <a:ext cx="8245475" cy="1243012"/>
          </a:xfrm>
        </p:spPr>
        <p:txBody>
          <a:bodyPr/>
          <a:lstStyle/>
          <a:p>
            <a:pPr eaLnBrk="1" hangingPunct="1">
              <a:spcBef>
                <a:spcPts val="600"/>
              </a:spcBef>
              <a:spcAft>
                <a:spcPts val="600"/>
              </a:spcAft>
              <a:buSzPct val="100000"/>
              <a:buFont typeface="Arial" pitchFamily="34" charset="0"/>
              <a:buChar char="•"/>
              <a:defRPr/>
            </a:pPr>
            <a:r>
              <a:rPr lang="en-US" sz="1800" dirty="0" smtClean="0"/>
              <a:t>You can customize the formatting of a series by clicking the </a:t>
            </a:r>
            <a:r>
              <a:rPr lang="en-US" sz="1800" b="1" dirty="0" smtClean="0"/>
              <a:t>Properties</a:t>
            </a:r>
            <a:r>
              <a:rPr lang="en-US" sz="1800" dirty="0" smtClean="0"/>
              <a:t> toolbar of a series spreadsheet. </a:t>
            </a:r>
          </a:p>
          <a:p>
            <a:pPr eaLnBrk="1" hangingPunct="1">
              <a:spcBef>
                <a:spcPts val="600"/>
              </a:spcBef>
              <a:spcAft>
                <a:spcPts val="600"/>
              </a:spcAft>
              <a:buSzPct val="100000"/>
              <a:buFont typeface="Arial" pitchFamily="34" charset="0"/>
              <a:buChar char="•"/>
              <a:defRPr/>
            </a:pPr>
            <a:r>
              <a:rPr lang="en-US" sz="1800" dirty="0" smtClean="0"/>
              <a:t>This opens up the </a:t>
            </a:r>
            <a:r>
              <a:rPr lang="en-US" sz="1800" b="1" dirty="0" smtClean="0"/>
              <a:t>Properties</a:t>
            </a:r>
            <a:r>
              <a:rPr lang="en-US" sz="1800" dirty="0" smtClean="0"/>
              <a:t> dialog box; select the </a:t>
            </a:r>
            <a:r>
              <a:rPr lang="en-US" sz="1800" b="1" dirty="0" smtClean="0"/>
              <a:t>Display </a:t>
            </a:r>
            <a:r>
              <a:rPr lang="en-US" sz="1800" dirty="0" smtClean="0"/>
              <a:t>tab.</a:t>
            </a:r>
          </a:p>
          <a:p>
            <a:pPr eaLnBrk="1" hangingPunct="1">
              <a:spcBef>
                <a:spcPts val="600"/>
              </a:spcBef>
              <a:spcAft>
                <a:spcPts val="600"/>
              </a:spcAft>
              <a:buSzPct val="100000"/>
              <a:buFont typeface="Arial" pitchFamily="34" charset="0"/>
              <a:buChar char="•"/>
              <a:defRPr/>
            </a:pPr>
            <a:r>
              <a:rPr lang="en-US" sz="1800" dirty="0" smtClean="0"/>
              <a:t>This menu allows you to change the number of decimals, separate thousands with a comma, or display numbers as fractions. </a:t>
            </a:r>
          </a:p>
          <a:p>
            <a:pPr eaLnBrk="1" hangingPunct="1">
              <a:buFont typeface="Wingdings" pitchFamily="2" charset="2"/>
              <a:buChar char="§"/>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813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C12A9B90-7A45-460C-8BA9-927568B7A8A1}" type="slidenum">
              <a:rPr lang="en-US" sz="800" smtClean="0"/>
              <a:pPr eaLnBrk="1" hangingPunct="1">
                <a:defRPr/>
              </a:pPr>
              <a:t>74</a:t>
            </a:fld>
            <a:endParaRPr lang="en-US" sz="800" smtClean="0"/>
          </a:p>
        </p:txBody>
      </p:sp>
      <p:grpSp>
        <p:nvGrpSpPr>
          <p:cNvPr id="48133" name="Group 1"/>
          <p:cNvGrpSpPr>
            <a:grpSpLocks/>
          </p:cNvGrpSpPr>
          <p:nvPr/>
        </p:nvGrpSpPr>
        <p:grpSpPr bwMode="auto">
          <a:xfrm>
            <a:off x="947738" y="3024635"/>
            <a:ext cx="3743325" cy="3411538"/>
            <a:chOff x="727765" y="2460625"/>
            <a:chExt cx="4070350" cy="3886200"/>
          </a:xfrm>
        </p:grpSpPr>
        <p:pic>
          <p:nvPicPr>
            <p:cNvPr id="4813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765" y="2460625"/>
              <a:ext cx="407035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36" name="Oval 16"/>
            <p:cNvSpPr>
              <a:spLocks noChangeArrowheads="1"/>
            </p:cNvSpPr>
            <p:nvPr/>
          </p:nvSpPr>
          <p:spPr bwMode="auto">
            <a:xfrm flipV="1">
              <a:off x="1566863" y="2608263"/>
              <a:ext cx="631825" cy="38100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grpSp>
      <p:pic>
        <p:nvPicPr>
          <p:cNvPr id="48134"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2563" y="3024635"/>
            <a:ext cx="3206750" cy="278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16"/>
          <p:cNvSpPr>
            <a:spLocks noChangeArrowheads="1"/>
          </p:cNvSpPr>
          <p:nvPr/>
        </p:nvSpPr>
        <p:spPr bwMode="auto">
          <a:xfrm flipV="1">
            <a:off x="5262563" y="3218038"/>
            <a:ext cx="581062" cy="334465"/>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69186717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a:xfrm>
            <a:off x="419100" y="0"/>
            <a:ext cx="7521575" cy="1131888"/>
          </a:xfrm>
        </p:spPr>
        <p:txBody>
          <a:bodyPr/>
          <a:lstStyle/>
          <a:p>
            <a:pPr eaLnBrk="1" hangingPunct="1"/>
            <a:r>
              <a:rPr lang="en-US" sz="2400" b="1" dirty="0" smtClean="0">
                <a:ea typeface="ＭＳ Ｐゴシック" pitchFamily="34" charset="-128"/>
              </a:rPr>
              <a:t>Displaying a Series: </a:t>
            </a:r>
            <a:r>
              <a:rPr lang="en-US" sz="2400" b="1" dirty="0">
                <a:ea typeface="ＭＳ Ｐゴシック" pitchFamily="34" charset="-128"/>
              </a:rPr>
              <a:t/>
            </a:r>
            <a:br>
              <a:rPr lang="en-US" sz="2400" b="1" dirty="0">
                <a:ea typeface="ＭＳ Ｐゴシック" pitchFamily="34" charset="-128"/>
              </a:rPr>
            </a:br>
            <a:r>
              <a:rPr lang="en-US" sz="2400" b="1" dirty="0" smtClean="0">
                <a:ea typeface="ＭＳ Ｐゴシック" pitchFamily="34" charset="-128"/>
              </a:rPr>
              <a:t>Narrow vs. Wide  </a:t>
            </a:r>
          </a:p>
        </p:txBody>
      </p:sp>
      <p:sp>
        <p:nvSpPr>
          <p:cNvPr id="4100" name="Rectangle 3"/>
          <p:cNvSpPr>
            <a:spLocks noGrp="1" noChangeArrowheads="1"/>
          </p:cNvSpPr>
          <p:nvPr>
            <p:ph idx="1"/>
          </p:nvPr>
        </p:nvSpPr>
        <p:spPr>
          <a:xfrm>
            <a:off x="601663" y="1175544"/>
            <a:ext cx="8205787" cy="1600200"/>
          </a:xfrm>
        </p:spPr>
        <p:txBody>
          <a:bodyPr/>
          <a:lstStyle/>
          <a:p>
            <a:pPr eaLnBrk="1" hangingPunct="1">
              <a:buSzPct val="100000"/>
              <a:buFont typeface="Arial" pitchFamily="34" charset="0"/>
              <a:buChar char="•"/>
              <a:defRPr/>
            </a:pPr>
            <a:r>
              <a:rPr lang="en-US" sz="1800" dirty="0"/>
              <a:t>You can customize the formatting of a series by </a:t>
            </a:r>
            <a:r>
              <a:rPr lang="en-US" sz="1800" dirty="0" smtClean="0"/>
              <a:t>pressing the          button from </a:t>
            </a:r>
            <a:r>
              <a:rPr lang="en-US" sz="1800" dirty="0"/>
              <a:t>the series spreadsheet toolbar.</a:t>
            </a:r>
          </a:p>
          <a:p>
            <a:pPr eaLnBrk="1" hangingPunct="1">
              <a:buFont typeface="Wingdings" pitchFamily="2" charset="2"/>
              <a:buChar char="§"/>
              <a:defRPr/>
            </a:pPr>
            <a:endParaRPr lang="en-US" sz="1800" dirty="0" smtClean="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4915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5A6B7657-2B3D-4C3A-B2C7-9710E81D3872}" type="slidenum">
              <a:rPr lang="en-US" sz="800" smtClean="0"/>
              <a:pPr eaLnBrk="1" hangingPunct="1">
                <a:defRPr/>
              </a:pPr>
              <a:t>75</a:t>
            </a:fld>
            <a:endParaRPr lang="en-US" sz="800" smtClean="0"/>
          </a:p>
        </p:txBody>
      </p:sp>
      <p:grpSp>
        <p:nvGrpSpPr>
          <p:cNvPr id="49157" name="Group 2"/>
          <p:cNvGrpSpPr>
            <a:grpSpLocks/>
          </p:cNvGrpSpPr>
          <p:nvPr/>
        </p:nvGrpSpPr>
        <p:grpSpPr bwMode="auto">
          <a:xfrm>
            <a:off x="3817088" y="1907451"/>
            <a:ext cx="4997303" cy="3536420"/>
            <a:chOff x="2087563" y="2576135"/>
            <a:chExt cx="5913437" cy="3895727"/>
          </a:xfrm>
        </p:grpSpPr>
        <p:pic>
          <p:nvPicPr>
            <p:cNvPr id="4916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7563" y="2871412"/>
              <a:ext cx="5913437"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9161" name="Straight Arrow Connector 2"/>
            <p:cNvCxnSpPr>
              <a:cxnSpLocks noChangeShapeType="1"/>
            </p:cNvCxnSpPr>
            <p:nvPr/>
          </p:nvCxnSpPr>
          <p:spPr bwMode="auto">
            <a:xfrm flipH="1">
              <a:off x="3198018" y="2906219"/>
              <a:ext cx="538971" cy="951017"/>
            </a:xfrm>
            <a:prstGeom prst="straightConnector1">
              <a:avLst/>
            </a:prstGeom>
            <a:noFill/>
            <a:ln w="2540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49162" name="Straight Arrow Connector 2"/>
            <p:cNvCxnSpPr>
              <a:cxnSpLocks noChangeShapeType="1"/>
            </p:cNvCxnSpPr>
            <p:nvPr/>
          </p:nvCxnSpPr>
          <p:spPr bwMode="auto">
            <a:xfrm flipH="1">
              <a:off x="3736991" y="2906219"/>
              <a:ext cx="621476" cy="976560"/>
            </a:xfrm>
            <a:prstGeom prst="straightConnector1">
              <a:avLst/>
            </a:prstGeom>
            <a:noFill/>
            <a:ln w="2540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49163" name="Straight Arrow Connector 2"/>
            <p:cNvCxnSpPr>
              <a:cxnSpLocks noChangeShapeType="1"/>
              <a:stCxn id="49160" idx="0"/>
            </p:cNvCxnSpPr>
            <p:nvPr/>
          </p:nvCxnSpPr>
          <p:spPr bwMode="auto">
            <a:xfrm flipH="1">
              <a:off x="4358466" y="2871412"/>
              <a:ext cx="685817" cy="1011367"/>
            </a:xfrm>
            <a:prstGeom prst="straightConnector1">
              <a:avLst/>
            </a:prstGeom>
            <a:noFill/>
            <a:ln w="25400" algn="ctr">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49164" name="Straight Arrow Connector 2"/>
            <p:cNvCxnSpPr>
              <a:cxnSpLocks noChangeShapeType="1"/>
            </p:cNvCxnSpPr>
            <p:nvPr/>
          </p:nvCxnSpPr>
          <p:spPr bwMode="auto">
            <a:xfrm flipH="1">
              <a:off x="5001420" y="2906219"/>
              <a:ext cx="618309" cy="951017"/>
            </a:xfrm>
            <a:prstGeom prst="straightConnector1">
              <a:avLst/>
            </a:prstGeom>
            <a:noFill/>
            <a:ln w="25400"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49165" name="TextBox 2"/>
            <p:cNvSpPr txBox="1">
              <a:spLocks noChangeArrowheads="1"/>
            </p:cNvSpPr>
            <p:nvPr/>
          </p:nvSpPr>
          <p:spPr bwMode="auto">
            <a:xfrm>
              <a:off x="4181460" y="2599561"/>
              <a:ext cx="3540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b="1" dirty="0">
                  <a:solidFill>
                    <a:srgbClr val="C00000"/>
                  </a:solidFill>
                </a:rPr>
                <a:t>Q2</a:t>
              </a:r>
            </a:p>
          </p:txBody>
        </p:sp>
        <p:sp>
          <p:nvSpPr>
            <p:cNvPr id="49166" name="TextBox 18"/>
            <p:cNvSpPr txBox="1">
              <a:spLocks noChangeArrowheads="1"/>
            </p:cNvSpPr>
            <p:nvPr/>
          </p:nvSpPr>
          <p:spPr bwMode="auto">
            <a:xfrm>
              <a:off x="3559982" y="2597044"/>
              <a:ext cx="3540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b="1" dirty="0">
                  <a:solidFill>
                    <a:srgbClr val="C00000"/>
                  </a:solidFill>
                </a:rPr>
                <a:t>Q1</a:t>
              </a:r>
            </a:p>
          </p:txBody>
        </p:sp>
        <p:sp>
          <p:nvSpPr>
            <p:cNvPr id="49167" name="TextBox 19"/>
            <p:cNvSpPr txBox="1">
              <a:spLocks noChangeArrowheads="1"/>
            </p:cNvSpPr>
            <p:nvPr/>
          </p:nvSpPr>
          <p:spPr bwMode="auto">
            <a:xfrm>
              <a:off x="4816151" y="2576135"/>
              <a:ext cx="355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b="1" dirty="0">
                  <a:solidFill>
                    <a:srgbClr val="C00000"/>
                  </a:solidFill>
                </a:rPr>
                <a:t>Q3</a:t>
              </a:r>
            </a:p>
          </p:txBody>
        </p:sp>
      </p:grpSp>
      <p:sp>
        <p:nvSpPr>
          <p:cNvPr id="16" name="Rectangle 3"/>
          <p:cNvSpPr txBox="1">
            <a:spLocks noChangeArrowheads="1"/>
          </p:cNvSpPr>
          <p:nvPr/>
        </p:nvSpPr>
        <p:spPr bwMode="auto">
          <a:xfrm>
            <a:off x="604836" y="1943615"/>
            <a:ext cx="3063397" cy="528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buFont typeface="Arial" pitchFamily="34" charset="0"/>
              <a:buChar char="•"/>
              <a:defRPr/>
            </a:pPr>
            <a:r>
              <a:rPr lang="en-US" sz="1600" dirty="0"/>
              <a:t>This command arranges the data by the frequency of the series. In this example, the </a:t>
            </a:r>
            <a:r>
              <a:rPr lang="en-US" sz="1600" i="1" dirty="0" err="1" smtClean="0"/>
              <a:t>gdp</a:t>
            </a:r>
            <a:r>
              <a:rPr lang="en-US" sz="1600" dirty="0" smtClean="0"/>
              <a:t> </a:t>
            </a:r>
            <a:r>
              <a:rPr lang="en-US" sz="1600" dirty="0"/>
              <a:t>series in the</a:t>
            </a:r>
            <a:r>
              <a:rPr lang="en-US" sz="1600" b="1" i="1" dirty="0"/>
              <a:t> </a:t>
            </a:r>
            <a:r>
              <a:rPr lang="en-US" sz="1600" b="1" i="1" dirty="0" err="1"/>
              <a:t>Timeseries</a:t>
            </a:r>
            <a:r>
              <a:rPr lang="en-US" sz="1600" b="1" i="1" dirty="0"/>
              <a:t> </a:t>
            </a:r>
            <a:r>
              <a:rPr lang="en-US" sz="1600" dirty="0"/>
              <a:t>page is quarterly. </a:t>
            </a:r>
            <a:endParaRPr lang="en-US" sz="1600" dirty="0" smtClean="0"/>
          </a:p>
          <a:p>
            <a:pPr eaLnBrk="1" hangingPunct="1">
              <a:buSzPct val="100000"/>
              <a:buFont typeface="Arial" pitchFamily="34" charset="0"/>
              <a:buChar char="•"/>
              <a:defRPr/>
            </a:pPr>
            <a:r>
              <a:rPr lang="en-US" sz="1600" dirty="0" smtClean="0"/>
              <a:t>A </a:t>
            </a:r>
            <a:r>
              <a:rPr lang="en-US" sz="1600" dirty="0"/>
              <a:t>quarterly series will display 4 observations per row, a monthly series 12, and so on.  </a:t>
            </a:r>
          </a:p>
        </p:txBody>
      </p:sp>
      <p:sp>
        <p:nvSpPr>
          <p:cNvPr id="18" name="TextBox 19"/>
          <p:cNvSpPr txBox="1">
            <a:spLocks noChangeArrowheads="1"/>
          </p:cNvSpPr>
          <p:nvPr/>
        </p:nvSpPr>
        <p:spPr bwMode="auto">
          <a:xfrm>
            <a:off x="6692908" y="1926431"/>
            <a:ext cx="3540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b="1" dirty="0">
                <a:solidFill>
                  <a:srgbClr val="C00000"/>
                </a:solidFill>
              </a:rPr>
              <a:t>Q4</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6921" y="1256192"/>
            <a:ext cx="495300"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Oval 16"/>
          <p:cNvSpPr>
            <a:spLocks noChangeArrowheads="1"/>
          </p:cNvSpPr>
          <p:nvPr/>
        </p:nvSpPr>
        <p:spPr bwMode="auto">
          <a:xfrm flipV="1">
            <a:off x="7284336" y="2282921"/>
            <a:ext cx="466799" cy="334465"/>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334938357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Displaying a Series: </a:t>
            </a:r>
            <a:br>
              <a:rPr lang="en-US" sz="2400" b="1" dirty="0" smtClean="0">
                <a:ea typeface="ＭＳ Ｐゴシック" pitchFamily="34" charset="-128"/>
              </a:rPr>
            </a:br>
            <a:r>
              <a:rPr lang="en-US" sz="2400" b="1" dirty="0" smtClean="0">
                <a:ea typeface="ＭＳ Ｐゴシック" pitchFamily="34" charset="-128"/>
              </a:rPr>
              <a:t>Sample Adjustments  </a:t>
            </a:r>
          </a:p>
        </p:txBody>
      </p:sp>
      <p:sp>
        <p:nvSpPr>
          <p:cNvPr id="50180" name="Rectangle 3"/>
          <p:cNvSpPr>
            <a:spLocks noGrp="1" noChangeArrowheads="1"/>
          </p:cNvSpPr>
          <p:nvPr>
            <p:ph idx="1"/>
          </p:nvPr>
        </p:nvSpPr>
        <p:spPr>
          <a:xfrm>
            <a:off x="616765" y="1155166"/>
            <a:ext cx="8248650" cy="1020763"/>
          </a:xfrm>
        </p:spPr>
        <p:txBody>
          <a:bodyPr/>
          <a:lstStyle/>
          <a:p>
            <a:pPr eaLnBrk="1" hangingPunct="1">
              <a:buSzPct val="100000"/>
              <a:buFont typeface="Arial" charset="0"/>
              <a:buChar char="•"/>
            </a:pPr>
            <a:r>
              <a:rPr lang="en-US" sz="1800" dirty="0" smtClean="0">
                <a:ea typeface="ＭＳ Ｐゴシック" pitchFamily="34" charset="-128"/>
              </a:rPr>
              <a:t>You can toggle between the full range of observations and the current sample by pressing the </a:t>
            </a:r>
            <a:r>
              <a:rPr lang="en-US" sz="1800" b="1" dirty="0" smtClean="0">
                <a:ea typeface="ＭＳ Ｐゴシック" pitchFamily="34" charset="-128"/>
              </a:rPr>
              <a:t>         </a:t>
            </a:r>
            <a:r>
              <a:rPr lang="en-US" sz="1800" dirty="0" smtClean="0">
                <a:ea typeface="ＭＳ Ｐゴシック" pitchFamily="34" charset="-128"/>
              </a:rPr>
              <a:t>button</a:t>
            </a:r>
            <a:r>
              <a:rPr lang="en-US" sz="1800" b="1" dirty="0" smtClean="0">
                <a:ea typeface="ＭＳ Ｐゴシック" pitchFamily="34" charset="-128"/>
              </a:rPr>
              <a:t> </a:t>
            </a:r>
            <a:r>
              <a:rPr lang="en-US" sz="1800" dirty="0" smtClean="0">
                <a:ea typeface="ＭＳ Ｐゴシック" pitchFamily="34" charset="-128"/>
              </a:rPr>
              <a:t>from the series spreadsheet toolbar.</a:t>
            </a:r>
          </a:p>
          <a:p>
            <a:pPr eaLnBrk="1" hangingPunct="1">
              <a:buSzPct val="100000"/>
              <a:buFont typeface="Arial" charset="0"/>
              <a:buChar char="•"/>
            </a:pPr>
            <a:r>
              <a:rPr lang="en-US" sz="1600" dirty="0"/>
              <a:t>Suppose you define the sample by typing in command window: </a:t>
            </a:r>
            <a:endParaRPr lang="en-US" sz="1600" dirty="0" smtClean="0"/>
          </a:p>
          <a:p>
            <a:pPr marL="0" indent="0" eaLnBrk="1" hangingPunct="1">
              <a:buSzPct val="100000"/>
              <a:buNone/>
            </a:pPr>
            <a:r>
              <a:rPr lang="en-US" sz="1600" b="1" i="1" dirty="0"/>
              <a:t>	</a:t>
            </a:r>
            <a:r>
              <a:rPr lang="en-US" sz="1600" b="1" i="1" dirty="0" smtClean="0"/>
              <a:t>	</a:t>
            </a:r>
            <a:r>
              <a:rPr lang="en-US" sz="1600" b="1" i="1" dirty="0" err="1" smtClean="0"/>
              <a:t>smpl</a:t>
            </a:r>
            <a:r>
              <a:rPr lang="en-US" sz="1600" b="1" i="1" dirty="0" smtClean="0"/>
              <a:t> </a:t>
            </a:r>
            <a:r>
              <a:rPr lang="en-US" sz="1600" b="1" i="1" dirty="0"/>
              <a:t>1990q1 @last</a:t>
            </a:r>
            <a:endParaRPr lang="en-US" sz="1600" dirty="0"/>
          </a:p>
          <a:p>
            <a:pPr eaLnBrk="1" hangingPunct="1">
              <a:buSzPct val="100000"/>
              <a:buFont typeface="Arial" charset="0"/>
              <a:buChar char="•"/>
            </a:pPr>
            <a:r>
              <a:rPr lang="en-US" sz="1600" dirty="0"/>
              <a:t>You can now toggle between the </a:t>
            </a:r>
            <a:r>
              <a:rPr lang="en-US" sz="1600" dirty="0" smtClean="0"/>
              <a:t>full range </a:t>
            </a:r>
            <a:r>
              <a:rPr lang="en-US" sz="1600" dirty="0"/>
              <a:t>and the </a:t>
            </a:r>
            <a:r>
              <a:rPr lang="en-US" sz="1600" dirty="0" smtClean="0"/>
              <a:t>newly create sample </a:t>
            </a:r>
            <a:r>
              <a:rPr lang="en-US" sz="1600" dirty="0"/>
              <a:t>by pressing </a:t>
            </a:r>
            <a:r>
              <a:rPr lang="en-US" sz="1600" dirty="0" smtClean="0"/>
              <a:t>the           button. </a:t>
            </a:r>
            <a:endParaRPr lang="en-US" sz="1600" dirty="0"/>
          </a:p>
          <a:p>
            <a:pPr eaLnBrk="1" hangingPunct="1">
              <a:buSzPct val="100000"/>
              <a:buFont typeface="Arial" charset="0"/>
              <a:buChar char="•"/>
            </a:pPr>
            <a:r>
              <a:rPr lang="en-US" sz="1600" dirty="0" smtClean="0">
                <a:ea typeface="ＭＳ Ｐゴシック" pitchFamily="34" charset="-128"/>
              </a:rPr>
              <a:t>The range (full sample) is 1980Q1 - 2012Q1; the sample is from 1990Q1 -2012Q1. </a:t>
            </a:r>
          </a:p>
          <a:p>
            <a:pPr marL="0" indent="0" eaLnBrk="1" hangingPunct="1">
              <a:buNone/>
            </a:pPr>
            <a:endParaRPr lang="en-US" dirty="0" smtClean="0">
              <a:ea typeface="ＭＳ Ｐゴシック" pitchFamily="34" charset="-128"/>
            </a:endParaRPr>
          </a:p>
        </p:txBody>
      </p:sp>
      <p:sp>
        <p:nvSpPr>
          <p:cNvPr id="5017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6BFE3F1-0F48-435C-9060-2B6C81FB0A6E}" type="slidenum">
              <a:rPr lang="en-US" sz="800" smtClean="0"/>
              <a:pPr eaLnBrk="1" hangingPunct="1">
                <a:defRPr/>
              </a:pPr>
              <a:t>76</a:t>
            </a:fld>
            <a:endParaRPr lang="en-US" sz="800" smtClean="0"/>
          </a:p>
        </p:txBody>
      </p:sp>
      <p:grpSp>
        <p:nvGrpSpPr>
          <p:cNvPr id="50181" name="Group 7"/>
          <p:cNvGrpSpPr>
            <a:grpSpLocks/>
          </p:cNvGrpSpPr>
          <p:nvPr/>
        </p:nvGrpSpPr>
        <p:grpSpPr bwMode="auto">
          <a:xfrm>
            <a:off x="930067" y="3178563"/>
            <a:ext cx="7519987" cy="3548062"/>
            <a:chOff x="948000" y="2320748"/>
            <a:chExt cx="7521235" cy="3548937"/>
          </a:xfrm>
        </p:grpSpPr>
        <p:pic>
          <p:nvPicPr>
            <p:cNvPr id="5018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000" y="2779168"/>
              <a:ext cx="3722425" cy="3090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0184" name="Straight Arrow Connector 2"/>
            <p:cNvCxnSpPr>
              <a:cxnSpLocks noChangeShapeType="1"/>
            </p:cNvCxnSpPr>
            <p:nvPr/>
          </p:nvCxnSpPr>
          <p:spPr bwMode="auto">
            <a:xfrm>
              <a:off x="1208349" y="2599330"/>
              <a:ext cx="0" cy="990709"/>
            </a:xfrm>
            <a:prstGeom prst="straightConnector1">
              <a:avLst/>
            </a:prstGeom>
            <a:noFill/>
            <a:ln w="25400" algn="ctr">
              <a:solidFill>
                <a:srgbClr val="C00000"/>
              </a:solidFill>
              <a:round/>
              <a:headEnd/>
              <a:tailEnd type="arrow" w="med" len="med"/>
            </a:ln>
            <a:extLst>
              <a:ext uri="{909E8E84-426E-40DD-AFC4-6F175D3DCCD1}">
                <a14:hiddenFill xmlns:a14="http://schemas.microsoft.com/office/drawing/2010/main">
                  <a:noFill/>
                </a14:hiddenFill>
              </a:ext>
            </a:extLst>
          </p:spPr>
        </p:cxnSp>
        <p:sp>
          <p:nvSpPr>
            <p:cNvPr id="50185" name="TextBox 4"/>
            <p:cNvSpPr txBox="1">
              <a:spLocks noChangeArrowheads="1"/>
            </p:cNvSpPr>
            <p:nvPr/>
          </p:nvSpPr>
          <p:spPr bwMode="auto">
            <a:xfrm>
              <a:off x="948000" y="2360757"/>
              <a:ext cx="1189945" cy="30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400" b="1" i="1" dirty="0">
                  <a:solidFill>
                    <a:srgbClr val="002060"/>
                  </a:solidFill>
                </a:rPr>
                <a:t>Full Sample</a:t>
              </a:r>
            </a:p>
          </p:txBody>
        </p:sp>
        <p:grpSp>
          <p:nvGrpSpPr>
            <p:cNvPr id="50186" name="Group 6"/>
            <p:cNvGrpSpPr>
              <a:grpSpLocks/>
            </p:cNvGrpSpPr>
            <p:nvPr/>
          </p:nvGrpSpPr>
          <p:grpSpPr bwMode="auto">
            <a:xfrm>
              <a:off x="4779284" y="2320748"/>
              <a:ext cx="3689951" cy="3548937"/>
              <a:chOff x="4779284" y="2320748"/>
              <a:chExt cx="3689951" cy="3548937"/>
            </a:xfrm>
          </p:grpSpPr>
          <p:pic>
            <p:nvPicPr>
              <p:cNvPr id="5018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8334" y="2779168"/>
                <a:ext cx="3460901" cy="309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89" name="TextBox 24"/>
              <p:cNvSpPr txBox="1">
                <a:spLocks noChangeArrowheads="1"/>
              </p:cNvSpPr>
              <p:nvPr/>
            </p:nvSpPr>
            <p:spPr bwMode="auto">
              <a:xfrm>
                <a:off x="4779284" y="2320748"/>
                <a:ext cx="1241250" cy="30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r>
                  <a:rPr lang="en-US" sz="1400" b="1" i="1">
                    <a:solidFill>
                      <a:srgbClr val="002060"/>
                    </a:solidFill>
                  </a:rPr>
                  <a:t>New Sample</a:t>
                </a:r>
              </a:p>
            </p:txBody>
          </p:sp>
          <p:cxnSp>
            <p:nvCxnSpPr>
              <p:cNvPr id="50190" name="Straight Arrow Connector 2"/>
              <p:cNvCxnSpPr>
                <a:cxnSpLocks noChangeShapeType="1"/>
              </p:cNvCxnSpPr>
              <p:nvPr/>
            </p:nvCxnSpPr>
            <p:spPr bwMode="auto">
              <a:xfrm>
                <a:off x="5247598" y="2599330"/>
                <a:ext cx="0" cy="1024731"/>
              </a:xfrm>
              <a:prstGeom prst="straightConnector1">
                <a:avLst/>
              </a:prstGeom>
              <a:noFill/>
              <a:ln w="25400" algn="ctr">
                <a:solidFill>
                  <a:srgbClr val="C00000"/>
                </a:solidFill>
                <a:round/>
                <a:headEnd/>
                <a:tailEnd type="arrow" w="med" len="med"/>
              </a:ln>
              <a:extLst>
                <a:ext uri="{909E8E84-426E-40DD-AFC4-6F175D3DCCD1}">
                  <a14:hiddenFill xmlns:a14="http://schemas.microsoft.com/office/drawing/2010/main">
                    <a:noFill/>
                  </a14:hiddenFill>
                </a:ext>
              </a:extLst>
            </p:spPr>
          </p:cxnSp>
        </p:grpSp>
      </p:gr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7803" y="1534194"/>
            <a:ext cx="48577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0529" y="2660591"/>
            <a:ext cx="48577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Oval 17"/>
          <p:cNvSpPr>
            <a:spLocks noChangeArrowheads="1"/>
          </p:cNvSpPr>
          <p:nvPr/>
        </p:nvSpPr>
        <p:spPr bwMode="auto">
          <a:xfrm flipV="1">
            <a:off x="7666074" y="3777504"/>
            <a:ext cx="400108" cy="210699"/>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
        <p:nvSpPr>
          <p:cNvPr id="19" name="Oval 18"/>
          <p:cNvSpPr>
            <a:spLocks noChangeArrowheads="1"/>
          </p:cNvSpPr>
          <p:nvPr/>
        </p:nvSpPr>
        <p:spPr bwMode="auto">
          <a:xfrm flipV="1">
            <a:off x="3820633" y="3776189"/>
            <a:ext cx="400108" cy="210699"/>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319062456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2"/>
          <p:cNvSpPr>
            <a:spLocks noGrp="1" noChangeArrowheads="1"/>
          </p:cNvSpPr>
          <p:nvPr>
            <p:ph type="title"/>
          </p:nvPr>
        </p:nvSpPr>
        <p:spPr>
          <a:xfrm>
            <a:off x="409575" y="0"/>
            <a:ext cx="7521575" cy="1131888"/>
          </a:xfrm>
        </p:spPr>
        <p:txBody>
          <a:bodyPr/>
          <a:lstStyle/>
          <a:p>
            <a:pPr eaLnBrk="1" hangingPunct="1"/>
            <a:r>
              <a:rPr lang="en-US" sz="2400" b="1" dirty="0" smtClean="0">
                <a:ea typeface="ＭＳ Ｐゴシック" pitchFamily="34" charset="-128"/>
              </a:rPr>
              <a:t>Adding Observations to Existing </a:t>
            </a:r>
            <a:r>
              <a:rPr lang="en-US" sz="2400" b="1" dirty="0" err="1" smtClean="0">
                <a:ea typeface="ＭＳ Ｐゴシック" pitchFamily="34" charset="-128"/>
              </a:rPr>
              <a:t>Workfiles</a:t>
            </a:r>
            <a:r>
              <a:rPr lang="en-US" sz="2400" b="1" dirty="0" smtClean="0">
                <a:ea typeface="ＭＳ Ｐゴシック" pitchFamily="34" charset="-128"/>
              </a:rPr>
              <a:t>*</a:t>
            </a:r>
          </a:p>
        </p:txBody>
      </p:sp>
      <p:sp>
        <p:nvSpPr>
          <p:cNvPr id="4100" name="Rectangle 3"/>
          <p:cNvSpPr>
            <a:spLocks noGrp="1" noChangeArrowheads="1"/>
          </p:cNvSpPr>
          <p:nvPr>
            <p:ph idx="1"/>
          </p:nvPr>
        </p:nvSpPr>
        <p:spPr>
          <a:xfrm>
            <a:off x="776436" y="1201480"/>
            <a:ext cx="8101750" cy="1752858"/>
          </a:xfrm>
        </p:spPr>
        <p:txBody>
          <a:bodyPr/>
          <a:lstStyle/>
          <a:p>
            <a:pPr marL="0" indent="0" eaLnBrk="1" hangingPunct="1">
              <a:buFont typeface="Times" pitchFamily="17" charset="0"/>
              <a:buNone/>
              <a:defRPr/>
            </a:pPr>
            <a:r>
              <a:rPr lang="en-US" sz="1600" u="sng" dirty="0" smtClean="0"/>
              <a:t>If new updates are available for your data you may add them to your existing workfile.</a:t>
            </a:r>
          </a:p>
          <a:p>
            <a:pPr marL="228600" indent="-228600" eaLnBrk="1" hangingPunct="1">
              <a:buFont typeface="+mj-lt"/>
              <a:buAutoNum type="arabicPeriod"/>
              <a:defRPr/>
            </a:pPr>
            <a:r>
              <a:rPr lang="en-US" sz="1600" dirty="0" smtClean="0"/>
              <a:t>Click on </a:t>
            </a:r>
            <a:r>
              <a:rPr lang="en-US" sz="1600" b="1" i="1" dirty="0" err="1" smtClean="0"/>
              <a:t>Timeseries</a:t>
            </a:r>
            <a:r>
              <a:rPr lang="en-US" sz="1600" b="1" i="1" dirty="0" smtClean="0"/>
              <a:t> </a:t>
            </a:r>
            <a:r>
              <a:rPr lang="en-US" sz="1600" dirty="0" smtClean="0"/>
              <a:t>page and select </a:t>
            </a:r>
            <a:r>
              <a:rPr lang="en-US" sz="1600" b="1" dirty="0" err="1" smtClean="0"/>
              <a:t>Proc</a:t>
            </a:r>
            <a:r>
              <a:rPr lang="en-US" sz="1600" b="1" dirty="0" smtClean="0"/>
              <a:t> </a:t>
            </a:r>
            <a:r>
              <a:rPr lang="en-US" sz="1600" b="1" dirty="0"/>
              <a:t>→ </a:t>
            </a:r>
            <a:r>
              <a:rPr lang="en-US" sz="1600" b="1" dirty="0" smtClean="0"/>
              <a:t>Structure/Resize Current Page </a:t>
            </a:r>
            <a:r>
              <a:rPr lang="en-US" sz="1600" dirty="0" smtClean="0"/>
              <a:t>(either from the main menu toolbar or the </a:t>
            </a:r>
            <a:r>
              <a:rPr lang="en-US" sz="1600" dirty="0" err="1" smtClean="0"/>
              <a:t>workfile</a:t>
            </a:r>
            <a:r>
              <a:rPr lang="en-US" sz="1600" dirty="0" smtClean="0"/>
              <a:t> toolbar). Alternatively you can double-click  </a:t>
            </a:r>
            <a:r>
              <a:rPr lang="en-US" sz="1600" b="1" dirty="0" smtClean="0"/>
              <a:t>Range</a:t>
            </a:r>
            <a:r>
              <a:rPr lang="en-US" sz="1600" dirty="0" smtClean="0"/>
              <a:t> in the upper pane of the workfile window. </a:t>
            </a:r>
          </a:p>
          <a:p>
            <a:pPr marL="228600" indent="-228600" eaLnBrk="1" hangingPunct="1">
              <a:buFont typeface="+mj-lt"/>
              <a:buAutoNum type="arabicPeriod"/>
              <a:defRPr/>
            </a:pPr>
            <a:r>
              <a:rPr lang="en-US" sz="1600" dirty="0" smtClean="0"/>
              <a:t>The </a:t>
            </a:r>
            <a:r>
              <a:rPr lang="en-US" sz="1600" b="1" i="1" dirty="0" err="1" smtClean="0"/>
              <a:t>Workfile</a:t>
            </a:r>
            <a:r>
              <a:rPr lang="en-US" sz="1600" b="1" i="1" dirty="0" smtClean="0"/>
              <a:t> Structure </a:t>
            </a:r>
            <a:r>
              <a:rPr lang="en-US" sz="1600" dirty="0" smtClean="0"/>
              <a:t>dialog box opens up which allows you change the range of the </a:t>
            </a:r>
            <a:r>
              <a:rPr lang="en-US" sz="1600" dirty="0" err="1" smtClean="0"/>
              <a:t>workfile</a:t>
            </a:r>
            <a:r>
              <a:rPr lang="en-US" sz="1600" dirty="0" smtClean="0"/>
              <a:t>. Extend the range of the </a:t>
            </a:r>
            <a:r>
              <a:rPr lang="en-US" sz="1600" dirty="0" err="1" smtClean="0"/>
              <a:t>workfile</a:t>
            </a:r>
            <a:r>
              <a:rPr lang="en-US" sz="1600" dirty="0" smtClean="0"/>
              <a:t> here (in this case to 2012Q4). </a:t>
            </a:r>
          </a:p>
          <a:p>
            <a:pPr marL="228600" indent="-228600" eaLnBrk="1" hangingPunct="1">
              <a:buFont typeface="+mj-lt"/>
              <a:buAutoNum type="arabicPeriod"/>
              <a:defRPr/>
            </a:pPr>
            <a:r>
              <a:rPr lang="en-US" sz="1600" dirty="0" smtClean="0"/>
              <a:t>Click </a:t>
            </a:r>
            <a:r>
              <a:rPr lang="en-US" sz="1600" b="1" dirty="0" smtClean="0"/>
              <a:t>OK</a:t>
            </a:r>
            <a:r>
              <a:rPr lang="en-US" sz="1600" dirty="0" smtClean="0"/>
              <a:t>. </a:t>
            </a:r>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52226"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10328B9E-3351-4197-BFF6-910F5B2DB9A7}" type="slidenum">
              <a:rPr lang="en-US" sz="800" smtClean="0"/>
              <a:pPr eaLnBrk="1" hangingPunct="1">
                <a:defRPr/>
              </a:pPr>
              <a:t>77</a:t>
            </a:fld>
            <a:endParaRPr lang="en-US" sz="800" smtClean="0"/>
          </a:p>
        </p:txBody>
      </p:sp>
      <p:sp>
        <p:nvSpPr>
          <p:cNvPr id="9" name="Rectangle 3"/>
          <p:cNvSpPr txBox="1">
            <a:spLocks noChangeArrowheads="1"/>
          </p:cNvSpPr>
          <p:nvPr/>
        </p:nvSpPr>
        <p:spPr bwMode="auto">
          <a:xfrm>
            <a:off x="723281" y="6283029"/>
            <a:ext cx="6731000"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600" dirty="0" smtClean="0"/>
              <a:t>* </a:t>
            </a:r>
            <a:r>
              <a:rPr lang="en-US" sz="1400" dirty="0" smtClean="0"/>
              <a:t>For a more detailed discussion on this topic see </a:t>
            </a:r>
            <a:r>
              <a:rPr lang="en-US" sz="1400" i="1" dirty="0" smtClean="0"/>
              <a:t>Advanced </a:t>
            </a:r>
            <a:r>
              <a:rPr lang="en-US" sz="1400" i="1" dirty="0" err="1" smtClean="0"/>
              <a:t>Workfiles</a:t>
            </a:r>
            <a:r>
              <a:rPr lang="en-US" sz="1400" i="1" dirty="0" smtClean="0"/>
              <a:t>.</a:t>
            </a:r>
          </a:p>
          <a:p>
            <a:pPr marL="0" indent="0" eaLnBrk="1" hangingPunct="1">
              <a:buFontTx/>
              <a:buNone/>
              <a:defRPr/>
            </a:pPr>
            <a:endParaRPr lang="en-US" dirty="0" smtClean="0"/>
          </a:p>
          <a:p>
            <a:pPr eaLnBrk="1" hangingPunct="1">
              <a:defRPr/>
            </a:pPr>
            <a:endParaRPr lang="en-US" dirty="0" smtClean="0"/>
          </a:p>
        </p:txBody>
      </p:sp>
      <p:pic>
        <p:nvPicPr>
          <p:cNvPr id="52231"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9667" y="3246993"/>
            <a:ext cx="4025900" cy="284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281" y="3246993"/>
            <a:ext cx="4035382" cy="274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Oval 5"/>
          <p:cNvSpPr>
            <a:spLocks noChangeArrowheads="1"/>
          </p:cNvSpPr>
          <p:nvPr/>
        </p:nvSpPr>
        <p:spPr bwMode="auto">
          <a:xfrm>
            <a:off x="1159563" y="4247804"/>
            <a:ext cx="363301" cy="212579"/>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
        <p:nvSpPr>
          <p:cNvPr id="12" name="Oval 5"/>
          <p:cNvSpPr>
            <a:spLocks noChangeArrowheads="1"/>
          </p:cNvSpPr>
          <p:nvPr/>
        </p:nvSpPr>
        <p:spPr bwMode="auto">
          <a:xfrm>
            <a:off x="1957005" y="3458267"/>
            <a:ext cx="442114" cy="212579"/>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
        <p:nvSpPr>
          <p:cNvPr id="13" name="Oval 5"/>
          <p:cNvSpPr>
            <a:spLocks noChangeArrowheads="1"/>
          </p:cNvSpPr>
          <p:nvPr/>
        </p:nvSpPr>
        <p:spPr bwMode="auto">
          <a:xfrm>
            <a:off x="1180829" y="4675509"/>
            <a:ext cx="1775022" cy="212579"/>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43887686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type="title"/>
          </p:nvPr>
        </p:nvSpPr>
        <p:spPr>
          <a:xfrm>
            <a:off x="381000" y="0"/>
            <a:ext cx="7521575" cy="1131888"/>
          </a:xfrm>
        </p:spPr>
        <p:txBody>
          <a:bodyPr/>
          <a:lstStyle/>
          <a:p>
            <a:pPr eaLnBrk="1" hangingPunct="1"/>
            <a:r>
              <a:rPr lang="en-US" sz="2400" b="1" smtClean="0">
                <a:ea typeface="ＭＳ Ｐゴシック" pitchFamily="34" charset="-128"/>
              </a:rPr>
              <a:t>Adding Observations to Existing Workfiles </a:t>
            </a:r>
            <a:r>
              <a:rPr lang="en-US" sz="1800" b="1" smtClean="0">
                <a:ea typeface="ＭＳ Ｐゴシック" pitchFamily="34" charset="-128"/>
              </a:rPr>
              <a:t>(cont’d)</a:t>
            </a:r>
          </a:p>
        </p:txBody>
      </p:sp>
      <p:sp>
        <p:nvSpPr>
          <p:cNvPr id="5325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70712AC4-1D2D-411B-8520-4F346224C3DA}" type="slidenum">
              <a:rPr lang="en-US" sz="800" smtClean="0"/>
              <a:pPr eaLnBrk="1" hangingPunct="1">
                <a:defRPr/>
              </a:pPr>
              <a:t>78</a:t>
            </a:fld>
            <a:endParaRPr lang="en-US" sz="800" smtClean="0"/>
          </a:p>
        </p:txBody>
      </p:sp>
      <p:grpSp>
        <p:nvGrpSpPr>
          <p:cNvPr id="53252" name="Group 1"/>
          <p:cNvGrpSpPr>
            <a:grpSpLocks/>
          </p:cNvGrpSpPr>
          <p:nvPr/>
        </p:nvGrpSpPr>
        <p:grpSpPr bwMode="auto">
          <a:xfrm>
            <a:off x="6950075" y="1406525"/>
            <a:ext cx="1743075" cy="3971925"/>
            <a:chOff x="7007709" y="1782763"/>
            <a:chExt cx="1742591" cy="3971925"/>
          </a:xfrm>
        </p:grpSpPr>
        <p:pic>
          <p:nvPicPr>
            <p:cNvPr id="53255"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7709" y="1782763"/>
              <a:ext cx="1628775" cy="397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56" name="Oval 5"/>
            <p:cNvSpPr>
              <a:spLocks noChangeArrowheads="1"/>
            </p:cNvSpPr>
            <p:nvPr/>
          </p:nvSpPr>
          <p:spPr bwMode="auto">
            <a:xfrm>
              <a:off x="8031163" y="5108575"/>
              <a:ext cx="719137" cy="479425"/>
            </a:xfrm>
            <a:prstGeom prst="ellipse">
              <a:avLst/>
            </a:prstGeom>
            <a:solidFill>
              <a:srgbClr val="C00000">
                <a:alpha val="0"/>
              </a:srgbClr>
            </a:solidFill>
            <a:ln w="25400" algn="ctr">
              <a:solidFill>
                <a:srgbClr val="C00000"/>
              </a:solidFill>
              <a:round/>
              <a:headEnd/>
              <a:tailEnd/>
            </a:ln>
          </p:spPr>
          <p:txBody>
            <a:bodyPr/>
            <a:lstStyle/>
            <a:p>
              <a:pPr eaLnBrk="0" hangingPunct="0"/>
              <a:endParaRPr lang="en-US"/>
            </a:p>
          </p:txBody>
        </p:sp>
      </p:grpSp>
      <p:sp>
        <p:nvSpPr>
          <p:cNvPr id="11" name="Rectangle 3"/>
          <p:cNvSpPr txBox="1">
            <a:spLocks noChangeArrowheads="1"/>
          </p:cNvSpPr>
          <p:nvPr/>
        </p:nvSpPr>
        <p:spPr bwMode="auto">
          <a:xfrm>
            <a:off x="736600" y="1382712"/>
            <a:ext cx="3931093" cy="3829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342900" indent="-342900" eaLnBrk="1" hangingPunct="1">
              <a:buFont typeface="+mj-lt"/>
              <a:buAutoNum type="arabicPeriod" startAt="3"/>
              <a:defRPr/>
            </a:pPr>
            <a:r>
              <a:rPr lang="en-US" sz="1600" dirty="0" smtClean="0"/>
              <a:t>EViews adds three missing values (</a:t>
            </a:r>
            <a:r>
              <a:rPr lang="en-US" sz="1600" b="1" dirty="0" smtClean="0"/>
              <a:t>NA</a:t>
            </a:r>
            <a:r>
              <a:rPr lang="en-US" sz="1600" dirty="0" smtClean="0"/>
              <a:t>) at the end of each series in the </a:t>
            </a:r>
            <a:r>
              <a:rPr lang="en-US" sz="1600" dirty="0" err="1" smtClean="0"/>
              <a:t>workfile</a:t>
            </a:r>
            <a:r>
              <a:rPr lang="en-US" sz="1600" dirty="0" smtClean="0"/>
              <a:t>.</a:t>
            </a:r>
          </a:p>
          <a:p>
            <a:pPr marL="342900" indent="-342900" eaLnBrk="1" hangingPunct="1">
              <a:buFont typeface="+mj-lt"/>
              <a:buAutoNum type="arabicPeriod" startAt="3"/>
              <a:defRPr/>
            </a:pPr>
            <a:r>
              <a:rPr lang="en-US" sz="1600" dirty="0" smtClean="0"/>
              <a:t>Copy your data from the source file (Excel or others).</a:t>
            </a:r>
          </a:p>
          <a:p>
            <a:pPr marL="342900" indent="-342900" eaLnBrk="1" hangingPunct="1">
              <a:buFont typeface="+mj-lt"/>
              <a:buAutoNum type="arabicPeriod" startAt="3"/>
              <a:defRPr/>
            </a:pPr>
            <a:r>
              <a:rPr lang="en-US" sz="1600" dirty="0" smtClean="0"/>
              <a:t>In EViews open the series you want to update, click </a:t>
            </a:r>
            <a:r>
              <a:rPr lang="en-US" sz="1600" b="1" dirty="0" smtClean="0"/>
              <a:t>Edit +/- </a:t>
            </a:r>
            <a:r>
              <a:rPr lang="en-US" sz="1600" dirty="0" smtClean="0"/>
              <a:t>button, select the range of </a:t>
            </a:r>
            <a:r>
              <a:rPr lang="en-US" sz="1600" b="1" dirty="0" smtClean="0"/>
              <a:t>NA</a:t>
            </a:r>
            <a:r>
              <a:rPr lang="en-US" sz="1600" dirty="0" smtClean="0"/>
              <a:t> values you wish to update, and right-click </a:t>
            </a:r>
            <a:r>
              <a:rPr lang="en-US" sz="1600" b="1" dirty="0" smtClean="0"/>
              <a:t>Paste.</a:t>
            </a:r>
          </a:p>
          <a:p>
            <a:pPr marL="228600" indent="-228600" eaLnBrk="1" hangingPunct="1">
              <a:buFont typeface="+mj-lt"/>
              <a:buAutoNum type="arabicPeriod" startAt="3"/>
              <a:defRPr/>
            </a:pPr>
            <a:endParaRPr lang="en-US" sz="1600" dirty="0" smtClean="0"/>
          </a:p>
          <a:p>
            <a:pPr marL="0" indent="0" eaLnBrk="1" hangingPunct="1">
              <a:buNone/>
              <a:defRPr/>
            </a:pPr>
            <a:endParaRPr lang="en-US" sz="1600" dirty="0"/>
          </a:p>
          <a:p>
            <a:pPr eaLnBrk="1" hangingPunct="1">
              <a:buFont typeface="Arial" pitchFamily="34" charset="0"/>
              <a:buChar char="•"/>
              <a:defRPr/>
            </a:pPr>
            <a:r>
              <a:rPr lang="en-US" sz="1600" dirty="0" smtClean="0"/>
              <a:t>The NA values that were added originally to the spreadsheet are now updated with the latest values. </a:t>
            </a:r>
          </a:p>
          <a:p>
            <a:pPr eaLnBrk="1" hangingPunct="1">
              <a:buFont typeface="Wingdings" pitchFamily="2" charset="2"/>
              <a:buChar char="§"/>
              <a:defRPr/>
            </a:pPr>
            <a:endParaRPr lang="en-US" dirty="0" smtClean="0"/>
          </a:p>
          <a:p>
            <a:pPr marL="0" indent="0" eaLnBrk="1" hangingPunct="1">
              <a:buFontTx/>
              <a:buNone/>
              <a:defRPr/>
            </a:pPr>
            <a:endParaRPr lang="en-US" dirty="0" smtClean="0"/>
          </a:p>
          <a:p>
            <a:pPr eaLnBrk="1" hangingPunct="1">
              <a:defRPr/>
            </a:pPr>
            <a:endParaRPr lang="en-US" dirty="0" smtClean="0"/>
          </a:p>
        </p:txBody>
      </p:sp>
      <p:pic>
        <p:nvPicPr>
          <p:cNvPr id="53254"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7263" y="1395413"/>
            <a:ext cx="1895475" cy="3876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537912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Rectangle 3"/>
          <p:cNvSpPr>
            <a:spLocks noGrp="1" noChangeArrowheads="1"/>
          </p:cNvSpPr>
          <p:nvPr>
            <p:ph type="subTitle" idx="1"/>
          </p:nvPr>
        </p:nvSpPr>
        <p:spPr>
          <a:xfrm>
            <a:off x="388938" y="2824163"/>
            <a:ext cx="7643812" cy="1606550"/>
          </a:xfrm>
        </p:spPr>
        <p:txBody>
          <a:bodyPr/>
          <a:lstStyle/>
          <a:p>
            <a:pPr algn="ctr" eaLnBrk="1" hangingPunct="1">
              <a:buFont typeface="Times" pitchFamily="18" charset="0"/>
              <a:buNone/>
            </a:pPr>
            <a:r>
              <a:rPr lang="en-US" sz="3200" b="1" smtClean="0">
                <a:ea typeface="ＭＳ Ｐゴシック" pitchFamily="34" charset="-128"/>
              </a:rPr>
              <a:t>Groups</a:t>
            </a:r>
            <a:endParaRPr lang="en-US" sz="3200" smtClean="0">
              <a:ea typeface="ＭＳ Ｐゴシック" pitchFamily="34" charset="-128"/>
            </a:endParaRPr>
          </a:p>
        </p:txBody>
      </p:sp>
    </p:spTree>
    <p:extLst>
      <p:ext uri="{BB962C8B-B14F-4D97-AF65-F5344CB8AC3E}">
        <p14:creationId xmlns:p14="http://schemas.microsoft.com/office/powerpoint/2010/main" val="196889930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sz="2400" b="1" dirty="0" smtClean="0">
                <a:ea typeface="ＭＳ Ｐゴシック" pitchFamily="34" charset="-128"/>
              </a:rPr>
              <a:t>Creating a New Series: </a:t>
            </a:r>
            <a:br>
              <a:rPr lang="en-US" sz="2400" b="1" dirty="0" smtClean="0">
                <a:ea typeface="ＭＳ Ｐゴシック" pitchFamily="34" charset="-128"/>
              </a:rPr>
            </a:br>
            <a:r>
              <a:rPr lang="en-US" sz="2400" b="1" dirty="0" smtClean="0">
                <a:ea typeface="ＭＳ Ｐゴシック" pitchFamily="34" charset="-128"/>
              </a:rPr>
              <a:t>Example 2 </a:t>
            </a:r>
          </a:p>
        </p:txBody>
      </p:sp>
      <p:sp>
        <p:nvSpPr>
          <p:cNvPr id="4100" name="Rectangle 3"/>
          <p:cNvSpPr>
            <a:spLocks noGrp="1" noChangeArrowheads="1"/>
          </p:cNvSpPr>
          <p:nvPr>
            <p:ph idx="1"/>
          </p:nvPr>
        </p:nvSpPr>
        <p:spPr>
          <a:xfrm>
            <a:off x="518117" y="1181949"/>
            <a:ext cx="8007350" cy="339725"/>
          </a:xfrm>
        </p:spPr>
        <p:txBody>
          <a:bodyPr/>
          <a:lstStyle/>
          <a:p>
            <a:pPr eaLnBrk="1" hangingPunct="1">
              <a:buFont typeface="Arial" pitchFamily="34" charset="0"/>
              <a:buChar char="•"/>
              <a:defRPr/>
            </a:pPr>
            <a:r>
              <a:rPr lang="en-US" sz="1800" dirty="0" smtClean="0"/>
              <a:t>Another way to create a series is through the command window. </a:t>
            </a:r>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8194"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5283EBE3-5CE3-4D8E-83AF-285AEB52E152}" type="slidenum">
              <a:rPr lang="en-US" sz="800" smtClean="0"/>
              <a:pPr eaLnBrk="1" hangingPunct="1">
                <a:defRPr/>
              </a:pPr>
              <a:t>8</a:t>
            </a:fld>
            <a:endParaRPr lang="en-US" sz="800" smtClean="0"/>
          </a:p>
        </p:txBody>
      </p:sp>
      <p:sp>
        <p:nvSpPr>
          <p:cNvPr id="6" name="Rectangle 3"/>
          <p:cNvSpPr txBox="1">
            <a:spLocks noChangeArrowheads="1"/>
          </p:cNvSpPr>
          <p:nvPr/>
        </p:nvSpPr>
        <p:spPr bwMode="auto">
          <a:xfrm>
            <a:off x="671882" y="1664457"/>
            <a:ext cx="3124200" cy="454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None/>
              <a:defRPr/>
            </a:pPr>
            <a:r>
              <a:rPr lang="en-US" sz="1600" u="sng" dirty="0" smtClean="0"/>
              <a:t>Creating a series : Example 2 </a:t>
            </a:r>
          </a:p>
          <a:p>
            <a:pPr marL="231775" indent="-231775" eaLnBrk="1" hangingPunct="1">
              <a:buFont typeface="+mj-lt"/>
              <a:buAutoNum type="arabicPeriod"/>
              <a:defRPr/>
            </a:pPr>
            <a:r>
              <a:rPr lang="en-US" sz="1600" dirty="0" smtClean="0"/>
              <a:t>On the command window type: </a:t>
            </a:r>
          </a:p>
          <a:p>
            <a:pPr marL="0" indent="0" eaLnBrk="1" hangingPunct="1">
              <a:buNone/>
              <a:defRPr/>
            </a:pPr>
            <a:r>
              <a:rPr lang="en-US" sz="1600" b="1" i="1" dirty="0"/>
              <a:t> </a:t>
            </a:r>
            <a:r>
              <a:rPr lang="en-US" sz="1600" b="1" i="1" dirty="0" smtClean="0"/>
              <a:t>           series series2</a:t>
            </a:r>
          </a:p>
          <a:p>
            <a:pPr marL="0" indent="0" eaLnBrk="1" hangingPunct="1">
              <a:buNone/>
              <a:defRPr/>
            </a:pPr>
            <a:r>
              <a:rPr lang="en-US" sz="1600" b="1" i="1" dirty="0"/>
              <a:t> </a:t>
            </a:r>
            <a:r>
              <a:rPr lang="en-US" sz="1600" b="1" i="1" dirty="0" smtClean="0"/>
              <a:t>    </a:t>
            </a:r>
            <a:r>
              <a:rPr lang="en-US" sz="1400" i="1" dirty="0" smtClean="0"/>
              <a:t>Note: </a:t>
            </a:r>
            <a:r>
              <a:rPr lang="en-US" sz="1400" dirty="0" smtClean="0"/>
              <a:t>This instructs </a:t>
            </a:r>
            <a:r>
              <a:rPr lang="en-US" sz="1400" dirty="0" err="1" smtClean="0"/>
              <a:t>EViews</a:t>
            </a:r>
            <a:r>
              <a:rPr lang="en-US" sz="1400" dirty="0" smtClean="0"/>
              <a:t> to     </a:t>
            </a:r>
          </a:p>
          <a:p>
            <a:pPr marL="0" indent="0" eaLnBrk="1" hangingPunct="1">
              <a:buNone/>
              <a:defRPr/>
            </a:pPr>
            <a:r>
              <a:rPr lang="en-US" sz="1400" dirty="0"/>
              <a:t> </a:t>
            </a:r>
            <a:r>
              <a:rPr lang="en-US" sz="1400" dirty="0" smtClean="0"/>
              <a:t>     create a new series and name it  </a:t>
            </a:r>
          </a:p>
          <a:p>
            <a:pPr marL="0" indent="0" eaLnBrk="1" hangingPunct="1">
              <a:buNone/>
              <a:defRPr/>
            </a:pPr>
            <a:r>
              <a:rPr lang="en-US" sz="1400" dirty="0"/>
              <a:t> </a:t>
            </a:r>
            <a:r>
              <a:rPr lang="en-US" sz="1400" dirty="0" smtClean="0"/>
              <a:t>     </a:t>
            </a:r>
            <a:r>
              <a:rPr lang="en-US" sz="1400" dirty="0" err="1" smtClean="0"/>
              <a:t>newseries</a:t>
            </a:r>
            <a:r>
              <a:rPr lang="en-US" sz="1400" dirty="0" smtClean="0"/>
              <a:t>. </a:t>
            </a:r>
          </a:p>
          <a:p>
            <a:pPr marL="231775" indent="-231775" eaLnBrk="1" hangingPunct="1">
              <a:buFont typeface="+mj-lt"/>
              <a:buAutoNum type="arabicPeriod" startAt="2"/>
              <a:defRPr/>
            </a:pPr>
            <a:r>
              <a:rPr lang="en-US" sz="1600" dirty="0" smtClean="0"/>
              <a:t>Press </a:t>
            </a:r>
            <a:r>
              <a:rPr lang="en-US" sz="1600" b="1" dirty="0" smtClean="0"/>
              <a:t>Enter.</a:t>
            </a:r>
          </a:p>
          <a:p>
            <a:pPr marL="231775" indent="-231775" eaLnBrk="1" hangingPunct="1">
              <a:buFont typeface="+mj-lt"/>
              <a:buAutoNum type="arabicPeriod" startAt="2"/>
              <a:defRPr/>
            </a:pPr>
            <a:r>
              <a:rPr lang="en-US" sz="1600" dirty="0" smtClean="0"/>
              <a:t>Locate the new series (</a:t>
            </a:r>
            <a:r>
              <a:rPr lang="en-US" sz="1600" i="1" dirty="0" smtClean="0"/>
              <a:t>series2</a:t>
            </a:r>
            <a:r>
              <a:rPr lang="en-US" sz="1600" dirty="0" smtClean="0"/>
              <a:t>) in the </a:t>
            </a:r>
            <a:r>
              <a:rPr lang="en-US" sz="1600" dirty="0" err="1" smtClean="0"/>
              <a:t>workfile</a:t>
            </a:r>
            <a:r>
              <a:rPr lang="en-US" sz="1600" dirty="0" smtClean="0"/>
              <a:t> and open it</a:t>
            </a:r>
            <a:r>
              <a:rPr lang="en-US" sz="1600" b="1" dirty="0" smtClean="0"/>
              <a:t>.</a:t>
            </a:r>
            <a:endParaRPr lang="en-US" sz="1600" b="1" dirty="0"/>
          </a:p>
          <a:p>
            <a:pPr eaLnBrk="1" hangingPunct="1">
              <a:buFont typeface="Arial" pitchFamily="34" charset="0"/>
              <a:buChar char="•"/>
              <a:defRPr/>
            </a:pPr>
            <a:r>
              <a:rPr lang="en-US" sz="1600" dirty="0" smtClean="0"/>
              <a:t>The result is the new series (</a:t>
            </a:r>
            <a:r>
              <a:rPr lang="en-US" sz="1600" i="1" dirty="0" smtClean="0"/>
              <a:t>series2</a:t>
            </a:r>
            <a:r>
              <a:rPr lang="en-US" sz="1600" dirty="0" smtClean="0"/>
              <a:t>), which has the structure of the workfile and </a:t>
            </a:r>
            <a:r>
              <a:rPr lang="en-US" sz="1600" b="1" dirty="0" smtClean="0"/>
              <a:t>NA</a:t>
            </a:r>
            <a:r>
              <a:rPr lang="en-US" sz="1600" dirty="0" smtClean="0"/>
              <a:t> in all entries.</a:t>
            </a:r>
          </a:p>
          <a:p>
            <a:pPr marL="0" indent="0" eaLnBrk="1" hangingPunct="1">
              <a:buFontTx/>
              <a:buNone/>
              <a:defRPr/>
            </a:pPr>
            <a:endParaRPr lang="en-US" dirty="0" smtClean="0"/>
          </a:p>
          <a:p>
            <a:pPr marL="0" indent="0" eaLnBrk="1" hangingPunct="1">
              <a:buFontTx/>
              <a:buNone/>
              <a:defRPr/>
            </a:pPr>
            <a:endParaRPr lang="en-US" dirty="0" smtClean="0"/>
          </a:p>
          <a:p>
            <a:pPr eaLnBrk="1" hangingPunct="1">
              <a:defRPr/>
            </a:pPr>
            <a:endParaRPr lang="en-US" dirty="0" smtClean="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9124" y="1534633"/>
            <a:ext cx="4961741" cy="5153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41581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p:nvPr>
        </p:nvSpPr>
        <p:spPr/>
        <p:txBody>
          <a:bodyPr/>
          <a:lstStyle/>
          <a:p>
            <a:pPr eaLnBrk="1" hangingPunct="1"/>
            <a:r>
              <a:rPr lang="en-US" sz="2400" b="1" smtClean="0">
                <a:ea typeface="ＭＳ Ｐゴシック" pitchFamily="34" charset="-128"/>
              </a:rPr>
              <a:t>Groups</a:t>
            </a:r>
          </a:p>
        </p:txBody>
      </p:sp>
      <p:sp>
        <p:nvSpPr>
          <p:cNvPr id="4100" name="Rectangle 3"/>
          <p:cNvSpPr>
            <a:spLocks noGrp="1" noChangeArrowheads="1"/>
          </p:cNvSpPr>
          <p:nvPr>
            <p:ph idx="1"/>
          </p:nvPr>
        </p:nvSpPr>
        <p:spPr>
          <a:xfrm>
            <a:off x="608013" y="1281113"/>
            <a:ext cx="8163847" cy="4638675"/>
          </a:xfrm>
        </p:spPr>
        <p:txBody>
          <a:bodyPr/>
          <a:lstStyle/>
          <a:p>
            <a:pPr eaLnBrk="1" hangingPunct="1">
              <a:buSzPct val="100000"/>
              <a:buFont typeface="Arial" pitchFamily="34" charset="0"/>
              <a:buChar char="•"/>
              <a:defRPr/>
            </a:pPr>
            <a:r>
              <a:rPr lang="en-US" sz="1800" dirty="0"/>
              <a:t>Groups help you work with multiple series.</a:t>
            </a:r>
          </a:p>
          <a:p>
            <a:pPr eaLnBrk="1" hangingPunct="1">
              <a:buSzPct val="100000"/>
              <a:buFont typeface="Arial" pitchFamily="34" charset="0"/>
              <a:buChar char="•"/>
              <a:defRPr/>
            </a:pPr>
            <a:r>
              <a:rPr lang="en-US" sz="1800" dirty="0" smtClean="0"/>
              <a:t>A </a:t>
            </a:r>
            <a:r>
              <a:rPr lang="en-US" sz="1800" dirty="0"/>
              <a:t>Group is a list of series names (and potentially mathematical expressions) that provides access to all the data in that list. </a:t>
            </a:r>
            <a:endParaRPr lang="en-US" sz="1800" dirty="0" smtClean="0"/>
          </a:p>
          <a:p>
            <a:pPr eaLnBrk="1" hangingPunct="1">
              <a:buSzPct val="100000"/>
              <a:buFont typeface="Arial" pitchFamily="34" charset="0"/>
              <a:buChar char="•"/>
              <a:defRPr/>
            </a:pPr>
            <a:r>
              <a:rPr lang="en-US" sz="1800" dirty="0" smtClean="0"/>
              <a:t>Once </a:t>
            </a:r>
            <a:r>
              <a:rPr lang="en-US" sz="1800" dirty="0"/>
              <a:t>you create a </a:t>
            </a:r>
            <a:r>
              <a:rPr lang="en-US" sz="1800" b="1" i="1" dirty="0"/>
              <a:t>Group Object</a:t>
            </a:r>
            <a:r>
              <a:rPr lang="en-US" sz="1800" dirty="0"/>
              <a:t>, you can use the group name in many places to refer to all the series contained in that group.</a:t>
            </a:r>
          </a:p>
          <a:p>
            <a:pPr eaLnBrk="1" hangingPunct="1">
              <a:lnSpc>
                <a:spcPct val="200000"/>
              </a:lnSpc>
              <a:buSzPct val="100000"/>
              <a:buFont typeface="Arial" pitchFamily="34" charset="0"/>
              <a:buChar char="•"/>
              <a:defRPr/>
            </a:pPr>
            <a:r>
              <a:rPr lang="en-US" sz="1800" dirty="0"/>
              <a:t>A few features of groups:</a:t>
            </a:r>
          </a:p>
          <a:p>
            <a:pPr lvl="1" eaLnBrk="1" hangingPunct="1">
              <a:spcAft>
                <a:spcPts val="600"/>
              </a:spcAft>
              <a:buFont typeface="Wingdings" pitchFamily="2" charset="2"/>
              <a:buChar char="ü"/>
              <a:defRPr/>
            </a:pPr>
            <a:r>
              <a:rPr lang="en-US" sz="1600" dirty="0" smtClean="0"/>
              <a:t>A group is a “live” feed and is NOT a copy of each individual series. This means that if the data in one of the series changes, these changes will also be reflected in the group containing the series.</a:t>
            </a:r>
          </a:p>
          <a:p>
            <a:pPr lvl="1" eaLnBrk="1" hangingPunct="1">
              <a:spcAft>
                <a:spcPts val="600"/>
              </a:spcAft>
              <a:buFont typeface="Wingdings" pitchFamily="2" charset="2"/>
              <a:buChar char="ü"/>
              <a:defRPr/>
            </a:pPr>
            <a:r>
              <a:rPr lang="en-US" sz="1600" dirty="0" smtClean="0"/>
              <a:t>If a series is deleted from a workfile, the series identifier will be maintained. </a:t>
            </a:r>
            <a:r>
              <a:rPr lang="en-US" sz="1600" dirty="0"/>
              <a:t>I</a:t>
            </a:r>
            <a:r>
              <a:rPr lang="en-US" sz="1600" dirty="0" smtClean="0"/>
              <a:t>n the group spreadsheet the deleted series will contain NA values.</a:t>
            </a:r>
          </a:p>
          <a:p>
            <a:pPr lvl="1" eaLnBrk="1" hangingPunct="1">
              <a:spcAft>
                <a:spcPts val="600"/>
              </a:spcAft>
              <a:buFont typeface="Wingdings" pitchFamily="2" charset="2"/>
              <a:buChar char="ü"/>
              <a:defRPr/>
            </a:pPr>
            <a:r>
              <a:rPr lang="en-US" sz="1600" dirty="0" smtClean="0"/>
              <a:t>Renaming a series changes the reference in every group containing the series.</a:t>
            </a:r>
          </a:p>
          <a:p>
            <a:pPr eaLnBrk="1" hangingPunct="1">
              <a:buFont typeface="Wingdings" pitchFamily="2" charset="2"/>
              <a:buChar char="§"/>
              <a:defRPr/>
            </a:pPr>
            <a:endParaRPr lang="en-US" sz="2000" dirty="0"/>
          </a:p>
          <a:p>
            <a:pPr eaLnBrk="1" hangingPunct="1">
              <a:buFont typeface="Wingdings" pitchFamily="2" charset="2"/>
              <a:buChar char="§"/>
              <a:defRPr/>
            </a:pPr>
            <a:endParaRPr lang="en-US" sz="1600" dirty="0" smtClean="0"/>
          </a:p>
          <a:p>
            <a:pPr marL="744537" lvl="2" indent="0" eaLnBrk="1" hangingPunct="1">
              <a:buFont typeface="Times" pitchFamily="17" charset="0"/>
              <a:buNone/>
              <a:defRPr/>
            </a:pPr>
            <a:endParaRPr lang="en-US" sz="2000" dirty="0" smtClean="0"/>
          </a:p>
          <a:p>
            <a:pPr eaLnBrk="1" hangingPunct="1">
              <a:buFont typeface="Wingdings" pitchFamily="2" charset="2"/>
              <a:buChar char="§"/>
              <a:defRPr/>
            </a:pPr>
            <a:endParaRPr lang="en-US" sz="2000" dirty="0"/>
          </a:p>
          <a:p>
            <a:pPr marL="0" indent="0" eaLnBrk="1" hangingPunct="1">
              <a:buFontTx/>
              <a:buNone/>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5529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46C96DAA-5571-4EF8-93A2-2ACE8E3BCB64}" type="slidenum">
              <a:rPr lang="en-US" sz="800" smtClean="0"/>
              <a:pPr eaLnBrk="1" hangingPunct="1">
                <a:defRPr/>
              </a:pPr>
              <a:t>80</a:t>
            </a:fld>
            <a:endParaRPr lang="en-US" sz="800" smtClean="0"/>
          </a:p>
        </p:txBody>
      </p:sp>
    </p:spTree>
    <p:extLst>
      <p:ext uri="{BB962C8B-B14F-4D97-AF65-F5344CB8AC3E}">
        <p14:creationId xmlns:p14="http://schemas.microsoft.com/office/powerpoint/2010/main" val="154809211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p:txBody>
          <a:bodyPr/>
          <a:lstStyle/>
          <a:p>
            <a:pPr eaLnBrk="1" hangingPunct="1"/>
            <a:r>
              <a:rPr lang="en-US" sz="2400" b="1" dirty="0" smtClean="0">
                <a:ea typeface="ＭＳ Ｐゴシック" pitchFamily="34" charset="-128"/>
              </a:rPr>
              <a:t>Creating Groups: </a:t>
            </a:r>
            <a:br>
              <a:rPr lang="en-US" sz="2400" b="1" dirty="0" smtClean="0">
                <a:ea typeface="ＭＳ Ｐゴシック" pitchFamily="34" charset="-128"/>
              </a:rPr>
            </a:br>
            <a:r>
              <a:rPr lang="en-US" sz="2400" b="1" dirty="0" smtClean="0">
                <a:ea typeface="ＭＳ Ｐゴシック" pitchFamily="34" charset="-128"/>
              </a:rPr>
              <a:t>Example 1</a:t>
            </a:r>
          </a:p>
        </p:txBody>
      </p:sp>
      <p:sp>
        <p:nvSpPr>
          <p:cNvPr id="56323" name="Rectangle 3"/>
          <p:cNvSpPr>
            <a:spLocks noGrp="1" noChangeArrowheads="1"/>
          </p:cNvSpPr>
          <p:nvPr>
            <p:ph idx="1"/>
          </p:nvPr>
        </p:nvSpPr>
        <p:spPr>
          <a:xfrm>
            <a:off x="507588" y="1180398"/>
            <a:ext cx="7977188" cy="509588"/>
          </a:xfrm>
        </p:spPr>
        <p:txBody>
          <a:bodyPr/>
          <a:lstStyle/>
          <a:p>
            <a:pPr eaLnBrk="1" hangingPunct="1"/>
            <a:r>
              <a:rPr lang="en-US" sz="1800" dirty="0" smtClean="0">
                <a:ea typeface="ＭＳ Ｐゴシック" pitchFamily="34" charset="-128"/>
              </a:rPr>
              <a:t>There are a number of ways to create groups in </a:t>
            </a:r>
            <a:r>
              <a:rPr lang="en-US" sz="1800" dirty="0" err="1" smtClean="0">
                <a:ea typeface="ＭＳ Ｐゴシック" pitchFamily="34" charset="-128"/>
              </a:rPr>
              <a:t>EViews</a:t>
            </a:r>
            <a:r>
              <a:rPr lang="en-US" sz="1800" dirty="0" smtClean="0">
                <a:ea typeface="ＭＳ Ｐゴシック" pitchFamily="34" charset="-128"/>
              </a:rPr>
              <a:t>. </a:t>
            </a:r>
          </a:p>
        </p:txBody>
      </p:sp>
      <p:sp>
        <p:nvSpPr>
          <p:cNvPr id="56322"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3F00DEF9-1164-4444-BBAE-6224737F4EE6}" type="slidenum">
              <a:rPr lang="en-US" sz="800" smtClean="0"/>
              <a:pPr eaLnBrk="1" hangingPunct="1">
                <a:defRPr/>
              </a:pPr>
              <a:t>81</a:t>
            </a:fld>
            <a:endParaRPr lang="en-US" sz="800" smtClean="0"/>
          </a:p>
        </p:txBody>
      </p:sp>
      <p:sp>
        <p:nvSpPr>
          <p:cNvPr id="56325" name="Rectangle 3"/>
          <p:cNvSpPr txBox="1">
            <a:spLocks noChangeArrowheads="1"/>
          </p:cNvSpPr>
          <p:nvPr/>
        </p:nvSpPr>
        <p:spPr bwMode="auto">
          <a:xfrm>
            <a:off x="717662" y="1700619"/>
            <a:ext cx="7915976"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0" indent="0" eaLnBrk="1" hangingPunct="1">
              <a:spcBef>
                <a:spcPct val="20000"/>
              </a:spcBef>
              <a:buClr>
                <a:schemeClr val="accent2"/>
              </a:buClr>
              <a:buSzPct val="90000"/>
            </a:pPr>
            <a:r>
              <a:rPr lang="en-US" sz="1600" u="sng" dirty="0" smtClean="0">
                <a:solidFill>
                  <a:schemeClr val="hlink"/>
                </a:solidFill>
              </a:rPr>
              <a:t>Creating groups: Example 1 </a:t>
            </a:r>
          </a:p>
          <a:p>
            <a:pPr eaLnBrk="1" hangingPunct="1">
              <a:spcBef>
                <a:spcPct val="20000"/>
              </a:spcBef>
              <a:buClr>
                <a:schemeClr val="accent2"/>
              </a:buClr>
              <a:buSzPct val="90000"/>
              <a:buFont typeface="Arial" charset="0"/>
              <a:buAutoNum type="arabicPeriod"/>
            </a:pPr>
            <a:r>
              <a:rPr lang="en-US" sz="1600" dirty="0" smtClean="0">
                <a:solidFill>
                  <a:schemeClr val="hlink"/>
                </a:solidFill>
              </a:rPr>
              <a:t>Click on </a:t>
            </a:r>
            <a:r>
              <a:rPr lang="en-US" sz="1600" b="1" i="1" dirty="0" err="1" smtClean="0">
                <a:solidFill>
                  <a:schemeClr val="hlink"/>
                </a:solidFill>
              </a:rPr>
              <a:t>Timeseries</a:t>
            </a:r>
            <a:r>
              <a:rPr lang="en-US" sz="1600" dirty="0" smtClean="0">
                <a:solidFill>
                  <a:schemeClr val="hlink"/>
                </a:solidFill>
              </a:rPr>
              <a:t> page. Select </a:t>
            </a:r>
            <a:r>
              <a:rPr lang="en-US" sz="1600" b="1" dirty="0">
                <a:solidFill>
                  <a:schemeClr val="hlink"/>
                </a:solidFill>
              </a:rPr>
              <a:t>Object → New Object </a:t>
            </a:r>
            <a:r>
              <a:rPr lang="en-US" sz="1600" dirty="0">
                <a:solidFill>
                  <a:schemeClr val="hlink"/>
                </a:solidFill>
              </a:rPr>
              <a:t>from </a:t>
            </a:r>
            <a:r>
              <a:rPr lang="en-US" sz="1600" dirty="0" smtClean="0">
                <a:solidFill>
                  <a:schemeClr val="hlink"/>
                </a:solidFill>
              </a:rPr>
              <a:t>the main  </a:t>
            </a:r>
            <a:r>
              <a:rPr lang="en-US" sz="1600" dirty="0">
                <a:solidFill>
                  <a:schemeClr val="hlink"/>
                </a:solidFill>
              </a:rPr>
              <a:t>menu.</a:t>
            </a:r>
          </a:p>
          <a:p>
            <a:pPr eaLnBrk="1" hangingPunct="1">
              <a:spcBef>
                <a:spcPct val="20000"/>
              </a:spcBef>
              <a:buClr>
                <a:schemeClr val="accent2"/>
              </a:buClr>
              <a:buSzPct val="90000"/>
              <a:buFont typeface="Arial" charset="0"/>
              <a:buAutoNum type="arabicPeriod"/>
            </a:pPr>
            <a:r>
              <a:rPr lang="en-US" sz="1600" dirty="0" smtClean="0">
                <a:solidFill>
                  <a:schemeClr val="hlink"/>
                </a:solidFill>
              </a:rPr>
              <a:t>The </a:t>
            </a:r>
            <a:r>
              <a:rPr lang="en-US" sz="1600" b="1" dirty="0" smtClean="0">
                <a:solidFill>
                  <a:schemeClr val="hlink"/>
                </a:solidFill>
              </a:rPr>
              <a:t>New Object </a:t>
            </a:r>
            <a:r>
              <a:rPr lang="en-US" sz="1600" dirty="0" smtClean="0">
                <a:solidFill>
                  <a:schemeClr val="hlink"/>
                </a:solidFill>
              </a:rPr>
              <a:t>box opens up. Select </a:t>
            </a:r>
            <a:r>
              <a:rPr lang="en-US" sz="1600" dirty="0">
                <a:solidFill>
                  <a:schemeClr val="hlink"/>
                </a:solidFill>
              </a:rPr>
              <a:t>the </a:t>
            </a:r>
            <a:r>
              <a:rPr lang="en-US" sz="1600" b="1" dirty="0">
                <a:solidFill>
                  <a:schemeClr val="hlink"/>
                </a:solidFill>
              </a:rPr>
              <a:t>Group</a:t>
            </a:r>
            <a:r>
              <a:rPr lang="en-US" sz="1600" dirty="0">
                <a:solidFill>
                  <a:schemeClr val="hlink"/>
                </a:solidFill>
              </a:rPr>
              <a:t> </a:t>
            </a:r>
            <a:r>
              <a:rPr lang="en-US" sz="1600" dirty="0" smtClean="0">
                <a:solidFill>
                  <a:schemeClr val="hlink"/>
                </a:solidFill>
              </a:rPr>
              <a:t>option. </a:t>
            </a:r>
          </a:p>
          <a:p>
            <a:pPr eaLnBrk="1" hangingPunct="1">
              <a:spcBef>
                <a:spcPct val="20000"/>
              </a:spcBef>
              <a:buClr>
                <a:schemeClr val="accent2"/>
              </a:buClr>
              <a:buSzPct val="90000"/>
              <a:buFont typeface="Arial" charset="0"/>
              <a:buAutoNum type="arabicPeriod"/>
            </a:pPr>
            <a:r>
              <a:rPr lang="en-US" sz="1600" dirty="0" smtClean="0">
                <a:solidFill>
                  <a:schemeClr val="hlink"/>
                </a:solidFill>
              </a:rPr>
              <a:t>You can name your group under the section </a:t>
            </a:r>
            <a:r>
              <a:rPr lang="en-US" sz="1600" b="1" dirty="0" smtClean="0">
                <a:solidFill>
                  <a:schemeClr val="hlink"/>
                </a:solidFill>
              </a:rPr>
              <a:t>Name for object </a:t>
            </a:r>
            <a:r>
              <a:rPr lang="en-US" sz="1600" dirty="0" smtClean="0">
                <a:solidFill>
                  <a:schemeClr val="hlink"/>
                </a:solidFill>
              </a:rPr>
              <a:t>(in this case, we named it </a:t>
            </a:r>
            <a:r>
              <a:rPr lang="en-US" sz="1600" i="1" dirty="0" smtClean="0">
                <a:solidFill>
                  <a:schemeClr val="hlink"/>
                </a:solidFill>
              </a:rPr>
              <a:t>group01</a:t>
            </a:r>
            <a:r>
              <a:rPr lang="en-US" sz="1600" dirty="0" smtClean="0">
                <a:solidFill>
                  <a:schemeClr val="hlink"/>
                </a:solidFill>
              </a:rPr>
              <a:t>), then press </a:t>
            </a:r>
            <a:r>
              <a:rPr lang="en-US" sz="1600" b="1" dirty="0" smtClean="0">
                <a:solidFill>
                  <a:schemeClr val="hlink"/>
                </a:solidFill>
              </a:rPr>
              <a:t>OK</a:t>
            </a:r>
            <a:r>
              <a:rPr lang="en-US" sz="1600" dirty="0" smtClean="0">
                <a:solidFill>
                  <a:schemeClr val="hlink"/>
                </a:solidFill>
              </a:rPr>
              <a:t>. </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591" y="3256757"/>
            <a:ext cx="3962400"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2294" y="2932907"/>
            <a:ext cx="2838450"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089193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CC191CC2-4297-4CF3-81FD-442220E801D4}" type="slidenum">
              <a:rPr lang="en-US" sz="800" smtClean="0">
                <a:solidFill>
                  <a:schemeClr val="accent1"/>
                </a:solidFill>
              </a:rPr>
              <a:pPr>
                <a:defRPr/>
              </a:pPr>
              <a:t>82</a:t>
            </a:fld>
            <a:endParaRPr lang="en-US" sz="800" smtClean="0">
              <a:solidFill>
                <a:schemeClr val="accent1"/>
              </a:solidFill>
            </a:endParaRPr>
          </a:p>
        </p:txBody>
      </p:sp>
      <p:pic>
        <p:nvPicPr>
          <p:cNvPr id="5734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5488" y="1336675"/>
            <a:ext cx="3398837" cy="232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48" name="Rectangle 3"/>
          <p:cNvSpPr txBox="1">
            <a:spLocks noChangeArrowheads="1"/>
          </p:cNvSpPr>
          <p:nvPr/>
        </p:nvSpPr>
        <p:spPr bwMode="auto">
          <a:xfrm>
            <a:off x="793750" y="1360488"/>
            <a:ext cx="3668713"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342900" indent="-342900" eaLnBrk="1" hangingPunct="1">
              <a:spcBef>
                <a:spcPct val="20000"/>
              </a:spcBef>
              <a:buClr>
                <a:schemeClr val="accent2"/>
              </a:buClr>
              <a:buSzPct val="90000"/>
              <a:buFont typeface="+mj-lt"/>
              <a:buAutoNum type="arabicPeriod" startAt="4"/>
            </a:pPr>
            <a:r>
              <a:rPr lang="en-US" sz="1600" dirty="0">
                <a:solidFill>
                  <a:schemeClr val="hlink"/>
                </a:solidFill>
              </a:rPr>
              <a:t>The </a:t>
            </a:r>
            <a:r>
              <a:rPr lang="en-US" sz="1600" b="1" dirty="0">
                <a:solidFill>
                  <a:schemeClr val="hlink"/>
                </a:solidFill>
              </a:rPr>
              <a:t>Series List </a:t>
            </a:r>
            <a:r>
              <a:rPr lang="en-US" sz="1600" dirty="0">
                <a:solidFill>
                  <a:schemeClr val="hlink"/>
                </a:solidFill>
              </a:rPr>
              <a:t>window appears. Enter the series names you wish to include in the group (separated by spaces).</a:t>
            </a:r>
          </a:p>
        </p:txBody>
      </p:sp>
      <p:sp>
        <p:nvSpPr>
          <p:cNvPr id="57349" name="Rectangle 2"/>
          <p:cNvSpPr txBox="1">
            <a:spLocks noChangeArrowheads="1"/>
          </p:cNvSpPr>
          <p:nvPr/>
        </p:nvSpPr>
        <p:spPr bwMode="auto">
          <a:xfrm>
            <a:off x="412750"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chemeClr val="hlink"/>
                </a:solidFill>
              </a:rPr>
              <a:t>Creating Groups: </a:t>
            </a:r>
            <a:endParaRPr lang="en-US" sz="2400" b="1" dirty="0" smtClean="0">
              <a:solidFill>
                <a:schemeClr val="hlink"/>
              </a:solidFill>
            </a:endParaRPr>
          </a:p>
          <a:p>
            <a:pPr eaLnBrk="1" hangingPunct="1"/>
            <a:r>
              <a:rPr lang="en-US" sz="2400" b="1" dirty="0" smtClean="0">
                <a:solidFill>
                  <a:schemeClr val="hlink"/>
                </a:solidFill>
              </a:rPr>
              <a:t>Example </a:t>
            </a:r>
            <a:r>
              <a:rPr lang="en-US" sz="2400" b="1" dirty="0">
                <a:solidFill>
                  <a:schemeClr val="hlink"/>
                </a:solidFill>
              </a:rPr>
              <a:t>1 </a:t>
            </a:r>
            <a:r>
              <a:rPr lang="en-US" sz="1800" b="1" dirty="0">
                <a:solidFill>
                  <a:schemeClr val="hlink"/>
                </a:solidFill>
              </a:rPr>
              <a:t>(cont’d)</a:t>
            </a:r>
          </a:p>
        </p:txBody>
      </p:sp>
    </p:spTree>
    <p:extLst>
      <p:ext uri="{BB962C8B-B14F-4D97-AF65-F5344CB8AC3E}">
        <p14:creationId xmlns:p14="http://schemas.microsoft.com/office/powerpoint/2010/main" val="38727866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CC191CC2-4297-4CF3-81FD-442220E801D4}" type="slidenum">
              <a:rPr lang="en-US" sz="800" smtClean="0">
                <a:solidFill>
                  <a:schemeClr val="accent1"/>
                </a:solidFill>
              </a:rPr>
              <a:pPr>
                <a:defRPr/>
              </a:pPr>
              <a:t>83</a:t>
            </a:fld>
            <a:endParaRPr lang="en-US" sz="800" smtClean="0">
              <a:solidFill>
                <a:schemeClr val="accent1"/>
              </a:solidFill>
            </a:endParaRPr>
          </a:p>
        </p:txBody>
      </p:sp>
      <p:sp>
        <p:nvSpPr>
          <p:cNvPr id="57348" name="Rectangle 3"/>
          <p:cNvSpPr txBox="1">
            <a:spLocks noChangeArrowheads="1"/>
          </p:cNvSpPr>
          <p:nvPr/>
        </p:nvSpPr>
        <p:spPr bwMode="auto">
          <a:xfrm>
            <a:off x="623629" y="1222265"/>
            <a:ext cx="3267887"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As seen, </a:t>
            </a:r>
            <a:r>
              <a:rPr lang="en-US" sz="1600" dirty="0" err="1" smtClean="0">
                <a:solidFill>
                  <a:schemeClr val="hlink"/>
                </a:solidFill>
              </a:rPr>
              <a:t>EViews</a:t>
            </a:r>
            <a:r>
              <a:rPr lang="en-US" sz="1600" dirty="0" smtClean="0">
                <a:solidFill>
                  <a:schemeClr val="hlink"/>
                </a:solidFill>
              </a:rPr>
              <a:t> has added a new object (</a:t>
            </a:r>
            <a:r>
              <a:rPr lang="en-US" sz="1600" i="1" dirty="0" smtClean="0">
                <a:solidFill>
                  <a:schemeClr val="hlink"/>
                </a:solidFill>
              </a:rPr>
              <a:t>group01</a:t>
            </a:r>
            <a:r>
              <a:rPr lang="en-US" sz="1600" dirty="0" smtClean="0">
                <a:solidFill>
                  <a:schemeClr val="hlink"/>
                </a:solidFill>
              </a:rPr>
              <a:t>) which contains the data from the series we specified. </a:t>
            </a:r>
            <a:endParaRPr lang="en-US" sz="1600" dirty="0">
              <a:solidFill>
                <a:schemeClr val="hlink"/>
              </a:solidFill>
            </a:endParaRPr>
          </a:p>
        </p:txBody>
      </p:sp>
      <p:sp>
        <p:nvSpPr>
          <p:cNvPr id="57349" name="Rectangle 2"/>
          <p:cNvSpPr txBox="1">
            <a:spLocks noChangeArrowheads="1"/>
          </p:cNvSpPr>
          <p:nvPr/>
        </p:nvSpPr>
        <p:spPr bwMode="auto">
          <a:xfrm>
            <a:off x="412750"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chemeClr val="hlink"/>
                </a:solidFill>
              </a:rPr>
              <a:t>Creating Groups: </a:t>
            </a:r>
            <a:endParaRPr lang="en-US" sz="2400" b="1" dirty="0" smtClean="0">
              <a:solidFill>
                <a:schemeClr val="hlink"/>
              </a:solidFill>
            </a:endParaRPr>
          </a:p>
          <a:p>
            <a:pPr eaLnBrk="1" hangingPunct="1"/>
            <a:r>
              <a:rPr lang="en-US" sz="2400" b="1" dirty="0" smtClean="0">
                <a:solidFill>
                  <a:schemeClr val="hlink"/>
                </a:solidFill>
              </a:rPr>
              <a:t>Example </a:t>
            </a:r>
            <a:r>
              <a:rPr lang="en-US" sz="2400" b="1" dirty="0">
                <a:solidFill>
                  <a:schemeClr val="hlink"/>
                </a:solidFill>
              </a:rPr>
              <a:t>1 </a:t>
            </a:r>
            <a:r>
              <a:rPr lang="en-US" sz="1800" b="1" dirty="0">
                <a:solidFill>
                  <a:schemeClr val="hlink"/>
                </a:solidFill>
              </a:rPr>
              <a:t>(cont’d)</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1516" y="1222265"/>
            <a:ext cx="4845551" cy="4657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748894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2"/>
          <p:cNvSpPr>
            <a:spLocks noGrp="1" noChangeArrowheads="1"/>
          </p:cNvSpPr>
          <p:nvPr>
            <p:ph type="title"/>
          </p:nvPr>
        </p:nvSpPr>
        <p:spPr/>
        <p:txBody>
          <a:bodyPr/>
          <a:lstStyle/>
          <a:p>
            <a:pPr eaLnBrk="1" hangingPunct="1"/>
            <a:r>
              <a:rPr lang="en-US" sz="2400" b="1" dirty="0" smtClean="0">
                <a:ea typeface="ＭＳ Ｐゴシック" pitchFamily="34" charset="-128"/>
              </a:rPr>
              <a:t>Creating Groups: </a:t>
            </a:r>
            <a:br>
              <a:rPr lang="en-US" sz="2400" b="1" dirty="0" smtClean="0">
                <a:ea typeface="ＭＳ Ｐゴシック" pitchFamily="34" charset="-128"/>
              </a:rPr>
            </a:br>
            <a:r>
              <a:rPr lang="en-US" sz="2400" b="1" dirty="0" smtClean="0">
                <a:ea typeface="ＭＳ Ｐゴシック" pitchFamily="34" charset="-128"/>
              </a:rPr>
              <a:t>Example 2</a:t>
            </a:r>
          </a:p>
        </p:txBody>
      </p:sp>
      <p:sp>
        <p:nvSpPr>
          <p:cNvPr id="6" name="Rectangle 3"/>
          <p:cNvSpPr>
            <a:spLocks noGrp="1" noChangeArrowheads="1"/>
          </p:cNvSpPr>
          <p:nvPr>
            <p:ph idx="1"/>
          </p:nvPr>
        </p:nvSpPr>
        <p:spPr>
          <a:xfrm>
            <a:off x="579438" y="1741904"/>
            <a:ext cx="3556627" cy="1951038"/>
          </a:xfrm>
        </p:spPr>
        <p:txBody>
          <a:bodyPr/>
          <a:lstStyle/>
          <a:p>
            <a:pPr marL="0" indent="0" eaLnBrk="1" hangingPunct="1">
              <a:buFont typeface="Times" pitchFamily="17" charset="0"/>
              <a:buNone/>
              <a:defRPr/>
            </a:pPr>
            <a:r>
              <a:rPr lang="en-US" sz="1600" u="sng" dirty="0" smtClean="0"/>
              <a:t>Creating groups: Example 2</a:t>
            </a:r>
          </a:p>
          <a:p>
            <a:pPr marL="228600" indent="-228600" eaLnBrk="1" hangingPunct="1">
              <a:buFont typeface="+mj-lt"/>
              <a:buAutoNum type="arabicPeriod"/>
              <a:defRPr/>
            </a:pPr>
            <a:r>
              <a:rPr lang="en-US" sz="1600" dirty="0" smtClean="0"/>
              <a:t>Click on </a:t>
            </a:r>
            <a:r>
              <a:rPr lang="en-US" sz="1600" b="1" i="1" dirty="0" err="1" smtClean="0"/>
              <a:t>Timeseries</a:t>
            </a:r>
            <a:r>
              <a:rPr lang="en-US" sz="1600" dirty="0" smtClean="0"/>
              <a:t> page. Select </a:t>
            </a:r>
            <a:r>
              <a:rPr lang="en-US" sz="1600" b="1" dirty="0" smtClean="0"/>
              <a:t>Quick </a:t>
            </a:r>
            <a:r>
              <a:rPr lang="en-US" sz="1600" b="1" dirty="0"/>
              <a:t>→ </a:t>
            </a:r>
            <a:r>
              <a:rPr lang="en-US" sz="1600" b="1" dirty="0" smtClean="0"/>
              <a:t>Show </a:t>
            </a:r>
            <a:r>
              <a:rPr lang="en-US" sz="1600" dirty="0"/>
              <a:t>from the </a:t>
            </a:r>
            <a:r>
              <a:rPr lang="en-US" sz="1600" dirty="0" smtClean="0"/>
              <a:t>main menu (or </a:t>
            </a:r>
            <a:r>
              <a:rPr lang="en-US" sz="1600" b="1" dirty="0" smtClean="0"/>
              <a:t>Show</a:t>
            </a:r>
            <a:r>
              <a:rPr lang="en-US" sz="1600" dirty="0" smtClean="0"/>
              <a:t> from the workfile menu).</a:t>
            </a:r>
          </a:p>
          <a:p>
            <a:pPr marL="228600" indent="-228600" eaLnBrk="1" hangingPunct="1">
              <a:buFont typeface="+mj-lt"/>
              <a:buAutoNum type="arabicPeriod"/>
              <a:defRPr/>
            </a:pPr>
            <a:r>
              <a:rPr lang="en-US" sz="1600" dirty="0" smtClean="0"/>
              <a:t>The </a:t>
            </a:r>
            <a:r>
              <a:rPr lang="en-US" sz="1600" b="1" dirty="0" smtClean="0"/>
              <a:t>Show</a:t>
            </a:r>
            <a:r>
              <a:rPr lang="en-US" sz="1600" dirty="0" smtClean="0"/>
              <a:t> window appears. Type here the names of the series you wish to include in the group (in this example, we type </a:t>
            </a:r>
            <a:r>
              <a:rPr lang="en-US" sz="1600" b="1" dirty="0" smtClean="0"/>
              <a:t>log(</a:t>
            </a:r>
            <a:r>
              <a:rPr lang="en-US" sz="1600" b="1" dirty="0" err="1" smtClean="0"/>
              <a:t>gdp</a:t>
            </a:r>
            <a:r>
              <a:rPr lang="en-US" sz="1600" dirty="0" smtClean="0"/>
              <a:t>) </a:t>
            </a:r>
            <a:r>
              <a:rPr lang="en-US" sz="1600" b="1" dirty="0" smtClean="0"/>
              <a:t>log(</a:t>
            </a:r>
            <a:r>
              <a:rPr lang="en-US" sz="1600" b="1" dirty="0" err="1" smtClean="0"/>
              <a:t>inv</a:t>
            </a:r>
            <a:r>
              <a:rPr lang="en-US" sz="1600" b="1" dirty="0" smtClean="0"/>
              <a:t>)</a:t>
            </a:r>
            <a:r>
              <a:rPr lang="en-US" sz="1600" dirty="0" smtClean="0"/>
              <a:t>)</a:t>
            </a:r>
          </a:p>
          <a:p>
            <a:pPr marL="228600" indent="-228600" eaLnBrk="1" hangingPunct="1">
              <a:buFont typeface="+mj-lt"/>
              <a:buAutoNum type="arabicPeriod"/>
              <a:defRPr/>
            </a:pPr>
            <a:r>
              <a:rPr lang="en-US" sz="1600" dirty="0" smtClean="0"/>
              <a:t>Press </a:t>
            </a:r>
            <a:r>
              <a:rPr lang="en-US" sz="1600" b="1" dirty="0" smtClean="0"/>
              <a:t>OK</a:t>
            </a:r>
            <a:r>
              <a:rPr lang="en-US" sz="1600" dirty="0" smtClean="0"/>
              <a:t>.</a:t>
            </a:r>
          </a:p>
        </p:txBody>
      </p:sp>
      <p:sp>
        <p:nvSpPr>
          <p:cNvPr id="58370"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5C3C6D46-0860-46A2-BB3C-45345F177A13}" type="slidenum">
              <a:rPr lang="en-US" sz="800" smtClean="0"/>
              <a:pPr eaLnBrk="1" hangingPunct="1">
                <a:defRPr/>
              </a:pPr>
              <a:t>84</a:t>
            </a:fld>
            <a:endParaRPr lang="en-US" sz="800" smtClean="0"/>
          </a:p>
        </p:txBody>
      </p:sp>
      <p:sp>
        <p:nvSpPr>
          <p:cNvPr id="10" name="Rectangle 3"/>
          <p:cNvSpPr txBox="1">
            <a:spLocks noChangeArrowheads="1"/>
          </p:cNvSpPr>
          <p:nvPr/>
        </p:nvSpPr>
        <p:spPr bwMode="auto">
          <a:xfrm>
            <a:off x="579438" y="1154112"/>
            <a:ext cx="79771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pPr>
            <a:r>
              <a:rPr lang="en-US" sz="1800" dirty="0" smtClean="0">
                <a:ea typeface="ＭＳ Ｐゴシック" pitchFamily="34" charset="-128"/>
              </a:rPr>
              <a:t>You can also create a group in </a:t>
            </a:r>
            <a:r>
              <a:rPr lang="en-US" sz="1800" dirty="0" err="1" smtClean="0">
                <a:ea typeface="ＭＳ Ｐゴシック" pitchFamily="34" charset="-128"/>
              </a:rPr>
              <a:t>EViews</a:t>
            </a:r>
            <a:r>
              <a:rPr lang="en-US" sz="1800" dirty="0" smtClean="0">
                <a:ea typeface="ＭＳ Ｐゴシック" pitchFamily="34" charset="-128"/>
              </a:rPr>
              <a:t> is by using the</a:t>
            </a:r>
            <a:r>
              <a:rPr lang="en-US" sz="1800" b="1" i="1" dirty="0" smtClean="0">
                <a:ea typeface="ＭＳ Ｐゴシック" pitchFamily="34" charset="-128"/>
              </a:rPr>
              <a:t> Quick </a:t>
            </a:r>
            <a:r>
              <a:rPr lang="en-US" sz="1800" dirty="0" smtClean="0">
                <a:ea typeface="ＭＳ Ｐゴシック" pitchFamily="34" charset="-128"/>
              </a:rPr>
              <a:t>menu option. </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4712" y="1679649"/>
            <a:ext cx="3924300"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7284" y="4370867"/>
            <a:ext cx="2739156" cy="2242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Oval 16"/>
          <p:cNvSpPr>
            <a:spLocks noChangeArrowheads="1"/>
          </p:cNvSpPr>
          <p:nvPr/>
        </p:nvSpPr>
        <p:spPr bwMode="auto">
          <a:xfrm flipV="1">
            <a:off x="6229682" y="2547300"/>
            <a:ext cx="1592799" cy="24906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86792069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CC191CC2-4297-4CF3-81FD-442220E801D4}" type="slidenum">
              <a:rPr lang="en-US" sz="800" smtClean="0">
                <a:solidFill>
                  <a:schemeClr val="accent1"/>
                </a:solidFill>
              </a:rPr>
              <a:pPr>
                <a:defRPr/>
              </a:pPr>
              <a:t>85</a:t>
            </a:fld>
            <a:endParaRPr lang="en-US" sz="800" smtClean="0">
              <a:solidFill>
                <a:schemeClr val="accent1"/>
              </a:solidFill>
            </a:endParaRPr>
          </a:p>
        </p:txBody>
      </p:sp>
      <p:sp>
        <p:nvSpPr>
          <p:cNvPr id="57348" name="Rectangle 3"/>
          <p:cNvSpPr txBox="1">
            <a:spLocks noChangeArrowheads="1"/>
          </p:cNvSpPr>
          <p:nvPr/>
        </p:nvSpPr>
        <p:spPr bwMode="auto">
          <a:xfrm>
            <a:off x="412749" y="1125538"/>
            <a:ext cx="3202985" cy="300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The result is shown here. </a:t>
            </a:r>
            <a:r>
              <a:rPr lang="en-US" sz="1600" dirty="0" err="1" smtClean="0">
                <a:solidFill>
                  <a:schemeClr val="hlink"/>
                </a:solidFill>
              </a:rPr>
              <a:t>EViews</a:t>
            </a:r>
            <a:r>
              <a:rPr lang="en-US" sz="1600" dirty="0" smtClean="0">
                <a:solidFill>
                  <a:schemeClr val="hlink"/>
                </a:solidFill>
              </a:rPr>
              <a:t> has created a new (untitled) group containing the data from log(</a:t>
            </a:r>
            <a:r>
              <a:rPr lang="en-US" sz="1600" dirty="0" err="1" smtClean="0">
                <a:solidFill>
                  <a:schemeClr val="hlink"/>
                </a:solidFill>
              </a:rPr>
              <a:t>gdp</a:t>
            </a:r>
            <a:r>
              <a:rPr lang="en-US" sz="1600" dirty="0" smtClean="0">
                <a:solidFill>
                  <a:schemeClr val="hlink"/>
                </a:solidFill>
              </a:rPr>
              <a:t>) and log(</a:t>
            </a:r>
            <a:r>
              <a:rPr lang="en-US" sz="1600" dirty="0" err="1" smtClean="0">
                <a:solidFill>
                  <a:schemeClr val="hlink"/>
                </a:solidFill>
              </a:rPr>
              <a:t>inv</a:t>
            </a:r>
            <a:r>
              <a:rPr lang="en-US" sz="1600" dirty="0" smtClean="0">
                <a:solidFill>
                  <a:schemeClr val="hlink"/>
                </a:solidFill>
              </a:rPr>
              <a:t>). </a:t>
            </a:r>
          </a:p>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If you would like to save the group, click the         button. </a:t>
            </a:r>
          </a:p>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The </a:t>
            </a:r>
            <a:r>
              <a:rPr lang="en-US" sz="1600" b="1" i="1" dirty="0" smtClean="0">
                <a:solidFill>
                  <a:schemeClr val="hlink"/>
                </a:solidFill>
              </a:rPr>
              <a:t>Object Name </a:t>
            </a:r>
            <a:r>
              <a:rPr lang="en-US" sz="1600" dirty="0" smtClean="0">
                <a:solidFill>
                  <a:schemeClr val="hlink"/>
                </a:solidFill>
              </a:rPr>
              <a:t>box opens up (as shown below). Name the group here (in our case </a:t>
            </a:r>
            <a:r>
              <a:rPr lang="en-US" sz="1600" i="1" dirty="0" err="1" smtClean="0">
                <a:solidFill>
                  <a:schemeClr val="hlink"/>
                </a:solidFill>
              </a:rPr>
              <a:t>group_log</a:t>
            </a:r>
            <a:r>
              <a:rPr lang="en-US" sz="1600" dirty="0" smtClean="0">
                <a:solidFill>
                  <a:schemeClr val="hlink"/>
                </a:solidFill>
              </a:rPr>
              <a:t>). </a:t>
            </a:r>
            <a:endParaRPr lang="en-US" sz="1600" dirty="0">
              <a:solidFill>
                <a:schemeClr val="hlink"/>
              </a:solidFill>
            </a:endParaRPr>
          </a:p>
        </p:txBody>
      </p:sp>
      <p:sp>
        <p:nvSpPr>
          <p:cNvPr id="57349" name="Rectangle 2"/>
          <p:cNvSpPr txBox="1">
            <a:spLocks noChangeArrowheads="1"/>
          </p:cNvSpPr>
          <p:nvPr/>
        </p:nvSpPr>
        <p:spPr bwMode="auto">
          <a:xfrm>
            <a:off x="412750"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chemeClr val="hlink"/>
                </a:solidFill>
              </a:rPr>
              <a:t>Creating Groups: </a:t>
            </a:r>
            <a:endParaRPr lang="en-US" sz="2400" b="1" dirty="0" smtClean="0">
              <a:solidFill>
                <a:schemeClr val="hlink"/>
              </a:solidFill>
            </a:endParaRPr>
          </a:p>
          <a:p>
            <a:pPr eaLnBrk="1" hangingPunct="1"/>
            <a:r>
              <a:rPr lang="en-US" sz="2400" b="1" dirty="0" smtClean="0">
                <a:solidFill>
                  <a:schemeClr val="hlink"/>
                </a:solidFill>
              </a:rPr>
              <a:t>Example </a:t>
            </a:r>
            <a:r>
              <a:rPr lang="en-US" sz="2400" b="1" dirty="0">
                <a:solidFill>
                  <a:schemeClr val="hlink"/>
                </a:solidFill>
              </a:rPr>
              <a:t>2</a:t>
            </a:r>
            <a:r>
              <a:rPr lang="en-US" sz="2400" b="1" dirty="0" smtClean="0">
                <a:solidFill>
                  <a:schemeClr val="hlink"/>
                </a:solidFill>
              </a:rPr>
              <a:t> </a:t>
            </a:r>
            <a:r>
              <a:rPr lang="en-US" sz="1800" b="1" dirty="0">
                <a:solidFill>
                  <a:schemeClr val="hlink"/>
                </a:solidFill>
              </a:rPr>
              <a:t>(cont’d)</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5735" y="1222264"/>
            <a:ext cx="5400675"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1542" y="2722932"/>
            <a:ext cx="36195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640" y="4131192"/>
            <a:ext cx="2881202" cy="1873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315353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2"/>
          <p:cNvSpPr>
            <a:spLocks noGrp="1" noChangeArrowheads="1"/>
          </p:cNvSpPr>
          <p:nvPr>
            <p:ph type="title"/>
          </p:nvPr>
        </p:nvSpPr>
        <p:spPr/>
        <p:txBody>
          <a:bodyPr/>
          <a:lstStyle/>
          <a:p>
            <a:pPr eaLnBrk="1" hangingPunct="1"/>
            <a:r>
              <a:rPr lang="en-US" sz="2400" b="1" dirty="0" smtClean="0">
                <a:ea typeface="ＭＳ Ｐゴシック" pitchFamily="34" charset="-128"/>
              </a:rPr>
              <a:t>Creating Groups: </a:t>
            </a:r>
            <a:br>
              <a:rPr lang="en-US" sz="2400" b="1" dirty="0" smtClean="0">
                <a:ea typeface="ＭＳ Ｐゴシック" pitchFamily="34" charset="-128"/>
              </a:rPr>
            </a:br>
            <a:r>
              <a:rPr lang="en-US" sz="2400" b="1" dirty="0" smtClean="0">
                <a:ea typeface="ＭＳ Ｐゴシック" pitchFamily="34" charset="-128"/>
              </a:rPr>
              <a:t>Example 3</a:t>
            </a:r>
          </a:p>
        </p:txBody>
      </p:sp>
      <p:sp>
        <p:nvSpPr>
          <p:cNvPr id="6" name="Rectangle 3"/>
          <p:cNvSpPr>
            <a:spLocks noGrp="1" noChangeArrowheads="1"/>
          </p:cNvSpPr>
          <p:nvPr>
            <p:ph idx="1"/>
          </p:nvPr>
        </p:nvSpPr>
        <p:spPr>
          <a:xfrm>
            <a:off x="625475" y="1837366"/>
            <a:ext cx="2900363" cy="4216400"/>
          </a:xfrm>
        </p:spPr>
        <p:txBody>
          <a:bodyPr/>
          <a:lstStyle/>
          <a:p>
            <a:pPr marL="0" indent="0" eaLnBrk="1" hangingPunct="1">
              <a:buFont typeface="Times" pitchFamily="17" charset="0"/>
              <a:buNone/>
              <a:defRPr/>
            </a:pPr>
            <a:r>
              <a:rPr lang="en-US" sz="1600" u="sng" dirty="0" smtClean="0"/>
              <a:t>Creating groups: Example 3</a:t>
            </a:r>
          </a:p>
          <a:p>
            <a:pPr marL="228600" indent="-228600" eaLnBrk="1" hangingPunct="1">
              <a:buFont typeface="+mj-lt"/>
              <a:buAutoNum type="arabicPeriod"/>
              <a:defRPr/>
            </a:pPr>
            <a:r>
              <a:rPr lang="en-US" sz="1600" dirty="0" smtClean="0"/>
              <a:t>Click on </a:t>
            </a:r>
            <a:r>
              <a:rPr lang="en-US" sz="1600" b="1" i="1" dirty="0" err="1" smtClean="0"/>
              <a:t>Timeseries</a:t>
            </a:r>
            <a:r>
              <a:rPr lang="en-US" sz="1600" dirty="0" smtClean="0"/>
              <a:t> page. Highlight the series you wish to group together (in this case </a:t>
            </a:r>
            <a:r>
              <a:rPr lang="en-US" sz="1600" i="1" dirty="0" smtClean="0"/>
              <a:t>g</a:t>
            </a:r>
            <a:r>
              <a:rPr lang="en-US" sz="1600" dirty="0" smtClean="0"/>
              <a:t> and </a:t>
            </a:r>
            <a:r>
              <a:rPr lang="en-US" sz="1600" i="1" dirty="0" err="1" smtClean="0"/>
              <a:t>pce</a:t>
            </a:r>
            <a:r>
              <a:rPr lang="en-US" sz="1600" dirty="0" smtClean="0"/>
              <a:t>).</a:t>
            </a:r>
          </a:p>
          <a:p>
            <a:pPr marL="228600" indent="-228600" eaLnBrk="1" hangingPunct="1">
              <a:buFont typeface="+mj-lt"/>
              <a:buAutoNum type="arabicPeriod"/>
              <a:defRPr/>
            </a:pPr>
            <a:r>
              <a:rPr lang="en-US" sz="1600" dirty="0" smtClean="0"/>
              <a:t>Right-click and select: </a:t>
            </a:r>
            <a:r>
              <a:rPr lang="en-US" sz="1600" b="1" dirty="0" smtClean="0"/>
              <a:t>Open  →  as Group.</a:t>
            </a:r>
          </a:p>
          <a:p>
            <a:pPr marL="0" indent="0" eaLnBrk="1" hangingPunct="1">
              <a:buNone/>
              <a:defRPr/>
            </a:pPr>
            <a:endParaRPr lang="en-US" sz="1600" b="1" dirty="0" smtClean="0"/>
          </a:p>
          <a:p>
            <a:pPr marL="0" indent="0" eaLnBrk="1" hangingPunct="1">
              <a:buFont typeface="Times" pitchFamily="17" charset="0"/>
              <a:buNone/>
              <a:defRPr/>
            </a:pPr>
            <a:endParaRPr lang="en-US" sz="1600" dirty="0" smtClean="0"/>
          </a:p>
          <a:p>
            <a:pPr marL="0" indent="0" eaLnBrk="1" hangingPunct="1">
              <a:buFont typeface="Times" pitchFamily="17" charset="0"/>
              <a:buNone/>
              <a:defRPr/>
            </a:pPr>
            <a:endParaRPr lang="en-US" sz="1800" b="1" i="1" dirty="0"/>
          </a:p>
          <a:p>
            <a:pPr marL="0" indent="0" eaLnBrk="1" hangingPunct="1">
              <a:buFont typeface="Times" pitchFamily="17" charset="0"/>
              <a:buNone/>
              <a:defRPr/>
            </a:pPr>
            <a:endParaRPr lang="en-US" sz="1800" dirty="0" smtClean="0"/>
          </a:p>
          <a:p>
            <a:pPr eaLnBrk="1" hangingPunct="1">
              <a:buFont typeface="Wingdings" pitchFamily="2" charset="2"/>
              <a:buChar char="§"/>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6041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BFD56D10-9210-4211-8DB9-1EB6FBEAA511}" type="slidenum">
              <a:rPr lang="en-US" sz="800" smtClean="0"/>
              <a:pPr eaLnBrk="1" hangingPunct="1">
                <a:defRPr/>
              </a:pPr>
              <a:t>86</a:t>
            </a:fld>
            <a:endParaRPr lang="en-US" sz="800" smtClean="0"/>
          </a:p>
        </p:txBody>
      </p:sp>
      <p:pic>
        <p:nvPicPr>
          <p:cNvPr id="6042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5838" y="1963221"/>
            <a:ext cx="5124450" cy="414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3"/>
          <p:cNvSpPr txBox="1">
            <a:spLocks noChangeArrowheads="1"/>
          </p:cNvSpPr>
          <p:nvPr/>
        </p:nvSpPr>
        <p:spPr bwMode="auto">
          <a:xfrm>
            <a:off x="473112" y="1154112"/>
            <a:ext cx="79771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pPr>
            <a:r>
              <a:rPr lang="en-US" sz="1800" dirty="0">
                <a:ea typeface="ＭＳ Ｐゴシック" pitchFamily="34" charset="-128"/>
              </a:rPr>
              <a:t>Perhaps the easiest way to create groups is to select series directly from the </a:t>
            </a:r>
            <a:r>
              <a:rPr lang="en-US" sz="1800" dirty="0" err="1" smtClean="0">
                <a:ea typeface="ＭＳ Ｐゴシック" pitchFamily="34" charset="-128"/>
              </a:rPr>
              <a:t>workfile</a:t>
            </a:r>
            <a:r>
              <a:rPr lang="en-US" sz="1800" dirty="0" smtClean="0">
                <a:ea typeface="ＭＳ Ｐゴシック" pitchFamily="34" charset="-128"/>
              </a:rPr>
              <a:t>. </a:t>
            </a:r>
          </a:p>
        </p:txBody>
      </p:sp>
    </p:spTree>
    <p:extLst>
      <p:ext uri="{BB962C8B-B14F-4D97-AF65-F5344CB8AC3E}">
        <p14:creationId xmlns:p14="http://schemas.microsoft.com/office/powerpoint/2010/main" val="24511863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CC191CC2-4297-4CF3-81FD-442220E801D4}" type="slidenum">
              <a:rPr lang="en-US" sz="800" smtClean="0">
                <a:solidFill>
                  <a:schemeClr val="accent1"/>
                </a:solidFill>
              </a:rPr>
              <a:pPr>
                <a:defRPr/>
              </a:pPr>
              <a:t>87</a:t>
            </a:fld>
            <a:endParaRPr lang="en-US" sz="800" smtClean="0">
              <a:solidFill>
                <a:schemeClr val="accent1"/>
              </a:solidFill>
            </a:endParaRPr>
          </a:p>
        </p:txBody>
      </p:sp>
      <p:sp>
        <p:nvSpPr>
          <p:cNvPr id="57348" name="Rectangle 3"/>
          <p:cNvSpPr txBox="1">
            <a:spLocks noChangeArrowheads="1"/>
          </p:cNvSpPr>
          <p:nvPr/>
        </p:nvSpPr>
        <p:spPr bwMode="auto">
          <a:xfrm>
            <a:off x="412749" y="1125538"/>
            <a:ext cx="3202985" cy="2882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The result is shown here. </a:t>
            </a:r>
            <a:r>
              <a:rPr lang="en-US" sz="1600" dirty="0" err="1" smtClean="0">
                <a:solidFill>
                  <a:schemeClr val="hlink"/>
                </a:solidFill>
              </a:rPr>
              <a:t>EViews</a:t>
            </a:r>
            <a:r>
              <a:rPr lang="en-US" sz="1600" dirty="0" smtClean="0">
                <a:solidFill>
                  <a:schemeClr val="hlink"/>
                </a:solidFill>
              </a:rPr>
              <a:t> has created a new (untitled) group containing the data from </a:t>
            </a:r>
            <a:r>
              <a:rPr lang="en-US" sz="1600" b="1" dirty="0" smtClean="0">
                <a:solidFill>
                  <a:schemeClr val="hlink"/>
                </a:solidFill>
              </a:rPr>
              <a:t>g </a:t>
            </a:r>
            <a:r>
              <a:rPr lang="en-US" sz="1600" dirty="0" smtClean="0">
                <a:solidFill>
                  <a:schemeClr val="hlink"/>
                </a:solidFill>
              </a:rPr>
              <a:t>and </a:t>
            </a:r>
            <a:r>
              <a:rPr lang="en-US" sz="1600" b="1" dirty="0" err="1" smtClean="0">
                <a:solidFill>
                  <a:schemeClr val="hlink"/>
                </a:solidFill>
              </a:rPr>
              <a:t>pce</a:t>
            </a:r>
            <a:r>
              <a:rPr lang="en-US" sz="1600" dirty="0" smtClean="0">
                <a:solidFill>
                  <a:schemeClr val="hlink"/>
                </a:solidFill>
              </a:rPr>
              <a:t>. </a:t>
            </a:r>
          </a:p>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As before, if you would like to save the group, click the         button. </a:t>
            </a:r>
          </a:p>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The </a:t>
            </a:r>
            <a:r>
              <a:rPr lang="en-US" sz="1600" b="1" i="1" dirty="0" smtClean="0">
                <a:solidFill>
                  <a:schemeClr val="hlink"/>
                </a:solidFill>
              </a:rPr>
              <a:t>Object Name </a:t>
            </a:r>
            <a:r>
              <a:rPr lang="en-US" sz="1600" dirty="0" smtClean="0">
                <a:solidFill>
                  <a:schemeClr val="hlink"/>
                </a:solidFill>
              </a:rPr>
              <a:t>box opens up. Name the group here (in our case </a:t>
            </a:r>
            <a:r>
              <a:rPr lang="en-US" sz="1600" i="1" dirty="0" smtClean="0">
                <a:solidFill>
                  <a:schemeClr val="hlink"/>
                </a:solidFill>
              </a:rPr>
              <a:t>group02</a:t>
            </a:r>
            <a:r>
              <a:rPr lang="en-US" sz="1600" dirty="0" smtClean="0">
                <a:solidFill>
                  <a:schemeClr val="hlink"/>
                </a:solidFill>
              </a:rPr>
              <a:t>). </a:t>
            </a:r>
            <a:endParaRPr lang="en-US" sz="1600" dirty="0">
              <a:solidFill>
                <a:schemeClr val="hlink"/>
              </a:solidFill>
            </a:endParaRPr>
          </a:p>
        </p:txBody>
      </p:sp>
      <p:sp>
        <p:nvSpPr>
          <p:cNvPr id="57349" name="Rectangle 2"/>
          <p:cNvSpPr txBox="1">
            <a:spLocks noChangeArrowheads="1"/>
          </p:cNvSpPr>
          <p:nvPr/>
        </p:nvSpPr>
        <p:spPr bwMode="auto">
          <a:xfrm>
            <a:off x="412750"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chemeClr val="hlink"/>
                </a:solidFill>
              </a:rPr>
              <a:t>Creating Groups: </a:t>
            </a:r>
            <a:endParaRPr lang="en-US" sz="2400" b="1" dirty="0" smtClean="0">
              <a:solidFill>
                <a:schemeClr val="hlink"/>
              </a:solidFill>
            </a:endParaRPr>
          </a:p>
          <a:p>
            <a:pPr eaLnBrk="1" hangingPunct="1"/>
            <a:r>
              <a:rPr lang="en-US" sz="2400" b="1" dirty="0" smtClean="0">
                <a:solidFill>
                  <a:schemeClr val="hlink"/>
                </a:solidFill>
              </a:rPr>
              <a:t>Example </a:t>
            </a:r>
            <a:r>
              <a:rPr lang="en-US" sz="2400" b="1" dirty="0">
                <a:solidFill>
                  <a:schemeClr val="hlink"/>
                </a:solidFill>
              </a:rPr>
              <a:t>3</a:t>
            </a:r>
            <a:r>
              <a:rPr lang="en-US" sz="2400" b="1" dirty="0" smtClean="0">
                <a:solidFill>
                  <a:schemeClr val="hlink"/>
                </a:solidFill>
              </a:rPr>
              <a:t> </a:t>
            </a:r>
            <a:r>
              <a:rPr lang="en-US" sz="1800" b="1" dirty="0">
                <a:solidFill>
                  <a:schemeClr val="hlink"/>
                </a:solidFill>
              </a:rPr>
              <a:t>(cont’d)</a:t>
            </a:r>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7718" y="2522907"/>
            <a:ext cx="36195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884" y="1197428"/>
            <a:ext cx="5269693" cy="5139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781" y="4008474"/>
            <a:ext cx="2946919" cy="1904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480186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2"/>
          <p:cNvSpPr>
            <a:spLocks noGrp="1" noChangeArrowheads="1"/>
          </p:cNvSpPr>
          <p:nvPr>
            <p:ph type="title"/>
          </p:nvPr>
        </p:nvSpPr>
        <p:spPr/>
        <p:txBody>
          <a:bodyPr/>
          <a:lstStyle/>
          <a:p>
            <a:pPr eaLnBrk="1" hangingPunct="1"/>
            <a:r>
              <a:rPr lang="en-US" sz="2400" b="1" dirty="0" smtClean="0">
                <a:ea typeface="ＭＳ Ｐゴシック" pitchFamily="34" charset="-128"/>
              </a:rPr>
              <a:t>Creating Groups: </a:t>
            </a:r>
            <a:br>
              <a:rPr lang="en-US" sz="2400" b="1" dirty="0" smtClean="0">
                <a:ea typeface="ＭＳ Ｐゴシック" pitchFamily="34" charset="-128"/>
              </a:rPr>
            </a:br>
            <a:r>
              <a:rPr lang="en-US" sz="2400" b="1" dirty="0" smtClean="0">
                <a:ea typeface="ＭＳ Ｐゴシック" pitchFamily="34" charset="-128"/>
              </a:rPr>
              <a:t>Example </a:t>
            </a:r>
            <a:r>
              <a:rPr lang="en-US" sz="2400" b="1" dirty="0">
                <a:ea typeface="ＭＳ Ｐゴシック" pitchFamily="34" charset="-128"/>
              </a:rPr>
              <a:t>4</a:t>
            </a:r>
            <a:endParaRPr lang="en-US" sz="2400" b="1" dirty="0" smtClean="0">
              <a:ea typeface="ＭＳ Ｐゴシック" pitchFamily="34" charset="-128"/>
            </a:endParaRPr>
          </a:p>
        </p:txBody>
      </p:sp>
      <p:sp>
        <p:nvSpPr>
          <p:cNvPr id="6" name="Rectangle 3"/>
          <p:cNvSpPr>
            <a:spLocks noGrp="1" noChangeArrowheads="1"/>
          </p:cNvSpPr>
          <p:nvPr>
            <p:ph idx="1"/>
          </p:nvPr>
        </p:nvSpPr>
        <p:spPr>
          <a:xfrm>
            <a:off x="625475" y="1837366"/>
            <a:ext cx="3000227" cy="4216400"/>
          </a:xfrm>
        </p:spPr>
        <p:txBody>
          <a:bodyPr/>
          <a:lstStyle/>
          <a:p>
            <a:pPr marL="0" indent="0" eaLnBrk="1" hangingPunct="1">
              <a:buFont typeface="Times" pitchFamily="17" charset="0"/>
              <a:buNone/>
              <a:defRPr/>
            </a:pPr>
            <a:r>
              <a:rPr lang="en-US" sz="1600" u="sng" dirty="0" smtClean="0"/>
              <a:t>Creating groups: Example 4</a:t>
            </a:r>
          </a:p>
          <a:p>
            <a:pPr marL="228600" indent="-228600" eaLnBrk="1" hangingPunct="1">
              <a:buFont typeface="+mj-lt"/>
              <a:buAutoNum type="arabicPeriod"/>
              <a:defRPr/>
            </a:pPr>
            <a:r>
              <a:rPr lang="en-US" sz="1600" dirty="0" smtClean="0"/>
              <a:t>Click on </a:t>
            </a:r>
            <a:r>
              <a:rPr lang="en-US" sz="1600" b="1" i="1" dirty="0" err="1" smtClean="0"/>
              <a:t>Timeseries</a:t>
            </a:r>
            <a:r>
              <a:rPr lang="en-US" sz="1600" dirty="0" smtClean="0"/>
              <a:t> page. Type on the command window:</a:t>
            </a:r>
            <a:endParaRPr lang="en-US" sz="1600" b="1" dirty="0" smtClean="0"/>
          </a:p>
          <a:p>
            <a:pPr marL="0" indent="0" eaLnBrk="1" hangingPunct="1">
              <a:buNone/>
              <a:defRPr/>
            </a:pPr>
            <a:endParaRPr lang="en-US" sz="1600" b="1" i="1" dirty="0" smtClean="0"/>
          </a:p>
          <a:p>
            <a:pPr marL="0" indent="0" algn="ctr" eaLnBrk="1" hangingPunct="1">
              <a:buNone/>
              <a:defRPr/>
            </a:pPr>
            <a:r>
              <a:rPr lang="en-US" sz="1600" b="1" i="1" dirty="0" smtClean="0"/>
              <a:t>group group03 </a:t>
            </a:r>
            <a:r>
              <a:rPr lang="en-US" sz="1600" b="1" i="1" dirty="0" err="1"/>
              <a:t>gdp</a:t>
            </a:r>
            <a:r>
              <a:rPr lang="en-US" sz="1600" b="1" i="1" dirty="0"/>
              <a:t> </a:t>
            </a:r>
            <a:r>
              <a:rPr lang="en-US" sz="1600" b="1" i="1" dirty="0" err="1"/>
              <a:t>gdp</a:t>
            </a:r>
            <a:r>
              <a:rPr lang="en-US" sz="1600" b="1" i="1" dirty="0"/>
              <a:t>(-1) log(</a:t>
            </a:r>
            <a:r>
              <a:rPr lang="en-US" sz="1600" b="1" i="1" dirty="0" err="1"/>
              <a:t>inv</a:t>
            </a:r>
            <a:r>
              <a:rPr lang="en-US" sz="1600" b="1" i="1" dirty="0"/>
              <a:t>) </a:t>
            </a:r>
            <a:r>
              <a:rPr lang="en-US" sz="1600" b="1" i="1" dirty="0" err="1"/>
              <a:t>pce</a:t>
            </a:r>
            <a:r>
              <a:rPr lang="en-US" sz="1600" b="1" i="1" dirty="0"/>
              <a:t>/</a:t>
            </a:r>
            <a:r>
              <a:rPr lang="en-US" sz="1600" b="1" i="1" dirty="0" err="1"/>
              <a:t>gdp</a:t>
            </a:r>
            <a:r>
              <a:rPr lang="en-US" sz="1600" b="1" i="1" dirty="0"/>
              <a:t> </a:t>
            </a:r>
          </a:p>
          <a:p>
            <a:pPr marL="0" indent="0" eaLnBrk="1" hangingPunct="1">
              <a:buNone/>
              <a:defRPr/>
            </a:pPr>
            <a:endParaRPr lang="en-US" sz="1600" b="1" dirty="0" smtClean="0"/>
          </a:p>
          <a:p>
            <a:pPr marL="342900" indent="-342900" eaLnBrk="1" hangingPunct="1">
              <a:buFont typeface="+mj-lt"/>
              <a:buAutoNum type="arabicPeriod" startAt="2"/>
              <a:defRPr/>
            </a:pPr>
            <a:r>
              <a:rPr lang="en-US" sz="1600" dirty="0" smtClean="0"/>
              <a:t>Press Enter. </a:t>
            </a:r>
          </a:p>
          <a:p>
            <a:pPr marL="0" indent="0" eaLnBrk="1" hangingPunct="1">
              <a:buFont typeface="Times" pitchFamily="17" charset="0"/>
              <a:buNone/>
              <a:defRPr/>
            </a:pPr>
            <a:endParaRPr lang="en-US" sz="1800" b="1" i="1" dirty="0"/>
          </a:p>
          <a:p>
            <a:pPr marL="0" indent="0" eaLnBrk="1" hangingPunct="1">
              <a:buFont typeface="Times" pitchFamily="17" charset="0"/>
              <a:buNone/>
              <a:defRPr/>
            </a:pPr>
            <a:endParaRPr lang="en-US" sz="1800" dirty="0" smtClean="0"/>
          </a:p>
          <a:p>
            <a:pPr eaLnBrk="1" hangingPunct="1">
              <a:buFont typeface="Wingdings" pitchFamily="2" charset="2"/>
              <a:buChar char="§"/>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6041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BFD56D10-9210-4211-8DB9-1EB6FBEAA511}" type="slidenum">
              <a:rPr lang="en-US" sz="800" smtClean="0"/>
              <a:pPr eaLnBrk="1" hangingPunct="1">
                <a:defRPr/>
              </a:pPr>
              <a:t>88</a:t>
            </a:fld>
            <a:endParaRPr lang="en-US" sz="800" smtClean="0"/>
          </a:p>
        </p:txBody>
      </p:sp>
      <p:sp>
        <p:nvSpPr>
          <p:cNvPr id="7" name="Rectangle 3"/>
          <p:cNvSpPr txBox="1">
            <a:spLocks noChangeArrowheads="1"/>
          </p:cNvSpPr>
          <p:nvPr/>
        </p:nvSpPr>
        <p:spPr bwMode="auto">
          <a:xfrm>
            <a:off x="473112" y="1154112"/>
            <a:ext cx="79771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pPr>
            <a:r>
              <a:rPr lang="en-US" sz="1800" dirty="0" smtClean="0">
                <a:ea typeface="ＭＳ Ｐゴシック" pitchFamily="34" charset="-128"/>
              </a:rPr>
              <a:t>As a last example, consider creating groups in </a:t>
            </a:r>
            <a:r>
              <a:rPr lang="en-US" sz="1800" dirty="0" err="1" smtClean="0">
                <a:ea typeface="ＭＳ Ｐゴシック" pitchFamily="34" charset="-128"/>
              </a:rPr>
              <a:t>EViews</a:t>
            </a:r>
            <a:r>
              <a:rPr lang="en-US" sz="1800" dirty="0" smtClean="0">
                <a:ea typeface="ＭＳ Ｐゴシック" pitchFamily="34" charset="-128"/>
              </a:rPr>
              <a:t> using the command window. </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9879" y="1894811"/>
            <a:ext cx="5334000"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703444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251FD1EF-BD05-4558-B57A-8BA6FA6B1DE3}" type="slidenum">
              <a:rPr lang="en-US" sz="800" smtClean="0">
                <a:solidFill>
                  <a:schemeClr val="accent1"/>
                </a:solidFill>
              </a:rPr>
              <a:pPr>
                <a:defRPr/>
              </a:pPr>
              <a:t>89</a:t>
            </a:fld>
            <a:endParaRPr lang="en-US" sz="800" smtClean="0">
              <a:solidFill>
                <a:schemeClr val="accent1"/>
              </a:solidFill>
            </a:endParaRPr>
          </a:p>
        </p:txBody>
      </p:sp>
      <p:sp>
        <p:nvSpPr>
          <p:cNvPr id="5" name="Rectangle 3"/>
          <p:cNvSpPr txBox="1">
            <a:spLocks noChangeArrowheads="1"/>
          </p:cNvSpPr>
          <p:nvPr/>
        </p:nvSpPr>
        <p:spPr bwMode="auto">
          <a:xfrm>
            <a:off x="571500" y="1277938"/>
            <a:ext cx="3096733" cy="4442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SzPct val="100000"/>
              <a:defRPr/>
            </a:pPr>
            <a:r>
              <a:rPr lang="en-US" sz="1600" dirty="0" smtClean="0"/>
              <a:t>The result is shown here. As you can notice, </a:t>
            </a:r>
            <a:r>
              <a:rPr lang="en-US" sz="1600" dirty="0" err="1" smtClean="0"/>
              <a:t>EViews</a:t>
            </a:r>
            <a:r>
              <a:rPr lang="en-US" sz="1600" dirty="0" smtClean="0"/>
              <a:t> has created a new group (</a:t>
            </a:r>
            <a:r>
              <a:rPr lang="en-US" sz="1600" i="1" dirty="0" smtClean="0"/>
              <a:t>group03</a:t>
            </a:r>
            <a:r>
              <a:rPr lang="en-US" sz="1600" dirty="0" smtClean="0"/>
              <a:t>) which contains the series we specified in the command window (</a:t>
            </a:r>
            <a:r>
              <a:rPr lang="en-US" sz="1600" i="1" dirty="0" err="1" smtClean="0"/>
              <a:t>gdp</a:t>
            </a:r>
            <a:r>
              <a:rPr lang="en-US" sz="1600" dirty="0" smtClean="0"/>
              <a:t>, </a:t>
            </a:r>
            <a:r>
              <a:rPr lang="en-US" sz="1600" i="1" dirty="0" smtClean="0"/>
              <a:t>lag GDP</a:t>
            </a:r>
            <a:r>
              <a:rPr lang="en-US" sz="1600" dirty="0" smtClean="0"/>
              <a:t>, </a:t>
            </a:r>
            <a:r>
              <a:rPr lang="en-US" sz="1600" i="1" dirty="0" smtClean="0"/>
              <a:t>log(</a:t>
            </a:r>
            <a:r>
              <a:rPr lang="en-US" sz="1600" i="1" dirty="0" err="1" smtClean="0"/>
              <a:t>inv</a:t>
            </a:r>
            <a:r>
              <a:rPr lang="en-US" sz="1600" i="1" dirty="0" smtClean="0"/>
              <a:t>) </a:t>
            </a:r>
            <a:r>
              <a:rPr lang="en-US" sz="1600" dirty="0" smtClean="0"/>
              <a:t>and </a:t>
            </a:r>
            <a:r>
              <a:rPr lang="en-US" sz="1600" i="1" dirty="0" smtClean="0"/>
              <a:t>PCE/GDP</a:t>
            </a:r>
            <a:r>
              <a:rPr lang="en-US" sz="1600" dirty="0" smtClean="0"/>
              <a:t>).</a:t>
            </a:r>
          </a:p>
          <a:p>
            <a:pPr eaLnBrk="1" hangingPunct="1">
              <a:buSzPct val="100000"/>
              <a:buFont typeface="Arial" pitchFamily="34" charset="0"/>
              <a:buChar char="•"/>
              <a:defRPr/>
            </a:pPr>
            <a:r>
              <a:rPr lang="en-US" sz="1600" dirty="0" smtClean="0"/>
              <a:t>As it must be </a:t>
            </a:r>
            <a:r>
              <a:rPr lang="en-US" sz="1600" dirty="0" err="1" smtClean="0"/>
              <a:t>evindent</a:t>
            </a:r>
            <a:r>
              <a:rPr lang="en-US" sz="1600" dirty="0" smtClean="0"/>
              <a:t> by now, groups may contain Series and Auto-series (series expressions such as log(</a:t>
            </a:r>
            <a:r>
              <a:rPr lang="en-US" sz="1600" dirty="0" err="1" smtClean="0"/>
              <a:t>inv</a:t>
            </a:r>
            <a:r>
              <a:rPr lang="en-US" sz="1600" dirty="0" smtClean="0"/>
              <a:t>), </a:t>
            </a:r>
            <a:r>
              <a:rPr lang="en-US" sz="1600" dirty="0" err="1" smtClean="0"/>
              <a:t>gdp</a:t>
            </a:r>
            <a:r>
              <a:rPr lang="en-US" sz="1600" dirty="0" smtClean="0"/>
              <a:t>(-1) and </a:t>
            </a:r>
            <a:r>
              <a:rPr lang="en-US" sz="1600" dirty="0" err="1" smtClean="0"/>
              <a:t>pce</a:t>
            </a:r>
            <a:r>
              <a:rPr lang="en-US" sz="1600" dirty="0" smtClean="0"/>
              <a:t>/</a:t>
            </a:r>
            <a:r>
              <a:rPr lang="en-US" sz="1600" dirty="0" err="1" smtClean="0"/>
              <a:t>gdp</a:t>
            </a:r>
            <a:r>
              <a:rPr lang="en-US" sz="1600" dirty="0" smtClean="0"/>
              <a:t>).  </a:t>
            </a:r>
          </a:p>
          <a:p>
            <a:pPr marL="0" indent="0" eaLnBrk="1" hangingPunct="1">
              <a:buFont typeface="Times" pitchFamily="17" charset="0"/>
              <a:buNone/>
              <a:defRPr/>
            </a:pPr>
            <a:endParaRPr lang="en-US" sz="1800" dirty="0" smtClean="0"/>
          </a:p>
          <a:p>
            <a:pPr eaLnBrk="1" hangingPunct="1">
              <a:buFont typeface="Wingdings" pitchFamily="2" charset="2"/>
              <a:buChar char="§"/>
              <a:defRPr/>
            </a:pPr>
            <a:endParaRPr lang="en-US" dirty="0" smtClean="0"/>
          </a:p>
          <a:p>
            <a:pPr marL="0" indent="0" eaLnBrk="1" hangingPunct="1">
              <a:buFontTx/>
              <a:buNone/>
              <a:defRPr/>
            </a:pPr>
            <a:endParaRPr lang="en-US" dirty="0" smtClean="0"/>
          </a:p>
          <a:p>
            <a:pPr eaLnBrk="1" hangingPunct="1">
              <a:defRPr/>
            </a:pPr>
            <a:endParaRPr lang="en-US" dirty="0" smtClean="0"/>
          </a:p>
        </p:txBody>
      </p:sp>
      <p:sp>
        <p:nvSpPr>
          <p:cNvPr id="59396" name="Rectangle 2"/>
          <p:cNvSpPr txBox="1">
            <a:spLocks noChangeArrowheads="1"/>
          </p:cNvSpPr>
          <p:nvPr/>
        </p:nvSpPr>
        <p:spPr bwMode="auto">
          <a:xfrm>
            <a:off x="382588"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chemeClr val="hlink"/>
                </a:solidFill>
              </a:rPr>
              <a:t>Creating Groups: </a:t>
            </a:r>
            <a:endParaRPr lang="en-US" sz="2400" b="1" dirty="0" smtClean="0">
              <a:solidFill>
                <a:schemeClr val="hlink"/>
              </a:solidFill>
            </a:endParaRPr>
          </a:p>
          <a:p>
            <a:pPr eaLnBrk="1" hangingPunct="1"/>
            <a:r>
              <a:rPr lang="en-US" sz="2400" b="1" dirty="0" smtClean="0">
                <a:solidFill>
                  <a:schemeClr val="hlink"/>
                </a:solidFill>
              </a:rPr>
              <a:t>Example </a:t>
            </a:r>
            <a:r>
              <a:rPr lang="en-US" sz="2400" b="1" dirty="0">
                <a:solidFill>
                  <a:schemeClr val="hlink"/>
                </a:solidFill>
              </a:rPr>
              <a:t>4</a:t>
            </a:r>
            <a:r>
              <a:rPr lang="en-US" sz="2400" b="1" dirty="0" smtClean="0">
                <a:solidFill>
                  <a:schemeClr val="hlink"/>
                </a:solidFill>
              </a:rPr>
              <a:t> </a:t>
            </a:r>
            <a:r>
              <a:rPr lang="en-US" sz="1800" b="1" dirty="0">
                <a:solidFill>
                  <a:schemeClr val="hlink"/>
                </a:solidFill>
              </a:rPr>
              <a:t>(cont’d)</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1290" y="1277938"/>
            <a:ext cx="5129490" cy="496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9719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sz="2400" b="1" dirty="0" smtClean="0">
                <a:ea typeface="ＭＳ Ｐゴシック" pitchFamily="34" charset="-128"/>
              </a:rPr>
              <a:t>Creating a New Series: </a:t>
            </a:r>
            <a:r>
              <a:rPr lang="en-US" sz="2400" b="1" dirty="0">
                <a:ea typeface="ＭＳ Ｐゴシック" pitchFamily="34" charset="-128"/>
              </a:rPr>
              <a:t/>
            </a:r>
            <a:br>
              <a:rPr lang="en-US" sz="2400" b="1" dirty="0">
                <a:ea typeface="ＭＳ Ｐゴシック" pitchFamily="34" charset="-128"/>
              </a:rPr>
            </a:br>
            <a:r>
              <a:rPr lang="en-US" sz="2400" b="1" dirty="0" smtClean="0">
                <a:ea typeface="ＭＳ Ｐゴシック" pitchFamily="34" charset="-128"/>
              </a:rPr>
              <a:t>Example 3 </a:t>
            </a:r>
          </a:p>
        </p:txBody>
      </p:sp>
      <p:sp>
        <p:nvSpPr>
          <p:cNvPr id="921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E3B801F1-1549-4044-AFD5-24A4695FC31D}" type="slidenum">
              <a:rPr lang="en-US" sz="800" smtClean="0"/>
              <a:pPr eaLnBrk="1" hangingPunct="1">
                <a:defRPr/>
              </a:pPr>
              <a:t>9</a:t>
            </a:fld>
            <a:endParaRPr lang="en-US" sz="800" smtClean="0"/>
          </a:p>
        </p:txBody>
      </p:sp>
      <p:sp>
        <p:nvSpPr>
          <p:cNvPr id="9" name="Rectangle 3"/>
          <p:cNvSpPr txBox="1">
            <a:spLocks noChangeArrowheads="1"/>
          </p:cNvSpPr>
          <p:nvPr/>
        </p:nvSpPr>
        <p:spPr bwMode="auto">
          <a:xfrm>
            <a:off x="682625" y="1766487"/>
            <a:ext cx="7246938"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algn="l" rtl="0" eaLnBrk="0" fontAlgn="base" hangingPunct="0">
              <a:spcBef>
                <a:spcPct val="20000"/>
              </a:spcBef>
              <a:spcAft>
                <a:spcPct val="0"/>
              </a:spcAft>
              <a:buClr>
                <a:schemeClr val="accent2"/>
              </a:buClr>
              <a:buSzPct val="90000"/>
              <a:buFont typeface="Times" pitchFamily="17"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7"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7"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7"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marL="0" indent="0" eaLnBrk="1" hangingPunct="1">
              <a:buFont typeface="Times" pitchFamily="17" charset="0"/>
              <a:buNone/>
              <a:defRPr/>
            </a:pPr>
            <a:r>
              <a:rPr lang="en-US" sz="1800" dirty="0" smtClean="0">
                <a:ea typeface="ＭＳ Ｐゴシック" pitchFamily="34" charset="-128"/>
              </a:rPr>
              <a:t> </a:t>
            </a:r>
            <a:r>
              <a:rPr lang="en-US" sz="1600" u="sng" dirty="0" smtClean="0">
                <a:ea typeface="ＭＳ Ｐゴシック" pitchFamily="34" charset="-128"/>
              </a:rPr>
              <a:t>Creating a series: Example 3</a:t>
            </a:r>
          </a:p>
          <a:p>
            <a:pPr marL="287338" indent="-233363" eaLnBrk="1" hangingPunct="1">
              <a:buFont typeface="+mj-lt"/>
              <a:buAutoNum type="arabicPeriod"/>
              <a:defRPr/>
            </a:pPr>
            <a:r>
              <a:rPr lang="en-US" sz="1600" dirty="0">
                <a:ea typeface="ＭＳ Ｐゴシック" pitchFamily="34" charset="-128"/>
              </a:rPr>
              <a:t>Click </a:t>
            </a:r>
            <a:r>
              <a:rPr lang="en-US" sz="1600" b="1" dirty="0">
                <a:ea typeface="ＭＳ Ｐゴシック" pitchFamily="34" charset="-128"/>
              </a:rPr>
              <a:t>Quick → Empty Group (Edit Series) </a:t>
            </a:r>
            <a:r>
              <a:rPr lang="en-US" sz="1600" dirty="0">
                <a:ea typeface="ＭＳ Ｐゴシック" pitchFamily="34" charset="-128"/>
              </a:rPr>
              <a:t>from the menu toolbar.</a:t>
            </a:r>
          </a:p>
          <a:p>
            <a:pPr marL="0" indent="0" eaLnBrk="1" hangingPunct="1">
              <a:buFont typeface="Times" pitchFamily="17" charset="0"/>
              <a:buNone/>
              <a:defRPr/>
            </a:pPr>
            <a:r>
              <a:rPr lang="en-US" sz="1600" u="sng" dirty="0" smtClean="0">
                <a:ea typeface="ＭＳ Ｐゴシック" pitchFamily="34" charset="-128"/>
              </a:rPr>
              <a:t> </a:t>
            </a:r>
          </a:p>
          <a:p>
            <a:pPr marL="0" indent="0" eaLnBrk="1" hangingPunct="1">
              <a:buFont typeface="Times" pitchFamily="17" charset="0"/>
              <a:buNone/>
              <a:defRPr/>
            </a:pPr>
            <a:endParaRPr lang="en-US" dirty="0" smtClean="0">
              <a:ea typeface="ＭＳ Ｐゴシック" pitchFamily="34" charset="-128"/>
            </a:endParaRPr>
          </a:p>
        </p:txBody>
      </p:sp>
      <p:sp>
        <p:nvSpPr>
          <p:cNvPr id="6" name="Rectangle 3"/>
          <p:cNvSpPr txBox="1">
            <a:spLocks noChangeArrowheads="1"/>
          </p:cNvSpPr>
          <p:nvPr/>
        </p:nvSpPr>
        <p:spPr bwMode="auto">
          <a:xfrm>
            <a:off x="483262" y="1204950"/>
            <a:ext cx="80073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defRPr/>
            </a:pPr>
            <a:r>
              <a:rPr lang="en-US" sz="1800" dirty="0" smtClean="0"/>
              <a:t>You can also use</a:t>
            </a:r>
            <a:r>
              <a:rPr lang="en-US" sz="1800" b="1" dirty="0" smtClean="0"/>
              <a:t> Quick </a:t>
            </a:r>
            <a:r>
              <a:rPr lang="en-US" sz="1800" dirty="0" smtClean="0"/>
              <a:t>menu items to create a series. </a:t>
            </a:r>
          </a:p>
          <a:p>
            <a:pPr marL="0" indent="0" eaLnBrk="1" hangingPunct="1">
              <a:buFontTx/>
              <a:buNone/>
              <a:defRPr/>
            </a:pPr>
            <a:endParaRPr lang="en-US" dirty="0" smtClean="0"/>
          </a:p>
          <a:p>
            <a:pPr eaLnBrk="1" hangingPunct="1">
              <a:buFont typeface="Times" pitchFamily="17" charset="0"/>
              <a:buChar char="•"/>
              <a:defRPr/>
            </a:pPr>
            <a:endParaRPr lang="en-US" dirty="0" smtClean="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3275" y="2473311"/>
            <a:ext cx="5267325"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615191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2"/>
          <p:cNvSpPr>
            <a:spLocks noGrp="1" noChangeArrowheads="1"/>
          </p:cNvSpPr>
          <p:nvPr>
            <p:ph type="title"/>
          </p:nvPr>
        </p:nvSpPr>
        <p:spPr/>
        <p:txBody>
          <a:bodyPr/>
          <a:lstStyle/>
          <a:p>
            <a:pPr eaLnBrk="1" hangingPunct="1"/>
            <a:r>
              <a:rPr lang="en-US" sz="2400" b="1" dirty="0" smtClean="0">
                <a:ea typeface="ＭＳ Ｐゴシック" pitchFamily="34" charset="-128"/>
              </a:rPr>
              <a:t>Data Comparison Tools in Groups </a:t>
            </a:r>
          </a:p>
        </p:txBody>
      </p:sp>
      <p:sp>
        <p:nvSpPr>
          <p:cNvPr id="6" name="Rectangle 3"/>
          <p:cNvSpPr>
            <a:spLocks noGrp="1" noChangeArrowheads="1"/>
          </p:cNvSpPr>
          <p:nvPr>
            <p:ph idx="1"/>
          </p:nvPr>
        </p:nvSpPr>
        <p:spPr>
          <a:xfrm>
            <a:off x="696396" y="2400891"/>
            <a:ext cx="3227018" cy="4216400"/>
          </a:xfrm>
        </p:spPr>
        <p:txBody>
          <a:bodyPr/>
          <a:lstStyle/>
          <a:p>
            <a:pPr marL="0" indent="0" eaLnBrk="1" hangingPunct="1">
              <a:buFont typeface="Times" pitchFamily="17" charset="0"/>
              <a:buNone/>
              <a:defRPr/>
            </a:pPr>
            <a:r>
              <a:rPr lang="en-US" sz="1600" u="sng" dirty="0" smtClean="0"/>
              <a:t>Comparing data between series in a group: </a:t>
            </a:r>
          </a:p>
          <a:p>
            <a:pPr marL="228600" indent="-228600" eaLnBrk="1" hangingPunct="1">
              <a:buFont typeface="+mj-lt"/>
              <a:buAutoNum type="arabicPeriod"/>
              <a:defRPr/>
            </a:pPr>
            <a:r>
              <a:rPr lang="en-US" sz="1600" dirty="0" smtClean="0"/>
              <a:t>Click on </a:t>
            </a:r>
            <a:r>
              <a:rPr lang="en-US" sz="1600" b="1" i="1" dirty="0" err="1" smtClean="0"/>
              <a:t>Timeseries</a:t>
            </a:r>
            <a:r>
              <a:rPr lang="en-US" sz="1600" dirty="0" smtClean="0"/>
              <a:t> page. Click on </a:t>
            </a:r>
            <a:r>
              <a:rPr lang="en-US" sz="1600" i="1" dirty="0" err="1" smtClean="0"/>
              <a:t>gdp</a:t>
            </a:r>
            <a:r>
              <a:rPr lang="en-US" sz="1600" dirty="0" smtClean="0"/>
              <a:t> and </a:t>
            </a:r>
            <a:r>
              <a:rPr lang="en-US" sz="1600" i="1" dirty="0" err="1" smtClean="0"/>
              <a:t>gdp_revised</a:t>
            </a:r>
            <a:r>
              <a:rPr lang="en-US" sz="1600" i="1" dirty="0" smtClean="0"/>
              <a:t> </a:t>
            </a:r>
            <a:r>
              <a:rPr lang="en-US" sz="1600" dirty="0" smtClean="0"/>
              <a:t>and open these series as a group. Name the group </a:t>
            </a:r>
            <a:r>
              <a:rPr lang="en-US" sz="1600" i="1" dirty="0" smtClean="0"/>
              <a:t>group04</a:t>
            </a:r>
            <a:r>
              <a:rPr lang="en-US" sz="1600" dirty="0" smtClean="0"/>
              <a:t>.  </a:t>
            </a:r>
            <a:endParaRPr lang="en-US" sz="1600" b="1" dirty="0"/>
          </a:p>
          <a:p>
            <a:pPr marL="228600" indent="-228600" eaLnBrk="1" hangingPunct="1">
              <a:buFont typeface="+mj-lt"/>
              <a:buAutoNum type="arabicPeriod"/>
              <a:defRPr/>
            </a:pPr>
            <a:r>
              <a:rPr lang="en-US" sz="1600" dirty="0" smtClean="0"/>
              <a:t>Click the              button  located in the group menu toolbar. </a:t>
            </a:r>
          </a:p>
          <a:p>
            <a:pPr marL="0" indent="0" eaLnBrk="1" hangingPunct="1">
              <a:buFont typeface="Times" pitchFamily="17" charset="0"/>
              <a:buNone/>
              <a:defRPr/>
            </a:pPr>
            <a:endParaRPr lang="en-US" sz="1800" b="1" i="1" dirty="0"/>
          </a:p>
          <a:p>
            <a:pPr marL="0" indent="0" eaLnBrk="1" hangingPunct="1">
              <a:buFont typeface="Times" pitchFamily="17" charset="0"/>
              <a:buNone/>
              <a:defRPr/>
            </a:pPr>
            <a:endParaRPr lang="en-US" sz="1800" dirty="0" smtClean="0"/>
          </a:p>
          <a:p>
            <a:pPr eaLnBrk="1" hangingPunct="1">
              <a:buFont typeface="Wingdings" pitchFamily="2" charset="2"/>
              <a:buChar char="§"/>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6041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BFD56D10-9210-4211-8DB9-1EB6FBEAA511}" type="slidenum">
              <a:rPr lang="en-US" sz="800" smtClean="0"/>
              <a:pPr eaLnBrk="1" hangingPunct="1">
                <a:defRPr/>
              </a:pPr>
              <a:t>90</a:t>
            </a:fld>
            <a:endParaRPr lang="en-US" sz="800" smtClean="0"/>
          </a:p>
        </p:txBody>
      </p:sp>
      <p:sp>
        <p:nvSpPr>
          <p:cNvPr id="7" name="Rectangle 3"/>
          <p:cNvSpPr txBox="1">
            <a:spLocks noChangeArrowheads="1"/>
          </p:cNvSpPr>
          <p:nvPr/>
        </p:nvSpPr>
        <p:spPr bwMode="auto">
          <a:xfrm>
            <a:off x="473112" y="1154112"/>
            <a:ext cx="79771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pPr>
            <a:r>
              <a:rPr lang="en-US" sz="1800" dirty="0" smtClean="0">
                <a:ea typeface="ＭＳ Ｐゴシック" pitchFamily="34" charset="-128"/>
              </a:rPr>
              <a:t>A new feature in </a:t>
            </a:r>
            <a:r>
              <a:rPr lang="en-US" sz="1800" dirty="0" err="1" smtClean="0">
                <a:ea typeface="ＭＳ Ｐゴシック" pitchFamily="34" charset="-128"/>
              </a:rPr>
              <a:t>EViews</a:t>
            </a:r>
            <a:r>
              <a:rPr lang="en-US" sz="1800" dirty="0" smtClean="0">
                <a:ea typeface="ＭＳ Ｐゴシック" pitchFamily="34" charset="-128"/>
              </a:rPr>
              <a:t> 8 allows you to easily compare the data between the series in your group. </a:t>
            </a:r>
          </a:p>
          <a:p>
            <a:pPr eaLnBrk="1" hangingPunct="1">
              <a:buFont typeface="Arial" pitchFamily="34" charset="0"/>
              <a:buChar char="•"/>
            </a:pPr>
            <a:r>
              <a:rPr lang="en-US" sz="1800" dirty="0" smtClean="0">
                <a:ea typeface="ＭＳ Ｐゴシック" pitchFamily="34" charset="-128"/>
              </a:rPr>
              <a:t>Suppose you have two </a:t>
            </a:r>
            <a:r>
              <a:rPr lang="en-US" sz="1800" dirty="0" err="1" smtClean="0">
                <a:ea typeface="ＭＳ Ｐゴシック" pitchFamily="34" charset="-128"/>
              </a:rPr>
              <a:t>gdp</a:t>
            </a:r>
            <a:r>
              <a:rPr lang="en-US" sz="1800" dirty="0" smtClean="0">
                <a:ea typeface="ＭＳ Ｐゴシック" pitchFamily="34" charset="-128"/>
              </a:rPr>
              <a:t> series: </a:t>
            </a:r>
            <a:r>
              <a:rPr lang="en-US" sz="1800" i="1" dirty="0" err="1" smtClean="0">
                <a:ea typeface="ＭＳ Ｐゴシック" pitchFamily="34" charset="-128"/>
              </a:rPr>
              <a:t>gdp</a:t>
            </a:r>
            <a:r>
              <a:rPr lang="en-US" sz="1800" dirty="0" smtClean="0">
                <a:ea typeface="ＭＳ Ｐゴシック" pitchFamily="34" charset="-128"/>
              </a:rPr>
              <a:t> and </a:t>
            </a:r>
            <a:r>
              <a:rPr lang="en-US" sz="1800" i="1" dirty="0" err="1" smtClean="0">
                <a:ea typeface="ＭＳ Ｐゴシック" pitchFamily="34" charset="-128"/>
              </a:rPr>
              <a:t>gdp_revised</a:t>
            </a:r>
            <a:r>
              <a:rPr lang="en-US" sz="1800" dirty="0" smtClean="0">
                <a:ea typeface="ＭＳ Ｐゴシック" pitchFamily="34" charset="-128"/>
              </a:rPr>
              <a:t>, where the second series has more updated data. You would like to compare the two.   </a:t>
            </a:r>
          </a:p>
          <a:p>
            <a:pPr eaLnBrk="1" hangingPunct="1">
              <a:buFont typeface="Arial" pitchFamily="34" charset="0"/>
              <a:buChar char="•"/>
            </a:pPr>
            <a:endParaRPr lang="en-US" sz="1800" dirty="0" smtClean="0">
              <a:ea typeface="ＭＳ Ｐゴシック" pitchFamily="34" charset="-128"/>
            </a:endParaRP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6355" y="2523129"/>
            <a:ext cx="4933950" cy="389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2959" y="4282707"/>
            <a:ext cx="6572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 16"/>
          <p:cNvSpPr>
            <a:spLocks noChangeArrowheads="1"/>
          </p:cNvSpPr>
          <p:nvPr/>
        </p:nvSpPr>
        <p:spPr bwMode="auto">
          <a:xfrm flipV="1">
            <a:off x="8080741" y="2770584"/>
            <a:ext cx="744500" cy="24906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249521161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CC191CC2-4297-4CF3-81FD-442220E801D4}" type="slidenum">
              <a:rPr lang="en-US" sz="800" smtClean="0">
                <a:solidFill>
                  <a:schemeClr val="accent1"/>
                </a:solidFill>
              </a:rPr>
              <a:pPr>
                <a:defRPr/>
              </a:pPr>
              <a:t>91</a:t>
            </a:fld>
            <a:endParaRPr lang="en-US" sz="800" smtClean="0">
              <a:solidFill>
                <a:schemeClr val="accent1"/>
              </a:solidFill>
            </a:endParaRPr>
          </a:p>
        </p:txBody>
      </p:sp>
      <p:sp>
        <p:nvSpPr>
          <p:cNvPr id="57348" name="Rectangle 3"/>
          <p:cNvSpPr txBox="1">
            <a:spLocks noChangeArrowheads="1"/>
          </p:cNvSpPr>
          <p:nvPr/>
        </p:nvSpPr>
        <p:spPr bwMode="auto">
          <a:xfrm>
            <a:off x="412749" y="1285025"/>
            <a:ext cx="3277413" cy="4435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The result is shown here. </a:t>
            </a:r>
            <a:endParaRPr lang="en-US" sz="1600" dirty="0">
              <a:solidFill>
                <a:schemeClr val="hlink"/>
              </a:solidFill>
            </a:endParaRPr>
          </a:p>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Notice that, similar to the </a:t>
            </a:r>
            <a:r>
              <a:rPr lang="en-US" sz="1600" b="1" dirty="0" smtClean="0">
                <a:solidFill>
                  <a:schemeClr val="hlink"/>
                </a:solidFill>
              </a:rPr>
              <a:t>Adjust+/- </a:t>
            </a:r>
            <a:r>
              <a:rPr lang="en-US" sz="1600" dirty="0" smtClean="0">
                <a:solidFill>
                  <a:schemeClr val="hlink"/>
                </a:solidFill>
              </a:rPr>
              <a:t>mode explained earlier, the </a:t>
            </a:r>
            <a:r>
              <a:rPr lang="en-US" sz="1600" b="1" dirty="0" smtClean="0">
                <a:solidFill>
                  <a:schemeClr val="hlink"/>
                </a:solidFill>
              </a:rPr>
              <a:t>Compare+/- </a:t>
            </a:r>
            <a:r>
              <a:rPr lang="en-US" sz="1600" dirty="0" smtClean="0">
                <a:solidFill>
                  <a:schemeClr val="hlink"/>
                </a:solidFill>
              </a:rPr>
              <a:t>command </a:t>
            </a:r>
            <a:r>
              <a:rPr lang="en-US" sz="1600" dirty="0">
                <a:solidFill>
                  <a:schemeClr val="hlink"/>
                </a:solidFill>
              </a:rPr>
              <a:t>adds </a:t>
            </a:r>
            <a:r>
              <a:rPr lang="en-US" sz="1600" dirty="0" smtClean="0">
                <a:solidFill>
                  <a:schemeClr val="hlink"/>
                </a:solidFill>
              </a:rPr>
              <a:t>two </a:t>
            </a:r>
            <a:r>
              <a:rPr lang="en-US" sz="1600" dirty="0">
                <a:solidFill>
                  <a:schemeClr val="hlink"/>
                </a:solidFill>
              </a:rPr>
              <a:t>new columns “</a:t>
            </a:r>
            <a:r>
              <a:rPr lang="en-US" sz="1600" b="1" i="1" dirty="0">
                <a:solidFill>
                  <a:schemeClr val="hlink"/>
                </a:solidFill>
              </a:rPr>
              <a:t>Delta</a:t>
            </a:r>
            <a:r>
              <a:rPr lang="en-US" sz="1600" dirty="0">
                <a:solidFill>
                  <a:schemeClr val="hlink"/>
                </a:solidFill>
              </a:rPr>
              <a:t>” and “</a:t>
            </a:r>
            <a:r>
              <a:rPr lang="en-US" sz="1600" b="1" i="1" dirty="0">
                <a:solidFill>
                  <a:schemeClr val="hlink"/>
                </a:solidFill>
              </a:rPr>
              <a:t>Delta%</a:t>
            </a:r>
            <a:r>
              <a:rPr lang="en-US" sz="1600" dirty="0">
                <a:solidFill>
                  <a:schemeClr val="hlink"/>
                </a:solidFill>
              </a:rPr>
              <a:t>”. </a:t>
            </a:r>
          </a:p>
          <a:p>
            <a:pPr marL="285750" indent="-285750" eaLnBrk="1" hangingPunct="1">
              <a:spcBef>
                <a:spcPct val="20000"/>
              </a:spcBef>
              <a:buClr>
                <a:schemeClr val="accent2"/>
              </a:buClr>
              <a:buSzPct val="90000"/>
              <a:buFont typeface="Arial" pitchFamily="34" charset="0"/>
              <a:buChar char="•"/>
            </a:pPr>
            <a:r>
              <a:rPr lang="en-US" sz="1600" dirty="0">
                <a:solidFill>
                  <a:schemeClr val="hlink"/>
                </a:solidFill>
              </a:rPr>
              <a:t>“</a:t>
            </a:r>
            <a:r>
              <a:rPr lang="en-US" sz="1600" b="1" i="1" dirty="0">
                <a:solidFill>
                  <a:schemeClr val="hlink"/>
                </a:solidFill>
              </a:rPr>
              <a:t>Delta</a:t>
            </a:r>
            <a:r>
              <a:rPr lang="en-US" sz="1600" dirty="0">
                <a:solidFill>
                  <a:schemeClr val="hlink"/>
                </a:solidFill>
              </a:rPr>
              <a:t>” shows the raw difference between the </a:t>
            </a:r>
            <a:r>
              <a:rPr lang="en-US" sz="1600" dirty="0" smtClean="0">
                <a:solidFill>
                  <a:schemeClr val="hlink"/>
                </a:solidFill>
              </a:rPr>
              <a:t>“</a:t>
            </a:r>
            <a:r>
              <a:rPr lang="en-US" sz="1600" i="1" dirty="0" err="1" smtClean="0">
                <a:solidFill>
                  <a:schemeClr val="hlink"/>
                </a:solidFill>
              </a:rPr>
              <a:t>gdp</a:t>
            </a:r>
            <a:r>
              <a:rPr lang="en-US" sz="1600" dirty="0" smtClean="0">
                <a:solidFill>
                  <a:schemeClr val="hlink"/>
                </a:solidFill>
              </a:rPr>
              <a:t>”  and “</a:t>
            </a:r>
            <a:r>
              <a:rPr lang="en-US" sz="1600" dirty="0" err="1" smtClean="0">
                <a:solidFill>
                  <a:schemeClr val="hlink"/>
                </a:solidFill>
              </a:rPr>
              <a:t>g</a:t>
            </a:r>
            <a:r>
              <a:rPr lang="en-US" sz="1600" i="1" dirty="0" err="1" smtClean="0">
                <a:solidFill>
                  <a:schemeClr val="hlink"/>
                </a:solidFill>
              </a:rPr>
              <a:t>dp_revised</a:t>
            </a:r>
            <a:r>
              <a:rPr lang="en-US" sz="1600" dirty="0" smtClean="0">
                <a:solidFill>
                  <a:schemeClr val="hlink"/>
                </a:solidFill>
              </a:rPr>
              <a:t>” series. </a:t>
            </a:r>
            <a:endParaRPr lang="en-US" sz="1600" dirty="0">
              <a:solidFill>
                <a:schemeClr val="hlink"/>
              </a:solidFill>
            </a:endParaRPr>
          </a:p>
          <a:p>
            <a:pPr marL="285750" indent="-285750" eaLnBrk="1" hangingPunct="1">
              <a:spcBef>
                <a:spcPct val="20000"/>
              </a:spcBef>
              <a:buClr>
                <a:schemeClr val="accent2"/>
              </a:buClr>
              <a:buSzPct val="90000"/>
              <a:buFont typeface="Arial" pitchFamily="34" charset="0"/>
              <a:buChar char="•"/>
            </a:pPr>
            <a:r>
              <a:rPr lang="en-US" sz="1600" dirty="0">
                <a:solidFill>
                  <a:schemeClr val="hlink"/>
                </a:solidFill>
              </a:rPr>
              <a:t>“</a:t>
            </a:r>
            <a:r>
              <a:rPr lang="en-US" sz="1600" b="1" i="1" dirty="0">
                <a:solidFill>
                  <a:schemeClr val="hlink"/>
                </a:solidFill>
              </a:rPr>
              <a:t>Delta%” </a:t>
            </a:r>
            <a:r>
              <a:rPr lang="en-US" sz="1600" dirty="0">
                <a:solidFill>
                  <a:schemeClr val="hlink"/>
                </a:solidFill>
              </a:rPr>
              <a:t>shows the percentage difference between </a:t>
            </a:r>
            <a:r>
              <a:rPr lang="en-US" sz="1600" dirty="0" smtClean="0">
                <a:solidFill>
                  <a:schemeClr val="hlink"/>
                </a:solidFill>
              </a:rPr>
              <a:t>the two series. </a:t>
            </a:r>
            <a:endParaRPr lang="en-US" sz="1600" dirty="0">
              <a:solidFill>
                <a:schemeClr val="hlink"/>
              </a:solidFill>
            </a:endParaRPr>
          </a:p>
        </p:txBody>
      </p:sp>
      <p:sp>
        <p:nvSpPr>
          <p:cNvPr id="57349" name="Rectangle 2"/>
          <p:cNvSpPr txBox="1">
            <a:spLocks noChangeArrowheads="1"/>
          </p:cNvSpPr>
          <p:nvPr/>
        </p:nvSpPr>
        <p:spPr bwMode="auto">
          <a:xfrm>
            <a:off x="412750"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rgbClr val="003399"/>
                </a:solidFill>
              </a:rPr>
              <a:t>Data Comparison Tools in Groups </a:t>
            </a:r>
            <a:endParaRPr lang="en-US" sz="2400" b="1" dirty="0" smtClean="0">
              <a:solidFill>
                <a:srgbClr val="003399"/>
              </a:solidFill>
            </a:endParaRPr>
          </a:p>
          <a:p>
            <a:pPr eaLnBrk="1" hangingPunct="1"/>
            <a:r>
              <a:rPr lang="en-US" sz="1800" b="1" dirty="0" smtClean="0">
                <a:solidFill>
                  <a:srgbClr val="003399"/>
                </a:solidFill>
              </a:rPr>
              <a:t>(cont’d)</a:t>
            </a:r>
            <a:endParaRPr lang="en-US" sz="1800" b="1" dirty="0">
              <a:solidFill>
                <a:srgbClr val="003399"/>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0162" y="1380720"/>
            <a:ext cx="4933950" cy="393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34784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CC191CC2-4297-4CF3-81FD-442220E801D4}" type="slidenum">
              <a:rPr lang="en-US" sz="800" smtClean="0">
                <a:solidFill>
                  <a:schemeClr val="accent1"/>
                </a:solidFill>
              </a:rPr>
              <a:pPr>
                <a:defRPr/>
              </a:pPr>
              <a:t>92</a:t>
            </a:fld>
            <a:endParaRPr lang="en-US" sz="800" smtClean="0">
              <a:solidFill>
                <a:schemeClr val="accent1"/>
              </a:solidFill>
            </a:endParaRPr>
          </a:p>
        </p:txBody>
      </p:sp>
      <p:sp>
        <p:nvSpPr>
          <p:cNvPr id="57348" name="Rectangle 3"/>
          <p:cNvSpPr txBox="1">
            <a:spLocks noChangeArrowheads="1"/>
          </p:cNvSpPr>
          <p:nvPr/>
        </p:nvSpPr>
        <p:spPr bwMode="auto">
          <a:xfrm>
            <a:off x="412749" y="1285025"/>
            <a:ext cx="8284684" cy="4435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Note that all four columns are fully editable. </a:t>
            </a:r>
            <a:endParaRPr lang="en-US" sz="1800" dirty="0">
              <a:solidFill>
                <a:schemeClr val="hlink"/>
              </a:solidFill>
            </a:endParaRP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For example, if you would like to remove any differences between the two series, you can accomplish this by typing “</a:t>
            </a:r>
            <a:r>
              <a:rPr lang="en-US" sz="1800" i="1" dirty="0" smtClean="0">
                <a:solidFill>
                  <a:schemeClr val="hlink"/>
                </a:solidFill>
              </a:rPr>
              <a:t>0</a:t>
            </a:r>
            <a:r>
              <a:rPr lang="en-US" sz="1800" dirty="0" smtClean="0">
                <a:solidFill>
                  <a:schemeClr val="hlink"/>
                </a:solidFill>
              </a:rPr>
              <a:t>” in the “</a:t>
            </a:r>
            <a:r>
              <a:rPr lang="en-US" sz="1800" b="1" i="1" dirty="0" smtClean="0">
                <a:solidFill>
                  <a:schemeClr val="hlink"/>
                </a:solidFill>
              </a:rPr>
              <a:t>Delta</a:t>
            </a:r>
            <a:r>
              <a:rPr lang="en-US" sz="1800" dirty="0" smtClean="0">
                <a:solidFill>
                  <a:schemeClr val="hlink"/>
                </a:solidFill>
              </a:rPr>
              <a:t>” column.</a:t>
            </a: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Note that this change will be reflected in the first series (“</a:t>
            </a:r>
            <a:r>
              <a:rPr lang="en-US" sz="1800" i="1" dirty="0" err="1" smtClean="0">
                <a:solidFill>
                  <a:schemeClr val="hlink"/>
                </a:solidFill>
              </a:rPr>
              <a:t>gdp</a:t>
            </a:r>
            <a:r>
              <a:rPr lang="en-US" sz="1800" dirty="0" smtClean="0">
                <a:solidFill>
                  <a:schemeClr val="hlink"/>
                </a:solidFill>
              </a:rPr>
              <a:t>”) and not the second “</a:t>
            </a:r>
            <a:r>
              <a:rPr lang="en-US" sz="1800" i="1" dirty="0" err="1" smtClean="0">
                <a:solidFill>
                  <a:schemeClr val="hlink"/>
                </a:solidFill>
              </a:rPr>
              <a:t>gdp_revised</a:t>
            </a:r>
            <a:r>
              <a:rPr lang="en-US" sz="1800" dirty="0" smtClean="0">
                <a:solidFill>
                  <a:schemeClr val="hlink"/>
                </a:solidFill>
              </a:rPr>
              <a:t>”).</a:t>
            </a:r>
          </a:p>
          <a:p>
            <a:pPr marL="285750" indent="-285750" eaLnBrk="1" hangingPunct="1">
              <a:spcBef>
                <a:spcPct val="20000"/>
              </a:spcBef>
              <a:buClr>
                <a:schemeClr val="accent2"/>
              </a:buClr>
              <a:buSzPct val="90000"/>
              <a:buFont typeface="Arial" pitchFamily="34" charset="0"/>
              <a:buChar char="•"/>
            </a:pPr>
            <a:r>
              <a:rPr lang="en-US" sz="1800" dirty="0" smtClean="0">
                <a:solidFill>
                  <a:schemeClr val="hlink"/>
                </a:solidFill>
              </a:rPr>
              <a:t>In other words, by typing “</a:t>
            </a:r>
            <a:r>
              <a:rPr lang="en-US" sz="1800" i="1" dirty="0" smtClean="0">
                <a:solidFill>
                  <a:schemeClr val="hlink"/>
                </a:solidFill>
              </a:rPr>
              <a:t>0</a:t>
            </a:r>
            <a:r>
              <a:rPr lang="en-US" sz="1800" dirty="0" smtClean="0">
                <a:solidFill>
                  <a:schemeClr val="hlink"/>
                </a:solidFill>
              </a:rPr>
              <a:t>” in the “</a:t>
            </a:r>
            <a:r>
              <a:rPr lang="en-US" sz="1800" b="1" i="1" dirty="0" smtClean="0">
                <a:solidFill>
                  <a:schemeClr val="hlink"/>
                </a:solidFill>
              </a:rPr>
              <a:t>Delta</a:t>
            </a:r>
            <a:r>
              <a:rPr lang="en-US" sz="1800" dirty="0" smtClean="0">
                <a:solidFill>
                  <a:schemeClr val="hlink"/>
                </a:solidFill>
              </a:rPr>
              <a:t>” column, you are effectively setting the first series to equal the second series. </a:t>
            </a:r>
            <a:endParaRPr lang="en-US" sz="1800" dirty="0">
              <a:solidFill>
                <a:schemeClr val="hlink"/>
              </a:solidFill>
            </a:endParaRPr>
          </a:p>
        </p:txBody>
      </p:sp>
      <p:sp>
        <p:nvSpPr>
          <p:cNvPr id="57349" name="Rectangle 2"/>
          <p:cNvSpPr txBox="1">
            <a:spLocks noChangeArrowheads="1"/>
          </p:cNvSpPr>
          <p:nvPr/>
        </p:nvSpPr>
        <p:spPr bwMode="auto">
          <a:xfrm>
            <a:off x="412750"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rgbClr val="003399"/>
                </a:solidFill>
              </a:rPr>
              <a:t>Data Comparison Tools in Groups </a:t>
            </a:r>
            <a:endParaRPr lang="en-US" sz="2400" b="1" dirty="0" smtClean="0">
              <a:solidFill>
                <a:srgbClr val="003399"/>
              </a:solidFill>
            </a:endParaRPr>
          </a:p>
          <a:p>
            <a:pPr eaLnBrk="1" hangingPunct="1"/>
            <a:r>
              <a:rPr lang="en-US" sz="1800" b="1" dirty="0" smtClean="0">
                <a:solidFill>
                  <a:srgbClr val="003399"/>
                </a:solidFill>
              </a:rPr>
              <a:t>(cont’d)</a:t>
            </a:r>
            <a:endParaRPr lang="en-US" sz="1800" b="1" dirty="0">
              <a:solidFill>
                <a:srgbClr val="003399"/>
              </a:solidFill>
            </a:endParaRPr>
          </a:p>
        </p:txBody>
      </p:sp>
    </p:spTree>
    <p:extLst>
      <p:ext uri="{BB962C8B-B14F-4D97-AF65-F5344CB8AC3E}">
        <p14:creationId xmlns:p14="http://schemas.microsoft.com/office/powerpoint/2010/main" val="171642460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CC191CC2-4297-4CF3-81FD-442220E801D4}" type="slidenum">
              <a:rPr lang="en-US" sz="800" smtClean="0">
                <a:solidFill>
                  <a:schemeClr val="accent1"/>
                </a:solidFill>
              </a:rPr>
              <a:pPr>
                <a:defRPr/>
              </a:pPr>
              <a:t>93</a:t>
            </a:fld>
            <a:endParaRPr lang="en-US" sz="800" smtClean="0">
              <a:solidFill>
                <a:schemeClr val="accent1"/>
              </a:solidFill>
            </a:endParaRPr>
          </a:p>
        </p:txBody>
      </p:sp>
      <p:sp>
        <p:nvSpPr>
          <p:cNvPr id="57348" name="Rectangle 3"/>
          <p:cNvSpPr txBox="1">
            <a:spLocks noChangeArrowheads="1"/>
          </p:cNvSpPr>
          <p:nvPr/>
        </p:nvSpPr>
        <p:spPr bwMode="auto">
          <a:xfrm>
            <a:off x="412749" y="1285025"/>
            <a:ext cx="3457502" cy="51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If you change the series display from </a:t>
            </a:r>
            <a:r>
              <a:rPr lang="en-US" sz="1600" b="1" dirty="0" smtClean="0">
                <a:solidFill>
                  <a:schemeClr val="hlink"/>
                </a:solidFill>
              </a:rPr>
              <a:t>Defaul</a:t>
            </a:r>
            <a:r>
              <a:rPr lang="en-US" sz="1600" dirty="0" smtClean="0">
                <a:solidFill>
                  <a:schemeClr val="hlink"/>
                </a:solidFill>
              </a:rPr>
              <a:t>t to some other setting, </a:t>
            </a:r>
            <a:r>
              <a:rPr lang="en-US" sz="1600" dirty="0" err="1" smtClean="0">
                <a:solidFill>
                  <a:schemeClr val="hlink"/>
                </a:solidFill>
              </a:rPr>
              <a:t>EViews</a:t>
            </a:r>
            <a:r>
              <a:rPr lang="en-US" sz="1600" dirty="0" smtClean="0">
                <a:solidFill>
                  <a:schemeClr val="hlink"/>
                </a:solidFill>
              </a:rPr>
              <a:t> removes the “</a:t>
            </a:r>
            <a:r>
              <a:rPr lang="en-US" sz="1600" b="1" i="1" dirty="0" smtClean="0">
                <a:solidFill>
                  <a:schemeClr val="hlink"/>
                </a:solidFill>
              </a:rPr>
              <a:t>Delta%</a:t>
            </a:r>
            <a:r>
              <a:rPr lang="en-US" sz="1600" dirty="0" smtClean="0">
                <a:solidFill>
                  <a:schemeClr val="hlink"/>
                </a:solidFill>
              </a:rPr>
              <a:t>” column and introduces new columns showing the new transformation and a new “</a:t>
            </a:r>
            <a:r>
              <a:rPr lang="en-US" sz="1600" b="1" i="1" dirty="0" smtClean="0">
                <a:solidFill>
                  <a:schemeClr val="hlink"/>
                </a:solidFill>
              </a:rPr>
              <a:t>Delta</a:t>
            </a:r>
            <a:r>
              <a:rPr lang="en-US" sz="1600" dirty="0" smtClean="0">
                <a:solidFill>
                  <a:schemeClr val="hlink"/>
                </a:solidFill>
              </a:rPr>
              <a:t>” column showing the difference for that transformation. </a:t>
            </a:r>
          </a:p>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Here we chose the </a:t>
            </a:r>
            <a:r>
              <a:rPr lang="en-US" sz="1600" b="1" i="1" dirty="0" smtClean="0">
                <a:solidFill>
                  <a:schemeClr val="hlink"/>
                </a:solidFill>
              </a:rPr>
              <a:t>Log Diff </a:t>
            </a:r>
            <a:r>
              <a:rPr lang="en-US" sz="1600" dirty="0" smtClean="0">
                <a:solidFill>
                  <a:schemeClr val="hlink"/>
                </a:solidFill>
              </a:rPr>
              <a:t>view. As you can notice, </a:t>
            </a:r>
            <a:r>
              <a:rPr lang="en-US" sz="1600" dirty="0" err="1" smtClean="0">
                <a:solidFill>
                  <a:schemeClr val="hlink"/>
                </a:solidFill>
              </a:rPr>
              <a:t>EViews</a:t>
            </a:r>
            <a:r>
              <a:rPr lang="en-US" sz="1600" dirty="0" smtClean="0">
                <a:solidFill>
                  <a:schemeClr val="hlink"/>
                </a:solidFill>
              </a:rPr>
              <a:t> has added two new columns showing the log difference for each series (</a:t>
            </a:r>
            <a:r>
              <a:rPr lang="en-US" sz="1600" i="1" dirty="0" err="1" smtClean="0">
                <a:solidFill>
                  <a:schemeClr val="hlink"/>
                </a:solidFill>
              </a:rPr>
              <a:t>dlog</a:t>
            </a:r>
            <a:r>
              <a:rPr lang="en-US" sz="1600" i="1" dirty="0" smtClean="0">
                <a:solidFill>
                  <a:schemeClr val="hlink"/>
                </a:solidFill>
              </a:rPr>
              <a:t>(</a:t>
            </a:r>
            <a:r>
              <a:rPr lang="en-US" sz="1600" i="1" dirty="0" err="1" smtClean="0">
                <a:solidFill>
                  <a:schemeClr val="hlink"/>
                </a:solidFill>
              </a:rPr>
              <a:t>gdp</a:t>
            </a:r>
            <a:r>
              <a:rPr lang="en-US" sz="1600" i="1" dirty="0" smtClean="0">
                <a:solidFill>
                  <a:schemeClr val="hlink"/>
                </a:solidFill>
              </a:rPr>
              <a:t>) </a:t>
            </a:r>
            <a:r>
              <a:rPr lang="en-US" sz="1600" dirty="0" smtClean="0">
                <a:solidFill>
                  <a:schemeClr val="hlink"/>
                </a:solidFill>
              </a:rPr>
              <a:t>and </a:t>
            </a:r>
            <a:r>
              <a:rPr lang="en-US" sz="1600" i="1" dirty="0" err="1" smtClean="0">
                <a:solidFill>
                  <a:schemeClr val="hlink"/>
                </a:solidFill>
              </a:rPr>
              <a:t>dlog</a:t>
            </a:r>
            <a:r>
              <a:rPr lang="en-US" sz="1600" i="1" dirty="0" smtClean="0">
                <a:solidFill>
                  <a:schemeClr val="hlink"/>
                </a:solidFill>
              </a:rPr>
              <a:t>(</a:t>
            </a:r>
            <a:r>
              <a:rPr lang="en-US" sz="1600" i="1" dirty="0" err="1" smtClean="0">
                <a:solidFill>
                  <a:schemeClr val="hlink"/>
                </a:solidFill>
              </a:rPr>
              <a:t>gdp_revised</a:t>
            </a:r>
            <a:r>
              <a:rPr lang="en-US" sz="1600" i="1" dirty="0" smtClean="0">
                <a:solidFill>
                  <a:schemeClr val="hlink"/>
                </a:solidFill>
              </a:rPr>
              <a:t>) </a:t>
            </a:r>
            <a:r>
              <a:rPr lang="en-US" sz="1600" dirty="0" smtClean="0">
                <a:solidFill>
                  <a:schemeClr val="hlink"/>
                </a:solidFill>
              </a:rPr>
              <a:t>and the difference between these two (the new “</a:t>
            </a:r>
            <a:r>
              <a:rPr lang="en-US" sz="1600" b="1" i="1" dirty="0" smtClean="0">
                <a:solidFill>
                  <a:schemeClr val="hlink"/>
                </a:solidFill>
              </a:rPr>
              <a:t>Delta</a:t>
            </a:r>
            <a:r>
              <a:rPr lang="en-US" sz="1600" dirty="0" smtClean="0">
                <a:solidFill>
                  <a:schemeClr val="hlink"/>
                </a:solidFill>
              </a:rPr>
              <a:t>” column). </a:t>
            </a:r>
          </a:p>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Note that, as before, each column is also editable here. </a:t>
            </a:r>
            <a:endParaRPr lang="en-US" sz="1600" dirty="0">
              <a:solidFill>
                <a:schemeClr val="hlink"/>
              </a:solidFill>
            </a:endParaRPr>
          </a:p>
        </p:txBody>
      </p:sp>
      <p:sp>
        <p:nvSpPr>
          <p:cNvPr id="57349" name="Rectangle 2"/>
          <p:cNvSpPr txBox="1">
            <a:spLocks noChangeArrowheads="1"/>
          </p:cNvSpPr>
          <p:nvPr/>
        </p:nvSpPr>
        <p:spPr bwMode="auto">
          <a:xfrm>
            <a:off x="412750"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rgbClr val="003399"/>
                </a:solidFill>
              </a:rPr>
              <a:t>Data Comparison Tools in Groups </a:t>
            </a:r>
            <a:endParaRPr lang="en-US" sz="2400" b="1" dirty="0" smtClean="0">
              <a:solidFill>
                <a:srgbClr val="003399"/>
              </a:solidFill>
            </a:endParaRPr>
          </a:p>
          <a:p>
            <a:pPr eaLnBrk="1" hangingPunct="1"/>
            <a:r>
              <a:rPr lang="en-US" sz="1800" b="1" dirty="0" smtClean="0">
                <a:solidFill>
                  <a:srgbClr val="003399"/>
                </a:solidFill>
              </a:rPr>
              <a:t>(cont’d)</a:t>
            </a:r>
            <a:endParaRPr lang="en-US" sz="1800" b="1" dirty="0">
              <a:solidFill>
                <a:srgbClr val="003399"/>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0251" y="1285025"/>
            <a:ext cx="4984012" cy="3824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186642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CC191CC2-4297-4CF3-81FD-442220E801D4}" type="slidenum">
              <a:rPr lang="en-US" sz="800" smtClean="0">
                <a:solidFill>
                  <a:schemeClr val="accent1"/>
                </a:solidFill>
              </a:rPr>
              <a:pPr>
                <a:defRPr/>
              </a:pPr>
              <a:t>94</a:t>
            </a:fld>
            <a:endParaRPr lang="en-US" sz="800" smtClean="0">
              <a:solidFill>
                <a:schemeClr val="accent1"/>
              </a:solidFill>
            </a:endParaRPr>
          </a:p>
        </p:txBody>
      </p:sp>
      <p:sp>
        <p:nvSpPr>
          <p:cNvPr id="57348" name="Rectangle 3"/>
          <p:cNvSpPr txBox="1">
            <a:spLocks noChangeArrowheads="1"/>
          </p:cNvSpPr>
          <p:nvPr/>
        </p:nvSpPr>
        <p:spPr bwMode="auto">
          <a:xfrm>
            <a:off x="412750" y="1285025"/>
            <a:ext cx="3010934" cy="51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Note that the default comparison in </a:t>
            </a:r>
            <a:r>
              <a:rPr lang="en-US" sz="1600" dirty="0" err="1" smtClean="0">
                <a:solidFill>
                  <a:schemeClr val="hlink"/>
                </a:solidFill>
              </a:rPr>
              <a:t>EViews</a:t>
            </a:r>
            <a:r>
              <a:rPr lang="en-US" sz="1600" dirty="0" smtClean="0">
                <a:solidFill>
                  <a:schemeClr val="hlink"/>
                </a:solidFill>
              </a:rPr>
              <a:t> is done with zero tolerance. </a:t>
            </a:r>
          </a:p>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This means </a:t>
            </a:r>
            <a:r>
              <a:rPr lang="en-US" sz="1600" dirty="0" err="1" smtClean="0">
                <a:solidFill>
                  <a:schemeClr val="hlink"/>
                </a:solidFill>
              </a:rPr>
              <a:t>EViews</a:t>
            </a:r>
            <a:r>
              <a:rPr lang="en-US" sz="1600" dirty="0" smtClean="0">
                <a:solidFill>
                  <a:schemeClr val="hlink"/>
                </a:solidFill>
              </a:rPr>
              <a:t> will pick up even the slightest differences between the series and highlight these.</a:t>
            </a:r>
          </a:p>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If you would like to change the default settings for the tolerance level, follow these simple steps: </a:t>
            </a:r>
          </a:p>
          <a:p>
            <a:pPr marL="857250" lvl="1" indent="-342900" eaLnBrk="1" hangingPunct="1">
              <a:spcBef>
                <a:spcPct val="20000"/>
              </a:spcBef>
              <a:buClr>
                <a:schemeClr val="accent2"/>
              </a:buClr>
              <a:buSzPct val="90000"/>
              <a:buFont typeface="+mj-lt"/>
              <a:buAutoNum type="arabicPeriod"/>
            </a:pPr>
            <a:r>
              <a:rPr lang="en-US" sz="1400" dirty="0" smtClean="0">
                <a:solidFill>
                  <a:schemeClr val="hlink"/>
                </a:solidFill>
              </a:rPr>
              <a:t>Right-hand click anywhere on the spreadsheet when in </a:t>
            </a:r>
            <a:r>
              <a:rPr lang="en-US" sz="1400" b="1" i="1" dirty="0" smtClean="0">
                <a:solidFill>
                  <a:schemeClr val="hlink"/>
                </a:solidFill>
              </a:rPr>
              <a:t>Compare</a:t>
            </a:r>
            <a:r>
              <a:rPr lang="en-US" sz="1400" dirty="0" smtClean="0">
                <a:solidFill>
                  <a:schemeClr val="hlink"/>
                </a:solidFill>
              </a:rPr>
              <a:t> Mode. </a:t>
            </a:r>
          </a:p>
          <a:p>
            <a:pPr marL="857250" lvl="1" indent="-342900" eaLnBrk="1" hangingPunct="1">
              <a:spcBef>
                <a:spcPct val="20000"/>
              </a:spcBef>
              <a:buClr>
                <a:schemeClr val="accent2"/>
              </a:buClr>
              <a:buSzPct val="90000"/>
              <a:buFont typeface="+mj-lt"/>
              <a:buAutoNum type="arabicPeriod"/>
            </a:pPr>
            <a:r>
              <a:rPr lang="en-US" sz="1400" dirty="0" smtClean="0">
                <a:solidFill>
                  <a:schemeClr val="hlink"/>
                </a:solidFill>
              </a:rPr>
              <a:t>Select </a:t>
            </a:r>
            <a:r>
              <a:rPr lang="en-US" sz="1400" b="1" dirty="0" smtClean="0">
                <a:solidFill>
                  <a:schemeClr val="hlink"/>
                </a:solidFill>
              </a:rPr>
              <a:t>Highlighting</a:t>
            </a:r>
            <a:r>
              <a:rPr lang="en-US" sz="1400" b="1" i="1" dirty="0" smtClean="0">
                <a:solidFill>
                  <a:schemeClr val="hlink"/>
                </a:solidFill>
              </a:rPr>
              <a:t>. </a:t>
            </a:r>
            <a:r>
              <a:rPr lang="en-US" sz="1400" dirty="0" smtClean="0">
                <a:solidFill>
                  <a:schemeClr val="hlink"/>
                </a:solidFill>
              </a:rPr>
              <a:t> </a:t>
            </a:r>
          </a:p>
          <a:p>
            <a:pPr marL="857250" lvl="1" indent="-342900" eaLnBrk="1" hangingPunct="1">
              <a:spcBef>
                <a:spcPct val="20000"/>
              </a:spcBef>
              <a:buClr>
                <a:schemeClr val="accent2"/>
              </a:buClr>
              <a:buSzPct val="90000"/>
              <a:buFont typeface="+mj-lt"/>
              <a:buAutoNum type="arabicPeriod"/>
            </a:pPr>
            <a:endParaRPr lang="en-US" sz="1400" dirty="0">
              <a:solidFill>
                <a:schemeClr val="hlink"/>
              </a:solidFill>
            </a:endParaRPr>
          </a:p>
        </p:txBody>
      </p:sp>
      <p:sp>
        <p:nvSpPr>
          <p:cNvPr id="57349" name="Rectangle 2"/>
          <p:cNvSpPr txBox="1">
            <a:spLocks noChangeArrowheads="1"/>
          </p:cNvSpPr>
          <p:nvPr/>
        </p:nvSpPr>
        <p:spPr bwMode="auto">
          <a:xfrm>
            <a:off x="412750"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rgbClr val="003399"/>
                </a:solidFill>
              </a:rPr>
              <a:t>Data Comparison Tools in Groups </a:t>
            </a:r>
            <a:endParaRPr lang="en-US" sz="2400" b="1" dirty="0" smtClean="0">
              <a:solidFill>
                <a:srgbClr val="003399"/>
              </a:solidFill>
            </a:endParaRPr>
          </a:p>
          <a:p>
            <a:pPr eaLnBrk="1" hangingPunct="1"/>
            <a:r>
              <a:rPr lang="en-US" sz="1800" b="1" dirty="0" smtClean="0">
                <a:solidFill>
                  <a:srgbClr val="003399"/>
                </a:solidFill>
              </a:rPr>
              <a:t>(cont’d)</a:t>
            </a:r>
            <a:endParaRPr lang="en-US" sz="1800" b="1" dirty="0">
              <a:solidFill>
                <a:srgbClr val="003399"/>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5720" y="1285025"/>
            <a:ext cx="4524375" cy="466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16"/>
          <p:cNvSpPr>
            <a:spLocks noChangeArrowheads="1"/>
          </p:cNvSpPr>
          <p:nvPr/>
        </p:nvSpPr>
        <p:spPr bwMode="auto">
          <a:xfrm flipV="1">
            <a:off x="5475657" y="3755596"/>
            <a:ext cx="1584362" cy="24906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370853799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CC191CC2-4297-4CF3-81FD-442220E801D4}" type="slidenum">
              <a:rPr lang="en-US" sz="800" smtClean="0">
                <a:solidFill>
                  <a:schemeClr val="accent1"/>
                </a:solidFill>
              </a:rPr>
              <a:pPr>
                <a:defRPr/>
              </a:pPr>
              <a:t>95</a:t>
            </a:fld>
            <a:endParaRPr lang="en-US" sz="800" smtClean="0">
              <a:solidFill>
                <a:schemeClr val="accent1"/>
              </a:solidFill>
            </a:endParaRPr>
          </a:p>
        </p:txBody>
      </p:sp>
      <p:sp>
        <p:nvSpPr>
          <p:cNvPr id="57348" name="Rectangle 3"/>
          <p:cNvSpPr txBox="1">
            <a:spLocks noChangeArrowheads="1"/>
          </p:cNvSpPr>
          <p:nvPr/>
        </p:nvSpPr>
        <p:spPr bwMode="auto">
          <a:xfrm>
            <a:off x="763624" y="1272877"/>
            <a:ext cx="3702050" cy="51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342900" indent="-342900" eaLnBrk="1" hangingPunct="1">
              <a:spcBef>
                <a:spcPct val="20000"/>
              </a:spcBef>
              <a:buClr>
                <a:schemeClr val="accent2"/>
              </a:buClr>
              <a:buSzPct val="90000"/>
              <a:buFont typeface="+mj-lt"/>
              <a:buAutoNum type="arabicPeriod" startAt="3"/>
            </a:pPr>
            <a:r>
              <a:rPr lang="en-US" sz="1600" dirty="0" smtClean="0">
                <a:solidFill>
                  <a:schemeClr val="hlink"/>
                </a:solidFill>
              </a:rPr>
              <a:t>The </a:t>
            </a:r>
            <a:r>
              <a:rPr lang="en-US" sz="1600" b="1" i="1" dirty="0" smtClean="0">
                <a:solidFill>
                  <a:schemeClr val="hlink"/>
                </a:solidFill>
              </a:rPr>
              <a:t>Comparison Highlighting </a:t>
            </a:r>
            <a:r>
              <a:rPr lang="en-US" sz="1600" dirty="0" smtClean="0">
                <a:solidFill>
                  <a:schemeClr val="hlink"/>
                </a:solidFill>
              </a:rPr>
              <a:t>box opens up. Under </a:t>
            </a:r>
            <a:r>
              <a:rPr lang="en-US" sz="1600" b="1" dirty="0" smtClean="0">
                <a:solidFill>
                  <a:schemeClr val="hlink"/>
                </a:solidFill>
              </a:rPr>
              <a:t>Highlight if difference exceeds</a:t>
            </a:r>
            <a:r>
              <a:rPr lang="en-US" sz="1600" dirty="0" smtClean="0">
                <a:solidFill>
                  <a:schemeClr val="hlink"/>
                </a:solidFill>
              </a:rPr>
              <a:t> field, specify your own tolerance level. </a:t>
            </a:r>
          </a:p>
          <a:p>
            <a:pPr marL="342900" indent="-342900" eaLnBrk="1" hangingPunct="1">
              <a:spcBef>
                <a:spcPct val="20000"/>
              </a:spcBef>
              <a:buClr>
                <a:schemeClr val="accent2"/>
              </a:buClr>
              <a:buSzPct val="90000"/>
              <a:buFont typeface="+mj-lt"/>
              <a:buAutoNum type="arabicPeriod" startAt="3"/>
            </a:pPr>
            <a:r>
              <a:rPr lang="en-US" sz="1600" dirty="0" smtClean="0">
                <a:solidFill>
                  <a:schemeClr val="hlink"/>
                </a:solidFill>
              </a:rPr>
              <a:t>Click </a:t>
            </a:r>
            <a:r>
              <a:rPr lang="en-US" sz="1600" b="1" dirty="0" smtClean="0">
                <a:solidFill>
                  <a:schemeClr val="hlink"/>
                </a:solidFill>
              </a:rPr>
              <a:t>OK</a:t>
            </a:r>
            <a:r>
              <a:rPr lang="en-US" sz="1400" b="1" i="1" dirty="0" smtClean="0">
                <a:solidFill>
                  <a:schemeClr val="hlink"/>
                </a:solidFill>
              </a:rPr>
              <a:t>. </a:t>
            </a:r>
            <a:r>
              <a:rPr lang="en-US" sz="1400" dirty="0" smtClean="0">
                <a:solidFill>
                  <a:schemeClr val="hlink"/>
                </a:solidFill>
              </a:rPr>
              <a:t> </a:t>
            </a:r>
          </a:p>
          <a:p>
            <a:pPr marL="857250" lvl="1" indent="-342900" eaLnBrk="1" hangingPunct="1">
              <a:spcBef>
                <a:spcPct val="20000"/>
              </a:spcBef>
              <a:buClr>
                <a:schemeClr val="accent2"/>
              </a:buClr>
              <a:buSzPct val="90000"/>
              <a:buFont typeface="+mj-lt"/>
              <a:buAutoNum type="arabicPeriod"/>
            </a:pPr>
            <a:endParaRPr lang="en-US" sz="1400" dirty="0">
              <a:solidFill>
                <a:schemeClr val="hlink"/>
              </a:solidFill>
            </a:endParaRPr>
          </a:p>
        </p:txBody>
      </p:sp>
      <p:sp>
        <p:nvSpPr>
          <p:cNvPr id="57349" name="Rectangle 2"/>
          <p:cNvSpPr txBox="1">
            <a:spLocks noChangeArrowheads="1"/>
          </p:cNvSpPr>
          <p:nvPr/>
        </p:nvSpPr>
        <p:spPr bwMode="auto">
          <a:xfrm>
            <a:off x="412750"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rgbClr val="003399"/>
                </a:solidFill>
              </a:rPr>
              <a:t>Data Comparison Tools in Groups </a:t>
            </a:r>
            <a:endParaRPr lang="en-US" sz="2400" b="1" dirty="0" smtClean="0">
              <a:solidFill>
                <a:srgbClr val="003399"/>
              </a:solidFill>
            </a:endParaRPr>
          </a:p>
          <a:p>
            <a:pPr eaLnBrk="1" hangingPunct="1"/>
            <a:r>
              <a:rPr lang="en-US" sz="1800" b="1" dirty="0" smtClean="0">
                <a:solidFill>
                  <a:srgbClr val="003399"/>
                </a:solidFill>
              </a:rPr>
              <a:t>(cont’d)</a:t>
            </a:r>
            <a:endParaRPr lang="en-US" sz="1800" b="1" dirty="0">
              <a:solidFill>
                <a:srgbClr val="003399"/>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2502" y="1285025"/>
            <a:ext cx="271462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 16"/>
          <p:cNvSpPr>
            <a:spLocks noChangeArrowheads="1"/>
          </p:cNvSpPr>
          <p:nvPr/>
        </p:nvSpPr>
        <p:spPr bwMode="auto">
          <a:xfrm flipV="1">
            <a:off x="6443220" y="2123225"/>
            <a:ext cx="792181" cy="249060"/>
          </a:xfrm>
          <a:prstGeom prst="ellipse">
            <a:avLst/>
          </a:prstGeom>
          <a:solidFill>
            <a:srgbClr val="C00000">
              <a:alpha val="0"/>
            </a:srgbClr>
          </a:solidFill>
          <a:ln w="31750" algn="ctr">
            <a:solidFill>
              <a:srgbClr val="C00000"/>
            </a:solidFill>
            <a:round/>
            <a:headEnd/>
            <a:tailEnd/>
          </a:ln>
        </p:spPr>
        <p:txBody>
          <a:bodyPr/>
          <a:lstStyle/>
          <a:p>
            <a:pPr eaLnBrk="0" hangingPunct="0"/>
            <a:endParaRPr lang="en-US"/>
          </a:p>
        </p:txBody>
      </p:sp>
    </p:spTree>
    <p:extLst>
      <p:ext uri="{BB962C8B-B14F-4D97-AF65-F5344CB8AC3E}">
        <p14:creationId xmlns:p14="http://schemas.microsoft.com/office/powerpoint/2010/main" val="384523864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2"/>
          <p:cNvSpPr>
            <a:spLocks noGrp="1" noChangeArrowheads="1"/>
          </p:cNvSpPr>
          <p:nvPr>
            <p:ph type="title"/>
          </p:nvPr>
        </p:nvSpPr>
        <p:spPr/>
        <p:txBody>
          <a:bodyPr/>
          <a:lstStyle/>
          <a:p>
            <a:pPr eaLnBrk="1" hangingPunct="1"/>
            <a:r>
              <a:rPr lang="en-US" sz="2400" b="1" dirty="0" smtClean="0">
                <a:ea typeface="ＭＳ Ｐゴシック" pitchFamily="34" charset="-128"/>
              </a:rPr>
              <a:t>Data Comparison Tools in Groups </a:t>
            </a:r>
            <a:br>
              <a:rPr lang="en-US" sz="2400" b="1" dirty="0" smtClean="0">
                <a:ea typeface="ＭＳ Ｐゴシック" pitchFamily="34" charset="-128"/>
              </a:rPr>
            </a:br>
            <a:r>
              <a:rPr lang="en-US" sz="1800" b="1" dirty="0" smtClean="0">
                <a:ea typeface="ＭＳ Ｐゴシック" pitchFamily="34" charset="-128"/>
              </a:rPr>
              <a:t>(cont’d)</a:t>
            </a:r>
          </a:p>
        </p:txBody>
      </p:sp>
      <p:sp>
        <p:nvSpPr>
          <p:cNvPr id="6" name="Rectangle 3"/>
          <p:cNvSpPr>
            <a:spLocks noGrp="1" noChangeArrowheads="1"/>
          </p:cNvSpPr>
          <p:nvPr>
            <p:ph idx="1"/>
          </p:nvPr>
        </p:nvSpPr>
        <p:spPr>
          <a:xfrm>
            <a:off x="696396" y="2400891"/>
            <a:ext cx="3227018" cy="4216400"/>
          </a:xfrm>
        </p:spPr>
        <p:txBody>
          <a:bodyPr/>
          <a:lstStyle/>
          <a:p>
            <a:pPr marL="0" indent="0" eaLnBrk="1" hangingPunct="1">
              <a:buFont typeface="Times" pitchFamily="17" charset="0"/>
              <a:buNone/>
              <a:defRPr/>
            </a:pPr>
            <a:r>
              <a:rPr lang="en-US" sz="1600" u="sng" dirty="0" smtClean="0"/>
              <a:t>Comparing data between three series in a group: </a:t>
            </a:r>
          </a:p>
          <a:p>
            <a:pPr marL="228600" indent="-228600" eaLnBrk="1" hangingPunct="1">
              <a:buFont typeface="+mj-lt"/>
              <a:buAutoNum type="arabicPeriod"/>
              <a:defRPr/>
            </a:pPr>
            <a:r>
              <a:rPr lang="en-US" sz="1600" dirty="0" smtClean="0"/>
              <a:t>Click on </a:t>
            </a:r>
            <a:r>
              <a:rPr lang="en-US" sz="1600" b="1" i="1" dirty="0" err="1" smtClean="0"/>
              <a:t>Timeseries</a:t>
            </a:r>
            <a:r>
              <a:rPr lang="en-US" sz="1600" dirty="0" smtClean="0"/>
              <a:t> page. Click on </a:t>
            </a:r>
            <a:r>
              <a:rPr lang="en-US" sz="1600" i="1" dirty="0" err="1" smtClean="0"/>
              <a:t>gdp</a:t>
            </a:r>
            <a:r>
              <a:rPr lang="en-US" sz="1600" dirty="0" smtClean="0"/>
              <a:t>, </a:t>
            </a:r>
            <a:r>
              <a:rPr lang="en-US" sz="1600" i="1" dirty="0" err="1" smtClean="0"/>
              <a:t>gdp_revised</a:t>
            </a:r>
            <a:r>
              <a:rPr lang="en-US" sz="1600" i="1" dirty="0" smtClean="0"/>
              <a:t> </a:t>
            </a:r>
            <a:r>
              <a:rPr lang="en-US" sz="1600" dirty="0" smtClean="0"/>
              <a:t>, and </a:t>
            </a:r>
            <a:r>
              <a:rPr lang="en-US" sz="1600" i="1" dirty="0" smtClean="0"/>
              <a:t>gdp_revised1</a:t>
            </a:r>
            <a:r>
              <a:rPr lang="en-US" sz="1600" b="1" i="1" dirty="0" smtClean="0"/>
              <a:t> </a:t>
            </a:r>
            <a:r>
              <a:rPr lang="en-US" sz="1600" dirty="0" smtClean="0"/>
              <a:t>and open these series as a group. Name the group: </a:t>
            </a:r>
            <a:r>
              <a:rPr lang="en-US" sz="1600" i="1" dirty="0" smtClean="0"/>
              <a:t>group05</a:t>
            </a:r>
            <a:r>
              <a:rPr lang="en-US" sz="1600" dirty="0" smtClean="0"/>
              <a:t>.  </a:t>
            </a:r>
            <a:endParaRPr lang="en-US" sz="1600" b="1" dirty="0"/>
          </a:p>
          <a:p>
            <a:pPr marL="228600" indent="-228600" eaLnBrk="1" hangingPunct="1">
              <a:buFont typeface="+mj-lt"/>
              <a:buAutoNum type="arabicPeriod"/>
              <a:defRPr/>
            </a:pPr>
            <a:r>
              <a:rPr lang="en-US" sz="1600" dirty="0" smtClean="0"/>
              <a:t>Click the              button  located in the group menu toolbar. </a:t>
            </a:r>
          </a:p>
          <a:p>
            <a:pPr marL="0" indent="0" eaLnBrk="1" hangingPunct="1">
              <a:buFont typeface="Times" pitchFamily="17" charset="0"/>
              <a:buNone/>
              <a:defRPr/>
            </a:pPr>
            <a:endParaRPr lang="en-US" sz="1800" b="1" i="1" dirty="0"/>
          </a:p>
          <a:p>
            <a:pPr marL="0" indent="0" eaLnBrk="1" hangingPunct="1">
              <a:buFont typeface="Times" pitchFamily="17" charset="0"/>
              <a:buNone/>
              <a:defRPr/>
            </a:pPr>
            <a:endParaRPr lang="en-US" sz="1800" dirty="0" smtClean="0"/>
          </a:p>
          <a:p>
            <a:pPr eaLnBrk="1" hangingPunct="1">
              <a:buFont typeface="Wingdings" pitchFamily="2" charset="2"/>
              <a:buChar char="§"/>
              <a:defRPr/>
            </a:pPr>
            <a:endParaRPr lang="en-US" dirty="0" smtClean="0"/>
          </a:p>
          <a:p>
            <a:pPr marL="0" indent="0" eaLnBrk="1" hangingPunct="1">
              <a:buFontTx/>
              <a:buNone/>
              <a:defRPr/>
            </a:pPr>
            <a:endParaRPr lang="en-US" dirty="0" smtClean="0"/>
          </a:p>
          <a:p>
            <a:pPr eaLnBrk="1" hangingPunct="1">
              <a:buFont typeface="Times" pitchFamily="17" charset="0"/>
              <a:buChar char="•"/>
              <a:defRPr/>
            </a:pPr>
            <a:endParaRPr lang="en-US" dirty="0" smtClean="0"/>
          </a:p>
        </p:txBody>
      </p:sp>
      <p:sp>
        <p:nvSpPr>
          <p:cNvPr id="60418" name="Slide Number Placeholder 3"/>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defRPr/>
            </a:pPr>
            <a:fld id="{BFD56D10-9210-4211-8DB9-1EB6FBEAA511}" type="slidenum">
              <a:rPr lang="en-US" sz="800" smtClean="0"/>
              <a:pPr eaLnBrk="1" hangingPunct="1">
                <a:defRPr/>
              </a:pPr>
              <a:t>96</a:t>
            </a:fld>
            <a:endParaRPr lang="en-US" sz="800" smtClean="0"/>
          </a:p>
        </p:txBody>
      </p:sp>
      <p:sp>
        <p:nvSpPr>
          <p:cNvPr id="7" name="Rectangle 3"/>
          <p:cNvSpPr txBox="1">
            <a:spLocks noChangeArrowheads="1"/>
          </p:cNvSpPr>
          <p:nvPr/>
        </p:nvSpPr>
        <p:spPr bwMode="auto">
          <a:xfrm>
            <a:off x="473112" y="1154111"/>
            <a:ext cx="7977188" cy="127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1450" indent="-171450" algn="l" rtl="0" eaLnBrk="0" fontAlgn="base" hangingPunct="0">
              <a:spcBef>
                <a:spcPct val="20000"/>
              </a:spcBef>
              <a:spcAft>
                <a:spcPct val="0"/>
              </a:spcAft>
              <a:buClr>
                <a:schemeClr val="accent2"/>
              </a:buClr>
              <a:buSzPct val="90000"/>
              <a:buFont typeface="Times" pitchFamily="18" charset="0"/>
              <a:buChar char="•"/>
              <a:defRPr sz="2200">
                <a:solidFill>
                  <a:schemeClr val="hlink"/>
                </a:solidFill>
                <a:latin typeface="+mn-lt"/>
                <a:ea typeface="ＭＳ Ｐゴシック" charset="0"/>
                <a:cs typeface="+mn-cs"/>
              </a:defRPr>
            </a:lvl1pPr>
            <a:lvl2pPr marL="573088" indent="-171450" algn="l" rtl="0" eaLnBrk="0" fontAlgn="base" hangingPunct="0">
              <a:spcBef>
                <a:spcPct val="20000"/>
              </a:spcBef>
              <a:spcAft>
                <a:spcPct val="0"/>
              </a:spcAft>
              <a:buClr>
                <a:schemeClr val="accent2"/>
              </a:buClr>
              <a:buSzPct val="90000"/>
              <a:buFont typeface="Times" pitchFamily="18" charset="0"/>
              <a:buChar char="•"/>
              <a:defRPr>
                <a:solidFill>
                  <a:schemeClr val="hlink"/>
                </a:solidFill>
                <a:latin typeface="+mn-lt"/>
                <a:ea typeface="ＭＳ Ｐゴシック" charset="0"/>
              </a:defRPr>
            </a:lvl2pPr>
            <a:lvl3pPr marL="917575" indent="-173038" algn="l" rtl="0" eaLnBrk="0" fontAlgn="base" hangingPunct="0">
              <a:spcBef>
                <a:spcPct val="20000"/>
              </a:spcBef>
              <a:spcAft>
                <a:spcPct val="0"/>
              </a:spcAft>
              <a:buClr>
                <a:schemeClr val="accent2"/>
              </a:buClr>
              <a:buSzPct val="90000"/>
              <a:buFont typeface="Times" pitchFamily="18" charset="0"/>
              <a:buChar char="•"/>
              <a:defRPr sz="1400">
                <a:solidFill>
                  <a:schemeClr val="hlink"/>
                </a:solidFill>
                <a:latin typeface="+mn-lt"/>
                <a:ea typeface="ＭＳ Ｐゴシック" charset="0"/>
              </a:defRPr>
            </a:lvl3pPr>
            <a:lvl4pPr marL="1196975" indent="-16510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4pPr>
            <a:lvl5pPr marL="1539875" indent="-171450" algn="l" rtl="0" eaLnBrk="0" fontAlgn="base" hangingPunct="0">
              <a:spcBef>
                <a:spcPct val="20000"/>
              </a:spcBef>
              <a:spcAft>
                <a:spcPct val="0"/>
              </a:spcAft>
              <a:buClr>
                <a:schemeClr val="accent2"/>
              </a:buClr>
              <a:buSzPct val="90000"/>
              <a:buFont typeface="Times" pitchFamily="18" charset="0"/>
              <a:buChar char="•"/>
              <a:defRPr sz="1200">
                <a:solidFill>
                  <a:schemeClr val="hlink"/>
                </a:solidFill>
                <a:latin typeface="+mn-lt"/>
                <a:ea typeface="ＭＳ Ｐゴシック" charset="0"/>
              </a:defRPr>
            </a:lvl5pPr>
            <a:lvl6pPr marL="19970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6pPr>
            <a:lvl7pPr marL="24542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7pPr>
            <a:lvl8pPr marL="29114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8pPr>
            <a:lvl9pPr marL="3368675" indent="-171450" algn="l" rtl="0" fontAlgn="base">
              <a:spcBef>
                <a:spcPct val="20000"/>
              </a:spcBef>
              <a:spcAft>
                <a:spcPct val="0"/>
              </a:spcAft>
              <a:buClr>
                <a:schemeClr val="accent2"/>
              </a:buClr>
              <a:buSzPct val="90000"/>
              <a:buFont typeface="Times" pitchFamily="96" charset="0"/>
              <a:buChar char="•"/>
              <a:defRPr sz="1200">
                <a:solidFill>
                  <a:schemeClr val="hlink"/>
                </a:solidFill>
                <a:latin typeface="+mn-lt"/>
              </a:defRPr>
            </a:lvl9pPr>
          </a:lstStyle>
          <a:p>
            <a:pPr eaLnBrk="1" hangingPunct="1">
              <a:buFont typeface="Arial" pitchFamily="34" charset="0"/>
              <a:buChar char="•"/>
            </a:pPr>
            <a:r>
              <a:rPr lang="en-US" sz="1800" dirty="0" smtClean="0">
                <a:ea typeface="ＭＳ Ｐゴシック" pitchFamily="34" charset="-128"/>
              </a:rPr>
              <a:t>Finally, note that you can compare more than two series.  </a:t>
            </a:r>
          </a:p>
          <a:p>
            <a:pPr eaLnBrk="1" hangingPunct="1">
              <a:buFont typeface="Arial" pitchFamily="34" charset="0"/>
              <a:buChar char="•"/>
            </a:pPr>
            <a:r>
              <a:rPr lang="en-US" sz="1800" dirty="0" smtClean="0">
                <a:ea typeface="ＭＳ Ｐゴシック" pitchFamily="34" charset="-128"/>
              </a:rPr>
              <a:t>Suppose you have three </a:t>
            </a:r>
            <a:r>
              <a:rPr lang="en-US" sz="1800" dirty="0" err="1" smtClean="0">
                <a:ea typeface="ＭＳ Ｐゴシック" pitchFamily="34" charset="-128"/>
              </a:rPr>
              <a:t>gdp</a:t>
            </a:r>
            <a:r>
              <a:rPr lang="en-US" sz="1800" dirty="0" smtClean="0">
                <a:ea typeface="ＭＳ Ｐゴシック" pitchFamily="34" charset="-128"/>
              </a:rPr>
              <a:t> series:</a:t>
            </a:r>
            <a:r>
              <a:rPr lang="en-US" sz="1800" i="1" dirty="0" smtClean="0">
                <a:ea typeface="ＭＳ Ｐゴシック" pitchFamily="34" charset="-128"/>
              </a:rPr>
              <a:t> </a:t>
            </a:r>
            <a:r>
              <a:rPr lang="en-US" sz="1800" i="1" dirty="0" err="1" smtClean="0">
                <a:ea typeface="ＭＳ Ｐゴシック" pitchFamily="34" charset="-128"/>
              </a:rPr>
              <a:t>gdp</a:t>
            </a:r>
            <a:r>
              <a:rPr lang="en-US" sz="1800" dirty="0" smtClean="0">
                <a:ea typeface="ＭＳ Ｐゴシック" pitchFamily="34" charset="-128"/>
              </a:rPr>
              <a:t>, </a:t>
            </a:r>
            <a:r>
              <a:rPr lang="en-US" sz="1800" i="1" dirty="0" err="1" smtClean="0">
                <a:ea typeface="ＭＳ Ｐゴシック" pitchFamily="34" charset="-128"/>
              </a:rPr>
              <a:t>gdp_revised</a:t>
            </a:r>
            <a:r>
              <a:rPr lang="en-US" sz="1800" dirty="0" smtClean="0">
                <a:ea typeface="ＭＳ Ｐゴシック" pitchFamily="34" charset="-128"/>
              </a:rPr>
              <a:t> and </a:t>
            </a:r>
            <a:r>
              <a:rPr lang="en-US" sz="1800" i="1" dirty="0" smtClean="0">
                <a:ea typeface="ＭＳ Ｐゴシック" pitchFamily="34" charset="-128"/>
              </a:rPr>
              <a:t>gdp_revised1</a:t>
            </a:r>
            <a:r>
              <a:rPr lang="en-US" sz="1800" dirty="0" smtClean="0">
                <a:ea typeface="ＭＳ Ｐゴシック" pitchFamily="34" charset="-128"/>
              </a:rPr>
              <a:t>. You would like to see the differences between them. </a:t>
            </a:r>
          </a:p>
          <a:p>
            <a:pPr eaLnBrk="1" hangingPunct="1">
              <a:buFont typeface="Arial" pitchFamily="34" charset="0"/>
              <a:buChar char="•"/>
            </a:pPr>
            <a:endParaRPr lang="en-US" sz="1800" dirty="0" smtClean="0">
              <a:ea typeface="ＭＳ Ｐゴシック" pitchFamily="34" charset="-128"/>
            </a:endParaRPr>
          </a:p>
        </p:txBody>
      </p:sp>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2959" y="4261441"/>
            <a:ext cx="6572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5275" y="2494553"/>
            <a:ext cx="3676650" cy="353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199461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1"/>
          <p:cNvSpPr>
            <a:spLocks noGrp="1"/>
          </p:cNvSpPr>
          <p:nvPr>
            <p:ph type="sldNum" sz="quarter"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a:defRPr/>
            </a:pPr>
            <a:fld id="{CC191CC2-4297-4CF3-81FD-442220E801D4}" type="slidenum">
              <a:rPr lang="en-US" sz="800" smtClean="0">
                <a:solidFill>
                  <a:schemeClr val="accent1"/>
                </a:solidFill>
              </a:rPr>
              <a:pPr>
                <a:defRPr/>
              </a:pPr>
              <a:t>97</a:t>
            </a:fld>
            <a:endParaRPr lang="en-US" sz="800" smtClean="0">
              <a:solidFill>
                <a:schemeClr val="accent1"/>
              </a:solidFill>
            </a:endParaRPr>
          </a:p>
        </p:txBody>
      </p:sp>
      <p:sp>
        <p:nvSpPr>
          <p:cNvPr id="57348" name="Rectangle 3"/>
          <p:cNvSpPr txBox="1">
            <a:spLocks noChangeArrowheads="1"/>
          </p:cNvSpPr>
          <p:nvPr/>
        </p:nvSpPr>
        <p:spPr bwMode="auto">
          <a:xfrm>
            <a:off x="412749" y="1262245"/>
            <a:ext cx="3553195" cy="4435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The result is shown here. </a:t>
            </a:r>
            <a:endParaRPr lang="en-US" sz="1600" dirty="0">
              <a:solidFill>
                <a:schemeClr val="hlink"/>
              </a:solidFill>
            </a:endParaRPr>
          </a:p>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Notice that, unlike the previous examples, </a:t>
            </a:r>
            <a:r>
              <a:rPr lang="en-US" sz="1600" dirty="0" err="1" smtClean="0">
                <a:solidFill>
                  <a:schemeClr val="hlink"/>
                </a:solidFill>
              </a:rPr>
              <a:t>EViews</a:t>
            </a:r>
            <a:r>
              <a:rPr lang="en-US" sz="1600" dirty="0" smtClean="0">
                <a:solidFill>
                  <a:schemeClr val="hlink"/>
                </a:solidFill>
              </a:rPr>
              <a:t> no longer adds the extra columns. </a:t>
            </a:r>
          </a:p>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It simply highlights the differences between each column. </a:t>
            </a:r>
          </a:p>
          <a:p>
            <a:pPr marL="285750" indent="-285750" eaLnBrk="1" hangingPunct="1">
              <a:spcBef>
                <a:spcPct val="20000"/>
              </a:spcBef>
              <a:buClr>
                <a:schemeClr val="accent2"/>
              </a:buClr>
              <a:buSzPct val="90000"/>
              <a:buFont typeface="Arial" pitchFamily="34" charset="0"/>
              <a:buChar char="•"/>
            </a:pPr>
            <a:r>
              <a:rPr lang="en-US" sz="1600" dirty="0" smtClean="0">
                <a:solidFill>
                  <a:schemeClr val="hlink"/>
                </a:solidFill>
              </a:rPr>
              <a:t>Note also that comparisons are carried out in pairs. For example, </a:t>
            </a:r>
            <a:r>
              <a:rPr lang="en-US" sz="1600" dirty="0" err="1" smtClean="0">
                <a:solidFill>
                  <a:schemeClr val="hlink"/>
                </a:solidFill>
              </a:rPr>
              <a:t>EViews</a:t>
            </a:r>
            <a:r>
              <a:rPr lang="en-US" sz="1600" dirty="0" smtClean="0">
                <a:solidFill>
                  <a:schemeClr val="hlink"/>
                </a:solidFill>
              </a:rPr>
              <a:t> first compares column 1 with column 2 and highlights those differences. Then it compares column 2 with column 3 and highlights those differences.  </a:t>
            </a:r>
            <a:endParaRPr lang="en-US" sz="1600" dirty="0">
              <a:solidFill>
                <a:schemeClr val="hlink"/>
              </a:solidFill>
            </a:endParaRPr>
          </a:p>
        </p:txBody>
      </p:sp>
      <p:sp>
        <p:nvSpPr>
          <p:cNvPr id="57349" name="Rectangle 2"/>
          <p:cNvSpPr txBox="1">
            <a:spLocks noChangeArrowheads="1"/>
          </p:cNvSpPr>
          <p:nvPr/>
        </p:nvSpPr>
        <p:spPr bwMode="auto">
          <a:xfrm>
            <a:off x="412750" y="-6350"/>
            <a:ext cx="7521575" cy="113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1000">
                <a:solidFill>
                  <a:schemeClr val="tx1"/>
                </a:solidFill>
                <a:latin typeface="Arial" charset="0"/>
                <a:ea typeface="ＭＳ Ｐゴシック" pitchFamily="34" charset="-128"/>
              </a:defRPr>
            </a:lvl1pPr>
            <a:lvl2pPr marL="742950" indent="-285750" eaLnBrk="0" hangingPunct="0">
              <a:defRPr sz="1000">
                <a:solidFill>
                  <a:schemeClr val="tx1"/>
                </a:solidFill>
                <a:latin typeface="Arial" charset="0"/>
                <a:ea typeface="ＭＳ Ｐゴシック" pitchFamily="34" charset="-128"/>
              </a:defRPr>
            </a:lvl2pPr>
            <a:lvl3pPr marL="1143000" indent="-228600" eaLnBrk="0" hangingPunct="0">
              <a:defRPr sz="1000">
                <a:solidFill>
                  <a:schemeClr val="tx1"/>
                </a:solidFill>
                <a:latin typeface="Arial" charset="0"/>
                <a:ea typeface="ＭＳ Ｐゴシック" pitchFamily="34" charset="-128"/>
              </a:defRPr>
            </a:lvl3pPr>
            <a:lvl4pPr marL="1600200" indent="-228600" eaLnBrk="0" hangingPunct="0">
              <a:defRPr sz="1000">
                <a:solidFill>
                  <a:schemeClr val="tx1"/>
                </a:solidFill>
                <a:latin typeface="Arial" charset="0"/>
                <a:ea typeface="ＭＳ Ｐゴシック" pitchFamily="34" charset="-128"/>
              </a:defRPr>
            </a:lvl4pPr>
            <a:lvl5pPr marL="2057400" indent="-228600" eaLnBrk="0" hangingPunct="0">
              <a:defRPr sz="10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charset="0"/>
                <a:ea typeface="ＭＳ Ｐゴシック" pitchFamily="34" charset="-128"/>
              </a:defRPr>
            </a:lvl9pPr>
          </a:lstStyle>
          <a:p>
            <a:pPr eaLnBrk="1" hangingPunct="1"/>
            <a:r>
              <a:rPr lang="en-US" sz="2400" b="1" dirty="0">
                <a:solidFill>
                  <a:srgbClr val="003399"/>
                </a:solidFill>
              </a:rPr>
              <a:t>Data Comparison Tools in Groups </a:t>
            </a:r>
            <a:endParaRPr lang="en-US" sz="2400" b="1" dirty="0" smtClean="0">
              <a:solidFill>
                <a:srgbClr val="003399"/>
              </a:solidFill>
            </a:endParaRPr>
          </a:p>
          <a:p>
            <a:pPr eaLnBrk="1" hangingPunct="1"/>
            <a:r>
              <a:rPr lang="en-US" sz="1800" b="1" dirty="0" smtClean="0">
                <a:solidFill>
                  <a:srgbClr val="003399"/>
                </a:solidFill>
              </a:rPr>
              <a:t>(cont’d)</a:t>
            </a:r>
            <a:endParaRPr lang="en-US" sz="1800" b="1" dirty="0">
              <a:solidFill>
                <a:srgbClr val="003399"/>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1368" y="1394395"/>
            <a:ext cx="4314825" cy="401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016538"/>
      </p:ext>
    </p:extLst>
  </p:cSld>
  <p:clrMapOvr>
    <a:masterClrMapping/>
  </p:clrMapOvr>
</p:sld>
</file>

<file path=ppt/theme/theme1.xml><?xml version="1.0" encoding="utf-8"?>
<a:theme xmlns:a="http://schemas.openxmlformats.org/drawingml/2006/main" name="3_Blank Presentation">
  <a:themeElements>
    <a:clrScheme name="3_Blank Presentation 1">
      <a:dk1>
        <a:srgbClr val="000000"/>
      </a:dk1>
      <a:lt1>
        <a:srgbClr val="FFFFFF"/>
      </a:lt1>
      <a:dk2>
        <a:srgbClr val="000000"/>
      </a:dk2>
      <a:lt2>
        <a:srgbClr val="CCCCCC"/>
      </a:lt2>
      <a:accent1>
        <a:srgbClr val="808080"/>
      </a:accent1>
      <a:accent2>
        <a:srgbClr val="3390E1"/>
      </a:accent2>
      <a:accent3>
        <a:srgbClr val="FFFFFF"/>
      </a:accent3>
      <a:accent4>
        <a:srgbClr val="000000"/>
      </a:accent4>
      <a:accent5>
        <a:srgbClr val="C0C0C0"/>
      </a:accent5>
      <a:accent6>
        <a:srgbClr val="2D82CC"/>
      </a:accent6>
      <a:hlink>
        <a:srgbClr val="003399"/>
      </a:hlink>
      <a:folHlink>
        <a:srgbClr val="1C146A"/>
      </a:folHlink>
    </a:clrScheme>
    <a:fontScheme name="3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3_Blank Presentation 1">
        <a:dk1>
          <a:srgbClr val="000000"/>
        </a:dk1>
        <a:lt1>
          <a:srgbClr val="FFFFFF"/>
        </a:lt1>
        <a:dk2>
          <a:srgbClr val="000000"/>
        </a:dk2>
        <a:lt2>
          <a:srgbClr val="CCCCCC"/>
        </a:lt2>
        <a:accent1>
          <a:srgbClr val="808080"/>
        </a:accent1>
        <a:accent2>
          <a:srgbClr val="3390E1"/>
        </a:accent2>
        <a:accent3>
          <a:srgbClr val="FFFFFF"/>
        </a:accent3>
        <a:accent4>
          <a:srgbClr val="000000"/>
        </a:accent4>
        <a:accent5>
          <a:srgbClr val="C0C0C0"/>
        </a:accent5>
        <a:accent6>
          <a:srgbClr val="2D82CC"/>
        </a:accent6>
        <a:hlink>
          <a:srgbClr val="003399"/>
        </a:hlink>
        <a:folHlink>
          <a:srgbClr val="1C146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TotalTime>
  <Words>7798</Words>
  <Application>Microsoft Office PowerPoint</Application>
  <PresentationFormat>On-screen Show (4:3)</PresentationFormat>
  <Paragraphs>1033</Paragraphs>
  <Slides>97</Slides>
  <Notes>79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97</vt:i4>
      </vt:variant>
    </vt:vector>
  </HeadingPairs>
  <TitlesOfParts>
    <vt:vector size="103" baseType="lpstr">
      <vt:lpstr>ＭＳ Ｐゴシック</vt:lpstr>
      <vt:lpstr>Arial</vt:lpstr>
      <vt:lpstr>Calibri</vt:lpstr>
      <vt:lpstr>Times</vt:lpstr>
      <vt:lpstr>Wingdings</vt:lpstr>
      <vt:lpstr>3_Blank Presentation</vt:lpstr>
      <vt:lpstr>EViews Training</vt:lpstr>
      <vt:lpstr>Data Series Objects: Series and Groups </vt:lpstr>
      <vt:lpstr>Data and Workfile Documentation</vt:lpstr>
      <vt:lpstr>Data and Workfile Documentation (cont’d)</vt:lpstr>
      <vt:lpstr>PowerPoint Presentation</vt:lpstr>
      <vt:lpstr>Creating a New Series:  Example 1 </vt:lpstr>
      <vt:lpstr>PowerPoint Presentation</vt:lpstr>
      <vt:lpstr>Creating a New Series:  Example 2 </vt:lpstr>
      <vt:lpstr>Creating a New Series:  Example 3 </vt:lpstr>
      <vt:lpstr>Creating a New Series:  Example 3 (cont’d)</vt:lpstr>
      <vt:lpstr>PowerPoint Presentation</vt:lpstr>
      <vt:lpstr>PowerPoint Presentation</vt:lpstr>
      <vt:lpstr>Getting Data into an Existing Workfile:  Example 1 </vt:lpstr>
      <vt:lpstr>Getting Data into an Existing Workfile:   Example 2</vt:lpstr>
      <vt:lpstr>Getting Data into an Existing Workfile:       Example 2 (cont’d)</vt:lpstr>
      <vt:lpstr>Getting Data into an Existing Workfile:  Example 3</vt:lpstr>
      <vt:lpstr>Getting Data into EViews:  A few notes  </vt:lpstr>
      <vt:lpstr>PowerPoint Presentation</vt:lpstr>
      <vt:lpstr>Creating a New Series by Transforming an Existing series: Example 1 </vt:lpstr>
      <vt:lpstr>Creating a New Series by Transforming an Existing series: Example 2 </vt:lpstr>
      <vt:lpstr>Creating a New Series by Transforming an Existing series: Example 3 </vt:lpstr>
      <vt:lpstr>Creating Series Using Samples:  Example 1</vt:lpstr>
      <vt:lpstr>Creating Series Using Samples:  Example 1 (cont’d)</vt:lpstr>
      <vt:lpstr>Creating Series Using Samples:  Example 1 (cont’d)</vt:lpstr>
      <vt:lpstr>Creating Series Using Samples:  Example 2</vt:lpstr>
      <vt:lpstr>Creating Series Using Samples:  Example 2 (cont’d)</vt:lpstr>
      <vt:lpstr>Creating Series Using Samples:  Example 2 (cont’d)</vt:lpstr>
      <vt:lpstr>Creating Series Using Samples:  Example 3 </vt:lpstr>
      <vt:lpstr>PowerPoint Presentation</vt:lpstr>
      <vt:lpstr>PowerPoint Presentation</vt:lpstr>
      <vt:lpstr>Auto-Series</vt:lpstr>
      <vt:lpstr>Auto-Series in Regressions (cont’d)</vt:lpstr>
      <vt:lpstr>Auto-Series in Regressions (cont’d) </vt:lpstr>
      <vt:lpstr>Auto-Series in Regressions (cont’d)</vt:lpstr>
      <vt:lpstr>Auto-Series in Regressions (cont’d)</vt:lpstr>
      <vt:lpstr>PowerPoint Presentation</vt:lpstr>
      <vt:lpstr>A Few Notes on Missing Values</vt:lpstr>
      <vt:lpstr>Missing Values:  Example 1</vt:lpstr>
      <vt:lpstr>PowerPoint Presentation</vt:lpstr>
      <vt:lpstr>PowerPoint Presentation</vt:lpstr>
      <vt:lpstr>Missing Values:  Example 2</vt:lpstr>
      <vt:lpstr>PowerPoint Presentation</vt:lpstr>
      <vt:lpstr>Missing Values:  Example 3</vt:lpstr>
      <vt:lpstr>PowerPoint Presentation</vt:lpstr>
      <vt:lpstr>A Few Notes on Missing Values:  Handling NAs </vt:lpstr>
      <vt:lpstr>Missing Values and  Regression Analysis </vt:lpstr>
      <vt:lpstr> Missing Values and  Regression Analysis (cont’d) </vt:lpstr>
      <vt:lpstr> Missing Values and  Regression Analysis (cont’d)</vt:lpstr>
      <vt:lpstr>PowerPoint Presentation</vt:lpstr>
      <vt:lpstr>Editing a Series: Example 1</vt:lpstr>
      <vt:lpstr>Editing a Series: Example 2</vt:lpstr>
      <vt:lpstr>Editing a Series: Example 3</vt:lpstr>
      <vt:lpstr>Editing a Series: Example 4</vt:lpstr>
      <vt:lpstr>Editing a Series in EViews:  A Few Notes</vt:lpstr>
      <vt:lpstr>Editing a Series in EViews: A Few Notes (cont’d)</vt:lpstr>
      <vt:lpstr>Editing a Series: Example 5</vt:lpstr>
      <vt:lpstr>Editing a Series: Example 5 (cont’d)</vt:lpstr>
      <vt:lpstr>Editing a Series: Example 6</vt:lpstr>
      <vt:lpstr> Editing a Series: Example 6 (cont’d)</vt:lpstr>
      <vt:lpstr>Editing a Series: Example 7</vt:lpstr>
      <vt:lpstr>Editing a Series: Example 8</vt:lpstr>
      <vt:lpstr> Editing a Series: Example 8 (cont’d)</vt:lpstr>
      <vt:lpstr>Editing a Series: Example 9</vt:lpstr>
      <vt:lpstr> Editing a Series: Example 9 (cont’d)</vt:lpstr>
      <vt:lpstr>Editing a Series: Example 10</vt:lpstr>
      <vt:lpstr> Editing a Series: Example 10 (cont’d)</vt:lpstr>
      <vt:lpstr>Editing a Series in EViews: Interpolating NA values</vt:lpstr>
      <vt:lpstr>Adjust Mode: Example </vt:lpstr>
      <vt:lpstr>Adjust Mode: Example (cont’d)</vt:lpstr>
      <vt:lpstr>Adjust Mode: Example (cont’d)</vt:lpstr>
      <vt:lpstr>Adjust Mode:  A Few Notes</vt:lpstr>
      <vt:lpstr>Documenting a Series</vt:lpstr>
      <vt:lpstr>Displaying a Series </vt:lpstr>
      <vt:lpstr>Displaying a Series (cont’d)</vt:lpstr>
      <vt:lpstr>Displaying a Series:  Narrow vs. Wide  </vt:lpstr>
      <vt:lpstr>Displaying a Series:  Sample Adjustments  </vt:lpstr>
      <vt:lpstr>Adding Observations to Existing Workfiles*</vt:lpstr>
      <vt:lpstr>Adding Observations to Existing Workfiles (cont’d)</vt:lpstr>
      <vt:lpstr>PowerPoint Presentation</vt:lpstr>
      <vt:lpstr>Groups</vt:lpstr>
      <vt:lpstr>Creating Groups:  Example 1</vt:lpstr>
      <vt:lpstr>PowerPoint Presentation</vt:lpstr>
      <vt:lpstr>PowerPoint Presentation</vt:lpstr>
      <vt:lpstr>Creating Groups:  Example 2</vt:lpstr>
      <vt:lpstr>PowerPoint Presentation</vt:lpstr>
      <vt:lpstr>Creating Groups:  Example 3</vt:lpstr>
      <vt:lpstr>PowerPoint Presentation</vt:lpstr>
      <vt:lpstr>Creating Groups:  Example 4</vt:lpstr>
      <vt:lpstr>PowerPoint Presentation</vt:lpstr>
      <vt:lpstr>Data Comparison Tools in Groups </vt:lpstr>
      <vt:lpstr>PowerPoint Presentation</vt:lpstr>
      <vt:lpstr>PowerPoint Presentation</vt:lpstr>
      <vt:lpstr>PowerPoint Presentation</vt:lpstr>
      <vt:lpstr>PowerPoint Presentation</vt:lpstr>
      <vt:lpstr>PowerPoint Presentation</vt:lpstr>
      <vt:lpstr>Data Comparison Tools in Groups  (cont’d)</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Thommo</dc:creator>
  <cp:lastModifiedBy>Thomas, Gareth</cp:lastModifiedBy>
  <cp:revision>5</cp:revision>
  <dcterms:created xsi:type="dcterms:W3CDTF">2013-03-03T04:36:04Z</dcterms:created>
  <dcterms:modified xsi:type="dcterms:W3CDTF">2016-06-29T17:37:26Z</dcterms:modified>
</cp:coreProperties>
</file>