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7" r:id="rId2"/>
    <p:sldId id="259" r:id="rId3"/>
    <p:sldId id="258" r:id="rId4"/>
    <p:sldId id="256" r:id="rId5"/>
    <p:sldId id="261" r:id="rId6"/>
    <p:sldId id="262" r:id="rId7"/>
    <p:sldId id="264" r:id="rId8"/>
    <p:sldId id="265" r:id="rId9"/>
    <p:sldId id="266" r:id="rId10"/>
    <p:sldId id="268" r:id="rId11"/>
    <p:sldId id="269" r:id="rId12"/>
    <p:sldId id="271" r:id="rId13"/>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C92"/>
    <a:srgbClr val="F4FABE"/>
    <a:srgbClr val="A6E4BF"/>
    <a:srgbClr val="F2FCB6"/>
    <a:srgbClr val="EBFA8E"/>
    <a:srgbClr val="99FFCC"/>
    <a:srgbClr val="348EAE"/>
    <a:srgbClr val="2F8D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73613" autoAdjust="0"/>
  </p:normalViewPr>
  <p:slideViewPr>
    <p:cSldViewPr>
      <p:cViewPr>
        <p:scale>
          <a:sx n="107" d="100"/>
          <a:sy n="107" d="100"/>
        </p:scale>
        <p:origin x="-84" y="-21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E09E95FE-8E3D-43C4-B103-8017BFBBF4FE}" type="datetimeFigureOut">
              <a:rPr lang="en-GB" smtClean="0"/>
              <a:pPr/>
              <a:t>07/06/2011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7E2D1813-B292-45FD-A468-C93D1F546D61}" type="slidenum">
              <a:rPr lang="en-GB" smtClean="0"/>
              <a:pPr/>
              <a:t>‹N°›</a:t>
            </a:fld>
            <a:endParaRPr lang="en-GB"/>
          </a:p>
        </p:txBody>
      </p:sp>
    </p:spTree>
    <p:extLst>
      <p:ext uri="{BB962C8B-B14F-4D97-AF65-F5344CB8AC3E}">
        <p14:creationId xmlns:p14="http://schemas.microsoft.com/office/powerpoint/2010/main" val="8345111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p:txBody>
          <a:bodyPr/>
          <a:lstStyle>
            <a:lvl1pPr algn="ctr" defTabSz="928757" eaLnBrk="0" hangingPunct="0">
              <a:defRPr sz="1200">
                <a:solidFill>
                  <a:schemeClr val="tx2"/>
                </a:solidFill>
                <a:latin typeface="Times New Roman" pitchFamily="18" charset="0"/>
              </a:defRPr>
            </a:lvl1pPr>
            <a:lvl2pPr marL="736709" indent="-283350" algn="ctr" defTabSz="928757" eaLnBrk="0" hangingPunct="0">
              <a:defRPr sz="1200">
                <a:solidFill>
                  <a:schemeClr val="tx2"/>
                </a:solidFill>
                <a:latin typeface="Times New Roman" pitchFamily="18" charset="0"/>
              </a:defRPr>
            </a:lvl2pPr>
            <a:lvl3pPr marL="1133399" indent="-226680" algn="ctr" defTabSz="928757" eaLnBrk="0" hangingPunct="0">
              <a:defRPr sz="1200">
                <a:solidFill>
                  <a:schemeClr val="tx2"/>
                </a:solidFill>
                <a:latin typeface="Times New Roman" pitchFamily="18" charset="0"/>
              </a:defRPr>
            </a:lvl3pPr>
            <a:lvl4pPr marL="1586758" indent="-226680" algn="ctr" defTabSz="928757" eaLnBrk="0" hangingPunct="0">
              <a:defRPr sz="1200">
                <a:solidFill>
                  <a:schemeClr val="tx2"/>
                </a:solidFill>
                <a:latin typeface="Times New Roman" pitchFamily="18" charset="0"/>
              </a:defRPr>
            </a:lvl4pPr>
            <a:lvl5pPr marL="2040118" indent="-226680" algn="ctr" defTabSz="928757" eaLnBrk="0" hangingPunct="0">
              <a:defRPr sz="1200">
                <a:solidFill>
                  <a:schemeClr val="tx2"/>
                </a:solidFill>
                <a:latin typeface="Times New Roman" pitchFamily="18" charset="0"/>
              </a:defRPr>
            </a:lvl5pPr>
            <a:lvl6pPr marL="2493477" indent="-226680" algn="ctr" defTabSz="928757" eaLnBrk="0" fontAlgn="base" hangingPunct="0">
              <a:spcBef>
                <a:spcPct val="0"/>
              </a:spcBef>
              <a:spcAft>
                <a:spcPct val="0"/>
              </a:spcAft>
              <a:defRPr sz="1200">
                <a:solidFill>
                  <a:schemeClr val="tx2"/>
                </a:solidFill>
                <a:latin typeface="Times New Roman" pitchFamily="18" charset="0"/>
              </a:defRPr>
            </a:lvl6pPr>
            <a:lvl7pPr marL="2946837" indent="-226680" algn="ctr" defTabSz="928757" eaLnBrk="0" fontAlgn="base" hangingPunct="0">
              <a:spcBef>
                <a:spcPct val="0"/>
              </a:spcBef>
              <a:spcAft>
                <a:spcPct val="0"/>
              </a:spcAft>
              <a:defRPr sz="1200">
                <a:solidFill>
                  <a:schemeClr val="tx2"/>
                </a:solidFill>
                <a:latin typeface="Times New Roman" pitchFamily="18" charset="0"/>
              </a:defRPr>
            </a:lvl7pPr>
            <a:lvl8pPr marL="3400196" indent="-226680" algn="ctr" defTabSz="928757" eaLnBrk="0" fontAlgn="base" hangingPunct="0">
              <a:spcBef>
                <a:spcPct val="0"/>
              </a:spcBef>
              <a:spcAft>
                <a:spcPct val="0"/>
              </a:spcAft>
              <a:defRPr sz="1200">
                <a:solidFill>
                  <a:schemeClr val="tx2"/>
                </a:solidFill>
                <a:latin typeface="Times New Roman" pitchFamily="18" charset="0"/>
              </a:defRPr>
            </a:lvl8pPr>
            <a:lvl9pPr marL="3853556" indent="-226680" algn="ctr" defTabSz="928757" eaLnBrk="0" fontAlgn="base" hangingPunct="0">
              <a:spcBef>
                <a:spcPct val="0"/>
              </a:spcBef>
              <a:spcAft>
                <a:spcPct val="0"/>
              </a:spcAft>
              <a:defRPr sz="1200">
                <a:solidFill>
                  <a:schemeClr val="tx2"/>
                </a:solidFill>
                <a:latin typeface="Times New Roman" pitchFamily="18" charset="0"/>
              </a:defRPr>
            </a:lvl9pPr>
          </a:lstStyle>
          <a:p>
            <a:pPr algn="r">
              <a:defRPr/>
            </a:pPr>
            <a:fld id="{0C4506C5-C2B9-4920-89B6-EA6EA322595C}" type="slidenum">
              <a:rPr lang="en-GB" smtClean="0">
                <a:solidFill>
                  <a:schemeClr val="tx1"/>
                </a:solidFill>
              </a:rPr>
              <a:pPr algn="r">
                <a:defRPr/>
              </a:pPr>
              <a:t>1</a:t>
            </a:fld>
            <a:endParaRPr lang="en-GB" smtClean="0">
              <a:solidFill>
                <a:schemeClr val="tx1"/>
              </a:solidFill>
            </a:endParaRPr>
          </a:p>
        </p:txBody>
      </p:sp>
      <p:sp>
        <p:nvSpPr>
          <p:cNvPr id="26627" name="Rectangle 2"/>
          <p:cNvSpPr>
            <a:spLocks noGrp="1" noRot="1" noChangeAspect="1" noChangeArrowheads="1" noTextEdit="1"/>
          </p:cNvSpPr>
          <p:nvPr>
            <p:ph type="sldImg"/>
          </p:nvPr>
        </p:nvSpPr>
        <p:spPr>
          <a:xfrm>
            <a:off x="917575" y="744538"/>
            <a:ext cx="4962525" cy="3722687"/>
          </a:xfrm>
          <a:ln/>
        </p:spPr>
      </p:sp>
      <p:sp>
        <p:nvSpPr>
          <p:cNvPr id="26628" name="Rectangle 3"/>
          <p:cNvSpPr>
            <a:spLocks noGrp="1" noChangeArrowheads="1"/>
          </p:cNvSpPr>
          <p:nvPr>
            <p:ph type="body" idx="1"/>
          </p:nvPr>
        </p:nvSpPr>
        <p:spPr>
          <a:xfrm>
            <a:off x="679447" y="4714950"/>
            <a:ext cx="5438782" cy="4468979"/>
          </a:xfrm>
          <a:noFill/>
        </p:spPr>
        <p:txBody>
          <a:bodyPr/>
          <a:lstStyle/>
          <a:p>
            <a:pPr eaLnBrk="1" hangingPunct="1"/>
            <a:r>
              <a:rPr lang="en-GB" dirty="0" smtClean="0"/>
              <a:t>The publication takes place within the MIW</a:t>
            </a:r>
            <a:r>
              <a:rPr lang="en-GB" baseline="0" dirty="0" smtClean="0"/>
              <a:t> initiative</a:t>
            </a:r>
          </a:p>
          <a:p>
            <a:pPr eaLnBrk="1" hangingPunct="1"/>
            <a:endParaRPr lang="en-GB" baseline="0" dirty="0" smtClean="0"/>
          </a:p>
          <a:p>
            <a:pPr eaLnBrk="1" hangingPunct="1"/>
            <a:r>
              <a:rPr lang="en-GB" baseline="0" dirty="0" smtClean="0"/>
              <a:t>This presentation illustrates some snapshots from the publication</a:t>
            </a:r>
            <a:endParaRPr lang="en-GB"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development of GPCs and of world trade in the last decades relate to the conjunction of several factors.</a:t>
            </a:r>
          </a:p>
          <a:p>
            <a:endParaRPr lang="en-GB" dirty="0" smtClean="0"/>
          </a:p>
          <a:p>
            <a:r>
              <a:rPr lang="en-GB" dirty="0" smtClean="0"/>
              <a:t>(Incentives and causes for globalized industry -&gt; global eco -&gt;</a:t>
            </a:r>
            <a:r>
              <a:rPr lang="en-GB" baseline="0" dirty="0" smtClean="0"/>
              <a:t> new trade patterns)</a:t>
            </a:r>
          </a:p>
          <a:p>
            <a:endParaRPr lang="en-GB" baseline="0" dirty="0" smtClean="0"/>
          </a:p>
          <a:p>
            <a:pPr marL="171450" indent="-171450">
              <a:buFontTx/>
              <a:buChar char="-"/>
            </a:pPr>
            <a:r>
              <a:rPr lang="en-GB" baseline="0" dirty="0" smtClean="0"/>
              <a:t>First of all, everything started with the rise of mass consumption in industrialized economies (with the US as starting point followed by Europe). Nowadays GPCs support consumption in all continents.</a:t>
            </a:r>
          </a:p>
          <a:p>
            <a:pPr marL="171450" indent="-171450">
              <a:buFontTx/>
              <a:buChar char="-"/>
            </a:pPr>
            <a:r>
              <a:rPr lang="en-GB" baseline="0" dirty="0" smtClean="0"/>
              <a:t>Another key element in fostering the development of GPCs and facilitating world trade are the better market access conditions and lower applied tariffs which resulted from the negotiations undertaken under the multilateral trade system (WTO) </a:t>
            </a:r>
          </a:p>
          <a:p>
            <a:pPr marL="171450" indent="-171450">
              <a:buFontTx/>
              <a:buChar char="-"/>
            </a:pPr>
            <a:r>
              <a:rPr lang="en-GB" baseline="0" dirty="0" smtClean="0"/>
              <a:t>Infrastructure services constitute a precondition for the development of  GVCs. For example, the invention of containers changed not only international transportation but also the management and organization of international trade and production. (some figures: about 100 million containers cross the oceans every year, carrying almost 90% of world trade, in volume terms)</a:t>
            </a:r>
          </a:p>
          <a:p>
            <a:pPr marL="171450" indent="-171450">
              <a:buFontTx/>
              <a:buChar char="-"/>
            </a:pPr>
            <a:r>
              <a:rPr lang="en-GB" baseline="0" dirty="0" smtClean="0"/>
              <a:t>EPZs are areas with special administrative and fiscal status to promote trade and investment. They largely contributed to the </a:t>
            </a:r>
            <a:r>
              <a:rPr lang="en-GB" baseline="0" dirty="0" err="1" smtClean="0"/>
              <a:t>internationalzation</a:t>
            </a:r>
            <a:r>
              <a:rPr lang="en-GB" baseline="0" dirty="0" smtClean="0"/>
              <a:t> of production. They take place in developing economies but not only.</a:t>
            </a:r>
          </a:p>
          <a:p>
            <a:pPr marL="171450" indent="-171450">
              <a:buFontTx/>
              <a:buChar char="-"/>
            </a:pPr>
            <a:r>
              <a:rPr lang="en-GB" baseline="0" dirty="0" smtClean="0"/>
              <a:t>Since production becomes more and more complex and fragmented, specialization in some core activities and outsourcing has become inevitable. Companies can decide to move some of their corporate functions or part of their production to other companies within the country or abroad (in that case we talk about offshoring). FDI corresponds to the case when a company creates an affiliate abroad to benefit from comparative advantages and optimize the production process. Outsourcing can inter alia be justified by lower labour cost, coming closer to primary resources or benefiting from a specific technology or a know-how  </a:t>
            </a:r>
          </a:p>
          <a:p>
            <a:pPr marL="171450" indent="-171450">
              <a:buFontTx/>
              <a:buChar char="-"/>
            </a:pPr>
            <a:endParaRPr lang="en-GB" baseline="0" dirty="0" smtClean="0"/>
          </a:p>
          <a:p>
            <a:r>
              <a:rPr lang="en-GB" baseline="0" dirty="0" smtClean="0"/>
              <a:t>The globalization of the economy has led to changes in the nature of world trade and the rise of specific types of trade.</a:t>
            </a:r>
          </a:p>
          <a:p>
            <a:pPr marL="171450" indent="-171450">
              <a:buFontTx/>
              <a:buChar char="-"/>
            </a:pPr>
            <a:r>
              <a:rPr lang="en-GB" baseline="0" dirty="0" smtClean="0"/>
              <a:t>Nowadays, international trade is dominated by trade in intermediate goods, which takes place between the various countries involved in global production chains.</a:t>
            </a:r>
          </a:p>
          <a:p>
            <a:pPr marL="171450" indent="-171450">
              <a:buFontTx/>
              <a:buChar char="-"/>
            </a:pPr>
            <a:r>
              <a:rPr lang="en-GB" baseline="0" dirty="0" smtClean="0"/>
              <a:t> Trade in tasks corresponds to the new distribution of tasks and activities carried out within the value chains.</a:t>
            </a:r>
          </a:p>
          <a:p>
            <a:pPr marL="171450" indent="-171450">
              <a:buFontTx/>
              <a:buChar char="-"/>
            </a:pPr>
            <a:r>
              <a:rPr lang="en-GB" baseline="0" dirty="0" smtClean="0"/>
              <a:t>Intra-firm trade represents exchanges between the main company and its affiliates created abroad through FDI</a:t>
            </a:r>
          </a:p>
          <a:p>
            <a:pPr marL="171450" indent="-171450">
              <a:buFontTx/>
              <a:buChar char="-"/>
            </a:pPr>
            <a:r>
              <a:rPr lang="en-GB" baseline="0" dirty="0" smtClean="0"/>
              <a:t>The increase of processing trade is </a:t>
            </a:r>
            <a:r>
              <a:rPr lang="en-GB" baseline="0" dirty="0" err="1" smtClean="0"/>
              <a:t>obviousy</a:t>
            </a:r>
            <a:r>
              <a:rPr lang="en-GB" baseline="0" dirty="0" smtClean="0"/>
              <a:t> the result of </a:t>
            </a:r>
            <a:r>
              <a:rPr lang="en-GB" baseline="0" dirty="0" err="1" smtClean="0"/>
              <a:t>th</a:t>
            </a:r>
            <a:r>
              <a:rPr lang="en-GB" baseline="0" dirty="0" smtClean="0"/>
              <a:t> production taking place within EPZs</a:t>
            </a:r>
          </a:p>
          <a:p>
            <a:pPr marL="171450" indent="-171450">
              <a:buFontTx/>
              <a:buChar char="-"/>
            </a:pPr>
            <a:endParaRPr lang="en-GB" baseline="0" dirty="0" smtClean="0"/>
          </a:p>
          <a:p>
            <a:pPr marL="171450" indent="-171450">
              <a:buFontTx/>
              <a:buChar char="-"/>
            </a:pPr>
            <a:r>
              <a:rPr lang="en-GB" baseline="0" dirty="0" smtClean="0"/>
              <a:t>All these changes in trade patterns main resulting from the internationalization of production have led to look for new ways of measuring international trade to take into account the new reality of trade</a:t>
            </a:r>
          </a:p>
          <a:p>
            <a:r>
              <a:rPr lang="en-GB" dirty="0" smtClean="0"/>
              <a:t> </a:t>
            </a:r>
          </a:p>
          <a:p>
            <a:r>
              <a:rPr lang="en-GB" dirty="0" smtClean="0"/>
              <a:t>Following slides will present some of these elements along with core</a:t>
            </a:r>
            <a:r>
              <a:rPr lang="en-GB" baseline="0" dirty="0" smtClean="0"/>
              <a:t> graphics and messages picked up from the publication</a:t>
            </a:r>
            <a:endParaRPr lang="en-GB" dirty="0"/>
          </a:p>
        </p:txBody>
      </p:sp>
      <p:sp>
        <p:nvSpPr>
          <p:cNvPr id="4" name="Slide Number Placeholder 3"/>
          <p:cNvSpPr>
            <a:spLocks noGrp="1"/>
          </p:cNvSpPr>
          <p:nvPr>
            <p:ph type="sldNum" sz="quarter" idx="10"/>
          </p:nvPr>
        </p:nvSpPr>
        <p:spPr/>
        <p:txBody>
          <a:bodyPr/>
          <a:lstStyle/>
          <a:p>
            <a:fld id="{C5BCAF44-1CE2-4BF1-883C-8D1593627031}" type="slidenum">
              <a:rPr lang="en-GB" smtClean="0"/>
              <a:pPr/>
              <a:t>2</a:t>
            </a:fld>
            <a:endParaRPr lang="en-GB"/>
          </a:p>
        </p:txBody>
      </p:sp>
    </p:spTree>
    <p:extLst>
      <p:ext uri="{BB962C8B-B14F-4D97-AF65-F5344CB8AC3E}">
        <p14:creationId xmlns:p14="http://schemas.microsoft.com/office/powerpoint/2010/main" val="1659256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Market access is a mandatory condition for trading and building / organising international production chains.</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The tariffs applied on imported goods represent the backbone of trade policy = market access .</a:t>
            </a:r>
            <a:r>
              <a:rPr lang="en-GB" baseline="0" dirty="0" smtClean="0"/>
              <a:t> They </a:t>
            </a:r>
            <a:r>
              <a:rPr lang="en-GB" dirty="0" smtClean="0"/>
              <a:t>are key elements in facilitating international trade.</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This map identifies the level of applied tariffs.   Low in Asia ... And there are still decreasing</a:t>
            </a:r>
          </a:p>
          <a:p>
            <a:endParaRPr lang="en-GB" dirty="0" smtClean="0"/>
          </a:p>
          <a:p>
            <a:endParaRPr lang="en-GB" dirty="0" smtClean="0"/>
          </a:p>
          <a:p>
            <a:endParaRPr lang="en-GB" dirty="0" smtClean="0"/>
          </a:p>
          <a:p>
            <a:r>
              <a:rPr lang="en-GB" dirty="0" smtClean="0"/>
              <a:t>The South-East Asian countries fall mainly in the same colour cluster as European or South Africa.   This map refers to 2009 data (</a:t>
            </a:r>
            <a:r>
              <a:rPr lang="en-GB" dirty="0" err="1" smtClean="0"/>
              <a:t>AoA+NAMA</a:t>
            </a:r>
            <a:r>
              <a:rPr lang="en-GB" dirty="0" smtClean="0"/>
              <a:t>=All goods).  </a:t>
            </a:r>
          </a:p>
          <a:p>
            <a:r>
              <a:rPr lang="en-GB" dirty="0" smtClean="0"/>
              <a:t>The range which EU and most ASEAN countries belong is 5% - 9.9 %.  EU's average is 5.3 (closer to the lower limit).  </a:t>
            </a:r>
          </a:p>
          <a:p>
            <a:r>
              <a:rPr lang="en-GB" dirty="0" smtClean="0"/>
              <a:t>Phil  6.3%</a:t>
            </a:r>
          </a:p>
          <a:p>
            <a:r>
              <a:rPr lang="en-GB" dirty="0" smtClean="0"/>
              <a:t>Indonesia  6.8%</a:t>
            </a:r>
          </a:p>
          <a:p>
            <a:r>
              <a:rPr lang="en-GB" dirty="0" smtClean="0"/>
              <a:t>Malaysia  8.4%</a:t>
            </a:r>
          </a:p>
          <a:p>
            <a:r>
              <a:rPr lang="en-GB" dirty="0" smtClean="0"/>
              <a:t>Thailand 9.9%</a:t>
            </a:r>
          </a:p>
          <a:p>
            <a:r>
              <a:rPr lang="en-GB" dirty="0" smtClean="0"/>
              <a:t> The ASEAN countries' tariff average is closer to the upper limit of the range.</a:t>
            </a:r>
          </a:p>
          <a:p>
            <a:r>
              <a:rPr lang="en-GB" dirty="0" smtClean="0"/>
              <a:t> Applied tariffs largely</a:t>
            </a:r>
            <a:r>
              <a:rPr lang="en-GB" baseline="0" dirty="0" smtClean="0"/>
              <a:t> behind bound tariffs negotiated at WTO</a:t>
            </a:r>
            <a:endParaRPr lang="en-GB" dirty="0" smtClean="0"/>
          </a:p>
          <a:p>
            <a:r>
              <a:rPr lang="en-GB" dirty="0" smtClean="0"/>
              <a:t>[Bound tariffs communicate the concessions made by countries in negotiations which are currently renegotiated in the Doha Development Agenda to gradually move them to lower levels]</a:t>
            </a:r>
            <a:r>
              <a:rPr lang="fr-FR" dirty="0" smtClean="0"/>
              <a:t> </a:t>
            </a:r>
          </a:p>
          <a:p>
            <a:endParaRPr lang="en-GB" dirty="0" smtClean="0"/>
          </a:p>
          <a:p>
            <a:r>
              <a:rPr lang="en-GB" dirty="0" smtClean="0"/>
              <a:t>+</a:t>
            </a:r>
            <a:r>
              <a:rPr lang="en-GB" b="1" dirty="0" smtClean="0"/>
              <a:t> NTM</a:t>
            </a:r>
            <a:r>
              <a:rPr lang="en-GB" b="1" baseline="0" dirty="0" smtClean="0"/>
              <a:t> (= licensing, quantitative restrictions, health/</a:t>
            </a:r>
            <a:r>
              <a:rPr lang="en-GB" b="1" baseline="0" dirty="0" err="1" smtClean="0"/>
              <a:t>phytosanitory</a:t>
            </a:r>
            <a:r>
              <a:rPr lang="en-GB" b="1" baseline="0" dirty="0" smtClean="0"/>
              <a:t> measures) mitigates the benefits of low tariffs -&gt; to be discussed within WTO negotiations</a:t>
            </a:r>
            <a:endParaRPr lang="en-GB" b="1" dirty="0" smtClean="0"/>
          </a:p>
          <a:p>
            <a:endParaRPr lang="en-GB" dirty="0"/>
          </a:p>
        </p:txBody>
      </p:sp>
      <p:sp>
        <p:nvSpPr>
          <p:cNvPr id="4" name="Slide Number Placeholder 3"/>
          <p:cNvSpPr>
            <a:spLocks noGrp="1"/>
          </p:cNvSpPr>
          <p:nvPr>
            <p:ph type="sldNum" sz="quarter" idx="10"/>
          </p:nvPr>
        </p:nvSpPr>
        <p:spPr/>
        <p:txBody>
          <a:bodyPr/>
          <a:lstStyle/>
          <a:p>
            <a:fld id="{7E2D1813-B292-45FD-A468-C93D1F546D61}" type="slidenum">
              <a:rPr lang="en-GB" smtClean="0"/>
              <a:pPr/>
              <a:t>3</a:t>
            </a:fld>
            <a:endParaRPr lang="en-GB"/>
          </a:p>
        </p:txBody>
      </p:sp>
    </p:spTree>
    <p:extLst>
      <p:ext uri="{BB962C8B-B14F-4D97-AF65-F5344CB8AC3E}">
        <p14:creationId xmlns:p14="http://schemas.microsoft.com/office/powerpoint/2010/main" val="25372729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Globalization</a:t>
            </a:r>
            <a:r>
              <a:rPr lang="en-GB" baseline="0" dirty="0" smtClean="0"/>
              <a:t> of the production m</a:t>
            </a:r>
            <a:r>
              <a:rPr lang="en-GB" dirty="0" smtClean="0"/>
              <a:t>ainly concerns manufacturing</a:t>
            </a:r>
            <a:r>
              <a:rPr lang="en-GB" baseline="0" dirty="0" smtClean="0"/>
              <a:t>  = global manufacturing</a:t>
            </a:r>
            <a:endParaRPr lang="en-GB" dirty="0" smtClean="0"/>
          </a:p>
          <a:p>
            <a:endParaRPr lang="en-GB" dirty="0" smtClean="0"/>
          </a:p>
          <a:p>
            <a:r>
              <a:rPr lang="en-GB" dirty="0" smtClean="0"/>
              <a:t>EPZs have spread all over the world, mainly in DVG economies but also in DVD ones (</a:t>
            </a:r>
            <a:r>
              <a:rPr lang="en-GB" dirty="0" err="1" smtClean="0"/>
              <a:t>eg</a:t>
            </a:r>
            <a:r>
              <a:rPr lang="en-GB" dirty="0" smtClean="0"/>
              <a:t> Ireland)</a:t>
            </a:r>
          </a:p>
          <a:p>
            <a:endParaRPr lang="en-GB" dirty="0" smtClean="0"/>
          </a:p>
          <a:p>
            <a:r>
              <a:rPr lang="en-GB" dirty="0" smtClean="0"/>
              <a:t>As mentioned in the title of the slide, 20% of trade of DCG relies</a:t>
            </a:r>
            <a:r>
              <a:rPr lang="en-GB" baseline="0" dirty="0" smtClean="0"/>
              <a:t> on EPZs</a:t>
            </a:r>
          </a:p>
          <a:p>
            <a:endParaRPr lang="en-GB" baseline="0" dirty="0" smtClean="0"/>
          </a:p>
          <a:p>
            <a:r>
              <a:rPr lang="en-GB" baseline="0" dirty="0" smtClean="0"/>
              <a:t>For China, the main trader in the world since this year (or 2010 -&gt; CHECK), EPZ trade = 50 % of total X </a:t>
            </a:r>
            <a:endParaRPr lang="en-GB" dirty="0"/>
          </a:p>
        </p:txBody>
      </p:sp>
      <p:sp>
        <p:nvSpPr>
          <p:cNvPr id="4" name="Slide Number Placeholder 3"/>
          <p:cNvSpPr>
            <a:spLocks noGrp="1"/>
          </p:cNvSpPr>
          <p:nvPr>
            <p:ph type="sldNum" sz="quarter" idx="10"/>
          </p:nvPr>
        </p:nvSpPr>
        <p:spPr/>
        <p:txBody>
          <a:bodyPr/>
          <a:lstStyle/>
          <a:p>
            <a:fld id="{7E2D1813-B292-45FD-A468-C93D1F546D61}" type="slidenum">
              <a:rPr lang="en-GB" smtClean="0"/>
              <a:pPr/>
              <a:t>4</a:t>
            </a:fld>
            <a:endParaRPr lang="en-GB"/>
          </a:p>
        </p:txBody>
      </p:sp>
    </p:spTree>
    <p:extLst>
      <p:ext uri="{BB962C8B-B14F-4D97-AF65-F5344CB8AC3E}">
        <p14:creationId xmlns:p14="http://schemas.microsoft.com/office/powerpoint/2010/main" val="33183681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Weight of Asia is increasing</a:t>
            </a:r>
          </a:p>
          <a:p>
            <a:endParaRPr lang="en-GB" dirty="0" smtClean="0"/>
          </a:p>
          <a:p>
            <a:r>
              <a:rPr lang="en-GB" dirty="0" smtClean="0"/>
              <a:t>China 1</a:t>
            </a:r>
            <a:r>
              <a:rPr lang="en-GB" baseline="30000" dirty="0" smtClean="0"/>
              <a:t>st</a:t>
            </a:r>
            <a:r>
              <a:rPr lang="en-GB" dirty="0" smtClean="0"/>
              <a:t> with India receiving more and more FDI</a:t>
            </a:r>
            <a:endParaRPr lang="en-GB" dirty="0"/>
          </a:p>
        </p:txBody>
      </p:sp>
      <p:sp>
        <p:nvSpPr>
          <p:cNvPr id="4" name="Slide Number Placeholder 3"/>
          <p:cNvSpPr>
            <a:spLocks noGrp="1"/>
          </p:cNvSpPr>
          <p:nvPr>
            <p:ph type="sldNum" sz="quarter" idx="10"/>
          </p:nvPr>
        </p:nvSpPr>
        <p:spPr/>
        <p:txBody>
          <a:bodyPr/>
          <a:lstStyle/>
          <a:p>
            <a:fld id="{7E2D1813-B292-45FD-A468-C93D1F546D61}" type="slidenum">
              <a:rPr lang="en-GB" smtClean="0"/>
              <a:pPr/>
              <a:t>5</a:t>
            </a:fld>
            <a:endParaRPr lang="en-GB"/>
          </a:p>
        </p:txBody>
      </p:sp>
    </p:spTree>
    <p:extLst>
      <p:ext uri="{BB962C8B-B14F-4D97-AF65-F5344CB8AC3E}">
        <p14:creationId xmlns:p14="http://schemas.microsoft.com/office/powerpoint/2010/main" val="18183474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E2D1813-B292-45FD-A468-C93D1F546D61}" type="slidenum">
              <a:rPr lang="en-GB" smtClean="0"/>
              <a:pPr/>
              <a:t>6</a:t>
            </a:fld>
            <a:endParaRPr lang="en-GB"/>
          </a:p>
        </p:txBody>
      </p:sp>
    </p:spTree>
    <p:extLst>
      <p:ext uri="{BB962C8B-B14F-4D97-AF65-F5344CB8AC3E}">
        <p14:creationId xmlns:p14="http://schemas.microsoft.com/office/powerpoint/2010/main" val="19618218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5BCAF44-1CE2-4BF1-883C-8D1593627031}" type="slidenum">
              <a:rPr lang="en-GB" smtClean="0"/>
              <a:pPr/>
              <a:t>7</a:t>
            </a:fld>
            <a:endParaRPr lang="en-GB"/>
          </a:p>
        </p:txBody>
      </p:sp>
    </p:spTree>
    <p:extLst>
      <p:ext uri="{BB962C8B-B14F-4D97-AF65-F5344CB8AC3E}">
        <p14:creationId xmlns:p14="http://schemas.microsoft.com/office/powerpoint/2010/main" val="3635873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5BCAF44-1CE2-4BF1-883C-8D1593627031}" type="slidenum">
              <a:rPr lang="en-GB" smtClean="0"/>
              <a:pPr/>
              <a:t>8</a:t>
            </a:fld>
            <a:endParaRPr lang="en-GB"/>
          </a:p>
        </p:txBody>
      </p:sp>
    </p:spTree>
    <p:extLst>
      <p:ext uri="{BB962C8B-B14F-4D97-AF65-F5344CB8AC3E}">
        <p14:creationId xmlns:p14="http://schemas.microsoft.com/office/powerpoint/2010/main" val="2481768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buClr>
                <a:srgbClr val="FF3300"/>
              </a:buClr>
              <a:buFont typeface="Wingdings" pitchFamily="2" charset="2"/>
              <a:buNone/>
            </a:pPr>
            <a:endParaRPr lang="en-GB" sz="1600" dirty="0">
              <a:latin typeface="Trebuchet MS" pitchFamily="34" charset="0"/>
            </a:endParaRPr>
          </a:p>
        </p:txBody>
      </p:sp>
      <p:sp>
        <p:nvSpPr>
          <p:cNvPr id="4" name="Slide Number Placeholder 3"/>
          <p:cNvSpPr>
            <a:spLocks noGrp="1"/>
          </p:cNvSpPr>
          <p:nvPr>
            <p:ph type="sldNum" sz="quarter" idx="10"/>
          </p:nvPr>
        </p:nvSpPr>
        <p:spPr/>
        <p:txBody>
          <a:bodyPr/>
          <a:lstStyle/>
          <a:p>
            <a:fld id="{C5BCAF44-1CE2-4BF1-883C-8D1593627031}" type="slidenum">
              <a:rPr lang="en-GB" smtClean="0"/>
              <a:pPr/>
              <a:t>9</a:t>
            </a:fld>
            <a:endParaRPr lang="en-GB"/>
          </a:p>
        </p:txBody>
      </p:sp>
    </p:spTree>
    <p:extLst>
      <p:ext uri="{BB962C8B-B14F-4D97-AF65-F5344CB8AC3E}">
        <p14:creationId xmlns:p14="http://schemas.microsoft.com/office/powerpoint/2010/main" val="36096809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p:txBody>
      </p:sp>
      <p:sp>
        <p:nvSpPr>
          <p:cNvPr id="4" name="Slide Number Placeholder 3"/>
          <p:cNvSpPr>
            <a:spLocks noGrp="1"/>
          </p:cNvSpPr>
          <p:nvPr>
            <p:ph type="sldNum" sz="quarter" idx="10"/>
          </p:nvPr>
        </p:nvSpPr>
        <p:spPr/>
        <p:txBody>
          <a:bodyPr/>
          <a:lstStyle/>
          <a:p>
            <a:fld id="{C5BCAF44-1CE2-4BF1-883C-8D1593627031}" type="slidenum">
              <a:rPr lang="en-GB" smtClean="0"/>
              <a:pPr/>
              <a:t>10</a:t>
            </a:fld>
            <a:endParaRPr lang="en-GB"/>
          </a:p>
        </p:txBody>
      </p:sp>
    </p:spTree>
    <p:extLst>
      <p:ext uri="{BB962C8B-B14F-4D97-AF65-F5344CB8AC3E}">
        <p14:creationId xmlns:p14="http://schemas.microsoft.com/office/powerpoint/2010/main" val="20060113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example on 1 product which may be generalized for many manufactured products </a:t>
            </a:r>
            <a:endParaRPr lang="en-GB" dirty="0"/>
          </a:p>
        </p:txBody>
      </p:sp>
      <p:sp>
        <p:nvSpPr>
          <p:cNvPr id="4" name="Slide Number Placeholder 3"/>
          <p:cNvSpPr>
            <a:spLocks noGrp="1"/>
          </p:cNvSpPr>
          <p:nvPr>
            <p:ph type="sldNum" sz="quarter" idx="10"/>
          </p:nvPr>
        </p:nvSpPr>
        <p:spPr/>
        <p:txBody>
          <a:bodyPr/>
          <a:lstStyle/>
          <a:p>
            <a:fld id="{C5BCAF44-1CE2-4BF1-883C-8D1593627031}" type="slidenum">
              <a:rPr lang="en-GB" smtClean="0"/>
              <a:pPr/>
              <a:t>11</a:t>
            </a:fld>
            <a:endParaRPr lang="en-GB"/>
          </a:p>
        </p:txBody>
      </p:sp>
    </p:spTree>
    <p:extLst>
      <p:ext uri="{BB962C8B-B14F-4D97-AF65-F5344CB8AC3E}">
        <p14:creationId xmlns:p14="http://schemas.microsoft.com/office/powerpoint/2010/main" val="33789748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5BCAF44-1CE2-4BF1-883C-8D1593627031}" type="slidenum">
              <a:rPr lang="en-GB" smtClean="0"/>
              <a:pPr/>
              <a:t>12</a:t>
            </a:fld>
            <a:endParaRPr lang="en-GB"/>
          </a:p>
        </p:txBody>
      </p:sp>
    </p:spTree>
    <p:extLst>
      <p:ext uri="{BB962C8B-B14F-4D97-AF65-F5344CB8AC3E}">
        <p14:creationId xmlns:p14="http://schemas.microsoft.com/office/powerpoint/2010/main" val="4938316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9C31044-A989-4A11-A11B-23715697897E}" type="datetimeFigureOut">
              <a:rPr lang="en-GB" smtClean="0"/>
              <a:pPr/>
              <a:t>07/06/2011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48BD86-84B5-4910-BEF1-B721794B666C}" type="slidenum">
              <a:rPr lang="en-GB" smtClean="0"/>
              <a:pPr/>
              <a:t>‹N°›</a:t>
            </a:fld>
            <a:endParaRPr lang="en-GB"/>
          </a:p>
        </p:txBody>
      </p:sp>
    </p:spTree>
    <p:extLst>
      <p:ext uri="{BB962C8B-B14F-4D97-AF65-F5344CB8AC3E}">
        <p14:creationId xmlns:p14="http://schemas.microsoft.com/office/powerpoint/2010/main" val="14322019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C31044-A989-4A11-A11B-23715697897E}" type="datetimeFigureOut">
              <a:rPr lang="en-GB" smtClean="0"/>
              <a:pPr/>
              <a:t>07/06/2011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48BD86-84B5-4910-BEF1-B721794B666C}" type="slidenum">
              <a:rPr lang="en-GB" smtClean="0"/>
              <a:pPr/>
              <a:t>‹N°›</a:t>
            </a:fld>
            <a:endParaRPr lang="en-GB"/>
          </a:p>
        </p:txBody>
      </p:sp>
    </p:spTree>
    <p:extLst>
      <p:ext uri="{BB962C8B-B14F-4D97-AF65-F5344CB8AC3E}">
        <p14:creationId xmlns:p14="http://schemas.microsoft.com/office/powerpoint/2010/main" val="9265091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9C31044-A989-4A11-A11B-23715697897E}" type="datetimeFigureOut">
              <a:rPr lang="en-GB" smtClean="0"/>
              <a:pPr/>
              <a:t>07/06/2011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48BD86-84B5-4910-BEF1-B721794B666C}" type="slidenum">
              <a:rPr lang="en-GB" smtClean="0"/>
              <a:pPr/>
              <a:t>‹N°›</a:t>
            </a:fld>
            <a:endParaRPr lang="en-GB"/>
          </a:p>
        </p:txBody>
      </p:sp>
    </p:spTree>
    <p:extLst>
      <p:ext uri="{BB962C8B-B14F-4D97-AF65-F5344CB8AC3E}">
        <p14:creationId xmlns:p14="http://schemas.microsoft.com/office/powerpoint/2010/main" val="3366393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9C31044-A989-4A11-A11B-23715697897E}" type="datetimeFigureOut">
              <a:rPr lang="en-GB" smtClean="0"/>
              <a:pPr/>
              <a:t>07/06/2011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48BD86-84B5-4910-BEF1-B721794B666C}" type="slidenum">
              <a:rPr lang="en-GB" smtClean="0"/>
              <a:pPr/>
              <a:t>‹N°›</a:t>
            </a:fld>
            <a:endParaRPr lang="en-GB"/>
          </a:p>
        </p:txBody>
      </p:sp>
    </p:spTree>
    <p:extLst>
      <p:ext uri="{BB962C8B-B14F-4D97-AF65-F5344CB8AC3E}">
        <p14:creationId xmlns:p14="http://schemas.microsoft.com/office/powerpoint/2010/main" val="1414423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9C31044-A989-4A11-A11B-23715697897E}" type="datetimeFigureOut">
              <a:rPr lang="en-GB" smtClean="0"/>
              <a:pPr/>
              <a:t>07/06/2011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48BD86-84B5-4910-BEF1-B721794B666C}" type="slidenum">
              <a:rPr lang="en-GB" smtClean="0"/>
              <a:pPr/>
              <a:t>‹N°›</a:t>
            </a:fld>
            <a:endParaRPr lang="en-GB"/>
          </a:p>
        </p:txBody>
      </p:sp>
    </p:spTree>
    <p:extLst>
      <p:ext uri="{BB962C8B-B14F-4D97-AF65-F5344CB8AC3E}">
        <p14:creationId xmlns:p14="http://schemas.microsoft.com/office/powerpoint/2010/main" val="6753305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9C31044-A989-4A11-A11B-23715697897E}" type="datetimeFigureOut">
              <a:rPr lang="en-GB" smtClean="0"/>
              <a:pPr/>
              <a:t>07/06/2011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48BD86-84B5-4910-BEF1-B721794B666C}" type="slidenum">
              <a:rPr lang="en-GB" smtClean="0"/>
              <a:pPr/>
              <a:t>‹N°›</a:t>
            </a:fld>
            <a:endParaRPr lang="en-GB"/>
          </a:p>
        </p:txBody>
      </p:sp>
    </p:spTree>
    <p:extLst>
      <p:ext uri="{BB962C8B-B14F-4D97-AF65-F5344CB8AC3E}">
        <p14:creationId xmlns:p14="http://schemas.microsoft.com/office/powerpoint/2010/main" val="13486985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C31044-A989-4A11-A11B-23715697897E}" type="datetimeFigureOut">
              <a:rPr lang="en-GB" smtClean="0"/>
              <a:pPr/>
              <a:t>07/06/2011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48BD86-84B5-4910-BEF1-B721794B666C}" type="slidenum">
              <a:rPr lang="en-GB" smtClean="0"/>
              <a:pPr/>
              <a:t>‹N°›</a:t>
            </a:fld>
            <a:endParaRPr lang="en-GB"/>
          </a:p>
        </p:txBody>
      </p:sp>
    </p:spTree>
    <p:extLst>
      <p:ext uri="{BB962C8B-B14F-4D97-AF65-F5344CB8AC3E}">
        <p14:creationId xmlns:p14="http://schemas.microsoft.com/office/powerpoint/2010/main" val="1935944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9C31044-A989-4A11-A11B-23715697897E}" type="datetimeFigureOut">
              <a:rPr lang="en-GB" smtClean="0"/>
              <a:pPr/>
              <a:t>07/06/2011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48BD86-84B5-4910-BEF1-B721794B666C}" type="slidenum">
              <a:rPr lang="en-GB" smtClean="0"/>
              <a:pPr/>
              <a:t>‹N°›</a:t>
            </a:fld>
            <a:endParaRPr lang="en-GB"/>
          </a:p>
        </p:txBody>
      </p:sp>
    </p:spTree>
    <p:extLst>
      <p:ext uri="{BB962C8B-B14F-4D97-AF65-F5344CB8AC3E}">
        <p14:creationId xmlns:p14="http://schemas.microsoft.com/office/powerpoint/2010/main" val="4084507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9C31044-A989-4A11-A11B-23715697897E}" type="datetimeFigureOut">
              <a:rPr lang="en-GB" smtClean="0"/>
              <a:pPr/>
              <a:t>07/06/2011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48BD86-84B5-4910-BEF1-B721794B666C}" type="slidenum">
              <a:rPr lang="en-GB" smtClean="0"/>
              <a:pPr/>
              <a:t>‹N°›</a:t>
            </a:fld>
            <a:endParaRPr lang="en-GB"/>
          </a:p>
        </p:txBody>
      </p:sp>
    </p:spTree>
    <p:extLst>
      <p:ext uri="{BB962C8B-B14F-4D97-AF65-F5344CB8AC3E}">
        <p14:creationId xmlns:p14="http://schemas.microsoft.com/office/powerpoint/2010/main" val="221708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C31044-A989-4A11-A11B-23715697897E}" type="datetimeFigureOut">
              <a:rPr lang="en-GB" smtClean="0"/>
              <a:pPr/>
              <a:t>07/06/2011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48BD86-84B5-4910-BEF1-B721794B666C}" type="slidenum">
              <a:rPr lang="en-GB" smtClean="0"/>
              <a:pPr/>
              <a:t>‹N°›</a:t>
            </a:fld>
            <a:endParaRPr lang="en-GB"/>
          </a:p>
        </p:txBody>
      </p:sp>
    </p:spTree>
    <p:extLst>
      <p:ext uri="{BB962C8B-B14F-4D97-AF65-F5344CB8AC3E}">
        <p14:creationId xmlns:p14="http://schemas.microsoft.com/office/powerpoint/2010/main" val="3832729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C31044-A989-4A11-A11B-23715697897E}" type="datetimeFigureOut">
              <a:rPr lang="en-GB" smtClean="0"/>
              <a:pPr/>
              <a:t>07/06/2011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48BD86-84B5-4910-BEF1-B721794B666C}" type="slidenum">
              <a:rPr lang="en-GB" smtClean="0"/>
              <a:pPr/>
              <a:t>‹N°›</a:t>
            </a:fld>
            <a:endParaRPr lang="en-GB"/>
          </a:p>
        </p:txBody>
      </p:sp>
    </p:spTree>
    <p:extLst>
      <p:ext uri="{BB962C8B-B14F-4D97-AF65-F5344CB8AC3E}">
        <p14:creationId xmlns:p14="http://schemas.microsoft.com/office/powerpoint/2010/main" val="1175220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31913" y="476250"/>
            <a:ext cx="65532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5300128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348EAE"/>
            </a:gs>
            <a:gs pos="50000">
              <a:schemeClr val="accent1">
                <a:tint val="44500"/>
                <a:satMod val="160000"/>
              </a:schemeClr>
            </a:gs>
            <a:gs pos="100000">
              <a:schemeClr val="accent1">
                <a:tint val="23500"/>
                <a:satMod val="16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C31044-A989-4A11-A11B-23715697897E}" type="datetimeFigureOut">
              <a:rPr lang="en-GB" smtClean="0"/>
              <a:pPr/>
              <a:t>07/06/2011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48BD86-84B5-4910-BEF1-B721794B666C}" type="slidenum">
              <a:rPr lang="en-GB" smtClean="0"/>
              <a:pPr/>
              <a:t>‹N°›</a:t>
            </a:fld>
            <a:endParaRPr lang="en-GB"/>
          </a:p>
        </p:txBody>
      </p:sp>
    </p:spTree>
    <p:extLst>
      <p:ext uri="{BB962C8B-B14F-4D97-AF65-F5344CB8AC3E}">
        <p14:creationId xmlns:p14="http://schemas.microsoft.com/office/powerpoint/2010/main" val="111292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hyperlink" Target="http://www.wto.org/english/res_e/res_e.htm"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252535" y="2640277"/>
            <a:ext cx="5688631" cy="2032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1200">
                <a:solidFill>
                  <a:schemeClr val="tx2"/>
                </a:solidFill>
                <a:latin typeface="Times New Roman" pitchFamily="18" charset="0"/>
                <a:cs typeface="Arial" pitchFamily="34" charset="0"/>
              </a:defRPr>
            </a:lvl1pPr>
            <a:lvl2pPr marL="742950" indent="-285750" eaLnBrk="0" hangingPunct="0">
              <a:defRPr sz="1200">
                <a:solidFill>
                  <a:schemeClr val="tx2"/>
                </a:solidFill>
                <a:latin typeface="Times New Roman" pitchFamily="18" charset="0"/>
                <a:cs typeface="Arial" pitchFamily="34" charset="0"/>
              </a:defRPr>
            </a:lvl2pPr>
            <a:lvl3pPr marL="1143000" indent="-228600" eaLnBrk="0" hangingPunct="0">
              <a:defRPr sz="1200">
                <a:solidFill>
                  <a:schemeClr val="tx2"/>
                </a:solidFill>
                <a:latin typeface="Times New Roman" pitchFamily="18" charset="0"/>
                <a:cs typeface="Arial" pitchFamily="34" charset="0"/>
              </a:defRPr>
            </a:lvl3pPr>
            <a:lvl4pPr marL="1600200" indent="-228600" eaLnBrk="0" hangingPunct="0">
              <a:defRPr sz="1200">
                <a:solidFill>
                  <a:schemeClr val="tx2"/>
                </a:solidFill>
                <a:latin typeface="Times New Roman" pitchFamily="18" charset="0"/>
                <a:cs typeface="Arial" pitchFamily="34" charset="0"/>
              </a:defRPr>
            </a:lvl4pPr>
            <a:lvl5pPr marL="2057400" indent="-228600" eaLnBrk="0" hangingPunct="0">
              <a:defRPr sz="1200">
                <a:solidFill>
                  <a:schemeClr val="tx2"/>
                </a:solidFill>
                <a:latin typeface="Times New Roman" pitchFamily="18" charset="0"/>
                <a:cs typeface="Arial" pitchFamily="34" charset="0"/>
              </a:defRPr>
            </a:lvl5pPr>
            <a:lvl6pPr marL="2514600" indent="-228600" eaLnBrk="0" fontAlgn="base" hangingPunct="0">
              <a:spcBef>
                <a:spcPct val="0"/>
              </a:spcBef>
              <a:spcAft>
                <a:spcPct val="0"/>
              </a:spcAft>
              <a:defRPr sz="1200">
                <a:solidFill>
                  <a:schemeClr val="tx2"/>
                </a:solidFill>
                <a:latin typeface="Times New Roman" pitchFamily="18" charset="0"/>
                <a:cs typeface="Arial" pitchFamily="34" charset="0"/>
              </a:defRPr>
            </a:lvl6pPr>
            <a:lvl7pPr marL="2971800" indent="-228600" eaLnBrk="0" fontAlgn="base" hangingPunct="0">
              <a:spcBef>
                <a:spcPct val="0"/>
              </a:spcBef>
              <a:spcAft>
                <a:spcPct val="0"/>
              </a:spcAft>
              <a:defRPr sz="1200">
                <a:solidFill>
                  <a:schemeClr val="tx2"/>
                </a:solidFill>
                <a:latin typeface="Times New Roman" pitchFamily="18" charset="0"/>
                <a:cs typeface="Arial" pitchFamily="34" charset="0"/>
              </a:defRPr>
            </a:lvl7pPr>
            <a:lvl8pPr marL="3429000" indent="-228600" eaLnBrk="0" fontAlgn="base" hangingPunct="0">
              <a:spcBef>
                <a:spcPct val="0"/>
              </a:spcBef>
              <a:spcAft>
                <a:spcPct val="0"/>
              </a:spcAft>
              <a:defRPr sz="1200">
                <a:solidFill>
                  <a:schemeClr val="tx2"/>
                </a:solidFill>
                <a:latin typeface="Times New Roman" pitchFamily="18" charset="0"/>
                <a:cs typeface="Arial" pitchFamily="34" charset="0"/>
              </a:defRPr>
            </a:lvl8pPr>
            <a:lvl9pPr marL="3886200" indent="-228600" eaLnBrk="0" fontAlgn="base" hangingPunct="0">
              <a:spcBef>
                <a:spcPct val="0"/>
              </a:spcBef>
              <a:spcAft>
                <a:spcPct val="0"/>
              </a:spcAft>
              <a:defRPr sz="1200">
                <a:solidFill>
                  <a:schemeClr val="tx2"/>
                </a:solidFill>
                <a:latin typeface="Times New Roman" pitchFamily="18" charset="0"/>
                <a:cs typeface="Arial" pitchFamily="34" charset="0"/>
              </a:defRPr>
            </a:lvl9pPr>
          </a:lstStyle>
          <a:p>
            <a:pPr algn="ctr" eaLnBrk="1" hangingPunct="1">
              <a:lnSpc>
                <a:spcPct val="130000"/>
              </a:lnSpc>
            </a:pPr>
            <a:r>
              <a:rPr lang="en-US" sz="3600" b="1" dirty="0" smtClean="0">
                <a:solidFill>
                  <a:schemeClr val="tx2">
                    <a:lumMod val="50000"/>
                  </a:schemeClr>
                </a:solidFill>
                <a:latin typeface="Calibri" pitchFamily="34" charset="0"/>
                <a:cs typeface="Calibri" pitchFamily="34" charset="0"/>
              </a:rPr>
              <a:t>Trade patterns and global value chains in East Asia :</a:t>
            </a:r>
          </a:p>
          <a:p>
            <a:pPr algn="ctr" eaLnBrk="1" hangingPunct="1">
              <a:lnSpc>
                <a:spcPct val="130000"/>
              </a:lnSpc>
            </a:pPr>
            <a:r>
              <a:rPr lang="en-US" sz="2500" b="1" dirty="0" smtClean="0">
                <a:solidFill>
                  <a:schemeClr val="tx2">
                    <a:lumMod val="50000"/>
                  </a:schemeClr>
                </a:solidFill>
                <a:latin typeface="Calibri" pitchFamily="34" charset="0"/>
                <a:cs typeface="Calibri" pitchFamily="34" charset="0"/>
              </a:rPr>
              <a:t>From </a:t>
            </a:r>
            <a:r>
              <a:rPr lang="en-US" sz="2500" b="1" dirty="0">
                <a:solidFill>
                  <a:schemeClr val="tx2">
                    <a:lumMod val="50000"/>
                  </a:schemeClr>
                </a:solidFill>
                <a:latin typeface="Calibri" pitchFamily="34" charset="0"/>
                <a:cs typeface="Calibri" pitchFamily="34" charset="0"/>
              </a:rPr>
              <a:t>Trade in Goods to Trade in </a:t>
            </a:r>
            <a:r>
              <a:rPr lang="en-US" sz="2500" b="1" dirty="0" smtClean="0">
                <a:solidFill>
                  <a:schemeClr val="tx2">
                    <a:lumMod val="50000"/>
                  </a:schemeClr>
                </a:solidFill>
                <a:latin typeface="Calibri" pitchFamily="34" charset="0"/>
                <a:cs typeface="Calibri" pitchFamily="34" charset="0"/>
              </a:rPr>
              <a:t>Tasks</a:t>
            </a:r>
            <a:endParaRPr lang="en-US" sz="2500" b="1" dirty="0">
              <a:solidFill>
                <a:schemeClr val="tx2">
                  <a:lumMod val="50000"/>
                </a:schemeClr>
              </a:solidFill>
              <a:latin typeface="Calibri" pitchFamily="34" charset="0"/>
              <a:cs typeface="Calibri" pitchFamily="34"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188640"/>
            <a:ext cx="1438275" cy="352425"/>
          </a:xfrm>
          <a:prstGeom prst="rect">
            <a:avLst/>
          </a:prstGeom>
          <a:solidFill>
            <a:srgbClr val="2F8DC7"/>
          </a:solidFill>
          <a:ln>
            <a:noFill/>
          </a:ln>
          <a:effectLst/>
        </p:spPr>
      </p:pic>
      <p:pic>
        <p:nvPicPr>
          <p:cNvPr id="6" name="Picture 2" descr="Analysis, statistics, publications, downloads, links, etc">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99837" y="188640"/>
            <a:ext cx="1192243" cy="1125179"/>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520" y="188640"/>
            <a:ext cx="2399041" cy="714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92080" y="1460917"/>
            <a:ext cx="3744416" cy="53420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35496" y="6372036"/>
            <a:ext cx="3672408" cy="369332"/>
          </a:xfrm>
          <a:prstGeom prst="rect">
            <a:avLst/>
          </a:prstGeom>
          <a:noFill/>
        </p:spPr>
        <p:txBody>
          <a:bodyPr wrap="square" rtlCol="0">
            <a:spAutoFit/>
          </a:bodyPr>
          <a:lstStyle/>
          <a:p>
            <a:r>
              <a:rPr lang="en-GB" dirty="0" smtClean="0"/>
              <a:t>Christophe Degain, WTO</a:t>
            </a:r>
            <a:endParaRPr lang="en-GB" dirty="0"/>
          </a:p>
        </p:txBody>
      </p:sp>
    </p:spTree>
    <p:extLst>
      <p:ext uri="{BB962C8B-B14F-4D97-AF65-F5344CB8AC3E}">
        <p14:creationId xmlns:p14="http://schemas.microsoft.com/office/powerpoint/2010/main" val="3749617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val 15"/>
          <p:cNvSpPr/>
          <p:nvPr/>
        </p:nvSpPr>
        <p:spPr>
          <a:xfrm>
            <a:off x="5580112" y="5375757"/>
            <a:ext cx="3312368" cy="1005571"/>
          </a:xfrm>
          <a:prstGeom prst="ellips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12576" y="44624"/>
            <a:ext cx="10225136" cy="1143000"/>
          </a:xfrm>
        </p:spPr>
        <p:txBody>
          <a:bodyPr>
            <a:normAutofit/>
          </a:bodyPr>
          <a:lstStyle/>
          <a:p>
            <a:r>
              <a:rPr lang="en-GB" sz="3600" dirty="0" smtClean="0">
                <a:solidFill>
                  <a:schemeClr val="bg1"/>
                </a:solidFill>
              </a:rPr>
              <a:t>Global production chains – Ins and outs</a:t>
            </a:r>
            <a:endParaRPr lang="en-GB" sz="3600" dirty="0">
              <a:solidFill>
                <a:schemeClr val="bg1"/>
              </a:solidFill>
            </a:endParaRPr>
          </a:p>
        </p:txBody>
      </p:sp>
      <p:sp>
        <p:nvSpPr>
          <p:cNvPr id="4" name="Oval 3"/>
          <p:cNvSpPr/>
          <p:nvPr/>
        </p:nvSpPr>
        <p:spPr>
          <a:xfrm>
            <a:off x="3275856" y="2589004"/>
            <a:ext cx="2736304" cy="2520280"/>
          </a:xfrm>
          <a:prstGeom prst="ellipse">
            <a:avLst/>
          </a:prstGeom>
          <a:solidFill>
            <a:srgbClr val="F2FC92">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5" name="TextBox 4"/>
          <p:cNvSpPr txBox="1"/>
          <p:nvPr/>
        </p:nvSpPr>
        <p:spPr>
          <a:xfrm>
            <a:off x="442824" y="1556792"/>
            <a:ext cx="3096344" cy="338554"/>
          </a:xfrm>
          <a:prstGeom prst="rect">
            <a:avLst/>
          </a:prstGeom>
          <a:noFill/>
        </p:spPr>
        <p:txBody>
          <a:bodyPr wrap="square" rtlCol="0">
            <a:spAutoFit/>
          </a:bodyPr>
          <a:lstStyle/>
          <a:p>
            <a:r>
              <a:rPr lang="en-GB" sz="1600" dirty="0" smtClean="0">
                <a:solidFill>
                  <a:schemeClr val="bg2">
                    <a:lumMod val="25000"/>
                  </a:schemeClr>
                </a:solidFill>
              </a:rPr>
              <a:t>International consumer demand</a:t>
            </a:r>
            <a:endParaRPr lang="en-GB" sz="1600" dirty="0">
              <a:solidFill>
                <a:schemeClr val="bg2">
                  <a:lumMod val="25000"/>
                </a:schemeClr>
              </a:solidFill>
            </a:endParaRPr>
          </a:p>
        </p:txBody>
      </p:sp>
      <p:sp>
        <p:nvSpPr>
          <p:cNvPr id="6" name="TextBox 5"/>
          <p:cNvSpPr txBox="1"/>
          <p:nvPr/>
        </p:nvSpPr>
        <p:spPr>
          <a:xfrm>
            <a:off x="107504" y="4725144"/>
            <a:ext cx="2232248" cy="338554"/>
          </a:xfrm>
          <a:prstGeom prst="rect">
            <a:avLst/>
          </a:prstGeom>
          <a:noFill/>
        </p:spPr>
        <p:txBody>
          <a:bodyPr wrap="square" rtlCol="0">
            <a:spAutoFit/>
          </a:bodyPr>
          <a:lstStyle/>
          <a:p>
            <a:r>
              <a:rPr lang="en-GB" sz="1600" dirty="0" smtClean="0">
                <a:solidFill>
                  <a:schemeClr val="bg2">
                    <a:lumMod val="25000"/>
                  </a:schemeClr>
                </a:solidFill>
              </a:rPr>
              <a:t>Export processing zones</a:t>
            </a:r>
            <a:endParaRPr lang="en-GB" sz="1600" dirty="0">
              <a:solidFill>
                <a:schemeClr val="bg2">
                  <a:lumMod val="25000"/>
                </a:schemeClr>
              </a:solidFill>
            </a:endParaRPr>
          </a:p>
        </p:txBody>
      </p:sp>
      <p:sp>
        <p:nvSpPr>
          <p:cNvPr id="7" name="TextBox 6"/>
          <p:cNvSpPr txBox="1"/>
          <p:nvPr/>
        </p:nvSpPr>
        <p:spPr>
          <a:xfrm>
            <a:off x="75104" y="3564305"/>
            <a:ext cx="3151832" cy="584775"/>
          </a:xfrm>
          <a:prstGeom prst="rect">
            <a:avLst/>
          </a:prstGeom>
          <a:noFill/>
        </p:spPr>
        <p:txBody>
          <a:bodyPr wrap="square" rtlCol="0">
            <a:spAutoFit/>
          </a:bodyPr>
          <a:lstStyle/>
          <a:p>
            <a:r>
              <a:rPr lang="en-GB" sz="1600" dirty="0" smtClean="0">
                <a:solidFill>
                  <a:schemeClr val="bg2">
                    <a:lumMod val="25000"/>
                  </a:schemeClr>
                </a:solidFill>
              </a:rPr>
              <a:t>Development of infrastructure </a:t>
            </a:r>
          </a:p>
          <a:p>
            <a:r>
              <a:rPr lang="en-GB" sz="1600" dirty="0" smtClean="0">
                <a:solidFill>
                  <a:schemeClr val="bg2">
                    <a:lumMod val="25000"/>
                  </a:schemeClr>
                </a:solidFill>
              </a:rPr>
              <a:t>and technological progress </a:t>
            </a:r>
          </a:p>
        </p:txBody>
      </p:sp>
      <p:sp>
        <p:nvSpPr>
          <p:cNvPr id="8" name="TextBox 7"/>
          <p:cNvSpPr txBox="1"/>
          <p:nvPr/>
        </p:nvSpPr>
        <p:spPr>
          <a:xfrm>
            <a:off x="107504" y="2412177"/>
            <a:ext cx="2538928" cy="584775"/>
          </a:xfrm>
          <a:prstGeom prst="rect">
            <a:avLst/>
          </a:prstGeom>
          <a:noFill/>
        </p:spPr>
        <p:txBody>
          <a:bodyPr wrap="square" rtlCol="0">
            <a:spAutoFit/>
          </a:bodyPr>
          <a:lstStyle/>
          <a:p>
            <a:r>
              <a:rPr lang="en-GB" sz="1600" dirty="0" smtClean="0">
                <a:solidFill>
                  <a:schemeClr val="bg2">
                    <a:lumMod val="25000"/>
                  </a:schemeClr>
                </a:solidFill>
              </a:rPr>
              <a:t>Lower applied tariffs </a:t>
            </a:r>
          </a:p>
          <a:p>
            <a:r>
              <a:rPr lang="en-GB" sz="1600" dirty="0" smtClean="0">
                <a:solidFill>
                  <a:schemeClr val="bg2">
                    <a:lumMod val="25000"/>
                  </a:schemeClr>
                </a:solidFill>
              </a:rPr>
              <a:t>and trade policy incentives</a:t>
            </a:r>
            <a:endParaRPr lang="en-GB" sz="1600" dirty="0">
              <a:solidFill>
                <a:schemeClr val="bg2">
                  <a:lumMod val="25000"/>
                </a:schemeClr>
              </a:solidFill>
            </a:endParaRPr>
          </a:p>
        </p:txBody>
      </p:sp>
      <p:sp>
        <p:nvSpPr>
          <p:cNvPr id="9" name="TextBox 8"/>
          <p:cNvSpPr txBox="1"/>
          <p:nvPr/>
        </p:nvSpPr>
        <p:spPr>
          <a:xfrm>
            <a:off x="422960" y="5301208"/>
            <a:ext cx="3500968" cy="584775"/>
          </a:xfrm>
          <a:prstGeom prst="rect">
            <a:avLst/>
          </a:prstGeom>
          <a:noFill/>
        </p:spPr>
        <p:txBody>
          <a:bodyPr wrap="square" rtlCol="0">
            <a:spAutoFit/>
          </a:bodyPr>
          <a:lstStyle/>
          <a:p>
            <a:r>
              <a:rPr lang="en-GB" sz="1600" dirty="0" smtClean="0">
                <a:solidFill>
                  <a:schemeClr val="bg2">
                    <a:lumMod val="25000"/>
                  </a:schemeClr>
                </a:solidFill>
              </a:rPr>
              <a:t>Outsourcing and offshoring strategies </a:t>
            </a:r>
          </a:p>
          <a:p>
            <a:r>
              <a:rPr lang="en-GB" sz="1600" dirty="0">
                <a:solidFill>
                  <a:schemeClr val="bg2">
                    <a:lumMod val="25000"/>
                  </a:schemeClr>
                </a:solidFill>
              </a:rPr>
              <a:t>a</a:t>
            </a:r>
            <a:r>
              <a:rPr lang="en-GB" sz="1600" dirty="0" smtClean="0">
                <a:solidFill>
                  <a:schemeClr val="bg2">
                    <a:lumMod val="25000"/>
                  </a:schemeClr>
                </a:solidFill>
              </a:rPr>
              <a:t>nd FDI</a:t>
            </a:r>
            <a:endParaRPr lang="en-GB" sz="1600" dirty="0">
              <a:solidFill>
                <a:schemeClr val="bg2">
                  <a:lumMod val="25000"/>
                </a:schemeClr>
              </a:solidFill>
            </a:endParaRPr>
          </a:p>
        </p:txBody>
      </p:sp>
      <p:sp>
        <p:nvSpPr>
          <p:cNvPr id="13" name="TextBox 12"/>
          <p:cNvSpPr txBox="1"/>
          <p:nvPr/>
        </p:nvSpPr>
        <p:spPr>
          <a:xfrm>
            <a:off x="6372200" y="3760584"/>
            <a:ext cx="3216176" cy="892552"/>
          </a:xfrm>
          <a:prstGeom prst="rect">
            <a:avLst/>
          </a:prstGeom>
          <a:noFill/>
        </p:spPr>
        <p:txBody>
          <a:bodyPr wrap="square" rtlCol="0">
            <a:spAutoFit/>
          </a:bodyPr>
          <a:lstStyle/>
          <a:p>
            <a:pPr marL="285750" indent="-285750">
              <a:buFont typeface="Arial" pitchFamily="34" charset="0"/>
              <a:buChar char="•"/>
            </a:pPr>
            <a:endParaRPr lang="en-GB" sz="1600" dirty="0">
              <a:solidFill>
                <a:schemeClr val="accent2">
                  <a:lumMod val="75000"/>
                </a:schemeClr>
              </a:solidFill>
            </a:endParaRPr>
          </a:p>
          <a:p>
            <a:pPr marL="285750" indent="-285750">
              <a:buFont typeface="Arial" pitchFamily="34" charset="0"/>
              <a:buChar char="•"/>
            </a:pPr>
            <a:endParaRPr lang="en-GB" dirty="0">
              <a:solidFill>
                <a:schemeClr val="accent2">
                  <a:lumMod val="75000"/>
                </a:schemeClr>
              </a:solidFill>
            </a:endParaRPr>
          </a:p>
          <a:p>
            <a:endParaRPr lang="en-GB" dirty="0"/>
          </a:p>
        </p:txBody>
      </p:sp>
      <p:sp>
        <p:nvSpPr>
          <p:cNvPr id="14" name="TextBox 13"/>
          <p:cNvSpPr txBox="1"/>
          <p:nvPr/>
        </p:nvSpPr>
        <p:spPr>
          <a:xfrm>
            <a:off x="6335688" y="1884267"/>
            <a:ext cx="2849840" cy="615553"/>
          </a:xfrm>
          <a:prstGeom prst="rect">
            <a:avLst/>
          </a:prstGeom>
          <a:noFill/>
        </p:spPr>
        <p:txBody>
          <a:bodyPr wrap="square" rtlCol="0">
            <a:spAutoFit/>
          </a:bodyPr>
          <a:lstStyle/>
          <a:p>
            <a:r>
              <a:rPr lang="en-GB" sz="1600" dirty="0" smtClean="0">
                <a:solidFill>
                  <a:schemeClr val="accent2">
                    <a:lumMod val="75000"/>
                  </a:schemeClr>
                </a:solidFill>
              </a:rPr>
              <a:t>Emergence of “</a:t>
            </a:r>
            <a:r>
              <a:rPr lang="en-GB" sz="1600" dirty="0">
                <a:solidFill>
                  <a:schemeClr val="accent2">
                    <a:lumMod val="75000"/>
                  </a:schemeClr>
                </a:solidFill>
              </a:rPr>
              <a:t>Trade in tasks</a:t>
            </a:r>
            <a:r>
              <a:rPr lang="en-GB" sz="1600" dirty="0" smtClean="0">
                <a:solidFill>
                  <a:schemeClr val="accent2">
                    <a:lumMod val="75000"/>
                  </a:schemeClr>
                </a:solidFill>
              </a:rPr>
              <a:t>”:</a:t>
            </a:r>
            <a:endParaRPr lang="en-GB" sz="1600" dirty="0">
              <a:solidFill>
                <a:schemeClr val="accent2">
                  <a:lumMod val="75000"/>
                </a:schemeClr>
              </a:solidFill>
            </a:endParaRPr>
          </a:p>
          <a:p>
            <a:endParaRPr lang="en-GB" dirty="0"/>
          </a:p>
        </p:txBody>
      </p:sp>
      <p:sp>
        <p:nvSpPr>
          <p:cNvPr id="17" name="TextBox 16"/>
          <p:cNvSpPr txBox="1"/>
          <p:nvPr/>
        </p:nvSpPr>
        <p:spPr>
          <a:xfrm>
            <a:off x="5898526" y="5517232"/>
            <a:ext cx="3209978" cy="584775"/>
          </a:xfrm>
          <a:prstGeom prst="rect">
            <a:avLst/>
          </a:prstGeom>
          <a:noFill/>
        </p:spPr>
        <p:txBody>
          <a:bodyPr wrap="square" rtlCol="0">
            <a:spAutoFit/>
          </a:bodyPr>
          <a:lstStyle/>
          <a:p>
            <a:r>
              <a:rPr lang="en-GB" sz="1600" b="1" dirty="0" smtClean="0">
                <a:solidFill>
                  <a:schemeClr val="bg2">
                    <a:lumMod val="25000"/>
                  </a:schemeClr>
                </a:solidFill>
              </a:rPr>
              <a:t>Need for new statistical </a:t>
            </a:r>
          </a:p>
          <a:p>
            <a:r>
              <a:rPr lang="en-GB" sz="1600" b="1" dirty="0" smtClean="0">
                <a:solidFill>
                  <a:schemeClr val="bg2">
                    <a:lumMod val="25000"/>
                  </a:schemeClr>
                </a:solidFill>
              </a:rPr>
              <a:t>measures of international trade</a:t>
            </a:r>
            <a:endParaRPr lang="en-GB" sz="1600" b="1" dirty="0">
              <a:solidFill>
                <a:schemeClr val="bg2">
                  <a:lumMod val="25000"/>
                </a:schemeClr>
              </a:solidFill>
            </a:endParaRPr>
          </a:p>
        </p:txBody>
      </p:sp>
      <p:sp>
        <p:nvSpPr>
          <p:cNvPr id="18" name="TextBox 17"/>
          <p:cNvSpPr txBox="1"/>
          <p:nvPr/>
        </p:nvSpPr>
        <p:spPr>
          <a:xfrm>
            <a:off x="3226936" y="3501008"/>
            <a:ext cx="2834144" cy="646331"/>
          </a:xfrm>
          <a:prstGeom prst="rect">
            <a:avLst/>
          </a:prstGeom>
          <a:noFill/>
        </p:spPr>
        <p:txBody>
          <a:bodyPr wrap="square" rtlCol="0">
            <a:spAutoFit/>
          </a:bodyPr>
          <a:lstStyle/>
          <a:p>
            <a:pPr algn="ctr"/>
            <a:r>
              <a:rPr lang="en-GB" dirty="0" smtClean="0">
                <a:solidFill>
                  <a:schemeClr val="bg2">
                    <a:lumMod val="10000"/>
                  </a:schemeClr>
                </a:solidFill>
              </a:rPr>
              <a:t>Global production chains and world trade</a:t>
            </a:r>
            <a:endParaRPr lang="en-GB" dirty="0">
              <a:solidFill>
                <a:schemeClr val="bg2">
                  <a:lumMod val="10000"/>
                </a:schemeClr>
              </a:solidFill>
            </a:endParaRPr>
          </a:p>
        </p:txBody>
      </p:sp>
      <p:cxnSp>
        <p:nvCxnSpPr>
          <p:cNvPr id="20" name="Straight Arrow Connector 19"/>
          <p:cNvCxnSpPr/>
          <p:nvPr/>
        </p:nvCxnSpPr>
        <p:spPr>
          <a:xfrm>
            <a:off x="3056736" y="1915091"/>
            <a:ext cx="625336" cy="842030"/>
          </a:xfrm>
          <a:prstGeom prst="straightConnector1">
            <a:avLst/>
          </a:prstGeom>
          <a:ln>
            <a:solidFill>
              <a:schemeClr val="bg2">
                <a:lumMod val="2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6" idx="3"/>
          </p:cNvCxnSpPr>
          <p:nvPr/>
        </p:nvCxnSpPr>
        <p:spPr>
          <a:xfrm flipV="1">
            <a:off x="2339752" y="4538739"/>
            <a:ext cx="957644" cy="355682"/>
          </a:xfrm>
          <a:prstGeom prst="straightConnector1">
            <a:avLst/>
          </a:prstGeom>
          <a:ln>
            <a:solidFill>
              <a:schemeClr val="bg2">
                <a:lumMod val="2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2555776" y="3933056"/>
            <a:ext cx="671160" cy="0"/>
          </a:xfrm>
          <a:prstGeom prst="straightConnector1">
            <a:avLst/>
          </a:prstGeom>
          <a:ln>
            <a:solidFill>
              <a:schemeClr val="bg2">
                <a:lumMod val="2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2555776" y="2852936"/>
            <a:ext cx="671160" cy="504056"/>
          </a:xfrm>
          <a:prstGeom prst="straightConnector1">
            <a:avLst/>
          </a:prstGeom>
          <a:ln>
            <a:solidFill>
              <a:schemeClr val="bg2">
                <a:lumMod val="2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V="1">
            <a:off x="3056736" y="4912861"/>
            <a:ext cx="662204" cy="388348"/>
          </a:xfrm>
          <a:prstGeom prst="straightConnector1">
            <a:avLst/>
          </a:prstGeom>
          <a:ln>
            <a:solidFill>
              <a:schemeClr val="bg2">
                <a:lumMod val="2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flipV="1">
            <a:off x="5651422" y="2132853"/>
            <a:ext cx="673904" cy="648075"/>
          </a:xfrm>
          <a:prstGeom prst="straightConnector1">
            <a:avLst/>
          </a:prstGeom>
          <a:ln>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6529839" y="2517864"/>
            <a:ext cx="2346038" cy="2092881"/>
          </a:xfrm>
          <a:prstGeom prst="rect">
            <a:avLst/>
          </a:prstGeom>
          <a:noFill/>
        </p:spPr>
        <p:txBody>
          <a:bodyPr wrap="square" rtlCol="0">
            <a:spAutoFit/>
          </a:bodyPr>
          <a:lstStyle/>
          <a:p>
            <a:pPr marL="285750" indent="-285750">
              <a:buFont typeface="Arial" pitchFamily="34" charset="0"/>
              <a:buChar char="•"/>
            </a:pPr>
            <a:r>
              <a:rPr lang="en-GB" sz="1600" dirty="0" err="1" smtClean="0">
                <a:solidFill>
                  <a:schemeClr val="accent2">
                    <a:lumMod val="75000"/>
                  </a:schemeClr>
                </a:solidFill>
              </a:rPr>
              <a:t>Predominancy</a:t>
            </a:r>
            <a:r>
              <a:rPr lang="en-GB" sz="1600" dirty="0" smtClean="0">
                <a:solidFill>
                  <a:schemeClr val="accent2">
                    <a:lumMod val="75000"/>
                  </a:schemeClr>
                </a:solidFill>
              </a:rPr>
              <a:t> </a:t>
            </a:r>
            <a:r>
              <a:rPr lang="en-GB" sz="1600" dirty="0">
                <a:solidFill>
                  <a:schemeClr val="accent2">
                    <a:lumMod val="75000"/>
                  </a:schemeClr>
                </a:solidFill>
              </a:rPr>
              <a:t>of trade in intermediate </a:t>
            </a:r>
            <a:r>
              <a:rPr lang="en-GB" sz="1600" dirty="0" smtClean="0">
                <a:solidFill>
                  <a:schemeClr val="accent2">
                    <a:lumMod val="75000"/>
                  </a:schemeClr>
                </a:solidFill>
              </a:rPr>
              <a:t>goods</a:t>
            </a:r>
          </a:p>
          <a:p>
            <a:pPr marL="285750" indent="-285750">
              <a:buFont typeface="Arial" pitchFamily="34" charset="0"/>
              <a:buChar char="•"/>
            </a:pPr>
            <a:r>
              <a:rPr lang="en-GB" sz="1600" dirty="0">
                <a:solidFill>
                  <a:schemeClr val="accent2">
                    <a:lumMod val="75000"/>
                  </a:schemeClr>
                </a:solidFill>
              </a:rPr>
              <a:t>Development of intra-firm trade</a:t>
            </a:r>
          </a:p>
          <a:p>
            <a:pPr marL="285750" indent="-285750">
              <a:buFont typeface="Arial" pitchFamily="34" charset="0"/>
              <a:buChar char="•"/>
            </a:pPr>
            <a:r>
              <a:rPr lang="en-GB" sz="1600" dirty="0">
                <a:solidFill>
                  <a:schemeClr val="accent2">
                    <a:lumMod val="75000"/>
                  </a:schemeClr>
                </a:solidFill>
              </a:rPr>
              <a:t>Increase of processing trade</a:t>
            </a:r>
          </a:p>
          <a:p>
            <a:endParaRPr lang="en-GB" dirty="0"/>
          </a:p>
        </p:txBody>
      </p:sp>
      <p:sp>
        <p:nvSpPr>
          <p:cNvPr id="12" name="Curved Right Arrow 11"/>
          <p:cNvSpPr/>
          <p:nvPr/>
        </p:nvSpPr>
        <p:spPr>
          <a:xfrm rot="243676">
            <a:off x="6098575" y="4292779"/>
            <a:ext cx="360040" cy="1071573"/>
          </a:xfrm>
          <a:prstGeom prst="curvedRightArrow">
            <a:avLst/>
          </a:pr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1023340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5" grpId="0"/>
      <p:bldP spid="6" grpId="0"/>
      <p:bldP spid="7" grpId="0"/>
      <p:bldP spid="8" grpId="0"/>
      <p:bldP spid="9" grpId="0"/>
      <p:bldP spid="14" grpId="0"/>
      <p:bldP spid="17" grpId="0"/>
      <p:bldP spid="3" grpId="0"/>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6512" y="-243408"/>
            <a:ext cx="9225544" cy="1470025"/>
          </a:xfrm>
        </p:spPr>
        <p:txBody>
          <a:bodyPr>
            <a:normAutofit/>
          </a:bodyPr>
          <a:lstStyle/>
          <a:p>
            <a:r>
              <a:rPr lang="en-GB" sz="2800" dirty="0" smtClean="0">
                <a:solidFill>
                  <a:schemeClr val="bg1"/>
                </a:solidFill>
              </a:rPr>
              <a:t>Asian economies have relatively low applied tariffs on imports </a:t>
            </a:r>
            <a:br>
              <a:rPr lang="en-GB" sz="2800" dirty="0" smtClean="0">
                <a:solidFill>
                  <a:schemeClr val="bg1"/>
                </a:solidFill>
              </a:rPr>
            </a:br>
            <a:r>
              <a:rPr lang="en-GB" sz="2800" dirty="0" smtClean="0">
                <a:solidFill>
                  <a:schemeClr val="bg1"/>
                </a:solidFill>
              </a:rPr>
              <a:t>(especially on semi-processed goods)</a:t>
            </a:r>
            <a:endParaRPr lang="en-GB" sz="2800" dirty="0">
              <a:solidFill>
                <a:schemeClr val="bg1"/>
              </a:solidFill>
            </a:endParaRPr>
          </a:p>
        </p:txBody>
      </p:sp>
      <p:pic>
        <p:nvPicPr>
          <p:cNvPr id="2050" name="Picture 2" descr="3389686276_60639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51" y="7965504"/>
            <a:ext cx="13572825" cy="10179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584" y="952455"/>
            <a:ext cx="7344816" cy="5623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7740352" y="6516052"/>
            <a:ext cx="2232248" cy="369332"/>
          </a:xfrm>
          <a:prstGeom prst="rect">
            <a:avLst/>
          </a:prstGeom>
          <a:noFill/>
        </p:spPr>
        <p:txBody>
          <a:bodyPr wrap="square" rtlCol="0">
            <a:spAutoFit/>
          </a:bodyPr>
          <a:lstStyle/>
          <a:p>
            <a:r>
              <a:rPr lang="en-GB" dirty="0" smtClean="0"/>
              <a:t>Source: WTO</a:t>
            </a:r>
            <a:endParaRPr lang="en-GB" dirty="0"/>
          </a:p>
        </p:txBody>
      </p:sp>
    </p:spTree>
    <p:extLst>
      <p:ext uri="{BB962C8B-B14F-4D97-AF65-F5344CB8AC3E}">
        <p14:creationId xmlns:p14="http://schemas.microsoft.com/office/powerpoint/2010/main" val="40320618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243408"/>
            <a:ext cx="8204448" cy="1470025"/>
          </a:xfrm>
        </p:spPr>
        <p:txBody>
          <a:bodyPr>
            <a:normAutofit/>
          </a:bodyPr>
          <a:lstStyle/>
          <a:p>
            <a:r>
              <a:rPr lang="en-GB" sz="2800" dirty="0" smtClean="0">
                <a:solidFill>
                  <a:schemeClr val="bg1"/>
                </a:solidFill>
              </a:rPr>
              <a:t>Export processing zones account for about 20% of total merchandise exports of developing economies </a:t>
            </a:r>
            <a:endParaRPr lang="en-GB" sz="2800" dirty="0">
              <a:solidFill>
                <a:schemeClr val="bg1"/>
              </a:solidFill>
            </a:endParaRPr>
          </a:p>
        </p:txBody>
      </p:sp>
      <p:sp>
        <p:nvSpPr>
          <p:cNvPr id="6" name="TextBox 5"/>
          <p:cNvSpPr txBox="1"/>
          <p:nvPr/>
        </p:nvSpPr>
        <p:spPr>
          <a:xfrm>
            <a:off x="7020272" y="6453336"/>
            <a:ext cx="3024336" cy="369332"/>
          </a:xfrm>
          <a:prstGeom prst="rect">
            <a:avLst/>
          </a:prstGeom>
          <a:noFill/>
        </p:spPr>
        <p:txBody>
          <a:bodyPr wrap="square" rtlCol="0">
            <a:spAutoFit/>
          </a:bodyPr>
          <a:lstStyle/>
          <a:p>
            <a:r>
              <a:rPr lang="en-GB" dirty="0" smtClean="0"/>
              <a:t>Sources: ILO &amp; WTO</a:t>
            </a:r>
            <a:endParaRPr lang="en-GB"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052736"/>
            <a:ext cx="8699122" cy="54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3088913" y="6084004"/>
            <a:ext cx="3024336" cy="369332"/>
          </a:xfrm>
          <a:prstGeom prst="rect">
            <a:avLst/>
          </a:prstGeom>
          <a:noFill/>
        </p:spPr>
        <p:txBody>
          <a:bodyPr wrap="square" rtlCol="0">
            <a:spAutoFit/>
          </a:bodyPr>
          <a:lstStyle/>
          <a:p>
            <a:r>
              <a:rPr lang="en-GB" dirty="0" smtClean="0"/>
              <a:t>(2006 or most recent year)</a:t>
            </a:r>
            <a:endParaRPr lang="en-GB" dirty="0"/>
          </a:p>
        </p:txBody>
      </p:sp>
      <p:sp>
        <p:nvSpPr>
          <p:cNvPr id="3" name="TextBox 2"/>
          <p:cNvSpPr txBox="1"/>
          <p:nvPr/>
        </p:nvSpPr>
        <p:spPr>
          <a:xfrm>
            <a:off x="539552" y="6084004"/>
            <a:ext cx="1008112" cy="369332"/>
          </a:xfrm>
          <a:prstGeom prst="rect">
            <a:avLst/>
          </a:prstGeom>
          <a:solidFill>
            <a:schemeClr val="bg1"/>
          </a:solidFill>
        </p:spPr>
        <p:txBody>
          <a:bodyPr wrap="square" rtlCol="0">
            <a:spAutoFit/>
          </a:bodyPr>
          <a:lstStyle/>
          <a:p>
            <a:endParaRPr lang="en-GB" dirty="0"/>
          </a:p>
        </p:txBody>
      </p:sp>
      <p:sp>
        <p:nvSpPr>
          <p:cNvPr id="7" name="TextBox 6"/>
          <p:cNvSpPr txBox="1"/>
          <p:nvPr/>
        </p:nvSpPr>
        <p:spPr>
          <a:xfrm>
            <a:off x="403920" y="6173608"/>
            <a:ext cx="3024336" cy="337015"/>
          </a:xfrm>
          <a:prstGeom prst="rect">
            <a:avLst/>
          </a:prstGeom>
          <a:noFill/>
        </p:spPr>
        <p:txBody>
          <a:bodyPr wrap="square" rtlCol="0">
            <a:spAutoFit/>
          </a:bodyPr>
          <a:lstStyle/>
          <a:p>
            <a:r>
              <a:rPr lang="en-GB" sz="1590" dirty="0" smtClean="0"/>
              <a:t>: economies with EPZs</a:t>
            </a:r>
            <a:endParaRPr lang="en-GB" sz="1590" dirty="0"/>
          </a:p>
        </p:txBody>
      </p:sp>
    </p:spTree>
    <p:extLst>
      <p:ext uri="{BB962C8B-B14F-4D97-AF65-F5344CB8AC3E}">
        <p14:creationId xmlns:p14="http://schemas.microsoft.com/office/powerpoint/2010/main" val="24142857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80920" cy="864096"/>
          </a:xfrm>
        </p:spPr>
        <p:txBody>
          <a:bodyPr>
            <a:noAutofit/>
          </a:bodyPr>
          <a:lstStyle/>
          <a:p>
            <a:r>
              <a:rPr lang="en-GB" sz="3600" dirty="0" smtClean="0">
                <a:solidFill>
                  <a:schemeClr val="bg1"/>
                </a:solidFill>
              </a:rPr>
              <a:t>Asia is the most attractive FDI destination in the developing regions</a:t>
            </a:r>
            <a:endParaRPr lang="en-GB" sz="3600" dirty="0">
              <a:solidFill>
                <a:schemeClr val="bg1"/>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9" y="1198191"/>
            <a:ext cx="5832648" cy="56151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7339084" y="6279703"/>
            <a:ext cx="5009780" cy="369332"/>
          </a:xfrm>
          <a:prstGeom prst="rect">
            <a:avLst/>
          </a:prstGeom>
          <a:noFill/>
        </p:spPr>
        <p:txBody>
          <a:bodyPr wrap="square" rtlCol="0">
            <a:spAutoFit/>
          </a:bodyPr>
          <a:lstStyle/>
          <a:p>
            <a:r>
              <a:rPr lang="en-GB" dirty="0" smtClean="0"/>
              <a:t>Source: UNCTAD </a:t>
            </a:r>
          </a:p>
        </p:txBody>
      </p:sp>
      <p:sp>
        <p:nvSpPr>
          <p:cNvPr id="6" name="TextBox 5"/>
          <p:cNvSpPr txBox="1"/>
          <p:nvPr/>
        </p:nvSpPr>
        <p:spPr>
          <a:xfrm>
            <a:off x="1722460" y="1249015"/>
            <a:ext cx="5009780" cy="307777"/>
          </a:xfrm>
          <a:prstGeom prst="rect">
            <a:avLst/>
          </a:prstGeom>
          <a:noFill/>
        </p:spPr>
        <p:txBody>
          <a:bodyPr wrap="square" rtlCol="0">
            <a:spAutoFit/>
          </a:bodyPr>
          <a:lstStyle/>
          <a:p>
            <a:r>
              <a:rPr lang="en-GB" sz="1400" dirty="0" smtClean="0"/>
              <a:t>(Billions of US$)</a:t>
            </a:r>
          </a:p>
        </p:txBody>
      </p:sp>
    </p:spTree>
    <p:extLst>
      <p:ext uri="{BB962C8B-B14F-4D97-AF65-F5344CB8AC3E}">
        <p14:creationId xmlns:p14="http://schemas.microsoft.com/office/powerpoint/2010/main" val="28226211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own Arrow 6"/>
          <p:cNvSpPr/>
          <p:nvPr/>
        </p:nvSpPr>
        <p:spPr>
          <a:xfrm>
            <a:off x="1403648" y="4077072"/>
            <a:ext cx="288032"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449796" y="5013176"/>
            <a:ext cx="8208912" cy="1200329"/>
          </a:xfrm>
          <a:prstGeom prst="rect">
            <a:avLst/>
          </a:prstGeom>
          <a:noFill/>
        </p:spPr>
        <p:txBody>
          <a:bodyPr wrap="square" rtlCol="0">
            <a:spAutoFit/>
          </a:bodyPr>
          <a:lstStyle/>
          <a:p>
            <a:r>
              <a:rPr lang="en-GB" b="1" u="sng" dirty="0" smtClean="0"/>
              <a:t>… Confirming that:</a:t>
            </a:r>
          </a:p>
          <a:p>
            <a:pPr marL="285750" indent="-285750">
              <a:buFont typeface="Arial" pitchFamily="34" charset="0"/>
              <a:buChar char="•"/>
            </a:pPr>
            <a:r>
              <a:rPr lang="en-GB" b="1" dirty="0" smtClean="0"/>
              <a:t>Asia is the “World manufacturer”</a:t>
            </a:r>
          </a:p>
          <a:p>
            <a:pPr marL="285750" indent="-285750">
              <a:buFont typeface="Arial" pitchFamily="34" charset="0"/>
              <a:buChar char="•"/>
            </a:pPr>
            <a:r>
              <a:rPr lang="en-GB" b="1" dirty="0" smtClean="0"/>
              <a:t>Asian supply chains boost the regional markets</a:t>
            </a:r>
          </a:p>
          <a:p>
            <a:pPr marL="285750" indent="-285750">
              <a:buFont typeface="Arial" pitchFamily="34" charset="0"/>
              <a:buChar char="•"/>
            </a:pPr>
            <a:r>
              <a:rPr lang="en-GB" b="1" dirty="0"/>
              <a:t>Asian </a:t>
            </a:r>
            <a:r>
              <a:rPr lang="en-GB" b="1" dirty="0" smtClean="0"/>
              <a:t>economies present a high degree of industrial specialization</a:t>
            </a:r>
            <a:endParaRPr lang="en-GB" dirty="0"/>
          </a:p>
        </p:txBody>
      </p:sp>
      <p:sp>
        <p:nvSpPr>
          <p:cNvPr id="5" name="TextBox 4"/>
          <p:cNvSpPr txBox="1"/>
          <p:nvPr/>
        </p:nvSpPr>
        <p:spPr>
          <a:xfrm>
            <a:off x="269776" y="1916832"/>
            <a:ext cx="8568952" cy="2308324"/>
          </a:xfrm>
          <a:prstGeom prst="rect">
            <a:avLst/>
          </a:prstGeom>
          <a:noFill/>
        </p:spPr>
        <p:txBody>
          <a:bodyPr wrap="square" rtlCol="0">
            <a:spAutoFit/>
          </a:bodyPr>
          <a:lstStyle/>
          <a:p>
            <a:r>
              <a:rPr lang="en-GB" b="1" u="sng" dirty="0" smtClean="0"/>
              <a:t>Key facts on Asia trade in intermediate goods …</a:t>
            </a:r>
          </a:p>
          <a:p>
            <a:endParaRPr lang="en-GB" b="1" dirty="0" smtClean="0"/>
          </a:p>
          <a:p>
            <a:pPr marL="285750" indent="-285750">
              <a:buFont typeface="Arial" pitchFamily="34" charset="0"/>
              <a:buChar char="•"/>
            </a:pPr>
            <a:r>
              <a:rPr lang="en-GB" b="1" dirty="0" smtClean="0"/>
              <a:t>Asia’s share in world exports of intermediate goods increases : 35% in 2009</a:t>
            </a:r>
          </a:p>
          <a:p>
            <a:pPr marL="285750" indent="-285750">
              <a:buFont typeface="Arial" pitchFamily="34" charset="0"/>
              <a:buChar char="•"/>
            </a:pPr>
            <a:r>
              <a:rPr lang="en-GB" b="1" dirty="0" smtClean="0"/>
              <a:t>Intra-</a:t>
            </a:r>
            <a:r>
              <a:rPr lang="en-GB" b="1" dirty="0"/>
              <a:t>A</a:t>
            </a:r>
            <a:r>
              <a:rPr lang="en-GB" b="1" dirty="0" smtClean="0"/>
              <a:t>sian trade is predominant</a:t>
            </a:r>
          </a:p>
          <a:p>
            <a:pPr marL="285750" indent="-285750">
              <a:buFont typeface="Arial" pitchFamily="34" charset="0"/>
              <a:buChar char="•"/>
            </a:pPr>
            <a:r>
              <a:rPr lang="en-GB" b="1" dirty="0" smtClean="0"/>
              <a:t>Asia imports more intermediate goods than it exports</a:t>
            </a:r>
          </a:p>
          <a:p>
            <a:pPr marL="285750" indent="-285750">
              <a:buFont typeface="Arial" pitchFamily="34" charset="0"/>
              <a:buChar char="•"/>
            </a:pPr>
            <a:r>
              <a:rPr lang="en-GB" b="1" dirty="0" smtClean="0"/>
              <a:t>Intermediate goods traded by Asian economies are more and more sophisticated </a:t>
            </a:r>
          </a:p>
          <a:p>
            <a:pPr marL="285750" indent="-285750">
              <a:buFont typeface="Arial" pitchFamily="34" charset="0"/>
              <a:buChar char="•"/>
            </a:pPr>
            <a:r>
              <a:rPr lang="en-GB" b="1" dirty="0" smtClean="0"/>
              <a:t>More and more concentrated trade on few components</a:t>
            </a:r>
          </a:p>
          <a:p>
            <a:pPr marL="285750" indent="-285750">
              <a:buFont typeface="Arial" pitchFamily="34" charset="0"/>
              <a:buChar char="•"/>
            </a:pPr>
            <a:endParaRPr lang="en-GB" b="1" dirty="0"/>
          </a:p>
        </p:txBody>
      </p:sp>
      <p:sp>
        <p:nvSpPr>
          <p:cNvPr id="2" name="Title 1"/>
          <p:cNvSpPr>
            <a:spLocks noGrp="1"/>
          </p:cNvSpPr>
          <p:nvPr>
            <p:ph type="title"/>
          </p:nvPr>
        </p:nvSpPr>
        <p:spPr>
          <a:xfrm>
            <a:off x="72008" y="197768"/>
            <a:ext cx="9071992" cy="1143000"/>
          </a:xfrm>
        </p:spPr>
        <p:txBody>
          <a:bodyPr>
            <a:noAutofit/>
          </a:bodyPr>
          <a:lstStyle/>
          <a:p>
            <a:r>
              <a:rPr lang="en-GB" sz="3600" dirty="0" smtClean="0">
                <a:solidFill>
                  <a:schemeClr val="bg1"/>
                </a:solidFill>
              </a:rPr>
              <a:t>Intermediate goods dominate world non-fuel merchandise exports</a:t>
            </a:r>
            <a:endParaRPr lang="en-GB" sz="3600" dirty="0">
              <a:solidFill>
                <a:schemeClr val="bg1"/>
              </a:solidFill>
            </a:endParaRPr>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045" y="1895490"/>
            <a:ext cx="8964488" cy="4620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7020272" y="6516052"/>
            <a:ext cx="5009780" cy="369332"/>
          </a:xfrm>
          <a:prstGeom prst="rect">
            <a:avLst/>
          </a:prstGeom>
          <a:noFill/>
        </p:spPr>
        <p:txBody>
          <a:bodyPr wrap="square" rtlCol="0">
            <a:spAutoFit/>
          </a:bodyPr>
          <a:lstStyle/>
          <a:p>
            <a:r>
              <a:rPr lang="en-GB" dirty="0" smtClean="0"/>
              <a:t>Source: UNSD &amp; WTO</a:t>
            </a:r>
          </a:p>
        </p:txBody>
      </p:sp>
      <p:sp>
        <p:nvSpPr>
          <p:cNvPr id="9" name="TextBox 8"/>
          <p:cNvSpPr txBox="1"/>
          <p:nvPr/>
        </p:nvSpPr>
        <p:spPr>
          <a:xfrm>
            <a:off x="449796" y="6227439"/>
            <a:ext cx="1097868" cy="307777"/>
          </a:xfrm>
          <a:prstGeom prst="rect">
            <a:avLst/>
          </a:prstGeom>
          <a:solidFill>
            <a:schemeClr val="bg1"/>
          </a:solidFill>
        </p:spPr>
        <p:txBody>
          <a:bodyPr wrap="square" rtlCol="0">
            <a:spAutoFit/>
          </a:bodyPr>
          <a:lstStyle/>
          <a:p>
            <a:r>
              <a:rPr lang="en-GB" sz="1400" dirty="0" smtClean="0"/>
              <a:t>2009 value</a:t>
            </a:r>
          </a:p>
        </p:txBody>
      </p:sp>
      <p:sp>
        <p:nvSpPr>
          <p:cNvPr id="10" name="TextBox 9"/>
          <p:cNvSpPr txBox="1"/>
          <p:nvPr/>
        </p:nvSpPr>
        <p:spPr>
          <a:xfrm rot="16200000">
            <a:off x="-622327" y="3606856"/>
            <a:ext cx="1837207" cy="338554"/>
          </a:xfrm>
          <a:prstGeom prst="rect">
            <a:avLst/>
          </a:prstGeom>
          <a:solidFill>
            <a:schemeClr val="bg1"/>
          </a:solidFill>
        </p:spPr>
        <p:txBody>
          <a:bodyPr wrap="square" rtlCol="0">
            <a:spAutoFit/>
          </a:bodyPr>
          <a:lstStyle/>
          <a:p>
            <a:r>
              <a:rPr lang="en-GB" sz="1600" dirty="0"/>
              <a:t>B</a:t>
            </a:r>
            <a:r>
              <a:rPr lang="en-GB" sz="1600" dirty="0" smtClean="0"/>
              <a:t>illions  of US$</a:t>
            </a:r>
          </a:p>
        </p:txBody>
      </p:sp>
    </p:spTree>
    <p:extLst>
      <p:ext uri="{BB962C8B-B14F-4D97-AF65-F5344CB8AC3E}">
        <p14:creationId xmlns:p14="http://schemas.microsoft.com/office/powerpoint/2010/main" val="4091936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016" y="-243408"/>
            <a:ext cx="9468544" cy="1143000"/>
          </a:xfrm>
        </p:spPr>
        <p:txBody>
          <a:bodyPr>
            <a:normAutofit/>
          </a:bodyPr>
          <a:lstStyle/>
          <a:p>
            <a:r>
              <a:rPr lang="en-GB" sz="2400" dirty="0" smtClean="0">
                <a:solidFill>
                  <a:schemeClr val="bg1"/>
                </a:solidFill>
              </a:rPr>
              <a:t>Fragmentation of production: the example of the Boeing 787 Dreamliner </a:t>
            </a:r>
            <a:endParaRPr lang="en-GB" sz="2400" dirty="0">
              <a:solidFill>
                <a:schemeClr val="bg1"/>
              </a:solidFill>
            </a:endParaRP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048" y="688885"/>
            <a:ext cx="8532440" cy="6052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rot="19832319">
            <a:off x="2178227" y="2610070"/>
            <a:ext cx="4839791" cy="988814"/>
          </a:xfrm>
          <a:prstGeom prst="rect">
            <a:avLst/>
          </a:prstGeom>
          <a:gradFill>
            <a:gsLst>
              <a:gs pos="0">
                <a:schemeClr val="bg1">
                  <a:alpha val="2000"/>
                </a:schemeClr>
              </a:gs>
              <a:gs pos="97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smtClean="0">
                <a:solidFill>
                  <a:srgbClr val="FF0000"/>
                </a:solidFill>
              </a:rPr>
              <a:t>Made in the world</a:t>
            </a:r>
            <a:endParaRPr lang="en-GB" sz="4000" dirty="0">
              <a:solidFill>
                <a:srgbClr val="FF0000"/>
              </a:solidFill>
            </a:endParaRPr>
          </a:p>
        </p:txBody>
      </p:sp>
      <p:sp>
        <p:nvSpPr>
          <p:cNvPr id="3" name="TextBox 2"/>
          <p:cNvSpPr txBox="1"/>
          <p:nvPr/>
        </p:nvSpPr>
        <p:spPr>
          <a:xfrm>
            <a:off x="6372200" y="6444044"/>
            <a:ext cx="2736304" cy="369332"/>
          </a:xfrm>
          <a:prstGeom prst="rect">
            <a:avLst/>
          </a:prstGeom>
          <a:noFill/>
        </p:spPr>
        <p:txBody>
          <a:bodyPr wrap="square" rtlCol="0">
            <a:spAutoFit/>
          </a:bodyPr>
          <a:lstStyle/>
          <a:p>
            <a:r>
              <a:rPr lang="en-GB" dirty="0" smtClean="0"/>
              <a:t>Source: </a:t>
            </a:r>
            <a:r>
              <a:rPr lang="en-GB" dirty="0" err="1" smtClean="0"/>
              <a:t>Meng</a:t>
            </a:r>
            <a:r>
              <a:rPr lang="en-GB" dirty="0" smtClean="0"/>
              <a:t> &amp; </a:t>
            </a:r>
            <a:r>
              <a:rPr lang="en-GB" dirty="0" err="1" smtClean="0"/>
              <a:t>Miroudot</a:t>
            </a:r>
            <a:r>
              <a:rPr lang="en-GB" dirty="0" smtClean="0"/>
              <a:t> </a:t>
            </a:r>
            <a:endParaRPr lang="en-GB" dirty="0"/>
          </a:p>
        </p:txBody>
      </p:sp>
    </p:spTree>
    <p:extLst>
      <p:ext uri="{BB962C8B-B14F-4D97-AF65-F5344CB8AC3E}">
        <p14:creationId xmlns:p14="http://schemas.microsoft.com/office/powerpoint/2010/main" val="18423355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197768"/>
            <a:ext cx="9793088" cy="1143000"/>
          </a:xfrm>
        </p:spPr>
        <p:txBody>
          <a:bodyPr>
            <a:noAutofit/>
          </a:bodyPr>
          <a:lstStyle/>
          <a:p>
            <a:r>
              <a:rPr lang="en-GB" sz="3600" dirty="0" smtClean="0">
                <a:solidFill>
                  <a:schemeClr val="bg1"/>
                </a:solidFill>
              </a:rPr>
              <a:t>Towards a new measure of international trade</a:t>
            </a:r>
            <a:endParaRPr lang="en-GB" sz="3600" dirty="0">
              <a:solidFill>
                <a:schemeClr val="bg1"/>
              </a:solidFill>
            </a:endParaRPr>
          </a:p>
        </p:txBody>
      </p:sp>
      <p:sp>
        <p:nvSpPr>
          <p:cNvPr id="3" name="Content Placeholder 2"/>
          <p:cNvSpPr>
            <a:spLocks noGrp="1"/>
          </p:cNvSpPr>
          <p:nvPr>
            <p:ph idx="1"/>
          </p:nvPr>
        </p:nvSpPr>
        <p:spPr>
          <a:xfrm>
            <a:off x="323528" y="1772816"/>
            <a:ext cx="8820472" cy="4813995"/>
          </a:xfrm>
        </p:spPr>
        <p:txBody>
          <a:bodyPr>
            <a:normAutofit/>
          </a:bodyPr>
          <a:lstStyle/>
          <a:p>
            <a:r>
              <a:rPr lang="en-GB" sz="2400" b="1" u="sng" dirty="0" smtClean="0"/>
              <a:t>Traditional statistics </a:t>
            </a:r>
            <a:r>
              <a:rPr lang="en-GB" sz="2400" u="sng" dirty="0" smtClean="0"/>
              <a:t>present some biases:</a:t>
            </a:r>
          </a:p>
          <a:p>
            <a:pPr lvl="1"/>
            <a:r>
              <a:rPr lang="en-GB" sz="2400" dirty="0" smtClean="0"/>
              <a:t> Multi-counting of trade flows in intermediate goods</a:t>
            </a:r>
          </a:p>
          <a:p>
            <a:pPr lvl="1"/>
            <a:r>
              <a:rPr lang="en-GB" sz="2400" dirty="0" smtClean="0"/>
              <a:t>Difficult attribution of the country of origin of an imported product</a:t>
            </a:r>
          </a:p>
          <a:p>
            <a:endParaRPr lang="en-GB" sz="2400" dirty="0" smtClean="0"/>
          </a:p>
          <a:p>
            <a:r>
              <a:rPr lang="en-GB" sz="2400" u="sng" dirty="0" smtClean="0"/>
              <a:t>Measuring </a:t>
            </a:r>
            <a:r>
              <a:rPr lang="en-GB" sz="2400" b="1" u="sng" dirty="0" smtClean="0"/>
              <a:t>trade in value added </a:t>
            </a:r>
            <a:r>
              <a:rPr lang="en-GB" sz="2400" u="sng" dirty="0" smtClean="0"/>
              <a:t>terms allows:</a:t>
            </a:r>
          </a:p>
          <a:p>
            <a:pPr lvl="1"/>
            <a:r>
              <a:rPr lang="en-GB" sz="2400" dirty="0" smtClean="0"/>
              <a:t>To circumvent the biases observed with traditional statistics</a:t>
            </a:r>
          </a:p>
          <a:p>
            <a:pPr lvl="1"/>
            <a:r>
              <a:rPr lang="en-GB" sz="2400" dirty="0" smtClean="0"/>
              <a:t>To take into account the specificity of trade occurring between the different actors of a production chain</a:t>
            </a:r>
            <a:endParaRPr lang="en-GB" sz="2400" dirty="0"/>
          </a:p>
        </p:txBody>
      </p:sp>
    </p:spTree>
    <p:extLst>
      <p:ext uri="{BB962C8B-B14F-4D97-AF65-F5344CB8AC3E}">
        <p14:creationId xmlns:p14="http://schemas.microsoft.com/office/powerpoint/2010/main" val="36020331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125760"/>
            <a:ext cx="9505056" cy="1143000"/>
          </a:xfrm>
        </p:spPr>
        <p:txBody>
          <a:bodyPr>
            <a:noAutofit/>
          </a:bodyPr>
          <a:lstStyle/>
          <a:p>
            <a:r>
              <a:rPr lang="en-GB" sz="3600" dirty="0" smtClean="0">
                <a:solidFill>
                  <a:schemeClr val="bg1"/>
                </a:solidFill>
              </a:rPr>
              <a:t>Some benefits of trade in value added</a:t>
            </a:r>
            <a:endParaRPr lang="en-GB" sz="3600" dirty="0">
              <a:solidFill>
                <a:schemeClr val="bg1"/>
              </a:solidFill>
            </a:endParaRPr>
          </a:p>
        </p:txBody>
      </p:sp>
      <p:sp>
        <p:nvSpPr>
          <p:cNvPr id="3" name="Content Placeholder 2"/>
          <p:cNvSpPr>
            <a:spLocks noGrp="1"/>
          </p:cNvSpPr>
          <p:nvPr>
            <p:ph idx="1"/>
          </p:nvPr>
        </p:nvSpPr>
        <p:spPr/>
        <p:txBody>
          <a:bodyPr>
            <a:normAutofit fontScale="85000" lnSpcReduction="20000"/>
          </a:bodyPr>
          <a:lstStyle/>
          <a:p>
            <a:r>
              <a:rPr lang="en-GB" sz="2800" b="1" dirty="0" smtClean="0"/>
              <a:t>A better evaluation of the actual contribution of international trade to an economy </a:t>
            </a:r>
          </a:p>
          <a:p>
            <a:pPr marL="0" indent="0">
              <a:buNone/>
            </a:pPr>
            <a:r>
              <a:rPr lang="en-GB" sz="2800" b="1" dirty="0" smtClean="0"/>
              <a:t>     </a:t>
            </a:r>
            <a:r>
              <a:rPr lang="en-GB" sz="2800" dirty="0" smtClean="0"/>
              <a:t>(incl. development, employment, environment)</a:t>
            </a:r>
          </a:p>
          <a:p>
            <a:endParaRPr lang="en-GB" sz="2800" dirty="0" smtClean="0"/>
          </a:p>
          <a:p>
            <a:r>
              <a:rPr lang="en-GB" sz="2800" dirty="0" smtClean="0"/>
              <a:t>To highlight the </a:t>
            </a:r>
            <a:r>
              <a:rPr lang="en-GB" sz="2800" b="1" dirty="0" smtClean="0"/>
              <a:t>interdependency of economies</a:t>
            </a:r>
            <a:r>
              <a:rPr lang="en-GB" sz="2800" dirty="0" smtClean="0"/>
              <a:t>, and the </a:t>
            </a:r>
            <a:r>
              <a:rPr lang="en-GB" sz="2800" b="1" dirty="0" smtClean="0"/>
              <a:t>counter-productive effects of protectionist measures</a:t>
            </a:r>
            <a:r>
              <a:rPr lang="en-GB" sz="2800" dirty="0" smtClean="0"/>
              <a:t> on economies and enterprises they are supposed to protect</a:t>
            </a:r>
          </a:p>
          <a:p>
            <a:endParaRPr lang="en-GB" sz="2800" b="1" dirty="0" smtClean="0"/>
          </a:p>
          <a:p>
            <a:r>
              <a:rPr lang="en-GB" sz="2800" b="1" dirty="0" smtClean="0"/>
              <a:t>Better evaluation of the contribution of the services sector on trade</a:t>
            </a:r>
          </a:p>
          <a:p>
            <a:endParaRPr lang="en-GB" sz="2800" dirty="0" smtClean="0"/>
          </a:p>
          <a:p>
            <a:r>
              <a:rPr lang="en-GB" sz="2800" dirty="0" smtClean="0"/>
              <a:t>To provide a </a:t>
            </a:r>
            <a:r>
              <a:rPr lang="en-GB" sz="2800" b="1" dirty="0" smtClean="0"/>
              <a:t>more realistic evaluation of bilateral trade balances and regional trade</a:t>
            </a:r>
          </a:p>
        </p:txBody>
      </p:sp>
    </p:spTree>
    <p:extLst>
      <p:ext uri="{BB962C8B-B14F-4D97-AF65-F5344CB8AC3E}">
        <p14:creationId xmlns:p14="http://schemas.microsoft.com/office/powerpoint/2010/main" val="32896118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60648"/>
            <a:ext cx="8229600" cy="1143000"/>
          </a:xfrm>
        </p:spPr>
        <p:txBody>
          <a:bodyPr>
            <a:noAutofit/>
          </a:bodyPr>
          <a:lstStyle/>
          <a:p>
            <a:r>
              <a:rPr lang="en-GB" sz="2800" dirty="0" smtClean="0">
                <a:solidFill>
                  <a:schemeClr val="bg1"/>
                </a:solidFill>
              </a:rPr>
              <a:t>Computers and electronic equipment</a:t>
            </a:r>
            <a:br>
              <a:rPr lang="en-GB" sz="2800" dirty="0" smtClean="0">
                <a:solidFill>
                  <a:schemeClr val="bg1"/>
                </a:solidFill>
              </a:rPr>
            </a:br>
            <a:r>
              <a:rPr lang="en-GB" sz="2800" dirty="0" smtClean="0">
                <a:solidFill>
                  <a:schemeClr val="bg1"/>
                </a:solidFill>
              </a:rPr>
              <a:t>exports and their domestic and imported contents</a:t>
            </a:r>
            <a:br>
              <a:rPr lang="en-GB" sz="2800" dirty="0" smtClean="0">
                <a:solidFill>
                  <a:schemeClr val="bg1"/>
                </a:solidFill>
              </a:rPr>
            </a:br>
            <a:r>
              <a:rPr lang="en-GB" sz="2800" dirty="0" smtClean="0">
                <a:solidFill>
                  <a:schemeClr val="bg1"/>
                </a:solidFill>
              </a:rPr>
              <a:t> (in billions of $ and percentage)</a:t>
            </a:r>
            <a:endParaRPr lang="en-GB" sz="2800" dirty="0">
              <a:solidFill>
                <a:schemeClr val="bg1"/>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88" y="1916833"/>
            <a:ext cx="9013330"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3851920" y="6209913"/>
            <a:ext cx="5211170" cy="338554"/>
          </a:xfrm>
          <a:prstGeom prst="rect">
            <a:avLst/>
          </a:prstGeom>
          <a:noFill/>
        </p:spPr>
        <p:txBody>
          <a:bodyPr wrap="none" rtlCol="0">
            <a:spAutoFit/>
          </a:bodyPr>
          <a:lstStyle/>
          <a:p>
            <a:r>
              <a:rPr lang="en-GB" sz="1600" dirty="0" smtClean="0"/>
              <a:t>Source: WTO, based on IDE-JETRO Asian Input-Output tables</a:t>
            </a:r>
            <a:endParaRPr lang="en-GB" sz="1600" dirty="0"/>
          </a:p>
        </p:txBody>
      </p:sp>
    </p:spTree>
    <p:extLst>
      <p:ext uri="{BB962C8B-B14F-4D97-AF65-F5344CB8AC3E}">
        <p14:creationId xmlns:p14="http://schemas.microsoft.com/office/powerpoint/2010/main" val="26824262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3538" y="419472"/>
            <a:ext cx="8596777" cy="553998"/>
          </a:xfrm>
          <a:prstGeom prst="rect">
            <a:avLst/>
          </a:prstGeom>
          <a:noFill/>
        </p:spPr>
        <p:txBody>
          <a:bodyPr wrap="none" rtlCol="0">
            <a:spAutoFit/>
          </a:bodyPr>
          <a:lstStyle/>
          <a:p>
            <a:pPr algn="ctr"/>
            <a:r>
              <a:rPr lang="en-GB" sz="3000" b="1" dirty="0" smtClean="0">
                <a:solidFill>
                  <a:schemeClr val="bg1"/>
                </a:solidFill>
              </a:rPr>
              <a:t>2009 US trade balance in iPhones (in millions of US$)</a:t>
            </a:r>
            <a:endParaRPr lang="en-GB" sz="3000" b="1" dirty="0">
              <a:solidFill>
                <a:schemeClr val="bg1"/>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420761"/>
            <a:ext cx="9144000" cy="45800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214678" y="6417254"/>
            <a:ext cx="6469890" cy="369332"/>
          </a:xfrm>
          <a:prstGeom prst="rect">
            <a:avLst/>
          </a:prstGeom>
          <a:noFill/>
        </p:spPr>
        <p:txBody>
          <a:bodyPr wrap="square" rtlCol="0">
            <a:spAutoFit/>
          </a:bodyPr>
          <a:lstStyle/>
          <a:p>
            <a:r>
              <a:rPr lang="en-GB" dirty="0"/>
              <a:t>Source: </a:t>
            </a:r>
            <a:r>
              <a:rPr lang="en-GB" dirty="0" err="1"/>
              <a:t>Meng</a:t>
            </a:r>
            <a:r>
              <a:rPr lang="en-GB" dirty="0"/>
              <a:t> and </a:t>
            </a:r>
            <a:r>
              <a:rPr lang="en-GB" dirty="0" err="1" smtClean="0"/>
              <a:t>Miroudot</a:t>
            </a:r>
            <a:r>
              <a:rPr lang="en-GB" dirty="0" smtClean="0"/>
              <a:t>, based on Xing and </a:t>
            </a:r>
            <a:r>
              <a:rPr lang="en-GB" dirty="0" err="1" smtClean="0"/>
              <a:t>Detert</a:t>
            </a:r>
            <a:r>
              <a:rPr lang="en-GB" dirty="0" smtClean="0"/>
              <a:t> (2010)</a:t>
            </a:r>
            <a:endParaRPr lang="en-GB" dirty="0"/>
          </a:p>
        </p:txBody>
      </p:sp>
    </p:spTree>
    <p:extLst>
      <p:ext uri="{BB962C8B-B14F-4D97-AF65-F5344CB8AC3E}">
        <p14:creationId xmlns:p14="http://schemas.microsoft.com/office/powerpoint/2010/main" val="25187535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41784"/>
            <a:ext cx="9036496" cy="1143000"/>
          </a:xfrm>
        </p:spPr>
        <p:txBody>
          <a:bodyPr>
            <a:noAutofit/>
          </a:bodyPr>
          <a:lstStyle/>
          <a:p>
            <a:r>
              <a:rPr lang="en-GB" sz="3000" dirty="0" smtClean="0">
                <a:solidFill>
                  <a:schemeClr val="bg1"/>
                </a:solidFill>
              </a:rPr>
              <a:t>United States-China trade balance</a:t>
            </a:r>
            <a:br>
              <a:rPr lang="en-GB" sz="3000" dirty="0" smtClean="0">
                <a:solidFill>
                  <a:schemeClr val="bg1"/>
                </a:solidFill>
              </a:rPr>
            </a:br>
            <a:r>
              <a:rPr lang="en-GB" sz="3000" dirty="0" smtClean="0">
                <a:solidFill>
                  <a:schemeClr val="bg1"/>
                </a:solidFill>
              </a:rPr>
              <a:t>Traditional </a:t>
            </a:r>
            <a:r>
              <a:rPr lang="en-GB" sz="3000" i="1" dirty="0" err="1" smtClean="0">
                <a:solidFill>
                  <a:schemeClr val="bg1"/>
                </a:solidFill>
              </a:rPr>
              <a:t>vs</a:t>
            </a:r>
            <a:r>
              <a:rPr lang="en-GB" sz="3000" i="1" dirty="0" smtClean="0">
                <a:solidFill>
                  <a:schemeClr val="bg1"/>
                </a:solidFill>
              </a:rPr>
              <a:t> </a:t>
            </a:r>
            <a:r>
              <a:rPr lang="en-GB" sz="3000" dirty="0" smtClean="0">
                <a:solidFill>
                  <a:schemeClr val="bg1"/>
                </a:solidFill>
              </a:rPr>
              <a:t>VA measure (in billions of US$)</a:t>
            </a:r>
            <a:r>
              <a:rPr lang="en-GB" sz="2400" i="1" dirty="0" smtClean="0"/>
              <a:t/>
            </a:r>
            <a:br>
              <a:rPr lang="en-GB" sz="2400" i="1" dirty="0" smtClean="0"/>
            </a:br>
            <a:endParaRPr lang="en-GB" sz="3600" i="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896" y="1607348"/>
            <a:ext cx="8928992" cy="45579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2123728" y="6237312"/>
            <a:ext cx="7632848" cy="369332"/>
          </a:xfrm>
          <a:prstGeom prst="rect">
            <a:avLst/>
          </a:prstGeom>
          <a:noFill/>
        </p:spPr>
        <p:txBody>
          <a:bodyPr wrap="square" rtlCol="0">
            <a:spAutoFit/>
          </a:bodyPr>
          <a:lstStyle/>
          <a:p>
            <a:r>
              <a:rPr lang="en-GB" dirty="0" smtClean="0"/>
              <a:t>Sources: </a:t>
            </a:r>
            <a:r>
              <a:rPr lang="en-GB" dirty="0"/>
              <a:t>UN </a:t>
            </a:r>
            <a:r>
              <a:rPr lang="en-GB" dirty="0" err="1"/>
              <a:t>Comtrade</a:t>
            </a:r>
            <a:r>
              <a:rPr lang="en-GB" dirty="0"/>
              <a:t> </a:t>
            </a:r>
            <a:r>
              <a:rPr lang="en-GB" dirty="0" smtClean="0"/>
              <a:t>Database, IDE-JETRO AIO table and </a:t>
            </a:r>
            <a:r>
              <a:rPr lang="en-GB" dirty="0"/>
              <a:t>WTO </a:t>
            </a:r>
            <a:r>
              <a:rPr lang="en-GB" dirty="0" smtClean="0"/>
              <a:t>estimates</a:t>
            </a:r>
            <a:endParaRPr lang="en-GB" dirty="0"/>
          </a:p>
        </p:txBody>
      </p:sp>
    </p:spTree>
    <p:extLst>
      <p:ext uri="{BB962C8B-B14F-4D97-AF65-F5344CB8AC3E}">
        <p14:creationId xmlns:p14="http://schemas.microsoft.com/office/powerpoint/2010/main" val="38200103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2638</TotalTime>
  <Words>1176</Words>
  <Application>Microsoft Office PowerPoint</Application>
  <PresentationFormat>Affichage à l'écran (4:3)</PresentationFormat>
  <Paragraphs>134</Paragraphs>
  <Slides>12</Slides>
  <Notes>12</Notes>
  <HiddenSlides>0</HiddenSlides>
  <MMClips>0</MMClips>
  <ScaleCrop>false</ScaleCrop>
  <HeadingPairs>
    <vt:vector size="4" baseType="variant">
      <vt:variant>
        <vt:lpstr>Thème</vt:lpstr>
      </vt:variant>
      <vt:variant>
        <vt:i4>1</vt:i4>
      </vt:variant>
      <vt:variant>
        <vt:lpstr>Titres des diapositives</vt:lpstr>
      </vt:variant>
      <vt:variant>
        <vt:i4>12</vt:i4>
      </vt:variant>
    </vt:vector>
  </HeadingPairs>
  <TitlesOfParts>
    <vt:vector size="13" baseType="lpstr">
      <vt:lpstr>Office Theme</vt:lpstr>
      <vt:lpstr>Présentation PowerPoint</vt:lpstr>
      <vt:lpstr>Global production chains – Ins and outs</vt:lpstr>
      <vt:lpstr>Asian economies have relatively low applied tariffs on imports  (especially on semi-processed goods)</vt:lpstr>
      <vt:lpstr>Export processing zones account for about 20% of total merchandise exports of developing economies </vt:lpstr>
      <vt:lpstr>Asia is the most attractive FDI destination in the developing regions</vt:lpstr>
      <vt:lpstr>Intermediate goods dominate world non-fuel merchandise exports</vt:lpstr>
      <vt:lpstr>Fragmentation of production: the example of the Boeing 787 Dreamliner </vt:lpstr>
      <vt:lpstr>Towards a new measure of international trade</vt:lpstr>
      <vt:lpstr>Some benefits of trade in value added</vt:lpstr>
      <vt:lpstr>Computers and electronic equipment exports and their domestic and imported contents  (in billions of $ and percentage)</vt:lpstr>
      <vt:lpstr>Présentation PowerPoint</vt:lpstr>
      <vt:lpstr>United States-China trade balance Traditional vs VA measure (in billions of US$) </vt:lpstr>
    </vt:vector>
  </TitlesOfParts>
  <Company>WTO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Degain, Christophe</dc:creator>
  <cp:lastModifiedBy>Moris, Sonia</cp:lastModifiedBy>
  <cp:revision>116</cp:revision>
  <cp:lastPrinted>2011-05-30T15:38:25Z</cp:lastPrinted>
  <dcterms:created xsi:type="dcterms:W3CDTF">2011-05-27T12:53:03Z</dcterms:created>
  <dcterms:modified xsi:type="dcterms:W3CDTF">2011-06-07T09:53:00Z</dcterms:modified>
</cp:coreProperties>
</file>