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64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5" r:id="rId17"/>
    <p:sldId id="276" r:id="rId18"/>
    <p:sldId id="277" r:id="rId19"/>
    <p:sldId id="278" r:id="rId20"/>
    <p:sldId id="279" r:id="rId21"/>
    <p:sldId id="273" r:id="rId22"/>
    <p:sldId id="274" r:id="rId23"/>
    <p:sldId id="261" r:id="rId24"/>
    <p:sldId id="280" r:id="rId25"/>
    <p:sldId id="281" r:id="rId26"/>
    <p:sldId id="282" r:id="rId27"/>
    <p:sldId id="283" r:id="rId28"/>
    <p:sldId id="285" r:id="rId29"/>
    <p:sldId id="286" r:id="rId30"/>
    <p:sldId id="287" r:id="rId31"/>
    <p:sldId id="288" r:id="rId32"/>
    <p:sldId id="297" r:id="rId33"/>
    <p:sldId id="284" r:id="rId34"/>
    <p:sldId id="289" r:id="rId35"/>
    <p:sldId id="291" r:id="rId36"/>
    <p:sldId id="292" r:id="rId37"/>
    <p:sldId id="294" r:id="rId38"/>
    <p:sldId id="295" r:id="rId39"/>
    <p:sldId id="361" r:id="rId40"/>
    <p:sldId id="362" r:id="rId41"/>
    <p:sldId id="299" r:id="rId42"/>
    <p:sldId id="300" r:id="rId43"/>
    <p:sldId id="304" r:id="rId44"/>
    <p:sldId id="306" r:id="rId45"/>
    <p:sldId id="309" r:id="rId46"/>
    <p:sldId id="310" r:id="rId47"/>
    <p:sldId id="311" r:id="rId48"/>
    <p:sldId id="312" r:id="rId49"/>
    <p:sldId id="305" r:id="rId50"/>
    <p:sldId id="307" r:id="rId51"/>
    <p:sldId id="308" r:id="rId52"/>
    <p:sldId id="314" r:id="rId53"/>
    <p:sldId id="313" r:id="rId54"/>
    <p:sldId id="319" r:id="rId55"/>
    <p:sldId id="315" r:id="rId56"/>
    <p:sldId id="321" r:id="rId57"/>
    <p:sldId id="320" r:id="rId58"/>
    <p:sldId id="323" r:id="rId59"/>
    <p:sldId id="324" r:id="rId60"/>
    <p:sldId id="325" r:id="rId61"/>
    <p:sldId id="326" r:id="rId62"/>
    <p:sldId id="363" r:id="rId63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23">
          <p15:clr>
            <a:srgbClr val="A4A3A4"/>
          </p15:clr>
        </p15:guide>
        <p15:guide id="2" pos="26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22"/>
    <a:srgbClr val="3BE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1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014" y="84"/>
      </p:cViewPr>
      <p:guideLst>
        <p:guide orient="horz" pos="2823"/>
        <p:guide pos="26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image" Target="../media/image26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image" Target="../media/image29.emf"/><Relationship Id="rId4" Type="http://schemas.openxmlformats.org/officeDocument/2006/relationships/image" Target="../media/image32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image" Target="../media/image33.emf"/><Relationship Id="rId5" Type="http://schemas.openxmlformats.org/officeDocument/2006/relationships/image" Target="../media/image37.emf"/><Relationship Id="rId4" Type="http://schemas.openxmlformats.org/officeDocument/2006/relationships/image" Target="../media/image36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image" Target="../media/image38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image" Target="../media/image41.emf"/><Relationship Id="rId1" Type="http://schemas.openxmlformats.org/officeDocument/2006/relationships/image" Target="../media/image40.e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image" Target="../media/image43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image" Target="../media/image47.emf"/><Relationship Id="rId4" Type="http://schemas.openxmlformats.org/officeDocument/2006/relationships/image" Target="../media/image50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2825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91" name="Group 19"/>
          <p:cNvGrpSpPr>
            <a:grpSpLocks/>
          </p:cNvGrpSpPr>
          <p:nvPr/>
        </p:nvGrpSpPr>
        <p:grpSpPr bwMode="auto">
          <a:xfrm>
            <a:off x="0" y="2760663"/>
            <a:ext cx="9151938" cy="4113212"/>
            <a:chOff x="0" y="1739"/>
            <a:chExt cx="5765" cy="2591"/>
          </a:xfrm>
        </p:grpSpPr>
        <p:grpSp>
          <p:nvGrpSpPr>
            <p:cNvPr id="3089" name="Group 17"/>
            <p:cNvGrpSpPr>
              <a:grpSpLocks/>
            </p:cNvGrpSpPr>
            <p:nvPr/>
          </p:nvGrpSpPr>
          <p:grpSpPr bwMode="auto">
            <a:xfrm>
              <a:off x="0" y="3652"/>
              <a:ext cx="5765" cy="678"/>
              <a:chOff x="0" y="3652"/>
              <a:chExt cx="5765" cy="678"/>
            </a:xfrm>
          </p:grpSpPr>
          <p:sp>
            <p:nvSpPr>
              <p:cNvPr id="3074" name="Rectangle 2"/>
              <p:cNvSpPr>
                <a:spLocks noChangeArrowheads="1"/>
              </p:cNvSpPr>
              <p:nvPr/>
            </p:nvSpPr>
            <p:spPr bwMode="ltGray">
              <a:xfrm>
                <a:off x="0" y="3676"/>
                <a:ext cx="5764" cy="643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088" name="Group 16"/>
              <p:cNvGrpSpPr>
                <a:grpSpLocks/>
              </p:cNvGrpSpPr>
              <p:nvPr/>
            </p:nvGrpSpPr>
            <p:grpSpPr bwMode="auto">
              <a:xfrm>
                <a:off x="0" y="3652"/>
                <a:ext cx="5765" cy="678"/>
                <a:chOff x="0" y="3652"/>
                <a:chExt cx="5765" cy="678"/>
              </a:xfrm>
            </p:grpSpPr>
            <p:sp useBgFill="1">
              <p:nvSpPr>
                <p:cNvPr id="3075" name="Freeform 3"/>
                <p:cNvSpPr>
                  <a:spLocks/>
                </p:cNvSpPr>
                <p:nvPr/>
              </p:nvSpPr>
              <p:spPr bwMode="white">
                <a:xfrm>
                  <a:off x="0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76" name="Freeform 4"/>
                <p:cNvSpPr>
                  <a:spLocks/>
                </p:cNvSpPr>
                <p:nvPr/>
              </p:nvSpPr>
              <p:spPr bwMode="white">
                <a:xfrm>
                  <a:off x="433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77" name="Freeform 5"/>
                <p:cNvSpPr>
                  <a:spLocks/>
                </p:cNvSpPr>
                <p:nvPr/>
              </p:nvSpPr>
              <p:spPr bwMode="white">
                <a:xfrm>
                  <a:off x="878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78" name="Freeform 6"/>
                <p:cNvSpPr>
                  <a:spLocks/>
                </p:cNvSpPr>
                <p:nvPr/>
              </p:nvSpPr>
              <p:spPr bwMode="white">
                <a:xfrm>
                  <a:off x="1323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79" name="Freeform 7"/>
                <p:cNvSpPr>
                  <a:spLocks/>
                </p:cNvSpPr>
                <p:nvPr/>
              </p:nvSpPr>
              <p:spPr bwMode="white">
                <a:xfrm>
                  <a:off x="1768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0" name="Freeform 8"/>
                <p:cNvSpPr>
                  <a:spLocks/>
                </p:cNvSpPr>
                <p:nvPr/>
              </p:nvSpPr>
              <p:spPr bwMode="white">
                <a:xfrm>
                  <a:off x="2213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1" name="Freeform 9"/>
                <p:cNvSpPr>
                  <a:spLocks/>
                </p:cNvSpPr>
                <p:nvPr/>
              </p:nvSpPr>
              <p:spPr bwMode="white">
                <a:xfrm>
                  <a:off x="2646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2" name="Freeform 10"/>
                <p:cNvSpPr>
                  <a:spLocks/>
                </p:cNvSpPr>
                <p:nvPr/>
              </p:nvSpPr>
              <p:spPr bwMode="white">
                <a:xfrm>
                  <a:off x="3090" y="3652"/>
                  <a:ext cx="579" cy="678"/>
                </a:xfrm>
                <a:custGeom>
                  <a:avLst/>
                  <a:gdLst>
                    <a:gd name="T0" fmla="*/ 0 w 579"/>
                    <a:gd name="T1" fmla="*/ 677 h 678"/>
                    <a:gd name="T2" fmla="*/ 481 w 579"/>
                    <a:gd name="T3" fmla="*/ 0 h 678"/>
                    <a:gd name="T4" fmla="*/ 578 w 579"/>
                    <a:gd name="T5" fmla="*/ 0 h 678"/>
                    <a:gd name="T6" fmla="*/ 96 w 579"/>
                    <a:gd name="T7" fmla="*/ 677 h 678"/>
                    <a:gd name="T8" fmla="*/ 0 w 579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9" h="678">
                      <a:moveTo>
                        <a:pt x="0" y="677"/>
                      </a:moveTo>
                      <a:lnTo>
                        <a:pt x="481" y="0"/>
                      </a:lnTo>
                      <a:lnTo>
                        <a:pt x="578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3" name="Freeform 11"/>
                <p:cNvSpPr>
                  <a:spLocks/>
                </p:cNvSpPr>
                <p:nvPr/>
              </p:nvSpPr>
              <p:spPr bwMode="white">
                <a:xfrm>
                  <a:off x="3547" y="3652"/>
                  <a:ext cx="579" cy="678"/>
                </a:xfrm>
                <a:custGeom>
                  <a:avLst/>
                  <a:gdLst>
                    <a:gd name="T0" fmla="*/ 0 w 579"/>
                    <a:gd name="T1" fmla="*/ 677 h 678"/>
                    <a:gd name="T2" fmla="*/ 481 w 579"/>
                    <a:gd name="T3" fmla="*/ 0 h 678"/>
                    <a:gd name="T4" fmla="*/ 578 w 579"/>
                    <a:gd name="T5" fmla="*/ 0 h 678"/>
                    <a:gd name="T6" fmla="*/ 96 w 579"/>
                    <a:gd name="T7" fmla="*/ 677 h 678"/>
                    <a:gd name="T8" fmla="*/ 0 w 579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9" h="678">
                      <a:moveTo>
                        <a:pt x="0" y="677"/>
                      </a:moveTo>
                      <a:lnTo>
                        <a:pt x="481" y="0"/>
                      </a:lnTo>
                      <a:lnTo>
                        <a:pt x="578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4" name="Freeform 12"/>
                <p:cNvSpPr>
                  <a:spLocks/>
                </p:cNvSpPr>
                <p:nvPr/>
              </p:nvSpPr>
              <p:spPr bwMode="white">
                <a:xfrm>
                  <a:off x="4004" y="3652"/>
                  <a:ext cx="579" cy="678"/>
                </a:xfrm>
                <a:custGeom>
                  <a:avLst/>
                  <a:gdLst>
                    <a:gd name="T0" fmla="*/ 0 w 579"/>
                    <a:gd name="T1" fmla="*/ 677 h 678"/>
                    <a:gd name="T2" fmla="*/ 481 w 579"/>
                    <a:gd name="T3" fmla="*/ 0 h 678"/>
                    <a:gd name="T4" fmla="*/ 578 w 579"/>
                    <a:gd name="T5" fmla="*/ 0 h 678"/>
                    <a:gd name="T6" fmla="*/ 96 w 579"/>
                    <a:gd name="T7" fmla="*/ 677 h 678"/>
                    <a:gd name="T8" fmla="*/ 0 w 579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9" h="678">
                      <a:moveTo>
                        <a:pt x="0" y="677"/>
                      </a:moveTo>
                      <a:lnTo>
                        <a:pt x="481" y="0"/>
                      </a:lnTo>
                      <a:lnTo>
                        <a:pt x="578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5" name="Freeform 13"/>
                <p:cNvSpPr>
                  <a:spLocks/>
                </p:cNvSpPr>
                <p:nvPr/>
              </p:nvSpPr>
              <p:spPr bwMode="white">
                <a:xfrm>
                  <a:off x="4473" y="3652"/>
                  <a:ext cx="579" cy="678"/>
                </a:xfrm>
                <a:custGeom>
                  <a:avLst/>
                  <a:gdLst>
                    <a:gd name="T0" fmla="*/ 0 w 579"/>
                    <a:gd name="T1" fmla="*/ 677 h 678"/>
                    <a:gd name="T2" fmla="*/ 481 w 579"/>
                    <a:gd name="T3" fmla="*/ 0 h 678"/>
                    <a:gd name="T4" fmla="*/ 578 w 579"/>
                    <a:gd name="T5" fmla="*/ 0 h 678"/>
                    <a:gd name="T6" fmla="*/ 96 w 579"/>
                    <a:gd name="T7" fmla="*/ 677 h 678"/>
                    <a:gd name="T8" fmla="*/ 0 w 579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9" h="678">
                      <a:moveTo>
                        <a:pt x="0" y="677"/>
                      </a:moveTo>
                      <a:lnTo>
                        <a:pt x="481" y="0"/>
                      </a:lnTo>
                      <a:lnTo>
                        <a:pt x="578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6" name="Freeform 14"/>
                <p:cNvSpPr>
                  <a:spLocks/>
                </p:cNvSpPr>
                <p:nvPr/>
              </p:nvSpPr>
              <p:spPr bwMode="white">
                <a:xfrm>
                  <a:off x="4930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7" name="Freeform 15"/>
                <p:cNvSpPr>
                  <a:spLocks/>
                </p:cNvSpPr>
                <p:nvPr/>
              </p:nvSpPr>
              <p:spPr bwMode="white">
                <a:xfrm>
                  <a:off x="5403" y="3825"/>
                  <a:ext cx="362" cy="505"/>
                </a:xfrm>
                <a:custGeom>
                  <a:avLst/>
                  <a:gdLst>
                    <a:gd name="T0" fmla="*/ 0 w 362"/>
                    <a:gd name="T1" fmla="*/ 504 h 505"/>
                    <a:gd name="T2" fmla="*/ 361 w 362"/>
                    <a:gd name="T3" fmla="*/ 0 h 505"/>
                    <a:gd name="T4" fmla="*/ 361 w 362"/>
                    <a:gd name="T5" fmla="*/ 122 h 505"/>
                    <a:gd name="T6" fmla="*/ 96 w 362"/>
                    <a:gd name="T7" fmla="*/ 504 h 505"/>
                    <a:gd name="T8" fmla="*/ 0 w 362"/>
                    <a:gd name="T9" fmla="*/ 504 h 5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2" h="505">
                      <a:moveTo>
                        <a:pt x="0" y="504"/>
                      </a:moveTo>
                      <a:lnTo>
                        <a:pt x="361" y="0"/>
                      </a:lnTo>
                      <a:lnTo>
                        <a:pt x="361" y="122"/>
                      </a:lnTo>
                      <a:lnTo>
                        <a:pt x="96" y="504"/>
                      </a:lnTo>
                      <a:lnTo>
                        <a:pt x="0" y="504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3090" name="Freeform 18"/>
            <p:cNvSpPr>
              <a:spLocks/>
            </p:cNvSpPr>
            <p:nvPr/>
          </p:nvSpPr>
          <p:spPr bwMode="ltGray">
            <a:xfrm>
              <a:off x="0" y="1739"/>
              <a:ext cx="516" cy="913"/>
            </a:xfrm>
            <a:custGeom>
              <a:avLst/>
              <a:gdLst>
                <a:gd name="T0" fmla="*/ 0 w 516"/>
                <a:gd name="T1" fmla="*/ 0 h 913"/>
                <a:gd name="T2" fmla="*/ 515 w 516"/>
                <a:gd name="T3" fmla="*/ 0 h 913"/>
                <a:gd name="T4" fmla="*/ 0 w 516"/>
                <a:gd name="T5" fmla="*/ 912 h 913"/>
                <a:gd name="T6" fmla="*/ 0 w 516"/>
                <a:gd name="T7" fmla="*/ 0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6" h="913">
                  <a:moveTo>
                    <a:pt x="0" y="0"/>
                  </a:moveTo>
                  <a:lnTo>
                    <a:pt x="515" y="0"/>
                  </a:lnTo>
                  <a:lnTo>
                    <a:pt x="0" y="912"/>
                  </a:lnTo>
                  <a:lnTo>
                    <a:pt x="0" y="0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92" name="Rectangle 2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3094" name="Rectangle 2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095" name="Rectangle 2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096" name="Rectangle 2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F916175-A25B-4B05-B866-CBAEB3F0D3B0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D33359-67D7-43A4-A821-FDE9DF7EAB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78550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A9458-ABC8-457C-A084-557524FD81D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25785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4305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4305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196FD2-7886-49E3-8127-CA6A5C7020E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6770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6F72C2-CE4C-48E4-A88B-44E8A32AAF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8460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5A3665-F777-4181-8EF0-079FFB7B6B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9689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01951A-4E63-4FA9-A972-8F2AF1E563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4088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91CFC7-0688-4902-A5EF-0E681C195EF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3532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706CB3-72B5-4C68-BA9E-BBE79F1BB6A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67054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AE87C-8C0C-43C2-9897-9AD80D322E6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0436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4413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B9B1B-B5E0-4F9E-9B37-743C7F9F593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859796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2413" cy="1219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485900"/>
            <a:ext cx="3810000" cy="4305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4305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B4F1099-0EA0-47A5-9847-A896999BF16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7228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2413" cy="1219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485900"/>
            <a:ext cx="3810000" cy="4305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485900"/>
            <a:ext cx="3810000" cy="20764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714750"/>
            <a:ext cx="3810000" cy="20764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FA8F139-9A21-473A-B676-649408BAD5A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36266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1" name="Group 17"/>
          <p:cNvGrpSpPr>
            <a:grpSpLocks/>
          </p:cNvGrpSpPr>
          <p:nvPr/>
        </p:nvGrpSpPr>
        <p:grpSpPr bwMode="auto">
          <a:xfrm>
            <a:off x="0" y="5797550"/>
            <a:ext cx="9167813" cy="1076325"/>
            <a:chOff x="0" y="3652"/>
            <a:chExt cx="5775" cy="678"/>
          </a:xfrm>
        </p:grpSpPr>
        <p:sp>
          <p:nvSpPr>
            <p:cNvPr id="1026" name="Rectangle 2"/>
            <p:cNvSpPr>
              <a:spLocks noChangeArrowheads="1"/>
            </p:cNvSpPr>
            <p:nvPr/>
          </p:nvSpPr>
          <p:spPr bwMode="ltGray">
            <a:xfrm>
              <a:off x="0" y="3676"/>
              <a:ext cx="5774" cy="643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40" name="Group 16"/>
            <p:cNvGrpSpPr>
              <a:grpSpLocks/>
            </p:cNvGrpSpPr>
            <p:nvPr/>
          </p:nvGrpSpPr>
          <p:grpSpPr bwMode="auto">
            <a:xfrm>
              <a:off x="0" y="3652"/>
              <a:ext cx="5775" cy="678"/>
              <a:chOff x="0" y="3652"/>
              <a:chExt cx="5775" cy="678"/>
            </a:xfrm>
          </p:grpSpPr>
          <p:sp useBgFill="1">
            <p:nvSpPr>
              <p:cNvPr id="1027" name="Freeform 3"/>
              <p:cNvSpPr>
                <a:spLocks/>
              </p:cNvSpPr>
              <p:nvPr/>
            </p:nvSpPr>
            <p:spPr bwMode="white">
              <a:xfrm>
                <a:off x="0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28" name="Freeform 4"/>
              <p:cNvSpPr>
                <a:spLocks/>
              </p:cNvSpPr>
              <p:nvPr/>
            </p:nvSpPr>
            <p:spPr bwMode="white">
              <a:xfrm>
                <a:off x="434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29" name="Freeform 5"/>
              <p:cNvSpPr>
                <a:spLocks/>
              </p:cNvSpPr>
              <p:nvPr/>
            </p:nvSpPr>
            <p:spPr bwMode="white">
              <a:xfrm>
                <a:off x="879" y="3652"/>
                <a:ext cx="580" cy="678"/>
              </a:xfrm>
              <a:custGeom>
                <a:avLst/>
                <a:gdLst>
                  <a:gd name="T0" fmla="*/ 0 w 580"/>
                  <a:gd name="T1" fmla="*/ 677 h 678"/>
                  <a:gd name="T2" fmla="*/ 482 w 580"/>
                  <a:gd name="T3" fmla="*/ 0 h 678"/>
                  <a:gd name="T4" fmla="*/ 579 w 580"/>
                  <a:gd name="T5" fmla="*/ 0 h 678"/>
                  <a:gd name="T6" fmla="*/ 96 w 580"/>
                  <a:gd name="T7" fmla="*/ 677 h 678"/>
                  <a:gd name="T8" fmla="*/ 0 w 580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678">
                    <a:moveTo>
                      <a:pt x="0" y="677"/>
                    </a:moveTo>
                    <a:lnTo>
                      <a:pt x="482" y="0"/>
                    </a:lnTo>
                    <a:lnTo>
                      <a:pt x="579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0" name="Freeform 6"/>
              <p:cNvSpPr>
                <a:spLocks/>
              </p:cNvSpPr>
              <p:nvPr/>
            </p:nvSpPr>
            <p:spPr bwMode="white">
              <a:xfrm>
                <a:off x="1325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1" name="Freeform 7"/>
              <p:cNvSpPr>
                <a:spLocks/>
              </p:cNvSpPr>
              <p:nvPr/>
            </p:nvSpPr>
            <p:spPr bwMode="white">
              <a:xfrm>
                <a:off x="1771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2" name="Freeform 8"/>
              <p:cNvSpPr>
                <a:spLocks/>
              </p:cNvSpPr>
              <p:nvPr/>
            </p:nvSpPr>
            <p:spPr bwMode="white">
              <a:xfrm>
                <a:off x="2216" y="3652"/>
                <a:ext cx="580" cy="678"/>
              </a:xfrm>
              <a:custGeom>
                <a:avLst/>
                <a:gdLst>
                  <a:gd name="T0" fmla="*/ 0 w 580"/>
                  <a:gd name="T1" fmla="*/ 677 h 678"/>
                  <a:gd name="T2" fmla="*/ 482 w 580"/>
                  <a:gd name="T3" fmla="*/ 0 h 678"/>
                  <a:gd name="T4" fmla="*/ 579 w 580"/>
                  <a:gd name="T5" fmla="*/ 0 h 678"/>
                  <a:gd name="T6" fmla="*/ 96 w 580"/>
                  <a:gd name="T7" fmla="*/ 677 h 678"/>
                  <a:gd name="T8" fmla="*/ 0 w 580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678">
                    <a:moveTo>
                      <a:pt x="0" y="677"/>
                    </a:moveTo>
                    <a:lnTo>
                      <a:pt x="482" y="0"/>
                    </a:lnTo>
                    <a:lnTo>
                      <a:pt x="579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3" name="Freeform 9"/>
              <p:cNvSpPr>
                <a:spLocks/>
              </p:cNvSpPr>
              <p:nvPr/>
            </p:nvSpPr>
            <p:spPr bwMode="white">
              <a:xfrm>
                <a:off x="2650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4" name="Freeform 10"/>
              <p:cNvSpPr>
                <a:spLocks/>
              </p:cNvSpPr>
              <p:nvPr/>
            </p:nvSpPr>
            <p:spPr bwMode="white">
              <a:xfrm>
                <a:off x="3096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5" name="Freeform 11"/>
              <p:cNvSpPr>
                <a:spLocks/>
              </p:cNvSpPr>
              <p:nvPr/>
            </p:nvSpPr>
            <p:spPr bwMode="white">
              <a:xfrm>
                <a:off x="3554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6" name="Freeform 12"/>
              <p:cNvSpPr>
                <a:spLocks/>
              </p:cNvSpPr>
              <p:nvPr/>
            </p:nvSpPr>
            <p:spPr bwMode="white">
              <a:xfrm>
                <a:off x="4011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7" name="Freeform 13"/>
              <p:cNvSpPr>
                <a:spLocks/>
              </p:cNvSpPr>
              <p:nvPr/>
            </p:nvSpPr>
            <p:spPr bwMode="white">
              <a:xfrm>
                <a:off x="4481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8" name="Freeform 14"/>
              <p:cNvSpPr>
                <a:spLocks/>
              </p:cNvSpPr>
              <p:nvPr/>
            </p:nvSpPr>
            <p:spPr bwMode="white">
              <a:xfrm>
                <a:off x="4939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9" name="Freeform 15"/>
              <p:cNvSpPr>
                <a:spLocks/>
              </p:cNvSpPr>
              <p:nvPr/>
            </p:nvSpPr>
            <p:spPr bwMode="white">
              <a:xfrm>
                <a:off x="5413" y="3825"/>
                <a:ext cx="362" cy="505"/>
              </a:xfrm>
              <a:custGeom>
                <a:avLst/>
                <a:gdLst>
                  <a:gd name="T0" fmla="*/ 0 w 362"/>
                  <a:gd name="T1" fmla="*/ 504 h 505"/>
                  <a:gd name="T2" fmla="*/ 361 w 362"/>
                  <a:gd name="T3" fmla="*/ 0 h 505"/>
                  <a:gd name="T4" fmla="*/ 361 w 362"/>
                  <a:gd name="T5" fmla="*/ 122 h 505"/>
                  <a:gd name="T6" fmla="*/ 96 w 362"/>
                  <a:gd name="T7" fmla="*/ 504 h 505"/>
                  <a:gd name="T8" fmla="*/ 0 w 362"/>
                  <a:gd name="T9" fmla="*/ 504 h 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2" h="505">
                    <a:moveTo>
                      <a:pt x="0" y="504"/>
                    </a:moveTo>
                    <a:lnTo>
                      <a:pt x="361" y="0"/>
                    </a:lnTo>
                    <a:lnTo>
                      <a:pt x="361" y="122"/>
                    </a:lnTo>
                    <a:lnTo>
                      <a:pt x="96" y="504"/>
                    </a:lnTo>
                    <a:lnTo>
                      <a:pt x="0" y="504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042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43" name="Rectangle 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430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44" name="Rectangle 2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en-US"/>
          </a:p>
        </p:txBody>
      </p:sp>
      <p:sp>
        <p:nvSpPr>
          <p:cNvPr id="1045" name="Rectangle 2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en-US"/>
          </a:p>
        </p:txBody>
      </p:sp>
      <p:sp>
        <p:nvSpPr>
          <p:cNvPr id="1046" name="Rectangle 2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8B93AF1B-F0B9-4982-BAF0-EC86F4907A9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u"/>
        <a:defRPr sz="3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32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v"/>
        <a:defRPr sz="32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0000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6.e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5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0.e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1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2.e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1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24.e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23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27.e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26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30.emf"/><Relationship Id="rId5" Type="http://schemas.openxmlformats.org/officeDocument/2006/relationships/oleObject" Target="../embeddings/oleObject30.bin"/><Relationship Id="rId10" Type="http://schemas.openxmlformats.org/officeDocument/2006/relationships/image" Target="../media/image32.emf"/><Relationship Id="rId4" Type="http://schemas.openxmlformats.org/officeDocument/2006/relationships/image" Target="../media/image29.emf"/><Relationship Id="rId9" Type="http://schemas.openxmlformats.org/officeDocument/2006/relationships/oleObject" Target="../embeddings/oleObject32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emf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5.bin"/><Relationship Id="rId12" Type="http://schemas.openxmlformats.org/officeDocument/2006/relationships/image" Target="../media/image37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34.emf"/><Relationship Id="rId11" Type="http://schemas.openxmlformats.org/officeDocument/2006/relationships/oleObject" Target="../embeddings/oleObject37.bin"/><Relationship Id="rId5" Type="http://schemas.openxmlformats.org/officeDocument/2006/relationships/oleObject" Target="../embeddings/oleObject34.bin"/><Relationship Id="rId10" Type="http://schemas.openxmlformats.org/officeDocument/2006/relationships/image" Target="../media/image36.emf"/><Relationship Id="rId4" Type="http://schemas.openxmlformats.org/officeDocument/2006/relationships/image" Target="../media/image33.emf"/><Relationship Id="rId9" Type="http://schemas.openxmlformats.org/officeDocument/2006/relationships/oleObject" Target="../embeddings/oleObject36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39.e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38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emf"/><Relationship Id="rId3" Type="http://schemas.openxmlformats.org/officeDocument/2006/relationships/oleObject" Target="../embeddings/oleObject40.bin"/><Relationship Id="rId7" Type="http://schemas.openxmlformats.org/officeDocument/2006/relationships/oleObject" Target="../embeddings/oleObject4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1.emf"/><Relationship Id="rId5" Type="http://schemas.openxmlformats.org/officeDocument/2006/relationships/oleObject" Target="../embeddings/oleObject41.bin"/><Relationship Id="rId4" Type="http://schemas.openxmlformats.org/officeDocument/2006/relationships/image" Target="../media/image40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44.e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43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46.emf"/><Relationship Id="rId5" Type="http://schemas.openxmlformats.org/officeDocument/2006/relationships/oleObject" Target="../embeddings/oleObject46.bin"/><Relationship Id="rId4" Type="http://schemas.openxmlformats.org/officeDocument/2006/relationships/image" Target="../media/image45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emf"/><Relationship Id="rId3" Type="http://schemas.openxmlformats.org/officeDocument/2006/relationships/oleObject" Target="../embeddings/oleObject47.bin"/><Relationship Id="rId7" Type="http://schemas.openxmlformats.org/officeDocument/2006/relationships/oleObject" Target="../embeddings/oleObject4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48.emf"/><Relationship Id="rId5" Type="http://schemas.openxmlformats.org/officeDocument/2006/relationships/oleObject" Target="../embeddings/oleObject48.bin"/><Relationship Id="rId10" Type="http://schemas.openxmlformats.org/officeDocument/2006/relationships/image" Target="../media/image50.emf"/><Relationship Id="rId4" Type="http://schemas.openxmlformats.org/officeDocument/2006/relationships/image" Target="../media/image47.emf"/><Relationship Id="rId9" Type="http://schemas.openxmlformats.org/officeDocument/2006/relationships/oleObject" Target="../embeddings/oleObject50.bin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53.emf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noFill/>
          <a:ln/>
        </p:spPr>
        <p:txBody>
          <a:bodyPr/>
          <a:lstStyle/>
          <a:p>
            <a:r>
              <a:rPr lang="en-US" altLang="zh-TW" sz="4800" dirty="0">
                <a:ea typeface="新細明體" panose="02020500000000000000" pitchFamily="18" charset="-120"/>
              </a:rPr>
              <a:t>Oligopoly:</a:t>
            </a:r>
            <a:br>
              <a:rPr lang="en-US" altLang="zh-TW" sz="4800" dirty="0">
                <a:ea typeface="新細明體" panose="02020500000000000000" pitchFamily="18" charset="-120"/>
              </a:rPr>
            </a:br>
            <a:r>
              <a:rPr lang="en-US" altLang="zh-TW" sz="4800" dirty="0">
                <a:ea typeface="新細明體" panose="02020500000000000000" pitchFamily="18" charset="-120"/>
              </a:rPr>
              <a:t>A Game Theoretical </a:t>
            </a:r>
            <a:r>
              <a:rPr lang="en-US" altLang="zh-TW" sz="4800" dirty="0" smtClean="0">
                <a:ea typeface="新細明體" panose="02020500000000000000" pitchFamily="18" charset="-120"/>
              </a:rPr>
              <a:t>Analysis*</a:t>
            </a:r>
            <a:endParaRPr lang="en-US" altLang="zh-TW" sz="4000" dirty="0">
              <a:ea typeface="新細明體" panose="02020500000000000000" pitchFamily="18" charset="-12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5778500"/>
            <a:ext cx="7416800" cy="685800"/>
          </a:xfrm>
          <a:ln/>
        </p:spPr>
        <p:txBody>
          <a:bodyPr/>
          <a:lstStyle/>
          <a:p>
            <a:pPr algn="l"/>
            <a:r>
              <a:rPr lang="en-US" altLang="zh-TW" sz="1600" dirty="0" smtClean="0">
                <a:ea typeface="新細明體" panose="02020500000000000000" pitchFamily="18" charset="-120"/>
              </a:rPr>
              <a:t>Hal Varian, Intermediate Microeconomics: A Modern Approach, </a:t>
            </a:r>
            <a:r>
              <a:rPr lang="en-US" sz="1600" dirty="0" smtClean="0"/>
              <a:t>W. W. Norton &amp; Company; Eighth Edition </a:t>
            </a:r>
            <a:r>
              <a:rPr lang="en-US" sz="1600" dirty="0" err="1" smtClean="0"/>
              <a:t>edition</a:t>
            </a:r>
            <a:r>
              <a:rPr lang="en-US" sz="1600" dirty="0" smtClean="0"/>
              <a:t> (December 3, 2009)</a:t>
            </a:r>
            <a:endParaRPr lang="zh-TW" altLang="en-US" sz="1600" dirty="0">
              <a:ea typeface="新細明體" panose="02020500000000000000" pitchFamily="18" charset="-120"/>
            </a:endParaRP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Oligopoly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47800"/>
            <a:ext cx="8077200" cy="4648200"/>
          </a:xfrm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A monopoly is an industry consisting a single firm.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A duopoly is an industry consisting of two firms.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An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oligopoly</a:t>
            </a:r>
            <a:r>
              <a:rPr lang="en-US" altLang="zh-TW">
                <a:ea typeface="新細明體" panose="02020500000000000000" pitchFamily="18" charset="-120"/>
              </a:rPr>
              <a:t> is an industry consisting of a few firms.  Particularly, each firm’s own price or output decisions affect its competitors’ profits.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Oligopoly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How do we analyze markets in which the supplying industry is oligopolistic?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Consider the duopolistic case of two firms supplying the same product.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Assume that firms compete by choosing output levels.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If firm 1 produces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 units and firm 2 produces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 units then total quantity supplied is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 +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.  The market price will be p(y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+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).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The firms’ total cost functions are c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(y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) and c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(y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Suppose firm 1 takes firm 2’s output level choice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 as given.  Then firm 1 sees its profit function as</a:t>
            </a:r>
            <a:br>
              <a:rPr lang="en-US" altLang="zh-TW">
                <a:ea typeface="新細明體" panose="02020500000000000000" pitchFamily="18" charset="-120"/>
              </a:rPr>
            </a:br>
            <a:r>
              <a:rPr lang="en-US" altLang="zh-TW">
                <a:ea typeface="新細明體" panose="02020500000000000000" pitchFamily="18" charset="-120"/>
              </a:rPr>
              <a:t/>
            </a:r>
            <a:br>
              <a:rPr lang="en-US" altLang="zh-TW">
                <a:ea typeface="新細明體" panose="02020500000000000000" pitchFamily="18" charset="-120"/>
              </a:rPr>
            </a:br>
            <a:endParaRPr lang="en-US" altLang="zh-TW">
              <a:ea typeface="新細明體" panose="02020500000000000000" pitchFamily="18" charset="-120"/>
            </a:endParaRPr>
          </a:p>
          <a:p>
            <a:r>
              <a:rPr lang="en-US" altLang="zh-TW">
                <a:ea typeface="新細明體" panose="02020500000000000000" pitchFamily="18" charset="-120"/>
              </a:rPr>
              <a:t>Given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, what output level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 maximizes firm 1’s profit?</a:t>
            </a:r>
          </a:p>
        </p:txBody>
      </p:sp>
      <p:graphicFrame>
        <p:nvGraphicFramePr>
          <p:cNvPr id="8196" name="Object 4"/>
          <p:cNvGraphicFramePr>
            <a:graphicFrameLocks/>
          </p:cNvGraphicFramePr>
          <p:nvPr/>
        </p:nvGraphicFramePr>
        <p:xfrm>
          <a:off x="1352550" y="3162300"/>
          <a:ext cx="6724650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386" name="Equation" r:id="rId3" imgW="5359320" imgH="419040" progId="Equation.2">
                  <p:embed/>
                </p:oleObj>
              </mc:Choice>
              <mc:Fallback>
                <p:oleObj name="Equation" r:id="rId3" imgW="5359320" imgH="41904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3162300"/>
                        <a:ext cx="6724650" cy="51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Suppose that the market inverse demand function is</a:t>
            </a:r>
            <a:br>
              <a:rPr lang="en-US" altLang="zh-TW">
                <a:ea typeface="新細明體" panose="02020500000000000000" pitchFamily="18" charset="-120"/>
              </a:rPr>
            </a:br>
            <a:r>
              <a:rPr lang="en-US" altLang="zh-TW">
                <a:ea typeface="新細明體" panose="02020500000000000000" pitchFamily="18" charset="-120"/>
              </a:rPr>
              <a:t/>
            </a:r>
            <a:br>
              <a:rPr lang="en-US" altLang="zh-TW">
                <a:ea typeface="新細明體" panose="02020500000000000000" pitchFamily="18" charset="-120"/>
              </a:rPr>
            </a:br>
            <a:r>
              <a:rPr lang="en-US" altLang="zh-TW">
                <a:ea typeface="新細明體" panose="02020500000000000000" pitchFamily="18" charset="-120"/>
              </a:rPr>
              <a:t>and that the firms’ total cost functions are</a:t>
            </a:r>
          </a:p>
        </p:txBody>
      </p:sp>
      <p:graphicFrame>
        <p:nvGraphicFramePr>
          <p:cNvPr id="9220" name="Object 4"/>
          <p:cNvGraphicFramePr>
            <a:graphicFrameLocks/>
          </p:cNvGraphicFramePr>
          <p:nvPr/>
        </p:nvGraphicFramePr>
        <p:xfrm>
          <a:off x="2357438" y="2462213"/>
          <a:ext cx="303847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414" name="Equation" r:id="rId3" imgW="2412720" imgH="419040" progId="Equation.2">
                  <p:embed/>
                </p:oleObj>
              </mc:Choice>
              <mc:Fallback>
                <p:oleObj name="Equation" r:id="rId3" imgW="2412720" imgH="41904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7438" y="2462213"/>
                        <a:ext cx="3038475" cy="51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1" name="Object 5"/>
          <p:cNvGraphicFramePr>
            <a:graphicFrameLocks/>
          </p:cNvGraphicFramePr>
          <p:nvPr/>
        </p:nvGraphicFramePr>
        <p:xfrm>
          <a:off x="1096963" y="3952875"/>
          <a:ext cx="2214562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415" name="Equation" r:id="rId5" imgW="1765080" imgH="545760" progId="Equation.2">
                  <p:embed/>
                </p:oleObj>
              </mc:Choice>
              <mc:Fallback>
                <p:oleObj name="Equation" r:id="rId5" imgW="1765080" imgH="545760" progId="Equation.2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6963" y="3952875"/>
                        <a:ext cx="2214562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2" name="Object 6"/>
          <p:cNvGraphicFramePr>
            <a:graphicFrameLocks/>
          </p:cNvGraphicFramePr>
          <p:nvPr/>
        </p:nvGraphicFramePr>
        <p:xfrm>
          <a:off x="4762500" y="3967163"/>
          <a:ext cx="376237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416" name="Equation" r:id="rId7" imgW="3022560" imgH="545760" progId="Equation.2">
                  <p:embed/>
                </p:oleObj>
              </mc:Choice>
              <mc:Fallback>
                <p:oleObj name="Equation" r:id="rId7" imgW="3022560" imgH="545760" progId="Equation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0" y="3967163"/>
                        <a:ext cx="376237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3622675" y="4065588"/>
            <a:ext cx="9048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graphicFrame>
        <p:nvGraphicFramePr>
          <p:cNvPr id="10243" name="Object 3"/>
          <p:cNvGraphicFramePr>
            <a:graphicFrameLocks/>
          </p:cNvGraphicFramePr>
          <p:nvPr/>
        </p:nvGraphicFramePr>
        <p:xfrm>
          <a:off x="1154113" y="1636713"/>
          <a:ext cx="6388100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434" name="Equation" r:id="rId3" imgW="5079960" imgH="545760" progId="Equation.2">
                  <p:embed/>
                </p:oleObj>
              </mc:Choice>
              <mc:Fallback>
                <p:oleObj name="Equation" r:id="rId3" imgW="5079960" imgH="54576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4113" y="1636713"/>
                        <a:ext cx="6388100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407988" y="1184275"/>
            <a:ext cx="85582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Then, for given y</a:t>
            </a:r>
            <a:r>
              <a:rPr lang="en-US" altLang="en-US" sz="3200" baseline="-25000"/>
              <a:t>2</a:t>
            </a:r>
            <a:r>
              <a:rPr lang="en-US" altLang="en-US" sz="3200"/>
              <a:t>, firm 1’s profit function 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graphicFrame>
        <p:nvGraphicFramePr>
          <p:cNvPr id="11267" name="Object 3"/>
          <p:cNvGraphicFramePr>
            <a:graphicFrameLocks/>
          </p:cNvGraphicFramePr>
          <p:nvPr/>
        </p:nvGraphicFramePr>
        <p:xfrm>
          <a:off x="1154113" y="1636713"/>
          <a:ext cx="6388100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460" name="Equation" r:id="rId3" imgW="5079960" imgH="545760" progId="Equation.2">
                  <p:embed/>
                </p:oleObj>
              </mc:Choice>
              <mc:Fallback>
                <p:oleObj name="Equation" r:id="rId3" imgW="5079960" imgH="54576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4113" y="1636713"/>
                        <a:ext cx="6388100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07988" y="1184275"/>
            <a:ext cx="85582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Then, for given y</a:t>
            </a:r>
            <a:r>
              <a:rPr lang="en-US" altLang="en-US" sz="3200" baseline="-25000"/>
              <a:t>2</a:t>
            </a:r>
            <a:r>
              <a:rPr lang="en-US" altLang="en-US" sz="3200"/>
              <a:t>, firm 1’s profit function is</a:t>
            </a: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407988" y="2279650"/>
            <a:ext cx="76390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So, given y</a:t>
            </a:r>
            <a:r>
              <a:rPr lang="en-US" altLang="en-US" sz="3200" baseline="-25000"/>
              <a:t>2</a:t>
            </a:r>
            <a:r>
              <a:rPr lang="en-US" altLang="en-US" sz="3200"/>
              <a:t>, firm 1’s profit-maximizing</a:t>
            </a:r>
            <a:br>
              <a:rPr lang="en-US" altLang="en-US" sz="3200"/>
            </a:br>
            <a:r>
              <a:rPr lang="en-US" altLang="en-US" sz="3200"/>
              <a:t>output level solves</a:t>
            </a:r>
          </a:p>
        </p:txBody>
      </p:sp>
      <p:graphicFrame>
        <p:nvGraphicFramePr>
          <p:cNvPr id="11270" name="Object 6"/>
          <p:cNvGraphicFramePr>
            <a:graphicFrameLocks/>
          </p:cNvGraphicFramePr>
          <p:nvPr/>
        </p:nvGraphicFramePr>
        <p:xfrm>
          <a:off x="1489075" y="3224213"/>
          <a:ext cx="5659438" cy="1096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461" name="Equation" r:id="rId5" imgW="4508280" imgH="914400" progId="Equation.2">
                  <p:embed/>
                </p:oleObj>
              </mc:Choice>
              <mc:Fallback>
                <p:oleObj name="Equation" r:id="rId5" imgW="4508280" imgH="914400" progId="Equation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9075" y="3224213"/>
                        <a:ext cx="5659438" cy="1096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graphicFrame>
        <p:nvGraphicFramePr>
          <p:cNvPr id="12291" name="Object 3"/>
          <p:cNvGraphicFramePr>
            <a:graphicFrameLocks/>
          </p:cNvGraphicFramePr>
          <p:nvPr/>
        </p:nvGraphicFramePr>
        <p:xfrm>
          <a:off x="1154113" y="1636713"/>
          <a:ext cx="6388100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486" name="Equation" r:id="rId3" imgW="5079960" imgH="545760" progId="Equation.2">
                  <p:embed/>
                </p:oleObj>
              </mc:Choice>
              <mc:Fallback>
                <p:oleObj name="Equation" r:id="rId3" imgW="5079960" imgH="54576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4113" y="1636713"/>
                        <a:ext cx="6388100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407988" y="1184275"/>
            <a:ext cx="85582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Then, for given y</a:t>
            </a:r>
            <a:r>
              <a:rPr lang="en-US" altLang="en-US" sz="3200" baseline="-25000"/>
              <a:t>2</a:t>
            </a:r>
            <a:r>
              <a:rPr lang="en-US" altLang="en-US" sz="3200"/>
              <a:t>, firm 1’s profit function is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407988" y="2279650"/>
            <a:ext cx="76390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So, given y</a:t>
            </a:r>
            <a:r>
              <a:rPr lang="en-US" altLang="en-US" sz="3200" baseline="-25000"/>
              <a:t>2</a:t>
            </a:r>
            <a:r>
              <a:rPr lang="en-US" altLang="en-US" sz="3200"/>
              <a:t>, firm 1’s profit-maximizing</a:t>
            </a:r>
            <a:br>
              <a:rPr lang="en-US" altLang="en-US" sz="3200"/>
            </a:br>
            <a:r>
              <a:rPr lang="en-US" altLang="en-US" sz="3200"/>
              <a:t>output level solves</a:t>
            </a:r>
          </a:p>
        </p:txBody>
      </p:sp>
      <p:graphicFrame>
        <p:nvGraphicFramePr>
          <p:cNvPr id="12294" name="Object 6"/>
          <p:cNvGraphicFramePr>
            <a:graphicFrameLocks/>
          </p:cNvGraphicFramePr>
          <p:nvPr/>
        </p:nvGraphicFramePr>
        <p:xfrm>
          <a:off x="1489075" y="3262313"/>
          <a:ext cx="5659438" cy="1096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487" name="Equation" r:id="rId5" imgW="4508280" imgH="914400" progId="Equation.2">
                  <p:embed/>
                </p:oleObj>
              </mc:Choice>
              <mc:Fallback>
                <p:oleObj name="Equation" r:id="rId5" imgW="4508280" imgH="914400" progId="Equation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9075" y="3262313"/>
                        <a:ext cx="5659438" cy="1096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455613" y="4303713"/>
            <a:ext cx="67119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 i="1"/>
              <a:t>I.e.,</a:t>
            </a:r>
            <a:r>
              <a:rPr lang="en-US" altLang="en-US" sz="3200"/>
              <a:t> firm 1’s best response to y</a:t>
            </a:r>
            <a:r>
              <a:rPr lang="en-US" altLang="en-US" sz="3200" baseline="-25000"/>
              <a:t>2</a:t>
            </a:r>
            <a:r>
              <a:rPr lang="en-US" altLang="en-US" sz="3200"/>
              <a:t> is</a:t>
            </a:r>
          </a:p>
        </p:txBody>
      </p:sp>
      <p:graphicFrame>
        <p:nvGraphicFramePr>
          <p:cNvPr id="12296" name="Object 8"/>
          <p:cNvGraphicFramePr>
            <a:graphicFrameLocks/>
          </p:cNvGraphicFramePr>
          <p:nvPr/>
        </p:nvGraphicFramePr>
        <p:xfrm>
          <a:off x="2046288" y="4754563"/>
          <a:ext cx="4524375" cy="969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488" name="Equation" r:id="rId7" imgW="3619440" imgH="825480" progId="Equation.2">
                  <p:embed/>
                </p:oleObj>
              </mc:Choice>
              <mc:Fallback>
                <p:oleObj name="Equation" r:id="rId7" imgW="3619440" imgH="82548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6288" y="4754563"/>
                        <a:ext cx="4524375" cy="969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sp>
        <p:nvSpPr>
          <p:cNvPr id="13315" name="Line 3"/>
          <p:cNvSpPr>
            <a:spLocks noChangeShapeType="1"/>
          </p:cNvSpPr>
          <p:nvPr/>
        </p:nvSpPr>
        <p:spPr bwMode="auto">
          <a:xfrm>
            <a:off x="1928813" y="1690688"/>
            <a:ext cx="0" cy="3381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 flipH="1">
            <a:off x="1928813" y="5072063"/>
            <a:ext cx="3381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>
            <a:off x="1931988" y="2143125"/>
            <a:ext cx="735012" cy="2930525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1384300" y="1323975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5218113" y="511016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1384300" y="1990725"/>
            <a:ext cx="581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60</a:t>
            </a:r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2384425" y="5110163"/>
            <a:ext cx="5810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15</a:t>
            </a:r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2455863" y="1228725"/>
            <a:ext cx="4437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tx2"/>
                </a:solidFill>
              </a:rPr>
              <a:t>Firm 1’s “reaction curve”</a:t>
            </a:r>
          </a:p>
        </p:txBody>
      </p:sp>
      <p:graphicFrame>
        <p:nvGraphicFramePr>
          <p:cNvPr id="13323" name="Object 11"/>
          <p:cNvGraphicFramePr>
            <a:graphicFrameLocks/>
          </p:cNvGraphicFramePr>
          <p:nvPr/>
        </p:nvGraphicFramePr>
        <p:xfrm>
          <a:off x="3533775" y="1731963"/>
          <a:ext cx="4075113" cy="871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506" name="Equation" r:id="rId3" imgW="3619440" imgH="825480" progId="Equation.2">
                  <p:embed/>
                </p:oleObj>
              </mc:Choice>
              <mc:Fallback>
                <p:oleObj name="Equation" r:id="rId3" imgW="3619440" imgH="82548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3775" y="1731963"/>
                        <a:ext cx="4075113" cy="871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graphicFrame>
        <p:nvGraphicFramePr>
          <p:cNvPr id="14339" name="Object 3"/>
          <p:cNvGraphicFramePr>
            <a:graphicFrameLocks/>
          </p:cNvGraphicFramePr>
          <p:nvPr/>
        </p:nvGraphicFramePr>
        <p:xfrm>
          <a:off x="627063" y="1636713"/>
          <a:ext cx="7748587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3" name="Equation" r:id="rId3" imgW="6184800" imgH="545760" progId="Equation.2">
                  <p:embed/>
                </p:oleObj>
              </mc:Choice>
              <mc:Fallback>
                <p:oleObj name="Equation" r:id="rId3" imgW="6184800" imgH="54576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063" y="1636713"/>
                        <a:ext cx="7748587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407988" y="1184275"/>
            <a:ext cx="86296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Similarly, given y</a:t>
            </a:r>
            <a:r>
              <a:rPr lang="en-US" altLang="en-US" sz="3200" baseline="-25000"/>
              <a:t>1</a:t>
            </a:r>
            <a:r>
              <a:rPr lang="en-US" altLang="en-US" sz="3200"/>
              <a:t>, firm 2’s profit function 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graphicFrame>
        <p:nvGraphicFramePr>
          <p:cNvPr id="15363" name="Object 3"/>
          <p:cNvGraphicFramePr>
            <a:graphicFrameLocks/>
          </p:cNvGraphicFramePr>
          <p:nvPr/>
        </p:nvGraphicFramePr>
        <p:xfrm>
          <a:off x="627063" y="1636713"/>
          <a:ext cx="7748587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532" name="Equation" r:id="rId3" imgW="6184800" imgH="545760" progId="Equation.2">
                  <p:embed/>
                </p:oleObj>
              </mc:Choice>
              <mc:Fallback>
                <p:oleObj name="Equation" r:id="rId3" imgW="6184800" imgH="54576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063" y="1636713"/>
                        <a:ext cx="7748587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407988" y="1184275"/>
            <a:ext cx="86296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Similarly, given y</a:t>
            </a:r>
            <a:r>
              <a:rPr lang="en-US" altLang="en-US" sz="3200" baseline="-25000"/>
              <a:t>1</a:t>
            </a:r>
            <a:r>
              <a:rPr lang="en-US" altLang="en-US" sz="3200"/>
              <a:t>, firm 2’s profit function is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407988" y="2279650"/>
            <a:ext cx="76390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So, given y</a:t>
            </a:r>
            <a:r>
              <a:rPr lang="en-US" altLang="en-US" sz="3200" baseline="-25000"/>
              <a:t>1</a:t>
            </a:r>
            <a:r>
              <a:rPr lang="en-US" altLang="en-US" sz="3200"/>
              <a:t>, firm 2’s profit-maximizing</a:t>
            </a:r>
            <a:br>
              <a:rPr lang="en-US" altLang="en-US" sz="3200"/>
            </a:br>
            <a:r>
              <a:rPr lang="en-US" altLang="en-US" sz="3200"/>
              <a:t>output level solves</a:t>
            </a:r>
          </a:p>
        </p:txBody>
      </p:sp>
      <p:graphicFrame>
        <p:nvGraphicFramePr>
          <p:cNvPr id="15366" name="Object 6"/>
          <p:cNvGraphicFramePr>
            <a:graphicFrameLocks/>
          </p:cNvGraphicFramePr>
          <p:nvPr/>
        </p:nvGraphicFramePr>
        <p:xfrm>
          <a:off x="1019175" y="3271838"/>
          <a:ext cx="6562725" cy="1058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533" name="Equation" r:id="rId5" imgW="5257800" imgH="914400" progId="Equation.2">
                  <p:embed/>
                </p:oleObj>
              </mc:Choice>
              <mc:Fallback>
                <p:oleObj name="Equation" r:id="rId5" imgW="5257800" imgH="914400" progId="Equation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9175" y="3271838"/>
                        <a:ext cx="6562725" cy="1058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graphicFrame>
        <p:nvGraphicFramePr>
          <p:cNvPr id="16387" name="Object 3"/>
          <p:cNvGraphicFramePr>
            <a:graphicFrameLocks/>
          </p:cNvGraphicFramePr>
          <p:nvPr/>
        </p:nvGraphicFramePr>
        <p:xfrm>
          <a:off x="627063" y="1636713"/>
          <a:ext cx="7748587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558" name="Equation" r:id="rId3" imgW="6184800" imgH="545760" progId="Equation.2">
                  <p:embed/>
                </p:oleObj>
              </mc:Choice>
              <mc:Fallback>
                <p:oleObj name="Equation" r:id="rId3" imgW="6184800" imgH="54576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063" y="1636713"/>
                        <a:ext cx="7748587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407988" y="1184275"/>
            <a:ext cx="86296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Similarly, given y</a:t>
            </a:r>
            <a:r>
              <a:rPr lang="en-US" altLang="en-US" sz="3200" baseline="-25000"/>
              <a:t>1</a:t>
            </a:r>
            <a:r>
              <a:rPr lang="en-US" altLang="en-US" sz="3200"/>
              <a:t>, firm 2’s profit function is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07988" y="2279650"/>
            <a:ext cx="76390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So, given y</a:t>
            </a:r>
            <a:r>
              <a:rPr lang="en-US" altLang="en-US" sz="3200" baseline="-25000"/>
              <a:t>1</a:t>
            </a:r>
            <a:r>
              <a:rPr lang="en-US" altLang="en-US" sz="3200"/>
              <a:t>, firm 2’s profit-maximizing</a:t>
            </a:r>
            <a:br>
              <a:rPr lang="en-US" altLang="en-US" sz="3200"/>
            </a:br>
            <a:r>
              <a:rPr lang="en-US" altLang="en-US" sz="3200"/>
              <a:t>output level solves</a:t>
            </a:r>
          </a:p>
        </p:txBody>
      </p:sp>
      <p:graphicFrame>
        <p:nvGraphicFramePr>
          <p:cNvPr id="16390" name="Object 6"/>
          <p:cNvGraphicFramePr>
            <a:graphicFrameLocks/>
          </p:cNvGraphicFramePr>
          <p:nvPr/>
        </p:nvGraphicFramePr>
        <p:xfrm>
          <a:off x="1019175" y="3271838"/>
          <a:ext cx="6562725" cy="1058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559" name="Equation" r:id="rId5" imgW="5257800" imgH="914400" progId="Equation.2">
                  <p:embed/>
                </p:oleObj>
              </mc:Choice>
              <mc:Fallback>
                <p:oleObj name="Equation" r:id="rId5" imgW="5257800" imgH="914400" progId="Equation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9175" y="3271838"/>
                        <a:ext cx="6562725" cy="1058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455613" y="4303713"/>
            <a:ext cx="67119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 i="1"/>
              <a:t>I.e.,</a:t>
            </a:r>
            <a:r>
              <a:rPr lang="en-US" altLang="en-US" sz="3200"/>
              <a:t> firm 1’s best response to y</a:t>
            </a:r>
            <a:r>
              <a:rPr lang="en-US" altLang="en-US" sz="3200" baseline="-25000"/>
              <a:t>2</a:t>
            </a:r>
            <a:r>
              <a:rPr lang="en-US" altLang="en-US" sz="3200"/>
              <a:t> is</a:t>
            </a:r>
          </a:p>
        </p:txBody>
      </p:sp>
      <p:graphicFrame>
        <p:nvGraphicFramePr>
          <p:cNvPr id="16392" name="Object 8"/>
          <p:cNvGraphicFramePr>
            <a:graphicFrameLocks/>
          </p:cNvGraphicFramePr>
          <p:nvPr/>
        </p:nvGraphicFramePr>
        <p:xfrm>
          <a:off x="2149475" y="4802188"/>
          <a:ext cx="4298950" cy="950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560" name="Equation" r:id="rId7" imgW="3454200" imgH="825480" progId="Equation.2">
                  <p:embed/>
                </p:oleObj>
              </mc:Choice>
              <mc:Fallback>
                <p:oleObj name="Equation" r:id="rId7" imgW="3454200" imgH="82548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9475" y="4802188"/>
                        <a:ext cx="4298950" cy="950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sp>
        <p:nvSpPr>
          <p:cNvPr id="17411" name="Line 3"/>
          <p:cNvSpPr>
            <a:spLocks noChangeShapeType="1"/>
          </p:cNvSpPr>
          <p:nvPr/>
        </p:nvSpPr>
        <p:spPr bwMode="auto">
          <a:xfrm>
            <a:off x="1928813" y="1690688"/>
            <a:ext cx="0" cy="3381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 flipH="1">
            <a:off x="1928813" y="5072063"/>
            <a:ext cx="3381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1384300" y="1323975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5218113" y="511016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>
            <a:off x="1931988" y="4481513"/>
            <a:ext cx="2244725" cy="592137"/>
          </a:xfrm>
          <a:prstGeom prst="line">
            <a:avLst/>
          </a:prstGeom>
          <a:noFill/>
          <a:ln w="25400">
            <a:solidFill>
              <a:srgbClr val="3BED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2455863" y="2600325"/>
            <a:ext cx="4437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rgbClr val="3BED00"/>
                </a:solidFill>
              </a:rPr>
              <a:t>Firm 2’s “reaction curve”</a:t>
            </a:r>
          </a:p>
        </p:txBody>
      </p:sp>
      <p:graphicFrame>
        <p:nvGraphicFramePr>
          <p:cNvPr id="17417" name="Object 9"/>
          <p:cNvGraphicFramePr>
            <a:graphicFrameLocks/>
          </p:cNvGraphicFramePr>
          <p:nvPr/>
        </p:nvGraphicFramePr>
        <p:xfrm>
          <a:off x="3624263" y="3046413"/>
          <a:ext cx="3871912" cy="852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578" name="Equation" r:id="rId3" imgW="3454200" imgH="825480" progId="Equation.2">
                  <p:embed/>
                </p:oleObj>
              </mc:Choice>
              <mc:Fallback>
                <p:oleObj name="Equation" r:id="rId3" imgW="3454200" imgH="82548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4263" y="3046413"/>
                        <a:ext cx="3871912" cy="852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1069975" y="4248150"/>
            <a:ext cx="8778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45/4</a:t>
            </a:r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3886200" y="5110163"/>
            <a:ext cx="5810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45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An equilibrium is when each firm’s output level is a best response to the other firm’s output level, for then neither wants to deviate from its output level.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A pair of output levels (y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*,y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*) is a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Cournot-Nash equilibrium</a:t>
            </a:r>
            <a:r>
              <a:rPr lang="en-US" altLang="zh-TW">
                <a:ea typeface="新細明體" panose="02020500000000000000" pitchFamily="18" charset="-120"/>
              </a:rPr>
              <a:t> if </a:t>
            </a:r>
          </a:p>
        </p:txBody>
      </p:sp>
      <p:graphicFrame>
        <p:nvGraphicFramePr>
          <p:cNvPr id="18436" name="Object 4"/>
          <p:cNvGraphicFramePr>
            <a:graphicFrameLocks/>
          </p:cNvGraphicFramePr>
          <p:nvPr/>
        </p:nvGraphicFramePr>
        <p:xfrm>
          <a:off x="5387975" y="5051425"/>
          <a:ext cx="241935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3" name="Equation" r:id="rId3" imgW="1942920" imgH="545760" progId="Equation.2">
                  <p:embed/>
                </p:oleObj>
              </mc:Choice>
              <mc:Fallback>
                <p:oleObj name="Equation" r:id="rId3" imgW="1942920" imgH="54576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7975" y="5051425"/>
                        <a:ext cx="2419350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7" name="Object 5"/>
          <p:cNvGraphicFramePr>
            <a:graphicFrameLocks/>
          </p:cNvGraphicFramePr>
          <p:nvPr/>
        </p:nvGraphicFramePr>
        <p:xfrm>
          <a:off x="1570038" y="5056188"/>
          <a:ext cx="22828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4" name="Equation" r:id="rId5" imgW="1841400" imgH="545760" progId="Equation.2">
                  <p:embed/>
                </p:oleObj>
              </mc:Choice>
              <mc:Fallback>
                <p:oleObj name="Equation" r:id="rId5" imgW="1841400" imgH="545760" progId="Equation.2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0038" y="5056188"/>
                        <a:ext cx="22828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4170363" y="5127625"/>
            <a:ext cx="9048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graphicFrame>
        <p:nvGraphicFramePr>
          <p:cNvPr id="19459" name="Object 3"/>
          <p:cNvGraphicFramePr>
            <a:graphicFrameLocks/>
          </p:cNvGraphicFramePr>
          <p:nvPr/>
        </p:nvGraphicFramePr>
        <p:xfrm>
          <a:off x="333375" y="1096963"/>
          <a:ext cx="3844925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04" name="Equation" r:id="rId3" imgW="3504960" imgH="825480" progId="Equation.2">
                  <p:embed/>
                </p:oleObj>
              </mc:Choice>
              <mc:Fallback>
                <p:oleObj name="Equation" r:id="rId3" imgW="3504960" imgH="82548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375" y="1096963"/>
                        <a:ext cx="3844925" cy="846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0" name="Object 4"/>
          <p:cNvGraphicFramePr>
            <a:graphicFrameLocks/>
          </p:cNvGraphicFramePr>
          <p:nvPr/>
        </p:nvGraphicFramePr>
        <p:xfrm>
          <a:off x="5197475" y="1036638"/>
          <a:ext cx="3771900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05" name="Equation" r:id="rId5" imgW="3454200" imgH="952200" progId="Equation.2">
                  <p:embed/>
                </p:oleObj>
              </mc:Choice>
              <mc:Fallback>
                <p:oleObj name="Equation" r:id="rId5" imgW="3454200" imgH="95220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97475" y="1036638"/>
                        <a:ext cx="3771900" cy="957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4265613" y="1255713"/>
            <a:ext cx="9048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graphicFrame>
        <p:nvGraphicFramePr>
          <p:cNvPr id="20483" name="Object 3"/>
          <p:cNvGraphicFramePr>
            <a:graphicFrameLocks/>
          </p:cNvGraphicFramePr>
          <p:nvPr/>
        </p:nvGraphicFramePr>
        <p:xfrm>
          <a:off x="333375" y="1096963"/>
          <a:ext cx="3844925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30" name="Equation" r:id="rId3" imgW="3504960" imgH="825480" progId="Equation.2">
                  <p:embed/>
                </p:oleObj>
              </mc:Choice>
              <mc:Fallback>
                <p:oleObj name="Equation" r:id="rId3" imgW="3504960" imgH="82548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375" y="1096963"/>
                        <a:ext cx="3844925" cy="846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4" name="Object 4"/>
          <p:cNvGraphicFramePr>
            <a:graphicFrameLocks/>
          </p:cNvGraphicFramePr>
          <p:nvPr/>
        </p:nvGraphicFramePr>
        <p:xfrm>
          <a:off x="5197475" y="1036638"/>
          <a:ext cx="3771900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31" name="Equation" r:id="rId5" imgW="3454200" imgH="952200" progId="Equation.2">
                  <p:embed/>
                </p:oleObj>
              </mc:Choice>
              <mc:Fallback>
                <p:oleObj name="Equation" r:id="rId5" imgW="3454200" imgH="95220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97475" y="1036638"/>
                        <a:ext cx="3771900" cy="957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4265613" y="1255713"/>
            <a:ext cx="9048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and</a:t>
            </a: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288925" y="2089150"/>
            <a:ext cx="46815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Substitute for y</a:t>
            </a:r>
            <a:r>
              <a:rPr lang="en-US" altLang="en-US" sz="3200" baseline="-25000"/>
              <a:t>2</a:t>
            </a:r>
            <a:r>
              <a:rPr lang="en-US" altLang="en-US" sz="3200"/>
              <a:t>* to get</a:t>
            </a:r>
          </a:p>
        </p:txBody>
      </p:sp>
      <p:sp>
        <p:nvSpPr>
          <p:cNvPr id="20487" name="Oval 7"/>
          <p:cNvSpPr>
            <a:spLocks noChangeArrowheads="1"/>
          </p:cNvSpPr>
          <p:nvPr/>
        </p:nvSpPr>
        <p:spPr bwMode="auto">
          <a:xfrm>
            <a:off x="5084763" y="1250950"/>
            <a:ext cx="641350" cy="64135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0488" name="Object 8"/>
          <p:cNvGraphicFramePr>
            <a:graphicFrameLocks/>
          </p:cNvGraphicFramePr>
          <p:nvPr/>
        </p:nvGraphicFramePr>
        <p:xfrm>
          <a:off x="1247775" y="2649538"/>
          <a:ext cx="3414713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32" name="Equation" r:id="rId7" imgW="3136680" imgH="1143000" progId="Equation.2">
                  <p:embed/>
                </p:oleObj>
              </mc:Choice>
              <mc:Fallback>
                <p:oleObj name="Equation" r:id="rId7" imgW="3136680" imgH="114300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7775" y="2649538"/>
                        <a:ext cx="3414713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9" name="Arc 9"/>
          <p:cNvSpPr>
            <a:spLocks/>
          </p:cNvSpPr>
          <p:nvPr/>
        </p:nvSpPr>
        <p:spPr bwMode="auto">
          <a:xfrm rot="19380000">
            <a:off x="4222750" y="1341438"/>
            <a:ext cx="1009650" cy="987425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60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graphicFrame>
        <p:nvGraphicFramePr>
          <p:cNvPr id="21507" name="Object 3"/>
          <p:cNvGraphicFramePr>
            <a:graphicFrameLocks/>
          </p:cNvGraphicFramePr>
          <p:nvPr/>
        </p:nvGraphicFramePr>
        <p:xfrm>
          <a:off x="333375" y="1096963"/>
          <a:ext cx="3844925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654" name="Equation" r:id="rId3" imgW="3504960" imgH="825480" progId="Equation.2">
                  <p:embed/>
                </p:oleObj>
              </mc:Choice>
              <mc:Fallback>
                <p:oleObj name="Equation" r:id="rId3" imgW="3504960" imgH="82548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375" y="1096963"/>
                        <a:ext cx="3844925" cy="846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8" name="Object 4"/>
          <p:cNvGraphicFramePr>
            <a:graphicFrameLocks/>
          </p:cNvGraphicFramePr>
          <p:nvPr/>
        </p:nvGraphicFramePr>
        <p:xfrm>
          <a:off x="5197475" y="1036638"/>
          <a:ext cx="3771900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655" name="Equation" r:id="rId5" imgW="3454200" imgH="952200" progId="Equation.2">
                  <p:embed/>
                </p:oleObj>
              </mc:Choice>
              <mc:Fallback>
                <p:oleObj name="Equation" r:id="rId5" imgW="3454200" imgH="95220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97475" y="1036638"/>
                        <a:ext cx="3771900" cy="957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4265613" y="1255713"/>
            <a:ext cx="9048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and</a:t>
            </a: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288925" y="2089150"/>
            <a:ext cx="46815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Substitute for y</a:t>
            </a:r>
            <a:r>
              <a:rPr lang="en-US" altLang="en-US" sz="3200" baseline="-25000"/>
              <a:t>2</a:t>
            </a:r>
            <a:r>
              <a:rPr lang="en-US" altLang="en-US" sz="3200"/>
              <a:t>* to get</a:t>
            </a:r>
          </a:p>
        </p:txBody>
      </p:sp>
      <p:sp>
        <p:nvSpPr>
          <p:cNvPr id="21511" name="Oval 7"/>
          <p:cNvSpPr>
            <a:spLocks noChangeArrowheads="1"/>
          </p:cNvSpPr>
          <p:nvPr/>
        </p:nvSpPr>
        <p:spPr bwMode="auto">
          <a:xfrm>
            <a:off x="5084763" y="1250950"/>
            <a:ext cx="641350" cy="64135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12" name="Arc 8"/>
          <p:cNvSpPr>
            <a:spLocks/>
          </p:cNvSpPr>
          <p:nvPr/>
        </p:nvSpPr>
        <p:spPr bwMode="auto">
          <a:xfrm rot="19380000">
            <a:off x="4222750" y="1341438"/>
            <a:ext cx="1009650" cy="987425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60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1513" name="Object 9"/>
          <p:cNvGraphicFramePr>
            <a:graphicFrameLocks/>
          </p:cNvGraphicFramePr>
          <p:nvPr/>
        </p:nvGraphicFramePr>
        <p:xfrm>
          <a:off x="1239838" y="2649538"/>
          <a:ext cx="5726112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656" name="Equation" r:id="rId7" imgW="5244840" imgH="1143000" progId="Equation.2">
                  <p:embed/>
                </p:oleObj>
              </mc:Choice>
              <mc:Fallback>
                <p:oleObj name="Equation" r:id="rId7" imgW="5244840" imgH="114300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9838" y="2649538"/>
                        <a:ext cx="5726112" cy="1152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graphicFrame>
        <p:nvGraphicFramePr>
          <p:cNvPr id="22531" name="Object 3"/>
          <p:cNvGraphicFramePr>
            <a:graphicFrameLocks/>
          </p:cNvGraphicFramePr>
          <p:nvPr/>
        </p:nvGraphicFramePr>
        <p:xfrm>
          <a:off x="333375" y="1096963"/>
          <a:ext cx="3844925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680" name="Equation" r:id="rId3" imgW="3504960" imgH="825480" progId="Equation.2">
                  <p:embed/>
                </p:oleObj>
              </mc:Choice>
              <mc:Fallback>
                <p:oleObj name="Equation" r:id="rId3" imgW="3504960" imgH="82548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375" y="1096963"/>
                        <a:ext cx="3844925" cy="846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2" name="Object 4"/>
          <p:cNvGraphicFramePr>
            <a:graphicFrameLocks/>
          </p:cNvGraphicFramePr>
          <p:nvPr/>
        </p:nvGraphicFramePr>
        <p:xfrm>
          <a:off x="5197475" y="1036638"/>
          <a:ext cx="3771900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681" name="Equation" r:id="rId5" imgW="3454200" imgH="952200" progId="Equation.2">
                  <p:embed/>
                </p:oleObj>
              </mc:Choice>
              <mc:Fallback>
                <p:oleObj name="Equation" r:id="rId5" imgW="3454200" imgH="95220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97475" y="1036638"/>
                        <a:ext cx="3771900" cy="957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4265613" y="1255713"/>
            <a:ext cx="9048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and</a:t>
            </a: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288925" y="2089150"/>
            <a:ext cx="46815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Substitute for y</a:t>
            </a:r>
            <a:r>
              <a:rPr lang="en-US" altLang="en-US" sz="3200" baseline="-25000"/>
              <a:t>2</a:t>
            </a:r>
            <a:r>
              <a:rPr lang="en-US" altLang="en-US" sz="3200"/>
              <a:t>* to get</a:t>
            </a:r>
          </a:p>
        </p:txBody>
      </p:sp>
      <p:sp>
        <p:nvSpPr>
          <p:cNvPr id="22535" name="Oval 7"/>
          <p:cNvSpPr>
            <a:spLocks noChangeArrowheads="1"/>
          </p:cNvSpPr>
          <p:nvPr/>
        </p:nvSpPr>
        <p:spPr bwMode="auto">
          <a:xfrm>
            <a:off x="5084763" y="1250950"/>
            <a:ext cx="641350" cy="64135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2536" name="Object 8"/>
          <p:cNvGraphicFramePr>
            <a:graphicFrameLocks/>
          </p:cNvGraphicFramePr>
          <p:nvPr/>
        </p:nvGraphicFramePr>
        <p:xfrm>
          <a:off x="1239838" y="2649538"/>
          <a:ext cx="5726112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682" name="Equation" r:id="rId7" imgW="5244840" imgH="1143000" progId="Equation.2">
                  <p:embed/>
                </p:oleObj>
              </mc:Choice>
              <mc:Fallback>
                <p:oleObj name="Equation" r:id="rId7" imgW="5244840" imgH="114300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9838" y="2649538"/>
                        <a:ext cx="5726112" cy="1152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384175" y="3827463"/>
            <a:ext cx="14017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Hence</a:t>
            </a:r>
          </a:p>
        </p:txBody>
      </p:sp>
      <p:graphicFrame>
        <p:nvGraphicFramePr>
          <p:cNvPr id="22538" name="Object 10"/>
          <p:cNvGraphicFramePr>
            <a:graphicFrameLocks/>
          </p:cNvGraphicFramePr>
          <p:nvPr/>
        </p:nvGraphicFramePr>
        <p:xfrm>
          <a:off x="2921000" y="3760788"/>
          <a:ext cx="2735263" cy="823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683" name="Equation" r:id="rId9" imgW="2514600" imgH="825480" progId="Equation.2">
                  <p:embed/>
                </p:oleObj>
              </mc:Choice>
              <mc:Fallback>
                <p:oleObj name="Equation" r:id="rId9" imgW="2514600" imgH="82548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1000" y="3760788"/>
                        <a:ext cx="2735263" cy="823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9" name="Arc 11"/>
          <p:cNvSpPr>
            <a:spLocks/>
          </p:cNvSpPr>
          <p:nvPr/>
        </p:nvSpPr>
        <p:spPr bwMode="auto">
          <a:xfrm rot="19380000">
            <a:off x="4222750" y="1341438"/>
            <a:ext cx="1009650" cy="987425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60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graphicFrame>
        <p:nvGraphicFramePr>
          <p:cNvPr id="23555" name="Object 3"/>
          <p:cNvGraphicFramePr>
            <a:graphicFrameLocks/>
          </p:cNvGraphicFramePr>
          <p:nvPr/>
        </p:nvGraphicFramePr>
        <p:xfrm>
          <a:off x="333375" y="1096963"/>
          <a:ext cx="3844925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06" name="Equation" r:id="rId3" imgW="3504960" imgH="825480" progId="Equation.2">
                  <p:embed/>
                </p:oleObj>
              </mc:Choice>
              <mc:Fallback>
                <p:oleObj name="Equation" r:id="rId3" imgW="3504960" imgH="82548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375" y="1096963"/>
                        <a:ext cx="3844925" cy="846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6" name="Object 4"/>
          <p:cNvGraphicFramePr>
            <a:graphicFrameLocks/>
          </p:cNvGraphicFramePr>
          <p:nvPr/>
        </p:nvGraphicFramePr>
        <p:xfrm>
          <a:off x="5197475" y="1036638"/>
          <a:ext cx="3771900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07" name="Equation" r:id="rId5" imgW="3454200" imgH="952200" progId="Equation.2">
                  <p:embed/>
                </p:oleObj>
              </mc:Choice>
              <mc:Fallback>
                <p:oleObj name="Equation" r:id="rId5" imgW="3454200" imgH="95220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97475" y="1036638"/>
                        <a:ext cx="3771900" cy="957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4265613" y="1255713"/>
            <a:ext cx="9048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and</a:t>
            </a: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288925" y="2089150"/>
            <a:ext cx="46815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Substitute for y</a:t>
            </a:r>
            <a:r>
              <a:rPr lang="en-US" altLang="en-US" sz="3200" baseline="-25000"/>
              <a:t>2</a:t>
            </a:r>
            <a:r>
              <a:rPr lang="en-US" altLang="en-US" sz="3200"/>
              <a:t>* to get</a:t>
            </a:r>
          </a:p>
        </p:txBody>
      </p:sp>
      <p:sp>
        <p:nvSpPr>
          <p:cNvPr id="23559" name="Oval 7"/>
          <p:cNvSpPr>
            <a:spLocks noChangeArrowheads="1"/>
          </p:cNvSpPr>
          <p:nvPr/>
        </p:nvSpPr>
        <p:spPr bwMode="auto">
          <a:xfrm>
            <a:off x="5084763" y="1250950"/>
            <a:ext cx="641350" cy="64135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3560" name="Object 8"/>
          <p:cNvGraphicFramePr>
            <a:graphicFrameLocks/>
          </p:cNvGraphicFramePr>
          <p:nvPr/>
        </p:nvGraphicFramePr>
        <p:xfrm>
          <a:off x="1239838" y="2649538"/>
          <a:ext cx="5726112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08" name="Equation" r:id="rId7" imgW="5244840" imgH="1143000" progId="Equation.2">
                  <p:embed/>
                </p:oleObj>
              </mc:Choice>
              <mc:Fallback>
                <p:oleObj name="Equation" r:id="rId7" imgW="5244840" imgH="114300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9838" y="2649538"/>
                        <a:ext cx="5726112" cy="1152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384175" y="3827463"/>
            <a:ext cx="14017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Hence</a:t>
            </a:r>
          </a:p>
        </p:txBody>
      </p:sp>
      <p:graphicFrame>
        <p:nvGraphicFramePr>
          <p:cNvPr id="23562" name="Object 10"/>
          <p:cNvGraphicFramePr>
            <a:graphicFrameLocks/>
          </p:cNvGraphicFramePr>
          <p:nvPr/>
        </p:nvGraphicFramePr>
        <p:xfrm>
          <a:off x="2921000" y="3760788"/>
          <a:ext cx="2735263" cy="823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09" name="Equation" r:id="rId9" imgW="2514600" imgH="825480" progId="Equation.2">
                  <p:embed/>
                </p:oleObj>
              </mc:Choice>
              <mc:Fallback>
                <p:oleObj name="Equation" r:id="rId9" imgW="2514600" imgH="82548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1000" y="3760788"/>
                        <a:ext cx="2735263" cy="823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3" name="Rectangle 11"/>
          <p:cNvSpPr>
            <a:spLocks noChangeArrowheads="1"/>
          </p:cNvSpPr>
          <p:nvPr/>
        </p:nvSpPr>
        <p:spPr bwMode="auto">
          <a:xfrm>
            <a:off x="431800" y="4684713"/>
            <a:ext cx="69929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So the Cournot-Nash equilibrium is</a:t>
            </a:r>
          </a:p>
        </p:txBody>
      </p:sp>
      <p:graphicFrame>
        <p:nvGraphicFramePr>
          <p:cNvPr id="23564" name="Object 12"/>
          <p:cNvGraphicFramePr>
            <a:graphicFrameLocks/>
          </p:cNvGraphicFramePr>
          <p:nvPr/>
        </p:nvGraphicFramePr>
        <p:xfrm>
          <a:off x="2676525" y="5210175"/>
          <a:ext cx="2738438" cy="53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10" name="Equation" r:id="rId11" imgW="2527200" imgH="545760" progId="Equation.2">
                  <p:embed/>
                </p:oleObj>
              </mc:Choice>
              <mc:Fallback>
                <p:oleObj name="Equation" r:id="rId11" imgW="2527200" imgH="545760" progId="Equation.2">
                  <p:embed/>
                  <p:pic>
                    <p:nvPicPr>
                      <p:cNvPr id="0" name="Object 12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6525" y="5210175"/>
                        <a:ext cx="2738438" cy="534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5" name="Arc 13"/>
          <p:cNvSpPr>
            <a:spLocks/>
          </p:cNvSpPr>
          <p:nvPr/>
        </p:nvSpPr>
        <p:spPr bwMode="auto">
          <a:xfrm rot="19380000">
            <a:off x="4222750" y="1341438"/>
            <a:ext cx="1009650" cy="987425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60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sp>
        <p:nvSpPr>
          <p:cNvPr id="24579" name="Line 3"/>
          <p:cNvSpPr>
            <a:spLocks noChangeShapeType="1"/>
          </p:cNvSpPr>
          <p:nvPr/>
        </p:nvSpPr>
        <p:spPr bwMode="auto">
          <a:xfrm>
            <a:off x="1928813" y="1690688"/>
            <a:ext cx="0" cy="3381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 flipH="1">
            <a:off x="1928813" y="5072063"/>
            <a:ext cx="3381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1384300" y="1323975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5218113" y="511016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2455863" y="2409825"/>
            <a:ext cx="4437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rgbClr val="3BED00"/>
                </a:solidFill>
              </a:rPr>
              <a:t>Firm 2’s “reaction curve”</a:t>
            </a:r>
          </a:p>
        </p:txBody>
      </p:sp>
      <p:sp>
        <p:nvSpPr>
          <p:cNvPr id="24584" name="Line 8"/>
          <p:cNvSpPr>
            <a:spLocks noChangeShapeType="1"/>
          </p:cNvSpPr>
          <p:nvPr/>
        </p:nvSpPr>
        <p:spPr bwMode="auto">
          <a:xfrm>
            <a:off x="1931988" y="2143125"/>
            <a:ext cx="735012" cy="2930525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1384300" y="1990725"/>
            <a:ext cx="581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60</a:t>
            </a:r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2384425" y="5110163"/>
            <a:ext cx="5810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15</a:t>
            </a:r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2455863" y="1228725"/>
            <a:ext cx="4437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tx2"/>
                </a:solidFill>
              </a:rPr>
              <a:t>Firm 1’s “reaction curve”</a:t>
            </a:r>
          </a:p>
        </p:txBody>
      </p:sp>
      <p:graphicFrame>
        <p:nvGraphicFramePr>
          <p:cNvPr id="24588" name="Object 12"/>
          <p:cNvGraphicFramePr>
            <a:graphicFrameLocks/>
          </p:cNvGraphicFramePr>
          <p:nvPr/>
        </p:nvGraphicFramePr>
        <p:xfrm>
          <a:off x="3533775" y="1612900"/>
          <a:ext cx="4075113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24" name="Equation" r:id="rId3" imgW="3619440" imgH="825480" progId="Equation.2">
                  <p:embed/>
                </p:oleObj>
              </mc:Choice>
              <mc:Fallback>
                <p:oleObj name="Equation" r:id="rId3" imgW="3619440" imgH="825480" progId="Equation.2">
                  <p:embed/>
                  <p:pic>
                    <p:nvPicPr>
                      <p:cNvPr id="0" name="Object 1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3775" y="1612900"/>
                        <a:ext cx="4075113" cy="871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9" name="Object 13"/>
          <p:cNvGraphicFramePr>
            <a:graphicFrameLocks/>
          </p:cNvGraphicFramePr>
          <p:nvPr/>
        </p:nvGraphicFramePr>
        <p:xfrm>
          <a:off x="3624263" y="2974975"/>
          <a:ext cx="3871912" cy="852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25" name="Equation" r:id="rId5" imgW="3454200" imgH="825480" progId="Equation.2">
                  <p:embed/>
                </p:oleObj>
              </mc:Choice>
              <mc:Fallback>
                <p:oleObj name="Equation" r:id="rId5" imgW="3454200" imgH="825480" progId="Equation.2">
                  <p:embed/>
                  <p:pic>
                    <p:nvPicPr>
                      <p:cNvPr id="0" name="Object 1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4263" y="2974975"/>
                        <a:ext cx="3871912" cy="852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90" name="Rectangle 14"/>
          <p:cNvSpPr>
            <a:spLocks noChangeArrowheads="1"/>
          </p:cNvSpPr>
          <p:nvPr/>
        </p:nvSpPr>
        <p:spPr bwMode="auto">
          <a:xfrm>
            <a:off x="1069975" y="4248150"/>
            <a:ext cx="8778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45/4</a:t>
            </a:r>
          </a:p>
        </p:txBody>
      </p:sp>
      <p:sp>
        <p:nvSpPr>
          <p:cNvPr id="24591" name="Rectangle 15"/>
          <p:cNvSpPr>
            <a:spLocks noChangeArrowheads="1"/>
          </p:cNvSpPr>
          <p:nvPr/>
        </p:nvSpPr>
        <p:spPr bwMode="auto">
          <a:xfrm>
            <a:off x="3886200" y="5110163"/>
            <a:ext cx="5810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45</a:t>
            </a:r>
          </a:p>
        </p:txBody>
      </p:sp>
      <p:sp>
        <p:nvSpPr>
          <p:cNvPr id="24592" name="Line 16"/>
          <p:cNvSpPr>
            <a:spLocks noChangeShapeType="1"/>
          </p:cNvSpPr>
          <p:nvPr/>
        </p:nvSpPr>
        <p:spPr bwMode="auto">
          <a:xfrm>
            <a:off x="1931988" y="4481513"/>
            <a:ext cx="2244725" cy="592137"/>
          </a:xfrm>
          <a:prstGeom prst="line">
            <a:avLst/>
          </a:prstGeom>
          <a:noFill/>
          <a:ln w="25400">
            <a:solidFill>
              <a:srgbClr val="3BED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sp>
        <p:nvSpPr>
          <p:cNvPr id="25603" name="Line 3"/>
          <p:cNvSpPr>
            <a:spLocks noChangeShapeType="1"/>
          </p:cNvSpPr>
          <p:nvPr/>
        </p:nvSpPr>
        <p:spPr bwMode="auto">
          <a:xfrm>
            <a:off x="1928813" y="1690688"/>
            <a:ext cx="0" cy="3381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4" name="Line 4"/>
          <p:cNvSpPr>
            <a:spLocks noChangeShapeType="1"/>
          </p:cNvSpPr>
          <p:nvPr/>
        </p:nvSpPr>
        <p:spPr bwMode="auto">
          <a:xfrm flipH="1">
            <a:off x="1928813" y="5072063"/>
            <a:ext cx="3381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1384300" y="1323975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5218113" y="511016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25607" name="Line 7"/>
          <p:cNvSpPr>
            <a:spLocks noChangeShapeType="1"/>
          </p:cNvSpPr>
          <p:nvPr/>
        </p:nvSpPr>
        <p:spPr bwMode="auto">
          <a:xfrm>
            <a:off x="1931988" y="4481513"/>
            <a:ext cx="2473325" cy="592137"/>
          </a:xfrm>
          <a:prstGeom prst="line">
            <a:avLst/>
          </a:prstGeom>
          <a:noFill/>
          <a:ln w="25400">
            <a:solidFill>
              <a:srgbClr val="3BED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2455863" y="2409825"/>
            <a:ext cx="4437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rgbClr val="3BED00"/>
                </a:solidFill>
              </a:rPr>
              <a:t>Firm 2’s “reaction curve”</a:t>
            </a:r>
          </a:p>
        </p:txBody>
      </p:sp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4129088" y="5110163"/>
            <a:ext cx="5810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48</a:t>
            </a:r>
          </a:p>
        </p:txBody>
      </p:sp>
      <p:sp>
        <p:nvSpPr>
          <p:cNvPr id="25610" name="Line 10"/>
          <p:cNvSpPr>
            <a:spLocks noChangeShapeType="1"/>
          </p:cNvSpPr>
          <p:nvPr/>
        </p:nvSpPr>
        <p:spPr bwMode="auto">
          <a:xfrm>
            <a:off x="1931988" y="2143125"/>
            <a:ext cx="735012" cy="2930525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1" name="Rectangle 11"/>
          <p:cNvSpPr>
            <a:spLocks noChangeArrowheads="1"/>
          </p:cNvSpPr>
          <p:nvPr/>
        </p:nvSpPr>
        <p:spPr bwMode="auto">
          <a:xfrm>
            <a:off x="1384300" y="1990725"/>
            <a:ext cx="581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60</a:t>
            </a:r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2455863" y="1228725"/>
            <a:ext cx="4437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tx2"/>
                </a:solidFill>
              </a:rPr>
              <a:t>Firm 1’s “reaction curve”</a:t>
            </a:r>
          </a:p>
        </p:txBody>
      </p:sp>
      <p:graphicFrame>
        <p:nvGraphicFramePr>
          <p:cNvPr id="25613" name="Object 13"/>
          <p:cNvGraphicFramePr>
            <a:graphicFrameLocks/>
          </p:cNvGraphicFramePr>
          <p:nvPr/>
        </p:nvGraphicFramePr>
        <p:xfrm>
          <a:off x="3533775" y="1612900"/>
          <a:ext cx="4075113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750" name="Equation" r:id="rId3" imgW="3619440" imgH="825480" progId="Equation.2">
                  <p:embed/>
                </p:oleObj>
              </mc:Choice>
              <mc:Fallback>
                <p:oleObj name="Equation" r:id="rId3" imgW="3619440" imgH="825480" progId="Equation.2">
                  <p:embed/>
                  <p:pic>
                    <p:nvPicPr>
                      <p:cNvPr id="0" name="Object 1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3775" y="1612900"/>
                        <a:ext cx="4075113" cy="871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4" name="Line 14"/>
          <p:cNvSpPr>
            <a:spLocks noChangeShapeType="1"/>
          </p:cNvSpPr>
          <p:nvPr/>
        </p:nvSpPr>
        <p:spPr bwMode="auto">
          <a:xfrm>
            <a:off x="2536825" y="4625975"/>
            <a:ext cx="0" cy="44767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5" name="Line 15"/>
          <p:cNvSpPr>
            <a:spLocks noChangeShapeType="1"/>
          </p:cNvSpPr>
          <p:nvPr/>
        </p:nvSpPr>
        <p:spPr bwMode="auto">
          <a:xfrm flipH="1">
            <a:off x="1931988" y="4625975"/>
            <a:ext cx="604837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1501775" y="4403725"/>
            <a:ext cx="3825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8</a:t>
            </a:r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2244725" y="5159375"/>
            <a:ext cx="581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13</a:t>
            </a:r>
          </a:p>
        </p:txBody>
      </p:sp>
      <p:sp>
        <p:nvSpPr>
          <p:cNvPr id="25618" name="Oval 18"/>
          <p:cNvSpPr>
            <a:spLocks noChangeArrowheads="1"/>
          </p:cNvSpPr>
          <p:nvPr/>
        </p:nvSpPr>
        <p:spPr bwMode="auto">
          <a:xfrm>
            <a:off x="2451100" y="4984750"/>
            <a:ext cx="158750" cy="1587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9" name="Oval 19"/>
          <p:cNvSpPr>
            <a:spLocks noChangeArrowheads="1"/>
          </p:cNvSpPr>
          <p:nvPr/>
        </p:nvSpPr>
        <p:spPr bwMode="auto">
          <a:xfrm>
            <a:off x="1858963" y="4537075"/>
            <a:ext cx="158750" cy="1587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0" name="Rectangle 20"/>
          <p:cNvSpPr>
            <a:spLocks noChangeArrowheads="1"/>
          </p:cNvSpPr>
          <p:nvPr/>
        </p:nvSpPr>
        <p:spPr bwMode="auto">
          <a:xfrm>
            <a:off x="3167063" y="3867150"/>
            <a:ext cx="51895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Cournot-Nash equilibrium</a:t>
            </a:r>
          </a:p>
        </p:txBody>
      </p:sp>
      <p:sp>
        <p:nvSpPr>
          <p:cNvPr id="25621" name="Line 21"/>
          <p:cNvSpPr>
            <a:spLocks noChangeShapeType="1"/>
          </p:cNvSpPr>
          <p:nvPr/>
        </p:nvSpPr>
        <p:spPr bwMode="auto">
          <a:xfrm flipH="1">
            <a:off x="2667000" y="4265613"/>
            <a:ext cx="563563" cy="3032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5622" name="Object 22"/>
          <p:cNvGraphicFramePr>
            <a:graphicFrameLocks/>
          </p:cNvGraphicFramePr>
          <p:nvPr/>
        </p:nvGraphicFramePr>
        <p:xfrm>
          <a:off x="5638800" y="4375150"/>
          <a:ext cx="2770188" cy="71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751" name="Equation" r:id="rId5" imgW="2489040" imgH="711000" progId="Equation.2">
                  <p:embed/>
                </p:oleObj>
              </mc:Choice>
              <mc:Fallback>
                <p:oleObj name="Equation" r:id="rId5" imgW="2489040" imgH="711000" progId="Equation.2">
                  <p:embed/>
                  <p:pic>
                    <p:nvPicPr>
                      <p:cNvPr id="0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8800" y="4375150"/>
                        <a:ext cx="2770188" cy="71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23" name="Object 23"/>
          <p:cNvGraphicFramePr>
            <a:graphicFrameLocks/>
          </p:cNvGraphicFramePr>
          <p:nvPr/>
        </p:nvGraphicFramePr>
        <p:xfrm>
          <a:off x="3624263" y="2974975"/>
          <a:ext cx="3871912" cy="852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752" name="Equation" r:id="rId7" imgW="3454200" imgH="825480" progId="Equation.2">
                  <p:embed/>
                </p:oleObj>
              </mc:Choice>
              <mc:Fallback>
                <p:oleObj name="Equation" r:id="rId7" imgW="3454200" imgH="825480" progId="Equation.2">
                  <p:embed/>
                  <p:pic>
                    <p:nvPicPr>
                      <p:cNvPr id="0" name="Object 23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4263" y="2974975"/>
                        <a:ext cx="3871912" cy="852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</a:t>
            </a:r>
          </a:p>
        </p:txBody>
      </p:sp>
      <p:graphicFrame>
        <p:nvGraphicFramePr>
          <p:cNvPr id="26627" name="Object 3"/>
          <p:cNvGraphicFramePr>
            <a:graphicFrameLocks/>
          </p:cNvGraphicFramePr>
          <p:nvPr/>
        </p:nvGraphicFramePr>
        <p:xfrm>
          <a:off x="1381125" y="2246313"/>
          <a:ext cx="6065838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772" name="Equation" r:id="rId3" imgW="5283000" imgH="419040" progId="Equation.2">
                  <p:embed/>
                </p:oleObj>
              </mc:Choice>
              <mc:Fallback>
                <p:oleObj name="Equation" r:id="rId3" imgW="5283000" imgH="41904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1125" y="2246313"/>
                        <a:ext cx="6065838" cy="46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Object 4"/>
          <p:cNvGraphicFramePr>
            <a:graphicFrameLocks/>
          </p:cNvGraphicFramePr>
          <p:nvPr/>
        </p:nvGraphicFramePr>
        <p:xfrm>
          <a:off x="485775" y="3549650"/>
          <a:ext cx="8429625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773" name="Equation" r:id="rId5" imgW="7340400" imgH="914400" progId="Equation.2">
                  <p:embed/>
                </p:oleObj>
              </mc:Choice>
              <mc:Fallback>
                <p:oleObj name="Equation" r:id="rId5" imgW="7340400" imgH="91440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775" y="3549650"/>
                        <a:ext cx="8429625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336550" y="1112838"/>
            <a:ext cx="778033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Generally, given firm 2’s chosen output</a:t>
            </a:r>
            <a:br>
              <a:rPr lang="en-US" altLang="en-US" sz="3200"/>
            </a:br>
            <a:r>
              <a:rPr lang="en-US" altLang="en-US" sz="3200"/>
              <a:t>level y</a:t>
            </a:r>
            <a:r>
              <a:rPr lang="en-US" altLang="en-US" sz="3200" baseline="-25000"/>
              <a:t>2</a:t>
            </a:r>
            <a:r>
              <a:rPr lang="en-US" altLang="en-US" sz="3200"/>
              <a:t>, firm 1’s profit function is</a:t>
            </a: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336550" y="2827338"/>
            <a:ext cx="86264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and the profit-maximizing value of y</a:t>
            </a:r>
            <a:r>
              <a:rPr lang="en-US" altLang="en-US" sz="3200" baseline="-25000"/>
              <a:t>1</a:t>
            </a:r>
            <a:r>
              <a:rPr lang="en-US" altLang="en-US" sz="3200"/>
              <a:t> solves</a:t>
            </a: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336550" y="4665663"/>
            <a:ext cx="8686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The solution, y</a:t>
            </a:r>
            <a:r>
              <a:rPr lang="en-US" altLang="en-US" sz="3200" baseline="-25000"/>
              <a:t>1</a:t>
            </a:r>
            <a:r>
              <a:rPr lang="en-US" altLang="en-US" sz="3200"/>
              <a:t> = R</a:t>
            </a:r>
            <a:r>
              <a:rPr lang="en-US" altLang="en-US" sz="3200" baseline="-25000"/>
              <a:t>1</a:t>
            </a:r>
            <a:r>
              <a:rPr lang="en-US" altLang="en-US" sz="3200"/>
              <a:t>(y</a:t>
            </a:r>
            <a:r>
              <a:rPr lang="en-US" altLang="en-US" sz="3200" baseline="-25000"/>
              <a:t>2</a:t>
            </a:r>
            <a:r>
              <a:rPr lang="en-US" altLang="en-US" sz="3200"/>
              <a:t>), is firm 1’s Cournot-</a:t>
            </a:r>
            <a:br>
              <a:rPr lang="en-US" altLang="en-US" sz="3200"/>
            </a:br>
            <a:r>
              <a:rPr lang="en-US" altLang="en-US" sz="3200"/>
              <a:t>Nash reaction to y</a:t>
            </a:r>
            <a:r>
              <a:rPr lang="en-US" altLang="en-US" sz="3200" baseline="-25000"/>
              <a:t>2</a:t>
            </a:r>
            <a:r>
              <a:rPr lang="en-US" altLang="en-US" sz="320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</a:t>
            </a:r>
          </a:p>
        </p:txBody>
      </p:sp>
      <p:graphicFrame>
        <p:nvGraphicFramePr>
          <p:cNvPr id="27651" name="Object 3"/>
          <p:cNvGraphicFramePr>
            <a:graphicFrameLocks/>
          </p:cNvGraphicFramePr>
          <p:nvPr/>
        </p:nvGraphicFramePr>
        <p:xfrm>
          <a:off x="1316038" y="2246313"/>
          <a:ext cx="6186487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796" name="Equation" r:id="rId3" imgW="5397480" imgH="419040" progId="Equation.2">
                  <p:embed/>
                </p:oleObj>
              </mc:Choice>
              <mc:Fallback>
                <p:oleObj name="Equation" r:id="rId3" imgW="5397480" imgH="41904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6038" y="2246313"/>
                        <a:ext cx="6186487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2" name="Object 4"/>
          <p:cNvGraphicFramePr>
            <a:graphicFrameLocks/>
          </p:cNvGraphicFramePr>
          <p:nvPr/>
        </p:nvGraphicFramePr>
        <p:xfrm>
          <a:off x="420688" y="3549650"/>
          <a:ext cx="8551862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797" name="Equation" r:id="rId5" imgW="7454880" imgH="914400" progId="Equation.2">
                  <p:embed/>
                </p:oleObj>
              </mc:Choice>
              <mc:Fallback>
                <p:oleObj name="Equation" r:id="rId5" imgW="7454880" imgH="91440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688" y="3549650"/>
                        <a:ext cx="8551862" cy="100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336550" y="1112838"/>
            <a:ext cx="76358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Similarly, given firm 1’s chosen output</a:t>
            </a:r>
            <a:br>
              <a:rPr lang="en-US" altLang="en-US" sz="3200"/>
            </a:br>
            <a:r>
              <a:rPr lang="en-US" altLang="en-US" sz="3200"/>
              <a:t>level y</a:t>
            </a:r>
            <a:r>
              <a:rPr lang="en-US" altLang="en-US" sz="3200" baseline="-25000"/>
              <a:t>1</a:t>
            </a:r>
            <a:r>
              <a:rPr lang="en-US" altLang="en-US" sz="3200"/>
              <a:t>, firm 2’s profit function is</a:t>
            </a: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336550" y="2827338"/>
            <a:ext cx="86264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and the profit-maximizing value of y</a:t>
            </a:r>
            <a:r>
              <a:rPr lang="en-US" altLang="en-US" sz="3200" baseline="-25000"/>
              <a:t>2</a:t>
            </a:r>
            <a:r>
              <a:rPr lang="en-US" altLang="en-US" sz="3200"/>
              <a:t> solves</a:t>
            </a: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336550" y="4665663"/>
            <a:ext cx="8686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The solution, y</a:t>
            </a:r>
            <a:r>
              <a:rPr lang="en-US" altLang="en-US" sz="3200" baseline="-25000"/>
              <a:t>2</a:t>
            </a:r>
            <a:r>
              <a:rPr lang="en-US" altLang="en-US" sz="3200"/>
              <a:t> = R</a:t>
            </a:r>
            <a:r>
              <a:rPr lang="en-US" altLang="en-US" sz="3200" baseline="-25000"/>
              <a:t>2</a:t>
            </a:r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), is firm 2’s Cournot-</a:t>
            </a:r>
            <a:br>
              <a:rPr lang="en-US" altLang="en-US" sz="3200"/>
            </a:br>
            <a:r>
              <a:rPr lang="en-US" altLang="en-US" sz="3200"/>
              <a:t>Nash reaction to y</a:t>
            </a:r>
            <a:r>
              <a:rPr lang="en-US" altLang="en-US" sz="3200" baseline="-25000"/>
              <a:t>1</a:t>
            </a:r>
            <a:r>
              <a:rPr lang="en-US" altLang="en-US" sz="320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</a:t>
            </a:r>
          </a:p>
        </p:txBody>
      </p:sp>
      <p:sp>
        <p:nvSpPr>
          <p:cNvPr id="28675" name="Line 3"/>
          <p:cNvSpPr>
            <a:spLocks noChangeShapeType="1"/>
          </p:cNvSpPr>
          <p:nvPr/>
        </p:nvSpPr>
        <p:spPr bwMode="auto">
          <a:xfrm>
            <a:off x="1928813" y="1690688"/>
            <a:ext cx="0" cy="3381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76" name="Line 4"/>
          <p:cNvSpPr>
            <a:spLocks noChangeShapeType="1"/>
          </p:cNvSpPr>
          <p:nvPr/>
        </p:nvSpPr>
        <p:spPr bwMode="auto">
          <a:xfrm flipH="1">
            <a:off x="1928813" y="5072063"/>
            <a:ext cx="3381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1384300" y="1323975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5218113" y="511016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2227263" y="1724025"/>
            <a:ext cx="4437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rgbClr val="3BED00"/>
                </a:solidFill>
              </a:rPr>
              <a:t>Firm 1’s “reaction curve”</a:t>
            </a: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2227263" y="1228725"/>
            <a:ext cx="4437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tx2"/>
                </a:solidFill>
              </a:rPr>
              <a:t>Firm 1’s “reaction curve”</a:t>
            </a:r>
          </a:p>
        </p:txBody>
      </p:sp>
      <p:graphicFrame>
        <p:nvGraphicFramePr>
          <p:cNvPr id="28681" name="Object 9"/>
          <p:cNvGraphicFramePr>
            <a:graphicFrameLocks/>
          </p:cNvGraphicFramePr>
          <p:nvPr/>
        </p:nvGraphicFramePr>
        <p:xfrm>
          <a:off x="6738938" y="1279525"/>
          <a:ext cx="2151062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24" name="Equation" r:id="rId3" imgW="1917360" imgH="419040" progId="Equation.2">
                  <p:embed/>
                </p:oleObj>
              </mc:Choice>
              <mc:Fallback>
                <p:oleObj name="Equation" r:id="rId3" imgW="1917360" imgH="41904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8938" y="1279525"/>
                        <a:ext cx="2151062" cy="433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2" name="Line 10"/>
          <p:cNvSpPr>
            <a:spLocks noChangeShapeType="1"/>
          </p:cNvSpPr>
          <p:nvPr/>
        </p:nvSpPr>
        <p:spPr bwMode="auto">
          <a:xfrm>
            <a:off x="2765425" y="3530600"/>
            <a:ext cx="0" cy="15430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3" name="Line 11"/>
          <p:cNvSpPr>
            <a:spLocks noChangeShapeType="1"/>
          </p:cNvSpPr>
          <p:nvPr/>
        </p:nvSpPr>
        <p:spPr bwMode="auto">
          <a:xfrm flipH="1">
            <a:off x="1931988" y="3516313"/>
            <a:ext cx="849312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4" name="Oval 12"/>
          <p:cNvSpPr>
            <a:spLocks noChangeArrowheads="1"/>
          </p:cNvSpPr>
          <p:nvPr/>
        </p:nvSpPr>
        <p:spPr bwMode="auto">
          <a:xfrm>
            <a:off x="2693988" y="4984750"/>
            <a:ext cx="158750" cy="1587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5" name="Oval 13"/>
          <p:cNvSpPr>
            <a:spLocks noChangeArrowheads="1"/>
          </p:cNvSpPr>
          <p:nvPr/>
        </p:nvSpPr>
        <p:spPr bwMode="auto">
          <a:xfrm>
            <a:off x="1858963" y="3436938"/>
            <a:ext cx="158750" cy="1587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3505200" y="2514600"/>
            <a:ext cx="56070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Cournot-Nash equilibrium</a:t>
            </a:r>
          </a:p>
          <a:p>
            <a:r>
              <a:rPr lang="en-US" altLang="en-US" sz="3200"/>
              <a:t>y</a:t>
            </a:r>
            <a:r>
              <a:rPr lang="en-US" altLang="en-US" sz="3200" baseline="-25000"/>
              <a:t>1</a:t>
            </a:r>
            <a:r>
              <a:rPr lang="en-US" altLang="en-US" sz="3200"/>
              <a:t>* = R</a:t>
            </a:r>
            <a:r>
              <a:rPr lang="en-US" altLang="en-US" sz="3200" baseline="-25000"/>
              <a:t>1</a:t>
            </a:r>
            <a:r>
              <a:rPr lang="en-US" altLang="en-US" sz="3200"/>
              <a:t>(y</a:t>
            </a:r>
            <a:r>
              <a:rPr lang="en-US" altLang="en-US" sz="3200" baseline="-25000"/>
              <a:t>2</a:t>
            </a:r>
            <a:r>
              <a:rPr lang="en-US" altLang="en-US" sz="3200"/>
              <a:t>*) and y</a:t>
            </a:r>
            <a:r>
              <a:rPr lang="en-US" altLang="en-US" sz="3200" baseline="-25000"/>
              <a:t>2</a:t>
            </a:r>
            <a:r>
              <a:rPr lang="en-US" altLang="en-US" sz="3200"/>
              <a:t>* = R</a:t>
            </a:r>
            <a:r>
              <a:rPr lang="en-US" altLang="en-US" sz="3200" baseline="-25000"/>
              <a:t>2</a:t>
            </a:r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*)</a:t>
            </a:r>
          </a:p>
        </p:txBody>
      </p:sp>
      <p:sp>
        <p:nvSpPr>
          <p:cNvPr id="28687" name="Line 15"/>
          <p:cNvSpPr>
            <a:spLocks noChangeShapeType="1"/>
          </p:cNvSpPr>
          <p:nvPr/>
        </p:nvSpPr>
        <p:spPr bwMode="auto">
          <a:xfrm flipH="1">
            <a:off x="2838450" y="2974975"/>
            <a:ext cx="696913" cy="4921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8688" name="Object 16"/>
          <p:cNvGraphicFramePr>
            <a:graphicFrameLocks/>
          </p:cNvGraphicFramePr>
          <p:nvPr/>
        </p:nvGraphicFramePr>
        <p:xfrm>
          <a:off x="1365250" y="3184525"/>
          <a:ext cx="411163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25" name="Equation" r:id="rId5" imgW="380880" imgH="545760" progId="Equation.2">
                  <p:embed/>
                </p:oleObj>
              </mc:Choice>
              <mc:Fallback>
                <p:oleObj name="Equation" r:id="rId5" imgW="380880" imgH="545760" progId="Equation.2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5250" y="3184525"/>
                        <a:ext cx="411163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9" name="Object 17"/>
          <p:cNvGraphicFramePr>
            <a:graphicFrameLocks/>
          </p:cNvGraphicFramePr>
          <p:nvPr/>
        </p:nvGraphicFramePr>
        <p:xfrm>
          <a:off x="6718300" y="1770063"/>
          <a:ext cx="2168525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26" name="Equation" r:id="rId7" imgW="1942920" imgH="419040" progId="Equation.2">
                  <p:embed/>
                </p:oleObj>
              </mc:Choice>
              <mc:Fallback>
                <p:oleObj name="Equation" r:id="rId7" imgW="1942920" imgH="41904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18300" y="1770063"/>
                        <a:ext cx="2168525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90" name="Arc 18"/>
          <p:cNvSpPr>
            <a:spLocks/>
          </p:cNvSpPr>
          <p:nvPr/>
        </p:nvSpPr>
        <p:spPr bwMode="auto">
          <a:xfrm>
            <a:off x="1214438" y="2508250"/>
            <a:ext cx="2135187" cy="4232275"/>
          </a:xfrm>
          <a:custGeom>
            <a:avLst/>
            <a:gdLst>
              <a:gd name="G0" fmla="+- 0 0 0"/>
              <a:gd name="G1" fmla="+- 20531 0 0"/>
              <a:gd name="G2" fmla="+- 21600 0 0"/>
              <a:gd name="T0" fmla="*/ 6711 w 19962"/>
              <a:gd name="T1" fmla="*/ 0 h 20531"/>
              <a:gd name="T2" fmla="*/ 19962 w 19962"/>
              <a:gd name="T3" fmla="*/ 12280 h 20531"/>
              <a:gd name="T4" fmla="*/ 0 w 19962"/>
              <a:gd name="T5" fmla="*/ 20531 h 20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962" h="20531" fill="none" extrusionOk="0">
                <a:moveTo>
                  <a:pt x="6711" y="-1"/>
                </a:moveTo>
                <a:cubicBezTo>
                  <a:pt x="12709" y="1960"/>
                  <a:pt x="17551" y="6447"/>
                  <a:pt x="19961" y="12280"/>
                </a:cubicBezTo>
              </a:path>
              <a:path w="19962" h="20531" stroke="0" extrusionOk="0">
                <a:moveTo>
                  <a:pt x="6711" y="-1"/>
                </a:moveTo>
                <a:cubicBezTo>
                  <a:pt x="12709" y="1960"/>
                  <a:pt x="17551" y="6447"/>
                  <a:pt x="19961" y="12280"/>
                </a:cubicBezTo>
                <a:lnTo>
                  <a:pt x="0" y="20531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91" name="Arc 19"/>
          <p:cNvSpPr>
            <a:spLocks/>
          </p:cNvSpPr>
          <p:nvPr/>
        </p:nvSpPr>
        <p:spPr bwMode="auto">
          <a:xfrm>
            <a:off x="1095375" y="3282950"/>
            <a:ext cx="3579813" cy="2790825"/>
          </a:xfrm>
          <a:custGeom>
            <a:avLst/>
            <a:gdLst>
              <a:gd name="G0" fmla="+- 0 0 0"/>
              <a:gd name="G1" fmla="+- 21100 0 0"/>
              <a:gd name="G2" fmla="+- 21600 0 0"/>
              <a:gd name="T0" fmla="*/ 4622 w 20170"/>
              <a:gd name="T1" fmla="*/ 0 h 21100"/>
              <a:gd name="T2" fmla="*/ 20170 w 20170"/>
              <a:gd name="T3" fmla="*/ 13372 h 21100"/>
              <a:gd name="T4" fmla="*/ 0 w 20170"/>
              <a:gd name="T5" fmla="*/ 21100 h 21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0" h="21100" fill="none" extrusionOk="0">
                <a:moveTo>
                  <a:pt x="4621" y="0"/>
                </a:moveTo>
                <a:cubicBezTo>
                  <a:pt x="11725" y="1556"/>
                  <a:pt x="17568" y="6581"/>
                  <a:pt x="20170" y="13371"/>
                </a:cubicBezTo>
              </a:path>
              <a:path w="20170" h="21100" stroke="0" extrusionOk="0">
                <a:moveTo>
                  <a:pt x="4621" y="0"/>
                </a:moveTo>
                <a:cubicBezTo>
                  <a:pt x="11725" y="1556"/>
                  <a:pt x="17568" y="6581"/>
                  <a:pt x="20170" y="13371"/>
                </a:cubicBezTo>
                <a:lnTo>
                  <a:pt x="0" y="21100"/>
                </a:lnTo>
                <a:close/>
              </a:path>
            </a:pathLst>
          </a:custGeom>
          <a:noFill/>
          <a:ln w="25400" cap="rnd">
            <a:solidFill>
              <a:srgbClr val="3BED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8692" name="Object 20"/>
          <p:cNvGraphicFramePr>
            <a:graphicFrameLocks/>
          </p:cNvGraphicFramePr>
          <p:nvPr/>
        </p:nvGraphicFramePr>
        <p:xfrm>
          <a:off x="2647950" y="5091113"/>
          <a:ext cx="382588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27" name="Equation" r:id="rId9" imgW="355320" imgH="545760" progId="Equation.2">
                  <p:embed/>
                </p:oleObj>
              </mc:Choice>
              <mc:Fallback>
                <p:oleObj name="Equation" r:id="rId9" imgW="355320" imgH="545760" progId="Equation.2">
                  <p:embed/>
                  <p:pic>
                    <p:nvPicPr>
                      <p:cNvPr id="0" name="Object 2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7950" y="5091113"/>
                        <a:ext cx="382588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Iso-Profit Curves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For firm 1, an iso-profit curve contains all the output pairs (y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,y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) giving firm 1 the same profit level </a:t>
            </a:r>
            <a:r>
              <a:rPr lang="en-US" altLang="zh-TW">
                <a:latin typeface="Symbol" panose="05050102010706020507" pitchFamily="18" charset="2"/>
                <a:ea typeface="新細明體" panose="02020500000000000000" pitchFamily="18" charset="-120"/>
              </a:rPr>
              <a:t>P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What do iso-profit curves look like?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0" y="-442913"/>
            <a:ext cx="10023475" cy="773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3" name="Line 3"/>
          <p:cNvSpPr>
            <a:spLocks noChangeShapeType="1"/>
          </p:cNvSpPr>
          <p:nvPr/>
        </p:nvSpPr>
        <p:spPr bwMode="auto">
          <a:xfrm>
            <a:off x="1285875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717550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5599113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30726" name="Line 6"/>
          <p:cNvSpPr>
            <a:spLocks noChangeShapeType="1"/>
          </p:cNvSpPr>
          <p:nvPr/>
        </p:nvSpPr>
        <p:spPr bwMode="auto">
          <a:xfrm flipH="1">
            <a:off x="1262063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/>
            <a:r>
              <a:rPr lang="en-US" altLang="en-US" sz="4400" b="0">
                <a:solidFill>
                  <a:schemeClr val="tx2"/>
                </a:solidFill>
                <a:latin typeface="Times New Roman" panose="02020603050405020304" pitchFamily="18" charset="0"/>
              </a:rPr>
              <a:t>Iso-Profit Curves for Firm 1</a:t>
            </a:r>
          </a:p>
        </p:txBody>
      </p:sp>
      <p:grpSp>
        <p:nvGrpSpPr>
          <p:cNvPr id="30733" name="Group 13"/>
          <p:cNvGrpSpPr>
            <a:grpSpLocks/>
          </p:cNvGrpSpPr>
          <p:nvPr/>
        </p:nvGrpSpPr>
        <p:grpSpPr bwMode="auto">
          <a:xfrm>
            <a:off x="2714625" y="1714500"/>
            <a:ext cx="0" cy="3824288"/>
            <a:chOff x="1710" y="1080"/>
            <a:chExt cx="0" cy="2409"/>
          </a:xfrm>
        </p:grpSpPr>
        <p:sp>
          <p:nvSpPr>
            <p:cNvPr id="30728" name="Line 8"/>
            <p:cNvSpPr>
              <a:spLocks noChangeShapeType="1"/>
            </p:cNvSpPr>
            <p:nvPr/>
          </p:nvSpPr>
          <p:spPr bwMode="auto">
            <a:xfrm flipV="1">
              <a:off x="1710" y="1080"/>
              <a:ext cx="0" cy="66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"/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9" name="Line 9"/>
            <p:cNvSpPr>
              <a:spLocks noChangeShapeType="1"/>
            </p:cNvSpPr>
            <p:nvPr/>
          </p:nvSpPr>
          <p:spPr bwMode="auto">
            <a:xfrm flipV="1">
              <a:off x="1710" y="1740"/>
              <a:ext cx="0" cy="66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"/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0" name="Line 10"/>
            <p:cNvSpPr>
              <a:spLocks noChangeShapeType="1"/>
            </p:cNvSpPr>
            <p:nvPr/>
          </p:nvSpPr>
          <p:spPr bwMode="auto">
            <a:xfrm flipV="1">
              <a:off x="1710" y="2397"/>
              <a:ext cx="0" cy="66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"/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1" name="Line 11"/>
            <p:cNvSpPr>
              <a:spLocks noChangeShapeType="1"/>
            </p:cNvSpPr>
            <p:nvPr/>
          </p:nvSpPr>
          <p:spPr bwMode="auto">
            <a:xfrm flipV="1">
              <a:off x="1710" y="3069"/>
              <a:ext cx="0" cy="42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"/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3513138" y="1517650"/>
            <a:ext cx="542766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With y</a:t>
            </a:r>
            <a:r>
              <a:rPr lang="en-US" altLang="en-US" sz="3200" baseline="-25000"/>
              <a:t>1</a:t>
            </a:r>
            <a:r>
              <a:rPr lang="en-US" altLang="en-US" sz="3200"/>
              <a:t> fixed, firm 1’s profit</a:t>
            </a:r>
            <a:br>
              <a:rPr lang="en-US" altLang="en-US" sz="3200"/>
            </a:br>
            <a:r>
              <a:rPr lang="en-US" altLang="en-US" sz="3200"/>
              <a:t>increases as y</a:t>
            </a:r>
            <a:r>
              <a:rPr lang="en-US" altLang="en-US" sz="3200" baseline="-25000"/>
              <a:t>2</a:t>
            </a:r>
            <a:r>
              <a:rPr lang="en-US" altLang="en-US" sz="3200"/>
              <a:t> decreases.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0" y="-442913"/>
            <a:ext cx="10023475" cy="773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47" name="Line 3"/>
          <p:cNvSpPr>
            <a:spLocks noChangeShapeType="1"/>
          </p:cNvSpPr>
          <p:nvPr/>
        </p:nvSpPr>
        <p:spPr bwMode="auto">
          <a:xfrm>
            <a:off x="1285875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717550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5599113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31750" name="Line 6"/>
          <p:cNvSpPr>
            <a:spLocks noChangeShapeType="1"/>
          </p:cNvSpPr>
          <p:nvPr/>
        </p:nvSpPr>
        <p:spPr bwMode="auto">
          <a:xfrm flipH="1">
            <a:off x="1262063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1" name="AutoShape 7"/>
          <p:cNvSpPr>
            <a:spLocks noChangeArrowheads="1"/>
          </p:cNvSpPr>
          <p:nvPr/>
        </p:nvSpPr>
        <p:spPr bwMode="auto">
          <a:xfrm>
            <a:off x="3333750" y="1809750"/>
            <a:ext cx="333375" cy="1857375"/>
          </a:xfrm>
          <a:prstGeom prst="downArrow">
            <a:avLst>
              <a:gd name="adj1" fmla="val 50000"/>
              <a:gd name="adj2" fmla="val 278597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4122738" y="1708150"/>
            <a:ext cx="33623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Increasing profit</a:t>
            </a:r>
            <a:br>
              <a:rPr lang="en-US" altLang="en-US" sz="3200"/>
            </a:br>
            <a:r>
              <a:rPr lang="en-US" altLang="en-US" sz="3200"/>
              <a:t>for firm 1.</a:t>
            </a:r>
          </a:p>
        </p:txBody>
      </p:sp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/>
            <a:r>
              <a:rPr lang="en-US" altLang="en-US" sz="4400" b="0">
                <a:solidFill>
                  <a:schemeClr val="tx2"/>
                </a:solidFill>
                <a:latin typeface="Times New Roman" panose="02020603050405020304" pitchFamily="18" charset="0"/>
              </a:rPr>
              <a:t>Iso-Profit Curves for Firm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0" y="-436563"/>
            <a:ext cx="10023475" cy="773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71" name="Line 3"/>
          <p:cNvSpPr>
            <a:spLocks noChangeShapeType="1"/>
          </p:cNvSpPr>
          <p:nvPr/>
        </p:nvSpPr>
        <p:spPr bwMode="auto">
          <a:xfrm>
            <a:off x="1285875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717550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5599113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32774" name="Line 6"/>
          <p:cNvSpPr>
            <a:spLocks noChangeShapeType="1"/>
          </p:cNvSpPr>
          <p:nvPr/>
        </p:nvSpPr>
        <p:spPr bwMode="auto">
          <a:xfrm flipH="1">
            <a:off x="1262063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/>
            <a:r>
              <a:rPr lang="en-US" altLang="en-US" sz="4400" b="0">
                <a:solidFill>
                  <a:schemeClr val="tx2"/>
                </a:solidFill>
                <a:latin typeface="Times New Roman" panose="02020603050405020304" pitchFamily="18" charset="0"/>
              </a:rPr>
              <a:t>Iso-Profit Curves for Firm 1</a:t>
            </a:r>
          </a:p>
        </p:txBody>
      </p:sp>
      <p:grpSp>
        <p:nvGrpSpPr>
          <p:cNvPr id="32784" name="Group 16"/>
          <p:cNvGrpSpPr>
            <a:grpSpLocks/>
          </p:cNvGrpSpPr>
          <p:nvPr/>
        </p:nvGrpSpPr>
        <p:grpSpPr bwMode="auto">
          <a:xfrm>
            <a:off x="1281113" y="4187825"/>
            <a:ext cx="2684462" cy="133350"/>
            <a:chOff x="807" y="2638"/>
            <a:chExt cx="1691" cy="84"/>
          </a:xfrm>
        </p:grpSpPr>
        <p:sp>
          <p:nvSpPr>
            <p:cNvPr id="32776" name="Line 8"/>
            <p:cNvSpPr>
              <a:spLocks noChangeShapeType="1"/>
            </p:cNvSpPr>
            <p:nvPr/>
          </p:nvSpPr>
          <p:spPr bwMode="auto">
            <a:xfrm>
              <a:off x="807" y="2680"/>
              <a:ext cx="169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777" name="Oval 9"/>
            <p:cNvSpPr>
              <a:spLocks noChangeArrowheads="1"/>
            </p:cNvSpPr>
            <p:nvPr/>
          </p:nvSpPr>
          <p:spPr bwMode="auto">
            <a:xfrm>
              <a:off x="888" y="2638"/>
              <a:ext cx="84" cy="84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778" name="Oval 10"/>
            <p:cNvSpPr>
              <a:spLocks noChangeArrowheads="1"/>
            </p:cNvSpPr>
            <p:nvPr/>
          </p:nvSpPr>
          <p:spPr bwMode="auto">
            <a:xfrm>
              <a:off x="1042" y="2638"/>
              <a:ext cx="84" cy="84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779" name="Oval 11"/>
            <p:cNvSpPr>
              <a:spLocks noChangeArrowheads="1"/>
            </p:cNvSpPr>
            <p:nvPr/>
          </p:nvSpPr>
          <p:spPr bwMode="auto">
            <a:xfrm>
              <a:off x="1433" y="2638"/>
              <a:ext cx="84" cy="84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780" name="Oval 12"/>
            <p:cNvSpPr>
              <a:spLocks noChangeArrowheads="1"/>
            </p:cNvSpPr>
            <p:nvPr/>
          </p:nvSpPr>
          <p:spPr bwMode="auto">
            <a:xfrm>
              <a:off x="1788" y="2638"/>
              <a:ext cx="84" cy="84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781" name="Oval 13"/>
            <p:cNvSpPr>
              <a:spLocks noChangeArrowheads="1"/>
            </p:cNvSpPr>
            <p:nvPr/>
          </p:nvSpPr>
          <p:spPr bwMode="auto">
            <a:xfrm>
              <a:off x="1960" y="2638"/>
              <a:ext cx="84" cy="84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2782" name="Rectangle 14"/>
          <p:cNvSpPr>
            <a:spLocks noChangeArrowheads="1"/>
          </p:cNvSpPr>
          <p:nvPr/>
        </p:nvSpPr>
        <p:spPr bwMode="auto">
          <a:xfrm>
            <a:off x="3106738" y="1044575"/>
            <a:ext cx="569912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Q: Firm 2 chooses y</a:t>
            </a:r>
            <a:r>
              <a:rPr lang="en-US" altLang="en-US" sz="3200" baseline="-25000"/>
              <a:t>2</a:t>
            </a:r>
            <a:r>
              <a:rPr lang="en-US" altLang="en-US" sz="3200"/>
              <a:t> = y</a:t>
            </a:r>
            <a:r>
              <a:rPr lang="en-US" altLang="en-US" sz="3200" baseline="-25000"/>
              <a:t>2</a:t>
            </a:r>
            <a:r>
              <a:rPr lang="en-US" altLang="en-US" sz="3200"/>
              <a:t>’.</a:t>
            </a:r>
            <a:br>
              <a:rPr lang="en-US" altLang="en-US" sz="3200"/>
            </a:br>
            <a:r>
              <a:rPr lang="en-US" altLang="en-US" sz="3200"/>
              <a:t>Where along the line y</a:t>
            </a:r>
            <a:r>
              <a:rPr lang="en-US" altLang="en-US" sz="3200" baseline="-25000"/>
              <a:t>2</a:t>
            </a:r>
            <a:r>
              <a:rPr lang="en-US" altLang="en-US" sz="3200"/>
              <a:t> = y</a:t>
            </a:r>
            <a:r>
              <a:rPr lang="en-US" altLang="en-US" sz="3200" baseline="-25000"/>
              <a:t>2</a:t>
            </a:r>
            <a:r>
              <a:rPr lang="en-US" altLang="en-US" sz="3200"/>
              <a:t>’ </a:t>
            </a:r>
          </a:p>
          <a:p>
            <a:r>
              <a:rPr lang="en-US" altLang="en-US" sz="3200"/>
              <a:t>is the output level that</a:t>
            </a:r>
            <a:br>
              <a:rPr lang="en-US" altLang="en-US" sz="3200"/>
            </a:br>
            <a:r>
              <a:rPr lang="en-US" altLang="en-US" sz="3200"/>
              <a:t>maximizes firm 1’s profit?</a:t>
            </a:r>
          </a:p>
        </p:txBody>
      </p:sp>
      <p:sp>
        <p:nvSpPr>
          <p:cNvPr id="32783" name="Rectangle 15"/>
          <p:cNvSpPr>
            <a:spLocks noChangeArrowheads="1"/>
          </p:cNvSpPr>
          <p:nvPr/>
        </p:nvSpPr>
        <p:spPr bwMode="auto">
          <a:xfrm>
            <a:off x="646113" y="3875088"/>
            <a:ext cx="669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0" y="-442913"/>
            <a:ext cx="10023475" cy="773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795" name="Line 3"/>
          <p:cNvSpPr>
            <a:spLocks noChangeShapeType="1"/>
          </p:cNvSpPr>
          <p:nvPr/>
        </p:nvSpPr>
        <p:spPr bwMode="auto">
          <a:xfrm>
            <a:off x="1285875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717550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5599113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33798" name="Line 6"/>
          <p:cNvSpPr>
            <a:spLocks noChangeShapeType="1"/>
          </p:cNvSpPr>
          <p:nvPr/>
        </p:nvSpPr>
        <p:spPr bwMode="auto">
          <a:xfrm flipH="1">
            <a:off x="1262063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/>
            <a:r>
              <a:rPr lang="en-US" altLang="en-US" sz="4400" b="0">
                <a:solidFill>
                  <a:schemeClr val="tx2"/>
                </a:solidFill>
                <a:latin typeface="Times New Roman" panose="02020603050405020304" pitchFamily="18" charset="0"/>
              </a:rPr>
              <a:t>Iso-Profit Curves for Firm 1</a:t>
            </a:r>
          </a:p>
        </p:txBody>
      </p:sp>
      <p:sp>
        <p:nvSpPr>
          <p:cNvPr id="33801" name="Oval 9"/>
          <p:cNvSpPr>
            <a:spLocks noChangeArrowheads="1"/>
          </p:cNvSpPr>
          <p:nvPr/>
        </p:nvSpPr>
        <p:spPr bwMode="auto">
          <a:xfrm>
            <a:off x="2262188" y="4181475"/>
            <a:ext cx="158750" cy="15875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02" name="Rectangle 10"/>
          <p:cNvSpPr>
            <a:spLocks noChangeArrowheads="1"/>
          </p:cNvSpPr>
          <p:nvPr/>
        </p:nvSpPr>
        <p:spPr bwMode="auto">
          <a:xfrm>
            <a:off x="3106738" y="1044575"/>
            <a:ext cx="5699125" cy="350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Q: Firm 2 chooses y</a:t>
            </a:r>
            <a:r>
              <a:rPr lang="en-US" altLang="en-US" sz="3200" baseline="-25000"/>
              <a:t>2</a:t>
            </a:r>
            <a:r>
              <a:rPr lang="en-US" altLang="en-US" sz="3200"/>
              <a:t> = y</a:t>
            </a:r>
            <a:r>
              <a:rPr lang="en-US" altLang="en-US" sz="3200" baseline="-25000"/>
              <a:t>2</a:t>
            </a:r>
            <a:r>
              <a:rPr lang="en-US" altLang="en-US" sz="3200"/>
              <a:t>’.</a:t>
            </a:r>
            <a:br>
              <a:rPr lang="en-US" altLang="en-US" sz="3200"/>
            </a:br>
            <a:r>
              <a:rPr lang="en-US" altLang="en-US" sz="3200"/>
              <a:t>Where along the line y</a:t>
            </a:r>
            <a:r>
              <a:rPr lang="en-US" altLang="en-US" sz="3200" baseline="-25000"/>
              <a:t>2</a:t>
            </a:r>
            <a:r>
              <a:rPr lang="en-US" altLang="en-US" sz="3200"/>
              <a:t> = y</a:t>
            </a:r>
            <a:r>
              <a:rPr lang="en-US" altLang="en-US" sz="3200" baseline="-25000"/>
              <a:t>2</a:t>
            </a:r>
            <a:r>
              <a:rPr lang="en-US" altLang="en-US" sz="3200"/>
              <a:t>’ </a:t>
            </a:r>
          </a:p>
          <a:p>
            <a:r>
              <a:rPr lang="en-US" altLang="en-US" sz="3200"/>
              <a:t>is the output level that</a:t>
            </a:r>
            <a:br>
              <a:rPr lang="en-US" altLang="en-US" sz="3200"/>
            </a:br>
            <a:r>
              <a:rPr lang="en-US" altLang="en-US" sz="3200"/>
              <a:t>maximizes firm 1’s profit? </a:t>
            </a:r>
            <a:br>
              <a:rPr lang="en-US" altLang="en-US" sz="3200"/>
            </a:br>
            <a:r>
              <a:rPr lang="en-US" altLang="en-US" sz="3200"/>
              <a:t> A: The point attaining the</a:t>
            </a:r>
            <a:br>
              <a:rPr lang="en-US" altLang="en-US" sz="3200"/>
            </a:br>
            <a:r>
              <a:rPr lang="en-US" altLang="en-US" sz="3200"/>
              <a:t>highest iso-profit curve for</a:t>
            </a:r>
            <a:br>
              <a:rPr lang="en-US" altLang="en-US" sz="3200"/>
            </a:br>
            <a:r>
              <a:rPr lang="en-US" altLang="en-US" sz="3200"/>
              <a:t>        firm 1.</a:t>
            </a:r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646113" y="3875088"/>
            <a:ext cx="669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’</a:t>
            </a:r>
          </a:p>
        </p:txBody>
      </p:sp>
      <p:sp>
        <p:nvSpPr>
          <p:cNvPr id="33804" name="Line 12"/>
          <p:cNvSpPr>
            <a:spLocks noChangeShapeType="1"/>
          </p:cNvSpPr>
          <p:nvPr/>
        </p:nvSpPr>
        <p:spPr bwMode="auto">
          <a:xfrm>
            <a:off x="2335213" y="4179888"/>
            <a:ext cx="0" cy="13414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05" name="Rectangle 13"/>
          <p:cNvSpPr>
            <a:spLocks noChangeArrowheads="1"/>
          </p:cNvSpPr>
          <p:nvPr/>
        </p:nvSpPr>
        <p:spPr bwMode="auto">
          <a:xfrm>
            <a:off x="2103438" y="5491163"/>
            <a:ext cx="669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1</a:t>
            </a:r>
            <a:r>
              <a:rPr lang="en-US" altLang="en-US" sz="3200"/>
              <a:t>’</a:t>
            </a:r>
          </a:p>
        </p:txBody>
      </p:sp>
      <p:grpSp>
        <p:nvGrpSpPr>
          <p:cNvPr id="33806" name="Group 14"/>
          <p:cNvGrpSpPr>
            <a:grpSpLocks/>
          </p:cNvGrpSpPr>
          <p:nvPr/>
        </p:nvGrpSpPr>
        <p:grpSpPr bwMode="auto">
          <a:xfrm>
            <a:off x="1281113" y="4187825"/>
            <a:ext cx="2684462" cy="133350"/>
            <a:chOff x="807" y="2638"/>
            <a:chExt cx="1691" cy="84"/>
          </a:xfrm>
        </p:grpSpPr>
        <p:sp>
          <p:nvSpPr>
            <p:cNvPr id="33807" name="Line 15"/>
            <p:cNvSpPr>
              <a:spLocks noChangeShapeType="1"/>
            </p:cNvSpPr>
            <p:nvPr/>
          </p:nvSpPr>
          <p:spPr bwMode="auto">
            <a:xfrm>
              <a:off x="807" y="2680"/>
              <a:ext cx="169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08" name="Oval 16"/>
            <p:cNvSpPr>
              <a:spLocks noChangeArrowheads="1"/>
            </p:cNvSpPr>
            <p:nvPr/>
          </p:nvSpPr>
          <p:spPr bwMode="auto">
            <a:xfrm>
              <a:off x="888" y="2638"/>
              <a:ext cx="84" cy="84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09" name="Oval 17"/>
            <p:cNvSpPr>
              <a:spLocks noChangeArrowheads="1"/>
            </p:cNvSpPr>
            <p:nvPr/>
          </p:nvSpPr>
          <p:spPr bwMode="auto">
            <a:xfrm>
              <a:off x="1042" y="2638"/>
              <a:ext cx="84" cy="84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10" name="Oval 18"/>
            <p:cNvSpPr>
              <a:spLocks noChangeArrowheads="1"/>
            </p:cNvSpPr>
            <p:nvPr/>
          </p:nvSpPr>
          <p:spPr bwMode="auto">
            <a:xfrm>
              <a:off x="1433" y="2638"/>
              <a:ext cx="84" cy="84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11" name="Oval 19"/>
            <p:cNvSpPr>
              <a:spLocks noChangeArrowheads="1"/>
            </p:cNvSpPr>
            <p:nvPr/>
          </p:nvSpPr>
          <p:spPr bwMode="auto">
            <a:xfrm>
              <a:off x="1788" y="2638"/>
              <a:ext cx="84" cy="84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12" name="Oval 20"/>
            <p:cNvSpPr>
              <a:spLocks noChangeArrowheads="1"/>
            </p:cNvSpPr>
            <p:nvPr/>
          </p:nvSpPr>
          <p:spPr bwMode="auto">
            <a:xfrm>
              <a:off x="1960" y="2638"/>
              <a:ext cx="84" cy="84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0" y="-442913"/>
            <a:ext cx="10023475" cy="773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19" name="Line 3"/>
          <p:cNvSpPr>
            <a:spLocks noChangeShapeType="1"/>
          </p:cNvSpPr>
          <p:nvPr/>
        </p:nvSpPr>
        <p:spPr bwMode="auto">
          <a:xfrm>
            <a:off x="1285875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717550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5599113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34822" name="Line 6"/>
          <p:cNvSpPr>
            <a:spLocks noChangeShapeType="1"/>
          </p:cNvSpPr>
          <p:nvPr/>
        </p:nvSpPr>
        <p:spPr bwMode="auto">
          <a:xfrm flipH="1">
            <a:off x="1262063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/>
            <a:r>
              <a:rPr lang="en-US" altLang="en-US" sz="4400" b="0">
                <a:solidFill>
                  <a:schemeClr val="tx2"/>
                </a:solidFill>
                <a:latin typeface="Times New Roman" panose="02020603050405020304" pitchFamily="18" charset="0"/>
              </a:rPr>
              <a:t>Iso-Profit Curves for Firm 1</a:t>
            </a:r>
          </a:p>
        </p:txBody>
      </p:sp>
      <p:sp>
        <p:nvSpPr>
          <p:cNvPr id="34826" name="Rectangle 10"/>
          <p:cNvSpPr>
            <a:spLocks noChangeArrowheads="1"/>
          </p:cNvSpPr>
          <p:nvPr/>
        </p:nvSpPr>
        <p:spPr bwMode="auto">
          <a:xfrm>
            <a:off x="3106738" y="1044575"/>
            <a:ext cx="5878512" cy="399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Q: Firm 2 chooses y</a:t>
            </a:r>
            <a:r>
              <a:rPr lang="en-US" altLang="en-US" sz="3200" baseline="-25000"/>
              <a:t>2</a:t>
            </a:r>
            <a:r>
              <a:rPr lang="en-US" altLang="en-US" sz="3200"/>
              <a:t> = y</a:t>
            </a:r>
            <a:r>
              <a:rPr lang="en-US" altLang="en-US" sz="3200" baseline="-25000"/>
              <a:t>2</a:t>
            </a:r>
            <a:r>
              <a:rPr lang="en-US" altLang="en-US" sz="3200"/>
              <a:t>’.</a:t>
            </a:r>
            <a:br>
              <a:rPr lang="en-US" altLang="en-US" sz="3200"/>
            </a:br>
            <a:r>
              <a:rPr lang="en-US" altLang="en-US" sz="3200"/>
              <a:t>Where along the line y</a:t>
            </a:r>
            <a:r>
              <a:rPr lang="en-US" altLang="en-US" sz="3200" baseline="-25000"/>
              <a:t>2</a:t>
            </a:r>
            <a:r>
              <a:rPr lang="en-US" altLang="en-US" sz="3200"/>
              <a:t> = y</a:t>
            </a:r>
            <a:r>
              <a:rPr lang="en-US" altLang="en-US" sz="3200" baseline="-25000"/>
              <a:t>2</a:t>
            </a:r>
            <a:r>
              <a:rPr lang="en-US" altLang="en-US" sz="3200"/>
              <a:t>’ </a:t>
            </a:r>
          </a:p>
          <a:p>
            <a:r>
              <a:rPr lang="en-US" altLang="en-US" sz="3200"/>
              <a:t>is the output level that</a:t>
            </a:r>
            <a:br>
              <a:rPr lang="en-US" altLang="en-US" sz="3200"/>
            </a:br>
            <a:r>
              <a:rPr lang="en-US" altLang="en-US" sz="3200"/>
              <a:t>maximizes firm 1’s profit? </a:t>
            </a:r>
            <a:br>
              <a:rPr lang="en-US" altLang="en-US" sz="3200"/>
            </a:br>
            <a:r>
              <a:rPr lang="en-US" altLang="en-US" sz="3200"/>
              <a:t> A: The point attaining the</a:t>
            </a:r>
            <a:br>
              <a:rPr lang="en-US" altLang="en-US" sz="3200"/>
            </a:br>
            <a:r>
              <a:rPr lang="en-US" altLang="en-US" sz="3200"/>
              <a:t>highest iso-profit curve for</a:t>
            </a:r>
            <a:br>
              <a:rPr lang="en-US" altLang="en-US" sz="3200"/>
            </a:br>
            <a:r>
              <a:rPr lang="en-US" altLang="en-US" sz="3200"/>
              <a:t>        firm 1.  y</a:t>
            </a:r>
            <a:r>
              <a:rPr lang="en-US" altLang="en-US" sz="3200" baseline="-25000"/>
              <a:t>1</a:t>
            </a:r>
            <a:r>
              <a:rPr lang="en-US" altLang="en-US" sz="3200"/>
              <a:t>’ is firm 1’s </a:t>
            </a:r>
            <a:br>
              <a:rPr lang="en-US" altLang="en-US" sz="3200"/>
            </a:br>
            <a:r>
              <a:rPr lang="en-US" altLang="en-US" sz="3200"/>
              <a:t>        best response to y</a:t>
            </a:r>
            <a:r>
              <a:rPr lang="en-US" altLang="en-US" sz="3200" baseline="-25000"/>
              <a:t>2</a:t>
            </a:r>
            <a:r>
              <a:rPr lang="en-US" altLang="en-US" sz="3200"/>
              <a:t> = y</a:t>
            </a:r>
            <a:r>
              <a:rPr lang="en-US" altLang="en-US" sz="3200" baseline="-25000"/>
              <a:t>2</a:t>
            </a:r>
            <a:r>
              <a:rPr lang="en-US" altLang="en-US" sz="3200"/>
              <a:t>’.</a:t>
            </a:r>
          </a:p>
        </p:txBody>
      </p:sp>
      <p:sp>
        <p:nvSpPr>
          <p:cNvPr id="34827" name="Rectangle 11"/>
          <p:cNvSpPr>
            <a:spLocks noChangeArrowheads="1"/>
          </p:cNvSpPr>
          <p:nvPr/>
        </p:nvSpPr>
        <p:spPr bwMode="auto">
          <a:xfrm>
            <a:off x="646113" y="3875088"/>
            <a:ext cx="669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’</a:t>
            </a:r>
          </a:p>
        </p:txBody>
      </p:sp>
      <p:sp>
        <p:nvSpPr>
          <p:cNvPr id="34828" name="Line 12"/>
          <p:cNvSpPr>
            <a:spLocks noChangeShapeType="1"/>
          </p:cNvSpPr>
          <p:nvPr/>
        </p:nvSpPr>
        <p:spPr bwMode="auto">
          <a:xfrm>
            <a:off x="2335213" y="4179888"/>
            <a:ext cx="0" cy="13414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9" name="Rectangle 13"/>
          <p:cNvSpPr>
            <a:spLocks noChangeArrowheads="1"/>
          </p:cNvSpPr>
          <p:nvPr/>
        </p:nvSpPr>
        <p:spPr bwMode="auto">
          <a:xfrm>
            <a:off x="2103438" y="5491163"/>
            <a:ext cx="669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1</a:t>
            </a:r>
            <a:r>
              <a:rPr lang="en-US" altLang="en-US" sz="3200"/>
              <a:t>’</a:t>
            </a:r>
          </a:p>
        </p:txBody>
      </p:sp>
      <p:grpSp>
        <p:nvGrpSpPr>
          <p:cNvPr id="34837" name="Group 21"/>
          <p:cNvGrpSpPr>
            <a:grpSpLocks/>
          </p:cNvGrpSpPr>
          <p:nvPr/>
        </p:nvGrpSpPr>
        <p:grpSpPr bwMode="auto">
          <a:xfrm>
            <a:off x="1281113" y="4175125"/>
            <a:ext cx="2684462" cy="158750"/>
            <a:chOff x="807" y="2630"/>
            <a:chExt cx="1691" cy="100"/>
          </a:xfrm>
        </p:grpSpPr>
        <p:sp>
          <p:nvSpPr>
            <p:cNvPr id="34825" name="Oval 9"/>
            <p:cNvSpPr>
              <a:spLocks noChangeArrowheads="1"/>
            </p:cNvSpPr>
            <p:nvPr/>
          </p:nvSpPr>
          <p:spPr bwMode="auto">
            <a:xfrm>
              <a:off x="1425" y="2630"/>
              <a:ext cx="100" cy="1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4830" name="Group 14"/>
            <p:cNvGrpSpPr>
              <a:grpSpLocks/>
            </p:cNvGrpSpPr>
            <p:nvPr/>
          </p:nvGrpSpPr>
          <p:grpSpPr bwMode="auto">
            <a:xfrm>
              <a:off x="807" y="2638"/>
              <a:ext cx="1691" cy="84"/>
              <a:chOff x="807" y="2638"/>
              <a:chExt cx="1691" cy="84"/>
            </a:xfrm>
          </p:grpSpPr>
          <p:sp>
            <p:nvSpPr>
              <p:cNvPr id="34831" name="Line 15"/>
              <p:cNvSpPr>
                <a:spLocks noChangeShapeType="1"/>
              </p:cNvSpPr>
              <p:nvPr/>
            </p:nvSpPr>
            <p:spPr bwMode="auto">
              <a:xfrm>
                <a:off x="807" y="2680"/>
                <a:ext cx="169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832" name="Oval 16"/>
              <p:cNvSpPr>
                <a:spLocks noChangeArrowheads="1"/>
              </p:cNvSpPr>
              <p:nvPr/>
            </p:nvSpPr>
            <p:spPr bwMode="auto">
              <a:xfrm>
                <a:off x="888" y="2638"/>
                <a:ext cx="84" cy="84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833" name="Oval 17"/>
              <p:cNvSpPr>
                <a:spLocks noChangeArrowheads="1"/>
              </p:cNvSpPr>
              <p:nvPr/>
            </p:nvSpPr>
            <p:spPr bwMode="auto">
              <a:xfrm>
                <a:off x="1042" y="2638"/>
                <a:ext cx="84" cy="84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834" name="Oval 18"/>
              <p:cNvSpPr>
                <a:spLocks noChangeArrowheads="1"/>
              </p:cNvSpPr>
              <p:nvPr/>
            </p:nvSpPr>
            <p:spPr bwMode="auto">
              <a:xfrm>
                <a:off x="1433" y="2638"/>
                <a:ext cx="84" cy="84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835" name="Oval 19"/>
              <p:cNvSpPr>
                <a:spLocks noChangeArrowheads="1"/>
              </p:cNvSpPr>
              <p:nvPr/>
            </p:nvSpPr>
            <p:spPr bwMode="auto">
              <a:xfrm>
                <a:off x="1788" y="2638"/>
                <a:ext cx="84" cy="84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836" name="Oval 20"/>
              <p:cNvSpPr>
                <a:spLocks noChangeArrowheads="1"/>
              </p:cNvSpPr>
              <p:nvPr/>
            </p:nvSpPr>
            <p:spPr bwMode="auto">
              <a:xfrm>
                <a:off x="1960" y="2638"/>
                <a:ext cx="84" cy="84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0" y="-442913"/>
            <a:ext cx="10023475" cy="773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843" name="Line 3"/>
          <p:cNvSpPr>
            <a:spLocks noChangeShapeType="1"/>
          </p:cNvSpPr>
          <p:nvPr/>
        </p:nvSpPr>
        <p:spPr bwMode="auto">
          <a:xfrm>
            <a:off x="1285875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717550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5599113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35846" name="Line 6"/>
          <p:cNvSpPr>
            <a:spLocks noChangeShapeType="1"/>
          </p:cNvSpPr>
          <p:nvPr/>
        </p:nvSpPr>
        <p:spPr bwMode="auto">
          <a:xfrm flipH="1">
            <a:off x="1262063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/>
            <a:r>
              <a:rPr lang="en-US" altLang="en-US" sz="4400" b="0">
                <a:solidFill>
                  <a:schemeClr val="tx2"/>
                </a:solidFill>
                <a:latin typeface="Times New Roman" panose="02020603050405020304" pitchFamily="18" charset="0"/>
              </a:rPr>
              <a:t>Iso-Profit Curves for Firm 1</a:t>
            </a:r>
          </a:p>
        </p:txBody>
      </p:sp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3106738" y="1044575"/>
            <a:ext cx="5878512" cy="399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Q: Firm 2 chooses y</a:t>
            </a:r>
            <a:r>
              <a:rPr lang="en-US" altLang="en-US" sz="3200" baseline="-25000"/>
              <a:t>2</a:t>
            </a:r>
            <a:r>
              <a:rPr lang="en-US" altLang="en-US" sz="3200"/>
              <a:t> = y</a:t>
            </a:r>
            <a:r>
              <a:rPr lang="en-US" altLang="en-US" sz="3200" baseline="-25000"/>
              <a:t>2</a:t>
            </a:r>
            <a:r>
              <a:rPr lang="en-US" altLang="en-US" sz="3200"/>
              <a:t>’.</a:t>
            </a:r>
            <a:br>
              <a:rPr lang="en-US" altLang="en-US" sz="3200"/>
            </a:br>
            <a:r>
              <a:rPr lang="en-US" altLang="en-US" sz="3200"/>
              <a:t>Where along the line y</a:t>
            </a:r>
            <a:r>
              <a:rPr lang="en-US" altLang="en-US" sz="3200" baseline="-25000"/>
              <a:t>2</a:t>
            </a:r>
            <a:r>
              <a:rPr lang="en-US" altLang="en-US" sz="3200"/>
              <a:t> = y</a:t>
            </a:r>
            <a:r>
              <a:rPr lang="en-US" altLang="en-US" sz="3200" baseline="-25000"/>
              <a:t>2</a:t>
            </a:r>
            <a:r>
              <a:rPr lang="en-US" altLang="en-US" sz="3200"/>
              <a:t>’ </a:t>
            </a:r>
          </a:p>
          <a:p>
            <a:r>
              <a:rPr lang="en-US" altLang="en-US" sz="3200"/>
              <a:t>is the output level that</a:t>
            </a:r>
            <a:br>
              <a:rPr lang="en-US" altLang="en-US" sz="3200"/>
            </a:br>
            <a:r>
              <a:rPr lang="en-US" altLang="en-US" sz="3200"/>
              <a:t>maximizes firm 1’s profit? </a:t>
            </a:r>
            <a:br>
              <a:rPr lang="en-US" altLang="en-US" sz="3200"/>
            </a:br>
            <a:r>
              <a:rPr lang="en-US" altLang="en-US" sz="3200"/>
              <a:t> A: The point attaining the</a:t>
            </a:r>
            <a:br>
              <a:rPr lang="en-US" altLang="en-US" sz="3200"/>
            </a:br>
            <a:r>
              <a:rPr lang="en-US" altLang="en-US" sz="3200"/>
              <a:t>highest iso-profit curve for</a:t>
            </a:r>
            <a:br>
              <a:rPr lang="en-US" altLang="en-US" sz="3200"/>
            </a:br>
            <a:r>
              <a:rPr lang="en-US" altLang="en-US" sz="3200"/>
              <a:t>        firm 1.  y</a:t>
            </a:r>
            <a:r>
              <a:rPr lang="en-US" altLang="en-US" sz="3200" baseline="-25000"/>
              <a:t>1</a:t>
            </a:r>
            <a:r>
              <a:rPr lang="en-US" altLang="en-US" sz="3200"/>
              <a:t>’ is firm 1’s </a:t>
            </a:r>
            <a:br>
              <a:rPr lang="en-US" altLang="en-US" sz="3200"/>
            </a:br>
            <a:r>
              <a:rPr lang="en-US" altLang="en-US" sz="3200"/>
              <a:t>        best response to y</a:t>
            </a:r>
            <a:r>
              <a:rPr lang="en-US" altLang="en-US" sz="3200" baseline="-25000"/>
              <a:t>2</a:t>
            </a:r>
            <a:r>
              <a:rPr lang="en-US" altLang="en-US" sz="3200"/>
              <a:t> = y</a:t>
            </a:r>
            <a:r>
              <a:rPr lang="en-US" altLang="en-US" sz="3200" baseline="-25000"/>
              <a:t>2</a:t>
            </a:r>
            <a:r>
              <a:rPr lang="en-US" altLang="en-US" sz="3200"/>
              <a:t>’.</a:t>
            </a:r>
          </a:p>
        </p:txBody>
      </p:sp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646113" y="3875088"/>
            <a:ext cx="669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’</a:t>
            </a:r>
          </a:p>
        </p:txBody>
      </p:sp>
      <p:sp>
        <p:nvSpPr>
          <p:cNvPr id="35850" name="Line 10"/>
          <p:cNvSpPr>
            <a:spLocks noChangeShapeType="1"/>
          </p:cNvSpPr>
          <p:nvPr/>
        </p:nvSpPr>
        <p:spPr bwMode="auto">
          <a:xfrm>
            <a:off x="1281113" y="4248150"/>
            <a:ext cx="10287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51" name="Oval 11"/>
          <p:cNvSpPr>
            <a:spLocks noChangeArrowheads="1"/>
          </p:cNvSpPr>
          <p:nvPr/>
        </p:nvSpPr>
        <p:spPr bwMode="auto">
          <a:xfrm>
            <a:off x="2262188" y="4168775"/>
            <a:ext cx="158750" cy="15875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52" name="Line 12"/>
          <p:cNvSpPr>
            <a:spLocks noChangeShapeType="1"/>
          </p:cNvSpPr>
          <p:nvPr/>
        </p:nvSpPr>
        <p:spPr bwMode="auto">
          <a:xfrm>
            <a:off x="2335213" y="4179888"/>
            <a:ext cx="0" cy="13414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53" name="Rectangle 13"/>
          <p:cNvSpPr>
            <a:spLocks noChangeArrowheads="1"/>
          </p:cNvSpPr>
          <p:nvPr/>
        </p:nvSpPr>
        <p:spPr bwMode="auto">
          <a:xfrm>
            <a:off x="1954213" y="5513388"/>
            <a:ext cx="13811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R</a:t>
            </a:r>
            <a:r>
              <a:rPr lang="en-US" altLang="en-US" sz="3200" baseline="-25000"/>
              <a:t>1</a:t>
            </a:r>
            <a:r>
              <a:rPr lang="en-US" altLang="en-US" sz="3200"/>
              <a:t>(y</a:t>
            </a:r>
            <a:r>
              <a:rPr lang="en-US" altLang="en-US" sz="3200" baseline="-25000"/>
              <a:t>2</a:t>
            </a:r>
            <a:r>
              <a:rPr lang="en-US" altLang="en-US" sz="3200"/>
              <a:t>’)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0" y="-442913"/>
            <a:ext cx="10023475" cy="773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67" name="Line 3"/>
          <p:cNvSpPr>
            <a:spLocks noChangeShapeType="1"/>
          </p:cNvSpPr>
          <p:nvPr/>
        </p:nvSpPr>
        <p:spPr bwMode="auto">
          <a:xfrm>
            <a:off x="1285875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717550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5599113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36870" name="Line 6"/>
          <p:cNvSpPr>
            <a:spLocks noChangeShapeType="1"/>
          </p:cNvSpPr>
          <p:nvPr/>
        </p:nvSpPr>
        <p:spPr bwMode="auto">
          <a:xfrm flipH="1">
            <a:off x="1262063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3" name="Rectangle 9"/>
          <p:cNvSpPr>
            <a:spLocks noChangeArrowheads="1"/>
          </p:cNvSpPr>
          <p:nvPr/>
        </p:nvSpPr>
        <p:spPr bwMode="auto">
          <a:xfrm>
            <a:off x="646113" y="3875088"/>
            <a:ext cx="669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’</a:t>
            </a:r>
          </a:p>
        </p:txBody>
      </p:sp>
      <p:sp>
        <p:nvSpPr>
          <p:cNvPr id="36874" name="Line 10"/>
          <p:cNvSpPr>
            <a:spLocks noChangeShapeType="1"/>
          </p:cNvSpPr>
          <p:nvPr/>
        </p:nvSpPr>
        <p:spPr bwMode="auto">
          <a:xfrm>
            <a:off x="2335213" y="4179888"/>
            <a:ext cx="0" cy="13414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1954213" y="5513388"/>
            <a:ext cx="13811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R</a:t>
            </a:r>
            <a:r>
              <a:rPr lang="en-US" altLang="en-US" sz="3200" baseline="-25000"/>
              <a:t>1</a:t>
            </a:r>
            <a:r>
              <a:rPr lang="en-US" altLang="en-US" sz="3200"/>
              <a:t>(y</a:t>
            </a:r>
            <a:r>
              <a:rPr lang="en-US" altLang="en-US" sz="3200" baseline="-25000"/>
              <a:t>2</a:t>
            </a:r>
            <a:r>
              <a:rPr lang="en-US" altLang="en-US" sz="3200"/>
              <a:t>’)</a:t>
            </a:r>
          </a:p>
        </p:txBody>
      </p:sp>
      <p:sp>
        <p:nvSpPr>
          <p:cNvPr id="36876" name="Rectangle 12"/>
          <p:cNvSpPr>
            <a:spLocks noChangeArrowheads="1"/>
          </p:cNvSpPr>
          <p:nvPr/>
        </p:nvSpPr>
        <p:spPr bwMode="auto">
          <a:xfrm>
            <a:off x="527050" y="1874838"/>
            <a:ext cx="7604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”</a:t>
            </a:r>
          </a:p>
        </p:txBody>
      </p:sp>
      <p:sp>
        <p:nvSpPr>
          <p:cNvPr id="36877" name="Line 13"/>
          <p:cNvSpPr>
            <a:spLocks noChangeShapeType="1"/>
          </p:cNvSpPr>
          <p:nvPr/>
        </p:nvSpPr>
        <p:spPr bwMode="auto">
          <a:xfrm>
            <a:off x="1281113" y="2184400"/>
            <a:ext cx="528637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8" name="Line 14"/>
          <p:cNvSpPr>
            <a:spLocks noChangeShapeType="1"/>
          </p:cNvSpPr>
          <p:nvPr/>
        </p:nvSpPr>
        <p:spPr bwMode="auto">
          <a:xfrm>
            <a:off x="1811338" y="2132013"/>
            <a:ext cx="0" cy="394017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9" name="Oval 15"/>
          <p:cNvSpPr>
            <a:spLocks noChangeArrowheads="1"/>
          </p:cNvSpPr>
          <p:nvPr/>
        </p:nvSpPr>
        <p:spPr bwMode="auto">
          <a:xfrm>
            <a:off x="1743075" y="2084388"/>
            <a:ext cx="158750" cy="15875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80" name="Rectangle 16"/>
          <p:cNvSpPr>
            <a:spLocks noChangeArrowheads="1"/>
          </p:cNvSpPr>
          <p:nvPr/>
        </p:nvSpPr>
        <p:spPr bwMode="auto">
          <a:xfrm>
            <a:off x="1117600" y="6034088"/>
            <a:ext cx="14716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R</a:t>
            </a:r>
            <a:r>
              <a:rPr lang="en-US" altLang="en-US" sz="3200" baseline="-25000"/>
              <a:t>1</a:t>
            </a:r>
            <a:r>
              <a:rPr lang="en-US" altLang="en-US" sz="3200"/>
              <a:t>(y</a:t>
            </a:r>
            <a:r>
              <a:rPr lang="en-US" altLang="en-US" sz="3200" baseline="-25000"/>
              <a:t>2</a:t>
            </a:r>
            <a:r>
              <a:rPr lang="en-US" altLang="en-US" sz="3200"/>
              <a:t>”)</a:t>
            </a:r>
          </a:p>
        </p:txBody>
      </p:sp>
      <p:sp>
        <p:nvSpPr>
          <p:cNvPr id="36881" name="Rectangle 17"/>
          <p:cNvSpPr>
            <a:spLocks noChangeArrowheads="1"/>
          </p:cNvSpPr>
          <p:nvPr/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/>
            <a:r>
              <a:rPr lang="en-US" altLang="en-US" sz="4400" b="0">
                <a:solidFill>
                  <a:schemeClr val="tx2"/>
                </a:solidFill>
                <a:latin typeface="Times New Roman" panose="02020603050405020304" pitchFamily="18" charset="0"/>
              </a:rPr>
              <a:t>Iso-Profit Curves for Firm 1</a:t>
            </a:r>
          </a:p>
        </p:txBody>
      </p:sp>
      <p:sp>
        <p:nvSpPr>
          <p:cNvPr id="36882" name="Line 18"/>
          <p:cNvSpPr>
            <a:spLocks noChangeShapeType="1"/>
          </p:cNvSpPr>
          <p:nvPr/>
        </p:nvSpPr>
        <p:spPr bwMode="auto">
          <a:xfrm>
            <a:off x="1281113" y="4248150"/>
            <a:ext cx="10287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83" name="Oval 19"/>
          <p:cNvSpPr>
            <a:spLocks noChangeArrowheads="1"/>
          </p:cNvSpPr>
          <p:nvPr/>
        </p:nvSpPr>
        <p:spPr bwMode="auto">
          <a:xfrm>
            <a:off x="2262188" y="4168775"/>
            <a:ext cx="158750" cy="15875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0" y="-442913"/>
            <a:ext cx="10023475" cy="773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1" name="Line 3"/>
          <p:cNvSpPr>
            <a:spLocks noChangeShapeType="1"/>
          </p:cNvSpPr>
          <p:nvPr/>
        </p:nvSpPr>
        <p:spPr bwMode="auto">
          <a:xfrm>
            <a:off x="1285875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717550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5599113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37894" name="Line 6"/>
          <p:cNvSpPr>
            <a:spLocks noChangeShapeType="1"/>
          </p:cNvSpPr>
          <p:nvPr/>
        </p:nvSpPr>
        <p:spPr bwMode="auto">
          <a:xfrm flipH="1">
            <a:off x="1262063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895" name="Line 7"/>
          <p:cNvSpPr>
            <a:spLocks noChangeShapeType="1"/>
          </p:cNvSpPr>
          <p:nvPr/>
        </p:nvSpPr>
        <p:spPr bwMode="auto">
          <a:xfrm flipH="1" flipV="1">
            <a:off x="1666875" y="1524000"/>
            <a:ext cx="969963" cy="39766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646113" y="3875088"/>
            <a:ext cx="669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’</a:t>
            </a:r>
          </a:p>
        </p:txBody>
      </p:sp>
      <p:sp>
        <p:nvSpPr>
          <p:cNvPr id="37899" name="Line 11"/>
          <p:cNvSpPr>
            <a:spLocks noChangeShapeType="1"/>
          </p:cNvSpPr>
          <p:nvPr/>
        </p:nvSpPr>
        <p:spPr bwMode="auto">
          <a:xfrm>
            <a:off x="2335213" y="4179888"/>
            <a:ext cx="0" cy="13414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0" name="Rectangle 12"/>
          <p:cNvSpPr>
            <a:spLocks noChangeArrowheads="1"/>
          </p:cNvSpPr>
          <p:nvPr/>
        </p:nvSpPr>
        <p:spPr bwMode="auto">
          <a:xfrm>
            <a:off x="527050" y="1874838"/>
            <a:ext cx="7604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”</a:t>
            </a:r>
          </a:p>
        </p:txBody>
      </p:sp>
      <p:sp>
        <p:nvSpPr>
          <p:cNvPr id="37902" name="Line 14"/>
          <p:cNvSpPr>
            <a:spLocks noChangeShapeType="1"/>
          </p:cNvSpPr>
          <p:nvPr/>
        </p:nvSpPr>
        <p:spPr bwMode="auto">
          <a:xfrm>
            <a:off x="1811338" y="2132013"/>
            <a:ext cx="0" cy="394017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3" name="Rectangle 15"/>
          <p:cNvSpPr>
            <a:spLocks noChangeArrowheads="1"/>
          </p:cNvSpPr>
          <p:nvPr/>
        </p:nvSpPr>
        <p:spPr bwMode="auto">
          <a:xfrm>
            <a:off x="1117600" y="6034088"/>
            <a:ext cx="14716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R</a:t>
            </a:r>
            <a:r>
              <a:rPr lang="en-US" altLang="en-US" sz="3200" baseline="-25000"/>
              <a:t>1</a:t>
            </a:r>
            <a:r>
              <a:rPr lang="en-US" altLang="en-US" sz="3200"/>
              <a:t>(y</a:t>
            </a:r>
            <a:r>
              <a:rPr lang="en-US" altLang="en-US" sz="3200" baseline="-25000"/>
              <a:t>2</a:t>
            </a:r>
            <a:r>
              <a:rPr lang="en-US" altLang="en-US" sz="3200"/>
              <a:t>”)</a:t>
            </a:r>
          </a:p>
        </p:txBody>
      </p:sp>
      <p:sp>
        <p:nvSpPr>
          <p:cNvPr id="37904" name="Rectangle 16"/>
          <p:cNvSpPr>
            <a:spLocks noChangeArrowheads="1"/>
          </p:cNvSpPr>
          <p:nvPr/>
        </p:nvSpPr>
        <p:spPr bwMode="auto">
          <a:xfrm>
            <a:off x="1954213" y="5513388"/>
            <a:ext cx="13811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R</a:t>
            </a:r>
            <a:r>
              <a:rPr lang="en-US" altLang="en-US" sz="3200" baseline="-25000"/>
              <a:t>1</a:t>
            </a:r>
            <a:r>
              <a:rPr lang="en-US" altLang="en-US" sz="3200"/>
              <a:t>(y</a:t>
            </a:r>
            <a:r>
              <a:rPr lang="en-US" altLang="en-US" sz="3200" baseline="-25000"/>
              <a:t>2</a:t>
            </a:r>
            <a:r>
              <a:rPr lang="en-US" altLang="en-US" sz="3200"/>
              <a:t>’)</a:t>
            </a:r>
          </a:p>
        </p:txBody>
      </p:sp>
      <p:sp>
        <p:nvSpPr>
          <p:cNvPr id="37906" name="Rectangle 18"/>
          <p:cNvSpPr>
            <a:spLocks noChangeArrowheads="1"/>
          </p:cNvSpPr>
          <p:nvPr/>
        </p:nvSpPr>
        <p:spPr bwMode="auto">
          <a:xfrm>
            <a:off x="3670300" y="1303338"/>
            <a:ext cx="52990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Firm 1’s reaction curve</a:t>
            </a:r>
            <a:br>
              <a:rPr lang="en-US" altLang="en-US" sz="3200"/>
            </a:br>
            <a:r>
              <a:rPr lang="en-US" altLang="en-US" sz="3200"/>
              <a:t>passes through the “tops”</a:t>
            </a:r>
          </a:p>
          <a:p>
            <a:r>
              <a:rPr lang="en-US" altLang="en-US" sz="3200"/>
              <a:t>of firm 1’s iso-profit</a:t>
            </a:r>
            <a:br>
              <a:rPr lang="en-US" altLang="en-US" sz="3200"/>
            </a:br>
            <a:r>
              <a:rPr lang="en-US" altLang="en-US" sz="3200"/>
              <a:t>curves.</a:t>
            </a:r>
          </a:p>
        </p:txBody>
      </p:sp>
      <p:sp>
        <p:nvSpPr>
          <p:cNvPr id="37907" name="Rectangle 19"/>
          <p:cNvSpPr>
            <a:spLocks noChangeArrowheads="1"/>
          </p:cNvSpPr>
          <p:nvPr/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/>
            <a:r>
              <a:rPr lang="en-US" altLang="en-US" sz="4400" b="0">
                <a:solidFill>
                  <a:schemeClr val="tx2"/>
                </a:solidFill>
                <a:latin typeface="Times New Roman" panose="02020603050405020304" pitchFamily="18" charset="0"/>
              </a:rPr>
              <a:t>Iso-Profit Curves for Firm 1</a:t>
            </a:r>
          </a:p>
        </p:txBody>
      </p:sp>
      <p:sp>
        <p:nvSpPr>
          <p:cNvPr id="37908" name="Line 20"/>
          <p:cNvSpPr>
            <a:spLocks noChangeShapeType="1"/>
          </p:cNvSpPr>
          <p:nvPr/>
        </p:nvSpPr>
        <p:spPr bwMode="auto">
          <a:xfrm>
            <a:off x="1281113" y="2184400"/>
            <a:ext cx="528637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9" name="Oval 21"/>
          <p:cNvSpPr>
            <a:spLocks noChangeArrowheads="1"/>
          </p:cNvSpPr>
          <p:nvPr/>
        </p:nvSpPr>
        <p:spPr bwMode="auto">
          <a:xfrm>
            <a:off x="1743075" y="2084388"/>
            <a:ext cx="158750" cy="15875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10" name="Line 22"/>
          <p:cNvSpPr>
            <a:spLocks noChangeShapeType="1"/>
          </p:cNvSpPr>
          <p:nvPr/>
        </p:nvSpPr>
        <p:spPr bwMode="auto">
          <a:xfrm>
            <a:off x="1281113" y="4248150"/>
            <a:ext cx="10287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11" name="Oval 23"/>
          <p:cNvSpPr>
            <a:spLocks noChangeArrowheads="1"/>
          </p:cNvSpPr>
          <p:nvPr/>
        </p:nvSpPr>
        <p:spPr bwMode="auto">
          <a:xfrm>
            <a:off x="2262188" y="4168775"/>
            <a:ext cx="158750" cy="15875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-455613"/>
            <a:ext cx="10048875" cy="776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15" name="Line 3"/>
          <p:cNvSpPr>
            <a:spLocks noChangeShapeType="1"/>
          </p:cNvSpPr>
          <p:nvPr/>
        </p:nvSpPr>
        <p:spPr bwMode="auto">
          <a:xfrm>
            <a:off x="1285875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717550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5599113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38918" name="Line 6"/>
          <p:cNvSpPr>
            <a:spLocks noChangeShapeType="1"/>
          </p:cNvSpPr>
          <p:nvPr/>
        </p:nvSpPr>
        <p:spPr bwMode="auto">
          <a:xfrm flipH="1">
            <a:off x="1285875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/>
            <a:r>
              <a:rPr lang="en-US" altLang="en-US" sz="4400" b="0">
                <a:solidFill>
                  <a:schemeClr val="tx2"/>
                </a:solidFill>
                <a:latin typeface="Times New Roman" panose="02020603050405020304" pitchFamily="18" charset="0"/>
              </a:rPr>
              <a:t>Iso-Profit Curves for Firm 2</a:t>
            </a:r>
          </a:p>
        </p:txBody>
      </p:sp>
      <p:sp>
        <p:nvSpPr>
          <p:cNvPr id="38920" name="AutoShape 8"/>
          <p:cNvSpPr>
            <a:spLocks noChangeArrowheads="1"/>
          </p:cNvSpPr>
          <p:nvPr/>
        </p:nvSpPr>
        <p:spPr bwMode="auto">
          <a:xfrm>
            <a:off x="2571750" y="2571750"/>
            <a:ext cx="1857375" cy="333375"/>
          </a:xfrm>
          <a:prstGeom prst="leftArrow">
            <a:avLst>
              <a:gd name="adj1" fmla="val 50000"/>
              <a:gd name="adj2" fmla="val 278546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21" name="Rectangle 9"/>
          <p:cNvSpPr>
            <a:spLocks noChangeArrowheads="1"/>
          </p:cNvSpPr>
          <p:nvPr/>
        </p:nvSpPr>
        <p:spPr bwMode="auto">
          <a:xfrm>
            <a:off x="1789113" y="1279525"/>
            <a:ext cx="33623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Increasing profit</a:t>
            </a:r>
            <a:br>
              <a:rPr lang="en-US" altLang="en-US" sz="3200"/>
            </a:br>
            <a:r>
              <a:rPr lang="en-US" altLang="en-US" sz="3200"/>
              <a:t>for firm 2.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-455613"/>
            <a:ext cx="10048875" cy="776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39" name="Line 3"/>
          <p:cNvSpPr>
            <a:spLocks noChangeShapeType="1"/>
          </p:cNvSpPr>
          <p:nvPr/>
        </p:nvSpPr>
        <p:spPr bwMode="auto">
          <a:xfrm>
            <a:off x="1285875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717550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5599113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39942" name="Line 6"/>
          <p:cNvSpPr>
            <a:spLocks noChangeShapeType="1"/>
          </p:cNvSpPr>
          <p:nvPr/>
        </p:nvSpPr>
        <p:spPr bwMode="auto">
          <a:xfrm flipH="1">
            <a:off x="1285875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/>
            <a:r>
              <a:rPr lang="en-US" altLang="en-US" sz="4400" b="0">
                <a:solidFill>
                  <a:schemeClr val="tx2"/>
                </a:solidFill>
                <a:latin typeface="Times New Roman" panose="02020603050405020304" pitchFamily="18" charset="0"/>
              </a:rPr>
              <a:t>Iso-Profit Curves for Firm 2</a:t>
            </a:r>
          </a:p>
        </p:txBody>
      </p:sp>
      <p:sp>
        <p:nvSpPr>
          <p:cNvPr id="39944" name="Line 8"/>
          <p:cNvSpPr>
            <a:spLocks noChangeShapeType="1"/>
          </p:cNvSpPr>
          <p:nvPr/>
        </p:nvSpPr>
        <p:spPr bwMode="auto">
          <a:xfrm flipH="1" flipV="1">
            <a:off x="1298575" y="4262438"/>
            <a:ext cx="3963988" cy="9953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5" name="Rectangle 9"/>
          <p:cNvSpPr>
            <a:spLocks noChangeArrowheads="1"/>
          </p:cNvSpPr>
          <p:nvPr/>
        </p:nvSpPr>
        <p:spPr bwMode="auto">
          <a:xfrm>
            <a:off x="3670300" y="1303338"/>
            <a:ext cx="52990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Firm 2’s reaction curve</a:t>
            </a:r>
            <a:br>
              <a:rPr lang="en-US" altLang="en-US" sz="3200"/>
            </a:br>
            <a:r>
              <a:rPr lang="en-US" altLang="en-US" sz="3200"/>
              <a:t>passes through the “tops”</a:t>
            </a:r>
          </a:p>
          <a:p>
            <a:r>
              <a:rPr lang="en-US" altLang="en-US" sz="3200"/>
              <a:t>of firm 2’s iso-profit</a:t>
            </a:r>
            <a:br>
              <a:rPr lang="en-US" altLang="en-US" sz="3200"/>
            </a:br>
            <a:r>
              <a:rPr lang="en-US" altLang="en-US" sz="3200"/>
              <a:t>curves.</a:t>
            </a:r>
          </a:p>
        </p:txBody>
      </p:sp>
      <p:sp>
        <p:nvSpPr>
          <p:cNvPr id="39946" name="Rectangle 10"/>
          <p:cNvSpPr>
            <a:spLocks noChangeArrowheads="1"/>
          </p:cNvSpPr>
          <p:nvPr/>
        </p:nvSpPr>
        <p:spPr bwMode="auto">
          <a:xfrm>
            <a:off x="5241925" y="4660900"/>
            <a:ext cx="21050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 = R</a:t>
            </a:r>
            <a:r>
              <a:rPr lang="en-US" altLang="en-US" sz="3200" baseline="-25000"/>
              <a:t>2</a:t>
            </a:r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Q: Are the Cournot-Nash equilibrium profits the largest that the firms can earn in total?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41987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41990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1" name="Line 7"/>
          <p:cNvSpPr>
            <a:spLocks noChangeShapeType="1"/>
          </p:cNvSpPr>
          <p:nvPr/>
        </p:nvSpPr>
        <p:spPr bwMode="auto">
          <a:xfrm>
            <a:off x="1428750" y="1643063"/>
            <a:ext cx="2143125" cy="3881437"/>
          </a:xfrm>
          <a:prstGeom prst="line">
            <a:avLst/>
          </a:prstGeom>
          <a:noFill/>
          <a:ln w="25400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2" name="Line 8"/>
          <p:cNvSpPr>
            <a:spLocks noChangeShapeType="1"/>
          </p:cNvSpPr>
          <p:nvPr/>
        </p:nvSpPr>
        <p:spPr bwMode="auto">
          <a:xfrm>
            <a:off x="2681288" y="3876675"/>
            <a:ext cx="0" cy="164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3" name="Line 9"/>
          <p:cNvSpPr>
            <a:spLocks noChangeShapeType="1"/>
          </p:cNvSpPr>
          <p:nvPr/>
        </p:nvSpPr>
        <p:spPr bwMode="auto">
          <a:xfrm flipH="1">
            <a:off x="1425575" y="3876675"/>
            <a:ext cx="12414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4" name="Oval 10"/>
          <p:cNvSpPr>
            <a:spLocks noChangeArrowheads="1"/>
          </p:cNvSpPr>
          <p:nvPr/>
        </p:nvSpPr>
        <p:spPr bwMode="auto">
          <a:xfrm>
            <a:off x="2608263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5" name="Oval 11"/>
          <p:cNvSpPr>
            <a:spLocks noChangeArrowheads="1"/>
          </p:cNvSpPr>
          <p:nvPr/>
        </p:nvSpPr>
        <p:spPr bwMode="auto">
          <a:xfrm>
            <a:off x="1352550" y="380523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6" name="Rectangle 12"/>
          <p:cNvSpPr>
            <a:spLocks noChangeArrowheads="1"/>
          </p:cNvSpPr>
          <p:nvPr/>
        </p:nvSpPr>
        <p:spPr bwMode="auto">
          <a:xfrm>
            <a:off x="2468563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41997" name="Rectangle 13"/>
          <p:cNvSpPr>
            <a:spLocks noChangeArrowheads="1"/>
          </p:cNvSpPr>
          <p:nvPr/>
        </p:nvSpPr>
        <p:spPr bwMode="auto">
          <a:xfrm>
            <a:off x="750888" y="3570288"/>
            <a:ext cx="6556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41998" name="Line 14"/>
          <p:cNvSpPr>
            <a:spLocks noChangeShapeType="1"/>
          </p:cNvSpPr>
          <p:nvPr/>
        </p:nvSpPr>
        <p:spPr bwMode="auto">
          <a:xfrm>
            <a:off x="1425575" y="3154363"/>
            <a:ext cx="4070350" cy="2366962"/>
          </a:xfrm>
          <a:prstGeom prst="line">
            <a:avLst/>
          </a:prstGeom>
          <a:noFill/>
          <a:ln w="254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2001" name="Rectangle 17"/>
          <p:cNvSpPr>
            <a:spLocks noChangeArrowheads="1"/>
          </p:cNvSpPr>
          <p:nvPr/>
        </p:nvSpPr>
        <p:spPr bwMode="auto">
          <a:xfrm>
            <a:off x="3384550" y="2017713"/>
            <a:ext cx="56388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Are there other output level</a:t>
            </a:r>
            <a:br>
              <a:rPr lang="en-US" altLang="en-US" sz="3200"/>
            </a:br>
            <a:r>
              <a:rPr lang="en-US" altLang="en-US" sz="3200"/>
              <a:t>pairs (y</a:t>
            </a:r>
            <a:r>
              <a:rPr lang="en-US" altLang="en-US" sz="3200" baseline="-25000"/>
              <a:t>1</a:t>
            </a:r>
            <a:r>
              <a:rPr lang="en-US" altLang="en-US" sz="3200"/>
              <a:t>,y</a:t>
            </a:r>
            <a:r>
              <a:rPr lang="en-US" altLang="en-US" sz="3200" baseline="-25000"/>
              <a:t>2</a:t>
            </a:r>
            <a:r>
              <a:rPr lang="en-US" altLang="en-US" sz="3200"/>
              <a:t>) that give</a:t>
            </a:r>
            <a:br>
              <a:rPr lang="en-US" altLang="en-US" sz="3200"/>
            </a:br>
            <a:r>
              <a:rPr lang="en-US" altLang="en-US" sz="3200"/>
              <a:t>higher profits to both firms?</a:t>
            </a:r>
          </a:p>
        </p:txBody>
      </p:sp>
      <p:sp>
        <p:nvSpPr>
          <p:cNvPr id="42002" name="Rectangle 18"/>
          <p:cNvSpPr>
            <a:spLocks noChangeArrowheads="1"/>
          </p:cNvSpPr>
          <p:nvPr/>
        </p:nvSpPr>
        <p:spPr bwMode="auto">
          <a:xfrm>
            <a:off x="2051050" y="1017588"/>
            <a:ext cx="56197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*,y</a:t>
            </a:r>
            <a:r>
              <a:rPr lang="en-US" altLang="en-US" sz="3200" baseline="-25000"/>
              <a:t>2</a:t>
            </a:r>
            <a:r>
              <a:rPr lang="en-US" altLang="en-US" sz="3200"/>
              <a:t>*) is the Cournot-Nash</a:t>
            </a:r>
            <a:br>
              <a:rPr lang="en-US" altLang="en-US" sz="3200"/>
            </a:br>
            <a:r>
              <a:rPr lang="en-US" altLang="en-US" sz="3200"/>
              <a:t>equilibrium.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1026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99331" name="Line 1027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9332" name="Rectangle 1028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99333" name="Rectangle 1029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99334" name="Line 1030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9335" name="Line 1031"/>
          <p:cNvSpPr>
            <a:spLocks noChangeShapeType="1"/>
          </p:cNvSpPr>
          <p:nvPr/>
        </p:nvSpPr>
        <p:spPr bwMode="auto">
          <a:xfrm>
            <a:off x="1428750" y="1643063"/>
            <a:ext cx="2143125" cy="3881437"/>
          </a:xfrm>
          <a:prstGeom prst="line">
            <a:avLst/>
          </a:prstGeom>
          <a:noFill/>
          <a:ln w="25400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9336" name="Line 1032"/>
          <p:cNvSpPr>
            <a:spLocks noChangeShapeType="1"/>
          </p:cNvSpPr>
          <p:nvPr/>
        </p:nvSpPr>
        <p:spPr bwMode="auto">
          <a:xfrm>
            <a:off x="2681288" y="3876675"/>
            <a:ext cx="0" cy="164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9337" name="Line 1033"/>
          <p:cNvSpPr>
            <a:spLocks noChangeShapeType="1"/>
          </p:cNvSpPr>
          <p:nvPr/>
        </p:nvSpPr>
        <p:spPr bwMode="auto">
          <a:xfrm flipH="1">
            <a:off x="1425575" y="3876675"/>
            <a:ext cx="12414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9338" name="Oval 1034"/>
          <p:cNvSpPr>
            <a:spLocks noChangeArrowheads="1"/>
          </p:cNvSpPr>
          <p:nvPr/>
        </p:nvSpPr>
        <p:spPr bwMode="auto">
          <a:xfrm>
            <a:off x="2608263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9339" name="Oval 1035"/>
          <p:cNvSpPr>
            <a:spLocks noChangeArrowheads="1"/>
          </p:cNvSpPr>
          <p:nvPr/>
        </p:nvSpPr>
        <p:spPr bwMode="auto">
          <a:xfrm>
            <a:off x="1352550" y="380523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9340" name="Rectangle 1036"/>
          <p:cNvSpPr>
            <a:spLocks noChangeArrowheads="1"/>
          </p:cNvSpPr>
          <p:nvPr/>
        </p:nvSpPr>
        <p:spPr bwMode="auto">
          <a:xfrm>
            <a:off x="2468563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99341" name="Rectangle 1037"/>
          <p:cNvSpPr>
            <a:spLocks noChangeArrowheads="1"/>
          </p:cNvSpPr>
          <p:nvPr/>
        </p:nvSpPr>
        <p:spPr bwMode="auto">
          <a:xfrm>
            <a:off x="750888" y="3570288"/>
            <a:ext cx="6556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99342" name="Line 1038"/>
          <p:cNvSpPr>
            <a:spLocks noChangeShapeType="1"/>
          </p:cNvSpPr>
          <p:nvPr/>
        </p:nvSpPr>
        <p:spPr bwMode="auto">
          <a:xfrm>
            <a:off x="1425575" y="3154363"/>
            <a:ext cx="4070350" cy="2366962"/>
          </a:xfrm>
          <a:prstGeom prst="line">
            <a:avLst/>
          </a:prstGeom>
          <a:noFill/>
          <a:ln w="254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9343" name="Arc 1039"/>
          <p:cNvSpPr>
            <a:spLocks/>
          </p:cNvSpPr>
          <p:nvPr/>
        </p:nvSpPr>
        <p:spPr bwMode="auto">
          <a:xfrm>
            <a:off x="1735138" y="3883025"/>
            <a:ext cx="1847850" cy="2524125"/>
          </a:xfrm>
          <a:custGeom>
            <a:avLst/>
            <a:gdLst>
              <a:gd name="G0" fmla="+- 19958 0 0"/>
              <a:gd name="G1" fmla="+- 21600 0 0"/>
              <a:gd name="G2" fmla="+- 21600 0 0"/>
              <a:gd name="T0" fmla="*/ 0 w 39925"/>
              <a:gd name="T1" fmla="*/ 13339 h 21600"/>
              <a:gd name="T2" fmla="*/ 39925 w 39925"/>
              <a:gd name="T3" fmla="*/ 13362 h 21600"/>
              <a:gd name="T4" fmla="*/ 19958 w 3992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925" h="21600" fill="none" extrusionOk="0">
                <a:moveTo>
                  <a:pt x="0" y="13339"/>
                </a:moveTo>
                <a:cubicBezTo>
                  <a:pt x="3342" y="5265"/>
                  <a:pt x="11219" y="-1"/>
                  <a:pt x="19958" y="0"/>
                </a:cubicBezTo>
                <a:cubicBezTo>
                  <a:pt x="28705" y="0"/>
                  <a:pt x="36589" y="5275"/>
                  <a:pt x="39925" y="13361"/>
                </a:cubicBezTo>
              </a:path>
              <a:path w="39925" h="21600" stroke="0" extrusionOk="0">
                <a:moveTo>
                  <a:pt x="0" y="13339"/>
                </a:moveTo>
                <a:cubicBezTo>
                  <a:pt x="3342" y="5265"/>
                  <a:pt x="11219" y="-1"/>
                  <a:pt x="19958" y="0"/>
                </a:cubicBezTo>
                <a:cubicBezTo>
                  <a:pt x="28705" y="0"/>
                  <a:pt x="36589" y="5275"/>
                  <a:pt x="39925" y="13361"/>
                </a:cubicBezTo>
                <a:lnTo>
                  <a:pt x="19958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9345" name="Rectangle 1041"/>
          <p:cNvSpPr>
            <a:spLocks noChangeArrowheads="1"/>
          </p:cNvSpPr>
          <p:nvPr/>
        </p:nvSpPr>
        <p:spPr bwMode="auto">
          <a:xfrm>
            <a:off x="3384550" y="2017713"/>
            <a:ext cx="56388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Are there other output level</a:t>
            </a:r>
            <a:br>
              <a:rPr lang="en-US" altLang="en-US" sz="3200"/>
            </a:br>
            <a:r>
              <a:rPr lang="en-US" altLang="en-US" sz="3200"/>
              <a:t>pairs (y</a:t>
            </a:r>
            <a:r>
              <a:rPr lang="en-US" altLang="en-US" sz="3200" baseline="-25000"/>
              <a:t>1</a:t>
            </a:r>
            <a:r>
              <a:rPr lang="en-US" altLang="en-US" sz="3200"/>
              <a:t>,y</a:t>
            </a:r>
            <a:r>
              <a:rPr lang="en-US" altLang="en-US" sz="3200" baseline="-25000"/>
              <a:t>2</a:t>
            </a:r>
            <a:r>
              <a:rPr lang="en-US" altLang="en-US" sz="3200"/>
              <a:t>) that give</a:t>
            </a:r>
            <a:br>
              <a:rPr lang="en-US" altLang="en-US" sz="3200"/>
            </a:br>
            <a:r>
              <a:rPr lang="en-US" altLang="en-US" sz="3200"/>
              <a:t>higher profits to both firms?</a:t>
            </a:r>
          </a:p>
        </p:txBody>
      </p:sp>
      <p:sp>
        <p:nvSpPr>
          <p:cNvPr id="99346" name="Rectangle 1042"/>
          <p:cNvSpPr>
            <a:spLocks noChangeArrowheads="1"/>
          </p:cNvSpPr>
          <p:nvPr/>
        </p:nvSpPr>
        <p:spPr bwMode="auto">
          <a:xfrm>
            <a:off x="2051050" y="1017588"/>
            <a:ext cx="56197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*,y</a:t>
            </a:r>
            <a:r>
              <a:rPr lang="en-US" altLang="en-US" sz="3200" baseline="-25000"/>
              <a:t>2</a:t>
            </a:r>
            <a:r>
              <a:rPr lang="en-US" altLang="en-US" sz="3200"/>
              <a:t>*) is the Cournot-Nash</a:t>
            </a:r>
            <a:br>
              <a:rPr lang="en-US" altLang="en-US" sz="3200"/>
            </a:br>
            <a:r>
              <a:rPr lang="en-US" altLang="en-US" sz="3200"/>
              <a:t>equilibrium.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1026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100355" name="Line 1027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0356" name="Rectangle 1028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100357" name="Rectangle 1029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100358" name="Line 1030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0359" name="Line 1031"/>
          <p:cNvSpPr>
            <a:spLocks noChangeShapeType="1"/>
          </p:cNvSpPr>
          <p:nvPr/>
        </p:nvSpPr>
        <p:spPr bwMode="auto">
          <a:xfrm>
            <a:off x="1428750" y="1643063"/>
            <a:ext cx="2143125" cy="3881437"/>
          </a:xfrm>
          <a:prstGeom prst="line">
            <a:avLst/>
          </a:prstGeom>
          <a:noFill/>
          <a:ln w="25400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0360" name="Line 1032"/>
          <p:cNvSpPr>
            <a:spLocks noChangeShapeType="1"/>
          </p:cNvSpPr>
          <p:nvPr/>
        </p:nvSpPr>
        <p:spPr bwMode="auto">
          <a:xfrm>
            <a:off x="2681288" y="3876675"/>
            <a:ext cx="0" cy="164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0361" name="Line 1033"/>
          <p:cNvSpPr>
            <a:spLocks noChangeShapeType="1"/>
          </p:cNvSpPr>
          <p:nvPr/>
        </p:nvSpPr>
        <p:spPr bwMode="auto">
          <a:xfrm flipH="1">
            <a:off x="1425575" y="3876675"/>
            <a:ext cx="12414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0362" name="Oval 1034"/>
          <p:cNvSpPr>
            <a:spLocks noChangeArrowheads="1"/>
          </p:cNvSpPr>
          <p:nvPr/>
        </p:nvSpPr>
        <p:spPr bwMode="auto">
          <a:xfrm>
            <a:off x="2608263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0363" name="Oval 1035"/>
          <p:cNvSpPr>
            <a:spLocks noChangeArrowheads="1"/>
          </p:cNvSpPr>
          <p:nvPr/>
        </p:nvSpPr>
        <p:spPr bwMode="auto">
          <a:xfrm>
            <a:off x="1352550" y="380523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0364" name="Rectangle 1036"/>
          <p:cNvSpPr>
            <a:spLocks noChangeArrowheads="1"/>
          </p:cNvSpPr>
          <p:nvPr/>
        </p:nvSpPr>
        <p:spPr bwMode="auto">
          <a:xfrm>
            <a:off x="2468563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100365" name="Rectangle 1037"/>
          <p:cNvSpPr>
            <a:spLocks noChangeArrowheads="1"/>
          </p:cNvSpPr>
          <p:nvPr/>
        </p:nvSpPr>
        <p:spPr bwMode="auto">
          <a:xfrm>
            <a:off x="750888" y="3570288"/>
            <a:ext cx="6556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100366" name="Line 1038"/>
          <p:cNvSpPr>
            <a:spLocks noChangeShapeType="1"/>
          </p:cNvSpPr>
          <p:nvPr/>
        </p:nvSpPr>
        <p:spPr bwMode="auto">
          <a:xfrm>
            <a:off x="1425575" y="3154363"/>
            <a:ext cx="4070350" cy="2366962"/>
          </a:xfrm>
          <a:prstGeom prst="line">
            <a:avLst/>
          </a:prstGeom>
          <a:noFill/>
          <a:ln w="254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0367" name="Arc 1039"/>
          <p:cNvSpPr>
            <a:spLocks/>
          </p:cNvSpPr>
          <p:nvPr/>
        </p:nvSpPr>
        <p:spPr bwMode="auto">
          <a:xfrm>
            <a:off x="1735138" y="3883025"/>
            <a:ext cx="1847850" cy="2524125"/>
          </a:xfrm>
          <a:custGeom>
            <a:avLst/>
            <a:gdLst>
              <a:gd name="G0" fmla="+- 19958 0 0"/>
              <a:gd name="G1" fmla="+- 21600 0 0"/>
              <a:gd name="G2" fmla="+- 21600 0 0"/>
              <a:gd name="T0" fmla="*/ 0 w 39925"/>
              <a:gd name="T1" fmla="*/ 13339 h 21600"/>
              <a:gd name="T2" fmla="*/ 39925 w 39925"/>
              <a:gd name="T3" fmla="*/ 13362 h 21600"/>
              <a:gd name="T4" fmla="*/ 19958 w 3992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925" h="21600" fill="none" extrusionOk="0">
                <a:moveTo>
                  <a:pt x="0" y="13339"/>
                </a:moveTo>
                <a:cubicBezTo>
                  <a:pt x="3342" y="5265"/>
                  <a:pt x="11219" y="-1"/>
                  <a:pt x="19958" y="0"/>
                </a:cubicBezTo>
                <a:cubicBezTo>
                  <a:pt x="28705" y="0"/>
                  <a:pt x="36589" y="5275"/>
                  <a:pt x="39925" y="13361"/>
                </a:cubicBezTo>
              </a:path>
              <a:path w="39925" h="21600" stroke="0" extrusionOk="0">
                <a:moveTo>
                  <a:pt x="0" y="13339"/>
                </a:moveTo>
                <a:cubicBezTo>
                  <a:pt x="3342" y="5265"/>
                  <a:pt x="11219" y="-1"/>
                  <a:pt x="19958" y="0"/>
                </a:cubicBezTo>
                <a:cubicBezTo>
                  <a:pt x="28705" y="0"/>
                  <a:pt x="36589" y="5275"/>
                  <a:pt x="39925" y="13361"/>
                </a:cubicBezTo>
                <a:lnTo>
                  <a:pt x="19958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0368" name="Arc 1040"/>
          <p:cNvSpPr>
            <a:spLocks/>
          </p:cNvSpPr>
          <p:nvPr/>
        </p:nvSpPr>
        <p:spPr bwMode="auto">
          <a:xfrm>
            <a:off x="149225" y="3038475"/>
            <a:ext cx="2524125" cy="1684338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90"/>
              <a:gd name="T2" fmla="*/ 11544 w 21600"/>
              <a:gd name="T3" fmla="*/ 36390 h 36390"/>
              <a:gd name="T4" fmla="*/ 0 w 21600"/>
              <a:gd name="T5" fmla="*/ 18134 h 36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90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41"/>
                  <a:pt x="17804" y="32431"/>
                  <a:pt x="11544" y="36390"/>
                </a:cubicBezTo>
              </a:path>
              <a:path w="21600" h="36390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41"/>
                  <a:pt x="17804" y="32431"/>
                  <a:pt x="11544" y="36390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0369" name="Rectangle 1041"/>
          <p:cNvSpPr>
            <a:spLocks noChangeArrowheads="1"/>
          </p:cNvSpPr>
          <p:nvPr/>
        </p:nvSpPr>
        <p:spPr bwMode="auto">
          <a:xfrm>
            <a:off x="3384550" y="2017713"/>
            <a:ext cx="56388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Are there other output level</a:t>
            </a:r>
            <a:br>
              <a:rPr lang="en-US" altLang="en-US" sz="3200"/>
            </a:br>
            <a:r>
              <a:rPr lang="en-US" altLang="en-US" sz="3200"/>
              <a:t>pairs (y</a:t>
            </a:r>
            <a:r>
              <a:rPr lang="en-US" altLang="en-US" sz="3200" baseline="-25000"/>
              <a:t>1</a:t>
            </a:r>
            <a:r>
              <a:rPr lang="en-US" altLang="en-US" sz="3200"/>
              <a:t>,y</a:t>
            </a:r>
            <a:r>
              <a:rPr lang="en-US" altLang="en-US" sz="3200" baseline="-25000"/>
              <a:t>2</a:t>
            </a:r>
            <a:r>
              <a:rPr lang="en-US" altLang="en-US" sz="3200"/>
              <a:t>) that give</a:t>
            </a:r>
            <a:br>
              <a:rPr lang="en-US" altLang="en-US" sz="3200"/>
            </a:br>
            <a:r>
              <a:rPr lang="en-US" altLang="en-US" sz="3200"/>
              <a:t>higher profits to both firms?</a:t>
            </a:r>
          </a:p>
        </p:txBody>
      </p:sp>
      <p:sp>
        <p:nvSpPr>
          <p:cNvPr id="100370" name="Rectangle 1042"/>
          <p:cNvSpPr>
            <a:spLocks noChangeArrowheads="1"/>
          </p:cNvSpPr>
          <p:nvPr/>
        </p:nvSpPr>
        <p:spPr bwMode="auto">
          <a:xfrm>
            <a:off x="2051050" y="1017588"/>
            <a:ext cx="56197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*,y</a:t>
            </a:r>
            <a:r>
              <a:rPr lang="en-US" altLang="en-US" sz="3200" baseline="-25000"/>
              <a:t>2</a:t>
            </a:r>
            <a:r>
              <a:rPr lang="en-US" altLang="en-US" sz="3200"/>
              <a:t>*) is the Cournot-Nash</a:t>
            </a:r>
            <a:br>
              <a:rPr lang="en-US" altLang="en-US" sz="3200"/>
            </a:br>
            <a:r>
              <a:rPr lang="en-US" altLang="en-US" sz="3200"/>
              <a:t>equilibrium.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43011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43014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5" name="Line 7"/>
          <p:cNvSpPr>
            <a:spLocks noChangeShapeType="1"/>
          </p:cNvSpPr>
          <p:nvPr/>
        </p:nvSpPr>
        <p:spPr bwMode="auto">
          <a:xfrm>
            <a:off x="1428750" y="1643063"/>
            <a:ext cx="2143125" cy="3881437"/>
          </a:xfrm>
          <a:prstGeom prst="line">
            <a:avLst/>
          </a:prstGeom>
          <a:noFill/>
          <a:ln w="25400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6" name="Line 8"/>
          <p:cNvSpPr>
            <a:spLocks noChangeShapeType="1"/>
          </p:cNvSpPr>
          <p:nvPr/>
        </p:nvSpPr>
        <p:spPr bwMode="auto">
          <a:xfrm>
            <a:off x="2681288" y="3876675"/>
            <a:ext cx="0" cy="164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7" name="Line 9"/>
          <p:cNvSpPr>
            <a:spLocks noChangeShapeType="1"/>
          </p:cNvSpPr>
          <p:nvPr/>
        </p:nvSpPr>
        <p:spPr bwMode="auto">
          <a:xfrm flipH="1">
            <a:off x="1425575" y="3876675"/>
            <a:ext cx="12414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8" name="Oval 10"/>
          <p:cNvSpPr>
            <a:spLocks noChangeArrowheads="1"/>
          </p:cNvSpPr>
          <p:nvPr/>
        </p:nvSpPr>
        <p:spPr bwMode="auto">
          <a:xfrm>
            <a:off x="2608263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9" name="Oval 11"/>
          <p:cNvSpPr>
            <a:spLocks noChangeArrowheads="1"/>
          </p:cNvSpPr>
          <p:nvPr/>
        </p:nvSpPr>
        <p:spPr bwMode="auto">
          <a:xfrm>
            <a:off x="1352550" y="380523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0" name="Rectangle 12"/>
          <p:cNvSpPr>
            <a:spLocks noChangeArrowheads="1"/>
          </p:cNvSpPr>
          <p:nvPr/>
        </p:nvSpPr>
        <p:spPr bwMode="auto">
          <a:xfrm>
            <a:off x="2468563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43021" name="Rectangle 13"/>
          <p:cNvSpPr>
            <a:spLocks noChangeArrowheads="1"/>
          </p:cNvSpPr>
          <p:nvPr/>
        </p:nvSpPr>
        <p:spPr bwMode="auto">
          <a:xfrm>
            <a:off x="750888" y="3570288"/>
            <a:ext cx="6556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43022" name="Line 14"/>
          <p:cNvSpPr>
            <a:spLocks noChangeShapeType="1"/>
          </p:cNvSpPr>
          <p:nvPr/>
        </p:nvSpPr>
        <p:spPr bwMode="auto">
          <a:xfrm>
            <a:off x="1425575" y="3154363"/>
            <a:ext cx="4070350" cy="2366962"/>
          </a:xfrm>
          <a:prstGeom prst="line">
            <a:avLst/>
          </a:prstGeom>
          <a:noFill/>
          <a:ln w="254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3" name="Arc 15"/>
          <p:cNvSpPr>
            <a:spLocks/>
          </p:cNvSpPr>
          <p:nvPr/>
        </p:nvSpPr>
        <p:spPr bwMode="auto">
          <a:xfrm>
            <a:off x="1735138" y="3883025"/>
            <a:ext cx="1847850" cy="2524125"/>
          </a:xfrm>
          <a:custGeom>
            <a:avLst/>
            <a:gdLst>
              <a:gd name="G0" fmla="+- 19958 0 0"/>
              <a:gd name="G1" fmla="+- 21600 0 0"/>
              <a:gd name="G2" fmla="+- 21600 0 0"/>
              <a:gd name="T0" fmla="*/ 0 w 39925"/>
              <a:gd name="T1" fmla="*/ 13339 h 21600"/>
              <a:gd name="T2" fmla="*/ 39925 w 39925"/>
              <a:gd name="T3" fmla="*/ 13362 h 21600"/>
              <a:gd name="T4" fmla="*/ 19958 w 3992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925" h="21600" fill="none" extrusionOk="0">
                <a:moveTo>
                  <a:pt x="0" y="13339"/>
                </a:moveTo>
                <a:cubicBezTo>
                  <a:pt x="3342" y="5265"/>
                  <a:pt x="11219" y="-1"/>
                  <a:pt x="19958" y="0"/>
                </a:cubicBezTo>
                <a:cubicBezTo>
                  <a:pt x="28705" y="0"/>
                  <a:pt x="36589" y="5275"/>
                  <a:pt x="39925" y="13361"/>
                </a:cubicBezTo>
              </a:path>
              <a:path w="39925" h="21600" stroke="0" extrusionOk="0">
                <a:moveTo>
                  <a:pt x="0" y="13339"/>
                </a:moveTo>
                <a:cubicBezTo>
                  <a:pt x="3342" y="5265"/>
                  <a:pt x="11219" y="-1"/>
                  <a:pt x="19958" y="0"/>
                </a:cubicBezTo>
                <a:cubicBezTo>
                  <a:pt x="28705" y="0"/>
                  <a:pt x="36589" y="5275"/>
                  <a:pt x="39925" y="13361"/>
                </a:cubicBezTo>
                <a:lnTo>
                  <a:pt x="19958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4" name="Arc 16"/>
          <p:cNvSpPr>
            <a:spLocks/>
          </p:cNvSpPr>
          <p:nvPr/>
        </p:nvSpPr>
        <p:spPr bwMode="auto">
          <a:xfrm>
            <a:off x="149225" y="3038475"/>
            <a:ext cx="2524125" cy="1684338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90"/>
              <a:gd name="T2" fmla="*/ 11544 w 21600"/>
              <a:gd name="T3" fmla="*/ 36390 h 36390"/>
              <a:gd name="T4" fmla="*/ 0 w 21600"/>
              <a:gd name="T5" fmla="*/ 18134 h 36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90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41"/>
                  <a:pt x="17804" y="32431"/>
                  <a:pt x="11544" y="36390"/>
                </a:cubicBezTo>
              </a:path>
              <a:path w="21600" h="36390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41"/>
                  <a:pt x="17804" y="32431"/>
                  <a:pt x="11544" y="36390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5" name="Rectangle 17"/>
          <p:cNvSpPr>
            <a:spLocks noChangeArrowheads="1"/>
          </p:cNvSpPr>
          <p:nvPr/>
        </p:nvSpPr>
        <p:spPr bwMode="auto">
          <a:xfrm>
            <a:off x="2051050" y="1017588"/>
            <a:ext cx="56197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*,y</a:t>
            </a:r>
            <a:r>
              <a:rPr lang="en-US" altLang="en-US" sz="3200" baseline="-25000"/>
              <a:t>2</a:t>
            </a:r>
            <a:r>
              <a:rPr lang="en-US" altLang="en-US" sz="3200"/>
              <a:t>*) is the Cournot-Nash</a:t>
            </a:r>
            <a:br>
              <a:rPr lang="en-US" altLang="en-US" sz="3200"/>
            </a:br>
            <a:r>
              <a:rPr lang="en-US" altLang="en-US" sz="3200"/>
              <a:t>equilibrium.</a:t>
            </a:r>
          </a:p>
        </p:txBody>
      </p:sp>
      <p:sp>
        <p:nvSpPr>
          <p:cNvPr id="43026" name="AutoShape 18"/>
          <p:cNvSpPr>
            <a:spLocks noChangeArrowheads="1"/>
          </p:cNvSpPr>
          <p:nvPr/>
        </p:nvSpPr>
        <p:spPr bwMode="auto">
          <a:xfrm>
            <a:off x="2738438" y="2595563"/>
            <a:ext cx="1285875" cy="357187"/>
          </a:xfrm>
          <a:prstGeom prst="leftArrow">
            <a:avLst>
              <a:gd name="adj1" fmla="val 50000"/>
              <a:gd name="adj2" fmla="val 179984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7" name="Rectangle 19"/>
          <p:cNvSpPr>
            <a:spLocks noChangeArrowheads="1"/>
          </p:cNvSpPr>
          <p:nvPr/>
        </p:nvSpPr>
        <p:spPr bwMode="auto">
          <a:xfrm>
            <a:off x="2598738" y="2065338"/>
            <a:ext cx="20431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2</a:t>
            </a:r>
          </a:p>
        </p:txBody>
      </p:sp>
      <p:sp>
        <p:nvSpPr>
          <p:cNvPr id="43028" name="AutoShape 20"/>
          <p:cNvSpPr>
            <a:spLocks noChangeArrowheads="1"/>
          </p:cNvSpPr>
          <p:nvPr/>
        </p:nvSpPr>
        <p:spPr bwMode="auto">
          <a:xfrm>
            <a:off x="4608513" y="3201988"/>
            <a:ext cx="357187" cy="1285875"/>
          </a:xfrm>
          <a:prstGeom prst="downArrow">
            <a:avLst>
              <a:gd name="adj1" fmla="val 50000"/>
              <a:gd name="adj2" fmla="val 180017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9" name="Rectangle 21"/>
          <p:cNvSpPr>
            <a:spLocks noChangeArrowheads="1"/>
          </p:cNvSpPr>
          <p:nvPr/>
        </p:nvSpPr>
        <p:spPr bwMode="auto">
          <a:xfrm>
            <a:off x="5194300" y="3327400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44035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44038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39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0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1" name="Line 9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2" name="Line 10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3" name="Rectangle 11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44044" name="Rectangle 12"/>
          <p:cNvSpPr>
            <a:spLocks noChangeArrowheads="1"/>
          </p:cNvSpPr>
          <p:nvPr/>
        </p:nvSpPr>
        <p:spPr bwMode="auto">
          <a:xfrm>
            <a:off x="750888" y="2970213"/>
            <a:ext cx="6556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44045" name="Oval 13"/>
          <p:cNvSpPr>
            <a:spLocks noChangeArrowheads="1"/>
          </p:cNvSpPr>
          <p:nvPr/>
        </p:nvSpPr>
        <p:spPr bwMode="auto">
          <a:xfrm>
            <a:off x="3365500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6" name="Oval 14"/>
          <p:cNvSpPr>
            <a:spLocks noChangeArrowheads="1"/>
          </p:cNvSpPr>
          <p:nvPr/>
        </p:nvSpPr>
        <p:spPr bwMode="auto">
          <a:xfrm>
            <a:off x="1352550" y="314801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7" name="AutoShape 15"/>
          <p:cNvSpPr>
            <a:spLocks noChangeArrowheads="1"/>
          </p:cNvSpPr>
          <p:nvPr/>
        </p:nvSpPr>
        <p:spPr bwMode="auto">
          <a:xfrm>
            <a:off x="3381375" y="2190750"/>
            <a:ext cx="1285875" cy="357188"/>
          </a:xfrm>
          <a:prstGeom prst="leftArrow">
            <a:avLst>
              <a:gd name="adj1" fmla="val 50000"/>
              <a:gd name="adj2" fmla="val 179983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8" name="Rectangle 16"/>
          <p:cNvSpPr>
            <a:spLocks noChangeArrowheads="1"/>
          </p:cNvSpPr>
          <p:nvPr/>
        </p:nvSpPr>
        <p:spPr bwMode="auto">
          <a:xfrm>
            <a:off x="3241675" y="1660525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2</a:t>
            </a:r>
          </a:p>
        </p:txBody>
      </p:sp>
      <p:sp>
        <p:nvSpPr>
          <p:cNvPr id="44049" name="AutoShape 17"/>
          <p:cNvSpPr>
            <a:spLocks noChangeArrowheads="1"/>
          </p:cNvSpPr>
          <p:nvPr/>
        </p:nvSpPr>
        <p:spPr bwMode="auto">
          <a:xfrm>
            <a:off x="4918075" y="3225800"/>
            <a:ext cx="357188" cy="1285875"/>
          </a:xfrm>
          <a:prstGeom prst="downArrow">
            <a:avLst>
              <a:gd name="adj1" fmla="val 50000"/>
              <a:gd name="adj2" fmla="val 180016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50" name="Rectangle 18"/>
          <p:cNvSpPr>
            <a:spLocks noChangeArrowheads="1"/>
          </p:cNvSpPr>
          <p:nvPr/>
        </p:nvSpPr>
        <p:spPr bwMode="auto">
          <a:xfrm>
            <a:off x="5194300" y="3327400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1</a:t>
            </a:r>
          </a:p>
        </p:txBody>
      </p:sp>
      <p:sp>
        <p:nvSpPr>
          <p:cNvPr id="44051" name="Line 19"/>
          <p:cNvSpPr>
            <a:spLocks noChangeShapeType="1"/>
          </p:cNvSpPr>
          <p:nvPr/>
        </p:nvSpPr>
        <p:spPr bwMode="auto">
          <a:xfrm>
            <a:off x="3159125" y="3484563"/>
            <a:ext cx="0" cy="25987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52" name="Line 20"/>
          <p:cNvSpPr>
            <a:spLocks noChangeShapeType="1"/>
          </p:cNvSpPr>
          <p:nvPr/>
        </p:nvSpPr>
        <p:spPr bwMode="auto">
          <a:xfrm flipH="1">
            <a:off x="835025" y="3487738"/>
            <a:ext cx="23241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53" name="Oval 21"/>
          <p:cNvSpPr>
            <a:spLocks noChangeArrowheads="1"/>
          </p:cNvSpPr>
          <p:nvPr/>
        </p:nvSpPr>
        <p:spPr bwMode="auto">
          <a:xfrm>
            <a:off x="1352550" y="340836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54" name="Oval 22"/>
          <p:cNvSpPr>
            <a:spLocks noChangeArrowheads="1"/>
          </p:cNvSpPr>
          <p:nvPr/>
        </p:nvSpPr>
        <p:spPr bwMode="auto">
          <a:xfrm>
            <a:off x="3089275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55" name="Rectangle 23"/>
          <p:cNvSpPr>
            <a:spLocks noChangeArrowheads="1"/>
          </p:cNvSpPr>
          <p:nvPr/>
        </p:nvSpPr>
        <p:spPr bwMode="auto">
          <a:xfrm>
            <a:off x="293688" y="3213100"/>
            <a:ext cx="615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’</a:t>
            </a:r>
          </a:p>
        </p:txBody>
      </p:sp>
      <p:sp>
        <p:nvSpPr>
          <p:cNvPr id="44056" name="Rectangle 24"/>
          <p:cNvSpPr>
            <a:spLocks noChangeArrowheads="1"/>
          </p:cNvSpPr>
          <p:nvPr/>
        </p:nvSpPr>
        <p:spPr bwMode="auto">
          <a:xfrm>
            <a:off x="2924175" y="5976938"/>
            <a:ext cx="615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45059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45062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3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4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5" name="Arc 9"/>
          <p:cNvSpPr>
            <a:spLocks/>
          </p:cNvSpPr>
          <p:nvPr/>
        </p:nvSpPr>
        <p:spPr bwMode="auto">
          <a:xfrm>
            <a:off x="2193925" y="3406775"/>
            <a:ext cx="2574925" cy="3033713"/>
          </a:xfrm>
          <a:custGeom>
            <a:avLst/>
            <a:gdLst>
              <a:gd name="G0" fmla="+- 18179 0 0"/>
              <a:gd name="G1" fmla="+- 21600 0 0"/>
              <a:gd name="G2" fmla="+- 21600 0 0"/>
              <a:gd name="T0" fmla="*/ 0 w 36428"/>
              <a:gd name="T1" fmla="*/ 9935 h 21600"/>
              <a:gd name="T2" fmla="*/ 36428 w 36428"/>
              <a:gd name="T3" fmla="*/ 10044 h 21600"/>
              <a:gd name="T4" fmla="*/ 18179 w 3642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28" h="21600" fill="none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</a:path>
              <a:path w="36428" h="21600" stroke="0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  <a:lnTo>
                  <a:pt x="18179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6" name="Arc 10"/>
          <p:cNvSpPr>
            <a:spLocks/>
          </p:cNvSpPr>
          <p:nvPr/>
        </p:nvSpPr>
        <p:spPr bwMode="auto">
          <a:xfrm>
            <a:off x="217488" y="1863725"/>
            <a:ext cx="3011487" cy="2646363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81"/>
              <a:gd name="T2" fmla="*/ 11558 w 21600"/>
              <a:gd name="T3" fmla="*/ 36381 h 36381"/>
              <a:gd name="T4" fmla="*/ 0 w 21600"/>
              <a:gd name="T5" fmla="*/ 18134 h 36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1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</a:path>
              <a:path w="21600" h="36381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7" name="Line 11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8" name="Line 12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9" name="Rectangle 13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45070" name="Rectangle 14"/>
          <p:cNvSpPr>
            <a:spLocks noChangeArrowheads="1"/>
          </p:cNvSpPr>
          <p:nvPr/>
        </p:nvSpPr>
        <p:spPr bwMode="auto">
          <a:xfrm>
            <a:off x="750888" y="28702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45071" name="Oval 15"/>
          <p:cNvSpPr>
            <a:spLocks noChangeArrowheads="1"/>
          </p:cNvSpPr>
          <p:nvPr/>
        </p:nvSpPr>
        <p:spPr bwMode="auto">
          <a:xfrm>
            <a:off x="3365500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72" name="Oval 16"/>
          <p:cNvSpPr>
            <a:spLocks noChangeArrowheads="1"/>
          </p:cNvSpPr>
          <p:nvPr/>
        </p:nvSpPr>
        <p:spPr bwMode="auto">
          <a:xfrm>
            <a:off x="1352550" y="314801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73" name="Line 17"/>
          <p:cNvSpPr>
            <a:spLocks noChangeShapeType="1"/>
          </p:cNvSpPr>
          <p:nvPr/>
        </p:nvSpPr>
        <p:spPr bwMode="auto">
          <a:xfrm>
            <a:off x="3159125" y="3484563"/>
            <a:ext cx="0" cy="25987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74" name="Line 18"/>
          <p:cNvSpPr>
            <a:spLocks noChangeShapeType="1"/>
          </p:cNvSpPr>
          <p:nvPr/>
        </p:nvSpPr>
        <p:spPr bwMode="auto">
          <a:xfrm flipH="1">
            <a:off x="835025" y="3487738"/>
            <a:ext cx="23241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75" name="Oval 19"/>
          <p:cNvSpPr>
            <a:spLocks noChangeArrowheads="1"/>
          </p:cNvSpPr>
          <p:nvPr/>
        </p:nvSpPr>
        <p:spPr bwMode="auto">
          <a:xfrm>
            <a:off x="1352550" y="340836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76" name="Oval 20"/>
          <p:cNvSpPr>
            <a:spLocks noChangeArrowheads="1"/>
          </p:cNvSpPr>
          <p:nvPr/>
        </p:nvSpPr>
        <p:spPr bwMode="auto">
          <a:xfrm>
            <a:off x="3089275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77" name="Rectangle 21"/>
          <p:cNvSpPr>
            <a:spLocks noChangeArrowheads="1"/>
          </p:cNvSpPr>
          <p:nvPr/>
        </p:nvSpPr>
        <p:spPr bwMode="auto">
          <a:xfrm>
            <a:off x="293688" y="3213100"/>
            <a:ext cx="615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’</a:t>
            </a:r>
          </a:p>
        </p:txBody>
      </p:sp>
      <p:sp>
        <p:nvSpPr>
          <p:cNvPr id="45078" name="Rectangle 22"/>
          <p:cNvSpPr>
            <a:spLocks noChangeArrowheads="1"/>
          </p:cNvSpPr>
          <p:nvPr/>
        </p:nvSpPr>
        <p:spPr bwMode="auto">
          <a:xfrm>
            <a:off x="2924175" y="5976938"/>
            <a:ext cx="615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’</a:t>
            </a:r>
          </a:p>
        </p:txBody>
      </p:sp>
      <p:sp>
        <p:nvSpPr>
          <p:cNvPr id="45079" name="AutoShape 23"/>
          <p:cNvSpPr>
            <a:spLocks noChangeArrowheads="1"/>
          </p:cNvSpPr>
          <p:nvPr/>
        </p:nvSpPr>
        <p:spPr bwMode="auto">
          <a:xfrm>
            <a:off x="3381375" y="2190750"/>
            <a:ext cx="1285875" cy="357188"/>
          </a:xfrm>
          <a:prstGeom prst="leftArrow">
            <a:avLst>
              <a:gd name="adj1" fmla="val 50000"/>
              <a:gd name="adj2" fmla="val 179983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80" name="Rectangle 24"/>
          <p:cNvSpPr>
            <a:spLocks noChangeArrowheads="1"/>
          </p:cNvSpPr>
          <p:nvPr/>
        </p:nvSpPr>
        <p:spPr bwMode="auto">
          <a:xfrm>
            <a:off x="3241675" y="1660525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2</a:t>
            </a:r>
          </a:p>
        </p:txBody>
      </p:sp>
      <p:sp>
        <p:nvSpPr>
          <p:cNvPr id="45081" name="AutoShape 25"/>
          <p:cNvSpPr>
            <a:spLocks noChangeArrowheads="1"/>
          </p:cNvSpPr>
          <p:nvPr/>
        </p:nvSpPr>
        <p:spPr bwMode="auto">
          <a:xfrm>
            <a:off x="4918075" y="3225800"/>
            <a:ext cx="357188" cy="1285875"/>
          </a:xfrm>
          <a:prstGeom prst="downArrow">
            <a:avLst>
              <a:gd name="adj1" fmla="val 50000"/>
              <a:gd name="adj2" fmla="val 180016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82" name="Rectangle 26"/>
          <p:cNvSpPr>
            <a:spLocks noChangeArrowheads="1"/>
          </p:cNvSpPr>
          <p:nvPr/>
        </p:nvSpPr>
        <p:spPr bwMode="auto">
          <a:xfrm>
            <a:off x="5194300" y="3327400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46083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46086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87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88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89" name="Arc 9"/>
          <p:cNvSpPr>
            <a:spLocks/>
          </p:cNvSpPr>
          <p:nvPr/>
        </p:nvSpPr>
        <p:spPr bwMode="auto">
          <a:xfrm>
            <a:off x="2193925" y="3406775"/>
            <a:ext cx="2574925" cy="3033713"/>
          </a:xfrm>
          <a:custGeom>
            <a:avLst/>
            <a:gdLst>
              <a:gd name="G0" fmla="+- 18179 0 0"/>
              <a:gd name="G1" fmla="+- 21600 0 0"/>
              <a:gd name="G2" fmla="+- 21600 0 0"/>
              <a:gd name="T0" fmla="*/ 0 w 36428"/>
              <a:gd name="T1" fmla="*/ 9935 h 21600"/>
              <a:gd name="T2" fmla="*/ 36428 w 36428"/>
              <a:gd name="T3" fmla="*/ 10044 h 21600"/>
              <a:gd name="T4" fmla="*/ 18179 w 3642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28" h="21600" fill="none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</a:path>
              <a:path w="36428" h="21600" stroke="0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  <a:lnTo>
                  <a:pt x="18179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90" name="Arc 10"/>
          <p:cNvSpPr>
            <a:spLocks/>
          </p:cNvSpPr>
          <p:nvPr/>
        </p:nvSpPr>
        <p:spPr bwMode="auto">
          <a:xfrm>
            <a:off x="217488" y="1863725"/>
            <a:ext cx="3011487" cy="2646363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81"/>
              <a:gd name="T2" fmla="*/ 11558 w 21600"/>
              <a:gd name="T3" fmla="*/ 36381 h 36381"/>
              <a:gd name="T4" fmla="*/ 0 w 21600"/>
              <a:gd name="T5" fmla="*/ 18134 h 36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1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</a:path>
              <a:path w="21600" h="36381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91" name="Line 11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92" name="Line 12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93" name="Rectangle 13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46094" name="Rectangle 14"/>
          <p:cNvSpPr>
            <a:spLocks noChangeArrowheads="1"/>
          </p:cNvSpPr>
          <p:nvPr/>
        </p:nvSpPr>
        <p:spPr bwMode="auto">
          <a:xfrm>
            <a:off x="750888" y="28702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46095" name="Oval 15"/>
          <p:cNvSpPr>
            <a:spLocks noChangeArrowheads="1"/>
          </p:cNvSpPr>
          <p:nvPr/>
        </p:nvSpPr>
        <p:spPr bwMode="auto">
          <a:xfrm>
            <a:off x="3365500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96" name="Oval 16"/>
          <p:cNvSpPr>
            <a:spLocks noChangeArrowheads="1"/>
          </p:cNvSpPr>
          <p:nvPr/>
        </p:nvSpPr>
        <p:spPr bwMode="auto">
          <a:xfrm>
            <a:off x="1352550" y="314801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97" name="Line 17"/>
          <p:cNvSpPr>
            <a:spLocks noChangeShapeType="1"/>
          </p:cNvSpPr>
          <p:nvPr/>
        </p:nvSpPr>
        <p:spPr bwMode="auto">
          <a:xfrm>
            <a:off x="3159125" y="3484563"/>
            <a:ext cx="0" cy="25987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98" name="Line 18"/>
          <p:cNvSpPr>
            <a:spLocks noChangeShapeType="1"/>
          </p:cNvSpPr>
          <p:nvPr/>
        </p:nvSpPr>
        <p:spPr bwMode="auto">
          <a:xfrm flipH="1">
            <a:off x="835025" y="3487738"/>
            <a:ext cx="23241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99" name="Oval 19"/>
          <p:cNvSpPr>
            <a:spLocks noChangeArrowheads="1"/>
          </p:cNvSpPr>
          <p:nvPr/>
        </p:nvSpPr>
        <p:spPr bwMode="auto">
          <a:xfrm>
            <a:off x="1352550" y="340836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00" name="Oval 20"/>
          <p:cNvSpPr>
            <a:spLocks noChangeArrowheads="1"/>
          </p:cNvSpPr>
          <p:nvPr/>
        </p:nvSpPr>
        <p:spPr bwMode="auto">
          <a:xfrm>
            <a:off x="3089275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01" name="Rectangle 21"/>
          <p:cNvSpPr>
            <a:spLocks noChangeArrowheads="1"/>
          </p:cNvSpPr>
          <p:nvPr/>
        </p:nvSpPr>
        <p:spPr bwMode="auto">
          <a:xfrm>
            <a:off x="293688" y="3213100"/>
            <a:ext cx="615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’</a:t>
            </a:r>
          </a:p>
        </p:txBody>
      </p:sp>
      <p:sp>
        <p:nvSpPr>
          <p:cNvPr id="46102" name="Rectangle 22"/>
          <p:cNvSpPr>
            <a:spLocks noChangeArrowheads="1"/>
          </p:cNvSpPr>
          <p:nvPr/>
        </p:nvSpPr>
        <p:spPr bwMode="auto">
          <a:xfrm>
            <a:off x="2924175" y="5976938"/>
            <a:ext cx="615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’</a:t>
            </a:r>
          </a:p>
        </p:txBody>
      </p:sp>
      <p:sp>
        <p:nvSpPr>
          <p:cNvPr id="46103" name="AutoShape 23"/>
          <p:cNvSpPr>
            <a:spLocks noChangeArrowheads="1"/>
          </p:cNvSpPr>
          <p:nvPr/>
        </p:nvSpPr>
        <p:spPr bwMode="auto">
          <a:xfrm>
            <a:off x="3381375" y="2190750"/>
            <a:ext cx="1285875" cy="357188"/>
          </a:xfrm>
          <a:prstGeom prst="leftArrow">
            <a:avLst>
              <a:gd name="adj1" fmla="val 50000"/>
              <a:gd name="adj2" fmla="val 179983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04" name="Rectangle 24"/>
          <p:cNvSpPr>
            <a:spLocks noChangeArrowheads="1"/>
          </p:cNvSpPr>
          <p:nvPr/>
        </p:nvSpPr>
        <p:spPr bwMode="auto">
          <a:xfrm>
            <a:off x="3241675" y="1660525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2</a:t>
            </a:r>
          </a:p>
        </p:txBody>
      </p:sp>
      <p:sp>
        <p:nvSpPr>
          <p:cNvPr id="46105" name="AutoShape 25"/>
          <p:cNvSpPr>
            <a:spLocks noChangeArrowheads="1"/>
          </p:cNvSpPr>
          <p:nvPr/>
        </p:nvSpPr>
        <p:spPr bwMode="auto">
          <a:xfrm>
            <a:off x="4918075" y="3225800"/>
            <a:ext cx="357188" cy="1285875"/>
          </a:xfrm>
          <a:prstGeom prst="downArrow">
            <a:avLst>
              <a:gd name="adj1" fmla="val 50000"/>
              <a:gd name="adj2" fmla="val 180016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06" name="Rectangle 26"/>
          <p:cNvSpPr>
            <a:spLocks noChangeArrowheads="1"/>
          </p:cNvSpPr>
          <p:nvPr/>
        </p:nvSpPr>
        <p:spPr bwMode="auto">
          <a:xfrm>
            <a:off x="5194300" y="3327400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1</a:t>
            </a:r>
          </a:p>
        </p:txBody>
      </p:sp>
      <p:sp>
        <p:nvSpPr>
          <p:cNvPr id="46107" name="Rectangle 27"/>
          <p:cNvSpPr>
            <a:spLocks noChangeArrowheads="1"/>
          </p:cNvSpPr>
          <p:nvPr/>
        </p:nvSpPr>
        <p:spPr bwMode="auto">
          <a:xfrm>
            <a:off x="5551488" y="1112838"/>
            <a:ext cx="3452812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’,y</a:t>
            </a:r>
            <a:r>
              <a:rPr lang="en-US" altLang="en-US" sz="3200" baseline="-25000"/>
              <a:t>2</a:t>
            </a:r>
            <a:r>
              <a:rPr lang="en-US" altLang="en-US" sz="3200"/>
              <a:t>’) earns</a:t>
            </a:r>
            <a:br>
              <a:rPr lang="en-US" altLang="en-US" sz="3200"/>
            </a:br>
            <a:r>
              <a:rPr lang="en-US" altLang="en-US" sz="3200"/>
              <a:t>higher profits for</a:t>
            </a:r>
            <a:br>
              <a:rPr lang="en-US" altLang="en-US" sz="3200"/>
            </a:br>
            <a:r>
              <a:rPr lang="en-US" altLang="en-US" sz="3200"/>
              <a:t>both firms than</a:t>
            </a:r>
          </a:p>
          <a:p>
            <a:r>
              <a:rPr lang="en-US" altLang="en-US" sz="3200"/>
              <a:t>does (y</a:t>
            </a:r>
            <a:r>
              <a:rPr lang="en-US" altLang="en-US" sz="3200" baseline="-25000"/>
              <a:t>1</a:t>
            </a:r>
            <a:r>
              <a:rPr lang="en-US" altLang="en-US" sz="3200"/>
              <a:t>*,y</a:t>
            </a:r>
            <a:r>
              <a:rPr lang="en-US" altLang="en-US" sz="3200" baseline="-25000"/>
              <a:t>2</a:t>
            </a:r>
            <a:r>
              <a:rPr lang="en-US" altLang="en-US" sz="3200"/>
              <a:t>*).</a:t>
            </a:r>
          </a:p>
        </p:txBody>
      </p:sp>
      <p:sp>
        <p:nvSpPr>
          <p:cNvPr id="46108" name="AutoShape 28"/>
          <p:cNvSpPr>
            <a:spLocks noChangeArrowheads="1"/>
          </p:cNvSpPr>
          <p:nvPr/>
        </p:nvSpPr>
        <p:spPr bwMode="auto">
          <a:xfrm>
            <a:off x="3128963" y="4762500"/>
            <a:ext cx="323850" cy="333375"/>
          </a:xfrm>
          <a:prstGeom prst="leftArrow">
            <a:avLst>
              <a:gd name="adj1" fmla="val 50000"/>
              <a:gd name="adj2" fmla="val 49995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09" name="AutoShape 29"/>
          <p:cNvSpPr>
            <a:spLocks noChangeArrowheads="1"/>
          </p:cNvSpPr>
          <p:nvPr/>
        </p:nvSpPr>
        <p:spPr bwMode="auto">
          <a:xfrm>
            <a:off x="1857375" y="3224213"/>
            <a:ext cx="333375" cy="276225"/>
          </a:xfrm>
          <a:prstGeom prst="downArrow">
            <a:avLst>
              <a:gd name="adj1" fmla="val 50000"/>
              <a:gd name="adj2" fmla="val 50005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So there are profit incentives for both firms to “cooperate” by lowering their output levels.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This is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collusion</a:t>
            </a:r>
            <a:r>
              <a:rPr lang="en-US" altLang="zh-TW">
                <a:ea typeface="新細明體" panose="02020500000000000000" pitchFamily="18" charset="-120"/>
              </a:rPr>
              <a:t>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Firms that collude are said to have formed a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cartel</a:t>
            </a:r>
            <a:r>
              <a:rPr lang="en-US" altLang="zh-TW">
                <a:ea typeface="新細明體" panose="02020500000000000000" pitchFamily="18" charset="-120"/>
              </a:rPr>
              <a:t>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If firms form a cartel, how should they do 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Suppose the two firms want to maximize their total profit and divide it between them.  Their goal is to choose cooperatively output levels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 and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 that maximize</a:t>
            </a:r>
          </a:p>
        </p:txBody>
      </p:sp>
      <p:graphicFrame>
        <p:nvGraphicFramePr>
          <p:cNvPr id="48132" name="Object 4"/>
          <p:cNvGraphicFramePr>
            <a:graphicFrameLocks/>
          </p:cNvGraphicFramePr>
          <p:nvPr/>
        </p:nvGraphicFramePr>
        <p:xfrm>
          <a:off x="219075" y="4122738"/>
          <a:ext cx="86868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42" name="Equation" r:id="rId3" imgW="7873920" imgH="545760" progId="Equation.2">
                  <p:embed/>
                </p:oleObj>
              </mc:Choice>
              <mc:Fallback>
                <p:oleObj name="Equation" r:id="rId3" imgW="7873920" imgH="54576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075" y="4122738"/>
                        <a:ext cx="868680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5900"/>
            <a:ext cx="7981950" cy="4305300"/>
          </a:xfrm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The firms cannot do worse by colluding since they can cooperatively choose their Cournot-Nash equilibrium output levels and so earn their Cournot-Nash equilibrium profits.  So collusion must provide profits at least as large as their Cournot-Nash equilibrium profits.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0179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50182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3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4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5" name="Arc 9"/>
          <p:cNvSpPr>
            <a:spLocks/>
          </p:cNvSpPr>
          <p:nvPr/>
        </p:nvSpPr>
        <p:spPr bwMode="auto">
          <a:xfrm>
            <a:off x="2193925" y="3406775"/>
            <a:ext cx="2574925" cy="3033713"/>
          </a:xfrm>
          <a:custGeom>
            <a:avLst/>
            <a:gdLst>
              <a:gd name="G0" fmla="+- 18179 0 0"/>
              <a:gd name="G1" fmla="+- 21600 0 0"/>
              <a:gd name="G2" fmla="+- 21600 0 0"/>
              <a:gd name="T0" fmla="*/ 0 w 36428"/>
              <a:gd name="T1" fmla="*/ 9935 h 21600"/>
              <a:gd name="T2" fmla="*/ 36428 w 36428"/>
              <a:gd name="T3" fmla="*/ 10044 h 21600"/>
              <a:gd name="T4" fmla="*/ 18179 w 3642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28" h="21600" fill="none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</a:path>
              <a:path w="36428" h="21600" stroke="0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  <a:lnTo>
                  <a:pt x="18179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6" name="Arc 10"/>
          <p:cNvSpPr>
            <a:spLocks/>
          </p:cNvSpPr>
          <p:nvPr/>
        </p:nvSpPr>
        <p:spPr bwMode="auto">
          <a:xfrm>
            <a:off x="217488" y="1863725"/>
            <a:ext cx="3011487" cy="2646363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81"/>
              <a:gd name="T2" fmla="*/ 11558 w 21600"/>
              <a:gd name="T3" fmla="*/ 36381 h 36381"/>
              <a:gd name="T4" fmla="*/ 0 w 21600"/>
              <a:gd name="T5" fmla="*/ 18134 h 36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1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</a:path>
              <a:path w="21600" h="36381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7" name="Line 11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8" name="Line 12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9" name="Rectangle 13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50190" name="Rectangle 14"/>
          <p:cNvSpPr>
            <a:spLocks noChangeArrowheads="1"/>
          </p:cNvSpPr>
          <p:nvPr/>
        </p:nvSpPr>
        <p:spPr bwMode="auto">
          <a:xfrm>
            <a:off x="750888" y="28702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50191" name="Oval 15"/>
          <p:cNvSpPr>
            <a:spLocks noChangeArrowheads="1"/>
          </p:cNvSpPr>
          <p:nvPr/>
        </p:nvSpPr>
        <p:spPr bwMode="auto">
          <a:xfrm>
            <a:off x="3365500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92" name="Oval 16"/>
          <p:cNvSpPr>
            <a:spLocks noChangeArrowheads="1"/>
          </p:cNvSpPr>
          <p:nvPr/>
        </p:nvSpPr>
        <p:spPr bwMode="auto">
          <a:xfrm>
            <a:off x="1352550" y="314801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93" name="Line 17"/>
          <p:cNvSpPr>
            <a:spLocks noChangeShapeType="1"/>
          </p:cNvSpPr>
          <p:nvPr/>
        </p:nvSpPr>
        <p:spPr bwMode="auto">
          <a:xfrm>
            <a:off x="3159125" y="3484563"/>
            <a:ext cx="0" cy="25987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94" name="Line 18"/>
          <p:cNvSpPr>
            <a:spLocks noChangeShapeType="1"/>
          </p:cNvSpPr>
          <p:nvPr/>
        </p:nvSpPr>
        <p:spPr bwMode="auto">
          <a:xfrm flipH="1">
            <a:off x="835025" y="3487738"/>
            <a:ext cx="23241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95" name="Oval 19"/>
          <p:cNvSpPr>
            <a:spLocks noChangeArrowheads="1"/>
          </p:cNvSpPr>
          <p:nvPr/>
        </p:nvSpPr>
        <p:spPr bwMode="auto">
          <a:xfrm>
            <a:off x="1352550" y="340836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96" name="Oval 20"/>
          <p:cNvSpPr>
            <a:spLocks noChangeArrowheads="1"/>
          </p:cNvSpPr>
          <p:nvPr/>
        </p:nvSpPr>
        <p:spPr bwMode="auto">
          <a:xfrm>
            <a:off x="3089275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97" name="Rectangle 21"/>
          <p:cNvSpPr>
            <a:spLocks noChangeArrowheads="1"/>
          </p:cNvSpPr>
          <p:nvPr/>
        </p:nvSpPr>
        <p:spPr bwMode="auto">
          <a:xfrm>
            <a:off x="293688" y="3213100"/>
            <a:ext cx="615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’</a:t>
            </a:r>
          </a:p>
        </p:txBody>
      </p:sp>
      <p:sp>
        <p:nvSpPr>
          <p:cNvPr id="50198" name="Rectangle 22"/>
          <p:cNvSpPr>
            <a:spLocks noChangeArrowheads="1"/>
          </p:cNvSpPr>
          <p:nvPr/>
        </p:nvSpPr>
        <p:spPr bwMode="auto">
          <a:xfrm>
            <a:off x="2924175" y="5976938"/>
            <a:ext cx="615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’</a:t>
            </a:r>
          </a:p>
        </p:txBody>
      </p:sp>
      <p:sp>
        <p:nvSpPr>
          <p:cNvPr id="50199" name="AutoShape 23"/>
          <p:cNvSpPr>
            <a:spLocks noChangeArrowheads="1"/>
          </p:cNvSpPr>
          <p:nvPr/>
        </p:nvSpPr>
        <p:spPr bwMode="auto">
          <a:xfrm>
            <a:off x="3381375" y="2190750"/>
            <a:ext cx="1285875" cy="357188"/>
          </a:xfrm>
          <a:prstGeom prst="leftArrow">
            <a:avLst>
              <a:gd name="adj1" fmla="val 50000"/>
              <a:gd name="adj2" fmla="val 179983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00" name="Rectangle 24"/>
          <p:cNvSpPr>
            <a:spLocks noChangeArrowheads="1"/>
          </p:cNvSpPr>
          <p:nvPr/>
        </p:nvSpPr>
        <p:spPr bwMode="auto">
          <a:xfrm>
            <a:off x="3241675" y="1660525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2</a:t>
            </a:r>
          </a:p>
        </p:txBody>
      </p:sp>
      <p:sp>
        <p:nvSpPr>
          <p:cNvPr id="50201" name="AutoShape 25"/>
          <p:cNvSpPr>
            <a:spLocks noChangeArrowheads="1"/>
          </p:cNvSpPr>
          <p:nvPr/>
        </p:nvSpPr>
        <p:spPr bwMode="auto">
          <a:xfrm>
            <a:off x="4918075" y="3225800"/>
            <a:ext cx="357188" cy="1285875"/>
          </a:xfrm>
          <a:prstGeom prst="downArrow">
            <a:avLst>
              <a:gd name="adj1" fmla="val 50000"/>
              <a:gd name="adj2" fmla="val 180016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02" name="Rectangle 26"/>
          <p:cNvSpPr>
            <a:spLocks noChangeArrowheads="1"/>
          </p:cNvSpPr>
          <p:nvPr/>
        </p:nvSpPr>
        <p:spPr bwMode="auto">
          <a:xfrm>
            <a:off x="5194300" y="3327400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1</a:t>
            </a:r>
          </a:p>
        </p:txBody>
      </p:sp>
      <p:sp>
        <p:nvSpPr>
          <p:cNvPr id="50203" name="Rectangle 27"/>
          <p:cNvSpPr>
            <a:spLocks noChangeArrowheads="1"/>
          </p:cNvSpPr>
          <p:nvPr/>
        </p:nvSpPr>
        <p:spPr bwMode="auto">
          <a:xfrm>
            <a:off x="5551488" y="1112838"/>
            <a:ext cx="3452812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’,y</a:t>
            </a:r>
            <a:r>
              <a:rPr lang="en-US" altLang="en-US" sz="3200" baseline="-25000"/>
              <a:t>2</a:t>
            </a:r>
            <a:r>
              <a:rPr lang="en-US" altLang="en-US" sz="3200"/>
              <a:t>’) earns</a:t>
            </a:r>
            <a:br>
              <a:rPr lang="en-US" altLang="en-US" sz="3200"/>
            </a:br>
            <a:r>
              <a:rPr lang="en-US" altLang="en-US" sz="3200"/>
              <a:t>higher profits for</a:t>
            </a:r>
            <a:br>
              <a:rPr lang="en-US" altLang="en-US" sz="3200"/>
            </a:br>
            <a:r>
              <a:rPr lang="en-US" altLang="en-US" sz="3200"/>
              <a:t>both firms than</a:t>
            </a:r>
          </a:p>
          <a:p>
            <a:r>
              <a:rPr lang="en-US" altLang="en-US" sz="3200"/>
              <a:t>does (y</a:t>
            </a:r>
            <a:r>
              <a:rPr lang="en-US" altLang="en-US" sz="3200" baseline="-25000"/>
              <a:t>1</a:t>
            </a:r>
            <a:r>
              <a:rPr lang="en-US" altLang="en-US" sz="3200"/>
              <a:t>*,y</a:t>
            </a:r>
            <a:r>
              <a:rPr lang="en-US" altLang="en-US" sz="3200" baseline="-25000"/>
              <a:t>2</a:t>
            </a:r>
            <a:r>
              <a:rPr lang="en-US" altLang="en-US" sz="3200"/>
              <a:t>*).</a:t>
            </a:r>
          </a:p>
        </p:txBody>
      </p:sp>
      <p:sp>
        <p:nvSpPr>
          <p:cNvPr id="50204" name="AutoShape 28"/>
          <p:cNvSpPr>
            <a:spLocks noChangeArrowheads="1"/>
          </p:cNvSpPr>
          <p:nvPr/>
        </p:nvSpPr>
        <p:spPr bwMode="auto">
          <a:xfrm>
            <a:off x="3128963" y="4762500"/>
            <a:ext cx="323850" cy="333375"/>
          </a:xfrm>
          <a:prstGeom prst="leftArrow">
            <a:avLst>
              <a:gd name="adj1" fmla="val 50000"/>
              <a:gd name="adj2" fmla="val 49995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05" name="AutoShape 29"/>
          <p:cNvSpPr>
            <a:spLocks noChangeArrowheads="1"/>
          </p:cNvSpPr>
          <p:nvPr/>
        </p:nvSpPr>
        <p:spPr bwMode="auto">
          <a:xfrm>
            <a:off x="1857375" y="3224213"/>
            <a:ext cx="333375" cy="276225"/>
          </a:xfrm>
          <a:prstGeom prst="downArrow">
            <a:avLst>
              <a:gd name="adj1" fmla="val 50000"/>
              <a:gd name="adj2" fmla="val 50005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1203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51206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07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08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09" name="Arc 9"/>
          <p:cNvSpPr>
            <a:spLocks/>
          </p:cNvSpPr>
          <p:nvPr/>
        </p:nvSpPr>
        <p:spPr bwMode="auto">
          <a:xfrm>
            <a:off x="2251075" y="3506788"/>
            <a:ext cx="2574925" cy="3033712"/>
          </a:xfrm>
          <a:custGeom>
            <a:avLst/>
            <a:gdLst>
              <a:gd name="G0" fmla="+- 18179 0 0"/>
              <a:gd name="G1" fmla="+- 21600 0 0"/>
              <a:gd name="G2" fmla="+- 21600 0 0"/>
              <a:gd name="T0" fmla="*/ 0 w 36428"/>
              <a:gd name="T1" fmla="*/ 9935 h 21600"/>
              <a:gd name="T2" fmla="*/ 36428 w 36428"/>
              <a:gd name="T3" fmla="*/ 10044 h 21600"/>
              <a:gd name="T4" fmla="*/ 18179 w 3642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28" h="21600" fill="none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</a:path>
              <a:path w="36428" h="21600" stroke="0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  <a:lnTo>
                  <a:pt x="18179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10" name="Arc 10"/>
          <p:cNvSpPr>
            <a:spLocks/>
          </p:cNvSpPr>
          <p:nvPr/>
        </p:nvSpPr>
        <p:spPr bwMode="auto">
          <a:xfrm>
            <a:off x="117475" y="1835150"/>
            <a:ext cx="3011488" cy="2646363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81"/>
              <a:gd name="T2" fmla="*/ 11558 w 21600"/>
              <a:gd name="T3" fmla="*/ 36381 h 36381"/>
              <a:gd name="T4" fmla="*/ 0 w 21600"/>
              <a:gd name="T5" fmla="*/ 18134 h 36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1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</a:path>
              <a:path w="21600" h="36381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11" name="Line 11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12" name="Line 12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13" name="Rectangle 13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51214" name="Rectangle 14"/>
          <p:cNvSpPr>
            <a:spLocks noChangeArrowheads="1"/>
          </p:cNvSpPr>
          <p:nvPr/>
        </p:nvSpPr>
        <p:spPr bwMode="auto">
          <a:xfrm>
            <a:off x="750888" y="28702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51215" name="Oval 15"/>
          <p:cNvSpPr>
            <a:spLocks noChangeArrowheads="1"/>
          </p:cNvSpPr>
          <p:nvPr/>
        </p:nvSpPr>
        <p:spPr bwMode="auto">
          <a:xfrm>
            <a:off x="3365500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16" name="Oval 16"/>
          <p:cNvSpPr>
            <a:spLocks noChangeArrowheads="1"/>
          </p:cNvSpPr>
          <p:nvPr/>
        </p:nvSpPr>
        <p:spPr bwMode="auto">
          <a:xfrm>
            <a:off x="1352550" y="314801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17" name="Line 17"/>
          <p:cNvSpPr>
            <a:spLocks noChangeShapeType="1"/>
          </p:cNvSpPr>
          <p:nvPr/>
        </p:nvSpPr>
        <p:spPr bwMode="auto">
          <a:xfrm>
            <a:off x="3159125" y="3484563"/>
            <a:ext cx="0" cy="25987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18" name="Line 18"/>
          <p:cNvSpPr>
            <a:spLocks noChangeShapeType="1"/>
          </p:cNvSpPr>
          <p:nvPr/>
        </p:nvSpPr>
        <p:spPr bwMode="auto">
          <a:xfrm flipH="1">
            <a:off x="835025" y="3487738"/>
            <a:ext cx="23241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19" name="Oval 19"/>
          <p:cNvSpPr>
            <a:spLocks noChangeArrowheads="1"/>
          </p:cNvSpPr>
          <p:nvPr/>
        </p:nvSpPr>
        <p:spPr bwMode="auto">
          <a:xfrm>
            <a:off x="1352550" y="340836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20" name="Oval 20"/>
          <p:cNvSpPr>
            <a:spLocks noChangeArrowheads="1"/>
          </p:cNvSpPr>
          <p:nvPr/>
        </p:nvSpPr>
        <p:spPr bwMode="auto">
          <a:xfrm>
            <a:off x="3089275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21" name="Rectangle 21"/>
          <p:cNvSpPr>
            <a:spLocks noChangeArrowheads="1"/>
          </p:cNvSpPr>
          <p:nvPr/>
        </p:nvSpPr>
        <p:spPr bwMode="auto">
          <a:xfrm>
            <a:off x="293688" y="3213100"/>
            <a:ext cx="615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’</a:t>
            </a:r>
          </a:p>
        </p:txBody>
      </p:sp>
      <p:sp>
        <p:nvSpPr>
          <p:cNvPr id="51222" name="Rectangle 22"/>
          <p:cNvSpPr>
            <a:spLocks noChangeArrowheads="1"/>
          </p:cNvSpPr>
          <p:nvPr/>
        </p:nvSpPr>
        <p:spPr bwMode="auto">
          <a:xfrm>
            <a:off x="2924175" y="5976938"/>
            <a:ext cx="615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’</a:t>
            </a:r>
          </a:p>
        </p:txBody>
      </p:sp>
      <p:sp>
        <p:nvSpPr>
          <p:cNvPr id="51223" name="AutoShape 23"/>
          <p:cNvSpPr>
            <a:spLocks noChangeArrowheads="1"/>
          </p:cNvSpPr>
          <p:nvPr/>
        </p:nvSpPr>
        <p:spPr bwMode="auto">
          <a:xfrm>
            <a:off x="3381375" y="2190750"/>
            <a:ext cx="1285875" cy="357188"/>
          </a:xfrm>
          <a:prstGeom prst="leftArrow">
            <a:avLst>
              <a:gd name="adj1" fmla="val 50000"/>
              <a:gd name="adj2" fmla="val 179983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24" name="Rectangle 24"/>
          <p:cNvSpPr>
            <a:spLocks noChangeArrowheads="1"/>
          </p:cNvSpPr>
          <p:nvPr/>
        </p:nvSpPr>
        <p:spPr bwMode="auto">
          <a:xfrm>
            <a:off x="3241675" y="1660525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2</a:t>
            </a:r>
          </a:p>
        </p:txBody>
      </p:sp>
      <p:sp>
        <p:nvSpPr>
          <p:cNvPr id="51225" name="AutoShape 25"/>
          <p:cNvSpPr>
            <a:spLocks noChangeArrowheads="1"/>
          </p:cNvSpPr>
          <p:nvPr/>
        </p:nvSpPr>
        <p:spPr bwMode="auto">
          <a:xfrm>
            <a:off x="4918075" y="3225800"/>
            <a:ext cx="357188" cy="1285875"/>
          </a:xfrm>
          <a:prstGeom prst="downArrow">
            <a:avLst>
              <a:gd name="adj1" fmla="val 50000"/>
              <a:gd name="adj2" fmla="val 180016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26" name="Rectangle 26"/>
          <p:cNvSpPr>
            <a:spLocks noChangeArrowheads="1"/>
          </p:cNvSpPr>
          <p:nvPr/>
        </p:nvSpPr>
        <p:spPr bwMode="auto">
          <a:xfrm>
            <a:off x="5194300" y="3327400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1</a:t>
            </a:r>
          </a:p>
        </p:txBody>
      </p:sp>
      <p:sp>
        <p:nvSpPr>
          <p:cNvPr id="51227" name="Rectangle 27"/>
          <p:cNvSpPr>
            <a:spLocks noChangeArrowheads="1"/>
          </p:cNvSpPr>
          <p:nvPr/>
        </p:nvSpPr>
        <p:spPr bwMode="auto">
          <a:xfrm>
            <a:off x="5551488" y="1112838"/>
            <a:ext cx="3452812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’,y</a:t>
            </a:r>
            <a:r>
              <a:rPr lang="en-US" altLang="en-US" sz="3200" baseline="-25000"/>
              <a:t>2</a:t>
            </a:r>
            <a:r>
              <a:rPr lang="en-US" altLang="en-US" sz="3200"/>
              <a:t>’) earns</a:t>
            </a:r>
            <a:br>
              <a:rPr lang="en-US" altLang="en-US" sz="3200"/>
            </a:br>
            <a:r>
              <a:rPr lang="en-US" altLang="en-US" sz="3200"/>
              <a:t>higher profits for</a:t>
            </a:r>
            <a:br>
              <a:rPr lang="en-US" altLang="en-US" sz="3200"/>
            </a:br>
            <a:r>
              <a:rPr lang="en-US" altLang="en-US" sz="3200"/>
              <a:t>both firms than</a:t>
            </a:r>
          </a:p>
          <a:p>
            <a:r>
              <a:rPr lang="en-US" altLang="en-US" sz="3200"/>
              <a:t>does (y</a:t>
            </a:r>
            <a:r>
              <a:rPr lang="en-US" altLang="en-US" sz="3200" baseline="-25000"/>
              <a:t>1</a:t>
            </a:r>
            <a:r>
              <a:rPr lang="en-US" altLang="en-US" sz="3200"/>
              <a:t>*,y</a:t>
            </a:r>
            <a:r>
              <a:rPr lang="en-US" altLang="en-US" sz="3200" baseline="-25000"/>
              <a:t>2</a:t>
            </a:r>
            <a:r>
              <a:rPr lang="en-US" altLang="en-US" sz="3200"/>
              <a:t>*).</a:t>
            </a:r>
          </a:p>
        </p:txBody>
      </p:sp>
      <p:sp>
        <p:nvSpPr>
          <p:cNvPr id="51228" name="Rectangle 28"/>
          <p:cNvSpPr>
            <a:spLocks noChangeArrowheads="1"/>
          </p:cNvSpPr>
          <p:nvPr/>
        </p:nvSpPr>
        <p:spPr bwMode="auto">
          <a:xfrm>
            <a:off x="5360988" y="4041775"/>
            <a:ext cx="3725862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”,y</a:t>
            </a:r>
            <a:r>
              <a:rPr lang="en-US" altLang="en-US" sz="3200" baseline="-25000"/>
              <a:t>2</a:t>
            </a:r>
            <a:r>
              <a:rPr lang="en-US" altLang="en-US" sz="3200"/>
              <a:t>”) earns still</a:t>
            </a:r>
            <a:br>
              <a:rPr lang="en-US" altLang="en-US" sz="3200"/>
            </a:br>
            <a:r>
              <a:rPr lang="en-US" altLang="en-US" sz="3200"/>
              <a:t>higher profits for</a:t>
            </a:r>
            <a:br>
              <a:rPr lang="en-US" altLang="en-US" sz="3200"/>
            </a:br>
            <a:r>
              <a:rPr lang="en-US" altLang="en-US" sz="3200"/>
              <a:t>both firms.</a:t>
            </a:r>
          </a:p>
        </p:txBody>
      </p:sp>
      <p:sp>
        <p:nvSpPr>
          <p:cNvPr id="51229" name="Line 29"/>
          <p:cNvSpPr>
            <a:spLocks noChangeShapeType="1"/>
          </p:cNvSpPr>
          <p:nvPr/>
        </p:nvSpPr>
        <p:spPr bwMode="auto">
          <a:xfrm>
            <a:off x="2816225" y="3878263"/>
            <a:ext cx="0" cy="1643062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30" name="Line 30"/>
          <p:cNvSpPr>
            <a:spLocks noChangeShapeType="1"/>
          </p:cNvSpPr>
          <p:nvPr/>
        </p:nvSpPr>
        <p:spPr bwMode="auto">
          <a:xfrm flipH="1">
            <a:off x="1425575" y="3857625"/>
            <a:ext cx="138588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31" name="Oval 31"/>
          <p:cNvSpPr>
            <a:spLocks noChangeArrowheads="1"/>
          </p:cNvSpPr>
          <p:nvPr/>
        </p:nvSpPr>
        <p:spPr bwMode="auto">
          <a:xfrm>
            <a:off x="1352550" y="3794125"/>
            <a:ext cx="144463" cy="14446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32" name="Oval 32"/>
          <p:cNvSpPr>
            <a:spLocks noChangeArrowheads="1"/>
          </p:cNvSpPr>
          <p:nvPr/>
        </p:nvSpPr>
        <p:spPr bwMode="auto">
          <a:xfrm>
            <a:off x="2746375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33" name="Rectangle 33"/>
          <p:cNvSpPr>
            <a:spLocks noChangeArrowheads="1"/>
          </p:cNvSpPr>
          <p:nvPr/>
        </p:nvSpPr>
        <p:spPr bwMode="auto">
          <a:xfrm>
            <a:off x="750888" y="3584575"/>
            <a:ext cx="695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”</a:t>
            </a:r>
          </a:p>
        </p:txBody>
      </p:sp>
      <p:sp>
        <p:nvSpPr>
          <p:cNvPr id="51234" name="Rectangle 34"/>
          <p:cNvSpPr>
            <a:spLocks noChangeArrowheads="1"/>
          </p:cNvSpPr>
          <p:nvPr/>
        </p:nvSpPr>
        <p:spPr bwMode="auto">
          <a:xfrm>
            <a:off x="2466975" y="5562600"/>
            <a:ext cx="695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”</a:t>
            </a:r>
          </a:p>
        </p:txBody>
      </p:sp>
      <p:sp>
        <p:nvSpPr>
          <p:cNvPr id="51235" name="Oval 35"/>
          <p:cNvSpPr>
            <a:spLocks noChangeArrowheads="1"/>
          </p:cNvSpPr>
          <p:nvPr/>
        </p:nvSpPr>
        <p:spPr bwMode="auto">
          <a:xfrm>
            <a:off x="2725738" y="37607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2227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52230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1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2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3" name="Arc 9"/>
          <p:cNvSpPr>
            <a:spLocks/>
          </p:cNvSpPr>
          <p:nvPr/>
        </p:nvSpPr>
        <p:spPr bwMode="auto">
          <a:xfrm>
            <a:off x="2370138" y="3816350"/>
            <a:ext cx="2451100" cy="3033713"/>
          </a:xfrm>
          <a:custGeom>
            <a:avLst/>
            <a:gdLst>
              <a:gd name="G0" fmla="+- 18185 0 0"/>
              <a:gd name="G1" fmla="+- 21600 0 0"/>
              <a:gd name="G2" fmla="+- 21600 0 0"/>
              <a:gd name="T0" fmla="*/ 0 w 36433"/>
              <a:gd name="T1" fmla="*/ 9943 h 21600"/>
              <a:gd name="T2" fmla="*/ 36433 w 36433"/>
              <a:gd name="T3" fmla="*/ 10042 h 21600"/>
              <a:gd name="T4" fmla="*/ 18185 w 36433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33" h="21600" fill="none" extrusionOk="0">
                <a:moveTo>
                  <a:pt x="0" y="9943"/>
                </a:moveTo>
                <a:cubicBezTo>
                  <a:pt x="3972" y="3747"/>
                  <a:pt x="10825" y="-1"/>
                  <a:pt x="18185" y="0"/>
                </a:cubicBezTo>
                <a:cubicBezTo>
                  <a:pt x="25586" y="0"/>
                  <a:pt x="32472" y="3789"/>
                  <a:pt x="36432" y="10042"/>
                </a:cubicBezTo>
              </a:path>
              <a:path w="36433" h="21600" stroke="0" extrusionOk="0">
                <a:moveTo>
                  <a:pt x="0" y="9943"/>
                </a:moveTo>
                <a:cubicBezTo>
                  <a:pt x="3972" y="3747"/>
                  <a:pt x="10825" y="-1"/>
                  <a:pt x="18185" y="0"/>
                </a:cubicBezTo>
                <a:cubicBezTo>
                  <a:pt x="25586" y="0"/>
                  <a:pt x="32472" y="3789"/>
                  <a:pt x="36432" y="10042"/>
                </a:cubicBezTo>
                <a:lnTo>
                  <a:pt x="18185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4" name="Arc 10"/>
          <p:cNvSpPr>
            <a:spLocks/>
          </p:cNvSpPr>
          <p:nvPr/>
        </p:nvSpPr>
        <p:spPr bwMode="auto">
          <a:xfrm>
            <a:off x="117475" y="1835150"/>
            <a:ext cx="3011488" cy="2646363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81"/>
              <a:gd name="T2" fmla="*/ 11558 w 21600"/>
              <a:gd name="T3" fmla="*/ 36381 h 36381"/>
              <a:gd name="T4" fmla="*/ 0 w 21600"/>
              <a:gd name="T5" fmla="*/ 18134 h 36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1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</a:path>
              <a:path w="21600" h="36381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5" name="Line 11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6" name="Line 12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7" name="Rectangle 13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52238" name="Rectangle 14"/>
          <p:cNvSpPr>
            <a:spLocks noChangeArrowheads="1"/>
          </p:cNvSpPr>
          <p:nvPr/>
        </p:nvSpPr>
        <p:spPr bwMode="auto">
          <a:xfrm>
            <a:off x="750888" y="28702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52239" name="Line 15"/>
          <p:cNvSpPr>
            <a:spLocks noChangeShapeType="1"/>
          </p:cNvSpPr>
          <p:nvPr/>
        </p:nvSpPr>
        <p:spPr bwMode="auto">
          <a:xfrm>
            <a:off x="3030538" y="4078288"/>
            <a:ext cx="0" cy="183197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40" name="Line 16"/>
          <p:cNvSpPr>
            <a:spLocks noChangeShapeType="1"/>
          </p:cNvSpPr>
          <p:nvPr/>
        </p:nvSpPr>
        <p:spPr bwMode="auto">
          <a:xfrm flipH="1">
            <a:off x="1425575" y="4073525"/>
            <a:ext cx="160178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41" name="Oval 17"/>
          <p:cNvSpPr>
            <a:spLocks noChangeArrowheads="1"/>
          </p:cNvSpPr>
          <p:nvPr/>
        </p:nvSpPr>
        <p:spPr bwMode="auto">
          <a:xfrm>
            <a:off x="1352550" y="400843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42" name="Oval 18"/>
          <p:cNvSpPr>
            <a:spLocks noChangeArrowheads="1"/>
          </p:cNvSpPr>
          <p:nvPr/>
        </p:nvSpPr>
        <p:spPr bwMode="auto">
          <a:xfrm>
            <a:off x="2960688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43" name="Oval 19"/>
          <p:cNvSpPr>
            <a:spLocks noChangeArrowheads="1"/>
          </p:cNvSpPr>
          <p:nvPr/>
        </p:nvSpPr>
        <p:spPr bwMode="auto">
          <a:xfrm>
            <a:off x="2941638" y="39766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44" name="Arc 20"/>
          <p:cNvSpPr>
            <a:spLocks/>
          </p:cNvSpPr>
          <p:nvPr/>
        </p:nvSpPr>
        <p:spPr bwMode="auto">
          <a:xfrm>
            <a:off x="2251075" y="3506788"/>
            <a:ext cx="2574925" cy="3033712"/>
          </a:xfrm>
          <a:custGeom>
            <a:avLst/>
            <a:gdLst>
              <a:gd name="G0" fmla="+- 18179 0 0"/>
              <a:gd name="G1" fmla="+- 21600 0 0"/>
              <a:gd name="G2" fmla="+- 21600 0 0"/>
              <a:gd name="T0" fmla="*/ 0 w 36428"/>
              <a:gd name="T1" fmla="*/ 9935 h 21600"/>
              <a:gd name="T2" fmla="*/ 36428 w 36428"/>
              <a:gd name="T3" fmla="*/ 10044 h 21600"/>
              <a:gd name="T4" fmla="*/ 18179 w 3642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28" h="21600" fill="none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</a:path>
              <a:path w="36428" h="21600" stroke="0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  <a:lnTo>
                  <a:pt x="18179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2247" name="Group 23"/>
          <p:cNvGrpSpPr>
            <a:grpSpLocks/>
          </p:cNvGrpSpPr>
          <p:nvPr/>
        </p:nvGrpSpPr>
        <p:grpSpPr bwMode="auto">
          <a:xfrm>
            <a:off x="781050" y="3646488"/>
            <a:ext cx="530225" cy="728662"/>
            <a:chOff x="492" y="2297"/>
            <a:chExt cx="334" cy="459"/>
          </a:xfrm>
        </p:grpSpPr>
        <p:sp>
          <p:nvSpPr>
            <p:cNvPr id="52245" name="Rectangle 21"/>
            <p:cNvSpPr>
              <a:spLocks noChangeArrowheads="1"/>
            </p:cNvSpPr>
            <p:nvPr/>
          </p:nvSpPr>
          <p:spPr bwMode="auto">
            <a:xfrm>
              <a:off x="500" y="2429"/>
              <a:ext cx="32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/>
                <a:t>y</a:t>
              </a:r>
              <a:r>
                <a:rPr lang="en-US" altLang="en-US" baseline="-25000"/>
                <a:t>2</a:t>
              </a:r>
            </a:p>
          </p:txBody>
        </p:sp>
        <p:sp>
          <p:nvSpPr>
            <p:cNvPr id="52246" name="Rectangle 22"/>
            <p:cNvSpPr>
              <a:spLocks noChangeArrowheads="1"/>
            </p:cNvSpPr>
            <p:nvPr/>
          </p:nvSpPr>
          <p:spPr bwMode="auto">
            <a:xfrm>
              <a:off x="492" y="2297"/>
              <a:ext cx="26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~</a:t>
              </a:r>
            </a:p>
          </p:txBody>
        </p:sp>
      </p:grpSp>
      <p:grpSp>
        <p:nvGrpSpPr>
          <p:cNvPr id="52250" name="Group 26"/>
          <p:cNvGrpSpPr>
            <a:grpSpLocks/>
          </p:cNvGrpSpPr>
          <p:nvPr/>
        </p:nvGrpSpPr>
        <p:grpSpPr bwMode="auto">
          <a:xfrm>
            <a:off x="2814638" y="5757863"/>
            <a:ext cx="563562" cy="754062"/>
            <a:chOff x="1773" y="3627"/>
            <a:chExt cx="355" cy="475"/>
          </a:xfrm>
        </p:grpSpPr>
        <p:sp>
          <p:nvSpPr>
            <p:cNvPr id="52248" name="Rectangle 24"/>
            <p:cNvSpPr>
              <a:spLocks noChangeArrowheads="1"/>
            </p:cNvSpPr>
            <p:nvPr/>
          </p:nvSpPr>
          <p:spPr bwMode="auto">
            <a:xfrm>
              <a:off x="1777" y="3737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1</a:t>
              </a:r>
            </a:p>
          </p:txBody>
        </p:sp>
        <p:sp>
          <p:nvSpPr>
            <p:cNvPr id="52249" name="Rectangle 25"/>
            <p:cNvSpPr>
              <a:spLocks noChangeArrowheads="1"/>
            </p:cNvSpPr>
            <p:nvPr/>
          </p:nvSpPr>
          <p:spPr bwMode="auto">
            <a:xfrm>
              <a:off x="1773" y="3627"/>
              <a:ext cx="26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~</a:t>
              </a:r>
            </a:p>
          </p:txBody>
        </p:sp>
      </p:grpSp>
      <p:sp>
        <p:nvSpPr>
          <p:cNvPr id="52251" name="Oval 27"/>
          <p:cNvSpPr>
            <a:spLocks noChangeArrowheads="1"/>
          </p:cNvSpPr>
          <p:nvPr/>
        </p:nvSpPr>
        <p:spPr bwMode="auto">
          <a:xfrm>
            <a:off x="2725738" y="37607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52" name="Rectangle 28"/>
          <p:cNvSpPr>
            <a:spLocks noChangeArrowheads="1"/>
          </p:cNvSpPr>
          <p:nvPr/>
        </p:nvSpPr>
        <p:spPr bwMode="auto">
          <a:xfrm>
            <a:off x="2600325" y="946150"/>
            <a:ext cx="647382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,y</a:t>
            </a:r>
            <a:r>
              <a:rPr lang="en-US" altLang="en-US" sz="3200" baseline="-25000"/>
              <a:t>2</a:t>
            </a:r>
            <a:r>
              <a:rPr lang="en-US" altLang="en-US" sz="3200"/>
              <a:t>) maximizes firm 1’s profit</a:t>
            </a:r>
            <a:br>
              <a:rPr lang="en-US" altLang="en-US" sz="3200"/>
            </a:br>
            <a:r>
              <a:rPr lang="en-US" altLang="en-US" sz="3200"/>
              <a:t>while leaving firm 2’s profit at</a:t>
            </a:r>
            <a:br>
              <a:rPr lang="en-US" altLang="en-US" sz="3200"/>
            </a:br>
            <a:r>
              <a:rPr lang="en-US" altLang="en-US" sz="3200"/>
              <a:t>     the Cournot-Nash equilibrium</a:t>
            </a:r>
            <a:br>
              <a:rPr lang="en-US" altLang="en-US" sz="3200"/>
            </a:br>
            <a:r>
              <a:rPr lang="en-US" altLang="en-US" sz="3200"/>
              <a:t>         level.</a:t>
            </a:r>
          </a:p>
        </p:txBody>
      </p:sp>
      <p:sp>
        <p:nvSpPr>
          <p:cNvPr id="52253" name="Rectangle 29"/>
          <p:cNvSpPr>
            <a:spLocks noChangeArrowheads="1"/>
          </p:cNvSpPr>
          <p:nvPr/>
        </p:nvSpPr>
        <p:spPr bwMode="auto">
          <a:xfrm>
            <a:off x="2741613" y="760413"/>
            <a:ext cx="4222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~</a:t>
            </a:r>
          </a:p>
        </p:txBody>
      </p:sp>
      <p:sp>
        <p:nvSpPr>
          <p:cNvPr id="52254" name="Rectangle 30"/>
          <p:cNvSpPr>
            <a:spLocks noChangeArrowheads="1"/>
          </p:cNvSpPr>
          <p:nvPr/>
        </p:nvSpPr>
        <p:spPr bwMode="auto">
          <a:xfrm>
            <a:off x="3241675" y="760413"/>
            <a:ext cx="4222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~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3251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53254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5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6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7" name="Arc 9"/>
          <p:cNvSpPr>
            <a:spLocks/>
          </p:cNvSpPr>
          <p:nvPr/>
        </p:nvSpPr>
        <p:spPr bwMode="auto">
          <a:xfrm>
            <a:off x="2370138" y="3816350"/>
            <a:ext cx="2451100" cy="3033713"/>
          </a:xfrm>
          <a:custGeom>
            <a:avLst/>
            <a:gdLst>
              <a:gd name="G0" fmla="+- 18185 0 0"/>
              <a:gd name="G1" fmla="+- 21600 0 0"/>
              <a:gd name="G2" fmla="+- 21600 0 0"/>
              <a:gd name="T0" fmla="*/ 0 w 36433"/>
              <a:gd name="T1" fmla="*/ 9943 h 21600"/>
              <a:gd name="T2" fmla="*/ 36433 w 36433"/>
              <a:gd name="T3" fmla="*/ 10042 h 21600"/>
              <a:gd name="T4" fmla="*/ 18185 w 36433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33" h="21600" fill="none" extrusionOk="0">
                <a:moveTo>
                  <a:pt x="0" y="9943"/>
                </a:moveTo>
                <a:cubicBezTo>
                  <a:pt x="3972" y="3747"/>
                  <a:pt x="10825" y="-1"/>
                  <a:pt x="18185" y="0"/>
                </a:cubicBezTo>
                <a:cubicBezTo>
                  <a:pt x="25586" y="0"/>
                  <a:pt x="32472" y="3789"/>
                  <a:pt x="36432" y="10042"/>
                </a:cubicBezTo>
              </a:path>
              <a:path w="36433" h="21600" stroke="0" extrusionOk="0">
                <a:moveTo>
                  <a:pt x="0" y="9943"/>
                </a:moveTo>
                <a:cubicBezTo>
                  <a:pt x="3972" y="3747"/>
                  <a:pt x="10825" y="-1"/>
                  <a:pt x="18185" y="0"/>
                </a:cubicBezTo>
                <a:cubicBezTo>
                  <a:pt x="25586" y="0"/>
                  <a:pt x="32472" y="3789"/>
                  <a:pt x="36432" y="10042"/>
                </a:cubicBezTo>
                <a:lnTo>
                  <a:pt x="18185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8" name="Arc 10"/>
          <p:cNvSpPr>
            <a:spLocks/>
          </p:cNvSpPr>
          <p:nvPr/>
        </p:nvSpPr>
        <p:spPr bwMode="auto">
          <a:xfrm>
            <a:off x="117475" y="1835150"/>
            <a:ext cx="3011488" cy="2646363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81"/>
              <a:gd name="T2" fmla="*/ 11558 w 21600"/>
              <a:gd name="T3" fmla="*/ 36381 h 36381"/>
              <a:gd name="T4" fmla="*/ 0 w 21600"/>
              <a:gd name="T5" fmla="*/ 18134 h 36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1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</a:path>
              <a:path w="21600" h="36381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9" name="Line 11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60" name="Line 12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61" name="Rectangle 13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53262" name="Rectangle 14"/>
          <p:cNvSpPr>
            <a:spLocks noChangeArrowheads="1"/>
          </p:cNvSpPr>
          <p:nvPr/>
        </p:nvSpPr>
        <p:spPr bwMode="auto">
          <a:xfrm>
            <a:off x="750888" y="28702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53263" name="Line 15"/>
          <p:cNvSpPr>
            <a:spLocks noChangeShapeType="1"/>
          </p:cNvSpPr>
          <p:nvPr/>
        </p:nvSpPr>
        <p:spPr bwMode="auto">
          <a:xfrm>
            <a:off x="3030538" y="4078288"/>
            <a:ext cx="0" cy="183197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64" name="Line 16"/>
          <p:cNvSpPr>
            <a:spLocks noChangeShapeType="1"/>
          </p:cNvSpPr>
          <p:nvPr/>
        </p:nvSpPr>
        <p:spPr bwMode="auto">
          <a:xfrm flipH="1">
            <a:off x="1425575" y="4073525"/>
            <a:ext cx="160178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65" name="Oval 17"/>
          <p:cNvSpPr>
            <a:spLocks noChangeArrowheads="1"/>
          </p:cNvSpPr>
          <p:nvPr/>
        </p:nvSpPr>
        <p:spPr bwMode="auto">
          <a:xfrm>
            <a:off x="2543175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66" name="Oval 18"/>
          <p:cNvSpPr>
            <a:spLocks noChangeArrowheads="1"/>
          </p:cNvSpPr>
          <p:nvPr/>
        </p:nvSpPr>
        <p:spPr bwMode="auto">
          <a:xfrm>
            <a:off x="2941638" y="39766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67" name="Arc 19"/>
          <p:cNvSpPr>
            <a:spLocks/>
          </p:cNvSpPr>
          <p:nvPr/>
        </p:nvSpPr>
        <p:spPr bwMode="auto">
          <a:xfrm>
            <a:off x="2251075" y="3506788"/>
            <a:ext cx="2574925" cy="3033712"/>
          </a:xfrm>
          <a:custGeom>
            <a:avLst/>
            <a:gdLst>
              <a:gd name="G0" fmla="+- 18179 0 0"/>
              <a:gd name="G1" fmla="+- 21600 0 0"/>
              <a:gd name="G2" fmla="+- 21600 0 0"/>
              <a:gd name="T0" fmla="*/ 0 w 36428"/>
              <a:gd name="T1" fmla="*/ 9935 h 21600"/>
              <a:gd name="T2" fmla="*/ 36428 w 36428"/>
              <a:gd name="T3" fmla="*/ 10044 h 21600"/>
              <a:gd name="T4" fmla="*/ 18179 w 3642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28" h="21600" fill="none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</a:path>
              <a:path w="36428" h="21600" stroke="0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  <a:lnTo>
                  <a:pt x="18179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3270" name="Group 22"/>
          <p:cNvGrpSpPr>
            <a:grpSpLocks/>
          </p:cNvGrpSpPr>
          <p:nvPr/>
        </p:nvGrpSpPr>
        <p:grpSpPr bwMode="auto">
          <a:xfrm>
            <a:off x="781050" y="3646488"/>
            <a:ext cx="530225" cy="728662"/>
            <a:chOff x="492" y="2297"/>
            <a:chExt cx="334" cy="459"/>
          </a:xfrm>
        </p:grpSpPr>
        <p:sp>
          <p:nvSpPr>
            <p:cNvPr id="53268" name="Rectangle 20"/>
            <p:cNvSpPr>
              <a:spLocks noChangeArrowheads="1"/>
            </p:cNvSpPr>
            <p:nvPr/>
          </p:nvSpPr>
          <p:spPr bwMode="auto">
            <a:xfrm>
              <a:off x="500" y="2429"/>
              <a:ext cx="32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/>
                <a:t>y</a:t>
              </a:r>
              <a:r>
                <a:rPr lang="en-US" altLang="en-US" baseline="-25000"/>
                <a:t>2</a:t>
              </a:r>
            </a:p>
          </p:txBody>
        </p:sp>
        <p:sp>
          <p:nvSpPr>
            <p:cNvPr id="53269" name="Rectangle 21"/>
            <p:cNvSpPr>
              <a:spLocks noChangeArrowheads="1"/>
            </p:cNvSpPr>
            <p:nvPr/>
          </p:nvSpPr>
          <p:spPr bwMode="auto">
            <a:xfrm>
              <a:off x="492" y="2297"/>
              <a:ext cx="26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~</a:t>
              </a:r>
            </a:p>
          </p:txBody>
        </p:sp>
      </p:grpSp>
      <p:grpSp>
        <p:nvGrpSpPr>
          <p:cNvPr id="53273" name="Group 25"/>
          <p:cNvGrpSpPr>
            <a:grpSpLocks/>
          </p:cNvGrpSpPr>
          <p:nvPr/>
        </p:nvGrpSpPr>
        <p:grpSpPr bwMode="auto">
          <a:xfrm>
            <a:off x="2814638" y="5757863"/>
            <a:ext cx="563562" cy="754062"/>
            <a:chOff x="1773" y="3627"/>
            <a:chExt cx="355" cy="475"/>
          </a:xfrm>
        </p:grpSpPr>
        <p:sp>
          <p:nvSpPr>
            <p:cNvPr id="53271" name="Rectangle 23"/>
            <p:cNvSpPr>
              <a:spLocks noChangeArrowheads="1"/>
            </p:cNvSpPr>
            <p:nvPr/>
          </p:nvSpPr>
          <p:spPr bwMode="auto">
            <a:xfrm>
              <a:off x="1777" y="3737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1</a:t>
              </a:r>
            </a:p>
          </p:txBody>
        </p:sp>
        <p:sp>
          <p:nvSpPr>
            <p:cNvPr id="53272" name="Rectangle 24"/>
            <p:cNvSpPr>
              <a:spLocks noChangeArrowheads="1"/>
            </p:cNvSpPr>
            <p:nvPr/>
          </p:nvSpPr>
          <p:spPr bwMode="auto">
            <a:xfrm>
              <a:off x="1773" y="3627"/>
              <a:ext cx="26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~</a:t>
              </a:r>
            </a:p>
          </p:txBody>
        </p:sp>
      </p:grpSp>
      <p:sp>
        <p:nvSpPr>
          <p:cNvPr id="53274" name="Oval 26"/>
          <p:cNvSpPr>
            <a:spLocks noChangeArrowheads="1"/>
          </p:cNvSpPr>
          <p:nvPr/>
        </p:nvSpPr>
        <p:spPr bwMode="auto">
          <a:xfrm>
            <a:off x="2725738" y="37607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75" name="Rectangle 27"/>
          <p:cNvSpPr>
            <a:spLocks noChangeArrowheads="1"/>
          </p:cNvSpPr>
          <p:nvPr/>
        </p:nvSpPr>
        <p:spPr bwMode="auto">
          <a:xfrm>
            <a:off x="2600325" y="946150"/>
            <a:ext cx="647382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,y</a:t>
            </a:r>
            <a:r>
              <a:rPr lang="en-US" altLang="en-US" sz="3200" baseline="-25000"/>
              <a:t>2</a:t>
            </a:r>
            <a:r>
              <a:rPr lang="en-US" altLang="en-US" sz="3200"/>
              <a:t>) maximizes firm 1’s profit</a:t>
            </a:r>
            <a:br>
              <a:rPr lang="en-US" altLang="en-US" sz="3200"/>
            </a:br>
            <a:r>
              <a:rPr lang="en-US" altLang="en-US" sz="3200"/>
              <a:t>while leaving firm 2’s profit at</a:t>
            </a:r>
            <a:br>
              <a:rPr lang="en-US" altLang="en-US" sz="3200"/>
            </a:br>
            <a:r>
              <a:rPr lang="en-US" altLang="en-US" sz="3200"/>
              <a:t>     the Cournot-Nash equilibrium</a:t>
            </a:r>
            <a:br>
              <a:rPr lang="en-US" altLang="en-US" sz="3200"/>
            </a:br>
            <a:r>
              <a:rPr lang="en-US" altLang="en-US" sz="3200"/>
              <a:t>         level.</a:t>
            </a:r>
          </a:p>
        </p:txBody>
      </p:sp>
      <p:sp>
        <p:nvSpPr>
          <p:cNvPr id="53276" name="Rectangle 28"/>
          <p:cNvSpPr>
            <a:spLocks noChangeArrowheads="1"/>
          </p:cNvSpPr>
          <p:nvPr/>
        </p:nvSpPr>
        <p:spPr bwMode="auto">
          <a:xfrm>
            <a:off x="2741613" y="760413"/>
            <a:ext cx="4222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~</a:t>
            </a:r>
          </a:p>
        </p:txBody>
      </p:sp>
      <p:sp>
        <p:nvSpPr>
          <p:cNvPr id="53277" name="Rectangle 29"/>
          <p:cNvSpPr>
            <a:spLocks noChangeArrowheads="1"/>
          </p:cNvSpPr>
          <p:nvPr/>
        </p:nvSpPr>
        <p:spPr bwMode="auto">
          <a:xfrm>
            <a:off x="3241675" y="760413"/>
            <a:ext cx="4222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~</a:t>
            </a:r>
          </a:p>
        </p:txBody>
      </p:sp>
      <p:sp>
        <p:nvSpPr>
          <p:cNvPr id="53278" name="Arc 30"/>
          <p:cNvSpPr>
            <a:spLocks/>
          </p:cNvSpPr>
          <p:nvPr/>
        </p:nvSpPr>
        <p:spPr bwMode="auto">
          <a:xfrm>
            <a:off x="171450" y="1912938"/>
            <a:ext cx="2711450" cy="2238375"/>
          </a:xfrm>
          <a:custGeom>
            <a:avLst/>
            <a:gdLst>
              <a:gd name="G0" fmla="+- 0 0 0"/>
              <a:gd name="G1" fmla="+- 18136 0 0"/>
              <a:gd name="G2" fmla="+- 21600 0 0"/>
              <a:gd name="T0" fmla="*/ 11732 w 21600"/>
              <a:gd name="T1" fmla="*/ 0 h 36394"/>
              <a:gd name="T2" fmla="*/ 11542 w 21600"/>
              <a:gd name="T3" fmla="*/ 36394 h 36394"/>
              <a:gd name="T4" fmla="*/ 0 w 21600"/>
              <a:gd name="T5" fmla="*/ 18136 h 36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94" fill="none" extrusionOk="0">
                <a:moveTo>
                  <a:pt x="11732" y="-1"/>
                </a:moveTo>
                <a:cubicBezTo>
                  <a:pt x="17884" y="3980"/>
                  <a:pt x="21600" y="10808"/>
                  <a:pt x="21600" y="18136"/>
                </a:cubicBezTo>
                <a:cubicBezTo>
                  <a:pt x="21600" y="25544"/>
                  <a:pt x="17803" y="32435"/>
                  <a:pt x="11541" y="36393"/>
                </a:cubicBezTo>
              </a:path>
              <a:path w="21600" h="36394" stroke="0" extrusionOk="0">
                <a:moveTo>
                  <a:pt x="11732" y="-1"/>
                </a:moveTo>
                <a:cubicBezTo>
                  <a:pt x="17884" y="3980"/>
                  <a:pt x="21600" y="10808"/>
                  <a:pt x="21600" y="18136"/>
                </a:cubicBezTo>
                <a:cubicBezTo>
                  <a:pt x="21600" y="25544"/>
                  <a:pt x="17803" y="32435"/>
                  <a:pt x="11541" y="36393"/>
                </a:cubicBezTo>
                <a:lnTo>
                  <a:pt x="0" y="18136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79" name="Oval 31"/>
          <p:cNvSpPr>
            <a:spLocks noChangeArrowheads="1"/>
          </p:cNvSpPr>
          <p:nvPr/>
        </p:nvSpPr>
        <p:spPr bwMode="auto">
          <a:xfrm>
            <a:off x="2520950" y="3486150"/>
            <a:ext cx="185738" cy="185738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80" name="Line 32"/>
          <p:cNvSpPr>
            <a:spLocks noChangeShapeType="1"/>
          </p:cNvSpPr>
          <p:nvPr/>
        </p:nvSpPr>
        <p:spPr bwMode="auto">
          <a:xfrm>
            <a:off x="2603500" y="3602038"/>
            <a:ext cx="0" cy="1903412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81" name="Line 33"/>
          <p:cNvSpPr>
            <a:spLocks noChangeShapeType="1"/>
          </p:cNvSpPr>
          <p:nvPr/>
        </p:nvSpPr>
        <p:spPr bwMode="auto">
          <a:xfrm flipH="1">
            <a:off x="835025" y="3584575"/>
            <a:ext cx="17748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3284" name="Group 36"/>
          <p:cNvGrpSpPr>
            <a:grpSpLocks/>
          </p:cNvGrpSpPr>
          <p:nvPr/>
        </p:nvGrpSpPr>
        <p:grpSpPr bwMode="auto">
          <a:xfrm>
            <a:off x="309563" y="2916238"/>
            <a:ext cx="557212" cy="941387"/>
            <a:chOff x="195" y="1837"/>
            <a:chExt cx="351" cy="593"/>
          </a:xfrm>
        </p:grpSpPr>
        <p:sp>
          <p:nvSpPr>
            <p:cNvPr id="53282" name="Rectangle 34"/>
            <p:cNvSpPr>
              <a:spLocks noChangeArrowheads="1"/>
            </p:cNvSpPr>
            <p:nvPr/>
          </p:nvSpPr>
          <p:spPr bwMode="auto">
            <a:xfrm>
              <a:off x="195" y="2065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2</a:t>
              </a:r>
            </a:p>
          </p:txBody>
        </p:sp>
        <p:sp>
          <p:nvSpPr>
            <p:cNvPr id="53283" name="Rectangle 35"/>
            <p:cNvSpPr>
              <a:spLocks noChangeArrowheads="1"/>
            </p:cNvSpPr>
            <p:nvPr/>
          </p:nvSpPr>
          <p:spPr bwMode="auto">
            <a:xfrm>
              <a:off x="204" y="1837"/>
              <a:ext cx="25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_</a:t>
              </a:r>
            </a:p>
          </p:txBody>
        </p:sp>
      </p:grpSp>
      <p:grpSp>
        <p:nvGrpSpPr>
          <p:cNvPr id="53287" name="Group 39"/>
          <p:cNvGrpSpPr>
            <a:grpSpLocks/>
          </p:cNvGrpSpPr>
          <p:nvPr/>
        </p:nvGrpSpPr>
        <p:grpSpPr bwMode="auto">
          <a:xfrm>
            <a:off x="2386013" y="5200650"/>
            <a:ext cx="557212" cy="936625"/>
            <a:chOff x="1503" y="3276"/>
            <a:chExt cx="351" cy="590"/>
          </a:xfrm>
        </p:grpSpPr>
        <p:sp>
          <p:nvSpPr>
            <p:cNvPr id="53285" name="Rectangle 37"/>
            <p:cNvSpPr>
              <a:spLocks noChangeArrowheads="1"/>
            </p:cNvSpPr>
            <p:nvPr/>
          </p:nvSpPr>
          <p:spPr bwMode="auto">
            <a:xfrm>
              <a:off x="1503" y="3501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2</a:t>
              </a:r>
            </a:p>
          </p:txBody>
        </p:sp>
        <p:sp>
          <p:nvSpPr>
            <p:cNvPr id="53286" name="Rectangle 38"/>
            <p:cNvSpPr>
              <a:spLocks noChangeArrowheads="1"/>
            </p:cNvSpPr>
            <p:nvPr/>
          </p:nvSpPr>
          <p:spPr bwMode="auto">
            <a:xfrm>
              <a:off x="1509" y="3276"/>
              <a:ext cx="25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_</a:t>
              </a:r>
            </a:p>
          </p:txBody>
        </p:sp>
      </p:grpSp>
      <p:sp>
        <p:nvSpPr>
          <p:cNvPr id="53288" name="Oval 40"/>
          <p:cNvSpPr>
            <a:spLocks noChangeArrowheads="1"/>
          </p:cNvSpPr>
          <p:nvPr/>
        </p:nvSpPr>
        <p:spPr bwMode="auto">
          <a:xfrm>
            <a:off x="1352550" y="35194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89" name="Rectangle 41"/>
          <p:cNvSpPr>
            <a:spLocks noChangeArrowheads="1"/>
          </p:cNvSpPr>
          <p:nvPr/>
        </p:nvSpPr>
        <p:spPr bwMode="auto">
          <a:xfrm>
            <a:off x="4622800" y="3017838"/>
            <a:ext cx="4533900" cy="252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,y</a:t>
            </a:r>
            <a:r>
              <a:rPr lang="en-US" altLang="en-US" sz="3200" baseline="-25000"/>
              <a:t>2</a:t>
            </a:r>
            <a:r>
              <a:rPr lang="en-US" altLang="en-US" sz="3200"/>
              <a:t>) maximizes firm</a:t>
            </a:r>
            <a:br>
              <a:rPr lang="en-US" altLang="en-US" sz="3200"/>
            </a:br>
            <a:r>
              <a:rPr lang="en-US" altLang="en-US" sz="3200"/>
              <a:t>2’s profit while leaving</a:t>
            </a:r>
            <a:br>
              <a:rPr lang="en-US" altLang="en-US" sz="3200"/>
            </a:br>
            <a:r>
              <a:rPr lang="en-US" altLang="en-US" sz="3200"/>
              <a:t>   firm 1’s profit at the</a:t>
            </a:r>
            <a:br>
              <a:rPr lang="en-US" altLang="en-US" sz="3200"/>
            </a:br>
            <a:r>
              <a:rPr lang="en-US" altLang="en-US" sz="3200"/>
              <a:t>   Cournot-Nash </a:t>
            </a:r>
            <a:br>
              <a:rPr lang="en-US" altLang="en-US" sz="3200"/>
            </a:br>
            <a:r>
              <a:rPr lang="en-US" altLang="en-US" sz="3200"/>
              <a:t>   equilibrium level.</a:t>
            </a:r>
          </a:p>
        </p:txBody>
      </p:sp>
      <p:sp>
        <p:nvSpPr>
          <p:cNvPr id="53290" name="Rectangle 42"/>
          <p:cNvSpPr>
            <a:spLocks noChangeArrowheads="1"/>
          </p:cNvSpPr>
          <p:nvPr/>
        </p:nvSpPr>
        <p:spPr bwMode="auto">
          <a:xfrm>
            <a:off x="4765675" y="2655888"/>
            <a:ext cx="4095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_</a:t>
            </a:r>
          </a:p>
        </p:txBody>
      </p:sp>
      <p:sp>
        <p:nvSpPr>
          <p:cNvPr id="53291" name="Rectangle 43"/>
          <p:cNvSpPr>
            <a:spLocks noChangeArrowheads="1"/>
          </p:cNvSpPr>
          <p:nvPr/>
        </p:nvSpPr>
        <p:spPr bwMode="auto">
          <a:xfrm>
            <a:off x="5251450" y="2655888"/>
            <a:ext cx="4095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_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4275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54278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79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80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81" name="Arc 9"/>
          <p:cNvSpPr>
            <a:spLocks/>
          </p:cNvSpPr>
          <p:nvPr/>
        </p:nvSpPr>
        <p:spPr bwMode="auto">
          <a:xfrm>
            <a:off x="2370138" y="3816350"/>
            <a:ext cx="2451100" cy="3033713"/>
          </a:xfrm>
          <a:custGeom>
            <a:avLst/>
            <a:gdLst>
              <a:gd name="G0" fmla="+- 18185 0 0"/>
              <a:gd name="G1" fmla="+- 21600 0 0"/>
              <a:gd name="G2" fmla="+- 21600 0 0"/>
              <a:gd name="T0" fmla="*/ 0 w 36433"/>
              <a:gd name="T1" fmla="*/ 9943 h 21600"/>
              <a:gd name="T2" fmla="*/ 36433 w 36433"/>
              <a:gd name="T3" fmla="*/ 10042 h 21600"/>
              <a:gd name="T4" fmla="*/ 18185 w 36433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33" h="21600" fill="none" extrusionOk="0">
                <a:moveTo>
                  <a:pt x="0" y="9943"/>
                </a:moveTo>
                <a:cubicBezTo>
                  <a:pt x="3972" y="3747"/>
                  <a:pt x="10825" y="-1"/>
                  <a:pt x="18185" y="0"/>
                </a:cubicBezTo>
                <a:cubicBezTo>
                  <a:pt x="25586" y="0"/>
                  <a:pt x="32472" y="3789"/>
                  <a:pt x="36432" y="10042"/>
                </a:cubicBezTo>
              </a:path>
              <a:path w="36433" h="21600" stroke="0" extrusionOk="0">
                <a:moveTo>
                  <a:pt x="0" y="9943"/>
                </a:moveTo>
                <a:cubicBezTo>
                  <a:pt x="3972" y="3747"/>
                  <a:pt x="10825" y="-1"/>
                  <a:pt x="18185" y="0"/>
                </a:cubicBezTo>
                <a:cubicBezTo>
                  <a:pt x="25586" y="0"/>
                  <a:pt x="32472" y="3789"/>
                  <a:pt x="36432" y="10042"/>
                </a:cubicBezTo>
                <a:lnTo>
                  <a:pt x="18185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82" name="Arc 10"/>
          <p:cNvSpPr>
            <a:spLocks/>
          </p:cNvSpPr>
          <p:nvPr/>
        </p:nvSpPr>
        <p:spPr bwMode="auto">
          <a:xfrm>
            <a:off x="117475" y="1835150"/>
            <a:ext cx="3011488" cy="2646363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81"/>
              <a:gd name="T2" fmla="*/ 11558 w 21600"/>
              <a:gd name="T3" fmla="*/ 36381 h 36381"/>
              <a:gd name="T4" fmla="*/ 0 w 21600"/>
              <a:gd name="T5" fmla="*/ 18134 h 36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1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</a:path>
              <a:path w="21600" h="36381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83" name="Line 11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84" name="Line 12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85" name="Rectangle 13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54286" name="Rectangle 14"/>
          <p:cNvSpPr>
            <a:spLocks noChangeArrowheads="1"/>
          </p:cNvSpPr>
          <p:nvPr/>
        </p:nvSpPr>
        <p:spPr bwMode="auto">
          <a:xfrm>
            <a:off x="750888" y="28702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54287" name="Line 15"/>
          <p:cNvSpPr>
            <a:spLocks noChangeShapeType="1"/>
          </p:cNvSpPr>
          <p:nvPr/>
        </p:nvSpPr>
        <p:spPr bwMode="auto">
          <a:xfrm>
            <a:off x="3030538" y="4078288"/>
            <a:ext cx="0" cy="183197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88" name="Line 16"/>
          <p:cNvSpPr>
            <a:spLocks noChangeShapeType="1"/>
          </p:cNvSpPr>
          <p:nvPr/>
        </p:nvSpPr>
        <p:spPr bwMode="auto">
          <a:xfrm flipH="1">
            <a:off x="1425575" y="4073525"/>
            <a:ext cx="160178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89" name="Oval 17"/>
          <p:cNvSpPr>
            <a:spLocks noChangeArrowheads="1"/>
          </p:cNvSpPr>
          <p:nvPr/>
        </p:nvSpPr>
        <p:spPr bwMode="auto">
          <a:xfrm>
            <a:off x="2543175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90" name="Oval 18"/>
          <p:cNvSpPr>
            <a:spLocks noChangeArrowheads="1"/>
          </p:cNvSpPr>
          <p:nvPr/>
        </p:nvSpPr>
        <p:spPr bwMode="auto">
          <a:xfrm>
            <a:off x="2941638" y="39766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91" name="Arc 19"/>
          <p:cNvSpPr>
            <a:spLocks/>
          </p:cNvSpPr>
          <p:nvPr/>
        </p:nvSpPr>
        <p:spPr bwMode="auto">
          <a:xfrm>
            <a:off x="2251075" y="3506788"/>
            <a:ext cx="2574925" cy="3033712"/>
          </a:xfrm>
          <a:custGeom>
            <a:avLst/>
            <a:gdLst>
              <a:gd name="G0" fmla="+- 18179 0 0"/>
              <a:gd name="G1" fmla="+- 21600 0 0"/>
              <a:gd name="G2" fmla="+- 21600 0 0"/>
              <a:gd name="T0" fmla="*/ 0 w 36428"/>
              <a:gd name="T1" fmla="*/ 9935 h 21600"/>
              <a:gd name="T2" fmla="*/ 36428 w 36428"/>
              <a:gd name="T3" fmla="*/ 10044 h 21600"/>
              <a:gd name="T4" fmla="*/ 18179 w 3642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28" h="21600" fill="none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</a:path>
              <a:path w="36428" h="21600" stroke="0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  <a:lnTo>
                  <a:pt x="18179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4294" name="Group 22"/>
          <p:cNvGrpSpPr>
            <a:grpSpLocks/>
          </p:cNvGrpSpPr>
          <p:nvPr/>
        </p:nvGrpSpPr>
        <p:grpSpPr bwMode="auto">
          <a:xfrm>
            <a:off x="781050" y="3646488"/>
            <a:ext cx="530225" cy="728662"/>
            <a:chOff x="492" y="2297"/>
            <a:chExt cx="334" cy="459"/>
          </a:xfrm>
        </p:grpSpPr>
        <p:sp>
          <p:nvSpPr>
            <p:cNvPr id="54292" name="Rectangle 20"/>
            <p:cNvSpPr>
              <a:spLocks noChangeArrowheads="1"/>
            </p:cNvSpPr>
            <p:nvPr/>
          </p:nvSpPr>
          <p:spPr bwMode="auto">
            <a:xfrm>
              <a:off x="500" y="2429"/>
              <a:ext cx="32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/>
                <a:t>y</a:t>
              </a:r>
              <a:r>
                <a:rPr lang="en-US" altLang="en-US" baseline="-25000"/>
                <a:t>2</a:t>
              </a:r>
            </a:p>
          </p:txBody>
        </p:sp>
        <p:sp>
          <p:nvSpPr>
            <p:cNvPr id="54293" name="Rectangle 21"/>
            <p:cNvSpPr>
              <a:spLocks noChangeArrowheads="1"/>
            </p:cNvSpPr>
            <p:nvPr/>
          </p:nvSpPr>
          <p:spPr bwMode="auto">
            <a:xfrm>
              <a:off x="492" y="2297"/>
              <a:ext cx="26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~</a:t>
              </a:r>
            </a:p>
          </p:txBody>
        </p:sp>
      </p:grpSp>
      <p:grpSp>
        <p:nvGrpSpPr>
          <p:cNvPr id="54297" name="Group 25"/>
          <p:cNvGrpSpPr>
            <a:grpSpLocks/>
          </p:cNvGrpSpPr>
          <p:nvPr/>
        </p:nvGrpSpPr>
        <p:grpSpPr bwMode="auto">
          <a:xfrm>
            <a:off x="2814638" y="5757863"/>
            <a:ext cx="563562" cy="754062"/>
            <a:chOff x="1773" y="3627"/>
            <a:chExt cx="355" cy="475"/>
          </a:xfrm>
        </p:grpSpPr>
        <p:sp>
          <p:nvSpPr>
            <p:cNvPr id="54295" name="Rectangle 23"/>
            <p:cNvSpPr>
              <a:spLocks noChangeArrowheads="1"/>
            </p:cNvSpPr>
            <p:nvPr/>
          </p:nvSpPr>
          <p:spPr bwMode="auto">
            <a:xfrm>
              <a:off x="1777" y="3737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1</a:t>
              </a:r>
            </a:p>
          </p:txBody>
        </p:sp>
        <p:sp>
          <p:nvSpPr>
            <p:cNvPr id="54296" name="Rectangle 24"/>
            <p:cNvSpPr>
              <a:spLocks noChangeArrowheads="1"/>
            </p:cNvSpPr>
            <p:nvPr/>
          </p:nvSpPr>
          <p:spPr bwMode="auto">
            <a:xfrm>
              <a:off x="1773" y="3627"/>
              <a:ext cx="26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~</a:t>
              </a:r>
            </a:p>
          </p:txBody>
        </p:sp>
      </p:grpSp>
      <p:sp>
        <p:nvSpPr>
          <p:cNvPr id="54298" name="Oval 26"/>
          <p:cNvSpPr>
            <a:spLocks noChangeArrowheads="1"/>
          </p:cNvSpPr>
          <p:nvPr/>
        </p:nvSpPr>
        <p:spPr bwMode="auto">
          <a:xfrm>
            <a:off x="2725738" y="37607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99" name="Arc 27"/>
          <p:cNvSpPr>
            <a:spLocks/>
          </p:cNvSpPr>
          <p:nvPr/>
        </p:nvSpPr>
        <p:spPr bwMode="auto">
          <a:xfrm>
            <a:off x="171450" y="1912938"/>
            <a:ext cx="2711450" cy="2238375"/>
          </a:xfrm>
          <a:custGeom>
            <a:avLst/>
            <a:gdLst>
              <a:gd name="G0" fmla="+- 0 0 0"/>
              <a:gd name="G1" fmla="+- 18136 0 0"/>
              <a:gd name="G2" fmla="+- 21600 0 0"/>
              <a:gd name="T0" fmla="*/ 11732 w 21600"/>
              <a:gd name="T1" fmla="*/ 0 h 36394"/>
              <a:gd name="T2" fmla="*/ 11542 w 21600"/>
              <a:gd name="T3" fmla="*/ 36394 h 36394"/>
              <a:gd name="T4" fmla="*/ 0 w 21600"/>
              <a:gd name="T5" fmla="*/ 18136 h 36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94" fill="none" extrusionOk="0">
                <a:moveTo>
                  <a:pt x="11732" y="-1"/>
                </a:moveTo>
                <a:cubicBezTo>
                  <a:pt x="17884" y="3980"/>
                  <a:pt x="21600" y="10808"/>
                  <a:pt x="21600" y="18136"/>
                </a:cubicBezTo>
                <a:cubicBezTo>
                  <a:pt x="21600" y="25544"/>
                  <a:pt x="17803" y="32435"/>
                  <a:pt x="11541" y="36393"/>
                </a:cubicBezTo>
              </a:path>
              <a:path w="21600" h="36394" stroke="0" extrusionOk="0">
                <a:moveTo>
                  <a:pt x="11732" y="-1"/>
                </a:moveTo>
                <a:cubicBezTo>
                  <a:pt x="17884" y="3980"/>
                  <a:pt x="21600" y="10808"/>
                  <a:pt x="21600" y="18136"/>
                </a:cubicBezTo>
                <a:cubicBezTo>
                  <a:pt x="21600" y="25544"/>
                  <a:pt x="17803" y="32435"/>
                  <a:pt x="11541" y="36393"/>
                </a:cubicBezTo>
                <a:lnTo>
                  <a:pt x="0" y="18136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300" name="Oval 28"/>
          <p:cNvSpPr>
            <a:spLocks noChangeArrowheads="1"/>
          </p:cNvSpPr>
          <p:nvPr/>
        </p:nvSpPr>
        <p:spPr bwMode="auto">
          <a:xfrm>
            <a:off x="2520950" y="3486150"/>
            <a:ext cx="185738" cy="185738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301" name="Line 29"/>
          <p:cNvSpPr>
            <a:spLocks noChangeShapeType="1"/>
          </p:cNvSpPr>
          <p:nvPr/>
        </p:nvSpPr>
        <p:spPr bwMode="auto">
          <a:xfrm>
            <a:off x="2603500" y="3602038"/>
            <a:ext cx="0" cy="1903412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302" name="Line 30"/>
          <p:cNvSpPr>
            <a:spLocks noChangeShapeType="1"/>
          </p:cNvSpPr>
          <p:nvPr/>
        </p:nvSpPr>
        <p:spPr bwMode="auto">
          <a:xfrm flipH="1">
            <a:off x="835025" y="3584575"/>
            <a:ext cx="17748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4305" name="Group 33"/>
          <p:cNvGrpSpPr>
            <a:grpSpLocks/>
          </p:cNvGrpSpPr>
          <p:nvPr/>
        </p:nvGrpSpPr>
        <p:grpSpPr bwMode="auto">
          <a:xfrm>
            <a:off x="309563" y="2916238"/>
            <a:ext cx="557212" cy="941387"/>
            <a:chOff x="195" y="1837"/>
            <a:chExt cx="351" cy="593"/>
          </a:xfrm>
        </p:grpSpPr>
        <p:sp>
          <p:nvSpPr>
            <p:cNvPr id="54303" name="Rectangle 31"/>
            <p:cNvSpPr>
              <a:spLocks noChangeArrowheads="1"/>
            </p:cNvSpPr>
            <p:nvPr/>
          </p:nvSpPr>
          <p:spPr bwMode="auto">
            <a:xfrm>
              <a:off x="195" y="2065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2</a:t>
              </a:r>
            </a:p>
          </p:txBody>
        </p:sp>
        <p:sp>
          <p:nvSpPr>
            <p:cNvPr id="54304" name="Rectangle 32"/>
            <p:cNvSpPr>
              <a:spLocks noChangeArrowheads="1"/>
            </p:cNvSpPr>
            <p:nvPr/>
          </p:nvSpPr>
          <p:spPr bwMode="auto">
            <a:xfrm>
              <a:off x="204" y="1837"/>
              <a:ext cx="25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_</a:t>
              </a:r>
            </a:p>
          </p:txBody>
        </p:sp>
      </p:grpSp>
      <p:grpSp>
        <p:nvGrpSpPr>
          <p:cNvPr id="54308" name="Group 36"/>
          <p:cNvGrpSpPr>
            <a:grpSpLocks/>
          </p:cNvGrpSpPr>
          <p:nvPr/>
        </p:nvGrpSpPr>
        <p:grpSpPr bwMode="auto">
          <a:xfrm>
            <a:off x="2386013" y="5200650"/>
            <a:ext cx="557212" cy="936625"/>
            <a:chOff x="1503" y="3276"/>
            <a:chExt cx="351" cy="590"/>
          </a:xfrm>
        </p:grpSpPr>
        <p:sp>
          <p:nvSpPr>
            <p:cNvPr id="54306" name="Rectangle 34"/>
            <p:cNvSpPr>
              <a:spLocks noChangeArrowheads="1"/>
            </p:cNvSpPr>
            <p:nvPr/>
          </p:nvSpPr>
          <p:spPr bwMode="auto">
            <a:xfrm>
              <a:off x="1503" y="3501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2</a:t>
              </a:r>
            </a:p>
          </p:txBody>
        </p:sp>
        <p:sp>
          <p:nvSpPr>
            <p:cNvPr id="54307" name="Rectangle 35"/>
            <p:cNvSpPr>
              <a:spLocks noChangeArrowheads="1"/>
            </p:cNvSpPr>
            <p:nvPr/>
          </p:nvSpPr>
          <p:spPr bwMode="auto">
            <a:xfrm>
              <a:off x="1509" y="3276"/>
              <a:ext cx="25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_</a:t>
              </a:r>
            </a:p>
          </p:txBody>
        </p:sp>
      </p:grpSp>
      <p:sp>
        <p:nvSpPr>
          <p:cNvPr id="54309" name="Oval 37"/>
          <p:cNvSpPr>
            <a:spLocks noChangeArrowheads="1"/>
          </p:cNvSpPr>
          <p:nvPr/>
        </p:nvSpPr>
        <p:spPr bwMode="auto">
          <a:xfrm>
            <a:off x="1352550" y="35194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310" name="Line 38"/>
          <p:cNvSpPr>
            <a:spLocks noChangeShapeType="1"/>
          </p:cNvSpPr>
          <p:nvPr/>
        </p:nvSpPr>
        <p:spPr bwMode="auto">
          <a:xfrm>
            <a:off x="2609850" y="3587750"/>
            <a:ext cx="431800" cy="490538"/>
          </a:xfrm>
          <a:prstGeom prst="line">
            <a:avLst/>
          </a:prstGeom>
          <a:noFill/>
          <a:ln w="50800">
            <a:solidFill>
              <a:srgbClr val="3BED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311" name="Rectangle 39"/>
          <p:cNvSpPr>
            <a:spLocks noChangeArrowheads="1"/>
          </p:cNvSpPr>
          <p:nvPr/>
        </p:nvSpPr>
        <p:spPr bwMode="auto">
          <a:xfrm>
            <a:off x="3027363" y="1136650"/>
            <a:ext cx="6045200" cy="252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The path of output pairs that</a:t>
            </a:r>
            <a:br>
              <a:rPr lang="en-US" altLang="en-US" sz="3200"/>
            </a:br>
            <a:r>
              <a:rPr lang="en-US" altLang="en-US" sz="3200"/>
              <a:t>maximize one firm’s profit</a:t>
            </a:r>
            <a:br>
              <a:rPr lang="en-US" altLang="en-US" sz="3200"/>
            </a:br>
            <a:r>
              <a:rPr lang="en-US" altLang="en-US" sz="3200"/>
              <a:t>   while giving the other firm at</a:t>
            </a:r>
            <a:br>
              <a:rPr lang="en-US" altLang="en-US" sz="3200"/>
            </a:br>
            <a:r>
              <a:rPr lang="en-US" altLang="en-US" sz="3200"/>
              <a:t>     least its C-N equilibrium</a:t>
            </a:r>
            <a:br>
              <a:rPr lang="en-US" altLang="en-US" sz="3200"/>
            </a:br>
            <a:r>
              <a:rPr lang="en-US" altLang="en-US" sz="3200"/>
              <a:t>            profit.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5299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55302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3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4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5" name="Arc 9"/>
          <p:cNvSpPr>
            <a:spLocks/>
          </p:cNvSpPr>
          <p:nvPr/>
        </p:nvSpPr>
        <p:spPr bwMode="auto">
          <a:xfrm>
            <a:off x="2370138" y="3816350"/>
            <a:ext cx="2451100" cy="3033713"/>
          </a:xfrm>
          <a:custGeom>
            <a:avLst/>
            <a:gdLst>
              <a:gd name="G0" fmla="+- 18185 0 0"/>
              <a:gd name="G1" fmla="+- 21600 0 0"/>
              <a:gd name="G2" fmla="+- 21600 0 0"/>
              <a:gd name="T0" fmla="*/ 0 w 36433"/>
              <a:gd name="T1" fmla="*/ 9943 h 21600"/>
              <a:gd name="T2" fmla="*/ 36433 w 36433"/>
              <a:gd name="T3" fmla="*/ 10042 h 21600"/>
              <a:gd name="T4" fmla="*/ 18185 w 36433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33" h="21600" fill="none" extrusionOk="0">
                <a:moveTo>
                  <a:pt x="0" y="9943"/>
                </a:moveTo>
                <a:cubicBezTo>
                  <a:pt x="3972" y="3747"/>
                  <a:pt x="10825" y="-1"/>
                  <a:pt x="18185" y="0"/>
                </a:cubicBezTo>
                <a:cubicBezTo>
                  <a:pt x="25586" y="0"/>
                  <a:pt x="32472" y="3789"/>
                  <a:pt x="36432" y="10042"/>
                </a:cubicBezTo>
              </a:path>
              <a:path w="36433" h="21600" stroke="0" extrusionOk="0">
                <a:moveTo>
                  <a:pt x="0" y="9943"/>
                </a:moveTo>
                <a:cubicBezTo>
                  <a:pt x="3972" y="3747"/>
                  <a:pt x="10825" y="-1"/>
                  <a:pt x="18185" y="0"/>
                </a:cubicBezTo>
                <a:cubicBezTo>
                  <a:pt x="25586" y="0"/>
                  <a:pt x="32472" y="3789"/>
                  <a:pt x="36432" y="10042"/>
                </a:cubicBezTo>
                <a:lnTo>
                  <a:pt x="18185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6" name="Arc 10"/>
          <p:cNvSpPr>
            <a:spLocks/>
          </p:cNvSpPr>
          <p:nvPr/>
        </p:nvSpPr>
        <p:spPr bwMode="auto">
          <a:xfrm>
            <a:off x="117475" y="1835150"/>
            <a:ext cx="3011488" cy="2646363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81"/>
              <a:gd name="T2" fmla="*/ 11558 w 21600"/>
              <a:gd name="T3" fmla="*/ 36381 h 36381"/>
              <a:gd name="T4" fmla="*/ 0 w 21600"/>
              <a:gd name="T5" fmla="*/ 18134 h 36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1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</a:path>
              <a:path w="21600" h="36381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7" name="Line 11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8" name="Line 12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9" name="Rectangle 13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55310" name="Rectangle 14"/>
          <p:cNvSpPr>
            <a:spLocks noChangeArrowheads="1"/>
          </p:cNvSpPr>
          <p:nvPr/>
        </p:nvSpPr>
        <p:spPr bwMode="auto">
          <a:xfrm>
            <a:off x="750888" y="28702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55311" name="Line 15"/>
          <p:cNvSpPr>
            <a:spLocks noChangeShapeType="1"/>
          </p:cNvSpPr>
          <p:nvPr/>
        </p:nvSpPr>
        <p:spPr bwMode="auto">
          <a:xfrm>
            <a:off x="3030538" y="4078288"/>
            <a:ext cx="0" cy="183197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12" name="Line 16"/>
          <p:cNvSpPr>
            <a:spLocks noChangeShapeType="1"/>
          </p:cNvSpPr>
          <p:nvPr/>
        </p:nvSpPr>
        <p:spPr bwMode="auto">
          <a:xfrm flipH="1">
            <a:off x="1425575" y="4073525"/>
            <a:ext cx="160178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13" name="Oval 17"/>
          <p:cNvSpPr>
            <a:spLocks noChangeArrowheads="1"/>
          </p:cNvSpPr>
          <p:nvPr/>
        </p:nvSpPr>
        <p:spPr bwMode="auto">
          <a:xfrm>
            <a:off x="2543175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14" name="Oval 18"/>
          <p:cNvSpPr>
            <a:spLocks noChangeArrowheads="1"/>
          </p:cNvSpPr>
          <p:nvPr/>
        </p:nvSpPr>
        <p:spPr bwMode="auto">
          <a:xfrm>
            <a:off x="2941638" y="39766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15" name="Arc 19"/>
          <p:cNvSpPr>
            <a:spLocks/>
          </p:cNvSpPr>
          <p:nvPr/>
        </p:nvSpPr>
        <p:spPr bwMode="auto">
          <a:xfrm>
            <a:off x="2251075" y="3506788"/>
            <a:ext cx="2574925" cy="3033712"/>
          </a:xfrm>
          <a:custGeom>
            <a:avLst/>
            <a:gdLst>
              <a:gd name="G0" fmla="+- 18179 0 0"/>
              <a:gd name="G1" fmla="+- 21600 0 0"/>
              <a:gd name="G2" fmla="+- 21600 0 0"/>
              <a:gd name="T0" fmla="*/ 0 w 36428"/>
              <a:gd name="T1" fmla="*/ 9935 h 21600"/>
              <a:gd name="T2" fmla="*/ 36428 w 36428"/>
              <a:gd name="T3" fmla="*/ 10044 h 21600"/>
              <a:gd name="T4" fmla="*/ 18179 w 3642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28" h="21600" fill="none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</a:path>
              <a:path w="36428" h="21600" stroke="0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  <a:lnTo>
                  <a:pt x="18179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318" name="Group 22"/>
          <p:cNvGrpSpPr>
            <a:grpSpLocks/>
          </p:cNvGrpSpPr>
          <p:nvPr/>
        </p:nvGrpSpPr>
        <p:grpSpPr bwMode="auto">
          <a:xfrm>
            <a:off x="781050" y="3646488"/>
            <a:ext cx="530225" cy="728662"/>
            <a:chOff x="492" y="2297"/>
            <a:chExt cx="334" cy="459"/>
          </a:xfrm>
        </p:grpSpPr>
        <p:sp>
          <p:nvSpPr>
            <p:cNvPr id="55316" name="Rectangle 20"/>
            <p:cNvSpPr>
              <a:spLocks noChangeArrowheads="1"/>
            </p:cNvSpPr>
            <p:nvPr/>
          </p:nvSpPr>
          <p:spPr bwMode="auto">
            <a:xfrm>
              <a:off x="500" y="2429"/>
              <a:ext cx="32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/>
                <a:t>y</a:t>
              </a:r>
              <a:r>
                <a:rPr lang="en-US" altLang="en-US" baseline="-25000"/>
                <a:t>2</a:t>
              </a:r>
            </a:p>
          </p:txBody>
        </p:sp>
        <p:sp>
          <p:nvSpPr>
            <p:cNvPr id="55317" name="Rectangle 21"/>
            <p:cNvSpPr>
              <a:spLocks noChangeArrowheads="1"/>
            </p:cNvSpPr>
            <p:nvPr/>
          </p:nvSpPr>
          <p:spPr bwMode="auto">
            <a:xfrm>
              <a:off x="492" y="2297"/>
              <a:ext cx="26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~</a:t>
              </a:r>
            </a:p>
          </p:txBody>
        </p:sp>
      </p:grpSp>
      <p:grpSp>
        <p:nvGrpSpPr>
          <p:cNvPr id="55321" name="Group 25"/>
          <p:cNvGrpSpPr>
            <a:grpSpLocks/>
          </p:cNvGrpSpPr>
          <p:nvPr/>
        </p:nvGrpSpPr>
        <p:grpSpPr bwMode="auto">
          <a:xfrm>
            <a:off x="2814638" y="5757863"/>
            <a:ext cx="563562" cy="754062"/>
            <a:chOff x="1773" y="3627"/>
            <a:chExt cx="355" cy="475"/>
          </a:xfrm>
        </p:grpSpPr>
        <p:sp>
          <p:nvSpPr>
            <p:cNvPr id="55319" name="Rectangle 23"/>
            <p:cNvSpPr>
              <a:spLocks noChangeArrowheads="1"/>
            </p:cNvSpPr>
            <p:nvPr/>
          </p:nvSpPr>
          <p:spPr bwMode="auto">
            <a:xfrm>
              <a:off x="1777" y="3737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1</a:t>
              </a:r>
            </a:p>
          </p:txBody>
        </p:sp>
        <p:sp>
          <p:nvSpPr>
            <p:cNvPr id="55320" name="Rectangle 24"/>
            <p:cNvSpPr>
              <a:spLocks noChangeArrowheads="1"/>
            </p:cNvSpPr>
            <p:nvPr/>
          </p:nvSpPr>
          <p:spPr bwMode="auto">
            <a:xfrm>
              <a:off x="1773" y="3627"/>
              <a:ext cx="26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~</a:t>
              </a:r>
            </a:p>
          </p:txBody>
        </p:sp>
      </p:grpSp>
      <p:sp>
        <p:nvSpPr>
          <p:cNvPr id="55322" name="Oval 26"/>
          <p:cNvSpPr>
            <a:spLocks noChangeArrowheads="1"/>
          </p:cNvSpPr>
          <p:nvPr/>
        </p:nvSpPr>
        <p:spPr bwMode="auto">
          <a:xfrm>
            <a:off x="2725738" y="37607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23" name="Arc 27"/>
          <p:cNvSpPr>
            <a:spLocks/>
          </p:cNvSpPr>
          <p:nvPr/>
        </p:nvSpPr>
        <p:spPr bwMode="auto">
          <a:xfrm>
            <a:off x="171450" y="1912938"/>
            <a:ext cx="2711450" cy="2238375"/>
          </a:xfrm>
          <a:custGeom>
            <a:avLst/>
            <a:gdLst>
              <a:gd name="G0" fmla="+- 0 0 0"/>
              <a:gd name="G1" fmla="+- 18136 0 0"/>
              <a:gd name="G2" fmla="+- 21600 0 0"/>
              <a:gd name="T0" fmla="*/ 11732 w 21600"/>
              <a:gd name="T1" fmla="*/ 0 h 36394"/>
              <a:gd name="T2" fmla="*/ 11542 w 21600"/>
              <a:gd name="T3" fmla="*/ 36394 h 36394"/>
              <a:gd name="T4" fmla="*/ 0 w 21600"/>
              <a:gd name="T5" fmla="*/ 18136 h 36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94" fill="none" extrusionOk="0">
                <a:moveTo>
                  <a:pt x="11732" y="-1"/>
                </a:moveTo>
                <a:cubicBezTo>
                  <a:pt x="17884" y="3980"/>
                  <a:pt x="21600" y="10808"/>
                  <a:pt x="21600" y="18136"/>
                </a:cubicBezTo>
                <a:cubicBezTo>
                  <a:pt x="21600" y="25544"/>
                  <a:pt x="17803" y="32435"/>
                  <a:pt x="11541" y="36393"/>
                </a:cubicBezTo>
              </a:path>
              <a:path w="21600" h="36394" stroke="0" extrusionOk="0">
                <a:moveTo>
                  <a:pt x="11732" y="-1"/>
                </a:moveTo>
                <a:cubicBezTo>
                  <a:pt x="17884" y="3980"/>
                  <a:pt x="21600" y="10808"/>
                  <a:pt x="21600" y="18136"/>
                </a:cubicBezTo>
                <a:cubicBezTo>
                  <a:pt x="21600" y="25544"/>
                  <a:pt x="17803" y="32435"/>
                  <a:pt x="11541" y="36393"/>
                </a:cubicBezTo>
                <a:lnTo>
                  <a:pt x="0" y="18136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24" name="Oval 28"/>
          <p:cNvSpPr>
            <a:spLocks noChangeArrowheads="1"/>
          </p:cNvSpPr>
          <p:nvPr/>
        </p:nvSpPr>
        <p:spPr bwMode="auto">
          <a:xfrm>
            <a:off x="2520950" y="3486150"/>
            <a:ext cx="185738" cy="185738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25" name="Line 29"/>
          <p:cNvSpPr>
            <a:spLocks noChangeShapeType="1"/>
          </p:cNvSpPr>
          <p:nvPr/>
        </p:nvSpPr>
        <p:spPr bwMode="auto">
          <a:xfrm>
            <a:off x="2603500" y="3602038"/>
            <a:ext cx="0" cy="1903412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26" name="Line 30"/>
          <p:cNvSpPr>
            <a:spLocks noChangeShapeType="1"/>
          </p:cNvSpPr>
          <p:nvPr/>
        </p:nvSpPr>
        <p:spPr bwMode="auto">
          <a:xfrm flipH="1">
            <a:off x="835025" y="3584575"/>
            <a:ext cx="17748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329" name="Group 33"/>
          <p:cNvGrpSpPr>
            <a:grpSpLocks/>
          </p:cNvGrpSpPr>
          <p:nvPr/>
        </p:nvGrpSpPr>
        <p:grpSpPr bwMode="auto">
          <a:xfrm>
            <a:off x="309563" y="2916238"/>
            <a:ext cx="557212" cy="941387"/>
            <a:chOff x="195" y="1837"/>
            <a:chExt cx="351" cy="593"/>
          </a:xfrm>
        </p:grpSpPr>
        <p:sp>
          <p:nvSpPr>
            <p:cNvPr id="55327" name="Rectangle 31"/>
            <p:cNvSpPr>
              <a:spLocks noChangeArrowheads="1"/>
            </p:cNvSpPr>
            <p:nvPr/>
          </p:nvSpPr>
          <p:spPr bwMode="auto">
            <a:xfrm>
              <a:off x="195" y="2065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2</a:t>
              </a:r>
            </a:p>
          </p:txBody>
        </p:sp>
        <p:sp>
          <p:nvSpPr>
            <p:cNvPr id="55328" name="Rectangle 32"/>
            <p:cNvSpPr>
              <a:spLocks noChangeArrowheads="1"/>
            </p:cNvSpPr>
            <p:nvPr/>
          </p:nvSpPr>
          <p:spPr bwMode="auto">
            <a:xfrm>
              <a:off x="204" y="1837"/>
              <a:ext cx="25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_</a:t>
              </a:r>
            </a:p>
          </p:txBody>
        </p:sp>
      </p:grpSp>
      <p:grpSp>
        <p:nvGrpSpPr>
          <p:cNvPr id="55332" name="Group 36"/>
          <p:cNvGrpSpPr>
            <a:grpSpLocks/>
          </p:cNvGrpSpPr>
          <p:nvPr/>
        </p:nvGrpSpPr>
        <p:grpSpPr bwMode="auto">
          <a:xfrm>
            <a:off x="2386013" y="5200650"/>
            <a:ext cx="557212" cy="936625"/>
            <a:chOff x="1503" y="3276"/>
            <a:chExt cx="351" cy="590"/>
          </a:xfrm>
        </p:grpSpPr>
        <p:sp>
          <p:nvSpPr>
            <p:cNvPr id="55330" name="Rectangle 34"/>
            <p:cNvSpPr>
              <a:spLocks noChangeArrowheads="1"/>
            </p:cNvSpPr>
            <p:nvPr/>
          </p:nvSpPr>
          <p:spPr bwMode="auto">
            <a:xfrm>
              <a:off x="1503" y="3501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2</a:t>
              </a:r>
            </a:p>
          </p:txBody>
        </p:sp>
        <p:sp>
          <p:nvSpPr>
            <p:cNvPr id="55331" name="Rectangle 35"/>
            <p:cNvSpPr>
              <a:spLocks noChangeArrowheads="1"/>
            </p:cNvSpPr>
            <p:nvPr/>
          </p:nvSpPr>
          <p:spPr bwMode="auto">
            <a:xfrm>
              <a:off x="1509" y="3276"/>
              <a:ext cx="25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_</a:t>
              </a:r>
            </a:p>
          </p:txBody>
        </p:sp>
      </p:grpSp>
      <p:sp>
        <p:nvSpPr>
          <p:cNvPr id="55333" name="Oval 37"/>
          <p:cNvSpPr>
            <a:spLocks noChangeArrowheads="1"/>
          </p:cNvSpPr>
          <p:nvPr/>
        </p:nvSpPr>
        <p:spPr bwMode="auto">
          <a:xfrm>
            <a:off x="1352550" y="35194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34" name="Line 38"/>
          <p:cNvSpPr>
            <a:spLocks noChangeShapeType="1"/>
          </p:cNvSpPr>
          <p:nvPr/>
        </p:nvSpPr>
        <p:spPr bwMode="auto">
          <a:xfrm>
            <a:off x="2609850" y="3587750"/>
            <a:ext cx="431800" cy="490538"/>
          </a:xfrm>
          <a:prstGeom prst="line">
            <a:avLst/>
          </a:prstGeom>
          <a:noFill/>
          <a:ln w="50800">
            <a:solidFill>
              <a:srgbClr val="3BED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35" name="Rectangle 39"/>
          <p:cNvSpPr>
            <a:spLocks noChangeArrowheads="1"/>
          </p:cNvSpPr>
          <p:nvPr/>
        </p:nvSpPr>
        <p:spPr bwMode="auto">
          <a:xfrm>
            <a:off x="3027363" y="1136650"/>
            <a:ext cx="6045200" cy="399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The path of output pairs that</a:t>
            </a:r>
            <a:br>
              <a:rPr lang="en-US" altLang="en-US" sz="3200"/>
            </a:br>
            <a:r>
              <a:rPr lang="en-US" altLang="en-US" sz="3200"/>
              <a:t>maximize one firm’s profit</a:t>
            </a:r>
            <a:br>
              <a:rPr lang="en-US" altLang="en-US" sz="3200"/>
            </a:br>
            <a:r>
              <a:rPr lang="en-US" altLang="en-US" sz="3200"/>
              <a:t>   while giving the other firm at</a:t>
            </a:r>
            <a:br>
              <a:rPr lang="en-US" altLang="en-US" sz="3200"/>
            </a:br>
            <a:r>
              <a:rPr lang="en-US" altLang="en-US" sz="3200"/>
              <a:t>     least its C-N equilibrium</a:t>
            </a:r>
            <a:br>
              <a:rPr lang="en-US" altLang="en-US" sz="3200"/>
            </a:br>
            <a:r>
              <a:rPr lang="en-US" altLang="en-US" sz="3200"/>
              <a:t>            profit.  One of</a:t>
            </a:r>
            <a:br>
              <a:rPr lang="en-US" altLang="en-US" sz="3200"/>
            </a:br>
            <a:r>
              <a:rPr lang="en-US" altLang="en-US" sz="3200"/>
              <a:t>                these output pairs</a:t>
            </a:r>
          </a:p>
          <a:p>
            <a:r>
              <a:rPr lang="en-US" altLang="en-US" sz="3200"/>
              <a:t>                  must maximize the</a:t>
            </a:r>
            <a:br>
              <a:rPr lang="en-US" altLang="en-US" sz="3200"/>
            </a:br>
            <a:r>
              <a:rPr lang="en-US" altLang="en-US" sz="3200"/>
              <a:t>                   cartel’s joint profit.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6323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56326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7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8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-1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9" name="Arc 9"/>
          <p:cNvSpPr>
            <a:spLocks/>
          </p:cNvSpPr>
          <p:nvPr/>
        </p:nvSpPr>
        <p:spPr bwMode="auto">
          <a:xfrm>
            <a:off x="117475" y="1835150"/>
            <a:ext cx="3011488" cy="2646363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81"/>
              <a:gd name="T2" fmla="*/ 11558 w 21600"/>
              <a:gd name="T3" fmla="*/ 36381 h 36381"/>
              <a:gd name="T4" fmla="*/ 0 w 21600"/>
              <a:gd name="T5" fmla="*/ 18134 h 36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1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</a:path>
              <a:path w="21600" h="36381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0" name="Line 10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1" name="Line 11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56333" name="Rectangle 13"/>
          <p:cNvSpPr>
            <a:spLocks noChangeArrowheads="1"/>
          </p:cNvSpPr>
          <p:nvPr/>
        </p:nvSpPr>
        <p:spPr bwMode="auto">
          <a:xfrm>
            <a:off x="750888" y="28702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56334" name="Line 14"/>
          <p:cNvSpPr>
            <a:spLocks noChangeShapeType="1"/>
          </p:cNvSpPr>
          <p:nvPr/>
        </p:nvSpPr>
        <p:spPr bwMode="auto">
          <a:xfrm>
            <a:off x="2830513" y="3878263"/>
            <a:ext cx="0" cy="1643062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5" name="Line 15"/>
          <p:cNvSpPr>
            <a:spLocks noChangeShapeType="1"/>
          </p:cNvSpPr>
          <p:nvPr/>
        </p:nvSpPr>
        <p:spPr bwMode="auto">
          <a:xfrm flipH="1">
            <a:off x="1425575" y="3859213"/>
            <a:ext cx="13874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6" name="Oval 16"/>
          <p:cNvSpPr>
            <a:spLocks noChangeArrowheads="1"/>
          </p:cNvSpPr>
          <p:nvPr/>
        </p:nvSpPr>
        <p:spPr bwMode="auto">
          <a:xfrm>
            <a:off x="2757488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7" name="Arc 17"/>
          <p:cNvSpPr>
            <a:spLocks/>
          </p:cNvSpPr>
          <p:nvPr/>
        </p:nvSpPr>
        <p:spPr bwMode="auto">
          <a:xfrm>
            <a:off x="2251075" y="3506788"/>
            <a:ext cx="2574925" cy="3033712"/>
          </a:xfrm>
          <a:custGeom>
            <a:avLst/>
            <a:gdLst>
              <a:gd name="G0" fmla="+- 18179 0 0"/>
              <a:gd name="G1" fmla="+- 21600 0 0"/>
              <a:gd name="G2" fmla="+- 21600 0 0"/>
              <a:gd name="T0" fmla="*/ 0 w 36428"/>
              <a:gd name="T1" fmla="*/ 9935 h 21600"/>
              <a:gd name="T2" fmla="*/ 36428 w 36428"/>
              <a:gd name="T3" fmla="*/ 10044 h 21600"/>
              <a:gd name="T4" fmla="*/ 18179 w 3642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28" h="21600" fill="none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</a:path>
              <a:path w="36428" h="21600" stroke="0" extrusionOk="0">
                <a:moveTo>
                  <a:pt x="-1" y="9934"/>
                </a:moveTo>
                <a:cubicBezTo>
                  <a:pt x="3972" y="3743"/>
                  <a:pt x="10822" y="-1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  <a:lnTo>
                  <a:pt x="18179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6340" name="Group 20"/>
          <p:cNvGrpSpPr>
            <a:grpSpLocks/>
          </p:cNvGrpSpPr>
          <p:nvPr/>
        </p:nvGrpSpPr>
        <p:grpSpPr bwMode="auto">
          <a:xfrm>
            <a:off x="638175" y="3375025"/>
            <a:ext cx="744538" cy="728663"/>
            <a:chOff x="402" y="2126"/>
            <a:chExt cx="469" cy="459"/>
          </a:xfrm>
        </p:grpSpPr>
        <p:sp>
          <p:nvSpPr>
            <p:cNvPr id="56338" name="Rectangle 18"/>
            <p:cNvSpPr>
              <a:spLocks noChangeArrowheads="1"/>
            </p:cNvSpPr>
            <p:nvPr/>
          </p:nvSpPr>
          <p:spPr bwMode="auto">
            <a:xfrm>
              <a:off x="410" y="2258"/>
              <a:ext cx="46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/>
                <a:t>y</a:t>
              </a:r>
              <a:r>
                <a:rPr lang="en-US" altLang="en-US" baseline="-25000"/>
                <a:t>2</a:t>
              </a:r>
              <a:r>
                <a:rPr lang="en-US" altLang="en-US" baseline="30000"/>
                <a:t>m</a:t>
              </a:r>
            </a:p>
          </p:txBody>
        </p:sp>
        <p:sp>
          <p:nvSpPr>
            <p:cNvPr id="56339" name="Rectangle 19"/>
            <p:cNvSpPr>
              <a:spLocks noChangeArrowheads="1"/>
            </p:cNvSpPr>
            <p:nvPr/>
          </p:nvSpPr>
          <p:spPr bwMode="auto">
            <a:xfrm>
              <a:off x="402" y="2126"/>
              <a:ext cx="11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6343" name="Group 23"/>
          <p:cNvGrpSpPr>
            <a:grpSpLocks/>
          </p:cNvGrpSpPr>
          <p:nvPr/>
        </p:nvGrpSpPr>
        <p:grpSpPr bwMode="auto">
          <a:xfrm>
            <a:off x="2471738" y="5357813"/>
            <a:ext cx="800100" cy="754062"/>
            <a:chOff x="1557" y="3375"/>
            <a:chExt cx="504" cy="475"/>
          </a:xfrm>
        </p:grpSpPr>
        <p:sp>
          <p:nvSpPr>
            <p:cNvPr id="56341" name="Rectangle 21"/>
            <p:cNvSpPr>
              <a:spLocks noChangeArrowheads="1"/>
            </p:cNvSpPr>
            <p:nvPr/>
          </p:nvSpPr>
          <p:spPr bwMode="auto">
            <a:xfrm>
              <a:off x="1561" y="3485"/>
              <a:ext cx="50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1</a:t>
              </a:r>
              <a:r>
                <a:rPr lang="en-US" altLang="en-US" sz="3200" baseline="30000"/>
                <a:t>m</a:t>
              </a:r>
            </a:p>
          </p:txBody>
        </p:sp>
        <p:sp>
          <p:nvSpPr>
            <p:cNvPr id="56342" name="Rectangle 22"/>
            <p:cNvSpPr>
              <a:spLocks noChangeArrowheads="1"/>
            </p:cNvSpPr>
            <p:nvPr/>
          </p:nvSpPr>
          <p:spPr bwMode="auto">
            <a:xfrm>
              <a:off x="1557" y="3375"/>
              <a:ext cx="11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6344" name="Oval 24"/>
          <p:cNvSpPr>
            <a:spLocks noChangeArrowheads="1"/>
          </p:cNvSpPr>
          <p:nvPr/>
        </p:nvSpPr>
        <p:spPr bwMode="auto">
          <a:xfrm>
            <a:off x="1352550" y="3790950"/>
            <a:ext cx="144463" cy="14446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45" name="Rectangle 25"/>
          <p:cNvSpPr>
            <a:spLocks noChangeArrowheads="1"/>
          </p:cNvSpPr>
          <p:nvPr/>
        </p:nvSpPr>
        <p:spPr bwMode="auto">
          <a:xfrm>
            <a:off x="4860925" y="1303338"/>
            <a:ext cx="383540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 baseline="30000"/>
              <a:t>m</a:t>
            </a:r>
            <a:r>
              <a:rPr lang="en-US" altLang="en-US" sz="3200"/>
              <a:t>,y</a:t>
            </a:r>
            <a:r>
              <a:rPr lang="en-US" altLang="en-US" sz="3200" baseline="-25000"/>
              <a:t>2</a:t>
            </a:r>
            <a:r>
              <a:rPr lang="en-US" altLang="en-US" sz="3200" baseline="30000"/>
              <a:t>m</a:t>
            </a:r>
            <a:r>
              <a:rPr lang="en-US" altLang="en-US" sz="3200"/>
              <a:t>) denotes</a:t>
            </a:r>
            <a:br>
              <a:rPr lang="en-US" altLang="en-US" sz="3200"/>
            </a:br>
            <a:r>
              <a:rPr lang="en-US" altLang="en-US" sz="3200"/>
              <a:t>the output levels</a:t>
            </a:r>
            <a:br>
              <a:rPr lang="en-US" altLang="en-US" sz="3200"/>
            </a:br>
            <a:r>
              <a:rPr lang="en-US" altLang="en-US" sz="3200"/>
              <a:t>that maximize the</a:t>
            </a:r>
            <a:br>
              <a:rPr lang="en-US" altLang="en-US" sz="3200"/>
            </a:br>
            <a:r>
              <a:rPr lang="en-US" altLang="en-US" sz="3200"/>
              <a:t>cartel’s total profit.</a:t>
            </a:r>
          </a:p>
        </p:txBody>
      </p:sp>
      <p:sp>
        <p:nvSpPr>
          <p:cNvPr id="56346" name="Line 26"/>
          <p:cNvSpPr>
            <a:spLocks noChangeShapeType="1"/>
          </p:cNvSpPr>
          <p:nvPr/>
        </p:nvSpPr>
        <p:spPr bwMode="auto">
          <a:xfrm>
            <a:off x="2609850" y="3587750"/>
            <a:ext cx="431800" cy="490538"/>
          </a:xfrm>
          <a:prstGeom prst="line">
            <a:avLst/>
          </a:prstGeom>
          <a:noFill/>
          <a:ln w="50800">
            <a:solidFill>
              <a:srgbClr val="3BED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47" name="Oval 27"/>
          <p:cNvSpPr>
            <a:spLocks noChangeArrowheads="1"/>
          </p:cNvSpPr>
          <p:nvPr/>
        </p:nvSpPr>
        <p:spPr bwMode="auto">
          <a:xfrm>
            <a:off x="2725738" y="37607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Is such a cartel stable?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Does one firm have an incentive to cheat on the other?</a:t>
            </a:r>
          </a:p>
          <a:p>
            <a:r>
              <a:rPr lang="en-US" altLang="zh-TW" i="1">
                <a:ea typeface="新細明體" panose="02020500000000000000" pitchFamily="18" charset="-120"/>
              </a:rPr>
              <a:t>I.e.,</a:t>
            </a:r>
            <a:r>
              <a:rPr lang="en-US" altLang="zh-TW">
                <a:ea typeface="新細明體" panose="02020500000000000000" pitchFamily="18" charset="-120"/>
              </a:rPr>
              <a:t> if firm 1 continues to produce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 units, is it profit-maximizing for firm 2 to continue to produce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 units?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Firm 2’s profit-maximizing response to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 =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 is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 = R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(y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9395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59398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03" name="Line 11"/>
          <p:cNvSpPr>
            <a:spLocks noChangeShapeType="1"/>
          </p:cNvSpPr>
          <p:nvPr/>
        </p:nvSpPr>
        <p:spPr bwMode="auto">
          <a:xfrm>
            <a:off x="2830513" y="2981325"/>
            <a:ext cx="0" cy="25400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04" name="Line 12"/>
          <p:cNvSpPr>
            <a:spLocks noChangeShapeType="1"/>
          </p:cNvSpPr>
          <p:nvPr/>
        </p:nvSpPr>
        <p:spPr bwMode="auto">
          <a:xfrm flipH="1">
            <a:off x="1425575" y="3859213"/>
            <a:ext cx="13874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05" name="Oval 13"/>
          <p:cNvSpPr>
            <a:spLocks noChangeArrowheads="1"/>
          </p:cNvSpPr>
          <p:nvPr/>
        </p:nvSpPr>
        <p:spPr bwMode="auto">
          <a:xfrm>
            <a:off x="2757488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9408" name="Group 16"/>
          <p:cNvGrpSpPr>
            <a:grpSpLocks/>
          </p:cNvGrpSpPr>
          <p:nvPr/>
        </p:nvGrpSpPr>
        <p:grpSpPr bwMode="auto">
          <a:xfrm>
            <a:off x="638175" y="3375025"/>
            <a:ext cx="744538" cy="728663"/>
            <a:chOff x="402" y="2126"/>
            <a:chExt cx="469" cy="459"/>
          </a:xfrm>
        </p:grpSpPr>
        <p:sp>
          <p:nvSpPr>
            <p:cNvPr id="59406" name="Rectangle 14"/>
            <p:cNvSpPr>
              <a:spLocks noChangeArrowheads="1"/>
            </p:cNvSpPr>
            <p:nvPr/>
          </p:nvSpPr>
          <p:spPr bwMode="auto">
            <a:xfrm>
              <a:off x="410" y="2258"/>
              <a:ext cx="46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/>
                <a:t>y</a:t>
              </a:r>
              <a:r>
                <a:rPr lang="en-US" altLang="en-US" baseline="-25000"/>
                <a:t>2</a:t>
              </a:r>
              <a:r>
                <a:rPr lang="en-US" altLang="en-US" baseline="30000"/>
                <a:t>m</a:t>
              </a:r>
            </a:p>
          </p:txBody>
        </p:sp>
        <p:sp>
          <p:nvSpPr>
            <p:cNvPr id="59407" name="Rectangle 15"/>
            <p:cNvSpPr>
              <a:spLocks noChangeArrowheads="1"/>
            </p:cNvSpPr>
            <p:nvPr/>
          </p:nvSpPr>
          <p:spPr bwMode="auto">
            <a:xfrm>
              <a:off x="402" y="2126"/>
              <a:ext cx="11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9411" name="Group 19"/>
          <p:cNvGrpSpPr>
            <a:grpSpLocks/>
          </p:cNvGrpSpPr>
          <p:nvPr/>
        </p:nvGrpSpPr>
        <p:grpSpPr bwMode="auto">
          <a:xfrm>
            <a:off x="2471738" y="5357813"/>
            <a:ext cx="800100" cy="754062"/>
            <a:chOff x="1557" y="3375"/>
            <a:chExt cx="504" cy="475"/>
          </a:xfrm>
        </p:grpSpPr>
        <p:sp>
          <p:nvSpPr>
            <p:cNvPr id="59409" name="Rectangle 17"/>
            <p:cNvSpPr>
              <a:spLocks noChangeArrowheads="1"/>
            </p:cNvSpPr>
            <p:nvPr/>
          </p:nvSpPr>
          <p:spPr bwMode="auto">
            <a:xfrm>
              <a:off x="1561" y="3485"/>
              <a:ext cx="50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1</a:t>
              </a:r>
              <a:r>
                <a:rPr lang="en-US" altLang="en-US" sz="3200" baseline="30000"/>
                <a:t>m</a:t>
              </a:r>
            </a:p>
          </p:txBody>
        </p:sp>
        <p:sp>
          <p:nvSpPr>
            <p:cNvPr id="59410" name="Rectangle 18"/>
            <p:cNvSpPr>
              <a:spLocks noChangeArrowheads="1"/>
            </p:cNvSpPr>
            <p:nvPr/>
          </p:nvSpPr>
          <p:spPr bwMode="auto">
            <a:xfrm>
              <a:off x="1557" y="3375"/>
              <a:ext cx="11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9412" name="Oval 20"/>
          <p:cNvSpPr>
            <a:spLocks noChangeArrowheads="1"/>
          </p:cNvSpPr>
          <p:nvPr/>
        </p:nvSpPr>
        <p:spPr bwMode="auto">
          <a:xfrm>
            <a:off x="1352550" y="3790950"/>
            <a:ext cx="144463" cy="14446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13" name="Rectangle 21"/>
          <p:cNvSpPr>
            <a:spLocks noChangeArrowheads="1"/>
          </p:cNvSpPr>
          <p:nvPr/>
        </p:nvSpPr>
        <p:spPr bwMode="auto">
          <a:xfrm>
            <a:off x="4765675" y="1731963"/>
            <a:ext cx="434975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 = R</a:t>
            </a:r>
            <a:r>
              <a:rPr lang="en-US" altLang="en-US" sz="3200" baseline="-25000"/>
              <a:t>2</a:t>
            </a:r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 baseline="30000"/>
              <a:t>m</a:t>
            </a:r>
            <a:r>
              <a:rPr lang="en-US" altLang="en-US" sz="3200"/>
              <a:t>) is firm 2’s</a:t>
            </a:r>
            <a:br>
              <a:rPr lang="en-US" altLang="en-US" sz="3200"/>
            </a:br>
            <a:r>
              <a:rPr lang="en-US" altLang="en-US" sz="3200"/>
              <a:t>best response to firm</a:t>
            </a:r>
          </a:p>
          <a:p>
            <a:r>
              <a:rPr lang="en-US" altLang="en-US" sz="3200"/>
              <a:t>1 choosing y</a:t>
            </a:r>
            <a:r>
              <a:rPr lang="en-US" altLang="en-US" sz="3200" baseline="-25000"/>
              <a:t>1</a:t>
            </a:r>
            <a:r>
              <a:rPr lang="en-US" altLang="en-US" sz="3200"/>
              <a:t> = y</a:t>
            </a:r>
            <a:r>
              <a:rPr lang="en-US" altLang="en-US" sz="3200" baseline="-25000"/>
              <a:t>1</a:t>
            </a:r>
            <a:r>
              <a:rPr lang="en-US" altLang="en-US" sz="3200" baseline="30000"/>
              <a:t>m</a:t>
            </a:r>
            <a:r>
              <a:rPr lang="en-US" altLang="en-US" sz="3200"/>
              <a:t>.</a:t>
            </a:r>
          </a:p>
        </p:txBody>
      </p:sp>
      <p:sp>
        <p:nvSpPr>
          <p:cNvPr id="59414" name="Oval 22"/>
          <p:cNvSpPr>
            <a:spLocks noChangeArrowheads="1"/>
          </p:cNvSpPr>
          <p:nvPr/>
        </p:nvSpPr>
        <p:spPr bwMode="auto">
          <a:xfrm>
            <a:off x="2725738" y="37607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15" name="Line 23"/>
          <p:cNvSpPr>
            <a:spLocks noChangeShapeType="1"/>
          </p:cNvSpPr>
          <p:nvPr/>
        </p:nvSpPr>
        <p:spPr bwMode="auto">
          <a:xfrm flipH="1" flipV="1">
            <a:off x="2838450" y="1711325"/>
            <a:ext cx="1476375" cy="380365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16" name="Line 24"/>
          <p:cNvSpPr>
            <a:spLocks noChangeShapeType="1"/>
          </p:cNvSpPr>
          <p:nvPr/>
        </p:nvSpPr>
        <p:spPr bwMode="auto">
          <a:xfrm flipH="1">
            <a:off x="1425575" y="2979738"/>
            <a:ext cx="14001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17" name="Rectangle 25"/>
          <p:cNvSpPr>
            <a:spLocks noChangeArrowheads="1"/>
          </p:cNvSpPr>
          <p:nvPr/>
        </p:nvSpPr>
        <p:spPr bwMode="auto">
          <a:xfrm>
            <a:off x="22225" y="2713038"/>
            <a:ext cx="13620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R</a:t>
            </a:r>
            <a:r>
              <a:rPr lang="en-US" altLang="en-US" baseline="-25000"/>
              <a:t>2</a:t>
            </a:r>
            <a:r>
              <a:rPr lang="en-US" altLang="en-US"/>
              <a:t>(y</a:t>
            </a:r>
            <a:r>
              <a:rPr lang="en-US" altLang="en-US" baseline="-25000"/>
              <a:t>1</a:t>
            </a:r>
            <a:r>
              <a:rPr lang="en-US" altLang="en-US" baseline="30000"/>
              <a:t>m</a:t>
            </a:r>
            <a:r>
              <a:rPr lang="en-US" altLang="en-US"/>
              <a:t>)</a:t>
            </a:r>
          </a:p>
        </p:txBody>
      </p:sp>
      <p:sp>
        <p:nvSpPr>
          <p:cNvPr id="59418" name="Oval 26"/>
          <p:cNvSpPr>
            <a:spLocks noChangeArrowheads="1"/>
          </p:cNvSpPr>
          <p:nvPr/>
        </p:nvSpPr>
        <p:spPr bwMode="auto">
          <a:xfrm>
            <a:off x="1350963" y="2908300"/>
            <a:ext cx="144462" cy="14446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19" name="Rectangle 27"/>
          <p:cNvSpPr>
            <a:spLocks noChangeArrowheads="1"/>
          </p:cNvSpPr>
          <p:nvPr/>
        </p:nvSpPr>
        <p:spPr bwMode="auto">
          <a:xfrm>
            <a:off x="1812925" y="1185863"/>
            <a:ext cx="58816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hlink"/>
                </a:solidFill>
              </a:rPr>
              <a:t>y</a:t>
            </a:r>
            <a:r>
              <a:rPr lang="en-US" altLang="en-US" baseline="-25000">
                <a:solidFill>
                  <a:schemeClr val="hlink"/>
                </a:solidFill>
              </a:rPr>
              <a:t>1</a:t>
            </a:r>
            <a:r>
              <a:rPr lang="en-US" altLang="en-US">
                <a:solidFill>
                  <a:schemeClr val="hlink"/>
                </a:solidFill>
              </a:rPr>
              <a:t> = R</a:t>
            </a:r>
            <a:r>
              <a:rPr lang="en-US" altLang="en-US" baseline="-25000">
                <a:solidFill>
                  <a:schemeClr val="hlink"/>
                </a:solidFill>
              </a:rPr>
              <a:t>1</a:t>
            </a:r>
            <a:r>
              <a:rPr lang="en-US" altLang="en-US">
                <a:solidFill>
                  <a:schemeClr val="hlink"/>
                </a:solidFill>
              </a:rPr>
              <a:t>(y</a:t>
            </a:r>
            <a:r>
              <a:rPr lang="en-US" altLang="en-US" baseline="-25000">
                <a:solidFill>
                  <a:schemeClr val="hlink"/>
                </a:solidFill>
              </a:rPr>
              <a:t>2</a:t>
            </a:r>
            <a:r>
              <a:rPr lang="en-US" altLang="en-US">
                <a:solidFill>
                  <a:schemeClr val="hlink"/>
                </a:solidFill>
              </a:rPr>
              <a:t>), firm 1’s reaction curve</a:t>
            </a:r>
          </a:p>
        </p:txBody>
      </p:sp>
      <p:sp>
        <p:nvSpPr>
          <p:cNvPr id="59420" name="Line 28"/>
          <p:cNvSpPr>
            <a:spLocks noChangeShapeType="1"/>
          </p:cNvSpPr>
          <p:nvPr/>
        </p:nvSpPr>
        <p:spPr bwMode="auto">
          <a:xfrm>
            <a:off x="1428750" y="2452688"/>
            <a:ext cx="4572000" cy="1762125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21" name="Rectangle 29"/>
          <p:cNvSpPr>
            <a:spLocks noChangeArrowheads="1"/>
          </p:cNvSpPr>
          <p:nvPr/>
        </p:nvSpPr>
        <p:spPr bwMode="auto">
          <a:xfrm>
            <a:off x="5434013" y="4300538"/>
            <a:ext cx="334803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tx2"/>
                </a:solidFill>
              </a:rPr>
              <a:t>y</a:t>
            </a:r>
            <a:r>
              <a:rPr lang="en-US" altLang="en-US" baseline="-25000">
                <a:solidFill>
                  <a:schemeClr val="tx2"/>
                </a:solidFill>
              </a:rPr>
              <a:t>2</a:t>
            </a:r>
            <a:r>
              <a:rPr lang="en-US" altLang="en-US">
                <a:solidFill>
                  <a:schemeClr val="tx2"/>
                </a:solidFill>
              </a:rPr>
              <a:t> = R</a:t>
            </a:r>
            <a:r>
              <a:rPr lang="en-US" altLang="en-US" baseline="-25000">
                <a:solidFill>
                  <a:schemeClr val="tx2"/>
                </a:solidFill>
              </a:rPr>
              <a:t>2</a:t>
            </a:r>
            <a:r>
              <a:rPr lang="en-US" altLang="en-US">
                <a:solidFill>
                  <a:schemeClr val="tx2"/>
                </a:solidFill>
              </a:rPr>
              <a:t>(y</a:t>
            </a:r>
            <a:r>
              <a:rPr lang="en-US" altLang="en-US" baseline="-25000">
                <a:solidFill>
                  <a:schemeClr val="tx2"/>
                </a:solidFill>
              </a:rPr>
              <a:t>1</a:t>
            </a:r>
            <a:r>
              <a:rPr lang="en-US" altLang="en-US">
                <a:solidFill>
                  <a:schemeClr val="tx2"/>
                </a:solidFill>
              </a:rPr>
              <a:t>), firm 2’s</a:t>
            </a:r>
            <a:br>
              <a:rPr lang="en-US" altLang="en-US">
                <a:solidFill>
                  <a:schemeClr val="tx2"/>
                </a:solidFill>
              </a:rPr>
            </a:br>
            <a:r>
              <a:rPr lang="en-US" altLang="en-US">
                <a:solidFill>
                  <a:schemeClr val="tx2"/>
                </a:solidFill>
              </a:rPr>
              <a:t> reaction curve</a:t>
            </a:r>
          </a:p>
        </p:txBody>
      </p:sp>
      <p:sp>
        <p:nvSpPr>
          <p:cNvPr id="59422" name="AutoShape 30"/>
          <p:cNvSpPr>
            <a:spLocks noChangeArrowheads="1"/>
          </p:cNvSpPr>
          <p:nvPr/>
        </p:nvSpPr>
        <p:spPr bwMode="auto">
          <a:xfrm>
            <a:off x="1931988" y="2981325"/>
            <a:ext cx="244475" cy="881063"/>
          </a:xfrm>
          <a:prstGeom prst="upArrow">
            <a:avLst>
              <a:gd name="adj1" fmla="val 50000"/>
              <a:gd name="adj2" fmla="val 180178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Firm 2’s profit-maximizing response to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 =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 is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 = R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(y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) &gt;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Firm 2’s profit increases if it cheats on firm 1 by increasing its output level from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 to R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(y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5900"/>
            <a:ext cx="7934325" cy="4305300"/>
          </a:xfrm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Similarly, firm 1’s profit increases if it cheats on firm 2 by increasing its output level from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 to R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(y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62467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62470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5" name="Line 11"/>
          <p:cNvSpPr>
            <a:spLocks noChangeShapeType="1"/>
          </p:cNvSpPr>
          <p:nvPr/>
        </p:nvSpPr>
        <p:spPr bwMode="auto">
          <a:xfrm>
            <a:off x="2830513" y="3862388"/>
            <a:ext cx="0" cy="16589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6" name="Line 12"/>
          <p:cNvSpPr>
            <a:spLocks noChangeShapeType="1"/>
          </p:cNvSpPr>
          <p:nvPr/>
        </p:nvSpPr>
        <p:spPr bwMode="auto">
          <a:xfrm flipH="1">
            <a:off x="1425575" y="3859213"/>
            <a:ext cx="223678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7" name="Oval 13"/>
          <p:cNvSpPr>
            <a:spLocks noChangeArrowheads="1"/>
          </p:cNvSpPr>
          <p:nvPr/>
        </p:nvSpPr>
        <p:spPr bwMode="auto">
          <a:xfrm>
            <a:off x="2757488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62480" name="Group 16"/>
          <p:cNvGrpSpPr>
            <a:grpSpLocks/>
          </p:cNvGrpSpPr>
          <p:nvPr/>
        </p:nvGrpSpPr>
        <p:grpSpPr bwMode="auto">
          <a:xfrm>
            <a:off x="638175" y="3375025"/>
            <a:ext cx="744538" cy="728663"/>
            <a:chOff x="402" y="2126"/>
            <a:chExt cx="469" cy="459"/>
          </a:xfrm>
        </p:grpSpPr>
        <p:sp>
          <p:nvSpPr>
            <p:cNvPr id="62478" name="Rectangle 14"/>
            <p:cNvSpPr>
              <a:spLocks noChangeArrowheads="1"/>
            </p:cNvSpPr>
            <p:nvPr/>
          </p:nvSpPr>
          <p:spPr bwMode="auto">
            <a:xfrm>
              <a:off x="410" y="2258"/>
              <a:ext cx="46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/>
                <a:t>y</a:t>
              </a:r>
              <a:r>
                <a:rPr lang="en-US" altLang="en-US" baseline="-25000"/>
                <a:t>2</a:t>
              </a:r>
              <a:r>
                <a:rPr lang="en-US" altLang="en-US" baseline="30000"/>
                <a:t>m</a:t>
              </a:r>
            </a:p>
          </p:txBody>
        </p:sp>
        <p:sp>
          <p:nvSpPr>
            <p:cNvPr id="62479" name="Rectangle 15"/>
            <p:cNvSpPr>
              <a:spLocks noChangeArrowheads="1"/>
            </p:cNvSpPr>
            <p:nvPr/>
          </p:nvSpPr>
          <p:spPr bwMode="auto">
            <a:xfrm>
              <a:off x="402" y="2126"/>
              <a:ext cx="11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2483" name="Group 19"/>
          <p:cNvGrpSpPr>
            <a:grpSpLocks/>
          </p:cNvGrpSpPr>
          <p:nvPr/>
        </p:nvGrpSpPr>
        <p:grpSpPr bwMode="auto">
          <a:xfrm>
            <a:off x="2471738" y="5357813"/>
            <a:ext cx="800100" cy="754062"/>
            <a:chOff x="1557" y="3375"/>
            <a:chExt cx="504" cy="475"/>
          </a:xfrm>
        </p:grpSpPr>
        <p:sp>
          <p:nvSpPr>
            <p:cNvPr id="62481" name="Rectangle 17"/>
            <p:cNvSpPr>
              <a:spLocks noChangeArrowheads="1"/>
            </p:cNvSpPr>
            <p:nvPr/>
          </p:nvSpPr>
          <p:spPr bwMode="auto">
            <a:xfrm>
              <a:off x="1561" y="3485"/>
              <a:ext cx="50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1</a:t>
              </a:r>
              <a:r>
                <a:rPr lang="en-US" altLang="en-US" sz="3200" baseline="30000"/>
                <a:t>m</a:t>
              </a:r>
            </a:p>
          </p:txBody>
        </p:sp>
        <p:sp>
          <p:nvSpPr>
            <p:cNvPr id="62482" name="Rectangle 18"/>
            <p:cNvSpPr>
              <a:spLocks noChangeArrowheads="1"/>
            </p:cNvSpPr>
            <p:nvPr/>
          </p:nvSpPr>
          <p:spPr bwMode="auto">
            <a:xfrm>
              <a:off x="1557" y="3375"/>
              <a:ext cx="11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2484" name="Oval 20"/>
          <p:cNvSpPr>
            <a:spLocks noChangeArrowheads="1"/>
          </p:cNvSpPr>
          <p:nvPr/>
        </p:nvSpPr>
        <p:spPr bwMode="auto">
          <a:xfrm>
            <a:off x="1352550" y="3790950"/>
            <a:ext cx="144463" cy="14446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85" name="Rectangle 21"/>
          <p:cNvSpPr>
            <a:spLocks noChangeArrowheads="1"/>
          </p:cNvSpPr>
          <p:nvPr/>
        </p:nvSpPr>
        <p:spPr bwMode="auto">
          <a:xfrm>
            <a:off x="4765675" y="1731963"/>
            <a:ext cx="434975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 = R</a:t>
            </a:r>
            <a:r>
              <a:rPr lang="en-US" altLang="en-US" sz="3200" baseline="-25000"/>
              <a:t>2</a:t>
            </a:r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 baseline="30000"/>
              <a:t>m</a:t>
            </a:r>
            <a:r>
              <a:rPr lang="en-US" altLang="en-US" sz="3200"/>
              <a:t>) is firm 2’s</a:t>
            </a:r>
            <a:br>
              <a:rPr lang="en-US" altLang="en-US" sz="3200"/>
            </a:br>
            <a:r>
              <a:rPr lang="en-US" altLang="en-US" sz="3200"/>
              <a:t>best response to firm</a:t>
            </a:r>
          </a:p>
          <a:p>
            <a:r>
              <a:rPr lang="en-US" altLang="en-US" sz="3200"/>
              <a:t>1 choosing y</a:t>
            </a:r>
            <a:r>
              <a:rPr lang="en-US" altLang="en-US" sz="3200" baseline="-25000"/>
              <a:t>1</a:t>
            </a:r>
            <a:r>
              <a:rPr lang="en-US" altLang="en-US" sz="3200"/>
              <a:t> = y</a:t>
            </a:r>
            <a:r>
              <a:rPr lang="en-US" altLang="en-US" sz="3200" baseline="-25000"/>
              <a:t>1</a:t>
            </a:r>
            <a:r>
              <a:rPr lang="en-US" altLang="en-US" sz="3200" baseline="30000"/>
              <a:t>m</a:t>
            </a:r>
            <a:r>
              <a:rPr lang="en-US" altLang="en-US" sz="3200"/>
              <a:t>.</a:t>
            </a:r>
          </a:p>
        </p:txBody>
      </p:sp>
      <p:sp>
        <p:nvSpPr>
          <p:cNvPr id="62486" name="Oval 22"/>
          <p:cNvSpPr>
            <a:spLocks noChangeArrowheads="1"/>
          </p:cNvSpPr>
          <p:nvPr/>
        </p:nvSpPr>
        <p:spPr bwMode="auto">
          <a:xfrm>
            <a:off x="2725738" y="37607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87" name="Line 23"/>
          <p:cNvSpPr>
            <a:spLocks noChangeShapeType="1"/>
          </p:cNvSpPr>
          <p:nvPr/>
        </p:nvSpPr>
        <p:spPr bwMode="auto">
          <a:xfrm flipH="1" flipV="1">
            <a:off x="2838450" y="1711325"/>
            <a:ext cx="1476375" cy="380365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88" name="Line 24"/>
          <p:cNvSpPr>
            <a:spLocks noChangeShapeType="1"/>
          </p:cNvSpPr>
          <p:nvPr/>
        </p:nvSpPr>
        <p:spPr bwMode="auto">
          <a:xfrm>
            <a:off x="3649663" y="3862388"/>
            <a:ext cx="0" cy="166528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89" name="Rectangle 25"/>
          <p:cNvSpPr>
            <a:spLocks noChangeArrowheads="1"/>
          </p:cNvSpPr>
          <p:nvPr/>
        </p:nvSpPr>
        <p:spPr bwMode="auto">
          <a:xfrm>
            <a:off x="3429000" y="5570538"/>
            <a:ext cx="13620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R</a:t>
            </a:r>
            <a:r>
              <a:rPr lang="en-US" altLang="en-US" baseline="-25000"/>
              <a:t>1</a:t>
            </a:r>
            <a:r>
              <a:rPr lang="en-US" altLang="en-US"/>
              <a:t>(y</a:t>
            </a:r>
            <a:r>
              <a:rPr lang="en-US" altLang="en-US" baseline="-25000"/>
              <a:t>2</a:t>
            </a:r>
            <a:r>
              <a:rPr lang="en-US" altLang="en-US" baseline="30000"/>
              <a:t>m</a:t>
            </a:r>
            <a:r>
              <a:rPr lang="en-US" altLang="en-US"/>
              <a:t>)</a:t>
            </a:r>
          </a:p>
        </p:txBody>
      </p:sp>
      <p:sp>
        <p:nvSpPr>
          <p:cNvPr id="62490" name="Oval 26"/>
          <p:cNvSpPr>
            <a:spLocks noChangeArrowheads="1"/>
          </p:cNvSpPr>
          <p:nvPr/>
        </p:nvSpPr>
        <p:spPr bwMode="auto">
          <a:xfrm>
            <a:off x="3575050" y="543401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91" name="Rectangle 27"/>
          <p:cNvSpPr>
            <a:spLocks noChangeArrowheads="1"/>
          </p:cNvSpPr>
          <p:nvPr/>
        </p:nvSpPr>
        <p:spPr bwMode="auto">
          <a:xfrm>
            <a:off x="1812925" y="1185863"/>
            <a:ext cx="58816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hlink"/>
                </a:solidFill>
              </a:rPr>
              <a:t>y</a:t>
            </a:r>
            <a:r>
              <a:rPr lang="en-US" altLang="en-US" baseline="-25000">
                <a:solidFill>
                  <a:schemeClr val="hlink"/>
                </a:solidFill>
              </a:rPr>
              <a:t>1</a:t>
            </a:r>
            <a:r>
              <a:rPr lang="en-US" altLang="en-US">
                <a:solidFill>
                  <a:schemeClr val="hlink"/>
                </a:solidFill>
              </a:rPr>
              <a:t> = R</a:t>
            </a:r>
            <a:r>
              <a:rPr lang="en-US" altLang="en-US" baseline="-25000">
                <a:solidFill>
                  <a:schemeClr val="hlink"/>
                </a:solidFill>
              </a:rPr>
              <a:t>1</a:t>
            </a:r>
            <a:r>
              <a:rPr lang="en-US" altLang="en-US">
                <a:solidFill>
                  <a:schemeClr val="hlink"/>
                </a:solidFill>
              </a:rPr>
              <a:t>(y</a:t>
            </a:r>
            <a:r>
              <a:rPr lang="en-US" altLang="en-US" baseline="-25000">
                <a:solidFill>
                  <a:schemeClr val="hlink"/>
                </a:solidFill>
              </a:rPr>
              <a:t>2</a:t>
            </a:r>
            <a:r>
              <a:rPr lang="en-US" altLang="en-US">
                <a:solidFill>
                  <a:schemeClr val="hlink"/>
                </a:solidFill>
              </a:rPr>
              <a:t>), firm 1’s reaction curve</a:t>
            </a:r>
          </a:p>
        </p:txBody>
      </p:sp>
      <p:sp>
        <p:nvSpPr>
          <p:cNvPr id="62492" name="Line 28"/>
          <p:cNvSpPr>
            <a:spLocks noChangeShapeType="1"/>
          </p:cNvSpPr>
          <p:nvPr/>
        </p:nvSpPr>
        <p:spPr bwMode="auto">
          <a:xfrm>
            <a:off x="1428750" y="2452688"/>
            <a:ext cx="4572000" cy="1762125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93" name="Rectangle 29"/>
          <p:cNvSpPr>
            <a:spLocks noChangeArrowheads="1"/>
          </p:cNvSpPr>
          <p:nvPr/>
        </p:nvSpPr>
        <p:spPr bwMode="auto">
          <a:xfrm>
            <a:off x="5434013" y="4300538"/>
            <a:ext cx="334803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tx2"/>
                </a:solidFill>
              </a:rPr>
              <a:t>y</a:t>
            </a:r>
            <a:r>
              <a:rPr lang="en-US" altLang="en-US" baseline="-25000">
                <a:solidFill>
                  <a:schemeClr val="tx2"/>
                </a:solidFill>
              </a:rPr>
              <a:t>2</a:t>
            </a:r>
            <a:r>
              <a:rPr lang="en-US" altLang="en-US">
                <a:solidFill>
                  <a:schemeClr val="tx2"/>
                </a:solidFill>
              </a:rPr>
              <a:t> = R</a:t>
            </a:r>
            <a:r>
              <a:rPr lang="en-US" altLang="en-US" baseline="-25000">
                <a:solidFill>
                  <a:schemeClr val="tx2"/>
                </a:solidFill>
              </a:rPr>
              <a:t>2</a:t>
            </a:r>
            <a:r>
              <a:rPr lang="en-US" altLang="en-US">
                <a:solidFill>
                  <a:schemeClr val="tx2"/>
                </a:solidFill>
              </a:rPr>
              <a:t>(y</a:t>
            </a:r>
            <a:r>
              <a:rPr lang="en-US" altLang="en-US" baseline="-25000">
                <a:solidFill>
                  <a:schemeClr val="tx2"/>
                </a:solidFill>
              </a:rPr>
              <a:t>1</a:t>
            </a:r>
            <a:r>
              <a:rPr lang="en-US" altLang="en-US">
                <a:solidFill>
                  <a:schemeClr val="tx2"/>
                </a:solidFill>
              </a:rPr>
              <a:t>), firm 2’s</a:t>
            </a:r>
            <a:br>
              <a:rPr lang="en-US" altLang="en-US">
                <a:solidFill>
                  <a:schemeClr val="tx2"/>
                </a:solidFill>
              </a:rPr>
            </a:br>
            <a:r>
              <a:rPr lang="en-US" altLang="en-US">
                <a:solidFill>
                  <a:schemeClr val="tx2"/>
                </a:solidFill>
              </a:rPr>
              <a:t> reaction curve</a:t>
            </a:r>
          </a:p>
        </p:txBody>
      </p:sp>
      <p:sp>
        <p:nvSpPr>
          <p:cNvPr id="62494" name="AutoShape 30"/>
          <p:cNvSpPr>
            <a:spLocks noChangeArrowheads="1"/>
          </p:cNvSpPr>
          <p:nvPr/>
        </p:nvSpPr>
        <p:spPr bwMode="auto">
          <a:xfrm>
            <a:off x="2822575" y="4678363"/>
            <a:ext cx="839788" cy="250825"/>
          </a:xfrm>
          <a:prstGeom prst="rightArrow">
            <a:avLst>
              <a:gd name="adj1" fmla="val 50000"/>
              <a:gd name="adj2" fmla="val 167421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So a profit-seeking cartel in which firms cooperatively set their output levels is fundamentally unstable.</a:t>
            </a:r>
          </a:p>
          <a:p>
            <a:r>
              <a:rPr lang="en-US" altLang="zh-TW" i="1">
                <a:ea typeface="新細明體" panose="02020500000000000000" pitchFamily="18" charset="-120"/>
              </a:rPr>
              <a:t>E.g.,</a:t>
            </a:r>
            <a:r>
              <a:rPr lang="en-US" altLang="zh-TW">
                <a:ea typeface="新細明體" panose="02020500000000000000" pitchFamily="18" charset="-120"/>
              </a:rPr>
              <a:t> OPEC’s broken agreements.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So a profit-seeking cartel in which firms cooperatively set their output levels is fundamentally unstable.</a:t>
            </a:r>
          </a:p>
          <a:p>
            <a:r>
              <a:rPr lang="en-US" altLang="zh-TW" i="1">
                <a:ea typeface="新細明體" panose="02020500000000000000" pitchFamily="18" charset="-120"/>
              </a:rPr>
              <a:t>E.g.,</a:t>
            </a:r>
            <a:r>
              <a:rPr lang="en-US" altLang="zh-TW">
                <a:ea typeface="新細明體" panose="02020500000000000000" pitchFamily="18" charset="-120"/>
              </a:rPr>
              <a:t> OPEC’s broken agreements.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But is the cartel unstable if the game is repeated many times, instead of being played only once?  Then there is an opportunity to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punish</a:t>
            </a:r>
            <a:r>
              <a:rPr lang="en-US" altLang="zh-TW">
                <a:ea typeface="新細明體" panose="02020500000000000000" pitchFamily="18" charset="-120"/>
              </a:rPr>
              <a:t> a cheater.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s On Blue">
  <a:themeElements>
    <a:clrScheme name="Lines On Blue 1">
      <a:dk1>
        <a:srgbClr val="000000"/>
      </a:dk1>
      <a:lt1>
        <a:srgbClr val="FFFFFF"/>
      </a:lt1>
      <a:dk2>
        <a:srgbClr val="000000"/>
      </a:dk2>
      <a:lt2>
        <a:srgbClr val="FFFF00"/>
      </a:lt2>
      <a:accent1>
        <a:srgbClr val="FF9933"/>
      </a:accent1>
      <a:accent2>
        <a:srgbClr val="0000FF"/>
      </a:accent2>
      <a:accent3>
        <a:srgbClr val="AAAAAA"/>
      </a:accent3>
      <a:accent4>
        <a:srgbClr val="DADADA"/>
      </a:accent4>
      <a:accent5>
        <a:srgbClr val="FFCAAD"/>
      </a:accent5>
      <a:accent6>
        <a:srgbClr val="0000E7"/>
      </a:accent6>
      <a:hlink>
        <a:srgbClr val="FF33CC"/>
      </a:hlink>
      <a:folHlink>
        <a:srgbClr val="000080"/>
      </a:folHlink>
    </a:clrScheme>
    <a:fontScheme name="Lines On Blue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Lines On Blue 1">
        <a:dk1>
          <a:srgbClr val="000000"/>
        </a:dk1>
        <a:lt1>
          <a:srgbClr val="FFFFFF"/>
        </a:lt1>
        <a:dk2>
          <a:srgbClr val="000000"/>
        </a:dk2>
        <a:lt2>
          <a:srgbClr val="FFFF00"/>
        </a:lt2>
        <a:accent1>
          <a:srgbClr val="FF9933"/>
        </a:accent1>
        <a:accent2>
          <a:srgbClr val="0000FF"/>
        </a:accent2>
        <a:accent3>
          <a:srgbClr val="AAAAAA"/>
        </a:accent3>
        <a:accent4>
          <a:srgbClr val="DADADA"/>
        </a:accent4>
        <a:accent5>
          <a:srgbClr val="FFCAAD"/>
        </a:accent5>
        <a:accent6>
          <a:srgbClr val="0000E7"/>
        </a:accent6>
        <a:hlink>
          <a:srgbClr val="FF33CC"/>
        </a:hlink>
        <a:folHlink>
          <a:srgbClr val="000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nes On Blue 2">
        <a:dk1>
          <a:srgbClr val="000000"/>
        </a:dk1>
        <a:lt1>
          <a:srgbClr val="CCCCFF"/>
        </a:lt1>
        <a:dk2>
          <a:srgbClr val="660066"/>
        </a:dk2>
        <a:lt2>
          <a:srgbClr val="99CCFF"/>
        </a:lt2>
        <a:accent1>
          <a:srgbClr val="33CCFF"/>
        </a:accent1>
        <a:accent2>
          <a:srgbClr val="6699FF"/>
        </a:accent2>
        <a:accent3>
          <a:srgbClr val="E2E2FF"/>
        </a:accent3>
        <a:accent4>
          <a:srgbClr val="000000"/>
        </a:accent4>
        <a:accent5>
          <a:srgbClr val="ADE2FF"/>
        </a:accent5>
        <a:accent6>
          <a:srgbClr val="5C8AE7"/>
        </a:accent6>
        <a:hlink>
          <a:srgbClr val="6666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nes On Blu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nes On Blue 4">
        <a:dk1>
          <a:srgbClr val="000066"/>
        </a:dk1>
        <a:lt1>
          <a:srgbClr val="EAEAEA"/>
        </a:lt1>
        <a:dk2>
          <a:srgbClr val="660066"/>
        </a:dk2>
        <a:lt2>
          <a:srgbClr val="CBCBCB"/>
        </a:lt2>
        <a:accent1>
          <a:srgbClr val="330099"/>
        </a:accent1>
        <a:accent2>
          <a:srgbClr val="FF7C80"/>
        </a:accent2>
        <a:accent3>
          <a:srgbClr val="B8AAB8"/>
        </a:accent3>
        <a:accent4>
          <a:srgbClr val="C8C8C8"/>
        </a:accent4>
        <a:accent5>
          <a:srgbClr val="ADAACA"/>
        </a:accent5>
        <a:accent6>
          <a:srgbClr val="E77073"/>
        </a:accent6>
        <a:hlink>
          <a:srgbClr val="6666FF"/>
        </a:hlink>
        <a:folHlink>
          <a:srgbClr val="D6009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nes On Blue 5">
        <a:dk1>
          <a:srgbClr val="000080"/>
        </a:dk1>
        <a:lt1>
          <a:srgbClr val="EAEAEA"/>
        </a:lt1>
        <a:dk2>
          <a:srgbClr val="9933FF"/>
        </a:dk2>
        <a:lt2>
          <a:srgbClr val="CBCBCB"/>
        </a:lt2>
        <a:accent1>
          <a:srgbClr val="00CC99"/>
        </a:accent1>
        <a:accent2>
          <a:srgbClr val="00CCFF"/>
        </a:accent2>
        <a:accent3>
          <a:srgbClr val="CAADFF"/>
        </a:accent3>
        <a:accent4>
          <a:srgbClr val="C8C8C8"/>
        </a:accent4>
        <a:accent5>
          <a:srgbClr val="AAE2CA"/>
        </a:accent5>
        <a:accent6>
          <a:srgbClr val="00B9E7"/>
        </a:accent6>
        <a:hlink>
          <a:srgbClr val="6666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nes On Blue 6">
        <a:dk1>
          <a:srgbClr val="000000"/>
        </a:dk1>
        <a:lt1>
          <a:srgbClr val="FFFFCC"/>
        </a:lt1>
        <a:dk2>
          <a:srgbClr val="660066"/>
        </a:dk2>
        <a:lt2>
          <a:srgbClr val="FFFFFF"/>
        </a:lt2>
        <a:accent1>
          <a:srgbClr val="99CCFF"/>
        </a:accent1>
        <a:accent2>
          <a:srgbClr val="FFCC99"/>
        </a:accent2>
        <a:accent3>
          <a:srgbClr val="FFFFE2"/>
        </a:accent3>
        <a:accent4>
          <a:srgbClr val="000000"/>
        </a:accent4>
        <a:accent5>
          <a:srgbClr val="CAE2FF"/>
        </a:accent5>
        <a:accent6>
          <a:srgbClr val="E7B98A"/>
        </a:accent6>
        <a:hlink>
          <a:srgbClr val="CC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Lines On Blue 1">
    <a:dk1>
      <a:srgbClr val="000000"/>
    </a:dk1>
    <a:lt1>
      <a:srgbClr val="FFFFFF"/>
    </a:lt1>
    <a:dk2>
      <a:srgbClr val="000000"/>
    </a:dk2>
    <a:lt2>
      <a:srgbClr val="FFFF00"/>
    </a:lt2>
    <a:accent1>
      <a:srgbClr val="FF9933"/>
    </a:accent1>
    <a:accent2>
      <a:srgbClr val="0000FF"/>
    </a:accent2>
    <a:accent3>
      <a:srgbClr val="AAAAAA"/>
    </a:accent3>
    <a:accent4>
      <a:srgbClr val="DADADA"/>
    </a:accent4>
    <a:accent5>
      <a:srgbClr val="FFCAAD"/>
    </a:accent5>
    <a:accent6>
      <a:srgbClr val="0000E7"/>
    </a:accent6>
    <a:hlink>
      <a:srgbClr val="FF33CC"/>
    </a:hlink>
    <a:folHlink>
      <a:srgbClr val="0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C:\MSOffice\Templates\Presentation Designs\Lines On Blue.pot</Template>
  <TotalTime>1320</TotalTime>
  <Words>1473</Words>
  <Application>Microsoft Office PowerPoint</Application>
  <PresentationFormat>On-screen Show (4:3)</PresentationFormat>
  <Paragraphs>368</Paragraphs>
  <Slides>62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70" baseType="lpstr">
      <vt:lpstr>Times New Roman</vt:lpstr>
      <vt:lpstr>Arial</vt:lpstr>
      <vt:lpstr>Monotype Sorts</vt:lpstr>
      <vt:lpstr>Symbol</vt:lpstr>
      <vt:lpstr>Trebuchet MS</vt:lpstr>
      <vt:lpstr>新細明體</vt:lpstr>
      <vt:lpstr>Lines On Blue</vt:lpstr>
      <vt:lpstr>Equation</vt:lpstr>
      <vt:lpstr>Oligopoly: A Game Theoretical Analysis*</vt:lpstr>
      <vt:lpstr>Oligopoly</vt:lpstr>
      <vt:lpstr>Oligopoly</vt:lpstr>
      <vt:lpstr>Quantity Competition</vt:lpstr>
      <vt:lpstr>Quantity Competition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</vt:lpstr>
      <vt:lpstr>Quantity Competition</vt:lpstr>
      <vt:lpstr>Quantity Competition</vt:lpstr>
      <vt:lpstr>Iso-Profit Curves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Twenty-Six</dc:title>
  <dc:creator>LSA Media Services, PC-69</dc:creator>
  <cp:lastModifiedBy>X201T</cp:lastModifiedBy>
  <cp:revision>109</cp:revision>
  <dcterms:created xsi:type="dcterms:W3CDTF">1997-02-23T16:08:12Z</dcterms:created>
  <dcterms:modified xsi:type="dcterms:W3CDTF">2014-11-22T01:06:38Z</dcterms:modified>
</cp:coreProperties>
</file>