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01" r:id="rId1"/>
  </p:sldMasterIdLst>
  <p:notesMasterIdLst>
    <p:notesMasterId r:id="rId56"/>
  </p:notesMasterIdLst>
  <p:handoutMasterIdLst>
    <p:handoutMasterId r:id="rId57"/>
  </p:handoutMasterIdLst>
  <p:sldIdLst>
    <p:sldId id="374" r:id="rId2"/>
    <p:sldId id="402" r:id="rId3"/>
    <p:sldId id="538" r:id="rId4"/>
    <p:sldId id="529" r:id="rId5"/>
    <p:sldId id="528" r:id="rId6"/>
    <p:sldId id="265" r:id="rId7"/>
    <p:sldId id="266" r:id="rId8"/>
    <p:sldId id="403" r:id="rId9"/>
    <p:sldId id="404" r:id="rId10"/>
    <p:sldId id="378" r:id="rId11"/>
    <p:sldId id="379" r:id="rId12"/>
    <p:sldId id="532" r:id="rId13"/>
    <p:sldId id="279" r:id="rId14"/>
    <p:sldId id="380" r:id="rId15"/>
    <p:sldId id="281" r:id="rId16"/>
    <p:sldId id="381" r:id="rId17"/>
    <p:sldId id="284" r:id="rId18"/>
    <p:sldId id="288" r:id="rId19"/>
    <p:sldId id="289" r:id="rId20"/>
    <p:sldId id="533" r:id="rId21"/>
    <p:sldId id="383" r:id="rId22"/>
    <p:sldId id="384" r:id="rId23"/>
    <p:sldId id="405" r:id="rId24"/>
    <p:sldId id="386" r:id="rId25"/>
    <p:sldId id="385" r:id="rId26"/>
    <p:sldId id="406" r:id="rId27"/>
    <p:sldId id="292" r:id="rId28"/>
    <p:sldId id="293" r:id="rId29"/>
    <p:sldId id="353" r:id="rId30"/>
    <p:sldId id="298" r:id="rId31"/>
    <p:sldId id="416" r:id="rId32"/>
    <p:sldId id="527" r:id="rId33"/>
    <p:sldId id="417" r:id="rId34"/>
    <p:sldId id="418" r:id="rId35"/>
    <p:sldId id="419" r:id="rId36"/>
    <p:sldId id="521" r:id="rId37"/>
    <p:sldId id="537" r:id="rId38"/>
    <p:sldId id="535" r:id="rId39"/>
    <p:sldId id="420" r:id="rId40"/>
    <p:sldId id="421" r:id="rId41"/>
    <p:sldId id="424" r:id="rId42"/>
    <p:sldId id="425" r:id="rId43"/>
    <p:sldId id="523" r:id="rId44"/>
    <p:sldId id="526" r:id="rId45"/>
    <p:sldId id="427" r:id="rId46"/>
    <p:sldId id="423" r:id="rId47"/>
    <p:sldId id="431" r:id="rId48"/>
    <p:sldId id="430" r:id="rId49"/>
    <p:sldId id="524" r:id="rId50"/>
    <p:sldId id="525" r:id="rId51"/>
    <p:sldId id="444" r:id="rId52"/>
    <p:sldId id="435" r:id="rId53"/>
    <p:sldId id="436" r:id="rId54"/>
    <p:sldId id="443" r:id="rId55"/>
  </p:sldIdLst>
  <p:sldSz cx="9144000" cy="6858000" type="screen4x3"/>
  <p:notesSz cx="9144000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5pPr>
    <a:lvl6pPr marL="2286000" algn="l" defTabSz="914400" rtl="0" eaLnBrk="1" latinLnBrk="0" hangingPunct="1"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6pPr>
    <a:lvl7pPr marL="2743200" algn="l" defTabSz="914400" rtl="0" eaLnBrk="1" latinLnBrk="0" hangingPunct="1"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7pPr>
    <a:lvl8pPr marL="3200400" algn="l" defTabSz="914400" rtl="0" eaLnBrk="1" latinLnBrk="0" hangingPunct="1"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8pPr>
    <a:lvl9pPr marL="3657600" algn="l" defTabSz="914400" rtl="0" eaLnBrk="1" latinLnBrk="0" hangingPunct="1">
      <a:defRPr b="1" kern="1200">
        <a:solidFill>
          <a:srgbClr val="8D7DFF"/>
        </a:solidFill>
        <a:latin typeface="Verdana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clrMode="bw" scaleToFitPaper="1" frameSlides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AEDD1"/>
    <a:srgbClr val="AADE6B"/>
    <a:srgbClr val="CC99FF"/>
    <a:srgbClr val="FF5BFF"/>
    <a:srgbClr val="FF4BFF"/>
    <a:srgbClr val="CCFFFF"/>
    <a:srgbClr val="00FFFF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46"/>
    <p:restoredTop sz="93077"/>
  </p:normalViewPr>
  <p:slideViewPr>
    <p:cSldViewPr snapToGrid="0">
      <p:cViewPr varScale="1">
        <p:scale>
          <a:sx n="106" d="100"/>
          <a:sy n="106" d="100"/>
        </p:scale>
        <p:origin x="178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37" d="100"/>
          <a:sy n="37" d="100"/>
        </p:scale>
        <p:origin x="-1470" y="-96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192426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63850" y="519113"/>
            <a:ext cx="3416300" cy="25622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976297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8758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91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1528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460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9564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4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3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379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038529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5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584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584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6079585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5019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04057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70674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86978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74519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18</a:t>
            </a: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81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813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910825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02254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20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223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223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9399531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21115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23</a:t>
            </a: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632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632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5550461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27</a:t>
            </a:r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837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837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1391977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28</a:t>
            </a: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6042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042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252485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04564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0903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23</a:t>
            </a:r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6963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963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7533292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41510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45300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23</a:t>
            </a: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578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578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728204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7827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31</a:t>
            </a:r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783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783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4159521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32</a:t>
            </a:r>
          </a:p>
        </p:txBody>
      </p:sp>
      <p:sp>
        <p:nvSpPr>
          <p:cNvPr id="79876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987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987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8477241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33</a:t>
            </a:r>
          </a:p>
        </p:txBody>
      </p:sp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8192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8192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2930395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solidFill>
                  <a:schemeClr val="tx1"/>
                </a:solidFill>
                <a:latin typeface="Times New Roman" charset="0"/>
              </a:rPr>
              <a:t>37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83973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8397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8397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72876008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4180694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26551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574940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124015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853070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9088" y="515938"/>
            <a:ext cx="3425825" cy="2568575"/>
          </a:xfrm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36746605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9088" y="515938"/>
            <a:ext cx="3425825" cy="2568575"/>
          </a:xfrm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6319961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586407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75005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017568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643262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732491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677525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923569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64486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2463961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994379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173381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992532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17804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066631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0213198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6120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2776538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B9AB43A-4784-FC49-91C4-1EAEF4D47B34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833986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696200" cy="838200"/>
          </a:xfrm>
          <a:solidFill>
            <a:srgbClr val="AADE6B"/>
          </a:solidFill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39000" y="6512010"/>
            <a:ext cx="1905000" cy="345989"/>
          </a:xfrm>
          <a:ln/>
        </p:spPr>
        <p:txBody>
          <a:bodyPr/>
          <a:lstStyle>
            <a:lvl1pPr>
              <a:defRPr sz="1800"/>
            </a:lvl1pPr>
          </a:lstStyle>
          <a:p>
            <a:fld id="{BF4E6E96-9DFE-5B41-B82E-21CD3952FBB7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18660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BB9D5-0A1E-B046-99B4-8B74249D63B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446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15D919-D161-6F42-A45B-174C90ACB7A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2859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F667C3-BF1D-E64E-BD54-4B10D906A85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2588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10FAB2-6917-474B-86B5-E017E92C00B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75791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8B0C67-ADBA-0F4B-8AEA-0243CEE35D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4457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4ED594-7D39-E04F-925B-FEF171F2C8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4332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834B6-C0E4-034F-91B8-D22683690D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8990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E52C62-62AD-E943-852A-775A6C7132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7021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E3E76C-A0F4-174D-8298-61B210D0E51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9434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23813"/>
            <a:ext cx="7313612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69963" y="1285875"/>
            <a:ext cx="7713662" cy="5056188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771DFB-EE94-CA42-AD28-6590560EDBA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22293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620000" cy="8382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th-TH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th-TH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99654"/>
            <a:ext cx="1905000" cy="358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00">
                <a:solidFill>
                  <a:srgbClr val="000000"/>
                </a:solidFill>
              </a:defRPr>
            </a:lvl1pPr>
          </a:lstStyle>
          <a:p>
            <a:fld id="{93B447B1-7ACA-164D-9822-4310F65334E5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3"/>
          <p:cNvSpPr>
            <a:spLocks noGrp="1" noChangeArrowheads="1"/>
          </p:cNvSpPr>
          <p:nvPr userDrawn="1"/>
        </p:nvSpPr>
        <p:spPr bwMode="auto">
          <a:xfrm>
            <a:off x="0" y="6499654"/>
            <a:ext cx="2137719" cy="358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>
              <a:defRPr/>
            </a:pPr>
            <a:r>
              <a:rPr lang="en-US" sz="1200" b="0" dirty="0" err="1">
                <a:solidFill>
                  <a:schemeClr val="tx1"/>
                </a:solidFill>
                <a:ea typeface="+mn-ea"/>
              </a:rPr>
              <a:t>Chayun</a:t>
            </a:r>
            <a:r>
              <a:rPr lang="en-US" sz="1200" b="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200" b="0" dirty="0" err="1">
                <a:solidFill>
                  <a:schemeClr val="tx1"/>
                </a:solidFill>
                <a:ea typeface="+mn-ea"/>
              </a:rPr>
              <a:t>Tantivasadakarn</a:t>
            </a:r>
            <a:endParaRPr lang="en-US" sz="1200" b="0" dirty="0">
              <a:solidFill>
                <a:schemeClr val="tx1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if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oleObject" Target="../embeddings/oleObject5.bin"/><Relationship Id="rId4" Type="http://schemas.openxmlformats.org/officeDocument/2006/relationships/image" Target="../media/image1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file:///\\localhost\Users\chayunt\Documents\EE311\Worksheet\05Prod&amp;Cost.xls" TargetMode="Externa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3"/>
          <p:cNvSpPr>
            <a:spLocks noGrp="1"/>
          </p:cNvSpPr>
          <p:nvPr>
            <p:ph type="ctrTitle"/>
          </p:nvPr>
        </p:nvSpPr>
        <p:spPr>
          <a:xfrm>
            <a:off x="1443038" y="1801813"/>
            <a:ext cx="7239000" cy="1881187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Production and Costs in the Short run</a:t>
            </a:r>
            <a:br>
              <a:rPr lang="en-US" altLang="en-US">
                <a:latin typeface="Angsana New" charset="0"/>
              </a:rPr>
            </a:br>
            <a:r>
              <a:rPr lang="en-US" altLang="en-US">
                <a:solidFill>
                  <a:srgbClr val="000000"/>
                </a:solidFill>
                <a:latin typeface="Angsana New" charset="0"/>
              </a:rPr>
              <a:t>EE311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r" eaLnBrk="1" hangingPunct="1"/>
            <a:r>
              <a:rPr lang="en-US" altLang="en-US">
                <a:latin typeface="Angsana New" charset="0"/>
              </a:rPr>
              <a:t>Chayun Tantivasadakarn</a:t>
            </a:r>
          </a:p>
          <a:p>
            <a:pPr algn="r" eaLnBrk="1" hangingPunct="1"/>
            <a:r>
              <a:rPr lang="en-US" altLang="en-US">
                <a:latin typeface="Angsana New" charset="0"/>
              </a:rPr>
              <a:t>Faculty of Economics, Thammasat University</a:t>
            </a:r>
          </a:p>
          <a:p>
            <a:pPr eaLnBrk="1" hangingPunct="1"/>
            <a:endParaRPr lang="en-US" altLang="en-US">
              <a:latin typeface="Angsana New" charset="0"/>
            </a:endParaRPr>
          </a:p>
          <a:p>
            <a:pPr eaLnBrk="1" hangingPunct="1"/>
            <a:endParaRPr lang="en-US" altLang="en-US">
              <a:latin typeface="Angsana New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AB43A-4784-FC49-91C4-1EAEF4D47B34}" type="slidenum">
              <a:rPr lang="en-US" altLang="en-US" smtClean="0"/>
              <a:pPr/>
              <a:t>1</a:t>
            </a:fld>
            <a:endParaRPr lang="th-TH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" y="114300"/>
            <a:ext cx="8147050" cy="1190625"/>
          </a:xfrm>
        </p:spPr>
        <p:txBody>
          <a:bodyPr/>
          <a:lstStyle/>
          <a:p>
            <a:pPr eaLnBrk="1" hangingPunct="1"/>
            <a:r>
              <a:rPr lang="th-TH" altLang="en-US" sz="4000">
                <a:latin typeface="Angsana New" charset="0"/>
              </a:rPr>
              <a:t>What tasks should be done in-house and what should be done by out-sourcing?</a:t>
            </a:r>
          </a:p>
        </p:txBody>
      </p:sp>
      <p:sp>
        <p:nvSpPr>
          <p:cNvPr id="349187" name="Rectangle 3"/>
          <p:cNvSpPr>
            <a:spLocks noGrp="1" noChangeArrowheads="1"/>
          </p:cNvSpPr>
          <p:nvPr>
            <p:ph idx="1"/>
          </p:nvPr>
        </p:nvSpPr>
        <p:spPr>
          <a:xfrm>
            <a:off x="784022" y="1304925"/>
            <a:ext cx="6133614" cy="4789488"/>
          </a:xfrm>
        </p:spPr>
        <p:txBody>
          <a:bodyPr/>
          <a:lstStyle/>
          <a:p>
            <a:pPr eaLnBrk="1" hangingPunct="1">
              <a:spcBef>
                <a:spcPts val="50"/>
              </a:spcBef>
            </a:pPr>
            <a:r>
              <a:rPr lang="th-TH" altLang="en-US" dirty="0" err="1">
                <a:latin typeface="Angsana New" charset="0"/>
              </a:rPr>
              <a:t>In</a:t>
            </a:r>
            <a:r>
              <a:rPr lang="th-TH" altLang="en-US" dirty="0">
                <a:latin typeface="Angsana New" charset="0"/>
              </a:rPr>
              <a:t>-</a:t>
            </a:r>
            <a:r>
              <a:rPr lang="th-TH" altLang="en-US" dirty="0" err="1">
                <a:latin typeface="Angsana New" charset="0"/>
              </a:rPr>
              <a:t>house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production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generates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solidFill>
                  <a:srgbClr val="008000"/>
                </a:solidFill>
                <a:latin typeface="Angsana New" charset="0"/>
              </a:rPr>
              <a:t>internal</a:t>
            </a:r>
            <a:r>
              <a:rPr lang="th-TH" altLang="en-US" dirty="0">
                <a:solidFill>
                  <a:srgbClr val="008000"/>
                </a:solidFill>
                <a:latin typeface="Angsana New" charset="0"/>
              </a:rPr>
              <a:t> </a:t>
            </a:r>
            <a:r>
              <a:rPr lang="th-TH" altLang="en-US" dirty="0" err="1">
                <a:solidFill>
                  <a:srgbClr val="008000"/>
                </a:solidFill>
                <a:latin typeface="Angsana New" charset="0"/>
              </a:rPr>
              <a:t>managerial</a:t>
            </a:r>
            <a:r>
              <a:rPr lang="th-TH" altLang="en-US" dirty="0">
                <a:solidFill>
                  <a:srgbClr val="008000"/>
                </a:solidFill>
                <a:latin typeface="Angsana New" charset="0"/>
              </a:rPr>
              <a:t> </a:t>
            </a:r>
            <a:r>
              <a:rPr lang="th-TH" altLang="en-US" dirty="0" err="1">
                <a:solidFill>
                  <a:srgbClr val="008000"/>
                </a:solidFill>
                <a:latin typeface="Angsana New" charset="0"/>
              </a:rPr>
              <a:t>costs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that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increase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with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the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production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scale</a:t>
            </a:r>
            <a:endParaRPr lang="th-TH" altLang="en-US" dirty="0">
              <a:solidFill>
                <a:srgbClr val="0066FF"/>
              </a:solidFill>
              <a:latin typeface="Angsana New" charset="0"/>
            </a:endParaRPr>
          </a:p>
          <a:p>
            <a:pPr lvl="1" eaLnBrk="1" hangingPunct="1">
              <a:spcBef>
                <a:spcPts val="50"/>
              </a:spcBef>
            </a:pPr>
            <a:r>
              <a:rPr lang="en-US" altLang="en-US" sz="4000" dirty="0">
                <a:latin typeface="Angsana New" charset="0"/>
              </a:rPr>
              <a:t>Monitoring costs: costs associated with quality assurance and shirking minimization</a:t>
            </a:r>
          </a:p>
          <a:p>
            <a:pPr lvl="1" eaLnBrk="1" hangingPunct="1">
              <a:spcBef>
                <a:spcPts val="50"/>
              </a:spcBef>
            </a:pPr>
            <a:r>
              <a:rPr lang="en-US" altLang="en-US" sz="4000" dirty="0">
                <a:latin typeface="Angsana New" charset="0"/>
              </a:rPr>
              <a:t>Coordination costs: the cost related to team-work coordination efforts</a:t>
            </a:r>
            <a:endParaRPr lang="en-US" altLang="en-US" sz="4800" dirty="0">
              <a:latin typeface="Angsana New" charset="0"/>
            </a:endParaRPr>
          </a:p>
        </p:txBody>
      </p:sp>
      <p:sp>
        <p:nvSpPr>
          <p:cNvPr id="2253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5D8641A-E3FA-AA43-8E82-1BE9E02CB7A3}" type="slidenum">
              <a:rPr lang="en-US" altLang="en-US" sz="2600">
                <a:solidFill>
                  <a:srgbClr val="000000"/>
                </a:solidFill>
              </a:rPr>
              <a:pPr/>
              <a:t>2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9187" grpId="0" uiExpand="1" build="p" bldLvl="3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" y="114300"/>
            <a:ext cx="8147050" cy="1190625"/>
          </a:xfrm>
        </p:spPr>
        <p:txBody>
          <a:bodyPr/>
          <a:lstStyle/>
          <a:p>
            <a:pPr eaLnBrk="1" hangingPunct="1"/>
            <a:r>
              <a:rPr lang="th-TH" altLang="en-US" sz="4000">
                <a:latin typeface="Angsana New" charset="0"/>
              </a:rPr>
              <a:t>What tasks should be done in-house and what should be done by out-sourcing?</a:t>
            </a:r>
          </a:p>
        </p:txBody>
      </p:sp>
      <p:sp>
        <p:nvSpPr>
          <p:cNvPr id="349187" name="Rectangle 3"/>
          <p:cNvSpPr>
            <a:spLocks noGrp="1" noChangeArrowheads="1"/>
          </p:cNvSpPr>
          <p:nvPr>
            <p:ph idx="1"/>
          </p:nvPr>
        </p:nvSpPr>
        <p:spPr>
          <a:xfrm>
            <a:off x="187671" y="1304925"/>
            <a:ext cx="6809477" cy="4941888"/>
          </a:xfrm>
        </p:spPr>
        <p:txBody>
          <a:bodyPr/>
          <a:lstStyle/>
          <a:p>
            <a:pPr eaLnBrk="1" hangingPunct="1">
              <a:lnSpc>
                <a:spcPts val="6000"/>
              </a:lnSpc>
              <a:spcBef>
                <a:spcPts val="50"/>
              </a:spcBef>
            </a:pPr>
            <a:r>
              <a:rPr lang="th-TH" altLang="en-US" dirty="0" err="1">
                <a:latin typeface="Angsana New" charset="0"/>
              </a:rPr>
              <a:t>Out</a:t>
            </a:r>
            <a:r>
              <a:rPr lang="th-TH" altLang="en-US" dirty="0">
                <a:latin typeface="Angsana New" charset="0"/>
              </a:rPr>
              <a:t>-</a:t>
            </a:r>
            <a:r>
              <a:rPr lang="th-TH" altLang="en-US" dirty="0" err="1">
                <a:latin typeface="Angsana New" charset="0"/>
              </a:rPr>
              <a:t>sourcing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generates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solidFill>
                  <a:srgbClr val="008000"/>
                </a:solidFill>
                <a:latin typeface="Angsana New" charset="0"/>
              </a:rPr>
              <a:t>transaction</a:t>
            </a:r>
            <a:r>
              <a:rPr lang="th-TH" altLang="en-US" dirty="0">
                <a:solidFill>
                  <a:srgbClr val="008000"/>
                </a:solidFill>
                <a:latin typeface="Angsana New" charset="0"/>
              </a:rPr>
              <a:t> </a:t>
            </a:r>
            <a:r>
              <a:rPr lang="th-TH" altLang="en-US" dirty="0" err="1">
                <a:solidFill>
                  <a:srgbClr val="008000"/>
                </a:solidFill>
                <a:latin typeface="Angsana New" charset="0"/>
              </a:rPr>
              <a:t>costs</a:t>
            </a:r>
            <a:r>
              <a:rPr lang="th-TH" altLang="en-US" dirty="0">
                <a:solidFill>
                  <a:srgbClr val="0066FF"/>
                </a:solidFill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that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decrease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with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the</a:t>
            </a:r>
            <a:r>
              <a:rPr lang="th-TH" altLang="en-US" dirty="0">
                <a:latin typeface="Angsana New" charset="0"/>
              </a:rPr>
              <a:t>  </a:t>
            </a:r>
            <a:r>
              <a:rPr lang="th-TH" altLang="en-US" dirty="0" err="1">
                <a:latin typeface="Angsana New" charset="0"/>
              </a:rPr>
              <a:t>production</a:t>
            </a:r>
            <a:r>
              <a:rPr lang="th-TH" altLang="en-US" dirty="0">
                <a:latin typeface="Angsana New" charset="0"/>
              </a:rPr>
              <a:t> </a:t>
            </a:r>
            <a:r>
              <a:rPr lang="th-TH" altLang="en-US" dirty="0" err="1">
                <a:latin typeface="Angsana New" charset="0"/>
              </a:rPr>
              <a:t>scale</a:t>
            </a:r>
            <a:endParaRPr lang="th-TH" altLang="en-US" dirty="0">
              <a:solidFill>
                <a:srgbClr val="0066FF"/>
              </a:solidFill>
              <a:latin typeface="Angsana New" charset="0"/>
            </a:endParaRPr>
          </a:p>
          <a:p>
            <a:pPr lvl="1" eaLnBrk="1" hangingPunct="1">
              <a:lnSpc>
                <a:spcPts val="6000"/>
              </a:lnSpc>
              <a:spcBef>
                <a:spcPts val="50"/>
              </a:spcBef>
            </a:pPr>
            <a:r>
              <a:rPr lang="th-TH" altLang="en-US" sz="4000" dirty="0" err="1">
                <a:latin typeface="Angsana New" charset="0"/>
              </a:rPr>
              <a:t>Information</a:t>
            </a:r>
            <a:r>
              <a:rPr lang="th-TH" altLang="en-US" sz="4000" dirty="0">
                <a:latin typeface="Angsana New" charset="0"/>
              </a:rPr>
              <a:t> </a:t>
            </a:r>
            <a:r>
              <a:rPr lang="th-TH" altLang="en-US" sz="4000" dirty="0" err="1">
                <a:latin typeface="Angsana New" charset="0"/>
              </a:rPr>
              <a:t>costs</a:t>
            </a:r>
            <a:endParaRPr lang="th-TH" altLang="en-US" sz="4000" dirty="0">
              <a:latin typeface="Angsana New" charset="0"/>
            </a:endParaRPr>
          </a:p>
          <a:p>
            <a:pPr lvl="1" eaLnBrk="1" hangingPunct="1">
              <a:lnSpc>
                <a:spcPts val="6000"/>
              </a:lnSpc>
              <a:spcBef>
                <a:spcPts val="50"/>
              </a:spcBef>
            </a:pPr>
            <a:r>
              <a:rPr lang="th-TH" altLang="en-US" sz="4000" dirty="0" err="1">
                <a:latin typeface="Angsana New" charset="0"/>
              </a:rPr>
              <a:t>Negotiation</a:t>
            </a:r>
            <a:r>
              <a:rPr lang="th-TH" altLang="en-US" sz="4000" dirty="0">
                <a:latin typeface="Angsana New" charset="0"/>
              </a:rPr>
              <a:t> </a:t>
            </a:r>
            <a:r>
              <a:rPr lang="th-TH" altLang="en-US" sz="4000" dirty="0" err="1">
                <a:latin typeface="Angsana New" charset="0"/>
              </a:rPr>
              <a:t>costs</a:t>
            </a:r>
            <a:endParaRPr lang="th-TH" altLang="en-US" sz="4000" dirty="0">
              <a:latin typeface="Angsana New" charset="0"/>
            </a:endParaRPr>
          </a:p>
          <a:p>
            <a:pPr lvl="1" eaLnBrk="1" hangingPunct="1">
              <a:lnSpc>
                <a:spcPts val="6000"/>
              </a:lnSpc>
              <a:spcBef>
                <a:spcPts val="50"/>
              </a:spcBef>
            </a:pPr>
            <a:r>
              <a:rPr lang="th-TH" altLang="en-US" sz="4000" dirty="0" err="1">
                <a:latin typeface="Angsana New" charset="0"/>
              </a:rPr>
              <a:t>Enforcement</a:t>
            </a:r>
            <a:r>
              <a:rPr lang="th-TH" altLang="en-US" sz="4000" dirty="0">
                <a:latin typeface="Angsana New" charset="0"/>
              </a:rPr>
              <a:t> </a:t>
            </a:r>
            <a:r>
              <a:rPr lang="th-TH" altLang="en-US" sz="4000" dirty="0" err="1">
                <a:latin typeface="Angsana New" charset="0"/>
              </a:rPr>
              <a:t>costs</a:t>
            </a:r>
            <a:endParaRPr lang="th-TH" altLang="en-US" sz="4000" dirty="0">
              <a:latin typeface="Angsana New" charset="0"/>
            </a:endParaRPr>
          </a:p>
          <a:p>
            <a:pPr eaLnBrk="1" hangingPunct="1">
              <a:lnSpc>
                <a:spcPts val="6000"/>
              </a:lnSpc>
              <a:spcBef>
                <a:spcPts val="50"/>
              </a:spcBef>
            </a:pPr>
            <a:r>
              <a:rPr lang="th-TH" altLang="en-US" dirty="0">
                <a:latin typeface="Angsana New" charset="0"/>
              </a:rPr>
              <a:t>The optim</a:t>
            </a:r>
            <a:r>
              <a:rPr lang="en-US" altLang="en-US" dirty="0">
                <a:latin typeface="Angsana New" charset="0"/>
              </a:rPr>
              <a:t>al</a:t>
            </a:r>
            <a:r>
              <a:rPr lang="th-TH" altLang="en-US" dirty="0">
                <a:latin typeface="Angsana New" charset="0"/>
              </a:rPr>
              <a:t> firm size</a:t>
            </a:r>
            <a:r>
              <a:rPr lang="en-US" altLang="en-US" dirty="0">
                <a:latin typeface="Angsana New" charset="0"/>
              </a:rPr>
              <a:t> is</a:t>
            </a:r>
            <a:r>
              <a:rPr lang="th-TH" altLang="en-US" dirty="0">
                <a:latin typeface="Angsana New" charset="0"/>
              </a:rPr>
              <a:t> where the combin</a:t>
            </a:r>
            <a:r>
              <a:rPr lang="en-US" altLang="en-US" dirty="0">
                <a:latin typeface="Angsana New" charset="0"/>
              </a:rPr>
              <a:t>ed </a:t>
            </a:r>
            <a:r>
              <a:rPr lang="th-TH" altLang="en-US" dirty="0">
                <a:latin typeface="Angsana New" charset="0"/>
              </a:rPr>
              <a:t>costs are minimized.</a:t>
            </a:r>
          </a:p>
        </p:txBody>
      </p:sp>
      <p:sp>
        <p:nvSpPr>
          <p:cNvPr id="2253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5D8641A-E3FA-AA43-8E82-1BE9E02CB7A3}" type="slidenum">
              <a:rPr lang="en-US" altLang="en-US" sz="2600">
                <a:solidFill>
                  <a:srgbClr val="000000"/>
                </a:solidFill>
              </a:rPr>
              <a:pPr/>
              <a:t>3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218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9187" grpId="0" uiExpand="1" build="p" bldLvl="3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Transaction costs: determinants</a:t>
            </a:r>
          </a:p>
        </p:txBody>
      </p:sp>
      <p:sp>
        <p:nvSpPr>
          <p:cNvPr id="543747" name="Rectangle 3"/>
          <p:cNvSpPr>
            <a:spLocks noGrp="1" noChangeArrowheads="1"/>
          </p:cNvSpPr>
          <p:nvPr>
            <p:ph idx="1"/>
          </p:nvPr>
        </p:nvSpPr>
        <p:spPr>
          <a:xfrm>
            <a:off x="1033463" y="1082675"/>
            <a:ext cx="7713662" cy="557212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Angsana New" charset="0"/>
              </a:rPr>
              <a:t>The faster we need the information, the higher the information costs.</a:t>
            </a:r>
          </a:p>
          <a:p>
            <a:pPr lvl="1" eaLnBrk="1" hangingPunct="1">
              <a:spcBef>
                <a:spcPct val="0"/>
              </a:spcBef>
            </a:pPr>
            <a:r>
              <a:rPr lang="en-US" altLang="en-US" dirty="0">
                <a:latin typeface="Angsana New" charset="0"/>
              </a:rPr>
              <a:t>Inventory can decrease the transaction costs.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Angsana New" charset="0"/>
              </a:rPr>
              <a:t>The more the market is changed, the higher the transaction cost.</a:t>
            </a:r>
          </a:p>
          <a:p>
            <a:pPr lvl="1" eaLnBrk="1" hangingPunct="1">
              <a:spcBef>
                <a:spcPct val="0"/>
              </a:spcBef>
            </a:pPr>
            <a:r>
              <a:rPr lang="en-US" altLang="en-US" dirty="0">
                <a:latin typeface="Angsana New" charset="0"/>
              </a:rPr>
              <a:t>Need to update information.</a:t>
            </a:r>
            <a:endParaRPr lang="en-US" altLang="en-US" sz="4400" dirty="0">
              <a:latin typeface="Angsana New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Angsana New" charset="0"/>
              </a:rPr>
              <a:t>Advertisement and middlemen can reduce the transaction costs.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dirty="0">
                <a:latin typeface="Angsana New" charset="0"/>
              </a:rPr>
              <a:t>Standardization decreases transaction costs.</a:t>
            </a:r>
          </a:p>
        </p:txBody>
      </p:sp>
      <p:sp>
        <p:nvSpPr>
          <p:cNvPr id="2662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E4A18C2-EB17-C542-9F82-2CE2D01A4F38}" type="slidenum">
              <a:rPr lang="en-US" altLang="en-US" sz="2600">
                <a:solidFill>
                  <a:srgbClr val="000000"/>
                </a:solidFill>
              </a:rPr>
              <a:pPr/>
              <a:t>4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74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Transaction costs: applications</a:t>
            </a:r>
          </a:p>
        </p:txBody>
      </p:sp>
      <p:sp>
        <p:nvSpPr>
          <p:cNvPr id="542723" name="Rectangle 3"/>
          <p:cNvSpPr>
            <a:spLocks noGrp="1" noChangeArrowheads="1"/>
          </p:cNvSpPr>
          <p:nvPr>
            <p:ph idx="1"/>
          </p:nvPr>
        </p:nvSpPr>
        <p:spPr>
          <a:xfrm>
            <a:off x="671143" y="1156723"/>
            <a:ext cx="8177213" cy="5513387"/>
          </a:xfrm>
        </p:spPr>
        <p:txBody>
          <a:bodyPr/>
          <a:lstStyle/>
          <a:p>
            <a:pPr eaLnBrk="1" hangingPunct="1">
              <a:lnSpc>
                <a:spcPts val="5500"/>
              </a:lnSpc>
            </a:pPr>
            <a:r>
              <a:rPr lang="en-US" altLang="en-US" dirty="0">
                <a:latin typeface="Angsana New" charset="0"/>
              </a:rPr>
              <a:t>Similar products are sold at different prices</a:t>
            </a:r>
          </a:p>
          <a:p>
            <a:pPr lvl="1" eaLnBrk="1" hangingPunct="1">
              <a:lnSpc>
                <a:spcPts val="5500"/>
              </a:lnSpc>
            </a:pPr>
            <a:r>
              <a:rPr lang="en-US" altLang="en-US" sz="4000" dirty="0">
                <a:latin typeface="Angsana New" charset="0"/>
              </a:rPr>
              <a:t>Each product has different quality, terms.</a:t>
            </a:r>
          </a:p>
          <a:p>
            <a:pPr lvl="1" eaLnBrk="1" hangingPunct="1">
              <a:lnSpc>
                <a:spcPts val="5500"/>
              </a:lnSpc>
            </a:pPr>
            <a:r>
              <a:rPr lang="en-US" altLang="en-US" sz="4000" dirty="0">
                <a:latin typeface="Angsana New" charset="0"/>
              </a:rPr>
              <a:t>Each consumer has different information.</a:t>
            </a:r>
          </a:p>
          <a:p>
            <a:pPr lvl="1" eaLnBrk="1" hangingPunct="1">
              <a:lnSpc>
                <a:spcPts val="5500"/>
              </a:lnSpc>
            </a:pPr>
            <a:r>
              <a:rPr lang="en-US" altLang="en-US" sz="4000" dirty="0">
                <a:latin typeface="Angsana New" charset="0"/>
              </a:rPr>
              <a:t>Each consumer has different opportunity cost of time --&gt; willing to search for information differently.</a:t>
            </a:r>
          </a:p>
          <a:p>
            <a:pPr eaLnBrk="1" hangingPunct="1">
              <a:lnSpc>
                <a:spcPts val="5500"/>
              </a:lnSpc>
            </a:pPr>
            <a:r>
              <a:rPr lang="en-US" altLang="en-US" dirty="0">
                <a:latin typeface="Angsana New" charset="0"/>
              </a:rPr>
              <a:t>Hotels often have extra rooms. Restaurants, theaters, barber shops often have excess seats.</a:t>
            </a:r>
          </a:p>
        </p:txBody>
      </p:sp>
      <p:sp>
        <p:nvSpPr>
          <p:cNvPr id="2867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78242E51-03AA-D840-93BD-6760566B2AC7}" type="slidenum">
              <a:rPr lang="en-US" altLang="en-US" sz="2600">
                <a:solidFill>
                  <a:srgbClr val="000000"/>
                </a:solidFill>
              </a:rPr>
              <a:pPr/>
              <a:t>5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Production Decisions of a Firm</a:t>
            </a:r>
          </a:p>
        </p:txBody>
      </p:sp>
      <p:sp>
        <p:nvSpPr>
          <p:cNvPr id="81927" name="Rectangle 7"/>
          <p:cNvSpPr>
            <a:spLocks noGrp="1" noChangeArrowheads="1"/>
          </p:cNvSpPr>
          <p:nvPr>
            <p:ph idx="1"/>
          </p:nvPr>
        </p:nvSpPr>
        <p:spPr>
          <a:xfrm>
            <a:off x="725488" y="1077913"/>
            <a:ext cx="8029575" cy="4797425"/>
          </a:xfrm>
        </p:spPr>
        <p:txBody>
          <a:bodyPr/>
          <a:lstStyle/>
          <a:p>
            <a:pPr marL="552450" indent="-552450" eaLnBrk="1" hangingPunct="1"/>
            <a:r>
              <a:rPr lang="en-US" altLang="en-US" sz="4400">
                <a:latin typeface="Angsana New" charset="0"/>
              </a:rPr>
              <a:t>Production Technology</a:t>
            </a:r>
          </a:p>
          <a:p>
            <a:pPr marL="933450" lvl="1" indent="-476250" eaLnBrk="1" hangingPunct="1">
              <a:buSzPct val="30000"/>
              <a:buFont typeface="Wingdings" charset="2"/>
              <a:buChar char="l"/>
            </a:pPr>
            <a:r>
              <a:rPr lang="en-US" altLang="en-US" sz="4000">
                <a:latin typeface="Angsana New" charset="0"/>
              </a:rPr>
              <a:t>Describe how </a:t>
            </a:r>
            <a:r>
              <a:rPr lang="en-US" altLang="en-US" sz="4000" i="1">
                <a:latin typeface="Angsana New" charset="0"/>
              </a:rPr>
              <a:t>inputs</a:t>
            </a:r>
            <a:r>
              <a:rPr lang="en-US" altLang="en-US" sz="4000">
                <a:latin typeface="Angsana New" charset="0"/>
              </a:rPr>
              <a:t> can be transformed into </a:t>
            </a:r>
            <a:r>
              <a:rPr lang="en-US" altLang="en-US" sz="4000" i="1">
                <a:latin typeface="Angsana New" charset="0"/>
              </a:rPr>
              <a:t>outputs</a:t>
            </a:r>
          </a:p>
          <a:p>
            <a:pPr marL="1333500" lvl="2" indent="-419100" eaLnBrk="1" hangingPunct="1"/>
            <a:r>
              <a:rPr lang="en-US" altLang="en-US" sz="4400">
                <a:latin typeface="Angsana New" charset="0"/>
              </a:rPr>
              <a:t>Inputs:  land, labor, capital &amp; raw materials</a:t>
            </a:r>
          </a:p>
          <a:p>
            <a:pPr marL="1333500" lvl="2" indent="-419100" eaLnBrk="1" hangingPunct="1"/>
            <a:r>
              <a:rPr lang="en-US" altLang="en-US" sz="4400">
                <a:latin typeface="Angsana New" charset="0"/>
              </a:rPr>
              <a:t>Outputs:  cars, desks, books, etc.</a:t>
            </a:r>
          </a:p>
          <a:p>
            <a:pPr marL="933450" lvl="1" indent="-476250" eaLnBrk="1" hangingPunct="1">
              <a:buSzPct val="30000"/>
              <a:buFont typeface="Wingdings" charset="2"/>
              <a:buChar char="l"/>
            </a:pPr>
            <a:r>
              <a:rPr lang="en-US" altLang="en-US" sz="4000">
                <a:latin typeface="Angsana New" charset="0"/>
              </a:rPr>
              <a:t>Firms can produce different amounts of outputs using different combinations of inputs</a:t>
            </a:r>
          </a:p>
          <a:p>
            <a:pPr marL="933450" lvl="1" indent="-476250" eaLnBrk="1" hangingPunct="1">
              <a:buSzPct val="30000"/>
              <a:buFont typeface="Wingdings" charset="2"/>
              <a:buChar char="l"/>
            </a:pPr>
            <a:r>
              <a:rPr lang="en-US" altLang="en-US" sz="4000">
                <a:latin typeface="Angsana New" charset="0"/>
              </a:rPr>
              <a:t>We can represent the firm’s production technology in for form of a </a:t>
            </a:r>
            <a:r>
              <a:rPr lang="en-US" altLang="en-US" sz="4000">
                <a:solidFill>
                  <a:srgbClr val="008000"/>
                </a:solidFill>
                <a:latin typeface="Angsana New" charset="0"/>
              </a:rPr>
              <a:t>production function</a:t>
            </a:r>
          </a:p>
        </p:txBody>
      </p:sp>
      <p:sp>
        <p:nvSpPr>
          <p:cNvPr id="3277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0655F2DF-FA70-4448-A5B3-8E9A55F6563A}" type="slidenum">
              <a:rPr lang="en-US" altLang="en-US" sz="2600">
                <a:solidFill>
                  <a:srgbClr val="000000"/>
                </a:solidFill>
              </a:rPr>
              <a:pPr/>
              <a:t>6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19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19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19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19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19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7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The Technology of Production</a:t>
            </a:r>
          </a:p>
        </p:txBody>
      </p:sp>
      <p:sp>
        <p:nvSpPr>
          <p:cNvPr id="83975" name="Rectangle 7"/>
          <p:cNvSpPr>
            <a:spLocks noGrp="1" noChangeArrowheads="1"/>
          </p:cNvSpPr>
          <p:nvPr>
            <p:ph idx="1"/>
          </p:nvPr>
        </p:nvSpPr>
        <p:spPr>
          <a:xfrm>
            <a:off x="1079500" y="1231900"/>
            <a:ext cx="7539038" cy="4808538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Production Function: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Indicates the highest output (</a:t>
            </a:r>
            <a:r>
              <a:rPr lang="en-US" altLang="en-US" i="1">
                <a:latin typeface="Angsana New" charset="0"/>
              </a:rPr>
              <a:t>q</a:t>
            </a:r>
            <a:r>
              <a:rPr lang="en-US" altLang="en-US">
                <a:latin typeface="Angsana New" charset="0"/>
              </a:rPr>
              <a:t>) that a firm can produce for every specified combination of inputs.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For simplicity, we will consider only labor (L) and capital (K) 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Shows what is technically feasible when the firm operates efficiently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The production function for two inputs:</a:t>
            </a:r>
          </a:p>
          <a:p>
            <a:pPr algn="ctr" eaLnBrk="1" hangingPunct="1">
              <a:buFont typeface="Wingdings" charset="2"/>
              <a:buNone/>
            </a:pPr>
            <a:r>
              <a:rPr lang="en-US" altLang="en-US" i="1">
                <a:latin typeface="Angsana New" charset="0"/>
              </a:rPr>
              <a:t>q</a:t>
            </a:r>
            <a:r>
              <a:rPr lang="en-US" altLang="en-US">
                <a:latin typeface="Angsana New" charset="0"/>
              </a:rPr>
              <a:t> = F(K,L)</a:t>
            </a:r>
          </a:p>
        </p:txBody>
      </p:sp>
      <p:sp>
        <p:nvSpPr>
          <p:cNvPr id="3482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EB08A7B1-6E2D-ED4C-88BA-EF6F3C819074}" type="slidenum">
              <a:rPr lang="en-US" altLang="en-US" sz="2600">
                <a:solidFill>
                  <a:srgbClr val="000000"/>
                </a:solidFill>
              </a:rPr>
              <a:pPr/>
              <a:t>7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9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39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39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39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5" grpId="0" build="p" bldLvl="2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Representation of a production function</a:t>
            </a: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C15A9B56-6836-074C-9ED3-D7E1EB1D788F}" type="slidenum">
              <a:rPr lang="en-US" altLang="en-US" sz="2600">
                <a:solidFill>
                  <a:srgbClr val="000000"/>
                </a:solidFill>
              </a:rPr>
              <a:pPr/>
              <a:t>8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aphicFrame>
        <p:nvGraphicFramePr>
          <p:cNvPr id="36866" name="Object 2"/>
          <p:cNvGraphicFramePr>
            <a:graphicFrameLocks noChangeAspect="1"/>
          </p:cNvGraphicFramePr>
          <p:nvPr/>
        </p:nvGraphicFramePr>
        <p:xfrm>
          <a:off x="1498600" y="1909763"/>
          <a:ext cx="5813425" cy="448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10718800" imgH="8115300" progId="Word.Document.8">
                  <p:embed/>
                </p:oleObj>
              </mc:Choice>
              <mc:Fallback>
                <p:oleObj name="Document" r:id="rId3" imgW="10718800" imgH="811530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8600" y="1909763"/>
                        <a:ext cx="5813425" cy="4486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9" name="Line 5"/>
          <p:cNvSpPr>
            <a:spLocks noChangeShapeType="1"/>
          </p:cNvSpPr>
          <p:nvPr/>
        </p:nvSpPr>
        <p:spPr bwMode="auto">
          <a:xfrm flipV="1">
            <a:off x="2209800" y="1654175"/>
            <a:ext cx="0" cy="3559175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0" name="Line 6"/>
          <p:cNvSpPr>
            <a:spLocks noChangeShapeType="1"/>
          </p:cNvSpPr>
          <p:nvPr/>
        </p:nvSpPr>
        <p:spPr bwMode="auto">
          <a:xfrm flipV="1">
            <a:off x="2209800" y="5226050"/>
            <a:ext cx="5119688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7686675" y="5014913"/>
            <a:ext cx="330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th-TH" altLang="en-US" sz="1800">
                <a:solidFill>
                  <a:schemeClr val="tx1"/>
                </a:solidFill>
              </a:rPr>
              <a:t>L</a:t>
            </a: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1620838" y="1462088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th-TH" altLang="en-US" sz="180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7539038" y="1595438"/>
            <a:ext cx="3444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th-TH" altLang="en-US" sz="1800">
                <a:solidFill>
                  <a:schemeClr val="tx1"/>
                </a:solidFill>
              </a:rPr>
              <a:t>q</a:t>
            </a:r>
          </a:p>
        </p:txBody>
      </p:sp>
      <p:sp>
        <p:nvSpPr>
          <p:cNvPr id="36874" name="Line 11"/>
          <p:cNvSpPr>
            <a:spLocks noChangeShapeType="1"/>
          </p:cNvSpPr>
          <p:nvPr/>
        </p:nvSpPr>
        <p:spPr bwMode="auto">
          <a:xfrm flipH="1">
            <a:off x="6588125" y="1812925"/>
            <a:ext cx="847725" cy="238125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hlinkClick r:id="rId3" action="ppaction://hlinksldjump"/>
              </a:rPr>
              <a:t>Representation of a production function</a:t>
            </a: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62E52A94-548D-0440-95EA-A05EDFEBEADE}" type="slidenum">
              <a:rPr lang="en-US" altLang="en-US" sz="2600">
                <a:solidFill>
                  <a:srgbClr val="000000"/>
                </a:solidFill>
              </a:rPr>
              <a:pPr/>
              <a:t>9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38916" name="Text Box 20"/>
          <p:cNvSpPr txBox="1">
            <a:spLocks noChangeArrowheads="1"/>
          </p:cNvSpPr>
          <p:nvPr/>
        </p:nvSpPr>
        <p:spPr bwMode="auto">
          <a:xfrm>
            <a:off x="8478838" y="5030788"/>
            <a:ext cx="487362" cy="527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L</a:t>
            </a:r>
          </a:p>
        </p:txBody>
      </p:sp>
      <p:sp>
        <p:nvSpPr>
          <p:cNvPr id="38917" name="Text Box 21"/>
          <p:cNvSpPr txBox="1">
            <a:spLocks noChangeArrowheads="1"/>
          </p:cNvSpPr>
          <p:nvPr/>
        </p:nvSpPr>
        <p:spPr bwMode="auto">
          <a:xfrm>
            <a:off x="5580063" y="1616075"/>
            <a:ext cx="488950" cy="527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q</a:t>
            </a:r>
          </a:p>
        </p:txBody>
      </p:sp>
      <p:sp>
        <p:nvSpPr>
          <p:cNvPr id="38918" name="Text Box 22"/>
          <p:cNvSpPr txBox="1">
            <a:spLocks noChangeArrowheads="1"/>
          </p:cNvSpPr>
          <p:nvPr/>
        </p:nvSpPr>
        <p:spPr bwMode="auto">
          <a:xfrm>
            <a:off x="1057275" y="4222750"/>
            <a:ext cx="487363" cy="5254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K</a:t>
            </a:r>
          </a:p>
        </p:txBody>
      </p:sp>
      <p:sp>
        <p:nvSpPr>
          <p:cNvPr id="38919" name="Line 32"/>
          <p:cNvSpPr>
            <a:spLocks noChangeShapeType="1"/>
          </p:cNvSpPr>
          <p:nvPr/>
        </p:nvSpPr>
        <p:spPr bwMode="auto">
          <a:xfrm flipV="1">
            <a:off x="5591175" y="1801813"/>
            <a:ext cx="4763" cy="23447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20" name="Line 33"/>
          <p:cNvSpPr>
            <a:spLocks noChangeShapeType="1"/>
          </p:cNvSpPr>
          <p:nvPr/>
        </p:nvSpPr>
        <p:spPr bwMode="auto">
          <a:xfrm flipH="1">
            <a:off x="1811338" y="4171950"/>
            <a:ext cx="3810000" cy="723900"/>
          </a:xfrm>
          <a:prstGeom prst="line">
            <a:avLst/>
          </a:prstGeom>
          <a:noFill/>
          <a:ln w="12700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59"/>
          <p:cNvGrpSpPr>
            <a:grpSpLocks/>
          </p:cNvGrpSpPr>
          <p:nvPr/>
        </p:nvGrpSpPr>
        <p:grpSpPr bwMode="auto">
          <a:xfrm>
            <a:off x="2300288" y="2624138"/>
            <a:ext cx="4230687" cy="3279775"/>
            <a:chOff x="1449" y="1653"/>
            <a:chExt cx="2665" cy="2066"/>
          </a:xfrm>
        </p:grpSpPr>
        <p:sp>
          <p:nvSpPr>
            <p:cNvPr id="38965" name="Text Box 16"/>
            <p:cNvSpPr txBox="1">
              <a:spLocks noChangeArrowheads="1"/>
            </p:cNvSpPr>
            <p:nvPr/>
          </p:nvSpPr>
          <p:spPr bwMode="auto">
            <a:xfrm>
              <a:off x="1449" y="3388"/>
              <a:ext cx="307" cy="33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38966" name="Text Box 19"/>
            <p:cNvSpPr txBox="1">
              <a:spLocks noChangeArrowheads="1"/>
            </p:cNvSpPr>
            <p:nvPr/>
          </p:nvSpPr>
          <p:spPr bwMode="auto">
            <a:xfrm>
              <a:off x="2895" y="1716"/>
              <a:ext cx="615" cy="33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TP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(K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2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)</a:t>
              </a:r>
            </a:p>
          </p:txBody>
        </p:sp>
        <p:sp>
          <p:nvSpPr>
            <p:cNvPr id="38967" name="Freeform 25"/>
            <p:cNvSpPr>
              <a:spLocks/>
            </p:cNvSpPr>
            <p:nvPr/>
          </p:nvSpPr>
          <p:spPr bwMode="auto">
            <a:xfrm rot="382027">
              <a:off x="1818" y="1653"/>
              <a:ext cx="2236" cy="1935"/>
            </a:xfrm>
            <a:custGeom>
              <a:avLst/>
              <a:gdLst>
                <a:gd name="T0" fmla="*/ 1425 w 2339"/>
                <a:gd name="T1" fmla="*/ 24874 h 1131"/>
                <a:gd name="T2" fmla="*/ 1186 w 2339"/>
                <a:gd name="T3" fmla="*/ 8808 h 1131"/>
                <a:gd name="T4" fmla="*/ 867 w 2339"/>
                <a:gd name="T5" fmla="*/ 78604 h 1131"/>
                <a:gd name="T6" fmla="*/ 445 w 2339"/>
                <a:gd name="T7" fmla="*/ 276546 h 1131"/>
                <a:gd name="T8" fmla="*/ 0 w 2339"/>
                <a:gd name="T9" fmla="*/ 415868 h 11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39"/>
                <a:gd name="T16" fmla="*/ 0 h 1131"/>
                <a:gd name="T17" fmla="*/ 2339 w 2339"/>
                <a:gd name="T18" fmla="*/ 1131 h 11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39" h="1131">
                  <a:moveTo>
                    <a:pt x="2339" y="68"/>
                  </a:moveTo>
                  <a:cubicBezTo>
                    <a:pt x="2219" y="34"/>
                    <a:pt x="2099" y="0"/>
                    <a:pt x="1947" y="24"/>
                  </a:cubicBezTo>
                  <a:cubicBezTo>
                    <a:pt x="1795" y="48"/>
                    <a:pt x="1627" y="93"/>
                    <a:pt x="1424" y="214"/>
                  </a:cubicBezTo>
                  <a:cubicBezTo>
                    <a:pt x="1221" y="335"/>
                    <a:pt x="965" y="599"/>
                    <a:pt x="728" y="752"/>
                  </a:cubicBezTo>
                  <a:cubicBezTo>
                    <a:pt x="491" y="905"/>
                    <a:pt x="245" y="1018"/>
                    <a:pt x="0" y="1131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68" name="Freeform 30"/>
            <p:cNvSpPr>
              <a:spLocks/>
            </p:cNvSpPr>
            <p:nvPr/>
          </p:nvSpPr>
          <p:spPr bwMode="auto">
            <a:xfrm>
              <a:off x="1750" y="1918"/>
              <a:ext cx="2364" cy="1553"/>
            </a:xfrm>
            <a:custGeom>
              <a:avLst/>
              <a:gdLst>
                <a:gd name="T0" fmla="*/ 3 w 4541"/>
                <a:gd name="T1" fmla="*/ 0 h 2421"/>
                <a:gd name="T2" fmla="*/ 3 w 4541"/>
                <a:gd name="T3" fmla="*/ 12 h 2421"/>
                <a:gd name="T4" fmla="*/ 0 w 4541"/>
                <a:gd name="T5" fmla="*/ 18 h 2421"/>
                <a:gd name="T6" fmla="*/ 0 60000 65536"/>
                <a:gd name="T7" fmla="*/ 0 60000 65536"/>
                <a:gd name="T8" fmla="*/ 0 60000 65536"/>
                <a:gd name="T9" fmla="*/ 0 w 4541"/>
                <a:gd name="T10" fmla="*/ 0 h 2421"/>
                <a:gd name="T11" fmla="*/ 4541 w 4541"/>
                <a:gd name="T12" fmla="*/ 2421 h 242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541" h="2421">
                  <a:moveTo>
                    <a:pt x="4541" y="0"/>
                  </a:moveTo>
                  <a:lnTo>
                    <a:pt x="4541" y="1566"/>
                  </a:lnTo>
                  <a:lnTo>
                    <a:pt x="0" y="2421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69" name="Line 38"/>
            <p:cNvSpPr>
              <a:spLocks noChangeShapeType="1"/>
            </p:cNvSpPr>
            <p:nvPr/>
          </p:nvSpPr>
          <p:spPr bwMode="auto">
            <a:xfrm flipH="1">
              <a:off x="3126" y="1964"/>
              <a:ext cx="84" cy="15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58"/>
          <p:cNvGrpSpPr>
            <a:grpSpLocks/>
          </p:cNvGrpSpPr>
          <p:nvPr/>
        </p:nvGrpSpPr>
        <p:grpSpPr bwMode="auto">
          <a:xfrm>
            <a:off x="3336925" y="4095750"/>
            <a:ext cx="5019675" cy="2406650"/>
            <a:chOff x="2102" y="2580"/>
            <a:chExt cx="3162" cy="1516"/>
          </a:xfrm>
        </p:grpSpPr>
        <p:sp>
          <p:nvSpPr>
            <p:cNvPr id="38960" name="Text Box 14"/>
            <p:cNvSpPr txBox="1">
              <a:spLocks noChangeArrowheads="1"/>
            </p:cNvSpPr>
            <p:nvPr/>
          </p:nvSpPr>
          <p:spPr bwMode="auto">
            <a:xfrm>
              <a:off x="2102" y="3765"/>
              <a:ext cx="307" cy="33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38961" name="Freeform 24"/>
            <p:cNvSpPr>
              <a:spLocks/>
            </p:cNvSpPr>
            <p:nvPr/>
          </p:nvSpPr>
          <p:spPr bwMode="auto">
            <a:xfrm rot="3748">
              <a:off x="2344" y="2918"/>
              <a:ext cx="2357" cy="906"/>
            </a:xfrm>
            <a:custGeom>
              <a:avLst/>
              <a:gdLst>
                <a:gd name="T0" fmla="*/ 2544 w 2339"/>
                <a:gd name="T1" fmla="*/ 6 h 1131"/>
                <a:gd name="T2" fmla="*/ 2118 w 2339"/>
                <a:gd name="T3" fmla="*/ 2 h 1131"/>
                <a:gd name="T4" fmla="*/ 1549 w 2339"/>
                <a:gd name="T5" fmla="*/ 18 h 1131"/>
                <a:gd name="T6" fmla="*/ 794 w 2339"/>
                <a:gd name="T7" fmla="*/ 66 h 1131"/>
                <a:gd name="T8" fmla="*/ 0 w 2339"/>
                <a:gd name="T9" fmla="*/ 99 h 11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39"/>
                <a:gd name="T16" fmla="*/ 0 h 1131"/>
                <a:gd name="T17" fmla="*/ 2339 w 2339"/>
                <a:gd name="T18" fmla="*/ 1131 h 11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39" h="1131">
                  <a:moveTo>
                    <a:pt x="2339" y="68"/>
                  </a:moveTo>
                  <a:cubicBezTo>
                    <a:pt x="2219" y="34"/>
                    <a:pt x="2099" y="0"/>
                    <a:pt x="1947" y="24"/>
                  </a:cubicBezTo>
                  <a:cubicBezTo>
                    <a:pt x="1795" y="48"/>
                    <a:pt x="1627" y="93"/>
                    <a:pt x="1424" y="214"/>
                  </a:cubicBezTo>
                  <a:cubicBezTo>
                    <a:pt x="1221" y="335"/>
                    <a:pt x="965" y="599"/>
                    <a:pt x="728" y="752"/>
                  </a:cubicBezTo>
                  <a:cubicBezTo>
                    <a:pt x="491" y="905"/>
                    <a:pt x="245" y="1018"/>
                    <a:pt x="0" y="1131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62" name="Freeform 34"/>
            <p:cNvSpPr>
              <a:spLocks/>
            </p:cNvSpPr>
            <p:nvPr/>
          </p:nvSpPr>
          <p:spPr bwMode="auto">
            <a:xfrm>
              <a:off x="2385" y="2966"/>
              <a:ext cx="2305" cy="849"/>
            </a:xfrm>
            <a:custGeom>
              <a:avLst/>
              <a:gdLst>
                <a:gd name="T0" fmla="*/ 0 w 4318"/>
                <a:gd name="T1" fmla="*/ 8 h 1358"/>
                <a:gd name="T2" fmla="*/ 4 w 4318"/>
                <a:gd name="T3" fmla="*/ 3 h 1358"/>
                <a:gd name="T4" fmla="*/ 4 w 4318"/>
                <a:gd name="T5" fmla="*/ 0 h 1358"/>
                <a:gd name="T6" fmla="*/ 0 60000 65536"/>
                <a:gd name="T7" fmla="*/ 0 60000 65536"/>
                <a:gd name="T8" fmla="*/ 0 60000 65536"/>
                <a:gd name="T9" fmla="*/ 0 w 4318"/>
                <a:gd name="T10" fmla="*/ 0 h 1358"/>
                <a:gd name="T11" fmla="*/ 4318 w 4318"/>
                <a:gd name="T12" fmla="*/ 1358 h 135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18" h="1358">
                  <a:moveTo>
                    <a:pt x="0" y="1358"/>
                  </a:moveTo>
                  <a:lnTo>
                    <a:pt x="4318" y="405"/>
                  </a:lnTo>
                  <a:lnTo>
                    <a:pt x="4318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63" name="Text Box 39"/>
            <p:cNvSpPr txBox="1">
              <a:spLocks noChangeArrowheads="1"/>
            </p:cNvSpPr>
            <p:nvPr/>
          </p:nvSpPr>
          <p:spPr bwMode="auto">
            <a:xfrm>
              <a:off x="4649" y="2580"/>
              <a:ext cx="615" cy="3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TP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(K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1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)</a:t>
              </a:r>
            </a:p>
          </p:txBody>
        </p:sp>
        <p:sp>
          <p:nvSpPr>
            <p:cNvPr id="38964" name="Line 40"/>
            <p:cNvSpPr>
              <a:spLocks noChangeShapeType="1"/>
            </p:cNvSpPr>
            <p:nvPr/>
          </p:nvSpPr>
          <p:spPr bwMode="auto">
            <a:xfrm flipH="1">
              <a:off x="4468" y="2765"/>
              <a:ext cx="258" cy="18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63"/>
          <p:cNvGrpSpPr>
            <a:grpSpLocks/>
          </p:cNvGrpSpPr>
          <p:nvPr/>
        </p:nvGrpSpPr>
        <p:grpSpPr bwMode="auto">
          <a:xfrm>
            <a:off x="3321050" y="2462213"/>
            <a:ext cx="3571875" cy="3895725"/>
            <a:chOff x="2092" y="1551"/>
            <a:chExt cx="2250" cy="2454"/>
          </a:xfrm>
        </p:grpSpPr>
        <p:sp>
          <p:nvSpPr>
            <p:cNvPr id="38955" name="Text Box 12"/>
            <p:cNvSpPr txBox="1">
              <a:spLocks noChangeArrowheads="1"/>
            </p:cNvSpPr>
            <p:nvPr/>
          </p:nvSpPr>
          <p:spPr bwMode="auto">
            <a:xfrm>
              <a:off x="4035" y="3673"/>
              <a:ext cx="307" cy="3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38956" name="Text Box 18"/>
            <p:cNvSpPr txBox="1">
              <a:spLocks noChangeArrowheads="1"/>
            </p:cNvSpPr>
            <p:nvPr/>
          </p:nvSpPr>
          <p:spPr bwMode="auto">
            <a:xfrm>
              <a:off x="2092" y="1551"/>
              <a:ext cx="615" cy="3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TP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(L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2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)</a:t>
              </a:r>
            </a:p>
          </p:txBody>
        </p:sp>
        <p:sp>
          <p:nvSpPr>
            <p:cNvPr id="38957" name="Freeform 26"/>
            <p:cNvSpPr>
              <a:spLocks/>
            </p:cNvSpPr>
            <p:nvPr/>
          </p:nvSpPr>
          <p:spPr bwMode="auto">
            <a:xfrm>
              <a:off x="2468" y="1954"/>
              <a:ext cx="1604" cy="1723"/>
            </a:xfrm>
            <a:custGeom>
              <a:avLst/>
              <a:gdLst>
                <a:gd name="T0" fmla="*/ 0 w 3005"/>
                <a:gd name="T1" fmla="*/ 0 h 2758"/>
                <a:gd name="T2" fmla="*/ 1 w 3005"/>
                <a:gd name="T3" fmla="*/ 1 h 2758"/>
                <a:gd name="T4" fmla="*/ 2 w 3005"/>
                <a:gd name="T5" fmla="*/ 5 h 2758"/>
                <a:gd name="T6" fmla="*/ 2 w 3005"/>
                <a:gd name="T7" fmla="*/ 11 h 2758"/>
                <a:gd name="T8" fmla="*/ 3 w 3005"/>
                <a:gd name="T9" fmla="*/ 14 h 2758"/>
                <a:gd name="T10" fmla="*/ 3 w 3005"/>
                <a:gd name="T11" fmla="*/ 16 h 27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05"/>
                <a:gd name="T19" fmla="*/ 0 h 2758"/>
                <a:gd name="T20" fmla="*/ 3005 w 3005"/>
                <a:gd name="T21" fmla="*/ 2758 h 275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05" h="2758">
                  <a:moveTo>
                    <a:pt x="0" y="0"/>
                  </a:moveTo>
                  <a:cubicBezTo>
                    <a:pt x="107" y="35"/>
                    <a:pt x="402" y="58"/>
                    <a:pt x="645" y="210"/>
                  </a:cubicBezTo>
                  <a:cubicBezTo>
                    <a:pt x="888" y="362"/>
                    <a:pt x="1222" y="623"/>
                    <a:pt x="1456" y="915"/>
                  </a:cubicBezTo>
                  <a:cubicBezTo>
                    <a:pt x="1690" y="1207"/>
                    <a:pt x="1874" y="1709"/>
                    <a:pt x="2049" y="1964"/>
                  </a:cubicBezTo>
                  <a:cubicBezTo>
                    <a:pt x="2224" y="2219"/>
                    <a:pt x="2345" y="2312"/>
                    <a:pt x="2504" y="2444"/>
                  </a:cubicBezTo>
                  <a:cubicBezTo>
                    <a:pt x="2664" y="2576"/>
                    <a:pt x="2834" y="2667"/>
                    <a:pt x="3005" y="2758"/>
                  </a:cubicBezTo>
                </a:path>
              </a:pathLst>
            </a:custGeom>
            <a:noFill/>
            <a:ln w="381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58" name="Freeform 29"/>
            <p:cNvSpPr>
              <a:spLocks/>
            </p:cNvSpPr>
            <p:nvPr/>
          </p:nvSpPr>
          <p:spPr bwMode="auto">
            <a:xfrm>
              <a:off x="2468" y="1974"/>
              <a:ext cx="1585" cy="1689"/>
            </a:xfrm>
            <a:custGeom>
              <a:avLst/>
              <a:gdLst>
                <a:gd name="T0" fmla="*/ 0 w 2970"/>
                <a:gd name="T1" fmla="*/ 0 h 2704"/>
                <a:gd name="T2" fmla="*/ 0 w 2970"/>
                <a:gd name="T3" fmla="*/ 7 h 2704"/>
                <a:gd name="T4" fmla="*/ 3 w 2970"/>
                <a:gd name="T5" fmla="*/ 15 h 2704"/>
                <a:gd name="T6" fmla="*/ 0 60000 65536"/>
                <a:gd name="T7" fmla="*/ 0 60000 65536"/>
                <a:gd name="T8" fmla="*/ 0 60000 65536"/>
                <a:gd name="T9" fmla="*/ 0 w 2970"/>
                <a:gd name="T10" fmla="*/ 0 h 2704"/>
                <a:gd name="T11" fmla="*/ 2970 w 2970"/>
                <a:gd name="T12" fmla="*/ 2704 h 270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970" h="2704">
                  <a:moveTo>
                    <a:pt x="0" y="0"/>
                  </a:moveTo>
                  <a:lnTo>
                    <a:pt x="0" y="1372"/>
                  </a:lnTo>
                  <a:lnTo>
                    <a:pt x="2970" y="2704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59" name="Line 41"/>
            <p:cNvSpPr>
              <a:spLocks noChangeShapeType="1"/>
            </p:cNvSpPr>
            <p:nvPr/>
          </p:nvSpPr>
          <p:spPr bwMode="auto">
            <a:xfrm>
              <a:off x="2511" y="1718"/>
              <a:ext cx="120" cy="25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64"/>
          <p:cNvGrpSpPr>
            <a:grpSpLocks/>
          </p:cNvGrpSpPr>
          <p:nvPr/>
        </p:nvGrpSpPr>
        <p:grpSpPr bwMode="auto">
          <a:xfrm>
            <a:off x="2328863" y="3408363"/>
            <a:ext cx="3300412" cy="3292475"/>
            <a:chOff x="1467" y="2147"/>
            <a:chExt cx="2079" cy="2074"/>
          </a:xfrm>
        </p:grpSpPr>
        <p:sp>
          <p:nvSpPr>
            <p:cNvPr id="38950" name="Text Box 13"/>
            <p:cNvSpPr txBox="1">
              <a:spLocks noChangeArrowheads="1"/>
            </p:cNvSpPr>
            <p:nvPr/>
          </p:nvSpPr>
          <p:spPr bwMode="auto">
            <a:xfrm>
              <a:off x="3238" y="3889"/>
              <a:ext cx="308" cy="3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38951" name="Text Box 17"/>
            <p:cNvSpPr txBox="1">
              <a:spLocks noChangeArrowheads="1"/>
            </p:cNvSpPr>
            <p:nvPr/>
          </p:nvSpPr>
          <p:spPr bwMode="auto">
            <a:xfrm>
              <a:off x="1467" y="2147"/>
              <a:ext cx="615" cy="33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TP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(L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1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)</a:t>
              </a:r>
            </a:p>
          </p:txBody>
        </p:sp>
        <p:sp>
          <p:nvSpPr>
            <p:cNvPr id="38952" name="Freeform 27"/>
            <p:cNvSpPr>
              <a:spLocks/>
            </p:cNvSpPr>
            <p:nvPr/>
          </p:nvSpPr>
          <p:spPr bwMode="auto">
            <a:xfrm>
              <a:off x="1790" y="2520"/>
              <a:ext cx="1531" cy="1339"/>
            </a:xfrm>
            <a:custGeom>
              <a:avLst/>
              <a:gdLst>
                <a:gd name="T0" fmla="*/ 0 w 2867"/>
                <a:gd name="T1" fmla="*/ 0 h 2142"/>
                <a:gd name="T2" fmla="*/ 1 w 2867"/>
                <a:gd name="T3" fmla="*/ 1 h 2142"/>
                <a:gd name="T4" fmla="*/ 2 w 2867"/>
                <a:gd name="T5" fmla="*/ 4 h 2142"/>
                <a:gd name="T6" fmla="*/ 2 w 2867"/>
                <a:gd name="T7" fmla="*/ 9 h 2142"/>
                <a:gd name="T8" fmla="*/ 3 w 2867"/>
                <a:gd name="T9" fmla="*/ 11 h 2142"/>
                <a:gd name="T10" fmla="*/ 3 w 2867"/>
                <a:gd name="T11" fmla="*/ 12 h 21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867"/>
                <a:gd name="T19" fmla="*/ 0 h 2142"/>
                <a:gd name="T20" fmla="*/ 2867 w 2867"/>
                <a:gd name="T21" fmla="*/ 2142 h 214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867" h="2142">
                  <a:moveTo>
                    <a:pt x="0" y="0"/>
                  </a:moveTo>
                  <a:cubicBezTo>
                    <a:pt x="96" y="27"/>
                    <a:pt x="348" y="34"/>
                    <a:pt x="579" y="159"/>
                  </a:cubicBezTo>
                  <a:cubicBezTo>
                    <a:pt x="810" y="284"/>
                    <a:pt x="1157" y="521"/>
                    <a:pt x="1389" y="749"/>
                  </a:cubicBezTo>
                  <a:cubicBezTo>
                    <a:pt x="1621" y="977"/>
                    <a:pt x="1804" y="1337"/>
                    <a:pt x="1973" y="1527"/>
                  </a:cubicBezTo>
                  <a:cubicBezTo>
                    <a:pt x="2142" y="1718"/>
                    <a:pt x="2255" y="1790"/>
                    <a:pt x="2405" y="1893"/>
                  </a:cubicBezTo>
                  <a:cubicBezTo>
                    <a:pt x="2553" y="1995"/>
                    <a:pt x="2710" y="2068"/>
                    <a:pt x="2867" y="2142"/>
                  </a:cubicBezTo>
                </a:path>
              </a:pathLst>
            </a:custGeom>
            <a:noFill/>
            <a:ln w="381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53" name="Freeform 28"/>
            <p:cNvSpPr>
              <a:spLocks/>
            </p:cNvSpPr>
            <p:nvPr/>
          </p:nvSpPr>
          <p:spPr bwMode="auto">
            <a:xfrm>
              <a:off x="1790" y="2531"/>
              <a:ext cx="1476" cy="1317"/>
            </a:xfrm>
            <a:custGeom>
              <a:avLst/>
              <a:gdLst>
                <a:gd name="T0" fmla="*/ 0 w 2765"/>
                <a:gd name="T1" fmla="*/ 0 h 2108"/>
                <a:gd name="T2" fmla="*/ 1 w 2765"/>
                <a:gd name="T3" fmla="*/ 4 h 2108"/>
                <a:gd name="T4" fmla="*/ 3 w 2765"/>
                <a:gd name="T5" fmla="*/ 12 h 2108"/>
                <a:gd name="T6" fmla="*/ 0 60000 65536"/>
                <a:gd name="T7" fmla="*/ 0 60000 65536"/>
                <a:gd name="T8" fmla="*/ 0 60000 65536"/>
                <a:gd name="T9" fmla="*/ 0 w 2765"/>
                <a:gd name="T10" fmla="*/ 0 h 2108"/>
                <a:gd name="T11" fmla="*/ 2765 w 2765"/>
                <a:gd name="T12" fmla="*/ 2108 h 21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765" h="2108">
                  <a:moveTo>
                    <a:pt x="0" y="0"/>
                  </a:moveTo>
                  <a:lnTo>
                    <a:pt x="2" y="682"/>
                  </a:lnTo>
                  <a:lnTo>
                    <a:pt x="2765" y="2108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54" name="Line 42"/>
            <p:cNvSpPr>
              <a:spLocks noChangeShapeType="1"/>
            </p:cNvSpPr>
            <p:nvPr/>
          </p:nvSpPr>
          <p:spPr bwMode="auto">
            <a:xfrm>
              <a:off x="1896" y="2327"/>
              <a:ext cx="81" cy="22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925" name="Line 43"/>
          <p:cNvSpPr>
            <a:spLocks noChangeShapeType="1"/>
          </p:cNvSpPr>
          <p:nvPr/>
        </p:nvSpPr>
        <p:spPr bwMode="auto">
          <a:xfrm flipV="1">
            <a:off x="2908300" y="4562475"/>
            <a:ext cx="717550" cy="1397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26" name="Freeform 31"/>
          <p:cNvSpPr>
            <a:spLocks/>
          </p:cNvSpPr>
          <p:nvPr/>
        </p:nvSpPr>
        <p:spPr bwMode="auto">
          <a:xfrm>
            <a:off x="5592763" y="2424113"/>
            <a:ext cx="2468562" cy="2978150"/>
          </a:xfrm>
          <a:custGeom>
            <a:avLst/>
            <a:gdLst>
              <a:gd name="T0" fmla="*/ 2147483647 w 2912"/>
              <a:gd name="T1" fmla="*/ 2147483647 h 3260"/>
              <a:gd name="T2" fmla="*/ 0 w 2912"/>
              <a:gd name="T3" fmla="*/ 2147483647 h 3260"/>
              <a:gd name="T4" fmla="*/ 0 w 2912"/>
              <a:gd name="T5" fmla="*/ 0 h 3260"/>
              <a:gd name="T6" fmla="*/ 0 60000 65536"/>
              <a:gd name="T7" fmla="*/ 0 60000 65536"/>
              <a:gd name="T8" fmla="*/ 0 60000 65536"/>
              <a:gd name="T9" fmla="*/ 0 w 2912"/>
              <a:gd name="T10" fmla="*/ 0 h 3260"/>
              <a:gd name="T11" fmla="*/ 2912 w 2912"/>
              <a:gd name="T12" fmla="*/ 3260 h 32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912" h="3260">
                <a:moveTo>
                  <a:pt x="2912" y="3260"/>
                </a:moveTo>
                <a:lnTo>
                  <a:pt x="0" y="1915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grpSp>
        <p:nvGrpSpPr>
          <p:cNvPr id="6" name="Group 69"/>
          <p:cNvGrpSpPr>
            <a:grpSpLocks/>
          </p:cNvGrpSpPr>
          <p:nvPr/>
        </p:nvGrpSpPr>
        <p:grpSpPr bwMode="auto">
          <a:xfrm>
            <a:off x="5608638" y="2057400"/>
            <a:ext cx="2747962" cy="3884613"/>
            <a:chOff x="3533" y="1296"/>
            <a:chExt cx="1731" cy="2447"/>
          </a:xfrm>
        </p:grpSpPr>
        <p:sp>
          <p:nvSpPr>
            <p:cNvPr id="38946" name="Text Box 10"/>
            <p:cNvSpPr txBox="1">
              <a:spLocks noChangeArrowheads="1"/>
            </p:cNvSpPr>
            <p:nvPr/>
          </p:nvSpPr>
          <p:spPr bwMode="auto">
            <a:xfrm>
              <a:off x="3741" y="1296"/>
              <a:ext cx="615" cy="3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TP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(L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3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)</a:t>
              </a:r>
            </a:p>
          </p:txBody>
        </p:sp>
        <p:sp>
          <p:nvSpPr>
            <p:cNvPr id="38947" name="Text Box 11"/>
            <p:cNvSpPr txBox="1">
              <a:spLocks noChangeArrowheads="1"/>
            </p:cNvSpPr>
            <p:nvPr/>
          </p:nvSpPr>
          <p:spPr bwMode="auto">
            <a:xfrm>
              <a:off x="4956" y="3411"/>
              <a:ext cx="308" cy="3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38948" name="Freeform 23"/>
            <p:cNvSpPr>
              <a:spLocks/>
            </p:cNvSpPr>
            <p:nvPr/>
          </p:nvSpPr>
          <p:spPr bwMode="auto">
            <a:xfrm>
              <a:off x="3533" y="1552"/>
              <a:ext cx="1552" cy="1769"/>
            </a:xfrm>
            <a:custGeom>
              <a:avLst/>
              <a:gdLst>
                <a:gd name="T0" fmla="*/ 0 w 2909"/>
                <a:gd name="T1" fmla="*/ 0 h 2832"/>
                <a:gd name="T2" fmla="*/ 1 w 2909"/>
                <a:gd name="T3" fmla="*/ 1 h 2832"/>
                <a:gd name="T4" fmla="*/ 2 w 2909"/>
                <a:gd name="T5" fmla="*/ 5 h 2832"/>
                <a:gd name="T6" fmla="*/ 2 w 2909"/>
                <a:gd name="T7" fmla="*/ 11 h 2832"/>
                <a:gd name="T8" fmla="*/ 3 w 2909"/>
                <a:gd name="T9" fmla="*/ 14 h 2832"/>
                <a:gd name="T10" fmla="*/ 3 w 2909"/>
                <a:gd name="T11" fmla="*/ 16 h 28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09"/>
                <a:gd name="T19" fmla="*/ 0 h 2832"/>
                <a:gd name="T20" fmla="*/ 2909 w 2909"/>
                <a:gd name="T21" fmla="*/ 2832 h 28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09" h="2832">
                  <a:moveTo>
                    <a:pt x="0" y="0"/>
                  </a:moveTo>
                  <a:cubicBezTo>
                    <a:pt x="105" y="30"/>
                    <a:pt x="388" y="14"/>
                    <a:pt x="630" y="165"/>
                  </a:cubicBezTo>
                  <a:cubicBezTo>
                    <a:pt x="872" y="316"/>
                    <a:pt x="1225" y="598"/>
                    <a:pt x="1453" y="906"/>
                  </a:cubicBezTo>
                  <a:cubicBezTo>
                    <a:pt x="1681" y="1214"/>
                    <a:pt x="1838" y="1744"/>
                    <a:pt x="2001" y="2011"/>
                  </a:cubicBezTo>
                  <a:cubicBezTo>
                    <a:pt x="2164" y="2278"/>
                    <a:pt x="2280" y="2373"/>
                    <a:pt x="2431" y="2511"/>
                  </a:cubicBezTo>
                  <a:cubicBezTo>
                    <a:pt x="2582" y="2647"/>
                    <a:pt x="2746" y="2739"/>
                    <a:pt x="2909" y="2832"/>
                  </a:cubicBezTo>
                </a:path>
              </a:pathLst>
            </a:custGeom>
            <a:noFill/>
            <a:ln w="381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49" name="Line 37"/>
            <p:cNvSpPr>
              <a:spLocks noChangeShapeType="1"/>
            </p:cNvSpPr>
            <p:nvPr/>
          </p:nvSpPr>
          <p:spPr bwMode="auto">
            <a:xfrm>
              <a:off x="3883" y="1495"/>
              <a:ext cx="109" cy="21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70"/>
          <p:cNvGrpSpPr>
            <a:grpSpLocks/>
          </p:cNvGrpSpPr>
          <p:nvPr/>
        </p:nvGrpSpPr>
        <p:grpSpPr bwMode="auto">
          <a:xfrm>
            <a:off x="1400175" y="2020888"/>
            <a:ext cx="4195763" cy="3292475"/>
            <a:chOff x="882" y="1273"/>
            <a:chExt cx="2643" cy="2074"/>
          </a:xfrm>
        </p:grpSpPr>
        <p:sp>
          <p:nvSpPr>
            <p:cNvPr id="38941" name="Text Box 15"/>
            <p:cNvSpPr txBox="1">
              <a:spLocks noChangeArrowheads="1"/>
            </p:cNvSpPr>
            <p:nvPr/>
          </p:nvSpPr>
          <p:spPr bwMode="auto">
            <a:xfrm>
              <a:off x="882" y="3015"/>
              <a:ext cx="308" cy="3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38942" name="Line 45"/>
            <p:cNvSpPr>
              <a:spLocks noChangeShapeType="1"/>
            </p:cNvSpPr>
            <p:nvPr/>
          </p:nvSpPr>
          <p:spPr bwMode="auto">
            <a:xfrm flipV="1">
              <a:off x="1144" y="2869"/>
              <a:ext cx="0" cy="27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43" name="Text Box 35"/>
            <p:cNvSpPr txBox="1">
              <a:spLocks noChangeArrowheads="1"/>
            </p:cNvSpPr>
            <p:nvPr/>
          </p:nvSpPr>
          <p:spPr bwMode="auto">
            <a:xfrm>
              <a:off x="2773" y="1273"/>
              <a:ext cx="615" cy="3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TP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(K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3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)</a:t>
              </a:r>
            </a:p>
          </p:txBody>
        </p:sp>
        <p:sp>
          <p:nvSpPr>
            <p:cNvPr id="38944" name="Line 36"/>
            <p:cNvSpPr>
              <a:spLocks noChangeShapeType="1"/>
            </p:cNvSpPr>
            <p:nvPr/>
          </p:nvSpPr>
          <p:spPr bwMode="auto">
            <a:xfrm flipH="1">
              <a:off x="2871" y="1488"/>
              <a:ext cx="101" cy="17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45" name="Freeform 46"/>
            <p:cNvSpPr>
              <a:spLocks/>
            </p:cNvSpPr>
            <p:nvPr/>
          </p:nvSpPr>
          <p:spPr bwMode="auto">
            <a:xfrm>
              <a:off x="1149" y="1511"/>
              <a:ext cx="2376" cy="1369"/>
            </a:xfrm>
            <a:custGeom>
              <a:avLst/>
              <a:gdLst>
                <a:gd name="T0" fmla="*/ 4 w 4451"/>
                <a:gd name="T1" fmla="*/ 1 h 2191"/>
                <a:gd name="T2" fmla="*/ 3 w 4451"/>
                <a:gd name="T3" fmla="*/ 1 h 2191"/>
                <a:gd name="T4" fmla="*/ 2 w 4451"/>
                <a:gd name="T5" fmla="*/ 4 h 2191"/>
                <a:gd name="T6" fmla="*/ 1 w 4451"/>
                <a:gd name="T7" fmla="*/ 9 h 2191"/>
                <a:gd name="T8" fmla="*/ 0 w 4451"/>
                <a:gd name="T9" fmla="*/ 12 h 21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451"/>
                <a:gd name="T16" fmla="*/ 0 h 2191"/>
                <a:gd name="T17" fmla="*/ 4451 w 4451"/>
                <a:gd name="T18" fmla="*/ 2191 h 219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451" h="2191">
                  <a:moveTo>
                    <a:pt x="4451" y="80"/>
                  </a:moveTo>
                  <a:cubicBezTo>
                    <a:pt x="4306" y="88"/>
                    <a:pt x="3948" y="0"/>
                    <a:pt x="3579" y="128"/>
                  </a:cubicBezTo>
                  <a:cubicBezTo>
                    <a:pt x="3210" y="256"/>
                    <a:pt x="2644" y="595"/>
                    <a:pt x="2234" y="848"/>
                  </a:cubicBezTo>
                  <a:cubicBezTo>
                    <a:pt x="1824" y="1101"/>
                    <a:pt x="1492" y="1422"/>
                    <a:pt x="1120" y="1646"/>
                  </a:cubicBezTo>
                  <a:cubicBezTo>
                    <a:pt x="748" y="1870"/>
                    <a:pt x="376" y="2032"/>
                    <a:pt x="0" y="2191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38929" name="Line 49"/>
          <p:cNvSpPr>
            <a:spLocks noChangeShapeType="1"/>
          </p:cNvSpPr>
          <p:nvPr/>
        </p:nvSpPr>
        <p:spPr bwMode="auto">
          <a:xfrm rot="382027" flipV="1">
            <a:off x="4298950" y="5060950"/>
            <a:ext cx="4133850" cy="15621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8" name="Group 61"/>
          <p:cNvGrpSpPr>
            <a:grpSpLocks/>
          </p:cNvGrpSpPr>
          <p:nvPr/>
        </p:nvGrpSpPr>
        <p:grpSpPr bwMode="auto">
          <a:xfrm>
            <a:off x="1352550" y="3973513"/>
            <a:ext cx="2895600" cy="2368550"/>
            <a:chOff x="852" y="2503"/>
            <a:chExt cx="1824" cy="1492"/>
          </a:xfrm>
        </p:grpSpPr>
        <p:sp>
          <p:nvSpPr>
            <p:cNvPr id="38938" name="Freeform 44"/>
            <p:cNvSpPr>
              <a:spLocks/>
            </p:cNvSpPr>
            <p:nvPr/>
          </p:nvSpPr>
          <p:spPr bwMode="auto">
            <a:xfrm>
              <a:off x="1157" y="2886"/>
              <a:ext cx="1519" cy="1109"/>
            </a:xfrm>
            <a:custGeom>
              <a:avLst/>
              <a:gdLst>
                <a:gd name="T0" fmla="*/ 0 w 2847"/>
                <a:gd name="T1" fmla="*/ 0 h 1775"/>
                <a:gd name="T2" fmla="*/ 1 w 2847"/>
                <a:gd name="T3" fmla="*/ 1 h 1775"/>
                <a:gd name="T4" fmla="*/ 2 w 2847"/>
                <a:gd name="T5" fmla="*/ 4 h 1775"/>
                <a:gd name="T6" fmla="*/ 2 w 2847"/>
                <a:gd name="T7" fmla="*/ 7 h 1775"/>
                <a:gd name="T8" fmla="*/ 2 w 2847"/>
                <a:gd name="T9" fmla="*/ 9 h 1775"/>
                <a:gd name="T10" fmla="*/ 3 w 2847"/>
                <a:gd name="T11" fmla="*/ 10 h 177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847"/>
                <a:gd name="T19" fmla="*/ 0 h 1775"/>
                <a:gd name="T20" fmla="*/ 2847 w 2847"/>
                <a:gd name="T21" fmla="*/ 1775 h 177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847" h="1775">
                  <a:moveTo>
                    <a:pt x="0" y="0"/>
                  </a:moveTo>
                  <a:cubicBezTo>
                    <a:pt x="112" y="29"/>
                    <a:pt x="444" y="67"/>
                    <a:pt x="671" y="174"/>
                  </a:cubicBezTo>
                  <a:cubicBezTo>
                    <a:pt x="898" y="281"/>
                    <a:pt x="1146" y="463"/>
                    <a:pt x="1361" y="644"/>
                  </a:cubicBezTo>
                  <a:cubicBezTo>
                    <a:pt x="1576" y="825"/>
                    <a:pt x="1790" y="1109"/>
                    <a:pt x="1962" y="1261"/>
                  </a:cubicBezTo>
                  <a:cubicBezTo>
                    <a:pt x="2134" y="1414"/>
                    <a:pt x="2246" y="1476"/>
                    <a:pt x="2394" y="1560"/>
                  </a:cubicBezTo>
                  <a:cubicBezTo>
                    <a:pt x="2540" y="1646"/>
                    <a:pt x="2694" y="1711"/>
                    <a:pt x="2847" y="1775"/>
                  </a:cubicBezTo>
                </a:path>
              </a:pathLst>
            </a:custGeom>
            <a:noFill/>
            <a:ln w="381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39" name="Text Box 50"/>
            <p:cNvSpPr txBox="1">
              <a:spLocks noChangeArrowheads="1"/>
            </p:cNvSpPr>
            <p:nvPr/>
          </p:nvSpPr>
          <p:spPr bwMode="auto">
            <a:xfrm>
              <a:off x="852" y="2503"/>
              <a:ext cx="615" cy="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TP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K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(L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0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)</a:t>
              </a:r>
            </a:p>
          </p:txBody>
        </p:sp>
        <p:sp>
          <p:nvSpPr>
            <p:cNvPr id="38940" name="Line 51"/>
            <p:cNvSpPr>
              <a:spLocks noChangeShapeType="1"/>
            </p:cNvSpPr>
            <p:nvPr/>
          </p:nvSpPr>
          <p:spPr bwMode="auto">
            <a:xfrm>
              <a:off x="1287" y="2700"/>
              <a:ext cx="81" cy="22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931" name="Line 52"/>
          <p:cNvSpPr>
            <a:spLocks noChangeShapeType="1"/>
          </p:cNvSpPr>
          <p:nvPr/>
        </p:nvSpPr>
        <p:spPr bwMode="auto">
          <a:xfrm rot="382027" flipH="1" flipV="1">
            <a:off x="1246188" y="4851400"/>
            <a:ext cx="3059112" cy="13493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" name="Group 57"/>
          <p:cNvGrpSpPr>
            <a:grpSpLocks/>
          </p:cNvGrpSpPr>
          <p:nvPr/>
        </p:nvGrpSpPr>
        <p:grpSpPr bwMode="auto">
          <a:xfrm>
            <a:off x="4240213" y="4533900"/>
            <a:ext cx="4627562" cy="1820863"/>
            <a:chOff x="2671" y="2856"/>
            <a:chExt cx="2915" cy="1147"/>
          </a:xfrm>
        </p:grpSpPr>
        <p:sp>
          <p:nvSpPr>
            <p:cNvPr id="38934" name="Freeform 47"/>
            <p:cNvSpPr>
              <a:spLocks/>
            </p:cNvSpPr>
            <p:nvPr/>
          </p:nvSpPr>
          <p:spPr bwMode="auto">
            <a:xfrm>
              <a:off x="2671" y="3279"/>
              <a:ext cx="2427" cy="724"/>
            </a:xfrm>
            <a:custGeom>
              <a:avLst/>
              <a:gdLst>
                <a:gd name="T0" fmla="*/ 5 w 4547"/>
                <a:gd name="T1" fmla="*/ 1 h 1159"/>
                <a:gd name="T2" fmla="*/ 4 w 4547"/>
                <a:gd name="T3" fmla="*/ 1 h 1159"/>
                <a:gd name="T4" fmla="*/ 3 w 4547"/>
                <a:gd name="T5" fmla="*/ 1 h 1159"/>
                <a:gd name="T6" fmla="*/ 2 w 4547"/>
                <a:gd name="T7" fmla="*/ 4 h 1159"/>
                <a:gd name="T8" fmla="*/ 0 w 4547"/>
                <a:gd name="T9" fmla="*/ 7 h 1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47"/>
                <a:gd name="T16" fmla="*/ 0 h 1159"/>
                <a:gd name="T17" fmla="*/ 4547 w 4547"/>
                <a:gd name="T18" fmla="*/ 1159 h 1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47" h="1159">
                  <a:moveTo>
                    <a:pt x="4547" y="82"/>
                  </a:moveTo>
                  <a:cubicBezTo>
                    <a:pt x="4428" y="73"/>
                    <a:pt x="4131" y="0"/>
                    <a:pt x="3834" y="30"/>
                  </a:cubicBezTo>
                  <a:cubicBezTo>
                    <a:pt x="3537" y="60"/>
                    <a:pt x="3169" y="136"/>
                    <a:pt x="2766" y="262"/>
                  </a:cubicBezTo>
                  <a:cubicBezTo>
                    <a:pt x="2363" y="388"/>
                    <a:pt x="1873" y="639"/>
                    <a:pt x="1413" y="789"/>
                  </a:cubicBezTo>
                  <a:cubicBezTo>
                    <a:pt x="953" y="938"/>
                    <a:pt x="476" y="1049"/>
                    <a:pt x="0" y="1159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35" name="Line 48"/>
            <p:cNvSpPr>
              <a:spLocks noChangeShapeType="1"/>
            </p:cNvSpPr>
            <p:nvPr/>
          </p:nvSpPr>
          <p:spPr bwMode="auto">
            <a:xfrm flipV="1">
              <a:off x="5092" y="3324"/>
              <a:ext cx="2" cy="9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936" name="Text Box 53"/>
            <p:cNvSpPr txBox="1">
              <a:spLocks noChangeArrowheads="1"/>
            </p:cNvSpPr>
            <p:nvPr/>
          </p:nvSpPr>
          <p:spPr bwMode="auto">
            <a:xfrm>
              <a:off x="4971" y="2856"/>
              <a:ext cx="615" cy="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TP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L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(K</a:t>
              </a:r>
              <a:r>
                <a:rPr lang="en-US" altLang="en-US" sz="1400" baseline="-25000">
                  <a:solidFill>
                    <a:schemeClr val="tx1"/>
                  </a:solidFill>
                  <a:latin typeface="Arial" charset="0"/>
                </a:rPr>
                <a:t>0</a:t>
              </a:r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)</a:t>
              </a:r>
            </a:p>
          </p:txBody>
        </p:sp>
        <p:sp>
          <p:nvSpPr>
            <p:cNvPr id="38937" name="Line 54"/>
            <p:cNvSpPr>
              <a:spLocks noChangeShapeType="1"/>
            </p:cNvSpPr>
            <p:nvPr/>
          </p:nvSpPr>
          <p:spPr bwMode="auto">
            <a:xfrm flipH="1">
              <a:off x="4875" y="3078"/>
              <a:ext cx="200" cy="19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8933" name="Text Box 55"/>
          <p:cNvSpPr txBox="1">
            <a:spLocks noChangeArrowheads="1"/>
          </p:cNvSpPr>
          <p:nvPr/>
        </p:nvSpPr>
        <p:spPr bwMode="auto">
          <a:xfrm>
            <a:off x="4108450" y="6365875"/>
            <a:ext cx="487363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th-TH" altLang="en-US" sz="1400">
                <a:solidFill>
                  <a:schemeClr val="tx1"/>
                </a:solidFill>
                <a:latin typeface="Arial" charset="0"/>
              </a:rPr>
              <a:t>0</a:t>
            </a:r>
            <a:endParaRPr lang="en-US" altLang="en-US" sz="1400" baseline="-250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The Technology of Production</a:t>
            </a:r>
          </a:p>
        </p:txBody>
      </p:sp>
      <p:sp>
        <p:nvSpPr>
          <p:cNvPr id="315397" name="Rectangle 5"/>
          <p:cNvSpPr>
            <a:spLocks noGrp="1" noChangeArrowheads="1"/>
          </p:cNvSpPr>
          <p:nvPr>
            <p:ph idx="1"/>
          </p:nvPr>
        </p:nvSpPr>
        <p:spPr>
          <a:xfrm>
            <a:off x="387008" y="1098481"/>
            <a:ext cx="6795673" cy="5527605"/>
          </a:xfrm>
        </p:spPr>
        <p:txBody>
          <a:bodyPr/>
          <a:lstStyle/>
          <a:p>
            <a:pPr eaLnBrk="1" hangingPunct="1"/>
            <a:r>
              <a:rPr lang="en-US" altLang="en-US" dirty="0">
                <a:latin typeface="Angsana New" charset="0"/>
              </a:rPr>
              <a:t>Short Run</a:t>
            </a:r>
          </a:p>
          <a:p>
            <a:pPr lvl="1" eaLnBrk="1" hangingPunct="1"/>
            <a:r>
              <a:rPr lang="en-US" altLang="en-US" dirty="0">
                <a:latin typeface="Angsana New" charset="0"/>
              </a:rPr>
              <a:t>Period of time in which quantities of one or more production factors cannot be changed.</a:t>
            </a:r>
          </a:p>
          <a:p>
            <a:pPr lvl="1" eaLnBrk="1" hangingPunct="1"/>
            <a:r>
              <a:rPr lang="en-US" altLang="en-US" dirty="0">
                <a:latin typeface="Angsana New" charset="0"/>
              </a:rPr>
              <a:t>These inputs are called </a:t>
            </a:r>
            <a:r>
              <a:rPr lang="en-US" altLang="en-US" dirty="0">
                <a:solidFill>
                  <a:srgbClr val="008000"/>
                </a:solidFill>
                <a:latin typeface="Angsana New" charset="0"/>
              </a:rPr>
              <a:t>fixed inputs</a:t>
            </a:r>
            <a:r>
              <a:rPr lang="en-US" altLang="en-US" dirty="0">
                <a:latin typeface="Angsana New" charset="0"/>
              </a:rPr>
              <a:t>.</a:t>
            </a:r>
          </a:p>
          <a:p>
            <a:pPr lvl="1" eaLnBrk="1" hangingPunct="1"/>
            <a:r>
              <a:rPr lang="en-US" altLang="en-US" dirty="0">
                <a:latin typeface="Angsana New" charset="0"/>
              </a:rPr>
              <a:t>Those that can change are called </a:t>
            </a:r>
            <a:r>
              <a:rPr lang="en-US" altLang="en-US" dirty="0">
                <a:solidFill>
                  <a:srgbClr val="008000"/>
                </a:solidFill>
                <a:latin typeface="Angsana New" charset="0"/>
              </a:rPr>
              <a:t>variable input</a:t>
            </a:r>
            <a:r>
              <a:rPr lang="en-US" altLang="en-US" dirty="0">
                <a:latin typeface="Angsana New" charset="0"/>
              </a:rPr>
              <a:t>.</a:t>
            </a:r>
            <a:endParaRPr lang="en-US" altLang="en-US" sz="4800" dirty="0">
              <a:latin typeface="Angsana New" charset="0"/>
            </a:endParaRPr>
          </a:p>
          <a:p>
            <a:pPr eaLnBrk="1" hangingPunct="1"/>
            <a:r>
              <a:rPr lang="en-US" altLang="en-US" dirty="0">
                <a:latin typeface="Angsana New" charset="0"/>
              </a:rPr>
              <a:t>Long-run</a:t>
            </a:r>
          </a:p>
          <a:p>
            <a:pPr lvl="1" eaLnBrk="1" hangingPunct="1"/>
            <a:r>
              <a:rPr lang="en-US" altLang="en-US" dirty="0">
                <a:latin typeface="Angsana New" charset="0"/>
              </a:rPr>
              <a:t>Amount of time needed to make all </a:t>
            </a:r>
            <a:r>
              <a:rPr lang="th-TH" altLang="en-US" dirty="0">
                <a:latin typeface="Angsana New" charset="0"/>
              </a:rPr>
              <a:t>       </a:t>
            </a:r>
            <a:r>
              <a:rPr lang="en-US" altLang="en-US" dirty="0">
                <a:latin typeface="Angsana New" charset="0"/>
              </a:rPr>
              <a:t>production inputs variable.</a:t>
            </a:r>
            <a:endParaRPr lang="en-US" altLang="en-US" sz="4400" dirty="0">
              <a:latin typeface="Angsana New" charset="0"/>
            </a:endParaRPr>
          </a:p>
          <a:p>
            <a:pPr eaLnBrk="1" hangingPunct="1"/>
            <a:r>
              <a:rPr lang="en-US" altLang="en-US" dirty="0">
                <a:latin typeface="Angsana New" charset="0"/>
              </a:rPr>
              <a:t>Short run and long run are not time specific</a:t>
            </a:r>
          </a:p>
        </p:txBody>
      </p:sp>
      <p:sp>
        <p:nvSpPr>
          <p:cNvPr id="4096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735A9BF6-3D7A-7B47-AFE0-B52B1F5A1DC0}" type="slidenum">
              <a:rPr lang="en-US" altLang="en-US" sz="2600">
                <a:solidFill>
                  <a:srgbClr val="000000"/>
                </a:solidFill>
              </a:rPr>
              <a:pPr/>
              <a:t>10</a:t>
            </a:fld>
            <a:endParaRPr lang="en-US" altLang="en-US" sz="2600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-50000" t="-38" r="51010" b="4451"/>
          <a:stretch/>
        </p:blipFill>
        <p:spPr>
          <a:xfrm>
            <a:off x="5436000" y="1138238"/>
            <a:ext cx="3528000" cy="2340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3844" r="-2"/>
          <a:stretch/>
        </p:blipFill>
        <p:spPr>
          <a:xfrm>
            <a:off x="6281528" y="3778164"/>
            <a:ext cx="2700000" cy="18507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3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3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3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3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3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3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5397" grpId="0" uiExpand="1" build="p" bldLvl="2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S-R Production:  One Variable Input</a:t>
            </a:r>
          </a:p>
        </p:txBody>
      </p:sp>
      <p:sp>
        <p:nvSpPr>
          <p:cNvPr id="3164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</a:rPr>
              <a:t>We will begin looking at the short run when only one input can be varied</a:t>
            </a:r>
          </a:p>
          <a:p>
            <a:pPr eaLnBrk="1" hangingPunct="1"/>
            <a:r>
              <a:rPr lang="en-US" altLang="en-US" sz="4400">
                <a:latin typeface="Angsana New" charset="0"/>
              </a:rPr>
              <a:t>We assume capital is fixed and labor is variable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Output can only be increased by increasing labor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Must know how output changes as the amount of labor is changed </a:t>
            </a:r>
          </a:p>
        </p:txBody>
      </p:sp>
      <p:sp>
        <p:nvSpPr>
          <p:cNvPr id="4301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5AE63D5A-E998-7346-A1A9-4BB88E104F11}" type="slidenum">
              <a:rPr lang="en-US" altLang="en-US" sz="2600">
                <a:solidFill>
                  <a:srgbClr val="000000"/>
                </a:solidFill>
              </a:rPr>
              <a:pPr/>
              <a:t>11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6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6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6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16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19" grpId="0" build="p" bldLvl="2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S-R Production:  One Variable Input</a:t>
            </a:r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C78239A1-76B7-8740-8946-59F5795BF2B5}" type="slidenum">
              <a:rPr lang="en-US" altLang="en-US" sz="2600">
                <a:solidFill>
                  <a:srgbClr val="000000"/>
                </a:solidFill>
              </a:rPr>
              <a:pPr/>
              <a:t>12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pic>
        <p:nvPicPr>
          <p:cNvPr id="4506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4925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S-R Production:  One Variable Input</a:t>
            </a:r>
          </a:p>
        </p:txBody>
      </p:sp>
      <p:sp>
        <p:nvSpPr>
          <p:cNvPr id="110601" name="Rectangle 9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Observations: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When labor is zero, output is zero as well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With additional workers, output (q) increases up to 8 units of labor.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Beyond this point, output declines</a:t>
            </a:r>
          </a:p>
          <a:p>
            <a:pPr lvl="2" eaLnBrk="1" hangingPunct="1"/>
            <a:r>
              <a:rPr lang="en-US" altLang="en-US">
                <a:latin typeface="Angsana New" charset="0"/>
              </a:rPr>
              <a:t>Increasing labor can make better use of existing capital initially</a:t>
            </a:r>
          </a:p>
          <a:p>
            <a:pPr lvl="2" eaLnBrk="1" hangingPunct="1"/>
            <a:r>
              <a:rPr lang="en-US" altLang="en-US">
                <a:latin typeface="Angsana New" charset="0"/>
              </a:rPr>
              <a:t>After a point, more labor is not useful and can be counterproductive</a:t>
            </a:r>
          </a:p>
        </p:txBody>
      </p:sp>
      <p:sp>
        <p:nvSpPr>
          <p:cNvPr id="4710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788354A5-0C87-514E-AFA2-FC52299D5083}" type="slidenum">
              <a:rPr lang="en-US" altLang="en-US" sz="2600">
                <a:solidFill>
                  <a:srgbClr val="000000"/>
                </a:solidFill>
              </a:rPr>
              <a:pPr/>
              <a:t>13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6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06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06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06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6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01" grpId="0" build="p" bldLvl="3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S-R Production:  One Variable Input</a:t>
            </a:r>
          </a:p>
        </p:txBody>
      </p:sp>
      <p:sp>
        <p:nvSpPr>
          <p:cNvPr id="4915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36108672-1712-104A-BD85-491938E0BCE0}" type="slidenum">
              <a:rPr lang="en-US" altLang="en-US" sz="2600">
                <a:solidFill>
                  <a:srgbClr val="000000"/>
                </a:solidFill>
              </a:rPr>
              <a:pPr/>
              <a:t>14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31949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430338" y="1285875"/>
            <a:ext cx="7713662" cy="3148013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Average product of Labor - Output per unit of a particular product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Measures the productivity of a firm’s labor in terms of how much, on average, each worker can produce</a:t>
            </a:r>
          </a:p>
        </p:txBody>
      </p:sp>
      <p:graphicFrame>
        <p:nvGraphicFramePr>
          <p:cNvPr id="319492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439738" y="4508500"/>
          <a:ext cx="4149725" cy="1319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9433500" imgH="14236700" progId="Equation.DSMT4">
                  <p:embed/>
                </p:oleObj>
              </mc:Choice>
              <mc:Fallback>
                <p:oleObj name="Equation" r:id="rId3" imgW="39433500" imgH="14236700" progId="Equation.DSMT4">
                  <p:embed/>
                  <p:pic>
                    <p:nvPicPr>
                      <p:cNvPr id="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738" y="4508500"/>
                        <a:ext cx="4149725" cy="1319213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5838825" y="5616575"/>
            <a:ext cx="1074738" cy="952500"/>
            <a:chOff x="5921389" y="5707777"/>
            <a:chExt cx="1074854" cy="951251"/>
          </a:xfrm>
        </p:grpSpPr>
        <p:pic>
          <p:nvPicPr>
            <p:cNvPr id="49173" name="Picture 6" descr="images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17" r="29527"/>
            <a:stretch>
              <a:fillRect/>
            </a:stretch>
          </p:blipFill>
          <p:spPr bwMode="auto">
            <a:xfrm flipH="1">
              <a:off x="6496798" y="5712336"/>
              <a:ext cx="499445" cy="946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74" name="Picture 7" descr="images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17" r="29527"/>
            <a:stretch>
              <a:fillRect/>
            </a:stretch>
          </p:blipFill>
          <p:spPr bwMode="auto">
            <a:xfrm flipH="1">
              <a:off x="5921389" y="5707777"/>
              <a:ext cx="499445" cy="946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28"/>
          <p:cNvGrpSpPr>
            <a:grpSpLocks/>
          </p:cNvGrpSpPr>
          <p:nvPr/>
        </p:nvGrpSpPr>
        <p:grpSpPr bwMode="auto">
          <a:xfrm>
            <a:off x="5554663" y="4487863"/>
            <a:ext cx="1436687" cy="1016000"/>
            <a:chOff x="5637479" y="4578342"/>
            <a:chExt cx="1436302" cy="1015400"/>
          </a:xfrm>
        </p:grpSpPr>
        <p:pic>
          <p:nvPicPr>
            <p:cNvPr id="49167" name="Picture 1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1945" y="4578342"/>
              <a:ext cx="410012" cy="544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68" name="Picture 1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9139" y="4645129"/>
              <a:ext cx="410012" cy="544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69" name="Picture 1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60911" y="4730742"/>
              <a:ext cx="410012" cy="544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70" name="Picture 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7996" y="4821508"/>
              <a:ext cx="565785" cy="586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71" name="Picture 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5911" y="4883141"/>
              <a:ext cx="565785" cy="586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72" name="Picture 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7479" y="5007002"/>
              <a:ext cx="565785" cy="586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7078663" y="4648200"/>
            <a:ext cx="1922462" cy="1820863"/>
            <a:chOff x="7078663" y="4648200"/>
            <a:chExt cx="1922462" cy="1820863"/>
          </a:xfrm>
        </p:grpSpPr>
        <p:pic>
          <p:nvPicPr>
            <p:cNvPr id="49161" name="Picture 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33620" y="4648200"/>
              <a:ext cx="514009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162" name="TextBox 18"/>
            <p:cNvSpPr txBox="1">
              <a:spLocks noChangeArrowheads="1"/>
            </p:cNvSpPr>
            <p:nvPr/>
          </p:nvSpPr>
          <p:spPr bwMode="auto">
            <a:xfrm>
              <a:off x="7078663" y="5393324"/>
              <a:ext cx="556407" cy="5850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2"/>
                  </a:solidFill>
                </a:rPr>
                <a:t>=</a:t>
              </a:r>
            </a:p>
          </p:txBody>
        </p:sp>
        <p:pic>
          <p:nvPicPr>
            <p:cNvPr id="49163" name="Picture 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4971" y="4730750"/>
              <a:ext cx="565629" cy="586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64" name="Picture 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4133" y="4863780"/>
              <a:ext cx="565629" cy="586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9165" name="Straight Connector 23"/>
            <p:cNvCxnSpPr>
              <a:cxnSpLocks noChangeShapeType="1"/>
            </p:cNvCxnSpPr>
            <p:nvPr/>
          </p:nvCxnSpPr>
          <p:spPr bwMode="auto">
            <a:xfrm flipV="1">
              <a:off x="7734942" y="5107833"/>
              <a:ext cx="1266183" cy="58525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49166" name="Picture 27" descr="images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17" r="29527"/>
            <a:stretch>
              <a:fillRect/>
            </a:stretch>
          </p:blipFill>
          <p:spPr bwMode="auto">
            <a:xfrm flipH="1">
              <a:off x="8147699" y="5522003"/>
              <a:ext cx="499308" cy="9470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9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9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9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491" grpId="0" build="p" bldLvl="2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S-R Production:  One Variable Input</a:t>
            </a:r>
          </a:p>
        </p:txBody>
      </p:sp>
      <p:sp>
        <p:nvSpPr>
          <p:cNvPr id="5120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030D2C30-0D46-484E-A238-71CD5EB7CEA7}" type="slidenum">
              <a:rPr lang="en-US" altLang="en-US" sz="2600">
                <a:solidFill>
                  <a:srgbClr val="000000"/>
                </a:solidFill>
              </a:rPr>
              <a:pPr/>
              <a:t>15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114700" name="Rectangle 12"/>
          <p:cNvSpPr>
            <a:spLocks noGrp="1" noChangeArrowheads="1"/>
          </p:cNvSpPr>
          <p:nvPr>
            <p:ph idx="4294967295"/>
          </p:nvPr>
        </p:nvSpPr>
        <p:spPr>
          <a:xfrm>
            <a:off x="523875" y="1195388"/>
            <a:ext cx="7713663" cy="3201987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Marginal Product of Labor – additional output produced when labor increases by one unit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Change in output divided by the change in labor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MP</a:t>
            </a:r>
            <a:r>
              <a:rPr lang="en-US" altLang="en-US" baseline="-25000">
                <a:latin typeface="Angsana New" charset="0"/>
              </a:rPr>
              <a:t>L</a:t>
            </a:r>
            <a:r>
              <a:rPr lang="en-US" altLang="en-US">
                <a:latin typeface="Angsana New" charset="0"/>
              </a:rPr>
              <a:t> is the slope of TP</a:t>
            </a:r>
            <a:r>
              <a:rPr lang="en-US" altLang="en-US" baseline="-25000">
                <a:latin typeface="Angsana New" charset="0"/>
              </a:rPr>
              <a:t>L</a:t>
            </a:r>
          </a:p>
        </p:txBody>
      </p:sp>
      <p:graphicFrame>
        <p:nvGraphicFramePr>
          <p:cNvPr id="114694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4408488" y="3016250"/>
          <a:ext cx="4735512" cy="150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701800" imgH="584200" progId="Equation.DSMT4">
                  <p:embed/>
                </p:oleObj>
              </mc:Choice>
              <mc:Fallback>
                <p:oleObj name="Equation" r:id="rId3" imgW="1701800" imgH="584200" progId="Equation.DSMT4">
                  <p:embed/>
                  <p:pic>
                    <p:nvPicPr>
                      <p:cNvPr id="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8488" y="3016250"/>
                        <a:ext cx="4735512" cy="1501775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742950" y="4464050"/>
            <a:ext cx="1436688" cy="2052638"/>
            <a:chOff x="742594" y="4464191"/>
            <a:chExt cx="1436302" cy="2052148"/>
          </a:xfrm>
        </p:grpSpPr>
        <p:grpSp>
          <p:nvGrpSpPr>
            <p:cNvPr id="51226" name="Group 5"/>
            <p:cNvGrpSpPr>
              <a:grpSpLocks/>
            </p:cNvGrpSpPr>
            <p:nvPr/>
          </p:nvGrpSpPr>
          <p:grpSpPr bwMode="auto">
            <a:xfrm>
              <a:off x="883783" y="5565088"/>
              <a:ext cx="1074854" cy="951251"/>
              <a:chOff x="5921389" y="5707777"/>
              <a:chExt cx="1074854" cy="951251"/>
            </a:xfrm>
          </p:grpSpPr>
          <p:pic>
            <p:nvPicPr>
              <p:cNvPr id="51233" name="Picture 6" descr="images.jp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7717" r="29527"/>
              <a:stretch>
                <a:fillRect/>
              </a:stretch>
            </p:blipFill>
            <p:spPr bwMode="auto">
              <a:xfrm flipH="1">
                <a:off x="6496798" y="5712336"/>
                <a:ext cx="499445" cy="9466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234" name="Picture 7" descr="images.jp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7717" r="29527"/>
              <a:stretch>
                <a:fillRect/>
              </a:stretch>
            </p:blipFill>
            <p:spPr bwMode="auto">
              <a:xfrm flipH="1">
                <a:off x="5921389" y="5707777"/>
                <a:ext cx="499445" cy="9466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1227" name="Picture 1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7060" y="4464191"/>
              <a:ext cx="410012" cy="544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28" name="Picture 1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4254" y="4530978"/>
              <a:ext cx="410012" cy="544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29" name="Picture 1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026" y="4616591"/>
              <a:ext cx="410012" cy="544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613898" y="4707021"/>
              <a:ext cx="564998" cy="587235"/>
            </a:xfrm>
            <a:prstGeom prst="rect">
              <a:avLst/>
            </a:prstGeom>
            <a:noFill/>
            <a:ln w="12700" cap="flat">
              <a:noFill/>
              <a:miter lim="800000"/>
              <a:headEnd/>
              <a:tailEnd/>
            </a:ln>
            <a:effectLst>
              <a:outerShdw blurRad="50800" dist="114300" dir="612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4" name="Picture 1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161581" y="4768918"/>
              <a:ext cx="564998" cy="587235"/>
            </a:xfrm>
            <a:prstGeom prst="rect">
              <a:avLst/>
            </a:prstGeom>
            <a:noFill/>
            <a:ln w="12700" cap="flat">
              <a:noFill/>
              <a:miter lim="800000"/>
              <a:headEnd/>
              <a:tailEnd/>
            </a:ln>
            <a:effectLst>
              <a:outerShdw blurRad="50800" dist="114300" dir="612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5" name="Picture 1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42594" y="4892714"/>
              <a:ext cx="564998" cy="587235"/>
            </a:xfrm>
            <a:prstGeom prst="rect">
              <a:avLst/>
            </a:prstGeom>
            <a:noFill/>
            <a:ln w="12700" cap="flat">
              <a:noFill/>
              <a:miter lim="800000"/>
              <a:headEnd/>
              <a:tailEnd/>
            </a:ln>
            <a:effectLst>
              <a:outerShdw blurRad="50800" dist="114300" dir="612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4" name="Group 37"/>
          <p:cNvGrpSpPr>
            <a:grpSpLocks/>
          </p:cNvGrpSpPr>
          <p:nvPr/>
        </p:nvGrpSpPr>
        <p:grpSpPr bwMode="auto">
          <a:xfrm>
            <a:off x="1927225" y="5565775"/>
            <a:ext cx="1011238" cy="946150"/>
            <a:chOff x="1926528" y="5565088"/>
            <a:chExt cx="1012215" cy="946692"/>
          </a:xfrm>
        </p:grpSpPr>
        <p:sp>
          <p:nvSpPr>
            <p:cNvPr id="51224" name="TextBox 17"/>
            <p:cNvSpPr txBox="1">
              <a:spLocks noChangeArrowheads="1"/>
            </p:cNvSpPr>
            <p:nvPr/>
          </p:nvSpPr>
          <p:spPr bwMode="auto">
            <a:xfrm>
              <a:off x="1926528" y="5764644"/>
              <a:ext cx="556560" cy="584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solidFill>
                    <a:schemeClr val="tx2"/>
                  </a:solidFill>
                </a:rPr>
                <a:t>+</a:t>
              </a:r>
            </a:p>
          </p:txBody>
        </p:sp>
        <p:pic>
          <p:nvPicPr>
            <p:cNvPr id="51225" name="Picture 21" descr="images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17" r="29527"/>
            <a:stretch>
              <a:fillRect/>
            </a:stretch>
          </p:blipFill>
          <p:spPr bwMode="auto">
            <a:xfrm>
              <a:off x="2439298" y="5565088"/>
              <a:ext cx="499445" cy="9466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3197225" y="4730750"/>
            <a:ext cx="2501900" cy="1771650"/>
            <a:chOff x="3196653" y="4730741"/>
            <a:chExt cx="2502546" cy="1771655"/>
          </a:xfrm>
        </p:grpSpPr>
        <p:pic>
          <p:nvPicPr>
            <p:cNvPr id="22" name="Picture 1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067211" y="5805482"/>
              <a:ext cx="565296" cy="587377"/>
            </a:xfrm>
            <a:prstGeom prst="rect">
              <a:avLst/>
            </a:prstGeom>
            <a:noFill/>
            <a:ln w="12700" cap="flat">
              <a:noFill/>
              <a:miter lim="800000"/>
              <a:headEnd/>
              <a:tailEnd/>
            </a:ln>
            <a:effectLst>
              <a:outerShdw blurRad="50800" dist="114300" dir="6120000" algn="tl" rotWithShape="0">
                <a:srgbClr val="000000">
                  <a:alpha val="43000"/>
                </a:srgbClr>
              </a:outerShdw>
            </a:effectLst>
          </p:spPr>
        </p:pic>
        <p:grpSp>
          <p:nvGrpSpPr>
            <p:cNvPr id="51215" name="Group 22"/>
            <p:cNvGrpSpPr>
              <a:grpSpLocks/>
            </p:cNvGrpSpPr>
            <p:nvPr/>
          </p:nvGrpSpPr>
          <p:grpSpPr bwMode="auto">
            <a:xfrm>
              <a:off x="4262141" y="4730741"/>
              <a:ext cx="1437058" cy="1016003"/>
              <a:chOff x="5636723" y="4578342"/>
              <a:chExt cx="1437058" cy="1016003"/>
            </a:xfrm>
          </p:grpSpPr>
          <p:pic>
            <p:nvPicPr>
              <p:cNvPr id="26" name="Picture 1"/>
              <p:cNvPicPr>
                <a:picLocks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6321112" y="4578342"/>
                <a:ext cx="411269" cy="544515"/>
              </a:xfrm>
              <a:prstGeom prst="rect">
                <a:avLst/>
              </a:prstGeom>
              <a:noFill/>
              <a:ln w="12700" cap="flat">
                <a:noFill/>
                <a:miter lim="800000"/>
                <a:headEnd/>
                <a:tailEnd/>
              </a:ln>
              <a:effectLst>
                <a:outerShdw blurRad="50800" dist="114300" dir="612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27" name="Picture 1"/>
              <p:cNvPicPr>
                <a:picLocks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5989239" y="4645017"/>
                <a:ext cx="409681" cy="544515"/>
              </a:xfrm>
              <a:prstGeom prst="rect">
                <a:avLst/>
              </a:prstGeom>
              <a:noFill/>
              <a:ln w="12700" cap="flat">
                <a:noFill/>
                <a:miter lim="800000"/>
                <a:headEnd/>
                <a:tailEnd/>
              </a:ln>
              <a:effectLst>
                <a:outerShdw blurRad="50800" dist="114300" dir="612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28" name="Picture 1"/>
              <p:cNvPicPr>
                <a:picLocks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5660541" y="4730742"/>
                <a:ext cx="409681" cy="544515"/>
              </a:xfrm>
              <a:prstGeom prst="rect">
                <a:avLst/>
              </a:prstGeom>
              <a:noFill/>
              <a:ln w="12700" cap="flat">
                <a:noFill/>
                <a:miter lim="800000"/>
                <a:headEnd/>
                <a:tailEnd/>
              </a:ln>
              <a:effectLst>
                <a:outerShdw blurRad="50800" dist="114300" dir="612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29" name="Picture 1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6508485" y="4821231"/>
                <a:ext cx="565296" cy="587377"/>
              </a:xfrm>
              <a:prstGeom prst="rect">
                <a:avLst/>
              </a:prstGeom>
              <a:noFill/>
              <a:ln w="12700" cap="flat">
                <a:noFill/>
                <a:miter lim="800000"/>
                <a:headEnd/>
                <a:tailEnd/>
              </a:ln>
              <a:effectLst>
                <a:outerShdw blurRad="50800" dist="114300" dir="612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30" name="Picture 1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6055931" y="4883143"/>
                <a:ext cx="565296" cy="587377"/>
              </a:xfrm>
              <a:prstGeom prst="rect">
                <a:avLst/>
              </a:prstGeom>
              <a:noFill/>
              <a:ln w="12700" cap="flat">
                <a:noFill/>
                <a:miter lim="800000"/>
                <a:headEnd/>
                <a:tailEnd/>
              </a:ln>
              <a:effectLst>
                <a:outerShdw blurRad="50800" dist="114300" dir="612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31" name="Picture 1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5636723" y="5006968"/>
                <a:ext cx="565296" cy="587377"/>
              </a:xfrm>
              <a:prstGeom prst="rect">
                <a:avLst/>
              </a:prstGeom>
              <a:noFill/>
              <a:ln w="12700" cap="flat">
                <a:noFill/>
                <a:miter lim="800000"/>
                <a:headEnd/>
                <a:tailEnd/>
              </a:ln>
              <a:effectLst>
                <a:outerShdw blurRad="50800" dist="114300" dir="6120000" algn="tl" rotWithShape="0">
                  <a:srgbClr val="000000">
                    <a:alpha val="43000"/>
                  </a:srgbClr>
                </a:outerShdw>
              </a:effectLst>
            </p:spPr>
          </p:pic>
        </p:grpSp>
        <p:sp>
          <p:nvSpPr>
            <p:cNvPr id="24" name="Right Arrow 23"/>
            <p:cNvSpPr/>
            <p:nvPr/>
          </p:nvSpPr>
          <p:spPr bwMode="auto">
            <a:xfrm>
              <a:off x="3196653" y="5351456"/>
              <a:ext cx="712972" cy="555627"/>
            </a:xfrm>
            <a:prstGeom prst="right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95250" dist="215900" dir="5700000" algn="tl" rotWithShape="0">
                <a:srgbClr val="000000">
                  <a:alpha val="43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 sz="3200">
                <a:solidFill>
                  <a:schemeClr val="tx1"/>
                </a:solidFill>
                <a:latin typeface="Angsana New" charset="0"/>
                <a:ea typeface="+mn-ea"/>
              </a:endParaRPr>
            </a:p>
          </p:txBody>
        </p:sp>
        <p:pic>
          <p:nvPicPr>
            <p:cNvPr id="25" name="Picture 1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619420" y="5915019"/>
              <a:ext cx="565296" cy="587377"/>
            </a:xfrm>
            <a:prstGeom prst="rect">
              <a:avLst/>
            </a:prstGeom>
            <a:noFill/>
            <a:ln w="12700" cap="flat">
              <a:noFill/>
              <a:miter lim="800000"/>
              <a:headEnd/>
              <a:tailEnd/>
            </a:ln>
            <a:effectLst>
              <a:outerShdw blurRad="50800" dist="114300" dir="612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7" name="Group 35"/>
          <p:cNvGrpSpPr>
            <a:grpSpLocks/>
          </p:cNvGrpSpPr>
          <p:nvPr/>
        </p:nvGrpSpPr>
        <p:grpSpPr bwMode="auto">
          <a:xfrm>
            <a:off x="6307138" y="4794250"/>
            <a:ext cx="2246312" cy="842963"/>
            <a:chOff x="6293415" y="5336576"/>
            <a:chExt cx="2245675" cy="842193"/>
          </a:xfrm>
        </p:grpSpPr>
        <p:sp>
          <p:nvSpPr>
            <p:cNvPr id="51211" name="TextBox 15"/>
            <p:cNvSpPr txBox="1">
              <a:spLocks noChangeArrowheads="1"/>
            </p:cNvSpPr>
            <p:nvPr/>
          </p:nvSpPr>
          <p:spPr bwMode="auto">
            <a:xfrm>
              <a:off x="6293415" y="5336576"/>
              <a:ext cx="1441348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4400">
                  <a:solidFill>
                    <a:schemeClr val="tx2"/>
                  </a:solidFill>
                  <a:latin typeface="Angsana New" charset="0"/>
                </a:rPr>
                <a:t>MP</a:t>
              </a:r>
              <a:r>
                <a:rPr lang="en-US" altLang="en-US" sz="4400" baseline="-25000">
                  <a:solidFill>
                    <a:schemeClr val="tx2"/>
                  </a:solidFill>
                  <a:latin typeface="Angsana New" charset="0"/>
                </a:rPr>
                <a:t>L</a:t>
              </a:r>
              <a:r>
                <a:rPr lang="en-US" altLang="en-US" sz="4400">
                  <a:solidFill>
                    <a:schemeClr val="tx2"/>
                  </a:solidFill>
                  <a:latin typeface="Angsana New" charset="0"/>
                </a:rPr>
                <a:t>=</a:t>
              </a:r>
            </a:p>
          </p:txBody>
        </p:sp>
        <p:pic>
          <p:nvPicPr>
            <p:cNvPr id="34" name="Picture 1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972514" y="5472976"/>
              <a:ext cx="566576" cy="586838"/>
            </a:xfrm>
            <a:prstGeom prst="rect">
              <a:avLst/>
            </a:prstGeom>
            <a:noFill/>
            <a:ln w="12700" cap="flat">
              <a:noFill/>
              <a:miter lim="800000"/>
              <a:headEnd/>
              <a:tailEnd/>
            </a:ln>
            <a:effectLst>
              <a:outerShdw blurRad="50800" dist="114300" dir="612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35" name="Picture 1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521792" y="5591931"/>
              <a:ext cx="564990" cy="586838"/>
            </a:xfrm>
            <a:prstGeom prst="rect">
              <a:avLst/>
            </a:prstGeom>
            <a:noFill/>
            <a:ln w="12700" cap="flat">
              <a:noFill/>
              <a:miter lim="800000"/>
              <a:headEnd/>
              <a:tailEnd/>
            </a:ln>
            <a:effectLst>
              <a:outerShdw blurRad="50800" dist="114300" dir="6120000" algn="tl" rotWithShape="0">
                <a:srgbClr val="000000">
                  <a:alpha val="43000"/>
                </a:srgbClr>
              </a:outerShdw>
            </a:effectLst>
          </p:spPr>
        </p:pic>
      </p:grpSp>
      <p:pic>
        <p:nvPicPr>
          <p:cNvPr id="36" name="Picture 35" descr="image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7" r="29527"/>
          <a:stretch>
            <a:fillRect/>
          </a:stretch>
        </p:blipFill>
        <p:spPr bwMode="auto">
          <a:xfrm>
            <a:off x="6402388" y="5554663"/>
            <a:ext cx="4984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4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4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4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4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700" grpId="0" build="p" bldLvl="2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S-R Production:  One Variable Input</a:t>
            </a:r>
          </a:p>
        </p:txBody>
      </p:sp>
      <p:sp>
        <p:nvSpPr>
          <p:cNvPr id="5325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8512E25-8517-224A-A65F-AB247220EB1F}" type="slidenum">
              <a:rPr lang="en-US" altLang="en-US" sz="2600">
                <a:solidFill>
                  <a:srgbClr val="000000"/>
                </a:solidFill>
              </a:rPr>
              <a:pPr/>
              <a:t>16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32051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506413" y="1182688"/>
            <a:ext cx="8601075" cy="5359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We can graph the information in the Table to show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How output varies with changes in labor</a:t>
            </a:r>
          </a:p>
          <a:p>
            <a:pPr lvl="2" eaLnBrk="1" hangingPunct="1"/>
            <a:r>
              <a:rPr lang="en-US" altLang="en-US" sz="3600">
                <a:latin typeface="Angsana New" charset="0"/>
              </a:rPr>
              <a:t>Output is maximized at 112 units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Average and Marginal Products</a:t>
            </a:r>
          </a:p>
          <a:p>
            <a:pPr lvl="2" eaLnBrk="1" hangingPunct="1"/>
            <a:r>
              <a:rPr lang="en-US" altLang="en-US" sz="3600">
                <a:latin typeface="Angsana New" charset="0"/>
              </a:rPr>
              <a:t>Marginal product is positive as long as total output is increasing</a:t>
            </a:r>
          </a:p>
          <a:p>
            <a:pPr lvl="2" eaLnBrk="1" hangingPunct="1"/>
            <a:r>
              <a:rPr lang="en-US" altLang="en-US" sz="3600">
                <a:latin typeface="Angsana New" charset="0"/>
              </a:rPr>
              <a:t>Marginal Product crosses Average Product at its maximum</a:t>
            </a:r>
            <a:endParaRPr lang="en-US" altLang="en-US" sz="4400">
              <a:latin typeface="Angsana New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0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0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0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0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0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0515" grpId="0" build="p" bldLvl="3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S-R Production:  One Variable Input</a:t>
            </a:r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F64762AF-9C8C-0041-93FE-4AA71FA7D6DE}" type="slidenum">
              <a:rPr lang="en-US" altLang="en-US" sz="2600">
                <a:solidFill>
                  <a:srgbClr val="000000"/>
                </a:solidFill>
              </a:rPr>
              <a:pPr/>
              <a:t>17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2" name="Group 69"/>
          <p:cNvGrpSpPr>
            <a:grpSpLocks/>
          </p:cNvGrpSpPr>
          <p:nvPr/>
        </p:nvGrpSpPr>
        <p:grpSpPr bwMode="auto">
          <a:xfrm>
            <a:off x="2220913" y="2486025"/>
            <a:ext cx="4178300" cy="3314700"/>
            <a:chOff x="1399" y="1566"/>
            <a:chExt cx="2632" cy="2088"/>
          </a:xfrm>
        </p:grpSpPr>
        <p:sp>
          <p:nvSpPr>
            <p:cNvPr id="55336" name="Freeform 47"/>
            <p:cNvSpPr>
              <a:spLocks/>
            </p:cNvSpPr>
            <p:nvPr/>
          </p:nvSpPr>
          <p:spPr bwMode="auto">
            <a:xfrm>
              <a:off x="3388" y="1567"/>
              <a:ext cx="643" cy="327"/>
            </a:xfrm>
            <a:custGeom>
              <a:avLst/>
              <a:gdLst>
                <a:gd name="T0" fmla="*/ 0 w 552"/>
                <a:gd name="T1" fmla="*/ 0 h 144"/>
                <a:gd name="T2" fmla="*/ 1796 w 552"/>
                <a:gd name="T3" fmla="*/ 397941 h 144"/>
                <a:gd name="T4" fmla="*/ 2955 w 552"/>
                <a:gd name="T5" fmla="*/ 1192962 h 144"/>
                <a:gd name="T6" fmla="*/ 0 60000 65536"/>
                <a:gd name="T7" fmla="*/ 0 60000 65536"/>
                <a:gd name="T8" fmla="*/ 0 60000 65536"/>
                <a:gd name="T9" fmla="*/ 0 w 552"/>
                <a:gd name="T10" fmla="*/ 0 h 144"/>
                <a:gd name="T11" fmla="*/ 552 w 552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52" h="144">
                  <a:moveTo>
                    <a:pt x="0" y="0"/>
                  </a:moveTo>
                  <a:cubicBezTo>
                    <a:pt x="122" y="12"/>
                    <a:pt x="244" y="24"/>
                    <a:pt x="336" y="48"/>
                  </a:cubicBezTo>
                  <a:cubicBezTo>
                    <a:pt x="428" y="72"/>
                    <a:pt x="490" y="108"/>
                    <a:pt x="552" y="144"/>
                  </a:cubicBezTo>
                </a:path>
              </a:pathLst>
            </a:custGeom>
            <a:noFill/>
            <a:ln w="57150">
              <a:solidFill>
                <a:srgbClr val="3366C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5337" name="Freeform 46"/>
            <p:cNvSpPr>
              <a:spLocks/>
            </p:cNvSpPr>
            <p:nvPr/>
          </p:nvSpPr>
          <p:spPr bwMode="auto">
            <a:xfrm>
              <a:off x="1399" y="1566"/>
              <a:ext cx="1968" cy="2088"/>
            </a:xfrm>
            <a:custGeom>
              <a:avLst/>
              <a:gdLst>
                <a:gd name="T0" fmla="*/ 0 w 1968"/>
                <a:gd name="T1" fmla="*/ 2088 h 2088"/>
                <a:gd name="T2" fmla="*/ 492 w 1968"/>
                <a:gd name="T3" fmla="*/ 1668 h 2088"/>
                <a:gd name="T4" fmla="*/ 732 w 1968"/>
                <a:gd name="T5" fmla="*/ 1188 h 2088"/>
                <a:gd name="T6" fmla="*/ 972 w 1968"/>
                <a:gd name="T7" fmla="*/ 672 h 2088"/>
                <a:gd name="T8" fmla="*/ 1476 w 1968"/>
                <a:gd name="T9" fmla="*/ 156 h 2088"/>
                <a:gd name="T10" fmla="*/ 1968 w 1968"/>
                <a:gd name="T11" fmla="*/ 0 h 20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68"/>
                <a:gd name="T19" fmla="*/ 0 h 2088"/>
                <a:gd name="T20" fmla="*/ 1968 w 1968"/>
                <a:gd name="T21" fmla="*/ 2088 h 208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68" h="2088">
                  <a:moveTo>
                    <a:pt x="0" y="2088"/>
                  </a:moveTo>
                  <a:cubicBezTo>
                    <a:pt x="185" y="1953"/>
                    <a:pt x="370" y="1818"/>
                    <a:pt x="492" y="1668"/>
                  </a:cubicBezTo>
                  <a:cubicBezTo>
                    <a:pt x="614" y="1518"/>
                    <a:pt x="652" y="1354"/>
                    <a:pt x="732" y="1188"/>
                  </a:cubicBezTo>
                  <a:cubicBezTo>
                    <a:pt x="812" y="1022"/>
                    <a:pt x="848" y="844"/>
                    <a:pt x="972" y="672"/>
                  </a:cubicBezTo>
                  <a:cubicBezTo>
                    <a:pt x="1096" y="500"/>
                    <a:pt x="1310" y="268"/>
                    <a:pt x="1476" y="156"/>
                  </a:cubicBezTo>
                  <a:cubicBezTo>
                    <a:pt x="1642" y="44"/>
                    <a:pt x="1866" y="32"/>
                    <a:pt x="1968" y="0"/>
                  </a:cubicBezTo>
                </a:path>
              </a:pathLst>
            </a:custGeom>
            <a:noFill/>
            <a:ln w="57150">
              <a:solidFill>
                <a:srgbClr val="3366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120888" name="Text Box 56"/>
          <p:cNvSpPr txBox="1">
            <a:spLocks noChangeArrowheads="1"/>
          </p:cNvSpPr>
          <p:nvPr/>
        </p:nvSpPr>
        <p:spPr bwMode="auto">
          <a:xfrm>
            <a:off x="5754688" y="3957638"/>
            <a:ext cx="3095625" cy="714375"/>
          </a:xfrm>
          <a:prstGeom prst="rect">
            <a:avLst/>
          </a:prstGeom>
          <a:solidFill>
            <a:srgbClr val="AADE6B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b="0">
                <a:solidFill>
                  <a:schemeClr val="tx1"/>
                </a:solidFill>
                <a:latin typeface="Arial" charset="0"/>
              </a:rPr>
              <a:t>At point D, output is maximized.</a:t>
            </a:r>
          </a:p>
        </p:txBody>
      </p:sp>
      <p:sp>
        <p:nvSpPr>
          <p:cNvPr id="55302" name="Line 9"/>
          <p:cNvSpPr>
            <a:spLocks noChangeShapeType="1"/>
          </p:cNvSpPr>
          <p:nvPr/>
        </p:nvSpPr>
        <p:spPr bwMode="auto">
          <a:xfrm>
            <a:off x="2209800" y="1858963"/>
            <a:ext cx="0" cy="39957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3" name="Line 10"/>
          <p:cNvSpPr>
            <a:spLocks noChangeShapeType="1"/>
          </p:cNvSpPr>
          <p:nvPr/>
        </p:nvSpPr>
        <p:spPr bwMode="auto">
          <a:xfrm>
            <a:off x="2209800" y="5835650"/>
            <a:ext cx="40068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4" name="Rectangle 11"/>
          <p:cNvSpPr>
            <a:spLocks noChangeArrowheads="1"/>
          </p:cNvSpPr>
          <p:nvPr/>
        </p:nvSpPr>
        <p:spPr bwMode="auto">
          <a:xfrm>
            <a:off x="6269038" y="5799138"/>
            <a:ext cx="19843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Labor per Month</a:t>
            </a:r>
          </a:p>
        </p:txBody>
      </p:sp>
      <p:sp>
        <p:nvSpPr>
          <p:cNvPr id="55305" name="Rectangle 12"/>
          <p:cNvSpPr>
            <a:spLocks noChangeArrowheads="1"/>
          </p:cNvSpPr>
          <p:nvPr/>
        </p:nvSpPr>
        <p:spPr bwMode="auto">
          <a:xfrm>
            <a:off x="1279525" y="1511300"/>
            <a:ext cx="93027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Output</a:t>
            </a:r>
          </a:p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per </a:t>
            </a:r>
          </a:p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Month</a:t>
            </a:r>
          </a:p>
        </p:txBody>
      </p:sp>
      <p:sp>
        <p:nvSpPr>
          <p:cNvPr id="55306" name="Rectangle 15"/>
          <p:cNvSpPr>
            <a:spLocks noChangeArrowheads="1"/>
          </p:cNvSpPr>
          <p:nvPr/>
        </p:nvSpPr>
        <p:spPr bwMode="auto">
          <a:xfrm>
            <a:off x="1968500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0</a:t>
            </a:r>
          </a:p>
        </p:txBody>
      </p:sp>
      <p:sp>
        <p:nvSpPr>
          <p:cNvPr id="55307" name="Rectangle 16"/>
          <p:cNvSpPr>
            <a:spLocks noChangeArrowheads="1"/>
          </p:cNvSpPr>
          <p:nvPr/>
        </p:nvSpPr>
        <p:spPr bwMode="auto">
          <a:xfrm>
            <a:off x="2760663" y="5854700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2</a:t>
            </a:r>
          </a:p>
        </p:txBody>
      </p:sp>
      <p:sp>
        <p:nvSpPr>
          <p:cNvPr id="55308" name="Rectangle 17"/>
          <p:cNvSpPr>
            <a:spLocks noChangeArrowheads="1"/>
          </p:cNvSpPr>
          <p:nvPr/>
        </p:nvSpPr>
        <p:spPr bwMode="auto">
          <a:xfrm>
            <a:off x="3155950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3</a:t>
            </a:r>
          </a:p>
        </p:txBody>
      </p:sp>
      <p:sp>
        <p:nvSpPr>
          <p:cNvPr id="55309" name="Rectangle 18"/>
          <p:cNvSpPr>
            <a:spLocks noChangeArrowheads="1"/>
          </p:cNvSpPr>
          <p:nvPr/>
        </p:nvSpPr>
        <p:spPr bwMode="auto">
          <a:xfrm>
            <a:off x="3552825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4</a:t>
            </a:r>
          </a:p>
        </p:txBody>
      </p:sp>
      <p:sp>
        <p:nvSpPr>
          <p:cNvPr id="55310" name="Rectangle 19"/>
          <p:cNvSpPr>
            <a:spLocks noChangeArrowheads="1"/>
          </p:cNvSpPr>
          <p:nvPr/>
        </p:nvSpPr>
        <p:spPr bwMode="auto">
          <a:xfrm>
            <a:off x="3949700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5</a:t>
            </a:r>
          </a:p>
        </p:txBody>
      </p:sp>
      <p:sp>
        <p:nvSpPr>
          <p:cNvPr id="55311" name="Rectangle 20"/>
          <p:cNvSpPr>
            <a:spLocks noChangeArrowheads="1"/>
          </p:cNvSpPr>
          <p:nvPr/>
        </p:nvSpPr>
        <p:spPr bwMode="auto">
          <a:xfrm>
            <a:off x="4344988" y="5854700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6</a:t>
            </a:r>
          </a:p>
        </p:txBody>
      </p:sp>
      <p:sp>
        <p:nvSpPr>
          <p:cNvPr id="55312" name="Rectangle 21"/>
          <p:cNvSpPr>
            <a:spLocks noChangeArrowheads="1"/>
          </p:cNvSpPr>
          <p:nvPr/>
        </p:nvSpPr>
        <p:spPr bwMode="auto">
          <a:xfrm>
            <a:off x="4741863" y="5854700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7</a:t>
            </a:r>
          </a:p>
        </p:txBody>
      </p:sp>
      <p:sp>
        <p:nvSpPr>
          <p:cNvPr id="55313" name="Rectangle 22"/>
          <p:cNvSpPr>
            <a:spLocks noChangeArrowheads="1"/>
          </p:cNvSpPr>
          <p:nvPr/>
        </p:nvSpPr>
        <p:spPr bwMode="auto">
          <a:xfrm>
            <a:off x="5137150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8</a:t>
            </a:r>
          </a:p>
        </p:txBody>
      </p:sp>
      <p:sp>
        <p:nvSpPr>
          <p:cNvPr id="55314" name="Rectangle 23"/>
          <p:cNvSpPr>
            <a:spLocks noChangeArrowheads="1"/>
          </p:cNvSpPr>
          <p:nvPr/>
        </p:nvSpPr>
        <p:spPr bwMode="auto">
          <a:xfrm>
            <a:off x="5534025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9</a:t>
            </a:r>
          </a:p>
        </p:txBody>
      </p:sp>
      <p:sp>
        <p:nvSpPr>
          <p:cNvPr id="55315" name="Rectangle 24"/>
          <p:cNvSpPr>
            <a:spLocks noChangeArrowheads="1"/>
          </p:cNvSpPr>
          <p:nvPr/>
        </p:nvSpPr>
        <p:spPr bwMode="auto">
          <a:xfrm>
            <a:off x="5930900" y="5854700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10</a:t>
            </a:r>
          </a:p>
        </p:txBody>
      </p:sp>
      <p:sp>
        <p:nvSpPr>
          <p:cNvPr id="55316" name="Rectangle 25"/>
          <p:cNvSpPr>
            <a:spLocks noChangeArrowheads="1"/>
          </p:cNvSpPr>
          <p:nvPr/>
        </p:nvSpPr>
        <p:spPr bwMode="auto">
          <a:xfrm>
            <a:off x="2363788" y="5854700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1</a:t>
            </a:r>
          </a:p>
        </p:txBody>
      </p:sp>
      <p:grpSp>
        <p:nvGrpSpPr>
          <p:cNvPr id="3" name="Group 70"/>
          <p:cNvGrpSpPr>
            <a:grpSpLocks/>
          </p:cNvGrpSpPr>
          <p:nvPr/>
        </p:nvGrpSpPr>
        <p:grpSpPr bwMode="auto">
          <a:xfrm>
            <a:off x="6186488" y="1820863"/>
            <a:ext cx="2309812" cy="941387"/>
            <a:chOff x="3897" y="1147"/>
            <a:chExt cx="1455" cy="593"/>
          </a:xfrm>
        </p:grpSpPr>
        <p:sp>
          <p:nvSpPr>
            <p:cNvPr id="55334" name="Rectangle 35"/>
            <p:cNvSpPr>
              <a:spLocks noChangeArrowheads="1"/>
            </p:cNvSpPr>
            <p:nvPr/>
          </p:nvSpPr>
          <p:spPr bwMode="auto">
            <a:xfrm>
              <a:off x="4310" y="1147"/>
              <a:ext cx="1042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Total Product</a:t>
              </a:r>
            </a:p>
          </p:txBody>
        </p:sp>
        <p:sp>
          <p:nvSpPr>
            <p:cNvPr id="55335" name="Line 36"/>
            <p:cNvSpPr>
              <a:spLocks noChangeShapeType="1"/>
            </p:cNvSpPr>
            <p:nvPr/>
          </p:nvSpPr>
          <p:spPr bwMode="auto">
            <a:xfrm flipH="1">
              <a:off x="3897" y="1424"/>
              <a:ext cx="663" cy="31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77"/>
          <p:cNvGrpSpPr>
            <a:grpSpLocks/>
          </p:cNvGrpSpPr>
          <p:nvPr/>
        </p:nvGrpSpPr>
        <p:grpSpPr bwMode="auto">
          <a:xfrm>
            <a:off x="1587500" y="2122488"/>
            <a:ext cx="4768850" cy="3681412"/>
            <a:chOff x="1000" y="1337"/>
            <a:chExt cx="3004" cy="2319"/>
          </a:xfrm>
        </p:grpSpPr>
        <p:sp>
          <p:nvSpPr>
            <p:cNvPr id="55319" name="Line 30"/>
            <p:cNvSpPr>
              <a:spLocks noChangeShapeType="1"/>
            </p:cNvSpPr>
            <p:nvPr/>
          </p:nvSpPr>
          <p:spPr bwMode="auto">
            <a:xfrm>
              <a:off x="1395" y="1584"/>
              <a:ext cx="260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20" name="Line 40"/>
            <p:cNvSpPr>
              <a:spLocks noChangeShapeType="1"/>
            </p:cNvSpPr>
            <p:nvPr/>
          </p:nvSpPr>
          <p:spPr bwMode="auto">
            <a:xfrm>
              <a:off x="2112" y="2883"/>
              <a:ext cx="0" cy="77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21" name="Line 41"/>
            <p:cNvSpPr>
              <a:spLocks noChangeShapeType="1"/>
            </p:cNvSpPr>
            <p:nvPr/>
          </p:nvSpPr>
          <p:spPr bwMode="auto">
            <a:xfrm flipH="1">
              <a:off x="2361" y="2272"/>
              <a:ext cx="9" cy="138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22" name="Line 42"/>
            <p:cNvSpPr>
              <a:spLocks noChangeShapeType="1"/>
            </p:cNvSpPr>
            <p:nvPr/>
          </p:nvSpPr>
          <p:spPr bwMode="auto">
            <a:xfrm>
              <a:off x="3360" y="1635"/>
              <a:ext cx="0" cy="202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23" name="Rectangle 13"/>
            <p:cNvSpPr>
              <a:spLocks noChangeArrowheads="1"/>
            </p:cNvSpPr>
            <p:nvPr/>
          </p:nvSpPr>
          <p:spPr bwMode="auto">
            <a:xfrm>
              <a:off x="1096" y="2632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60</a:t>
              </a:r>
            </a:p>
          </p:txBody>
        </p:sp>
        <p:sp>
          <p:nvSpPr>
            <p:cNvPr id="55324" name="Rectangle 14"/>
            <p:cNvSpPr>
              <a:spLocks noChangeArrowheads="1"/>
            </p:cNvSpPr>
            <p:nvPr/>
          </p:nvSpPr>
          <p:spPr bwMode="auto">
            <a:xfrm>
              <a:off x="1000" y="1432"/>
              <a:ext cx="381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112</a:t>
              </a:r>
            </a:p>
          </p:txBody>
        </p:sp>
        <p:grpSp>
          <p:nvGrpSpPr>
            <p:cNvPr id="55325" name="Group 76"/>
            <p:cNvGrpSpPr>
              <a:grpSpLocks/>
            </p:cNvGrpSpPr>
            <p:nvPr/>
          </p:nvGrpSpPr>
          <p:grpSpPr bwMode="auto">
            <a:xfrm>
              <a:off x="1817" y="1337"/>
              <a:ext cx="1670" cy="2168"/>
              <a:chOff x="1817" y="1337"/>
              <a:chExt cx="1670" cy="2168"/>
            </a:xfrm>
          </p:grpSpPr>
          <p:sp>
            <p:nvSpPr>
              <p:cNvPr id="55326" name="Rectangle 31"/>
              <p:cNvSpPr>
                <a:spLocks noChangeArrowheads="1"/>
              </p:cNvSpPr>
              <p:nvPr/>
            </p:nvSpPr>
            <p:spPr bwMode="auto">
              <a:xfrm>
                <a:off x="1817" y="3257"/>
                <a:ext cx="230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solidFill>
                      <a:schemeClr val="tx1"/>
                    </a:solidFill>
                    <a:latin typeface="Arial" charset="0"/>
                  </a:rPr>
                  <a:t>A</a:t>
                </a:r>
              </a:p>
            </p:txBody>
          </p:sp>
          <p:sp>
            <p:nvSpPr>
              <p:cNvPr id="55327" name="Oval 26"/>
              <p:cNvSpPr>
                <a:spLocks noChangeArrowheads="1"/>
              </p:cNvSpPr>
              <p:nvPr/>
            </p:nvSpPr>
            <p:spPr bwMode="auto">
              <a:xfrm>
                <a:off x="1824" y="3216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55328" name="Oval 27"/>
              <p:cNvSpPr>
                <a:spLocks noChangeArrowheads="1"/>
              </p:cNvSpPr>
              <p:nvPr/>
            </p:nvSpPr>
            <p:spPr bwMode="auto">
              <a:xfrm>
                <a:off x="2064" y="2736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55329" name="Oval 28"/>
              <p:cNvSpPr>
                <a:spLocks noChangeArrowheads="1"/>
              </p:cNvSpPr>
              <p:nvPr/>
            </p:nvSpPr>
            <p:spPr bwMode="auto">
              <a:xfrm>
                <a:off x="2314" y="2180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55330" name="Rectangle 32"/>
              <p:cNvSpPr>
                <a:spLocks noChangeArrowheads="1"/>
              </p:cNvSpPr>
              <p:nvPr/>
            </p:nvSpPr>
            <p:spPr bwMode="auto">
              <a:xfrm>
                <a:off x="2105" y="2729"/>
                <a:ext cx="230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solidFill>
                      <a:schemeClr val="tx1"/>
                    </a:solidFill>
                    <a:latin typeface="Arial" charset="0"/>
                  </a:rPr>
                  <a:t>B</a:t>
                </a:r>
              </a:p>
            </p:txBody>
          </p:sp>
          <p:sp>
            <p:nvSpPr>
              <p:cNvPr id="55331" name="Rectangle 33"/>
              <p:cNvSpPr>
                <a:spLocks noChangeArrowheads="1"/>
              </p:cNvSpPr>
              <p:nvPr/>
            </p:nvSpPr>
            <p:spPr bwMode="auto">
              <a:xfrm>
                <a:off x="2183" y="1972"/>
                <a:ext cx="230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solidFill>
                      <a:schemeClr val="tx1"/>
                    </a:solidFill>
                    <a:latin typeface="Arial" charset="0"/>
                  </a:rPr>
                  <a:t>C</a:t>
                </a:r>
              </a:p>
            </p:txBody>
          </p:sp>
          <p:sp>
            <p:nvSpPr>
              <p:cNvPr id="55332" name="Rectangle 34"/>
              <p:cNvSpPr>
                <a:spLocks noChangeArrowheads="1"/>
              </p:cNvSpPr>
              <p:nvPr/>
            </p:nvSpPr>
            <p:spPr bwMode="auto">
              <a:xfrm>
                <a:off x="3257" y="1337"/>
                <a:ext cx="230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solidFill>
                      <a:schemeClr val="tx1"/>
                    </a:solidFill>
                    <a:latin typeface="Arial" charset="0"/>
                  </a:rPr>
                  <a:t>D</a:t>
                </a:r>
              </a:p>
            </p:txBody>
          </p:sp>
          <p:sp>
            <p:nvSpPr>
              <p:cNvPr id="55333" name="Oval 29"/>
              <p:cNvSpPr>
                <a:spLocks noChangeArrowheads="1"/>
              </p:cNvSpPr>
              <p:nvPr/>
            </p:nvSpPr>
            <p:spPr bwMode="auto">
              <a:xfrm>
                <a:off x="3312" y="1536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</p:grpSp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120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88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8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S-R Production:  One Variable Input</a:t>
            </a:r>
          </a:p>
        </p:txBody>
      </p:sp>
      <p:sp>
        <p:nvSpPr>
          <p:cNvPr id="5734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AF84A307-E0AC-9C46-A240-ABE293EDC7A4}" type="slidenum">
              <a:rPr lang="en-US" altLang="en-US" sz="2600">
                <a:solidFill>
                  <a:srgbClr val="000000"/>
                </a:solidFill>
              </a:rPr>
              <a:pPr/>
              <a:t>18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2" name="Group 62"/>
          <p:cNvGrpSpPr>
            <a:grpSpLocks/>
          </p:cNvGrpSpPr>
          <p:nvPr/>
        </p:nvGrpSpPr>
        <p:grpSpPr bwMode="auto">
          <a:xfrm>
            <a:off x="2609850" y="3994150"/>
            <a:ext cx="3001963" cy="1092200"/>
            <a:chOff x="1644" y="2516"/>
            <a:chExt cx="2064" cy="688"/>
          </a:xfrm>
        </p:grpSpPr>
        <p:sp>
          <p:nvSpPr>
            <p:cNvPr id="57383" name="Freeform 59"/>
            <p:cNvSpPr>
              <a:spLocks/>
            </p:cNvSpPr>
            <p:nvPr/>
          </p:nvSpPr>
          <p:spPr bwMode="auto">
            <a:xfrm>
              <a:off x="1644" y="2516"/>
              <a:ext cx="1680" cy="688"/>
            </a:xfrm>
            <a:custGeom>
              <a:avLst/>
              <a:gdLst>
                <a:gd name="T0" fmla="*/ 0 w 1680"/>
                <a:gd name="T1" fmla="*/ 688 h 688"/>
                <a:gd name="T2" fmla="*/ 720 w 1680"/>
                <a:gd name="T3" fmla="*/ 64 h 688"/>
                <a:gd name="T4" fmla="*/ 1680 w 1680"/>
                <a:gd name="T5" fmla="*/ 304 h 688"/>
                <a:gd name="T6" fmla="*/ 0 60000 65536"/>
                <a:gd name="T7" fmla="*/ 0 60000 65536"/>
                <a:gd name="T8" fmla="*/ 0 60000 65536"/>
                <a:gd name="T9" fmla="*/ 0 w 1680"/>
                <a:gd name="T10" fmla="*/ 0 h 688"/>
                <a:gd name="T11" fmla="*/ 1680 w 1680"/>
                <a:gd name="T12" fmla="*/ 688 h 6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80" h="688">
                  <a:moveTo>
                    <a:pt x="0" y="688"/>
                  </a:moveTo>
                  <a:cubicBezTo>
                    <a:pt x="220" y="408"/>
                    <a:pt x="440" y="128"/>
                    <a:pt x="720" y="64"/>
                  </a:cubicBezTo>
                  <a:cubicBezTo>
                    <a:pt x="1000" y="0"/>
                    <a:pt x="1340" y="152"/>
                    <a:pt x="1680" y="304"/>
                  </a:cubicBezTo>
                </a:path>
              </a:pathLst>
            </a:custGeom>
            <a:noFill/>
            <a:ln w="571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7384" name="Line 61"/>
            <p:cNvSpPr>
              <a:spLocks noChangeShapeType="1"/>
            </p:cNvSpPr>
            <p:nvPr/>
          </p:nvSpPr>
          <p:spPr bwMode="auto">
            <a:xfrm>
              <a:off x="3372" y="2856"/>
              <a:ext cx="336" cy="156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" name="Group 76"/>
          <p:cNvGrpSpPr>
            <a:grpSpLocks/>
          </p:cNvGrpSpPr>
          <p:nvPr/>
        </p:nvGrpSpPr>
        <p:grpSpPr bwMode="auto">
          <a:xfrm>
            <a:off x="5364163" y="3870325"/>
            <a:ext cx="2981325" cy="536575"/>
            <a:chOff x="3379" y="2438"/>
            <a:chExt cx="1878" cy="338"/>
          </a:xfrm>
        </p:grpSpPr>
        <p:sp>
          <p:nvSpPr>
            <p:cNvPr id="57381" name="Rectangle 34"/>
            <p:cNvSpPr>
              <a:spLocks noChangeArrowheads="1"/>
            </p:cNvSpPr>
            <p:nvPr/>
          </p:nvSpPr>
          <p:spPr bwMode="auto">
            <a:xfrm>
              <a:off x="3991" y="2438"/>
              <a:ext cx="1266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Average Product</a:t>
              </a:r>
              <a:endParaRPr lang="en-US" altLang="en-US" sz="2000">
                <a:solidFill>
                  <a:schemeClr val="tx1"/>
                </a:solidFill>
                <a:latin typeface="Arial" charset="0"/>
              </a:endParaRPr>
            </a:p>
          </p:txBody>
        </p:sp>
        <p:sp>
          <p:nvSpPr>
            <p:cNvPr id="57382" name="Line 37"/>
            <p:cNvSpPr>
              <a:spLocks noChangeShapeType="1"/>
            </p:cNvSpPr>
            <p:nvPr/>
          </p:nvSpPr>
          <p:spPr bwMode="auto">
            <a:xfrm flipH="1">
              <a:off x="3379" y="2555"/>
              <a:ext cx="637" cy="22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7350" name="Line 10"/>
          <p:cNvSpPr>
            <a:spLocks noChangeShapeType="1"/>
          </p:cNvSpPr>
          <p:nvPr/>
        </p:nvSpPr>
        <p:spPr bwMode="auto">
          <a:xfrm>
            <a:off x="2209800" y="1858963"/>
            <a:ext cx="0" cy="39957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51" name="Rectangle 14"/>
          <p:cNvSpPr>
            <a:spLocks noChangeArrowheads="1"/>
          </p:cNvSpPr>
          <p:nvPr/>
        </p:nvSpPr>
        <p:spPr bwMode="auto">
          <a:xfrm>
            <a:off x="1739900" y="4914900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10</a:t>
            </a:r>
          </a:p>
        </p:txBody>
      </p:sp>
      <p:sp>
        <p:nvSpPr>
          <p:cNvPr id="57352" name="Rectangle 26"/>
          <p:cNvSpPr>
            <a:spLocks noChangeArrowheads="1"/>
          </p:cNvSpPr>
          <p:nvPr/>
        </p:nvSpPr>
        <p:spPr bwMode="auto">
          <a:xfrm>
            <a:off x="1739900" y="3898900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20</a:t>
            </a:r>
          </a:p>
        </p:txBody>
      </p:sp>
      <p:sp>
        <p:nvSpPr>
          <p:cNvPr id="57353" name="Rectangle 38"/>
          <p:cNvSpPr>
            <a:spLocks noChangeArrowheads="1"/>
          </p:cNvSpPr>
          <p:nvPr/>
        </p:nvSpPr>
        <p:spPr bwMode="auto">
          <a:xfrm>
            <a:off x="6070600" y="1946275"/>
            <a:ext cx="203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7354" name="Line 41"/>
          <p:cNvSpPr>
            <a:spLocks noChangeShapeType="1"/>
          </p:cNvSpPr>
          <p:nvPr/>
        </p:nvSpPr>
        <p:spPr bwMode="auto">
          <a:xfrm>
            <a:off x="2209800" y="1858963"/>
            <a:ext cx="0" cy="39957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55" name="Rectangle 42"/>
          <p:cNvSpPr>
            <a:spLocks noChangeArrowheads="1"/>
          </p:cNvSpPr>
          <p:nvPr/>
        </p:nvSpPr>
        <p:spPr bwMode="auto">
          <a:xfrm>
            <a:off x="1098550" y="1654175"/>
            <a:ext cx="103187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Output</a:t>
            </a:r>
          </a:p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per </a:t>
            </a:r>
          </a:p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Worker</a:t>
            </a:r>
          </a:p>
        </p:txBody>
      </p:sp>
      <p:sp>
        <p:nvSpPr>
          <p:cNvPr id="57356" name="Rectangle 56"/>
          <p:cNvSpPr>
            <a:spLocks noChangeArrowheads="1"/>
          </p:cNvSpPr>
          <p:nvPr/>
        </p:nvSpPr>
        <p:spPr bwMode="auto">
          <a:xfrm>
            <a:off x="1739900" y="2794000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30</a:t>
            </a:r>
          </a:p>
        </p:txBody>
      </p:sp>
      <p:grpSp>
        <p:nvGrpSpPr>
          <p:cNvPr id="57357" name="Group 78"/>
          <p:cNvGrpSpPr>
            <a:grpSpLocks/>
          </p:cNvGrpSpPr>
          <p:nvPr/>
        </p:nvGrpSpPr>
        <p:grpSpPr bwMode="auto">
          <a:xfrm>
            <a:off x="1968500" y="5799138"/>
            <a:ext cx="6284913" cy="449262"/>
            <a:chOff x="1240" y="3653"/>
            <a:chExt cx="3959" cy="283"/>
          </a:xfrm>
        </p:grpSpPr>
        <p:sp>
          <p:nvSpPr>
            <p:cNvPr id="57368" name="Rectangle 50"/>
            <p:cNvSpPr>
              <a:spLocks noChangeArrowheads="1"/>
            </p:cNvSpPr>
            <p:nvPr/>
          </p:nvSpPr>
          <p:spPr bwMode="auto">
            <a:xfrm>
              <a:off x="3236" y="3688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8</a:t>
              </a:r>
            </a:p>
          </p:txBody>
        </p:sp>
        <p:sp>
          <p:nvSpPr>
            <p:cNvPr id="57369" name="Rectangle 43"/>
            <p:cNvSpPr>
              <a:spLocks noChangeArrowheads="1"/>
            </p:cNvSpPr>
            <p:nvPr/>
          </p:nvSpPr>
          <p:spPr bwMode="auto">
            <a:xfrm>
              <a:off x="1240" y="3688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0</a:t>
              </a:r>
            </a:p>
          </p:txBody>
        </p:sp>
        <p:sp>
          <p:nvSpPr>
            <p:cNvPr id="57370" name="Rectangle 44"/>
            <p:cNvSpPr>
              <a:spLocks noChangeArrowheads="1"/>
            </p:cNvSpPr>
            <p:nvPr/>
          </p:nvSpPr>
          <p:spPr bwMode="auto">
            <a:xfrm>
              <a:off x="1739" y="3688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57371" name="Rectangle 45"/>
            <p:cNvSpPr>
              <a:spLocks noChangeArrowheads="1"/>
            </p:cNvSpPr>
            <p:nvPr/>
          </p:nvSpPr>
          <p:spPr bwMode="auto">
            <a:xfrm>
              <a:off x="1988" y="3688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57372" name="Rectangle 46"/>
            <p:cNvSpPr>
              <a:spLocks noChangeArrowheads="1"/>
            </p:cNvSpPr>
            <p:nvPr/>
          </p:nvSpPr>
          <p:spPr bwMode="auto">
            <a:xfrm>
              <a:off x="2238" y="3688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4</a:t>
              </a:r>
            </a:p>
          </p:txBody>
        </p:sp>
        <p:sp>
          <p:nvSpPr>
            <p:cNvPr id="57373" name="Rectangle 47"/>
            <p:cNvSpPr>
              <a:spLocks noChangeArrowheads="1"/>
            </p:cNvSpPr>
            <p:nvPr/>
          </p:nvSpPr>
          <p:spPr bwMode="auto">
            <a:xfrm>
              <a:off x="2488" y="3688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5</a:t>
              </a:r>
            </a:p>
          </p:txBody>
        </p:sp>
        <p:sp>
          <p:nvSpPr>
            <p:cNvPr id="57374" name="Rectangle 48"/>
            <p:cNvSpPr>
              <a:spLocks noChangeArrowheads="1"/>
            </p:cNvSpPr>
            <p:nvPr/>
          </p:nvSpPr>
          <p:spPr bwMode="auto">
            <a:xfrm>
              <a:off x="2737" y="3688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6</a:t>
              </a:r>
            </a:p>
          </p:txBody>
        </p:sp>
        <p:sp>
          <p:nvSpPr>
            <p:cNvPr id="57375" name="Rectangle 49"/>
            <p:cNvSpPr>
              <a:spLocks noChangeArrowheads="1"/>
            </p:cNvSpPr>
            <p:nvPr/>
          </p:nvSpPr>
          <p:spPr bwMode="auto">
            <a:xfrm>
              <a:off x="2987" y="3688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7</a:t>
              </a:r>
            </a:p>
          </p:txBody>
        </p:sp>
        <p:sp>
          <p:nvSpPr>
            <p:cNvPr id="57376" name="Rectangle 51"/>
            <p:cNvSpPr>
              <a:spLocks noChangeArrowheads="1"/>
            </p:cNvSpPr>
            <p:nvPr/>
          </p:nvSpPr>
          <p:spPr bwMode="auto">
            <a:xfrm>
              <a:off x="3486" y="3688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9</a:t>
              </a:r>
            </a:p>
          </p:txBody>
        </p:sp>
        <p:sp>
          <p:nvSpPr>
            <p:cNvPr id="57377" name="Rectangle 52"/>
            <p:cNvSpPr>
              <a:spLocks noChangeArrowheads="1"/>
            </p:cNvSpPr>
            <p:nvPr/>
          </p:nvSpPr>
          <p:spPr bwMode="auto">
            <a:xfrm>
              <a:off x="3736" y="3688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  <p:sp>
          <p:nvSpPr>
            <p:cNvPr id="57378" name="Rectangle 53"/>
            <p:cNvSpPr>
              <a:spLocks noChangeArrowheads="1"/>
            </p:cNvSpPr>
            <p:nvPr/>
          </p:nvSpPr>
          <p:spPr bwMode="auto">
            <a:xfrm>
              <a:off x="1489" y="3688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57379" name="Line 54"/>
            <p:cNvSpPr>
              <a:spLocks noChangeShapeType="1"/>
            </p:cNvSpPr>
            <p:nvPr/>
          </p:nvSpPr>
          <p:spPr bwMode="auto">
            <a:xfrm>
              <a:off x="1392" y="3676"/>
              <a:ext cx="252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80" name="Rectangle 55"/>
            <p:cNvSpPr>
              <a:spLocks noChangeArrowheads="1"/>
            </p:cNvSpPr>
            <p:nvPr/>
          </p:nvSpPr>
          <p:spPr bwMode="auto">
            <a:xfrm>
              <a:off x="3949" y="3653"/>
              <a:ext cx="125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Labor per Month</a:t>
              </a:r>
            </a:p>
          </p:txBody>
        </p:sp>
      </p:grpSp>
      <p:sp>
        <p:nvSpPr>
          <p:cNvPr id="129081" name="Freeform 57"/>
          <p:cNvSpPr>
            <a:spLocks/>
          </p:cNvSpPr>
          <p:nvPr/>
        </p:nvSpPr>
        <p:spPr bwMode="auto">
          <a:xfrm>
            <a:off x="2571750" y="2771775"/>
            <a:ext cx="2811463" cy="3057525"/>
          </a:xfrm>
          <a:custGeom>
            <a:avLst/>
            <a:gdLst>
              <a:gd name="T0" fmla="*/ 0 w 1704"/>
              <a:gd name="T1" fmla="*/ 2147483647 h 1926"/>
              <a:gd name="T2" fmla="*/ 2147483647 w 1704"/>
              <a:gd name="T3" fmla="*/ 2147483647 h 1926"/>
              <a:gd name="T4" fmla="*/ 2147483647 w 1704"/>
              <a:gd name="T5" fmla="*/ 2147483647 h 1926"/>
              <a:gd name="T6" fmla="*/ 2147483647 w 1704"/>
              <a:gd name="T7" fmla="*/ 2147483647 h 1926"/>
              <a:gd name="T8" fmla="*/ 2147483647 w 1704"/>
              <a:gd name="T9" fmla="*/ 2147483647 h 19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04"/>
              <a:gd name="T16" fmla="*/ 0 h 1926"/>
              <a:gd name="T17" fmla="*/ 1704 w 1704"/>
              <a:gd name="T18" fmla="*/ 1926 h 19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04" h="1926">
                <a:moveTo>
                  <a:pt x="0" y="1470"/>
                </a:moveTo>
                <a:cubicBezTo>
                  <a:pt x="173" y="837"/>
                  <a:pt x="346" y="204"/>
                  <a:pt x="468" y="102"/>
                </a:cubicBezTo>
                <a:cubicBezTo>
                  <a:pt x="590" y="0"/>
                  <a:pt x="616" y="632"/>
                  <a:pt x="732" y="858"/>
                </a:cubicBezTo>
                <a:cubicBezTo>
                  <a:pt x="848" y="1084"/>
                  <a:pt x="1002" y="1280"/>
                  <a:pt x="1164" y="1458"/>
                </a:cubicBezTo>
                <a:cubicBezTo>
                  <a:pt x="1326" y="1636"/>
                  <a:pt x="1592" y="1828"/>
                  <a:pt x="1704" y="1926"/>
                </a:cubicBezTo>
              </a:path>
            </a:pathLst>
          </a:custGeom>
          <a:noFill/>
          <a:ln w="57150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grpSp>
        <p:nvGrpSpPr>
          <p:cNvPr id="5" name="Group 79"/>
          <p:cNvGrpSpPr>
            <a:grpSpLocks/>
          </p:cNvGrpSpPr>
          <p:nvPr/>
        </p:nvGrpSpPr>
        <p:grpSpPr bwMode="auto">
          <a:xfrm>
            <a:off x="3352800" y="2917825"/>
            <a:ext cx="738188" cy="2909888"/>
            <a:chOff x="2112" y="1838"/>
            <a:chExt cx="465" cy="1833"/>
          </a:xfrm>
        </p:grpSpPr>
        <p:sp>
          <p:nvSpPr>
            <p:cNvPr id="57364" name="Rectangle 31"/>
            <p:cNvSpPr>
              <a:spLocks noChangeArrowheads="1"/>
            </p:cNvSpPr>
            <p:nvPr/>
          </p:nvSpPr>
          <p:spPr bwMode="auto">
            <a:xfrm>
              <a:off x="2335" y="2323"/>
              <a:ext cx="242" cy="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i="1">
                  <a:solidFill>
                    <a:schemeClr val="tx1"/>
                  </a:solidFill>
                  <a:latin typeface="Arial" charset="0"/>
                </a:rPr>
                <a:t>E</a:t>
              </a:r>
            </a:p>
          </p:txBody>
        </p:sp>
        <p:sp>
          <p:nvSpPr>
            <p:cNvPr id="57365" name="Line 6"/>
            <p:cNvSpPr>
              <a:spLocks noChangeShapeType="1"/>
            </p:cNvSpPr>
            <p:nvPr/>
          </p:nvSpPr>
          <p:spPr bwMode="auto">
            <a:xfrm flipV="1">
              <a:off x="2352" y="2654"/>
              <a:ext cx="0" cy="101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66" name="Oval 28"/>
            <p:cNvSpPr>
              <a:spLocks noChangeArrowheads="1"/>
            </p:cNvSpPr>
            <p:nvPr/>
          </p:nvSpPr>
          <p:spPr bwMode="auto">
            <a:xfrm>
              <a:off x="2304" y="2544"/>
              <a:ext cx="96" cy="96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7367" name="Line 32"/>
            <p:cNvSpPr>
              <a:spLocks noChangeShapeType="1"/>
            </p:cNvSpPr>
            <p:nvPr/>
          </p:nvSpPr>
          <p:spPr bwMode="auto">
            <a:xfrm flipV="1">
              <a:off x="2112" y="1838"/>
              <a:ext cx="0" cy="183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75"/>
          <p:cNvGrpSpPr>
            <a:grpSpLocks/>
          </p:cNvGrpSpPr>
          <p:nvPr/>
        </p:nvGrpSpPr>
        <p:grpSpPr bwMode="auto">
          <a:xfrm>
            <a:off x="3516313" y="2990850"/>
            <a:ext cx="3006725" cy="492125"/>
            <a:chOff x="2215" y="1884"/>
            <a:chExt cx="1894" cy="310"/>
          </a:xfrm>
        </p:grpSpPr>
        <p:sp>
          <p:nvSpPr>
            <p:cNvPr id="57362" name="Rectangle 35"/>
            <p:cNvSpPr>
              <a:spLocks noChangeArrowheads="1"/>
            </p:cNvSpPr>
            <p:nvPr/>
          </p:nvSpPr>
          <p:spPr bwMode="auto">
            <a:xfrm>
              <a:off x="2819" y="1965"/>
              <a:ext cx="129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Marginal Product</a:t>
              </a:r>
              <a:endParaRPr lang="en-US" altLang="en-US" sz="2000">
                <a:solidFill>
                  <a:schemeClr val="tx1"/>
                </a:solidFill>
                <a:latin typeface="Arial" charset="0"/>
              </a:endParaRPr>
            </a:p>
          </p:txBody>
        </p:sp>
        <p:sp>
          <p:nvSpPr>
            <p:cNvPr id="57363" name="Line 36"/>
            <p:cNvSpPr>
              <a:spLocks noChangeShapeType="1"/>
            </p:cNvSpPr>
            <p:nvPr/>
          </p:nvSpPr>
          <p:spPr bwMode="auto">
            <a:xfrm flipH="1" flipV="1">
              <a:off x="2215" y="1884"/>
              <a:ext cx="597" cy="17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9095" name="Text Box 71"/>
          <p:cNvSpPr txBox="1">
            <a:spLocks noChangeArrowheads="1"/>
          </p:cNvSpPr>
          <p:nvPr/>
        </p:nvSpPr>
        <p:spPr bwMode="auto">
          <a:xfrm>
            <a:off x="4210050" y="1446213"/>
            <a:ext cx="4860925" cy="1203325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Left of E: MP &gt; AP &amp; AP is increasing</a:t>
            </a:r>
          </a:p>
          <a:p>
            <a:pPr>
              <a:buFontTx/>
              <a:buChar char="•"/>
            </a:pP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Right of E: MP &lt; AP &amp; AP is decreasing</a:t>
            </a:r>
          </a:p>
          <a:p>
            <a:pPr>
              <a:buFontTx/>
              <a:buChar char="•"/>
            </a:pP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At E: MP = AP &amp; AP is at its maximum</a:t>
            </a:r>
          </a:p>
          <a:p>
            <a:pPr>
              <a:buFontTx/>
              <a:buChar char="•"/>
            </a:pP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At 8 units, MP is zero and output is at max</a:t>
            </a:r>
            <a:endParaRPr lang="en-US" altLang="en-US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9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12909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2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1290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290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290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81" grpId="0" animBg="1"/>
      <p:bldP spid="129095" grpId="0" build="p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Marginal &amp; Average Product</a:t>
            </a:r>
          </a:p>
        </p:txBody>
      </p:sp>
      <p:sp>
        <p:nvSpPr>
          <p:cNvPr id="131081" name="Rectangle 9"/>
          <p:cNvSpPr>
            <a:spLocks noGrp="1" noChangeArrowheads="1"/>
          </p:cNvSpPr>
          <p:nvPr>
            <p:ph idx="1"/>
          </p:nvPr>
        </p:nvSpPr>
        <p:spPr>
          <a:xfrm>
            <a:off x="828675" y="1371600"/>
            <a:ext cx="7854950" cy="5359400"/>
          </a:xfrm>
        </p:spPr>
        <p:txBody>
          <a:bodyPr/>
          <a:lstStyle/>
          <a:p>
            <a:pPr eaLnBrk="1" hangingPunct="1"/>
            <a:r>
              <a:rPr lang="en-US" altLang="en-US" sz="5400">
                <a:latin typeface="Angsana New" charset="0"/>
              </a:rPr>
              <a:t>When MP &gt; AP,  AP is increasing</a:t>
            </a:r>
          </a:p>
          <a:p>
            <a:pPr eaLnBrk="1" hangingPunct="1"/>
            <a:r>
              <a:rPr lang="en-US" altLang="en-US" sz="5400">
                <a:latin typeface="Angsana New" charset="0"/>
              </a:rPr>
              <a:t>When MP &gt; AP,  AP is decreasing</a:t>
            </a:r>
          </a:p>
          <a:p>
            <a:pPr eaLnBrk="1" hangingPunct="1"/>
            <a:r>
              <a:rPr lang="en-US" altLang="en-US" sz="5400">
                <a:latin typeface="Angsana New" charset="0"/>
              </a:rPr>
              <a:t>MP crosses AP at its maximum</a:t>
            </a:r>
          </a:p>
          <a:p>
            <a:pPr eaLnBrk="1" hangingPunct="1"/>
            <a:r>
              <a:rPr lang="en-US" altLang="en-US" sz="5400">
                <a:latin typeface="Angsana New" charset="0"/>
              </a:rPr>
              <a:t>When MP = 0, TP is at its maximum</a:t>
            </a:r>
          </a:p>
          <a:p>
            <a:pPr eaLnBrk="1" hangingPunct="1"/>
            <a:endParaRPr lang="en-US" altLang="en-US" sz="5400">
              <a:latin typeface="Angsana New" charset="0"/>
            </a:endParaRPr>
          </a:p>
        </p:txBody>
      </p:sp>
      <p:sp>
        <p:nvSpPr>
          <p:cNvPr id="5939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E4668514-A873-FD42-8F40-D51580948479}" type="slidenum">
              <a:rPr lang="en-US" altLang="en-US" sz="2600">
                <a:solidFill>
                  <a:srgbClr val="000000"/>
                </a:solidFill>
              </a:rPr>
              <a:pPr/>
              <a:t>19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1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1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10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10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81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Example</a:t>
            </a:r>
          </a:p>
        </p:txBody>
      </p:sp>
      <p:sp>
        <p:nvSpPr>
          <p:cNvPr id="61443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7239000" y="6373813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4B4C2C64-472B-F24A-A103-AC2059513F1C}" type="slidenum">
              <a:rPr lang="en-US" altLang="en-US" sz="3200">
                <a:solidFill>
                  <a:srgbClr val="000000"/>
                </a:solidFill>
                <a:latin typeface="Angsana New" charset="0"/>
              </a:rPr>
              <a:pPr/>
              <a:t>20</a:t>
            </a:fld>
            <a:endParaRPr lang="en-US" altLang="en-US" sz="3200">
              <a:solidFill>
                <a:srgbClr val="000000"/>
              </a:solidFill>
              <a:latin typeface="Angsana New" charset="0"/>
            </a:endParaRPr>
          </a:p>
        </p:txBody>
      </p:sp>
      <p:pic>
        <p:nvPicPr>
          <p:cNvPr id="61444" name="Picture 4" descr="englehart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5" t="30811" r="51968" b="6487"/>
          <a:stretch>
            <a:fillRect/>
          </a:stretch>
        </p:blipFill>
        <p:spPr bwMode="auto">
          <a:xfrm>
            <a:off x="1809750" y="1276350"/>
            <a:ext cx="690563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5" name="Picture 5" descr="englehart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5" t="30811" r="51968" b="6487"/>
          <a:stretch>
            <a:fillRect/>
          </a:stretch>
        </p:blipFill>
        <p:spPr bwMode="auto">
          <a:xfrm>
            <a:off x="2552700" y="1281113"/>
            <a:ext cx="690563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6" name="Picture 6" descr="englehart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5" t="30811" r="51968" b="6487"/>
          <a:stretch>
            <a:fillRect/>
          </a:stretch>
        </p:blipFill>
        <p:spPr bwMode="auto">
          <a:xfrm>
            <a:off x="3305175" y="1252538"/>
            <a:ext cx="690563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7" name="TextBox 7"/>
          <p:cNvSpPr txBox="1">
            <a:spLocks noChangeArrowheads="1"/>
          </p:cNvSpPr>
          <p:nvPr/>
        </p:nvSpPr>
        <p:spPr bwMode="auto">
          <a:xfrm>
            <a:off x="4289425" y="1651000"/>
            <a:ext cx="3875088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lnSpc>
                <a:spcPts val="3600"/>
              </a:lnSpc>
            </a:pPr>
            <a:r>
              <a:rPr lang="en-US" altLang="en-US" sz="6000">
                <a:solidFill>
                  <a:srgbClr val="000000"/>
                </a:solidFill>
                <a:latin typeface="Angsana New" charset="0"/>
              </a:rPr>
              <a:t>=  70kg/person</a:t>
            </a: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4538663" y="5413375"/>
            <a:ext cx="4241800" cy="538163"/>
            <a:chOff x="4538107" y="5413963"/>
            <a:chExt cx="4243059" cy="537470"/>
          </a:xfrm>
        </p:grpSpPr>
        <p:sp>
          <p:nvSpPr>
            <p:cNvPr id="61460" name="Right Arrow 10"/>
            <p:cNvSpPr>
              <a:spLocks noChangeArrowheads="1"/>
            </p:cNvSpPr>
            <p:nvPr/>
          </p:nvSpPr>
          <p:spPr bwMode="auto">
            <a:xfrm>
              <a:off x="4538107" y="5450728"/>
              <a:ext cx="827705" cy="47087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3200">
                <a:solidFill>
                  <a:schemeClr val="tx1"/>
                </a:solidFill>
                <a:latin typeface="Angsana New" charset="0"/>
              </a:endParaRPr>
            </a:p>
          </p:txBody>
        </p:sp>
        <p:sp>
          <p:nvSpPr>
            <p:cNvPr id="61461" name="TextBox 11"/>
            <p:cNvSpPr txBox="1">
              <a:spLocks noChangeArrowheads="1"/>
            </p:cNvSpPr>
            <p:nvPr/>
          </p:nvSpPr>
          <p:spPr bwMode="auto">
            <a:xfrm>
              <a:off x="5583907" y="5413963"/>
              <a:ext cx="3197259" cy="537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lnSpc>
                  <a:spcPts val="3600"/>
                </a:lnSpc>
              </a:pPr>
              <a:r>
                <a:rPr lang="en-US" altLang="en-US" sz="6000">
                  <a:solidFill>
                    <a:srgbClr val="000000"/>
                  </a:solidFill>
                  <a:latin typeface="Angsana New" charset="0"/>
                </a:rPr>
                <a:t>&gt;  70kg/Person</a:t>
              </a:r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4519613" y="3597275"/>
            <a:ext cx="4624387" cy="538163"/>
            <a:chOff x="4519256" y="3597252"/>
            <a:chExt cx="4624568" cy="539055"/>
          </a:xfrm>
        </p:grpSpPr>
        <p:sp>
          <p:nvSpPr>
            <p:cNvPr id="61458" name="Right Arrow 14"/>
            <p:cNvSpPr>
              <a:spLocks noChangeArrowheads="1"/>
            </p:cNvSpPr>
            <p:nvPr/>
          </p:nvSpPr>
          <p:spPr bwMode="auto">
            <a:xfrm>
              <a:off x="4519256" y="3634017"/>
              <a:ext cx="827705" cy="47087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3200">
                <a:solidFill>
                  <a:schemeClr val="tx1"/>
                </a:solidFill>
                <a:latin typeface="Angsana New" charset="0"/>
              </a:endParaRPr>
            </a:p>
          </p:txBody>
        </p:sp>
        <p:sp>
          <p:nvSpPr>
            <p:cNvPr id="61459" name="TextBox 15"/>
            <p:cNvSpPr txBox="1">
              <a:spLocks noChangeArrowheads="1"/>
            </p:cNvSpPr>
            <p:nvPr/>
          </p:nvSpPr>
          <p:spPr bwMode="auto">
            <a:xfrm>
              <a:off x="5565055" y="3597252"/>
              <a:ext cx="3578769" cy="539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lnSpc>
                  <a:spcPts val="3600"/>
                </a:lnSpc>
              </a:pPr>
              <a:r>
                <a:rPr lang="en-US" altLang="en-US" sz="6000">
                  <a:solidFill>
                    <a:srgbClr val="000000"/>
                  </a:solidFill>
                  <a:latin typeface="Angsana New" charset="0"/>
                </a:rPr>
                <a:t>&lt;  70kg/Person</a:t>
              </a:r>
            </a:p>
          </p:txBody>
        </p:sp>
      </p:grp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1825625" y="3151188"/>
            <a:ext cx="2212975" cy="1511300"/>
            <a:chOff x="2125803" y="3151423"/>
            <a:chExt cx="2212513" cy="1511297"/>
          </a:xfrm>
        </p:grpSpPr>
        <p:sp>
          <p:nvSpPr>
            <p:cNvPr id="61455" name="TextBox 12"/>
            <p:cNvSpPr txBox="1">
              <a:spLocks noChangeArrowheads="1"/>
            </p:cNvSpPr>
            <p:nvPr/>
          </p:nvSpPr>
          <p:spPr bwMode="auto">
            <a:xfrm>
              <a:off x="2125803" y="3582986"/>
              <a:ext cx="424089" cy="538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lnSpc>
                  <a:spcPts val="3600"/>
                </a:lnSpc>
              </a:pPr>
              <a:r>
                <a:rPr lang="en-US" altLang="en-US" sz="6000">
                  <a:solidFill>
                    <a:srgbClr val="000000"/>
                  </a:solidFill>
                  <a:latin typeface="Angsana New" charset="0"/>
                </a:rPr>
                <a:t>+</a:t>
              </a:r>
            </a:p>
          </p:txBody>
        </p:sp>
        <p:pic>
          <p:nvPicPr>
            <p:cNvPr id="61456" name="Picture 13" descr="englehart.gif"/>
            <p:cNvPicPr>
              <a:picLocks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62" t="30811" r="80315" b="6487"/>
            <a:stretch>
              <a:fillRect/>
            </a:stretch>
          </p:blipFill>
          <p:spPr bwMode="auto">
            <a:xfrm>
              <a:off x="2920030" y="3151423"/>
              <a:ext cx="462144" cy="1511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457" name="TextBox 16"/>
            <p:cNvSpPr txBox="1">
              <a:spLocks noChangeArrowheads="1"/>
            </p:cNvSpPr>
            <p:nvPr/>
          </p:nvSpPr>
          <p:spPr bwMode="auto">
            <a:xfrm>
              <a:off x="3519761" y="3438812"/>
              <a:ext cx="818555" cy="1000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lnSpc>
                  <a:spcPts val="3600"/>
                </a:lnSpc>
              </a:pPr>
              <a:r>
                <a:rPr lang="en-US" altLang="en-US" sz="6000">
                  <a:solidFill>
                    <a:srgbClr val="000000"/>
                  </a:solidFill>
                  <a:latin typeface="Angsana New" charset="0"/>
                </a:rPr>
                <a:t>50 kg</a:t>
              </a:r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1730375" y="5038725"/>
            <a:ext cx="2251075" cy="1511300"/>
            <a:chOff x="1730795" y="5039478"/>
            <a:chExt cx="2250748" cy="1511297"/>
          </a:xfrm>
        </p:grpSpPr>
        <p:sp>
          <p:nvSpPr>
            <p:cNvPr id="61452" name="TextBox 8"/>
            <p:cNvSpPr txBox="1">
              <a:spLocks noChangeArrowheads="1"/>
            </p:cNvSpPr>
            <p:nvPr/>
          </p:nvSpPr>
          <p:spPr bwMode="auto">
            <a:xfrm>
              <a:off x="1730795" y="5399697"/>
              <a:ext cx="424089" cy="538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lnSpc>
                  <a:spcPts val="3600"/>
                </a:lnSpc>
              </a:pPr>
              <a:r>
                <a:rPr lang="en-US" altLang="en-US" sz="6000">
                  <a:solidFill>
                    <a:srgbClr val="000000"/>
                  </a:solidFill>
                  <a:latin typeface="Angsana New" charset="0"/>
                </a:rPr>
                <a:t>+</a:t>
              </a:r>
            </a:p>
          </p:txBody>
        </p:sp>
        <p:pic>
          <p:nvPicPr>
            <p:cNvPr id="61453" name="Picture 9" descr="englehart.gif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425" t="30811" r="23622" b="6487"/>
            <a:stretch>
              <a:fillRect/>
            </a:stretch>
          </p:blipFill>
          <p:spPr bwMode="auto">
            <a:xfrm>
              <a:off x="2322513" y="5039478"/>
              <a:ext cx="924999" cy="1511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454" name="TextBox 18"/>
            <p:cNvSpPr txBox="1">
              <a:spLocks noChangeArrowheads="1"/>
            </p:cNvSpPr>
            <p:nvPr/>
          </p:nvSpPr>
          <p:spPr bwMode="auto">
            <a:xfrm>
              <a:off x="3310268" y="5352332"/>
              <a:ext cx="671275" cy="1000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lnSpc>
                  <a:spcPts val="3600"/>
                </a:lnSpc>
              </a:pPr>
              <a:r>
                <a:rPr lang="en-US" altLang="en-US" sz="6000">
                  <a:solidFill>
                    <a:srgbClr val="000000"/>
                  </a:solidFill>
                  <a:latin typeface="Angsana New" charset="0"/>
                </a:rPr>
                <a:t>90 kg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Product Curves</a:t>
            </a:r>
          </a:p>
        </p:txBody>
      </p:sp>
      <p:sp>
        <p:nvSpPr>
          <p:cNvPr id="322563" name="Rectangle 3"/>
          <p:cNvSpPr>
            <a:spLocks noGrp="1" noChangeArrowheads="1"/>
          </p:cNvSpPr>
          <p:nvPr>
            <p:ph idx="1"/>
          </p:nvPr>
        </p:nvSpPr>
        <p:spPr>
          <a:xfrm>
            <a:off x="912813" y="1277938"/>
            <a:ext cx="7770812" cy="5137150"/>
          </a:xfrm>
        </p:spPr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</a:rPr>
              <a:t>We can show a geometric relationship between the total product and the average and marginal product curves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Slope of line from origin to any point on the total product curve is the average product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At point B, AP = 60/3 = 20 which is the same as the slope of the line from the origin to point B on the total product curve</a:t>
            </a:r>
          </a:p>
        </p:txBody>
      </p:sp>
      <p:sp>
        <p:nvSpPr>
          <p:cNvPr id="6451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4C249E70-D4A1-F842-9AC3-95D632CF31D1}" type="slidenum">
              <a:rPr lang="en-US" altLang="en-US" sz="2600">
                <a:solidFill>
                  <a:srgbClr val="000000"/>
                </a:solidFill>
              </a:rPr>
              <a:pPr/>
              <a:t>21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2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2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2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2563" grpId="0" build="p" bldLvl="2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Product Curves</a:t>
            </a:r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BB196236-5D56-1F46-81BA-A8F0CD25E49E}" type="slidenum">
              <a:rPr lang="en-US" altLang="en-US" sz="2600">
                <a:solidFill>
                  <a:srgbClr val="000000"/>
                </a:solidFill>
              </a:rPr>
              <a:pPr/>
              <a:t>22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66564" name="Line 45"/>
          <p:cNvSpPr>
            <a:spLocks noChangeShapeType="1"/>
          </p:cNvSpPr>
          <p:nvPr/>
        </p:nvSpPr>
        <p:spPr bwMode="auto">
          <a:xfrm>
            <a:off x="5541963" y="2473325"/>
            <a:ext cx="0" cy="30654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65" name="Rectangle 46"/>
          <p:cNvSpPr>
            <a:spLocks noChangeArrowheads="1"/>
          </p:cNvSpPr>
          <p:nvPr/>
        </p:nvSpPr>
        <p:spPr bwMode="auto">
          <a:xfrm>
            <a:off x="5060950" y="4803775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10</a:t>
            </a:r>
          </a:p>
        </p:txBody>
      </p:sp>
      <p:grpSp>
        <p:nvGrpSpPr>
          <p:cNvPr id="2" name="Group 78"/>
          <p:cNvGrpSpPr>
            <a:grpSpLocks/>
          </p:cNvGrpSpPr>
          <p:nvPr/>
        </p:nvGrpSpPr>
        <p:grpSpPr bwMode="auto">
          <a:xfrm>
            <a:off x="5819775" y="3173413"/>
            <a:ext cx="2514600" cy="2346325"/>
            <a:chOff x="3666" y="1999"/>
            <a:chExt cx="1584" cy="1478"/>
          </a:xfrm>
        </p:grpSpPr>
        <p:sp>
          <p:nvSpPr>
            <p:cNvPr id="66622" name="Freeform 41"/>
            <p:cNvSpPr>
              <a:spLocks/>
            </p:cNvSpPr>
            <p:nvPr/>
          </p:nvSpPr>
          <p:spPr bwMode="auto">
            <a:xfrm>
              <a:off x="3666" y="1999"/>
              <a:ext cx="1291" cy="1478"/>
            </a:xfrm>
            <a:custGeom>
              <a:avLst/>
              <a:gdLst>
                <a:gd name="T0" fmla="*/ 0 w 1704"/>
                <a:gd name="T1" fmla="*/ 80 h 1926"/>
                <a:gd name="T2" fmla="*/ 23 w 1704"/>
                <a:gd name="T3" fmla="*/ 5 h 1926"/>
                <a:gd name="T4" fmla="*/ 35 w 1704"/>
                <a:gd name="T5" fmla="*/ 47 h 1926"/>
                <a:gd name="T6" fmla="*/ 55 w 1704"/>
                <a:gd name="T7" fmla="*/ 80 h 1926"/>
                <a:gd name="T8" fmla="*/ 80 w 1704"/>
                <a:gd name="T9" fmla="*/ 105 h 19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04"/>
                <a:gd name="T16" fmla="*/ 0 h 1926"/>
                <a:gd name="T17" fmla="*/ 1704 w 1704"/>
                <a:gd name="T18" fmla="*/ 1926 h 19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04" h="1926">
                  <a:moveTo>
                    <a:pt x="0" y="1470"/>
                  </a:moveTo>
                  <a:cubicBezTo>
                    <a:pt x="173" y="837"/>
                    <a:pt x="346" y="204"/>
                    <a:pt x="468" y="102"/>
                  </a:cubicBezTo>
                  <a:cubicBezTo>
                    <a:pt x="590" y="0"/>
                    <a:pt x="616" y="632"/>
                    <a:pt x="732" y="858"/>
                  </a:cubicBezTo>
                  <a:cubicBezTo>
                    <a:pt x="848" y="1084"/>
                    <a:pt x="1002" y="1280"/>
                    <a:pt x="1164" y="1458"/>
                  </a:cubicBezTo>
                  <a:cubicBezTo>
                    <a:pt x="1326" y="1636"/>
                    <a:pt x="1592" y="1828"/>
                    <a:pt x="1704" y="1926"/>
                  </a:cubicBezTo>
                </a:path>
              </a:pathLst>
            </a:custGeom>
            <a:noFill/>
            <a:ln w="57150">
              <a:solidFill>
                <a:srgbClr val="66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6623" name="Freeform 42"/>
            <p:cNvSpPr>
              <a:spLocks/>
            </p:cNvSpPr>
            <p:nvPr/>
          </p:nvSpPr>
          <p:spPr bwMode="auto">
            <a:xfrm>
              <a:off x="3683" y="2590"/>
              <a:ext cx="1275" cy="529"/>
            </a:xfrm>
            <a:custGeom>
              <a:avLst/>
              <a:gdLst>
                <a:gd name="T0" fmla="*/ 0 w 1680"/>
                <a:gd name="T1" fmla="*/ 38 h 688"/>
                <a:gd name="T2" fmla="*/ 35 w 1680"/>
                <a:gd name="T3" fmla="*/ 4 h 688"/>
                <a:gd name="T4" fmla="*/ 80 w 1680"/>
                <a:gd name="T5" fmla="*/ 17 h 688"/>
                <a:gd name="T6" fmla="*/ 0 60000 65536"/>
                <a:gd name="T7" fmla="*/ 0 60000 65536"/>
                <a:gd name="T8" fmla="*/ 0 60000 65536"/>
                <a:gd name="T9" fmla="*/ 0 w 1680"/>
                <a:gd name="T10" fmla="*/ 0 h 688"/>
                <a:gd name="T11" fmla="*/ 1680 w 1680"/>
                <a:gd name="T12" fmla="*/ 688 h 6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80" h="688">
                  <a:moveTo>
                    <a:pt x="0" y="688"/>
                  </a:moveTo>
                  <a:cubicBezTo>
                    <a:pt x="220" y="408"/>
                    <a:pt x="440" y="128"/>
                    <a:pt x="720" y="64"/>
                  </a:cubicBezTo>
                  <a:cubicBezTo>
                    <a:pt x="1000" y="0"/>
                    <a:pt x="1340" y="152"/>
                    <a:pt x="1680" y="304"/>
                  </a:cubicBezTo>
                </a:path>
              </a:pathLst>
            </a:custGeom>
            <a:noFill/>
            <a:ln w="571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6624" name="Line 43"/>
            <p:cNvSpPr>
              <a:spLocks noChangeShapeType="1"/>
            </p:cNvSpPr>
            <p:nvPr/>
          </p:nvSpPr>
          <p:spPr bwMode="auto">
            <a:xfrm>
              <a:off x="4995" y="2851"/>
              <a:ext cx="255" cy="12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6625" name="Oval 49"/>
            <p:cNvSpPr>
              <a:spLocks noChangeArrowheads="1"/>
            </p:cNvSpPr>
            <p:nvPr/>
          </p:nvSpPr>
          <p:spPr bwMode="auto">
            <a:xfrm>
              <a:off x="4183" y="2612"/>
              <a:ext cx="74" cy="75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66567" name="Line 53"/>
          <p:cNvSpPr>
            <a:spLocks noChangeShapeType="1"/>
          </p:cNvSpPr>
          <p:nvPr/>
        </p:nvSpPr>
        <p:spPr bwMode="auto">
          <a:xfrm>
            <a:off x="5541963" y="2473325"/>
            <a:ext cx="0" cy="30654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68" name="Rectangle 65"/>
          <p:cNvSpPr>
            <a:spLocks noChangeArrowheads="1"/>
          </p:cNvSpPr>
          <p:nvPr/>
        </p:nvSpPr>
        <p:spPr bwMode="auto">
          <a:xfrm>
            <a:off x="5076825" y="3190875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30</a:t>
            </a:r>
          </a:p>
        </p:txBody>
      </p:sp>
      <p:sp>
        <p:nvSpPr>
          <p:cNvPr id="66569" name="Rectangle 66"/>
          <p:cNvSpPr>
            <a:spLocks noChangeArrowheads="1"/>
          </p:cNvSpPr>
          <p:nvPr/>
        </p:nvSpPr>
        <p:spPr bwMode="auto">
          <a:xfrm>
            <a:off x="4930775" y="2362200"/>
            <a:ext cx="52387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q/L</a:t>
            </a:r>
          </a:p>
        </p:txBody>
      </p:sp>
      <p:grpSp>
        <p:nvGrpSpPr>
          <p:cNvPr id="66570" name="Group 75"/>
          <p:cNvGrpSpPr>
            <a:grpSpLocks/>
          </p:cNvGrpSpPr>
          <p:nvPr/>
        </p:nvGrpSpPr>
        <p:grpSpPr bwMode="auto">
          <a:xfrm>
            <a:off x="5357813" y="5526088"/>
            <a:ext cx="3448050" cy="688975"/>
            <a:chOff x="3375" y="3481"/>
            <a:chExt cx="2172" cy="434"/>
          </a:xfrm>
        </p:grpSpPr>
        <p:sp>
          <p:nvSpPr>
            <p:cNvPr id="66609" name="Rectangle 44"/>
            <p:cNvSpPr>
              <a:spLocks noChangeArrowheads="1"/>
            </p:cNvSpPr>
            <p:nvPr/>
          </p:nvSpPr>
          <p:spPr bwMode="auto">
            <a:xfrm>
              <a:off x="4893" y="3495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8</a:t>
              </a:r>
            </a:p>
          </p:txBody>
        </p:sp>
        <p:sp>
          <p:nvSpPr>
            <p:cNvPr id="66610" name="Rectangle 54"/>
            <p:cNvSpPr>
              <a:spLocks noChangeArrowheads="1"/>
            </p:cNvSpPr>
            <p:nvPr/>
          </p:nvSpPr>
          <p:spPr bwMode="auto">
            <a:xfrm>
              <a:off x="3375" y="3495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0</a:t>
              </a:r>
            </a:p>
          </p:txBody>
        </p:sp>
        <p:sp>
          <p:nvSpPr>
            <p:cNvPr id="66611" name="Rectangle 55"/>
            <p:cNvSpPr>
              <a:spLocks noChangeArrowheads="1"/>
            </p:cNvSpPr>
            <p:nvPr/>
          </p:nvSpPr>
          <p:spPr bwMode="auto">
            <a:xfrm>
              <a:off x="3754" y="3495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66612" name="Rectangle 56"/>
            <p:cNvSpPr>
              <a:spLocks noChangeArrowheads="1"/>
            </p:cNvSpPr>
            <p:nvPr/>
          </p:nvSpPr>
          <p:spPr bwMode="auto">
            <a:xfrm>
              <a:off x="3945" y="3495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66613" name="Rectangle 57"/>
            <p:cNvSpPr>
              <a:spLocks noChangeArrowheads="1"/>
            </p:cNvSpPr>
            <p:nvPr/>
          </p:nvSpPr>
          <p:spPr bwMode="auto">
            <a:xfrm>
              <a:off x="4133" y="3495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4</a:t>
              </a:r>
            </a:p>
          </p:txBody>
        </p:sp>
        <p:sp>
          <p:nvSpPr>
            <p:cNvPr id="66614" name="Rectangle 58"/>
            <p:cNvSpPr>
              <a:spLocks noChangeArrowheads="1"/>
            </p:cNvSpPr>
            <p:nvPr/>
          </p:nvSpPr>
          <p:spPr bwMode="auto">
            <a:xfrm>
              <a:off x="4323" y="3495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5</a:t>
              </a:r>
            </a:p>
          </p:txBody>
        </p:sp>
        <p:sp>
          <p:nvSpPr>
            <p:cNvPr id="66615" name="Rectangle 59"/>
            <p:cNvSpPr>
              <a:spLocks noChangeArrowheads="1"/>
            </p:cNvSpPr>
            <p:nvPr/>
          </p:nvSpPr>
          <p:spPr bwMode="auto">
            <a:xfrm>
              <a:off x="4511" y="3495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6</a:t>
              </a:r>
            </a:p>
          </p:txBody>
        </p:sp>
        <p:sp>
          <p:nvSpPr>
            <p:cNvPr id="66616" name="Rectangle 60"/>
            <p:cNvSpPr>
              <a:spLocks noChangeArrowheads="1"/>
            </p:cNvSpPr>
            <p:nvPr/>
          </p:nvSpPr>
          <p:spPr bwMode="auto">
            <a:xfrm>
              <a:off x="4701" y="3495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7</a:t>
              </a:r>
            </a:p>
          </p:txBody>
        </p:sp>
        <p:sp>
          <p:nvSpPr>
            <p:cNvPr id="66617" name="Rectangle 61"/>
            <p:cNvSpPr>
              <a:spLocks noChangeArrowheads="1"/>
            </p:cNvSpPr>
            <p:nvPr/>
          </p:nvSpPr>
          <p:spPr bwMode="auto">
            <a:xfrm>
              <a:off x="5080" y="3493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9</a:t>
              </a:r>
            </a:p>
          </p:txBody>
        </p:sp>
        <p:sp>
          <p:nvSpPr>
            <p:cNvPr id="66618" name="Rectangle 62"/>
            <p:cNvSpPr>
              <a:spLocks noChangeArrowheads="1"/>
            </p:cNvSpPr>
            <p:nvPr/>
          </p:nvSpPr>
          <p:spPr bwMode="auto">
            <a:xfrm>
              <a:off x="5273" y="3491"/>
              <a:ext cx="27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  <p:sp>
          <p:nvSpPr>
            <p:cNvPr id="66619" name="Rectangle 63"/>
            <p:cNvSpPr>
              <a:spLocks noChangeArrowheads="1"/>
            </p:cNvSpPr>
            <p:nvPr/>
          </p:nvSpPr>
          <p:spPr bwMode="auto">
            <a:xfrm>
              <a:off x="3566" y="3490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66620" name="Line 64"/>
            <p:cNvSpPr>
              <a:spLocks noChangeShapeType="1"/>
            </p:cNvSpPr>
            <p:nvPr/>
          </p:nvSpPr>
          <p:spPr bwMode="auto">
            <a:xfrm>
              <a:off x="3491" y="3481"/>
              <a:ext cx="191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621" name="Rectangle 67"/>
            <p:cNvSpPr>
              <a:spLocks noChangeArrowheads="1"/>
            </p:cNvSpPr>
            <p:nvPr/>
          </p:nvSpPr>
          <p:spPr bwMode="auto">
            <a:xfrm>
              <a:off x="4971" y="3705"/>
              <a:ext cx="470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Labor</a:t>
              </a:r>
            </a:p>
          </p:txBody>
        </p:sp>
      </p:grpSp>
      <p:sp>
        <p:nvSpPr>
          <p:cNvPr id="323588" name="Line 4"/>
          <p:cNvSpPr>
            <a:spLocks noChangeShapeType="1"/>
          </p:cNvSpPr>
          <p:nvPr/>
        </p:nvSpPr>
        <p:spPr bwMode="auto">
          <a:xfrm flipV="1">
            <a:off x="1319213" y="4351338"/>
            <a:ext cx="968375" cy="1144587"/>
          </a:xfrm>
          <a:prstGeom prst="line">
            <a:avLst/>
          </a:prstGeom>
          <a:noFill/>
          <a:ln w="28575">
            <a:solidFill>
              <a:srgbClr val="9933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3591" name="Freeform 7"/>
          <p:cNvSpPr>
            <a:spLocks/>
          </p:cNvSpPr>
          <p:nvPr/>
        </p:nvSpPr>
        <p:spPr bwMode="auto">
          <a:xfrm>
            <a:off x="1339850" y="2841625"/>
            <a:ext cx="2674938" cy="2649538"/>
          </a:xfrm>
          <a:custGeom>
            <a:avLst/>
            <a:gdLst>
              <a:gd name="T0" fmla="*/ 0 w 1968"/>
              <a:gd name="T1" fmla="*/ 2147483647 h 2088"/>
              <a:gd name="T2" fmla="*/ 2147483647 w 1968"/>
              <a:gd name="T3" fmla="*/ 2147483647 h 2088"/>
              <a:gd name="T4" fmla="*/ 2147483647 w 1968"/>
              <a:gd name="T5" fmla="*/ 2147483647 h 2088"/>
              <a:gd name="T6" fmla="*/ 2147483647 w 1968"/>
              <a:gd name="T7" fmla="*/ 2147483647 h 2088"/>
              <a:gd name="T8" fmla="*/ 2147483647 w 1968"/>
              <a:gd name="T9" fmla="*/ 2147483647 h 2088"/>
              <a:gd name="T10" fmla="*/ 2147483647 w 1968"/>
              <a:gd name="T11" fmla="*/ 0 h 208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68"/>
              <a:gd name="T19" fmla="*/ 0 h 2088"/>
              <a:gd name="T20" fmla="*/ 1968 w 1968"/>
              <a:gd name="T21" fmla="*/ 2088 h 208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68" h="2088">
                <a:moveTo>
                  <a:pt x="0" y="2088"/>
                </a:moveTo>
                <a:cubicBezTo>
                  <a:pt x="185" y="1953"/>
                  <a:pt x="370" y="1818"/>
                  <a:pt x="492" y="1668"/>
                </a:cubicBezTo>
                <a:cubicBezTo>
                  <a:pt x="614" y="1518"/>
                  <a:pt x="652" y="1354"/>
                  <a:pt x="732" y="1188"/>
                </a:cubicBezTo>
                <a:cubicBezTo>
                  <a:pt x="812" y="1022"/>
                  <a:pt x="848" y="844"/>
                  <a:pt x="972" y="672"/>
                </a:cubicBezTo>
                <a:cubicBezTo>
                  <a:pt x="1096" y="500"/>
                  <a:pt x="1310" y="268"/>
                  <a:pt x="1476" y="156"/>
                </a:cubicBezTo>
                <a:cubicBezTo>
                  <a:pt x="1642" y="44"/>
                  <a:pt x="1866" y="32"/>
                  <a:pt x="1968" y="0"/>
                </a:cubicBezTo>
              </a:path>
            </a:pathLst>
          </a:custGeom>
          <a:noFill/>
          <a:ln w="57150">
            <a:solidFill>
              <a:srgbClr val="3366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66573" name="Line 10"/>
          <p:cNvSpPr>
            <a:spLocks noChangeShapeType="1"/>
          </p:cNvSpPr>
          <p:nvPr/>
        </p:nvSpPr>
        <p:spPr bwMode="auto">
          <a:xfrm>
            <a:off x="1339850" y="2317750"/>
            <a:ext cx="0" cy="3194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4" name="Rectangle 13"/>
          <p:cNvSpPr>
            <a:spLocks noChangeArrowheads="1"/>
          </p:cNvSpPr>
          <p:nvPr/>
        </p:nvSpPr>
        <p:spPr bwMode="auto">
          <a:xfrm>
            <a:off x="890588" y="2155825"/>
            <a:ext cx="32067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q</a:t>
            </a:r>
          </a:p>
        </p:txBody>
      </p:sp>
      <p:sp>
        <p:nvSpPr>
          <p:cNvPr id="66575" name="Rectangle 15"/>
          <p:cNvSpPr>
            <a:spLocks noChangeArrowheads="1"/>
          </p:cNvSpPr>
          <p:nvPr/>
        </p:nvSpPr>
        <p:spPr bwMode="auto">
          <a:xfrm>
            <a:off x="739775" y="2649538"/>
            <a:ext cx="561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112</a:t>
            </a:r>
          </a:p>
        </p:txBody>
      </p:sp>
      <p:grpSp>
        <p:nvGrpSpPr>
          <p:cNvPr id="66576" name="Group 71"/>
          <p:cNvGrpSpPr>
            <a:grpSpLocks/>
          </p:cNvGrpSpPr>
          <p:nvPr/>
        </p:nvGrpSpPr>
        <p:grpSpPr bwMode="auto">
          <a:xfrm>
            <a:off x="1133475" y="5495925"/>
            <a:ext cx="3867150" cy="669925"/>
            <a:chOff x="833" y="3486"/>
            <a:chExt cx="2370" cy="418"/>
          </a:xfrm>
        </p:grpSpPr>
        <p:sp>
          <p:nvSpPr>
            <p:cNvPr id="66596" name="Line 11"/>
            <p:cNvSpPr>
              <a:spLocks noChangeShapeType="1"/>
            </p:cNvSpPr>
            <p:nvPr/>
          </p:nvSpPr>
          <p:spPr bwMode="auto">
            <a:xfrm>
              <a:off x="960" y="3486"/>
              <a:ext cx="210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97" name="Rectangle 12"/>
            <p:cNvSpPr>
              <a:spLocks noChangeArrowheads="1"/>
            </p:cNvSpPr>
            <p:nvPr/>
          </p:nvSpPr>
          <p:spPr bwMode="auto">
            <a:xfrm>
              <a:off x="2746" y="3696"/>
              <a:ext cx="457" cy="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Labor</a:t>
              </a:r>
            </a:p>
          </p:txBody>
        </p:sp>
        <p:sp>
          <p:nvSpPr>
            <p:cNvPr id="66598" name="Rectangle 16"/>
            <p:cNvSpPr>
              <a:spLocks noChangeArrowheads="1"/>
            </p:cNvSpPr>
            <p:nvPr/>
          </p:nvSpPr>
          <p:spPr bwMode="auto">
            <a:xfrm>
              <a:off x="833" y="3497"/>
              <a:ext cx="189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0</a:t>
              </a:r>
            </a:p>
          </p:txBody>
        </p:sp>
        <p:sp>
          <p:nvSpPr>
            <p:cNvPr id="66599" name="Rectangle 17"/>
            <p:cNvSpPr>
              <a:spLocks noChangeArrowheads="1"/>
            </p:cNvSpPr>
            <p:nvPr/>
          </p:nvSpPr>
          <p:spPr bwMode="auto">
            <a:xfrm>
              <a:off x="1250" y="3497"/>
              <a:ext cx="189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66600" name="Rectangle 18"/>
            <p:cNvSpPr>
              <a:spLocks noChangeArrowheads="1"/>
            </p:cNvSpPr>
            <p:nvPr/>
          </p:nvSpPr>
          <p:spPr bwMode="auto">
            <a:xfrm>
              <a:off x="1456" y="3497"/>
              <a:ext cx="188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66601" name="Rectangle 19"/>
            <p:cNvSpPr>
              <a:spLocks noChangeArrowheads="1"/>
            </p:cNvSpPr>
            <p:nvPr/>
          </p:nvSpPr>
          <p:spPr bwMode="auto">
            <a:xfrm>
              <a:off x="1665" y="3497"/>
              <a:ext cx="189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4</a:t>
              </a:r>
            </a:p>
          </p:txBody>
        </p:sp>
        <p:sp>
          <p:nvSpPr>
            <p:cNvPr id="66602" name="Rectangle 20"/>
            <p:cNvSpPr>
              <a:spLocks noChangeArrowheads="1"/>
            </p:cNvSpPr>
            <p:nvPr/>
          </p:nvSpPr>
          <p:spPr bwMode="auto">
            <a:xfrm>
              <a:off x="1873" y="3497"/>
              <a:ext cx="189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5</a:t>
              </a:r>
            </a:p>
          </p:txBody>
        </p:sp>
        <p:sp>
          <p:nvSpPr>
            <p:cNvPr id="66603" name="Rectangle 21"/>
            <p:cNvSpPr>
              <a:spLocks noChangeArrowheads="1"/>
            </p:cNvSpPr>
            <p:nvPr/>
          </p:nvSpPr>
          <p:spPr bwMode="auto">
            <a:xfrm>
              <a:off x="2082" y="3497"/>
              <a:ext cx="189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6</a:t>
              </a:r>
            </a:p>
          </p:txBody>
        </p:sp>
        <p:sp>
          <p:nvSpPr>
            <p:cNvPr id="66604" name="Rectangle 22"/>
            <p:cNvSpPr>
              <a:spLocks noChangeArrowheads="1"/>
            </p:cNvSpPr>
            <p:nvPr/>
          </p:nvSpPr>
          <p:spPr bwMode="auto">
            <a:xfrm>
              <a:off x="2289" y="3497"/>
              <a:ext cx="189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7</a:t>
              </a:r>
            </a:p>
          </p:txBody>
        </p:sp>
        <p:sp>
          <p:nvSpPr>
            <p:cNvPr id="66605" name="Rectangle 23"/>
            <p:cNvSpPr>
              <a:spLocks noChangeArrowheads="1"/>
            </p:cNvSpPr>
            <p:nvPr/>
          </p:nvSpPr>
          <p:spPr bwMode="auto">
            <a:xfrm>
              <a:off x="2495" y="3497"/>
              <a:ext cx="188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8</a:t>
              </a:r>
            </a:p>
          </p:txBody>
        </p:sp>
        <p:sp>
          <p:nvSpPr>
            <p:cNvPr id="66606" name="Rectangle 24"/>
            <p:cNvSpPr>
              <a:spLocks noChangeArrowheads="1"/>
            </p:cNvSpPr>
            <p:nvPr/>
          </p:nvSpPr>
          <p:spPr bwMode="auto">
            <a:xfrm>
              <a:off x="2703" y="3497"/>
              <a:ext cx="189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9</a:t>
              </a:r>
            </a:p>
          </p:txBody>
        </p:sp>
        <p:sp>
          <p:nvSpPr>
            <p:cNvPr id="66607" name="Rectangle 25"/>
            <p:cNvSpPr>
              <a:spLocks noChangeArrowheads="1"/>
            </p:cNvSpPr>
            <p:nvPr/>
          </p:nvSpPr>
          <p:spPr bwMode="auto">
            <a:xfrm>
              <a:off x="2911" y="3497"/>
              <a:ext cx="267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  <p:sp>
          <p:nvSpPr>
            <p:cNvPr id="66608" name="Rectangle 26"/>
            <p:cNvSpPr>
              <a:spLocks noChangeArrowheads="1"/>
            </p:cNvSpPr>
            <p:nvPr/>
          </p:nvSpPr>
          <p:spPr bwMode="auto">
            <a:xfrm>
              <a:off x="1041" y="3497"/>
              <a:ext cx="189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44613" y="2781300"/>
            <a:ext cx="3544887" cy="2689225"/>
            <a:chOff x="963" y="1793"/>
            <a:chExt cx="2172" cy="1677"/>
          </a:xfrm>
        </p:grpSpPr>
        <p:sp>
          <p:nvSpPr>
            <p:cNvPr id="66590" name="Freeform 6"/>
            <p:cNvSpPr>
              <a:spLocks/>
            </p:cNvSpPr>
            <p:nvPr/>
          </p:nvSpPr>
          <p:spPr bwMode="auto">
            <a:xfrm>
              <a:off x="2599" y="1831"/>
              <a:ext cx="460" cy="114"/>
            </a:xfrm>
            <a:custGeom>
              <a:avLst/>
              <a:gdLst>
                <a:gd name="T0" fmla="*/ 0 w 552"/>
                <a:gd name="T1" fmla="*/ 0 h 144"/>
                <a:gd name="T2" fmla="*/ 45 w 552"/>
                <a:gd name="T3" fmla="*/ 4 h 144"/>
                <a:gd name="T4" fmla="*/ 74 w 552"/>
                <a:gd name="T5" fmla="*/ 10 h 144"/>
                <a:gd name="T6" fmla="*/ 0 60000 65536"/>
                <a:gd name="T7" fmla="*/ 0 60000 65536"/>
                <a:gd name="T8" fmla="*/ 0 60000 65536"/>
                <a:gd name="T9" fmla="*/ 0 w 552"/>
                <a:gd name="T10" fmla="*/ 0 h 144"/>
                <a:gd name="T11" fmla="*/ 552 w 552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52" h="144">
                  <a:moveTo>
                    <a:pt x="0" y="0"/>
                  </a:moveTo>
                  <a:cubicBezTo>
                    <a:pt x="122" y="12"/>
                    <a:pt x="244" y="24"/>
                    <a:pt x="336" y="48"/>
                  </a:cubicBezTo>
                  <a:cubicBezTo>
                    <a:pt x="428" y="72"/>
                    <a:pt x="490" y="108"/>
                    <a:pt x="552" y="144"/>
                  </a:cubicBezTo>
                </a:path>
              </a:pathLst>
            </a:custGeom>
            <a:noFill/>
            <a:ln w="57150">
              <a:solidFill>
                <a:srgbClr val="3366C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6591" name="Oval 30"/>
            <p:cNvSpPr>
              <a:spLocks noChangeArrowheads="1"/>
            </p:cNvSpPr>
            <p:nvPr/>
          </p:nvSpPr>
          <p:spPr bwMode="auto">
            <a:xfrm>
              <a:off x="1720" y="2326"/>
              <a:ext cx="79" cy="7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6592" name="Oval 31"/>
            <p:cNvSpPr>
              <a:spLocks noChangeArrowheads="1"/>
            </p:cNvSpPr>
            <p:nvPr/>
          </p:nvSpPr>
          <p:spPr bwMode="auto">
            <a:xfrm>
              <a:off x="2559" y="1793"/>
              <a:ext cx="80" cy="7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6593" name="Rectangle 33"/>
            <p:cNvSpPr>
              <a:spLocks noChangeArrowheads="1"/>
            </p:cNvSpPr>
            <p:nvPr/>
          </p:nvSpPr>
          <p:spPr bwMode="auto">
            <a:xfrm>
              <a:off x="1502" y="2167"/>
              <a:ext cx="212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C</a:t>
              </a:r>
            </a:p>
          </p:txBody>
        </p:sp>
        <p:sp>
          <p:nvSpPr>
            <p:cNvPr id="66594" name="Line 36"/>
            <p:cNvSpPr>
              <a:spLocks noChangeShapeType="1"/>
            </p:cNvSpPr>
            <p:nvPr/>
          </p:nvSpPr>
          <p:spPr bwMode="auto">
            <a:xfrm>
              <a:off x="963" y="1831"/>
              <a:ext cx="2172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95" name="Line 39"/>
            <p:cNvSpPr>
              <a:spLocks noChangeShapeType="1"/>
            </p:cNvSpPr>
            <p:nvPr/>
          </p:nvSpPr>
          <p:spPr bwMode="auto">
            <a:xfrm>
              <a:off x="2590" y="1876"/>
              <a:ext cx="9" cy="159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79"/>
          <p:cNvGrpSpPr>
            <a:grpSpLocks/>
          </p:cNvGrpSpPr>
          <p:nvPr/>
        </p:nvGrpSpPr>
        <p:grpSpPr bwMode="auto">
          <a:xfrm>
            <a:off x="869950" y="4173538"/>
            <a:ext cx="1784350" cy="1296987"/>
            <a:chOff x="548" y="2629"/>
            <a:chExt cx="1124" cy="817"/>
          </a:xfrm>
        </p:grpSpPr>
        <p:sp>
          <p:nvSpPr>
            <p:cNvPr id="66584" name="Rectangle 14"/>
            <p:cNvSpPr>
              <a:spLocks noChangeArrowheads="1"/>
            </p:cNvSpPr>
            <p:nvPr/>
          </p:nvSpPr>
          <p:spPr bwMode="auto">
            <a:xfrm>
              <a:off x="548" y="2629"/>
              <a:ext cx="27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60</a:t>
              </a:r>
            </a:p>
          </p:txBody>
        </p:sp>
        <p:sp>
          <p:nvSpPr>
            <p:cNvPr id="66585" name="Oval 28"/>
            <p:cNvSpPr>
              <a:spLocks noChangeArrowheads="1"/>
            </p:cNvSpPr>
            <p:nvPr/>
          </p:nvSpPr>
          <p:spPr bwMode="auto">
            <a:xfrm>
              <a:off x="1215" y="3096"/>
              <a:ext cx="83" cy="7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6586" name="Oval 29"/>
            <p:cNvSpPr>
              <a:spLocks noChangeArrowheads="1"/>
            </p:cNvSpPr>
            <p:nvPr/>
          </p:nvSpPr>
          <p:spPr bwMode="auto">
            <a:xfrm>
              <a:off x="1420" y="2712"/>
              <a:ext cx="82" cy="77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6587" name="Rectangle 32"/>
            <p:cNvSpPr>
              <a:spLocks noChangeArrowheads="1"/>
            </p:cNvSpPr>
            <p:nvPr/>
          </p:nvSpPr>
          <p:spPr bwMode="auto">
            <a:xfrm>
              <a:off x="1454" y="2707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6588" name="Line 37"/>
            <p:cNvSpPr>
              <a:spLocks noChangeShapeType="1"/>
            </p:cNvSpPr>
            <p:nvPr/>
          </p:nvSpPr>
          <p:spPr bwMode="auto">
            <a:xfrm>
              <a:off x="1461" y="2829"/>
              <a:ext cx="0" cy="61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89" name="Line 70"/>
            <p:cNvSpPr>
              <a:spLocks noChangeShapeType="1"/>
            </p:cNvSpPr>
            <p:nvPr/>
          </p:nvSpPr>
          <p:spPr bwMode="auto">
            <a:xfrm flipH="1">
              <a:off x="826" y="2730"/>
              <a:ext cx="63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7" name="Group 77"/>
          <p:cNvGrpSpPr>
            <a:grpSpLocks/>
          </p:cNvGrpSpPr>
          <p:nvPr/>
        </p:nvGrpSpPr>
        <p:grpSpPr bwMode="auto">
          <a:xfrm>
            <a:off x="5076825" y="4125913"/>
            <a:ext cx="1333500" cy="1393825"/>
            <a:chOff x="3198" y="2599"/>
            <a:chExt cx="840" cy="878"/>
          </a:xfrm>
        </p:grpSpPr>
        <p:sp>
          <p:nvSpPr>
            <p:cNvPr id="66581" name="Rectangle 47"/>
            <p:cNvSpPr>
              <a:spLocks noChangeArrowheads="1"/>
            </p:cNvSpPr>
            <p:nvPr/>
          </p:nvSpPr>
          <p:spPr bwMode="auto">
            <a:xfrm>
              <a:off x="3198" y="2599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20</a:t>
              </a:r>
            </a:p>
          </p:txBody>
        </p:sp>
        <p:sp>
          <p:nvSpPr>
            <p:cNvPr id="66582" name="Line 51"/>
            <p:cNvSpPr>
              <a:spLocks noChangeShapeType="1"/>
            </p:cNvSpPr>
            <p:nvPr/>
          </p:nvSpPr>
          <p:spPr bwMode="auto">
            <a:xfrm flipH="1" flipV="1">
              <a:off x="4038" y="2729"/>
              <a:ext cx="0" cy="74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83" name="Line 76"/>
            <p:cNvSpPr>
              <a:spLocks noChangeShapeType="1"/>
            </p:cNvSpPr>
            <p:nvPr/>
          </p:nvSpPr>
          <p:spPr bwMode="auto">
            <a:xfrm flipH="1">
              <a:off x="3493" y="2734"/>
              <a:ext cx="53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323664" name="Text Box 80"/>
          <p:cNvSpPr txBox="1">
            <a:spLocks noChangeArrowheads="1"/>
          </p:cNvSpPr>
          <p:nvPr/>
        </p:nvSpPr>
        <p:spPr bwMode="auto">
          <a:xfrm>
            <a:off x="5892800" y="1509713"/>
            <a:ext cx="2903538" cy="925512"/>
          </a:xfrm>
          <a:prstGeom prst="rect">
            <a:avLst/>
          </a:prstGeom>
          <a:solidFill>
            <a:srgbClr val="DAEDD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AP is slope of line from origin to point on TP curve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323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323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23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3588" grpId="0" animBg="1"/>
      <p:bldP spid="323591" grpId="0" animBg="1"/>
      <p:bldP spid="323664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4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latin typeface="Angsana New" charset="0"/>
              </a:rPr>
              <a:t>AP</a:t>
            </a:r>
            <a:r>
              <a:rPr lang="en-US" altLang="en-US" sz="3200" baseline="-25000">
                <a:latin typeface="Angsana New" charset="0"/>
              </a:rPr>
              <a:t>L</a:t>
            </a:r>
            <a:r>
              <a:rPr lang="en-US" altLang="en-US" sz="3200">
                <a:latin typeface="Angsana New" charset="0"/>
              </a:rPr>
              <a:t> = the slope of the line from the origin to the point on TP</a:t>
            </a:r>
            <a:r>
              <a:rPr lang="en-US" altLang="en-US" sz="3200" baseline="-25000">
                <a:latin typeface="Angsana New" charset="0"/>
              </a:rPr>
              <a:t>L</a:t>
            </a:r>
            <a:r>
              <a:rPr lang="en-US" altLang="en-US" sz="3200">
                <a:latin typeface="Angsana New" charset="0"/>
              </a:rPr>
              <a:t> curve.</a:t>
            </a:r>
          </a:p>
        </p:txBody>
      </p:sp>
      <p:sp>
        <p:nvSpPr>
          <p:cNvPr id="6861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AE29A0EA-EB1F-864E-AEA2-26F62018907A}" type="slidenum">
              <a:rPr lang="en-US" altLang="en-US" sz="2600">
                <a:solidFill>
                  <a:srgbClr val="000000"/>
                </a:solidFill>
              </a:rPr>
              <a:pPr/>
              <a:t>23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68612" name="Group 2"/>
          <p:cNvGrpSpPr>
            <a:grpSpLocks/>
          </p:cNvGrpSpPr>
          <p:nvPr/>
        </p:nvGrpSpPr>
        <p:grpSpPr bwMode="auto">
          <a:xfrm>
            <a:off x="2220913" y="2486025"/>
            <a:ext cx="4178300" cy="3314700"/>
            <a:chOff x="1399" y="1566"/>
            <a:chExt cx="2632" cy="2088"/>
          </a:xfrm>
        </p:grpSpPr>
        <p:sp>
          <p:nvSpPr>
            <p:cNvPr id="68655" name="Freeform 3"/>
            <p:cNvSpPr>
              <a:spLocks/>
            </p:cNvSpPr>
            <p:nvPr/>
          </p:nvSpPr>
          <p:spPr bwMode="auto">
            <a:xfrm>
              <a:off x="3388" y="1567"/>
              <a:ext cx="643" cy="327"/>
            </a:xfrm>
            <a:custGeom>
              <a:avLst/>
              <a:gdLst>
                <a:gd name="T0" fmla="*/ 0 w 552"/>
                <a:gd name="T1" fmla="*/ 0 h 144"/>
                <a:gd name="T2" fmla="*/ 1796 w 552"/>
                <a:gd name="T3" fmla="*/ 397941 h 144"/>
                <a:gd name="T4" fmla="*/ 2955 w 552"/>
                <a:gd name="T5" fmla="*/ 1192962 h 144"/>
                <a:gd name="T6" fmla="*/ 0 60000 65536"/>
                <a:gd name="T7" fmla="*/ 0 60000 65536"/>
                <a:gd name="T8" fmla="*/ 0 60000 65536"/>
                <a:gd name="T9" fmla="*/ 0 w 552"/>
                <a:gd name="T10" fmla="*/ 0 h 144"/>
                <a:gd name="T11" fmla="*/ 552 w 552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52" h="144">
                  <a:moveTo>
                    <a:pt x="0" y="0"/>
                  </a:moveTo>
                  <a:cubicBezTo>
                    <a:pt x="122" y="12"/>
                    <a:pt x="244" y="24"/>
                    <a:pt x="336" y="48"/>
                  </a:cubicBezTo>
                  <a:cubicBezTo>
                    <a:pt x="428" y="72"/>
                    <a:pt x="490" y="108"/>
                    <a:pt x="552" y="144"/>
                  </a:cubicBezTo>
                </a:path>
              </a:pathLst>
            </a:custGeom>
            <a:noFill/>
            <a:ln w="57150">
              <a:solidFill>
                <a:srgbClr val="3366C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8656" name="Freeform 4"/>
            <p:cNvSpPr>
              <a:spLocks/>
            </p:cNvSpPr>
            <p:nvPr/>
          </p:nvSpPr>
          <p:spPr bwMode="auto">
            <a:xfrm>
              <a:off x="1399" y="1566"/>
              <a:ext cx="1968" cy="2088"/>
            </a:xfrm>
            <a:custGeom>
              <a:avLst/>
              <a:gdLst>
                <a:gd name="T0" fmla="*/ 0 w 1968"/>
                <a:gd name="T1" fmla="*/ 2088 h 2088"/>
                <a:gd name="T2" fmla="*/ 492 w 1968"/>
                <a:gd name="T3" fmla="*/ 1668 h 2088"/>
                <a:gd name="T4" fmla="*/ 732 w 1968"/>
                <a:gd name="T5" fmla="*/ 1188 h 2088"/>
                <a:gd name="T6" fmla="*/ 972 w 1968"/>
                <a:gd name="T7" fmla="*/ 672 h 2088"/>
                <a:gd name="T8" fmla="*/ 1476 w 1968"/>
                <a:gd name="T9" fmla="*/ 156 h 2088"/>
                <a:gd name="T10" fmla="*/ 1968 w 1968"/>
                <a:gd name="T11" fmla="*/ 0 h 20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68"/>
                <a:gd name="T19" fmla="*/ 0 h 2088"/>
                <a:gd name="T20" fmla="*/ 1968 w 1968"/>
                <a:gd name="T21" fmla="*/ 2088 h 208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68" h="2088">
                  <a:moveTo>
                    <a:pt x="0" y="2088"/>
                  </a:moveTo>
                  <a:cubicBezTo>
                    <a:pt x="185" y="1953"/>
                    <a:pt x="370" y="1818"/>
                    <a:pt x="492" y="1668"/>
                  </a:cubicBezTo>
                  <a:cubicBezTo>
                    <a:pt x="614" y="1518"/>
                    <a:pt x="652" y="1354"/>
                    <a:pt x="732" y="1188"/>
                  </a:cubicBezTo>
                  <a:cubicBezTo>
                    <a:pt x="812" y="1022"/>
                    <a:pt x="848" y="844"/>
                    <a:pt x="972" y="672"/>
                  </a:cubicBezTo>
                  <a:cubicBezTo>
                    <a:pt x="1096" y="500"/>
                    <a:pt x="1310" y="268"/>
                    <a:pt x="1476" y="156"/>
                  </a:cubicBezTo>
                  <a:cubicBezTo>
                    <a:pt x="1642" y="44"/>
                    <a:pt x="1866" y="32"/>
                    <a:pt x="1968" y="0"/>
                  </a:cubicBezTo>
                </a:path>
              </a:pathLst>
            </a:custGeom>
            <a:noFill/>
            <a:ln w="57150">
              <a:solidFill>
                <a:srgbClr val="3366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68613" name="Line 6"/>
          <p:cNvSpPr>
            <a:spLocks noChangeShapeType="1"/>
          </p:cNvSpPr>
          <p:nvPr/>
        </p:nvSpPr>
        <p:spPr bwMode="auto">
          <a:xfrm>
            <a:off x="2209800" y="1858963"/>
            <a:ext cx="0" cy="39957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14" name="Line 7"/>
          <p:cNvSpPr>
            <a:spLocks noChangeShapeType="1"/>
          </p:cNvSpPr>
          <p:nvPr/>
        </p:nvSpPr>
        <p:spPr bwMode="auto">
          <a:xfrm>
            <a:off x="2209800" y="5835650"/>
            <a:ext cx="40068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15" name="Rectangle 8"/>
          <p:cNvSpPr>
            <a:spLocks noChangeArrowheads="1"/>
          </p:cNvSpPr>
          <p:nvPr/>
        </p:nvSpPr>
        <p:spPr bwMode="auto">
          <a:xfrm>
            <a:off x="6269038" y="5799138"/>
            <a:ext cx="19843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Labor per Month</a:t>
            </a:r>
          </a:p>
        </p:txBody>
      </p:sp>
      <p:sp>
        <p:nvSpPr>
          <p:cNvPr id="68616" name="Rectangle 9"/>
          <p:cNvSpPr>
            <a:spLocks noChangeArrowheads="1"/>
          </p:cNvSpPr>
          <p:nvPr/>
        </p:nvSpPr>
        <p:spPr bwMode="auto">
          <a:xfrm>
            <a:off x="1284288" y="1511300"/>
            <a:ext cx="93027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Output</a:t>
            </a:r>
          </a:p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per </a:t>
            </a:r>
          </a:p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Month</a:t>
            </a:r>
          </a:p>
        </p:txBody>
      </p:sp>
      <p:sp>
        <p:nvSpPr>
          <p:cNvPr id="68617" name="Rectangle 10"/>
          <p:cNvSpPr>
            <a:spLocks noChangeArrowheads="1"/>
          </p:cNvSpPr>
          <p:nvPr/>
        </p:nvSpPr>
        <p:spPr bwMode="auto">
          <a:xfrm>
            <a:off x="1968500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0</a:t>
            </a:r>
          </a:p>
        </p:txBody>
      </p:sp>
      <p:sp>
        <p:nvSpPr>
          <p:cNvPr id="68618" name="Rectangle 11"/>
          <p:cNvSpPr>
            <a:spLocks noChangeArrowheads="1"/>
          </p:cNvSpPr>
          <p:nvPr/>
        </p:nvSpPr>
        <p:spPr bwMode="auto">
          <a:xfrm>
            <a:off x="2760663" y="5854700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2</a:t>
            </a:r>
          </a:p>
        </p:txBody>
      </p:sp>
      <p:sp>
        <p:nvSpPr>
          <p:cNvPr id="68619" name="Rectangle 12"/>
          <p:cNvSpPr>
            <a:spLocks noChangeArrowheads="1"/>
          </p:cNvSpPr>
          <p:nvPr/>
        </p:nvSpPr>
        <p:spPr bwMode="auto">
          <a:xfrm>
            <a:off x="3155950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3</a:t>
            </a:r>
          </a:p>
        </p:txBody>
      </p:sp>
      <p:sp>
        <p:nvSpPr>
          <p:cNvPr id="68620" name="Rectangle 13"/>
          <p:cNvSpPr>
            <a:spLocks noChangeArrowheads="1"/>
          </p:cNvSpPr>
          <p:nvPr/>
        </p:nvSpPr>
        <p:spPr bwMode="auto">
          <a:xfrm>
            <a:off x="3552825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4</a:t>
            </a:r>
          </a:p>
        </p:txBody>
      </p:sp>
      <p:sp>
        <p:nvSpPr>
          <p:cNvPr id="68621" name="Rectangle 14"/>
          <p:cNvSpPr>
            <a:spLocks noChangeArrowheads="1"/>
          </p:cNvSpPr>
          <p:nvPr/>
        </p:nvSpPr>
        <p:spPr bwMode="auto">
          <a:xfrm>
            <a:off x="3949700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5</a:t>
            </a:r>
          </a:p>
        </p:txBody>
      </p:sp>
      <p:sp>
        <p:nvSpPr>
          <p:cNvPr id="68622" name="Rectangle 15"/>
          <p:cNvSpPr>
            <a:spLocks noChangeArrowheads="1"/>
          </p:cNvSpPr>
          <p:nvPr/>
        </p:nvSpPr>
        <p:spPr bwMode="auto">
          <a:xfrm>
            <a:off x="4344988" y="5854700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6</a:t>
            </a:r>
          </a:p>
        </p:txBody>
      </p:sp>
      <p:sp>
        <p:nvSpPr>
          <p:cNvPr id="68623" name="Rectangle 16"/>
          <p:cNvSpPr>
            <a:spLocks noChangeArrowheads="1"/>
          </p:cNvSpPr>
          <p:nvPr/>
        </p:nvSpPr>
        <p:spPr bwMode="auto">
          <a:xfrm>
            <a:off x="4741863" y="5854700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7</a:t>
            </a:r>
          </a:p>
        </p:txBody>
      </p:sp>
      <p:sp>
        <p:nvSpPr>
          <p:cNvPr id="68624" name="Rectangle 17"/>
          <p:cNvSpPr>
            <a:spLocks noChangeArrowheads="1"/>
          </p:cNvSpPr>
          <p:nvPr/>
        </p:nvSpPr>
        <p:spPr bwMode="auto">
          <a:xfrm>
            <a:off x="5137150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8</a:t>
            </a:r>
          </a:p>
        </p:txBody>
      </p:sp>
      <p:sp>
        <p:nvSpPr>
          <p:cNvPr id="68625" name="Rectangle 18"/>
          <p:cNvSpPr>
            <a:spLocks noChangeArrowheads="1"/>
          </p:cNvSpPr>
          <p:nvPr/>
        </p:nvSpPr>
        <p:spPr bwMode="auto">
          <a:xfrm>
            <a:off x="5534025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9</a:t>
            </a:r>
          </a:p>
        </p:txBody>
      </p:sp>
      <p:sp>
        <p:nvSpPr>
          <p:cNvPr id="68626" name="Rectangle 19"/>
          <p:cNvSpPr>
            <a:spLocks noChangeArrowheads="1"/>
          </p:cNvSpPr>
          <p:nvPr/>
        </p:nvSpPr>
        <p:spPr bwMode="auto">
          <a:xfrm>
            <a:off x="5930900" y="5854700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10</a:t>
            </a:r>
          </a:p>
        </p:txBody>
      </p:sp>
      <p:sp>
        <p:nvSpPr>
          <p:cNvPr id="68627" name="Rectangle 20"/>
          <p:cNvSpPr>
            <a:spLocks noChangeArrowheads="1"/>
          </p:cNvSpPr>
          <p:nvPr/>
        </p:nvSpPr>
        <p:spPr bwMode="auto">
          <a:xfrm>
            <a:off x="2363788" y="5854700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1</a:t>
            </a:r>
          </a:p>
        </p:txBody>
      </p:sp>
      <p:grpSp>
        <p:nvGrpSpPr>
          <p:cNvPr id="68628" name="Group 21"/>
          <p:cNvGrpSpPr>
            <a:grpSpLocks/>
          </p:cNvGrpSpPr>
          <p:nvPr/>
        </p:nvGrpSpPr>
        <p:grpSpPr bwMode="auto">
          <a:xfrm>
            <a:off x="6186488" y="1820863"/>
            <a:ext cx="2309812" cy="941387"/>
            <a:chOff x="3897" y="1147"/>
            <a:chExt cx="1455" cy="593"/>
          </a:xfrm>
        </p:grpSpPr>
        <p:sp>
          <p:nvSpPr>
            <p:cNvPr id="68653" name="Rectangle 22"/>
            <p:cNvSpPr>
              <a:spLocks noChangeArrowheads="1"/>
            </p:cNvSpPr>
            <p:nvPr/>
          </p:nvSpPr>
          <p:spPr bwMode="auto">
            <a:xfrm>
              <a:off x="4310" y="1147"/>
              <a:ext cx="1042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Total Product</a:t>
              </a:r>
            </a:p>
          </p:txBody>
        </p:sp>
        <p:sp>
          <p:nvSpPr>
            <p:cNvPr id="68654" name="Line 23"/>
            <p:cNvSpPr>
              <a:spLocks noChangeShapeType="1"/>
            </p:cNvSpPr>
            <p:nvPr/>
          </p:nvSpPr>
          <p:spPr bwMode="auto">
            <a:xfrm flipH="1">
              <a:off x="3897" y="1424"/>
              <a:ext cx="663" cy="31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8629" name="Line 25"/>
          <p:cNvSpPr>
            <a:spLocks noChangeShapeType="1"/>
          </p:cNvSpPr>
          <p:nvPr/>
        </p:nvSpPr>
        <p:spPr bwMode="auto">
          <a:xfrm>
            <a:off x="2214563" y="2514600"/>
            <a:ext cx="4141787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30" name="Rectangle 29"/>
          <p:cNvSpPr>
            <a:spLocks noChangeArrowheads="1"/>
          </p:cNvSpPr>
          <p:nvPr/>
        </p:nvSpPr>
        <p:spPr bwMode="auto">
          <a:xfrm>
            <a:off x="1739900" y="4178300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60</a:t>
            </a:r>
          </a:p>
        </p:txBody>
      </p:sp>
      <p:sp>
        <p:nvSpPr>
          <p:cNvPr id="68631" name="Rectangle 30"/>
          <p:cNvSpPr>
            <a:spLocks noChangeArrowheads="1"/>
          </p:cNvSpPr>
          <p:nvPr/>
        </p:nvSpPr>
        <p:spPr bwMode="auto">
          <a:xfrm>
            <a:off x="1587500" y="2273300"/>
            <a:ext cx="604838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112</a:t>
            </a:r>
          </a:p>
        </p:txBody>
      </p:sp>
      <p:sp>
        <p:nvSpPr>
          <p:cNvPr id="68632" name="Rectangle 32"/>
          <p:cNvSpPr>
            <a:spLocks noChangeArrowheads="1"/>
          </p:cNvSpPr>
          <p:nvPr/>
        </p:nvSpPr>
        <p:spPr bwMode="auto">
          <a:xfrm>
            <a:off x="2884488" y="5170488"/>
            <a:ext cx="3651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A</a:t>
            </a:r>
          </a:p>
        </p:txBody>
      </p:sp>
      <p:sp>
        <p:nvSpPr>
          <p:cNvPr id="68633" name="Oval 33"/>
          <p:cNvSpPr>
            <a:spLocks noChangeArrowheads="1"/>
          </p:cNvSpPr>
          <p:nvPr/>
        </p:nvSpPr>
        <p:spPr bwMode="auto">
          <a:xfrm>
            <a:off x="2895600" y="5105400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68634" name="Oval 34"/>
          <p:cNvSpPr>
            <a:spLocks noChangeArrowheads="1"/>
          </p:cNvSpPr>
          <p:nvPr/>
        </p:nvSpPr>
        <p:spPr bwMode="auto">
          <a:xfrm>
            <a:off x="3276600" y="4343400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68635" name="Oval 35"/>
          <p:cNvSpPr>
            <a:spLocks noChangeArrowheads="1"/>
          </p:cNvSpPr>
          <p:nvPr/>
        </p:nvSpPr>
        <p:spPr bwMode="auto">
          <a:xfrm>
            <a:off x="3629025" y="3525838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68636" name="Rectangle 36"/>
          <p:cNvSpPr>
            <a:spLocks noChangeArrowheads="1"/>
          </p:cNvSpPr>
          <p:nvPr/>
        </p:nvSpPr>
        <p:spPr bwMode="auto">
          <a:xfrm>
            <a:off x="2971800" y="3948113"/>
            <a:ext cx="3651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B</a:t>
            </a:r>
          </a:p>
        </p:txBody>
      </p:sp>
      <p:sp>
        <p:nvSpPr>
          <p:cNvPr id="68637" name="Rectangle 37"/>
          <p:cNvSpPr>
            <a:spLocks noChangeArrowheads="1"/>
          </p:cNvSpPr>
          <p:nvPr/>
        </p:nvSpPr>
        <p:spPr bwMode="auto">
          <a:xfrm>
            <a:off x="3444875" y="3089275"/>
            <a:ext cx="3651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C</a:t>
            </a:r>
          </a:p>
        </p:txBody>
      </p:sp>
      <p:sp>
        <p:nvSpPr>
          <p:cNvPr id="68638" name="Rectangle 38"/>
          <p:cNvSpPr>
            <a:spLocks noChangeArrowheads="1"/>
          </p:cNvSpPr>
          <p:nvPr/>
        </p:nvSpPr>
        <p:spPr bwMode="auto">
          <a:xfrm>
            <a:off x="5170488" y="2122488"/>
            <a:ext cx="3651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D</a:t>
            </a:r>
          </a:p>
        </p:txBody>
      </p:sp>
      <p:sp>
        <p:nvSpPr>
          <p:cNvPr id="68639" name="Oval 39"/>
          <p:cNvSpPr>
            <a:spLocks noChangeArrowheads="1"/>
          </p:cNvSpPr>
          <p:nvPr/>
        </p:nvSpPr>
        <p:spPr bwMode="auto">
          <a:xfrm>
            <a:off x="5257800" y="2438400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52261" name="Text Box 5"/>
          <p:cNvSpPr txBox="1">
            <a:spLocks noChangeArrowheads="1"/>
          </p:cNvSpPr>
          <p:nvPr/>
        </p:nvSpPr>
        <p:spPr bwMode="auto">
          <a:xfrm>
            <a:off x="5754688" y="2919413"/>
            <a:ext cx="3095625" cy="714375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b="0">
                <a:solidFill>
                  <a:schemeClr val="tx1"/>
                </a:solidFill>
                <a:latin typeface="Arial" charset="0"/>
              </a:rPr>
              <a:t>At point A, AP</a:t>
            </a:r>
            <a:r>
              <a:rPr lang="en-US" altLang="en-US" sz="2000" b="0" baseline="-25000">
                <a:solidFill>
                  <a:schemeClr val="tx1"/>
                </a:solidFill>
                <a:latin typeface="Arial" charset="0"/>
              </a:rPr>
              <a:t>L</a:t>
            </a:r>
            <a:r>
              <a:rPr lang="en-US" altLang="en-US" sz="2000" b="0">
                <a:solidFill>
                  <a:schemeClr val="tx1"/>
                </a:solidFill>
                <a:latin typeface="Arial" charset="0"/>
              </a:rPr>
              <a:t> = 30/2 = 15.</a:t>
            </a:r>
          </a:p>
        </p:txBody>
      </p:sp>
      <p:grpSp>
        <p:nvGrpSpPr>
          <p:cNvPr id="4" name="Group 48"/>
          <p:cNvGrpSpPr>
            <a:grpSpLocks/>
          </p:cNvGrpSpPr>
          <p:nvPr/>
        </p:nvGrpSpPr>
        <p:grpSpPr bwMode="auto">
          <a:xfrm>
            <a:off x="2195513" y="4432300"/>
            <a:ext cx="1157287" cy="1389063"/>
            <a:chOff x="1383" y="2792"/>
            <a:chExt cx="729" cy="875"/>
          </a:xfrm>
        </p:grpSpPr>
        <p:sp>
          <p:nvSpPr>
            <p:cNvPr id="68651" name="Line 26"/>
            <p:cNvSpPr>
              <a:spLocks noChangeShapeType="1"/>
            </p:cNvSpPr>
            <p:nvPr/>
          </p:nvSpPr>
          <p:spPr bwMode="auto">
            <a:xfrm>
              <a:off x="2112" y="2883"/>
              <a:ext cx="0" cy="77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52" name="Line 41"/>
            <p:cNvSpPr>
              <a:spLocks noChangeShapeType="1"/>
            </p:cNvSpPr>
            <p:nvPr/>
          </p:nvSpPr>
          <p:spPr bwMode="auto">
            <a:xfrm flipV="1">
              <a:off x="1383" y="2792"/>
              <a:ext cx="725" cy="87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51"/>
          <p:cNvGrpSpPr>
            <a:grpSpLocks/>
          </p:cNvGrpSpPr>
          <p:nvPr/>
        </p:nvGrpSpPr>
        <p:grpSpPr bwMode="auto">
          <a:xfrm>
            <a:off x="2209800" y="2573338"/>
            <a:ext cx="3124200" cy="3294062"/>
            <a:chOff x="1392" y="1621"/>
            <a:chExt cx="1968" cy="2075"/>
          </a:xfrm>
        </p:grpSpPr>
        <p:sp>
          <p:nvSpPr>
            <p:cNvPr id="68649" name="Line 28"/>
            <p:cNvSpPr>
              <a:spLocks noChangeShapeType="1"/>
            </p:cNvSpPr>
            <p:nvPr/>
          </p:nvSpPr>
          <p:spPr bwMode="auto">
            <a:xfrm>
              <a:off x="3360" y="1635"/>
              <a:ext cx="0" cy="202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50" name="Line 42"/>
            <p:cNvSpPr>
              <a:spLocks noChangeShapeType="1"/>
            </p:cNvSpPr>
            <p:nvPr/>
          </p:nvSpPr>
          <p:spPr bwMode="auto">
            <a:xfrm flipV="1">
              <a:off x="1392" y="1621"/>
              <a:ext cx="1953" cy="207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2302" name="Text Box 46"/>
          <p:cNvSpPr txBox="1">
            <a:spLocks noChangeArrowheads="1"/>
          </p:cNvSpPr>
          <p:nvPr/>
        </p:nvSpPr>
        <p:spPr bwMode="auto">
          <a:xfrm>
            <a:off x="5776913" y="4878388"/>
            <a:ext cx="3095625" cy="714375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b="0">
                <a:solidFill>
                  <a:schemeClr val="tx1"/>
                </a:solidFill>
                <a:latin typeface="Arial" charset="0"/>
              </a:rPr>
              <a:t>At point D, AP</a:t>
            </a:r>
            <a:r>
              <a:rPr lang="en-US" altLang="en-US" sz="2000" b="0" baseline="-25000">
                <a:solidFill>
                  <a:schemeClr val="tx1"/>
                </a:solidFill>
                <a:latin typeface="Arial" charset="0"/>
              </a:rPr>
              <a:t>L</a:t>
            </a:r>
            <a:r>
              <a:rPr lang="en-US" altLang="en-US" sz="2000" b="0">
                <a:solidFill>
                  <a:schemeClr val="tx1"/>
                </a:solidFill>
                <a:latin typeface="Arial" charset="0"/>
              </a:rPr>
              <a:t> = 112/8 = 14.</a:t>
            </a:r>
          </a:p>
        </p:txBody>
      </p:sp>
      <p:grpSp>
        <p:nvGrpSpPr>
          <p:cNvPr id="6" name="Group 54"/>
          <p:cNvGrpSpPr>
            <a:grpSpLocks/>
          </p:cNvGrpSpPr>
          <p:nvPr/>
        </p:nvGrpSpPr>
        <p:grpSpPr bwMode="auto">
          <a:xfrm>
            <a:off x="2222500" y="3575050"/>
            <a:ext cx="1509713" cy="2254250"/>
            <a:chOff x="1400" y="2016"/>
            <a:chExt cx="1169" cy="1656"/>
          </a:xfrm>
        </p:grpSpPr>
        <p:sp>
          <p:nvSpPr>
            <p:cNvPr id="68647" name="Line 27"/>
            <p:cNvSpPr>
              <a:spLocks noChangeShapeType="1"/>
            </p:cNvSpPr>
            <p:nvPr/>
          </p:nvSpPr>
          <p:spPr bwMode="auto">
            <a:xfrm>
              <a:off x="2569" y="2046"/>
              <a:ext cx="0" cy="162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48" name="Line 49"/>
            <p:cNvSpPr>
              <a:spLocks noChangeShapeType="1"/>
            </p:cNvSpPr>
            <p:nvPr/>
          </p:nvSpPr>
          <p:spPr bwMode="auto">
            <a:xfrm flipV="1">
              <a:off x="1400" y="2016"/>
              <a:ext cx="1144" cy="162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2308" name="Text Box 52"/>
          <p:cNvSpPr txBox="1">
            <a:spLocks noChangeArrowheads="1"/>
          </p:cNvSpPr>
          <p:nvPr/>
        </p:nvSpPr>
        <p:spPr bwMode="auto">
          <a:xfrm>
            <a:off x="5775325" y="3878263"/>
            <a:ext cx="3095625" cy="714375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b="0">
                <a:solidFill>
                  <a:schemeClr val="tx1"/>
                </a:solidFill>
                <a:latin typeface="Arial" charset="0"/>
              </a:rPr>
              <a:t>At point C, AP</a:t>
            </a:r>
            <a:r>
              <a:rPr lang="en-US" altLang="en-US" sz="2000" b="0" baseline="-25000">
                <a:solidFill>
                  <a:schemeClr val="tx1"/>
                </a:solidFill>
                <a:latin typeface="Arial" charset="0"/>
              </a:rPr>
              <a:t>L</a:t>
            </a:r>
            <a:r>
              <a:rPr lang="en-US" altLang="en-US" sz="2000" b="0">
                <a:solidFill>
                  <a:schemeClr val="tx1"/>
                </a:solidFill>
                <a:latin typeface="Arial" charset="0"/>
              </a:rPr>
              <a:t> = 80/4 = 20.</a:t>
            </a:r>
          </a:p>
        </p:txBody>
      </p:sp>
      <p:sp>
        <p:nvSpPr>
          <p:cNvPr id="68646" name="Rectangle 53"/>
          <p:cNvSpPr>
            <a:spLocks noChangeArrowheads="1"/>
          </p:cNvSpPr>
          <p:nvPr/>
        </p:nvSpPr>
        <p:spPr bwMode="auto">
          <a:xfrm>
            <a:off x="1739900" y="2908300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95</a:t>
            </a: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52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35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35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2261" grpId="0" animBg="1" autoUpdateAnimBg="0"/>
      <p:bldP spid="352302" grpId="0" animBg="1" autoUpdateAnimBg="0"/>
      <p:bldP spid="352308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Product Curves</a:t>
            </a:r>
          </a:p>
        </p:txBody>
      </p:sp>
      <p:sp>
        <p:nvSpPr>
          <p:cNvPr id="325635" name="Rectangle 3"/>
          <p:cNvSpPr>
            <a:spLocks noGrp="1" noChangeArrowheads="1"/>
          </p:cNvSpPr>
          <p:nvPr>
            <p:ph idx="1"/>
          </p:nvPr>
        </p:nvSpPr>
        <p:spPr>
          <a:xfrm>
            <a:off x="876300" y="1485900"/>
            <a:ext cx="7807325" cy="50673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Geometric relationship between total product and marginal product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The marginal product is the slope of the line tangent to any corresponding point on the total product curve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For 2 units of labor, MP = 30/2 = 15 which is slope of total product curve at point A</a:t>
            </a:r>
          </a:p>
        </p:txBody>
      </p:sp>
      <p:sp>
        <p:nvSpPr>
          <p:cNvPr id="7066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35349366-2509-9A40-AB4A-7D7DC2AADC8A}" type="slidenum">
              <a:rPr lang="en-US" altLang="en-US" sz="2600">
                <a:solidFill>
                  <a:srgbClr val="000000"/>
                </a:solidFill>
              </a:rPr>
              <a:pPr/>
              <a:t>24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5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5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5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5" grpId="0" build="p" bldLvl="2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Product Curves</a:t>
            </a:r>
          </a:p>
        </p:txBody>
      </p:sp>
      <p:sp>
        <p:nvSpPr>
          <p:cNvPr id="7270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6DF761F8-F617-3A47-893A-3D42B44315AE}" type="slidenum">
              <a:rPr lang="en-US" altLang="en-US" sz="2600">
                <a:solidFill>
                  <a:srgbClr val="000000"/>
                </a:solidFill>
              </a:rPr>
              <a:pPr/>
              <a:t>25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72708" name="Group 76"/>
          <p:cNvGrpSpPr>
            <a:grpSpLocks/>
          </p:cNvGrpSpPr>
          <p:nvPr/>
        </p:nvGrpSpPr>
        <p:grpSpPr bwMode="auto">
          <a:xfrm>
            <a:off x="1000125" y="5486400"/>
            <a:ext cx="3757613" cy="639763"/>
            <a:chOff x="630" y="3456"/>
            <a:chExt cx="2367" cy="403"/>
          </a:xfrm>
        </p:grpSpPr>
        <p:sp>
          <p:nvSpPr>
            <p:cNvPr id="72759" name="Line 11"/>
            <p:cNvSpPr>
              <a:spLocks noChangeShapeType="1"/>
            </p:cNvSpPr>
            <p:nvPr/>
          </p:nvSpPr>
          <p:spPr bwMode="auto">
            <a:xfrm>
              <a:off x="753" y="3456"/>
              <a:ext cx="20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760" name="Rectangle 12"/>
            <p:cNvSpPr>
              <a:spLocks noChangeArrowheads="1"/>
            </p:cNvSpPr>
            <p:nvPr/>
          </p:nvSpPr>
          <p:spPr bwMode="auto">
            <a:xfrm>
              <a:off x="2527" y="3649"/>
              <a:ext cx="470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Labor</a:t>
              </a:r>
            </a:p>
          </p:txBody>
        </p:sp>
        <p:sp>
          <p:nvSpPr>
            <p:cNvPr id="72761" name="Rectangle 16"/>
            <p:cNvSpPr>
              <a:spLocks noChangeArrowheads="1"/>
            </p:cNvSpPr>
            <p:nvPr/>
          </p:nvSpPr>
          <p:spPr bwMode="auto">
            <a:xfrm>
              <a:off x="630" y="3467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0</a:t>
              </a:r>
            </a:p>
          </p:txBody>
        </p:sp>
        <p:sp>
          <p:nvSpPr>
            <p:cNvPr id="72762" name="Rectangle 17"/>
            <p:cNvSpPr>
              <a:spLocks noChangeArrowheads="1"/>
            </p:cNvSpPr>
            <p:nvPr/>
          </p:nvSpPr>
          <p:spPr bwMode="auto">
            <a:xfrm>
              <a:off x="1035" y="3467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72763" name="Rectangle 18"/>
            <p:cNvSpPr>
              <a:spLocks noChangeArrowheads="1"/>
            </p:cNvSpPr>
            <p:nvPr/>
          </p:nvSpPr>
          <p:spPr bwMode="auto">
            <a:xfrm>
              <a:off x="1237" y="3467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72764" name="Rectangle 19"/>
            <p:cNvSpPr>
              <a:spLocks noChangeArrowheads="1"/>
            </p:cNvSpPr>
            <p:nvPr/>
          </p:nvSpPr>
          <p:spPr bwMode="auto">
            <a:xfrm>
              <a:off x="1441" y="3467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4</a:t>
              </a:r>
            </a:p>
          </p:txBody>
        </p:sp>
        <p:sp>
          <p:nvSpPr>
            <p:cNvPr id="72765" name="Rectangle 20"/>
            <p:cNvSpPr>
              <a:spLocks noChangeArrowheads="1"/>
            </p:cNvSpPr>
            <p:nvPr/>
          </p:nvSpPr>
          <p:spPr bwMode="auto">
            <a:xfrm>
              <a:off x="1643" y="3467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5</a:t>
              </a:r>
            </a:p>
          </p:txBody>
        </p:sp>
        <p:sp>
          <p:nvSpPr>
            <p:cNvPr id="72766" name="Rectangle 21"/>
            <p:cNvSpPr>
              <a:spLocks noChangeArrowheads="1"/>
            </p:cNvSpPr>
            <p:nvPr/>
          </p:nvSpPr>
          <p:spPr bwMode="auto">
            <a:xfrm>
              <a:off x="1846" y="3467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6</a:t>
              </a:r>
            </a:p>
          </p:txBody>
        </p:sp>
        <p:sp>
          <p:nvSpPr>
            <p:cNvPr id="72767" name="Rectangle 22"/>
            <p:cNvSpPr>
              <a:spLocks noChangeArrowheads="1"/>
            </p:cNvSpPr>
            <p:nvPr/>
          </p:nvSpPr>
          <p:spPr bwMode="auto">
            <a:xfrm>
              <a:off x="2049" y="3467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7</a:t>
              </a:r>
            </a:p>
          </p:txBody>
        </p:sp>
        <p:sp>
          <p:nvSpPr>
            <p:cNvPr id="72768" name="Rectangle 23"/>
            <p:cNvSpPr>
              <a:spLocks noChangeArrowheads="1"/>
            </p:cNvSpPr>
            <p:nvPr/>
          </p:nvSpPr>
          <p:spPr bwMode="auto">
            <a:xfrm>
              <a:off x="2249" y="3467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8</a:t>
              </a:r>
            </a:p>
          </p:txBody>
        </p:sp>
        <p:sp>
          <p:nvSpPr>
            <p:cNvPr id="72769" name="Rectangle 24"/>
            <p:cNvSpPr>
              <a:spLocks noChangeArrowheads="1"/>
            </p:cNvSpPr>
            <p:nvPr/>
          </p:nvSpPr>
          <p:spPr bwMode="auto">
            <a:xfrm>
              <a:off x="2452" y="3467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9</a:t>
              </a:r>
            </a:p>
          </p:txBody>
        </p:sp>
        <p:sp>
          <p:nvSpPr>
            <p:cNvPr id="72770" name="Rectangle 25"/>
            <p:cNvSpPr>
              <a:spLocks noChangeArrowheads="1"/>
            </p:cNvSpPr>
            <p:nvPr/>
          </p:nvSpPr>
          <p:spPr bwMode="auto">
            <a:xfrm>
              <a:off x="2655" y="3467"/>
              <a:ext cx="27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  <p:sp>
          <p:nvSpPr>
            <p:cNvPr id="72771" name="Rectangle 26"/>
            <p:cNvSpPr>
              <a:spLocks noChangeArrowheads="1"/>
            </p:cNvSpPr>
            <p:nvPr/>
          </p:nvSpPr>
          <p:spPr bwMode="auto">
            <a:xfrm>
              <a:off x="832" y="3467"/>
              <a:ext cx="19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</p:grpSp>
      <p:grpSp>
        <p:nvGrpSpPr>
          <p:cNvPr id="3" name="Group 83"/>
          <p:cNvGrpSpPr>
            <a:grpSpLocks/>
          </p:cNvGrpSpPr>
          <p:nvPr/>
        </p:nvGrpSpPr>
        <p:grpSpPr bwMode="auto">
          <a:xfrm>
            <a:off x="1187450" y="2901950"/>
            <a:ext cx="3427413" cy="2559050"/>
            <a:chOff x="748" y="1828"/>
            <a:chExt cx="2159" cy="1612"/>
          </a:xfrm>
        </p:grpSpPr>
        <p:sp>
          <p:nvSpPr>
            <p:cNvPr id="72756" name="Freeform 6"/>
            <p:cNvSpPr>
              <a:spLocks/>
            </p:cNvSpPr>
            <p:nvPr/>
          </p:nvSpPr>
          <p:spPr bwMode="auto">
            <a:xfrm>
              <a:off x="2368" y="1861"/>
              <a:ext cx="539" cy="237"/>
            </a:xfrm>
            <a:custGeom>
              <a:avLst/>
              <a:gdLst>
                <a:gd name="T0" fmla="*/ 0 w 552"/>
                <a:gd name="T1" fmla="*/ 0 h 144"/>
                <a:gd name="T2" fmla="*/ 258 w 552"/>
                <a:gd name="T3" fmla="*/ 11508 h 144"/>
                <a:gd name="T4" fmla="*/ 425 w 552"/>
                <a:gd name="T5" fmla="*/ 34586 h 144"/>
                <a:gd name="T6" fmla="*/ 0 60000 65536"/>
                <a:gd name="T7" fmla="*/ 0 60000 65536"/>
                <a:gd name="T8" fmla="*/ 0 60000 65536"/>
                <a:gd name="T9" fmla="*/ 0 w 552"/>
                <a:gd name="T10" fmla="*/ 0 h 144"/>
                <a:gd name="T11" fmla="*/ 552 w 552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52" h="144">
                  <a:moveTo>
                    <a:pt x="0" y="0"/>
                  </a:moveTo>
                  <a:cubicBezTo>
                    <a:pt x="122" y="12"/>
                    <a:pt x="244" y="24"/>
                    <a:pt x="336" y="48"/>
                  </a:cubicBezTo>
                  <a:cubicBezTo>
                    <a:pt x="428" y="72"/>
                    <a:pt x="490" y="108"/>
                    <a:pt x="552" y="144"/>
                  </a:cubicBezTo>
                </a:path>
              </a:pathLst>
            </a:custGeom>
            <a:noFill/>
            <a:ln w="57150">
              <a:solidFill>
                <a:srgbClr val="3366C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2757" name="Freeform 7"/>
            <p:cNvSpPr>
              <a:spLocks/>
            </p:cNvSpPr>
            <p:nvPr/>
          </p:nvSpPr>
          <p:spPr bwMode="auto">
            <a:xfrm>
              <a:off x="748" y="1861"/>
              <a:ext cx="1598" cy="1579"/>
            </a:xfrm>
            <a:custGeom>
              <a:avLst/>
              <a:gdLst>
                <a:gd name="T0" fmla="*/ 0 w 1968"/>
                <a:gd name="T1" fmla="*/ 97 h 2088"/>
                <a:gd name="T2" fmla="*/ 50 w 1968"/>
                <a:gd name="T3" fmla="*/ 77 h 2088"/>
                <a:gd name="T4" fmla="*/ 74 w 1968"/>
                <a:gd name="T5" fmla="*/ 55 h 2088"/>
                <a:gd name="T6" fmla="*/ 98 w 1968"/>
                <a:gd name="T7" fmla="*/ 31 h 2088"/>
                <a:gd name="T8" fmla="*/ 149 w 1968"/>
                <a:gd name="T9" fmla="*/ 8 h 2088"/>
                <a:gd name="T10" fmla="*/ 199 w 1968"/>
                <a:gd name="T11" fmla="*/ 0 h 20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68"/>
                <a:gd name="T19" fmla="*/ 0 h 2088"/>
                <a:gd name="T20" fmla="*/ 1968 w 1968"/>
                <a:gd name="T21" fmla="*/ 2088 h 208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68" h="2088">
                  <a:moveTo>
                    <a:pt x="0" y="2088"/>
                  </a:moveTo>
                  <a:cubicBezTo>
                    <a:pt x="185" y="1953"/>
                    <a:pt x="370" y="1818"/>
                    <a:pt x="492" y="1668"/>
                  </a:cubicBezTo>
                  <a:cubicBezTo>
                    <a:pt x="614" y="1518"/>
                    <a:pt x="652" y="1354"/>
                    <a:pt x="732" y="1188"/>
                  </a:cubicBezTo>
                  <a:cubicBezTo>
                    <a:pt x="812" y="1022"/>
                    <a:pt x="848" y="844"/>
                    <a:pt x="972" y="672"/>
                  </a:cubicBezTo>
                  <a:cubicBezTo>
                    <a:pt x="1096" y="500"/>
                    <a:pt x="1310" y="268"/>
                    <a:pt x="1476" y="156"/>
                  </a:cubicBezTo>
                  <a:cubicBezTo>
                    <a:pt x="1642" y="44"/>
                    <a:pt x="1866" y="32"/>
                    <a:pt x="1968" y="0"/>
                  </a:cubicBezTo>
                </a:path>
              </a:pathLst>
            </a:custGeom>
            <a:noFill/>
            <a:ln w="57150">
              <a:solidFill>
                <a:srgbClr val="3366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2758" name="Oval 31"/>
            <p:cNvSpPr>
              <a:spLocks noChangeArrowheads="1"/>
            </p:cNvSpPr>
            <p:nvPr/>
          </p:nvSpPr>
          <p:spPr bwMode="auto">
            <a:xfrm>
              <a:off x="2322" y="1828"/>
              <a:ext cx="78" cy="73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4" name="Group 82"/>
          <p:cNvGrpSpPr>
            <a:grpSpLocks/>
          </p:cNvGrpSpPr>
          <p:nvPr/>
        </p:nvGrpSpPr>
        <p:grpSpPr bwMode="auto">
          <a:xfrm>
            <a:off x="1201738" y="2540000"/>
            <a:ext cx="3359150" cy="2924175"/>
            <a:chOff x="757" y="1600"/>
            <a:chExt cx="2116" cy="1842"/>
          </a:xfrm>
        </p:grpSpPr>
        <p:sp>
          <p:nvSpPr>
            <p:cNvPr id="72753" name="Rectangle 34"/>
            <p:cNvSpPr>
              <a:spLocks noChangeArrowheads="1"/>
            </p:cNvSpPr>
            <p:nvPr/>
          </p:nvSpPr>
          <p:spPr bwMode="auto">
            <a:xfrm>
              <a:off x="2266" y="1600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D</a:t>
              </a:r>
            </a:p>
          </p:txBody>
        </p:sp>
        <p:sp>
          <p:nvSpPr>
            <p:cNvPr id="72754" name="Line 36"/>
            <p:cNvSpPr>
              <a:spLocks noChangeShapeType="1"/>
            </p:cNvSpPr>
            <p:nvPr/>
          </p:nvSpPr>
          <p:spPr bwMode="auto">
            <a:xfrm>
              <a:off x="757" y="1874"/>
              <a:ext cx="211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755" name="Line 39"/>
            <p:cNvSpPr>
              <a:spLocks noChangeShapeType="1"/>
            </p:cNvSpPr>
            <p:nvPr/>
          </p:nvSpPr>
          <p:spPr bwMode="auto">
            <a:xfrm>
              <a:off x="2351" y="2023"/>
              <a:ext cx="0" cy="141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2711" name="Group 80"/>
          <p:cNvGrpSpPr>
            <a:grpSpLocks/>
          </p:cNvGrpSpPr>
          <p:nvPr/>
        </p:nvGrpSpPr>
        <p:grpSpPr bwMode="auto">
          <a:xfrm>
            <a:off x="627063" y="2243138"/>
            <a:ext cx="568325" cy="3259137"/>
            <a:chOff x="395" y="1413"/>
            <a:chExt cx="358" cy="2053"/>
          </a:xfrm>
        </p:grpSpPr>
        <p:sp>
          <p:nvSpPr>
            <p:cNvPr id="72748" name="Line 10"/>
            <p:cNvSpPr>
              <a:spLocks noChangeShapeType="1"/>
            </p:cNvSpPr>
            <p:nvPr/>
          </p:nvSpPr>
          <p:spPr bwMode="auto">
            <a:xfrm>
              <a:off x="753" y="1561"/>
              <a:ext cx="0" cy="190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749" name="Rectangle 13"/>
            <p:cNvSpPr>
              <a:spLocks noChangeArrowheads="1"/>
            </p:cNvSpPr>
            <p:nvPr/>
          </p:nvSpPr>
          <p:spPr bwMode="auto">
            <a:xfrm>
              <a:off x="531" y="1413"/>
              <a:ext cx="202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q</a:t>
              </a:r>
            </a:p>
          </p:txBody>
        </p:sp>
        <p:sp>
          <p:nvSpPr>
            <p:cNvPr id="72750" name="Rectangle 14"/>
            <p:cNvSpPr>
              <a:spLocks noChangeArrowheads="1"/>
            </p:cNvSpPr>
            <p:nvPr/>
          </p:nvSpPr>
          <p:spPr bwMode="auto">
            <a:xfrm>
              <a:off x="473" y="2667"/>
              <a:ext cx="27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60</a:t>
              </a:r>
            </a:p>
          </p:txBody>
        </p:sp>
        <p:sp>
          <p:nvSpPr>
            <p:cNvPr id="72751" name="Rectangle 15"/>
            <p:cNvSpPr>
              <a:spLocks noChangeArrowheads="1"/>
            </p:cNvSpPr>
            <p:nvPr/>
          </p:nvSpPr>
          <p:spPr bwMode="auto">
            <a:xfrm>
              <a:off x="395" y="1760"/>
              <a:ext cx="35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112</a:t>
              </a:r>
            </a:p>
          </p:txBody>
        </p:sp>
        <p:sp>
          <p:nvSpPr>
            <p:cNvPr id="72752" name="Rectangle 70"/>
            <p:cNvSpPr>
              <a:spLocks noChangeArrowheads="1"/>
            </p:cNvSpPr>
            <p:nvPr/>
          </p:nvSpPr>
          <p:spPr bwMode="auto">
            <a:xfrm>
              <a:off x="469" y="3029"/>
              <a:ext cx="27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30</a:t>
              </a:r>
            </a:p>
          </p:txBody>
        </p:sp>
      </p:grpSp>
      <p:sp>
        <p:nvSpPr>
          <p:cNvPr id="72712" name="Rectangle 47"/>
          <p:cNvSpPr>
            <a:spLocks noChangeArrowheads="1"/>
          </p:cNvSpPr>
          <p:nvPr/>
        </p:nvSpPr>
        <p:spPr bwMode="auto">
          <a:xfrm>
            <a:off x="4635500" y="4410075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15</a:t>
            </a:r>
          </a:p>
        </p:txBody>
      </p:sp>
      <p:sp>
        <p:nvSpPr>
          <p:cNvPr id="72713" name="Rectangle 52"/>
          <p:cNvSpPr>
            <a:spLocks noChangeArrowheads="1"/>
          </p:cNvSpPr>
          <p:nvPr/>
        </p:nvSpPr>
        <p:spPr bwMode="auto">
          <a:xfrm>
            <a:off x="8164513" y="2773363"/>
            <a:ext cx="157162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grpSp>
        <p:nvGrpSpPr>
          <p:cNvPr id="72714" name="Group 84"/>
          <p:cNvGrpSpPr>
            <a:grpSpLocks/>
          </p:cNvGrpSpPr>
          <p:nvPr/>
        </p:nvGrpSpPr>
        <p:grpSpPr bwMode="auto">
          <a:xfrm>
            <a:off x="4686300" y="2413000"/>
            <a:ext cx="476250" cy="3081338"/>
            <a:chOff x="2952" y="1520"/>
            <a:chExt cx="300" cy="1941"/>
          </a:xfrm>
        </p:grpSpPr>
        <p:sp>
          <p:nvSpPr>
            <p:cNvPr id="72743" name="Line 45"/>
            <p:cNvSpPr>
              <a:spLocks noChangeShapeType="1"/>
            </p:cNvSpPr>
            <p:nvPr/>
          </p:nvSpPr>
          <p:spPr bwMode="auto">
            <a:xfrm>
              <a:off x="3252" y="1707"/>
              <a:ext cx="0" cy="175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744" name="Rectangle 46"/>
            <p:cNvSpPr>
              <a:spLocks noChangeArrowheads="1"/>
            </p:cNvSpPr>
            <p:nvPr/>
          </p:nvSpPr>
          <p:spPr bwMode="auto">
            <a:xfrm>
              <a:off x="2952" y="3049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  <p:sp>
          <p:nvSpPr>
            <p:cNvPr id="72745" name="Line 53"/>
            <p:cNvSpPr>
              <a:spLocks noChangeShapeType="1"/>
            </p:cNvSpPr>
            <p:nvPr/>
          </p:nvSpPr>
          <p:spPr bwMode="auto">
            <a:xfrm>
              <a:off x="3252" y="1707"/>
              <a:ext cx="0" cy="175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746" name="Rectangle 65"/>
            <p:cNvSpPr>
              <a:spLocks noChangeArrowheads="1"/>
            </p:cNvSpPr>
            <p:nvPr/>
          </p:nvSpPr>
          <p:spPr bwMode="auto">
            <a:xfrm>
              <a:off x="2952" y="2118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30</a:t>
              </a:r>
            </a:p>
          </p:txBody>
        </p:sp>
        <p:sp>
          <p:nvSpPr>
            <p:cNvPr id="72747" name="Rectangle 66"/>
            <p:cNvSpPr>
              <a:spLocks noChangeArrowheads="1"/>
            </p:cNvSpPr>
            <p:nvPr/>
          </p:nvSpPr>
          <p:spPr bwMode="auto">
            <a:xfrm>
              <a:off x="3010" y="1520"/>
              <a:ext cx="202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q</a:t>
              </a:r>
            </a:p>
          </p:txBody>
        </p:sp>
      </p:grpSp>
      <p:grpSp>
        <p:nvGrpSpPr>
          <p:cNvPr id="7" name="Group 90"/>
          <p:cNvGrpSpPr>
            <a:grpSpLocks/>
          </p:cNvGrpSpPr>
          <p:nvPr/>
        </p:nvGrpSpPr>
        <p:grpSpPr bwMode="auto">
          <a:xfrm>
            <a:off x="5446713" y="3346450"/>
            <a:ext cx="2574925" cy="2255838"/>
            <a:chOff x="3431" y="2108"/>
            <a:chExt cx="1622" cy="1421"/>
          </a:xfrm>
        </p:grpSpPr>
        <p:grpSp>
          <p:nvGrpSpPr>
            <p:cNvPr id="72736" name="Group 85"/>
            <p:cNvGrpSpPr>
              <a:grpSpLocks/>
            </p:cNvGrpSpPr>
            <p:nvPr/>
          </p:nvGrpSpPr>
          <p:grpSpPr bwMode="auto">
            <a:xfrm>
              <a:off x="3431" y="2108"/>
              <a:ext cx="1622" cy="1343"/>
              <a:chOff x="3431" y="2108"/>
              <a:chExt cx="1622" cy="1343"/>
            </a:xfrm>
          </p:grpSpPr>
          <p:sp>
            <p:nvSpPr>
              <p:cNvPr id="72738" name="Freeform 41"/>
              <p:cNvSpPr>
                <a:spLocks/>
              </p:cNvSpPr>
              <p:nvPr/>
            </p:nvSpPr>
            <p:spPr bwMode="auto">
              <a:xfrm>
                <a:off x="3431" y="2108"/>
                <a:ext cx="1322" cy="1343"/>
              </a:xfrm>
              <a:custGeom>
                <a:avLst/>
                <a:gdLst>
                  <a:gd name="T0" fmla="*/ 0 w 1704"/>
                  <a:gd name="T1" fmla="*/ 28 h 1926"/>
                  <a:gd name="T2" fmla="*/ 28 w 1704"/>
                  <a:gd name="T3" fmla="*/ 2 h 1926"/>
                  <a:gd name="T4" fmla="*/ 44 w 1704"/>
                  <a:gd name="T5" fmla="*/ 16 h 1926"/>
                  <a:gd name="T6" fmla="*/ 71 w 1704"/>
                  <a:gd name="T7" fmla="*/ 27 h 1926"/>
                  <a:gd name="T8" fmla="*/ 105 w 1704"/>
                  <a:gd name="T9" fmla="*/ 36 h 19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04"/>
                  <a:gd name="T16" fmla="*/ 0 h 1926"/>
                  <a:gd name="T17" fmla="*/ 1704 w 1704"/>
                  <a:gd name="T18" fmla="*/ 1926 h 19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04" h="1926">
                    <a:moveTo>
                      <a:pt x="0" y="1470"/>
                    </a:moveTo>
                    <a:cubicBezTo>
                      <a:pt x="173" y="837"/>
                      <a:pt x="346" y="204"/>
                      <a:pt x="468" y="102"/>
                    </a:cubicBezTo>
                    <a:cubicBezTo>
                      <a:pt x="590" y="0"/>
                      <a:pt x="616" y="632"/>
                      <a:pt x="732" y="858"/>
                    </a:cubicBezTo>
                    <a:cubicBezTo>
                      <a:pt x="848" y="1084"/>
                      <a:pt x="1002" y="1280"/>
                      <a:pt x="1164" y="1458"/>
                    </a:cubicBezTo>
                    <a:cubicBezTo>
                      <a:pt x="1326" y="1636"/>
                      <a:pt x="1592" y="1828"/>
                      <a:pt x="1704" y="1926"/>
                    </a:cubicBezTo>
                  </a:path>
                </a:pathLst>
              </a:custGeom>
              <a:noFill/>
              <a:ln w="57150">
                <a:solidFill>
                  <a:srgbClr val="66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72739" name="Freeform 42"/>
              <p:cNvSpPr>
                <a:spLocks/>
              </p:cNvSpPr>
              <p:nvPr/>
            </p:nvSpPr>
            <p:spPr bwMode="auto">
              <a:xfrm>
                <a:off x="3449" y="2645"/>
                <a:ext cx="1306" cy="480"/>
              </a:xfrm>
              <a:custGeom>
                <a:avLst/>
                <a:gdLst>
                  <a:gd name="T0" fmla="*/ 0 w 1680"/>
                  <a:gd name="T1" fmla="*/ 13 h 688"/>
                  <a:gd name="T2" fmla="*/ 45 w 1680"/>
                  <a:gd name="T3" fmla="*/ 1 h 688"/>
                  <a:gd name="T4" fmla="*/ 105 w 1680"/>
                  <a:gd name="T5" fmla="*/ 6 h 688"/>
                  <a:gd name="T6" fmla="*/ 0 60000 65536"/>
                  <a:gd name="T7" fmla="*/ 0 60000 65536"/>
                  <a:gd name="T8" fmla="*/ 0 60000 65536"/>
                  <a:gd name="T9" fmla="*/ 0 w 1680"/>
                  <a:gd name="T10" fmla="*/ 0 h 688"/>
                  <a:gd name="T11" fmla="*/ 1680 w 1680"/>
                  <a:gd name="T12" fmla="*/ 688 h 68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80" h="688">
                    <a:moveTo>
                      <a:pt x="0" y="688"/>
                    </a:moveTo>
                    <a:cubicBezTo>
                      <a:pt x="220" y="408"/>
                      <a:pt x="440" y="128"/>
                      <a:pt x="720" y="64"/>
                    </a:cubicBezTo>
                    <a:cubicBezTo>
                      <a:pt x="1000" y="0"/>
                      <a:pt x="1340" y="152"/>
                      <a:pt x="1680" y="304"/>
                    </a:cubicBezTo>
                  </a:path>
                </a:pathLst>
              </a:custGeom>
              <a:noFill/>
              <a:ln w="5715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72740" name="Line 43"/>
              <p:cNvSpPr>
                <a:spLocks noChangeShapeType="1"/>
              </p:cNvSpPr>
              <p:nvPr/>
            </p:nvSpPr>
            <p:spPr bwMode="auto">
              <a:xfrm>
                <a:off x="4793" y="2882"/>
                <a:ext cx="260" cy="109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72741" name="Oval 49"/>
              <p:cNvSpPr>
                <a:spLocks noChangeArrowheads="1"/>
              </p:cNvSpPr>
              <p:nvPr/>
            </p:nvSpPr>
            <p:spPr bwMode="auto">
              <a:xfrm>
                <a:off x="3962" y="2665"/>
                <a:ext cx="75" cy="68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72742" name="Line 51"/>
              <p:cNvSpPr>
                <a:spLocks noChangeShapeType="1"/>
              </p:cNvSpPr>
              <p:nvPr/>
            </p:nvSpPr>
            <p:spPr bwMode="auto">
              <a:xfrm flipH="1" flipV="1">
                <a:off x="3619" y="2956"/>
                <a:ext cx="11" cy="49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2737" name="Line 40"/>
            <p:cNvSpPr>
              <a:spLocks noChangeShapeType="1"/>
            </p:cNvSpPr>
            <p:nvPr/>
          </p:nvSpPr>
          <p:spPr bwMode="auto">
            <a:xfrm>
              <a:off x="4759" y="3447"/>
              <a:ext cx="176" cy="82"/>
            </a:xfrm>
            <a:prstGeom prst="line">
              <a:avLst/>
            </a:prstGeom>
            <a:noFill/>
            <a:ln w="50800">
              <a:solidFill>
                <a:srgbClr val="6633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2716" name="Rectangle 57"/>
          <p:cNvSpPr>
            <a:spLocks noChangeArrowheads="1"/>
          </p:cNvSpPr>
          <p:nvPr/>
        </p:nvSpPr>
        <p:spPr bwMode="auto">
          <a:xfrm>
            <a:off x="6188075" y="55038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4</a:t>
            </a:r>
          </a:p>
        </p:txBody>
      </p:sp>
      <p:sp>
        <p:nvSpPr>
          <p:cNvPr id="72717" name="Rectangle 44"/>
          <p:cNvSpPr>
            <a:spLocks noChangeArrowheads="1"/>
          </p:cNvSpPr>
          <p:nvPr/>
        </p:nvSpPr>
        <p:spPr bwMode="auto">
          <a:xfrm>
            <a:off x="7442200" y="55038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8</a:t>
            </a:r>
          </a:p>
        </p:txBody>
      </p:sp>
      <p:sp>
        <p:nvSpPr>
          <p:cNvPr id="72718" name="Rectangle 54"/>
          <p:cNvSpPr>
            <a:spLocks noChangeArrowheads="1"/>
          </p:cNvSpPr>
          <p:nvPr/>
        </p:nvSpPr>
        <p:spPr bwMode="auto">
          <a:xfrm>
            <a:off x="4975225" y="55038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0</a:t>
            </a:r>
          </a:p>
        </p:txBody>
      </p:sp>
      <p:sp>
        <p:nvSpPr>
          <p:cNvPr id="72719" name="Rectangle 55"/>
          <p:cNvSpPr>
            <a:spLocks noChangeArrowheads="1"/>
          </p:cNvSpPr>
          <p:nvPr/>
        </p:nvSpPr>
        <p:spPr bwMode="auto">
          <a:xfrm>
            <a:off x="5591175" y="55038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2</a:t>
            </a:r>
          </a:p>
        </p:txBody>
      </p:sp>
      <p:sp>
        <p:nvSpPr>
          <p:cNvPr id="72720" name="Rectangle 56"/>
          <p:cNvSpPr>
            <a:spLocks noChangeArrowheads="1"/>
          </p:cNvSpPr>
          <p:nvPr/>
        </p:nvSpPr>
        <p:spPr bwMode="auto">
          <a:xfrm>
            <a:off x="5902325" y="55038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3</a:t>
            </a:r>
          </a:p>
        </p:txBody>
      </p:sp>
      <p:sp>
        <p:nvSpPr>
          <p:cNvPr id="72721" name="Rectangle 58"/>
          <p:cNvSpPr>
            <a:spLocks noChangeArrowheads="1"/>
          </p:cNvSpPr>
          <p:nvPr/>
        </p:nvSpPr>
        <p:spPr bwMode="auto">
          <a:xfrm>
            <a:off x="6516688" y="55038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5</a:t>
            </a:r>
          </a:p>
        </p:txBody>
      </p:sp>
      <p:sp>
        <p:nvSpPr>
          <p:cNvPr id="72722" name="Rectangle 59"/>
          <p:cNvSpPr>
            <a:spLocks noChangeArrowheads="1"/>
          </p:cNvSpPr>
          <p:nvPr/>
        </p:nvSpPr>
        <p:spPr bwMode="auto">
          <a:xfrm>
            <a:off x="6821488" y="55038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6</a:t>
            </a:r>
          </a:p>
        </p:txBody>
      </p:sp>
      <p:sp>
        <p:nvSpPr>
          <p:cNvPr id="72723" name="Rectangle 60"/>
          <p:cNvSpPr>
            <a:spLocks noChangeArrowheads="1"/>
          </p:cNvSpPr>
          <p:nvPr/>
        </p:nvSpPr>
        <p:spPr bwMode="auto">
          <a:xfrm>
            <a:off x="7131050" y="5503863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7</a:t>
            </a:r>
          </a:p>
        </p:txBody>
      </p:sp>
      <p:sp>
        <p:nvSpPr>
          <p:cNvPr id="72724" name="Rectangle 61"/>
          <p:cNvSpPr>
            <a:spLocks noChangeArrowheads="1"/>
          </p:cNvSpPr>
          <p:nvPr/>
        </p:nvSpPr>
        <p:spPr bwMode="auto">
          <a:xfrm>
            <a:off x="7747000" y="5500688"/>
            <a:ext cx="307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9</a:t>
            </a:r>
          </a:p>
        </p:txBody>
      </p:sp>
      <p:sp>
        <p:nvSpPr>
          <p:cNvPr id="72725" name="Rectangle 62"/>
          <p:cNvSpPr>
            <a:spLocks noChangeArrowheads="1"/>
          </p:cNvSpPr>
          <p:nvPr/>
        </p:nvSpPr>
        <p:spPr bwMode="auto">
          <a:xfrm>
            <a:off x="8059738" y="5497513"/>
            <a:ext cx="4349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10</a:t>
            </a:r>
          </a:p>
        </p:txBody>
      </p:sp>
      <p:sp>
        <p:nvSpPr>
          <p:cNvPr id="72726" name="Rectangle 63"/>
          <p:cNvSpPr>
            <a:spLocks noChangeArrowheads="1"/>
          </p:cNvSpPr>
          <p:nvPr/>
        </p:nvSpPr>
        <p:spPr bwMode="auto">
          <a:xfrm>
            <a:off x="5286375" y="5514975"/>
            <a:ext cx="30797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1</a:t>
            </a:r>
          </a:p>
        </p:txBody>
      </p:sp>
      <p:sp>
        <p:nvSpPr>
          <p:cNvPr id="72727" name="Line 64"/>
          <p:cNvSpPr>
            <a:spLocks noChangeShapeType="1"/>
          </p:cNvSpPr>
          <p:nvPr/>
        </p:nvSpPr>
        <p:spPr bwMode="auto">
          <a:xfrm>
            <a:off x="5162550" y="5483225"/>
            <a:ext cx="311626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2728" name="Rectangle 67"/>
          <p:cNvSpPr>
            <a:spLocks noChangeArrowheads="1"/>
          </p:cNvSpPr>
          <p:nvPr/>
        </p:nvSpPr>
        <p:spPr bwMode="auto">
          <a:xfrm>
            <a:off x="7850188" y="5773738"/>
            <a:ext cx="74612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Labor</a:t>
            </a:r>
          </a:p>
        </p:txBody>
      </p:sp>
      <p:sp>
        <p:nvSpPr>
          <p:cNvPr id="324682" name="Line 74"/>
          <p:cNvSpPr>
            <a:spLocks noChangeShapeType="1"/>
          </p:cNvSpPr>
          <p:nvPr/>
        </p:nvSpPr>
        <p:spPr bwMode="auto">
          <a:xfrm flipH="1">
            <a:off x="5149850" y="4648200"/>
            <a:ext cx="588963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grpSp>
        <p:nvGrpSpPr>
          <p:cNvPr id="9" name="Group 79"/>
          <p:cNvGrpSpPr>
            <a:grpSpLocks/>
          </p:cNvGrpSpPr>
          <p:nvPr/>
        </p:nvGrpSpPr>
        <p:grpSpPr bwMode="auto">
          <a:xfrm>
            <a:off x="1150938" y="4692650"/>
            <a:ext cx="1008062" cy="688975"/>
            <a:chOff x="725" y="2956"/>
            <a:chExt cx="635" cy="434"/>
          </a:xfrm>
        </p:grpSpPr>
        <p:sp>
          <p:nvSpPr>
            <p:cNvPr id="72732" name="Rectangle 27"/>
            <p:cNvSpPr>
              <a:spLocks noChangeArrowheads="1"/>
            </p:cNvSpPr>
            <p:nvPr/>
          </p:nvSpPr>
          <p:spPr bwMode="auto">
            <a:xfrm>
              <a:off x="1054" y="3142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solidFill>
                    <a:schemeClr val="tx1"/>
                  </a:solidFill>
                  <a:latin typeface="Arial" charset="0"/>
                </a:rPr>
                <a:t>A</a:t>
              </a:r>
            </a:p>
          </p:txBody>
        </p:sp>
        <p:sp>
          <p:nvSpPr>
            <p:cNvPr id="72733" name="Oval 28"/>
            <p:cNvSpPr>
              <a:spLocks noChangeArrowheads="1"/>
            </p:cNvSpPr>
            <p:nvPr/>
          </p:nvSpPr>
          <p:spPr bwMode="auto">
            <a:xfrm>
              <a:off x="1105" y="3110"/>
              <a:ext cx="78" cy="72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2734" name="Line 35"/>
            <p:cNvSpPr>
              <a:spLocks noChangeShapeType="1"/>
            </p:cNvSpPr>
            <p:nvPr/>
          </p:nvSpPr>
          <p:spPr bwMode="auto">
            <a:xfrm flipV="1">
              <a:off x="928" y="2956"/>
              <a:ext cx="432" cy="434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735" name="Line 78"/>
            <p:cNvSpPr>
              <a:spLocks noChangeShapeType="1"/>
            </p:cNvSpPr>
            <p:nvPr/>
          </p:nvSpPr>
          <p:spPr bwMode="auto">
            <a:xfrm flipH="1">
              <a:off x="725" y="3134"/>
              <a:ext cx="37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324695" name="Text Box 87"/>
          <p:cNvSpPr txBox="1">
            <a:spLocks noChangeArrowheads="1"/>
          </p:cNvSpPr>
          <p:nvPr/>
        </p:nvSpPr>
        <p:spPr bwMode="auto">
          <a:xfrm>
            <a:off x="5356225" y="1800225"/>
            <a:ext cx="3395663" cy="925513"/>
          </a:xfrm>
          <a:prstGeom prst="rect">
            <a:avLst/>
          </a:prstGeom>
          <a:solidFill>
            <a:srgbClr val="DAEDD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MP is slope of line tangent to corresponding point on TP curve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24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24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82" grpId="0" animBg="1"/>
      <p:bldP spid="324695" grpId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latin typeface="Angsana New" charset="0"/>
              </a:rPr>
              <a:t>MP</a:t>
            </a:r>
            <a:r>
              <a:rPr lang="en-US" altLang="en-US" sz="3200" baseline="-25000">
                <a:latin typeface="Angsana New" charset="0"/>
              </a:rPr>
              <a:t>L</a:t>
            </a:r>
            <a:r>
              <a:rPr lang="en-US" altLang="en-US" sz="3200">
                <a:latin typeface="Angsana New" charset="0"/>
              </a:rPr>
              <a:t> = the slope of the line tangent to the TP</a:t>
            </a:r>
            <a:r>
              <a:rPr lang="en-US" altLang="en-US" sz="3200" baseline="-25000">
                <a:latin typeface="Angsana New" charset="0"/>
              </a:rPr>
              <a:t>L</a:t>
            </a:r>
            <a:r>
              <a:rPr lang="en-US" altLang="en-US" sz="3200">
                <a:latin typeface="Angsana New" charset="0"/>
              </a:rPr>
              <a:t> curve.</a:t>
            </a:r>
          </a:p>
        </p:txBody>
      </p:sp>
      <p:sp>
        <p:nvSpPr>
          <p:cNvPr id="7475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E8ED8497-4BC5-444C-8A56-4B08714EF17F}" type="slidenum">
              <a:rPr lang="en-US" altLang="en-US" sz="2600">
                <a:solidFill>
                  <a:srgbClr val="000000"/>
                </a:solidFill>
              </a:rPr>
              <a:pPr/>
              <a:t>26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74756" name="Group 2"/>
          <p:cNvGrpSpPr>
            <a:grpSpLocks/>
          </p:cNvGrpSpPr>
          <p:nvPr/>
        </p:nvGrpSpPr>
        <p:grpSpPr bwMode="auto">
          <a:xfrm>
            <a:off x="2220913" y="2486025"/>
            <a:ext cx="4178300" cy="3314700"/>
            <a:chOff x="1399" y="1566"/>
            <a:chExt cx="2632" cy="2088"/>
          </a:xfrm>
        </p:grpSpPr>
        <p:sp>
          <p:nvSpPr>
            <p:cNvPr id="74801" name="Freeform 3"/>
            <p:cNvSpPr>
              <a:spLocks/>
            </p:cNvSpPr>
            <p:nvPr/>
          </p:nvSpPr>
          <p:spPr bwMode="auto">
            <a:xfrm>
              <a:off x="3388" y="1567"/>
              <a:ext cx="643" cy="327"/>
            </a:xfrm>
            <a:custGeom>
              <a:avLst/>
              <a:gdLst>
                <a:gd name="T0" fmla="*/ 0 w 552"/>
                <a:gd name="T1" fmla="*/ 0 h 144"/>
                <a:gd name="T2" fmla="*/ 1796 w 552"/>
                <a:gd name="T3" fmla="*/ 397941 h 144"/>
                <a:gd name="T4" fmla="*/ 2955 w 552"/>
                <a:gd name="T5" fmla="*/ 1192962 h 144"/>
                <a:gd name="T6" fmla="*/ 0 60000 65536"/>
                <a:gd name="T7" fmla="*/ 0 60000 65536"/>
                <a:gd name="T8" fmla="*/ 0 60000 65536"/>
                <a:gd name="T9" fmla="*/ 0 w 552"/>
                <a:gd name="T10" fmla="*/ 0 h 144"/>
                <a:gd name="T11" fmla="*/ 552 w 552"/>
                <a:gd name="T12" fmla="*/ 144 h 1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52" h="144">
                  <a:moveTo>
                    <a:pt x="0" y="0"/>
                  </a:moveTo>
                  <a:cubicBezTo>
                    <a:pt x="122" y="12"/>
                    <a:pt x="244" y="24"/>
                    <a:pt x="336" y="48"/>
                  </a:cubicBezTo>
                  <a:cubicBezTo>
                    <a:pt x="428" y="72"/>
                    <a:pt x="490" y="108"/>
                    <a:pt x="552" y="144"/>
                  </a:cubicBezTo>
                </a:path>
              </a:pathLst>
            </a:custGeom>
            <a:noFill/>
            <a:ln w="57150">
              <a:solidFill>
                <a:srgbClr val="3366C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4802" name="Freeform 4"/>
            <p:cNvSpPr>
              <a:spLocks/>
            </p:cNvSpPr>
            <p:nvPr/>
          </p:nvSpPr>
          <p:spPr bwMode="auto">
            <a:xfrm>
              <a:off x="1399" y="1566"/>
              <a:ext cx="1968" cy="2088"/>
            </a:xfrm>
            <a:custGeom>
              <a:avLst/>
              <a:gdLst>
                <a:gd name="T0" fmla="*/ 0 w 1968"/>
                <a:gd name="T1" fmla="*/ 2088 h 2088"/>
                <a:gd name="T2" fmla="*/ 492 w 1968"/>
                <a:gd name="T3" fmla="*/ 1668 h 2088"/>
                <a:gd name="T4" fmla="*/ 732 w 1968"/>
                <a:gd name="T5" fmla="*/ 1188 h 2088"/>
                <a:gd name="T6" fmla="*/ 972 w 1968"/>
                <a:gd name="T7" fmla="*/ 672 h 2088"/>
                <a:gd name="T8" fmla="*/ 1476 w 1968"/>
                <a:gd name="T9" fmla="*/ 156 h 2088"/>
                <a:gd name="T10" fmla="*/ 1968 w 1968"/>
                <a:gd name="T11" fmla="*/ 0 h 20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68"/>
                <a:gd name="T19" fmla="*/ 0 h 2088"/>
                <a:gd name="T20" fmla="*/ 1968 w 1968"/>
                <a:gd name="T21" fmla="*/ 2088 h 208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68" h="2088">
                  <a:moveTo>
                    <a:pt x="0" y="2088"/>
                  </a:moveTo>
                  <a:cubicBezTo>
                    <a:pt x="185" y="1953"/>
                    <a:pt x="370" y="1818"/>
                    <a:pt x="492" y="1668"/>
                  </a:cubicBezTo>
                  <a:cubicBezTo>
                    <a:pt x="614" y="1518"/>
                    <a:pt x="652" y="1354"/>
                    <a:pt x="732" y="1188"/>
                  </a:cubicBezTo>
                  <a:cubicBezTo>
                    <a:pt x="812" y="1022"/>
                    <a:pt x="848" y="844"/>
                    <a:pt x="972" y="672"/>
                  </a:cubicBezTo>
                  <a:cubicBezTo>
                    <a:pt x="1096" y="500"/>
                    <a:pt x="1310" y="268"/>
                    <a:pt x="1476" y="156"/>
                  </a:cubicBezTo>
                  <a:cubicBezTo>
                    <a:pt x="1642" y="44"/>
                    <a:pt x="1866" y="32"/>
                    <a:pt x="1968" y="0"/>
                  </a:cubicBezTo>
                </a:path>
              </a:pathLst>
            </a:custGeom>
            <a:noFill/>
            <a:ln w="57150">
              <a:solidFill>
                <a:srgbClr val="3366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74757" name="Line 5"/>
          <p:cNvSpPr>
            <a:spLocks noChangeShapeType="1"/>
          </p:cNvSpPr>
          <p:nvPr/>
        </p:nvSpPr>
        <p:spPr bwMode="auto">
          <a:xfrm>
            <a:off x="2209800" y="1858963"/>
            <a:ext cx="0" cy="39957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4758" name="Line 6"/>
          <p:cNvSpPr>
            <a:spLocks noChangeShapeType="1"/>
          </p:cNvSpPr>
          <p:nvPr/>
        </p:nvSpPr>
        <p:spPr bwMode="auto">
          <a:xfrm>
            <a:off x="2209800" y="5835650"/>
            <a:ext cx="40068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4759" name="Rectangle 7"/>
          <p:cNvSpPr>
            <a:spLocks noChangeArrowheads="1"/>
          </p:cNvSpPr>
          <p:nvPr/>
        </p:nvSpPr>
        <p:spPr bwMode="auto">
          <a:xfrm>
            <a:off x="6269038" y="5799138"/>
            <a:ext cx="19843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Labor per Month</a:t>
            </a:r>
          </a:p>
        </p:txBody>
      </p:sp>
      <p:sp>
        <p:nvSpPr>
          <p:cNvPr id="74760" name="Rectangle 8"/>
          <p:cNvSpPr>
            <a:spLocks noChangeArrowheads="1"/>
          </p:cNvSpPr>
          <p:nvPr/>
        </p:nvSpPr>
        <p:spPr bwMode="auto">
          <a:xfrm>
            <a:off x="1279525" y="1511300"/>
            <a:ext cx="93027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Output</a:t>
            </a:r>
          </a:p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per </a:t>
            </a:r>
          </a:p>
          <a:p>
            <a:pPr algn="r"/>
            <a:r>
              <a:rPr lang="en-US" altLang="en-US" sz="1800">
                <a:solidFill>
                  <a:schemeClr val="tx1"/>
                </a:solidFill>
                <a:latin typeface="Arial" charset="0"/>
              </a:rPr>
              <a:t>Month</a:t>
            </a:r>
          </a:p>
        </p:txBody>
      </p:sp>
      <p:sp>
        <p:nvSpPr>
          <p:cNvPr id="74761" name="Rectangle 9"/>
          <p:cNvSpPr>
            <a:spLocks noChangeArrowheads="1"/>
          </p:cNvSpPr>
          <p:nvPr/>
        </p:nvSpPr>
        <p:spPr bwMode="auto">
          <a:xfrm>
            <a:off x="1968500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0</a:t>
            </a:r>
          </a:p>
        </p:txBody>
      </p:sp>
      <p:sp>
        <p:nvSpPr>
          <p:cNvPr id="74762" name="Rectangle 10"/>
          <p:cNvSpPr>
            <a:spLocks noChangeArrowheads="1"/>
          </p:cNvSpPr>
          <p:nvPr/>
        </p:nvSpPr>
        <p:spPr bwMode="auto">
          <a:xfrm>
            <a:off x="2760663" y="5854700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2</a:t>
            </a:r>
          </a:p>
        </p:txBody>
      </p:sp>
      <p:sp>
        <p:nvSpPr>
          <p:cNvPr id="74763" name="Rectangle 11"/>
          <p:cNvSpPr>
            <a:spLocks noChangeArrowheads="1"/>
          </p:cNvSpPr>
          <p:nvPr/>
        </p:nvSpPr>
        <p:spPr bwMode="auto">
          <a:xfrm>
            <a:off x="3155950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3</a:t>
            </a:r>
          </a:p>
        </p:txBody>
      </p:sp>
      <p:sp>
        <p:nvSpPr>
          <p:cNvPr id="74764" name="Rectangle 12"/>
          <p:cNvSpPr>
            <a:spLocks noChangeArrowheads="1"/>
          </p:cNvSpPr>
          <p:nvPr/>
        </p:nvSpPr>
        <p:spPr bwMode="auto">
          <a:xfrm>
            <a:off x="3552825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4</a:t>
            </a:r>
          </a:p>
        </p:txBody>
      </p:sp>
      <p:sp>
        <p:nvSpPr>
          <p:cNvPr id="74765" name="Rectangle 13"/>
          <p:cNvSpPr>
            <a:spLocks noChangeArrowheads="1"/>
          </p:cNvSpPr>
          <p:nvPr/>
        </p:nvSpPr>
        <p:spPr bwMode="auto">
          <a:xfrm>
            <a:off x="3949700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5</a:t>
            </a:r>
          </a:p>
        </p:txBody>
      </p:sp>
      <p:sp>
        <p:nvSpPr>
          <p:cNvPr id="74766" name="Rectangle 14"/>
          <p:cNvSpPr>
            <a:spLocks noChangeArrowheads="1"/>
          </p:cNvSpPr>
          <p:nvPr/>
        </p:nvSpPr>
        <p:spPr bwMode="auto">
          <a:xfrm>
            <a:off x="4344988" y="5854700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6</a:t>
            </a:r>
          </a:p>
        </p:txBody>
      </p:sp>
      <p:sp>
        <p:nvSpPr>
          <p:cNvPr id="74767" name="Rectangle 15"/>
          <p:cNvSpPr>
            <a:spLocks noChangeArrowheads="1"/>
          </p:cNvSpPr>
          <p:nvPr/>
        </p:nvSpPr>
        <p:spPr bwMode="auto">
          <a:xfrm>
            <a:off x="4741863" y="5854700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7</a:t>
            </a:r>
          </a:p>
        </p:txBody>
      </p:sp>
      <p:sp>
        <p:nvSpPr>
          <p:cNvPr id="74768" name="Rectangle 16"/>
          <p:cNvSpPr>
            <a:spLocks noChangeArrowheads="1"/>
          </p:cNvSpPr>
          <p:nvPr/>
        </p:nvSpPr>
        <p:spPr bwMode="auto">
          <a:xfrm>
            <a:off x="5137150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8</a:t>
            </a:r>
          </a:p>
        </p:txBody>
      </p:sp>
      <p:sp>
        <p:nvSpPr>
          <p:cNvPr id="74769" name="Rectangle 17"/>
          <p:cNvSpPr>
            <a:spLocks noChangeArrowheads="1"/>
          </p:cNvSpPr>
          <p:nvPr/>
        </p:nvSpPr>
        <p:spPr bwMode="auto">
          <a:xfrm>
            <a:off x="5534025" y="5854700"/>
            <a:ext cx="322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9</a:t>
            </a:r>
          </a:p>
        </p:txBody>
      </p:sp>
      <p:sp>
        <p:nvSpPr>
          <p:cNvPr id="74770" name="Rectangle 18"/>
          <p:cNvSpPr>
            <a:spLocks noChangeArrowheads="1"/>
          </p:cNvSpPr>
          <p:nvPr/>
        </p:nvSpPr>
        <p:spPr bwMode="auto">
          <a:xfrm>
            <a:off x="5930900" y="5854700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10</a:t>
            </a:r>
          </a:p>
        </p:txBody>
      </p:sp>
      <p:sp>
        <p:nvSpPr>
          <p:cNvPr id="74771" name="Rectangle 19"/>
          <p:cNvSpPr>
            <a:spLocks noChangeArrowheads="1"/>
          </p:cNvSpPr>
          <p:nvPr/>
        </p:nvSpPr>
        <p:spPr bwMode="auto">
          <a:xfrm>
            <a:off x="2363788" y="5854700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1</a:t>
            </a:r>
          </a:p>
        </p:txBody>
      </p:sp>
      <p:grpSp>
        <p:nvGrpSpPr>
          <p:cNvPr id="74772" name="Group 20"/>
          <p:cNvGrpSpPr>
            <a:grpSpLocks/>
          </p:cNvGrpSpPr>
          <p:nvPr/>
        </p:nvGrpSpPr>
        <p:grpSpPr bwMode="auto">
          <a:xfrm>
            <a:off x="5789613" y="1636713"/>
            <a:ext cx="2309812" cy="941387"/>
            <a:chOff x="3897" y="1147"/>
            <a:chExt cx="1455" cy="593"/>
          </a:xfrm>
        </p:grpSpPr>
        <p:sp>
          <p:nvSpPr>
            <p:cNvPr id="74799" name="Rectangle 21"/>
            <p:cNvSpPr>
              <a:spLocks noChangeArrowheads="1"/>
            </p:cNvSpPr>
            <p:nvPr/>
          </p:nvSpPr>
          <p:spPr bwMode="auto">
            <a:xfrm>
              <a:off x="4310" y="1147"/>
              <a:ext cx="1042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Total Product</a:t>
              </a:r>
            </a:p>
          </p:txBody>
        </p:sp>
        <p:sp>
          <p:nvSpPr>
            <p:cNvPr id="74800" name="Line 22"/>
            <p:cNvSpPr>
              <a:spLocks noChangeShapeType="1"/>
            </p:cNvSpPr>
            <p:nvPr/>
          </p:nvSpPr>
          <p:spPr bwMode="auto">
            <a:xfrm flipH="1">
              <a:off x="3897" y="1424"/>
              <a:ext cx="663" cy="31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4773" name="Rectangle 24"/>
          <p:cNvSpPr>
            <a:spLocks noChangeArrowheads="1"/>
          </p:cNvSpPr>
          <p:nvPr/>
        </p:nvSpPr>
        <p:spPr bwMode="auto">
          <a:xfrm>
            <a:off x="1739900" y="4178300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60</a:t>
            </a:r>
          </a:p>
        </p:txBody>
      </p:sp>
      <p:sp>
        <p:nvSpPr>
          <p:cNvPr id="74774" name="Rectangle 25"/>
          <p:cNvSpPr>
            <a:spLocks noChangeArrowheads="1"/>
          </p:cNvSpPr>
          <p:nvPr/>
        </p:nvSpPr>
        <p:spPr bwMode="auto">
          <a:xfrm>
            <a:off x="1587500" y="2273300"/>
            <a:ext cx="604838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112</a:t>
            </a:r>
          </a:p>
        </p:txBody>
      </p:sp>
      <p:sp>
        <p:nvSpPr>
          <p:cNvPr id="74775" name="Rectangle 26"/>
          <p:cNvSpPr>
            <a:spLocks noChangeArrowheads="1"/>
          </p:cNvSpPr>
          <p:nvPr/>
        </p:nvSpPr>
        <p:spPr bwMode="auto">
          <a:xfrm>
            <a:off x="2698750" y="4721225"/>
            <a:ext cx="3651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A</a:t>
            </a:r>
          </a:p>
        </p:txBody>
      </p:sp>
      <p:sp>
        <p:nvSpPr>
          <p:cNvPr id="74776" name="Oval 27"/>
          <p:cNvSpPr>
            <a:spLocks noChangeArrowheads="1"/>
          </p:cNvSpPr>
          <p:nvPr/>
        </p:nvSpPr>
        <p:spPr bwMode="auto">
          <a:xfrm>
            <a:off x="2895600" y="5105400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4777" name="Oval 28"/>
          <p:cNvSpPr>
            <a:spLocks noChangeArrowheads="1"/>
          </p:cNvSpPr>
          <p:nvPr/>
        </p:nvSpPr>
        <p:spPr bwMode="auto">
          <a:xfrm>
            <a:off x="3276600" y="4343400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4778" name="Oval 29"/>
          <p:cNvSpPr>
            <a:spLocks noChangeArrowheads="1"/>
          </p:cNvSpPr>
          <p:nvPr/>
        </p:nvSpPr>
        <p:spPr bwMode="auto">
          <a:xfrm>
            <a:off x="3975100" y="3121025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4779" name="Rectangle 30"/>
          <p:cNvSpPr>
            <a:spLocks noChangeArrowheads="1"/>
          </p:cNvSpPr>
          <p:nvPr/>
        </p:nvSpPr>
        <p:spPr bwMode="auto">
          <a:xfrm>
            <a:off x="2971800" y="3948113"/>
            <a:ext cx="3651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B</a:t>
            </a:r>
          </a:p>
        </p:txBody>
      </p:sp>
      <p:sp>
        <p:nvSpPr>
          <p:cNvPr id="74780" name="Rectangle 31"/>
          <p:cNvSpPr>
            <a:spLocks noChangeArrowheads="1"/>
          </p:cNvSpPr>
          <p:nvPr/>
        </p:nvSpPr>
        <p:spPr bwMode="auto">
          <a:xfrm>
            <a:off x="3733800" y="2743200"/>
            <a:ext cx="3651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C</a:t>
            </a:r>
          </a:p>
        </p:txBody>
      </p:sp>
      <p:sp>
        <p:nvSpPr>
          <p:cNvPr id="74781" name="Rectangle 32"/>
          <p:cNvSpPr>
            <a:spLocks noChangeArrowheads="1"/>
          </p:cNvSpPr>
          <p:nvPr/>
        </p:nvSpPr>
        <p:spPr bwMode="auto">
          <a:xfrm>
            <a:off x="5170488" y="2122488"/>
            <a:ext cx="3651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D</a:t>
            </a:r>
          </a:p>
        </p:txBody>
      </p:sp>
      <p:sp>
        <p:nvSpPr>
          <p:cNvPr id="74782" name="Oval 33"/>
          <p:cNvSpPr>
            <a:spLocks noChangeArrowheads="1"/>
          </p:cNvSpPr>
          <p:nvPr/>
        </p:nvSpPr>
        <p:spPr bwMode="auto">
          <a:xfrm>
            <a:off x="5257800" y="2438400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4783" name="Rectangle 47"/>
          <p:cNvSpPr>
            <a:spLocks noChangeArrowheads="1"/>
          </p:cNvSpPr>
          <p:nvPr/>
        </p:nvSpPr>
        <p:spPr bwMode="auto">
          <a:xfrm>
            <a:off x="1739900" y="2908300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95</a:t>
            </a:r>
          </a:p>
        </p:txBody>
      </p:sp>
      <p:sp>
        <p:nvSpPr>
          <p:cNvPr id="354353" name="AutoShape 49"/>
          <p:cNvSpPr>
            <a:spLocks noChangeArrowheads="1"/>
          </p:cNvSpPr>
          <p:nvPr/>
        </p:nvSpPr>
        <p:spPr bwMode="auto">
          <a:xfrm rot="-5400000">
            <a:off x="3051970" y="4225131"/>
            <a:ext cx="766762" cy="333375"/>
          </a:xfrm>
          <a:prstGeom prst="rtTriangle">
            <a:avLst/>
          </a:prstGeom>
          <a:noFill/>
          <a:ln w="25400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74785" name="Rectangle 52"/>
          <p:cNvSpPr>
            <a:spLocks noChangeArrowheads="1"/>
          </p:cNvSpPr>
          <p:nvPr/>
        </p:nvSpPr>
        <p:spPr bwMode="auto">
          <a:xfrm>
            <a:off x="6218238" y="2428875"/>
            <a:ext cx="350837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 i="1">
                <a:solidFill>
                  <a:schemeClr val="tx1"/>
                </a:solidFill>
                <a:latin typeface="Arial" charset="0"/>
              </a:rPr>
              <a:t>E</a:t>
            </a:r>
          </a:p>
        </p:txBody>
      </p:sp>
      <p:sp>
        <p:nvSpPr>
          <p:cNvPr id="74786" name="Oval 53"/>
          <p:cNvSpPr>
            <a:spLocks noChangeArrowheads="1"/>
          </p:cNvSpPr>
          <p:nvPr/>
        </p:nvSpPr>
        <p:spPr bwMode="auto">
          <a:xfrm>
            <a:off x="6124575" y="2722563"/>
            <a:ext cx="152400" cy="1524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grpSp>
        <p:nvGrpSpPr>
          <p:cNvPr id="4" name="Group 58"/>
          <p:cNvGrpSpPr>
            <a:grpSpLocks/>
          </p:cNvGrpSpPr>
          <p:nvPr/>
        </p:nvGrpSpPr>
        <p:grpSpPr bwMode="auto">
          <a:xfrm>
            <a:off x="2678113" y="4940300"/>
            <a:ext cx="1141412" cy="595313"/>
            <a:chOff x="1687" y="3112"/>
            <a:chExt cx="719" cy="375"/>
          </a:xfrm>
        </p:grpSpPr>
        <p:sp>
          <p:nvSpPr>
            <p:cNvPr id="74797" name="AutoShape 48"/>
            <p:cNvSpPr>
              <a:spLocks noChangeArrowheads="1"/>
            </p:cNvSpPr>
            <p:nvPr/>
          </p:nvSpPr>
          <p:spPr bwMode="auto">
            <a:xfrm rot="-5400000">
              <a:off x="1675" y="3124"/>
              <a:ext cx="375" cy="351"/>
            </a:xfrm>
            <a:prstGeom prst="rtTriangle">
              <a:avLst/>
            </a:prstGeom>
            <a:noFill/>
            <a:ln w="25400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4798" name="Rectangle 54"/>
            <p:cNvSpPr>
              <a:spLocks noChangeArrowheads="1"/>
            </p:cNvSpPr>
            <p:nvPr/>
          </p:nvSpPr>
          <p:spPr bwMode="auto">
            <a:xfrm>
              <a:off x="2061" y="3184"/>
              <a:ext cx="345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20</a:t>
              </a:r>
            </a:p>
          </p:txBody>
        </p:sp>
      </p:grpSp>
      <p:grpSp>
        <p:nvGrpSpPr>
          <p:cNvPr id="5" name="Group 59"/>
          <p:cNvGrpSpPr>
            <a:grpSpLocks/>
          </p:cNvGrpSpPr>
          <p:nvPr/>
        </p:nvGrpSpPr>
        <p:grpSpPr bwMode="auto">
          <a:xfrm>
            <a:off x="3783013" y="2909888"/>
            <a:ext cx="1090612" cy="595312"/>
            <a:chOff x="2383" y="1833"/>
            <a:chExt cx="687" cy="375"/>
          </a:xfrm>
        </p:grpSpPr>
        <p:sp>
          <p:nvSpPr>
            <p:cNvPr id="74795" name="AutoShape 50"/>
            <p:cNvSpPr>
              <a:spLocks noChangeArrowheads="1"/>
            </p:cNvSpPr>
            <p:nvPr/>
          </p:nvSpPr>
          <p:spPr bwMode="auto">
            <a:xfrm rot="-5400000">
              <a:off x="2371" y="1845"/>
              <a:ext cx="375" cy="351"/>
            </a:xfrm>
            <a:prstGeom prst="rtTriangle">
              <a:avLst/>
            </a:prstGeom>
            <a:noFill/>
            <a:ln w="25400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4796" name="Rectangle 55"/>
            <p:cNvSpPr>
              <a:spLocks noChangeArrowheads="1"/>
            </p:cNvSpPr>
            <p:nvPr/>
          </p:nvSpPr>
          <p:spPr bwMode="auto">
            <a:xfrm>
              <a:off x="2725" y="1939"/>
              <a:ext cx="345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15</a:t>
              </a:r>
            </a:p>
          </p:txBody>
        </p:sp>
      </p:grpSp>
      <p:grpSp>
        <p:nvGrpSpPr>
          <p:cNvPr id="6" name="Group 60"/>
          <p:cNvGrpSpPr>
            <a:grpSpLocks/>
          </p:cNvGrpSpPr>
          <p:nvPr/>
        </p:nvGrpSpPr>
        <p:grpSpPr bwMode="auto">
          <a:xfrm>
            <a:off x="4727575" y="2500313"/>
            <a:ext cx="1112838" cy="565150"/>
            <a:chOff x="2978" y="1575"/>
            <a:chExt cx="701" cy="356"/>
          </a:xfrm>
        </p:grpSpPr>
        <p:sp>
          <p:nvSpPr>
            <p:cNvPr id="74793" name="Line 23"/>
            <p:cNvSpPr>
              <a:spLocks noChangeShapeType="1"/>
            </p:cNvSpPr>
            <p:nvPr/>
          </p:nvSpPr>
          <p:spPr bwMode="auto">
            <a:xfrm flipV="1">
              <a:off x="2978" y="1575"/>
              <a:ext cx="701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794" name="Rectangle 56"/>
            <p:cNvSpPr>
              <a:spLocks noChangeArrowheads="1"/>
            </p:cNvSpPr>
            <p:nvPr/>
          </p:nvSpPr>
          <p:spPr bwMode="auto">
            <a:xfrm>
              <a:off x="3236" y="1683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0</a:t>
              </a:r>
            </a:p>
          </p:txBody>
        </p:sp>
      </p:grpSp>
      <p:grpSp>
        <p:nvGrpSpPr>
          <p:cNvPr id="7" name="Group 61"/>
          <p:cNvGrpSpPr>
            <a:grpSpLocks/>
          </p:cNvGrpSpPr>
          <p:nvPr/>
        </p:nvGrpSpPr>
        <p:grpSpPr bwMode="auto">
          <a:xfrm>
            <a:off x="5897563" y="2595563"/>
            <a:ext cx="657225" cy="992187"/>
            <a:chOff x="3715" y="1635"/>
            <a:chExt cx="414" cy="625"/>
          </a:xfrm>
        </p:grpSpPr>
        <p:sp>
          <p:nvSpPr>
            <p:cNvPr id="74791" name="AutoShape 51"/>
            <p:cNvSpPr>
              <a:spLocks noChangeArrowheads="1"/>
            </p:cNvSpPr>
            <p:nvPr/>
          </p:nvSpPr>
          <p:spPr bwMode="auto">
            <a:xfrm>
              <a:off x="3754" y="1635"/>
              <a:ext cx="375" cy="351"/>
            </a:xfrm>
            <a:prstGeom prst="rtTriangle">
              <a:avLst/>
            </a:prstGeom>
            <a:noFill/>
            <a:ln w="25400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74792" name="Rectangle 57"/>
            <p:cNvSpPr>
              <a:spLocks noChangeArrowheads="1"/>
            </p:cNvSpPr>
            <p:nvPr/>
          </p:nvSpPr>
          <p:spPr bwMode="auto">
            <a:xfrm>
              <a:off x="3715" y="2012"/>
              <a:ext cx="256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-8</a:t>
              </a:r>
            </a:p>
          </p:txBody>
        </p:sp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5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Production:  One Variable Input</a:t>
            </a:r>
          </a:p>
        </p:txBody>
      </p:sp>
      <p:sp>
        <p:nvSpPr>
          <p:cNvPr id="137226" name="Rectangle 10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From the previous example, we can see that as we increase labor the additional output produced declines</a:t>
            </a:r>
          </a:p>
          <a:p>
            <a:pPr eaLnBrk="1" hangingPunct="1"/>
            <a:r>
              <a:rPr lang="en-US" altLang="en-US">
                <a:solidFill>
                  <a:srgbClr val="008000"/>
                </a:solidFill>
                <a:latin typeface="Angsana New" charset="0"/>
              </a:rPr>
              <a:t>Law of Diminishing Marginal Returns</a:t>
            </a:r>
            <a:r>
              <a:rPr lang="en-US" altLang="en-US">
                <a:latin typeface="Angsana New" charset="0"/>
              </a:rPr>
              <a:t>:   As the use of an input increases with other inputs fixed, the resulting additions to output will eventually decrease.</a:t>
            </a:r>
          </a:p>
        </p:txBody>
      </p:sp>
      <p:sp>
        <p:nvSpPr>
          <p:cNvPr id="7680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00176472-651D-F341-BF0A-065FBCB5A45A}" type="slidenum">
              <a:rPr lang="en-US" altLang="en-US" sz="2600">
                <a:solidFill>
                  <a:srgbClr val="000000"/>
                </a:solidFill>
              </a:rPr>
              <a:pPr/>
              <a:t>27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7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7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26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Law of Diminishing Marginal Returns</a:t>
            </a:r>
          </a:p>
        </p:txBody>
      </p:sp>
      <p:sp>
        <p:nvSpPr>
          <p:cNvPr id="139274" name="Rectangle 10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</a:rPr>
              <a:t>When the labor input is small and capital is fixed, output increases considerably since workers can begin to specialize and MP of labor increases</a:t>
            </a:r>
          </a:p>
          <a:p>
            <a:pPr eaLnBrk="1" hangingPunct="1"/>
            <a:r>
              <a:rPr lang="en-US" altLang="en-US" sz="4400">
                <a:latin typeface="Angsana New" charset="0"/>
              </a:rPr>
              <a:t>When the labor input is large, some workers become less efficient and MP of labor decreases</a:t>
            </a:r>
          </a:p>
        </p:txBody>
      </p:sp>
      <p:sp>
        <p:nvSpPr>
          <p:cNvPr id="7885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B1F9470D-DF82-B44F-AC49-DCD50B4A153B}" type="slidenum">
              <a:rPr lang="en-US" altLang="en-US" sz="2600">
                <a:solidFill>
                  <a:srgbClr val="000000"/>
                </a:solidFill>
              </a:rPr>
              <a:pPr/>
              <a:t>28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9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74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Law of Diminishing Marginal Returns</a:t>
            </a:r>
          </a:p>
        </p:txBody>
      </p:sp>
      <p:sp>
        <p:nvSpPr>
          <p:cNvPr id="270344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</a:rPr>
              <a:t>Easily confused with negative returns – decreases in output.  </a:t>
            </a:r>
          </a:p>
          <a:p>
            <a:pPr eaLnBrk="1" hangingPunct="1"/>
            <a:r>
              <a:rPr lang="en-US" altLang="en-US" sz="4400">
                <a:latin typeface="Angsana New" charset="0"/>
              </a:rPr>
              <a:t>Explains a </a:t>
            </a:r>
            <a:r>
              <a:rPr lang="en-US" altLang="en-US" sz="4400" i="1">
                <a:latin typeface="Angsana New" charset="0"/>
              </a:rPr>
              <a:t>declining</a:t>
            </a:r>
            <a:r>
              <a:rPr lang="en-US" altLang="en-US" sz="4400">
                <a:latin typeface="Angsana New" charset="0"/>
              </a:rPr>
              <a:t> marginal product, </a:t>
            </a:r>
            <a:r>
              <a:rPr lang="en-US" altLang="en-US" sz="4400" b="1">
                <a:latin typeface="Angsana New" charset="0"/>
              </a:rPr>
              <a:t>not</a:t>
            </a:r>
            <a:r>
              <a:rPr lang="en-US" altLang="en-US" sz="4400">
                <a:latin typeface="Angsana New" charset="0"/>
              </a:rPr>
              <a:t> necessarily a negative one</a:t>
            </a:r>
          </a:p>
          <a:p>
            <a:pPr lvl="1" eaLnBrk="1" hangingPunct="1"/>
            <a:r>
              <a:rPr lang="en-US" altLang="en-US" sz="4000" i="1">
                <a:latin typeface="Angsana New" charset="0"/>
              </a:rPr>
              <a:t>Additional</a:t>
            </a:r>
            <a:r>
              <a:rPr lang="en-US" altLang="en-US" sz="4000">
                <a:latin typeface="Angsana New" charset="0"/>
              </a:rPr>
              <a:t> output can be declining while </a:t>
            </a:r>
            <a:r>
              <a:rPr lang="en-US" altLang="en-US" sz="4000" i="1">
                <a:latin typeface="Angsana New" charset="0"/>
              </a:rPr>
              <a:t>total</a:t>
            </a:r>
            <a:r>
              <a:rPr lang="en-US" altLang="en-US" sz="4000">
                <a:latin typeface="Angsana New" charset="0"/>
              </a:rPr>
              <a:t> output is increasing</a:t>
            </a:r>
          </a:p>
        </p:txBody>
      </p:sp>
      <p:sp>
        <p:nvSpPr>
          <p:cNvPr id="8090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006016A-304A-504B-AB3A-6E4CE5B2C4F7}" type="slidenum">
              <a:rPr lang="en-US" altLang="en-US" sz="2600">
                <a:solidFill>
                  <a:srgbClr val="000000"/>
                </a:solidFill>
              </a:rPr>
              <a:pPr/>
              <a:t>29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0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03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0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344" grpId="0" build="p" bldLvl="2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51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620000" cy="1204913"/>
          </a:xfrm>
        </p:spPr>
        <p:txBody>
          <a:bodyPr/>
          <a:lstStyle/>
          <a:p>
            <a:pPr eaLnBrk="1" hangingPunct="1">
              <a:lnSpc>
                <a:spcPts val="3775"/>
              </a:lnSpc>
            </a:pPr>
            <a:r>
              <a:rPr lang="en-US" altLang="en-US">
                <a:latin typeface="Angsana New" charset="0"/>
              </a:rPr>
              <a:t>The Effect of</a:t>
            </a:r>
            <a:br>
              <a:rPr lang="en-US" altLang="en-US">
                <a:latin typeface="Angsana New" charset="0"/>
              </a:rPr>
            </a:br>
            <a:r>
              <a:rPr lang="en-US" altLang="en-US">
                <a:latin typeface="Angsana New" charset="0"/>
              </a:rPr>
              <a:t>Technological Improvement</a:t>
            </a:r>
          </a:p>
        </p:txBody>
      </p:sp>
      <p:sp>
        <p:nvSpPr>
          <p:cNvPr id="8294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82941CA-2CA6-3449-AF72-95A19867C322}" type="slidenum">
              <a:rPr lang="en-US" altLang="en-US" sz="2600">
                <a:solidFill>
                  <a:srgbClr val="000000"/>
                </a:solidFill>
              </a:rPr>
              <a:pPr/>
              <a:t>30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82948" name="Line 9"/>
          <p:cNvSpPr>
            <a:spLocks noChangeShapeType="1"/>
          </p:cNvSpPr>
          <p:nvPr/>
        </p:nvSpPr>
        <p:spPr bwMode="auto">
          <a:xfrm>
            <a:off x="2195513" y="1651000"/>
            <a:ext cx="14287" cy="4356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49" name="Rectangle 12"/>
          <p:cNvSpPr>
            <a:spLocks noChangeArrowheads="1"/>
          </p:cNvSpPr>
          <p:nvPr/>
        </p:nvSpPr>
        <p:spPr bwMode="auto">
          <a:xfrm>
            <a:off x="1181100" y="1735138"/>
            <a:ext cx="90487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>
              <a:lnSpc>
                <a:spcPct val="80000"/>
              </a:lnSpc>
            </a:pPr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Output</a:t>
            </a:r>
          </a:p>
        </p:txBody>
      </p:sp>
      <p:sp>
        <p:nvSpPr>
          <p:cNvPr id="82950" name="Rectangle 13"/>
          <p:cNvSpPr>
            <a:spLocks noChangeArrowheads="1"/>
          </p:cNvSpPr>
          <p:nvPr/>
        </p:nvSpPr>
        <p:spPr bwMode="auto">
          <a:xfrm>
            <a:off x="1739900" y="4140200"/>
            <a:ext cx="463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50</a:t>
            </a:r>
          </a:p>
        </p:txBody>
      </p:sp>
      <p:sp>
        <p:nvSpPr>
          <p:cNvPr id="82951" name="Rectangle 14"/>
          <p:cNvSpPr>
            <a:spLocks noChangeArrowheads="1"/>
          </p:cNvSpPr>
          <p:nvPr/>
        </p:nvSpPr>
        <p:spPr bwMode="auto">
          <a:xfrm>
            <a:off x="1587500" y="2349500"/>
            <a:ext cx="604838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rial" charset="0"/>
              </a:rPr>
              <a:t>100</a:t>
            </a:r>
          </a:p>
        </p:txBody>
      </p:sp>
      <p:grpSp>
        <p:nvGrpSpPr>
          <p:cNvPr id="82952" name="Group 52"/>
          <p:cNvGrpSpPr>
            <a:grpSpLocks/>
          </p:cNvGrpSpPr>
          <p:nvPr/>
        </p:nvGrpSpPr>
        <p:grpSpPr bwMode="auto">
          <a:xfrm>
            <a:off x="1968500" y="5608638"/>
            <a:ext cx="5957888" cy="715962"/>
            <a:chOff x="1240" y="3533"/>
            <a:chExt cx="3753" cy="451"/>
          </a:xfrm>
        </p:grpSpPr>
        <p:sp>
          <p:nvSpPr>
            <p:cNvPr id="82976" name="Line 10"/>
            <p:cNvSpPr>
              <a:spLocks noChangeShapeType="1"/>
            </p:cNvSpPr>
            <p:nvPr/>
          </p:nvSpPr>
          <p:spPr bwMode="auto">
            <a:xfrm>
              <a:off x="1380" y="3772"/>
              <a:ext cx="280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977" name="Rectangle 11"/>
            <p:cNvSpPr>
              <a:spLocks noChangeArrowheads="1"/>
            </p:cNvSpPr>
            <p:nvPr/>
          </p:nvSpPr>
          <p:spPr bwMode="auto">
            <a:xfrm>
              <a:off x="4189" y="3533"/>
              <a:ext cx="804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Labor per</a:t>
              </a:r>
            </a:p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time period</a:t>
              </a:r>
            </a:p>
          </p:txBody>
        </p:sp>
        <p:sp>
          <p:nvSpPr>
            <p:cNvPr id="82978" name="Rectangle 15"/>
            <p:cNvSpPr>
              <a:spLocks noChangeArrowheads="1"/>
            </p:cNvSpPr>
            <p:nvPr/>
          </p:nvSpPr>
          <p:spPr bwMode="auto">
            <a:xfrm>
              <a:off x="1240" y="3736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0</a:t>
              </a:r>
            </a:p>
          </p:txBody>
        </p:sp>
        <p:sp>
          <p:nvSpPr>
            <p:cNvPr id="82979" name="Rectangle 16"/>
            <p:cNvSpPr>
              <a:spLocks noChangeArrowheads="1"/>
            </p:cNvSpPr>
            <p:nvPr/>
          </p:nvSpPr>
          <p:spPr bwMode="auto">
            <a:xfrm>
              <a:off x="1739" y="3736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82980" name="Rectangle 17"/>
            <p:cNvSpPr>
              <a:spLocks noChangeArrowheads="1"/>
            </p:cNvSpPr>
            <p:nvPr/>
          </p:nvSpPr>
          <p:spPr bwMode="auto">
            <a:xfrm>
              <a:off x="1988" y="3736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82981" name="Rectangle 18"/>
            <p:cNvSpPr>
              <a:spLocks noChangeArrowheads="1"/>
            </p:cNvSpPr>
            <p:nvPr/>
          </p:nvSpPr>
          <p:spPr bwMode="auto">
            <a:xfrm>
              <a:off x="2238" y="3736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4</a:t>
              </a:r>
            </a:p>
          </p:txBody>
        </p:sp>
        <p:sp>
          <p:nvSpPr>
            <p:cNvPr id="82982" name="Rectangle 19"/>
            <p:cNvSpPr>
              <a:spLocks noChangeArrowheads="1"/>
            </p:cNvSpPr>
            <p:nvPr/>
          </p:nvSpPr>
          <p:spPr bwMode="auto">
            <a:xfrm>
              <a:off x="2488" y="3736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5</a:t>
              </a:r>
            </a:p>
          </p:txBody>
        </p:sp>
        <p:sp>
          <p:nvSpPr>
            <p:cNvPr id="82983" name="Rectangle 20"/>
            <p:cNvSpPr>
              <a:spLocks noChangeArrowheads="1"/>
            </p:cNvSpPr>
            <p:nvPr/>
          </p:nvSpPr>
          <p:spPr bwMode="auto">
            <a:xfrm>
              <a:off x="2737" y="3736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6</a:t>
              </a:r>
            </a:p>
          </p:txBody>
        </p:sp>
        <p:sp>
          <p:nvSpPr>
            <p:cNvPr id="82984" name="Rectangle 21"/>
            <p:cNvSpPr>
              <a:spLocks noChangeArrowheads="1"/>
            </p:cNvSpPr>
            <p:nvPr/>
          </p:nvSpPr>
          <p:spPr bwMode="auto">
            <a:xfrm>
              <a:off x="2987" y="3736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7</a:t>
              </a:r>
            </a:p>
          </p:txBody>
        </p:sp>
        <p:sp>
          <p:nvSpPr>
            <p:cNvPr id="82985" name="Rectangle 22"/>
            <p:cNvSpPr>
              <a:spLocks noChangeArrowheads="1"/>
            </p:cNvSpPr>
            <p:nvPr/>
          </p:nvSpPr>
          <p:spPr bwMode="auto">
            <a:xfrm>
              <a:off x="3236" y="3736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8</a:t>
              </a:r>
            </a:p>
          </p:txBody>
        </p:sp>
        <p:sp>
          <p:nvSpPr>
            <p:cNvPr id="82986" name="Rectangle 23"/>
            <p:cNvSpPr>
              <a:spLocks noChangeArrowheads="1"/>
            </p:cNvSpPr>
            <p:nvPr/>
          </p:nvSpPr>
          <p:spPr bwMode="auto">
            <a:xfrm>
              <a:off x="3486" y="3736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9</a:t>
              </a:r>
            </a:p>
          </p:txBody>
        </p:sp>
        <p:sp>
          <p:nvSpPr>
            <p:cNvPr id="82987" name="Rectangle 24"/>
            <p:cNvSpPr>
              <a:spLocks noChangeArrowheads="1"/>
            </p:cNvSpPr>
            <p:nvPr/>
          </p:nvSpPr>
          <p:spPr bwMode="auto">
            <a:xfrm>
              <a:off x="3736" y="3736"/>
              <a:ext cx="29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  <p:sp>
          <p:nvSpPr>
            <p:cNvPr id="82988" name="Rectangle 25"/>
            <p:cNvSpPr>
              <a:spLocks noChangeArrowheads="1"/>
            </p:cNvSpPr>
            <p:nvPr/>
          </p:nvSpPr>
          <p:spPr bwMode="auto">
            <a:xfrm>
              <a:off x="1489" y="3736"/>
              <a:ext cx="20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</p:grpSp>
      <p:grpSp>
        <p:nvGrpSpPr>
          <p:cNvPr id="3" name="Group 49"/>
          <p:cNvGrpSpPr>
            <a:grpSpLocks/>
          </p:cNvGrpSpPr>
          <p:nvPr/>
        </p:nvGrpSpPr>
        <p:grpSpPr bwMode="auto">
          <a:xfrm>
            <a:off x="2227263" y="3656013"/>
            <a:ext cx="4703762" cy="2335212"/>
            <a:chOff x="1394" y="2323"/>
            <a:chExt cx="2963" cy="1471"/>
          </a:xfrm>
        </p:grpSpPr>
        <p:sp>
          <p:nvSpPr>
            <p:cNvPr id="82970" name="Freeform 6"/>
            <p:cNvSpPr>
              <a:spLocks/>
            </p:cNvSpPr>
            <p:nvPr/>
          </p:nvSpPr>
          <p:spPr bwMode="auto">
            <a:xfrm>
              <a:off x="1394" y="2597"/>
              <a:ext cx="2679" cy="1197"/>
            </a:xfrm>
            <a:custGeom>
              <a:avLst/>
              <a:gdLst>
                <a:gd name="T0" fmla="*/ 0 w 2679"/>
                <a:gd name="T1" fmla="*/ 1196 h 1197"/>
                <a:gd name="T2" fmla="*/ 124 w 2679"/>
                <a:gd name="T3" fmla="*/ 1172 h 1197"/>
                <a:gd name="T4" fmla="*/ 248 w 2679"/>
                <a:gd name="T5" fmla="*/ 1141 h 1197"/>
                <a:gd name="T6" fmla="*/ 365 w 2679"/>
                <a:gd name="T7" fmla="*/ 1105 h 1197"/>
                <a:gd name="T8" fmla="*/ 476 w 2679"/>
                <a:gd name="T9" fmla="*/ 1050 h 1197"/>
                <a:gd name="T10" fmla="*/ 580 w 2679"/>
                <a:gd name="T11" fmla="*/ 984 h 1197"/>
                <a:gd name="T12" fmla="*/ 678 w 2679"/>
                <a:gd name="T13" fmla="*/ 905 h 1197"/>
                <a:gd name="T14" fmla="*/ 769 w 2679"/>
                <a:gd name="T15" fmla="*/ 820 h 1197"/>
                <a:gd name="T16" fmla="*/ 860 w 2679"/>
                <a:gd name="T17" fmla="*/ 717 h 1197"/>
                <a:gd name="T18" fmla="*/ 906 w 2679"/>
                <a:gd name="T19" fmla="*/ 656 h 1197"/>
                <a:gd name="T20" fmla="*/ 958 w 2679"/>
                <a:gd name="T21" fmla="*/ 589 h 1197"/>
                <a:gd name="T22" fmla="*/ 1049 w 2679"/>
                <a:gd name="T23" fmla="*/ 443 h 1197"/>
                <a:gd name="T24" fmla="*/ 1095 w 2679"/>
                <a:gd name="T25" fmla="*/ 371 h 1197"/>
                <a:gd name="T26" fmla="*/ 1140 w 2679"/>
                <a:gd name="T27" fmla="*/ 304 h 1197"/>
                <a:gd name="T28" fmla="*/ 1180 w 2679"/>
                <a:gd name="T29" fmla="*/ 243 h 1197"/>
                <a:gd name="T30" fmla="*/ 1219 w 2679"/>
                <a:gd name="T31" fmla="*/ 195 h 1197"/>
                <a:gd name="T32" fmla="*/ 1251 w 2679"/>
                <a:gd name="T33" fmla="*/ 158 h 1197"/>
                <a:gd name="T34" fmla="*/ 1277 w 2679"/>
                <a:gd name="T35" fmla="*/ 128 h 1197"/>
                <a:gd name="T36" fmla="*/ 1310 w 2679"/>
                <a:gd name="T37" fmla="*/ 104 h 1197"/>
                <a:gd name="T38" fmla="*/ 1329 w 2679"/>
                <a:gd name="T39" fmla="*/ 85 h 1197"/>
                <a:gd name="T40" fmla="*/ 1381 w 2679"/>
                <a:gd name="T41" fmla="*/ 61 h 1197"/>
                <a:gd name="T42" fmla="*/ 1440 w 2679"/>
                <a:gd name="T43" fmla="*/ 43 h 1197"/>
                <a:gd name="T44" fmla="*/ 1505 w 2679"/>
                <a:gd name="T45" fmla="*/ 25 h 1197"/>
                <a:gd name="T46" fmla="*/ 1577 w 2679"/>
                <a:gd name="T47" fmla="*/ 13 h 1197"/>
                <a:gd name="T48" fmla="*/ 1720 w 2679"/>
                <a:gd name="T49" fmla="*/ 0 h 1197"/>
                <a:gd name="T50" fmla="*/ 1785 w 2679"/>
                <a:gd name="T51" fmla="*/ 0 h 1197"/>
                <a:gd name="T52" fmla="*/ 1851 w 2679"/>
                <a:gd name="T53" fmla="*/ 7 h 1197"/>
                <a:gd name="T54" fmla="*/ 1981 w 2679"/>
                <a:gd name="T55" fmla="*/ 31 h 1197"/>
                <a:gd name="T56" fmla="*/ 2053 w 2679"/>
                <a:gd name="T57" fmla="*/ 55 h 1197"/>
                <a:gd name="T58" fmla="*/ 2131 w 2679"/>
                <a:gd name="T59" fmla="*/ 85 h 1197"/>
                <a:gd name="T60" fmla="*/ 2202 w 2679"/>
                <a:gd name="T61" fmla="*/ 122 h 1197"/>
                <a:gd name="T62" fmla="*/ 2274 w 2679"/>
                <a:gd name="T63" fmla="*/ 158 h 1197"/>
                <a:gd name="T64" fmla="*/ 2333 w 2679"/>
                <a:gd name="T65" fmla="*/ 201 h 1197"/>
                <a:gd name="T66" fmla="*/ 2378 w 2679"/>
                <a:gd name="T67" fmla="*/ 249 h 1197"/>
                <a:gd name="T68" fmla="*/ 2483 w 2679"/>
                <a:gd name="T69" fmla="*/ 352 h 1197"/>
                <a:gd name="T70" fmla="*/ 2535 w 2679"/>
                <a:gd name="T71" fmla="*/ 413 h 1197"/>
                <a:gd name="T72" fmla="*/ 2593 w 2679"/>
                <a:gd name="T73" fmla="*/ 486 h 1197"/>
                <a:gd name="T74" fmla="*/ 2639 w 2679"/>
                <a:gd name="T75" fmla="*/ 547 h 1197"/>
                <a:gd name="T76" fmla="*/ 2658 w 2679"/>
                <a:gd name="T77" fmla="*/ 577 h 1197"/>
                <a:gd name="T78" fmla="*/ 2678 w 2679"/>
                <a:gd name="T79" fmla="*/ 595 h 119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679"/>
                <a:gd name="T121" fmla="*/ 0 h 1197"/>
                <a:gd name="T122" fmla="*/ 2679 w 2679"/>
                <a:gd name="T123" fmla="*/ 1197 h 119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679" h="1197">
                  <a:moveTo>
                    <a:pt x="0" y="1196"/>
                  </a:moveTo>
                  <a:lnTo>
                    <a:pt x="124" y="1172"/>
                  </a:lnTo>
                  <a:lnTo>
                    <a:pt x="248" y="1141"/>
                  </a:lnTo>
                  <a:lnTo>
                    <a:pt x="365" y="1105"/>
                  </a:lnTo>
                  <a:lnTo>
                    <a:pt x="476" y="1050"/>
                  </a:lnTo>
                  <a:lnTo>
                    <a:pt x="580" y="984"/>
                  </a:lnTo>
                  <a:lnTo>
                    <a:pt x="678" y="905"/>
                  </a:lnTo>
                  <a:lnTo>
                    <a:pt x="769" y="820"/>
                  </a:lnTo>
                  <a:lnTo>
                    <a:pt x="860" y="717"/>
                  </a:lnTo>
                  <a:lnTo>
                    <a:pt x="906" y="656"/>
                  </a:lnTo>
                  <a:lnTo>
                    <a:pt x="958" y="589"/>
                  </a:lnTo>
                  <a:lnTo>
                    <a:pt x="1049" y="443"/>
                  </a:lnTo>
                  <a:lnTo>
                    <a:pt x="1095" y="371"/>
                  </a:lnTo>
                  <a:lnTo>
                    <a:pt x="1140" y="304"/>
                  </a:lnTo>
                  <a:lnTo>
                    <a:pt x="1180" y="243"/>
                  </a:lnTo>
                  <a:lnTo>
                    <a:pt x="1219" y="195"/>
                  </a:lnTo>
                  <a:lnTo>
                    <a:pt x="1251" y="158"/>
                  </a:lnTo>
                  <a:lnTo>
                    <a:pt x="1277" y="128"/>
                  </a:lnTo>
                  <a:lnTo>
                    <a:pt x="1310" y="104"/>
                  </a:lnTo>
                  <a:lnTo>
                    <a:pt x="1329" y="85"/>
                  </a:lnTo>
                  <a:lnTo>
                    <a:pt x="1381" y="61"/>
                  </a:lnTo>
                  <a:lnTo>
                    <a:pt x="1440" y="43"/>
                  </a:lnTo>
                  <a:lnTo>
                    <a:pt x="1505" y="25"/>
                  </a:lnTo>
                  <a:lnTo>
                    <a:pt x="1577" y="13"/>
                  </a:lnTo>
                  <a:lnTo>
                    <a:pt x="1720" y="0"/>
                  </a:lnTo>
                  <a:lnTo>
                    <a:pt x="1785" y="0"/>
                  </a:lnTo>
                  <a:lnTo>
                    <a:pt x="1851" y="7"/>
                  </a:lnTo>
                  <a:lnTo>
                    <a:pt x="1981" y="31"/>
                  </a:lnTo>
                  <a:lnTo>
                    <a:pt x="2053" y="55"/>
                  </a:lnTo>
                  <a:lnTo>
                    <a:pt x="2131" y="85"/>
                  </a:lnTo>
                  <a:lnTo>
                    <a:pt x="2202" y="122"/>
                  </a:lnTo>
                  <a:lnTo>
                    <a:pt x="2274" y="158"/>
                  </a:lnTo>
                  <a:lnTo>
                    <a:pt x="2333" y="201"/>
                  </a:lnTo>
                  <a:lnTo>
                    <a:pt x="2378" y="249"/>
                  </a:lnTo>
                  <a:lnTo>
                    <a:pt x="2483" y="352"/>
                  </a:lnTo>
                  <a:lnTo>
                    <a:pt x="2535" y="413"/>
                  </a:lnTo>
                  <a:lnTo>
                    <a:pt x="2593" y="486"/>
                  </a:lnTo>
                  <a:lnTo>
                    <a:pt x="2639" y="547"/>
                  </a:lnTo>
                  <a:lnTo>
                    <a:pt x="2658" y="577"/>
                  </a:lnTo>
                  <a:lnTo>
                    <a:pt x="2678" y="595"/>
                  </a:lnTo>
                </a:path>
              </a:pathLst>
            </a:custGeom>
            <a:noFill/>
            <a:ln w="50800" cap="rnd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82971" name="Line 26"/>
            <p:cNvSpPr>
              <a:spLocks noChangeShapeType="1"/>
            </p:cNvSpPr>
            <p:nvPr/>
          </p:nvSpPr>
          <p:spPr bwMode="auto">
            <a:xfrm flipV="1">
              <a:off x="2832" y="2642"/>
              <a:ext cx="0" cy="110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972" name="Line 27"/>
            <p:cNvSpPr>
              <a:spLocks noChangeShapeType="1"/>
            </p:cNvSpPr>
            <p:nvPr/>
          </p:nvSpPr>
          <p:spPr bwMode="auto">
            <a:xfrm>
              <a:off x="1395" y="2640"/>
              <a:ext cx="13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973" name="Oval 28"/>
            <p:cNvSpPr>
              <a:spLocks noChangeArrowheads="1"/>
            </p:cNvSpPr>
            <p:nvPr/>
          </p:nvSpPr>
          <p:spPr bwMode="auto">
            <a:xfrm>
              <a:off x="2784" y="259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82974" name="Rectangle 36"/>
            <p:cNvSpPr>
              <a:spLocks noChangeArrowheads="1"/>
            </p:cNvSpPr>
            <p:nvPr/>
          </p:nvSpPr>
          <p:spPr bwMode="auto">
            <a:xfrm>
              <a:off x="2719" y="2323"/>
              <a:ext cx="230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solidFill>
                    <a:schemeClr val="tx1"/>
                  </a:solidFill>
                  <a:latin typeface="Arial" charset="0"/>
                </a:rPr>
                <a:t>A</a:t>
              </a:r>
            </a:p>
          </p:txBody>
        </p:sp>
        <p:sp>
          <p:nvSpPr>
            <p:cNvPr id="82975" name="Rectangle 39"/>
            <p:cNvSpPr>
              <a:spLocks noChangeArrowheads="1"/>
            </p:cNvSpPr>
            <p:nvPr/>
          </p:nvSpPr>
          <p:spPr bwMode="auto">
            <a:xfrm>
              <a:off x="4061" y="3065"/>
              <a:ext cx="296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solidFill>
                    <a:schemeClr val="tx1"/>
                  </a:solidFill>
                  <a:latin typeface="Arial" charset="0"/>
                </a:rPr>
                <a:t>O</a:t>
              </a:r>
              <a:r>
                <a:rPr lang="en-US" altLang="en-US" sz="2000" i="1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</p:grpSp>
      <p:grpSp>
        <p:nvGrpSpPr>
          <p:cNvPr id="4" name="Group 55"/>
          <p:cNvGrpSpPr>
            <a:grpSpLocks/>
          </p:cNvGrpSpPr>
          <p:nvPr/>
        </p:nvGrpSpPr>
        <p:grpSpPr bwMode="auto">
          <a:xfrm>
            <a:off x="2211388" y="1676400"/>
            <a:ext cx="4741862" cy="4344988"/>
            <a:chOff x="1393" y="1056"/>
            <a:chExt cx="2987" cy="2737"/>
          </a:xfrm>
        </p:grpSpPr>
        <p:sp>
          <p:nvSpPr>
            <p:cNvPr id="82964" name="Line 33"/>
            <p:cNvSpPr>
              <a:spLocks noChangeShapeType="1"/>
            </p:cNvSpPr>
            <p:nvPr/>
          </p:nvSpPr>
          <p:spPr bwMode="auto">
            <a:xfrm flipV="1">
              <a:off x="3369" y="1130"/>
              <a:ext cx="9" cy="266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965" name="Freeform 4"/>
            <p:cNvSpPr>
              <a:spLocks/>
            </p:cNvSpPr>
            <p:nvPr/>
          </p:nvSpPr>
          <p:spPr bwMode="auto">
            <a:xfrm>
              <a:off x="1393" y="1121"/>
              <a:ext cx="2735" cy="2625"/>
            </a:xfrm>
            <a:custGeom>
              <a:avLst/>
              <a:gdLst>
                <a:gd name="T0" fmla="*/ 0 w 2735"/>
                <a:gd name="T1" fmla="*/ 2624 h 2625"/>
                <a:gd name="T2" fmla="*/ 34 w 2735"/>
                <a:gd name="T3" fmla="*/ 2600 h 2625"/>
                <a:gd name="T4" fmla="*/ 73 w 2735"/>
                <a:gd name="T5" fmla="*/ 2576 h 2625"/>
                <a:gd name="T6" fmla="*/ 126 w 2735"/>
                <a:gd name="T7" fmla="*/ 2540 h 2625"/>
                <a:gd name="T8" fmla="*/ 186 w 2735"/>
                <a:gd name="T9" fmla="*/ 2504 h 2625"/>
                <a:gd name="T10" fmla="*/ 312 w 2735"/>
                <a:gd name="T11" fmla="*/ 2408 h 2625"/>
                <a:gd name="T12" fmla="*/ 372 w 2735"/>
                <a:gd name="T13" fmla="*/ 2348 h 2625"/>
                <a:gd name="T14" fmla="*/ 425 w 2735"/>
                <a:gd name="T15" fmla="*/ 2288 h 2625"/>
                <a:gd name="T16" fmla="*/ 471 w 2735"/>
                <a:gd name="T17" fmla="*/ 2217 h 2625"/>
                <a:gd name="T18" fmla="*/ 525 w 2735"/>
                <a:gd name="T19" fmla="*/ 2145 h 2625"/>
                <a:gd name="T20" fmla="*/ 617 w 2735"/>
                <a:gd name="T21" fmla="*/ 1971 h 2625"/>
                <a:gd name="T22" fmla="*/ 717 w 2735"/>
                <a:gd name="T23" fmla="*/ 1779 h 2625"/>
                <a:gd name="T24" fmla="*/ 817 w 2735"/>
                <a:gd name="T25" fmla="*/ 1563 h 2625"/>
                <a:gd name="T26" fmla="*/ 870 w 2735"/>
                <a:gd name="T27" fmla="*/ 1444 h 2625"/>
                <a:gd name="T28" fmla="*/ 929 w 2735"/>
                <a:gd name="T29" fmla="*/ 1300 h 2625"/>
                <a:gd name="T30" fmla="*/ 996 w 2735"/>
                <a:gd name="T31" fmla="*/ 1150 h 2625"/>
                <a:gd name="T32" fmla="*/ 1055 w 2735"/>
                <a:gd name="T33" fmla="*/ 1000 h 2625"/>
                <a:gd name="T34" fmla="*/ 1115 w 2735"/>
                <a:gd name="T35" fmla="*/ 850 h 2625"/>
                <a:gd name="T36" fmla="*/ 1175 w 2735"/>
                <a:gd name="T37" fmla="*/ 713 h 2625"/>
                <a:gd name="T38" fmla="*/ 1221 w 2735"/>
                <a:gd name="T39" fmla="*/ 587 h 2625"/>
                <a:gd name="T40" fmla="*/ 1248 w 2735"/>
                <a:gd name="T41" fmla="*/ 533 h 2625"/>
                <a:gd name="T42" fmla="*/ 1268 w 2735"/>
                <a:gd name="T43" fmla="*/ 485 h 2625"/>
                <a:gd name="T44" fmla="*/ 1301 w 2735"/>
                <a:gd name="T45" fmla="*/ 407 h 2625"/>
                <a:gd name="T46" fmla="*/ 1334 w 2735"/>
                <a:gd name="T47" fmla="*/ 347 h 2625"/>
                <a:gd name="T48" fmla="*/ 1354 w 2735"/>
                <a:gd name="T49" fmla="*/ 293 h 2625"/>
                <a:gd name="T50" fmla="*/ 1374 w 2735"/>
                <a:gd name="T51" fmla="*/ 257 h 2625"/>
                <a:gd name="T52" fmla="*/ 1394 w 2735"/>
                <a:gd name="T53" fmla="*/ 221 h 2625"/>
                <a:gd name="T54" fmla="*/ 1414 w 2735"/>
                <a:gd name="T55" fmla="*/ 197 h 2625"/>
                <a:gd name="T56" fmla="*/ 1460 w 2735"/>
                <a:gd name="T57" fmla="*/ 143 h 2625"/>
                <a:gd name="T58" fmla="*/ 1513 w 2735"/>
                <a:gd name="T59" fmla="*/ 95 h 2625"/>
                <a:gd name="T60" fmla="*/ 1573 w 2735"/>
                <a:gd name="T61" fmla="*/ 59 h 2625"/>
                <a:gd name="T62" fmla="*/ 1633 w 2735"/>
                <a:gd name="T63" fmla="*/ 35 h 2625"/>
                <a:gd name="T64" fmla="*/ 1699 w 2735"/>
                <a:gd name="T65" fmla="*/ 17 h 2625"/>
                <a:gd name="T66" fmla="*/ 1765 w 2735"/>
                <a:gd name="T67" fmla="*/ 5 h 2625"/>
                <a:gd name="T68" fmla="*/ 1838 w 2735"/>
                <a:gd name="T69" fmla="*/ 0 h 2625"/>
                <a:gd name="T70" fmla="*/ 1911 w 2735"/>
                <a:gd name="T71" fmla="*/ 0 h 2625"/>
                <a:gd name="T72" fmla="*/ 1978 w 2735"/>
                <a:gd name="T73" fmla="*/ 0 h 2625"/>
                <a:gd name="T74" fmla="*/ 2031 w 2735"/>
                <a:gd name="T75" fmla="*/ 0 h 2625"/>
                <a:gd name="T76" fmla="*/ 2077 w 2735"/>
                <a:gd name="T77" fmla="*/ 0 h 2625"/>
                <a:gd name="T78" fmla="*/ 2124 w 2735"/>
                <a:gd name="T79" fmla="*/ 11 h 2625"/>
                <a:gd name="T80" fmla="*/ 2177 w 2735"/>
                <a:gd name="T81" fmla="*/ 29 h 2625"/>
                <a:gd name="T82" fmla="*/ 2243 w 2735"/>
                <a:gd name="T83" fmla="*/ 59 h 2625"/>
                <a:gd name="T84" fmla="*/ 2316 w 2735"/>
                <a:gd name="T85" fmla="*/ 101 h 2625"/>
                <a:gd name="T86" fmla="*/ 2396 w 2735"/>
                <a:gd name="T87" fmla="*/ 149 h 2625"/>
                <a:gd name="T88" fmla="*/ 2469 w 2735"/>
                <a:gd name="T89" fmla="*/ 209 h 2625"/>
                <a:gd name="T90" fmla="*/ 2502 w 2735"/>
                <a:gd name="T91" fmla="*/ 245 h 2625"/>
                <a:gd name="T92" fmla="*/ 2535 w 2735"/>
                <a:gd name="T93" fmla="*/ 293 h 2625"/>
                <a:gd name="T94" fmla="*/ 2608 w 2735"/>
                <a:gd name="T95" fmla="*/ 401 h 2625"/>
                <a:gd name="T96" fmla="*/ 2635 w 2735"/>
                <a:gd name="T97" fmla="*/ 449 h 2625"/>
                <a:gd name="T98" fmla="*/ 2668 w 2735"/>
                <a:gd name="T99" fmla="*/ 497 h 2625"/>
                <a:gd name="T100" fmla="*/ 2688 w 2735"/>
                <a:gd name="T101" fmla="*/ 539 h 2625"/>
                <a:gd name="T102" fmla="*/ 2708 w 2735"/>
                <a:gd name="T103" fmla="*/ 569 h 2625"/>
                <a:gd name="T104" fmla="*/ 2721 w 2735"/>
                <a:gd name="T105" fmla="*/ 587 h 2625"/>
                <a:gd name="T106" fmla="*/ 2727 w 2735"/>
                <a:gd name="T107" fmla="*/ 599 h 2625"/>
                <a:gd name="T108" fmla="*/ 2734 w 2735"/>
                <a:gd name="T109" fmla="*/ 599 h 2625"/>
                <a:gd name="T110" fmla="*/ 2727 w 2735"/>
                <a:gd name="T111" fmla="*/ 587 h 2625"/>
                <a:gd name="T112" fmla="*/ 2727 w 2735"/>
                <a:gd name="T113" fmla="*/ 581 h 262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735"/>
                <a:gd name="T172" fmla="*/ 0 h 2625"/>
                <a:gd name="T173" fmla="*/ 2735 w 2735"/>
                <a:gd name="T174" fmla="*/ 2625 h 262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735" h="2625">
                  <a:moveTo>
                    <a:pt x="0" y="2624"/>
                  </a:moveTo>
                  <a:lnTo>
                    <a:pt x="34" y="2600"/>
                  </a:lnTo>
                  <a:lnTo>
                    <a:pt x="73" y="2576"/>
                  </a:lnTo>
                  <a:lnTo>
                    <a:pt x="126" y="2540"/>
                  </a:lnTo>
                  <a:lnTo>
                    <a:pt x="186" y="2504"/>
                  </a:lnTo>
                  <a:lnTo>
                    <a:pt x="312" y="2408"/>
                  </a:lnTo>
                  <a:lnTo>
                    <a:pt x="372" y="2348"/>
                  </a:lnTo>
                  <a:lnTo>
                    <a:pt x="425" y="2288"/>
                  </a:lnTo>
                  <a:lnTo>
                    <a:pt x="471" y="2217"/>
                  </a:lnTo>
                  <a:lnTo>
                    <a:pt x="525" y="2145"/>
                  </a:lnTo>
                  <a:lnTo>
                    <a:pt x="617" y="1971"/>
                  </a:lnTo>
                  <a:lnTo>
                    <a:pt x="717" y="1779"/>
                  </a:lnTo>
                  <a:lnTo>
                    <a:pt x="817" y="1563"/>
                  </a:lnTo>
                  <a:lnTo>
                    <a:pt x="870" y="1444"/>
                  </a:lnTo>
                  <a:lnTo>
                    <a:pt x="929" y="1300"/>
                  </a:lnTo>
                  <a:lnTo>
                    <a:pt x="996" y="1150"/>
                  </a:lnTo>
                  <a:lnTo>
                    <a:pt x="1055" y="1000"/>
                  </a:lnTo>
                  <a:lnTo>
                    <a:pt x="1115" y="850"/>
                  </a:lnTo>
                  <a:lnTo>
                    <a:pt x="1175" y="713"/>
                  </a:lnTo>
                  <a:lnTo>
                    <a:pt x="1221" y="587"/>
                  </a:lnTo>
                  <a:lnTo>
                    <a:pt x="1248" y="533"/>
                  </a:lnTo>
                  <a:lnTo>
                    <a:pt x="1268" y="485"/>
                  </a:lnTo>
                  <a:lnTo>
                    <a:pt x="1301" y="407"/>
                  </a:lnTo>
                  <a:lnTo>
                    <a:pt x="1334" y="347"/>
                  </a:lnTo>
                  <a:lnTo>
                    <a:pt x="1354" y="293"/>
                  </a:lnTo>
                  <a:lnTo>
                    <a:pt x="1374" y="257"/>
                  </a:lnTo>
                  <a:lnTo>
                    <a:pt x="1394" y="221"/>
                  </a:lnTo>
                  <a:lnTo>
                    <a:pt x="1414" y="197"/>
                  </a:lnTo>
                  <a:lnTo>
                    <a:pt x="1460" y="143"/>
                  </a:lnTo>
                  <a:lnTo>
                    <a:pt x="1513" y="95"/>
                  </a:lnTo>
                  <a:lnTo>
                    <a:pt x="1573" y="59"/>
                  </a:lnTo>
                  <a:lnTo>
                    <a:pt x="1633" y="35"/>
                  </a:lnTo>
                  <a:lnTo>
                    <a:pt x="1699" y="17"/>
                  </a:lnTo>
                  <a:lnTo>
                    <a:pt x="1765" y="5"/>
                  </a:lnTo>
                  <a:lnTo>
                    <a:pt x="1838" y="0"/>
                  </a:lnTo>
                  <a:lnTo>
                    <a:pt x="1911" y="0"/>
                  </a:lnTo>
                  <a:lnTo>
                    <a:pt x="1978" y="0"/>
                  </a:lnTo>
                  <a:lnTo>
                    <a:pt x="2031" y="0"/>
                  </a:lnTo>
                  <a:lnTo>
                    <a:pt x="2077" y="0"/>
                  </a:lnTo>
                  <a:lnTo>
                    <a:pt x="2124" y="11"/>
                  </a:lnTo>
                  <a:lnTo>
                    <a:pt x="2177" y="29"/>
                  </a:lnTo>
                  <a:lnTo>
                    <a:pt x="2243" y="59"/>
                  </a:lnTo>
                  <a:lnTo>
                    <a:pt x="2316" y="101"/>
                  </a:lnTo>
                  <a:lnTo>
                    <a:pt x="2396" y="149"/>
                  </a:lnTo>
                  <a:lnTo>
                    <a:pt x="2469" y="209"/>
                  </a:lnTo>
                  <a:lnTo>
                    <a:pt x="2502" y="245"/>
                  </a:lnTo>
                  <a:lnTo>
                    <a:pt x="2535" y="293"/>
                  </a:lnTo>
                  <a:lnTo>
                    <a:pt x="2608" y="401"/>
                  </a:lnTo>
                  <a:lnTo>
                    <a:pt x="2635" y="449"/>
                  </a:lnTo>
                  <a:lnTo>
                    <a:pt x="2668" y="497"/>
                  </a:lnTo>
                  <a:lnTo>
                    <a:pt x="2688" y="539"/>
                  </a:lnTo>
                  <a:lnTo>
                    <a:pt x="2708" y="569"/>
                  </a:lnTo>
                  <a:lnTo>
                    <a:pt x="2721" y="587"/>
                  </a:lnTo>
                  <a:lnTo>
                    <a:pt x="2727" y="599"/>
                  </a:lnTo>
                  <a:lnTo>
                    <a:pt x="2734" y="599"/>
                  </a:lnTo>
                  <a:lnTo>
                    <a:pt x="2727" y="587"/>
                  </a:lnTo>
                  <a:lnTo>
                    <a:pt x="2727" y="581"/>
                  </a:lnTo>
                </a:path>
              </a:pathLst>
            </a:custGeom>
            <a:noFill/>
            <a:ln w="50800" cap="rnd">
              <a:solidFill>
                <a:srgbClr val="99C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82966" name="Line 34"/>
            <p:cNvSpPr>
              <a:spLocks noChangeShapeType="1"/>
            </p:cNvSpPr>
            <p:nvPr/>
          </p:nvSpPr>
          <p:spPr bwMode="auto">
            <a:xfrm>
              <a:off x="1419" y="1104"/>
              <a:ext cx="185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967" name="Oval 35"/>
            <p:cNvSpPr>
              <a:spLocks noChangeArrowheads="1"/>
            </p:cNvSpPr>
            <p:nvPr/>
          </p:nvSpPr>
          <p:spPr bwMode="auto">
            <a:xfrm>
              <a:off x="3312" y="1056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82968" name="Rectangle 38"/>
            <p:cNvSpPr>
              <a:spLocks noChangeArrowheads="1"/>
            </p:cNvSpPr>
            <p:nvPr/>
          </p:nvSpPr>
          <p:spPr bwMode="auto">
            <a:xfrm>
              <a:off x="3353" y="1097"/>
              <a:ext cx="230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solidFill>
                    <a:schemeClr val="tx1"/>
                  </a:solidFill>
                  <a:latin typeface="Arial" charset="0"/>
                </a:rPr>
                <a:t>C</a:t>
              </a:r>
            </a:p>
          </p:txBody>
        </p:sp>
        <p:sp>
          <p:nvSpPr>
            <p:cNvPr id="82969" name="Rectangle 41"/>
            <p:cNvSpPr>
              <a:spLocks noChangeArrowheads="1"/>
            </p:cNvSpPr>
            <p:nvPr/>
          </p:nvSpPr>
          <p:spPr bwMode="auto">
            <a:xfrm>
              <a:off x="4084" y="1504"/>
              <a:ext cx="296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solidFill>
                    <a:schemeClr val="tx1"/>
                  </a:solidFill>
                  <a:latin typeface="Arial" charset="0"/>
                </a:rPr>
                <a:t>O</a:t>
              </a:r>
              <a:r>
                <a:rPr lang="en-US" altLang="en-US" sz="2000" i="1" baseline="-2500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</p:grpSp>
      <p:grpSp>
        <p:nvGrpSpPr>
          <p:cNvPr id="5" name="Group 54"/>
          <p:cNvGrpSpPr>
            <a:grpSpLocks/>
          </p:cNvGrpSpPr>
          <p:nvPr/>
        </p:nvGrpSpPr>
        <p:grpSpPr bwMode="auto">
          <a:xfrm>
            <a:off x="2212975" y="2693988"/>
            <a:ext cx="4645025" cy="3268662"/>
            <a:chOff x="1385" y="1697"/>
            <a:chExt cx="2926" cy="2059"/>
          </a:xfrm>
        </p:grpSpPr>
        <p:grpSp>
          <p:nvGrpSpPr>
            <p:cNvPr id="82957" name="Group 53"/>
            <p:cNvGrpSpPr>
              <a:grpSpLocks/>
            </p:cNvGrpSpPr>
            <p:nvPr/>
          </p:nvGrpSpPr>
          <p:grpSpPr bwMode="auto">
            <a:xfrm>
              <a:off x="1385" y="1911"/>
              <a:ext cx="2926" cy="1845"/>
              <a:chOff x="1395" y="1920"/>
              <a:chExt cx="2926" cy="1845"/>
            </a:xfrm>
          </p:grpSpPr>
          <p:sp>
            <p:nvSpPr>
              <p:cNvPr id="82959" name="Freeform 5"/>
              <p:cNvSpPr>
                <a:spLocks/>
              </p:cNvSpPr>
              <p:nvPr/>
            </p:nvSpPr>
            <p:spPr bwMode="auto">
              <a:xfrm>
                <a:off x="1412" y="1957"/>
                <a:ext cx="2669" cy="1808"/>
              </a:xfrm>
              <a:custGeom>
                <a:avLst/>
                <a:gdLst>
                  <a:gd name="T0" fmla="*/ 0 w 2669"/>
                  <a:gd name="T1" fmla="*/ 1807 h 1808"/>
                  <a:gd name="T2" fmla="*/ 33 w 2669"/>
                  <a:gd name="T3" fmla="*/ 1789 h 1808"/>
                  <a:gd name="T4" fmla="*/ 73 w 2669"/>
                  <a:gd name="T5" fmla="*/ 1771 h 1808"/>
                  <a:gd name="T6" fmla="*/ 125 w 2669"/>
                  <a:gd name="T7" fmla="*/ 1753 h 1808"/>
                  <a:gd name="T8" fmla="*/ 184 w 2669"/>
                  <a:gd name="T9" fmla="*/ 1723 h 1808"/>
                  <a:gd name="T10" fmla="*/ 309 w 2669"/>
                  <a:gd name="T11" fmla="*/ 1656 h 1808"/>
                  <a:gd name="T12" fmla="*/ 368 w 2669"/>
                  <a:gd name="T13" fmla="*/ 1614 h 1808"/>
                  <a:gd name="T14" fmla="*/ 421 w 2669"/>
                  <a:gd name="T15" fmla="*/ 1572 h 1808"/>
                  <a:gd name="T16" fmla="*/ 519 w 2669"/>
                  <a:gd name="T17" fmla="*/ 1476 h 1808"/>
                  <a:gd name="T18" fmla="*/ 618 w 2669"/>
                  <a:gd name="T19" fmla="*/ 1361 h 1808"/>
                  <a:gd name="T20" fmla="*/ 717 w 2669"/>
                  <a:gd name="T21" fmla="*/ 1229 h 1808"/>
                  <a:gd name="T22" fmla="*/ 809 w 2669"/>
                  <a:gd name="T23" fmla="*/ 1078 h 1808"/>
                  <a:gd name="T24" fmla="*/ 861 w 2669"/>
                  <a:gd name="T25" fmla="*/ 988 h 1808"/>
                  <a:gd name="T26" fmla="*/ 907 w 2669"/>
                  <a:gd name="T27" fmla="*/ 892 h 1808"/>
                  <a:gd name="T28" fmla="*/ 960 w 2669"/>
                  <a:gd name="T29" fmla="*/ 783 h 1808"/>
                  <a:gd name="T30" fmla="*/ 1006 w 2669"/>
                  <a:gd name="T31" fmla="*/ 675 h 1808"/>
                  <a:gd name="T32" fmla="*/ 1052 w 2669"/>
                  <a:gd name="T33" fmla="*/ 566 h 1808"/>
                  <a:gd name="T34" fmla="*/ 1091 w 2669"/>
                  <a:gd name="T35" fmla="*/ 464 h 1808"/>
                  <a:gd name="T36" fmla="*/ 1130 w 2669"/>
                  <a:gd name="T37" fmla="*/ 374 h 1808"/>
                  <a:gd name="T38" fmla="*/ 1170 w 2669"/>
                  <a:gd name="T39" fmla="*/ 301 h 1808"/>
                  <a:gd name="T40" fmla="*/ 1203 w 2669"/>
                  <a:gd name="T41" fmla="*/ 247 h 1808"/>
                  <a:gd name="T42" fmla="*/ 1236 w 2669"/>
                  <a:gd name="T43" fmla="*/ 205 h 1808"/>
                  <a:gd name="T44" fmla="*/ 1262 w 2669"/>
                  <a:gd name="T45" fmla="*/ 175 h 1808"/>
                  <a:gd name="T46" fmla="*/ 1288 w 2669"/>
                  <a:gd name="T47" fmla="*/ 145 h 1808"/>
                  <a:gd name="T48" fmla="*/ 1341 w 2669"/>
                  <a:gd name="T49" fmla="*/ 109 h 1808"/>
                  <a:gd name="T50" fmla="*/ 1400 w 2669"/>
                  <a:gd name="T51" fmla="*/ 79 h 1808"/>
                  <a:gd name="T52" fmla="*/ 1465 w 2669"/>
                  <a:gd name="T53" fmla="*/ 48 h 1808"/>
                  <a:gd name="T54" fmla="*/ 1538 w 2669"/>
                  <a:gd name="T55" fmla="*/ 30 h 1808"/>
                  <a:gd name="T56" fmla="*/ 1610 w 2669"/>
                  <a:gd name="T57" fmla="*/ 18 h 1808"/>
                  <a:gd name="T58" fmla="*/ 1682 w 2669"/>
                  <a:gd name="T59" fmla="*/ 12 h 1808"/>
                  <a:gd name="T60" fmla="*/ 1755 w 2669"/>
                  <a:gd name="T61" fmla="*/ 6 h 1808"/>
                  <a:gd name="T62" fmla="*/ 1820 w 2669"/>
                  <a:gd name="T63" fmla="*/ 0 h 1808"/>
                  <a:gd name="T64" fmla="*/ 1886 w 2669"/>
                  <a:gd name="T65" fmla="*/ 6 h 1808"/>
                  <a:gd name="T66" fmla="*/ 1958 w 2669"/>
                  <a:gd name="T67" fmla="*/ 24 h 1808"/>
                  <a:gd name="T68" fmla="*/ 2050 w 2669"/>
                  <a:gd name="T69" fmla="*/ 54 h 1808"/>
                  <a:gd name="T70" fmla="*/ 2155 w 2669"/>
                  <a:gd name="T71" fmla="*/ 91 h 1808"/>
                  <a:gd name="T72" fmla="*/ 2260 w 2669"/>
                  <a:gd name="T73" fmla="*/ 139 h 1808"/>
                  <a:gd name="T74" fmla="*/ 2352 w 2669"/>
                  <a:gd name="T75" fmla="*/ 199 h 1808"/>
                  <a:gd name="T76" fmla="*/ 2392 w 2669"/>
                  <a:gd name="T77" fmla="*/ 235 h 1808"/>
                  <a:gd name="T78" fmla="*/ 2438 w 2669"/>
                  <a:gd name="T79" fmla="*/ 283 h 1808"/>
                  <a:gd name="T80" fmla="*/ 2517 w 2669"/>
                  <a:gd name="T81" fmla="*/ 386 h 1808"/>
                  <a:gd name="T82" fmla="*/ 2556 w 2669"/>
                  <a:gd name="T83" fmla="*/ 434 h 1808"/>
                  <a:gd name="T84" fmla="*/ 2589 w 2669"/>
                  <a:gd name="T85" fmla="*/ 482 h 1808"/>
                  <a:gd name="T86" fmla="*/ 2622 w 2669"/>
                  <a:gd name="T87" fmla="*/ 524 h 1808"/>
                  <a:gd name="T88" fmla="*/ 2641 w 2669"/>
                  <a:gd name="T89" fmla="*/ 554 h 1808"/>
                  <a:gd name="T90" fmla="*/ 2655 w 2669"/>
                  <a:gd name="T91" fmla="*/ 578 h 1808"/>
                  <a:gd name="T92" fmla="*/ 2668 w 2669"/>
                  <a:gd name="T93" fmla="*/ 590 h 1808"/>
                  <a:gd name="T94" fmla="*/ 2668 w 2669"/>
                  <a:gd name="T95" fmla="*/ 603 h 1808"/>
                  <a:gd name="T96" fmla="*/ 2661 w 2669"/>
                  <a:gd name="T97" fmla="*/ 603 h 1808"/>
                  <a:gd name="T98" fmla="*/ 2661 w 2669"/>
                  <a:gd name="T99" fmla="*/ 609 h 1808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2669"/>
                  <a:gd name="T151" fmla="*/ 0 h 1808"/>
                  <a:gd name="T152" fmla="*/ 2669 w 2669"/>
                  <a:gd name="T153" fmla="*/ 1808 h 1808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2669" h="1808">
                    <a:moveTo>
                      <a:pt x="0" y="1807"/>
                    </a:moveTo>
                    <a:lnTo>
                      <a:pt x="33" y="1789"/>
                    </a:lnTo>
                    <a:lnTo>
                      <a:pt x="73" y="1771"/>
                    </a:lnTo>
                    <a:lnTo>
                      <a:pt x="125" y="1753"/>
                    </a:lnTo>
                    <a:lnTo>
                      <a:pt x="184" y="1723"/>
                    </a:lnTo>
                    <a:lnTo>
                      <a:pt x="309" y="1656"/>
                    </a:lnTo>
                    <a:lnTo>
                      <a:pt x="368" y="1614"/>
                    </a:lnTo>
                    <a:lnTo>
                      <a:pt x="421" y="1572"/>
                    </a:lnTo>
                    <a:lnTo>
                      <a:pt x="519" y="1476"/>
                    </a:lnTo>
                    <a:lnTo>
                      <a:pt x="618" y="1361"/>
                    </a:lnTo>
                    <a:lnTo>
                      <a:pt x="717" y="1229"/>
                    </a:lnTo>
                    <a:lnTo>
                      <a:pt x="809" y="1078"/>
                    </a:lnTo>
                    <a:lnTo>
                      <a:pt x="861" y="988"/>
                    </a:lnTo>
                    <a:lnTo>
                      <a:pt x="907" y="892"/>
                    </a:lnTo>
                    <a:lnTo>
                      <a:pt x="960" y="783"/>
                    </a:lnTo>
                    <a:lnTo>
                      <a:pt x="1006" y="675"/>
                    </a:lnTo>
                    <a:lnTo>
                      <a:pt x="1052" y="566"/>
                    </a:lnTo>
                    <a:lnTo>
                      <a:pt x="1091" y="464"/>
                    </a:lnTo>
                    <a:lnTo>
                      <a:pt x="1130" y="374"/>
                    </a:lnTo>
                    <a:lnTo>
                      <a:pt x="1170" y="301"/>
                    </a:lnTo>
                    <a:lnTo>
                      <a:pt x="1203" y="247"/>
                    </a:lnTo>
                    <a:lnTo>
                      <a:pt x="1236" y="205"/>
                    </a:lnTo>
                    <a:lnTo>
                      <a:pt x="1262" y="175"/>
                    </a:lnTo>
                    <a:lnTo>
                      <a:pt x="1288" y="145"/>
                    </a:lnTo>
                    <a:lnTo>
                      <a:pt x="1341" y="109"/>
                    </a:lnTo>
                    <a:lnTo>
                      <a:pt x="1400" y="79"/>
                    </a:lnTo>
                    <a:lnTo>
                      <a:pt x="1465" y="48"/>
                    </a:lnTo>
                    <a:lnTo>
                      <a:pt x="1538" y="30"/>
                    </a:lnTo>
                    <a:lnTo>
                      <a:pt x="1610" y="18"/>
                    </a:lnTo>
                    <a:lnTo>
                      <a:pt x="1682" y="12"/>
                    </a:lnTo>
                    <a:lnTo>
                      <a:pt x="1755" y="6"/>
                    </a:lnTo>
                    <a:lnTo>
                      <a:pt x="1820" y="0"/>
                    </a:lnTo>
                    <a:lnTo>
                      <a:pt x="1886" y="6"/>
                    </a:lnTo>
                    <a:lnTo>
                      <a:pt x="1958" y="24"/>
                    </a:lnTo>
                    <a:lnTo>
                      <a:pt x="2050" y="54"/>
                    </a:lnTo>
                    <a:lnTo>
                      <a:pt x="2155" y="91"/>
                    </a:lnTo>
                    <a:lnTo>
                      <a:pt x="2260" y="139"/>
                    </a:lnTo>
                    <a:lnTo>
                      <a:pt x="2352" y="199"/>
                    </a:lnTo>
                    <a:lnTo>
                      <a:pt x="2392" y="235"/>
                    </a:lnTo>
                    <a:lnTo>
                      <a:pt x="2438" y="283"/>
                    </a:lnTo>
                    <a:lnTo>
                      <a:pt x="2517" y="386"/>
                    </a:lnTo>
                    <a:lnTo>
                      <a:pt x="2556" y="434"/>
                    </a:lnTo>
                    <a:lnTo>
                      <a:pt x="2589" y="482"/>
                    </a:lnTo>
                    <a:lnTo>
                      <a:pt x="2622" y="524"/>
                    </a:lnTo>
                    <a:lnTo>
                      <a:pt x="2641" y="554"/>
                    </a:lnTo>
                    <a:lnTo>
                      <a:pt x="2655" y="578"/>
                    </a:lnTo>
                    <a:lnTo>
                      <a:pt x="2668" y="590"/>
                    </a:lnTo>
                    <a:lnTo>
                      <a:pt x="2668" y="603"/>
                    </a:lnTo>
                    <a:lnTo>
                      <a:pt x="2661" y="603"/>
                    </a:lnTo>
                    <a:lnTo>
                      <a:pt x="2661" y="609"/>
                    </a:lnTo>
                  </a:path>
                </a:pathLst>
              </a:custGeom>
              <a:noFill/>
              <a:ln w="50800" cap="rnd">
                <a:solidFill>
                  <a:srgbClr val="3366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82960" name="Rectangle 40"/>
              <p:cNvSpPr>
                <a:spLocks noChangeArrowheads="1"/>
              </p:cNvSpPr>
              <p:nvPr/>
            </p:nvSpPr>
            <p:spPr bwMode="auto">
              <a:xfrm>
                <a:off x="4025" y="2411"/>
                <a:ext cx="296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solidFill>
                      <a:schemeClr val="tx1"/>
                    </a:solidFill>
                    <a:latin typeface="Arial" charset="0"/>
                  </a:rPr>
                  <a:t>O</a:t>
                </a:r>
                <a:r>
                  <a:rPr lang="en-US" altLang="en-US" sz="2000" i="1" baseline="-25000">
                    <a:solidFill>
                      <a:schemeClr val="tx1"/>
                    </a:solidFill>
                    <a:latin typeface="Arial" charset="0"/>
                  </a:rPr>
                  <a:t>2</a:t>
                </a:r>
              </a:p>
            </p:txBody>
          </p:sp>
          <p:sp>
            <p:nvSpPr>
              <p:cNvPr id="82961" name="Line 29"/>
              <p:cNvSpPr>
                <a:spLocks noChangeShapeType="1"/>
              </p:cNvSpPr>
              <p:nvPr/>
            </p:nvSpPr>
            <p:spPr bwMode="auto">
              <a:xfrm>
                <a:off x="1395" y="1968"/>
                <a:ext cx="1637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2962" name="Line 30"/>
              <p:cNvSpPr>
                <a:spLocks noChangeShapeType="1"/>
              </p:cNvSpPr>
              <p:nvPr/>
            </p:nvSpPr>
            <p:spPr bwMode="auto">
              <a:xfrm flipV="1">
                <a:off x="3120" y="1982"/>
                <a:ext cx="0" cy="177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2963" name="Oval 31"/>
              <p:cNvSpPr>
                <a:spLocks noChangeArrowheads="1"/>
              </p:cNvSpPr>
              <p:nvPr/>
            </p:nvSpPr>
            <p:spPr bwMode="auto">
              <a:xfrm>
                <a:off x="3072" y="1920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</p:grpSp>
        <p:sp>
          <p:nvSpPr>
            <p:cNvPr id="82958" name="Rectangle 37"/>
            <p:cNvSpPr>
              <a:spLocks noChangeArrowheads="1"/>
            </p:cNvSpPr>
            <p:nvPr/>
          </p:nvSpPr>
          <p:spPr bwMode="auto">
            <a:xfrm>
              <a:off x="2909" y="1697"/>
              <a:ext cx="230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solidFill>
                    <a:schemeClr val="tx1"/>
                  </a:solidFill>
                  <a:latin typeface="Arial" charset="0"/>
                </a:rPr>
                <a:t>B</a:t>
              </a:r>
            </a:p>
          </p:txBody>
        </p:sp>
      </p:grpSp>
      <p:sp>
        <p:nvSpPr>
          <p:cNvPr id="149546" name="Rectangle 4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6826250" y="1601788"/>
            <a:ext cx="2209800" cy="739775"/>
          </a:xfrm>
          <a:prstGeom prst="rect">
            <a:avLst/>
          </a:prstGeom>
          <a:solidFill>
            <a:srgbClr val="AADE6B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/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As move from A to B to C labor productivity is increasing over time</a:t>
            </a: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49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46" grpId="0" animBg="1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ts val="3875"/>
              </a:lnSpc>
            </a:pPr>
            <a:r>
              <a:rPr lang="en-US" altLang="en-US">
                <a:latin typeface="Angsana New" charset="0"/>
              </a:rPr>
              <a:t>Measuring Cost:</a:t>
            </a:r>
            <a:br>
              <a:rPr lang="en-US" altLang="en-US">
                <a:latin typeface="Angsana New" charset="0"/>
              </a:rPr>
            </a:br>
            <a:r>
              <a:rPr lang="en-US" altLang="en-US">
                <a:latin typeface="Angsana New" charset="0"/>
              </a:rPr>
              <a:t>Which Costs Matter?</a:t>
            </a:r>
          </a:p>
        </p:txBody>
      </p:sp>
      <p:sp>
        <p:nvSpPr>
          <p:cNvPr id="369667" name="Rectangle 3"/>
          <p:cNvSpPr>
            <a:spLocks noGrp="1" noChangeArrowheads="1"/>
          </p:cNvSpPr>
          <p:nvPr>
            <p:ph idx="1"/>
          </p:nvPr>
        </p:nvSpPr>
        <p:spPr>
          <a:xfrm>
            <a:off x="969963" y="981075"/>
            <a:ext cx="7713662" cy="5056188"/>
          </a:xfrm>
        </p:spPr>
        <p:txBody>
          <a:bodyPr/>
          <a:lstStyle/>
          <a:p>
            <a:pPr eaLnBrk="1" hangingPunct="1"/>
            <a:r>
              <a:rPr lang="en-US" altLang="en-US" dirty="0">
                <a:latin typeface="Angsana New" charset="0"/>
              </a:rPr>
              <a:t>Accountants tend to take a retrospective view of firms costs, where as economists tend to take a forward-looking view</a:t>
            </a:r>
          </a:p>
          <a:p>
            <a:pPr eaLnBrk="1" hangingPunct="1"/>
            <a:r>
              <a:rPr lang="en-US" altLang="en-US" dirty="0">
                <a:latin typeface="Angsana New" charset="0"/>
              </a:rPr>
              <a:t>Accounting Cost</a:t>
            </a:r>
          </a:p>
          <a:p>
            <a:pPr lvl="1" eaLnBrk="1" hangingPunct="1"/>
            <a:r>
              <a:rPr lang="en-US" altLang="en-US" dirty="0">
                <a:latin typeface="Angsana New" charset="0"/>
              </a:rPr>
              <a:t>Actual expenses plus depreciation charges for capital equipment  --&gt; only explicit costs</a:t>
            </a:r>
          </a:p>
          <a:p>
            <a:pPr eaLnBrk="1" hangingPunct="1"/>
            <a:r>
              <a:rPr lang="en-US" altLang="en-US" dirty="0">
                <a:latin typeface="Angsana New" charset="0"/>
              </a:rPr>
              <a:t>Economic Cost</a:t>
            </a:r>
          </a:p>
          <a:p>
            <a:pPr lvl="1" eaLnBrk="1" hangingPunct="1"/>
            <a:r>
              <a:rPr lang="en-US" altLang="en-US" dirty="0">
                <a:latin typeface="Angsana New" charset="0"/>
              </a:rPr>
              <a:t>Cost to a firm of utilizing economic resources in production, including opportunity cost                             --&gt;both explicit and implicit costs</a:t>
            </a:r>
          </a:p>
          <a:p>
            <a:pPr eaLnBrk="1" hangingPunct="1"/>
            <a:endParaRPr lang="en-US" altLang="en-US" dirty="0">
              <a:latin typeface="Angsana New" charset="0"/>
            </a:endParaRPr>
          </a:p>
        </p:txBody>
      </p:sp>
      <p:sp>
        <p:nvSpPr>
          <p:cNvPr id="8806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FD71F17D-A99F-7240-A806-8B8E28D509AB}" type="slidenum">
              <a:rPr lang="en-US" altLang="en-US" sz="2600">
                <a:solidFill>
                  <a:srgbClr val="000000"/>
                </a:solidFill>
              </a:rPr>
              <a:pPr/>
              <a:t>31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9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9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9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9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96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9667" grpId="0" build="p" bldLvl="2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606231D-6893-2846-BF9B-B7AB5F24DA33}" type="slidenum">
              <a:rPr lang="en-US" altLang="en-US" sz="2600">
                <a:solidFill>
                  <a:srgbClr val="000000"/>
                </a:solidFill>
              </a:rPr>
              <a:pPr/>
              <a:t>32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pic>
        <p:nvPicPr>
          <p:cNvPr id="90115" name="Picture 2" descr="narrow aqua button bckg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36538" y="1847850"/>
            <a:ext cx="1231900" cy="4498975"/>
            <a:chOff x="149" y="1164"/>
            <a:chExt cx="776" cy="2834"/>
          </a:xfrm>
        </p:grpSpPr>
        <p:sp>
          <p:nvSpPr>
            <p:cNvPr id="90157" name="Freeform 5"/>
            <p:cNvSpPr>
              <a:spLocks/>
            </p:cNvSpPr>
            <p:nvPr/>
          </p:nvSpPr>
          <p:spPr bwMode="auto">
            <a:xfrm>
              <a:off x="819" y="1164"/>
              <a:ext cx="106" cy="2834"/>
            </a:xfrm>
            <a:custGeom>
              <a:avLst/>
              <a:gdLst>
                <a:gd name="T0" fmla="*/ 2147483647 w 8"/>
                <a:gd name="T1" fmla="*/ 0 h 213"/>
                <a:gd name="T2" fmla="*/ 2147483647 w 8"/>
                <a:gd name="T3" fmla="*/ 2147483647 h 213"/>
                <a:gd name="T4" fmla="*/ 2147483647 w 8"/>
                <a:gd name="T5" fmla="*/ 2147483647 h 213"/>
                <a:gd name="T6" fmla="*/ 0 w 8"/>
                <a:gd name="T7" fmla="*/ 2147483647 h 213"/>
                <a:gd name="T8" fmla="*/ 2147483647 w 8"/>
                <a:gd name="T9" fmla="*/ 2147483647 h 213"/>
                <a:gd name="T10" fmla="*/ 2147483647 w 8"/>
                <a:gd name="T11" fmla="*/ 2147483647 h 213"/>
                <a:gd name="T12" fmla="*/ 2147483647 w 8"/>
                <a:gd name="T13" fmla="*/ 2147483647 h 2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213"/>
                <a:gd name="T23" fmla="*/ 8 w 8"/>
                <a:gd name="T24" fmla="*/ 213 h 2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213">
                  <a:moveTo>
                    <a:pt x="8" y="0"/>
                  </a:moveTo>
                  <a:cubicBezTo>
                    <a:pt x="6" y="0"/>
                    <a:pt x="4" y="3"/>
                    <a:pt x="4" y="5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4" y="105"/>
                    <a:pt x="3" y="107"/>
                    <a:pt x="0" y="107"/>
                  </a:cubicBezTo>
                  <a:cubicBezTo>
                    <a:pt x="3" y="107"/>
                    <a:pt x="4" y="109"/>
                    <a:pt x="4" y="111"/>
                  </a:cubicBezTo>
                  <a:cubicBezTo>
                    <a:pt x="4" y="208"/>
                    <a:pt x="4" y="208"/>
                    <a:pt x="4" y="208"/>
                  </a:cubicBezTo>
                  <a:cubicBezTo>
                    <a:pt x="4" y="210"/>
                    <a:pt x="6" y="213"/>
                    <a:pt x="8" y="213"/>
                  </a:cubicBezTo>
                </a:path>
              </a:pathLst>
            </a:custGeom>
            <a:noFill/>
            <a:ln w="206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0158" name="Rectangle 6"/>
            <p:cNvSpPr>
              <a:spLocks noChangeArrowheads="1"/>
            </p:cNvSpPr>
            <p:nvPr/>
          </p:nvSpPr>
          <p:spPr bwMode="auto">
            <a:xfrm>
              <a:off x="149" y="2400"/>
              <a:ext cx="668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ctr"/>
              <a:r>
                <a:rPr lang="en-US" altLang="en-US" sz="2000">
                  <a:solidFill>
                    <a:srgbClr val="000000"/>
                  </a:solidFill>
                  <a:latin typeface="Times New Roman" charset="0"/>
                </a:rPr>
                <a:t>Total Revenue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3633788" y="3198813"/>
            <a:ext cx="1485900" cy="3148012"/>
            <a:chOff x="2289" y="2015"/>
            <a:chExt cx="936" cy="1983"/>
          </a:xfrm>
        </p:grpSpPr>
        <p:sp>
          <p:nvSpPr>
            <p:cNvPr id="90152" name="Rectangle 8"/>
            <p:cNvSpPr>
              <a:spLocks noChangeArrowheads="1"/>
            </p:cNvSpPr>
            <p:nvPr/>
          </p:nvSpPr>
          <p:spPr bwMode="auto">
            <a:xfrm>
              <a:off x="2478" y="2748"/>
              <a:ext cx="33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rgbClr val="000000"/>
                  </a:solidFill>
                  <a:latin typeface="Times New Roman" charset="0"/>
                </a:rPr>
                <a:t>Total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  <p:grpSp>
          <p:nvGrpSpPr>
            <p:cNvPr id="90153" name="Group 9"/>
            <p:cNvGrpSpPr>
              <a:grpSpLocks/>
            </p:cNvGrpSpPr>
            <p:nvPr/>
          </p:nvGrpSpPr>
          <p:grpSpPr bwMode="auto">
            <a:xfrm>
              <a:off x="2289" y="2015"/>
              <a:ext cx="936" cy="1983"/>
              <a:chOff x="2289" y="2015"/>
              <a:chExt cx="936" cy="1983"/>
            </a:xfrm>
          </p:grpSpPr>
          <p:sp>
            <p:nvSpPr>
              <p:cNvPr id="90155" name="Freeform 10"/>
              <p:cNvSpPr>
                <a:spLocks/>
              </p:cNvSpPr>
              <p:nvPr/>
            </p:nvSpPr>
            <p:spPr bwMode="auto">
              <a:xfrm>
                <a:off x="2289" y="2015"/>
                <a:ext cx="106" cy="1983"/>
              </a:xfrm>
              <a:custGeom>
                <a:avLst/>
                <a:gdLst>
                  <a:gd name="T0" fmla="*/ 0 w 8"/>
                  <a:gd name="T1" fmla="*/ 0 h 149"/>
                  <a:gd name="T2" fmla="*/ 2147483647 w 8"/>
                  <a:gd name="T3" fmla="*/ 2147483647 h 149"/>
                  <a:gd name="T4" fmla="*/ 2147483647 w 8"/>
                  <a:gd name="T5" fmla="*/ 2147483647 h 149"/>
                  <a:gd name="T6" fmla="*/ 2147483647 w 8"/>
                  <a:gd name="T7" fmla="*/ 2147483647 h 149"/>
                  <a:gd name="T8" fmla="*/ 2147483647 w 8"/>
                  <a:gd name="T9" fmla="*/ 2147483647 h 149"/>
                  <a:gd name="T10" fmla="*/ 2147483647 w 8"/>
                  <a:gd name="T11" fmla="*/ 2147483647 h 149"/>
                  <a:gd name="T12" fmla="*/ 0 w 8"/>
                  <a:gd name="T13" fmla="*/ 2147483647 h 14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49"/>
                  <a:gd name="T23" fmla="*/ 8 w 8"/>
                  <a:gd name="T24" fmla="*/ 149 h 14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49">
                    <a:moveTo>
                      <a:pt x="0" y="0"/>
                    </a:moveTo>
                    <a:cubicBezTo>
                      <a:pt x="3" y="0"/>
                      <a:pt x="4" y="3"/>
                      <a:pt x="4" y="5"/>
                    </a:cubicBezTo>
                    <a:cubicBezTo>
                      <a:pt x="4" y="71"/>
                      <a:pt x="4" y="71"/>
                      <a:pt x="4" y="71"/>
                    </a:cubicBezTo>
                    <a:cubicBezTo>
                      <a:pt x="4" y="73"/>
                      <a:pt x="6" y="75"/>
                      <a:pt x="8" y="75"/>
                    </a:cubicBezTo>
                    <a:cubicBezTo>
                      <a:pt x="6" y="75"/>
                      <a:pt x="4" y="77"/>
                      <a:pt x="4" y="79"/>
                    </a:cubicBezTo>
                    <a:cubicBezTo>
                      <a:pt x="4" y="144"/>
                      <a:pt x="4" y="144"/>
                      <a:pt x="4" y="144"/>
                    </a:cubicBezTo>
                    <a:cubicBezTo>
                      <a:pt x="4" y="146"/>
                      <a:pt x="3" y="149"/>
                      <a:pt x="0" y="149"/>
                    </a:cubicBezTo>
                  </a:path>
                </a:pathLst>
              </a:custGeom>
              <a:noFill/>
              <a:ln w="206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90156" name="Rectangle 11"/>
              <p:cNvSpPr>
                <a:spLocks noChangeArrowheads="1"/>
              </p:cNvSpPr>
              <p:nvPr/>
            </p:nvSpPr>
            <p:spPr bwMode="auto">
              <a:xfrm>
                <a:off x="2478" y="2925"/>
                <a:ext cx="747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b="0">
                    <a:solidFill>
                      <a:srgbClr val="000000"/>
                    </a:solidFill>
                    <a:latin typeface="Times New Roman" charset="0"/>
                  </a:rPr>
                  <a:t>opportunity</a:t>
                </a:r>
                <a:endParaRPr lang="en-US" altLang="en-US" sz="2800" b="0">
                  <a:solidFill>
                    <a:schemeClr val="tx1"/>
                  </a:solidFill>
                  <a:latin typeface="Angsana New" charset="0"/>
                </a:endParaRPr>
              </a:p>
            </p:txBody>
          </p:sp>
        </p:grpSp>
        <p:sp>
          <p:nvSpPr>
            <p:cNvPr id="90154" name="Rectangle 12"/>
            <p:cNvSpPr>
              <a:spLocks noChangeArrowheads="1"/>
            </p:cNvSpPr>
            <p:nvPr/>
          </p:nvSpPr>
          <p:spPr bwMode="auto">
            <a:xfrm>
              <a:off x="2478" y="3103"/>
              <a:ext cx="3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rgbClr val="000000"/>
                  </a:solidFill>
                  <a:latin typeface="Times New Roman" charset="0"/>
                </a:rPr>
                <a:t>costs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</p:grpSp>
      <p:sp>
        <p:nvSpPr>
          <p:cNvPr id="90118" name="Rectangle 13"/>
          <p:cNvSpPr>
            <a:spLocks noChangeArrowheads="1"/>
          </p:cNvSpPr>
          <p:nvPr/>
        </p:nvSpPr>
        <p:spPr bwMode="auto">
          <a:xfrm>
            <a:off x="1633538" y="1095375"/>
            <a:ext cx="20462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rgbClr val="000000"/>
                </a:solidFill>
                <a:latin typeface="Times New Roman" charset="0"/>
              </a:rPr>
              <a:t>How an Economist</a:t>
            </a:r>
            <a:endParaRPr lang="en-US" altLang="en-US" sz="2800" b="0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90119" name="Rectangle 14"/>
          <p:cNvSpPr>
            <a:spLocks noChangeArrowheads="1"/>
          </p:cNvSpPr>
          <p:nvPr/>
        </p:nvSpPr>
        <p:spPr bwMode="auto">
          <a:xfrm>
            <a:off x="1951038" y="1377950"/>
            <a:ext cx="14525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rgbClr val="000000"/>
                </a:solidFill>
                <a:latin typeface="Times New Roman" charset="0"/>
              </a:rPr>
              <a:t>Views a Firm</a:t>
            </a:r>
            <a:endParaRPr lang="en-US" altLang="en-US" sz="2800" b="0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90120" name="Rectangle 15"/>
          <p:cNvSpPr>
            <a:spLocks noChangeArrowheads="1"/>
          </p:cNvSpPr>
          <p:nvPr/>
        </p:nvSpPr>
        <p:spPr bwMode="auto">
          <a:xfrm>
            <a:off x="5656263" y="1095375"/>
            <a:ext cx="2159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rgbClr val="000000"/>
                </a:solidFill>
                <a:latin typeface="Times New Roman" charset="0"/>
              </a:rPr>
              <a:t>How an Accountant</a:t>
            </a:r>
            <a:endParaRPr lang="en-US" altLang="en-US" sz="2800" b="0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90121" name="Rectangle 16"/>
          <p:cNvSpPr>
            <a:spLocks noChangeArrowheads="1"/>
          </p:cNvSpPr>
          <p:nvPr/>
        </p:nvSpPr>
        <p:spPr bwMode="auto">
          <a:xfrm>
            <a:off x="6016625" y="1377950"/>
            <a:ext cx="14525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rgbClr val="000000"/>
                </a:solidFill>
                <a:latin typeface="Times New Roman" charset="0"/>
              </a:rPr>
              <a:t>Views a Firm</a:t>
            </a:r>
            <a:endParaRPr lang="en-US" altLang="en-US" sz="2800" b="0">
              <a:solidFill>
                <a:schemeClr val="tx1"/>
              </a:solidFill>
              <a:latin typeface="Angsana New" charset="0"/>
            </a:endParaRPr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7648575" y="1847850"/>
            <a:ext cx="1196975" cy="4498975"/>
            <a:chOff x="4818" y="1164"/>
            <a:chExt cx="754" cy="2834"/>
          </a:xfrm>
        </p:grpSpPr>
        <p:sp>
          <p:nvSpPr>
            <p:cNvPr id="90150" name="Freeform 18"/>
            <p:cNvSpPr>
              <a:spLocks/>
            </p:cNvSpPr>
            <p:nvPr/>
          </p:nvSpPr>
          <p:spPr bwMode="auto">
            <a:xfrm>
              <a:off x="4818" y="1164"/>
              <a:ext cx="106" cy="2834"/>
            </a:xfrm>
            <a:custGeom>
              <a:avLst/>
              <a:gdLst>
                <a:gd name="T0" fmla="*/ 0 w 8"/>
                <a:gd name="T1" fmla="*/ 0 h 213"/>
                <a:gd name="T2" fmla="*/ 2147483647 w 8"/>
                <a:gd name="T3" fmla="*/ 2147483647 h 213"/>
                <a:gd name="T4" fmla="*/ 2147483647 w 8"/>
                <a:gd name="T5" fmla="*/ 2147483647 h 213"/>
                <a:gd name="T6" fmla="*/ 2147483647 w 8"/>
                <a:gd name="T7" fmla="*/ 2147483647 h 213"/>
                <a:gd name="T8" fmla="*/ 2147483647 w 8"/>
                <a:gd name="T9" fmla="*/ 2147483647 h 213"/>
                <a:gd name="T10" fmla="*/ 2147483647 w 8"/>
                <a:gd name="T11" fmla="*/ 2147483647 h 213"/>
                <a:gd name="T12" fmla="*/ 0 w 8"/>
                <a:gd name="T13" fmla="*/ 2147483647 h 2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213"/>
                <a:gd name="T23" fmla="*/ 8 w 8"/>
                <a:gd name="T24" fmla="*/ 213 h 2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213">
                  <a:moveTo>
                    <a:pt x="0" y="0"/>
                  </a:moveTo>
                  <a:cubicBezTo>
                    <a:pt x="2" y="0"/>
                    <a:pt x="4" y="3"/>
                    <a:pt x="4" y="5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4" y="105"/>
                    <a:pt x="6" y="107"/>
                    <a:pt x="8" y="107"/>
                  </a:cubicBezTo>
                  <a:cubicBezTo>
                    <a:pt x="6" y="107"/>
                    <a:pt x="4" y="109"/>
                    <a:pt x="4" y="111"/>
                  </a:cubicBezTo>
                  <a:cubicBezTo>
                    <a:pt x="4" y="208"/>
                    <a:pt x="4" y="208"/>
                    <a:pt x="4" y="208"/>
                  </a:cubicBezTo>
                  <a:cubicBezTo>
                    <a:pt x="4" y="210"/>
                    <a:pt x="2" y="213"/>
                    <a:pt x="0" y="213"/>
                  </a:cubicBezTo>
                </a:path>
              </a:pathLst>
            </a:custGeom>
            <a:noFill/>
            <a:ln w="206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0151" name="Rectangle 19"/>
            <p:cNvSpPr>
              <a:spLocks noChangeArrowheads="1"/>
            </p:cNvSpPr>
            <p:nvPr/>
          </p:nvSpPr>
          <p:spPr bwMode="auto">
            <a:xfrm>
              <a:off x="4985" y="2400"/>
              <a:ext cx="587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ctr"/>
              <a:r>
                <a:rPr lang="en-US" altLang="en-US" sz="2000">
                  <a:solidFill>
                    <a:srgbClr val="000000"/>
                  </a:solidFill>
                  <a:latin typeface="Times New Roman" charset="0"/>
                </a:rPr>
                <a:t>Total</a:t>
              </a:r>
            </a:p>
            <a:p>
              <a:pPr algn="ctr"/>
              <a:r>
                <a:rPr lang="en-US" altLang="en-US" sz="2000">
                  <a:solidFill>
                    <a:srgbClr val="000000"/>
                  </a:solidFill>
                  <a:latin typeface="Times New Roman" charset="0"/>
                </a:rPr>
                <a:t>Revenue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</p:grpSp>
      <p:grpSp>
        <p:nvGrpSpPr>
          <p:cNvPr id="6" name="Group 20"/>
          <p:cNvGrpSpPr>
            <a:grpSpLocks/>
          </p:cNvGrpSpPr>
          <p:nvPr/>
        </p:nvGrpSpPr>
        <p:grpSpPr bwMode="auto">
          <a:xfrm>
            <a:off x="1595438" y="1847850"/>
            <a:ext cx="1912937" cy="1350963"/>
            <a:chOff x="1005" y="1164"/>
            <a:chExt cx="1205" cy="851"/>
          </a:xfrm>
        </p:grpSpPr>
        <p:sp>
          <p:nvSpPr>
            <p:cNvPr id="90147" name="Rectangle 21"/>
            <p:cNvSpPr>
              <a:spLocks noChangeArrowheads="1"/>
            </p:cNvSpPr>
            <p:nvPr/>
          </p:nvSpPr>
          <p:spPr bwMode="auto">
            <a:xfrm>
              <a:off x="1005" y="1164"/>
              <a:ext cx="1205" cy="851"/>
            </a:xfrm>
            <a:prstGeom prst="rect">
              <a:avLst/>
            </a:prstGeom>
            <a:solidFill>
              <a:srgbClr val="A9E2F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0148" name="Rectangle 22"/>
            <p:cNvSpPr>
              <a:spLocks noChangeArrowheads="1"/>
            </p:cNvSpPr>
            <p:nvPr/>
          </p:nvSpPr>
          <p:spPr bwMode="auto">
            <a:xfrm>
              <a:off x="1323" y="1423"/>
              <a:ext cx="649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rgbClr val="000000"/>
                  </a:solidFill>
                  <a:latin typeface="Times New Roman" charset="0"/>
                </a:rPr>
                <a:t>Economic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  <p:sp>
          <p:nvSpPr>
            <p:cNvPr id="90149" name="Rectangle 23"/>
            <p:cNvSpPr>
              <a:spLocks noChangeArrowheads="1"/>
            </p:cNvSpPr>
            <p:nvPr/>
          </p:nvSpPr>
          <p:spPr bwMode="auto">
            <a:xfrm>
              <a:off x="1474" y="1601"/>
              <a:ext cx="35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rgbClr val="000000"/>
                  </a:solidFill>
                  <a:latin typeface="Times New Roman" charset="0"/>
                </a:rPr>
                <a:t>profit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</p:grpSp>
      <p:grpSp>
        <p:nvGrpSpPr>
          <p:cNvPr id="7" name="Group 24"/>
          <p:cNvGrpSpPr>
            <a:grpSpLocks/>
          </p:cNvGrpSpPr>
          <p:nvPr/>
        </p:nvGrpSpPr>
        <p:grpSpPr bwMode="auto">
          <a:xfrm>
            <a:off x="1595438" y="3205163"/>
            <a:ext cx="1912937" cy="1311275"/>
            <a:chOff x="1005" y="2019"/>
            <a:chExt cx="1205" cy="826"/>
          </a:xfrm>
        </p:grpSpPr>
        <p:sp>
          <p:nvSpPr>
            <p:cNvPr id="90144" name="Rectangle 25"/>
            <p:cNvSpPr>
              <a:spLocks noChangeArrowheads="1"/>
            </p:cNvSpPr>
            <p:nvPr/>
          </p:nvSpPr>
          <p:spPr bwMode="auto">
            <a:xfrm>
              <a:off x="1005" y="2019"/>
              <a:ext cx="1205" cy="826"/>
            </a:xfrm>
            <a:prstGeom prst="rect">
              <a:avLst/>
            </a:prstGeom>
            <a:solidFill>
              <a:srgbClr val="E9A5B5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0145" name="Rectangle 26"/>
            <p:cNvSpPr>
              <a:spLocks noChangeArrowheads="1"/>
            </p:cNvSpPr>
            <p:nvPr/>
          </p:nvSpPr>
          <p:spPr bwMode="auto">
            <a:xfrm>
              <a:off x="1411" y="2250"/>
              <a:ext cx="50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rgbClr val="000000"/>
                  </a:solidFill>
                  <a:latin typeface="Times New Roman" charset="0"/>
                </a:rPr>
                <a:t>Implicit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  <p:sp>
          <p:nvSpPr>
            <p:cNvPr id="90146" name="Rectangle 27"/>
            <p:cNvSpPr>
              <a:spLocks noChangeArrowheads="1"/>
            </p:cNvSpPr>
            <p:nvPr/>
          </p:nvSpPr>
          <p:spPr bwMode="auto">
            <a:xfrm>
              <a:off x="1469" y="2428"/>
              <a:ext cx="3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rgbClr val="000000"/>
                  </a:solidFill>
                  <a:latin typeface="Times New Roman" charset="0"/>
                </a:rPr>
                <a:t>costs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</p:grpSp>
      <p:grpSp>
        <p:nvGrpSpPr>
          <p:cNvPr id="8" name="Group 28"/>
          <p:cNvGrpSpPr>
            <a:grpSpLocks/>
          </p:cNvGrpSpPr>
          <p:nvPr/>
        </p:nvGrpSpPr>
        <p:grpSpPr bwMode="auto">
          <a:xfrm>
            <a:off x="1595438" y="4510088"/>
            <a:ext cx="1912937" cy="1836737"/>
            <a:chOff x="1005" y="2841"/>
            <a:chExt cx="1205" cy="1157"/>
          </a:xfrm>
        </p:grpSpPr>
        <p:sp>
          <p:nvSpPr>
            <p:cNvPr id="90141" name="Rectangle 29"/>
            <p:cNvSpPr>
              <a:spLocks noChangeArrowheads="1"/>
            </p:cNvSpPr>
            <p:nvPr/>
          </p:nvSpPr>
          <p:spPr bwMode="auto">
            <a:xfrm>
              <a:off x="1005" y="2841"/>
              <a:ext cx="1205" cy="1157"/>
            </a:xfrm>
            <a:prstGeom prst="rect">
              <a:avLst/>
            </a:prstGeom>
            <a:solidFill>
              <a:srgbClr val="C7414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0142" name="Rectangle 30"/>
            <p:cNvSpPr>
              <a:spLocks noChangeArrowheads="1"/>
            </p:cNvSpPr>
            <p:nvPr/>
          </p:nvSpPr>
          <p:spPr bwMode="auto">
            <a:xfrm>
              <a:off x="1407" y="3237"/>
              <a:ext cx="50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rgbClr val="000000"/>
                  </a:solidFill>
                  <a:latin typeface="Times New Roman" charset="0"/>
                </a:rPr>
                <a:t>Explicit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  <p:sp>
          <p:nvSpPr>
            <p:cNvPr id="90143" name="Rectangle 31"/>
            <p:cNvSpPr>
              <a:spLocks noChangeArrowheads="1"/>
            </p:cNvSpPr>
            <p:nvPr/>
          </p:nvSpPr>
          <p:spPr bwMode="auto">
            <a:xfrm>
              <a:off x="1469" y="3414"/>
              <a:ext cx="3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rgbClr val="000000"/>
                  </a:solidFill>
                  <a:latin typeface="Times New Roman" charset="0"/>
                </a:rPr>
                <a:t>costs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</p:grpSp>
      <p:grpSp>
        <p:nvGrpSpPr>
          <p:cNvPr id="9" name="Group 32"/>
          <p:cNvGrpSpPr>
            <a:grpSpLocks/>
          </p:cNvGrpSpPr>
          <p:nvPr/>
        </p:nvGrpSpPr>
        <p:grpSpPr bwMode="auto">
          <a:xfrm>
            <a:off x="5651500" y="4503738"/>
            <a:ext cx="1892300" cy="1836737"/>
            <a:chOff x="3560" y="2837"/>
            <a:chExt cx="1192" cy="1157"/>
          </a:xfrm>
        </p:grpSpPr>
        <p:sp>
          <p:nvSpPr>
            <p:cNvPr id="90138" name="Rectangle 33"/>
            <p:cNvSpPr>
              <a:spLocks noChangeArrowheads="1"/>
            </p:cNvSpPr>
            <p:nvPr/>
          </p:nvSpPr>
          <p:spPr bwMode="auto">
            <a:xfrm>
              <a:off x="3560" y="2837"/>
              <a:ext cx="1192" cy="1157"/>
            </a:xfrm>
            <a:prstGeom prst="rect">
              <a:avLst/>
            </a:prstGeom>
            <a:solidFill>
              <a:srgbClr val="C7414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0139" name="Rectangle 34"/>
            <p:cNvSpPr>
              <a:spLocks noChangeArrowheads="1"/>
            </p:cNvSpPr>
            <p:nvPr/>
          </p:nvSpPr>
          <p:spPr bwMode="auto">
            <a:xfrm>
              <a:off x="3944" y="3237"/>
              <a:ext cx="50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rgbClr val="000000"/>
                  </a:solidFill>
                  <a:latin typeface="Times New Roman" charset="0"/>
                </a:rPr>
                <a:t>Explicit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  <p:sp>
          <p:nvSpPr>
            <p:cNvPr id="90140" name="Rectangle 35"/>
            <p:cNvSpPr>
              <a:spLocks noChangeArrowheads="1"/>
            </p:cNvSpPr>
            <p:nvPr/>
          </p:nvSpPr>
          <p:spPr bwMode="auto">
            <a:xfrm>
              <a:off x="4006" y="3414"/>
              <a:ext cx="3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rgbClr val="000000"/>
                  </a:solidFill>
                  <a:latin typeface="Times New Roman" charset="0"/>
                </a:rPr>
                <a:t>costs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</p:grpSp>
      <p:grpSp>
        <p:nvGrpSpPr>
          <p:cNvPr id="10" name="Group 36"/>
          <p:cNvGrpSpPr>
            <a:grpSpLocks/>
          </p:cNvGrpSpPr>
          <p:nvPr/>
        </p:nvGrpSpPr>
        <p:grpSpPr bwMode="auto">
          <a:xfrm>
            <a:off x="5651500" y="1855788"/>
            <a:ext cx="1892300" cy="2641600"/>
            <a:chOff x="3560" y="1169"/>
            <a:chExt cx="1192" cy="1664"/>
          </a:xfrm>
        </p:grpSpPr>
        <p:sp>
          <p:nvSpPr>
            <p:cNvPr id="90135" name="Rectangle 37"/>
            <p:cNvSpPr>
              <a:spLocks noChangeArrowheads="1"/>
            </p:cNvSpPr>
            <p:nvPr/>
          </p:nvSpPr>
          <p:spPr bwMode="auto">
            <a:xfrm>
              <a:off x="3560" y="1169"/>
              <a:ext cx="1192" cy="1664"/>
            </a:xfrm>
            <a:prstGeom prst="rect">
              <a:avLst/>
            </a:prstGeom>
            <a:solidFill>
              <a:srgbClr val="A9E2F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90136" name="Rectangle 38"/>
            <p:cNvSpPr>
              <a:spLocks noChangeArrowheads="1"/>
            </p:cNvSpPr>
            <p:nvPr/>
          </p:nvSpPr>
          <p:spPr bwMode="auto">
            <a:xfrm>
              <a:off x="3835" y="1815"/>
              <a:ext cx="74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rgbClr val="000000"/>
                  </a:solidFill>
                  <a:latin typeface="Times New Roman" charset="0"/>
                </a:rPr>
                <a:t>Accounting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  <p:sp>
          <p:nvSpPr>
            <p:cNvPr id="90137" name="Rectangle 39"/>
            <p:cNvSpPr>
              <a:spLocks noChangeArrowheads="1"/>
            </p:cNvSpPr>
            <p:nvPr/>
          </p:nvSpPr>
          <p:spPr bwMode="auto">
            <a:xfrm>
              <a:off x="4026" y="1993"/>
              <a:ext cx="35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b="0">
                  <a:solidFill>
                    <a:srgbClr val="000000"/>
                  </a:solidFill>
                  <a:latin typeface="Times New Roman" charset="0"/>
                </a:rPr>
                <a:t>profit</a:t>
              </a:r>
              <a:endParaRPr lang="en-US" altLang="en-US" sz="2800" b="0">
                <a:solidFill>
                  <a:schemeClr val="tx1"/>
                </a:solidFill>
                <a:latin typeface="Angsana New" charset="0"/>
              </a:endParaRPr>
            </a:p>
          </p:txBody>
        </p:sp>
      </p:grpSp>
      <p:grpSp>
        <p:nvGrpSpPr>
          <p:cNvPr id="11" name="Group 44"/>
          <p:cNvGrpSpPr>
            <a:grpSpLocks/>
          </p:cNvGrpSpPr>
          <p:nvPr/>
        </p:nvGrpSpPr>
        <p:grpSpPr bwMode="auto">
          <a:xfrm>
            <a:off x="7696200" y="4572000"/>
            <a:ext cx="1524000" cy="1200150"/>
            <a:chOff x="4848" y="2880"/>
            <a:chExt cx="960" cy="756"/>
          </a:xfrm>
        </p:grpSpPr>
        <p:sp>
          <p:nvSpPr>
            <p:cNvPr id="90133" name="AutoShape 41"/>
            <p:cNvSpPr>
              <a:spLocks noChangeArrowheads="1"/>
            </p:cNvSpPr>
            <p:nvPr/>
          </p:nvSpPr>
          <p:spPr bwMode="auto">
            <a:xfrm>
              <a:off x="4848" y="2880"/>
              <a:ext cx="884" cy="681"/>
            </a:xfrm>
            <a:prstGeom prst="wedgeRoundRectCallout">
              <a:avLst>
                <a:gd name="adj1" fmla="val -77148"/>
                <a:gd name="adj2" fmla="val 52204"/>
                <a:gd name="adj3" fmla="val 16667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ctr"/>
              <a:endParaRPr lang="th-TH" altLang="en-US" b="0">
                <a:solidFill>
                  <a:schemeClr val="tx1"/>
                </a:solidFill>
                <a:latin typeface="Times New Roman" charset="0"/>
              </a:endParaRPr>
            </a:p>
          </p:txBody>
        </p:sp>
        <p:sp>
          <p:nvSpPr>
            <p:cNvPr id="90134" name="Text Box 42"/>
            <p:cNvSpPr txBox="1">
              <a:spLocks noChangeArrowheads="1"/>
            </p:cNvSpPr>
            <p:nvPr/>
          </p:nvSpPr>
          <p:spPr bwMode="auto">
            <a:xfrm>
              <a:off x="4864" y="2886"/>
              <a:ext cx="944" cy="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b="0">
                  <a:solidFill>
                    <a:schemeClr val="tx1"/>
                  </a:solidFill>
                  <a:latin typeface="Times New Roman" charset="0"/>
                </a:rPr>
                <a:t>e.g. </a:t>
              </a:r>
            </a:p>
            <a:p>
              <a:r>
                <a:rPr lang="en-US" altLang="en-US" sz="1800" b="0">
                  <a:solidFill>
                    <a:schemeClr val="tx1"/>
                  </a:solidFill>
                  <a:latin typeface="Times New Roman" charset="0"/>
                </a:rPr>
                <a:t>Wages</a:t>
              </a:r>
            </a:p>
            <a:p>
              <a:r>
                <a:rPr lang="en-US" altLang="en-US" sz="1800" b="0">
                  <a:solidFill>
                    <a:schemeClr val="tx1"/>
                  </a:solidFill>
                  <a:latin typeface="Times New Roman" charset="0"/>
                </a:rPr>
                <a:t>Raw materials</a:t>
              </a:r>
              <a:endParaRPr lang="en-US" altLang="en-US" sz="1800" b="0">
                <a:solidFill>
                  <a:schemeClr val="bg2"/>
                </a:solidFill>
                <a:latin typeface="Times New Roman" charset="0"/>
              </a:endParaRPr>
            </a:p>
            <a:p>
              <a:endParaRPr lang="en-US" altLang="en-US" sz="1800" b="0">
                <a:solidFill>
                  <a:schemeClr val="bg2"/>
                </a:solidFill>
                <a:latin typeface="Times New Roman" charset="0"/>
              </a:endParaRPr>
            </a:p>
          </p:txBody>
        </p:sp>
      </p:grpSp>
      <p:grpSp>
        <p:nvGrpSpPr>
          <p:cNvPr id="12" name="Group 45"/>
          <p:cNvGrpSpPr>
            <a:grpSpLocks/>
          </p:cNvGrpSpPr>
          <p:nvPr/>
        </p:nvGrpSpPr>
        <p:grpSpPr bwMode="auto">
          <a:xfrm>
            <a:off x="3792538" y="2708275"/>
            <a:ext cx="1430337" cy="1081088"/>
            <a:chOff x="2389" y="1706"/>
            <a:chExt cx="901" cy="681"/>
          </a:xfrm>
        </p:grpSpPr>
        <p:sp>
          <p:nvSpPr>
            <p:cNvPr id="90131" name="AutoShape 40"/>
            <p:cNvSpPr>
              <a:spLocks noChangeArrowheads="1"/>
            </p:cNvSpPr>
            <p:nvPr/>
          </p:nvSpPr>
          <p:spPr bwMode="auto">
            <a:xfrm>
              <a:off x="2389" y="1706"/>
              <a:ext cx="884" cy="681"/>
            </a:xfrm>
            <a:prstGeom prst="wedgeRoundRectCallout">
              <a:avLst>
                <a:gd name="adj1" fmla="val -74889"/>
                <a:gd name="adj2" fmla="val 53523"/>
                <a:gd name="adj3" fmla="val 16667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ctr"/>
              <a:endParaRPr lang="th-TH" altLang="en-US" b="0">
                <a:solidFill>
                  <a:schemeClr val="tx1"/>
                </a:solidFill>
                <a:latin typeface="Times New Roman" charset="0"/>
              </a:endParaRPr>
            </a:p>
          </p:txBody>
        </p:sp>
        <p:sp>
          <p:nvSpPr>
            <p:cNvPr id="90132" name="Text Box 43"/>
            <p:cNvSpPr txBox="1">
              <a:spLocks noChangeArrowheads="1"/>
            </p:cNvSpPr>
            <p:nvPr/>
          </p:nvSpPr>
          <p:spPr bwMode="auto">
            <a:xfrm>
              <a:off x="2422" y="1719"/>
              <a:ext cx="868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b="0">
                  <a:solidFill>
                    <a:schemeClr val="tx1"/>
                  </a:solidFill>
                  <a:latin typeface="Times New Roman" charset="0"/>
                </a:rPr>
                <a:t>Opportunity</a:t>
              </a:r>
              <a:r>
                <a:rPr lang="en-US" altLang="en-US" b="0">
                  <a:solidFill>
                    <a:schemeClr val="tx1"/>
                  </a:solidFill>
                  <a:latin typeface="Times New Roman" charset="0"/>
                </a:rPr>
                <a:t> </a:t>
              </a:r>
            </a:p>
            <a:p>
              <a:r>
                <a:rPr lang="en-US" altLang="en-US" sz="1800" b="0">
                  <a:solidFill>
                    <a:schemeClr val="tx1"/>
                  </a:solidFill>
                  <a:latin typeface="Times New Roman" charset="0"/>
                </a:rPr>
                <a:t>cost of own </a:t>
              </a:r>
            </a:p>
            <a:p>
              <a:r>
                <a:rPr lang="en-US" altLang="en-US" sz="1800" b="0">
                  <a:solidFill>
                    <a:schemeClr val="tx1"/>
                  </a:solidFill>
                  <a:latin typeface="Times New Roman" charset="0"/>
                </a:rPr>
                <a:t>resources</a:t>
              </a:r>
              <a:r>
                <a:rPr lang="en-US" altLang="en-US" sz="1800" b="0">
                  <a:solidFill>
                    <a:schemeClr val="bg2"/>
                  </a:solidFill>
                  <a:latin typeface="Times New Roman" charset="0"/>
                </a:rPr>
                <a:t> </a:t>
              </a:r>
            </a:p>
          </p:txBody>
        </p:sp>
      </p:grpSp>
      <p:sp>
        <p:nvSpPr>
          <p:cNvPr id="90130" name="Rectangle 46"/>
          <p:cNvSpPr>
            <a:spLocks noChangeArrowheads="1"/>
          </p:cNvSpPr>
          <p:nvPr/>
        </p:nvSpPr>
        <p:spPr bwMode="auto">
          <a:xfrm>
            <a:off x="2689225" y="-3175"/>
            <a:ext cx="42640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3600">
                <a:solidFill>
                  <a:schemeClr val="tx2"/>
                </a:solidFill>
                <a:latin typeface="Angsana New" charset="0"/>
              </a:rPr>
              <a:t>Economics versus Accountancy</a:t>
            </a:r>
            <a:endParaRPr lang="en-US" altLang="en-US" sz="36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ts val="3875"/>
              </a:lnSpc>
            </a:pPr>
            <a:r>
              <a:rPr lang="en-US" altLang="en-US">
                <a:latin typeface="Angsana New" charset="0"/>
              </a:rPr>
              <a:t>Measuring Cost:</a:t>
            </a:r>
            <a:br>
              <a:rPr lang="en-US" altLang="en-US">
                <a:latin typeface="Angsana New" charset="0"/>
              </a:rPr>
            </a:br>
            <a:r>
              <a:rPr lang="en-US" altLang="en-US">
                <a:latin typeface="Angsana New" charset="0"/>
              </a:rPr>
              <a:t>Which Costs Matter?</a:t>
            </a:r>
          </a:p>
        </p:txBody>
      </p:sp>
      <p:sp>
        <p:nvSpPr>
          <p:cNvPr id="370691" name="Rectangle 3"/>
          <p:cNvSpPr>
            <a:spLocks noGrp="1" noChangeArrowheads="1"/>
          </p:cNvSpPr>
          <p:nvPr>
            <p:ph idx="1"/>
          </p:nvPr>
        </p:nvSpPr>
        <p:spPr>
          <a:xfrm>
            <a:off x="638175" y="1100138"/>
            <a:ext cx="7153275" cy="4945062"/>
          </a:xfrm>
        </p:spPr>
        <p:txBody>
          <a:bodyPr/>
          <a:lstStyle/>
          <a:p>
            <a:pPr eaLnBrk="1" hangingPunct="1"/>
            <a:r>
              <a:rPr lang="en-US" altLang="en-US" dirty="0">
                <a:latin typeface="Angsana New" charset="0"/>
              </a:rPr>
              <a:t>Economic costs distinguish between costs the firm can control and those it cannot</a:t>
            </a:r>
          </a:p>
          <a:p>
            <a:pPr eaLnBrk="1" hangingPunct="1"/>
            <a:r>
              <a:rPr lang="en-US" altLang="en-US" dirty="0">
                <a:solidFill>
                  <a:srgbClr val="008000"/>
                </a:solidFill>
                <a:latin typeface="Angsana New" charset="0"/>
              </a:rPr>
              <a:t>Opportunity cost</a:t>
            </a:r>
          </a:p>
          <a:p>
            <a:pPr lvl="1" eaLnBrk="1" hangingPunct="1"/>
            <a:r>
              <a:rPr lang="en-US" altLang="en-US" sz="4000" dirty="0">
                <a:latin typeface="Angsana New" charset="0"/>
              </a:rPr>
              <a:t>Cost associated with the highest opportunities that are foregone when a firm’s resources are used.</a:t>
            </a:r>
          </a:p>
          <a:p>
            <a:pPr lvl="1" eaLnBrk="1" hangingPunct="1"/>
            <a:r>
              <a:rPr lang="en-US" altLang="en-US" sz="4000" dirty="0">
                <a:latin typeface="Angsana New" charset="0"/>
              </a:rPr>
              <a:t>The minimum payment needed to pay         the resource owners so it continues            to be used in that operation.</a:t>
            </a:r>
          </a:p>
        </p:txBody>
      </p:sp>
      <p:sp>
        <p:nvSpPr>
          <p:cNvPr id="9216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4256AEE-1F87-6349-8B50-41541FEAAA00}" type="slidenum">
              <a:rPr lang="en-US" altLang="en-US" sz="2600">
                <a:solidFill>
                  <a:srgbClr val="000000"/>
                </a:solidFill>
              </a:rPr>
              <a:pPr/>
              <a:t>33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62"/>
          <a:stretch>
            <a:fillRect/>
          </a:stretch>
        </p:blipFill>
        <p:spPr bwMode="auto">
          <a:xfrm>
            <a:off x="6705600" y="4295775"/>
            <a:ext cx="2438400" cy="191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0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0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0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0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691" grpId="0" build="p" bldLvl="2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Opportunity Cost</a:t>
            </a:r>
          </a:p>
        </p:txBody>
      </p:sp>
      <p:sp>
        <p:nvSpPr>
          <p:cNvPr id="371715" name="Rectangle 3"/>
          <p:cNvSpPr>
            <a:spLocks noGrp="1" noChangeArrowheads="1"/>
          </p:cNvSpPr>
          <p:nvPr>
            <p:ph idx="1"/>
          </p:nvPr>
        </p:nvSpPr>
        <p:spPr>
          <a:xfrm>
            <a:off x="600075" y="1189038"/>
            <a:ext cx="7418388" cy="5030787"/>
          </a:xfrm>
        </p:spPr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</a:rPr>
              <a:t>An Example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A firm owns its own building and pays no rent for office space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Does this mean the cost of office space is zero?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The building could have been rented instead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Foregone rent is the opportunity cost of using the building for production and should be included in economic costs of doing business</a:t>
            </a:r>
            <a:endParaRPr lang="en-US" altLang="en-US" sz="4800">
              <a:latin typeface="Angsana New" charset="0"/>
            </a:endParaRPr>
          </a:p>
        </p:txBody>
      </p:sp>
      <p:sp>
        <p:nvSpPr>
          <p:cNvPr id="9421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B6CEA9FB-F5E0-914C-A71D-AD2BC6AB2738}" type="slidenum">
              <a:rPr lang="en-US" altLang="en-US" sz="2600">
                <a:solidFill>
                  <a:srgbClr val="000000"/>
                </a:solidFill>
              </a:rPr>
              <a:pPr/>
              <a:t>34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18" r="18263"/>
          <a:stretch>
            <a:fillRect/>
          </a:stretch>
        </p:blipFill>
        <p:spPr bwMode="auto">
          <a:xfrm>
            <a:off x="7847013" y="3371850"/>
            <a:ext cx="1296987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1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715" grpId="0" build="p" bldLvl="2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Opportunity Cost</a:t>
            </a:r>
          </a:p>
        </p:txBody>
      </p:sp>
      <p:sp>
        <p:nvSpPr>
          <p:cNvPr id="372739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228725"/>
            <a:ext cx="8382000" cy="4468813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A person starting their own business must take into account the opportunity cost of their time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Could have worked elsewhere making a competitive salary 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Accountants and economists often treat depreciation differently as well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depreciation in economic means the user cost of that capital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the different between the value of capital selling today and selling one year from now.</a:t>
            </a:r>
          </a:p>
        </p:txBody>
      </p:sp>
      <p:sp>
        <p:nvSpPr>
          <p:cNvPr id="9830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6E9A3166-8017-8A4F-839D-C6568BE693BF}" type="slidenum">
              <a:rPr lang="en-US" altLang="en-US" sz="2600">
                <a:solidFill>
                  <a:srgbClr val="000000"/>
                </a:solidFill>
              </a:rPr>
              <a:pPr/>
              <a:t>35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2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2739" grpId="0" build="p" bldLvl="2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itle 13"/>
          <p:cNvSpPr>
            <a:spLocks noGrp="1"/>
          </p:cNvSpPr>
          <p:nvPr>
            <p:ph type="title"/>
          </p:nvPr>
        </p:nvSpPr>
        <p:spPr>
          <a:xfrm>
            <a:off x="609600" y="155575"/>
            <a:ext cx="7620000" cy="696913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Accounting Versus Economic Profit</a:t>
            </a:r>
          </a:p>
        </p:txBody>
      </p:sp>
      <p:sp>
        <p:nvSpPr>
          <p:cNvPr id="100355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71632018-BAF1-C947-AD0D-91352CCAD1AC}" type="slidenum">
              <a:rPr lang="en-US" altLang="en-US" sz="2600">
                <a:solidFill>
                  <a:srgbClr val="000000"/>
                </a:solidFill>
              </a:rPr>
              <a:pPr/>
              <a:t>36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100356" name="Rectangle 2"/>
          <p:cNvSpPr>
            <a:spLocks noChangeArrowheads="1"/>
          </p:cNvSpPr>
          <p:nvPr/>
        </p:nvSpPr>
        <p:spPr bwMode="auto">
          <a:xfrm>
            <a:off x="0" y="1371600"/>
            <a:ext cx="9144000" cy="50815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00357" name="Text Box 4"/>
          <p:cNvSpPr txBox="1">
            <a:spLocks noChangeArrowheads="1"/>
          </p:cNvSpPr>
          <p:nvPr/>
        </p:nvSpPr>
        <p:spPr bwMode="auto">
          <a:xfrm>
            <a:off x="304800" y="1295400"/>
            <a:ext cx="3124200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Total Revenue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Less Explicit costs: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  Wages &amp; salaries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Materials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Interest paid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Other payments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Less implicit costs: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Foregone salary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Foregone rent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Foregone interest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Equals profit</a:t>
            </a:r>
          </a:p>
        </p:txBody>
      </p:sp>
      <p:sp>
        <p:nvSpPr>
          <p:cNvPr id="533509" name="Text Box 5"/>
          <p:cNvSpPr txBox="1">
            <a:spLocks noChangeArrowheads="1"/>
          </p:cNvSpPr>
          <p:nvPr/>
        </p:nvSpPr>
        <p:spPr bwMode="auto">
          <a:xfrm>
            <a:off x="3200400" y="1295400"/>
            <a:ext cx="3124200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$500,000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n-US" altLang="en-US" sz="2800">
              <a:solidFill>
                <a:schemeClr val="tx1"/>
              </a:solidFill>
              <a:latin typeface="Angsana New" charset="0"/>
            </a:endParaRP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$400,000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$50,000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$10,000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$10,000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0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$30,000</a:t>
            </a:r>
          </a:p>
        </p:txBody>
      </p:sp>
      <p:grpSp>
        <p:nvGrpSpPr>
          <p:cNvPr id="100359" name="Group 6"/>
          <p:cNvGrpSpPr>
            <a:grpSpLocks/>
          </p:cNvGrpSpPr>
          <p:nvPr/>
        </p:nvGrpSpPr>
        <p:grpSpPr bwMode="auto">
          <a:xfrm>
            <a:off x="0" y="814388"/>
            <a:ext cx="9144000" cy="606425"/>
            <a:chOff x="0" y="671"/>
            <a:chExt cx="5760" cy="544"/>
          </a:xfrm>
        </p:grpSpPr>
        <p:sp>
          <p:nvSpPr>
            <p:cNvPr id="100361" name="Rectangle 7"/>
            <p:cNvSpPr>
              <a:spLocks noChangeArrowheads="1"/>
            </p:cNvSpPr>
            <p:nvPr/>
          </p:nvSpPr>
          <p:spPr bwMode="auto">
            <a:xfrm>
              <a:off x="0" y="760"/>
              <a:ext cx="5760" cy="455"/>
            </a:xfrm>
            <a:prstGeom prst="rect">
              <a:avLst/>
            </a:prstGeom>
            <a:solidFill>
              <a:srgbClr val="AADE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ctr"/>
              <a:endParaRPr lang="en-US" altLang="en-US" sz="1800"/>
            </a:p>
          </p:txBody>
        </p:sp>
        <p:grpSp>
          <p:nvGrpSpPr>
            <p:cNvPr id="100362" name="Group 8"/>
            <p:cNvGrpSpPr>
              <a:grpSpLocks/>
            </p:cNvGrpSpPr>
            <p:nvPr/>
          </p:nvGrpSpPr>
          <p:grpSpPr bwMode="auto">
            <a:xfrm>
              <a:off x="432" y="671"/>
              <a:ext cx="5088" cy="489"/>
              <a:chOff x="528" y="1199"/>
              <a:chExt cx="5088" cy="489"/>
            </a:xfrm>
          </p:grpSpPr>
          <p:sp>
            <p:nvSpPr>
              <p:cNvPr id="100363" name="Text Box 9"/>
              <p:cNvSpPr txBox="1">
                <a:spLocks noChangeArrowheads="1"/>
              </p:cNvSpPr>
              <p:nvPr/>
            </p:nvSpPr>
            <p:spPr bwMode="auto">
              <a:xfrm>
                <a:off x="528" y="1201"/>
                <a:ext cx="1008" cy="4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pPr algn="ctr"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en-US" sz="3200">
                    <a:solidFill>
                      <a:schemeClr val="tx1"/>
                    </a:solidFill>
                    <a:latin typeface="Angsana New" charset="0"/>
                  </a:rPr>
                  <a:t>Item</a:t>
                </a:r>
              </a:p>
            </p:txBody>
          </p:sp>
          <p:sp>
            <p:nvSpPr>
              <p:cNvPr id="100364" name="Text Box 10"/>
              <p:cNvSpPr txBox="1">
                <a:spLocks noChangeArrowheads="1"/>
              </p:cNvSpPr>
              <p:nvPr/>
            </p:nvSpPr>
            <p:spPr bwMode="auto">
              <a:xfrm>
                <a:off x="1824" y="1201"/>
                <a:ext cx="1968" cy="4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pPr algn="ctr"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en-US" sz="3200">
                    <a:solidFill>
                      <a:schemeClr val="tx1"/>
                    </a:solidFill>
                    <a:latin typeface="Angsana New" charset="0"/>
                  </a:rPr>
                  <a:t>Accounting Profit</a:t>
                </a:r>
              </a:p>
            </p:txBody>
          </p:sp>
          <p:sp>
            <p:nvSpPr>
              <p:cNvPr id="100365" name="Text Box 11"/>
              <p:cNvSpPr txBox="1">
                <a:spLocks noChangeArrowheads="1"/>
              </p:cNvSpPr>
              <p:nvPr/>
            </p:nvSpPr>
            <p:spPr bwMode="auto">
              <a:xfrm>
                <a:off x="3840" y="1199"/>
                <a:ext cx="1776" cy="4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pPr algn="ctr"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en-US" sz="3200">
                    <a:solidFill>
                      <a:schemeClr val="tx1"/>
                    </a:solidFill>
                    <a:latin typeface="Angsana New" charset="0"/>
                  </a:rPr>
                  <a:t>Economic Profit</a:t>
                </a:r>
              </a:p>
            </p:txBody>
          </p:sp>
        </p:grpSp>
      </p:grpSp>
      <p:sp>
        <p:nvSpPr>
          <p:cNvPr id="533516" name="Text Box 12"/>
          <p:cNvSpPr txBox="1">
            <a:spLocks noChangeArrowheads="1"/>
          </p:cNvSpPr>
          <p:nvPr/>
        </p:nvSpPr>
        <p:spPr bwMode="auto">
          <a:xfrm>
            <a:off x="5791200" y="1295400"/>
            <a:ext cx="3124200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$500,000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n-US" altLang="en-US" sz="2800">
              <a:solidFill>
                <a:schemeClr val="tx1"/>
              </a:solidFill>
              <a:latin typeface="Angsana New" charset="0"/>
            </a:endParaRP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$400,000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$50,000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$10,000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$10,000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50,000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10,000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5,000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-$35,000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3509" grpId="0" build="p" autoUpdateAnimBg="0"/>
      <p:bldP spid="533516" grpId="0" build="p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itle 13"/>
          <p:cNvSpPr>
            <a:spLocks noGrp="1"/>
          </p:cNvSpPr>
          <p:nvPr>
            <p:ph type="title"/>
          </p:nvPr>
        </p:nvSpPr>
        <p:spPr>
          <a:xfrm>
            <a:off x="609600" y="155575"/>
            <a:ext cx="7620000" cy="696913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Accounting Versus Economic Profit</a:t>
            </a:r>
          </a:p>
        </p:txBody>
      </p:sp>
      <p:sp>
        <p:nvSpPr>
          <p:cNvPr id="10240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ECC051FD-1B17-7F4B-ADBD-C0964DA49C19}" type="slidenum">
              <a:rPr lang="en-US" altLang="en-US" sz="2600">
                <a:solidFill>
                  <a:srgbClr val="000000"/>
                </a:solidFill>
              </a:rPr>
              <a:pPr/>
              <a:t>37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102404" name="Rectangle 2"/>
          <p:cNvSpPr>
            <a:spLocks noChangeArrowheads="1"/>
          </p:cNvSpPr>
          <p:nvPr/>
        </p:nvSpPr>
        <p:spPr bwMode="auto">
          <a:xfrm>
            <a:off x="0" y="1371600"/>
            <a:ext cx="9144000" cy="50815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02405" name="Text Box 4"/>
          <p:cNvSpPr txBox="1">
            <a:spLocks noChangeArrowheads="1"/>
          </p:cNvSpPr>
          <p:nvPr/>
        </p:nvSpPr>
        <p:spPr bwMode="auto">
          <a:xfrm>
            <a:off x="304800" y="1295400"/>
            <a:ext cx="3124200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Total Revenue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Less Explicit costs: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  Wages &amp; salaries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Materials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Interest paid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Other payments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Less implicit costs: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Foregone salary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Foregone rent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Foregone interest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Equals profit</a:t>
            </a:r>
          </a:p>
        </p:txBody>
      </p:sp>
      <p:sp>
        <p:nvSpPr>
          <p:cNvPr id="533509" name="Text Box 5"/>
          <p:cNvSpPr txBox="1">
            <a:spLocks noChangeArrowheads="1"/>
          </p:cNvSpPr>
          <p:nvPr/>
        </p:nvSpPr>
        <p:spPr bwMode="auto">
          <a:xfrm>
            <a:off x="3200400" y="1295400"/>
            <a:ext cx="312420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$535,000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n-US" altLang="en-US" sz="2800">
              <a:solidFill>
                <a:schemeClr val="tx1"/>
              </a:solidFill>
              <a:latin typeface="Angsana New" charset="0"/>
            </a:endParaRP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$400,000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$50,000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$10,000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$10,000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0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$65,000</a:t>
            </a:r>
          </a:p>
        </p:txBody>
      </p:sp>
      <p:grpSp>
        <p:nvGrpSpPr>
          <p:cNvPr id="102407" name="Group 6"/>
          <p:cNvGrpSpPr>
            <a:grpSpLocks/>
          </p:cNvGrpSpPr>
          <p:nvPr/>
        </p:nvGrpSpPr>
        <p:grpSpPr bwMode="auto">
          <a:xfrm>
            <a:off x="0" y="814388"/>
            <a:ext cx="9144000" cy="606425"/>
            <a:chOff x="0" y="671"/>
            <a:chExt cx="5760" cy="544"/>
          </a:xfrm>
        </p:grpSpPr>
        <p:sp>
          <p:nvSpPr>
            <p:cNvPr id="102413" name="Rectangle 7"/>
            <p:cNvSpPr>
              <a:spLocks noChangeArrowheads="1"/>
            </p:cNvSpPr>
            <p:nvPr/>
          </p:nvSpPr>
          <p:spPr bwMode="auto">
            <a:xfrm>
              <a:off x="0" y="760"/>
              <a:ext cx="5760" cy="455"/>
            </a:xfrm>
            <a:prstGeom prst="rect">
              <a:avLst/>
            </a:prstGeom>
            <a:solidFill>
              <a:srgbClr val="AADE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ctr"/>
              <a:endParaRPr lang="en-US" altLang="en-US" sz="1800"/>
            </a:p>
          </p:txBody>
        </p:sp>
        <p:grpSp>
          <p:nvGrpSpPr>
            <p:cNvPr id="102414" name="Group 8"/>
            <p:cNvGrpSpPr>
              <a:grpSpLocks/>
            </p:cNvGrpSpPr>
            <p:nvPr/>
          </p:nvGrpSpPr>
          <p:grpSpPr bwMode="auto">
            <a:xfrm>
              <a:off x="432" y="671"/>
              <a:ext cx="5088" cy="489"/>
              <a:chOff x="528" y="1199"/>
              <a:chExt cx="5088" cy="489"/>
            </a:xfrm>
          </p:grpSpPr>
          <p:sp>
            <p:nvSpPr>
              <p:cNvPr id="102415" name="Text Box 9"/>
              <p:cNvSpPr txBox="1">
                <a:spLocks noChangeArrowheads="1"/>
              </p:cNvSpPr>
              <p:nvPr/>
            </p:nvSpPr>
            <p:spPr bwMode="auto">
              <a:xfrm>
                <a:off x="528" y="1201"/>
                <a:ext cx="1008" cy="4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pPr algn="ctr"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en-US" sz="3200">
                    <a:solidFill>
                      <a:schemeClr val="tx1"/>
                    </a:solidFill>
                    <a:latin typeface="Angsana New" charset="0"/>
                  </a:rPr>
                  <a:t>Item</a:t>
                </a:r>
              </a:p>
            </p:txBody>
          </p:sp>
          <p:sp>
            <p:nvSpPr>
              <p:cNvPr id="102416" name="Text Box 10"/>
              <p:cNvSpPr txBox="1">
                <a:spLocks noChangeArrowheads="1"/>
              </p:cNvSpPr>
              <p:nvPr/>
            </p:nvSpPr>
            <p:spPr bwMode="auto">
              <a:xfrm>
                <a:off x="1824" y="1201"/>
                <a:ext cx="1968" cy="4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pPr algn="ctr"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en-US" sz="3200">
                    <a:solidFill>
                      <a:schemeClr val="tx1"/>
                    </a:solidFill>
                    <a:latin typeface="Angsana New" charset="0"/>
                  </a:rPr>
                  <a:t>Accounting Profit</a:t>
                </a:r>
              </a:p>
            </p:txBody>
          </p:sp>
          <p:sp>
            <p:nvSpPr>
              <p:cNvPr id="102417" name="Text Box 11"/>
              <p:cNvSpPr txBox="1">
                <a:spLocks noChangeArrowheads="1"/>
              </p:cNvSpPr>
              <p:nvPr/>
            </p:nvSpPr>
            <p:spPr bwMode="auto">
              <a:xfrm>
                <a:off x="3840" y="1199"/>
                <a:ext cx="1776" cy="4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pPr algn="ctr">
                  <a:lnSpc>
                    <a:spcPct val="90000"/>
                  </a:lnSpc>
                  <a:spcBef>
                    <a:spcPct val="50000"/>
                  </a:spcBef>
                </a:pPr>
                <a:r>
                  <a:rPr lang="en-US" altLang="en-US" sz="3200">
                    <a:solidFill>
                      <a:schemeClr val="tx1"/>
                    </a:solidFill>
                    <a:latin typeface="Angsana New" charset="0"/>
                  </a:rPr>
                  <a:t>Economic Profit</a:t>
                </a:r>
              </a:p>
            </p:txBody>
          </p:sp>
        </p:grpSp>
      </p:grpSp>
      <p:sp>
        <p:nvSpPr>
          <p:cNvPr id="533516" name="Text Box 12"/>
          <p:cNvSpPr txBox="1">
            <a:spLocks noChangeArrowheads="1"/>
          </p:cNvSpPr>
          <p:nvPr/>
        </p:nvSpPr>
        <p:spPr bwMode="auto">
          <a:xfrm>
            <a:off x="5791200" y="1295400"/>
            <a:ext cx="312420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$535,000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n-US" altLang="en-US" sz="2800">
              <a:solidFill>
                <a:schemeClr val="tx1"/>
              </a:solidFill>
              <a:latin typeface="Angsana New" charset="0"/>
            </a:endParaRP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$400,000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$50,000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$10,000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$10,000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50,000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10,000</a:t>
            </a:r>
            <a:br>
              <a:rPr lang="en-US" altLang="en-US" sz="2800">
                <a:solidFill>
                  <a:schemeClr val="tx1"/>
                </a:solidFill>
                <a:latin typeface="Angsana New" charset="0"/>
              </a:rPr>
            </a:b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5,000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solidFill>
                  <a:schemeClr val="tx1"/>
                </a:solidFill>
                <a:latin typeface="Angsana New" charset="0"/>
              </a:rPr>
              <a:t>$0</a:t>
            </a:r>
          </a:p>
        </p:txBody>
      </p: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4102100" y="4646613"/>
            <a:ext cx="3795713" cy="1919287"/>
            <a:chOff x="4102118" y="4647189"/>
            <a:chExt cx="3795555" cy="1918831"/>
          </a:xfrm>
        </p:grpSpPr>
        <p:sp>
          <p:nvSpPr>
            <p:cNvPr id="102410" name="Oval 13"/>
            <p:cNvSpPr>
              <a:spLocks noChangeArrowheads="1"/>
            </p:cNvSpPr>
            <p:nvPr/>
          </p:nvSpPr>
          <p:spPr bwMode="auto">
            <a:xfrm>
              <a:off x="4102118" y="6000299"/>
              <a:ext cx="1240854" cy="565721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3200" b="0">
                <a:solidFill>
                  <a:schemeClr val="tx1"/>
                </a:solidFill>
                <a:latin typeface="Angsana New" charset="0"/>
              </a:endParaRPr>
            </a:p>
          </p:txBody>
        </p:sp>
        <p:sp>
          <p:nvSpPr>
            <p:cNvPr id="102411" name="Oval 14"/>
            <p:cNvSpPr>
              <a:spLocks noChangeArrowheads="1"/>
            </p:cNvSpPr>
            <p:nvPr/>
          </p:nvSpPr>
          <p:spPr bwMode="auto">
            <a:xfrm rot="-5400000">
              <a:off x="6729812" y="4720182"/>
              <a:ext cx="1240854" cy="1094868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3200" b="0">
                <a:solidFill>
                  <a:schemeClr val="tx1"/>
                </a:solidFill>
                <a:latin typeface="Angsana New" charset="0"/>
              </a:endParaRPr>
            </a:p>
          </p:txBody>
        </p:sp>
        <p:cxnSp>
          <p:nvCxnSpPr>
            <p:cNvPr id="102412" name="Straight Arrow Connector 16"/>
            <p:cNvCxnSpPr>
              <a:cxnSpLocks noChangeShapeType="1"/>
            </p:cNvCxnSpPr>
            <p:nvPr/>
          </p:nvCxnSpPr>
          <p:spPr bwMode="auto">
            <a:xfrm rot="5400000" flipH="1" flipV="1">
              <a:off x="5675989" y="5044864"/>
              <a:ext cx="760826" cy="1474549"/>
            </a:xfrm>
            <a:prstGeom prst="straightConnector1">
              <a:avLst/>
            </a:prstGeom>
            <a:noFill/>
            <a:ln w="9525">
              <a:solidFill>
                <a:srgbClr val="FF0000"/>
              </a:solidFill>
              <a:round/>
              <a:headEnd type="stealth" w="lg" len="med"/>
              <a:tailEnd type="stealth" w="lg" len="med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3509" grpId="0" build="p" autoUpdateAnimBg="0"/>
      <p:bldP spid="533516" grpId="0" build="p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7772400" cy="757238"/>
          </a:xfrm>
        </p:spPr>
        <p:txBody>
          <a:bodyPr rIns="132080"/>
          <a:lstStyle/>
          <a:p>
            <a:pPr eaLnBrk="1" hangingPunct="1">
              <a:lnSpc>
                <a:spcPct val="80000"/>
              </a:lnSpc>
            </a:pPr>
            <a:r>
              <a:rPr lang="en-US" altLang="en-US" sz="5400">
                <a:latin typeface="Angsana New" charset="0"/>
                <a:sym typeface="Tahoma" charset="0"/>
              </a:rPr>
              <a:t>Normal profit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498475" y="990600"/>
            <a:ext cx="8220075" cy="5267325"/>
          </a:xfrm>
        </p:spPr>
        <p:txBody>
          <a:bodyPr rIns="132080"/>
          <a:lstStyle/>
          <a:p>
            <a:pPr eaLnBrk="1" hangingPunct="1">
              <a:lnSpc>
                <a:spcPts val="5375"/>
              </a:lnSpc>
              <a:spcBef>
                <a:spcPct val="0"/>
              </a:spcBef>
            </a:pPr>
            <a:r>
              <a:rPr lang="en-US" altLang="en-US" sz="4400">
                <a:latin typeface="Angsana New" charset="0"/>
                <a:sym typeface="Tahoma" charset="0"/>
              </a:rPr>
              <a:t>Normal profit is a minimum accounting profit that is just sufficient to compensate for the opportunity costs of the firm owner</a:t>
            </a:r>
            <a:endParaRPr lang="th-TH" altLang="en-US" sz="4400">
              <a:latin typeface="Angsana New" charset="0"/>
              <a:sym typeface="Tahoma" charset="0"/>
            </a:endParaRPr>
          </a:p>
          <a:p>
            <a:pPr eaLnBrk="1" hangingPunct="1">
              <a:lnSpc>
                <a:spcPts val="5375"/>
              </a:lnSpc>
              <a:spcBef>
                <a:spcPct val="0"/>
              </a:spcBef>
            </a:pPr>
            <a:r>
              <a:rPr lang="en-US" altLang="en-US" sz="4400">
                <a:latin typeface="Angsana New" charset="0"/>
                <a:sym typeface="Tahoma" charset="0"/>
              </a:rPr>
              <a:t>When a firm earns a normal profit, the economic profit must be zero</a:t>
            </a:r>
          </a:p>
          <a:p>
            <a:pPr eaLnBrk="1" hangingPunct="1">
              <a:lnSpc>
                <a:spcPts val="5375"/>
              </a:lnSpc>
              <a:spcBef>
                <a:spcPct val="0"/>
              </a:spcBef>
            </a:pPr>
            <a:r>
              <a:rPr lang="en-US" altLang="en-US" sz="4400">
                <a:latin typeface="Angsana New" charset="0"/>
                <a:sym typeface="Tahoma" charset="0"/>
              </a:rPr>
              <a:t>The firm owner is compensated exactly equals to his best alternative</a:t>
            </a:r>
          </a:p>
        </p:txBody>
      </p:sp>
      <p:sp>
        <p:nvSpPr>
          <p:cNvPr id="104452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239000" y="6373813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8D5A0A5-7BF1-E543-BF86-F002E063F9F6}" type="slidenum">
              <a:rPr lang="en-US" altLang="en-US" sz="2600">
                <a:solidFill>
                  <a:srgbClr val="000000"/>
                </a:solidFill>
                <a:latin typeface="Angsana New" charset="0"/>
              </a:rPr>
              <a:pPr/>
              <a:t>38</a:t>
            </a:fld>
            <a:endParaRPr lang="en-US" altLang="en-US" sz="2600">
              <a:solidFill>
                <a:srgbClr val="000000"/>
              </a:solidFill>
              <a:latin typeface="Angsana New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ts val="3875"/>
              </a:lnSpc>
            </a:pPr>
            <a:r>
              <a:rPr lang="en-US" altLang="en-US">
                <a:latin typeface="Angsana New" charset="0"/>
              </a:rPr>
              <a:t>Measuring Cost:</a:t>
            </a:r>
            <a:br>
              <a:rPr lang="en-US" altLang="en-US">
                <a:latin typeface="Angsana New" charset="0"/>
              </a:rPr>
            </a:br>
            <a:r>
              <a:rPr lang="en-US" altLang="en-US">
                <a:latin typeface="Angsana New" charset="0"/>
              </a:rPr>
              <a:t>Which Costs Matter?</a:t>
            </a:r>
          </a:p>
        </p:txBody>
      </p:sp>
      <p:sp>
        <p:nvSpPr>
          <p:cNvPr id="373763" name="Rectangle 3"/>
          <p:cNvSpPr>
            <a:spLocks noGrp="1" noChangeArrowheads="1"/>
          </p:cNvSpPr>
          <p:nvPr>
            <p:ph idx="1"/>
          </p:nvPr>
        </p:nvSpPr>
        <p:spPr>
          <a:xfrm>
            <a:off x="830263" y="1298575"/>
            <a:ext cx="7772400" cy="4216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Although opportunity costs are hidden and should be taken into account, </a:t>
            </a:r>
            <a:r>
              <a:rPr lang="en-US" altLang="en-US">
                <a:solidFill>
                  <a:srgbClr val="008000"/>
                </a:solidFill>
                <a:latin typeface="Angsana New" charset="0"/>
              </a:rPr>
              <a:t>sunk costs should not</a:t>
            </a:r>
          </a:p>
          <a:p>
            <a:pPr eaLnBrk="1" hangingPunct="1"/>
            <a:r>
              <a:rPr lang="en-US" altLang="en-US">
                <a:solidFill>
                  <a:srgbClr val="008000"/>
                </a:solidFill>
                <a:latin typeface="Angsana New" charset="0"/>
              </a:rPr>
              <a:t>Sunk Cost</a:t>
            </a:r>
          </a:p>
          <a:p>
            <a:pPr marL="1069975" lvl="1" indent="-344488" eaLnBrk="1" hangingPunct="1"/>
            <a:r>
              <a:rPr lang="en-US" altLang="en-US">
                <a:latin typeface="Angsana New" charset="0"/>
              </a:rPr>
              <a:t>Expenditure that has been made and cannot be recovered</a:t>
            </a:r>
          </a:p>
          <a:p>
            <a:pPr marL="1069975" lvl="1" indent="-344488" eaLnBrk="1" hangingPunct="1"/>
            <a:r>
              <a:rPr lang="en-US" altLang="en-US">
                <a:latin typeface="Angsana New" charset="0"/>
              </a:rPr>
              <a:t>Should not influence a firm’s future economic decisions.</a:t>
            </a:r>
          </a:p>
        </p:txBody>
      </p:sp>
      <p:sp>
        <p:nvSpPr>
          <p:cNvPr id="10547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C7739609-E5F0-3040-932A-7C8ACF48C06F}" type="slidenum">
              <a:rPr lang="en-US" altLang="en-US" sz="2600">
                <a:solidFill>
                  <a:srgbClr val="000000"/>
                </a:solidFill>
              </a:rPr>
              <a:pPr/>
              <a:t>39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pic>
        <p:nvPicPr>
          <p:cNvPr id="10547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9" r="33379" b="30980"/>
          <a:stretch>
            <a:fillRect/>
          </a:stretch>
        </p:blipFill>
        <p:spPr bwMode="auto">
          <a:xfrm>
            <a:off x="17463" y="3656013"/>
            <a:ext cx="1620837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3763" grpId="0" build="p" bldLvl="2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Sunk Cost</a:t>
            </a:r>
          </a:p>
        </p:txBody>
      </p:sp>
      <p:sp>
        <p:nvSpPr>
          <p:cNvPr id="374787" name="Rectangle 3"/>
          <p:cNvSpPr>
            <a:spLocks noGrp="1" noChangeArrowheads="1"/>
          </p:cNvSpPr>
          <p:nvPr>
            <p:ph idx="1"/>
          </p:nvPr>
        </p:nvSpPr>
        <p:spPr>
          <a:xfrm>
            <a:off x="449263" y="1371600"/>
            <a:ext cx="7772400" cy="4724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Firm buys a piece of equipment that cannot be converted to another use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Expenditure on the equipment is a sunk cost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Has no alternative use so cost cannot be recovered – opportunity cost is zero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Decision to buy the equipment might have been good or bad, but now does not matter</a:t>
            </a:r>
          </a:p>
        </p:txBody>
      </p:sp>
      <p:sp>
        <p:nvSpPr>
          <p:cNvPr id="10752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349D151B-D97C-0E4E-99C3-985D56C0E9D4}" type="slidenum">
              <a:rPr lang="en-US" altLang="en-US" sz="2600">
                <a:solidFill>
                  <a:srgbClr val="000000"/>
                </a:solidFill>
              </a:rPr>
              <a:pPr/>
              <a:t>40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06"/>
          <a:stretch>
            <a:fillRect/>
          </a:stretch>
        </p:blipFill>
        <p:spPr bwMode="auto">
          <a:xfrm>
            <a:off x="7197725" y="1128713"/>
            <a:ext cx="1793875" cy="217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4787" grpId="0" build="p" bldLvl="2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ts val="3875"/>
              </a:lnSpc>
            </a:pPr>
            <a:r>
              <a:rPr lang="en-US" altLang="en-US">
                <a:latin typeface="Angsana New" charset="0"/>
              </a:rPr>
              <a:t>Measuring Cost:</a:t>
            </a:r>
            <a:br>
              <a:rPr lang="en-US" altLang="en-US">
                <a:latin typeface="Angsana New" charset="0"/>
              </a:rPr>
            </a:br>
            <a:r>
              <a:rPr lang="en-US" altLang="en-US">
                <a:latin typeface="Angsana New" charset="0"/>
              </a:rPr>
              <a:t>Which Costs Matter?</a:t>
            </a:r>
          </a:p>
        </p:txBody>
      </p:sp>
      <p:sp>
        <p:nvSpPr>
          <p:cNvPr id="3778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52450" indent="-552450" eaLnBrk="1" hangingPunct="1"/>
            <a:r>
              <a:rPr lang="en-US" altLang="en-US">
                <a:latin typeface="Angsana New" charset="0"/>
              </a:rPr>
              <a:t>Some costs vary with output, while some remain the same no matter amount of output</a:t>
            </a:r>
          </a:p>
          <a:p>
            <a:pPr marL="552450" indent="-552450" eaLnBrk="1" hangingPunct="1"/>
            <a:r>
              <a:rPr lang="en-US" altLang="en-US">
                <a:solidFill>
                  <a:srgbClr val="008000"/>
                </a:solidFill>
                <a:latin typeface="Angsana New" charset="0"/>
              </a:rPr>
              <a:t>Total cost</a:t>
            </a:r>
            <a:r>
              <a:rPr lang="en-US" altLang="en-US">
                <a:latin typeface="Angsana New" charset="0"/>
              </a:rPr>
              <a:t> can be divided into:</a:t>
            </a:r>
          </a:p>
          <a:p>
            <a:pPr marL="552450" indent="-552450" eaLnBrk="1" hangingPunct="1"/>
            <a:r>
              <a:rPr lang="en-US" altLang="en-US">
                <a:solidFill>
                  <a:srgbClr val="008000"/>
                </a:solidFill>
                <a:latin typeface="Angsana New" charset="0"/>
              </a:rPr>
              <a:t>Fixed Cost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</a:rPr>
              <a:t>Does not vary with the level of output</a:t>
            </a:r>
          </a:p>
          <a:p>
            <a:pPr marL="552450" indent="-552450" eaLnBrk="1" hangingPunct="1"/>
            <a:r>
              <a:rPr lang="en-US" altLang="en-US">
                <a:solidFill>
                  <a:srgbClr val="008000"/>
                </a:solidFill>
                <a:latin typeface="Angsana New" charset="0"/>
              </a:rPr>
              <a:t>Variable Cost</a:t>
            </a:r>
            <a:r>
              <a:rPr lang="en-US" altLang="en-US">
                <a:latin typeface="Angsana New" charset="0"/>
              </a:rPr>
              <a:t> 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</a:rPr>
              <a:t>Cost that varies as output varies</a:t>
            </a:r>
          </a:p>
        </p:txBody>
      </p:sp>
      <p:sp>
        <p:nvSpPr>
          <p:cNvPr id="11162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ABF06B2-F25F-3942-BEE1-37093F13869E}" type="slidenum">
              <a:rPr lang="en-US" altLang="en-US" sz="2600">
                <a:solidFill>
                  <a:srgbClr val="000000"/>
                </a:solidFill>
              </a:rPr>
              <a:pPr/>
              <a:t>41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7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7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77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77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77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77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859" grpId="0" build="p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Fixed and Variable Costs</a:t>
            </a:r>
          </a:p>
        </p:txBody>
      </p:sp>
      <p:sp>
        <p:nvSpPr>
          <p:cNvPr id="378883" name="Rectangle 3"/>
          <p:cNvSpPr>
            <a:spLocks noGrp="1" noChangeArrowheads="1"/>
          </p:cNvSpPr>
          <p:nvPr>
            <p:ph idx="1"/>
          </p:nvPr>
        </p:nvSpPr>
        <p:spPr>
          <a:xfrm>
            <a:off x="887413" y="1154113"/>
            <a:ext cx="7313612" cy="2130425"/>
          </a:xfrm>
        </p:spPr>
        <p:txBody>
          <a:bodyPr/>
          <a:lstStyle/>
          <a:p>
            <a:pPr eaLnBrk="1" hangingPunct="1"/>
            <a:r>
              <a:rPr lang="en-US" altLang="en-US" dirty="0">
                <a:latin typeface="Angsana New" charset="0"/>
              </a:rPr>
              <a:t>Total output is a function of variable inputs and fixed inputs. </a:t>
            </a:r>
          </a:p>
          <a:p>
            <a:pPr eaLnBrk="1" hangingPunct="1"/>
            <a:r>
              <a:rPr lang="en-US" altLang="en-US" dirty="0">
                <a:latin typeface="Angsana New" charset="0"/>
              </a:rPr>
              <a:t>Therefore, the total cost of production equals the fixed cost plus the variable cost</a:t>
            </a:r>
          </a:p>
        </p:txBody>
      </p:sp>
      <p:sp>
        <p:nvSpPr>
          <p:cNvPr id="11366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37D31B0C-5829-0B45-A4BA-BE7A69A0B37A}" type="slidenum">
              <a:rPr lang="en-US" altLang="en-US" sz="2600">
                <a:solidFill>
                  <a:srgbClr val="000000"/>
                </a:solidFill>
              </a:rPr>
              <a:pPr/>
              <a:t>42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378885" name="Rectangle 5"/>
          <p:cNvSpPr>
            <a:spLocks noChangeArrowheads="1"/>
          </p:cNvSpPr>
          <p:nvPr/>
        </p:nvSpPr>
        <p:spPr bwMode="auto">
          <a:xfrm>
            <a:off x="906463" y="5162550"/>
            <a:ext cx="7578725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20000"/>
              </a:spcBef>
              <a:buSzPct val="30000"/>
              <a:buFont typeface="Wingdings" charset="2"/>
              <a:buChar char="l"/>
            </a:pPr>
            <a:r>
              <a:rPr lang="en-US" altLang="en-US" sz="4000" b="0">
                <a:solidFill>
                  <a:schemeClr val="tx1"/>
                </a:solidFill>
                <a:latin typeface="Angsana New" charset="0"/>
              </a:rPr>
              <a:t>Example: If q = 5 units needs K = 2, L = 10, r = 10, w = 0.5.  TC = (10)(2) + (0.5)(10) = 20 + 5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933244" y="3607991"/>
            <a:ext cx="3448779" cy="1376513"/>
          </a:xfrm>
          <a:prstGeom prst="rect">
            <a:avLst/>
          </a:prstGeom>
          <a:solidFill>
            <a:srgbClr val="DAEDD1"/>
          </a:solidFill>
          <a:ln>
            <a:solidFill>
              <a:schemeClr val="tx1"/>
            </a:solidFill>
          </a:ln>
        </p:spPr>
        <p:txBody>
          <a:bodyPr wrap="none" lIns="216000" tIns="72000" rIns="180000" bIns="72000" rtlCol="0">
            <a:spAutoFit/>
          </a:bodyPr>
          <a:lstStyle/>
          <a:p>
            <a:r>
              <a:rPr lang="en-US" sz="4000" b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TC   </a:t>
            </a:r>
            <a:r>
              <a:rPr lang="en-US" sz="40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=   TFC   +  TVC</a:t>
            </a:r>
          </a:p>
          <a:p>
            <a:r>
              <a:rPr lang="en-US" sz="40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TC   =     </a:t>
            </a:r>
            <a:r>
              <a:rPr lang="en-US" sz="40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rK</a:t>
            </a:r>
            <a:r>
              <a:rPr lang="en-US" sz="40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    </a:t>
            </a:r>
            <a:r>
              <a:rPr lang="en-US" sz="40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wL</a:t>
            </a:r>
            <a:endParaRPr lang="en-US" sz="4000" b="0" dirty="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8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8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8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883" grpId="0" build="p" autoUpdateAnimBg="0"/>
      <p:bldP spid="378885" grpId="0" build="p" autoUpdateAnimBg="0"/>
      <p:bldP spid="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en-US">
                <a:latin typeface="Angsana New" charset="0"/>
              </a:rPr>
              <a:t>Example</a:t>
            </a:r>
          </a:p>
        </p:txBody>
      </p:sp>
      <p:sp>
        <p:nvSpPr>
          <p:cNvPr id="115717" name="Rectangle 3"/>
          <p:cNvSpPr>
            <a:spLocks noGrp="1" noChangeArrowheads="1"/>
          </p:cNvSpPr>
          <p:nvPr>
            <p:ph idx="1"/>
          </p:nvPr>
        </p:nvSpPr>
        <p:spPr>
          <a:xfrm>
            <a:off x="1223963" y="1873250"/>
            <a:ext cx="7459662" cy="1263650"/>
          </a:xfrm>
        </p:spPr>
        <p:txBody>
          <a:bodyPr/>
          <a:lstStyle/>
          <a:p>
            <a:pPr eaLnBrk="1" hangingPunct="1"/>
            <a:r>
              <a:rPr lang="th-TH" altLang="en-US">
                <a:latin typeface="Angsana New" charset="0"/>
              </a:rPr>
              <a:t>From Q  = K</a:t>
            </a:r>
            <a:r>
              <a:rPr lang="th-TH" altLang="en-US" baseline="30000">
                <a:latin typeface="Angsana New" charset="0"/>
              </a:rPr>
              <a:t>0.5</a:t>
            </a:r>
            <a:r>
              <a:rPr lang="th-TH" altLang="en-US">
                <a:latin typeface="Angsana New" charset="0"/>
              </a:rPr>
              <a:t>L</a:t>
            </a:r>
            <a:r>
              <a:rPr lang="th-TH" altLang="en-US" baseline="30000">
                <a:latin typeface="Angsana New" charset="0"/>
              </a:rPr>
              <a:t>0.5</a:t>
            </a:r>
            <a:r>
              <a:rPr lang="th-TH" altLang="en-US">
                <a:latin typeface="Angsana New" charset="0"/>
              </a:rPr>
              <a:t>.  Capital is fixed, K = 4; hence </a:t>
            </a:r>
          </a:p>
        </p:txBody>
      </p:sp>
      <p:sp>
        <p:nvSpPr>
          <p:cNvPr id="11571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953D5D21-3CF9-6348-8AAA-16F4B782EE7A}" type="slidenum">
              <a:rPr lang="en-US" altLang="en-US" sz="2600">
                <a:solidFill>
                  <a:srgbClr val="000000"/>
                </a:solidFill>
              </a:rPr>
              <a:pPr/>
              <a:t>43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aphicFrame>
        <p:nvGraphicFramePr>
          <p:cNvPr id="537604" name="Object 2"/>
          <p:cNvGraphicFramePr>
            <a:graphicFrameLocks noChangeAspect="1"/>
          </p:cNvGraphicFramePr>
          <p:nvPr/>
        </p:nvGraphicFramePr>
        <p:xfrm>
          <a:off x="1706563" y="2633663"/>
          <a:ext cx="6835775" cy="114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501900" imgH="419100" progId="Equation.DSMT4">
                  <p:embed/>
                </p:oleObj>
              </mc:Choice>
              <mc:Fallback>
                <p:oleObj name="Equation" r:id="rId3" imgW="2501900" imgH="4191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6563" y="2633663"/>
                        <a:ext cx="6835775" cy="1146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7605" name="Rectangle 5"/>
          <p:cNvSpPr>
            <a:spLocks noChangeArrowheads="1"/>
          </p:cNvSpPr>
          <p:nvPr/>
        </p:nvSpPr>
        <p:spPr bwMode="auto">
          <a:xfrm>
            <a:off x="1284288" y="3714750"/>
            <a:ext cx="7459662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20000"/>
              </a:spcBef>
              <a:buSzPct val="30000"/>
              <a:buFont typeface="Wingdings" charset="2"/>
              <a:buChar char="l"/>
            </a:pPr>
            <a:r>
              <a:rPr lang="th-TH" altLang="en-US" sz="4000" b="0">
                <a:solidFill>
                  <a:schemeClr val="tx1"/>
                </a:solidFill>
                <a:latin typeface="Angsana New" charset="0"/>
              </a:rPr>
              <a:t>If r = 10, w = 4, then</a:t>
            </a:r>
          </a:p>
        </p:txBody>
      </p:sp>
      <p:graphicFrame>
        <p:nvGraphicFramePr>
          <p:cNvPr id="537606" name="Object 3"/>
          <p:cNvGraphicFramePr>
            <a:graphicFrameLocks noChangeAspect="1"/>
          </p:cNvGraphicFramePr>
          <p:nvPr/>
        </p:nvGraphicFramePr>
        <p:xfrm>
          <a:off x="1962150" y="4575175"/>
          <a:ext cx="6488113" cy="1487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76009504" imgH="17487900" progId="Equation.DSMT4">
                  <p:embed/>
                </p:oleObj>
              </mc:Choice>
              <mc:Fallback>
                <p:oleObj name="Equation" r:id="rId5" imgW="76009504" imgH="174879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2150" y="4575175"/>
                        <a:ext cx="6488113" cy="1487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7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7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7605" grpId="0" build="p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C73F298-CECC-9345-A98B-35F5CBEA9EE1}" type="slidenum">
              <a:rPr lang="en-US" altLang="en-US" sz="2600">
                <a:solidFill>
                  <a:srgbClr val="000000"/>
                </a:solidFill>
              </a:rPr>
              <a:pPr/>
              <a:t>44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117763" name="Rectangle 2"/>
          <p:cNvSpPr>
            <a:spLocks noChangeArrowheads="1"/>
          </p:cNvSpPr>
          <p:nvPr/>
        </p:nvSpPr>
        <p:spPr bwMode="auto">
          <a:xfrm>
            <a:off x="-3175" y="44450"/>
            <a:ext cx="91694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/>
            <a:endParaRPr lang="th-TH" altLang="en-US" sz="2000">
              <a:latin typeface="AngsanaUPC" charset="0"/>
            </a:endParaRPr>
          </a:p>
        </p:txBody>
      </p:sp>
      <p:sp>
        <p:nvSpPr>
          <p:cNvPr id="117764" name="Text Box 8"/>
          <p:cNvSpPr txBox="1">
            <a:spLocks noChangeArrowheads="1"/>
          </p:cNvSpPr>
          <p:nvPr/>
        </p:nvSpPr>
        <p:spPr bwMode="auto">
          <a:xfrm>
            <a:off x="8366125" y="2900363"/>
            <a:ext cx="528638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Q</a:t>
            </a:r>
          </a:p>
        </p:txBody>
      </p:sp>
      <p:sp>
        <p:nvSpPr>
          <p:cNvPr id="117765" name="Freeform 10"/>
          <p:cNvSpPr>
            <a:spLocks/>
          </p:cNvSpPr>
          <p:nvPr/>
        </p:nvSpPr>
        <p:spPr bwMode="auto">
          <a:xfrm>
            <a:off x="1582738" y="568325"/>
            <a:ext cx="2768600" cy="2555875"/>
          </a:xfrm>
          <a:custGeom>
            <a:avLst/>
            <a:gdLst>
              <a:gd name="T0" fmla="*/ 0 w 3744"/>
              <a:gd name="T1" fmla="*/ 2147483647 h 3888"/>
              <a:gd name="T2" fmla="*/ 2147483647 w 3744"/>
              <a:gd name="T3" fmla="*/ 2147483647 h 3888"/>
              <a:gd name="T4" fmla="*/ 2147483647 w 3744"/>
              <a:gd name="T5" fmla="*/ 2147483647 h 3888"/>
              <a:gd name="T6" fmla="*/ 2147483647 w 3744"/>
              <a:gd name="T7" fmla="*/ 0 h 3888"/>
              <a:gd name="T8" fmla="*/ 0 60000 65536"/>
              <a:gd name="T9" fmla="*/ 0 60000 65536"/>
              <a:gd name="T10" fmla="*/ 0 60000 65536"/>
              <a:gd name="T11" fmla="*/ 0 60000 65536"/>
              <a:gd name="T12" fmla="*/ 0 w 3744"/>
              <a:gd name="T13" fmla="*/ 0 h 3888"/>
              <a:gd name="T14" fmla="*/ 3744 w 3744"/>
              <a:gd name="T15" fmla="*/ 3888 h 38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744" h="3888">
                <a:moveTo>
                  <a:pt x="0" y="3888"/>
                </a:moveTo>
                <a:cubicBezTo>
                  <a:pt x="312" y="3792"/>
                  <a:pt x="624" y="3696"/>
                  <a:pt x="1008" y="3168"/>
                </a:cubicBezTo>
                <a:cubicBezTo>
                  <a:pt x="1392" y="2640"/>
                  <a:pt x="1848" y="1248"/>
                  <a:pt x="2304" y="720"/>
                </a:cubicBezTo>
                <a:cubicBezTo>
                  <a:pt x="2760" y="192"/>
                  <a:pt x="3252" y="96"/>
                  <a:pt x="3744" y="0"/>
                </a:cubicBezTo>
              </a:path>
            </a:pathLst>
          </a:custGeom>
          <a:noFill/>
          <a:ln w="571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17766" name="Text Box 13"/>
          <p:cNvSpPr txBox="1">
            <a:spLocks noChangeArrowheads="1"/>
          </p:cNvSpPr>
          <p:nvPr/>
        </p:nvSpPr>
        <p:spPr bwMode="auto">
          <a:xfrm>
            <a:off x="4291013" y="349250"/>
            <a:ext cx="527050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TP</a:t>
            </a:r>
            <a:r>
              <a:rPr lang="en-US" altLang="en-US" sz="2000" baseline="-25000">
                <a:solidFill>
                  <a:schemeClr val="tx1"/>
                </a:solidFill>
                <a:latin typeface="AngsanaUPC" charset="0"/>
              </a:rPr>
              <a:t>L</a:t>
            </a:r>
            <a:endParaRPr lang="en-US" altLang="en-US" sz="2000">
              <a:solidFill>
                <a:schemeClr val="tx1"/>
              </a:solidFill>
              <a:latin typeface="AngsanaUPC" charset="0"/>
            </a:endParaRPr>
          </a:p>
        </p:txBody>
      </p:sp>
      <p:sp>
        <p:nvSpPr>
          <p:cNvPr id="117767" name="Text Box 14"/>
          <p:cNvSpPr txBox="1">
            <a:spLocks noChangeArrowheads="1"/>
          </p:cNvSpPr>
          <p:nvPr/>
        </p:nvSpPr>
        <p:spPr bwMode="auto">
          <a:xfrm>
            <a:off x="1270000" y="269875"/>
            <a:ext cx="37306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Q</a:t>
            </a:r>
          </a:p>
        </p:txBody>
      </p:sp>
      <p:sp>
        <p:nvSpPr>
          <p:cNvPr id="117768" name="Text Box 17"/>
          <p:cNvSpPr txBox="1">
            <a:spLocks noChangeArrowheads="1"/>
          </p:cNvSpPr>
          <p:nvPr/>
        </p:nvSpPr>
        <p:spPr bwMode="auto">
          <a:xfrm>
            <a:off x="4975225" y="295275"/>
            <a:ext cx="371475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Q</a:t>
            </a:r>
          </a:p>
        </p:txBody>
      </p:sp>
      <p:sp>
        <p:nvSpPr>
          <p:cNvPr id="117769" name="Text Box 21"/>
          <p:cNvSpPr txBox="1">
            <a:spLocks noChangeArrowheads="1"/>
          </p:cNvSpPr>
          <p:nvPr/>
        </p:nvSpPr>
        <p:spPr bwMode="auto">
          <a:xfrm>
            <a:off x="4994275" y="946150"/>
            <a:ext cx="233363" cy="4714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" tIns="9144" rIns="9144" bIns="9144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Q</a:t>
            </a:r>
            <a:r>
              <a:rPr lang="en-US" altLang="en-US" sz="2000" baseline="-25000">
                <a:solidFill>
                  <a:schemeClr val="tx1"/>
                </a:solidFill>
                <a:latin typeface="AngsanaUPC" charset="0"/>
              </a:rPr>
              <a:t>2</a:t>
            </a:r>
          </a:p>
        </p:txBody>
      </p:sp>
      <p:sp>
        <p:nvSpPr>
          <p:cNvPr id="117770" name="Text Box 28"/>
          <p:cNvSpPr txBox="1">
            <a:spLocks noChangeArrowheads="1"/>
          </p:cNvSpPr>
          <p:nvPr/>
        </p:nvSpPr>
        <p:spPr bwMode="auto">
          <a:xfrm>
            <a:off x="7370763" y="3536950"/>
            <a:ext cx="619125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Cordia New" charset="0"/>
              </a:rPr>
              <a:t>TVC</a:t>
            </a:r>
            <a:endParaRPr lang="en-US" altLang="en-US" sz="2000" baseline="-25000">
              <a:solidFill>
                <a:schemeClr val="tx1"/>
              </a:solidFill>
              <a:latin typeface="Times New Roman" charset="0"/>
            </a:endParaRPr>
          </a:p>
        </p:txBody>
      </p:sp>
      <p:sp>
        <p:nvSpPr>
          <p:cNvPr id="117771" name="Text Box 31"/>
          <p:cNvSpPr txBox="1">
            <a:spLocks noChangeArrowheads="1"/>
          </p:cNvSpPr>
          <p:nvPr/>
        </p:nvSpPr>
        <p:spPr bwMode="auto">
          <a:xfrm>
            <a:off x="8310563" y="6013450"/>
            <a:ext cx="379412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Q</a:t>
            </a:r>
          </a:p>
        </p:txBody>
      </p:sp>
      <p:sp>
        <p:nvSpPr>
          <p:cNvPr id="117772" name="Text Box 32"/>
          <p:cNvSpPr txBox="1">
            <a:spLocks noChangeArrowheads="1"/>
          </p:cNvSpPr>
          <p:nvPr/>
        </p:nvSpPr>
        <p:spPr bwMode="auto">
          <a:xfrm>
            <a:off x="4713288" y="3406775"/>
            <a:ext cx="80645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Cordia New" charset="0"/>
              </a:rPr>
              <a:t>Costs</a:t>
            </a:r>
          </a:p>
        </p:txBody>
      </p:sp>
      <p:sp>
        <p:nvSpPr>
          <p:cNvPr id="117773" name="Text Box 33"/>
          <p:cNvSpPr txBox="1">
            <a:spLocks noChangeArrowheads="1"/>
          </p:cNvSpPr>
          <p:nvPr/>
        </p:nvSpPr>
        <p:spPr bwMode="auto">
          <a:xfrm>
            <a:off x="4502150" y="2921000"/>
            <a:ext cx="315913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L</a:t>
            </a:r>
          </a:p>
        </p:txBody>
      </p:sp>
      <p:grpSp>
        <p:nvGrpSpPr>
          <p:cNvPr id="2" name="Group 159"/>
          <p:cNvGrpSpPr>
            <a:grpSpLocks/>
          </p:cNvGrpSpPr>
          <p:nvPr/>
        </p:nvGrpSpPr>
        <p:grpSpPr bwMode="auto">
          <a:xfrm>
            <a:off x="1636713" y="357188"/>
            <a:ext cx="6248400" cy="5837237"/>
            <a:chOff x="1031" y="225"/>
            <a:chExt cx="3936" cy="3677"/>
          </a:xfrm>
        </p:grpSpPr>
        <p:sp>
          <p:nvSpPr>
            <p:cNvPr id="117903" name="Line 12"/>
            <p:cNvSpPr>
              <a:spLocks noChangeShapeType="1"/>
            </p:cNvSpPr>
            <p:nvPr/>
          </p:nvSpPr>
          <p:spPr bwMode="auto">
            <a:xfrm flipV="1">
              <a:off x="1031" y="225"/>
              <a:ext cx="1354" cy="174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904" name="Freeform 39"/>
            <p:cNvSpPr>
              <a:spLocks/>
            </p:cNvSpPr>
            <p:nvPr/>
          </p:nvSpPr>
          <p:spPr bwMode="auto">
            <a:xfrm>
              <a:off x="3355" y="2619"/>
              <a:ext cx="1612" cy="1283"/>
            </a:xfrm>
            <a:custGeom>
              <a:avLst/>
              <a:gdLst>
                <a:gd name="T0" fmla="*/ 0 w 3512"/>
                <a:gd name="T1" fmla="*/ 0 h 2807"/>
                <a:gd name="T2" fmla="*/ 0 w 3512"/>
                <a:gd name="T3" fmla="*/ 0 h 2807"/>
                <a:gd name="T4" fmla="*/ 0 60000 65536"/>
                <a:gd name="T5" fmla="*/ 0 60000 65536"/>
                <a:gd name="T6" fmla="*/ 0 w 3512"/>
                <a:gd name="T7" fmla="*/ 0 h 2807"/>
                <a:gd name="T8" fmla="*/ 3512 w 3512"/>
                <a:gd name="T9" fmla="*/ 2807 h 280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3512" h="2807">
                  <a:moveTo>
                    <a:pt x="0" y="2807"/>
                  </a:moveTo>
                  <a:lnTo>
                    <a:pt x="3512" y="0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117775" name="Text Box 51"/>
          <p:cNvSpPr txBox="1">
            <a:spLocks noChangeArrowheads="1"/>
          </p:cNvSpPr>
          <p:nvPr/>
        </p:nvSpPr>
        <p:spPr bwMode="auto">
          <a:xfrm>
            <a:off x="5159375" y="6078538"/>
            <a:ext cx="1698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O</a:t>
            </a:r>
          </a:p>
        </p:txBody>
      </p:sp>
      <p:sp>
        <p:nvSpPr>
          <p:cNvPr id="117776" name="Text Box 52"/>
          <p:cNvSpPr txBox="1">
            <a:spLocks noChangeArrowheads="1"/>
          </p:cNvSpPr>
          <p:nvPr/>
        </p:nvSpPr>
        <p:spPr bwMode="auto">
          <a:xfrm>
            <a:off x="5149850" y="3060700"/>
            <a:ext cx="168275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O</a:t>
            </a:r>
          </a:p>
        </p:txBody>
      </p:sp>
      <p:sp>
        <p:nvSpPr>
          <p:cNvPr id="117777" name="Text Box 53"/>
          <p:cNvSpPr txBox="1">
            <a:spLocks noChangeArrowheads="1"/>
          </p:cNvSpPr>
          <p:nvPr/>
        </p:nvSpPr>
        <p:spPr bwMode="auto">
          <a:xfrm>
            <a:off x="1412875" y="3019425"/>
            <a:ext cx="1698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O</a:t>
            </a:r>
          </a:p>
        </p:txBody>
      </p:sp>
      <p:sp>
        <p:nvSpPr>
          <p:cNvPr id="117778" name="Text Box 54"/>
          <p:cNvSpPr txBox="1">
            <a:spLocks noChangeArrowheads="1"/>
          </p:cNvSpPr>
          <p:nvPr/>
        </p:nvSpPr>
        <p:spPr bwMode="auto">
          <a:xfrm>
            <a:off x="2038350" y="12700"/>
            <a:ext cx="2713038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th-TH" altLang="en-US" sz="2000">
                <a:solidFill>
                  <a:schemeClr val="tx1"/>
                </a:solidFill>
                <a:latin typeface="AngsanaUPC" charset="0"/>
              </a:rPr>
              <a:t>(A) </a:t>
            </a:r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TP</a:t>
            </a:r>
            <a:r>
              <a:rPr lang="en-US" altLang="en-US" sz="2000" baseline="-25000">
                <a:solidFill>
                  <a:schemeClr val="tx1"/>
                </a:solidFill>
                <a:latin typeface="AngsanaUPC" charset="0"/>
              </a:rPr>
              <a:t>L</a:t>
            </a:r>
            <a:r>
              <a:rPr lang="th-TH" altLang="en-US" sz="2000">
                <a:solidFill>
                  <a:schemeClr val="tx1"/>
                </a:solidFill>
                <a:latin typeface="AngsanaUPC" charset="0"/>
              </a:rPr>
              <a:t> curve that varies with L</a:t>
            </a:r>
            <a:endParaRPr lang="en-US" altLang="en-US" sz="2000">
              <a:solidFill>
                <a:schemeClr val="tx1"/>
              </a:solidFill>
              <a:latin typeface="AngsanaUPC" charset="0"/>
            </a:endParaRPr>
          </a:p>
        </p:txBody>
      </p:sp>
      <p:sp>
        <p:nvSpPr>
          <p:cNvPr id="117779" name="Text Box 55"/>
          <p:cNvSpPr txBox="1">
            <a:spLocks noChangeArrowheads="1"/>
          </p:cNvSpPr>
          <p:nvPr/>
        </p:nvSpPr>
        <p:spPr bwMode="auto">
          <a:xfrm>
            <a:off x="5622925" y="6526213"/>
            <a:ext cx="2760663" cy="3190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th-TH" altLang="en-US" sz="2000">
                <a:solidFill>
                  <a:schemeClr val="tx1"/>
                </a:solidFill>
                <a:latin typeface="AngsanaUPC" charset="0"/>
              </a:rPr>
              <a:t>(D) </a:t>
            </a:r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TVC</a:t>
            </a:r>
            <a:r>
              <a:rPr lang="th-TH" altLang="en-US" sz="2000">
                <a:solidFill>
                  <a:schemeClr val="tx1"/>
                </a:solidFill>
                <a:latin typeface="AngsanaUPC" charset="0"/>
              </a:rPr>
              <a:t> curve that varies with  </a:t>
            </a:r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Q</a:t>
            </a:r>
          </a:p>
        </p:txBody>
      </p:sp>
      <p:sp>
        <p:nvSpPr>
          <p:cNvPr id="117780" name="Text Box 56"/>
          <p:cNvSpPr txBox="1">
            <a:spLocks noChangeArrowheads="1"/>
          </p:cNvSpPr>
          <p:nvPr/>
        </p:nvSpPr>
        <p:spPr bwMode="auto">
          <a:xfrm>
            <a:off x="5691188" y="-4763"/>
            <a:ext cx="3100387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th-TH" altLang="en-US" sz="2000">
                <a:solidFill>
                  <a:schemeClr val="tx1"/>
                </a:solidFill>
                <a:latin typeface="AngsanaUPC" charset="0"/>
              </a:rPr>
              <a:t>(C) </a:t>
            </a:r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45</a:t>
            </a:r>
            <a:r>
              <a:rPr lang="en-US" altLang="en-US" sz="2000" baseline="30000">
                <a:solidFill>
                  <a:schemeClr val="tx1"/>
                </a:solidFill>
                <a:latin typeface="AngsanaUPC" charset="0"/>
              </a:rPr>
              <a:t>o</a:t>
            </a:r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 Line for switching the axis</a:t>
            </a:r>
            <a:r>
              <a:rPr lang="th-TH" altLang="en-US" sz="2000">
                <a:solidFill>
                  <a:schemeClr val="tx1"/>
                </a:solidFill>
                <a:latin typeface="AngsanaUPC" charset="0"/>
              </a:rPr>
              <a:t>  </a:t>
            </a:r>
          </a:p>
        </p:txBody>
      </p:sp>
      <p:sp>
        <p:nvSpPr>
          <p:cNvPr id="117781" name="Text Box 57"/>
          <p:cNvSpPr txBox="1">
            <a:spLocks noChangeArrowheads="1"/>
          </p:cNvSpPr>
          <p:nvPr/>
        </p:nvSpPr>
        <p:spPr bwMode="auto">
          <a:xfrm>
            <a:off x="922338" y="3338513"/>
            <a:ext cx="847725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Cordia New" charset="0"/>
              </a:rPr>
              <a:t>Costs</a:t>
            </a:r>
          </a:p>
        </p:txBody>
      </p:sp>
      <p:sp>
        <p:nvSpPr>
          <p:cNvPr id="117782" name="Text Box 58"/>
          <p:cNvSpPr txBox="1">
            <a:spLocks noChangeArrowheads="1"/>
          </p:cNvSpPr>
          <p:nvPr/>
        </p:nvSpPr>
        <p:spPr bwMode="auto">
          <a:xfrm>
            <a:off x="1454150" y="6078538"/>
            <a:ext cx="1698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O</a:t>
            </a:r>
          </a:p>
        </p:txBody>
      </p:sp>
      <p:sp>
        <p:nvSpPr>
          <p:cNvPr id="117783" name="Line 59"/>
          <p:cNvSpPr>
            <a:spLocks noChangeShapeType="1"/>
          </p:cNvSpPr>
          <p:nvPr/>
        </p:nvSpPr>
        <p:spPr bwMode="auto">
          <a:xfrm flipV="1">
            <a:off x="1624013" y="4075113"/>
            <a:ext cx="2427287" cy="2116137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784" name="Text Box 63"/>
          <p:cNvSpPr txBox="1">
            <a:spLocks noChangeArrowheads="1"/>
          </p:cNvSpPr>
          <p:nvPr/>
        </p:nvSpPr>
        <p:spPr bwMode="auto">
          <a:xfrm>
            <a:off x="4492625" y="6007100"/>
            <a:ext cx="3175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L</a:t>
            </a:r>
          </a:p>
        </p:txBody>
      </p:sp>
      <p:sp>
        <p:nvSpPr>
          <p:cNvPr id="117785" name="Text Box 64"/>
          <p:cNvSpPr txBox="1">
            <a:spLocks noChangeArrowheads="1"/>
          </p:cNvSpPr>
          <p:nvPr/>
        </p:nvSpPr>
        <p:spPr bwMode="auto">
          <a:xfrm>
            <a:off x="3881438" y="3713163"/>
            <a:ext cx="61912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wL</a:t>
            </a:r>
            <a:endParaRPr lang="en-US" altLang="en-US" sz="2000" baseline="-25000">
              <a:solidFill>
                <a:schemeClr val="tx1"/>
              </a:solidFill>
              <a:latin typeface="AngsanaUPC" charset="0"/>
            </a:endParaRPr>
          </a:p>
        </p:txBody>
      </p:sp>
      <p:sp>
        <p:nvSpPr>
          <p:cNvPr id="117786" name="Text Box 74"/>
          <p:cNvSpPr txBox="1">
            <a:spLocks noChangeArrowheads="1"/>
          </p:cNvSpPr>
          <p:nvPr/>
        </p:nvSpPr>
        <p:spPr bwMode="auto">
          <a:xfrm>
            <a:off x="1765300" y="6515100"/>
            <a:ext cx="3024188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th-TH" altLang="en-US" sz="2000">
                <a:solidFill>
                  <a:schemeClr val="tx1"/>
                </a:solidFill>
                <a:latin typeface="AngsanaUPC" charset="0"/>
              </a:rPr>
              <a:t>(B) </a:t>
            </a:r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TVC</a:t>
            </a:r>
            <a:r>
              <a:rPr lang="th-TH" altLang="en-US" sz="2000">
                <a:solidFill>
                  <a:schemeClr val="tx1"/>
                </a:solidFill>
                <a:latin typeface="AngsanaUPC" charset="0"/>
              </a:rPr>
              <a:t> that varies with  </a:t>
            </a:r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w</a:t>
            </a:r>
            <a:r>
              <a:rPr lang="th-TH" altLang="en-US" sz="2000">
                <a:solidFill>
                  <a:schemeClr val="tx1"/>
                </a:solidFill>
                <a:latin typeface="AngsanaUPC" charset="0"/>
              </a:rPr>
              <a:t> and  </a:t>
            </a:r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L</a:t>
            </a:r>
          </a:p>
        </p:txBody>
      </p:sp>
      <p:sp>
        <p:nvSpPr>
          <p:cNvPr id="117787" name="Line 79"/>
          <p:cNvSpPr>
            <a:spLocks noChangeShapeType="1"/>
          </p:cNvSpPr>
          <p:nvPr/>
        </p:nvSpPr>
        <p:spPr bwMode="auto">
          <a:xfrm flipV="1">
            <a:off x="5346700" y="471488"/>
            <a:ext cx="2184400" cy="2652712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788" name="Oval 84"/>
          <p:cNvSpPr>
            <a:spLocks noChangeAspect="1" noChangeArrowheads="1"/>
          </p:cNvSpPr>
          <p:nvPr/>
        </p:nvSpPr>
        <p:spPr bwMode="auto">
          <a:xfrm>
            <a:off x="5805488" y="2844800"/>
            <a:ext cx="53975" cy="52388"/>
          </a:xfrm>
          <a:prstGeom prst="ellipse">
            <a:avLst/>
          </a:prstGeom>
          <a:solidFill>
            <a:schemeClr val="bg1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17789" name="Line 89"/>
          <p:cNvSpPr>
            <a:spLocks noChangeShapeType="1"/>
          </p:cNvSpPr>
          <p:nvPr/>
        </p:nvSpPr>
        <p:spPr bwMode="auto">
          <a:xfrm>
            <a:off x="1598613" y="415925"/>
            <a:ext cx="0" cy="2752725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790" name="Text Box 96"/>
          <p:cNvSpPr txBox="1">
            <a:spLocks noChangeArrowheads="1"/>
          </p:cNvSpPr>
          <p:nvPr/>
        </p:nvSpPr>
        <p:spPr bwMode="auto">
          <a:xfrm>
            <a:off x="5654675" y="2808288"/>
            <a:ext cx="31432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45</a:t>
            </a:r>
            <a:endParaRPr lang="th-TH" altLang="en-US" sz="2000">
              <a:solidFill>
                <a:schemeClr val="tx1"/>
              </a:solidFill>
              <a:latin typeface="AngsanaUPC" charset="0"/>
            </a:endParaRPr>
          </a:p>
        </p:txBody>
      </p:sp>
      <p:sp>
        <p:nvSpPr>
          <p:cNvPr id="117791" name="Arc 98"/>
          <p:cNvSpPr>
            <a:spLocks/>
          </p:cNvSpPr>
          <p:nvPr/>
        </p:nvSpPr>
        <p:spPr bwMode="auto">
          <a:xfrm>
            <a:off x="5732463" y="2693988"/>
            <a:ext cx="296862" cy="40957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17792" name="Text Box 104"/>
          <p:cNvSpPr txBox="1">
            <a:spLocks noChangeArrowheads="1"/>
          </p:cNvSpPr>
          <p:nvPr/>
        </p:nvSpPr>
        <p:spPr bwMode="auto">
          <a:xfrm>
            <a:off x="3768725" y="4978400"/>
            <a:ext cx="731838" cy="3190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0" rIns="18000" bIns="10800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Slope = w</a:t>
            </a:r>
            <a:endParaRPr lang="en-US" altLang="en-US" sz="2000" baseline="-25000">
              <a:solidFill>
                <a:schemeClr val="tx1"/>
              </a:solidFill>
              <a:latin typeface="AngsanaUPC" charset="0"/>
            </a:endParaRPr>
          </a:p>
        </p:txBody>
      </p:sp>
      <p:sp>
        <p:nvSpPr>
          <p:cNvPr id="117793" name="Text Box 106"/>
          <p:cNvSpPr txBox="1">
            <a:spLocks noChangeArrowheads="1"/>
          </p:cNvSpPr>
          <p:nvPr/>
        </p:nvSpPr>
        <p:spPr bwMode="auto">
          <a:xfrm>
            <a:off x="4805363" y="4602163"/>
            <a:ext cx="482600" cy="388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88" tIns="18288" rIns="18288" bIns="18288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TVC</a:t>
            </a:r>
            <a:r>
              <a:rPr lang="en-US" altLang="en-US" sz="2000" baseline="-25000">
                <a:solidFill>
                  <a:schemeClr val="tx1"/>
                </a:solidFill>
                <a:latin typeface="AngsanaUPC" charset="0"/>
              </a:rPr>
              <a:t>2</a:t>
            </a:r>
          </a:p>
        </p:txBody>
      </p:sp>
      <p:sp>
        <p:nvSpPr>
          <p:cNvPr id="117794" name="Text Box 108"/>
          <p:cNvSpPr txBox="1">
            <a:spLocks noChangeArrowheads="1"/>
          </p:cNvSpPr>
          <p:nvPr/>
        </p:nvSpPr>
        <p:spPr bwMode="auto">
          <a:xfrm>
            <a:off x="4791075" y="5130800"/>
            <a:ext cx="509588" cy="3905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88" tIns="18288" rIns="18288" bIns="18288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TVC</a:t>
            </a:r>
            <a:r>
              <a:rPr lang="en-US" altLang="en-US" sz="2000" baseline="-25000">
                <a:solidFill>
                  <a:schemeClr val="tx1"/>
                </a:solidFill>
                <a:latin typeface="AngsanaUPC" charset="0"/>
              </a:rPr>
              <a:t>1</a:t>
            </a:r>
          </a:p>
        </p:txBody>
      </p:sp>
      <p:sp>
        <p:nvSpPr>
          <p:cNvPr id="117795" name="Text Box 109"/>
          <p:cNvSpPr txBox="1">
            <a:spLocks noChangeArrowheads="1"/>
          </p:cNvSpPr>
          <p:nvPr/>
        </p:nvSpPr>
        <p:spPr bwMode="auto">
          <a:xfrm>
            <a:off x="4791075" y="5449888"/>
            <a:ext cx="509588" cy="388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88" tIns="18288" rIns="18288" bIns="18288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chemeClr val="tx1"/>
                </a:solidFill>
                <a:latin typeface="AngsanaUPC" charset="0"/>
              </a:rPr>
              <a:t>TVC</a:t>
            </a:r>
            <a:r>
              <a:rPr lang="en-US" altLang="en-US" sz="2000" baseline="-25000">
                <a:solidFill>
                  <a:schemeClr val="tx1"/>
                </a:solidFill>
                <a:latin typeface="AngsanaUPC" charset="0"/>
              </a:rPr>
              <a:t>0</a:t>
            </a:r>
          </a:p>
        </p:txBody>
      </p:sp>
      <p:grpSp>
        <p:nvGrpSpPr>
          <p:cNvPr id="3" name="Group 135"/>
          <p:cNvGrpSpPr>
            <a:grpSpLocks/>
          </p:cNvGrpSpPr>
          <p:nvPr/>
        </p:nvGrpSpPr>
        <p:grpSpPr bwMode="auto">
          <a:xfrm>
            <a:off x="1033463" y="5449888"/>
            <a:ext cx="1382712" cy="1119187"/>
            <a:chOff x="651" y="3433"/>
            <a:chExt cx="871" cy="705"/>
          </a:xfrm>
        </p:grpSpPr>
        <p:sp>
          <p:nvSpPr>
            <p:cNvPr id="117899" name="Text Box 91"/>
            <p:cNvSpPr txBox="1">
              <a:spLocks noChangeArrowheads="1"/>
            </p:cNvSpPr>
            <p:nvPr/>
          </p:nvSpPr>
          <p:spPr bwMode="auto">
            <a:xfrm>
              <a:off x="1355" y="3902"/>
              <a:ext cx="167" cy="2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0" rIns="9144" bIns="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L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0</a:t>
              </a:r>
            </a:p>
          </p:txBody>
        </p:sp>
        <p:sp>
          <p:nvSpPr>
            <p:cNvPr id="117900" name="Line 92"/>
            <p:cNvSpPr>
              <a:spLocks noChangeShapeType="1"/>
            </p:cNvSpPr>
            <p:nvPr/>
          </p:nvSpPr>
          <p:spPr bwMode="auto">
            <a:xfrm flipH="1">
              <a:off x="1390" y="3598"/>
              <a:ext cx="0" cy="2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901" name="Line 102"/>
            <p:cNvSpPr>
              <a:spLocks noChangeShapeType="1"/>
            </p:cNvSpPr>
            <p:nvPr/>
          </p:nvSpPr>
          <p:spPr bwMode="auto">
            <a:xfrm>
              <a:off x="1018" y="3583"/>
              <a:ext cx="385" cy="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902" name="Text Box 110"/>
            <p:cNvSpPr txBox="1">
              <a:spLocks noChangeArrowheads="1"/>
            </p:cNvSpPr>
            <p:nvPr/>
          </p:nvSpPr>
          <p:spPr bwMode="auto">
            <a:xfrm>
              <a:off x="651" y="3433"/>
              <a:ext cx="354" cy="2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288" tIns="18288" rIns="18288" bIns="18288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TVC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0</a:t>
              </a:r>
            </a:p>
          </p:txBody>
        </p:sp>
      </p:grpSp>
      <p:sp>
        <p:nvSpPr>
          <p:cNvPr id="117797" name="Freeform 118"/>
          <p:cNvSpPr>
            <a:spLocks/>
          </p:cNvSpPr>
          <p:nvPr/>
        </p:nvSpPr>
        <p:spPr bwMode="auto">
          <a:xfrm>
            <a:off x="3040063" y="4978400"/>
            <a:ext cx="625475" cy="255588"/>
          </a:xfrm>
          <a:custGeom>
            <a:avLst/>
            <a:gdLst>
              <a:gd name="T0" fmla="*/ 2147483647 w 721"/>
              <a:gd name="T1" fmla="*/ 2147483647 h 347"/>
              <a:gd name="T2" fmla="*/ 2147483647 w 721"/>
              <a:gd name="T3" fmla="*/ 2147483647 h 347"/>
              <a:gd name="T4" fmla="*/ 2147483647 w 721"/>
              <a:gd name="T5" fmla="*/ 2147483647 h 347"/>
              <a:gd name="T6" fmla="*/ 0 w 721"/>
              <a:gd name="T7" fmla="*/ 0 h 347"/>
              <a:gd name="T8" fmla="*/ 0 60000 65536"/>
              <a:gd name="T9" fmla="*/ 0 60000 65536"/>
              <a:gd name="T10" fmla="*/ 0 60000 65536"/>
              <a:gd name="T11" fmla="*/ 0 60000 65536"/>
              <a:gd name="T12" fmla="*/ 0 w 721"/>
              <a:gd name="T13" fmla="*/ 0 h 347"/>
              <a:gd name="T14" fmla="*/ 721 w 721"/>
              <a:gd name="T15" fmla="*/ 347 h 34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21" h="347">
                <a:moveTo>
                  <a:pt x="721" y="217"/>
                </a:moveTo>
                <a:cubicBezTo>
                  <a:pt x="676" y="235"/>
                  <a:pt x="526" y="347"/>
                  <a:pt x="451" y="327"/>
                </a:cubicBezTo>
                <a:cubicBezTo>
                  <a:pt x="376" y="307"/>
                  <a:pt x="346" y="151"/>
                  <a:pt x="271" y="97"/>
                </a:cubicBezTo>
                <a:cubicBezTo>
                  <a:pt x="196" y="43"/>
                  <a:pt x="56" y="20"/>
                  <a:pt x="0" y="0"/>
                </a:cubicBezTo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 type="stealth" w="sm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grpSp>
        <p:nvGrpSpPr>
          <p:cNvPr id="4" name="Group 158"/>
          <p:cNvGrpSpPr>
            <a:grpSpLocks/>
          </p:cNvGrpSpPr>
          <p:nvPr/>
        </p:nvGrpSpPr>
        <p:grpSpPr bwMode="auto">
          <a:xfrm>
            <a:off x="1654175" y="1395413"/>
            <a:ext cx="6273800" cy="4262437"/>
            <a:chOff x="1042" y="879"/>
            <a:chExt cx="3952" cy="2685"/>
          </a:xfrm>
        </p:grpSpPr>
        <p:grpSp>
          <p:nvGrpSpPr>
            <p:cNvPr id="117893" name="Group 157"/>
            <p:cNvGrpSpPr>
              <a:grpSpLocks/>
            </p:cNvGrpSpPr>
            <p:nvPr/>
          </p:nvGrpSpPr>
          <p:grpSpPr bwMode="auto">
            <a:xfrm>
              <a:off x="1042" y="879"/>
              <a:ext cx="843" cy="509"/>
              <a:chOff x="1042" y="879"/>
              <a:chExt cx="843" cy="509"/>
            </a:xfrm>
          </p:grpSpPr>
          <p:sp>
            <p:nvSpPr>
              <p:cNvPr id="117897" name="Freeform 70"/>
              <p:cNvSpPr>
                <a:spLocks/>
              </p:cNvSpPr>
              <p:nvPr/>
            </p:nvSpPr>
            <p:spPr bwMode="auto">
              <a:xfrm>
                <a:off x="1440" y="1145"/>
                <a:ext cx="168" cy="243"/>
              </a:xfrm>
              <a:custGeom>
                <a:avLst/>
                <a:gdLst>
                  <a:gd name="T0" fmla="*/ 0 w 368"/>
                  <a:gd name="T1" fmla="*/ 0 h 524"/>
                  <a:gd name="T2" fmla="*/ 0 w 368"/>
                  <a:gd name="T3" fmla="*/ 0 h 524"/>
                  <a:gd name="T4" fmla="*/ 0 w 368"/>
                  <a:gd name="T5" fmla="*/ 0 h 524"/>
                  <a:gd name="T6" fmla="*/ 0 w 368"/>
                  <a:gd name="T7" fmla="*/ 0 h 52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8"/>
                  <a:gd name="T13" fmla="*/ 0 h 524"/>
                  <a:gd name="T14" fmla="*/ 368 w 368"/>
                  <a:gd name="T15" fmla="*/ 524 h 52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8" h="524">
                    <a:moveTo>
                      <a:pt x="70" y="0"/>
                    </a:moveTo>
                    <a:cubicBezTo>
                      <a:pt x="65" y="37"/>
                      <a:pt x="0" y="177"/>
                      <a:pt x="40" y="220"/>
                    </a:cubicBezTo>
                    <a:cubicBezTo>
                      <a:pt x="80" y="263"/>
                      <a:pt x="256" y="210"/>
                      <a:pt x="310" y="260"/>
                    </a:cubicBezTo>
                    <a:cubicBezTo>
                      <a:pt x="364" y="310"/>
                      <a:pt x="356" y="469"/>
                      <a:pt x="368" y="524"/>
                    </a:cubicBez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 type="stealth" w="sm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117898" name="Text Box 71"/>
              <p:cNvSpPr txBox="1">
                <a:spLocks noChangeArrowheads="1"/>
              </p:cNvSpPr>
              <p:nvPr/>
            </p:nvSpPr>
            <p:spPr bwMode="auto">
              <a:xfrm>
                <a:off x="1042" y="879"/>
                <a:ext cx="843" cy="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th-TH" altLang="en-US" sz="2800" baseline="-25000">
                    <a:solidFill>
                      <a:schemeClr val="tx1"/>
                    </a:solidFill>
                    <a:latin typeface="Angsana New" charset="0"/>
                  </a:rPr>
                  <a:t>Inflection point</a:t>
                </a:r>
              </a:p>
            </p:txBody>
          </p:sp>
        </p:grpSp>
        <p:grpSp>
          <p:nvGrpSpPr>
            <p:cNvPr id="117894" name="Group 149"/>
            <p:cNvGrpSpPr>
              <a:grpSpLocks/>
            </p:cNvGrpSpPr>
            <p:nvPr/>
          </p:nvGrpSpPr>
          <p:grpSpPr bwMode="auto">
            <a:xfrm>
              <a:off x="3858" y="3339"/>
              <a:ext cx="1136" cy="225"/>
              <a:chOff x="3858" y="3339"/>
              <a:chExt cx="1136" cy="225"/>
            </a:xfrm>
          </p:grpSpPr>
          <p:sp>
            <p:nvSpPr>
              <p:cNvPr id="117895" name="Freeform 72"/>
              <p:cNvSpPr>
                <a:spLocks/>
              </p:cNvSpPr>
              <p:nvPr/>
            </p:nvSpPr>
            <p:spPr bwMode="auto">
              <a:xfrm>
                <a:off x="3858" y="3404"/>
                <a:ext cx="329" cy="160"/>
              </a:xfrm>
              <a:custGeom>
                <a:avLst/>
                <a:gdLst>
                  <a:gd name="T0" fmla="*/ 0 w 721"/>
                  <a:gd name="T1" fmla="*/ 0 h 347"/>
                  <a:gd name="T2" fmla="*/ 0 w 721"/>
                  <a:gd name="T3" fmla="*/ 0 h 347"/>
                  <a:gd name="T4" fmla="*/ 0 w 721"/>
                  <a:gd name="T5" fmla="*/ 0 h 347"/>
                  <a:gd name="T6" fmla="*/ 0 w 721"/>
                  <a:gd name="T7" fmla="*/ 0 h 34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21"/>
                  <a:gd name="T13" fmla="*/ 0 h 347"/>
                  <a:gd name="T14" fmla="*/ 721 w 721"/>
                  <a:gd name="T15" fmla="*/ 347 h 34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21" h="347">
                    <a:moveTo>
                      <a:pt x="721" y="217"/>
                    </a:moveTo>
                    <a:cubicBezTo>
                      <a:pt x="676" y="235"/>
                      <a:pt x="526" y="347"/>
                      <a:pt x="451" y="327"/>
                    </a:cubicBezTo>
                    <a:cubicBezTo>
                      <a:pt x="376" y="307"/>
                      <a:pt x="346" y="151"/>
                      <a:pt x="271" y="97"/>
                    </a:cubicBezTo>
                    <a:cubicBezTo>
                      <a:pt x="196" y="43"/>
                      <a:pt x="56" y="20"/>
                      <a:pt x="0" y="0"/>
                    </a:cubicBez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 type="stealth" w="sm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117896" name="Text Box 123"/>
              <p:cNvSpPr txBox="1">
                <a:spLocks noChangeArrowheads="1"/>
              </p:cNvSpPr>
              <p:nvPr/>
            </p:nvSpPr>
            <p:spPr bwMode="auto">
              <a:xfrm>
                <a:off x="4151" y="3339"/>
                <a:ext cx="843" cy="17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54000" rIns="54000" anchor="b" anchorCtr="1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th-TH" altLang="en-US" sz="2800" baseline="-25000">
                    <a:solidFill>
                      <a:schemeClr val="tx1"/>
                    </a:solidFill>
                    <a:latin typeface="Angsana New" charset="0"/>
                  </a:rPr>
                  <a:t>Inflection point</a:t>
                </a:r>
              </a:p>
            </p:txBody>
          </p:sp>
        </p:grpSp>
      </p:grpSp>
      <p:grpSp>
        <p:nvGrpSpPr>
          <p:cNvPr id="7" name="Group 138"/>
          <p:cNvGrpSpPr>
            <a:grpSpLocks/>
          </p:cNvGrpSpPr>
          <p:nvPr/>
        </p:nvGrpSpPr>
        <p:grpSpPr bwMode="auto">
          <a:xfrm>
            <a:off x="1058863" y="5130800"/>
            <a:ext cx="1701800" cy="1438275"/>
            <a:chOff x="667" y="3232"/>
            <a:chExt cx="1072" cy="906"/>
          </a:xfrm>
        </p:grpSpPr>
        <p:sp>
          <p:nvSpPr>
            <p:cNvPr id="117889" name="Line 3"/>
            <p:cNvSpPr>
              <a:spLocks noChangeShapeType="1"/>
            </p:cNvSpPr>
            <p:nvPr/>
          </p:nvSpPr>
          <p:spPr bwMode="auto">
            <a:xfrm>
              <a:off x="1028" y="3385"/>
              <a:ext cx="59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890" name="Text Box 60"/>
            <p:cNvSpPr txBox="1">
              <a:spLocks noChangeArrowheads="1"/>
            </p:cNvSpPr>
            <p:nvPr/>
          </p:nvSpPr>
          <p:spPr bwMode="auto">
            <a:xfrm>
              <a:off x="1572" y="3902"/>
              <a:ext cx="167" cy="2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0" rIns="9144" bIns="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L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1</a:t>
              </a:r>
            </a:p>
          </p:txBody>
        </p:sp>
        <p:sp>
          <p:nvSpPr>
            <p:cNvPr id="117891" name="Text Box 111"/>
            <p:cNvSpPr txBox="1">
              <a:spLocks noChangeArrowheads="1"/>
            </p:cNvSpPr>
            <p:nvPr/>
          </p:nvSpPr>
          <p:spPr bwMode="auto">
            <a:xfrm>
              <a:off x="667" y="3232"/>
              <a:ext cx="338" cy="2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288" tIns="18288" rIns="18288" bIns="18288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TVC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1</a:t>
              </a:r>
            </a:p>
          </p:txBody>
        </p:sp>
        <p:sp>
          <p:nvSpPr>
            <p:cNvPr id="117892" name="Line 124"/>
            <p:cNvSpPr>
              <a:spLocks noChangeShapeType="1"/>
            </p:cNvSpPr>
            <p:nvPr/>
          </p:nvSpPr>
          <p:spPr bwMode="auto">
            <a:xfrm flipH="1">
              <a:off x="1619" y="3428"/>
              <a:ext cx="0" cy="45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139"/>
          <p:cNvGrpSpPr>
            <a:grpSpLocks/>
          </p:cNvGrpSpPr>
          <p:nvPr/>
        </p:nvGrpSpPr>
        <p:grpSpPr bwMode="auto">
          <a:xfrm>
            <a:off x="1073150" y="4519613"/>
            <a:ext cx="2322513" cy="2049462"/>
            <a:chOff x="676" y="2847"/>
            <a:chExt cx="1463" cy="1291"/>
          </a:xfrm>
        </p:grpSpPr>
        <p:sp>
          <p:nvSpPr>
            <p:cNvPr id="117883" name="Text Box 61"/>
            <p:cNvSpPr txBox="1">
              <a:spLocks noChangeArrowheads="1"/>
            </p:cNvSpPr>
            <p:nvPr/>
          </p:nvSpPr>
          <p:spPr bwMode="auto">
            <a:xfrm>
              <a:off x="1971" y="3902"/>
              <a:ext cx="168" cy="2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0" rIns="9144" bIns="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L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2</a:t>
              </a:r>
            </a:p>
          </p:txBody>
        </p:sp>
        <p:sp>
          <p:nvSpPr>
            <p:cNvPr id="117884" name="Oval 65"/>
            <p:cNvSpPr>
              <a:spLocks noChangeAspect="1" noChangeArrowheads="1"/>
            </p:cNvSpPr>
            <p:nvPr/>
          </p:nvSpPr>
          <p:spPr bwMode="auto">
            <a:xfrm>
              <a:off x="1988" y="3010"/>
              <a:ext cx="57" cy="59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85" name="Text Box 68"/>
            <p:cNvSpPr txBox="1">
              <a:spLocks noChangeArrowheads="1"/>
            </p:cNvSpPr>
            <p:nvPr/>
          </p:nvSpPr>
          <p:spPr bwMode="auto">
            <a:xfrm>
              <a:off x="1914" y="2847"/>
              <a:ext cx="106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T</a:t>
              </a:r>
            </a:p>
          </p:txBody>
        </p:sp>
        <p:sp>
          <p:nvSpPr>
            <p:cNvPr id="117886" name="Line 103"/>
            <p:cNvSpPr>
              <a:spLocks noChangeShapeType="1"/>
            </p:cNvSpPr>
            <p:nvPr/>
          </p:nvSpPr>
          <p:spPr bwMode="auto">
            <a:xfrm>
              <a:off x="1030" y="3042"/>
              <a:ext cx="982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887" name="Text Box 120"/>
            <p:cNvSpPr txBox="1">
              <a:spLocks noChangeArrowheads="1"/>
            </p:cNvSpPr>
            <p:nvPr/>
          </p:nvSpPr>
          <p:spPr bwMode="auto">
            <a:xfrm>
              <a:off x="676" y="2920"/>
              <a:ext cx="304" cy="2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288" tIns="18288" rIns="18288" bIns="18288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TVC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2</a:t>
              </a:r>
            </a:p>
          </p:txBody>
        </p:sp>
        <p:sp>
          <p:nvSpPr>
            <p:cNvPr id="117888" name="Line 125"/>
            <p:cNvSpPr>
              <a:spLocks noChangeShapeType="1"/>
            </p:cNvSpPr>
            <p:nvPr/>
          </p:nvSpPr>
          <p:spPr bwMode="auto">
            <a:xfrm flipH="1">
              <a:off x="2015" y="3083"/>
              <a:ext cx="0" cy="79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148"/>
          <p:cNvGrpSpPr>
            <a:grpSpLocks/>
          </p:cNvGrpSpPr>
          <p:nvPr/>
        </p:nvGrpSpPr>
        <p:grpSpPr bwMode="auto">
          <a:xfrm>
            <a:off x="1270000" y="806450"/>
            <a:ext cx="5878513" cy="5764213"/>
            <a:chOff x="800" y="508"/>
            <a:chExt cx="3703" cy="3631"/>
          </a:xfrm>
        </p:grpSpPr>
        <p:sp>
          <p:nvSpPr>
            <p:cNvPr id="117869" name="Rectangle 6"/>
            <p:cNvSpPr>
              <a:spLocks noChangeArrowheads="1"/>
            </p:cNvSpPr>
            <p:nvPr/>
          </p:nvSpPr>
          <p:spPr bwMode="auto">
            <a:xfrm>
              <a:off x="2013" y="714"/>
              <a:ext cx="2394" cy="2335"/>
            </a:xfrm>
            <a:prstGeom prst="rect">
              <a:avLst/>
            </a:prstGeom>
            <a:noFill/>
            <a:ln w="19050">
              <a:solidFill>
                <a:srgbClr val="00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grpSp>
          <p:nvGrpSpPr>
            <p:cNvPr id="117870" name="Group 140"/>
            <p:cNvGrpSpPr>
              <a:grpSpLocks/>
            </p:cNvGrpSpPr>
            <p:nvPr/>
          </p:nvGrpSpPr>
          <p:grpSpPr bwMode="auto">
            <a:xfrm>
              <a:off x="800" y="508"/>
              <a:ext cx="3703" cy="3631"/>
              <a:chOff x="800" y="508"/>
              <a:chExt cx="3703" cy="3631"/>
            </a:xfrm>
          </p:grpSpPr>
          <p:sp>
            <p:nvSpPr>
              <p:cNvPr id="117872" name="Text Box 15"/>
              <p:cNvSpPr txBox="1">
                <a:spLocks noChangeArrowheads="1"/>
              </p:cNvSpPr>
              <p:nvPr/>
            </p:nvSpPr>
            <p:spPr bwMode="auto">
              <a:xfrm>
                <a:off x="800" y="564"/>
                <a:ext cx="254" cy="3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>
                    <a:solidFill>
                      <a:schemeClr val="tx1"/>
                    </a:solidFill>
                    <a:latin typeface="AngsanaUPC" charset="0"/>
                  </a:rPr>
                  <a:t>Q</a:t>
                </a:r>
                <a:r>
                  <a:rPr lang="en-US" altLang="en-US" sz="2000" baseline="-25000">
                    <a:solidFill>
                      <a:schemeClr val="tx1"/>
                    </a:solidFill>
                    <a:latin typeface="AngsanaUPC" charset="0"/>
                  </a:rPr>
                  <a:t>2</a:t>
                </a:r>
              </a:p>
            </p:txBody>
          </p:sp>
          <p:sp>
            <p:nvSpPr>
              <p:cNvPr id="117873" name="Text Box 20"/>
              <p:cNvSpPr txBox="1">
                <a:spLocks noChangeArrowheads="1"/>
              </p:cNvSpPr>
              <p:nvPr/>
            </p:nvSpPr>
            <p:spPr bwMode="auto">
              <a:xfrm>
                <a:off x="4337" y="1974"/>
                <a:ext cx="166" cy="2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4" tIns="0" rIns="9144" bIns="0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>
                    <a:solidFill>
                      <a:schemeClr val="tx1"/>
                    </a:solidFill>
                    <a:latin typeface="AngsanaUPC" charset="0"/>
                  </a:rPr>
                  <a:t>Q</a:t>
                </a:r>
                <a:r>
                  <a:rPr lang="en-US" altLang="en-US" sz="2000" baseline="-25000">
                    <a:solidFill>
                      <a:schemeClr val="tx1"/>
                    </a:solidFill>
                    <a:latin typeface="AngsanaUPC" charset="0"/>
                  </a:rPr>
                  <a:t>2</a:t>
                </a:r>
              </a:p>
            </p:txBody>
          </p:sp>
          <p:sp>
            <p:nvSpPr>
              <p:cNvPr id="117874" name="Text Box 23"/>
              <p:cNvSpPr txBox="1">
                <a:spLocks noChangeArrowheads="1"/>
              </p:cNvSpPr>
              <p:nvPr/>
            </p:nvSpPr>
            <p:spPr bwMode="auto">
              <a:xfrm>
                <a:off x="4329" y="3892"/>
                <a:ext cx="166" cy="24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4" tIns="9144" rIns="9144" bIns="9144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>
                    <a:solidFill>
                      <a:schemeClr val="tx1"/>
                    </a:solidFill>
                    <a:latin typeface="AngsanaUPC" charset="0"/>
                  </a:rPr>
                  <a:t>Q</a:t>
                </a:r>
                <a:r>
                  <a:rPr lang="en-US" altLang="en-US" sz="2000" baseline="-25000">
                    <a:solidFill>
                      <a:schemeClr val="tx1"/>
                    </a:solidFill>
                    <a:latin typeface="AngsanaUPC" charset="0"/>
                  </a:rPr>
                  <a:t>2</a:t>
                </a:r>
              </a:p>
            </p:txBody>
          </p:sp>
          <p:sp>
            <p:nvSpPr>
              <p:cNvPr id="117875" name="Text Box 25"/>
              <p:cNvSpPr txBox="1">
                <a:spLocks noChangeArrowheads="1"/>
              </p:cNvSpPr>
              <p:nvPr/>
            </p:nvSpPr>
            <p:spPr bwMode="auto">
              <a:xfrm>
                <a:off x="1975" y="1974"/>
                <a:ext cx="166" cy="23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4" tIns="0" rIns="9144" bIns="0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>
                    <a:solidFill>
                      <a:schemeClr val="tx1"/>
                    </a:solidFill>
                    <a:latin typeface="AngsanaUPC" charset="0"/>
                  </a:rPr>
                  <a:t>L</a:t>
                </a:r>
                <a:r>
                  <a:rPr lang="en-US" altLang="en-US" sz="2000" baseline="-25000">
                    <a:solidFill>
                      <a:schemeClr val="tx1"/>
                    </a:solidFill>
                    <a:latin typeface="AngsanaUPC" charset="0"/>
                  </a:rPr>
                  <a:t>2</a:t>
                </a:r>
              </a:p>
            </p:txBody>
          </p:sp>
          <p:sp>
            <p:nvSpPr>
              <p:cNvPr id="117876" name="Oval 36"/>
              <p:cNvSpPr>
                <a:spLocks noChangeAspect="1" noChangeArrowheads="1"/>
              </p:cNvSpPr>
              <p:nvPr/>
            </p:nvSpPr>
            <p:spPr bwMode="auto">
              <a:xfrm>
                <a:off x="1989" y="681"/>
                <a:ext cx="57" cy="59"/>
              </a:xfrm>
              <a:prstGeom prst="ellipse">
                <a:avLst/>
              </a:prstGeom>
              <a:solidFill>
                <a:srgbClr val="C0C0C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117877" name="Oval 40"/>
              <p:cNvSpPr>
                <a:spLocks noChangeAspect="1" noChangeArrowheads="1"/>
              </p:cNvSpPr>
              <p:nvPr/>
            </p:nvSpPr>
            <p:spPr bwMode="auto">
              <a:xfrm>
                <a:off x="4380" y="3012"/>
                <a:ext cx="57" cy="59"/>
              </a:xfrm>
              <a:prstGeom prst="ellipse">
                <a:avLst/>
              </a:prstGeom>
              <a:solidFill>
                <a:srgbClr val="C0C0C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117878" name="Text Box 43"/>
              <p:cNvSpPr txBox="1">
                <a:spLocks noChangeArrowheads="1"/>
              </p:cNvSpPr>
              <p:nvPr/>
            </p:nvSpPr>
            <p:spPr bwMode="auto">
              <a:xfrm>
                <a:off x="1923" y="508"/>
                <a:ext cx="107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10800" rIns="18000" bIns="10800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>
                    <a:solidFill>
                      <a:schemeClr val="tx1"/>
                    </a:solidFill>
                    <a:latin typeface="AngsanaUPC" charset="0"/>
                  </a:rPr>
                  <a:t>B</a:t>
                </a:r>
              </a:p>
            </p:txBody>
          </p:sp>
          <p:sp>
            <p:nvSpPr>
              <p:cNvPr id="117879" name="Text Box 46"/>
              <p:cNvSpPr txBox="1">
                <a:spLocks noChangeArrowheads="1"/>
              </p:cNvSpPr>
              <p:nvPr/>
            </p:nvSpPr>
            <p:spPr bwMode="auto">
              <a:xfrm>
                <a:off x="4274" y="560"/>
                <a:ext cx="106" cy="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10800" rIns="18000" bIns="10800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>
                    <a:solidFill>
                      <a:schemeClr val="tx1"/>
                    </a:solidFill>
                    <a:latin typeface="AngsanaUPC" charset="0"/>
                  </a:rPr>
                  <a:t>E</a:t>
                </a:r>
              </a:p>
            </p:txBody>
          </p:sp>
          <p:sp>
            <p:nvSpPr>
              <p:cNvPr id="117880" name="Text Box 50"/>
              <p:cNvSpPr txBox="1">
                <a:spLocks noChangeArrowheads="1"/>
              </p:cNvSpPr>
              <p:nvPr/>
            </p:nvSpPr>
            <p:spPr bwMode="auto">
              <a:xfrm>
                <a:off x="4249" y="2828"/>
                <a:ext cx="107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8000" tIns="10800" rIns="18000" bIns="10800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>
                    <a:solidFill>
                      <a:schemeClr val="tx1"/>
                    </a:solidFill>
                    <a:latin typeface="AngsanaUPC" charset="0"/>
                  </a:rPr>
                  <a:t>H</a:t>
                </a:r>
              </a:p>
            </p:txBody>
          </p:sp>
          <p:sp>
            <p:nvSpPr>
              <p:cNvPr id="117881" name="Line 78"/>
              <p:cNvSpPr>
                <a:spLocks noChangeShapeType="1"/>
              </p:cNvSpPr>
              <p:nvPr/>
            </p:nvSpPr>
            <p:spPr bwMode="auto">
              <a:xfrm>
                <a:off x="1001" y="711"/>
                <a:ext cx="100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7882" name="Oval 85"/>
              <p:cNvSpPr>
                <a:spLocks noChangeAspect="1" noChangeArrowheads="1"/>
              </p:cNvSpPr>
              <p:nvPr/>
            </p:nvSpPr>
            <p:spPr bwMode="auto">
              <a:xfrm>
                <a:off x="4383" y="678"/>
                <a:ext cx="57" cy="57"/>
              </a:xfrm>
              <a:prstGeom prst="ellipse">
                <a:avLst/>
              </a:prstGeom>
              <a:solidFill>
                <a:srgbClr val="C0C0C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</p:grpSp>
        <p:sp>
          <p:nvSpPr>
            <p:cNvPr id="117871" name="Line 128"/>
            <p:cNvSpPr>
              <a:spLocks noChangeShapeType="1"/>
            </p:cNvSpPr>
            <p:nvPr/>
          </p:nvSpPr>
          <p:spPr bwMode="auto">
            <a:xfrm flipH="1">
              <a:off x="4420" y="3095"/>
              <a:ext cx="0" cy="79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145"/>
          <p:cNvGrpSpPr>
            <a:grpSpLocks/>
          </p:cNvGrpSpPr>
          <p:nvPr/>
        </p:nvGrpSpPr>
        <p:grpSpPr bwMode="auto">
          <a:xfrm>
            <a:off x="1270000" y="463550"/>
            <a:ext cx="6203950" cy="6086475"/>
            <a:chOff x="800" y="292"/>
            <a:chExt cx="3908" cy="3834"/>
          </a:xfrm>
        </p:grpSpPr>
        <p:sp>
          <p:nvSpPr>
            <p:cNvPr id="117854" name="Text Box 107"/>
            <p:cNvSpPr txBox="1">
              <a:spLocks noChangeArrowheads="1"/>
            </p:cNvSpPr>
            <p:nvPr/>
          </p:nvSpPr>
          <p:spPr bwMode="auto">
            <a:xfrm>
              <a:off x="3018" y="2677"/>
              <a:ext cx="329" cy="2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288" tIns="18288" rIns="18288" bIns="18288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TVC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3</a:t>
              </a:r>
            </a:p>
          </p:txBody>
        </p:sp>
        <p:sp>
          <p:nvSpPr>
            <p:cNvPr id="117855" name="Rectangle 5"/>
            <p:cNvSpPr>
              <a:spLocks noChangeArrowheads="1"/>
            </p:cNvSpPr>
            <p:nvPr/>
          </p:nvSpPr>
          <p:spPr bwMode="auto">
            <a:xfrm>
              <a:off x="2270" y="505"/>
              <a:ext cx="2314" cy="2323"/>
            </a:xfrm>
            <a:prstGeom prst="rect">
              <a:avLst/>
            </a:prstGeom>
            <a:noFill/>
            <a:ln w="28575">
              <a:solidFill>
                <a:srgbClr val="CC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56" name="Text Box 26"/>
            <p:cNvSpPr txBox="1">
              <a:spLocks noChangeArrowheads="1"/>
            </p:cNvSpPr>
            <p:nvPr/>
          </p:nvSpPr>
          <p:spPr bwMode="auto">
            <a:xfrm>
              <a:off x="2243" y="1961"/>
              <a:ext cx="168" cy="2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0" rIns="9144" bIns="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L</a:t>
              </a:r>
              <a:r>
                <a:rPr lang="th-TH" altLang="en-US" sz="2000" baseline="-25000">
                  <a:solidFill>
                    <a:schemeClr val="tx1"/>
                  </a:solidFill>
                  <a:latin typeface="AngsanaUPC" charset="0"/>
                </a:rPr>
                <a:t>3</a:t>
              </a:r>
            </a:p>
          </p:txBody>
        </p:sp>
        <p:sp>
          <p:nvSpPr>
            <p:cNvPr id="117857" name="Text Box 27"/>
            <p:cNvSpPr txBox="1">
              <a:spLocks noChangeArrowheads="1"/>
            </p:cNvSpPr>
            <p:nvPr/>
          </p:nvSpPr>
          <p:spPr bwMode="auto">
            <a:xfrm>
              <a:off x="4526" y="3880"/>
              <a:ext cx="166" cy="2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9144" rIns="9144" bIns="9144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Q</a:t>
              </a:r>
              <a:r>
                <a:rPr lang="th-TH" altLang="en-US" sz="2000" baseline="-25000">
                  <a:solidFill>
                    <a:schemeClr val="tx1"/>
                  </a:solidFill>
                  <a:latin typeface="AngsanaUPC" charset="0"/>
                </a:rPr>
                <a:t>3</a:t>
              </a:r>
            </a:p>
          </p:txBody>
        </p:sp>
        <p:sp>
          <p:nvSpPr>
            <p:cNvPr id="117858" name="Line 29"/>
            <p:cNvSpPr>
              <a:spLocks noChangeShapeType="1"/>
            </p:cNvSpPr>
            <p:nvPr/>
          </p:nvSpPr>
          <p:spPr bwMode="auto">
            <a:xfrm flipH="1">
              <a:off x="1035" y="499"/>
              <a:ext cx="12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859" name="Text Box 30"/>
            <p:cNvSpPr txBox="1">
              <a:spLocks noChangeArrowheads="1"/>
            </p:cNvSpPr>
            <p:nvPr/>
          </p:nvSpPr>
          <p:spPr bwMode="auto">
            <a:xfrm>
              <a:off x="800" y="372"/>
              <a:ext cx="250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Q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3</a:t>
              </a:r>
            </a:p>
          </p:txBody>
        </p:sp>
        <p:sp>
          <p:nvSpPr>
            <p:cNvPr id="117860" name="Text Box 34"/>
            <p:cNvSpPr txBox="1">
              <a:spLocks noChangeArrowheads="1"/>
            </p:cNvSpPr>
            <p:nvPr/>
          </p:nvSpPr>
          <p:spPr bwMode="auto">
            <a:xfrm>
              <a:off x="4542" y="1974"/>
              <a:ext cx="166" cy="2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0" rIns="9144" bIns="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Q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3</a:t>
              </a:r>
            </a:p>
          </p:txBody>
        </p:sp>
        <p:sp>
          <p:nvSpPr>
            <p:cNvPr id="117861" name="Text Box 35"/>
            <p:cNvSpPr txBox="1">
              <a:spLocks noChangeArrowheads="1"/>
            </p:cNvSpPr>
            <p:nvPr/>
          </p:nvSpPr>
          <p:spPr bwMode="auto">
            <a:xfrm>
              <a:off x="3134" y="368"/>
              <a:ext cx="147" cy="29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9144" rIns="9144" bIns="9144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Q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3</a:t>
              </a:r>
            </a:p>
          </p:txBody>
        </p:sp>
        <p:sp>
          <p:nvSpPr>
            <p:cNvPr id="117862" name="Oval 37"/>
            <p:cNvSpPr>
              <a:spLocks noChangeAspect="1" noChangeArrowheads="1"/>
            </p:cNvSpPr>
            <p:nvPr/>
          </p:nvSpPr>
          <p:spPr bwMode="auto">
            <a:xfrm>
              <a:off x="2249" y="473"/>
              <a:ext cx="57" cy="59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63" name="Oval 41"/>
            <p:cNvSpPr>
              <a:spLocks noChangeAspect="1" noChangeArrowheads="1"/>
            </p:cNvSpPr>
            <p:nvPr/>
          </p:nvSpPr>
          <p:spPr bwMode="auto">
            <a:xfrm>
              <a:off x="4552" y="2789"/>
              <a:ext cx="57" cy="60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64" name="Text Box 44"/>
            <p:cNvSpPr txBox="1">
              <a:spLocks noChangeArrowheads="1"/>
            </p:cNvSpPr>
            <p:nvPr/>
          </p:nvSpPr>
          <p:spPr bwMode="auto">
            <a:xfrm>
              <a:off x="2316" y="448"/>
              <a:ext cx="106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C</a:t>
              </a:r>
            </a:p>
          </p:txBody>
        </p:sp>
        <p:sp>
          <p:nvSpPr>
            <p:cNvPr id="117865" name="Text Box 47"/>
            <p:cNvSpPr txBox="1">
              <a:spLocks noChangeArrowheads="1"/>
            </p:cNvSpPr>
            <p:nvPr/>
          </p:nvSpPr>
          <p:spPr bwMode="auto">
            <a:xfrm>
              <a:off x="4511" y="292"/>
              <a:ext cx="107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F</a:t>
              </a:r>
            </a:p>
          </p:txBody>
        </p:sp>
        <p:sp>
          <p:nvSpPr>
            <p:cNvPr id="117866" name="Text Box 49"/>
            <p:cNvSpPr txBox="1">
              <a:spLocks noChangeArrowheads="1"/>
            </p:cNvSpPr>
            <p:nvPr/>
          </p:nvSpPr>
          <p:spPr bwMode="auto">
            <a:xfrm>
              <a:off x="4481" y="2562"/>
              <a:ext cx="107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G</a:t>
              </a:r>
            </a:p>
          </p:txBody>
        </p:sp>
        <p:sp>
          <p:nvSpPr>
            <p:cNvPr id="117867" name="Oval 86"/>
            <p:cNvSpPr>
              <a:spLocks noChangeAspect="1" noChangeArrowheads="1"/>
            </p:cNvSpPr>
            <p:nvPr/>
          </p:nvSpPr>
          <p:spPr bwMode="auto">
            <a:xfrm>
              <a:off x="4540" y="474"/>
              <a:ext cx="57" cy="55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68" name="Line 129"/>
            <p:cNvSpPr>
              <a:spLocks noChangeShapeType="1"/>
            </p:cNvSpPr>
            <p:nvPr/>
          </p:nvSpPr>
          <p:spPr bwMode="auto">
            <a:xfrm flipH="1">
              <a:off x="4587" y="2841"/>
              <a:ext cx="0" cy="105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" name="Group 146"/>
          <p:cNvGrpSpPr>
            <a:grpSpLocks/>
          </p:cNvGrpSpPr>
          <p:nvPr/>
        </p:nvGrpSpPr>
        <p:grpSpPr bwMode="auto">
          <a:xfrm>
            <a:off x="1270000" y="1947863"/>
            <a:ext cx="5032375" cy="4606925"/>
            <a:chOff x="800" y="1227"/>
            <a:chExt cx="3170" cy="2902"/>
          </a:xfrm>
        </p:grpSpPr>
        <p:sp>
          <p:nvSpPr>
            <p:cNvPr id="117838" name="Line 127"/>
            <p:cNvSpPr>
              <a:spLocks noChangeShapeType="1"/>
            </p:cNvSpPr>
            <p:nvPr/>
          </p:nvSpPr>
          <p:spPr bwMode="auto">
            <a:xfrm flipH="1">
              <a:off x="3832" y="3440"/>
              <a:ext cx="0" cy="45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839" name="Line 11"/>
            <p:cNvSpPr>
              <a:spLocks noChangeShapeType="1"/>
            </p:cNvSpPr>
            <p:nvPr/>
          </p:nvSpPr>
          <p:spPr bwMode="auto">
            <a:xfrm>
              <a:off x="1019" y="1427"/>
              <a:ext cx="59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840" name="Text Box 16"/>
            <p:cNvSpPr txBox="1">
              <a:spLocks noChangeArrowheads="1"/>
            </p:cNvSpPr>
            <p:nvPr/>
          </p:nvSpPr>
          <p:spPr bwMode="auto">
            <a:xfrm>
              <a:off x="800" y="1299"/>
              <a:ext cx="262" cy="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Q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1</a:t>
              </a:r>
            </a:p>
          </p:txBody>
        </p:sp>
        <p:sp>
          <p:nvSpPr>
            <p:cNvPr id="117841" name="Text Box 18"/>
            <p:cNvSpPr txBox="1">
              <a:spLocks noChangeArrowheads="1"/>
            </p:cNvSpPr>
            <p:nvPr/>
          </p:nvSpPr>
          <p:spPr bwMode="auto">
            <a:xfrm>
              <a:off x="3147" y="1312"/>
              <a:ext cx="162" cy="2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288" tIns="18288" rIns="18288" bIns="18288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Q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1</a:t>
              </a:r>
            </a:p>
          </p:txBody>
        </p:sp>
        <p:sp>
          <p:nvSpPr>
            <p:cNvPr id="117842" name="Text Box 19"/>
            <p:cNvSpPr txBox="1">
              <a:spLocks noChangeArrowheads="1"/>
            </p:cNvSpPr>
            <p:nvPr/>
          </p:nvSpPr>
          <p:spPr bwMode="auto">
            <a:xfrm>
              <a:off x="3802" y="2078"/>
              <a:ext cx="168" cy="2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0" rIns="9144" bIns="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Cordia New" charset="0"/>
                </a:rPr>
                <a:t>Q</a:t>
              </a:r>
              <a:r>
                <a:rPr lang="en-US" altLang="en-US" sz="2000" baseline="-25000">
                  <a:solidFill>
                    <a:schemeClr val="tx1"/>
                  </a:solidFill>
                  <a:latin typeface="Cordia New" charset="0"/>
                </a:rPr>
                <a:t>1</a:t>
              </a:r>
              <a:endParaRPr lang="en-US" altLang="en-US" sz="2000" baseline="-25000">
                <a:solidFill>
                  <a:schemeClr val="tx1"/>
                </a:solidFill>
                <a:latin typeface="Times New Roman" charset="0"/>
              </a:endParaRPr>
            </a:p>
          </p:txBody>
        </p:sp>
        <p:sp>
          <p:nvSpPr>
            <p:cNvPr id="117843" name="Text Box 22"/>
            <p:cNvSpPr txBox="1">
              <a:spLocks noChangeArrowheads="1"/>
            </p:cNvSpPr>
            <p:nvPr/>
          </p:nvSpPr>
          <p:spPr bwMode="auto">
            <a:xfrm>
              <a:off x="3764" y="3882"/>
              <a:ext cx="166" cy="24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9144" rIns="9144" bIns="9144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Q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1</a:t>
              </a:r>
            </a:p>
          </p:txBody>
        </p:sp>
        <p:sp>
          <p:nvSpPr>
            <p:cNvPr id="117844" name="Text Box 24"/>
            <p:cNvSpPr txBox="1">
              <a:spLocks noChangeArrowheads="1"/>
            </p:cNvSpPr>
            <p:nvPr/>
          </p:nvSpPr>
          <p:spPr bwMode="auto">
            <a:xfrm>
              <a:off x="1575" y="1974"/>
              <a:ext cx="167" cy="2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0" rIns="9144" bIns="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L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1</a:t>
              </a:r>
            </a:p>
          </p:txBody>
        </p:sp>
        <p:sp>
          <p:nvSpPr>
            <p:cNvPr id="117845" name="Rectangle 7"/>
            <p:cNvSpPr>
              <a:spLocks noChangeArrowheads="1"/>
            </p:cNvSpPr>
            <p:nvPr/>
          </p:nvSpPr>
          <p:spPr bwMode="auto">
            <a:xfrm>
              <a:off x="1613" y="1430"/>
              <a:ext cx="2212" cy="1953"/>
            </a:xfrm>
            <a:prstGeom prst="rect">
              <a:avLst/>
            </a:prstGeom>
            <a:noFill/>
            <a:ln w="19050">
              <a:solidFill>
                <a:srgbClr val="33CC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46" name="Text Box 42"/>
            <p:cNvSpPr txBox="1">
              <a:spLocks noChangeArrowheads="1"/>
            </p:cNvSpPr>
            <p:nvPr/>
          </p:nvSpPr>
          <p:spPr bwMode="auto">
            <a:xfrm>
              <a:off x="1653" y="1360"/>
              <a:ext cx="106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A</a:t>
              </a:r>
            </a:p>
          </p:txBody>
        </p:sp>
        <p:sp>
          <p:nvSpPr>
            <p:cNvPr id="117847" name="Text Box 45"/>
            <p:cNvSpPr txBox="1">
              <a:spLocks noChangeArrowheads="1"/>
            </p:cNvSpPr>
            <p:nvPr/>
          </p:nvSpPr>
          <p:spPr bwMode="auto">
            <a:xfrm>
              <a:off x="3724" y="1227"/>
              <a:ext cx="107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D</a:t>
              </a:r>
            </a:p>
          </p:txBody>
        </p:sp>
        <p:sp>
          <p:nvSpPr>
            <p:cNvPr id="117848" name="Text Box 48"/>
            <p:cNvSpPr txBox="1">
              <a:spLocks noChangeArrowheads="1"/>
            </p:cNvSpPr>
            <p:nvPr/>
          </p:nvSpPr>
          <p:spPr bwMode="auto">
            <a:xfrm>
              <a:off x="3749" y="3180"/>
              <a:ext cx="106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I</a:t>
              </a:r>
            </a:p>
          </p:txBody>
        </p:sp>
        <p:sp>
          <p:nvSpPr>
            <p:cNvPr id="117849" name="Text Box 67"/>
            <p:cNvSpPr txBox="1">
              <a:spLocks noChangeArrowheads="1"/>
            </p:cNvSpPr>
            <p:nvPr/>
          </p:nvSpPr>
          <p:spPr bwMode="auto">
            <a:xfrm>
              <a:off x="1514" y="3215"/>
              <a:ext cx="106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S</a:t>
              </a:r>
            </a:p>
          </p:txBody>
        </p:sp>
        <p:sp>
          <p:nvSpPr>
            <p:cNvPr id="117850" name="Oval 75"/>
            <p:cNvSpPr>
              <a:spLocks noChangeAspect="1" noChangeArrowheads="1"/>
            </p:cNvSpPr>
            <p:nvPr/>
          </p:nvSpPr>
          <p:spPr bwMode="auto">
            <a:xfrm>
              <a:off x="3805" y="3357"/>
              <a:ext cx="57" cy="59"/>
            </a:xfrm>
            <a:prstGeom prst="ellipse">
              <a:avLst/>
            </a:prstGeom>
            <a:solidFill>
              <a:srgbClr val="C0C0C0"/>
            </a:solidFill>
            <a:ln w="19050">
              <a:solidFill>
                <a:srgbClr val="33CCCC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51" name="Oval 76"/>
            <p:cNvSpPr>
              <a:spLocks noChangeAspect="1" noChangeArrowheads="1"/>
            </p:cNvSpPr>
            <p:nvPr/>
          </p:nvSpPr>
          <p:spPr bwMode="auto">
            <a:xfrm>
              <a:off x="1586" y="1405"/>
              <a:ext cx="57" cy="60"/>
            </a:xfrm>
            <a:prstGeom prst="ellipse">
              <a:avLst/>
            </a:prstGeom>
            <a:solidFill>
              <a:srgbClr val="C0C0C0"/>
            </a:solidFill>
            <a:ln w="19050">
              <a:solidFill>
                <a:srgbClr val="33CCCC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52" name="Oval 77"/>
            <p:cNvSpPr>
              <a:spLocks noChangeAspect="1" noChangeArrowheads="1"/>
            </p:cNvSpPr>
            <p:nvPr/>
          </p:nvSpPr>
          <p:spPr bwMode="auto">
            <a:xfrm>
              <a:off x="1589" y="3352"/>
              <a:ext cx="57" cy="55"/>
            </a:xfrm>
            <a:prstGeom prst="ellipse">
              <a:avLst/>
            </a:prstGeom>
            <a:solidFill>
              <a:srgbClr val="C0C0C0"/>
            </a:solidFill>
            <a:ln w="19050">
              <a:solidFill>
                <a:srgbClr val="33CCCC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53" name="Oval 80"/>
            <p:cNvSpPr>
              <a:spLocks noChangeAspect="1" noChangeArrowheads="1"/>
            </p:cNvSpPr>
            <p:nvPr/>
          </p:nvSpPr>
          <p:spPr bwMode="auto">
            <a:xfrm>
              <a:off x="3787" y="1397"/>
              <a:ext cx="57" cy="57"/>
            </a:xfrm>
            <a:prstGeom prst="ellipse">
              <a:avLst/>
            </a:prstGeom>
            <a:solidFill>
              <a:srgbClr val="C0C0C0"/>
            </a:solidFill>
            <a:ln w="19050">
              <a:solidFill>
                <a:srgbClr val="33CCCC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13" name="Group 143"/>
          <p:cNvGrpSpPr>
            <a:grpSpLocks/>
          </p:cNvGrpSpPr>
          <p:nvPr/>
        </p:nvGrpSpPr>
        <p:grpSpPr bwMode="auto">
          <a:xfrm>
            <a:off x="1084263" y="4168775"/>
            <a:ext cx="2754312" cy="2370138"/>
            <a:chOff x="683" y="2626"/>
            <a:chExt cx="1735" cy="1493"/>
          </a:xfrm>
        </p:grpSpPr>
        <p:sp>
          <p:nvSpPr>
            <p:cNvPr id="117832" name="Text Box 62"/>
            <p:cNvSpPr txBox="1">
              <a:spLocks noChangeArrowheads="1"/>
            </p:cNvSpPr>
            <p:nvPr/>
          </p:nvSpPr>
          <p:spPr bwMode="auto">
            <a:xfrm>
              <a:off x="2250" y="3883"/>
              <a:ext cx="168" cy="2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0" rIns="9144" bIns="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L</a:t>
              </a:r>
              <a:r>
                <a:rPr lang="th-TH" altLang="en-US" sz="2000" baseline="-25000">
                  <a:solidFill>
                    <a:schemeClr val="tx1"/>
                  </a:solidFill>
                  <a:latin typeface="AngsanaUPC" charset="0"/>
                </a:rPr>
                <a:t>3</a:t>
              </a:r>
            </a:p>
          </p:txBody>
        </p:sp>
        <p:sp>
          <p:nvSpPr>
            <p:cNvPr id="117833" name="Oval 66"/>
            <p:cNvSpPr>
              <a:spLocks noChangeAspect="1" noChangeArrowheads="1"/>
            </p:cNvSpPr>
            <p:nvPr/>
          </p:nvSpPr>
          <p:spPr bwMode="auto">
            <a:xfrm>
              <a:off x="2246" y="2790"/>
              <a:ext cx="57" cy="57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34" name="Text Box 69"/>
            <p:cNvSpPr txBox="1">
              <a:spLocks noChangeArrowheads="1"/>
            </p:cNvSpPr>
            <p:nvPr/>
          </p:nvSpPr>
          <p:spPr bwMode="auto">
            <a:xfrm>
              <a:off x="2153" y="2626"/>
              <a:ext cx="107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" tIns="10800" rIns="18000" bIns="1080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U</a:t>
              </a:r>
            </a:p>
          </p:txBody>
        </p:sp>
        <p:sp>
          <p:nvSpPr>
            <p:cNvPr id="117835" name="Line 105"/>
            <p:cNvSpPr>
              <a:spLocks noChangeShapeType="1"/>
            </p:cNvSpPr>
            <p:nvPr/>
          </p:nvSpPr>
          <p:spPr bwMode="auto">
            <a:xfrm>
              <a:off x="1007" y="2823"/>
              <a:ext cx="12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836" name="Text Box 121"/>
            <p:cNvSpPr txBox="1">
              <a:spLocks noChangeArrowheads="1"/>
            </p:cNvSpPr>
            <p:nvPr/>
          </p:nvSpPr>
          <p:spPr bwMode="auto">
            <a:xfrm>
              <a:off x="683" y="2698"/>
              <a:ext cx="329" cy="2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288" tIns="18288" rIns="18288" bIns="18288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TVC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3</a:t>
              </a:r>
            </a:p>
          </p:txBody>
        </p:sp>
        <p:sp>
          <p:nvSpPr>
            <p:cNvPr id="117837" name="Line 126"/>
            <p:cNvSpPr>
              <a:spLocks noChangeShapeType="1"/>
            </p:cNvSpPr>
            <p:nvPr/>
          </p:nvSpPr>
          <p:spPr bwMode="auto">
            <a:xfrm flipH="1">
              <a:off x="2286" y="2870"/>
              <a:ext cx="0" cy="105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7805" name="Line 114"/>
          <p:cNvSpPr>
            <a:spLocks noChangeShapeType="1"/>
          </p:cNvSpPr>
          <p:nvPr/>
        </p:nvSpPr>
        <p:spPr bwMode="auto">
          <a:xfrm>
            <a:off x="1617663" y="6207125"/>
            <a:ext cx="2982912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806" name="Line 97"/>
          <p:cNvSpPr>
            <a:spLocks noChangeShapeType="1"/>
          </p:cNvSpPr>
          <p:nvPr/>
        </p:nvSpPr>
        <p:spPr bwMode="auto">
          <a:xfrm>
            <a:off x="5321300" y="3149600"/>
            <a:ext cx="2982913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807" name="Line 113"/>
          <p:cNvSpPr>
            <a:spLocks noChangeShapeType="1"/>
          </p:cNvSpPr>
          <p:nvPr/>
        </p:nvSpPr>
        <p:spPr bwMode="auto">
          <a:xfrm>
            <a:off x="1617663" y="3452813"/>
            <a:ext cx="0" cy="2754312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808" name="Line 9"/>
          <p:cNvSpPr>
            <a:spLocks noChangeShapeType="1"/>
          </p:cNvSpPr>
          <p:nvPr/>
        </p:nvSpPr>
        <p:spPr bwMode="auto">
          <a:xfrm>
            <a:off x="5321300" y="409575"/>
            <a:ext cx="0" cy="2752725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809" name="Line 116"/>
          <p:cNvSpPr>
            <a:spLocks noChangeShapeType="1"/>
          </p:cNvSpPr>
          <p:nvPr/>
        </p:nvSpPr>
        <p:spPr bwMode="auto">
          <a:xfrm>
            <a:off x="5321300" y="3452813"/>
            <a:ext cx="0" cy="2754312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40822" name="Freeform 150"/>
          <p:cNvSpPr>
            <a:spLocks/>
          </p:cNvSpPr>
          <p:nvPr/>
        </p:nvSpPr>
        <p:spPr bwMode="auto">
          <a:xfrm>
            <a:off x="5308600" y="5705475"/>
            <a:ext cx="273050" cy="506413"/>
          </a:xfrm>
          <a:custGeom>
            <a:avLst/>
            <a:gdLst>
              <a:gd name="T0" fmla="*/ 0 w 172"/>
              <a:gd name="T1" fmla="*/ 2147483647 h 319"/>
              <a:gd name="T2" fmla="*/ 2147483647 w 172"/>
              <a:gd name="T3" fmla="*/ 2147483647 h 319"/>
              <a:gd name="T4" fmla="*/ 2147483647 w 172"/>
              <a:gd name="T5" fmla="*/ 0 h 319"/>
              <a:gd name="T6" fmla="*/ 0 60000 65536"/>
              <a:gd name="T7" fmla="*/ 0 60000 65536"/>
              <a:gd name="T8" fmla="*/ 0 60000 65536"/>
              <a:gd name="T9" fmla="*/ 0 w 172"/>
              <a:gd name="T10" fmla="*/ 0 h 319"/>
              <a:gd name="T11" fmla="*/ 172 w 172"/>
              <a:gd name="T12" fmla="*/ 319 h 31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2" h="319">
                <a:moveTo>
                  <a:pt x="0" y="319"/>
                </a:moveTo>
                <a:cubicBezTo>
                  <a:pt x="18" y="284"/>
                  <a:pt x="77" y="161"/>
                  <a:pt x="106" y="108"/>
                </a:cubicBezTo>
                <a:cubicBezTo>
                  <a:pt x="135" y="55"/>
                  <a:pt x="158" y="22"/>
                  <a:pt x="172" y="0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40823" name="Freeform 151"/>
          <p:cNvSpPr>
            <a:spLocks/>
          </p:cNvSpPr>
          <p:nvPr/>
        </p:nvSpPr>
        <p:spPr bwMode="auto">
          <a:xfrm>
            <a:off x="5600700" y="5381625"/>
            <a:ext cx="447675" cy="295275"/>
          </a:xfrm>
          <a:custGeom>
            <a:avLst/>
            <a:gdLst>
              <a:gd name="T0" fmla="*/ 0 w 228"/>
              <a:gd name="T1" fmla="*/ 2147483647 h 132"/>
              <a:gd name="T2" fmla="*/ 2147483647 w 228"/>
              <a:gd name="T3" fmla="*/ 2147483647 h 132"/>
              <a:gd name="T4" fmla="*/ 2147483647 w 228"/>
              <a:gd name="T5" fmla="*/ 0 h 132"/>
              <a:gd name="T6" fmla="*/ 0 60000 65536"/>
              <a:gd name="T7" fmla="*/ 0 60000 65536"/>
              <a:gd name="T8" fmla="*/ 0 60000 65536"/>
              <a:gd name="T9" fmla="*/ 0 w 228"/>
              <a:gd name="T10" fmla="*/ 0 h 132"/>
              <a:gd name="T11" fmla="*/ 228 w 228"/>
              <a:gd name="T12" fmla="*/ 132 h 13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8" h="132">
                <a:moveTo>
                  <a:pt x="0" y="132"/>
                </a:moveTo>
                <a:cubicBezTo>
                  <a:pt x="17" y="119"/>
                  <a:pt x="70" y="76"/>
                  <a:pt x="108" y="54"/>
                </a:cubicBezTo>
                <a:cubicBezTo>
                  <a:pt x="146" y="32"/>
                  <a:pt x="203" y="11"/>
                  <a:pt x="228" y="0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40824" name="Freeform 152"/>
          <p:cNvSpPr>
            <a:spLocks/>
          </p:cNvSpPr>
          <p:nvPr/>
        </p:nvSpPr>
        <p:spPr bwMode="auto">
          <a:xfrm>
            <a:off x="6143625" y="4848225"/>
            <a:ext cx="790575" cy="514350"/>
          </a:xfrm>
          <a:custGeom>
            <a:avLst/>
            <a:gdLst>
              <a:gd name="T0" fmla="*/ 0 w 498"/>
              <a:gd name="T1" fmla="*/ 2147483647 h 324"/>
              <a:gd name="T2" fmla="*/ 2147483647 w 498"/>
              <a:gd name="T3" fmla="*/ 2147483647 h 324"/>
              <a:gd name="T4" fmla="*/ 2147483647 w 498"/>
              <a:gd name="T5" fmla="*/ 0 h 324"/>
              <a:gd name="T6" fmla="*/ 0 60000 65536"/>
              <a:gd name="T7" fmla="*/ 0 60000 65536"/>
              <a:gd name="T8" fmla="*/ 0 60000 65536"/>
              <a:gd name="T9" fmla="*/ 0 w 498"/>
              <a:gd name="T10" fmla="*/ 0 h 324"/>
              <a:gd name="T11" fmla="*/ 498 w 498"/>
              <a:gd name="T12" fmla="*/ 324 h 3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98" h="324">
                <a:moveTo>
                  <a:pt x="0" y="324"/>
                </a:moveTo>
                <a:cubicBezTo>
                  <a:pt x="38" y="302"/>
                  <a:pt x="145" y="246"/>
                  <a:pt x="228" y="192"/>
                </a:cubicBezTo>
                <a:cubicBezTo>
                  <a:pt x="311" y="138"/>
                  <a:pt x="442" y="40"/>
                  <a:pt x="498" y="0"/>
                </a:cubicBezTo>
              </a:path>
            </a:pathLst>
          </a:custGeom>
          <a:noFill/>
          <a:ln w="57150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grpSp>
        <p:nvGrpSpPr>
          <p:cNvPr id="14" name="Group 156"/>
          <p:cNvGrpSpPr>
            <a:grpSpLocks/>
          </p:cNvGrpSpPr>
          <p:nvPr/>
        </p:nvGrpSpPr>
        <p:grpSpPr bwMode="auto">
          <a:xfrm>
            <a:off x="7029450" y="3867150"/>
            <a:ext cx="476250" cy="914400"/>
            <a:chOff x="4428" y="2436"/>
            <a:chExt cx="300" cy="576"/>
          </a:xfrm>
        </p:grpSpPr>
        <p:sp>
          <p:nvSpPr>
            <p:cNvPr id="117830" name="Freeform 153"/>
            <p:cNvSpPr>
              <a:spLocks/>
            </p:cNvSpPr>
            <p:nvPr/>
          </p:nvSpPr>
          <p:spPr bwMode="auto">
            <a:xfrm>
              <a:off x="4428" y="2838"/>
              <a:ext cx="150" cy="174"/>
            </a:xfrm>
            <a:custGeom>
              <a:avLst/>
              <a:gdLst>
                <a:gd name="T0" fmla="*/ 0 w 150"/>
                <a:gd name="T1" fmla="*/ 174 h 174"/>
                <a:gd name="T2" fmla="*/ 78 w 150"/>
                <a:gd name="T3" fmla="*/ 102 h 174"/>
                <a:gd name="T4" fmla="*/ 150 w 150"/>
                <a:gd name="T5" fmla="*/ 0 h 174"/>
                <a:gd name="T6" fmla="*/ 0 60000 65536"/>
                <a:gd name="T7" fmla="*/ 0 60000 65536"/>
                <a:gd name="T8" fmla="*/ 0 60000 65536"/>
                <a:gd name="T9" fmla="*/ 0 w 150"/>
                <a:gd name="T10" fmla="*/ 0 h 174"/>
                <a:gd name="T11" fmla="*/ 150 w 150"/>
                <a:gd name="T12" fmla="*/ 174 h 17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0" h="174">
                  <a:moveTo>
                    <a:pt x="0" y="174"/>
                  </a:moveTo>
                  <a:cubicBezTo>
                    <a:pt x="13" y="162"/>
                    <a:pt x="53" y="131"/>
                    <a:pt x="78" y="102"/>
                  </a:cubicBezTo>
                  <a:cubicBezTo>
                    <a:pt x="103" y="73"/>
                    <a:pt x="135" y="21"/>
                    <a:pt x="150" y="0"/>
                  </a:cubicBezTo>
                </a:path>
              </a:pathLst>
            </a:custGeom>
            <a:noFill/>
            <a:ln w="5715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31" name="Freeform 155"/>
            <p:cNvSpPr>
              <a:spLocks/>
            </p:cNvSpPr>
            <p:nvPr/>
          </p:nvSpPr>
          <p:spPr bwMode="auto">
            <a:xfrm>
              <a:off x="4604" y="2436"/>
              <a:ext cx="124" cy="361"/>
            </a:xfrm>
            <a:custGeom>
              <a:avLst/>
              <a:gdLst>
                <a:gd name="T0" fmla="*/ 0 w 124"/>
                <a:gd name="T1" fmla="*/ 361 h 361"/>
                <a:gd name="T2" fmla="*/ 76 w 124"/>
                <a:gd name="T3" fmla="*/ 138 h 361"/>
                <a:gd name="T4" fmla="*/ 124 w 124"/>
                <a:gd name="T5" fmla="*/ 0 h 361"/>
                <a:gd name="T6" fmla="*/ 0 60000 65536"/>
                <a:gd name="T7" fmla="*/ 0 60000 65536"/>
                <a:gd name="T8" fmla="*/ 0 60000 65536"/>
                <a:gd name="T9" fmla="*/ 0 w 124"/>
                <a:gd name="T10" fmla="*/ 0 h 361"/>
                <a:gd name="T11" fmla="*/ 124 w 124"/>
                <a:gd name="T12" fmla="*/ 361 h 36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4" h="361">
                  <a:moveTo>
                    <a:pt x="0" y="361"/>
                  </a:moveTo>
                  <a:cubicBezTo>
                    <a:pt x="13" y="324"/>
                    <a:pt x="55" y="198"/>
                    <a:pt x="76" y="138"/>
                  </a:cubicBezTo>
                  <a:cubicBezTo>
                    <a:pt x="97" y="78"/>
                    <a:pt x="114" y="29"/>
                    <a:pt x="124" y="0"/>
                  </a:cubicBezTo>
                </a:path>
              </a:pathLst>
            </a:custGeom>
            <a:noFill/>
            <a:ln w="57150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15" name="Group 142"/>
          <p:cNvGrpSpPr>
            <a:grpSpLocks/>
          </p:cNvGrpSpPr>
          <p:nvPr/>
        </p:nvGrpSpPr>
        <p:grpSpPr bwMode="auto">
          <a:xfrm>
            <a:off x="1270000" y="2573338"/>
            <a:ext cx="4538663" cy="3981450"/>
            <a:chOff x="800" y="1621"/>
            <a:chExt cx="2859" cy="2508"/>
          </a:xfrm>
        </p:grpSpPr>
        <p:sp>
          <p:nvSpPr>
            <p:cNvPr id="117818" name="Text Box 87"/>
            <p:cNvSpPr txBox="1">
              <a:spLocks noChangeArrowheads="1"/>
            </p:cNvSpPr>
            <p:nvPr/>
          </p:nvSpPr>
          <p:spPr bwMode="auto">
            <a:xfrm>
              <a:off x="1325" y="1974"/>
              <a:ext cx="167" cy="2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0" rIns="9144" bIns="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L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0</a:t>
              </a:r>
            </a:p>
          </p:txBody>
        </p:sp>
        <p:sp>
          <p:nvSpPr>
            <p:cNvPr id="117819" name="Line 93"/>
            <p:cNvSpPr>
              <a:spLocks noChangeShapeType="1"/>
            </p:cNvSpPr>
            <p:nvPr/>
          </p:nvSpPr>
          <p:spPr bwMode="auto">
            <a:xfrm flipV="1">
              <a:off x="1001" y="1760"/>
              <a:ext cx="37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820" name="Text Box 94"/>
            <p:cNvSpPr txBox="1">
              <a:spLocks noChangeArrowheads="1"/>
            </p:cNvSpPr>
            <p:nvPr/>
          </p:nvSpPr>
          <p:spPr bwMode="auto">
            <a:xfrm>
              <a:off x="800" y="1641"/>
              <a:ext cx="262" cy="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Q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0</a:t>
              </a:r>
            </a:p>
          </p:txBody>
        </p:sp>
        <p:sp>
          <p:nvSpPr>
            <p:cNvPr id="117821" name="Text Box 95"/>
            <p:cNvSpPr txBox="1">
              <a:spLocks noChangeArrowheads="1"/>
            </p:cNvSpPr>
            <p:nvPr/>
          </p:nvSpPr>
          <p:spPr bwMode="auto">
            <a:xfrm>
              <a:off x="3491" y="2078"/>
              <a:ext cx="168" cy="2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0" rIns="9144" bIns="0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Cordia New" charset="0"/>
                </a:rPr>
                <a:t>Q</a:t>
              </a:r>
              <a:r>
                <a:rPr lang="en-US" altLang="en-US" sz="2000" baseline="-25000">
                  <a:solidFill>
                    <a:schemeClr val="tx1"/>
                  </a:solidFill>
                  <a:latin typeface="Cordia New" charset="0"/>
                </a:rPr>
                <a:t>0</a:t>
              </a:r>
              <a:endParaRPr lang="en-US" altLang="en-US" sz="2000" baseline="-25000">
                <a:solidFill>
                  <a:schemeClr val="tx1"/>
                </a:solidFill>
                <a:latin typeface="Times New Roman" charset="0"/>
              </a:endParaRPr>
            </a:p>
          </p:txBody>
        </p:sp>
        <p:sp>
          <p:nvSpPr>
            <p:cNvPr id="117822" name="Text Box 99"/>
            <p:cNvSpPr txBox="1">
              <a:spLocks noChangeArrowheads="1"/>
            </p:cNvSpPr>
            <p:nvPr/>
          </p:nvSpPr>
          <p:spPr bwMode="auto">
            <a:xfrm>
              <a:off x="3147" y="1621"/>
              <a:ext cx="158" cy="24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288" tIns="18288" rIns="18288" bIns="18288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Q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0</a:t>
              </a:r>
            </a:p>
          </p:txBody>
        </p:sp>
        <p:sp>
          <p:nvSpPr>
            <p:cNvPr id="117823" name="Line 100"/>
            <p:cNvSpPr>
              <a:spLocks noChangeShapeType="1"/>
            </p:cNvSpPr>
            <p:nvPr/>
          </p:nvSpPr>
          <p:spPr bwMode="auto">
            <a:xfrm flipH="1">
              <a:off x="3536" y="3607"/>
              <a:ext cx="1" cy="29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824" name="Text Box 101"/>
            <p:cNvSpPr txBox="1">
              <a:spLocks noChangeArrowheads="1"/>
            </p:cNvSpPr>
            <p:nvPr/>
          </p:nvSpPr>
          <p:spPr bwMode="auto">
            <a:xfrm>
              <a:off x="3475" y="3882"/>
              <a:ext cx="168" cy="24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" tIns="9144" rIns="9144" bIns="9144"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ngsanaUPC" charset="0"/>
                </a:rPr>
                <a:t>Q</a:t>
              </a:r>
              <a:r>
                <a:rPr lang="en-US" altLang="en-US" sz="2000" baseline="-25000">
                  <a:solidFill>
                    <a:schemeClr val="tx1"/>
                  </a:solidFill>
                  <a:latin typeface="AngsanaUPC" charset="0"/>
                </a:rPr>
                <a:t>0</a:t>
              </a:r>
            </a:p>
          </p:txBody>
        </p:sp>
        <p:sp>
          <p:nvSpPr>
            <p:cNvPr id="117825" name="Rectangle 4"/>
            <p:cNvSpPr>
              <a:spLocks noChangeArrowheads="1"/>
            </p:cNvSpPr>
            <p:nvPr/>
          </p:nvSpPr>
          <p:spPr bwMode="auto">
            <a:xfrm>
              <a:off x="1390" y="1761"/>
              <a:ext cx="2137" cy="1821"/>
            </a:xfrm>
            <a:prstGeom prst="rect">
              <a:avLst/>
            </a:prstGeom>
            <a:noFill/>
            <a:ln w="19050">
              <a:solidFill>
                <a:srgbClr val="0066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26" name="Oval 82"/>
            <p:cNvSpPr>
              <a:spLocks noChangeAspect="1" noChangeArrowheads="1"/>
            </p:cNvSpPr>
            <p:nvPr/>
          </p:nvSpPr>
          <p:spPr bwMode="auto">
            <a:xfrm>
              <a:off x="3510" y="3545"/>
              <a:ext cx="57" cy="59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27" name="Oval 81"/>
            <p:cNvSpPr>
              <a:spLocks noChangeAspect="1" noChangeArrowheads="1"/>
            </p:cNvSpPr>
            <p:nvPr/>
          </p:nvSpPr>
          <p:spPr bwMode="auto">
            <a:xfrm>
              <a:off x="1364" y="3557"/>
              <a:ext cx="57" cy="56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28" name="Oval 83"/>
            <p:cNvSpPr>
              <a:spLocks noChangeAspect="1" noChangeArrowheads="1"/>
            </p:cNvSpPr>
            <p:nvPr/>
          </p:nvSpPr>
          <p:spPr bwMode="auto">
            <a:xfrm>
              <a:off x="1356" y="1736"/>
              <a:ext cx="57" cy="57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17829" name="Oval 122"/>
            <p:cNvSpPr>
              <a:spLocks noChangeAspect="1" noChangeArrowheads="1"/>
            </p:cNvSpPr>
            <p:nvPr/>
          </p:nvSpPr>
          <p:spPr bwMode="auto">
            <a:xfrm>
              <a:off x="3503" y="1733"/>
              <a:ext cx="57" cy="57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117815" name="Line 117"/>
          <p:cNvSpPr>
            <a:spLocks noChangeShapeType="1"/>
          </p:cNvSpPr>
          <p:nvPr/>
        </p:nvSpPr>
        <p:spPr bwMode="auto">
          <a:xfrm>
            <a:off x="5321300" y="6207125"/>
            <a:ext cx="2982913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816" name="Line 90"/>
          <p:cNvSpPr>
            <a:spLocks noChangeShapeType="1"/>
          </p:cNvSpPr>
          <p:nvPr/>
        </p:nvSpPr>
        <p:spPr bwMode="auto">
          <a:xfrm>
            <a:off x="1598613" y="3149600"/>
            <a:ext cx="2982912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817" name="AutoShape 160">
            <a:hlinkClick r:id="rId3" action="ppaction://hlinkfile" highlightClick="1"/>
          </p:cNvPr>
          <p:cNvSpPr>
            <a:spLocks noChangeArrowheads="1"/>
          </p:cNvSpPr>
          <p:nvPr/>
        </p:nvSpPr>
        <p:spPr bwMode="auto">
          <a:xfrm>
            <a:off x="8653463" y="6284913"/>
            <a:ext cx="317500" cy="396875"/>
          </a:xfrm>
          <a:prstGeom prst="actionButtonDocumen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540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500"/>
                                        <p:tgtEl>
                                          <p:spTgt spid="540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500"/>
                                        <p:tgtEl>
                                          <p:spTgt spid="540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822" grpId="0" animBg="1"/>
      <p:bldP spid="540823" grpId="0" animBg="1"/>
      <p:bldP spid="54082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Fixed Cost Versus Sunk Cost</a:t>
            </a:r>
          </a:p>
        </p:txBody>
      </p:sp>
      <p:sp>
        <p:nvSpPr>
          <p:cNvPr id="380931" name="Rectangle 3"/>
          <p:cNvSpPr>
            <a:spLocks noGrp="1" noChangeArrowheads="1"/>
          </p:cNvSpPr>
          <p:nvPr>
            <p:ph idx="1"/>
          </p:nvPr>
        </p:nvSpPr>
        <p:spPr>
          <a:xfrm>
            <a:off x="927100" y="1270000"/>
            <a:ext cx="7756525" cy="4713288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Fixed cost and sunk cost are often confused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Fixed Cost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Cost paid by a firm that is in business regardless of the level of output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It is avoidable when the firm exit the market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Sunk Cost 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Cost that have been incurred and cannot be recovered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It is not avoidable when the firm exit the market </a:t>
            </a:r>
          </a:p>
        </p:txBody>
      </p:sp>
      <p:sp>
        <p:nvSpPr>
          <p:cNvPr id="11981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14F6B1A-61B9-AF44-A34D-53634E649F3A}" type="slidenum">
              <a:rPr lang="en-US" altLang="en-US" sz="2600">
                <a:solidFill>
                  <a:srgbClr val="000000"/>
                </a:solidFill>
              </a:rPr>
              <a:pPr/>
              <a:t>45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0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0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0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09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0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0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09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0931" grpId="0" build="p" bldLvl="2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Fixed Cost Versus Sunk Cost</a:t>
            </a:r>
          </a:p>
        </p:txBody>
      </p:sp>
      <p:sp>
        <p:nvSpPr>
          <p:cNvPr id="376835" name="Rectangle 3"/>
          <p:cNvSpPr>
            <a:spLocks noGrp="1" noChangeArrowheads="1"/>
          </p:cNvSpPr>
          <p:nvPr>
            <p:ph idx="1"/>
          </p:nvPr>
        </p:nvSpPr>
        <p:spPr>
          <a:xfrm>
            <a:off x="823913" y="1065213"/>
            <a:ext cx="7935912" cy="4791075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Angsana New" charset="0"/>
              </a:rPr>
              <a:t>Example: You are about to invest to make a casting mold worth ฿50 Th. The mold is specifically designed and cannot be used for other things.</a:t>
            </a:r>
          </a:p>
          <a:p>
            <a:pPr eaLnBrk="1" hangingPunct="1"/>
            <a:r>
              <a:rPr lang="en-US" altLang="en-US" sz="3600">
                <a:latin typeface="Angsana New" charset="0"/>
              </a:rPr>
              <a:t>Before the payment is done, the investment is avoidable, so it is not a sunk cost.</a:t>
            </a:r>
          </a:p>
          <a:p>
            <a:pPr lvl="1" eaLnBrk="1" hangingPunct="1"/>
            <a:r>
              <a:rPr lang="en-US" altLang="en-US" sz="3200">
                <a:latin typeface="Angsana New" charset="0"/>
              </a:rPr>
              <a:t>It is a fixed cost and can be used for making decision whether you should continue your business or not. </a:t>
            </a:r>
          </a:p>
          <a:p>
            <a:pPr eaLnBrk="1" hangingPunct="1"/>
            <a:r>
              <a:rPr lang="en-US" altLang="en-US" sz="3600">
                <a:latin typeface="Angsana New" charset="0"/>
              </a:rPr>
              <a:t>After the payment is done, the cost is sunk.</a:t>
            </a:r>
          </a:p>
          <a:p>
            <a:pPr lvl="1" eaLnBrk="1" hangingPunct="1"/>
            <a:r>
              <a:rPr lang="en-US" altLang="en-US" sz="3200">
                <a:latin typeface="Angsana New" charset="0"/>
              </a:rPr>
              <a:t>The cost should not be used for making decision whether you should continue your business or not.  </a:t>
            </a:r>
          </a:p>
        </p:txBody>
      </p:sp>
      <p:sp>
        <p:nvSpPr>
          <p:cNvPr id="12186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876B5C6-9A4C-FC43-88D1-AC682D252E9A}" type="slidenum">
              <a:rPr lang="en-US" altLang="en-US" sz="2600">
                <a:solidFill>
                  <a:srgbClr val="000000"/>
                </a:solidFill>
              </a:rPr>
              <a:pPr/>
              <a:t>46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6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6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6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6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6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6835" grpId="0" build="p" bldLvl="2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Measuring Costs</a:t>
            </a:r>
          </a:p>
        </p:txBody>
      </p:sp>
      <p:sp>
        <p:nvSpPr>
          <p:cNvPr id="38502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44600"/>
            <a:ext cx="7772400" cy="222747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Average Total Cost (ATC)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Cost per unit of output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Also equals average fixed cost (AFC) plus average variable cost (AVC). </a:t>
            </a:r>
          </a:p>
        </p:txBody>
      </p:sp>
      <p:sp>
        <p:nvSpPr>
          <p:cNvPr id="12391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ED0E9ED-3DB1-BD4F-8C58-8C2F69D50315}" type="slidenum">
              <a:rPr lang="en-US" altLang="en-US" sz="2600">
                <a:solidFill>
                  <a:srgbClr val="000000"/>
                </a:solidFill>
              </a:rPr>
              <a:pPr/>
              <a:t>47</a:t>
            </a:fld>
            <a:endParaRPr lang="en-US" altLang="en-US" sz="260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782418" y="4046717"/>
                <a:ext cx="4831185" cy="2075037"/>
              </a:xfrm>
              <a:prstGeom prst="rect">
                <a:avLst/>
              </a:prstGeom>
              <a:solidFill>
                <a:srgbClr val="DAEDD1"/>
              </a:solidFill>
              <a:ln>
                <a:solidFill>
                  <a:schemeClr val="tx1"/>
                </a:solidFill>
              </a:ln>
            </p:spPr>
            <p:txBody>
              <a:bodyPr wrap="none" lIns="251999" tIns="72000" rIns="324000" bIns="72000" rtlCol="0">
                <a:spAutoFit/>
              </a:bodyPr>
              <a:lstStyle/>
              <a:p>
                <a:r>
                  <a:rPr lang="en-US" sz="4000" b="0" dirty="0">
                    <a:solidFill>
                      <a:schemeClr val="tx1"/>
                    </a:solidFill>
                    <a:latin typeface="Angsana New" charset="0"/>
                    <a:ea typeface="Angsana New" charset="0"/>
                    <a:cs typeface="Angsana New" charset="0"/>
                  </a:rPr>
                  <a:t>ATC</a:t>
                </a:r>
                <a:r>
                  <a:rPr lang="en-US" sz="4000" i="1" dirty="0">
                    <a:solidFill>
                      <a:schemeClr val="tx1"/>
                    </a:solidFill>
                    <a:latin typeface="Angsana New" charset="0"/>
                    <a:ea typeface="Angsana New" charset="0"/>
                    <a:cs typeface="Angsana New" charset="0"/>
                  </a:rPr>
                  <a:t> 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ngsana New" charset="0"/>
                            <a:cs typeface="Angsana New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4000" b="0">
                            <a:solidFill>
                              <a:schemeClr val="tx1"/>
                            </a:solidFill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TC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000" b="0">
                            <a:solidFill>
                              <a:schemeClr val="tx1"/>
                            </a:solidFill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q</m:t>
                        </m:r>
                      </m:den>
                    </m:f>
                  </m:oMath>
                </a14:m>
                <a:r>
                  <a:rPr lang="en-US" sz="4000" b="0" dirty="0">
                    <a:solidFill>
                      <a:schemeClr val="tx1"/>
                    </a:solidFill>
                    <a:latin typeface="Angsana New" charset="0"/>
                    <a:ea typeface="Angsana New" charset="0"/>
                    <a:cs typeface="Angsana New" charset="0"/>
                  </a:rPr>
                  <a:t>   =   AFC  + AVC</a:t>
                </a:r>
              </a:p>
              <a:p>
                <a:r>
                  <a:rPr lang="en-US" sz="4000" b="0" dirty="0">
                    <a:solidFill>
                      <a:schemeClr val="tx1"/>
                    </a:solidFill>
                    <a:latin typeface="Angsana New" charset="0"/>
                    <a:ea typeface="Angsana New" charset="0"/>
                    <a:cs typeface="Angsana New" charset="0"/>
                  </a:rPr>
                  <a:t>ATC</a:t>
                </a:r>
                <a:r>
                  <a:rPr lang="en-US" sz="4000" i="1" dirty="0">
                    <a:solidFill>
                      <a:schemeClr val="tx1"/>
                    </a:solidFill>
                    <a:latin typeface="Angsana New" charset="0"/>
                    <a:ea typeface="Angsana New" charset="0"/>
                    <a:cs typeface="Angsana New" charset="0"/>
                  </a:rPr>
                  <a:t> 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ngsana New" charset="0"/>
                            <a:cs typeface="Angsana New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TFC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q</m:t>
                        </m:r>
                      </m:den>
                    </m:f>
                  </m:oMath>
                </a14:m>
                <a:r>
                  <a:rPr lang="en-US" sz="4000" i="1" dirty="0">
                    <a:solidFill>
                      <a:schemeClr val="tx1"/>
                    </a:solidFill>
                    <a:latin typeface="Angsana New" charset="0"/>
                    <a:ea typeface="Angsana New" charset="0"/>
                    <a:cs typeface="Angsana New" charset="0"/>
                  </a:rPr>
                  <a:t>  +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ngsana New" charset="0"/>
                            <a:cs typeface="Angsana New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TVC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q</m:t>
                        </m:r>
                      </m:den>
                    </m:f>
                  </m:oMath>
                </a14:m>
                <a:endParaRPr lang="en-US" sz="4000" i="1" dirty="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2418" y="4046717"/>
                <a:ext cx="4831185" cy="2075037"/>
              </a:xfrm>
              <a:prstGeom prst="rect">
                <a:avLst/>
              </a:prstGeom>
              <a:blipFill rotWithShape="0">
                <a:blip r:embed="rId3"/>
                <a:stretch>
                  <a:fillRect l="-1006" b="-2924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5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5027" grpId="0" build="p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Measuring Costs</a:t>
            </a:r>
          </a:p>
        </p:txBody>
      </p:sp>
      <p:sp>
        <p:nvSpPr>
          <p:cNvPr id="3840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Marginal Cost (MC):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The cost of expanding output by one unit.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Fixed cost have no impact on marginal cost, so it can be written as:</a:t>
            </a:r>
          </a:p>
        </p:txBody>
      </p:sp>
      <p:sp>
        <p:nvSpPr>
          <p:cNvPr id="12595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142682F-EEE5-FC44-8710-960060263365}" type="slidenum">
              <a:rPr lang="en-US" altLang="en-US" sz="2600">
                <a:solidFill>
                  <a:srgbClr val="000000"/>
                </a:solidFill>
              </a:rPr>
              <a:pPr/>
              <a:t>48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aphicFrame>
        <p:nvGraphicFramePr>
          <p:cNvPr id="384004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1870075" y="4132263"/>
          <a:ext cx="5842000" cy="184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790700" imgH="558800" progId="Equation.DSMT4">
                  <p:embed/>
                </p:oleObj>
              </mc:Choice>
              <mc:Fallback>
                <p:oleObj name="Equation" r:id="rId3" imgW="1790700" imgH="558800" progId="Equation.DSMT4">
                  <p:embed/>
                  <p:pic>
                    <p:nvPicPr>
                      <p:cNvPr id="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0075" y="4132263"/>
                        <a:ext cx="5842000" cy="1849437"/>
                      </a:xfrm>
                      <a:prstGeom prst="rect">
                        <a:avLst/>
                      </a:prstGeom>
                      <a:solidFill>
                        <a:srgbClr val="DAEDD1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4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4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4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4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4003" grpId="0" build="p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Cost Curves for a Firm</a:t>
            </a:r>
          </a:p>
        </p:txBody>
      </p:sp>
      <p:sp>
        <p:nvSpPr>
          <p:cNvPr id="12800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0820BF3-4F85-BF4C-95F1-C10C592DB79F}" type="slidenum">
              <a:rPr lang="en-US" altLang="en-US" sz="2600">
                <a:solidFill>
                  <a:srgbClr val="000000"/>
                </a:solidFill>
              </a:rPr>
              <a:pPr/>
              <a:t>49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128004" name="Group 3"/>
          <p:cNvGrpSpPr>
            <a:grpSpLocks/>
          </p:cNvGrpSpPr>
          <p:nvPr/>
        </p:nvGrpSpPr>
        <p:grpSpPr bwMode="auto">
          <a:xfrm>
            <a:off x="884238" y="1676400"/>
            <a:ext cx="8258175" cy="4643438"/>
            <a:chOff x="557" y="1056"/>
            <a:chExt cx="5202" cy="2925"/>
          </a:xfrm>
        </p:grpSpPr>
        <p:sp>
          <p:nvSpPr>
            <p:cNvPr id="128022" name="Line 4"/>
            <p:cNvSpPr>
              <a:spLocks noChangeShapeType="1"/>
            </p:cNvSpPr>
            <p:nvPr/>
          </p:nvSpPr>
          <p:spPr bwMode="auto">
            <a:xfrm>
              <a:off x="1392" y="1098"/>
              <a:ext cx="0" cy="268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023" name="Line 5"/>
            <p:cNvSpPr>
              <a:spLocks noChangeShapeType="1"/>
            </p:cNvSpPr>
            <p:nvPr/>
          </p:nvSpPr>
          <p:spPr bwMode="auto">
            <a:xfrm>
              <a:off x="1395" y="3768"/>
              <a:ext cx="371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8024" name="Rectangle 6"/>
            <p:cNvSpPr>
              <a:spLocks noChangeArrowheads="1"/>
            </p:cNvSpPr>
            <p:nvPr/>
          </p:nvSpPr>
          <p:spPr bwMode="auto">
            <a:xfrm>
              <a:off x="5226" y="3708"/>
              <a:ext cx="533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Output</a:t>
              </a:r>
            </a:p>
          </p:txBody>
        </p:sp>
        <p:sp>
          <p:nvSpPr>
            <p:cNvPr id="128025" name="Rectangle 7"/>
            <p:cNvSpPr>
              <a:spLocks noChangeArrowheads="1"/>
            </p:cNvSpPr>
            <p:nvPr/>
          </p:nvSpPr>
          <p:spPr bwMode="auto">
            <a:xfrm>
              <a:off x="557" y="1056"/>
              <a:ext cx="434" cy="4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Cost</a:t>
              </a:r>
            </a:p>
            <a:p>
              <a:pPr algn="r"/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($ per</a:t>
              </a:r>
            </a:p>
            <a:p>
              <a:pPr algn="r"/>
              <a:r>
                <a:rPr lang="en-US" altLang="en-US" sz="1400">
                  <a:solidFill>
                    <a:schemeClr val="tx1"/>
                  </a:solidFill>
                  <a:latin typeface="Arial" charset="0"/>
                </a:rPr>
                <a:t>year)</a:t>
              </a:r>
            </a:p>
          </p:txBody>
        </p:sp>
        <p:sp>
          <p:nvSpPr>
            <p:cNvPr id="128026" name="Rectangle 8"/>
            <p:cNvSpPr>
              <a:spLocks noChangeArrowheads="1"/>
            </p:cNvSpPr>
            <p:nvPr/>
          </p:nvSpPr>
          <p:spPr bwMode="auto">
            <a:xfrm>
              <a:off x="1008" y="3103"/>
              <a:ext cx="35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100</a:t>
              </a:r>
            </a:p>
          </p:txBody>
        </p:sp>
        <p:sp>
          <p:nvSpPr>
            <p:cNvPr id="128027" name="Rectangle 9"/>
            <p:cNvSpPr>
              <a:spLocks noChangeArrowheads="1"/>
            </p:cNvSpPr>
            <p:nvPr/>
          </p:nvSpPr>
          <p:spPr bwMode="auto">
            <a:xfrm>
              <a:off x="1008" y="2437"/>
              <a:ext cx="35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200</a:t>
              </a:r>
            </a:p>
          </p:txBody>
        </p:sp>
        <p:sp>
          <p:nvSpPr>
            <p:cNvPr id="128028" name="Rectangle 10"/>
            <p:cNvSpPr>
              <a:spLocks noChangeArrowheads="1"/>
            </p:cNvSpPr>
            <p:nvPr/>
          </p:nvSpPr>
          <p:spPr bwMode="auto">
            <a:xfrm>
              <a:off x="1005" y="1770"/>
              <a:ext cx="35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300</a:t>
              </a:r>
            </a:p>
          </p:txBody>
        </p:sp>
        <p:sp>
          <p:nvSpPr>
            <p:cNvPr id="128029" name="Rectangle 11"/>
            <p:cNvSpPr>
              <a:spLocks noChangeArrowheads="1"/>
            </p:cNvSpPr>
            <p:nvPr/>
          </p:nvSpPr>
          <p:spPr bwMode="auto">
            <a:xfrm>
              <a:off x="1005" y="1104"/>
              <a:ext cx="35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400</a:t>
              </a:r>
            </a:p>
          </p:txBody>
        </p:sp>
        <p:sp>
          <p:nvSpPr>
            <p:cNvPr id="128030" name="Rectangle 12"/>
            <p:cNvSpPr>
              <a:spLocks noChangeArrowheads="1"/>
            </p:cNvSpPr>
            <p:nvPr/>
          </p:nvSpPr>
          <p:spPr bwMode="auto">
            <a:xfrm>
              <a:off x="1201" y="3771"/>
              <a:ext cx="1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0</a:t>
              </a:r>
            </a:p>
          </p:txBody>
        </p:sp>
        <p:sp>
          <p:nvSpPr>
            <p:cNvPr id="128031" name="Rectangle 13"/>
            <p:cNvSpPr>
              <a:spLocks noChangeArrowheads="1"/>
            </p:cNvSpPr>
            <p:nvPr/>
          </p:nvSpPr>
          <p:spPr bwMode="auto">
            <a:xfrm>
              <a:off x="1538" y="3771"/>
              <a:ext cx="1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128032" name="Rectangle 14"/>
            <p:cNvSpPr>
              <a:spLocks noChangeArrowheads="1"/>
            </p:cNvSpPr>
            <p:nvPr/>
          </p:nvSpPr>
          <p:spPr bwMode="auto">
            <a:xfrm>
              <a:off x="1790" y="3771"/>
              <a:ext cx="1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128033" name="Rectangle 15"/>
            <p:cNvSpPr>
              <a:spLocks noChangeArrowheads="1"/>
            </p:cNvSpPr>
            <p:nvPr/>
          </p:nvSpPr>
          <p:spPr bwMode="auto">
            <a:xfrm>
              <a:off x="2042" y="3771"/>
              <a:ext cx="1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3</a:t>
              </a:r>
            </a:p>
          </p:txBody>
        </p:sp>
        <p:sp>
          <p:nvSpPr>
            <p:cNvPr id="128034" name="Rectangle 16"/>
            <p:cNvSpPr>
              <a:spLocks noChangeArrowheads="1"/>
            </p:cNvSpPr>
            <p:nvPr/>
          </p:nvSpPr>
          <p:spPr bwMode="auto">
            <a:xfrm>
              <a:off x="2294" y="3771"/>
              <a:ext cx="1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4</a:t>
              </a:r>
            </a:p>
          </p:txBody>
        </p:sp>
        <p:sp>
          <p:nvSpPr>
            <p:cNvPr id="128035" name="Rectangle 17"/>
            <p:cNvSpPr>
              <a:spLocks noChangeArrowheads="1"/>
            </p:cNvSpPr>
            <p:nvPr/>
          </p:nvSpPr>
          <p:spPr bwMode="auto">
            <a:xfrm>
              <a:off x="2546" y="3771"/>
              <a:ext cx="1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5</a:t>
              </a:r>
            </a:p>
          </p:txBody>
        </p:sp>
        <p:sp>
          <p:nvSpPr>
            <p:cNvPr id="128036" name="Rectangle 18"/>
            <p:cNvSpPr>
              <a:spLocks noChangeArrowheads="1"/>
            </p:cNvSpPr>
            <p:nvPr/>
          </p:nvSpPr>
          <p:spPr bwMode="auto">
            <a:xfrm>
              <a:off x="2798" y="3771"/>
              <a:ext cx="1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6</a:t>
              </a:r>
            </a:p>
          </p:txBody>
        </p:sp>
        <p:sp>
          <p:nvSpPr>
            <p:cNvPr id="128037" name="Rectangle 19"/>
            <p:cNvSpPr>
              <a:spLocks noChangeArrowheads="1"/>
            </p:cNvSpPr>
            <p:nvPr/>
          </p:nvSpPr>
          <p:spPr bwMode="auto">
            <a:xfrm>
              <a:off x="3049" y="3771"/>
              <a:ext cx="1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7</a:t>
              </a:r>
            </a:p>
          </p:txBody>
        </p:sp>
        <p:sp>
          <p:nvSpPr>
            <p:cNvPr id="128038" name="Rectangle 20"/>
            <p:cNvSpPr>
              <a:spLocks noChangeArrowheads="1"/>
            </p:cNvSpPr>
            <p:nvPr/>
          </p:nvSpPr>
          <p:spPr bwMode="auto">
            <a:xfrm>
              <a:off x="3301" y="3771"/>
              <a:ext cx="1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8</a:t>
              </a:r>
            </a:p>
          </p:txBody>
        </p:sp>
        <p:sp>
          <p:nvSpPr>
            <p:cNvPr id="128039" name="Rectangle 21"/>
            <p:cNvSpPr>
              <a:spLocks noChangeArrowheads="1"/>
            </p:cNvSpPr>
            <p:nvPr/>
          </p:nvSpPr>
          <p:spPr bwMode="auto">
            <a:xfrm>
              <a:off x="3553" y="3771"/>
              <a:ext cx="185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9</a:t>
              </a:r>
            </a:p>
          </p:txBody>
        </p:sp>
        <p:sp>
          <p:nvSpPr>
            <p:cNvPr id="128040" name="Rectangle 22"/>
            <p:cNvSpPr>
              <a:spLocks noChangeArrowheads="1"/>
            </p:cNvSpPr>
            <p:nvPr/>
          </p:nvSpPr>
          <p:spPr bwMode="auto">
            <a:xfrm>
              <a:off x="3805" y="3771"/>
              <a:ext cx="256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  <p:sp>
          <p:nvSpPr>
            <p:cNvPr id="128041" name="Rectangle 23"/>
            <p:cNvSpPr>
              <a:spLocks noChangeArrowheads="1"/>
            </p:cNvSpPr>
            <p:nvPr/>
          </p:nvSpPr>
          <p:spPr bwMode="auto">
            <a:xfrm>
              <a:off x="4153" y="3771"/>
              <a:ext cx="256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11</a:t>
              </a:r>
            </a:p>
          </p:txBody>
        </p:sp>
        <p:sp>
          <p:nvSpPr>
            <p:cNvPr id="128042" name="Rectangle 24"/>
            <p:cNvSpPr>
              <a:spLocks noChangeArrowheads="1"/>
            </p:cNvSpPr>
            <p:nvPr/>
          </p:nvSpPr>
          <p:spPr bwMode="auto">
            <a:xfrm>
              <a:off x="4501" y="3771"/>
              <a:ext cx="256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12</a:t>
              </a:r>
            </a:p>
          </p:txBody>
        </p:sp>
        <p:sp>
          <p:nvSpPr>
            <p:cNvPr id="128043" name="Rectangle 25"/>
            <p:cNvSpPr>
              <a:spLocks noChangeArrowheads="1"/>
            </p:cNvSpPr>
            <p:nvPr/>
          </p:nvSpPr>
          <p:spPr bwMode="auto">
            <a:xfrm>
              <a:off x="4849" y="3771"/>
              <a:ext cx="256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>
                  <a:solidFill>
                    <a:schemeClr val="tx1"/>
                  </a:solidFill>
                  <a:latin typeface="Arial" charset="0"/>
                </a:rPr>
                <a:t>13</a:t>
              </a:r>
            </a:p>
          </p:txBody>
        </p:sp>
      </p:grpSp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2198688" y="2055813"/>
            <a:ext cx="4943475" cy="3959225"/>
            <a:chOff x="1385" y="1295"/>
            <a:chExt cx="3114" cy="2494"/>
          </a:xfrm>
        </p:grpSpPr>
        <p:sp>
          <p:nvSpPr>
            <p:cNvPr id="128020" name="Freeform 27"/>
            <p:cNvSpPr>
              <a:spLocks/>
            </p:cNvSpPr>
            <p:nvPr/>
          </p:nvSpPr>
          <p:spPr bwMode="auto">
            <a:xfrm>
              <a:off x="1385" y="1460"/>
              <a:ext cx="2757" cy="2329"/>
            </a:xfrm>
            <a:custGeom>
              <a:avLst/>
              <a:gdLst>
                <a:gd name="T0" fmla="*/ 12 w 2757"/>
                <a:gd name="T1" fmla="*/ 2329 h 2329"/>
                <a:gd name="T2" fmla="*/ 67 w 2757"/>
                <a:gd name="T3" fmla="*/ 2170 h 2329"/>
                <a:gd name="T4" fmla="*/ 414 w 2757"/>
                <a:gd name="T5" fmla="*/ 1893 h 2329"/>
                <a:gd name="T6" fmla="*/ 2000 w 2757"/>
                <a:gd name="T7" fmla="*/ 1049 h 2329"/>
                <a:gd name="T8" fmla="*/ 2757 w 2757"/>
                <a:gd name="T9" fmla="*/ 0 h 23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57"/>
                <a:gd name="T16" fmla="*/ 0 h 2329"/>
                <a:gd name="T17" fmla="*/ 2757 w 2757"/>
                <a:gd name="T18" fmla="*/ 2329 h 23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57" h="2329">
                  <a:moveTo>
                    <a:pt x="12" y="2329"/>
                  </a:moveTo>
                  <a:cubicBezTo>
                    <a:pt x="21" y="2303"/>
                    <a:pt x="0" y="2243"/>
                    <a:pt x="67" y="2170"/>
                  </a:cubicBezTo>
                  <a:cubicBezTo>
                    <a:pt x="134" y="2097"/>
                    <a:pt x="92" y="2080"/>
                    <a:pt x="414" y="1893"/>
                  </a:cubicBezTo>
                  <a:cubicBezTo>
                    <a:pt x="736" y="1706"/>
                    <a:pt x="1609" y="1364"/>
                    <a:pt x="2000" y="1049"/>
                  </a:cubicBezTo>
                  <a:cubicBezTo>
                    <a:pt x="2391" y="734"/>
                    <a:pt x="2599" y="218"/>
                    <a:pt x="2757" y="0"/>
                  </a:cubicBez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28021" name="Rectangle 28"/>
            <p:cNvSpPr>
              <a:spLocks noChangeArrowheads="1"/>
            </p:cNvSpPr>
            <p:nvPr/>
          </p:nvSpPr>
          <p:spPr bwMode="auto">
            <a:xfrm>
              <a:off x="4163" y="1295"/>
              <a:ext cx="336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VC</a:t>
              </a:r>
            </a:p>
          </p:txBody>
        </p:sp>
      </p:grpSp>
      <p:sp>
        <p:nvSpPr>
          <p:cNvPr id="538653" name="Rectangle 29"/>
          <p:cNvSpPr>
            <a:spLocks noChangeArrowheads="1"/>
          </p:cNvSpPr>
          <p:nvPr/>
        </p:nvSpPr>
        <p:spPr bwMode="auto">
          <a:xfrm>
            <a:off x="6464300" y="2976563"/>
            <a:ext cx="1844675" cy="137795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/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Variable cost</a:t>
            </a:r>
          </a:p>
          <a:p>
            <a:pPr algn="ctr"/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increases with </a:t>
            </a:r>
          </a:p>
          <a:p>
            <a:pPr algn="ctr"/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production and</a:t>
            </a:r>
          </a:p>
          <a:p>
            <a:pPr algn="ctr"/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the rate varies with</a:t>
            </a:r>
          </a:p>
          <a:p>
            <a:pPr algn="ctr"/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increasing &amp;</a:t>
            </a:r>
          </a:p>
          <a:p>
            <a:pPr algn="ctr"/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decreasing returns.</a:t>
            </a:r>
          </a:p>
        </p:txBody>
      </p:sp>
      <p:grpSp>
        <p:nvGrpSpPr>
          <p:cNvPr id="4" name="Group 30"/>
          <p:cNvGrpSpPr>
            <a:grpSpLocks/>
          </p:cNvGrpSpPr>
          <p:nvPr/>
        </p:nvGrpSpPr>
        <p:grpSpPr bwMode="auto">
          <a:xfrm>
            <a:off x="2198688" y="1431925"/>
            <a:ext cx="4652962" cy="4119563"/>
            <a:chOff x="1385" y="902"/>
            <a:chExt cx="2931" cy="2595"/>
          </a:xfrm>
        </p:grpSpPr>
        <p:sp>
          <p:nvSpPr>
            <p:cNvPr id="128018" name="Freeform 31"/>
            <p:cNvSpPr>
              <a:spLocks/>
            </p:cNvSpPr>
            <p:nvPr/>
          </p:nvSpPr>
          <p:spPr bwMode="auto">
            <a:xfrm>
              <a:off x="1385" y="1168"/>
              <a:ext cx="2757" cy="2329"/>
            </a:xfrm>
            <a:custGeom>
              <a:avLst/>
              <a:gdLst>
                <a:gd name="T0" fmla="*/ 12 w 2757"/>
                <a:gd name="T1" fmla="*/ 2329 h 2329"/>
                <a:gd name="T2" fmla="*/ 67 w 2757"/>
                <a:gd name="T3" fmla="*/ 2170 h 2329"/>
                <a:gd name="T4" fmla="*/ 414 w 2757"/>
                <a:gd name="T5" fmla="*/ 1893 h 2329"/>
                <a:gd name="T6" fmla="*/ 2000 w 2757"/>
                <a:gd name="T7" fmla="*/ 1049 h 2329"/>
                <a:gd name="T8" fmla="*/ 2757 w 2757"/>
                <a:gd name="T9" fmla="*/ 0 h 23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57"/>
                <a:gd name="T16" fmla="*/ 0 h 2329"/>
                <a:gd name="T17" fmla="*/ 2757 w 2757"/>
                <a:gd name="T18" fmla="*/ 2329 h 23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57" h="2329">
                  <a:moveTo>
                    <a:pt x="12" y="2329"/>
                  </a:moveTo>
                  <a:cubicBezTo>
                    <a:pt x="21" y="2303"/>
                    <a:pt x="0" y="2243"/>
                    <a:pt x="67" y="2170"/>
                  </a:cubicBezTo>
                  <a:cubicBezTo>
                    <a:pt x="134" y="2097"/>
                    <a:pt x="92" y="2080"/>
                    <a:pt x="414" y="1893"/>
                  </a:cubicBezTo>
                  <a:cubicBezTo>
                    <a:pt x="736" y="1706"/>
                    <a:pt x="1609" y="1364"/>
                    <a:pt x="2000" y="1049"/>
                  </a:cubicBezTo>
                  <a:cubicBezTo>
                    <a:pt x="2391" y="734"/>
                    <a:pt x="2599" y="218"/>
                    <a:pt x="2757" y="0"/>
                  </a:cubicBez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128019" name="Rectangle 32"/>
            <p:cNvSpPr>
              <a:spLocks noChangeArrowheads="1"/>
            </p:cNvSpPr>
            <p:nvPr/>
          </p:nvSpPr>
          <p:spPr bwMode="auto">
            <a:xfrm>
              <a:off x="3989" y="902"/>
              <a:ext cx="32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solidFill>
                    <a:schemeClr val="tx1"/>
                  </a:solidFill>
                  <a:latin typeface="Arial" charset="0"/>
                </a:rPr>
                <a:t>TC</a:t>
              </a:r>
            </a:p>
          </p:txBody>
        </p:sp>
      </p:grpSp>
      <p:sp>
        <p:nvSpPr>
          <p:cNvPr id="538657" name="Rectangle 33"/>
          <p:cNvSpPr>
            <a:spLocks noChangeArrowheads="1"/>
          </p:cNvSpPr>
          <p:nvPr/>
        </p:nvSpPr>
        <p:spPr bwMode="auto">
          <a:xfrm>
            <a:off x="3913188" y="2000250"/>
            <a:ext cx="1492250" cy="10795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Total cost</a:t>
            </a:r>
          </a:p>
          <a:p>
            <a:pPr algn="ct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is the vertical</a:t>
            </a:r>
          </a:p>
          <a:p>
            <a:pPr algn="ct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sum of FC </a:t>
            </a:r>
          </a:p>
          <a:p>
            <a:pPr algn="ctr"/>
            <a:r>
              <a:rPr lang="en-US" altLang="en-US" sz="1600">
                <a:solidFill>
                  <a:schemeClr val="tx1"/>
                </a:solidFill>
                <a:latin typeface="Arial" charset="0"/>
              </a:rPr>
              <a:t>and VC.</a:t>
            </a:r>
          </a:p>
        </p:txBody>
      </p: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1693863" y="5259388"/>
            <a:ext cx="6862762" cy="454025"/>
            <a:chOff x="1067" y="3313"/>
            <a:chExt cx="4323" cy="286"/>
          </a:xfrm>
        </p:grpSpPr>
        <p:grpSp>
          <p:nvGrpSpPr>
            <p:cNvPr id="128014" name="Group 35"/>
            <p:cNvGrpSpPr>
              <a:grpSpLocks/>
            </p:cNvGrpSpPr>
            <p:nvPr/>
          </p:nvGrpSpPr>
          <p:grpSpPr bwMode="auto">
            <a:xfrm>
              <a:off x="1410" y="3313"/>
              <a:ext cx="3980" cy="229"/>
              <a:chOff x="1410" y="3313"/>
              <a:chExt cx="3980" cy="229"/>
            </a:xfrm>
          </p:grpSpPr>
          <p:sp>
            <p:nvSpPr>
              <p:cNvPr id="128016" name="Line 36"/>
              <p:cNvSpPr>
                <a:spLocks noChangeShapeType="1"/>
              </p:cNvSpPr>
              <p:nvPr/>
            </p:nvSpPr>
            <p:spPr bwMode="auto">
              <a:xfrm>
                <a:off x="1410" y="3504"/>
                <a:ext cx="3566" cy="0"/>
              </a:xfrm>
              <a:prstGeom prst="line">
                <a:avLst/>
              </a:prstGeom>
              <a:noFill/>
              <a:ln w="5080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8017" name="Rectangle 37"/>
              <p:cNvSpPr>
                <a:spLocks noChangeArrowheads="1"/>
              </p:cNvSpPr>
              <p:nvPr/>
            </p:nvSpPr>
            <p:spPr bwMode="auto">
              <a:xfrm>
                <a:off x="5041" y="3313"/>
                <a:ext cx="349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solidFill>
                      <a:schemeClr val="tx1"/>
                    </a:solidFill>
                    <a:latin typeface="Arial" charset="0"/>
                  </a:rPr>
                  <a:t>FC</a:t>
                </a:r>
              </a:p>
            </p:txBody>
          </p:sp>
        </p:grpSp>
        <p:sp>
          <p:nvSpPr>
            <p:cNvPr id="128015" name="Text Box 38"/>
            <p:cNvSpPr txBox="1">
              <a:spLocks noChangeArrowheads="1"/>
            </p:cNvSpPr>
            <p:nvPr/>
          </p:nvSpPr>
          <p:spPr bwMode="auto">
            <a:xfrm>
              <a:off x="1067" y="3368"/>
              <a:ext cx="27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solidFill>
                    <a:schemeClr val="tx1"/>
                  </a:solidFill>
                  <a:latin typeface="Arial" charset="0"/>
                </a:rPr>
                <a:t>50</a:t>
              </a:r>
            </a:p>
          </p:txBody>
        </p:sp>
      </p:grpSp>
      <p:sp>
        <p:nvSpPr>
          <p:cNvPr id="538663" name="Text Box 39"/>
          <p:cNvSpPr txBox="1">
            <a:spLocks noChangeArrowheads="1"/>
          </p:cNvSpPr>
          <p:nvPr/>
        </p:nvSpPr>
        <p:spPr bwMode="auto">
          <a:xfrm>
            <a:off x="6126163" y="4864100"/>
            <a:ext cx="1866900" cy="530225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Fixed cost does not</a:t>
            </a:r>
          </a:p>
          <a:p>
            <a:r>
              <a:rPr lang="en-US" altLang="en-US" sz="1400">
                <a:solidFill>
                  <a:schemeClr val="tx1"/>
                </a:solidFill>
                <a:latin typeface="Arial" charset="0"/>
              </a:rPr>
              <a:t>vary with output</a:t>
            </a:r>
          </a:p>
        </p:txBody>
      </p: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4576763" y="3937000"/>
            <a:ext cx="612775" cy="482600"/>
            <a:chOff x="2883" y="2480"/>
            <a:chExt cx="386" cy="304"/>
          </a:xfrm>
        </p:grpSpPr>
        <p:sp>
          <p:nvSpPr>
            <p:cNvPr id="128012" name="Line 41"/>
            <p:cNvSpPr>
              <a:spLocks noChangeShapeType="1"/>
            </p:cNvSpPr>
            <p:nvPr/>
          </p:nvSpPr>
          <p:spPr bwMode="auto">
            <a:xfrm>
              <a:off x="2883" y="2534"/>
              <a:ext cx="0" cy="2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8013" name="Text Box 42"/>
            <p:cNvSpPr txBox="1">
              <a:spLocks noChangeArrowheads="1"/>
            </p:cNvSpPr>
            <p:nvPr/>
          </p:nvSpPr>
          <p:spPr bwMode="auto">
            <a:xfrm>
              <a:off x="2911" y="2480"/>
              <a:ext cx="35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th-TH" altLang="en-US" sz="1800">
                  <a:solidFill>
                    <a:schemeClr val="tx1"/>
                  </a:solidFill>
                  <a:latin typeface="Arial" charset="0"/>
                </a:rPr>
                <a:t>FC</a:t>
              </a:r>
            </a:p>
          </p:txBody>
        </p:sp>
      </p:grp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38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38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538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8653" grpId="0" animBg="1" autoUpdateAnimBg="0"/>
      <p:bldP spid="538657" grpId="0" animBg="1" autoUpdateAnimBg="0"/>
      <p:bldP spid="538663" grpId="0" animBg="1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Cost Curves</a:t>
            </a:r>
          </a:p>
        </p:txBody>
      </p:sp>
      <p:sp>
        <p:nvSpPr>
          <p:cNvPr id="13005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61ABD3F-66F8-AF4F-8C4F-8E4C6F45AAEC}" type="slidenum">
              <a:rPr lang="en-US" altLang="en-US" sz="2600">
                <a:solidFill>
                  <a:srgbClr val="000000"/>
                </a:solidFill>
              </a:rPr>
              <a:pPr/>
              <a:t>50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aphicFrame>
        <p:nvGraphicFramePr>
          <p:cNvPr id="130050" name="Object 2"/>
          <p:cNvGraphicFramePr>
            <a:graphicFrameLocks noGrp="1" noChangeAspect="1"/>
          </p:cNvGraphicFramePr>
          <p:nvPr>
            <p:ph type="chart" idx="4294967295"/>
          </p:nvPr>
        </p:nvGraphicFramePr>
        <p:xfrm>
          <a:off x="0" y="1627188"/>
          <a:ext cx="8350250" cy="504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3" imgW="7315200" imgH="4114800" progId="MSGraph.Chart.8">
                  <p:embed followColorScheme="full"/>
                </p:oleObj>
              </mc:Choice>
              <mc:Fallback>
                <p:oleObj name="Chart" r:id="rId3" imgW="7315200" imgH="4114800" progId="MSGraph.Chart.8">
                  <p:embed followColorScheme="full"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627188"/>
                        <a:ext cx="8350250" cy="5041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7700963" y="2643188"/>
            <a:ext cx="914400" cy="2681287"/>
            <a:chOff x="4851" y="1665"/>
            <a:chExt cx="576" cy="1689"/>
          </a:xfrm>
        </p:grpSpPr>
        <p:sp>
          <p:nvSpPr>
            <p:cNvPr id="130054" name="Text Box 5"/>
            <p:cNvSpPr txBox="1">
              <a:spLocks noChangeArrowheads="1"/>
            </p:cNvSpPr>
            <p:nvPr/>
          </p:nvSpPr>
          <p:spPr bwMode="auto">
            <a:xfrm>
              <a:off x="4851" y="1665"/>
              <a:ext cx="3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800">
                  <a:solidFill>
                    <a:schemeClr val="tx1"/>
                  </a:solidFill>
                </a:rPr>
                <a:t>MC</a:t>
              </a:r>
            </a:p>
          </p:txBody>
        </p:sp>
        <p:sp>
          <p:nvSpPr>
            <p:cNvPr id="130055" name="Text Box 6"/>
            <p:cNvSpPr txBox="1">
              <a:spLocks noChangeArrowheads="1"/>
            </p:cNvSpPr>
            <p:nvPr/>
          </p:nvSpPr>
          <p:spPr bwMode="auto">
            <a:xfrm>
              <a:off x="4902" y="2409"/>
              <a:ext cx="48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800">
                  <a:solidFill>
                    <a:schemeClr val="tx1"/>
                  </a:solidFill>
                </a:rPr>
                <a:t>ATC</a:t>
              </a:r>
            </a:p>
          </p:txBody>
        </p:sp>
        <p:sp>
          <p:nvSpPr>
            <p:cNvPr id="130056" name="Text Box 7"/>
            <p:cNvSpPr txBox="1">
              <a:spLocks noChangeArrowheads="1"/>
            </p:cNvSpPr>
            <p:nvPr/>
          </p:nvSpPr>
          <p:spPr bwMode="auto">
            <a:xfrm>
              <a:off x="4926" y="2712"/>
              <a:ext cx="459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800">
                  <a:solidFill>
                    <a:schemeClr val="tx1"/>
                  </a:solidFill>
                </a:rPr>
                <a:t>AVC</a:t>
              </a:r>
            </a:p>
          </p:txBody>
        </p:sp>
        <p:sp>
          <p:nvSpPr>
            <p:cNvPr id="130057" name="Text Box 8"/>
            <p:cNvSpPr txBox="1">
              <a:spLocks noChangeArrowheads="1"/>
            </p:cNvSpPr>
            <p:nvPr/>
          </p:nvSpPr>
          <p:spPr bwMode="auto">
            <a:xfrm>
              <a:off x="4941" y="3123"/>
              <a:ext cx="48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8D7DFF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800">
                  <a:solidFill>
                    <a:schemeClr val="tx1"/>
                  </a:solidFill>
                </a:rPr>
                <a:t>AFC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Cost Curves for a Firm</a:t>
            </a:r>
          </a:p>
        </p:txBody>
      </p:sp>
      <p:sp>
        <p:nvSpPr>
          <p:cNvPr id="39833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546100" y="1630363"/>
            <a:ext cx="3941763" cy="4114800"/>
          </a:xfrm>
        </p:spPr>
        <p:txBody>
          <a:bodyPr/>
          <a:lstStyle/>
          <a:p>
            <a:pPr eaLnBrk="1" hangingPunct="1"/>
            <a:r>
              <a:rPr lang="en-US" altLang="en-US" sz="3400">
                <a:latin typeface="Angsana New" charset="0"/>
              </a:rPr>
              <a:t>The line drawn from the origin to the variable cost curve:</a:t>
            </a:r>
          </a:p>
          <a:p>
            <a:pPr lvl="1" eaLnBrk="1" hangingPunct="1"/>
            <a:r>
              <a:rPr lang="en-US" altLang="en-US" sz="3400">
                <a:latin typeface="Angsana New" charset="0"/>
              </a:rPr>
              <a:t>Its slope equals AVC</a:t>
            </a:r>
          </a:p>
          <a:p>
            <a:pPr lvl="1" eaLnBrk="1" hangingPunct="1"/>
            <a:r>
              <a:rPr lang="en-US" altLang="en-US" sz="3400">
                <a:latin typeface="Angsana New" charset="0"/>
              </a:rPr>
              <a:t>The slope of a point on TVC or TC equals MC</a:t>
            </a:r>
          </a:p>
          <a:p>
            <a:pPr lvl="1" eaLnBrk="1" hangingPunct="1"/>
            <a:r>
              <a:rPr lang="en-US" altLang="en-US" sz="3400">
                <a:latin typeface="Angsana New" charset="0"/>
              </a:rPr>
              <a:t>Therefore, MC = AVC at 7 units of output (point A)</a:t>
            </a:r>
          </a:p>
        </p:txBody>
      </p:sp>
      <p:sp>
        <p:nvSpPr>
          <p:cNvPr id="132100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06307EC5-F2F1-4A41-B480-859EE4E704DF}" type="slidenum">
              <a:rPr lang="en-US" altLang="en-US" sz="2600">
                <a:solidFill>
                  <a:srgbClr val="000000"/>
                </a:solidFill>
              </a:rPr>
              <a:pPr/>
              <a:t>51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360863" y="2135188"/>
            <a:ext cx="4862512" cy="4065587"/>
            <a:chOff x="2619" y="1345"/>
            <a:chExt cx="3063" cy="2561"/>
          </a:xfrm>
        </p:grpSpPr>
        <p:grpSp>
          <p:nvGrpSpPr>
            <p:cNvPr id="132109" name="Group 5"/>
            <p:cNvGrpSpPr>
              <a:grpSpLocks/>
            </p:cNvGrpSpPr>
            <p:nvPr/>
          </p:nvGrpSpPr>
          <p:grpSpPr bwMode="auto">
            <a:xfrm>
              <a:off x="2970" y="3511"/>
              <a:ext cx="2608" cy="210"/>
              <a:chOff x="3024" y="3511"/>
              <a:chExt cx="2608" cy="210"/>
            </a:xfrm>
          </p:grpSpPr>
          <p:sp>
            <p:nvSpPr>
              <p:cNvPr id="132125" name="Rectangle 6"/>
              <p:cNvSpPr>
                <a:spLocks noChangeArrowheads="1"/>
              </p:cNvSpPr>
              <p:nvPr/>
            </p:nvSpPr>
            <p:spPr bwMode="auto">
              <a:xfrm>
                <a:off x="3024" y="3511"/>
                <a:ext cx="176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1</a:t>
                </a:r>
              </a:p>
            </p:txBody>
          </p:sp>
          <p:sp>
            <p:nvSpPr>
              <p:cNvPr id="132126" name="Rectangle 7"/>
              <p:cNvSpPr>
                <a:spLocks noChangeArrowheads="1"/>
              </p:cNvSpPr>
              <p:nvPr/>
            </p:nvSpPr>
            <p:spPr bwMode="auto">
              <a:xfrm>
                <a:off x="3203" y="3511"/>
                <a:ext cx="176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2</a:t>
                </a:r>
              </a:p>
            </p:txBody>
          </p:sp>
          <p:sp>
            <p:nvSpPr>
              <p:cNvPr id="132127" name="Rectangle 8"/>
              <p:cNvSpPr>
                <a:spLocks noChangeArrowheads="1"/>
              </p:cNvSpPr>
              <p:nvPr/>
            </p:nvSpPr>
            <p:spPr bwMode="auto">
              <a:xfrm>
                <a:off x="3383" y="3511"/>
                <a:ext cx="176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3</a:t>
                </a:r>
              </a:p>
            </p:txBody>
          </p:sp>
          <p:sp>
            <p:nvSpPr>
              <p:cNvPr id="132128" name="Rectangle 9"/>
              <p:cNvSpPr>
                <a:spLocks noChangeArrowheads="1"/>
              </p:cNvSpPr>
              <p:nvPr/>
            </p:nvSpPr>
            <p:spPr bwMode="auto">
              <a:xfrm>
                <a:off x="3560" y="3511"/>
                <a:ext cx="176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4</a:t>
                </a:r>
              </a:p>
            </p:txBody>
          </p:sp>
          <p:sp>
            <p:nvSpPr>
              <p:cNvPr id="132129" name="Rectangle 10"/>
              <p:cNvSpPr>
                <a:spLocks noChangeArrowheads="1"/>
              </p:cNvSpPr>
              <p:nvPr/>
            </p:nvSpPr>
            <p:spPr bwMode="auto">
              <a:xfrm>
                <a:off x="3740" y="3511"/>
                <a:ext cx="176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5</a:t>
                </a:r>
              </a:p>
            </p:txBody>
          </p:sp>
          <p:sp>
            <p:nvSpPr>
              <p:cNvPr id="132130" name="Rectangle 11"/>
              <p:cNvSpPr>
                <a:spLocks noChangeArrowheads="1"/>
              </p:cNvSpPr>
              <p:nvPr/>
            </p:nvSpPr>
            <p:spPr bwMode="auto">
              <a:xfrm>
                <a:off x="3919" y="3511"/>
                <a:ext cx="176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6</a:t>
                </a:r>
              </a:p>
            </p:txBody>
          </p:sp>
          <p:sp>
            <p:nvSpPr>
              <p:cNvPr id="132131" name="Rectangle 12"/>
              <p:cNvSpPr>
                <a:spLocks noChangeArrowheads="1"/>
              </p:cNvSpPr>
              <p:nvPr/>
            </p:nvSpPr>
            <p:spPr bwMode="auto">
              <a:xfrm>
                <a:off x="4098" y="3511"/>
                <a:ext cx="176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7</a:t>
                </a:r>
              </a:p>
            </p:txBody>
          </p:sp>
          <p:sp>
            <p:nvSpPr>
              <p:cNvPr id="132132" name="Rectangle 13"/>
              <p:cNvSpPr>
                <a:spLocks noChangeArrowheads="1"/>
              </p:cNvSpPr>
              <p:nvPr/>
            </p:nvSpPr>
            <p:spPr bwMode="auto">
              <a:xfrm>
                <a:off x="4275" y="3511"/>
                <a:ext cx="176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8</a:t>
                </a:r>
              </a:p>
            </p:txBody>
          </p:sp>
          <p:sp>
            <p:nvSpPr>
              <p:cNvPr id="132133" name="Rectangle 14"/>
              <p:cNvSpPr>
                <a:spLocks noChangeArrowheads="1"/>
              </p:cNvSpPr>
              <p:nvPr/>
            </p:nvSpPr>
            <p:spPr bwMode="auto">
              <a:xfrm>
                <a:off x="4455" y="3511"/>
                <a:ext cx="176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9</a:t>
                </a:r>
              </a:p>
            </p:txBody>
          </p:sp>
          <p:sp>
            <p:nvSpPr>
              <p:cNvPr id="132134" name="Rectangle 15"/>
              <p:cNvSpPr>
                <a:spLocks noChangeArrowheads="1"/>
              </p:cNvSpPr>
              <p:nvPr/>
            </p:nvSpPr>
            <p:spPr bwMode="auto">
              <a:xfrm>
                <a:off x="4634" y="3511"/>
                <a:ext cx="239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10</a:t>
                </a:r>
              </a:p>
            </p:txBody>
          </p:sp>
          <p:sp>
            <p:nvSpPr>
              <p:cNvPr id="132135" name="Rectangle 16"/>
              <p:cNvSpPr>
                <a:spLocks noChangeArrowheads="1"/>
              </p:cNvSpPr>
              <p:nvPr/>
            </p:nvSpPr>
            <p:spPr bwMode="auto">
              <a:xfrm>
                <a:off x="4882" y="3511"/>
                <a:ext cx="239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11</a:t>
                </a:r>
              </a:p>
            </p:txBody>
          </p:sp>
          <p:sp>
            <p:nvSpPr>
              <p:cNvPr id="132136" name="Rectangle 17"/>
              <p:cNvSpPr>
                <a:spLocks noChangeArrowheads="1"/>
              </p:cNvSpPr>
              <p:nvPr/>
            </p:nvSpPr>
            <p:spPr bwMode="auto">
              <a:xfrm>
                <a:off x="5130" y="3511"/>
                <a:ext cx="239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12</a:t>
                </a:r>
              </a:p>
            </p:txBody>
          </p:sp>
          <p:sp>
            <p:nvSpPr>
              <p:cNvPr id="132137" name="Rectangle 18"/>
              <p:cNvSpPr>
                <a:spLocks noChangeArrowheads="1"/>
              </p:cNvSpPr>
              <p:nvPr/>
            </p:nvSpPr>
            <p:spPr bwMode="auto">
              <a:xfrm>
                <a:off x="5376" y="3511"/>
                <a:ext cx="256" cy="2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600">
                    <a:solidFill>
                      <a:schemeClr val="tx1"/>
                    </a:solidFill>
                    <a:latin typeface="Arial" charset="0"/>
                  </a:rPr>
                  <a:t>13</a:t>
                </a:r>
              </a:p>
            </p:txBody>
          </p:sp>
        </p:grpSp>
        <p:grpSp>
          <p:nvGrpSpPr>
            <p:cNvPr id="132110" name="Group 19"/>
            <p:cNvGrpSpPr>
              <a:grpSpLocks/>
            </p:cNvGrpSpPr>
            <p:nvPr/>
          </p:nvGrpSpPr>
          <p:grpSpPr bwMode="auto">
            <a:xfrm>
              <a:off x="2619" y="1345"/>
              <a:ext cx="3063" cy="2561"/>
              <a:chOff x="2619" y="1345"/>
              <a:chExt cx="3063" cy="2561"/>
            </a:xfrm>
          </p:grpSpPr>
          <p:sp>
            <p:nvSpPr>
              <p:cNvPr id="132111" name="Freeform 20"/>
              <p:cNvSpPr>
                <a:spLocks/>
              </p:cNvSpPr>
              <p:nvPr/>
            </p:nvSpPr>
            <p:spPr bwMode="auto">
              <a:xfrm>
                <a:off x="2911" y="1612"/>
                <a:ext cx="2086" cy="1876"/>
              </a:xfrm>
              <a:custGeom>
                <a:avLst/>
                <a:gdLst>
                  <a:gd name="T0" fmla="*/ 0 w 2086"/>
                  <a:gd name="T1" fmla="*/ 1875 h 1876"/>
                  <a:gd name="T2" fmla="*/ 88 w 2086"/>
                  <a:gd name="T3" fmla="*/ 1759 h 1876"/>
                  <a:gd name="T4" fmla="*/ 128 w 2086"/>
                  <a:gd name="T5" fmla="*/ 1706 h 1876"/>
                  <a:gd name="T6" fmla="*/ 168 w 2086"/>
                  <a:gd name="T7" fmla="*/ 1665 h 1876"/>
                  <a:gd name="T8" fmla="*/ 200 w 2086"/>
                  <a:gd name="T9" fmla="*/ 1636 h 1876"/>
                  <a:gd name="T10" fmla="*/ 232 w 2086"/>
                  <a:gd name="T11" fmla="*/ 1613 h 1876"/>
                  <a:gd name="T12" fmla="*/ 272 w 2086"/>
                  <a:gd name="T13" fmla="*/ 1595 h 1876"/>
                  <a:gd name="T14" fmla="*/ 296 w 2086"/>
                  <a:gd name="T15" fmla="*/ 1578 h 1876"/>
                  <a:gd name="T16" fmla="*/ 336 w 2086"/>
                  <a:gd name="T17" fmla="*/ 1561 h 1876"/>
                  <a:gd name="T18" fmla="*/ 385 w 2086"/>
                  <a:gd name="T19" fmla="*/ 1537 h 1876"/>
                  <a:gd name="T20" fmla="*/ 449 w 2086"/>
                  <a:gd name="T21" fmla="*/ 1514 h 1876"/>
                  <a:gd name="T22" fmla="*/ 593 w 2086"/>
                  <a:gd name="T23" fmla="*/ 1456 h 1876"/>
                  <a:gd name="T24" fmla="*/ 746 w 2086"/>
                  <a:gd name="T25" fmla="*/ 1392 h 1876"/>
                  <a:gd name="T26" fmla="*/ 890 w 2086"/>
                  <a:gd name="T27" fmla="*/ 1322 h 1876"/>
                  <a:gd name="T28" fmla="*/ 1026 w 2086"/>
                  <a:gd name="T29" fmla="*/ 1246 h 1876"/>
                  <a:gd name="T30" fmla="*/ 1171 w 2086"/>
                  <a:gd name="T31" fmla="*/ 1159 h 1876"/>
                  <a:gd name="T32" fmla="*/ 1307 w 2086"/>
                  <a:gd name="T33" fmla="*/ 1071 h 1876"/>
                  <a:gd name="T34" fmla="*/ 1427 w 2086"/>
                  <a:gd name="T35" fmla="*/ 972 h 1876"/>
                  <a:gd name="T36" fmla="*/ 1540 w 2086"/>
                  <a:gd name="T37" fmla="*/ 867 h 1876"/>
                  <a:gd name="T38" fmla="*/ 1644 w 2086"/>
                  <a:gd name="T39" fmla="*/ 751 h 1876"/>
                  <a:gd name="T40" fmla="*/ 1724 w 2086"/>
                  <a:gd name="T41" fmla="*/ 634 h 1876"/>
                  <a:gd name="T42" fmla="*/ 1804 w 2086"/>
                  <a:gd name="T43" fmla="*/ 524 h 1876"/>
                  <a:gd name="T44" fmla="*/ 1876 w 2086"/>
                  <a:gd name="T45" fmla="*/ 419 h 1876"/>
                  <a:gd name="T46" fmla="*/ 1949 w 2086"/>
                  <a:gd name="T47" fmla="*/ 314 h 1876"/>
                  <a:gd name="T48" fmla="*/ 2005 w 2086"/>
                  <a:gd name="T49" fmla="*/ 221 h 1876"/>
                  <a:gd name="T50" fmla="*/ 2029 w 2086"/>
                  <a:gd name="T51" fmla="*/ 180 h 1876"/>
                  <a:gd name="T52" fmla="*/ 2045 w 2086"/>
                  <a:gd name="T53" fmla="*/ 145 h 1876"/>
                  <a:gd name="T54" fmla="*/ 2069 w 2086"/>
                  <a:gd name="T55" fmla="*/ 93 h 1876"/>
                  <a:gd name="T56" fmla="*/ 2077 w 2086"/>
                  <a:gd name="T57" fmla="*/ 52 h 1876"/>
                  <a:gd name="T58" fmla="*/ 2085 w 2086"/>
                  <a:gd name="T59" fmla="*/ 23 h 1876"/>
                  <a:gd name="T60" fmla="*/ 2085 w 2086"/>
                  <a:gd name="T61" fmla="*/ 0 h 187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2086"/>
                  <a:gd name="T94" fmla="*/ 0 h 1876"/>
                  <a:gd name="T95" fmla="*/ 2086 w 2086"/>
                  <a:gd name="T96" fmla="*/ 1876 h 187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2086" h="1876">
                    <a:moveTo>
                      <a:pt x="0" y="1875"/>
                    </a:moveTo>
                    <a:lnTo>
                      <a:pt x="88" y="1759"/>
                    </a:lnTo>
                    <a:lnTo>
                      <a:pt x="128" y="1706"/>
                    </a:lnTo>
                    <a:lnTo>
                      <a:pt x="168" y="1665"/>
                    </a:lnTo>
                    <a:lnTo>
                      <a:pt x="200" y="1636"/>
                    </a:lnTo>
                    <a:lnTo>
                      <a:pt x="232" y="1613"/>
                    </a:lnTo>
                    <a:lnTo>
                      <a:pt x="272" y="1595"/>
                    </a:lnTo>
                    <a:lnTo>
                      <a:pt x="296" y="1578"/>
                    </a:lnTo>
                    <a:lnTo>
                      <a:pt x="336" y="1561"/>
                    </a:lnTo>
                    <a:lnTo>
                      <a:pt x="385" y="1537"/>
                    </a:lnTo>
                    <a:lnTo>
                      <a:pt x="449" y="1514"/>
                    </a:lnTo>
                    <a:lnTo>
                      <a:pt x="593" y="1456"/>
                    </a:lnTo>
                    <a:lnTo>
                      <a:pt x="746" y="1392"/>
                    </a:lnTo>
                    <a:lnTo>
                      <a:pt x="890" y="1322"/>
                    </a:lnTo>
                    <a:lnTo>
                      <a:pt x="1026" y="1246"/>
                    </a:lnTo>
                    <a:lnTo>
                      <a:pt x="1171" y="1159"/>
                    </a:lnTo>
                    <a:lnTo>
                      <a:pt x="1307" y="1071"/>
                    </a:lnTo>
                    <a:lnTo>
                      <a:pt x="1427" y="972"/>
                    </a:lnTo>
                    <a:lnTo>
                      <a:pt x="1540" y="867"/>
                    </a:lnTo>
                    <a:lnTo>
                      <a:pt x="1644" y="751"/>
                    </a:lnTo>
                    <a:lnTo>
                      <a:pt x="1724" y="634"/>
                    </a:lnTo>
                    <a:lnTo>
                      <a:pt x="1804" y="524"/>
                    </a:lnTo>
                    <a:lnTo>
                      <a:pt x="1876" y="419"/>
                    </a:lnTo>
                    <a:lnTo>
                      <a:pt x="1949" y="314"/>
                    </a:lnTo>
                    <a:lnTo>
                      <a:pt x="2005" y="221"/>
                    </a:lnTo>
                    <a:lnTo>
                      <a:pt x="2029" y="180"/>
                    </a:lnTo>
                    <a:lnTo>
                      <a:pt x="2045" y="145"/>
                    </a:lnTo>
                    <a:lnTo>
                      <a:pt x="2069" y="93"/>
                    </a:lnTo>
                    <a:lnTo>
                      <a:pt x="2077" y="52"/>
                    </a:lnTo>
                    <a:lnTo>
                      <a:pt x="2085" y="23"/>
                    </a:lnTo>
                    <a:lnTo>
                      <a:pt x="2085" y="0"/>
                    </a:lnTo>
                  </a:path>
                </a:pathLst>
              </a:custGeom>
              <a:noFill/>
              <a:ln w="50800" cap="rnd">
                <a:solidFill>
                  <a:srgbClr val="99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132112" name="Line 21"/>
              <p:cNvSpPr>
                <a:spLocks noChangeShapeType="1"/>
              </p:cNvSpPr>
              <p:nvPr/>
            </p:nvSpPr>
            <p:spPr bwMode="auto">
              <a:xfrm>
                <a:off x="2909" y="1575"/>
                <a:ext cx="0" cy="190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2113" name="Line 22"/>
              <p:cNvSpPr>
                <a:spLocks noChangeShapeType="1"/>
              </p:cNvSpPr>
              <p:nvPr/>
            </p:nvSpPr>
            <p:spPr bwMode="auto">
              <a:xfrm>
                <a:off x="2912" y="3490"/>
                <a:ext cx="263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2114" name="Rectangle 23"/>
              <p:cNvSpPr>
                <a:spLocks noChangeArrowheads="1"/>
              </p:cNvSpPr>
              <p:nvPr/>
            </p:nvSpPr>
            <p:spPr bwMode="auto">
              <a:xfrm>
                <a:off x="5149" y="3696"/>
                <a:ext cx="533" cy="2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600">
                    <a:solidFill>
                      <a:schemeClr val="tx1"/>
                    </a:solidFill>
                    <a:latin typeface="Arial" charset="0"/>
                  </a:rPr>
                  <a:t>Output</a:t>
                </a:r>
              </a:p>
            </p:txBody>
          </p:sp>
          <p:sp>
            <p:nvSpPr>
              <p:cNvPr id="132115" name="Rectangle 24"/>
              <p:cNvSpPr>
                <a:spLocks noChangeArrowheads="1"/>
              </p:cNvSpPr>
              <p:nvPr/>
            </p:nvSpPr>
            <p:spPr bwMode="auto">
              <a:xfrm>
                <a:off x="2727" y="1368"/>
                <a:ext cx="199" cy="2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pPr algn="r"/>
                <a:r>
                  <a:rPr lang="en-US" altLang="en-US" sz="1600">
                    <a:solidFill>
                      <a:schemeClr val="tx1"/>
                    </a:solidFill>
                    <a:latin typeface="Arial" charset="0"/>
                  </a:rPr>
                  <a:t>P</a:t>
                </a:r>
              </a:p>
            </p:txBody>
          </p:sp>
          <p:sp>
            <p:nvSpPr>
              <p:cNvPr id="132116" name="Rectangle 25"/>
              <p:cNvSpPr>
                <a:spLocks noChangeArrowheads="1"/>
              </p:cNvSpPr>
              <p:nvPr/>
            </p:nvSpPr>
            <p:spPr bwMode="auto">
              <a:xfrm>
                <a:off x="2621" y="3006"/>
                <a:ext cx="301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100</a:t>
                </a:r>
              </a:p>
            </p:txBody>
          </p:sp>
          <p:sp>
            <p:nvSpPr>
              <p:cNvPr id="132117" name="Rectangle 26"/>
              <p:cNvSpPr>
                <a:spLocks noChangeArrowheads="1"/>
              </p:cNvSpPr>
              <p:nvPr/>
            </p:nvSpPr>
            <p:spPr bwMode="auto">
              <a:xfrm>
                <a:off x="2621" y="2532"/>
                <a:ext cx="301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200</a:t>
                </a:r>
              </a:p>
            </p:txBody>
          </p:sp>
          <p:sp>
            <p:nvSpPr>
              <p:cNvPr id="132118" name="Rectangle 27"/>
              <p:cNvSpPr>
                <a:spLocks noChangeArrowheads="1"/>
              </p:cNvSpPr>
              <p:nvPr/>
            </p:nvSpPr>
            <p:spPr bwMode="auto">
              <a:xfrm>
                <a:off x="2619" y="2060"/>
                <a:ext cx="301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300</a:t>
                </a:r>
              </a:p>
            </p:txBody>
          </p:sp>
          <p:sp>
            <p:nvSpPr>
              <p:cNvPr id="132119" name="Rectangle 28"/>
              <p:cNvSpPr>
                <a:spLocks noChangeArrowheads="1"/>
              </p:cNvSpPr>
              <p:nvPr/>
            </p:nvSpPr>
            <p:spPr bwMode="auto">
              <a:xfrm>
                <a:off x="2619" y="1588"/>
                <a:ext cx="301" cy="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400">
                    <a:solidFill>
                      <a:schemeClr val="tx1"/>
                    </a:solidFill>
                    <a:latin typeface="Arial" charset="0"/>
                  </a:rPr>
                  <a:t>400</a:t>
                </a:r>
              </a:p>
            </p:txBody>
          </p:sp>
          <p:sp>
            <p:nvSpPr>
              <p:cNvPr id="132120" name="Line 29"/>
              <p:cNvSpPr>
                <a:spLocks noChangeShapeType="1"/>
              </p:cNvSpPr>
              <p:nvPr/>
            </p:nvSpPr>
            <p:spPr bwMode="auto">
              <a:xfrm>
                <a:off x="2928" y="3292"/>
                <a:ext cx="2525" cy="0"/>
              </a:xfrm>
              <a:prstGeom prst="line">
                <a:avLst/>
              </a:prstGeom>
              <a:noFill/>
              <a:ln w="5080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2121" name="Rectangle 30"/>
              <p:cNvSpPr>
                <a:spLocks noChangeArrowheads="1"/>
              </p:cNvSpPr>
              <p:nvPr/>
            </p:nvSpPr>
            <p:spPr bwMode="auto">
              <a:xfrm>
                <a:off x="5322" y="3069"/>
                <a:ext cx="310" cy="2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600">
                    <a:solidFill>
                      <a:schemeClr val="tx1"/>
                    </a:solidFill>
                    <a:latin typeface="Arial" charset="0"/>
                  </a:rPr>
                  <a:t>FC</a:t>
                </a:r>
              </a:p>
            </p:txBody>
          </p:sp>
          <p:sp>
            <p:nvSpPr>
              <p:cNvPr id="132122" name="Rectangle 31"/>
              <p:cNvSpPr>
                <a:spLocks noChangeArrowheads="1"/>
              </p:cNvSpPr>
              <p:nvPr/>
            </p:nvSpPr>
            <p:spPr bwMode="auto">
              <a:xfrm>
                <a:off x="5001" y="1652"/>
                <a:ext cx="292" cy="2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600">
                    <a:solidFill>
                      <a:schemeClr val="tx1"/>
                    </a:solidFill>
                    <a:latin typeface="Arial" charset="0"/>
                  </a:rPr>
                  <a:t>VC</a:t>
                </a:r>
              </a:p>
            </p:txBody>
          </p:sp>
          <p:sp>
            <p:nvSpPr>
              <p:cNvPr id="132123" name="Freeform 32"/>
              <p:cNvSpPr>
                <a:spLocks/>
              </p:cNvSpPr>
              <p:nvPr/>
            </p:nvSpPr>
            <p:spPr bwMode="auto">
              <a:xfrm>
                <a:off x="2903" y="1392"/>
                <a:ext cx="2019" cy="1893"/>
              </a:xfrm>
              <a:custGeom>
                <a:avLst/>
                <a:gdLst>
                  <a:gd name="T0" fmla="*/ 0 w 2019"/>
                  <a:gd name="T1" fmla="*/ 1892 h 1893"/>
                  <a:gd name="T2" fmla="*/ 87 w 2019"/>
                  <a:gd name="T3" fmla="*/ 1777 h 1893"/>
                  <a:gd name="T4" fmla="*/ 126 w 2019"/>
                  <a:gd name="T5" fmla="*/ 1727 h 1893"/>
                  <a:gd name="T6" fmla="*/ 166 w 2019"/>
                  <a:gd name="T7" fmla="*/ 1683 h 1893"/>
                  <a:gd name="T8" fmla="*/ 198 w 2019"/>
                  <a:gd name="T9" fmla="*/ 1656 h 1893"/>
                  <a:gd name="T10" fmla="*/ 221 w 2019"/>
                  <a:gd name="T11" fmla="*/ 1634 h 1893"/>
                  <a:gd name="T12" fmla="*/ 261 w 2019"/>
                  <a:gd name="T13" fmla="*/ 1612 h 1893"/>
                  <a:gd name="T14" fmla="*/ 285 w 2019"/>
                  <a:gd name="T15" fmla="*/ 1601 h 1893"/>
                  <a:gd name="T16" fmla="*/ 324 w 2019"/>
                  <a:gd name="T17" fmla="*/ 1579 h 1893"/>
                  <a:gd name="T18" fmla="*/ 372 w 2019"/>
                  <a:gd name="T19" fmla="*/ 1557 h 1893"/>
                  <a:gd name="T20" fmla="*/ 435 w 2019"/>
                  <a:gd name="T21" fmla="*/ 1529 h 1893"/>
                  <a:gd name="T22" fmla="*/ 570 w 2019"/>
                  <a:gd name="T23" fmla="*/ 1474 h 1893"/>
                  <a:gd name="T24" fmla="*/ 712 w 2019"/>
                  <a:gd name="T25" fmla="*/ 1408 h 1893"/>
                  <a:gd name="T26" fmla="*/ 855 w 2019"/>
                  <a:gd name="T27" fmla="*/ 1337 h 1893"/>
                  <a:gd name="T28" fmla="*/ 997 w 2019"/>
                  <a:gd name="T29" fmla="*/ 1260 h 1893"/>
                  <a:gd name="T30" fmla="*/ 1132 w 2019"/>
                  <a:gd name="T31" fmla="*/ 1177 h 1893"/>
                  <a:gd name="T32" fmla="*/ 1266 w 2019"/>
                  <a:gd name="T33" fmla="*/ 1084 h 1893"/>
                  <a:gd name="T34" fmla="*/ 1385 w 2019"/>
                  <a:gd name="T35" fmla="*/ 990 h 1893"/>
                  <a:gd name="T36" fmla="*/ 1488 w 2019"/>
                  <a:gd name="T37" fmla="*/ 886 h 1893"/>
                  <a:gd name="T38" fmla="*/ 1583 w 2019"/>
                  <a:gd name="T39" fmla="*/ 765 h 1893"/>
                  <a:gd name="T40" fmla="*/ 1670 w 2019"/>
                  <a:gd name="T41" fmla="*/ 649 h 1893"/>
                  <a:gd name="T42" fmla="*/ 1749 w 2019"/>
                  <a:gd name="T43" fmla="*/ 539 h 1893"/>
                  <a:gd name="T44" fmla="*/ 1820 w 2019"/>
                  <a:gd name="T45" fmla="*/ 435 h 1893"/>
                  <a:gd name="T46" fmla="*/ 1891 w 2019"/>
                  <a:gd name="T47" fmla="*/ 330 h 1893"/>
                  <a:gd name="T48" fmla="*/ 1939 w 2019"/>
                  <a:gd name="T49" fmla="*/ 237 h 1893"/>
                  <a:gd name="T50" fmla="*/ 1963 w 2019"/>
                  <a:gd name="T51" fmla="*/ 198 h 1893"/>
                  <a:gd name="T52" fmla="*/ 1979 w 2019"/>
                  <a:gd name="T53" fmla="*/ 160 h 1893"/>
                  <a:gd name="T54" fmla="*/ 1994 w 2019"/>
                  <a:gd name="T55" fmla="*/ 127 h 1893"/>
                  <a:gd name="T56" fmla="*/ 2002 w 2019"/>
                  <a:gd name="T57" fmla="*/ 99 h 1893"/>
                  <a:gd name="T58" fmla="*/ 2010 w 2019"/>
                  <a:gd name="T59" fmla="*/ 55 h 1893"/>
                  <a:gd name="T60" fmla="*/ 2018 w 2019"/>
                  <a:gd name="T61" fmla="*/ 28 h 1893"/>
                  <a:gd name="T62" fmla="*/ 2018 w 2019"/>
                  <a:gd name="T63" fmla="*/ 0 h 189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019"/>
                  <a:gd name="T97" fmla="*/ 0 h 1893"/>
                  <a:gd name="T98" fmla="*/ 2019 w 2019"/>
                  <a:gd name="T99" fmla="*/ 1893 h 1893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019" h="1893">
                    <a:moveTo>
                      <a:pt x="0" y="1892"/>
                    </a:moveTo>
                    <a:lnTo>
                      <a:pt x="87" y="1777"/>
                    </a:lnTo>
                    <a:lnTo>
                      <a:pt x="126" y="1727"/>
                    </a:lnTo>
                    <a:lnTo>
                      <a:pt x="166" y="1683"/>
                    </a:lnTo>
                    <a:lnTo>
                      <a:pt x="198" y="1656"/>
                    </a:lnTo>
                    <a:lnTo>
                      <a:pt x="221" y="1634"/>
                    </a:lnTo>
                    <a:lnTo>
                      <a:pt x="261" y="1612"/>
                    </a:lnTo>
                    <a:lnTo>
                      <a:pt x="285" y="1601"/>
                    </a:lnTo>
                    <a:lnTo>
                      <a:pt x="324" y="1579"/>
                    </a:lnTo>
                    <a:lnTo>
                      <a:pt x="372" y="1557"/>
                    </a:lnTo>
                    <a:lnTo>
                      <a:pt x="435" y="1529"/>
                    </a:lnTo>
                    <a:lnTo>
                      <a:pt x="570" y="1474"/>
                    </a:lnTo>
                    <a:lnTo>
                      <a:pt x="712" y="1408"/>
                    </a:lnTo>
                    <a:lnTo>
                      <a:pt x="855" y="1337"/>
                    </a:lnTo>
                    <a:lnTo>
                      <a:pt x="997" y="1260"/>
                    </a:lnTo>
                    <a:lnTo>
                      <a:pt x="1132" y="1177"/>
                    </a:lnTo>
                    <a:lnTo>
                      <a:pt x="1266" y="1084"/>
                    </a:lnTo>
                    <a:lnTo>
                      <a:pt x="1385" y="990"/>
                    </a:lnTo>
                    <a:lnTo>
                      <a:pt x="1488" y="886"/>
                    </a:lnTo>
                    <a:lnTo>
                      <a:pt x="1583" y="765"/>
                    </a:lnTo>
                    <a:lnTo>
                      <a:pt x="1670" y="649"/>
                    </a:lnTo>
                    <a:lnTo>
                      <a:pt x="1749" y="539"/>
                    </a:lnTo>
                    <a:lnTo>
                      <a:pt x="1820" y="435"/>
                    </a:lnTo>
                    <a:lnTo>
                      <a:pt x="1891" y="330"/>
                    </a:lnTo>
                    <a:lnTo>
                      <a:pt x="1939" y="237"/>
                    </a:lnTo>
                    <a:lnTo>
                      <a:pt x="1963" y="198"/>
                    </a:lnTo>
                    <a:lnTo>
                      <a:pt x="1979" y="160"/>
                    </a:lnTo>
                    <a:lnTo>
                      <a:pt x="1994" y="127"/>
                    </a:lnTo>
                    <a:lnTo>
                      <a:pt x="2002" y="99"/>
                    </a:lnTo>
                    <a:lnTo>
                      <a:pt x="2010" y="55"/>
                    </a:lnTo>
                    <a:lnTo>
                      <a:pt x="2018" y="28"/>
                    </a:lnTo>
                    <a:lnTo>
                      <a:pt x="2018" y="0"/>
                    </a:lnTo>
                  </a:path>
                </a:pathLst>
              </a:custGeom>
              <a:noFill/>
              <a:ln w="50800" cap="rnd">
                <a:solidFill>
                  <a:srgbClr val="00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132124" name="Rectangle 33"/>
              <p:cNvSpPr>
                <a:spLocks noChangeArrowheads="1"/>
              </p:cNvSpPr>
              <p:nvPr/>
            </p:nvSpPr>
            <p:spPr bwMode="auto">
              <a:xfrm>
                <a:off x="4965" y="1345"/>
                <a:ext cx="285" cy="2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600">
                    <a:solidFill>
                      <a:schemeClr val="tx1"/>
                    </a:solidFill>
                    <a:latin typeface="Arial" charset="0"/>
                  </a:rPr>
                  <a:t>TC</a:t>
                </a:r>
              </a:p>
            </p:txBody>
          </p:sp>
        </p:grpSp>
      </p:grp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4819650" y="3457575"/>
            <a:ext cx="3514725" cy="2074863"/>
            <a:chOff x="2906" y="2186"/>
            <a:chExt cx="2214" cy="1307"/>
          </a:xfrm>
        </p:grpSpPr>
        <p:grpSp>
          <p:nvGrpSpPr>
            <p:cNvPr id="132103" name="Group 35"/>
            <p:cNvGrpSpPr>
              <a:grpSpLocks/>
            </p:cNvGrpSpPr>
            <p:nvPr/>
          </p:nvGrpSpPr>
          <p:grpSpPr bwMode="auto">
            <a:xfrm>
              <a:off x="4076" y="2536"/>
              <a:ext cx="246" cy="957"/>
              <a:chOff x="4148" y="2500"/>
              <a:chExt cx="246" cy="1002"/>
            </a:xfrm>
          </p:grpSpPr>
          <p:sp>
            <p:nvSpPr>
              <p:cNvPr id="132106" name="Line 36"/>
              <p:cNvSpPr>
                <a:spLocks noChangeShapeType="1"/>
              </p:cNvSpPr>
              <p:nvPr/>
            </p:nvSpPr>
            <p:spPr bwMode="auto">
              <a:xfrm flipV="1">
                <a:off x="4181" y="2500"/>
                <a:ext cx="0" cy="1002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2107" name="Oval 37"/>
              <p:cNvSpPr>
                <a:spLocks noChangeArrowheads="1"/>
              </p:cNvSpPr>
              <p:nvPr/>
            </p:nvSpPr>
            <p:spPr bwMode="auto">
              <a:xfrm>
                <a:off x="4148" y="2678"/>
                <a:ext cx="67" cy="68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132108" name="Rectangle 38"/>
              <p:cNvSpPr>
                <a:spLocks noChangeArrowheads="1"/>
              </p:cNvSpPr>
              <p:nvPr/>
            </p:nvSpPr>
            <p:spPr bwMode="auto">
              <a:xfrm>
                <a:off x="4176" y="2732"/>
                <a:ext cx="218" cy="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8D7DFF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 i="1">
                    <a:solidFill>
                      <a:schemeClr val="tx1"/>
                    </a:solidFill>
                    <a:latin typeface="Arial" charset="0"/>
                  </a:rPr>
                  <a:t>A</a:t>
                </a:r>
              </a:p>
            </p:txBody>
          </p:sp>
        </p:grpSp>
        <p:sp>
          <p:nvSpPr>
            <p:cNvPr id="132104" name="Line 39"/>
            <p:cNvSpPr>
              <a:spLocks noChangeShapeType="1"/>
            </p:cNvSpPr>
            <p:nvPr/>
          </p:nvSpPr>
          <p:spPr bwMode="auto">
            <a:xfrm rot="21512613" flipV="1">
              <a:off x="2906" y="2186"/>
              <a:ext cx="2214" cy="127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32105" name="Line 40"/>
            <p:cNvSpPr>
              <a:spLocks noChangeShapeType="1"/>
            </p:cNvSpPr>
            <p:nvPr/>
          </p:nvSpPr>
          <p:spPr bwMode="auto">
            <a:xfrm rot="21512613" flipV="1">
              <a:off x="3396" y="2330"/>
              <a:ext cx="1099" cy="63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98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98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8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98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8339" grpId="0" build="p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Determinants of Short-run Costs</a:t>
            </a:r>
          </a:p>
        </p:txBody>
      </p:sp>
      <p:sp>
        <p:nvSpPr>
          <p:cNvPr id="389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If marginal product of labor decreases only slightly as labor increase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Costs will not rise very fast when output is increased 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If marginal product of labor decreases significantly as more labor is hired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Costs of production increase rapidly</a:t>
            </a:r>
          </a:p>
          <a:p>
            <a:pPr lvl="1" eaLnBrk="1" hangingPunct="1"/>
            <a:r>
              <a:rPr lang="en-US" altLang="en-US">
                <a:latin typeface="Angsana New" charset="0"/>
              </a:rPr>
              <a:t>Greater and greater expenditures must be made to produce more output</a:t>
            </a:r>
          </a:p>
        </p:txBody>
      </p:sp>
      <p:sp>
        <p:nvSpPr>
          <p:cNvPr id="13414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0636248E-2755-6646-BBAC-E14E3C67FC37}" type="slidenum">
              <a:rPr lang="en-US" altLang="en-US" sz="2600">
                <a:solidFill>
                  <a:srgbClr val="000000"/>
                </a:solidFill>
              </a:rPr>
              <a:pPr/>
              <a:t>52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23" grpId="0" build="p" bldLvl="2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Determinants of Short-run Costs</a:t>
            </a:r>
          </a:p>
        </p:txBody>
      </p:sp>
      <p:sp>
        <p:nvSpPr>
          <p:cNvPr id="136196" name="Rectangle 3"/>
          <p:cNvSpPr>
            <a:spLocks noGrp="1" noChangeArrowheads="1"/>
          </p:cNvSpPr>
          <p:nvPr>
            <p:ph idx="1"/>
          </p:nvPr>
        </p:nvSpPr>
        <p:spPr>
          <a:xfrm>
            <a:off x="1370013" y="1487488"/>
            <a:ext cx="7313612" cy="1279525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Assume the wage rate (</a:t>
            </a:r>
            <a:r>
              <a:rPr lang="en-US" altLang="en-US" i="1">
                <a:latin typeface="Angsana New" charset="0"/>
              </a:rPr>
              <a:t>w</a:t>
            </a:r>
            <a:r>
              <a:rPr lang="en-US" altLang="en-US">
                <a:latin typeface="Angsana New" charset="0"/>
              </a:rPr>
              <a:t>) is fixed,     TVC = wL.</a:t>
            </a:r>
          </a:p>
        </p:txBody>
      </p:sp>
      <p:sp>
        <p:nvSpPr>
          <p:cNvPr id="13619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99A09FF-7025-D24C-A0C8-6722C082619D}" type="slidenum">
              <a:rPr lang="en-US" altLang="en-US" sz="2600">
                <a:solidFill>
                  <a:srgbClr val="000000"/>
                </a:solidFill>
              </a:rPr>
              <a:pPr/>
              <a:t>53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aphicFrame>
        <p:nvGraphicFramePr>
          <p:cNvPr id="390148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2000250" y="2538413"/>
          <a:ext cx="5953125" cy="261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7068700" imgH="31305500" progId="Equation.DSMT4">
                  <p:embed/>
                </p:oleObj>
              </mc:Choice>
              <mc:Fallback>
                <p:oleObj name="Equation" r:id="rId3" imgW="67068700" imgH="31305500" progId="Equation.DSMT4">
                  <p:embed/>
                  <p:pic>
                    <p:nvPicPr>
                      <p:cNvPr id="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2538413"/>
                        <a:ext cx="5953125" cy="2614612"/>
                      </a:xfrm>
                      <a:prstGeom prst="rect">
                        <a:avLst/>
                      </a:prstGeom>
                      <a:solidFill>
                        <a:srgbClr val="DAEDD1"/>
                      </a:solidFill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6198" name="Rectangle 5"/>
          <p:cNvSpPr>
            <a:spLocks noChangeArrowheads="1"/>
          </p:cNvSpPr>
          <p:nvPr/>
        </p:nvSpPr>
        <p:spPr bwMode="auto">
          <a:xfrm>
            <a:off x="2968625" y="4922838"/>
            <a:ext cx="814388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90150" name="Rectangle 6"/>
          <p:cNvSpPr>
            <a:spLocks noChangeArrowheads="1"/>
          </p:cNvSpPr>
          <p:nvPr/>
        </p:nvSpPr>
        <p:spPr bwMode="auto">
          <a:xfrm>
            <a:off x="1366838" y="5267325"/>
            <a:ext cx="7313612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342900" indent="-342900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400000"/>
              </a:spcBef>
              <a:buSzPct val="30000"/>
              <a:buFont typeface="Wingdings" charset="2"/>
              <a:buChar char="l"/>
            </a:pPr>
            <a:r>
              <a:rPr lang="en-US" altLang="en-US" sz="4000" b="0">
                <a:solidFill>
                  <a:schemeClr val="tx1"/>
                </a:solidFill>
                <a:latin typeface="Angsana New" charset="0"/>
              </a:rPr>
              <a:t>…and a low marginal product (MP) leads to a high marginal cost (MC) and vise versa.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0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0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150" grpId="0" build="p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The Average – Marginal relationship</a:t>
            </a:r>
          </a:p>
        </p:txBody>
      </p:sp>
      <p:sp>
        <p:nvSpPr>
          <p:cNvPr id="397315" name="Rectangle 3"/>
          <p:cNvSpPr>
            <a:spLocks noGrp="1" noChangeArrowheads="1"/>
          </p:cNvSpPr>
          <p:nvPr>
            <p:ph idx="1"/>
          </p:nvPr>
        </p:nvSpPr>
        <p:spPr>
          <a:xfrm>
            <a:off x="969963" y="1285875"/>
            <a:ext cx="7713662" cy="5291138"/>
          </a:xfrm>
        </p:spPr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</a:rPr>
              <a:t>When MC is below AVC, AVC is falling</a:t>
            </a:r>
          </a:p>
          <a:p>
            <a:pPr eaLnBrk="1" hangingPunct="1"/>
            <a:r>
              <a:rPr lang="en-US" altLang="en-US" sz="4400">
                <a:latin typeface="Angsana New" charset="0"/>
              </a:rPr>
              <a:t>When MC is above AVC, AVC is rising</a:t>
            </a:r>
          </a:p>
          <a:p>
            <a:pPr eaLnBrk="1" hangingPunct="1"/>
            <a:r>
              <a:rPr lang="en-US" altLang="en-US" sz="4400">
                <a:latin typeface="Angsana New" charset="0"/>
              </a:rPr>
              <a:t>When MC is below ATC, ATC is falling</a:t>
            </a:r>
          </a:p>
          <a:p>
            <a:pPr eaLnBrk="1" hangingPunct="1"/>
            <a:r>
              <a:rPr lang="en-US" altLang="en-US" sz="4400">
                <a:latin typeface="Angsana New" charset="0"/>
              </a:rPr>
              <a:t>When MC is above ATC, ATC is rising</a:t>
            </a:r>
          </a:p>
          <a:p>
            <a:pPr eaLnBrk="1" hangingPunct="1"/>
            <a:r>
              <a:rPr lang="en-US" altLang="en-US" sz="4400">
                <a:latin typeface="Angsana New" charset="0"/>
              </a:rPr>
              <a:t>Therefore, MC crosses AVC and ATC at the minimums</a:t>
            </a:r>
          </a:p>
        </p:txBody>
      </p:sp>
      <p:sp>
        <p:nvSpPr>
          <p:cNvPr id="13824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8D7DFF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018BCCA4-FFB1-B445-8C39-4AB6999D0D8B}" type="slidenum">
              <a:rPr lang="en-US" altLang="en-US" sz="2600">
                <a:solidFill>
                  <a:srgbClr val="000000"/>
                </a:solidFill>
              </a:rPr>
              <a:pPr/>
              <a:t>54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7315" grpId="0" build="p" autoUpdateAnimBg="0"/>
    </p:bldLst>
  </p:timing>
</p:sld>
</file>

<file path=ppt/theme/theme1.xml><?xml version="1.0" encoding="utf-8"?>
<a:theme xmlns:a="http://schemas.openxmlformats.org/drawingml/2006/main" name="1_Default Design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Settings\Marie\Application Data\Microsoft\Templates\Pindyck.pot</Template>
  <TotalTime>7099</TotalTime>
  <Words>2840</Words>
  <Application>Microsoft Office PowerPoint</Application>
  <PresentationFormat>On-screen Show (4:3)</PresentationFormat>
  <Paragraphs>697</Paragraphs>
  <Slides>54</Slides>
  <Notes>52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54</vt:i4>
      </vt:variant>
    </vt:vector>
  </HeadingPairs>
  <TitlesOfParts>
    <vt:vector size="66" baseType="lpstr">
      <vt:lpstr>Angsana New</vt:lpstr>
      <vt:lpstr>AngsanaUPC</vt:lpstr>
      <vt:lpstr>Arial</vt:lpstr>
      <vt:lpstr>Cambria Math</vt:lpstr>
      <vt:lpstr>Cordia New</vt:lpstr>
      <vt:lpstr>Times New Roman</vt:lpstr>
      <vt:lpstr>Verdana</vt:lpstr>
      <vt:lpstr>Wingdings</vt:lpstr>
      <vt:lpstr>1_Default Design</vt:lpstr>
      <vt:lpstr>Document</vt:lpstr>
      <vt:lpstr>Equation</vt:lpstr>
      <vt:lpstr>Chart</vt:lpstr>
      <vt:lpstr>Production and Costs in the Short run EE311</vt:lpstr>
      <vt:lpstr>What tasks should be done in-house and what should be done by out-sourcing?</vt:lpstr>
      <vt:lpstr>What tasks should be done in-house and what should be done by out-sourcing?</vt:lpstr>
      <vt:lpstr>Transaction costs: determinants</vt:lpstr>
      <vt:lpstr>Transaction costs: applications</vt:lpstr>
      <vt:lpstr>Production Decisions of a Firm</vt:lpstr>
      <vt:lpstr>The Technology of Production</vt:lpstr>
      <vt:lpstr>Representation of a production function</vt:lpstr>
      <vt:lpstr>Representation of a production function</vt:lpstr>
      <vt:lpstr>The Technology of Production</vt:lpstr>
      <vt:lpstr>S-R Production:  One Variable Input</vt:lpstr>
      <vt:lpstr>S-R Production:  One Variable Input</vt:lpstr>
      <vt:lpstr>S-R Production:  One Variable Input</vt:lpstr>
      <vt:lpstr>S-R Production:  One Variable Input</vt:lpstr>
      <vt:lpstr>S-R Production:  One Variable Input</vt:lpstr>
      <vt:lpstr>S-R Production:  One Variable Input</vt:lpstr>
      <vt:lpstr>S-R Production:  One Variable Input</vt:lpstr>
      <vt:lpstr>S-R Production:  One Variable Input</vt:lpstr>
      <vt:lpstr>Marginal &amp; Average Product</vt:lpstr>
      <vt:lpstr>Example</vt:lpstr>
      <vt:lpstr>Product Curves</vt:lpstr>
      <vt:lpstr>Product Curves</vt:lpstr>
      <vt:lpstr>APL = the slope of the line from the origin to the point on TPL curve.</vt:lpstr>
      <vt:lpstr>Product Curves</vt:lpstr>
      <vt:lpstr>Product Curves</vt:lpstr>
      <vt:lpstr>MPL = the slope of the line tangent to the TPL curve.</vt:lpstr>
      <vt:lpstr>Production:  One Variable Input</vt:lpstr>
      <vt:lpstr>Law of Diminishing Marginal Returns</vt:lpstr>
      <vt:lpstr>Law of Diminishing Marginal Returns</vt:lpstr>
      <vt:lpstr>The Effect of Technological Improvement</vt:lpstr>
      <vt:lpstr>Measuring Cost: Which Costs Matter?</vt:lpstr>
      <vt:lpstr>PowerPoint Presentation</vt:lpstr>
      <vt:lpstr>Measuring Cost: Which Costs Matter?</vt:lpstr>
      <vt:lpstr>Opportunity Cost</vt:lpstr>
      <vt:lpstr>Opportunity Cost</vt:lpstr>
      <vt:lpstr>Accounting Versus Economic Profit</vt:lpstr>
      <vt:lpstr>Accounting Versus Economic Profit</vt:lpstr>
      <vt:lpstr>Normal profit</vt:lpstr>
      <vt:lpstr>Measuring Cost: Which Costs Matter?</vt:lpstr>
      <vt:lpstr>Sunk Cost</vt:lpstr>
      <vt:lpstr>Measuring Cost: Which Costs Matter?</vt:lpstr>
      <vt:lpstr>Fixed and Variable Costs</vt:lpstr>
      <vt:lpstr>Example</vt:lpstr>
      <vt:lpstr>PowerPoint Presentation</vt:lpstr>
      <vt:lpstr>Fixed Cost Versus Sunk Cost</vt:lpstr>
      <vt:lpstr>Fixed Cost Versus Sunk Cost</vt:lpstr>
      <vt:lpstr>Measuring Costs</vt:lpstr>
      <vt:lpstr>Measuring Costs</vt:lpstr>
      <vt:lpstr>Cost Curves for a Firm</vt:lpstr>
      <vt:lpstr>Cost Curves</vt:lpstr>
      <vt:lpstr>Cost Curves for a Firm</vt:lpstr>
      <vt:lpstr>Determinants of Short-run Costs</vt:lpstr>
      <vt:lpstr>Determinants of Short-run Costs</vt:lpstr>
      <vt:lpstr>The Average – Marginal relationship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6</dc:title>
  <dc:creator>Marie Truesdell</dc:creator>
  <cp:lastModifiedBy>LENOVO</cp:lastModifiedBy>
  <cp:revision>178</cp:revision>
  <cp:lastPrinted>2008-12-12T08:02:37Z</cp:lastPrinted>
  <dcterms:created xsi:type="dcterms:W3CDTF">2016-02-24T03:13:40Z</dcterms:created>
  <dcterms:modified xsi:type="dcterms:W3CDTF">2021-02-23T16:58:45Z</dcterms:modified>
</cp:coreProperties>
</file>