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353" r:id="rId2"/>
    <p:sldId id="342" r:id="rId3"/>
    <p:sldId id="259" r:id="rId4"/>
    <p:sldId id="354" r:id="rId5"/>
    <p:sldId id="271" r:id="rId6"/>
    <p:sldId id="355" r:id="rId7"/>
    <p:sldId id="356" r:id="rId8"/>
    <p:sldId id="357" r:id="rId9"/>
    <p:sldId id="358" r:id="rId10"/>
    <p:sldId id="286" r:id="rId11"/>
    <p:sldId id="359" r:id="rId12"/>
    <p:sldId id="294" r:id="rId13"/>
    <p:sldId id="272" r:id="rId14"/>
    <p:sldId id="298" r:id="rId15"/>
    <p:sldId id="360" r:id="rId16"/>
    <p:sldId id="361" r:id="rId17"/>
    <p:sldId id="302" r:id="rId18"/>
    <p:sldId id="362" r:id="rId19"/>
    <p:sldId id="304" r:id="rId20"/>
    <p:sldId id="363" r:id="rId21"/>
    <p:sldId id="306" r:id="rId22"/>
    <p:sldId id="364" r:id="rId23"/>
    <p:sldId id="365" r:id="rId24"/>
    <p:sldId id="314" r:id="rId25"/>
    <p:sldId id="366" r:id="rId26"/>
    <p:sldId id="324" r:id="rId27"/>
    <p:sldId id="367" r:id="rId28"/>
    <p:sldId id="368" r:id="rId29"/>
    <p:sldId id="369" r:id="rId30"/>
    <p:sldId id="350" r:id="rId31"/>
    <p:sldId id="351" r:id="rId32"/>
    <p:sldId id="352" r:id="rId3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623" autoAdjust="0"/>
    <p:restoredTop sz="94660"/>
  </p:normalViewPr>
  <p:slideViewPr>
    <p:cSldViewPr>
      <p:cViewPr varScale="1">
        <p:scale>
          <a:sx n="108" d="100"/>
          <a:sy n="108" d="100"/>
        </p:scale>
        <p:origin x="1302"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E5B5D4-A975-4672-B973-B457A28C6F7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3" name="Date Placeholder 2">
            <a:extLst>
              <a:ext uri="{FF2B5EF4-FFF2-40B4-BE49-F238E27FC236}">
                <a16:creationId xmlns:a16="http://schemas.microsoft.com/office/drawing/2014/main" id="{5846EFDB-B63C-418E-9693-E11309C856AC}"/>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3FFF3383-9B46-4365-9076-51DB7E1A50F3}" type="datetimeFigureOut">
              <a:rPr lang="en-US"/>
              <a:pPr>
                <a:defRPr/>
              </a:pPr>
              <a:t>9/24/2019</a:t>
            </a:fld>
            <a:endParaRPr lang="en-US" dirty="0"/>
          </a:p>
        </p:txBody>
      </p:sp>
      <p:sp>
        <p:nvSpPr>
          <p:cNvPr id="4" name="Slide Image Placeholder 3">
            <a:extLst>
              <a:ext uri="{FF2B5EF4-FFF2-40B4-BE49-F238E27FC236}">
                <a16:creationId xmlns:a16="http://schemas.microsoft.com/office/drawing/2014/main" id="{D7CB9A50-694D-4353-BB16-C9983B732994}"/>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FDD67325-6412-4231-BCCE-532CEE91D879}"/>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10FCDE2-E33E-4017-B367-3AFEE9939654}"/>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7" name="Slide Number Placeholder 6">
            <a:extLst>
              <a:ext uri="{FF2B5EF4-FFF2-40B4-BE49-F238E27FC236}">
                <a16:creationId xmlns:a16="http://schemas.microsoft.com/office/drawing/2014/main" id="{718C6ECF-E5E9-4EC7-B34F-B3AD1954DC93}"/>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667F0ACE-61D7-4200-A3CB-9B6F9426F000}" type="slidenum">
              <a:rPr lang="en-US" altLang="th-TH"/>
              <a:pPr/>
              <a:t>‹#›</a:t>
            </a:fld>
            <a:endParaRPr lang="en-US" alt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B22B018B-AF10-4AC8-AD2F-370C92F6B0F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EAE6B01-FA75-4C62-9A2B-6B2625368E1A}" type="slidenum">
              <a:rPr lang="en-US" altLang="en-US"/>
              <a:pPr>
                <a:spcBef>
                  <a:spcPct val="0"/>
                </a:spcBef>
              </a:pPr>
              <a:t>1</a:t>
            </a:fld>
            <a:endParaRPr lang="en-US" altLang="en-US"/>
          </a:p>
        </p:txBody>
      </p:sp>
      <p:sp>
        <p:nvSpPr>
          <p:cNvPr id="4099" name="Rectangle 2">
            <a:extLst>
              <a:ext uri="{FF2B5EF4-FFF2-40B4-BE49-F238E27FC236}">
                <a16:creationId xmlns:a16="http://schemas.microsoft.com/office/drawing/2014/main" id="{86C1017D-4631-4CB2-9506-C142C88B5B3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0" name="Rectangle 3">
            <a:extLst>
              <a:ext uri="{FF2B5EF4-FFF2-40B4-BE49-F238E27FC236}">
                <a16:creationId xmlns:a16="http://schemas.microsoft.com/office/drawing/2014/main" id="{B9683515-6C2F-45B1-8C64-CF15955378F6}"/>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5"/>
          </p:nvPr>
        </p:nvSpPr>
        <p:spPr/>
        <p:txBody>
          <a:bodyPr/>
          <a:lstStyle/>
          <a:p>
            <a:fld id="{667F0ACE-61D7-4200-A3CB-9B6F9426F000}" type="slidenum">
              <a:rPr lang="en-US" altLang="th-TH" smtClean="0"/>
              <a:pPr/>
              <a:t>26</a:t>
            </a:fld>
            <a:endParaRPr lang="en-US" altLang="th-TH"/>
          </a:p>
        </p:txBody>
      </p:sp>
    </p:spTree>
    <p:extLst>
      <p:ext uri="{BB962C8B-B14F-4D97-AF65-F5344CB8AC3E}">
        <p14:creationId xmlns:p14="http://schemas.microsoft.com/office/powerpoint/2010/main" val="388249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5"/>
          </p:nvPr>
        </p:nvSpPr>
        <p:spPr/>
        <p:txBody>
          <a:bodyPr/>
          <a:lstStyle/>
          <a:p>
            <a:fld id="{667F0ACE-61D7-4200-A3CB-9B6F9426F000}" type="slidenum">
              <a:rPr lang="en-US" altLang="th-TH" smtClean="0"/>
              <a:pPr/>
              <a:t>27</a:t>
            </a:fld>
            <a:endParaRPr lang="en-US" altLang="th-TH"/>
          </a:p>
        </p:txBody>
      </p:sp>
    </p:spTree>
    <p:extLst>
      <p:ext uri="{BB962C8B-B14F-4D97-AF65-F5344CB8AC3E}">
        <p14:creationId xmlns:p14="http://schemas.microsoft.com/office/powerpoint/2010/main" val="3335565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5"/>
          </p:nvPr>
        </p:nvSpPr>
        <p:spPr/>
        <p:txBody>
          <a:bodyPr/>
          <a:lstStyle/>
          <a:p>
            <a:fld id="{667F0ACE-61D7-4200-A3CB-9B6F9426F000}" type="slidenum">
              <a:rPr lang="en-US" altLang="th-TH" smtClean="0"/>
              <a:pPr/>
              <a:t>28</a:t>
            </a:fld>
            <a:endParaRPr lang="en-US" altLang="th-TH"/>
          </a:p>
        </p:txBody>
      </p:sp>
    </p:spTree>
    <p:extLst>
      <p:ext uri="{BB962C8B-B14F-4D97-AF65-F5344CB8AC3E}">
        <p14:creationId xmlns:p14="http://schemas.microsoft.com/office/powerpoint/2010/main" val="2071070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5"/>
          </p:nvPr>
        </p:nvSpPr>
        <p:spPr/>
        <p:txBody>
          <a:bodyPr/>
          <a:lstStyle/>
          <a:p>
            <a:fld id="{667F0ACE-61D7-4200-A3CB-9B6F9426F000}" type="slidenum">
              <a:rPr lang="en-US" altLang="th-TH" smtClean="0"/>
              <a:pPr/>
              <a:t>29</a:t>
            </a:fld>
            <a:endParaRPr lang="en-US" altLang="th-TH"/>
          </a:p>
        </p:txBody>
      </p:sp>
    </p:spTree>
    <p:extLst>
      <p:ext uri="{BB962C8B-B14F-4D97-AF65-F5344CB8AC3E}">
        <p14:creationId xmlns:p14="http://schemas.microsoft.com/office/powerpoint/2010/main" val="318884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4DB5AFB8-FFB8-44E1-B20D-84BE32B9F127}"/>
              </a:ext>
            </a:extLst>
          </p:cNvPr>
          <p:cNvSpPr>
            <a:spLocks noGrp="1"/>
          </p:cNvSpPr>
          <p:nvPr>
            <p:ph type="dt" sz="half" idx="10"/>
          </p:nvPr>
        </p:nvSpPr>
        <p:spPr/>
        <p:txBody>
          <a:bodyPr/>
          <a:lstStyle>
            <a:lvl1pPr>
              <a:defRPr/>
            </a:lvl1pPr>
          </a:lstStyle>
          <a:p>
            <a:pPr>
              <a:defRPr/>
            </a:pPr>
            <a:fld id="{3BBFF169-9467-4742-9184-F46F66BFDD7B}" type="datetimeFigureOut">
              <a:rPr lang="en-US"/>
              <a:pPr>
                <a:defRPr/>
              </a:pPr>
              <a:t>9/24/2019</a:t>
            </a:fld>
            <a:endParaRPr lang="en-US" dirty="0"/>
          </a:p>
        </p:txBody>
      </p:sp>
      <p:sp>
        <p:nvSpPr>
          <p:cNvPr id="5" name="Footer Placeholder 4">
            <a:extLst>
              <a:ext uri="{FF2B5EF4-FFF2-40B4-BE49-F238E27FC236}">
                <a16:creationId xmlns:a16="http://schemas.microsoft.com/office/drawing/2014/main" id="{8685CE21-60AE-4C0A-9E15-C34BDE9E63B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58A03AE-2745-49A2-974A-1996DDE49B26}"/>
              </a:ext>
            </a:extLst>
          </p:cNvPr>
          <p:cNvSpPr>
            <a:spLocks noGrp="1"/>
          </p:cNvSpPr>
          <p:nvPr>
            <p:ph type="sldNum" sz="quarter" idx="12"/>
          </p:nvPr>
        </p:nvSpPr>
        <p:spPr/>
        <p:txBody>
          <a:bodyPr/>
          <a:lstStyle>
            <a:lvl1pPr>
              <a:defRPr/>
            </a:lvl1pPr>
          </a:lstStyle>
          <a:p>
            <a:fld id="{00DFE703-B968-4362-8B57-18F0FC3347C4}" type="slidenum">
              <a:rPr lang="en-US" altLang="th-TH"/>
              <a:pPr/>
              <a:t>‹#›</a:t>
            </a:fld>
            <a:endParaRPr lang="en-US" altLang="th-TH"/>
          </a:p>
        </p:txBody>
      </p:sp>
    </p:spTree>
    <p:extLst>
      <p:ext uri="{BB962C8B-B14F-4D97-AF65-F5344CB8AC3E}">
        <p14:creationId xmlns:p14="http://schemas.microsoft.com/office/powerpoint/2010/main" val="2995213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74676C0-0728-4385-882D-A8312842817B}"/>
              </a:ext>
            </a:extLst>
          </p:cNvPr>
          <p:cNvSpPr>
            <a:spLocks noGrp="1"/>
          </p:cNvSpPr>
          <p:nvPr>
            <p:ph type="dt" sz="half" idx="10"/>
          </p:nvPr>
        </p:nvSpPr>
        <p:spPr/>
        <p:txBody>
          <a:bodyPr/>
          <a:lstStyle>
            <a:lvl1pPr>
              <a:defRPr/>
            </a:lvl1pPr>
          </a:lstStyle>
          <a:p>
            <a:pPr>
              <a:defRPr/>
            </a:pPr>
            <a:fld id="{00705E24-C7B9-4540-B8AB-6EB6BFC86AA3}" type="datetimeFigureOut">
              <a:rPr lang="en-US"/>
              <a:pPr>
                <a:defRPr/>
              </a:pPr>
              <a:t>9/24/2019</a:t>
            </a:fld>
            <a:endParaRPr lang="en-US" dirty="0"/>
          </a:p>
        </p:txBody>
      </p:sp>
      <p:sp>
        <p:nvSpPr>
          <p:cNvPr id="5" name="Footer Placeholder 4">
            <a:extLst>
              <a:ext uri="{FF2B5EF4-FFF2-40B4-BE49-F238E27FC236}">
                <a16:creationId xmlns:a16="http://schemas.microsoft.com/office/drawing/2014/main" id="{97F3692F-671E-4D91-9A12-12A48B53B13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5E0F3C8-1805-41BE-861B-6089F7A4CD6E}"/>
              </a:ext>
            </a:extLst>
          </p:cNvPr>
          <p:cNvSpPr>
            <a:spLocks noGrp="1"/>
          </p:cNvSpPr>
          <p:nvPr>
            <p:ph type="sldNum" sz="quarter" idx="12"/>
          </p:nvPr>
        </p:nvSpPr>
        <p:spPr/>
        <p:txBody>
          <a:bodyPr/>
          <a:lstStyle>
            <a:lvl1pPr>
              <a:defRPr/>
            </a:lvl1pPr>
          </a:lstStyle>
          <a:p>
            <a:fld id="{3AF6A818-21D3-4E4D-8C6E-EDA90365B6BC}" type="slidenum">
              <a:rPr lang="en-US" altLang="th-TH"/>
              <a:pPr/>
              <a:t>‹#›</a:t>
            </a:fld>
            <a:endParaRPr lang="en-US" altLang="th-TH"/>
          </a:p>
        </p:txBody>
      </p:sp>
    </p:spTree>
    <p:extLst>
      <p:ext uri="{BB962C8B-B14F-4D97-AF65-F5344CB8AC3E}">
        <p14:creationId xmlns:p14="http://schemas.microsoft.com/office/powerpoint/2010/main" val="632126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8E453B-C03A-49A8-8C96-E0144EA3594C}"/>
              </a:ext>
            </a:extLst>
          </p:cNvPr>
          <p:cNvSpPr>
            <a:spLocks noGrp="1"/>
          </p:cNvSpPr>
          <p:nvPr>
            <p:ph type="dt" sz="half" idx="10"/>
          </p:nvPr>
        </p:nvSpPr>
        <p:spPr/>
        <p:txBody>
          <a:bodyPr/>
          <a:lstStyle>
            <a:lvl1pPr>
              <a:defRPr/>
            </a:lvl1pPr>
          </a:lstStyle>
          <a:p>
            <a:pPr>
              <a:defRPr/>
            </a:pPr>
            <a:fld id="{E91F521C-9274-4396-9E62-79FC4F701CDD}" type="datetimeFigureOut">
              <a:rPr lang="en-US"/>
              <a:pPr>
                <a:defRPr/>
              </a:pPr>
              <a:t>9/24/2019</a:t>
            </a:fld>
            <a:endParaRPr lang="en-US" dirty="0"/>
          </a:p>
        </p:txBody>
      </p:sp>
      <p:sp>
        <p:nvSpPr>
          <p:cNvPr id="5" name="Footer Placeholder 4">
            <a:extLst>
              <a:ext uri="{FF2B5EF4-FFF2-40B4-BE49-F238E27FC236}">
                <a16:creationId xmlns:a16="http://schemas.microsoft.com/office/drawing/2014/main" id="{B971AA08-6E64-4DFB-9850-050994A2B7B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21C2CDF-2CFC-4151-AB59-24F21ECF12C9}"/>
              </a:ext>
            </a:extLst>
          </p:cNvPr>
          <p:cNvSpPr>
            <a:spLocks noGrp="1"/>
          </p:cNvSpPr>
          <p:nvPr>
            <p:ph type="sldNum" sz="quarter" idx="12"/>
          </p:nvPr>
        </p:nvSpPr>
        <p:spPr/>
        <p:txBody>
          <a:bodyPr/>
          <a:lstStyle>
            <a:lvl1pPr>
              <a:defRPr/>
            </a:lvl1pPr>
          </a:lstStyle>
          <a:p>
            <a:fld id="{DD39FD69-A6A6-4C4F-A7BB-DE08EB4784FF}" type="slidenum">
              <a:rPr lang="en-US" altLang="th-TH"/>
              <a:pPr/>
              <a:t>‹#›</a:t>
            </a:fld>
            <a:endParaRPr lang="en-US" altLang="th-TH"/>
          </a:p>
        </p:txBody>
      </p:sp>
    </p:spTree>
    <p:extLst>
      <p:ext uri="{BB962C8B-B14F-4D97-AF65-F5344CB8AC3E}">
        <p14:creationId xmlns:p14="http://schemas.microsoft.com/office/powerpoint/2010/main" val="1432483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5F52B4C-D8BC-4512-A3D5-1E4F310D53DD}"/>
              </a:ext>
            </a:extLst>
          </p:cNvPr>
          <p:cNvSpPr>
            <a:spLocks noGrp="1"/>
          </p:cNvSpPr>
          <p:nvPr>
            <p:ph type="dt" sz="half" idx="10"/>
          </p:nvPr>
        </p:nvSpPr>
        <p:spPr/>
        <p:txBody>
          <a:bodyPr/>
          <a:lstStyle>
            <a:lvl1pPr>
              <a:defRPr/>
            </a:lvl1pPr>
          </a:lstStyle>
          <a:p>
            <a:pPr>
              <a:defRPr/>
            </a:pPr>
            <a:fld id="{0004005E-A639-4979-B54A-0AFBF604D883}" type="datetimeFigureOut">
              <a:rPr lang="en-US"/>
              <a:pPr>
                <a:defRPr/>
              </a:pPr>
              <a:t>9/24/2019</a:t>
            </a:fld>
            <a:endParaRPr lang="en-US" dirty="0"/>
          </a:p>
        </p:txBody>
      </p:sp>
      <p:sp>
        <p:nvSpPr>
          <p:cNvPr id="6" name="Footer Placeholder 4">
            <a:extLst>
              <a:ext uri="{FF2B5EF4-FFF2-40B4-BE49-F238E27FC236}">
                <a16:creationId xmlns:a16="http://schemas.microsoft.com/office/drawing/2014/main" id="{A09C5817-BE3F-4FBD-A3C7-B77AB98ABE9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DB4918B-29AD-4C81-A514-A55CD67CA547}"/>
              </a:ext>
            </a:extLst>
          </p:cNvPr>
          <p:cNvSpPr>
            <a:spLocks noGrp="1"/>
          </p:cNvSpPr>
          <p:nvPr>
            <p:ph type="sldNum" sz="quarter" idx="12"/>
          </p:nvPr>
        </p:nvSpPr>
        <p:spPr/>
        <p:txBody>
          <a:bodyPr/>
          <a:lstStyle>
            <a:lvl1pPr>
              <a:defRPr/>
            </a:lvl1pPr>
          </a:lstStyle>
          <a:p>
            <a:fld id="{9B7675AE-DBC6-4B4D-B6E0-EB973FF4495F}" type="slidenum">
              <a:rPr lang="en-US" altLang="th-TH"/>
              <a:pPr/>
              <a:t>‹#›</a:t>
            </a:fld>
            <a:endParaRPr lang="en-US" altLang="th-TH"/>
          </a:p>
        </p:txBody>
      </p:sp>
    </p:spTree>
    <p:extLst>
      <p:ext uri="{BB962C8B-B14F-4D97-AF65-F5344CB8AC3E}">
        <p14:creationId xmlns:p14="http://schemas.microsoft.com/office/powerpoint/2010/main" val="221111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E78EE16-1407-4782-B44F-CE322C116333}"/>
              </a:ext>
            </a:extLst>
          </p:cNvPr>
          <p:cNvSpPr>
            <a:spLocks noGrp="1"/>
          </p:cNvSpPr>
          <p:nvPr>
            <p:ph type="dt" sz="half" idx="10"/>
          </p:nvPr>
        </p:nvSpPr>
        <p:spPr/>
        <p:txBody>
          <a:bodyPr/>
          <a:lstStyle>
            <a:lvl1pPr>
              <a:defRPr/>
            </a:lvl1pPr>
          </a:lstStyle>
          <a:p>
            <a:pPr>
              <a:defRPr/>
            </a:pPr>
            <a:fld id="{9B0D634B-918F-48EA-9C69-0999DC00C324}" type="datetimeFigureOut">
              <a:rPr lang="en-US"/>
              <a:pPr>
                <a:defRPr/>
              </a:pPr>
              <a:t>9/24/2019</a:t>
            </a:fld>
            <a:endParaRPr lang="en-US" dirty="0"/>
          </a:p>
        </p:txBody>
      </p:sp>
      <p:sp>
        <p:nvSpPr>
          <p:cNvPr id="8" name="Footer Placeholder 4">
            <a:extLst>
              <a:ext uri="{FF2B5EF4-FFF2-40B4-BE49-F238E27FC236}">
                <a16:creationId xmlns:a16="http://schemas.microsoft.com/office/drawing/2014/main" id="{FBE2B347-AA97-44BD-B2BC-5B50882A14A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F9DA9FB-CAA0-4A57-839A-7296877939EE}"/>
              </a:ext>
            </a:extLst>
          </p:cNvPr>
          <p:cNvSpPr>
            <a:spLocks noGrp="1"/>
          </p:cNvSpPr>
          <p:nvPr>
            <p:ph type="sldNum" sz="quarter" idx="12"/>
          </p:nvPr>
        </p:nvSpPr>
        <p:spPr/>
        <p:txBody>
          <a:bodyPr/>
          <a:lstStyle>
            <a:lvl1pPr>
              <a:defRPr/>
            </a:lvl1pPr>
          </a:lstStyle>
          <a:p>
            <a:fld id="{2BF0B5A5-7E33-4D63-864A-9AB44F941D05}" type="slidenum">
              <a:rPr lang="en-US" altLang="th-TH"/>
              <a:pPr/>
              <a:t>‹#›</a:t>
            </a:fld>
            <a:endParaRPr lang="en-US" altLang="th-TH"/>
          </a:p>
        </p:txBody>
      </p:sp>
    </p:spTree>
    <p:extLst>
      <p:ext uri="{BB962C8B-B14F-4D97-AF65-F5344CB8AC3E}">
        <p14:creationId xmlns:p14="http://schemas.microsoft.com/office/powerpoint/2010/main" val="1761514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A7C143FF-C996-4946-BCA8-4AACF72191DC}"/>
              </a:ext>
            </a:extLst>
          </p:cNvPr>
          <p:cNvSpPr>
            <a:spLocks noGrp="1"/>
          </p:cNvSpPr>
          <p:nvPr>
            <p:ph type="dt" sz="half" idx="10"/>
          </p:nvPr>
        </p:nvSpPr>
        <p:spPr/>
        <p:txBody>
          <a:bodyPr/>
          <a:lstStyle>
            <a:lvl1pPr>
              <a:defRPr/>
            </a:lvl1pPr>
          </a:lstStyle>
          <a:p>
            <a:pPr>
              <a:defRPr/>
            </a:pPr>
            <a:fld id="{FA75901D-955E-4C6C-BEF7-3CA5446554EF}" type="datetimeFigureOut">
              <a:rPr lang="en-US"/>
              <a:pPr>
                <a:defRPr/>
              </a:pPr>
              <a:t>9/24/2019</a:t>
            </a:fld>
            <a:endParaRPr lang="en-US" dirty="0"/>
          </a:p>
        </p:txBody>
      </p:sp>
      <p:sp>
        <p:nvSpPr>
          <p:cNvPr id="4" name="Footer Placeholder 4">
            <a:extLst>
              <a:ext uri="{FF2B5EF4-FFF2-40B4-BE49-F238E27FC236}">
                <a16:creationId xmlns:a16="http://schemas.microsoft.com/office/drawing/2014/main" id="{6AEDD674-CFB0-4858-9302-B367292D8D38}"/>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88B3A17-ECA9-4F15-AE7F-AE710B5226E1}"/>
              </a:ext>
            </a:extLst>
          </p:cNvPr>
          <p:cNvSpPr>
            <a:spLocks noGrp="1"/>
          </p:cNvSpPr>
          <p:nvPr>
            <p:ph type="sldNum" sz="quarter" idx="12"/>
          </p:nvPr>
        </p:nvSpPr>
        <p:spPr/>
        <p:txBody>
          <a:bodyPr/>
          <a:lstStyle>
            <a:lvl1pPr>
              <a:defRPr/>
            </a:lvl1pPr>
          </a:lstStyle>
          <a:p>
            <a:fld id="{16218898-3C80-49D9-BCA2-597C4348C00C}" type="slidenum">
              <a:rPr lang="en-US" altLang="th-TH"/>
              <a:pPr/>
              <a:t>‹#›</a:t>
            </a:fld>
            <a:endParaRPr lang="en-US" altLang="th-TH"/>
          </a:p>
        </p:txBody>
      </p:sp>
    </p:spTree>
    <p:extLst>
      <p:ext uri="{BB962C8B-B14F-4D97-AF65-F5344CB8AC3E}">
        <p14:creationId xmlns:p14="http://schemas.microsoft.com/office/powerpoint/2010/main" val="2562142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C5CBA50-D563-4721-9B7B-E4ADF91BACCB}"/>
              </a:ext>
            </a:extLst>
          </p:cNvPr>
          <p:cNvSpPr>
            <a:spLocks noGrp="1"/>
          </p:cNvSpPr>
          <p:nvPr>
            <p:ph type="dt" sz="half" idx="10"/>
          </p:nvPr>
        </p:nvSpPr>
        <p:spPr/>
        <p:txBody>
          <a:bodyPr/>
          <a:lstStyle>
            <a:lvl1pPr>
              <a:defRPr/>
            </a:lvl1pPr>
          </a:lstStyle>
          <a:p>
            <a:pPr>
              <a:defRPr/>
            </a:pPr>
            <a:fld id="{D5A0531C-A2F3-4800-9218-78180BE10823}" type="datetimeFigureOut">
              <a:rPr lang="en-US"/>
              <a:pPr>
                <a:defRPr/>
              </a:pPr>
              <a:t>9/24/2019</a:t>
            </a:fld>
            <a:endParaRPr lang="en-US" dirty="0"/>
          </a:p>
        </p:txBody>
      </p:sp>
      <p:sp>
        <p:nvSpPr>
          <p:cNvPr id="3" name="Footer Placeholder 4">
            <a:extLst>
              <a:ext uri="{FF2B5EF4-FFF2-40B4-BE49-F238E27FC236}">
                <a16:creationId xmlns:a16="http://schemas.microsoft.com/office/drawing/2014/main" id="{C2DA14AD-5CD8-402E-AE47-AE2A68BBF4EC}"/>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80D167FB-4C7A-4AAD-8BCB-EB7F7C71B7BD}"/>
              </a:ext>
            </a:extLst>
          </p:cNvPr>
          <p:cNvSpPr>
            <a:spLocks noGrp="1"/>
          </p:cNvSpPr>
          <p:nvPr>
            <p:ph type="sldNum" sz="quarter" idx="12"/>
          </p:nvPr>
        </p:nvSpPr>
        <p:spPr/>
        <p:txBody>
          <a:bodyPr/>
          <a:lstStyle>
            <a:lvl1pPr>
              <a:defRPr/>
            </a:lvl1pPr>
          </a:lstStyle>
          <a:p>
            <a:fld id="{F6857604-B0B8-4D2C-882A-63A67A049E4D}" type="slidenum">
              <a:rPr lang="en-US" altLang="th-TH"/>
              <a:pPr/>
              <a:t>‹#›</a:t>
            </a:fld>
            <a:endParaRPr lang="en-US" altLang="th-TH"/>
          </a:p>
        </p:txBody>
      </p:sp>
    </p:spTree>
    <p:extLst>
      <p:ext uri="{BB962C8B-B14F-4D97-AF65-F5344CB8AC3E}">
        <p14:creationId xmlns:p14="http://schemas.microsoft.com/office/powerpoint/2010/main" val="2755925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BE9F668-70EE-4280-8653-636402F9CECA}"/>
              </a:ext>
            </a:extLst>
          </p:cNvPr>
          <p:cNvSpPr>
            <a:spLocks noGrp="1"/>
          </p:cNvSpPr>
          <p:nvPr>
            <p:ph type="dt" sz="half" idx="10"/>
          </p:nvPr>
        </p:nvSpPr>
        <p:spPr/>
        <p:txBody>
          <a:bodyPr/>
          <a:lstStyle>
            <a:lvl1pPr>
              <a:defRPr/>
            </a:lvl1pPr>
          </a:lstStyle>
          <a:p>
            <a:pPr>
              <a:defRPr/>
            </a:pPr>
            <a:fld id="{EC83F328-92F1-4C39-A99D-8E7F7E88165E}" type="datetimeFigureOut">
              <a:rPr lang="en-US"/>
              <a:pPr>
                <a:defRPr/>
              </a:pPr>
              <a:t>9/24/2019</a:t>
            </a:fld>
            <a:endParaRPr lang="en-US" dirty="0"/>
          </a:p>
        </p:txBody>
      </p:sp>
      <p:sp>
        <p:nvSpPr>
          <p:cNvPr id="6" name="Footer Placeholder 4">
            <a:extLst>
              <a:ext uri="{FF2B5EF4-FFF2-40B4-BE49-F238E27FC236}">
                <a16:creationId xmlns:a16="http://schemas.microsoft.com/office/drawing/2014/main" id="{7155F608-8596-4C23-B3CA-EBC21896279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1AD1A81-0B2F-4D14-BABA-7AD108E8F1AD}"/>
              </a:ext>
            </a:extLst>
          </p:cNvPr>
          <p:cNvSpPr>
            <a:spLocks noGrp="1"/>
          </p:cNvSpPr>
          <p:nvPr>
            <p:ph type="sldNum" sz="quarter" idx="12"/>
          </p:nvPr>
        </p:nvSpPr>
        <p:spPr/>
        <p:txBody>
          <a:bodyPr/>
          <a:lstStyle>
            <a:lvl1pPr>
              <a:defRPr/>
            </a:lvl1pPr>
          </a:lstStyle>
          <a:p>
            <a:fld id="{BA828364-A93D-4A3E-9C4B-24ECEB6BD973}" type="slidenum">
              <a:rPr lang="en-US" altLang="th-TH"/>
              <a:pPr/>
              <a:t>‹#›</a:t>
            </a:fld>
            <a:endParaRPr lang="en-US" altLang="th-TH"/>
          </a:p>
        </p:txBody>
      </p:sp>
    </p:spTree>
    <p:extLst>
      <p:ext uri="{BB962C8B-B14F-4D97-AF65-F5344CB8AC3E}">
        <p14:creationId xmlns:p14="http://schemas.microsoft.com/office/powerpoint/2010/main" val="749615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B62BF7C3-1269-4DA6-A19F-B143D824801F}"/>
              </a:ext>
            </a:extLst>
          </p:cNvPr>
          <p:cNvSpPr>
            <a:spLocks noGrp="1"/>
          </p:cNvSpPr>
          <p:nvPr>
            <p:ph type="dt" sz="half" idx="10"/>
          </p:nvPr>
        </p:nvSpPr>
        <p:spPr/>
        <p:txBody>
          <a:bodyPr/>
          <a:lstStyle>
            <a:lvl1pPr>
              <a:defRPr/>
            </a:lvl1pPr>
          </a:lstStyle>
          <a:p>
            <a:pPr>
              <a:defRPr/>
            </a:pPr>
            <a:fld id="{C76AD7AC-2C73-4931-818C-4BB1FF7C1F25}" type="datetimeFigureOut">
              <a:rPr lang="en-US"/>
              <a:pPr>
                <a:defRPr/>
              </a:pPr>
              <a:t>9/24/2019</a:t>
            </a:fld>
            <a:endParaRPr lang="en-US" dirty="0"/>
          </a:p>
        </p:txBody>
      </p:sp>
      <p:sp>
        <p:nvSpPr>
          <p:cNvPr id="6" name="Footer Placeholder 4">
            <a:extLst>
              <a:ext uri="{FF2B5EF4-FFF2-40B4-BE49-F238E27FC236}">
                <a16:creationId xmlns:a16="http://schemas.microsoft.com/office/drawing/2014/main" id="{78084664-AA0F-4B11-BD9C-435698B5DA0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CF7C0A9-76DA-4EBB-A4EF-ED47CCD5FFDC}"/>
              </a:ext>
            </a:extLst>
          </p:cNvPr>
          <p:cNvSpPr>
            <a:spLocks noGrp="1"/>
          </p:cNvSpPr>
          <p:nvPr>
            <p:ph type="sldNum" sz="quarter" idx="12"/>
          </p:nvPr>
        </p:nvSpPr>
        <p:spPr/>
        <p:txBody>
          <a:bodyPr/>
          <a:lstStyle>
            <a:lvl1pPr>
              <a:defRPr/>
            </a:lvl1pPr>
          </a:lstStyle>
          <a:p>
            <a:fld id="{3B5A70C2-3BB9-4C48-BB01-66E4BEC3E7DA}" type="slidenum">
              <a:rPr lang="en-US" altLang="th-TH"/>
              <a:pPr/>
              <a:t>‹#›</a:t>
            </a:fld>
            <a:endParaRPr lang="en-US" altLang="th-TH"/>
          </a:p>
        </p:txBody>
      </p:sp>
    </p:spTree>
    <p:extLst>
      <p:ext uri="{BB962C8B-B14F-4D97-AF65-F5344CB8AC3E}">
        <p14:creationId xmlns:p14="http://schemas.microsoft.com/office/powerpoint/2010/main" val="4000424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9BA8F7-BAA7-4831-92D4-73D47091BAF0}"/>
              </a:ext>
            </a:extLst>
          </p:cNvPr>
          <p:cNvSpPr>
            <a:spLocks noGrp="1"/>
          </p:cNvSpPr>
          <p:nvPr>
            <p:ph type="dt" sz="half" idx="10"/>
          </p:nvPr>
        </p:nvSpPr>
        <p:spPr/>
        <p:txBody>
          <a:bodyPr/>
          <a:lstStyle>
            <a:lvl1pPr>
              <a:defRPr/>
            </a:lvl1pPr>
          </a:lstStyle>
          <a:p>
            <a:pPr>
              <a:defRPr/>
            </a:pPr>
            <a:fld id="{57F1686B-C159-4549-9D8F-29692F58CCBA}" type="datetimeFigureOut">
              <a:rPr lang="en-US"/>
              <a:pPr>
                <a:defRPr/>
              </a:pPr>
              <a:t>9/24/2019</a:t>
            </a:fld>
            <a:endParaRPr lang="en-US" dirty="0"/>
          </a:p>
        </p:txBody>
      </p:sp>
      <p:sp>
        <p:nvSpPr>
          <p:cNvPr id="5" name="Footer Placeholder 4">
            <a:extLst>
              <a:ext uri="{FF2B5EF4-FFF2-40B4-BE49-F238E27FC236}">
                <a16:creationId xmlns:a16="http://schemas.microsoft.com/office/drawing/2014/main" id="{DCD54169-4213-46FB-8AC7-830A22C9597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FF1E247-FEDB-4821-A8F5-76F9FFFD7747}"/>
              </a:ext>
            </a:extLst>
          </p:cNvPr>
          <p:cNvSpPr>
            <a:spLocks noGrp="1"/>
          </p:cNvSpPr>
          <p:nvPr>
            <p:ph type="sldNum" sz="quarter" idx="12"/>
          </p:nvPr>
        </p:nvSpPr>
        <p:spPr/>
        <p:txBody>
          <a:bodyPr/>
          <a:lstStyle>
            <a:lvl1pPr>
              <a:defRPr/>
            </a:lvl1pPr>
          </a:lstStyle>
          <a:p>
            <a:fld id="{39A97F8A-3E23-42BE-A8F7-0805DC8BD32E}" type="slidenum">
              <a:rPr lang="en-US" altLang="th-TH"/>
              <a:pPr/>
              <a:t>‹#›</a:t>
            </a:fld>
            <a:endParaRPr lang="en-US" altLang="th-TH"/>
          </a:p>
        </p:txBody>
      </p:sp>
    </p:spTree>
    <p:extLst>
      <p:ext uri="{BB962C8B-B14F-4D97-AF65-F5344CB8AC3E}">
        <p14:creationId xmlns:p14="http://schemas.microsoft.com/office/powerpoint/2010/main" val="4268047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BB1BFA-33C0-4387-B961-69FED80742B1}"/>
              </a:ext>
            </a:extLst>
          </p:cNvPr>
          <p:cNvSpPr>
            <a:spLocks noGrp="1"/>
          </p:cNvSpPr>
          <p:nvPr>
            <p:ph type="dt" sz="half" idx="10"/>
          </p:nvPr>
        </p:nvSpPr>
        <p:spPr/>
        <p:txBody>
          <a:bodyPr/>
          <a:lstStyle>
            <a:lvl1pPr>
              <a:defRPr/>
            </a:lvl1pPr>
          </a:lstStyle>
          <a:p>
            <a:pPr>
              <a:defRPr/>
            </a:pPr>
            <a:fld id="{68464997-D60B-47EA-A66B-CA467027C9EC}" type="datetimeFigureOut">
              <a:rPr lang="en-US"/>
              <a:pPr>
                <a:defRPr/>
              </a:pPr>
              <a:t>9/24/2019</a:t>
            </a:fld>
            <a:endParaRPr lang="en-US" dirty="0"/>
          </a:p>
        </p:txBody>
      </p:sp>
      <p:sp>
        <p:nvSpPr>
          <p:cNvPr id="5" name="Footer Placeholder 4">
            <a:extLst>
              <a:ext uri="{FF2B5EF4-FFF2-40B4-BE49-F238E27FC236}">
                <a16:creationId xmlns:a16="http://schemas.microsoft.com/office/drawing/2014/main" id="{2C6F3040-3759-4AA4-9CC4-891B96CE113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160A6CE-CEF9-4821-B906-CD1EF583C578}"/>
              </a:ext>
            </a:extLst>
          </p:cNvPr>
          <p:cNvSpPr>
            <a:spLocks noGrp="1"/>
          </p:cNvSpPr>
          <p:nvPr>
            <p:ph type="sldNum" sz="quarter" idx="12"/>
          </p:nvPr>
        </p:nvSpPr>
        <p:spPr/>
        <p:txBody>
          <a:bodyPr/>
          <a:lstStyle>
            <a:lvl1pPr>
              <a:defRPr/>
            </a:lvl1pPr>
          </a:lstStyle>
          <a:p>
            <a:fld id="{82CC1461-743D-4E38-9381-C263B1F5D98E}" type="slidenum">
              <a:rPr lang="en-US" altLang="th-TH"/>
              <a:pPr/>
              <a:t>‹#›</a:t>
            </a:fld>
            <a:endParaRPr lang="en-US" altLang="th-TH"/>
          </a:p>
        </p:txBody>
      </p:sp>
    </p:spTree>
    <p:extLst>
      <p:ext uri="{BB962C8B-B14F-4D97-AF65-F5344CB8AC3E}">
        <p14:creationId xmlns:p14="http://schemas.microsoft.com/office/powerpoint/2010/main" val="453782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9874" name="Title Placeholder 1">
            <a:extLst>
              <a:ext uri="{FF2B5EF4-FFF2-40B4-BE49-F238E27FC236}">
                <a16:creationId xmlns:a16="http://schemas.microsoft.com/office/drawing/2014/main" id="{79B286C1-E927-4BDB-B89E-D5EA47D04DBA}"/>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a:t>Click to edit Master title style</a:t>
            </a:r>
          </a:p>
        </p:txBody>
      </p:sp>
      <p:sp>
        <p:nvSpPr>
          <p:cNvPr id="79875" name="Text Placeholder 2">
            <a:extLst>
              <a:ext uri="{FF2B5EF4-FFF2-40B4-BE49-F238E27FC236}">
                <a16:creationId xmlns:a16="http://schemas.microsoft.com/office/drawing/2014/main" id="{BFCE5199-6975-4EE3-9C9D-7EDC9914820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a:t>Click to edit Master text styles</a:t>
            </a:r>
          </a:p>
          <a:p>
            <a:pPr lvl="1"/>
            <a:r>
              <a:rPr lang="en-US" altLang="th-TH"/>
              <a:t>Second level</a:t>
            </a:r>
          </a:p>
          <a:p>
            <a:pPr lvl="2"/>
            <a:r>
              <a:rPr lang="en-US" altLang="th-TH"/>
              <a:t>Third level</a:t>
            </a:r>
          </a:p>
          <a:p>
            <a:pPr lvl="3"/>
            <a:r>
              <a:rPr lang="en-US" altLang="th-TH"/>
              <a:t>Fourth level</a:t>
            </a:r>
          </a:p>
          <a:p>
            <a:pPr lvl="4"/>
            <a:r>
              <a:rPr lang="en-US" altLang="th-TH"/>
              <a:t>Fifth level</a:t>
            </a:r>
          </a:p>
        </p:txBody>
      </p:sp>
      <p:sp>
        <p:nvSpPr>
          <p:cNvPr id="4" name="Date Placeholder 3">
            <a:extLst>
              <a:ext uri="{FF2B5EF4-FFF2-40B4-BE49-F238E27FC236}">
                <a16:creationId xmlns:a16="http://schemas.microsoft.com/office/drawing/2014/main" id="{4CA75327-51F0-4295-A689-465FBF7FC52D}"/>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defRPr>
            </a:lvl1pPr>
          </a:lstStyle>
          <a:p>
            <a:pPr>
              <a:defRPr/>
            </a:pPr>
            <a:fld id="{54337EBE-1A6F-456A-93B1-048FFE8D44D1}" type="datetimeFigureOut">
              <a:rPr lang="en-US"/>
              <a:pPr>
                <a:defRPr/>
              </a:pPr>
              <a:t>9/24/2019</a:t>
            </a:fld>
            <a:endParaRPr lang="en-US" dirty="0"/>
          </a:p>
        </p:txBody>
      </p:sp>
      <p:sp>
        <p:nvSpPr>
          <p:cNvPr id="5" name="Footer Placeholder 4">
            <a:extLst>
              <a:ext uri="{FF2B5EF4-FFF2-40B4-BE49-F238E27FC236}">
                <a16:creationId xmlns:a16="http://schemas.microsoft.com/office/drawing/2014/main" id="{3E774562-F5B8-4A01-A9F4-DD4ED15C362A}"/>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dirty="0" smtClean="0">
                <a:solidFill>
                  <a:srgbClr val="898989"/>
                </a:solidFill>
                <a:latin typeface="Calibri" pitchFamily="34" charset="0"/>
              </a:defRPr>
            </a:lvl1pPr>
          </a:lstStyle>
          <a:p>
            <a:pPr>
              <a:defRPr/>
            </a:pPr>
            <a:endParaRPr lang="en-US"/>
          </a:p>
        </p:txBody>
      </p:sp>
      <p:sp>
        <p:nvSpPr>
          <p:cNvPr id="6" name="Slide Number Placeholder 5">
            <a:extLst>
              <a:ext uri="{FF2B5EF4-FFF2-40B4-BE49-F238E27FC236}">
                <a16:creationId xmlns:a16="http://schemas.microsoft.com/office/drawing/2014/main" id="{EEC4D720-4215-43EB-92AE-3B8DCC1ADCA9}"/>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4B588137-3BD6-47B2-94F9-9298922568F6}" type="slidenum">
              <a:rPr lang="en-US" altLang="th-TH"/>
              <a:pPr/>
              <a:t>‹#›</a:t>
            </a:fld>
            <a:endParaRPr lang="en-US" alt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a:extLst>
              <a:ext uri="{FF2B5EF4-FFF2-40B4-BE49-F238E27FC236}">
                <a16:creationId xmlns:a16="http://schemas.microsoft.com/office/drawing/2014/main" id="{E95BCA4A-F4E0-4D12-B8EF-E55E7C8D26E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376F59C-EBDA-4989-A35F-286CE0EEABA3}" type="slidenum">
              <a:rPr lang="en-US" altLang="en-US" sz="1200">
                <a:solidFill>
                  <a:srgbClr val="898989"/>
                </a:solidFill>
              </a:rPr>
              <a:pPr>
                <a:spcBef>
                  <a:spcPct val="0"/>
                </a:spcBef>
                <a:buFontTx/>
                <a:buNone/>
              </a:pPr>
              <a:t>1</a:t>
            </a:fld>
            <a:endParaRPr lang="en-US" altLang="en-US" sz="1200">
              <a:solidFill>
                <a:srgbClr val="898989"/>
              </a:solidFill>
            </a:endParaRPr>
          </a:p>
        </p:txBody>
      </p:sp>
      <p:sp>
        <p:nvSpPr>
          <p:cNvPr id="3075" name="Rectangle 2" descr="Recycled paper">
            <a:extLst>
              <a:ext uri="{FF2B5EF4-FFF2-40B4-BE49-F238E27FC236}">
                <a16:creationId xmlns:a16="http://schemas.microsoft.com/office/drawing/2014/main" id="{9661AAAC-BB30-46B9-97F4-1D1E115A745B}"/>
              </a:ext>
            </a:extLst>
          </p:cNvPr>
          <p:cNvSpPr>
            <a:spLocks noChangeArrowheads="1"/>
          </p:cNvSpPr>
          <p:nvPr/>
        </p:nvSpPr>
        <p:spPr bwMode="auto">
          <a:xfrm>
            <a:off x="1331913" y="3206750"/>
            <a:ext cx="64770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4400" b="1" dirty="0"/>
              <a:t>Cost Curves</a:t>
            </a:r>
          </a:p>
          <a:p>
            <a:pPr algn="ctr">
              <a:spcBef>
                <a:spcPct val="0"/>
              </a:spcBef>
              <a:buFontTx/>
              <a:buNone/>
            </a:pPr>
            <a:r>
              <a:rPr lang="en-US" altLang="en-US" sz="4400" b="1" dirty="0"/>
              <a:t>(Chapter 8)</a:t>
            </a:r>
          </a:p>
        </p:txBody>
      </p:sp>
      <p:sp>
        <p:nvSpPr>
          <p:cNvPr id="15" name="Title 14">
            <a:extLst>
              <a:ext uri="{FF2B5EF4-FFF2-40B4-BE49-F238E27FC236}">
                <a16:creationId xmlns:a16="http://schemas.microsoft.com/office/drawing/2014/main" id="{033CE002-A6BE-4A98-8225-27682A29A48C}"/>
              </a:ext>
            </a:extLst>
          </p:cNvPr>
          <p:cNvSpPr txBox="1">
            <a:spLocks/>
          </p:cNvSpPr>
          <p:nvPr/>
        </p:nvSpPr>
        <p:spPr>
          <a:xfrm>
            <a:off x="2627313" y="1752600"/>
            <a:ext cx="3886200" cy="914400"/>
          </a:xfrm>
          <a:prstGeom prst="rect">
            <a:avLst/>
          </a:prstGeom>
          <a:solidFill>
            <a:srgbClr val="C00000"/>
          </a:solidFill>
        </p:spPr>
        <p:txBody>
          <a:bodyPr/>
          <a:lstStyle/>
          <a:p>
            <a:pPr algn="ctr">
              <a:defRPr/>
            </a:pPr>
            <a:r>
              <a:rPr lang="en-US" sz="4400" b="1" dirty="0">
                <a:solidFill>
                  <a:schemeClr val="bg1"/>
                </a:solidFill>
                <a:latin typeface="+mj-lt"/>
                <a:ea typeface="+mj-ea"/>
                <a:cs typeface="+mj-cs"/>
              </a:rPr>
              <a:t>Topic 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Slide Number Placeholder 3">
            <a:extLst>
              <a:ext uri="{FF2B5EF4-FFF2-40B4-BE49-F238E27FC236}">
                <a16:creationId xmlns:a16="http://schemas.microsoft.com/office/drawing/2014/main" id="{2DCEAC17-2CCC-4AC3-8A74-2C6BA4D7B33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DEA80A8-7DC7-481A-8706-FACF458D165B}" type="slidenum">
              <a:rPr lang="en-US" altLang="th-TH">
                <a:solidFill>
                  <a:srgbClr val="898989"/>
                </a:solidFill>
                <a:latin typeface="Calibri" panose="020F0502020204030204" pitchFamily="34" charset="0"/>
              </a:rPr>
              <a:pPr eaLnBrk="1" hangingPunct="1"/>
              <a:t>2</a:t>
            </a:fld>
            <a:endParaRPr lang="en-US" altLang="th-TH">
              <a:solidFill>
                <a:srgbClr val="898989"/>
              </a:solidFill>
              <a:latin typeface="Calibri" panose="020F0502020204030204" pitchFamily="34" charset="0"/>
            </a:endParaRPr>
          </a:p>
        </p:txBody>
      </p:sp>
      <p:sp>
        <p:nvSpPr>
          <p:cNvPr id="403471" name="AutoShape 15">
            <a:extLst>
              <a:ext uri="{FF2B5EF4-FFF2-40B4-BE49-F238E27FC236}">
                <a16:creationId xmlns:a16="http://schemas.microsoft.com/office/drawing/2014/main" id="{D39429E9-2523-4932-94E0-8774330BA3E1}"/>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Cost Functions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4" name="Content Placeholder 2">
            <a:extLst>
              <a:ext uri="{FF2B5EF4-FFF2-40B4-BE49-F238E27FC236}">
                <a16:creationId xmlns:a16="http://schemas.microsoft.com/office/drawing/2014/main" id="{7509055C-BB62-4479-8C00-9851825A633C}"/>
              </a:ext>
            </a:extLst>
          </p:cNvPr>
          <p:cNvSpPr txBox="1">
            <a:spLocks/>
          </p:cNvSpPr>
          <p:nvPr/>
        </p:nvSpPr>
        <p:spPr>
          <a:xfrm>
            <a:off x="4956699" y="1921270"/>
            <a:ext cx="3733800" cy="3580608"/>
          </a:xfrm>
          <a:prstGeom prst="rect">
            <a:avLst/>
          </a:prstGeom>
        </p:spPr>
        <p:txBody>
          <a:bodyPr/>
          <a:lstStyle/>
          <a:p>
            <a:pPr marL="342900">
              <a:spcBef>
                <a:spcPct val="20000"/>
              </a:spcBef>
              <a:defRPr/>
            </a:pPr>
            <a:r>
              <a:rPr lang="en-US" sz="2800" dirty="0">
                <a:latin typeface="+mj-lt"/>
              </a:rPr>
              <a:t>As output increases from 1 million to 2 million, with input prices (w, r) constant, cost-minimizing input combination moves from TC</a:t>
            </a:r>
            <a:r>
              <a:rPr lang="en-US" sz="2800" baseline="-25000" dirty="0">
                <a:latin typeface="+mj-lt"/>
              </a:rPr>
              <a:t>1</a:t>
            </a:r>
            <a:r>
              <a:rPr lang="en-US" sz="2800" dirty="0">
                <a:latin typeface="+mj-lt"/>
              </a:rPr>
              <a:t> to TC</a:t>
            </a:r>
            <a:r>
              <a:rPr lang="en-US" sz="2800" baseline="-25000" dirty="0">
                <a:latin typeface="+mj-lt"/>
              </a:rPr>
              <a:t>2</a:t>
            </a:r>
            <a:r>
              <a:rPr lang="en-US" sz="2800" dirty="0">
                <a:latin typeface="+mj-lt"/>
              </a:rPr>
              <a:t> which gives the TC(Q) curve.</a:t>
            </a:r>
          </a:p>
        </p:txBody>
      </p:sp>
      <p:pic>
        <p:nvPicPr>
          <p:cNvPr id="3085" name="Picture 14">
            <a:extLst>
              <a:ext uri="{FF2B5EF4-FFF2-40B4-BE49-F238E27FC236}">
                <a16:creationId xmlns:a16="http://schemas.microsoft.com/office/drawing/2014/main" id="{FF206B14-95F6-4386-A2AE-2722887DEF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501" y="1297149"/>
            <a:ext cx="4808538"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Slide Number Placeholder 3">
            <a:extLst>
              <a:ext uri="{FF2B5EF4-FFF2-40B4-BE49-F238E27FC236}">
                <a16:creationId xmlns:a16="http://schemas.microsoft.com/office/drawing/2014/main" id="{57F296CA-D8AE-4C19-AFB5-5FFB78A34AF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2A85C5D-716E-4DB8-9561-1211F6D7CD43}" type="slidenum">
              <a:rPr lang="en-US" altLang="th-TH">
                <a:solidFill>
                  <a:srgbClr val="898989"/>
                </a:solidFill>
                <a:latin typeface="Calibri" panose="020F0502020204030204" pitchFamily="34" charset="0"/>
              </a:rPr>
              <a:pPr eaLnBrk="1" hangingPunct="1"/>
              <a:t>3</a:t>
            </a:fld>
            <a:endParaRPr lang="en-US" altLang="th-TH">
              <a:solidFill>
                <a:srgbClr val="898989"/>
              </a:solidFill>
              <a:latin typeface="Calibri" panose="020F0502020204030204" pitchFamily="34" charset="0"/>
            </a:endParaRPr>
          </a:p>
        </p:txBody>
      </p:sp>
      <p:sp>
        <p:nvSpPr>
          <p:cNvPr id="403471" name="AutoShape 15">
            <a:extLst>
              <a:ext uri="{FF2B5EF4-FFF2-40B4-BE49-F238E27FC236}">
                <a16:creationId xmlns:a16="http://schemas.microsoft.com/office/drawing/2014/main" id="{3A244625-A2BD-48C7-8D26-F7EF566D9465}"/>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Cost Functions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2060" name="Rectangle 16">
            <a:extLst>
              <a:ext uri="{FF2B5EF4-FFF2-40B4-BE49-F238E27FC236}">
                <a16:creationId xmlns:a16="http://schemas.microsoft.com/office/drawing/2014/main" id="{A15BBECB-4263-40FC-AC9C-F2587B4223E9}"/>
              </a:ext>
            </a:extLst>
          </p:cNvPr>
          <p:cNvSpPr>
            <a:spLocks noChangeArrowheads="1"/>
          </p:cNvSpPr>
          <p:nvPr/>
        </p:nvSpPr>
        <p:spPr bwMode="auto">
          <a:xfrm>
            <a:off x="1257994" y="1941860"/>
            <a:ext cx="6628011" cy="3539430"/>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th-TH" sz="2800" i="1" u="sng" dirty="0">
                <a:solidFill>
                  <a:srgbClr val="000066"/>
                </a:solidFill>
                <a:latin typeface="Calibri" panose="020F0502020204030204" pitchFamily="34" charset="0"/>
              </a:rPr>
              <a:t>Definition:</a:t>
            </a:r>
            <a:r>
              <a:rPr lang="en-US" altLang="th-TH" sz="2800" dirty="0">
                <a:latin typeface="Calibri" panose="020F0502020204030204" pitchFamily="34" charset="0"/>
              </a:rPr>
              <a:t> The </a:t>
            </a:r>
            <a:r>
              <a:rPr lang="en-US" altLang="th-TH" sz="2800" b="1" dirty="0">
                <a:latin typeface="Calibri" panose="020F0502020204030204" pitchFamily="34" charset="0"/>
              </a:rPr>
              <a:t>long run total cost (LRTC) function </a:t>
            </a:r>
            <a:r>
              <a:rPr lang="en-US" altLang="th-TH" sz="2800" dirty="0">
                <a:latin typeface="Calibri" panose="020F0502020204030204" pitchFamily="34" charset="0"/>
              </a:rPr>
              <a:t>relates minimized total cost to output, Q, and to the factor prices (w and r).</a:t>
            </a:r>
          </a:p>
          <a:p>
            <a:pPr algn="just" eaLnBrk="1" hangingPunct="1"/>
            <a:endParaRPr lang="en-US" altLang="th-TH" sz="2800" dirty="0">
              <a:latin typeface="Calibri" panose="020F0502020204030204" pitchFamily="34" charset="0"/>
            </a:endParaRPr>
          </a:p>
          <a:p>
            <a:pPr algn="just" eaLnBrk="1" hangingPunct="1"/>
            <a:r>
              <a:rPr lang="en-US" altLang="th-TH" sz="2800" dirty="0">
                <a:latin typeface="Calibri" panose="020F0502020204030204" pitchFamily="34" charset="0"/>
              </a:rPr>
              <a:t>TC(</a:t>
            </a:r>
            <a:r>
              <a:rPr lang="en-US" altLang="th-TH" sz="2800" dirty="0" err="1">
                <a:latin typeface="Calibri" panose="020F0502020204030204" pitchFamily="34" charset="0"/>
              </a:rPr>
              <a:t>Q,w,r</a:t>
            </a:r>
            <a:r>
              <a:rPr lang="en-US" altLang="th-TH" sz="2800" dirty="0">
                <a:latin typeface="Calibri" panose="020F0502020204030204" pitchFamily="34" charset="0"/>
              </a:rPr>
              <a:t>) = </a:t>
            </a:r>
            <a:r>
              <a:rPr lang="en-US" altLang="th-TH" sz="2800" dirty="0" err="1">
                <a:latin typeface="Calibri" panose="020F0502020204030204" pitchFamily="34" charset="0"/>
              </a:rPr>
              <a:t>wL</a:t>
            </a:r>
            <a:r>
              <a:rPr lang="en-US" altLang="th-TH" sz="2800" dirty="0">
                <a:latin typeface="Calibri" panose="020F0502020204030204" pitchFamily="34" charset="0"/>
              </a:rPr>
              <a:t>*(</a:t>
            </a:r>
            <a:r>
              <a:rPr lang="en-US" altLang="th-TH" sz="2800" dirty="0" err="1">
                <a:latin typeface="Calibri" panose="020F0502020204030204" pitchFamily="34" charset="0"/>
              </a:rPr>
              <a:t>Q,w,r</a:t>
            </a:r>
            <a:r>
              <a:rPr lang="en-US" altLang="th-TH" sz="2800" dirty="0">
                <a:latin typeface="Calibri" panose="020F0502020204030204" pitchFamily="34" charset="0"/>
              </a:rPr>
              <a:t>) + </a:t>
            </a:r>
            <a:r>
              <a:rPr lang="en-US" altLang="th-TH" sz="2800" dirty="0" err="1">
                <a:latin typeface="Calibri" panose="020F0502020204030204" pitchFamily="34" charset="0"/>
              </a:rPr>
              <a:t>rK</a:t>
            </a:r>
            <a:r>
              <a:rPr lang="en-US" altLang="th-TH" sz="2800" dirty="0">
                <a:latin typeface="Calibri" panose="020F0502020204030204" pitchFamily="34" charset="0"/>
              </a:rPr>
              <a:t>*(</a:t>
            </a:r>
            <a:r>
              <a:rPr lang="en-US" altLang="th-TH" sz="2800" dirty="0" err="1">
                <a:latin typeface="Calibri" panose="020F0502020204030204" pitchFamily="34" charset="0"/>
              </a:rPr>
              <a:t>Q,w,r</a:t>
            </a:r>
            <a:r>
              <a:rPr lang="en-US" altLang="th-TH" sz="2800" dirty="0">
                <a:latin typeface="Calibri" panose="020F0502020204030204" pitchFamily="34" charset="0"/>
              </a:rPr>
              <a:t>)</a:t>
            </a:r>
          </a:p>
          <a:p>
            <a:pPr algn="just" eaLnBrk="1" hangingPunct="1"/>
            <a:endParaRPr lang="en-US" altLang="th-TH" sz="2800" dirty="0">
              <a:latin typeface="Calibri" panose="020F0502020204030204" pitchFamily="34" charset="0"/>
            </a:endParaRPr>
          </a:p>
          <a:p>
            <a:pPr algn="just" eaLnBrk="1" hangingPunct="1"/>
            <a:r>
              <a:rPr lang="en-US" altLang="th-TH" sz="2800" dirty="0">
                <a:latin typeface="Calibri" panose="020F0502020204030204" pitchFamily="34" charset="0"/>
              </a:rPr>
              <a:t>Where: L* and K* are the long-run input demand functions.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7E32A82-CDC7-4A97-9351-5F635AA67C4C}"/>
              </a:ext>
            </a:extLst>
          </p:cNvPr>
          <p:cNvPicPr>
            <a:picLocks noChangeAspect="1"/>
          </p:cNvPicPr>
          <p:nvPr/>
        </p:nvPicPr>
        <p:blipFill>
          <a:blip r:embed="rId2"/>
          <a:stretch>
            <a:fillRect/>
          </a:stretch>
        </p:blipFill>
        <p:spPr>
          <a:xfrm>
            <a:off x="0" y="1229239"/>
            <a:ext cx="9144000" cy="2569664"/>
          </a:xfrm>
          <a:prstGeom prst="rect">
            <a:avLst/>
          </a:prstGeom>
        </p:spPr>
      </p:pic>
      <p:sp>
        <p:nvSpPr>
          <p:cNvPr id="2052" name="Slide Number Placeholder 3">
            <a:extLst>
              <a:ext uri="{FF2B5EF4-FFF2-40B4-BE49-F238E27FC236}">
                <a16:creationId xmlns:a16="http://schemas.microsoft.com/office/drawing/2014/main" id="{57F296CA-D8AE-4C19-AFB5-5FFB78A34AF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2A85C5D-716E-4DB8-9561-1211F6D7CD43}" type="slidenum">
              <a:rPr lang="en-US" altLang="th-TH">
                <a:solidFill>
                  <a:srgbClr val="898989"/>
                </a:solidFill>
                <a:latin typeface="Calibri" panose="020F0502020204030204" pitchFamily="34" charset="0"/>
              </a:rPr>
              <a:pPr eaLnBrk="1" hangingPunct="1"/>
              <a:t>4</a:t>
            </a:fld>
            <a:endParaRPr lang="en-US" altLang="th-TH">
              <a:solidFill>
                <a:srgbClr val="898989"/>
              </a:solidFill>
              <a:latin typeface="Calibri" panose="020F0502020204030204" pitchFamily="34" charset="0"/>
            </a:endParaRPr>
          </a:p>
        </p:txBody>
      </p:sp>
      <p:sp>
        <p:nvSpPr>
          <p:cNvPr id="403471" name="AutoShape 15">
            <a:extLst>
              <a:ext uri="{FF2B5EF4-FFF2-40B4-BE49-F238E27FC236}">
                <a16:creationId xmlns:a16="http://schemas.microsoft.com/office/drawing/2014/main" id="{3A244625-A2BD-48C7-8D26-F7EF566D9465}"/>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Cost Functions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4" name="Rectangle 3">
            <a:extLst>
              <a:ext uri="{FF2B5EF4-FFF2-40B4-BE49-F238E27FC236}">
                <a16:creationId xmlns:a16="http://schemas.microsoft.com/office/drawing/2014/main" id="{5A9261FE-9B6F-4411-85D2-A10B2019106E}"/>
              </a:ext>
            </a:extLst>
          </p:cNvPr>
          <p:cNvSpPr/>
          <p:nvPr/>
        </p:nvSpPr>
        <p:spPr>
          <a:xfrm>
            <a:off x="4572000" y="2667000"/>
            <a:ext cx="4572000" cy="1131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840012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5</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Total Cost Curve</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5373" name="Rectangle 14">
            <a:extLst>
              <a:ext uri="{FF2B5EF4-FFF2-40B4-BE49-F238E27FC236}">
                <a16:creationId xmlns:a16="http://schemas.microsoft.com/office/drawing/2014/main" id="{1AC1ED1F-83D9-4C74-A718-089C28C157BC}"/>
              </a:ext>
            </a:extLst>
          </p:cNvPr>
          <p:cNvSpPr>
            <a:spLocks noChangeArrowheads="1"/>
          </p:cNvSpPr>
          <p:nvPr/>
        </p:nvSpPr>
        <p:spPr bwMode="auto">
          <a:xfrm>
            <a:off x="1143000" y="1510972"/>
            <a:ext cx="6858000" cy="4401205"/>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457200" indent="-457200" algn="just">
              <a:buFont typeface="Arial" panose="020B0604020202020204" pitchFamily="34" charset="0"/>
              <a:buChar char="•"/>
            </a:pPr>
            <a:r>
              <a:rPr lang="en-US" altLang="th-TH" sz="2800" dirty="0">
                <a:latin typeface="Calibri" panose="020F0502020204030204" pitchFamily="34" charset="0"/>
              </a:rPr>
              <a:t>A </a:t>
            </a:r>
            <a:r>
              <a:rPr lang="en-US" altLang="th-TH" sz="2800" b="1" dirty="0">
                <a:latin typeface="Calibri" panose="020F0502020204030204" pitchFamily="34" charset="0"/>
              </a:rPr>
              <a:t>movement</a:t>
            </a:r>
            <a:r>
              <a:rPr lang="en-US" altLang="th-TH" sz="2800" dirty="0">
                <a:latin typeface="Calibri" panose="020F0502020204030204" pitchFamily="34" charset="0"/>
              </a:rPr>
              <a:t> along the TC curve is a result from </a:t>
            </a:r>
            <a:r>
              <a:rPr lang="en-US" altLang="th-TH" sz="2800" u="sng" dirty="0">
                <a:latin typeface="Calibri" panose="020F0502020204030204" pitchFamily="34" charset="0"/>
              </a:rPr>
              <a:t>changing output</a:t>
            </a:r>
            <a:r>
              <a:rPr lang="en-US" altLang="th-TH" sz="2800" dirty="0">
                <a:latin typeface="Calibri" panose="020F0502020204030204" pitchFamily="34" charset="0"/>
              </a:rPr>
              <a:t>.</a:t>
            </a:r>
          </a:p>
          <a:p>
            <a:pPr marL="457200" indent="-457200" algn="just">
              <a:buFont typeface="Arial" panose="020B0604020202020204" pitchFamily="34" charset="0"/>
              <a:buChar char="•"/>
            </a:pPr>
            <a:r>
              <a:rPr lang="en-US" altLang="th-TH" sz="2800" dirty="0">
                <a:latin typeface="Calibri" panose="020F0502020204030204" pitchFamily="34" charset="0"/>
              </a:rPr>
              <a:t>As we produce more, we face higher TC.</a:t>
            </a:r>
          </a:p>
          <a:p>
            <a:pPr marL="457200" indent="-457200" algn="just">
              <a:buFont typeface="Arial" panose="020B0604020202020204" pitchFamily="34" charset="0"/>
              <a:buChar char="•"/>
            </a:pPr>
            <a:endParaRPr lang="en-US" altLang="th-TH" sz="2800" dirty="0">
              <a:latin typeface="Calibri" panose="020F0502020204030204" pitchFamily="34" charset="0"/>
            </a:endParaRPr>
          </a:p>
          <a:p>
            <a:pPr marL="457200" indent="-457200" algn="just">
              <a:buFont typeface="Arial" panose="020B0604020202020204" pitchFamily="34" charset="0"/>
              <a:buChar char="•"/>
            </a:pPr>
            <a:r>
              <a:rPr lang="en-US" altLang="th-TH" sz="2800" dirty="0">
                <a:latin typeface="Calibri" panose="020F0502020204030204" pitchFamily="34" charset="0"/>
              </a:rPr>
              <a:t>What happens when </a:t>
            </a:r>
            <a:r>
              <a:rPr lang="en-US" altLang="th-TH" sz="2800" u="sng" dirty="0">
                <a:latin typeface="Calibri" panose="020F0502020204030204" pitchFamily="34" charset="0"/>
              </a:rPr>
              <a:t>input prices changes</a:t>
            </a:r>
            <a:r>
              <a:rPr lang="en-US" altLang="th-TH" sz="2800" dirty="0">
                <a:latin typeface="Calibri" panose="020F0502020204030204" pitchFamily="34" charset="0"/>
              </a:rPr>
              <a:t>?</a:t>
            </a:r>
          </a:p>
          <a:p>
            <a:pPr marL="457200" indent="-457200" algn="just">
              <a:buFont typeface="Arial" panose="020B0604020202020204" pitchFamily="34" charset="0"/>
              <a:buChar char="•"/>
            </a:pPr>
            <a:r>
              <a:rPr lang="en-US" altLang="th-TH" sz="2800" b="1" dirty="0">
                <a:latin typeface="Calibri" panose="020F0502020204030204" pitchFamily="34" charset="0"/>
              </a:rPr>
              <a:t>The TC curve will shift</a:t>
            </a:r>
            <a:r>
              <a:rPr lang="en-US" altLang="th-TH" sz="2800" dirty="0">
                <a:latin typeface="Calibri" panose="020F0502020204030204" pitchFamily="34" charset="0"/>
              </a:rPr>
              <a:t>.</a:t>
            </a:r>
          </a:p>
          <a:p>
            <a:pPr marL="457200" indent="-457200" algn="just">
              <a:buFont typeface="Arial" panose="020B0604020202020204" pitchFamily="34" charset="0"/>
              <a:buChar char="•"/>
            </a:pPr>
            <a:endParaRPr lang="en-US" altLang="th-TH" sz="2800" dirty="0">
              <a:latin typeface="Calibri" panose="020F0502020204030204" pitchFamily="34" charset="0"/>
            </a:endParaRPr>
          </a:p>
          <a:p>
            <a:pPr marL="457200" indent="-457200" algn="just">
              <a:buFont typeface="Arial" panose="020B0604020202020204" pitchFamily="34" charset="0"/>
              <a:buChar char="•"/>
            </a:pPr>
            <a:r>
              <a:rPr lang="en-US" altLang="th-TH" sz="2800" dirty="0">
                <a:latin typeface="Calibri" panose="020F0502020204030204" pitchFamily="34" charset="0"/>
              </a:rPr>
              <a:t>Let’s consider two cases:</a:t>
            </a:r>
          </a:p>
          <a:p>
            <a:pPr marL="1200150" lvl="1" indent="-457200" algn="just">
              <a:buFont typeface="Arial" panose="020B0604020202020204" pitchFamily="34" charset="0"/>
              <a:buChar char="•"/>
            </a:pPr>
            <a:r>
              <a:rPr lang="en-US" altLang="th-TH" sz="2800" dirty="0">
                <a:latin typeface="Calibri" panose="020F0502020204030204" pitchFamily="34" charset="0"/>
              </a:rPr>
              <a:t>When r (price of K) rises.</a:t>
            </a:r>
          </a:p>
          <a:p>
            <a:pPr marL="1200150" lvl="1" indent="-457200" algn="just">
              <a:buFont typeface="Arial" panose="020B0604020202020204" pitchFamily="34" charset="0"/>
              <a:buChar char="•"/>
            </a:pPr>
            <a:r>
              <a:rPr lang="en-US" altLang="th-TH" sz="2800" dirty="0">
                <a:latin typeface="Calibri" panose="020F0502020204030204" pitchFamily="34" charset="0"/>
              </a:rPr>
              <a:t>When both r and w rises </a:t>
            </a:r>
            <a:r>
              <a:rPr lang="en-US" altLang="th-TH" sz="2800" u="sng" dirty="0">
                <a:latin typeface="Calibri" panose="020F0502020204030204" pitchFamily="34" charset="0"/>
              </a:rPr>
              <a:t>equally</a:t>
            </a:r>
            <a:r>
              <a:rPr lang="en-US" altLang="th-TH" sz="2800" dirty="0">
                <a:latin typeface="Calibri" panose="020F0502020204030204" pitchFamily="34"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6</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TC Curve – Higher r</a:t>
            </a:r>
          </a:p>
        </p:txBody>
      </p:sp>
      <p:pic>
        <p:nvPicPr>
          <p:cNvPr id="2" name="Picture 1">
            <a:extLst>
              <a:ext uri="{FF2B5EF4-FFF2-40B4-BE49-F238E27FC236}">
                <a16:creationId xmlns:a16="http://schemas.microsoft.com/office/drawing/2014/main" id="{EE3C18F6-9D36-4A76-A5A9-33775312EE4E}"/>
              </a:ext>
            </a:extLst>
          </p:cNvPr>
          <p:cNvPicPr>
            <a:picLocks noChangeAspect="1"/>
          </p:cNvPicPr>
          <p:nvPr/>
        </p:nvPicPr>
        <p:blipFill>
          <a:blip r:embed="rId2"/>
          <a:stretch>
            <a:fillRect/>
          </a:stretch>
        </p:blipFill>
        <p:spPr>
          <a:xfrm>
            <a:off x="612000" y="1066800"/>
            <a:ext cx="7920000" cy="3501000"/>
          </a:xfrm>
          <a:prstGeom prst="rect">
            <a:avLst/>
          </a:prstGeom>
        </p:spPr>
      </p:pic>
      <p:sp>
        <p:nvSpPr>
          <p:cNvPr id="3" name="TextBox 2">
            <a:extLst>
              <a:ext uri="{FF2B5EF4-FFF2-40B4-BE49-F238E27FC236}">
                <a16:creationId xmlns:a16="http://schemas.microsoft.com/office/drawing/2014/main" id="{02AF1FA8-2969-48CD-BBA0-BEA8677F579B}"/>
              </a:ext>
            </a:extLst>
          </p:cNvPr>
          <p:cNvSpPr txBox="1"/>
          <p:nvPr/>
        </p:nvSpPr>
        <p:spPr>
          <a:xfrm>
            <a:off x="1086450" y="4723030"/>
            <a:ext cx="6971100" cy="1815882"/>
          </a:xfrm>
          <a:prstGeom prst="rect">
            <a:avLst/>
          </a:prstGeom>
          <a:noFill/>
        </p:spPr>
        <p:txBody>
          <a:bodyPr wrap="square" rtlCol="0">
            <a:spAutoFit/>
          </a:bodyPr>
          <a:lstStyle/>
          <a:p>
            <a:r>
              <a:rPr lang="en-US" sz="2800" dirty="0">
                <a:latin typeface="+mj-lt"/>
              </a:rPr>
              <a:t>C</a:t>
            </a:r>
            <a:r>
              <a:rPr lang="en-US" sz="2800" baseline="-25000" dirty="0">
                <a:latin typeface="+mj-lt"/>
              </a:rPr>
              <a:t>2</a:t>
            </a:r>
            <a:r>
              <a:rPr lang="en-US" sz="2800" dirty="0">
                <a:latin typeface="+mj-lt"/>
              </a:rPr>
              <a:t> = $50m BUT few K can be bought, so C</a:t>
            </a:r>
            <a:r>
              <a:rPr lang="en-US" sz="2800" baseline="-25000" dirty="0">
                <a:latin typeface="+mj-lt"/>
              </a:rPr>
              <a:t>2</a:t>
            </a:r>
            <a:r>
              <a:rPr lang="en-US" sz="2800" dirty="0">
                <a:latin typeface="+mj-lt"/>
              </a:rPr>
              <a:t> is not sufficient for producing 1m TVs.</a:t>
            </a:r>
          </a:p>
          <a:p>
            <a:endParaRPr lang="en-US" sz="2800" dirty="0">
              <a:latin typeface="+mj-lt"/>
            </a:endParaRPr>
          </a:p>
          <a:p>
            <a:r>
              <a:rPr lang="en-US" sz="2800" dirty="0">
                <a:latin typeface="+mj-lt"/>
              </a:rPr>
              <a:t>C</a:t>
            </a:r>
            <a:r>
              <a:rPr lang="en-US" sz="2800" baseline="-25000" dirty="0">
                <a:latin typeface="+mj-lt"/>
              </a:rPr>
              <a:t>3</a:t>
            </a:r>
            <a:r>
              <a:rPr lang="en-US" sz="2800" dirty="0">
                <a:latin typeface="+mj-lt"/>
              </a:rPr>
              <a:t> is sufficient to produce the required output.</a:t>
            </a:r>
            <a:endParaRPr lang="th-TH" sz="2800" dirty="0">
              <a:latin typeface="+mj-lt"/>
            </a:endParaRPr>
          </a:p>
        </p:txBody>
      </p:sp>
      <p:sp>
        <p:nvSpPr>
          <p:cNvPr id="4" name="TextBox 3">
            <a:extLst>
              <a:ext uri="{FF2B5EF4-FFF2-40B4-BE49-F238E27FC236}">
                <a16:creationId xmlns:a16="http://schemas.microsoft.com/office/drawing/2014/main" id="{41C86142-1421-47A9-997A-3F9D864C47E1}"/>
              </a:ext>
            </a:extLst>
          </p:cNvPr>
          <p:cNvSpPr txBox="1"/>
          <p:nvPr/>
        </p:nvSpPr>
        <p:spPr>
          <a:xfrm>
            <a:off x="5865000" y="1288702"/>
            <a:ext cx="2667000" cy="1384995"/>
          </a:xfrm>
          <a:prstGeom prst="rect">
            <a:avLst/>
          </a:prstGeom>
          <a:noFill/>
        </p:spPr>
        <p:txBody>
          <a:bodyPr wrap="square" rtlCol="0">
            <a:spAutoFit/>
          </a:bodyPr>
          <a:lstStyle/>
          <a:p>
            <a:r>
              <a:rPr lang="en-US" sz="2800" b="1" dirty="0">
                <a:latin typeface="+mj-lt"/>
              </a:rPr>
              <a:t>Given higher r, we opt for a cheaper input, L.</a:t>
            </a:r>
            <a:endParaRPr lang="th-TH" sz="2800" b="1" dirty="0">
              <a:latin typeface="+mj-lt"/>
            </a:endParaRPr>
          </a:p>
        </p:txBody>
      </p:sp>
    </p:spTree>
    <p:extLst>
      <p:ext uri="{BB962C8B-B14F-4D97-AF65-F5344CB8AC3E}">
        <p14:creationId xmlns:p14="http://schemas.microsoft.com/office/powerpoint/2010/main" val="24991663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7</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TC Curve – Higher r</a:t>
            </a:r>
          </a:p>
        </p:txBody>
      </p:sp>
      <p:pic>
        <p:nvPicPr>
          <p:cNvPr id="2" name="Picture 1">
            <a:extLst>
              <a:ext uri="{FF2B5EF4-FFF2-40B4-BE49-F238E27FC236}">
                <a16:creationId xmlns:a16="http://schemas.microsoft.com/office/drawing/2014/main" id="{BFD5D5C4-EFF5-4FF9-8DBE-FAC5A41BB376}"/>
              </a:ext>
            </a:extLst>
          </p:cNvPr>
          <p:cNvPicPr>
            <a:picLocks noChangeAspect="1"/>
          </p:cNvPicPr>
          <p:nvPr/>
        </p:nvPicPr>
        <p:blipFill>
          <a:blip r:embed="rId2"/>
          <a:stretch>
            <a:fillRect/>
          </a:stretch>
        </p:blipFill>
        <p:spPr>
          <a:xfrm>
            <a:off x="612000" y="1066800"/>
            <a:ext cx="7920000" cy="3852000"/>
          </a:xfrm>
          <a:prstGeom prst="rect">
            <a:avLst/>
          </a:prstGeom>
        </p:spPr>
      </p:pic>
      <p:sp>
        <p:nvSpPr>
          <p:cNvPr id="6" name="TextBox 5">
            <a:extLst>
              <a:ext uri="{FF2B5EF4-FFF2-40B4-BE49-F238E27FC236}">
                <a16:creationId xmlns:a16="http://schemas.microsoft.com/office/drawing/2014/main" id="{43C1C094-986F-42DA-98AF-10A6D438EBE5}"/>
              </a:ext>
            </a:extLst>
          </p:cNvPr>
          <p:cNvSpPr txBox="1"/>
          <p:nvPr/>
        </p:nvSpPr>
        <p:spPr>
          <a:xfrm>
            <a:off x="1762425" y="5160521"/>
            <a:ext cx="5619150" cy="954107"/>
          </a:xfrm>
          <a:prstGeom prst="rect">
            <a:avLst/>
          </a:prstGeom>
          <a:noFill/>
        </p:spPr>
        <p:txBody>
          <a:bodyPr wrap="square" rtlCol="0">
            <a:spAutoFit/>
          </a:bodyPr>
          <a:lstStyle/>
          <a:p>
            <a:r>
              <a:rPr lang="en-US" sz="2800" b="1" dirty="0">
                <a:latin typeface="+mj-lt"/>
              </a:rPr>
              <a:t>With higher r</a:t>
            </a:r>
            <a:r>
              <a:rPr lang="en-US" sz="2800" dirty="0">
                <a:latin typeface="+mj-lt"/>
              </a:rPr>
              <a:t>, producing 1m TVs now requires $60m, instead of $50m</a:t>
            </a:r>
            <a:endParaRPr lang="th-TH" sz="2800" dirty="0">
              <a:latin typeface="+mj-lt"/>
            </a:endParaRPr>
          </a:p>
        </p:txBody>
      </p:sp>
    </p:spTree>
    <p:extLst>
      <p:ext uri="{BB962C8B-B14F-4D97-AF65-F5344CB8AC3E}">
        <p14:creationId xmlns:p14="http://schemas.microsoft.com/office/powerpoint/2010/main" val="19544702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8</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TC Curve – Higher r &amp; w</a:t>
            </a:r>
          </a:p>
        </p:txBody>
      </p:sp>
      <p:sp>
        <p:nvSpPr>
          <p:cNvPr id="3" name="TextBox 2">
            <a:extLst>
              <a:ext uri="{FF2B5EF4-FFF2-40B4-BE49-F238E27FC236}">
                <a16:creationId xmlns:a16="http://schemas.microsoft.com/office/drawing/2014/main" id="{02AF1FA8-2969-48CD-BBA0-BEA8677F579B}"/>
              </a:ext>
            </a:extLst>
          </p:cNvPr>
          <p:cNvSpPr txBox="1"/>
          <p:nvPr/>
        </p:nvSpPr>
        <p:spPr>
          <a:xfrm>
            <a:off x="5061450" y="1659285"/>
            <a:ext cx="3930150" cy="3539430"/>
          </a:xfrm>
          <a:prstGeom prst="rect">
            <a:avLst/>
          </a:prstGeom>
          <a:noFill/>
        </p:spPr>
        <p:txBody>
          <a:bodyPr wrap="square" rtlCol="0">
            <a:spAutoFit/>
          </a:bodyPr>
          <a:lstStyle/>
          <a:p>
            <a:r>
              <a:rPr lang="en-US" sz="2800" u="sng" dirty="0">
                <a:latin typeface="+mj-lt"/>
              </a:rPr>
              <a:t>When both r and w rise in the same proportion</a:t>
            </a:r>
            <a:r>
              <a:rPr lang="en-US" sz="2800" dirty="0">
                <a:latin typeface="+mj-lt"/>
              </a:rPr>
              <a:t>, the cost-minimizing K* and L* do not change.</a:t>
            </a:r>
          </a:p>
          <a:p>
            <a:endParaRPr lang="en-US" sz="2800" dirty="0">
              <a:latin typeface="+mj-lt"/>
            </a:endParaRPr>
          </a:p>
          <a:p>
            <a:r>
              <a:rPr lang="en-US" sz="2800" dirty="0">
                <a:latin typeface="+mj-lt"/>
              </a:rPr>
              <a:t>We cannot opt for a cheaper input because both input prices rise.</a:t>
            </a:r>
          </a:p>
        </p:txBody>
      </p:sp>
      <p:pic>
        <p:nvPicPr>
          <p:cNvPr id="4" name="Picture 3">
            <a:extLst>
              <a:ext uri="{FF2B5EF4-FFF2-40B4-BE49-F238E27FC236}">
                <a16:creationId xmlns:a16="http://schemas.microsoft.com/office/drawing/2014/main" id="{015AB4B3-1189-4FDA-8680-36FC8FB114E2}"/>
              </a:ext>
            </a:extLst>
          </p:cNvPr>
          <p:cNvPicPr>
            <a:picLocks noChangeAspect="1"/>
          </p:cNvPicPr>
          <p:nvPr/>
        </p:nvPicPr>
        <p:blipFill>
          <a:blip r:embed="rId2"/>
          <a:stretch>
            <a:fillRect/>
          </a:stretch>
        </p:blipFill>
        <p:spPr>
          <a:xfrm>
            <a:off x="152400" y="1705500"/>
            <a:ext cx="4788000" cy="3447000"/>
          </a:xfrm>
          <a:prstGeom prst="rect">
            <a:avLst/>
          </a:prstGeom>
        </p:spPr>
      </p:pic>
      <p:sp>
        <p:nvSpPr>
          <p:cNvPr id="7" name="TextBox 6">
            <a:extLst>
              <a:ext uri="{FF2B5EF4-FFF2-40B4-BE49-F238E27FC236}">
                <a16:creationId xmlns:a16="http://schemas.microsoft.com/office/drawing/2014/main" id="{BD5B8D95-5FA4-493D-BC44-1D7D1CD10283}"/>
              </a:ext>
            </a:extLst>
          </p:cNvPr>
          <p:cNvSpPr txBox="1"/>
          <p:nvPr/>
        </p:nvSpPr>
        <p:spPr>
          <a:xfrm>
            <a:off x="838200" y="5503927"/>
            <a:ext cx="7467600" cy="523220"/>
          </a:xfrm>
          <a:prstGeom prst="rect">
            <a:avLst/>
          </a:prstGeom>
          <a:noFill/>
        </p:spPr>
        <p:txBody>
          <a:bodyPr wrap="square" rtlCol="0">
            <a:spAutoFit/>
          </a:bodyPr>
          <a:lstStyle/>
          <a:p>
            <a:r>
              <a:rPr lang="en-US" sz="2800" b="1" dirty="0">
                <a:latin typeface="+mj-lt"/>
              </a:rPr>
              <a:t>Note that the TC will rise in the same proportion.</a:t>
            </a:r>
          </a:p>
        </p:txBody>
      </p:sp>
    </p:spTree>
    <p:extLst>
      <p:ext uri="{BB962C8B-B14F-4D97-AF65-F5344CB8AC3E}">
        <p14:creationId xmlns:p14="http://schemas.microsoft.com/office/powerpoint/2010/main" val="1076155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9</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TC Curve – Higher r &amp; w</a:t>
            </a:r>
          </a:p>
        </p:txBody>
      </p:sp>
      <p:sp>
        <p:nvSpPr>
          <p:cNvPr id="7" name="TextBox 6">
            <a:extLst>
              <a:ext uri="{FF2B5EF4-FFF2-40B4-BE49-F238E27FC236}">
                <a16:creationId xmlns:a16="http://schemas.microsoft.com/office/drawing/2014/main" id="{BD5B8D95-5FA4-493D-BC44-1D7D1CD10283}"/>
              </a:ext>
            </a:extLst>
          </p:cNvPr>
          <p:cNvSpPr txBox="1"/>
          <p:nvPr/>
        </p:nvSpPr>
        <p:spPr>
          <a:xfrm>
            <a:off x="2552700" y="4719477"/>
            <a:ext cx="4038600" cy="1384995"/>
          </a:xfrm>
          <a:prstGeom prst="rect">
            <a:avLst/>
          </a:prstGeom>
          <a:noFill/>
        </p:spPr>
        <p:txBody>
          <a:bodyPr wrap="square" rtlCol="0">
            <a:spAutoFit/>
          </a:bodyPr>
          <a:lstStyle/>
          <a:p>
            <a:pPr algn="ctr"/>
            <a:r>
              <a:rPr lang="en-US" sz="2800" b="1" dirty="0">
                <a:latin typeface="+mj-lt"/>
              </a:rPr>
              <a:t>Here, r and w rise by 10%.</a:t>
            </a:r>
          </a:p>
          <a:p>
            <a:pPr algn="ctr"/>
            <a:endParaRPr lang="en-US" sz="2800" b="1" dirty="0">
              <a:latin typeface="+mj-lt"/>
            </a:endParaRPr>
          </a:p>
          <a:p>
            <a:pPr algn="ctr"/>
            <a:r>
              <a:rPr lang="en-US" sz="2800" b="1" dirty="0">
                <a:latin typeface="+mj-lt"/>
              </a:rPr>
              <a:t>TC also rises by 10%.</a:t>
            </a:r>
          </a:p>
        </p:txBody>
      </p:sp>
      <p:pic>
        <p:nvPicPr>
          <p:cNvPr id="2" name="Picture 1">
            <a:extLst>
              <a:ext uri="{FF2B5EF4-FFF2-40B4-BE49-F238E27FC236}">
                <a16:creationId xmlns:a16="http://schemas.microsoft.com/office/drawing/2014/main" id="{9FEBA7C9-4166-4CD0-973E-B9EBDB7A5401}"/>
              </a:ext>
            </a:extLst>
          </p:cNvPr>
          <p:cNvPicPr>
            <a:picLocks noChangeAspect="1"/>
          </p:cNvPicPr>
          <p:nvPr/>
        </p:nvPicPr>
        <p:blipFill>
          <a:blip r:embed="rId2"/>
          <a:stretch>
            <a:fillRect/>
          </a:stretch>
        </p:blipFill>
        <p:spPr>
          <a:xfrm>
            <a:off x="702000" y="1371600"/>
            <a:ext cx="7740000" cy="3096000"/>
          </a:xfrm>
          <a:prstGeom prst="rect">
            <a:avLst/>
          </a:prstGeom>
        </p:spPr>
      </p:pic>
    </p:spTree>
    <p:extLst>
      <p:ext uri="{BB962C8B-B14F-4D97-AF65-F5344CB8AC3E}">
        <p14:creationId xmlns:p14="http://schemas.microsoft.com/office/powerpoint/2010/main" val="104186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Slide Number Placeholder 3">
            <a:extLst>
              <a:ext uri="{FF2B5EF4-FFF2-40B4-BE49-F238E27FC236}">
                <a16:creationId xmlns:a16="http://schemas.microsoft.com/office/drawing/2014/main" id="{E5031754-4353-4995-938B-1A3AF155D7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FB529D6-866B-483E-ACED-B9C41613C57C}" type="slidenum">
              <a:rPr lang="en-US" altLang="th-TH">
                <a:solidFill>
                  <a:srgbClr val="898989"/>
                </a:solidFill>
                <a:latin typeface="Calibri" panose="020F0502020204030204" pitchFamily="34" charset="0"/>
              </a:rPr>
              <a:pPr eaLnBrk="1" hangingPunct="1"/>
              <a:t>10</a:t>
            </a:fld>
            <a:endParaRPr lang="en-US" altLang="th-TH">
              <a:solidFill>
                <a:srgbClr val="898989"/>
              </a:solidFill>
              <a:latin typeface="Calibri" panose="020F0502020204030204" pitchFamily="34" charset="0"/>
            </a:endParaRPr>
          </a:p>
        </p:txBody>
      </p:sp>
      <p:sp>
        <p:nvSpPr>
          <p:cNvPr id="433165" name="AutoShape 13">
            <a:extLst>
              <a:ext uri="{FF2B5EF4-FFF2-40B4-BE49-F238E27FC236}">
                <a16:creationId xmlns:a16="http://schemas.microsoft.com/office/drawing/2014/main" id="{8597A103-B164-464A-A9E7-8FBB688D6AF8}"/>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Long-Run AC and MC Functions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433166" name="Rectangle 14">
            <a:extLst>
              <a:ext uri="{FF2B5EF4-FFF2-40B4-BE49-F238E27FC236}">
                <a16:creationId xmlns:a16="http://schemas.microsoft.com/office/drawing/2014/main" id="{4CD9A920-6C32-4E5C-B030-D3953E58D0A8}"/>
              </a:ext>
            </a:extLst>
          </p:cNvPr>
          <p:cNvSpPr>
            <a:spLocks noChangeArrowheads="1"/>
          </p:cNvSpPr>
          <p:nvPr/>
        </p:nvSpPr>
        <p:spPr bwMode="auto">
          <a:xfrm>
            <a:off x="342900" y="1295529"/>
            <a:ext cx="8458200" cy="4832092"/>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800" i="1" u="sng" dirty="0">
                <a:solidFill>
                  <a:srgbClr val="000066"/>
                </a:solidFill>
                <a:latin typeface="Calibri" pitchFamily="34" charset="0"/>
              </a:rPr>
              <a:t>Definition:</a:t>
            </a:r>
            <a:r>
              <a:rPr lang="en-US" sz="2800" dirty="0">
                <a:latin typeface="Calibri" pitchFamily="34" charset="0"/>
              </a:rPr>
              <a:t>  The </a:t>
            </a:r>
            <a:r>
              <a:rPr lang="en-US" sz="2800" b="1" dirty="0">
                <a:latin typeface="Calibri" pitchFamily="34" charset="0"/>
              </a:rPr>
              <a:t>LR Average Cost (AC) function</a:t>
            </a:r>
            <a:r>
              <a:rPr lang="en-US" sz="2800" dirty="0">
                <a:latin typeface="Calibri" pitchFamily="34" charset="0"/>
              </a:rPr>
              <a:t> is the long run total cost function divided by output, Q. That is, the LRAC function tells us the firm’s cost per unit of output.</a:t>
            </a:r>
          </a:p>
          <a:p>
            <a:pPr algn="ctr">
              <a:defRPr/>
            </a:pPr>
            <a:endParaRPr lang="en-US" sz="2800" dirty="0">
              <a:latin typeface="Calibri" pitchFamily="34" charset="0"/>
            </a:endParaRPr>
          </a:p>
          <a:p>
            <a:pPr algn="ctr">
              <a:defRPr/>
            </a:pPr>
            <a:r>
              <a:rPr lang="en-US" sz="2800" dirty="0">
                <a:latin typeface="Calibri" pitchFamily="34" charset="0"/>
              </a:rPr>
              <a:t>AC(Q,w,r) = TC(Q,w,r)/Q</a:t>
            </a:r>
          </a:p>
          <a:p>
            <a:pPr>
              <a:defRPr/>
            </a:pPr>
            <a:endParaRPr lang="en-US" sz="2800" dirty="0">
              <a:latin typeface="Calibri" pitchFamily="34" charset="0"/>
            </a:endParaRPr>
          </a:p>
          <a:p>
            <a:pPr>
              <a:defRPr/>
            </a:pPr>
            <a:r>
              <a:rPr lang="en-US" altLang="th-TH" sz="2800" i="1" u="sng" dirty="0">
                <a:solidFill>
                  <a:srgbClr val="000066"/>
                </a:solidFill>
                <a:latin typeface="Calibri" panose="020F0502020204030204" pitchFamily="34" charset="0"/>
              </a:rPr>
              <a:t>Definition:</a:t>
            </a:r>
            <a:r>
              <a:rPr lang="en-US" altLang="th-TH" sz="2800" dirty="0">
                <a:latin typeface="Calibri" panose="020F0502020204030204" pitchFamily="34" charset="0"/>
              </a:rPr>
              <a:t> The </a:t>
            </a:r>
            <a:r>
              <a:rPr lang="en-US" altLang="th-TH" sz="2800" b="1" dirty="0">
                <a:latin typeface="Calibri" panose="020F0502020204030204" pitchFamily="34" charset="0"/>
              </a:rPr>
              <a:t>LR Marginal Cost (MC) function </a:t>
            </a:r>
            <a:r>
              <a:rPr lang="en-US" altLang="th-TH" sz="2800" dirty="0">
                <a:latin typeface="Calibri" panose="020F0502020204030204" pitchFamily="34" charset="0"/>
              </a:rPr>
              <a:t>measures the rate of change of total cost as output varies, holding constant input prices. </a:t>
            </a:r>
            <a:r>
              <a:rPr lang="en-US" altLang="th-TH" sz="2800" u="sng" dirty="0">
                <a:latin typeface="Calibri" panose="020F0502020204030204" pitchFamily="34" charset="0"/>
              </a:rPr>
              <a:t>It is also the slope of TC(Q).</a:t>
            </a:r>
          </a:p>
          <a:p>
            <a:pPr algn="ctr">
              <a:defRPr/>
            </a:pPr>
            <a:endParaRPr lang="en-US" altLang="th-TH" sz="2800" dirty="0">
              <a:latin typeface="Calibri" panose="020F0502020204030204" pitchFamily="34" charset="0"/>
            </a:endParaRPr>
          </a:p>
          <a:p>
            <a:pPr algn="ctr">
              <a:defRPr/>
            </a:pPr>
            <a:r>
              <a:rPr lang="en-US" altLang="th-TH" sz="2800" dirty="0">
                <a:latin typeface="Calibri" panose="020F0502020204030204" pitchFamily="34" charset="0"/>
              </a:rPr>
              <a:t>MC(Q) = ∆TC(Q)/∆Q</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Slide Number Placeholder 3">
            <a:extLst>
              <a:ext uri="{FF2B5EF4-FFF2-40B4-BE49-F238E27FC236}">
                <a16:creationId xmlns:a16="http://schemas.microsoft.com/office/drawing/2014/main" id="{E5031754-4353-4995-938B-1A3AF155D7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FB529D6-866B-483E-ACED-B9C41613C57C}" type="slidenum">
              <a:rPr lang="en-US" altLang="th-TH">
                <a:solidFill>
                  <a:srgbClr val="898989"/>
                </a:solidFill>
                <a:latin typeface="Calibri" panose="020F0502020204030204" pitchFamily="34" charset="0"/>
              </a:rPr>
              <a:pPr eaLnBrk="1" hangingPunct="1"/>
              <a:t>11</a:t>
            </a:fld>
            <a:endParaRPr lang="en-US" altLang="th-TH">
              <a:solidFill>
                <a:srgbClr val="898989"/>
              </a:solidFill>
              <a:latin typeface="Calibri" panose="020F0502020204030204" pitchFamily="34" charset="0"/>
            </a:endParaRPr>
          </a:p>
        </p:txBody>
      </p:sp>
      <p:sp>
        <p:nvSpPr>
          <p:cNvPr id="433165" name="AutoShape 13">
            <a:extLst>
              <a:ext uri="{FF2B5EF4-FFF2-40B4-BE49-F238E27FC236}">
                <a16:creationId xmlns:a16="http://schemas.microsoft.com/office/drawing/2014/main" id="{8597A103-B164-464A-A9E7-8FBB688D6AF8}"/>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Long-Run AC and MC Functions</a:t>
            </a:r>
            <a:endParaRPr lang="en-US" sz="24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9C2E334F-BAE9-494B-A150-6080164A8122}"/>
              </a:ext>
            </a:extLst>
          </p:cNvPr>
          <p:cNvPicPr>
            <a:picLocks noChangeAspect="1"/>
          </p:cNvPicPr>
          <p:nvPr/>
        </p:nvPicPr>
        <p:blipFill>
          <a:blip r:embed="rId2"/>
          <a:stretch>
            <a:fillRect/>
          </a:stretch>
        </p:blipFill>
        <p:spPr>
          <a:xfrm>
            <a:off x="0" y="1219200"/>
            <a:ext cx="9144000" cy="2945102"/>
          </a:xfrm>
          <a:prstGeom prst="rect">
            <a:avLst/>
          </a:prstGeom>
        </p:spPr>
      </p:pic>
    </p:spTree>
    <p:extLst>
      <p:ext uri="{BB962C8B-B14F-4D97-AF65-F5344CB8AC3E}">
        <p14:creationId xmlns:p14="http://schemas.microsoft.com/office/powerpoint/2010/main" val="3745277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Slide Number Placeholder 3">
            <a:extLst>
              <a:ext uri="{FF2B5EF4-FFF2-40B4-BE49-F238E27FC236}">
                <a16:creationId xmlns:a16="http://schemas.microsoft.com/office/drawing/2014/main" id="{06689D20-0D02-4EE0-81C4-088015BD941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5915778-B9BD-4928-9C29-AC8C3D247180}" type="slidenum">
              <a:rPr lang="en-US" altLang="th-TH">
                <a:solidFill>
                  <a:srgbClr val="898989"/>
                </a:solidFill>
                <a:latin typeface="Calibri" panose="020F0502020204030204" pitchFamily="34" charset="0"/>
              </a:rPr>
              <a:pPr eaLnBrk="1" hangingPunct="1"/>
              <a:t>12</a:t>
            </a:fld>
            <a:endParaRPr lang="en-US" altLang="th-TH">
              <a:solidFill>
                <a:srgbClr val="898989"/>
              </a:solidFill>
              <a:latin typeface="Calibri" panose="020F0502020204030204" pitchFamily="34" charset="0"/>
            </a:endParaRPr>
          </a:p>
        </p:txBody>
      </p:sp>
      <p:sp>
        <p:nvSpPr>
          <p:cNvPr id="441355" name="AutoShape 11">
            <a:extLst>
              <a:ext uri="{FF2B5EF4-FFF2-40B4-BE49-F238E27FC236}">
                <a16:creationId xmlns:a16="http://schemas.microsoft.com/office/drawing/2014/main" id="{3C0FFCD9-3E9D-4A43-8E88-D5E1386A6951}"/>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Relationship between AC and MC</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34829" name="Rectangle 13">
            <a:extLst>
              <a:ext uri="{FF2B5EF4-FFF2-40B4-BE49-F238E27FC236}">
                <a16:creationId xmlns:a16="http://schemas.microsoft.com/office/drawing/2014/main" id="{C9FE43FF-312C-417A-8BFE-B55877C64DB7}"/>
              </a:ext>
            </a:extLst>
          </p:cNvPr>
          <p:cNvSpPr>
            <a:spLocks noChangeArrowheads="1"/>
          </p:cNvSpPr>
          <p:nvPr/>
        </p:nvSpPr>
        <p:spPr bwMode="auto">
          <a:xfrm>
            <a:off x="1304924" y="1164104"/>
            <a:ext cx="6534150" cy="1938992"/>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dirty="0">
                <a:latin typeface="+mj-lt"/>
              </a:rPr>
              <a:t>Suppose that w and r are fixed.</a:t>
            </a:r>
          </a:p>
          <a:p>
            <a:pPr marL="342900" indent="-342900" eaLnBrk="1" hangingPunct="1">
              <a:buFont typeface="Arial" panose="020B0604020202020204" pitchFamily="34" charset="0"/>
              <a:buChar char="•"/>
            </a:pPr>
            <a:r>
              <a:rPr lang="en-US" altLang="th-TH" sz="2400" dirty="0">
                <a:latin typeface="+mj-lt"/>
              </a:rPr>
              <a:t>If MC(Q) &gt; AC(Q), AC(Q) increases in Q.</a:t>
            </a:r>
          </a:p>
          <a:p>
            <a:pPr marL="342900" indent="-342900" eaLnBrk="1" hangingPunct="1">
              <a:buFont typeface="Arial" panose="020B0604020202020204" pitchFamily="34" charset="0"/>
              <a:buChar char="•"/>
            </a:pPr>
            <a:r>
              <a:rPr lang="en-US" altLang="th-TH" sz="2400" dirty="0">
                <a:latin typeface="+mj-lt"/>
              </a:rPr>
              <a:t>If MC(Q) &lt; AC(Q), AC(Q) decreases in Q.</a:t>
            </a:r>
          </a:p>
          <a:p>
            <a:pPr marL="342900" indent="-342900" eaLnBrk="1" hangingPunct="1">
              <a:buFont typeface="Arial" panose="020B0604020202020204" pitchFamily="34" charset="0"/>
              <a:buChar char="•"/>
            </a:pPr>
            <a:r>
              <a:rPr lang="en-US" altLang="th-TH" sz="2400" dirty="0">
                <a:latin typeface="+mj-lt"/>
              </a:rPr>
              <a:t>If MC(Q) = AC(Q), AC(Q) is flat with respect to Q, and is minimized.</a:t>
            </a:r>
          </a:p>
        </p:txBody>
      </p:sp>
      <p:pic>
        <p:nvPicPr>
          <p:cNvPr id="15" name="Picture 13">
            <a:extLst>
              <a:ext uri="{FF2B5EF4-FFF2-40B4-BE49-F238E27FC236}">
                <a16:creationId xmlns:a16="http://schemas.microsoft.com/office/drawing/2014/main" id="{07703897-13EC-476A-8941-B55EABB9F0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1212" y="3200400"/>
            <a:ext cx="498157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Slide Number Placeholder 3">
            <a:extLst>
              <a:ext uri="{FF2B5EF4-FFF2-40B4-BE49-F238E27FC236}">
                <a16:creationId xmlns:a16="http://schemas.microsoft.com/office/drawing/2014/main" id="{DC94490A-B6F7-470F-B902-5668123F975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44D7011-A821-4046-BEB6-60C3BF7A8EED}" type="slidenum">
              <a:rPr lang="en-US" altLang="th-TH">
                <a:solidFill>
                  <a:srgbClr val="898989"/>
                </a:solidFill>
                <a:latin typeface="Calibri" panose="020F0502020204030204" pitchFamily="34" charset="0"/>
              </a:rPr>
              <a:pPr eaLnBrk="1" hangingPunct="1"/>
              <a:t>13</a:t>
            </a:fld>
            <a:endParaRPr lang="en-US" altLang="th-TH">
              <a:solidFill>
                <a:srgbClr val="898989"/>
              </a:solidFill>
              <a:latin typeface="Calibri" panose="020F0502020204030204" pitchFamily="34" charset="0"/>
            </a:endParaRPr>
          </a:p>
        </p:txBody>
      </p:sp>
      <p:sp>
        <p:nvSpPr>
          <p:cNvPr id="326667" name="AutoShape 11">
            <a:extLst>
              <a:ext uri="{FF2B5EF4-FFF2-40B4-BE49-F238E27FC236}">
                <a16:creationId xmlns:a16="http://schemas.microsoft.com/office/drawing/2014/main" id="{CB323A47-4261-44B1-A14F-8739CE50792B}"/>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ANALOGY: AP &amp; MP  vs  AC &amp; MC</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17421" name="Picture 14">
            <a:extLst>
              <a:ext uri="{FF2B5EF4-FFF2-40B4-BE49-F238E27FC236}">
                <a16:creationId xmlns:a16="http://schemas.microsoft.com/office/drawing/2014/main" id="{C36780F3-C137-435F-B11C-4FD9476136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4341" y="1157162"/>
            <a:ext cx="5660115" cy="2659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a:extLst>
              <a:ext uri="{FF2B5EF4-FFF2-40B4-BE49-F238E27FC236}">
                <a16:creationId xmlns:a16="http://schemas.microsoft.com/office/drawing/2014/main" id="{CEC0FD86-BAD7-4457-9739-7B0F5961FA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843777"/>
            <a:ext cx="4114800" cy="295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Slide Number Placeholder 3">
            <a:extLst>
              <a:ext uri="{FF2B5EF4-FFF2-40B4-BE49-F238E27FC236}">
                <a16:creationId xmlns:a16="http://schemas.microsoft.com/office/drawing/2014/main" id="{21C289F2-2C68-4F73-951B-55A220CA66E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4047931-9652-485A-800B-50414ADB4231}" type="slidenum">
              <a:rPr lang="en-US" altLang="th-TH">
                <a:solidFill>
                  <a:srgbClr val="898989"/>
                </a:solidFill>
                <a:latin typeface="Calibri" panose="020F0502020204030204" pitchFamily="34" charset="0"/>
              </a:rPr>
              <a:pPr eaLnBrk="1" hangingPunct="1"/>
              <a:t>14</a:t>
            </a:fld>
            <a:endParaRPr lang="en-US" altLang="th-TH">
              <a:solidFill>
                <a:srgbClr val="898989"/>
              </a:solidFill>
              <a:latin typeface="Calibri" panose="020F0502020204030204" pitchFamily="34" charset="0"/>
            </a:endParaRPr>
          </a:p>
        </p:txBody>
      </p:sp>
      <p:sp>
        <p:nvSpPr>
          <p:cNvPr id="445452" name="AutoShape 12">
            <a:extLst>
              <a:ext uri="{FF2B5EF4-FFF2-40B4-BE49-F238E27FC236}">
                <a16:creationId xmlns:a16="http://schemas.microsoft.com/office/drawing/2014/main" id="{E472DFAD-1EDE-438F-802E-50369E17E999}"/>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&amp; Diseconomies of Scale</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36876" name="Rectangle 13">
            <a:extLst>
              <a:ext uri="{FF2B5EF4-FFF2-40B4-BE49-F238E27FC236}">
                <a16:creationId xmlns:a16="http://schemas.microsoft.com/office/drawing/2014/main" id="{2489CFE4-97A8-4429-B64C-320BB15A4E53}"/>
              </a:ext>
            </a:extLst>
          </p:cNvPr>
          <p:cNvSpPr>
            <a:spLocks noChangeArrowheads="1"/>
          </p:cNvSpPr>
          <p:nvPr/>
        </p:nvSpPr>
        <p:spPr bwMode="auto">
          <a:xfrm>
            <a:off x="428625" y="1729375"/>
            <a:ext cx="8286750" cy="3970318"/>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i="1" u="sng" dirty="0">
                <a:solidFill>
                  <a:srgbClr val="000066"/>
                </a:solidFill>
                <a:latin typeface="+mj-lt"/>
              </a:rPr>
              <a:t>Definition:</a:t>
            </a:r>
            <a:r>
              <a:rPr lang="en-US" altLang="th-TH" sz="2800" dirty="0">
                <a:solidFill>
                  <a:srgbClr val="000066"/>
                </a:solidFill>
                <a:latin typeface="+mj-lt"/>
              </a:rPr>
              <a:t>	</a:t>
            </a:r>
            <a:r>
              <a:rPr lang="en-US" altLang="th-TH" sz="2800" dirty="0">
                <a:latin typeface="+mj-lt"/>
              </a:rPr>
              <a:t>If LRAC decreases as output rises, all else equal, the LRAC function exhibits </a:t>
            </a:r>
            <a:r>
              <a:rPr lang="en-US" altLang="th-TH" sz="2800" dirty="0">
                <a:solidFill>
                  <a:srgbClr val="000066"/>
                </a:solidFill>
                <a:latin typeface="+mj-lt"/>
              </a:rPr>
              <a:t>economies of scale</a:t>
            </a:r>
            <a:r>
              <a:rPr lang="en-US" altLang="th-TH" sz="2800" dirty="0">
                <a:latin typeface="+mj-lt"/>
              </a:rPr>
              <a:t>.</a:t>
            </a:r>
          </a:p>
          <a:p>
            <a:pPr eaLnBrk="1" hangingPunct="1"/>
            <a:endParaRPr lang="en-US" altLang="th-TH" sz="2800" dirty="0">
              <a:latin typeface="+mj-lt"/>
            </a:endParaRPr>
          </a:p>
          <a:p>
            <a:pPr eaLnBrk="1" hangingPunct="1"/>
            <a:r>
              <a:rPr lang="en-US" altLang="th-TH" sz="2800" i="1" u="sng" dirty="0">
                <a:solidFill>
                  <a:srgbClr val="000066"/>
                </a:solidFill>
                <a:latin typeface="+mj-lt"/>
              </a:rPr>
              <a:t>Definition:</a:t>
            </a:r>
            <a:r>
              <a:rPr lang="en-US" altLang="th-TH" sz="2800" dirty="0">
                <a:latin typeface="+mj-lt"/>
              </a:rPr>
              <a:t>	if LRAC increases as output rises, all else equal, the LRAC function exhibits </a:t>
            </a:r>
            <a:r>
              <a:rPr lang="en-US" altLang="th-TH" sz="2800" dirty="0">
                <a:solidFill>
                  <a:srgbClr val="000066"/>
                </a:solidFill>
                <a:latin typeface="+mj-lt"/>
              </a:rPr>
              <a:t>diseconomies of scale.</a:t>
            </a:r>
          </a:p>
          <a:p>
            <a:pPr eaLnBrk="1" hangingPunct="1"/>
            <a:endParaRPr lang="en-US" altLang="th-TH" sz="2800" u="sng" dirty="0">
              <a:latin typeface="+mj-lt"/>
            </a:endParaRPr>
          </a:p>
          <a:p>
            <a:pPr eaLnBrk="1" hangingPunct="1"/>
            <a:r>
              <a:rPr lang="en-US" altLang="th-TH" sz="2800" i="1" u="sng" dirty="0">
                <a:solidFill>
                  <a:srgbClr val="000066"/>
                </a:solidFill>
                <a:latin typeface="+mj-lt"/>
              </a:rPr>
              <a:t>Definition:</a:t>
            </a:r>
            <a:r>
              <a:rPr lang="en-US" altLang="th-TH" sz="2800" dirty="0">
                <a:latin typeface="+mj-lt"/>
              </a:rPr>
              <a:t>	The </a:t>
            </a:r>
            <a:r>
              <a:rPr lang="en-US" altLang="th-TH" sz="2800" u="sng" dirty="0">
                <a:latin typeface="+mj-lt"/>
              </a:rPr>
              <a:t>smallest quantity</a:t>
            </a:r>
            <a:r>
              <a:rPr lang="en-US" altLang="th-TH" sz="2800" dirty="0">
                <a:latin typeface="+mj-lt"/>
              </a:rPr>
              <a:t> at which the LRAC curve attains its minimum point is called the </a:t>
            </a:r>
            <a:r>
              <a:rPr lang="en-US" altLang="th-TH" sz="2800" dirty="0">
                <a:solidFill>
                  <a:srgbClr val="000066"/>
                </a:solidFill>
                <a:latin typeface="+mj-lt"/>
              </a:rPr>
              <a:t>minimum efficient scale (MES).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Slide Number Placeholder 3">
            <a:extLst>
              <a:ext uri="{FF2B5EF4-FFF2-40B4-BE49-F238E27FC236}">
                <a16:creationId xmlns:a16="http://schemas.microsoft.com/office/drawing/2014/main" id="{21C289F2-2C68-4F73-951B-55A220CA66E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4047931-9652-485A-800B-50414ADB4231}" type="slidenum">
              <a:rPr lang="en-US" altLang="th-TH">
                <a:solidFill>
                  <a:srgbClr val="898989"/>
                </a:solidFill>
                <a:latin typeface="Calibri" panose="020F0502020204030204" pitchFamily="34" charset="0"/>
              </a:rPr>
              <a:pPr eaLnBrk="1" hangingPunct="1"/>
              <a:t>15</a:t>
            </a:fld>
            <a:endParaRPr lang="en-US" altLang="th-TH">
              <a:solidFill>
                <a:srgbClr val="898989"/>
              </a:solidFill>
              <a:latin typeface="Calibri" panose="020F0502020204030204" pitchFamily="34" charset="0"/>
            </a:endParaRPr>
          </a:p>
        </p:txBody>
      </p:sp>
      <p:sp>
        <p:nvSpPr>
          <p:cNvPr id="445452" name="AutoShape 12">
            <a:extLst>
              <a:ext uri="{FF2B5EF4-FFF2-40B4-BE49-F238E27FC236}">
                <a16:creationId xmlns:a16="http://schemas.microsoft.com/office/drawing/2014/main" id="{E472DFAD-1EDE-438F-802E-50369E17E999}"/>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&amp; Diseconomies of Scale</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32852AF3-8969-4ACE-A997-CE2AC5571E2D}"/>
              </a:ext>
            </a:extLst>
          </p:cNvPr>
          <p:cNvPicPr>
            <a:picLocks noChangeAspect="1"/>
          </p:cNvPicPr>
          <p:nvPr/>
        </p:nvPicPr>
        <p:blipFill>
          <a:blip r:embed="rId2"/>
          <a:stretch>
            <a:fillRect/>
          </a:stretch>
        </p:blipFill>
        <p:spPr>
          <a:xfrm>
            <a:off x="0" y="1143000"/>
            <a:ext cx="9144000" cy="3845034"/>
          </a:xfrm>
          <a:prstGeom prst="rect">
            <a:avLst/>
          </a:prstGeom>
        </p:spPr>
      </p:pic>
      <p:sp>
        <p:nvSpPr>
          <p:cNvPr id="3" name="TextBox 2">
            <a:extLst>
              <a:ext uri="{FF2B5EF4-FFF2-40B4-BE49-F238E27FC236}">
                <a16:creationId xmlns:a16="http://schemas.microsoft.com/office/drawing/2014/main" id="{06F70DAD-D2D0-4D61-824E-B780A7E47DEF}"/>
              </a:ext>
            </a:extLst>
          </p:cNvPr>
          <p:cNvSpPr txBox="1"/>
          <p:nvPr/>
        </p:nvSpPr>
        <p:spPr>
          <a:xfrm>
            <a:off x="666750" y="5195138"/>
            <a:ext cx="7810500" cy="954107"/>
          </a:xfrm>
          <a:prstGeom prst="rect">
            <a:avLst/>
          </a:prstGeom>
          <a:noFill/>
        </p:spPr>
        <p:txBody>
          <a:bodyPr wrap="square" rtlCol="0">
            <a:spAutoFit/>
          </a:bodyPr>
          <a:lstStyle/>
          <a:p>
            <a:r>
              <a:rPr lang="en-US" sz="2800" dirty="0">
                <a:latin typeface="+mj-lt"/>
              </a:rPr>
              <a:t>From 0 to Q’, we have “</a:t>
            </a:r>
            <a:r>
              <a:rPr lang="en-US" sz="2800" b="1" dirty="0">
                <a:latin typeface="+mj-lt"/>
              </a:rPr>
              <a:t>economies of scale</a:t>
            </a:r>
            <a:r>
              <a:rPr lang="en-US" sz="2800" dirty="0">
                <a:latin typeface="+mj-lt"/>
              </a:rPr>
              <a:t>”.</a:t>
            </a:r>
          </a:p>
          <a:p>
            <a:r>
              <a:rPr lang="en-US" sz="2800" dirty="0">
                <a:latin typeface="+mj-lt"/>
              </a:rPr>
              <a:t>From Q’’ onwards, we have “</a:t>
            </a:r>
            <a:r>
              <a:rPr lang="en-US" sz="2800" b="1" dirty="0">
                <a:latin typeface="+mj-lt"/>
              </a:rPr>
              <a:t>diseconomies of scale</a:t>
            </a:r>
            <a:r>
              <a:rPr lang="en-US" sz="2800" dirty="0">
                <a:latin typeface="+mj-lt"/>
              </a:rPr>
              <a:t>”.</a:t>
            </a:r>
          </a:p>
        </p:txBody>
      </p:sp>
      <p:sp>
        <p:nvSpPr>
          <p:cNvPr id="4" name="Rectangle 3">
            <a:extLst>
              <a:ext uri="{FF2B5EF4-FFF2-40B4-BE49-F238E27FC236}">
                <a16:creationId xmlns:a16="http://schemas.microsoft.com/office/drawing/2014/main" id="{2DF8AB29-48F0-4E22-8F72-3AF4F0D4B178}"/>
              </a:ext>
            </a:extLst>
          </p:cNvPr>
          <p:cNvSpPr/>
          <p:nvPr/>
        </p:nvSpPr>
        <p:spPr>
          <a:xfrm>
            <a:off x="1696375" y="1447800"/>
            <a:ext cx="2895600" cy="1815882"/>
          </a:xfrm>
          <a:prstGeom prst="rect">
            <a:avLst/>
          </a:prstGeom>
        </p:spPr>
        <p:txBody>
          <a:bodyPr wrap="square">
            <a:spAutoFit/>
          </a:bodyPr>
          <a:lstStyle/>
          <a:p>
            <a:r>
              <a:rPr lang="en-US" sz="2800" dirty="0">
                <a:latin typeface="+mj-lt"/>
              </a:rPr>
              <a:t>Q’ is the smallest quantity where LRAC is minimized.</a:t>
            </a:r>
          </a:p>
          <a:p>
            <a:r>
              <a:rPr lang="en-US" sz="2800" dirty="0">
                <a:latin typeface="+mj-lt"/>
              </a:rPr>
              <a:t>Q’ is called “MES”.</a:t>
            </a:r>
            <a:endParaRPr lang="th-TH" sz="2800" dirty="0">
              <a:latin typeface="+mj-lt"/>
            </a:endParaRPr>
          </a:p>
        </p:txBody>
      </p:sp>
    </p:spTree>
    <p:extLst>
      <p:ext uri="{BB962C8B-B14F-4D97-AF65-F5344CB8AC3E}">
        <p14:creationId xmlns:p14="http://schemas.microsoft.com/office/powerpoint/2010/main" val="429649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Slide Number Placeholder 3">
            <a:extLst>
              <a:ext uri="{FF2B5EF4-FFF2-40B4-BE49-F238E27FC236}">
                <a16:creationId xmlns:a16="http://schemas.microsoft.com/office/drawing/2014/main" id="{21C289F2-2C68-4F73-951B-55A220CA66E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4047931-9652-485A-800B-50414ADB4231}" type="slidenum">
              <a:rPr lang="en-US" altLang="th-TH">
                <a:solidFill>
                  <a:srgbClr val="898989"/>
                </a:solidFill>
                <a:latin typeface="Calibri" panose="020F0502020204030204" pitchFamily="34" charset="0"/>
              </a:rPr>
              <a:pPr eaLnBrk="1" hangingPunct="1"/>
              <a:t>16</a:t>
            </a:fld>
            <a:endParaRPr lang="en-US" altLang="th-TH">
              <a:solidFill>
                <a:srgbClr val="898989"/>
              </a:solidFill>
              <a:latin typeface="Calibri" panose="020F0502020204030204" pitchFamily="34" charset="0"/>
            </a:endParaRPr>
          </a:p>
        </p:txBody>
      </p:sp>
      <p:sp>
        <p:nvSpPr>
          <p:cNvPr id="445452" name="AutoShape 12">
            <a:extLst>
              <a:ext uri="{FF2B5EF4-FFF2-40B4-BE49-F238E27FC236}">
                <a16:creationId xmlns:a16="http://schemas.microsoft.com/office/drawing/2014/main" id="{E472DFAD-1EDE-438F-802E-50369E17E999}"/>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&amp; Diseconomies of Scale</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36876" name="Rectangle 13">
            <a:extLst>
              <a:ext uri="{FF2B5EF4-FFF2-40B4-BE49-F238E27FC236}">
                <a16:creationId xmlns:a16="http://schemas.microsoft.com/office/drawing/2014/main" id="{2489CFE4-97A8-4429-B64C-320BB15A4E53}"/>
              </a:ext>
            </a:extLst>
          </p:cNvPr>
          <p:cNvSpPr>
            <a:spLocks noChangeArrowheads="1"/>
          </p:cNvSpPr>
          <p:nvPr/>
        </p:nvSpPr>
        <p:spPr bwMode="auto">
          <a:xfrm>
            <a:off x="557212" y="1295529"/>
            <a:ext cx="8029575" cy="4832092"/>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b="1" u="sng" dirty="0">
                <a:latin typeface="+mj-lt"/>
              </a:rPr>
              <a:t>Economies of Scale</a:t>
            </a:r>
            <a:r>
              <a:rPr lang="en-US" altLang="th-TH" sz="2800" dirty="0">
                <a:latin typeface="+mj-lt"/>
              </a:rPr>
              <a:t> (lower AC when Q increases)</a:t>
            </a:r>
          </a:p>
          <a:p>
            <a:pPr marL="457200" indent="-457200" eaLnBrk="1" hangingPunct="1">
              <a:buFont typeface="Arial" panose="020B0604020202020204" pitchFamily="34" charset="0"/>
              <a:buChar char="•"/>
            </a:pPr>
            <a:r>
              <a:rPr lang="en-US" altLang="th-TH" sz="2800" dirty="0">
                <a:latin typeface="+mj-lt"/>
              </a:rPr>
              <a:t>Specialization / Division of Labor</a:t>
            </a:r>
          </a:p>
          <a:p>
            <a:pPr marL="457200" indent="-457200" eaLnBrk="1" hangingPunct="1">
              <a:buFont typeface="Arial" panose="020B0604020202020204" pitchFamily="34" charset="0"/>
              <a:buChar char="•"/>
            </a:pPr>
            <a:r>
              <a:rPr lang="en-US" altLang="th-TH" sz="2800" dirty="0">
                <a:latin typeface="+mj-lt"/>
              </a:rPr>
              <a:t>Quantity Discount / Bulk Buying</a:t>
            </a:r>
          </a:p>
          <a:p>
            <a:pPr marL="457200" indent="-457200" eaLnBrk="1" hangingPunct="1">
              <a:buFont typeface="Arial" panose="020B0604020202020204" pitchFamily="34" charset="0"/>
              <a:buChar char="•"/>
            </a:pPr>
            <a:r>
              <a:rPr lang="en-US" altLang="th-TH" sz="2800" dirty="0">
                <a:latin typeface="+mj-lt"/>
              </a:rPr>
              <a:t>Indivisible Inputs (e.g. large machine)</a:t>
            </a:r>
          </a:p>
          <a:p>
            <a:pPr marL="457200" indent="-457200" eaLnBrk="1" hangingPunct="1">
              <a:buFont typeface="Arial" panose="020B0604020202020204" pitchFamily="34" charset="0"/>
              <a:buChar char="•"/>
            </a:pPr>
            <a:r>
              <a:rPr lang="en-US" altLang="th-TH" sz="2800" dirty="0">
                <a:latin typeface="+mj-lt"/>
              </a:rPr>
              <a:t>Cost-Saving</a:t>
            </a:r>
          </a:p>
          <a:p>
            <a:pPr eaLnBrk="1" hangingPunct="1"/>
            <a:endParaRPr lang="en-US" altLang="th-TH" sz="2800" dirty="0">
              <a:latin typeface="+mj-lt"/>
            </a:endParaRPr>
          </a:p>
          <a:p>
            <a:pPr eaLnBrk="1" hangingPunct="1"/>
            <a:r>
              <a:rPr lang="en-US" altLang="th-TH" sz="2800" b="1" u="sng" dirty="0">
                <a:latin typeface="+mj-lt"/>
              </a:rPr>
              <a:t>Diseconomies of Scale</a:t>
            </a:r>
            <a:r>
              <a:rPr lang="en-US" altLang="th-TH" sz="2800" dirty="0">
                <a:latin typeface="+mj-lt"/>
              </a:rPr>
              <a:t> (higher AC when Q increases)</a:t>
            </a:r>
          </a:p>
          <a:p>
            <a:pPr marL="457200" indent="-457200" eaLnBrk="1" hangingPunct="1">
              <a:buFont typeface="Arial" panose="020B0604020202020204" pitchFamily="34" charset="0"/>
              <a:buChar char="•"/>
            </a:pPr>
            <a:r>
              <a:rPr lang="en-US" altLang="th-TH" sz="2800" dirty="0">
                <a:latin typeface="+mj-lt"/>
              </a:rPr>
              <a:t>Managerial Diseconomies</a:t>
            </a:r>
          </a:p>
          <a:p>
            <a:pPr marL="457200" indent="-457200" eaLnBrk="1" hangingPunct="1">
              <a:buFont typeface="Arial" panose="020B0604020202020204" pitchFamily="34" charset="0"/>
              <a:buChar char="•"/>
            </a:pPr>
            <a:r>
              <a:rPr lang="en-US" altLang="th-TH" sz="2800" dirty="0">
                <a:latin typeface="+mj-lt"/>
              </a:rPr>
              <a:t>Coordination Problems</a:t>
            </a:r>
          </a:p>
          <a:p>
            <a:pPr marL="457200" indent="-457200" eaLnBrk="1" hangingPunct="1">
              <a:buFont typeface="Arial" panose="020B0604020202020204" pitchFamily="34" charset="0"/>
              <a:buChar char="•"/>
            </a:pPr>
            <a:r>
              <a:rPr lang="en-US" altLang="th-TH" sz="2800" dirty="0">
                <a:latin typeface="+mj-lt"/>
              </a:rPr>
              <a:t>Principal-Agent Problem</a:t>
            </a:r>
          </a:p>
          <a:p>
            <a:pPr marL="457200" indent="-457200" eaLnBrk="1" hangingPunct="1">
              <a:buFont typeface="Arial" panose="020B0604020202020204" pitchFamily="34" charset="0"/>
              <a:buChar char="•"/>
            </a:pPr>
            <a:r>
              <a:rPr lang="en-US" altLang="th-TH" sz="2800" dirty="0">
                <a:latin typeface="+mj-lt"/>
              </a:rPr>
              <a:t>Cost-Dissaving</a:t>
            </a:r>
          </a:p>
        </p:txBody>
      </p:sp>
    </p:spTree>
    <p:extLst>
      <p:ext uri="{BB962C8B-B14F-4D97-AF65-F5344CB8AC3E}">
        <p14:creationId xmlns:p14="http://schemas.microsoft.com/office/powerpoint/2010/main" val="2388770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3">
            <a:extLst>
              <a:ext uri="{FF2B5EF4-FFF2-40B4-BE49-F238E27FC236}">
                <a16:creationId xmlns:a16="http://schemas.microsoft.com/office/drawing/2014/main" id="{F5AB9581-C453-48D1-9088-7A3EB19FE8B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CF86BD6-09B8-4718-87A0-2E059AB03CE1}" type="slidenum">
              <a:rPr lang="en-US" altLang="th-TH">
                <a:solidFill>
                  <a:srgbClr val="898989"/>
                </a:solidFill>
                <a:latin typeface="Calibri" panose="020F0502020204030204" pitchFamily="34" charset="0"/>
              </a:rPr>
              <a:pPr eaLnBrk="1" hangingPunct="1"/>
              <a:t>17</a:t>
            </a:fld>
            <a:endParaRPr lang="en-US" altLang="th-TH">
              <a:solidFill>
                <a:srgbClr val="898989"/>
              </a:solidFill>
              <a:latin typeface="Calibri" panose="020F0502020204030204" pitchFamily="34" charset="0"/>
            </a:endParaRPr>
          </a:p>
        </p:txBody>
      </p:sp>
      <p:sp>
        <p:nvSpPr>
          <p:cNvPr id="449547" name="AutoShape 11">
            <a:extLst>
              <a:ext uri="{FF2B5EF4-FFF2-40B4-BE49-F238E27FC236}">
                <a16:creationId xmlns:a16="http://schemas.microsoft.com/office/drawing/2014/main" id="{53436111-4499-4EE6-9EA3-6D6298CD38F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Returns to Scale &amp; Economies of Scale</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39948" name="Rectangle 12">
            <a:extLst>
              <a:ext uri="{FF2B5EF4-FFF2-40B4-BE49-F238E27FC236}">
                <a16:creationId xmlns:a16="http://schemas.microsoft.com/office/drawing/2014/main" id="{B3A33163-9F0C-4FD9-B266-9DF6F48982BE}"/>
              </a:ext>
            </a:extLst>
          </p:cNvPr>
          <p:cNvSpPr>
            <a:spLocks noChangeArrowheads="1"/>
          </p:cNvSpPr>
          <p:nvPr/>
        </p:nvSpPr>
        <p:spPr bwMode="auto">
          <a:xfrm>
            <a:off x="476250" y="1634083"/>
            <a:ext cx="8191500" cy="4154984"/>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indent="-342900" algn="just" eaLnBrk="1" hangingPunct="1">
              <a:buFont typeface="Arial" panose="020B0604020202020204" pitchFamily="34" charset="0"/>
              <a:buChar char="•"/>
            </a:pPr>
            <a:r>
              <a:rPr lang="en-US" sz="2400" dirty="0">
                <a:latin typeface="+mj-lt"/>
              </a:rPr>
              <a:t>When the production function exhibits </a:t>
            </a:r>
            <a:r>
              <a:rPr lang="en-US" sz="2400" b="1" dirty="0">
                <a:latin typeface="+mj-lt"/>
              </a:rPr>
              <a:t>increasing returns to scale</a:t>
            </a:r>
            <a:r>
              <a:rPr lang="en-US" sz="2400" dirty="0">
                <a:latin typeface="+mj-lt"/>
              </a:rPr>
              <a:t>, the LRAC function exhibits </a:t>
            </a:r>
            <a:r>
              <a:rPr lang="en-US" sz="2400" b="1" dirty="0">
                <a:latin typeface="+mj-lt"/>
              </a:rPr>
              <a:t>economies of scale </a:t>
            </a:r>
            <a:r>
              <a:rPr lang="en-US" sz="2400" dirty="0">
                <a:latin typeface="+mj-lt"/>
              </a:rPr>
              <a:t>so that AC(Q) decreases with Q, all else equal.</a:t>
            </a:r>
          </a:p>
          <a:p>
            <a:pPr marL="342900" indent="-342900" algn="just" eaLnBrk="1" hangingPunct="1">
              <a:buFont typeface="Arial" panose="020B0604020202020204" pitchFamily="34" charset="0"/>
              <a:buChar char="•"/>
            </a:pPr>
            <a:endParaRPr lang="en-US" altLang="th-TH" sz="2400" dirty="0">
              <a:latin typeface="+mj-lt"/>
            </a:endParaRPr>
          </a:p>
          <a:p>
            <a:pPr marL="342900" indent="-342900" algn="just" eaLnBrk="1" hangingPunct="1">
              <a:buFont typeface="Arial" panose="020B0604020202020204" pitchFamily="34" charset="0"/>
              <a:buChar char="•"/>
            </a:pPr>
            <a:r>
              <a:rPr lang="en-US" altLang="th-TH" sz="2400" dirty="0">
                <a:latin typeface="+mj-lt"/>
              </a:rPr>
              <a:t>When the production function exhibits </a:t>
            </a:r>
            <a:r>
              <a:rPr lang="en-US" altLang="th-TH" sz="2400" b="1" dirty="0">
                <a:latin typeface="+mj-lt"/>
              </a:rPr>
              <a:t>decreasing returns to scale</a:t>
            </a:r>
            <a:r>
              <a:rPr lang="en-US" altLang="th-TH" sz="2400" dirty="0">
                <a:latin typeface="+mj-lt"/>
              </a:rPr>
              <a:t>, the LRAC function exhibits </a:t>
            </a:r>
            <a:r>
              <a:rPr lang="en-US" altLang="th-TH" sz="2400" b="1" dirty="0">
                <a:latin typeface="+mj-lt"/>
              </a:rPr>
              <a:t>diseconomies of scale </a:t>
            </a:r>
            <a:r>
              <a:rPr lang="en-US" altLang="th-TH" sz="2400" dirty="0">
                <a:latin typeface="+mj-lt"/>
              </a:rPr>
              <a:t>so that AC(Q) increases with Q, all else equal.</a:t>
            </a:r>
          </a:p>
          <a:p>
            <a:pPr marL="342900" indent="-342900" algn="just" eaLnBrk="1" hangingPunct="1">
              <a:buFont typeface="Arial" panose="020B0604020202020204" pitchFamily="34" charset="0"/>
              <a:buChar char="•"/>
            </a:pPr>
            <a:endParaRPr lang="en-US" altLang="th-TH" sz="2400" dirty="0">
              <a:latin typeface="+mj-lt"/>
            </a:endParaRPr>
          </a:p>
          <a:p>
            <a:pPr marL="342900" indent="-342900" algn="just" eaLnBrk="1" hangingPunct="1">
              <a:buFont typeface="Arial" panose="020B0604020202020204" pitchFamily="34" charset="0"/>
              <a:buChar char="•"/>
            </a:pPr>
            <a:r>
              <a:rPr lang="en-US" altLang="th-TH" sz="2400" dirty="0">
                <a:latin typeface="+mj-lt"/>
              </a:rPr>
              <a:t>When the production function exhibits </a:t>
            </a:r>
            <a:r>
              <a:rPr lang="en-US" altLang="th-TH" sz="2400" b="1" dirty="0">
                <a:latin typeface="+mj-lt"/>
              </a:rPr>
              <a:t>constant returns to scale</a:t>
            </a:r>
            <a:r>
              <a:rPr lang="en-US" altLang="th-TH" sz="2400" dirty="0">
                <a:latin typeface="+mj-lt"/>
              </a:rPr>
              <a:t>, </a:t>
            </a:r>
            <a:r>
              <a:rPr lang="en-US" altLang="th-TH" sz="2400" b="1" dirty="0">
                <a:latin typeface="+mj-lt"/>
              </a:rPr>
              <a:t>the LRAC function is flat</a:t>
            </a:r>
            <a:r>
              <a:rPr lang="en-US" altLang="th-TH" sz="2400" dirty="0">
                <a:latin typeface="+mj-lt"/>
              </a:rPr>
              <a:t>: it neither increases nor decreases with output.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3">
            <a:extLst>
              <a:ext uri="{FF2B5EF4-FFF2-40B4-BE49-F238E27FC236}">
                <a16:creationId xmlns:a16="http://schemas.microsoft.com/office/drawing/2014/main" id="{F5AB9581-C453-48D1-9088-7A3EB19FE8B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CF86BD6-09B8-4718-87A0-2E059AB03CE1}" type="slidenum">
              <a:rPr lang="en-US" altLang="th-TH">
                <a:solidFill>
                  <a:srgbClr val="898989"/>
                </a:solidFill>
                <a:latin typeface="Calibri" panose="020F0502020204030204" pitchFamily="34" charset="0"/>
              </a:rPr>
              <a:pPr eaLnBrk="1" hangingPunct="1"/>
              <a:t>18</a:t>
            </a:fld>
            <a:endParaRPr lang="en-US" altLang="th-TH">
              <a:solidFill>
                <a:srgbClr val="898989"/>
              </a:solidFill>
              <a:latin typeface="Calibri" panose="020F0502020204030204" pitchFamily="34" charset="0"/>
            </a:endParaRPr>
          </a:p>
        </p:txBody>
      </p:sp>
      <p:sp>
        <p:nvSpPr>
          <p:cNvPr id="449547" name="AutoShape 11">
            <a:extLst>
              <a:ext uri="{FF2B5EF4-FFF2-40B4-BE49-F238E27FC236}">
                <a16:creationId xmlns:a16="http://schemas.microsoft.com/office/drawing/2014/main" id="{53436111-4499-4EE6-9EA3-6D6298CD38F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Returns to Scale &amp; Economies of Scale</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5" name="Picture 4">
            <a:extLst>
              <a:ext uri="{FF2B5EF4-FFF2-40B4-BE49-F238E27FC236}">
                <a16:creationId xmlns:a16="http://schemas.microsoft.com/office/drawing/2014/main" id="{8ED0D27B-930B-4567-9D81-31F259262D8D}"/>
              </a:ext>
            </a:extLst>
          </p:cNvPr>
          <p:cNvPicPr>
            <a:picLocks noChangeAspect="1"/>
          </p:cNvPicPr>
          <p:nvPr/>
        </p:nvPicPr>
        <p:blipFill>
          <a:blip r:embed="rId2"/>
          <a:stretch>
            <a:fillRect/>
          </a:stretch>
        </p:blipFill>
        <p:spPr>
          <a:xfrm>
            <a:off x="0" y="1752723"/>
            <a:ext cx="9144000" cy="3917703"/>
          </a:xfrm>
          <a:prstGeom prst="rect">
            <a:avLst/>
          </a:prstGeom>
        </p:spPr>
      </p:pic>
      <p:sp>
        <p:nvSpPr>
          <p:cNvPr id="3" name="Rectangle 2">
            <a:extLst>
              <a:ext uri="{FF2B5EF4-FFF2-40B4-BE49-F238E27FC236}">
                <a16:creationId xmlns:a16="http://schemas.microsoft.com/office/drawing/2014/main" id="{56460327-9C29-4CF8-A270-50A596CC95F6}"/>
              </a:ext>
            </a:extLst>
          </p:cNvPr>
          <p:cNvSpPr/>
          <p:nvPr/>
        </p:nvSpPr>
        <p:spPr>
          <a:xfrm>
            <a:off x="0" y="1752723"/>
            <a:ext cx="1443361" cy="26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072604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Slide Number Placeholder 3">
            <a:extLst>
              <a:ext uri="{FF2B5EF4-FFF2-40B4-BE49-F238E27FC236}">
                <a16:creationId xmlns:a16="http://schemas.microsoft.com/office/drawing/2014/main" id="{7DEBDCD0-EDE2-49E9-AD9A-C54B8455AFC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32212A7-BE8D-418B-B00D-472F43D2269D}" type="slidenum">
              <a:rPr lang="en-US" altLang="th-TH">
                <a:solidFill>
                  <a:srgbClr val="898989"/>
                </a:solidFill>
                <a:latin typeface="Calibri" panose="020F0502020204030204" pitchFamily="34" charset="0"/>
              </a:rPr>
              <a:pPr eaLnBrk="1" hangingPunct="1"/>
              <a:t>19</a:t>
            </a:fld>
            <a:endParaRPr lang="en-US" altLang="th-TH">
              <a:solidFill>
                <a:srgbClr val="898989"/>
              </a:solidFill>
              <a:latin typeface="Calibri" panose="020F0502020204030204" pitchFamily="34" charset="0"/>
            </a:endParaRPr>
          </a:p>
        </p:txBody>
      </p:sp>
      <p:sp>
        <p:nvSpPr>
          <p:cNvPr id="451597" name="Rectangle 13">
            <a:extLst>
              <a:ext uri="{FF2B5EF4-FFF2-40B4-BE49-F238E27FC236}">
                <a16:creationId xmlns:a16="http://schemas.microsoft.com/office/drawing/2014/main" id="{2BEDEBD9-78A6-4912-BB6B-C5B344DE927B}"/>
              </a:ext>
            </a:extLst>
          </p:cNvPr>
          <p:cNvSpPr>
            <a:spLocks noChangeArrowheads="1"/>
          </p:cNvSpPr>
          <p:nvPr/>
        </p:nvSpPr>
        <p:spPr bwMode="auto">
          <a:xfrm>
            <a:off x="533400" y="1490429"/>
            <a:ext cx="7889875" cy="2246769"/>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800" i="1" u="sng" dirty="0">
                <a:solidFill>
                  <a:srgbClr val="000066"/>
                </a:solidFill>
                <a:latin typeface="+mj-lt"/>
              </a:rPr>
              <a:t>Definition:</a:t>
            </a:r>
            <a:r>
              <a:rPr lang="en-US" sz="2800" dirty="0">
                <a:latin typeface="+mj-lt"/>
              </a:rPr>
              <a:t>	the </a:t>
            </a:r>
            <a:r>
              <a:rPr lang="en-US" sz="2800" b="1" dirty="0">
                <a:latin typeface="+mj-lt"/>
              </a:rPr>
              <a:t>output elasticity of total cost</a:t>
            </a:r>
            <a:r>
              <a:rPr lang="en-US" sz="2800" dirty="0">
                <a:latin typeface="+mj-lt"/>
              </a:rPr>
              <a:t>, </a:t>
            </a:r>
            <a:r>
              <a:rPr lang="en-US" sz="2800" dirty="0">
                <a:latin typeface="+mj-lt"/>
                <a:sym typeface="Symbol" pitchFamily="18" charset="2"/>
              </a:rPr>
              <a:t></a:t>
            </a:r>
            <a:r>
              <a:rPr lang="en-US" sz="2800" baseline="-25000" dirty="0">
                <a:latin typeface="+mj-lt"/>
              </a:rPr>
              <a:t>TC,Q</a:t>
            </a:r>
            <a:r>
              <a:rPr lang="en-US" sz="2800" dirty="0">
                <a:latin typeface="+mj-lt"/>
              </a:rPr>
              <a:t> measures the responsiveness of total cost when output changes.</a:t>
            </a:r>
          </a:p>
          <a:p>
            <a:pPr>
              <a:defRPr/>
            </a:pPr>
            <a:endParaRPr lang="en-US" sz="2800" dirty="0">
              <a:latin typeface="+mj-lt"/>
            </a:endParaRPr>
          </a:p>
          <a:p>
            <a:pPr>
              <a:defRPr/>
            </a:pPr>
            <a:r>
              <a:rPr lang="en-US" sz="2800" dirty="0">
                <a:latin typeface="+mj-lt"/>
                <a:sym typeface="Symbol" pitchFamily="18" charset="2"/>
              </a:rPr>
              <a:t></a:t>
            </a:r>
            <a:r>
              <a:rPr lang="en-US" sz="2800" baseline="-25000" dirty="0">
                <a:latin typeface="+mj-lt"/>
              </a:rPr>
              <a:t>TC,Q</a:t>
            </a:r>
            <a:r>
              <a:rPr lang="en-US" sz="2800" dirty="0">
                <a:latin typeface="+mj-lt"/>
              </a:rPr>
              <a:t> = (</a:t>
            </a:r>
            <a:r>
              <a:rPr lang="en-US" sz="2800" dirty="0">
                <a:latin typeface="+mj-lt"/>
                <a:sym typeface="Symbol" pitchFamily="18" charset="2"/>
              </a:rPr>
              <a:t></a:t>
            </a:r>
            <a:r>
              <a:rPr lang="en-US" sz="2800" dirty="0">
                <a:latin typeface="+mj-lt"/>
              </a:rPr>
              <a:t>TC/TC)(</a:t>
            </a:r>
            <a:r>
              <a:rPr lang="en-US" sz="2800" dirty="0">
                <a:latin typeface="+mj-lt"/>
                <a:sym typeface="Symbol" pitchFamily="18" charset="2"/>
              </a:rPr>
              <a:t></a:t>
            </a:r>
            <a:r>
              <a:rPr lang="en-US" sz="2800" dirty="0">
                <a:latin typeface="+mj-lt"/>
              </a:rPr>
              <a:t>Q /Q) = (</a:t>
            </a:r>
            <a:r>
              <a:rPr lang="en-US" sz="2800" dirty="0">
                <a:latin typeface="+mj-lt"/>
                <a:sym typeface="Symbol" pitchFamily="18" charset="2"/>
              </a:rPr>
              <a:t></a:t>
            </a:r>
            <a:r>
              <a:rPr lang="en-US" sz="2800" dirty="0">
                <a:latin typeface="+mj-lt"/>
              </a:rPr>
              <a:t>TC/</a:t>
            </a:r>
            <a:r>
              <a:rPr lang="en-US" sz="2800" dirty="0">
                <a:latin typeface="+mj-lt"/>
                <a:sym typeface="Symbol" pitchFamily="18" charset="2"/>
              </a:rPr>
              <a:t></a:t>
            </a:r>
            <a:r>
              <a:rPr lang="en-US" sz="2800" dirty="0">
                <a:latin typeface="+mj-lt"/>
              </a:rPr>
              <a:t>Q)/(TC/Q) = </a:t>
            </a:r>
            <a:r>
              <a:rPr lang="en-US" sz="2800" b="1" dirty="0">
                <a:latin typeface="+mj-lt"/>
              </a:rPr>
              <a:t>MC/AC</a:t>
            </a:r>
          </a:p>
        </p:txBody>
      </p:sp>
      <p:sp>
        <p:nvSpPr>
          <p:cNvPr id="451598" name="AutoShape 14">
            <a:extLst>
              <a:ext uri="{FF2B5EF4-FFF2-40B4-BE49-F238E27FC236}">
                <a16:creationId xmlns:a16="http://schemas.microsoft.com/office/drawing/2014/main" id="{FCFE5A5D-B359-4329-827D-D77F605B308C}"/>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Output Elasticity of Total Cost</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3" name="Picture 2">
            <a:extLst>
              <a:ext uri="{FF2B5EF4-FFF2-40B4-BE49-F238E27FC236}">
                <a16:creationId xmlns:a16="http://schemas.microsoft.com/office/drawing/2014/main" id="{E77297CC-1678-42C3-9934-7C81E93A23FB}"/>
              </a:ext>
            </a:extLst>
          </p:cNvPr>
          <p:cNvPicPr>
            <a:picLocks noChangeAspect="1"/>
          </p:cNvPicPr>
          <p:nvPr/>
        </p:nvPicPr>
        <p:blipFill>
          <a:blip r:embed="rId2"/>
          <a:stretch>
            <a:fillRect/>
          </a:stretch>
        </p:blipFill>
        <p:spPr>
          <a:xfrm>
            <a:off x="18000" y="4160827"/>
            <a:ext cx="9108000" cy="18900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Slide Number Placeholder 3">
            <a:extLst>
              <a:ext uri="{FF2B5EF4-FFF2-40B4-BE49-F238E27FC236}">
                <a16:creationId xmlns:a16="http://schemas.microsoft.com/office/drawing/2014/main" id="{7DEBDCD0-EDE2-49E9-AD9A-C54B8455AFC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32212A7-BE8D-418B-B00D-472F43D2269D}" type="slidenum">
              <a:rPr lang="en-US" altLang="th-TH">
                <a:solidFill>
                  <a:srgbClr val="898989"/>
                </a:solidFill>
                <a:latin typeface="Calibri" panose="020F0502020204030204" pitchFamily="34" charset="0"/>
              </a:rPr>
              <a:pPr eaLnBrk="1" hangingPunct="1"/>
              <a:t>20</a:t>
            </a:fld>
            <a:endParaRPr lang="en-US" altLang="th-TH">
              <a:solidFill>
                <a:srgbClr val="898989"/>
              </a:solidFill>
              <a:latin typeface="Calibri" panose="020F0502020204030204" pitchFamily="34" charset="0"/>
            </a:endParaRPr>
          </a:p>
        </p:txBody>
      </p:sp>
      <p:sp>
        <p:nvSpPr>
          <p:cNvPr id="451598" name="AutoShape 14">
            <a:extLst>
              <a:ext uri="{FF2B5EF4-FFF2-40B4-BE49-F238E27FC236}">
                <a16:creationId xmlns:a16="http://schemas.microsoft.com/office/drawing/2014/main" id="{FCFE5A5D-B359-4329-827D-D77F605B308C}"/>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Output Elasticity of Total Cost</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6" name="Picture 13">
            <a:extLst>
              <a:ext uri="{FF2B5EF4-FFF2-40B4-BE49-F238E27FC236}">
                <a16:creationId xmlns:a16="http://schemas.microsoft.com/office/drawing/2014/main" id="{8B488AAC-499E-4805-BC56-FF8288C01C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1210" y="1159075"/>
            <a:ext cx="498157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B46D15E4-D477-4483-B061-3D173DE91E34}"/>
              </a:ext>
            </a:extLst>
          </p:cNvPr>
          <p:cNvPicPr>
            <a:picLocks noChangeAspect="1"/>
          </p:cNvPicPr>
          <p:nvPr/>
        </p:nvPicPr>
        <p:blipFill>
          <a:blip r:embed="rId3"/>
          <a:stretch>
            <a:fillRect/>
          </a:stretch>
        </p:blipFill>
        <p:spPr>
          <a:xfrm>
            <a:off x="1151998" y="4842075"/>
            <a:ext cx="6840000" cy="1422000"/>
          </a:xfrm>
          <a:prstGeom prst="rect">
            <a:avLst/>
          </a:prstGeom>
        </p:spPr>
      </p:pic>
    </p:spTree>
    <p:extLst>
      <p:ext uri="{BB962C8B-B14F-4D97-AF65-F5344CB8AC3E}">
        <p14:creationId xmlns:p14="http://schemas.microsoft.com/office/powerpoint/2010/main" val="3897570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Slide Number Placeholder 3">
            <a:extLst>
              <a:ext uri="{FF2B5EF4-FFF2-40B4-BE49-F238E27FC236}">
                <a16:creationId xmlns:a16="http://schemas.microsoft.com/office/drawing/2014/main" id="{C3721FA8-0E63-4360-8E13-24786F76BBD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9718C94-2174-4CC5-A59C-9DF3264C3797}" type="slidenum">
              <a:rPr lang="en-US" altLang="th-TH">
                <a:solidFill>
                  <a:srgbClr val="898989"/>
                </a:solidFill>
                <a:latin typeface="Calibri" panose="020F0502020204030204" pitchFamily="34" charset="0"/>
              </a:rPr>
              <a:pPr eaLnBrk="1" hangingPunct="1"/>
              <a:t>21</a:t>
            </a:fld>
            <a:endParaRPr lang="en-US" altLang="th-TH">
              <a:solidFill>
                <a:srgbClr val="898989"/>
              </a:solidFill>
              <a:latin typeface="Calibri" panose="020F0502020204030204" pitchFamily="34" charset="0"/>
            </a:endParaRPr>
          </a:p>
        </p:txBody>
      </p:sp>
      <p:sp>
        <p:nvSpPr>
          <p:cNvPr id="453646" name="AutoShape 14">
            <a:extLst>
              <a:ext uri="{FF2B5EF4-FFF2-40B4-BE49-F238E27FC236}">
                <a16:creationId xmlns:a16="http://schemas.microsoft.com/office/drawing/2014/main" id="{FCA874A8-0FB3-4B32-BECE-78FB1CB39D32}"/>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 Run Cost Functions</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453647" name="Rectangle 15">
            <a:extLst>
              <a:ext uri="{FF2B5EF4-FFF2-40B4-BE49-F238E27FC236}">
                <a16:creationId xmlns:a16="http://schemas.microsoft.com/office/drawing/2014/main" id="{C56D5F0E-2873-492D-9507-15EEFE0A8F52}"/>
              </a:ext>
            </a:extLst>
          </p:cNvPr>
          <p:cNvSpPr>
            <a:spLocks noChangeArrowheads="1"/>
          </p:cNvSpPr>
          <p:nvPr/>
        </p:nvSpPr>
        <p:spPr bwMode="auto">
          <a:xfrm>
            <a:off x="838200" y="1264751"/>
            <a:ext cx="7467600" cy="4893647"/>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400" i="1" u="sng" dirty="0">
                <a:solidFill>
                  <a:srgbClr val="000066"/>
                </a:solidFill>
                <a:latin typeface="+mj-lt"/>
              </a:rPr>
              <a:t>Definition:</a:t>
            </a:r>
            <a:r>
              <a:rPr lang="en-US" sz="2400" dirty="0">
                <a:latin typeface="+mj-lt"/>
              </a:rPr>
              <a:t>  The </a:t>
            </a:r>
            <a:r>
              <a:rPr lang="en-US" sz="2400" dirty="0">
                <a:solidFill>
                  <a:srgbClr val="000066"/>
                </a:solidFill>
                <a:latin typeface="+mj-lt"/>
              </a:rPr>
              <a:t>short run total cost (SRTC) function</a:t>
            </a:r>
            <a:r>
              <a:rPr lang="en-US" sz="2400" dirty="0">
                <a:latin typeface="+mj-lt"/>
              </a:rPr>
              <a:t> tells us the minimized total cost of producing a given quantity, when (at least) one input is fixed.</a:t>
            </a:r>
          </a:p>
          <a:p>
            <a:pPr>
              <a:defRPr/>
            </a:pPr>
            <a:endParaRPr lang="en-US" sz="2400" i="1" u="sng" dirty="0">
              <a:latin typeface="+mj-lt"/>
            </a:endParaRPr>
          </a:p>
          <a:p>
            <a:pPr>
              <a:defRPr/>
            </a:pPr>
            <a:r>
              <a:rPr lang="en-US" sz="2400" i="1" u="sng" dirty="0">
                <a:solidFill>
                  <a:srgbClr val="000066"/>
                </a:solidFill>
                <a:latin typeface="+mj-lt"/>
              </a:rPr>
              <a:t>Definition:</a:t>
            </a:r>
            <a:r>
              <a:rPr lang="en-US" sz="2400" dirty="0">
                <a:latin typeface="+mj-lt"/>
              </a:rPr>
              <a:t>  The </a:t>
            </a:r>
            <a:r>
              <a:rPr lang="en-US" sz="2400" dirty="0">
                <a:solidFill>
                  <a:srgbClr val="000066"/>
                </a:solidFill>
                <a:latin typeface="+mj-lt"/>
              </a:rPr>
              <a:t>total variable cost function (TVC) </a:t>
            </a:r>
            <a:r>
              <a:rPr lang="en-US" sz="2400" dirty="0">
                <a:latin typeface="+mj-lt"/>
              </a:rPr>
              <a:t>is the minimized sum of expenditures on variable inputs from the short-run cost-minimizing input combinations.</a:t>
            </a:r>
          </a:p>
          <a:p>
            <a:pPr>
              <a:defRPr/>
            </a:pPr>
            <a:endParaRPr lang="en-US" sz="2400" dirty="0">
              <a:latin typeface="+mj-lt"/>
            </a:endParaRPr>
          </a:p>
          <a:p>
            <a:pPr>
              <a:defRPr/>
            </a:pPr>
            <a:r>
              <a:rPr lang="en-US" sz="2400" i="1" u="sng" dirty="0">
                <a:solidFill>
                  <a:srgbClr val="000066"/>
                </a:solidFill>
                <a:latin typeface="+mj-lt"/>
              </a:rPr>
              <a:t>Definition:</a:t>
            </a:r>
            <a:r>
              <a:rPr lang="en-US" sz="2400" dirty="0">
                <a:latin typeface="+mj-lt"/>
              </a:rPr>
              <a:t>  The </a:t>
            </a:r>
            <a:r>
              <a:rPr lang="en-US" sz="2400" dirty="0">
                <a:solidFill>
                  <a:srgbClr val="000066"/>
                </a:solidFill>
                <a:latin typeface="+mj-lt"/>
              </a:rPr>
              <a:t>total fixed cost function (TFC)</a:t>
            </a:r>
            <a:r>
              <a:rPr lang="en-US" sz="2400" dirty="0">
                <a:latin typeface="+mj-lt"/>
              </a:rPr>
              <a:t> is constant and equal to the cost of the fixed input(s).</a:t>
            </a:r>
          </a:p>
          <a:p>
            <a:pPr>
              <a:defRPr/>
            </a:pPr>
            <a:endParaRPr lang="en-US" sz="2400" dirty="0">
              <a:latin typeface="+mj-lt"/>
            </a:endParaRPr>
          </a:p>
          <a:p>
            <a:pPr>
              <a:defRPr/>
            </a:pPr>
            <a:r>
              <a:rPr lang="en-US" sz="2400" b="1" dirty="0">
                <a:latin typeface="+mj-lt"/>
              </a:rPr>
              <a:t>STC(Q,K</a:t>
            </a:r>
            <a:r>
              <a:rPr lang="en-US" sz="2400" b="1" baseline="-25000" dirty="0">
                <a:latin typeface="+mj-lt"/>
              </a:rPr>
              <a:t>0</a:t>
            </a:r>
            <a:r>
              <a:rPr lang="en-US" sz="2400" b="1" dirty="0">
                <a:latin typeface="+mj-lt"/>
              </a:rPr>
              <a:t>) = TVC(Q,K</a:t>
            </a:r>
            <a:r>
              <a:rPr lang="en-US" sz="2400" b="1" baseline="-25000" dirty="0">
                <a:latin typeface="+mj-lt"/>
              </a:rPr>
              <a:t>0</a:t>
            </a:r>
            <a:r>
              <a:rPr lang="en-US" sz="2400" b="1" dirty="0">
                <a:latin typeface="+mj-lt"/>
              </a:rPr>
              <a:t>) + TFC(Q,K</a:t>
            </a:r>
            <a:r>
              <a:rPr lang="en-US" sz="2400" b="1" baseline="-25000" dirty="0">
                <a:latin typeface="+mj-lt"/>
              </a:rPr>
              <a:t>0</a:t>
            </a:r>
            <a:r>
              <a:rPr lang="en-US" sz="2400" b="1" dirty="0">
                <a:latin typeface="+mj-lt"/>
              </a:rPr>
              <a:t>) = </a:t>
            </a:r>
            <a:r>
              <a:rPr lang="en-US" sz="2400" b="1" dirty="0" err="1">
                <a:latin typeface="+mj-lt"/>
              </a:rPr>
              <a:t>wL</a:t>
            </a:r>
            <a:r>
              <a:rPr lang="en-US" sz="2400" b="1" dirty="0">
                <a:latin typeface="+mj-lt"/>
              </a:rPr>
              <a:t> + rK</a:t>
            </a:r>
            <a:r>
              <a:rPr lang="en-US" sz="2400" b="1" baseline="-25000" dirty="0">
                <a:latin typeface="+mj-lt"/>
              </a:rPr>
              <a:t>0</a:t>
            </a:r>
            <a:endParaRPr lang="en-US" sz="2400" b="1" dirty="0">
              <a:latin typeface="+mj-lt"/>
            </a:endParaRPr>
          </a:p>
          <a:p>
            <a:pPr>
              <a:defRPr/>
            </a:pPr>
            <a:r>
              <a:rPr lang="en-US" sz="2400" i="1" dirty="0">
                <a:latin typeface="+mj-lt"/>
              </a:rPr>
              <a:t>Where: K</a:t>
            </a:r>
            <a:r>
              <a:rPr lang="en-US" sz="2400" i="1" baseline="-25000" dirty="0">
                <a:latin typeface="+mj-lt"/>
              </a:rPr>
              <a:t>0</a:t>
            </a:r>
            <a:r>
              <a:rPr lang="en-US" sz="2400" i="1" dirty="0">
                <a:latin typeface="+mj-lt"/>
              </a:rPr>
              <a:t> is the fixed input and w and r are fixed</a:t>
            </a:r>
            <a:endParaRPr lang="en-US" sz="2400" dirty="0">
              <a:latin typeface="+mj-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Slide Number Placeholder 3">
            <a:extLst>
              <a:ext uri="{FF2B5EF4-FFF2-40B4-BE49-F238E27FC236}">
                <a16:creationId xmlns:a16="http://schemas.microsoft.com/office/drawing/2014/main" id="{C3721FA8-0E63-4360-8E13-24786F76BBD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9718C94-2174-4CC5-A59C-9DF3264C3797}" type="slidenum">
              <a:rPr lang="en-US" altLang="th-TH">
                <a:solidFill>
                  <a:srgbClr val="898989"/>
                </a:solidFill>
                <a:latin typeface="Calibri" panose="020F0502020204030204" pitchFamily="34" charset="0"/>
              </a:rPr>
              <a:pPr eaLnBrk="1" hangingPunct="1"/>
              <a:t>22</a:t>
            </a:fld>
            <a:endParaRPr lang="en-US" altLang="th-TH">
              <a:solidFill>
                <a:srgbClr val="898989"/>
              </a:solidFill>
              <a:latin typeface="Calibri" panose="020F0502020204030204" pitchFamily="34" charset="0"/>
            </a:endParaRPr>
          </a:p>
        </p:txBody>
      </p:sp>
      <p:sp>
        <p:nvSpPr>
          <p:cNvPr id="453646" name="AutoShape 14">
            <a:extLst>
              <a:ext uri="{FF2B5EF4-FFF2-40B4-BE49-F238E27FC236}">
                <a16:creationId xmlns:a16="http://schemas.microsoft.com/office/drawing/2014/main" id="{FCA874A8-0FB3-4B32-BECE-78FB1CB39D32}"/>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 Run Cost Functions</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47EF60FA-5FE4-4787-A0F4-8444C1D4EB5D}"/>
              </a:ext>
            </a:extLst>
          </p:cNvPr>
          <p:cNvPicPr>
            <a:picLocks noChangeAspect="1"/>
          </p:cNvPicPr>
          <p:nvPr/>
        </p:nvPicPr>
        <p:blipFill>
          <a:blip r:embed="rId2"/>
          <a:stretch>
            <a:fillRect/>
          </a:stretch>
        </p:blipFill>
        <p:spPr>
          <a:xfrm>
            <a:off x="0" y="1599415"/>
            <a:ext cx="9144000" cy="4224319"/>
          </a:xfrm>
          <a:prstGeom prst="rect">
            <a:avLst/>
          </a:prstGeom>
        </p:spPr>
      </p:pic>
    </p:spTree>
    <p:extLst>
      <p:ext uri="{BB962C8B-B14F-4D97-AF65-F5344CB8AC3E}">
        <p14:creationId xmlns:p14="http://schemas.microsoft.com/office/powerpoint/2010/main" val="3009093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Slide Number Placeholder 3">
            <a:extLst>
              <a:ext uri="{FF2B5EF4-FFF2-40B4-BE49-F238E27FC236}">
                <a16:creationId xmlns:a16="http://schemas.microsoft.com/office/drawing/2014/main" id="{C3721FA8-0E63-4360-8E13-24786F76BBD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9718C94-2174-4CC5-A59C-9DF3264C3797}" type="slidenum">
              <a:rPr lang="en-US" altLang="th-TH">
                <a:solidFill>
                  <a:srgbClr val="898989"/>
                </a:solidFill>
                <a:latin typeface="Calibri" panose="020F0502020204030204" pitchFamily="34" charset="0"/>
              </a:rPr>
              <a:pPr eaLnBrk="1" hangingPunct="1"/>
              <a:t>23</a:t>
            </a:fld>
            <a:endParaRPr lang="en-US" altLang="th-TH">
              <a:solidFill>
                <a:srgbClr val="898989"/>
              </a:solidFill>
              <a:latin typeface="Calibri" panose="020F0502020204030204" pitchFamily="34" charset="0"/>
            </a:endParaRPr>
          </a:p>
        </p:txBody>
      </p:sp>
      <p:sp>
        <p:nvSpPr>
          <p:cNvPr id="453646" name="AutoShape 14">
            <a:extLst>
              <a:ext uri="{FF2B5EF4-FFF2-40B4-BE49-F238E27FC236}">
                <a16:creationId xmlns:a16="http://schemas.microsoft.com/office/drawing/2014/main" id="{FCA874A8-0FB3-4B32-BECE-78FB1CB39D32}"/>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 Run Cost Functions</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3" name="Picture 2">
            <a:extLst>
              <a:ext uri="{FF2B5EF4-FFF2-40B4-BE49-F238E27FC236}">
                <a16:creationId xmlns:a16="http://schemas.microsoft.com/office/drawing/2014/main" id="{00446593-B4BA-4F55-947B-74568F9C8902}"/>
              </a:ext>
            </a:extLst>
          </p:cNvPr>
          <p:cNvPicPr>
            <a:picLocks noChangeAspect="1"/>
          </p:cNvPicPr>
          <p:nvPr/>
        </p:nvPicPr>
        <p:blipFill>
          <a:blip r:embed="rId2"/>
          <a:stretch>
            <a:fillRect/>
          </a:stretch>
        </p:blipFill>
        <p:spPr>
          <a:xfrm>
            <a:off x="1444439" y="1219200"/>
            <a:ext cx="6264000" cy="2889000"/>
          </a:xfrm>
          <a:prstGeom prst="rect">
            <a:avLst/>
          </a:prstGeom>
        </p:spPr>
      </p:pic>
      <p:sp>
        <p:nvSpPr>
          <p:cNvPr id="4" name="Rectangle 3">
            <a:extLst>
              <a:ext uri="{FF2B5EF4-FFF2-40B4-BE49-F238E27FC236}">
                <a16:creationId xmlns:a16="http://schemas.microsoft.com/office/drawing/2014/main" id="{C0915C39-40DE-4A39-A85A-FB96A25E8CF0}"/>
              </a:ext>
            </a:extLst>
          </p:cNvPr>
          <p:cNvSpPr/>
          <p:nvPr/>
        </p:nvSpPr>
        <p:spPr>
          <a:xfrm>
            <a:off x="6413039" y="2127000"/>
            <a:ext cx="1295400" cy="1981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2570887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Slide Number Placeholder 3">
            <a:extLst>
              <a:ext uri="{FF2B5EF4-FFF2-40B4-BE49-F238E27FC236}">
                <a16:creationId xmlns:a16="http://schemas.microsoft.com/office/drawing/2014/main" id="{ACB2D08F-D749-4601-95A7-6E76C8A38E3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4B8B412-A831-46F5-8C95-6630DEEFBC9A}" type="slidenum">
              <a:rPr lang="en-US" altLang="th-TH">
                <a:solidFill>
                  <a:srgbClr val="898989"/>
                </a:solidFill>
                <a:latin typeface="Calibri" panose="020F0502020204030204" pitchFamily="34" charset="0"/>
              </a:rPr>
              <a:pPr eaLnBrk="1" hangingPunct="1"/>
              <a:t>24</a:t>
            </a:fld>
            <a:endParaRPr lang="en-US" altLang="th-TH">
              <a:solidFill>
                <a:srgbClr val="898989"/>
              </a:solidFill>
              <a:latin typeface="Calibri" panose="020F0502020204030204" pitchFamily="34" charset="0"/>
            </a:endParaRPr>
          </a:p>
        </p:txBody>
      </p:sp>
      <p:sp>
        <p:nvSpPr>
          <p:cNvPr id="48139" name="Rectangle 12">
            <a:extLst>
              <a:ext uri="{FF2B5EF4-FFF2-40B4-BE49-F238E27FC236}">
                <a16:creationId xmlns:a16="http://schemas.microsoft.com/office/drawing/2014/main" id="{889AC6FB-159B-4865-B64A-A2F800ACF344}"/>
              </a:ext>
            </a:extLst>
          </p:cNvPr>
          <p:cNvSpPr>
            <a:spLocks noChangeArrowheads="1"/>
          </p:cNvSpPr>
          <p:nvPr/>
        </p:nvSpPr>
        <p:spPr bwMode="auto">
          <a:xfrm>
            <a:off x="533400" y="1726416"/>
            <a:ext cx="8077200" cy="3970318"/>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th-TH" sz="2800" dirty="0">
                <a:latin typeface="Calibri" panose="020F0502020204030204" pitchFamily="34" charset="0"/>
              </a:rPr>
              <a:t>The firm can minimize costs at least as well in the long run as in the short run because it is “</a:t>
            </a:r>
            <a:r>
              <a:rPr lang="en-US" altLang="th-TH" sz="2800" b="1" dirty="0">
                <a:latin typeface="Calibri" panose="020F0502020204030204" pitchFamily="34" charset="0"/>
              </a:rPr>
              <a:t>less constrained</a:t>
            </a:r>
            <a:r>
              <a:rPr lang="en-US" altLang="th-TH" sz="2800" dirty="0">
                <a:latin typeface="Calibri" panose="020F0502020204030204" pitchFamily="34" charset="0"/>
              </a:rPr>
              <a:t>”.</a:t>
            </a:r>
          </a:p>
          <a:p>
            <a:pPr algn="just" eaLnBrk="1" hangingPunct="1"/>
            <a:endParaRPr lang="en-US" altLang="th-TH" sz="2800" dirty="0">
              <a:latin typeface="Calibri" panose="020F0502020204030204" pitchFamily="34" charset="0"/>
            </a:endParaRPr>
          </a:p>
          <a:p>
            <a:pPr algn="just" eaLnBrk="1" hangingPunct="1"/>
            <a:r>
              <a:rPr lang="en-US" altLang="th-TH" sz="2800" dirty="0">
                <a:latin typeface="Calibri" panose="020F0502020204030204" pitchFamily="34" charset="0"/>
              </a:rPr>
              <a:t>Hence, </a:t>
            </a:r>
            <a:r>
              <a:rPr lang="en-US" altLang="th-TH" sz="2800" b="1" dirty="0">
                <a:latin typeface="Calibri" panose="020F0502020204030204" pitchFamily="34" charset="0"/>
              </a:rPr>
              <a:t>the short run total cost curve lies everywhere above the long run total cost curve.</a:t>
            </a:r>
          </a:p>
          <a:p>
            <a:pPr algn="just" eaLnBrk="1" hangingPunct="1"/>
            <a:endParaRPr lang="en-US" altLang="th-TH" sz="2800" dirty="0">
              <a:latin typeface="Calibri" panose="020F0502020204030204" pitchFamily="34" charset="0"/>
            </a:endParaRPr>
          </a:p>
          <a:p>
            <a:pPr algn="just" eaLnBrk="1" hangingPunct="1"/>
            <a:r>
              <a:rPr lang="en-US" altLang="th-TH" sz="2800" dirty="0">
                <a:latin typeface="Calibri" panose="020F0502020204030204" pitchFamily="34" charset="0"/>
              </a:rPr>
              <a:t>However, some inputs combination solves both SR cost-minimization and LR cost-minimization. At such inputs, SRTC = LRTC.</a:t>
            </a:r>
          </a:p>
        </p:txBody>
      </p:sp>
      <p:sp>
        <p:nvSpPr>
          <p:cNvPr id="461837" name="AutoShape 13">
            <a:extLst>
              <a:ext uri="{FF2B5EF4-FFF2-40B4-BE49-F238E27FC236}">
                <a16:creationId xmlns:a16="http://schemas.microsoft.com/office/drawing/2014/main" id="{5469BF62-7E09-42B9-AA17-E5F2A6D5E973}"/>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Relationship between LR and SR Costs</a:t>
            </a:r>
            <a:endParaRPr lang="en-US" sz="40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Slide Number Placeholder 3">
            <a:extLst>
              <a:ext uri="{FF2B5EF4-FFF2-40B4-BE49-F238E27FC236}">
                <a16:creationId xmlns:a16="http://schemas.microsoft.com/office/drawing/2014/main" id="{ACB2D08F-D749-4601-95A7-6E76C8A38E3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4B8B412-A831-46F5-8C95-6630DEEFBC9A}" type="slidenum">
              <a:rPr lang="en-US" altLang="th-TH">
                <a:solidFill>
                  <a:srgbClr val="898989"/>
                </a:solidFill>
                <a:latin typeface="Calibri" panose="020F0502020204030204" pitchFamily="34" charset="0"/>
              </a:rPr>
              <a:pPr eaLnBrk="1" hangingPunct="1"/>
              <a:t>25</a:t>
            </a:fld>
            <a:endParaRPr lang="en-US" altLang="th-TH">
              <a:solidFill>
                <a:srgbClr val="898989"/>
              </a:solidFill>
              <a:latin typeface="Calibri" panose="020F0502020204030204" pitchFamily="34" charset="0"/>
            </a:endParaRPr>
          </a:p>
        </p:txBody>
      </p:sp>
      <p:pic>
        <p:nvPicPr>
          <p:cNvPr id="6" name="Picture 5">
            <a:extLst>
              <a:ext uri="{FF2B5EF4-FFF2-40B4-BE49-F238E27FC236}">
                <a16:creationId xmlns:a16="http://schemas.microsoft.com/office/drawing/2014/main" id="{008D433C-FD5D-4FCC-8802-6976EAA9E341}"/>
              </a:ext>
            </a:extLst>
          </p:cNvPr>
          <p:cNvPicPr>
            <a:picLocks noChangeAspect="1"/>
          </p:cNvPicPr>
          <p:nvPr/>
        </p:nvPicPr>
        <p:blipFill>
          <a:blip r:embed="rId2"/>
          <a:stretch>
            <a:fillRect/>
          </a:stretch>
        </p:blipFill>
        <p:spPr>
          <a:xfrm>
            <a:off x="1422000" y="185818"/>
            <a:ext cx="6300000" cy="3069000"/>
          </a:xfrm>
          <a:prstGeom prst="rect">
            <a:avLst/>
          </a:prstGeom>
        </p:spPr>
      </p:pic>
      <p:pic>
        <p:nvPicPr>
          <p:cNvPr id="7" name="Picture 6">
            <a:extLst>
              <a:ext uri="{FF2B5EF4-FFF2-40B4-BE49-F238E27FC236}">
                <a16:creationId xmlns:a16="http://schemas.microsoft.com/office/drawing/2014/main" id="{43EB9237-AB20-4E55-8AE2-E83A7387F77B}"/>
              </a:ext>
            </a:extLst>
          </p:cNvPr>
          <p:cNvPicPr>
            <a:picLocks noChangeAspect="1"/>
          </p:cNvPicPr>
          <p:nvPr/>
        </p:nvPicPr>
        <p:blipFill>
          <a:blip r:embed="rId3"/>
          <a:stretch>
            <a:fillRect/>
          </a:stretch>
        </p:blipFill>
        <p:spPr>
          <a:xfrm>
            <a:off x="1422000" y="3603182"/>
            <a:ext cx="6300000" cy="2898000"/>
          </a:xfrm>
          <a:prstGeom prst="rect">
            <a:avLst/>
          </a:prstGeom>
        </p:spPr>
      </p:pic>
    </p:spTree>
    <p:extLst>
      <p:ext uri="{BB962C8B-B14F-4D97-AF65-F5344CB8AC3E}">
        <p14:creationId xmlns:p14="http://schemas.microsoft.com/office/powerpoint/2010/main" val="3840961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Slide Number Placeholder 3">
            <a:extLst>
              <a:ext uri="{FF2B5EF4-FFF2-40B4-BE49-F238E27FC236}">
                <a16:creationId xmlns:a16="http://schemas.microsoft.com/office/drawing/2014/main" id="{3B16955E-F385-44D2-86B9-502FAED520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6E2AA1D-A761-4965-B396-4A49DD0F1EF0}" type="slidenum">
              <a:rPr lang="en-US" altLang="th-TH">
                <a:solidFill>
                  <a:srgbClr val="898989"/>
                </a:solidFill>
                <a:latin typeface="Calibri" panose="020F0502020204030204" pitchFamily="34" charset="0"/>
              </a:rPr>
              <a:pPr eaLnBrk="1" hangingPunct="1"/>
              <a:t>26</a:t>
            </a:fld>
            <a:endParaRPr lang="en-US" altLang="th-TH">
              <a:solidFill>
                <a:srgbClr val="898989"/>
              </a:solidFill>
              <a:latin typeface="Calibri" panose="020F0502020204030204" pitchFamily="34" charset="0"/>
            </a:endParaRPr>
          </a:p>
        </p:txBody>
      </p:sp>
      <p:sp>
        <p:nvSpPr>
          <p:cNvPr id="472077" name="AutoShape 13">
            <a:extLst>
              <a:ext uri="{FF2B5EF4-FFF2-40B4-BE49-F238E27FC236}">
                <a16:creationId xmlns:a16="http://schemas.microsoft.com/office/drawing/2014/main" id="{9C8DCE32-DBEE-4743-9E72-5E37ADEC4FE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Short-Run AC and MC Functions</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58380" name="Rectangle 14">
            <a:extLst>
              <a:ext uri="{FF2B5EF4-FFF2-40B4-BE49-F238E27FC236}">
                <a16:creationId xmlns:a16="http://schemas.microsoft.com/office/drawing/2014/main" id="{95C0C2EA-4FA3-4538-955E-A4AF71167BB5}"/>
              </a:ext>
            </a:extLst>
          </p:cNvPr>
          <p:cNvSpPr>
            <a:spLocks noChangeArrowheads="1"/>
          </p:cNvSpPr>
          <p:nvPr/>
        </p:nvSpPr>
        <p:spPr bwMode="auto">
          <a:xfrm>
            <a:off x="533400" y="1275933"/>
            <a:ext cx="8077200" cy="5262979"/>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i="1" u="sng" dirty="0">
                <a:solidFill>
                  <a:srgbClr val="000066"/>
                </a:solidFill>
                <a:latin typeface="Calibri" panose="020F0502020204030204" pitchFamily="34" charset="0"/>
              </a:rPr>
              <a:t>Definition:</a:t>
            </a:r>
            <a:r>
              <a:rPr lang="en-US" altLang="th-TH" sz="2800" dirty="0">
                <a:latin typeface="Calibri" panose="020F0502020204030204" pitchFamily="34" charset="0"/>
              </a:rPr>
              <a:t> The </a:t>
            </a:r>
            <a:r>
              <a:rPr lang="en-US" altLang="th-TH" sz="2800" b="1" dirty="0">
                <a:latin typeface="Calibri" panose="020F0502020204030204" pitchFamily="34" charset="0"/>
              </a:rPr>
              <a:t>SR Average Cost (SRAC) function </a:t>
            </a:r>
            <a:r>
              <a:rPr lang="en-US" altLang="th-TH" sz="2800" dirty="0">
                <a:latin typeface="Calibri" panose="020F0502020204030204" pitchFamily="34" charset="0"/>
              </a:rPr>
              <a:t>is the SRTC function divided by output. The SRAC function tells us the firm’s short run cost per unit of output.</a:t>
            </a:r>
          </a:p>
          <a:p>
            <a:pPr eaLnBrk="1" hangingPunct="1"/>
            <a:endParaRPr lang="en-US" altLang="th-TH" sz="2800" dirty="0">
              <a:latin typeface="Calibri" panose="020F0502020204030204" pitchFamily="34" charset="0"/>
            </a:endParaRPr>
          </a:p>
          <a:p>
            <a:pPr algn="ctr" eaLnBrk="1" hangingPunct="1"/>
            <a:r>
              <a:rPr lang="en-US" altLang="th-TH" sz="2800" dirty="0">
                <a:latin typeface="Calibri" panose="020F0502020204030204" pitchFamily="34" charset="0"/>
              </a:rPr>
              <a:t>SRAC(Q,K</a:t>
            </a:r>
            <a:r>
              <a:rPr lang="en-US" altLang="th-TH" sz="2800" baseline="-25000" dirty="0">
                <a:latin typeface="Calibri" panose="020F0502020204030204" pitchFamily="34" charset="0"/>
              </a:rPr>
              <a:t>0</a:t>
            </a:r>
            <a:r>
              <a:rPr lang="en-US" altLang="th-TH" sz="2800" dirty="0">
                <a:latin typeface="Calibri" panose="020F0502020204030204" pitchFamily="34" charset="0"/>
              </a:rPr>
              <a:t>) = SRTC(Q,K</a:t>
            </a:r>
            <a:r>
              <a:rPr lang="en-US" altLang="th-TH" sz="2800" baseline="-25000" dirty="0">
                <a:latin typeface="Calibri" panose="020F0502020204030204" pitchFamily="34" charset="0"/>
              </a:rPr>
              <a:t>0</a:t>
            </a:r>
            <a:r>
              <a:rPr lang="en-US" altLang="th-TH" sz="2800" dirty="0">
                <a:latin typeface="Calibri" panose="020F0502020204030204" pitchFamily="34" charset="0"/>
              </a:rPr>
              <a:t>)/Q</a:t>
            </a:r>
          </a:p>
          <a:p>
            <a:pPr eaLnBrk="1" hangingPunct="1"/>
            <a:endParaRPr lang="en-US" altLang="th-TH" sz="2800" dirty="0">
              <a:latin typeface="Calibri" panose="020F0502020204030204" pitchFamily="34" charset="0"/>
            </a:endParaRPr>
          </a:p>
          <a:p>
            <a:pPr eaLnBrk="1" hangingPunct="1"/>
            <a:r>
              <a:rPr lang="en-US" altLang="th-TH" sz="2800" i="1" u="sng" dirty="0">
                <a:solidFill>
                  <a:srgbClr val="000066"/>
                </a:solidFill>
                <a:latin typeface="Calibri" panose="020F0502020204030204" pitchFamily="34" charset="0"/>
              </a:rPr>
              <a:t>Definition:</a:t>
            </a:r>
            <a:r>
              <a:rPr lang="en-US" altLang="th-TH" sz="2800" dirty="0">
                <a:latin typeface="Calibri" panose="020F0502020204030204" pitchFamily="34" charset="0"/>
              </a:rPr>
              <a:t> The </a:t>
            </a:r>
            <a:r>
              <a:rPr lang="en-US" altLang="th-TH" sz="2800" b="1" dirty="0">
                <a:latin typeface="Calibri" panose="020F0502020204030204" pitchFamily="34" charset="0"/>
              </a:rPr>
              <a:t>SR Marginal Cost (SRMC) function </a:t>
            </a:r>
            <a:r>
              <a:rPr lang="en-US" altLang="th-TH" sz="2800" dirty="0">
                <a:latin typeface="Calibri" panose="020F0502020204030204" pitchFamily="34" charset="0"/>
              </a:rPr>
              <a:t>measures the rate of change of SRTC as output varies, holding constant input prices and fixed inputs. </a:t>
            </a:r>
            <a:r>
              <a:rPr lang="en-US" altLang="th-TH" sz="2800" u="sng" dirty="0">
                <a:latin typeface="Calibri" panose="020F0502020204030204" pitchFamily="34" charset="0"/>
              </a:rPr>
              <a:t>It is also the slope of SRTC(Q).</a:t>
            </a:r>
          </a:p>
          <a:p>
            <a:pPr eaLnBrk="1" hangingPunct="1"/>
            <a:endParaRPr lang="en-US" altLang="th-TH" sz="2800" dirty="0">
              <a:latin typeface="Calibri" panose="020F0502020204030204" pitchFamily="34" charset="0"/>
            </a:endParaRPr>
          </a:p>
          <a:p>
            <a:pPr algn="ctr" eaLnBrk="1" hangingPunct="1"/>
            <a:r>
              <a:rPr lang="en-US" altLang="th-TH" sz="2800" dirty="0">
                <a:latin typeface="Calibri" panose="020F0502020204030204" pitchFamily="34" charset="0"/>
              </a:rPr>
              <a:t>SRMC(Q,K</a:t>
            </a:r>
            <a:r>
              <a:rPr lang="en-US" altLang="th-TH" sz="2800" baseline="-25000" dirty="0">
                <a:latin typeface="Calibri" panose="020F0502020204030204" pitchFamily="34" charset="0"/>
              </a:rPr>
              <a:t>0</a:t>
            </a:r>
            <a:r>
              <a:rPr lang="en-US" altLang="th-TH" sz="2800" dirty="0">
                <a:latin typeface="Calibri" panose="020F0502020204030204" pitchFamily="34" charset="0"/>
              </a:rPr>
              <a:t>)   = </a:t>
            </a:r>
            <a:r>
              <a:rPr lang="en-US" altLang="th-TH" sz="2800" dirty="0">
                <a:latin typeface="Calibri" panose="020F0502020204030204" pitchFamily="34" charset="0"/>
                <a:sym typeface="Symbol" panose="05050102010706020507" pitchFamily="18" charset="2"/>
              </a:rPr>
              <a:t></a:t>
            </a:r>
            <a:r>
              <a:rPr lang="en-US" altLang="th-TH" sz="2800" dirty="0">
                <a:latin typeface="Calibri" panose="020F0502020204030204" pitchFamily="34" charset="0"/>
              </a:rPr>
              <a:t>SRTC(Q,K</a:t>
            </a:r>
            <a:r>
              <a:rPr lang="en-US" altLang="th-TH" sz="2800" baseline="-25000" dirty="0">
                <a:latin typeface="Calibri" panose="020F0502020204030204" pitchFamily="34" charset="0"/>
              </a:rPr>
              <a:t>0</a:t>
            </a:r>
            <a:r>
              <a:rPr lang="en-US" altLang="th-TH" sz="2800" dirty="0">
                <a:latin typeface="Calibri" panose="020F0502020204030204" pitchFamily="34" charset="0"/>
              </a:rPr>
              <a:t>)/</a:t>
            </a:r>
            <a:r>
              <a:rPr lang="en-US" altLang="th-TH" sz="2800" dirty="0">
                <a:latin typeface="Calibri" panose="020F0502020204030204" pitchFamily="34" charset="0"/>
                <a:sym typeface="Symbol" panose="05050102010706020507" pitchFamily="18" charset="2"/>
              </a:rPr>
              <a:t></a:t>
            </a:r>
            <a:r>
              <a:rPr lang="en-US" altLang="th-TH" sz="2800" dirty="0">
                <a:latin typeface="Calibri" panose="020F0502020204030204" pitchFamily="34" charset="0"/>
              </a:rPr>
              <a:t>Q</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Slide Number Placeholder 3">
            <a:extLst>
              <a:ext uri="{FF2B5EF4-FFF2-40B4-BE49-F238E27FC236}">
                <a16:creationId xmlns:a16="http://schemas.microsoft.com/office/drawing/2014/main" id="{3B16955E-F385-44D2-86B9-502FAED520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6E2AA1D-A761-4965-B396-4A49DD0F1EF0}" type="slidenum">
              <a:rPr lang="en-US" altLang="th-TH">
                <a:solidFill>
                  <a:srgbClr val="898989"/>
                </a:solidFill>
                <a:latin typeface="Calibri" panose="020F0502020204030204" pitchFamily="34" charset="0"/>
              </a:rPr>
              <a:pPr eaLnBrk="1" hangingPunct="1"/>
              <a:t>27</a:t>
            </a:fld>
            <a:endParaRPr lang="en-US" altLang="th-TH">
              <a:solidFill>
                <a:srgbClr val="898989"/>
              </a:solidFill>
              <a:latin typeface="Calibri" panose="020F0502020204030204" pitchFamily="34" charset="0"/>
            </a:endParaRPr>
          </a:p>
        </p:txBody>
      </p:sp>
      <p:sp>
        <p:nvSpPr>
          <p:cNvPr id="472077" name="AutoShape 13">
            <a:extLst>
              <a:ext uri="{FF2B5EF4-FFF2-40B4-BE49-F238E27FC236}">
                <a16:creationId xmlns:a16="http://schemas.microsoft.com/office/drawing/2014/main" id="{9C8DCE32-DBEE-4743-9E72-5E37ADEC4FE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Short-Run AC and MC Functions</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9026CD2A-224B-4BA5-A0A4-88E2E279E061}"/>
              </a:ext>
            </a:extLst>
          </p:cNvPr>
          <p:cNvPicPr>
            <a:picLocks noChangeAspect="1"/>
          </p:cNvPicPr>
          <p:nvPr/>
        </p:nvPicPr>
        <p:blipFill>
          <a:blip r:embed="rId3"/>
          <a:stretch>
            <a:fillRect/>
          </a:stretch>
        </p:blipFill>
        <p:spPr>
          <a:xfrm>
            <a:off x="0" y="1698336"/>
            <a:ext cx="9144000" cy="4026477"/>
          </a:xfrm>
          <a:prstGeom prst="rect">
            <a:avLst/>
          </a:prstGeom>
        </p:spPr>
      </p:pic>
    </p:spTree>
    <p:extLst>
      <p:ext uri="{BB962C8B-B14F-4D97-AF65-F5344CB8AC3E}">
        <p14:creationId xmlns:p14="http://schemas.microsoft.com/office/powerpoint/2010/main" val="24489849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Slide Number Placeholder 3">
            <a:extLst>
              <a:ext uri="{FF2B5EF4-FFF2-40B4-BE49-F238E27FC236}">
                <a16:creationId xmlns:a16="http://schemas.microsoft.com/office/drawing/2014/main" id="{3B16955E-F385-44D2-86B9-502FAED520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6E2AA1D-A761-4965-B396-4A49DD0F1EF0}" type="slidenum">
              <a:rPr lang="en-US" altLang="th-TH">
                <a:solidFill>
                  <a:srgbClr val="898989"/>
                </a:solidFill>
                <a:latin typeface="Calibri" panose="020F0502020204030204" pitchFamily="34" charset="0"/>
              </a:rPr>
              <a:pPr eaLnBrk="1" hangingPunct="1"/>
              <a:t>28</a:t>
            </a:fld>
            <a:endParaRPr lang="en-US" altLang="th-TH">
              <a:solidFill>
                <a:srgbClr val="898989"/>
              </a:solidFill>
              <a:latin typeface="Calibri" panose="020F0502020204030204" pitchFamily="34" charset="0"/>
            </a:endParaRPr>
          </a:p>
        </p:txBody>
      </p:sp>
      <p:sp>
        <p:nvSpPr>
          <p:cNvPr id="472077" name="AutoShape 13">
            <a:extLst>
              <a:ext uri="{FF2B5EF4-FFF2-40B4-BE49-F238E27FC236}">
                <a16:creationId xmlns:a16="http://schemas.microsoft.com/office/drawing/2014/main" id="{9C8DCE32-DBEE-4743-9E72-5E37ADEC4FE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Relationship between LRAC and SRAC</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58380" name="Rectangle 14">
            <a:extLst>
              <a:ext uri="{FF2B5EF4-FFF2-40B4-BE49-F238E27FC236}">
                <a16:creationId xmlns:a16="http://schemas.microsoft.com/office/drawing/2014/main" id="{95C0C2EA-4FA3-4538-955E-A4AF71167BB5}"/>
              </a:ext>
            </a:extLst>
          </p:cNvPr>
          <p:cNvSpPr>
            <a:spLocks noChangeArrowheads="1"/>
          </p:cNvSpPr>
          <p:nvPr/>
        </p:nvSpPr>
        <p:spPr bwMode="auto">
          <a:xfrm>
            <a:off x="533400" y="1140041"/>
            <a:ext cx="8077200" cy="954107"/>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th-TH" sz="2800" b="1" dirty="0">
                <a:latin typeface="Calibri" panose="020F0502020204030204" pitchFamily="34" charset="0"/>
              </a:rPr>
              <a:t>Recall that the SRTC curve lies everywhere above the LRTC curve. Thus, SRAC also lies above LRAC.</a:t>
            </a:r>
          </a:p>
        </p:txBody>
      </p:sp>
      <p:pic>
        <p:nvPicPr>
          <p:cNvPr id="4" name="Picture 3">
            <a:extLst>
              <a:ext uri="{FF2B5EF4-FFF2-40B4-BE49-F238E27FC236}">
                <a16:creationId xmlns:a16="http://schemas.microsoft.com/office/drawing/2014/main" id="{4E0BE192-5417-452C-A288-D424674A97FC}"/>
              </a:ext>
            </a:extLst>
          </p:cNvPr>
          <p:cNvPicPr>
            <a:picLocks noChangeAspect="1"/>
          </p:cNvPicPr>
          <p:nvPr/>
        </p:nvPicPr>
        <p:blipFill>
          <a:blip r:embed="rId3"/>
          <a:stretch>
            <a:fillRect/>
          </a:stretch>
        </p:blipFill>
        <p:spPr>
          <a:xfrm>
            <a:off x="0" y="2167389"/>
            <a:ext cx="9144000" cy="4266618"/>
          </a:xfrm>
          <a:prstGeom prst="rect">
            <a:avLst/>
          </a:prstGeom>
        </p:spPr>
      </p:pic>
    </p:spTree>
    <p:extLst>
      <p:ext uri="{BB962C8B-B14F-4D97-AF65-F5344CB8AC3E}">
        <p14:creationId xmlns:p14="http://schemas.microsoft.com/office/powerpoint/2010/main" val="2074298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Slide Number Placeholder 3">
            <a:extLst>
              <a:ext uri="{FF2B5EF4-FFF2-40B4-BE49-F238E27FC236}">
                <a16:creationId xmlns:a16="http://schemas.microsoft.com/office/drawing/2014/main" id="{3B16955E-F385-44D2-86B9-502FAED520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6E2AA1D-A761-4965-B396-4A49DD0F1EF0}" type="slidenum">
              <a:rPr lang="en-US" altLang="th-TH">
                <a:solidFill>
                  <a:srgbClr val="898989"/>
                </a:solidFill>
                <a:latin typeface="Calibri" panose="020F0502020204030204" pitchFamily="34" charset="0"/>
              </a:rPr>
              <a:pPr eaLnBrk="1" hangingPunct="1"/>
              <a:t>29</a:t>
            </a:fld>
            <a:endParaRPr lang="en-US" altLang="th-TH">
              <a:solidFill>
                <a:srgbClr val="898989"/>
              </a:solidFill>
              <a:latin typeface="Calibri" panose="020F0502020204030204" pitchFamily="34" charset="0"/>
            </a:endParaRPr>
          </a:p>
        </p:txBody>
      </p:sp>
      <p:sp>
        <p:nvSpPr>
          <p:cNvPr id="472077" name="AutoShape 13">
            <a:extLst>
              <a:ext uri="{FF2B5EF4-FFF2-40B4-BE49-F238E27FC236}">
                <a16:creationId xmlns:a16="http://schemas.microsoft.com/office/drawing/2014/main" id="{9C8DCE32-DBEE-4743-9E72-5E37ADEC4FE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Relationship between LRAC and SRAC</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7F08E096-ACDC-4253-86CC-E2C4156BA91D}"/>
              </a:ext>
            </a:extLst>
          </p:cNvPr>
          <p:cNvPicPr>
            <a:picLocks noChangeAspect="1"/>
          </p:cNvPicPr>
          <p:nvPr/>
        </p:nvPicPr>
        <p:blipFill>
          <a:blip r:embed="rId3"/>
          <a:stretch>
            <a:fillRect/>
          </a:stretch>
        </p:blipFill>
        <p:spPr>
          <a:xfrm>
            <a:off x="0" y="1812094"/>
            <a:ext cx="9144000" cy="4589450"/>
          </a:xfrm>
          <a:prstGeom prst="rect">
            <a:avLst/>
          </a:prstGeom>
        </p:spPr>
      </p:pic>
      <p:sp>
        <p:nvSpPr>
          <p:cNvPr id="3" name="TextBox 2">
            <a:extLst>
              <a:ext uri="{FF2B5EF4-FFF2-40B4-BE49-F238E27FC236}">
                <a16:creationId xmlns:a16="http://schemas.microsoft.com/office/drawing/2014/main" id="{2386E356-B64B-4548-A9A0-083F4980242F}"/>
              </a:ext>
            </a:extLst>
          </p:cNvPr>
          <p:cNvSpPr txBox="1"/>
          <p:nvPr/>
        </p:nvSpPr>
        <p:spPr>
          <a:xfrm>
            <a:off x="514350" y="1177837"/>
            <a:ext cx="8115300" cy="523220"/>
          </a:xfrm>
          <a:prstGeom prst="rect">
            <a:avLst/>
          </a:prstGeom>
          <a:noFill/>
        </p:spPr>
        <p:txBody>
          <a:bodyPr wrap="square" rtlCol="0">
            <a:spAutoFit/>
          </a:bodyPr>
          <a:lstStyle/>
          <a:p>
            <a:r>
              <a:rPr lang="en-US" sz="2800" b="1" dirty="0">
                <a:latin typeface="+mj-lt"/>
              </a:rPr>
              <a:t>At Q where SRAC = LRAC, we also have SRMC = LRMC.</a:t>
            </a:r>
            <a:endParaRPr lang="th-TH" sz="2800" b="1" dirty="0">
              <a:latin typeface="+mj-lt"/>
            </a:endParaRPr>
          </a:p>
        </p:txBody>
      </p:sp>
    </p:spTree>
    <p:extLst>
      <p:ext uri="{BB962C8B-B14F-4D97-AF65-F5344CB8AC3E}">
        <p14:creationId xmlns:p14="http://schemas.microsoft.com/office/powerpoint/2010/main" val="37934811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Slide Number Placeholder 3">
            <a:extLst>
              <a:ext uri="{FF2B5EF4-FFF2-40B4-BE49-F238E27FC236}">
                <a16:creationId xmlns:a16="http://schemas.microsoft.com/office/drawing/2014/main" id="{9CB21F54-ACA1-4CC0-8D68-392B7893FE5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3A338DD-6B0F-42D4-9CBB-0B0256F0AB19}" type="slidenum">
              <a:rPr lang="en-US" altLang="th-TH">
                <a:solidFill>
                  <a:srgbClr val="898989"/>
                </a:solidFill>
                <a:latin typeface="Calibri" panose="020F0502020204030204" pitchFamily="34" charset="0"/>
              </a:rPr>
              <a:pPr eaLnBrk="1" hangingPunct="1"/>
              <a:t>30</a:t>
            </a:fld>
            <a:endParaRPr lang="en-US" altLang="th-TH">
              <a:solidFill>
                <a:srgbClr val="898989"/>
              </a:solidFill>
              <a:latin typeface="Calibri" panose="020F0502020204030204" pitchFamily="34" charset="0"/>
            </a:endParaRPr>
          </a:p>
        </p:txBody>
      </p:sp>
      <p:sp>
        <p:nvSpPr>
          <p:cNvPr id="76811" name="Rectangle 12">
            <a:extLst>
              <a:ext uri="{FF2B5EF4-FFF2-40B4-BE49-F238E27FC236}">
                <a16:creationId xmlns:a16="http://schemas.microsoft.com/office/drawing/2014/main" id="{B7CD7EF0-82EE-4BB7-A22E-DEA5046A9A84}"/>
              </a:ext>
            </a:extLst>
          </p:cNvPr>
          <p:cNvSpPr>
            <a:spLocks noChangeArrowheads="1"/>
          </p:cNvSpPr>
          <p:nvPr/>
        </p:nvSpPr>
        <p:spPr bwMode="auto">
          <a:xfrm>
            <a:off x="419100" y="1219200"/>
            <a:ext cx="830580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b="1" dirty="0">
                <a:latin typeface="Calibri" panose="020F0502020204030204" pitchFamily="34" charset="0"/>
              </a:rPr>
              <a:t>Economies of Scope </a:t>
            </a:r>
            <a:r>
              <a:rPr lang="en-US" altLang="th-TH" sz="2800" dirty="0">
                <a:latin typeface="Calibri" panose="020F0502020204030204" pitchFamily="34" charset="0"/>
              </a:rPr>
              <a:t>– a production characteristic in which the total cost of producing given quantities of two goods in the same firm is less than the total cost of producing those quantities in two single-product firms.</a:t>
            </a:r>
          </a:p>
          <a:p>
            <a:pPr algn="ctr" eaLnBrk="1" hangingPunct="1"/>
            <a:r>
              <a:rPr lang="en-US" altLang="th-TH" sz="2800" b="1" dirty="0">
                <a:latin typeface="Calibri" panose="020F0502020204030204" pitchFamily="34" charset="0"/>
              </a:rPr>
              <a:t>TC(Q</a:t>
            </a:r>
            <a:r>
              <a:rPr lang="en-US" altLang="th-TH" sz="2800" b="1" baseline="-25000" dirty="0">
                <a:latin typeface="Calibri" panose="020F0502020204030204" pitchFamily="34" charset="0"/>
              </a:rPr>
              <a:t>1</a:t>
            </a:r>
            <a:r>
              <a:rPr lang="en-US" altLang="th-TH" sz="2800" b="1" dirty="0">
                <a:latin typeface="Calibri" panose="020F0502020204030204" pitchFamily="34" charset="0"/>
              </a:rPr>
              <a:t>, Q</a:t>
            </a:r>
            <a:r>
              <a:rPr lang="en-US" altLang="th-TH" sz="2800" b="1" baseline="-25000" dirty="0">
                <a:latin typeface="Calibri" panose="020F0502020204030204" pitchFamily="34" charset="0"/>
              </a:rPr>
              <a:t>2</a:t>
            </a:r>
            <a:r>
              <a:rPr lang="en-US" altLang="th-TH" sz="2800" b="1" dirty="0">
                <a:latin typeface="Calibri" panose="020F0502020204030204" pitchFamily="34" charset="0"/>
              </a:rPr>
              <a:t>) &lt; TC(Q</a:t>
            </a:r>
            <a:r>
              <a:rPr lang="en-US" altLang="th-TH" sz="2800" b="1" baseline="-25000" dirty="0">
                <a:latin typeface="Calibri" panose="020F0502020204030204" pitchFamily="34" charset="0"/>
              </a:rPr>
              <a:t>1</a:t>
            </a:r>
            <a:r>
              <a:rPr lang="en-US" altLang="th-TH" sz="2800" b="1" dirty="0">
                <a:latin typeface="Calibri" panose="020F0502020204030204" pitchFamily="34" charset="0"/>
              </a:rPr>
              <a:t>, 0) + TC(0, Q</a:t>
            </a:r>
            <a:r>
              <a:rPr lang="en-US" altLang="th-TH" sz="2800" b="1" baseline="-25000" dirty="0">
                <a:latin typeface="Calibri" panose="020F0502020204030204" pitchFamily="34" charset="0"/>
              </a:rPr>
              <a:t>2</a:t>
            </a:r>
            <a:r>
              <a:rPr lang="en-US" altLang="th-TH" sz="2800" b="1" dirty="0">
                <a:latin typeface="Calibri" panose="020F0502020204030204" pitchFamily="34" charset="0"/>
              </a:rPr>
              <a:t>)</a:t>
            </a:r>
          </a:p>
          <a:p>
            <a:pPr eaLnBrk="1" hangingPunct="1"/>
            <a:endParaRPr lang="en-US" altLang="th-TH" sz="2800" b="1" dirty="0">
              <a:latin typeface="Calibri" panose="020F0502020204030204" pitchFamily="34" charset="0"/>
            </a:endParaRPr>
          </a:p>
          <a:p>
            <a:pPr eaLnBrk="1" hangingPunct="1"/>
            <a:r>
              <a:rPr lang="en-US" altLang="th-TH" sz="2800" dirty="0">
                <a:latin typeface="Calibri" panose="020F0502020204030204" pitchFamily="34" charset="0"/>
              </a:rPr>
              <a:t>Ex1:	A satellite owner hosts movie and news channels.</a:t>
            </a:r>
          </a:p>
          <a:p>
            <a:pPr eaLnBrk="1" hangingPunct="1"/>
            <a:r>
              <a:rPr lang="en-US" altLang="th-TH" sz="2800" dirty="0">
                <a:latin typeface="Calibri" panose="020F0502020204030204" pitchFamily="34" charset="0"/>
              </a:rPr>
              <a:t>Ex2:	Coke makes another soft drink, using its factory.</a:t>
            </a:r>
          </a:p>
          <a:p>
            <a:pPr eaLnBrk="1" hangingPunct="1"/>
            <a:endParaRPr lang="en-US" altLang="th-TH" sz="2800" dirty="0">
              <a:latin typeface="Calibri" panose="020F0502020204030204" pitchFamily="34" charset="0"/>
            </a:endParaRPr>
          </a:p>
          <a:p>
            <a:pPr eaLnBrk="1" hangingPunct="1"/>
            <a:r>
              <a:rPr lang="en-US" altLang="th-TH" sz="2800" b="1" dirty="0">
                <a:latin typeface="Calibri" panose="020F0502020204030204" pitchFamily="34" charset="0"/>
              </a:rPr>
              <a:t>Stand-alone Costs </a:t>
            </a:r>
            <a:r>
              <a:rPr lang="en-US" altLang="th-TH" sz="2800" dirty="0">
                <a:latin typeface="Calibri" panose="020F0502020204030204" pitchFamily="34" charset="0"/>
              </a:rPr>
              <a:t>– the cost of producing a good in a single-product firm, e.g. TC(Q</a:t>
            </a:r>
            <a:r>
              <a:rPr lang="en-US" altLang="th-TH" sz="2800" baseline="-25000" dirty="0">
                <a:latin typeface="Calibri" panose="020F0502020204030204" pitchFamily="34" charset="0"/>
              </a:rPr>
              <a:t>1</a:t>
            </a:r>
            <a:r>
              <a:rPr lang="en-US" altLang="th-TH" sz="2800" dirty="0">
                <a:latin typeface="Calibri" panose="020F0502020204030204" pitchFamily="34" charset="0"/>
              </a:rPr>
              <a:t>, 0) or TC(0, Q</a:t>
            </a:r>
            <a:r>
              <a:rPr lang="en-US" altLang="th-TH" sz="2800" baseline="-25000" dirty="0">
                <a:latin typeface="Calibri" panose="020F0502020204030204" pitchFamily="34" charset="0"/>
              </a:rPr>
              <a:t>2</a:t>
            </a:r>
            <a:r>
              <a:rPr lang="en-US" altLang="th-TH" sz="2800" dirty="0">
                <a:latin typeface="Calibri" panose="020F0502020204030204" pitchFamily="34" charset="0"/>
              </a:rPr>
              <a:t>).</a:t>
            </a:r>
          </a:p>
        </p:txBody>
      </p:sp>
      <p:sp>
        <p:nvSpPr>
          <p:cNvPr id="404493" name="AutoShape 13">
            <a:extLst>
              <a:ext uri="{FF2B5EF4-FFF2-40B4-BE49-F238E27FC236}">
                <a16:creationId xmlns:a16="http://schemas.microsoft.com/office/drawing/2014/main" id="{0C6434B1-3F52-4C1F-A7A5-948359C68A8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of Scope</a:t>
            </a:r>
            <a:endParaRPr lang="en-US" sz="24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Slide Number Placeholder 3">
            <a:extLst>
              <a:ext uri="{FF2B5EF4-FFF2-40B4-BE49-F238E27FC236}">
                <a16:creationId xmlns:a16="http://schemas.microsoft.com/office/drawing/2014/main" id="{C1E55F82-3537-44BF-ACC6-49160266986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B513BA5-628A-4042-A248-D997FF9C8759}" type="slidenum">
              <a:rPr lang="en-US" altLang="th-TH">
                <a:solidFill>
                  <a:srgbClr val="898989"/>
                </a:solidFill>
                <a:latin typeface="Calibri" panose="020F0502020204030204" pitchFamily="34" charset="0"/>
              </a:rPr>
              <a:pPr eaLnBrk="1" hangingPunct="1"/>
              <a:t>31</a:t>
            </a:fld>
            <a:endParaRPr lang="en-US" altLang="th-TH">
              <a:solidFill>
                <a:srgbClr val="898989"/>
              </a:solidFill>
              <a:latin typeface="Calibri" panose="020F0502020204030204" pitchFamily="34" charset="0"/>
            </a:endParaRPr>
          </a:p>
        </p:txBody>
      </p:sp>
      <p:sp>
        <p:nvSpPr>
          <p:cNvPr id="77835" name="Rectangle 12">
            <a:extLst>
              <a:ext uri="{FF2B5EF4-FFF2-40B4-BE49-F238E27FC236}">
                <a16:creationId xmlns:a16="http://schemas.microsoft.com/office/drawing/2014/main" id="{79D3648E-0BE5-4A7E-B49E-75A463D956CA}"/>
              </a:ext>
            </a:extLst>
          </p:cNvPr>
          <p:cNvSpPr>
            <a:spLocks noChangeArrowheads="1"/>
          </p:cNvSpPr>
          <p:nvPr/>
        </p:nvSpPr>
        <p:spPr bwMode="auto">
          <a:xfrm>
            <a:off x="86002" y="1267631"/>
            <a:ext cx="8971995"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b="1" dirty="0">
                <a:latin typeface="Calibri" panose="020F0502020204030204" pitchFamily="34" charset="0"/>
              </a:rPr>
              <a:t>Economies of Experience </a:t>
            </a:r>
            <a:r>
              <a:rPr lang="en-US" altLang="th-TH" sz="2800" dirty="0">
                <a:latin typeface="Calibri" panose="020F0502020204030204" pitchFamily="34" charset="0"/>
              </a:rPr>
              <a:t>– cost advantages that result from </a:t>
            </a:r>
            <a:r>
              <a:rPr lang="en-US" altLang="th-TH" sz="2800" u="sng" dirty="0">
                <a:latin typeface="Calibri" panose="020F0502020204030204" pitchFamily="34" charset="0"/>
              </a:rPr>
              <a:t>accumulated experience or learning-by-doing</a:t>
            </a:r>
            <a:r>
              <a:rPr lang="en-US" altLang="th-TH" sz="2800" dirty="0">
                <a:latin typeface="Calibri" panose="020F0502020204030204" pitchFamily="34" charset="0"/>
              </a:rPr>
              <a:t>.</a:t>
            </a:r>
          </a:p>
          <a:p>
            <a:pPr eaLnBrk="1" hangingPunct="1"/>
            <a:r>
              <a:rPr lang="en-US" altLang="th-TH" sz="2800" dirty="0">
                <a:latin typeface="Calibri" panose="020F0502020204030204" pitchFamily="34" charset="0"/>
              </a:rPr>
              <a:t>	</a:t>
            </a:r>
          </a:p>
          <a:p>
            <a:pPr eaLnBrk="1" hangingPunct="1"/>
            <a:r>
              <a:rPr lang="en-US" altLang="th-TH" sz="2800" dirty="0">
                <a:latin typeface="Calibri" panose="020F0502020204030204" pitchFamily="34" charset="0"/>
              </a:rPr>
              <a:t>Econ. of Scale is usually great in capital-intensive production.</a:t>
            </a:r>
          </a:p>
          <a:p>
            <a:pPr eaLnBrk="1" hangingPunct="1"/>
            <a:r>
              <a:rPr lang="en-US" altLang="th-TH" sz="2800" dirty="0">
                <a:latin typeface="Calibri" panose="020F0502020204030204" pitchFamily="34" charset="0"/>
              </a:rPr>
              <a:t>Econ. of EXP is usually great in labor-intensive production.</a:t>
            </a:r>
          </a:p>
        </p:txBody>
      </p:sp>
      <p:sp>
        <p:nvSpPr>
          <p:cNvPr id="404493" name="AutoShape 13">
            <a:extLst>
              <a:ext uri="{FF2B5EF4-FFF2-40B4-BE49-F238E27FC236}">
                <a16:creationId xmlns:a16="http://schemas.microsoft.com/office/drawing/2014/main" id="{E38D1C70-5126-4297-BEF8-72ABD621DB66}"/>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of Experience</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3" name="Rectangle 2">
            <a:extLst>
              <a:ext uri="{FF2B5EF4-FFF2-40B4-BE49-F238E27FC236}">
                <a16:creationId xmlns:a16="http://schemas.microsoft.com/office/drawing/2014/main" id="{12484CA3-8AD6-4737-B67A-26CC458C6BF2}"/>
              </a:ext>
            </a:extLst>
          </p:cNvPr>
          <p:cNvSpPr/>
          <p:nvPr/>
        </p:nvSpPr>
        <p:spPr>
          <a:xfrm>
            <a:off x="5029200" y="3715231"/>
            <a:ext cx="4028797" cy="2677656"/>
          </a:xfrm>
          <a:prstGeom prst="rect">
            <a:avLst/>
          </a:prstGeom>
        </p:spPr>
        <p:txBody>
          <a:bodyPr wrap="square">
            <a:spAutoFit/>
          </a:bodyPr>
          <a:lstStyle/>
          <a:p>
            <a:pPr eaLnBrk="1" hangingPunct="1"/>
            <a:r>
              <a:rPr lang="en-US" altLang="th-TH" sz="2800" b="1" dirty="0">
                <a:latin typeface="Calibri" panose="020F0502020204030204" pitchFamily="34" charset="0"/>
              </a:rPr>
              <a:t>Experience Curve:</a:t>
            </a:r>
            <a:br>
              <a:rPr lang="en-US" altLang="th-TH" sz="2800" b="1" dirty="0">
                <a:latin typeface="Calibri" panose="020F0502020204030204" pitchFamily="34" charset="0"/>
              </a:rPr>
            </a:br>
            <a:r>
              <a:rPr lang="en-US" altLang="th-TH" sz="2800" dirty="0">
                <a:latin typeface="Calibri" panose="020F0502020204030204" pitchFamily="34" charset="0"/>
              </a:rPr>
              <a:t>a relationship between AVC and cumulative production volume.</a:t>
            </a:r>
          </a:p>
          <a:p>
            <a:pPr eaLnBrk="1" hangingPunct="1"/>
            <a:endParaRPr lang="en-US" altLang="th-TH" sz="2800" dirty="0">
              <a:latin typeface="Calibri" panose="020F0502020204030204" pitchFamily="34" charset="0"/>
            </a:endParaRPr>
          </a:p>
          <a:p>
            <a:pPr eaLnBrk="1" hangingPunct="1"/>
            <a:r>
              <a:rPr lang="en-US" altLang="th-TH" sz="2800" dirty="0">
                <a:latin typeface="Calibri" panose="020F0502020204030204" pitchFamily="34" charset="0"/>
              </a:rPr>
              <a:t>Smaller slope = Lower AVC</a:t>
            </a:r>
          </a:p>
        </p:txBody>
      </p:sp>
      <p:pic>
        <p:nvPicPr>
          <p:cNvPr id="4" name="Picture 3">
            <a:extLst>
              <a:ext uri="{FF2B5EF4-FFF2-40B4-BE49-F238E27FC236}">
                <a16:creationId xmlns:a16="http://schemas.microsoft.com/office/drawing/2014/main" id="{229840D2-034D-4399-9EFF-4E6B0620FE00}"/>
              </a:ext>
            </a:extLst>
          </p:cNvPr>
          <p:cNvPicPr>
            <a:picLocks noChangeAspect="1"/>
          </p:cNvPicPr>
          <p:nvPr/>
        </p:nvPicPr>
        <p:blipFill>
          <a:blip r:embed="rId2"/>
          <a:stretch>
            <a:fillRect/>
          </a:stretch>
        </p:blipFill>
        <p:spPr>
          <a:xfrm>
            <a:off x="80662" y="3719669"/>
            <a:ext cx="4788000" cy="30240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Slide Number Placeholder 3">
            <a:extLst>
              <a:ext uri="{FF2B5EF4-FFF2-40B4-BE49-F238E27FC236}">
                <a16:creationId xmlns:a16="http://schemas.microsoft.com/office/drawing/2014/main" id="{E58E936F-206F-47F2-9F11-B78808FC02A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D2E1631-A28F-4D93-A7C2-F75FA44211E0}" type="slidenum">
              <a:rPr lang="en-US" altLang="th-TH">
                <a:solidFill>
                  <a:srgbClr val="898989"/>
                </a:solidFill>
                <a:latin typeface="Calibri" panose="020F0502020204030204" pitchFamily="34" charset="0"/>
              </a:rPr>
              <a:pPr eaLnBrk="1" hangingPunct="1"/>
              <a:t>32</a:t>
            </a:fld>
            <a:endParaRPr lang="en-US" altLang="th-TH">
              <a:solidFill>
                <a:srgbClr val="898989"/>
              </a:solidFill>
              <a:latin typeface="Calibri" panose="020F0502020204030204" pitchFamily="34" charset="0"/>
            </a:endParaRPr>
          </a:p>
        </p:txBody>
      </p:sp>
      <p:sp>
        <p:nvSpPr>
          <p:cNvPr id="78859" name="Rectangle 12">
            <a:extLst>
              <a:ext uri="{FF2B5EF4-FFF2-40B4-BE49-F238E27FC236}">
                <a16:creationId xmlns:a16="http://schemas.microsoft.com/office/drawing/2014/main" id="{935F7106-C983-425F-A40A-07DA71A01D4A}"/>
              </a:ext>
            </a:extLst>
          </p:cNvPr>
          <p:cNvSpPr>
            <a:spLocks noChangeArrowheads="1"/>
          </p:cNvSpPr>
          <p:nvPr/>
        </p:nvSpPr>
        <p:spPr bwMode="auto">
          <a:xfrm>
            <a:off x="495300" y="1726416"/>
            <a:ext cx="81534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b="1" dirty="0">
                <a:latin typeface="Calibri" panose="020F0502020204030204" pitchFamily="34" charset="0"/>
              </a:rPr>
              <a:t>Total Cost Function </a:t>
            </a:r>
            <a:r>
              <a:rPr lang="en-US" altLang="th-TH" sz="2800" dirty="0">
                <a:latin typeface="Calibri" panose="020F0502020204030204" pitchFamily="34" charset="0"/>
              </a:rPr>
              <a:t>– a mathematical relationship that shows how TC vary with factors that influence it.</a:t>
            </a:r>
          </a:p>
          <a:p>
            <a:pPr eaLnBrk="1" hangingPunct="1"/>
            <a:endParaRPr lang="en-US" altLang="th-TH" sz="2800" dirty="0">
              <a:latin typeface="Calibri" panose="020F0502020204030204" pitchFamily="34" charset="0"/>
            </a:endParaRPr>
          </a:p>
          <a:p>
            <a:pPr eaLnBrk="1" hangingPunct="1"/>
            <a:r>
              <a:rPr lang="en-US" altLang="th-TH" sz="2800" b="1" dirty="0">
                <a:latin typeface="Calibri" panose="020F0502020204030204" pitchFamily="34" charset="0"/>
              </a:rPr>
              <a:t>Cost Driver </a:t>
            </a:r>
            <a:r>
              <a:rPr lang="en-US" altLang="th-TH" sz="2800" dirty="0">
                <a:latin typeface="Calibri" panose="020F0502020204030204" pitchFamily="34" charset="0"/>
              </a:rPr>
              <a:t>– A factor that influences or “drives” total or average costs. These factors usually include Q, w, r, and material costs.</a:t>
            </a:r>
          </a:p>
          <a:p>
            <a:pPr eaLnBrk="1" hangingPunct="1"/>
            <a:endParaRPr lang="en-US" altLang="th-TH" sz="2800" dirty="0">
              <a:latin typeface="Calibri" panose="020F0502020204030204" pitchFamily="34" charset="0"/>
            </a:endParaRPr>
          </a:p>
          <a:p>
            <a:pPr eaLnBrk="1" hangingPunct="1"/>
            <a:r>
              <a:rPr lang="en-US" altLang="th-TH" sz="2800" dirty="0">
                <a:latin typeface="Calibri" panose="020F0502020204030204" pitchFamily="34" charset="0"/>
              </a:rPr>
              <a:t>Economists then use “regression analysis” to estimate the magnitude of how these factors affect TC.</a:t>
            </a:r>
          </a:p>
        </p:txBody>
      </p:sp>
      <p:sp>
        <p:nvSpPr>
          <p:cNvPr id="404493" name="AutoShape 13">
            <a:extLst>
              <a:ext uri="{FF2B5EF4-FFF2-40B4-BE49-F238E27FC236}">
                <a16:creationId xmlns:a16="http://schemas.microsoft.com/office/drawing/2014/main" id="{CDDD5D6E-2685-4E3D-B6E3-B5FAA01030D4}"/>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Estimating Cost Functions</a:t>
            </a:r>
            <a:endParaRPr lang="en-US" sz="24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735</TotalTime>
  <Words>1307</Words>
  <Application>Microsoft Office PowerPoint</Application>
  <PresentationFormat>On-screen Show (4:3)</PresentationFormat>
  <Paragraphs>177</Paragraphs>
  <Slides>32</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Wiley Publishing,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jmanias</dc:creator>
  <cp:lastModifiedBy>LENOVO</cp:lastModifiedBy>
  <cp:revision>44</cp:revision>
  <dcterms:created xsi:type="dcterms:W3CDTF">2010-03-18T15:16:11Z</dcterms:created>
  <dcterms:modified xsi:type="dcterms:W3CDTF">2019-09-24T21:22:32Z</dcterms:modified>
</cp:coreProperties>
</file>