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368" r:id="rId2"/>
    <p:sldId id="464" r:id="rId3"/>
    <p:sldId id="369" r:id="rId4"/>
    <p:sldId id="465" r:id="rId5"/>
    <p:sldId id="497" r:id="rId6"/>
    <p:sldId id="498" r:id="rId7"/>
    <p:sldId id="499" r:id="rId8"/>
    <p:sldId id="500" r:id="rId9"/>
    <p:sldId id="370" r:id="rId10"/>
    <p:sldId id="470" r:id="rId11"/>
    <p:sldId id="471" r:id="rId12"/>
    <p:sldId id="476" r:id="rId13"/>
    <p:sldId id="480" r:id="rId14"/>
    <p:sldId id="423" r:id="rId15"/>
    <p:sldId id="374" r:id="rId16"/>
    <p:sldId id="375" r:id="rId17"/>
    <p:sldId id="424" r:id="rId18"/>
    <p:sldId id="475" r:id="rId19"/>
    <p:sldId id="377" r:id="rId20"/>
    <p:sldId id="378" r:id="rId21"/>
    <p:sldId id="501" r:id="rId22"/>
    <p:sldId id="502" r:id="rId23"/>
    <p:sldId id="503" r:id="rId24"/>
    <p:sldId id="379" r:id="rId25"/>
    <p:sldId id="380" r:id="rId26"/>
    <p:sldId id="507" r:id="rId27"/>
    <p:sldId id="508" r:id="rId28"/>
    <p:sldId id="426" r:id="rId29"/>
    <p:sldId id="491" r:id="rId30"/>
    <p:sldId id="384" r:id="rId31"/>
    <p:sldId id="425" r:id="rId32"/>
    <p:sldId id="512" r:id="rId33"/>
    <p:sldId id="427" r:id="rId34"/>
    <p:sldId id="387" r:id="rId35"/>
    <p:sldId id="388" r:id="rId36"/>
    <p:sldId id="389" r:id="rId37"/>
    <p:sldId id="390" r:id="rId38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52">
          <p15:clr>
            <a:srgbClr val="A4A3A4"/>
          </p15:clr>
        </p15:guide>
        <p15:guide id="2" pos="27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99"/>
    <a:srgbClr val="CCFF99"/>
    <a:srgbClr val="FFCCFF"/>
    <a:srgbClr val="003300"/>
    <a:srgbClr val="660066"/>
    <a:srgbClr val="008000"/>
    <a:srgbClr val="CCFF66"/>
    <a:srgbClr val="99FF33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76" autoAdjust="0"/>
  </p:normalViewPr>
  <p:slideViewPr>
    <p:cSldViewPr>
      <p:cViewPr varScale="1">
        <p:scale>
          <a:sx n="77" d="100"/>
          <a:sy n="77" d="100"/>
        </p:scale>
        <p:origin x="978" y="51"/>
      </p:cViewPr>
      <p:guideLst>
        <p:guide orient="horz" pos="1152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7037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7037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BC471FEE-0250-4A20-9EAB-E70C87E34E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9821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546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515" y="4714890"/>
            <a:ext cx="4890060" cy="4469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546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804E2F9B-7BC6-4219-ABFE-686F57ED51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7617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fld id="{7F9A304B-CFBC-4F70-9BB3-810FC446B1B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  <p:sp>
        <p:nvSpPr>
          <p:cNvPr id="9224" name="Text Box 8"/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9225" name="Text Box 9"/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</a:t>
            </a:r>
          </a:p>
        </p:txBody>
      </p:sp>
      <p:sp>
        <p:nvSpPr>
          <p:cNvPr id="9222" name="Line 6"/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9" name="Text Box 13"/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>
              <a:spcBef>
                <a:spcPct val="50000"/>
              </a:spcBef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73D51AA-9FE6-4AA9-BE1E-9EC2AD0FBC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F52C63-C948-4774-8203-66447453A8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1DC5729-61D8-43F6-BD6F-5D76A9C3E6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8FB3237-D075-4A17-9B6E-1EEF300F73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D12EBC5-5538-430D-91DC-56F3531EA6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9B685A3-1329-4352-B837-379C00ABC1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DC069E-93E9-468E-A203-828CF4B174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0A261C6-0393-4CD1-950C-E76606DF3A6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F49C252-C9A2-4A75-81D1-DB8399A43F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7C693F8-BDD9-48C7-BFAC-022EE77DE32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0E12F-593F-45F3-B444-6C6BF3B57FF3}" type="datetimeFigureOut">
              <a:rPr lang="th-TH" smtClean="0"/>
              <a:pPr/>
              <a:t>26/09/58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47D6-A930-46A0-9F94-258C601D446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 and for two-line headings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fld id="{1A83856A-EE6C-49FB-9855-9943547AD45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equilibrium</a:t>
            </a:r>
            <a:r>
              <a:rPr lang="en-US" sz="2800" b="1" dirty="0" smtClean="0">
                <a:cs typeface="Angsana New" pitchFamily="18" charset="-34"/>
              </a:rPr>
              <a:t> national income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= DAE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94563" name="Text Box 3"/>
          <p:cNvSpPr txBox="1">
            <a:spLocks noChangeArrowheads="1"/>
          </p:cNvSpPr>
          <p:nvPr/>
        </p:nvSpPr>
        <p:spPr bwMode="auto">
          <a:xfrm>
            <a:off x="1752600" y="2438400"/>
            <a:ext cx="18034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/>
              <a:t> </a:t>
            </a:r>
          </a:p>
        </p:txBody>
      </p:sp>
      <p:sp>
        <p:nvSpPr>
          <p:cNvPr id="194564" name="Text Box 4"/>
          <p:cNvSpPr txBox="1">
            <a:spLocks noChangeArrowheads="1"/>
          </p:cNvSpPr>
          <p:nvPr/>
        </p:nvSpPr>
        <p:spPr bwMode="auto">
          <a:xfrm>
            <a:off x="609600" y="3200400"/>
            <a:ext cx="3429000" cy="264795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/>
              <a:t>DAE  =  C + I </a:t>
            </a:r>
          </a:p>
          <a:p>
            <a:endParaRPr lang="en-US" dirty="0"/>
          </a:p>
          <a:p>
            <a:r>
              <a:rPr lang="en-US" dirty="0"/>
              <a:t>          =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4565" name="Text Box 5"/>
          <p:cNvSpPr txBox="1">
            <a:spLocks noChangeArrowheads="1"/>
          </p:cNvSpPr>
          <p:nvPr/>
        </p:nvSpPr>
        <p:spPr bwMode="auto">
          <a:xfrm>
            <a:off x="4724400" y="1828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4566" name="Text Box 6"/>
          <p:cNvSpPr txBox="1">
            <a:spLocks noChangeArrowheads="1"/>
          </p:cNvSpPr>
          <p:nvPr/>
        </p:nvSpPr>
        <p:spPr bwMode="auto">
          <a:xfrm>
            <a:off x="4572000" y="2590800"/>
            <a:ext cx="4191000" cy="37794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</a:p>
          <a:p>
            <a:endParaRPr lang="en-US" sz="12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r>
              <a:rPr lang="en-US" dirty="0">
                <a:cs typeface="Angsana New" pitchFamily="18" charset="-34"/>
              </a:rPr>
              <a:t>     </a:t>
            </a: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Y      =   DAE</a:t>
            </a:r>
          </a:p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=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(1 - b)Y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</a:t>
            </a:r>
          </a:p>
          <a:p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</a:t>
            </a:r>
            <a:r>
              <a:rPr lang="en-US" b="1" dirty="0">
                <a:solidFill>
                  <a:srgbClr val="0000FF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0000FF"/>
                </a:solidFill>
                <a:cs typeface="Angsana New" pitchFamily="18" charset="-34"/>
              </a:rPr>
              <a:t>E</a:t>
            </a:r>
            <a:r>
              <a:rPr lang="en-US" b="1" dirty="0">
                <a:solidFill>
                  <a:srgbClr val="0000FF"/>
                </a:solidFill>
                <a:cs typeface="Angsana New" pitchFamily="18" charset="-34"/>
              </a:rPr>
              <a:t>    =  </a:t>
            </a:r>
            <a:r>
              <a:rPr lang="en-US" b="1" u="sng" dirty="0">
                <a:solidFill>
                  <a:srgbClr val="0000FF"/>
                </a:solidFill>
                <a:cs typeface="Angsana New" pitchFamily="18" charset="-34"/>
              </a:rPr>
              <a:t>   1     </a:t>
            </a:r>
            <a:r>
              <a:rPr lang="en-US" b="1" dirty="0">
                <a:solidFill>
                  <a:srgbClr val="0000FF"/>
                </a:solidFill>
              </a:rPr>
              <a:t>(C</a:t>
            </a:r>
            <a:r>
              <a:rPr lang="en-US" b="1" baseline="-25000" dirty="0">
                <a:solidFill>
                  <a:srgbClr val="0000FF"/>
                </a:solidFill>
              </a:rPr>
              <a:t>a </a:t>
            </a:r>
            <a:r>
              <a:rPr lang="en-US" b="1" dirty="0">
                <a:solidFill>
                  <a:srgbClr val="0000FF"/>
                </a:solidFill>
              </a:rPr>
              <a:t>+ </a:t>
            </a:r>
            <a:r>
              <a:rPr lang="en-US" b="1" dirty="0" err="1">
                <a:solidFill>
                  <a:srgbClr val="0000FF"/>
                </a:solidFill>
              </a:rPr>
              <a:t>I</a:t>
            </a:r>
            <a:r>
              <a:rPr lang="en-US" b="1" baseline="-25000" dirty="0" err="1">
                <a:solidFill>
                  <a:srgbClr val="0000FF"/>
                </a:solidFill>
              </a:rPr>
              <a:t>a</a:t>
            </a:r>
            <a:r>
              <a:rPr lang="en-US" b="1" dirty="0">
                <a:solidFill>
                  <a:srgbClr val="0000FF"/>
                </a:solidFill>
              </a:rPr>
              <a:t>) </a:t>
            </a:r>
            <a:endParaRPr lang="en-US" b="1" u="sng" dirty="0">
              <a:solidFill>
                <a:srgbClr val="0000FF"/>
              </a:solidFill>
              <a:cs typeface="Angsana New" pitchFamily="18" charset="-34"/>
            </a:endParaRPr>
          </a:p>
          <a:p>
            <a:r>
              <a:rPr lang="en-US" b="1" dirty="0">
                <a:solidFill>
                  <a:srgbClr val="0000FF"/>
                </a:solidFill>
                <a:cs typeface="Angsana New" pitchFamily="18" charset="-34"/>
              </a:rPr>
              <a:t>                </a:t>
            </a:r>
            <a:r>
              <a:rPr lang="en-US" b="1" dirty="0" smtClean="0">
                <a:solidFill>
                  <a:srgbClr val="0000FF"/>
                </a:solidFill>
                <a:cs typeface="Angsana New" pitchFamily="18" charset="-34"/>
              </a:rPr>
              <a:t>1 </a:t>
            </a:r>
            <a:r>
              <a:rPr lang="en-US" b="1" dirty="0">
                <a:solidFill>
                  <a:srgbClr val="0000FF"/>
                </a:solidFill>
                <a:cs typeface="Angsana New" pitchFamily="18" charset="-34"/>
              </a:rPr>
              <a:t>- b</a:t>
            </a:r>
          </a:p>
          <a:p>
            <a:endParaRPr lang="en-US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13716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In closed economy, lets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Y – T = Y </a:t>
            </a:r>
            <a:endParaRPr lang="en-US" sz="1800" dirty="0"/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752600" y="1828800"/>
            <a:ext cx="199125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45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45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45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 animBg="1"/>
      <p:bldP spid="194565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3528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10200" y="3276600"/>
            <a:ext cx="685800" cy="73183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2484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705600" y="3276600"/>
            <a:ext cx="1066800" cy="7016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 smtClean="0">
                <a:cs typeface="Angsana New" pitchFamily="18" charset="-34"/>
              </a:rPr>
              <a:t>  1</a:t>
            </a:r>
            <a:r>
              <a:rPr lang="th-TH" sz="2000" u="sng" dirty="0" smtClean="0">
                <a:cs typeface="Angsana New" pitchFamily="18" charset="-34"/>
              </a:rPr>
              <a:t>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  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 </a:t>
            </a:r>
            <a:r>
              <a:rPr lang="en-US" sz="2000" dirty="0">
                <a:cs typeface="Angsana New" pitchFamily="18" charset="-34"/>
              </a:rPr>
              <a:t>MPC</a:t>
            </a:r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04800" y="5257800"/>
            <a:ext cx="44958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9530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334000" y="5257800"/>
            <a:ext cx="685800" cy="7016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1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b</a:t>
            </a:r>
            <a:endParaRPr lang="th-TH" sz="2000" dirty="0">
              <a:cs typeface="Arial" charset="0"/>
            </a:endParaRP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381000" y="24384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2895600" y="24384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unit</a:t>
            </a:r>
            <a:r>
              <a:rPr lang="en-US" sz="2000" dirty="0" smtClean="0">
                <a:cs typeface="Angsana New" pitchFamily="18" charset="-34"/>
              </a:rPr>
              <a:t>  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381000" y="41910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19" name="AutoShape 25"/>
          <p:cNvSpPr>
            <a:spLocks noChangeArrowheads="1"/>
          </p:cNvSpPr>
          <p:nvPr/>
        </p:nvSpPr>
        <p:spPr bwMode="auto">
          <a:xfrm>
            <a:off x="2286000" y="4267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Rectangle 26"/>
          <p:cNvSpPr>
            <a:spLocks noChangeArrowheads="1"/>
          </p:cNvSpPr>
          <p:nvPr/>
        </p:nvSpPr>
        <p:spPr bwMode="auto">
          <a:xfrm>
            <a:off x="2895600" y="41910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unit</a:t>
            </a:r>
            <a:r>
              <a:rPr lang="en-US" sz="2000" dirty="0" smtClean="0">
                <a:cs typeface="Angsana New" pitchFamily="18" charset="-34"/>
              </a:rPr>
              <a:t> 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3820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autonomous spending multiplier</a:t>
            </a:r>
            <a:r>
              <a:rPr lang="en-US" sz="2400" dirty="0" smtClean="0">
                <a:cs typeface="Angsana New" pitchFamily="18" charset="-34"/>
              </a:rPr>
              <a:t/>
            </a:r>
            <a:br>
              <a:rPr lang="en-US" sz="2400" dirty="0" smtClean="0"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1722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705600" y="5257800"/>
            <a:ext cx="1066800" cy="7016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 smtClean="0">
                <a:cs typeface="Angsana New" pitchFamily="18" charset="-34"/>
              </a:rPr>
              <a:t>  1  </a:t>
            </a:r>
            <a:r>
              <a:rPr lang="th-TH" sz="2000" u="sng" dirty="0" smtClean="0">
                <a:cs typeface="Angsana New" pitchFamily="18" charset="-34"/>
              </a:rPr>
              <a:t>    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 </a:t>
            </a:r>
            <a:r>
              <a:rPr lang="en-US" sz="2000" dirty="0">
                <a:cs typeface="Angsana New" pitchFamily="18" charset="-34"/>
              </a:rPr>
              <a:t>MPC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381000" y="1371600"/>
            <a:ext cx="57912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b)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4" grpId="0"/>
      <p:bldP spid="25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14800" y="2286000"/>
            <a:ext cx="46482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DAE  =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G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G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30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  <a:endParaRPr lang="th-TH" sz="30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838200" y="1600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6172200" y="1600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5589" name="Text Box 5"/>
          <p:cNvSpPr txBox="1">
            <a:spLocks noChangeArrowheads="1"/>
          </p:cNvSpPr>
          <p:nvPr/>
        </p:nvSpPr>
        <p:spPr bwMode="auto">
          <a:xfrm>
            <a:off x="3067050" y="1600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0" name="Rectangle 6"/>
          <p:cNvSpPr>
            <a:spLocks noChangeArrowheads="1"/>
          </p:cNvSpPr>
          <p:nvPr/>
        </p:nvSpPr>
        <p:spPr bwMode="auto">
          <a:xfrm>
            <a:off x="304800" y="22860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876800" y="1600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7467600" y="1600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4" name="Rectangle 10"/>
          <p:cNvSpPr>
            <a:spLocks noChangeArrowheads="1"/>
          </p:cNvSpPr>
          <p:nvPr/>
        </p:nvSpPr>
        <p:spPr bwMode="auto">
          <a:xfrm>
            <a:off x="4114800" y="3886200"/>
            <a:ext cx="4648200" cy="2743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r>
              <a:rPr lang="en-US" sz="2000" b="1" dirty="0" smtClean="0">
                <a:solidFill>
                  <a:srgbClr val="008000"/>
                </a:solidFill>
              </a:rPr>
              <a:t>Y  </a:t>
            </a:r>
            <a:r>
              <a:rPr lang="en-US" sz="2000" b="1" dirty="0">
                <a:solidFill>
                  <a:srgbClr val="008000"/>
                </a:solidFill>
              </a:rPr>
              <a:t>=  DAE</a:t>
            </a:r>
            <a:endParaRPr lang="th-TH" sz="2000" b="1" baseline="-25000" dirty="0">
              <a:solidFill>
                <a:srgbClr val="008000"/>
              </a:solidFill>
            </a:endParaRPr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=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>
                <a:cs typeface="Angsana New" pitchFamily="18" charset="-34"/>
              </a:rPr>
              <a:t> </a:t>
            </a:r>
            <a:r>
              <a:rPr lang="en-US" sz="2100" dirty="0" smtClean="0">
                <a:cs typeface="Angsana New" pitchFamily="18" charset="-34"/>
              </a:rPr>
              <a:t> (</a:t>
            </a:r>
            <a:r>
              <a:rPr lang="en-US" sz="2100" dirty="0">
                <a:cs typeface="Angsana New" pitchFamily="18" charset="-34"/>
              </a:rPr>
              <a:t>1 - b)Y   =</a:t>
            </a:r>
            <a:r>
              <a:rPr lang="en-US" sz="2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          </a:t>
            </a:r>
            <a:r>
              <a:rPr lang="en-US" sz="2100" dirty="0" smtClean="0"/>
              <a:t> </a:t>
            </a:r>
            <a:r>
              <a:rPr lang="en-US" sz="2100" b="1" dirty="0" smtClean="0">
                <a:solidFill>
                  <a:srgbClr val="0000FF"/>
                </a:solidFill>
              </a:rPr>
              <a:t>Y</a:t>
            </a:r>
            <a:r>
              <a:rPr lang="en-US" sz="2100" b="1" baseline="-25000" dirty="0" smtClean="0">
                <a:solidFill>
                  <a:srgbClr val="0000FF"/>
                </a:solidFill>
              </a:rPr>
              <a:t>E</a:t>
            </a:r>
            <a:r>
              <a:rPr lang="en-US" sz="2100" b="1" dirty="0" smtClean="0">
                <a:solidFill>
                  <a:srgbClr val="0000FF"/>
                </a:solidFill>
              </a:rPr>
              <a:t>  </a:t>
            </a:r>
            <a:r>
              <a:rPr lang="en-US" sz="2100" b="1" dirty="0">
                <a:solidFill>
                  <a:srgbClr val="0000FF"/>
                </a:solidFill>
              </a:rPr>
              <a:t>= </a:t>
            </a:r>
            <a:r>
              <a:rPr lang="en-US" sz="2100" b="1" u="sng" dirty="0">
                <a:solidFill>
                  <a:srgbClr val="0000FF"/>
                </a:solidFill>
              </a:rPr>
              <a:t>   1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1 - </a:t>
            </a:r>
            <a:r>
              <a:rPr lang="en-US" sz="2000" b="1" dirty="0" smtClean="0">
                <a:solidFill>
                  <a:srgbClr val="0000FF"/>
                </a:solidFill>
              </a:rPr>
              <a:t>b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equilibrium</a:t>
            </a:r>
            <a:r>
              <a:rPr lang="en-US" sz="2800" b="1" dirty="0" smtClean="0">
                <a:cs typeface="Angsana New" pitchFamily="18" charset="-34"/>
              </a:rPr>
              <a:t> national income,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= DAE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55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55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55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55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5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55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55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55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55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955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5029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638800" y="2286000"/>
            <a:ext cx="685800" cy="73183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1 </a:t>
            </a:r>
            <a:r>
              <a:rPr lang="th-TH" sz="2000" u="sng" dirty="0" smtClean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553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7239000" y="2286000"/>
            <a:ext cx="1066800" cy="7016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 smtClean="0">
                <a:cs typeface="Angsana New" pitchFamily="18" charset="-34"/>
              </a:rPr>
              <a:t>  1</a:t>
            </a:r>
            <a:r>
              <a:rPr lang="th-TH" sz="2000" u="sng" dirty="0" smtClean="0">
                <a:cs typeface="Angsana New" pitchFamily="18" charset="-34"/>
              </a:rPr>
              <a:t> 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 </a:t>
            </a:r>
            <a:r>
              <a:rPr lang="en-US" sz="2000" dirty="0">
                <a:cs typeface="Angsana New" pitchFamily="18" charset="-34"/>
              </a:rPr>
              <a:t>MPC</a:t>
            </a:r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638800" y="3200400"/>
            <a:ext cx="685800" cy="7016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1</a:t>
            </a:r>
            <a:r>
              <a:rPr lang="th-TH" sz="2000" u="sng" dirty="0">
                <a:cs typeface="Angsana New" pitchFamily="18" charset="-34"/>
              </a:rPr>
              <a:t> </a:t>
            </a:r>
            <a:r>
              <a:rPr lang="en-US" sz="2000" u="sng" dirty="0" smtClean="0">
                <a:cs typeface="Angsana New" pitchFamily="18" charset="-34"/>
              </a:rPr>
              <a:t> </a:t>
            </a:r>
            <a:r>
              <a:rPr lang="th-TH" sz="2000" u="sng" dirty="0" smtClean="0">
                <a:cs typeface="Angsana New" pitchFamily="18" charset="-34"/>
              </a:rPr>
              <a:t>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dirty="0" smtClean="0">
                <a:cs typeface="Angsana New" pitchFamily="18" charset="-34"/>
              </a:rPr>
              <a:t>-</a:t>
            </a:r>
            <a:r>
              <a:rPr lang="en-US" sz="2000" dirty="0" smtClean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Autonomous spending multiplier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553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7239000" y="3200400"/>
            <a:ext cx="10668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  .</a:t>
            </a:r>
            <a:endParaRPr lang="th-TH" sz="2000" u="sng" dirty="0">
              <a:cs typeface="Angsana New" pitchFamily="18" charset="-34"/>
            </a:endParaRP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 </a:t>
            </a:r>
            <a:r>
              <a:rPr lang="en-US" sz="2000" dirty="0">
                <a:cs typeface="Angsana New" pitchFamily="18" charset="-34"/>
              </a:rPr>
              <a:t>MPC</a:t>
            </a:r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685800" cy="7016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1 </a:t>
            </a:r>
            <a:r>
              <a:rPr lang="th-TH" sz="2000" u="sng" dirty="0" smtClean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dirty="0" smtClean="0">
                <a:cs typeface="Angsana New" pitchFamily="18" charset="-34"/>
              </a:rPr>
              <a:t>-</a:t>
            </a:r>
            <a:r>
              <a:rPr lang="en-US" sz="2000" dirty="0" smtClean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72390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696200" y="4038600"/>
            <a:ext cx="1066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  .</a:t>
            </a:r>
            <a:endParaRPr lang="th-TH" sz="2000" u="sng" dirty="0">
              <a:cs typeface="Angsana New" pitchFamily="18" charset="-34"/>
            </a:endParaRP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 </a:t>
            </a:r>
            <a:r>
              <a:rPr lang="en-US" sz="2000" dirty="0">
                <a:cs typeface="Angsana New" pitchFamily="18" charset="-34"/>
              </a:rPr>
              <a:t>MPC</a:t>
            </a:r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0292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5029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638800" y="5029200"/>
            <a:ext cx="8382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- b</a:t>
            </a:r>
            <a:r>
              <a:rPr lang="th-TH" sz="2000" u="sng" dirty="0" smtClean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dirty="0" smtClean="0">
                <a:cs typeface="Angsana New" pitchFamily="18" charset="-34"/>
              </a:rPr>
              <a:t>-</a:t>
            </a:r>
            <a:r>
              <a:rPr lang="en-US" sz="2000" dirty="0" smtClean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Y = DAE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4495800" y="3200400"/>
            <a:ext cx="4648200" cy="15240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 =  C +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+ G</a:t>
            </a:r>
          </a:p>
          <a:p>
            <a:pPr marL="342900" marR="0" lvl="0" indent="-342900" algn="l" defTabSz="914400" rtl="0" eaLnBrk="1" fontAlgn="base" latinLnBrk="0" hangingPunct="1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=  (C</a:t>
            </a:r>
            <a:r>
              <a:rPr kumimoji="0" lang="en-US" sz="20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–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20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 +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US" sz="20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20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G</a:t>
            </a:r>
            <a:r>
              <a:rPr kumimoji="0" lang="th-TH" sz="20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</a:p>
          <a:p>
            <a:pPr marL="342900" marR="0" lvl="0" indent="-342900" algn="l" defTabSz="914400" rtl="0" eaLnBrk="1" fontAlgn="base" latinLnBrk="0" hangingPunct="1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=  (C</a:t>
            </a:r>
            <a:r>
              <a:rPr kumimoji="0" lang="en-US" sz="20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20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20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20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20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20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r>
              <a:rPr kumimoji="0" lang="en-US" sz="3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</a:t>
            </a:r>
            <a:endParaRPr kumimoji="0" lang="th-TH" sz="30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1951038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</a:rPr>
              <a:t>C </a:t>
            </a:r>
            <a:r>
              <a:rPr lang="en-US" dirty="0">
                <a:solidFill>
                  <a:schemeClr val="accent6"/>
                </a:solidFill>
              </a:rPr>
              <a:t>= C</a:t>
            </a:r>
            <a:r>
              <a:rPr lang="en-US" baseline="-25000" dirty="0">
                <a:solidFill>
                  <a:schemeClr val="accent6"/>
                </a:solidFill>
              </a:rPr>
              <a:t>a</a:t>
            </a:r>
            <a:r>
              <a:rPr lang="en-US" dirty="0">
                <a:solidFill>
                  <a:schemeClr val="accent6"/>
                </a:solidFill>
              </a:rPr>
              <a:t>+ </a:t>
            </a:r>
            <a:r>
              <a:rPr lang="en-US" dirty="0" err="1">
                <a:solidFill>
                  <a:schemeClr val="accent6"/>
                </a:solidFill>
              </a:rPr>
              <a:t>bY</a:t>
            </a:r>
            <a:r>
              <a:rPr lang="en-US" baseline="30000" dirty="0" err="1">
                <a:solidFill>
                  <a:schemeClr val="accent6"/>
                </a:solidFill>
              </a:rPr>
              <a:t>d</a:t>
            </a:r>
            <a:r>
              <a:rPr lang="en-US" baseline="30000" dirty="0">
                <a:solidFill>
                  <a:schemeClr val="accent6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648200" y="1905000"/>
            <a:ext cx="98266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533400" y="2590800"/>
            <a:ext cx="150495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33400" y="32766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3124200" y="1905000"/>
            <a:ext cx="10144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6019800" y="1981200"/>
            <a:ext cx="11160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Y = DAE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990600" y="1981200"/>
            <a:ext cx="7162800" cy="457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r>
              <a:rPr lang="en-US" sz="2000" b="1" dirty="0" smtClean="0">
                <a:solidFill>
                  <a:srgbClr val="008000"/>
                </a:solidFill>
              </a:rPr>
              <a:t>Y   </a:t>
            </a:r>
            <a:r>
              <a:rPr lang="en-US" sz="2000" b="1" dirty="0">
                <a:solidFill>
                  <a:srgbClr val="008000"/>
                </a:solidFill>
              </a:rPr>
              <a:t>=  DAE</a:t>
            </a:r>
            <a:endParaRPr lang="th-TH" sz="2000" b="1" baseline="-25000" dirty="0">
              <a:solidFill>
                <a:srgbClr val="008000"/>
              </a:solidFill>
            </a:endParaRPr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=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>
                <a:cs typeface="Angsana New" pitchFamily="18" charset="-34"/>
              </a:rPr>
              <a:t> </a:t>
            </a:r>
            <a:r>
              <a:rPr lang="en-US" sz="2100" dirty="0" smtClean="0">
                <a:cs typeface="Angsana New" pitchFamily="18" charset="-34"/>
              </a:rPr>
              <a:t> (</a:t>
            </a:r>
            <a:r>
              <a:rPr lang="en-US" sz="2100" dirty="0">
                <a:cs typeface="Angsana New" pitchFamily="18" charset="-34"/>
              </a:rPr>
              <a:t>1 - b)Y   =</a:t>
            </a:r>
            <a:r>
              <a:rPr lang="en-US" sz="2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          </a:t>
            </a:r>
            <a:r>
              <a:rPr lang="en-US" sz="2100" dirty="0" smtClean="0"/>
              <a:t> </a:t>
            </a:r>
            <a:r>
              <a:rPr lang="en-US" sz="2100" b="1" dirty="0" smtClean="0">
                <a:solidFill>
                  <a:srgbClr val="0000FF"/>
                </a:solidFill>
              </a:rPr>
              <a:t>Y</a:t>
            </a:r>
            <a:r>
              <a:rPr lang="en-US" sz="2100" b="1" baseline="-25000" dirty="0" smtClean="0">
                <a:solidFill>
                  <a:srgbClr val="0000FF"/>
                </a:solidFill>
              </a:rPr>
              <a:t>E</a:t>
            </a:r>
            <a:r>
              <a:rPr lang="en-US" sz="2100" b="1" dirty="0" smtClean="0">
                <a:solidFill>
                  <a:srgbClr val="0000FF"/>
                </a:solidFill>
              </a:rPr>
              <a:t>  </a:t>
            </a:r>
            <a:r>
              <a:rPr lang="en-US" sz="2100" b="1" dirty="0">
                <a:solidFill>
                  <a:srgbClr val="0000FF"/>
                </a:solidFill>
              </a:rPr>
              <a:t>= </a:t>
            </a:r>
            <a:r>
              <a:rPr lang="en-US" sz="2100" b="1" u="sng" dirty="0">
                <a:solidFill>
                  <a:srgbClr val="0000FF"/>
                </a:solidFill>
              </a:rPr>
              <a:t>   1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)</a:t>
            </a:r>
            <a:endParaRPr lang="en-US" sz="2000" b="1" dirty="0">
              <a:solidFill>
                <a:srgbClr val="0000FF"/>
              </a:solidFill>
            </a:endParaRP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1 </a:t>
            </a:r>
            <a:r>
              <a:rPr lang="en-US" sz="2000" b="1" dirty="0" smtClean="0">
                <a:solidFill>
                  <a:srgbClr val="0000FF"/>
                </a:solidFill>
              </a:rPr>
              <a:t>– b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b="1" dirty="0" smtClean="0">
                <a:solidFill>
                  <a:srgbClr val="0000FF"/>
                </a:solidFill>
              </a:rPr>
              <a:t>		     = </a:t>
            </a:r>
            <a:r>
              <a:rPr lang="en-US" sz="2100" b="1" u="sng" dirty="0" smtClean="0">
                <a:solidFill>
                  <a:srgbClr val="0000FF"/>
                </a:solidFill>
              </a:rPr>
              <a:t>     1___</a:t>
            </a:r>
            <a:r>
              <a:rPr lang="en-US" sz="2000" b="1" dirty="0" smtClean="0">
                <a:solidFill>
                  <a:srgbClr val="0000FF"/>
                </a:solidFill>
              </a:rPr>
              <a:t>[100- 0.6(10) + 40</a:t>
            </a:r>
            <a:r>
              <a:rPr lang="th-TH" sz="2000" b="1" baseline="-25000" dirty="0" smtClean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+ 60]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              1 – 0.6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		     = 2.5 (194)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		     = 485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endParaRPr lang="en-US" sz="2000" b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447800" y="1447800"/>
            <a:ext cx="4773118" cy="3901809"/>
            <a:chOff x="1104" y="1728"/>
            <a:chExt cx="2894" cy="1919"/>
          </a:xfrm>
        </p:grpSpPr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1296" y="1920"/>
              <a:ext cx="2448" cy="1584"/>
              <a:chOff x="1296" y="1920"/>
              <a:chExt cx="2448" cy="1584"/>
            </a:xfrm>
          </p:grpSpPr>
          <p:sp>
            <p:nvSpPr>
              <p:cNvPr id="197645" name="Line 13"/>
              <p:cNvSpPr>
                <a:spLocks noChangeShapeType="1"/>
              </p:cNvSpPr>
              <p:nvPr/>
            </p:nvSpPr>
            <p:spPr bwMode="auto">
              <a:xfrm>
                <a:off x="1296" y="1920"/>
                <a:ext cx="0" cy="15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646" name="Line 14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7647" name="Rectangle 15"/>
            <p:cNvSpPr>
              <a:spLocks noChangeArrowheads="1"/>
            </p:cNvSpPr>
            <p:nvPr/>
          </p:nvSpPr>
          <p:spPr bwMode="auto">
            <a:xfrm>
              <a:off x="1104" y="1728"/>
              <a:ext cx="429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97648" name="Rectangle 16"/>
            <p:cNvSpPr>
              <a:spLocks noChangeArrowheads="1"/>
            </p:cNvSpPr>
            <p:nvPr/>
          </p:nvSpPr>
          <p:spPr bwMode="auto">
            <a:xfrm>
              <a:off x="3784" y="3452"/>
              <a:ext cx="214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Y</a:t>
              </a:r>
              <a:endParaRPr lang="th-TH" sz="2000" dirty="0">
                <a:cs typeface="Angsana New" pitchFamily="18" charset="-34"/>
              </a:endParaRPr>
            </a:p>
          </p:txBody>
        </p:sp>
      </p:grp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>
            <a:stCxn id="197645" idx="1"/>
          </p:cNvCxnSpPr>
          <p:nvPr/>
        </p:nvCxnSpPr>
        <p:spPr>
          <a:xfrm rot="5400000" flipH="1" flipV="1">
            <a:off x="1972308" y="2001961"/>
            <a:ext cx="2849054" cy="32647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029200" y="17526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 = DAE</a:t>
            </a:r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1752600" y="2743200"/>
            <a:ext cx="3505200" cy="1293168"/>
          </a:xfrm>
          <a:prstGeom prst="line">
            <a:avLst/>
          </a:prstGeom>
          <a:ln w="222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334000" y="2438400"/>
            <a:ext cx="266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DAE = C + I + G</a:t>
            </a:r>
            <a:endParaRPr lang="en-US" dirty="0"/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4953000" y="2971800"/>
            <a:ext cx="4191000" cy="13716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 =  (C</a:t>
            </a:r>
            <a:r>
              <a:rPr kumimoji="0" lang="en-US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kern="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         = </a:t>
            </a:r>
            <a:r>
              <a:rPr lang="en-US" sz="1800" dirty="0" smtClean="0">
                <a:solidFill>
                  <a:srgbClr val="0000FF"/>
                </a:solidFill>
              </a:rPr>
              <a:t>[100- 0.6(10) + 40</a:t>
            </a:r>
            <a:r>
              <a:rPr lang="th-TH" sz="1800" baseline="-25000" dirty="0" smtClean="0">
                <a:solidFill>
                  <a:srgbClr val="0000FF"/>
                </a:solidFill>
              </a:rPr>
              <a:t> </a:t>
            </a:r>
            <a:r>
              <a:rPr lang="en-US" sz="1800" dirty="0" smtClean="0">
                <a:solidFill>
                  <a:srgbClr val="0000FF"/>
                </a:solidFill>
              </a:rPr>
              <a:t>+ 60]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dirty="0" smtClean="0">
                <a:solidFill>
                  <a:srgbClr val="0000FF"/>
                </a:solidFill>
              </a:rPr>
              <a:t>          = 194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endParaRPr kumimoji="0" lang="en-US" sz="18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0" y="3810000"/>
            <a:ext cx="1828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en-US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endParaRPr kumimoji="0" lang="en-US" sz="1800" b="0" i="0" u="none" strike="noStrike" kern="0" cap="none" spc="0" normalizeH="0" baseline="-2500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= 194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4953000" y="4419600"/>
            <a:ext cx="34671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1800" kern="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Slope of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line = b =0.6 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rot="5400000">
            <a:off x="2971800" y="4191000"/>
            <a:ext cx="1676400" cy="0"/>
          </a:xfrm>
          <a:prstGeom prst="line">
            <a:avLst/>
          </a:prstGeom>
          <a:ln w="19050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828800" y="3276600"/>
            <a:ext cx="20574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3733800" y="3200400"/>
            <a:ext cx="152400" cy="152400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2438400" y="5638800"/>
            <a:ext cx="4648200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1800" dirty="0" smtClean="0"/>
              <a:t>Y</a:t>
            </a:r>
            <a:r>
              <a:rPr lang="en-US" sz="1800" baseline="-25000" dirty="0" smtClean="0"/>
              <a:t>E</a:t>
            </a:r>
            <a:r>
              <a:rPr lang="en-US" sz="1800" dirty="0" smtClean="0"/>
              <a:t>  = </a:t>
            </a:r>
            <a:r>
              <a:rPr lang="en-US" sz="1800" u="sng" dirty="0" smtClean="0"/>
              <a:t>   1    </a:t>
            </a:r>
            <a:r>
              <a:rPr lang="en-US" sz="1800" dirty="0" smtClean="0"/>
              <a:t>(C</a:t>
            </a:r>
            <a:r>
              <a:rPr lang="en-US" sz="1800" baseline="-25000" dirty="0" smtClean="0"/>
              <a:t>a</a:t>
            </a:r>
            <a:r>
              <a:rPr lang="en-US" sz="1800" dirty="0" smtClean="0"/>
              <a:t>- </a:t>
            </a:r>
            <a:r>
              <a:rPr lang="en-US" sz="1800" dirty="0" err="1" smtClean="0"/>
              <a:t>bT</a:t>
            </a:r>
            <a:r>
              <a:rPr lang="en-US" sz="1800" baseline="-25000" dirty="0" err="1" smtClean="0"/>
              <a:t>a</a:t>
            </a:r>
            <a:r>
              <a:rPr lang="en-US" sz="1800" dirty="0" smtClean="0"/>
              <a:t>+ </a:t>
            </a:r>
            <a:r>
              <a:rPr lang="en-US" sz="1800" dirty="0" err="1" smtClean="0"/>
              <a:t>I</a:t>
            </a:r>
            <a:r>
              <a:rPr lang="en-US" sz="1800" baseline="-25000" dirty="0" err="1" smtClean="0"/>
              <a:t>a</a:t>
            </a:r>
            <a:r>
              <a:rPr lang="th-TH" sz="1800" baseline="-25000" dirty="0" smtClean="0"/>
              <a:t> </a:t>
            </a:r>
            <a:r>
              <a:rPr lang="en-US" sz="1800" dirty="0" smtClean="0"/>
              <a:t>+ </a:t>
            </a:r>
            <a:r>
              <a:rPr lang="en-US" sz="1800" dirty="0" err="1" smtClean="0"/>
              <a:t>G</a:t>
            </a:r>
            <a:r>
              <a:rPr lang="en-US" sz="1800" baseline="-25000" dirty="0" err="1" smtClean="0"/>
              <a:t>a</a:t>
            </a:r>
            <a:r>
              <a:rPr lang="en-US" sz="1800" dirty="0" smtClean="0"/>
              <a:t>) = 485 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1800" dirty="0" smtClean="0"/>
              <a:t>          1 – b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581400" y="5181600"/>
            <a:ext cx="533400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1800" dirty="0" smtClean="0"/>
              <a:t>Y</a:t>
            </a:r>
            <a:r>
              <a:rPr lang="en-US" sz="1800" baseline="-25000" dirty="0" smtClean="0"/>
              <a:t>E</a:t>
            </a:r>
            <a:endParaRPr lang="en-US" sz="1800" dirty="0" smtClean="0"/>
          </a:p>
        </p:txBody>
      </p:sp>
      <p:sp>
        <p:nvSpPr>
          <p:cNvPr id="38" name="TextBox 37"/>
          <p:cNvSpPr txBox="1"/>
          <p:nvPr/>
        </p:nvSpPr>
        <p:spPr>
          <a:xfrm>
            <a:off x="304800" y="3124201"/>
            <a:ext cx="1447800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1800" dirty="0" smtClean="0"/>
              <a:t>DAE</a:t>
            </a:r>
            <a:r>
              <a:rPr lang="en-US" sz="1800" baseline="-25000" dirty="0" smtClean="0"/>
              <a:t>E</a:t>
            </a:r>
            <a:r>
              <a:rPr lang="en-US" sz="1800" dirty="0" smtClean="0"/>
              <a:t>= 485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/>
      <p:bldP spid="37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2004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76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257800" y="3048000"/>
            <a:ext cx="685800" cy="73183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1 </a:t>
            </a:r>
            <a:r>
              <a:rPr lang="th-TH" sz="2000" u="sng" dirty="0" smtClean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019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400800" y="3048000"/>
            <a:ext cx="914400" cy="7016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 smtClean="0">
                <a:cs typeface="Angsana New" pitchFamily="18" charset="-34"/>
              </a:rPr>
              <a:t>1</a:t>
            </a:r>
            <a:r>
              <a:rPr lang="th-TH" sz="2000" u="sng" dirty="0" smtClean="0">
                <a:cs typeface="Angsana New" pitchFamily="18" charset="-34"/>
              </a:rPr>
              <a:t> 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dirty="0" smtClean="0">
                <a:cs typeface="Angsana New" pitchFamily="18" charset="-34"/>
              </a:rPr>
              <a:t>– </a:t>
            </a:r>
            <a:r>
              <a:rPr lang="en-US" sz="2000" dirty="0" smtClean="0">
                <a:cs typeface="Angsana New" pitchFamily="18" charset="-34"/>
              </a:rPr>
              <a:t>0.6</a:t>
            </a:r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962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76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257800" y="3962400"/>
            <a:ext cx="685800" cy="7016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1</a:t>
            </a:r>
            <a:r>
              <a:rPr lang="th-TH" sz="2000" u="sng" dirty="0">
                <a:cs typeface="Angsana New" pitchFamily="18" charset="-34"/>
              </a:rPr>
              <a:t> </a:t>
            </a:r>
            <a:r>
              <a:rPr lang="en-US" sz="2000" u="sng" dirty="0" smtClean="0">
                <a:cs typeface="Angsana New" pitchFamily="18" charset="-34"/>
              </a:rPr>
              <a:t> </a:t>
            </a:r>
            <a:r>
              <a:rPr lang="th-TH" sz="2000" u="sng" dirty="0" smtClean="0">
                <a:cs typeface="Angsana New" pitchFamily="18" charset="-34"/>
              </a:rPr>
              <a:t>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dirty="0" smtClean="0">
                <a:cs typeface="Angsana New" pitchFamily="18" charset="-34"/>
              </a:rPr>
              <a:t>-</a:t>
            </a:r>
            <a:r>
              <a:rPr lang="en-US" sz="2000" dirty="0" smtClean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000" b="1" dirty="0" smtClean="0">
                <a:solidFill>
                  <a:srgbClr val="C00000"/>
                </a:solidFill>
              </a:rPr>
              <a:t>Numerical Example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>Autonomous spending multiplier</a:t>
            </a:r>
            <a:r>
              <a:rPr lang="en-US" sz="2000" dirty="0" smtClean="0">
                <a:cs typeface="Angsana New" pitchFamily="18" charset="-34"/>
              </a:rPr>
              <a:t>, </a:t>
            </a:r>
            <a:r>
              <a:rPr lang="en-US" sz="20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2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2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0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019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324600" y="3962400"/>
            <a:ext cx="9906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 smtClean="0">
                <a:cs typeface="Angsana New" pitchFamily="18" charset="-34"/>
              </a:rPr>
              <a:t> 1</a:t>
            </a:r>
            <a:r>
              <a:rPr lang="th-TH" sz="2000" u="sng" dirty="0" smtClean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  .</a:t>
            </a:r>
            <a:endParaRPr lang="th-TH" sz="2000" u="sng" dirty="0">
              <a:cs typeface="Angsana New" pitchFamily="18" charset="-34"/>
            </a:endParaRP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dirty="0" smtClean="0">
                <a:cs typeface="Angsana New" pitchFamily="18" charset="-34"/>
              </a:rPr>
              <a:t>– </a:t>
            </a:r>
            <a:r>
              <a:rPr lang="en-US" sz="2000" dirty="0" smtClean="0">
                <a:cs typeface="Angsana New" pitchFamily="18" charset="-34"/>
              </a:rPr>
              <a:t>0.6</a:t>
            </a:r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533400" y="2133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800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6388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5943600" y="4800600"/>
            <a:ext cx="685800" cy="7016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1 </a:t>
            </a:r>
            <a:r>
              <a:rPr lang="th-TH" sz="2000" u="sng" dirty="0" smtClean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dirty="0" smtClean="0">
                <a:cs typeface="Angsana New" pitchFamily="18" charset="-34"/>
              </a:rPr>
              <a:t>-</a:t>
            </a:r>
            <a:r>
              <a:rPr lang="en-US" sz="2000" dirty="0" smtClean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66294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010400" y="4800600"/>
            <a:ext cx="990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</a:t>
            </a:r>
            <a:r>
              <a:rPr lang="en-US" sz="2000" u="sng" dirty="0" smtClean="0">
                <a:cs typeface="Angsana New" pitchFamily="18" charset="-34"/>
              </a:rPr>
              <a:t>1</a:t>
            </a:r>
            <a:r>
              <a:rPr lang="th-TH" sz="2000" u="sng" dirty="0" smtClean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  .</a:t>
            </a:r>
            <a:endParaRPr lang="th-TH" sz="2000" u="sng" dirty="0">
              <a:cs typeface="Angsana New" pitchFamily="18" charset="-34"/>
            </a:endParaRP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dirty="0" smtClean="0">
                <a:cs typeface="Angsana New" pitchFamily="18" charset="-34"/>
              </a:rPr>
              <a:t>– </a:t>
            </a:r>
            <a:r>
              <a:rPr lang="en-US" sz="2000" dirty="0" smtClean="0">
                <a:cs typeface="Angsana New" pitchFamily="18" charset="-34"/>
              </a:rPr>
              <a:t>0.6</a:t>
            </a:r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638800"/>
            <a:ext cx="4343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48006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181600" y="5638800"/>
            <a:ext cx="8382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- b</a:t>
            </a:r>
            <a:r>
              <a:rPr lang="th-TH" sz="2000" u="sng" dirty="0" smtClean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dirty="0" smtClean="0">
                <a:cs typeface="Angsana New" pitchFamily="18" charset="-34"/>
              </a:rPr>
              <a:t>-</a:t>
            </a:r>
            <a:r>
              <a:rPr lang="en-US" sz="2000" dirty="0" smtClean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Box 15"/>
          <p:cNvSpPr txBox="1">
            <a:spLocks noChangeArrowheads="1"/>
          </p:cNvSpPr>
          <p:nvPr/>
        </p:nvSpPr>
        <p:spPr bwMode="auto">
          <a:xfrm>
            <a:off x="7467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7848600" y="3200400"/>
            <a:ext cx="685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dirty="0">
                <a:cs typeface="Angsana New" pitchFamily="18" charset="-34"/>
              </a:rPr>
              <a:t>  </a:t>
            </a:r>
            <a:r>
              <a:rPr lang="en-US" sz="2000" dirty="0" smtClean="0">
                <a:cs typeface="Angsana New" pitchFamily="18" charset="-34"/>
              </a:rPr>
              <a:t>2.5</a:t>
            </a:r>
            <a:endParaRPr lang="th-TH" sz="2000" dirty="0">
              <a:cs typeface="Arial" charset="0"/>
            </a:endParaRP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7391400" y="4114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7" name="Rectangle 16"/>
          <p:cNvSpPr>
            <a:spLocks noChangeArrowheads="1"/>
          </p:cNvSpPr>
          <p:nvPr/>
        </p:nvSpPr>
        <p:spPr bwMode="auto">
          <a:xfrm>
            <a:off x="7772400" y="4114800"/>
            <a:ext cx="6858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dirty="0">
                <a:cs typeface="Angsana New" pitchFamily="18" charset="-34"/>
              </a:rPr>
              <a:t>  </a:t>
            </a:r>
            <a:r>
              <a:rPr lang="en-US" sz="2000" dirty="0" smtClean="0">
                <a:cs typeface="Angsana New" pitchFamily="18" charset="-34"/>
              </a:rPr>
              <a:t>2.5</a:t>
            </a:r>
            <a:endParaRPr lang="th-TH" sz="2000" dirty="0">
              <a:cs typeface="Arial" charset="0"/>
            </a:endParaRPr>
          </a:p>
        </p:txBody>
      </p:sp>
      <p:sp>
        <p:nvSpPr>
          <p:cNvPr id="38" name="Text Box 15"/>
          <p:cNvSpPr txBox="1">
            <a:spLocks noChangeArrowheads="1"/>
          </p:cNvSpPr>
          <p:nvPr/>
        </p:nvSpPr>
        <p:spPr bwMode="auto">
          <a:xfrm>
            <a:off x="8001000" y="4876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9" name="Rectangle 16"/>
          <p:cNvSpPr>
            <a:spLocks noChangeArrowheads="1"/>
          </p:cNvSpPr>
          <p:nvPr/>
        </p:nvSpPr>
        <p:spPr bwMode="auto">
          <a:xfrm>
            <a:off x="8458200" y="4876800"/>
            <a:ext cx="6858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dirty="0">
                <a:cs typeface="Angsana New" pitchFamily="18" charset="-34"/>
              </a:rPr>
              <a:t>  </a:t>
            </a:r>
            <a:r>
              <a:rPr lang="en-US" sz="2000" dirty="0" smtClean="0">
                <a:cs typeface="Angsana New" pitchFamily="18" charset="-34"/>
              </a:rPr>
              <a:t>2.5</a:t>
            </a:r>
            <a:endParaRPr lang="th-TH" sz="2000" dirty="0">
              <a:cs typeface="Arial" charset="0"/>
            </a:endParaRPr>
          </a:p>
        </p:txBody>
      </p:sp>
      <p:sp>
        <p:nvSpPr>
          <p:cNvPr id="40" name="Text Box 18"/>
          <p:cNvSpPr txBox="1">
            <a:spLocks noChangeArrowheads="1"/>
          </p:cNvSpPr>
          <p:nvPr/>
        </p:nvSpPr>
        <p:spPr bwMode="auto">
          <a:xfrm>
            <a:off x="60960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1" name="Rectangle 19"/>
          <p:cNvSpPr>
            <a:spLocks noChangeArrowheads="1"/>
          </p:cNvSpPr>
          <p:nvPr/>
        </p:nvSpPr>
        <p:spPr bwMode="auto">
          <a:xfrm>
            <a:off x="6477000" y="5638800"/>
            <a:ext cx="1219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- 0.6  </a:t>
            </a:r>
            <a:r>
              <a:rPr lang="th-TH" sz="2000" u="sng" dirty="0" smtClean="0">
                <a:cs typeface="Angsana New" pitchFamily="18" charset="-34"/>
              </a:rPr>
              <a:t>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dirty="0" smtClean="0">
                <a:cs typeface="Angsana New" pitchFamily="18" charset="-34"/>
              </a:rPr>
              <a:t>–</a:t>
            </a:r>
            <a:r>
              <a:rPr lang="en-US" sz="2000" dirty="0" smtClean="0">
                <a:cs typeface="Angsana New" pitchFamily="18" charset="-34"/>
              </a:rPr>
              <a:t> 0.6</a:t>
            </a:r>
            <a:endParaRPr lang="th-TH" sz="2000" dirty="0">
              <a:cs typeface="Arial" charset="0"/>
            </a:endParaRPr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auto">
          <a:xfrm>
            <a:off x="76962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3" name="Rectangle 19"/>
          <p:cNvSpPr>
            <a:spLocks noChangeArrowheads="1"/>
          </p:cNvSpPr>
          <p:nvPr/>
        </p:nvSpPr>
        <p:spPr bwMode="auto">
          <a:xfrm>
            <a:off x="8077200" y="5638800"/>
            <a:ext cx="8382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-1.5 </a:t>
            </a:r>
            <a:endParaRPr lang="th-TH" sz="2000" dirty="0">
              <a:cs typeface="Arial" charset="0"/>
            </a:endParaRP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 bwMode="auto">
          <a:xfrm>
            <a:off x="533400" y="1524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4648200" y="1524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3124200" y="1524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47" name="Text Box 8"/>
          <p:cNvSpPr txBox="1">
            <a:spLocks noChangeArrowheads="1"/>
          </p:cNvSpPr>
          <p:nvPr/>
        </p:nvSpPr>
        <p:spPr bwMode="auto">
          <a:xfrm>
            <a:off x="6019800" y="15240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76600" y="2362200"/>
            <a:ext cx="56388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DAE  =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I + G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b-m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1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  <a:endParaRPr lang="th-TH" sz="11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6611" name="Text Box 3"/>
          <p:cNvSpPr txBox="1">
            <a:spLocks noChangeArrowheads="1"/>
          </p:cNvSpPr>
          <p:nvPr/>
        </p:nvSpPr>
        <p:spPr bwMode="auto">
          <a:xfrm>
            <a:off x="0" y="1219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6612" name="Text Box 4"/>
          <p:cNvSpPr txBox="1">
            <a:spLocks noChangeArrowheads="1"/>
          </p:cNvSpPr>
          <p:nvPr/>
        </p:nvSpPr>
        <p:spPr bwMode="auto">
          <a:xfrm>
            <a:off x="5029200" y="1219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2133600" y="1219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4" name="Rectangle 6"/>
          <p:cNvSpPr>
            <a:spLocks noChangeArrowheads="1"/>
          </p:cNvSpPr>
          <p:nvPr/>
        </p:nvSpPr>
        <p:spPr bwMode="auto">
          <a:xfrm>
            <a:off x="0" y="5181600"/>
            <a:ext cx="3200400" cy="12192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X-M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2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5" name="Text Box 7"/>
          <p:cNvSpPr txBox="1">
            <a:spLocks noChangeArrowheads="1"/>
          </p:cNvSpPr>
          <p:nvPr/>
        </p:nvSpPr>
        <p:spPr bwMode="auto">
          <a:xfrm>
            <a:off x="3810000" y="1219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6616" name="Text Box 8"/>
          <p:cNvSpPr txBox="1">
            <a:spLocks noChangeArrowheads="1"/>
          </p:cNvSpPr>
          <p:nvPr/>
        </p:nvSpPr>
        <p:spPr bwMode="auto">
          <a:xfrm>
            <a:off x="6172200" y="1219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0" y="1828800"/>
            <a:ext cx="1090613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8" name="Text Box 10"/>
          <p:cNvSpPr txBox="1">
            <a:spLocks noChangeArrowheads="1"/>
          </p:cNvSpPr>
          <p:nvPr/>
        </p:nvSpPr>
        <p:spPr bwMode="auto">
          <a:xfrm>
            <a:off x="1295400" y="1828800"/>
            <a:ext cx="1785938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M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21" name="Rectangle 13"/>
          <p:cNvSpPr>
            <a:spLocks noChangeArrowheads="1"/>
          </p:cNvSpPr>
          <p:nvPr/>
        </p:nvSpPr>
        <p:spPr bwMode="auto">
          <a:xfrm>
            <a:off x="3276600" y="4114800"/>
            <a:ext cx="5638800" cy="2133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600" b="1" dirty="0" smtClean="0">
                <a:solidFill>
                  <a:srgbClr val="CC0000"/>
                </a:solidFill>
                <a:cs typeface="Angsana New" pitchFamily="18" charset="-34"/>
              </a:rPr>
              <a:t>At equilibrium</a:t>
            </a:r>
            <a:r>
              <a:rPr lang="th-TH" sz="2600" b="1" dirty="0" smtClean="0">
                <a:solidFill>
                  <a:srgbClr val="CC0000"/>
                </a:solidFill>
                <a:cs typeface="Angsana New" pitchFamily="18" charset="-34"/>
              </a:rPr>
              <a:t> </a:t>
            </a:r>
            <a:r>
              <a:rPr lang="en-US" sz="2600" b="1" dirty="0" smtClean="0">
                <a:solidFill>
                  <a:srgbClr val="CC0000"/>
                </a:solidFill>
              </a:rPr>
              <a:t> </a:t>
            </a:r>
            <a:r>
              <a:rPr lang="en-US" sz="2000" b="1" dirty="0">
                <a:solidFill>
                  <a:srgbClr val="008000"/>
                </a:solidFill>
              </a:rPr>
              <a:t>Y =  DAE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Y 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(1-b+m) Y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</a:t>
            </a:r>
            <a:endParaRPr lang="en-US" sz="2100" dirty="0"/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b="1" dirty="0">
                <a:solidFill>
                  <a:srgbClr val="0000FF"/>
                </a:solidFill>
              </a:rPr>
              <a:t>Y</a:t>
            </a:r>
            <a:r>
              <a:rPr lang="en-US" sz="2100" b="1" baseline="-25000" dirty="0">
                <a:solidFill>
                  <a:srgbClr val="0000FF"/>
                </a:solidFill>
              </a:rPr>
              <a:t>E</a:t>
            </a:r>
            <a:r>
              <a:rPr lang="en-US" sz="2100" b="1" dirty="0">
                <a:solidFill>
                  <a:srgbClr val="0000FF"/>
                </a:solidFill>
              </a:rPr>
              <a:t>   = </a:t>
            </a:r>
            <a:r>
              <a:rPr lang="en-US" sz="2100" b="1" u="sng" dirty="0">
                <a:solidFill>
                  <a:srgbClr val="0000FF"/>
                </a:solidFill>
              </a:rPr>
              <a:t>      1   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X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- M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1 – b + m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equilibrium</a:t>
            </a:r>
            <a:r>
              <a:rPr lang="en-US" sz="2800" b="1" dirty="0" smtClean="0">
                <a:cs typeface="Angsana New" pitchFamily="18" charset="-34"/>
              </a:rPr>
              <a:t> national income,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= DAE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2362200"/>
            <a:ext cx="3200400" cy="2590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sz="2000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2192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smtClean="0">
                <a:cs typeface="Angsana New" pitchFamily="18" charset="-34"/>
              </a:rPr>
              <a:t>      </a:t>
            </a:r>
            <a:r>
              <a:rPr lang="en-US" sz="2000" u="sng" smtClean="0">
                <a:cs typeface="Angsana New" pitchFamily="18" charset="-34"/>
              </a:rPr>
              <a:t>1     </a:t>
            </a:r>
            <a:r>
              <a:rPr lang="th-TH" sz="2000" u="sng" smtClean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smtClean="0">
                <a:cs typeface="Angsana New" pitchFamily="18" charset="-34"/>
              </a:rPr>
              <a:t>1</a:t>
            </a:r>
            <a:r>
              <a:rPr lang="th-TH" sz="2000" smtClean="0">
                <a:cs typeface="Angsana New" pitchFamily="18" charset="-34"/>
              </a:rPr>
              <a:t> –</a:t>
            </a:r>
            <a:r>
              <a:rPr lang="en-US" sz="2000" smtClean="0">
                <a:cs typeface="Angsana New" pitchFamily="18" charset="-34"/>
              </a:rPr>
              <a:t> b + m</a:t>
            </a:r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486400" y="3200400"/>
            <a:ext cx="13716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u="sng" smtClean="0">
                <a:cs typeface="Angsana New" pitchFamily="18" charset="-34"/>
              </a:rPr>
              <a:t>        1</a:t>
            </a:r>
            <a:r>
              <a:rPr lang="th-TH" sz="2000" u="sng" smtClean="0">
                <a:cs typeface="Angsana New" pitchFamily="18" charset="-34"/>
              </a:rPr>
              <a:t> </a:t>
            </a:r>
            <a:r>
              <a:rPr lang="en-US" sz="2000" u="sng" smtClean="0">
                <a:cs typeface="Angsana New" pitchFamily="18" charset="-34"/>
              </a:rPr>
              <a:t>     </a:t>
            </a:r>
            <a:r>
              <a:rPr lang="th-TH" sz="2000" u="sng" smtClean="0">
                <a:cs typeface="Angsana New" pitchFamily="18" charset="-34"/>
              </a:rPr>
              <a:t> .</a:t>
            </a:r>
          </a:p>
          <a:p>
            <a:pPr algn="ctr"/>
            <a:r>
              <a:rPr lang="en-US" sz="2000" smtClean="0">
                <a:cs typeface="Angsana New" pitchFamily="18" charset="-34"/>
              </a:rPr>
              <a:t>1</a:t>
            </a:r>
            <a:r>
              <a:rPr lang="th-TH" sz="2000" smtClean="0">
                <a:cs typeface="Angsana New" pitchFamily="18" charset="-34"/>
              </a:rPr>
              <a:t> –</a:t>
            </a:r>
            <a:r>
              <a:rPr lang="en-US" sz="2000" smtClean="0">
                <a:cs typeface="Angsana New" pitchFamily="18" charset="-34"/>
              </a:rPr>
              <a:t> b + m</a:t>
            </a:r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Autonomous spending multiplier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    </a:t>
            </a:r>
            <a:r>
              <a:rPr lang="en-US" sz="2000" u="sng" dirty="0">
                <a:cs typeface="Angsana New" pitchFamily="18" charset="-34"/>
              </a:rPr>
              <a:t>1   </a:t>
            </a:r>
            <a:r>
              <a:rPr lang="en-US" sz="2000" u="sng" dirty="0" smtClean="0">
                <a:cs typeface="Angsana New" pitchFamily="18" charset="-34"/>
              </a:rPr>
              <a:t>     </a:t>
            </a:r>
            <a:r>
              <a:rPr lang="en-US" sz="2000" dirty="0" smtClean="0">
                <a:cs typeface="Angsana New" pitchFamily="18" charset="-34"/>
              </a:rPr>
              <a:t> 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+ </a:t>
            </a:r>
            <a:r>
              <a:rPr lang="en-US" sz="2000" dirty="0" err="1" smtClean="0"/>
              <a:t>X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- M</a:t>
            </a:r>
            <a:r>
              <a:rPr lang="en-US" sz="2000" baseline="-25000" dirty="0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</a:t>
            </a:r>
            <a:r>
              <a:rPr lang="en-US" sz="2000" dirty="0" smtClean="0">
                <a:cs typeface="Angsana New" pitchFamily="18" charset="-34"/>
              </a:rPr>
              <a:t>b + m)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1371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u="sng" smtClean="0">
                <a:cs typeface="Angsana New" pitchFamily="18" charset="-34"/>
              </a:rPr>
              <a:t>        1      </a:t>
            </a:r>
            <a:r>
              <a:rPr lang="th-TH" sz="2000" u="sng" smtClean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smtClean="0">
                <a:cs typeface="Angsana New" pitchFamily="18" charset="-34"/>
              </a:rPr>
              <a:t>1</a:t>
            </a:r>
            <a:r>
              <a:rPr lang="th-TH" sz="2000" smtClean="0">
                <a:cs typeface="Angsana New" pitchFamily="18" charset="-34"/>
              </a:rPr>
              <a:t> –</a:t>
            </a:r>
            <a:r>
              <a:rPr lang="en-US" sz="2000" smtClean="0">
                <a:cs typeface="Angsana New" pitchFamily="18" charset="-34"/>
              </a:rPr>
              <a:t> b + m</a:t>
            </a:r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48006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Export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4800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3" name="Text Box 15"/>
          <p:cNvSpPr txBox="1">
            <a:spLocks noChangeArrowheads="1"/>
          </p:cNvSpPr>
          <p:nvPr/>
        </p:nvSpPr>
        <p:spPr bwMode="auto">
          <a:xfrm>
            <a:off x="6781800" y="2286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7162800" y="2286000"/>
            <a:ext cx="19812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smtClean="0">
                <a:cs typeface="Angsana New" pitchFamily="18" charset="-34"/>
              </a:rPr>
              <a:t>   </a:t>
            </a:r>
            <a:r>
              <a:rPr lang="en-US" sz="2000" u="sng" smtClean="0">
                <a:cs typeface="Angsana New" pitchFamily="18" charset="-34"/>
              </a:rPr>
              <a:t>  </a:t>
            </a:r>
            <a:r>
              <a:rPr lang="th-TH" sz="2000" u="sng" smtClean="0">
                <a:cs typeface="Angsana New" pitchFamily="18" charset="-34"/>
              </a:rPr>
              <a:t>  </a:t>
            </a:r>
            <a:r>
              <a:rPr lang="en-US" sz="2000" u="sng" smtClean="0">
                <a:cs typeface="Angsana New" pitchFamily="18" charset="-34"/>
              </a:rPr>
              <a:t>       1</a:t>
            </a:r>
            <a:r>
              <a:rPr lang="th-TH" sz="2000" u="sng" smtClean="0">
                <a:cs typeface="Angsana New" pitchFamily="18" charset="-34"/>
              </a:rPr>
              <a:t> </a:t>
            </a:r>
            <a:r>
              <a:rPr lang="en-US" sz="2000" u="sng" smtClean="0">
                <a:cs typeface="Angsana New" pitchFamily="18" charset="-34"/>
              </a:rPr>
              <a:t>       </a:t>
            </a:r>
            <a:r>
              <a:rPr lang="th-TH" sz="2000" u="sng" smtClean="0">
                <a:cs typeface="Angsana New" pitchFamily="18" charset="-34"/>
              </a:rPr>
              <a:t> </a:t>
            </a:r>
            <a:r>
              <a:rPr lang="en-US" sz="2000" u="sng" smtClean="0">
                <a:cs typeface="Angsana New" pitchFamily="18" charset="-34"/>
              </a:rPr>
              <a:t>  </a:t>
            </a:r>
            <a:r>
              <a:rPr lang="th-TH" sz="2000" u="sng" smtClean="0">
                <a:cs typeface="Angsana New" pitchFamily="18" charset="-34"/>
              </a:rPr>
              <a:t>   .</a:t>
            </a:r>
          </a:p>
          <a:p>
            <a:r>
              <a:rPr lang="en-US" sz="2000" smtClean="0">
                <a:cs typeface="Angsana New" pitchFamily="18" charset="-34"/>
              </a:rPr>
              <a:t>1</a:t>
            </a:r>
            <a:r>
              <a:rPr lang="th-TH" sz="2000" smtClean="0">
                <a:cs typeface="Angsana New" pitchFamily="18" charset="-34"/>
              </a:rPr>
              <a:t> – </a:t>
            </a:r>
            <a:r>
              <a:rPr lang="en-US" sz="2000" smtClean="0">
                <a:cs typeface="Angsana New" pitchFamily="18" charset="-34"/>
              </a:rPr>
              <a:t>MPC + MPM</a:t>
            </a:r>
            <a:endParaRPr lang="th-TH" sz="2000" dirty="0">
              <a:cs typeface="Arial" charset="0"/>
            </a:endParaRPr>
          </a:p>
        </p:txBody>
      </p:sp>
      <p:sp>
        <p:nvSpPr>
          <p:cNvPr id="37" name="Rectangle 19"/>
          <p:cNvSpPr>
            <a:spLocks noChangeArrowheads="1"/>
          </p:cNvSpPr>
          <p:nvPr/>
        </p:nvSpPr>
        <p:spPr bwMode="auto">
          <a:xfrm>
            <a:off x="5486400" y="4800600"/>
            <a:ext cx="13716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u="sng" smtClean="0">
                <a:cs typeface="Angsana New" pitchFamily="18" charset="-34"/>
              </a:rPr>
              <a:t>        1      </a:t>
            </a:r>
            <a:r>
              <a:rPr lang="th-TH" sz="2000" u="sng" smtClean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smtClean="0">
                <a:cs typeface="Angsana New" pitchFamily="18" charset="-34"/>
              </a:rPr>
              <a:t>1</a:t>
            </a:r>
            <a:r>
              <a:rPr lang="th-TH" sz="2000" smtClean="0">
                <a:cs typeface="Angsana New" pitchFamily="18" charset="-34"/>
              </a:rPr>
              <a:t> –</a:t>
            </a:r>
            <a:r>
              <a:rPr lang="en-US" sz="2000" smtClean="0">
                <a:cs typeface="Angsana New" pitchFamily="18" charset="-34"/>
              </a:rPr>
              <a:t> b + m</a:t>
            </a:r>
            <a:endParaRPr lang="th-TH" sz="2000" dirty="0">
              <a:cs typeface="Arial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14" grpId="0" animBg="1"/>
      <p:bldP spid="21" grpId="0" animBg="1"/>
      <p:bldP spid="23" grpId="0" animBg="1"/>
      <p:bldP spid="26" grpId="0"/>
      <p:bldP spid="27" grpId="0" animBg="1"/>
      <p:bldP spid="30" grpId="0" animBg="1"/>
      <p:bldP spid="31" grpId="0"/>
      <p:bldP spid="33" grpId="0"/>
      <p:bldP spid="34" grpId="0" animBg="1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114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Tax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006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6764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 smtClean="0">
                <a:cs typeface="Angsana New" pitchFamily="18" charset="-34"/>
              </a:rPr>
              <a:t>      </a:t>
            </a:r>
            <a:r>
              <a:rPr lang="en-US" sz="2000" u="sng" dirty="0" smtClean="0">
                <a:cs typeface="Angsana New" pitchFamily="18" charset="-34"/>
              </a:rPr>
              <a:t>- b      </a:t>
            </a:r>
            <a:r>
              <a:rPr lang="th-TH" sz="2000" u="sng" dirty="0" smtClean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dirty="0" smtClean="0">
                <a:cs typeface="Angsana New" pitchFamily="18" charset="-34"/>
              </a:rPr>
              <a:t>–</a:t>
            </a:r>
            <a:r>
              <a:rPr lang="en-US" sz="2000" dirty="0" smtClean="0">
                <a:cs typeface="Angsana New" pitchFamily="18" charset="-34"/>
              </a:rPr>
              <a:t> b + m</a:t>
            </a:r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429000"/>
            <a:ext cx="4038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Import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00600" y="3429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Autonomous spending multiplier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    </a:t>
            </a:r>
            <a:r>
              <a:rPr lang="en-US" sz="2000" u="sng" dirty="0">
                <a:cs typeface="Angsana New" pitchFamily="18" charset="-34"/>
              </a:rPr>
              <a:t>1   </a:t>
            </a:r>
            <a:r>
              <a:rPr lang="en-US" sz="2000" u="sng" dirty="0" smtClean="0">
                <a:cs typeface="Angsana New" pitchFamily="18" charset="-34"/>
              </a:rPr>
              <a:t>     </a:t>
            </a:r>
            <a:r>
              <a:rPr lang="en-US" sz="2000" dirty="0" smtClean="0">
                <a:cs typeface="Angsana New" pitchFamily="18" charset="-34"/>
              </a:rPr>
              <a:t> 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+ </a:t>
            </a:r>
            <a:r>
              <a:rPr lang="en-US" sz="2000" dirty="0" err="1" smtClean="0"/>
              <a:t>X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- M</a:t>
            </a:r>
            <a:r>
              <a:rPr lang="en-US" sz="2000" baseline="-25000" dirty="0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</a:t>
            </a:r>
            <a:r>
              <a:rPr lang="en-US" sz="2000" dirty="0" smtClean="0">
                <a:cs typeface="Angsana New" pitchFamily="18" charset="-34"/>
              </a:rPr>
              <a:t>b + m)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39" name="Rectangle 14"/>
          <p:cNvSpPr>
            <a:spLocks noChangeArrowheads="1"/>
          </p:cNvSpPr>
          <p:nvPr/>
        </p:nvSpPr>
        <p:spPr bwMode="auto">
          <a:xfrm>
            <a:off x="5486400" y="3429000"/>
            <a:ext cx="1676400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 smtClean="0">
                <a:cs typeface="Angsana New" pitchFamily="18" charset="-34"/>
              </a:rPr>
              <a:t>      </a:t>
            </a:r>
            <a:r>
              <a:rPr lang="en-US" sz="2000" u="sng" dirty="0" smtClean="0">
                <a:cs typeface="Angsana New" pitchFamily="18" charset="-34"/>
              </a:rPr>
              <a:t>- 1      </a:t>
            </a:r>
            <a:r>
              <a:rPr lang="th-TH" sz="2000" u="sng" dirty="0" smtClean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dirty="0" smtClean="0">
                <a:cs typeface="Angsana New" pitchFamily="18" charset="-34"/>
              </a:rPr>
              <a:t>–</a:t>
            </a:r>
            <a:r>
              <a:rPr lang="en-US" sz="2000" dirty="0" smtClean="0">
                <a:cs typeface="Angsana New" pitchFamily="18" charset="-34"/>
              </a:rPr>
              <a:t> b + m</a:t>
            </a:r>
            <a:endParaRPr lang="th-TH" sz="2000" dirty="0">
              <a:cs typeface="Arial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21" grpId="0" animBg="1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80 + 0.4Y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 (Homework #4)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M </a:t>
            </a:r>
            <a:r>
              <a:rPr lang="en-US" dirty="0"/>
              <a:t>= </a:t>
            </a:r>
            <a:r>
              <a:rPr lang="en-US" dirty="0" smtClean="0"/>
              <a:t>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352800" y="1600200"/>
            <a:ext cx="5105400" cy="461665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3352800" y="3200400"/>
            <a:ext cx="5486400" cy="120032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3352800" y="4572000"/>
            <a:ext cx="5486400" cy="156966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105400" cy="830997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Note Y</a:t>
            </a:r>
            <a:r>
              <a:rPr lang="en-US" baseline="30000" dirty="0" smtClean="0"/>
              <a:t>d</a:t>
            </a:r>
            <a:r>
              <a:rPr lang="en-US" dirty="0" smtClean="0"/>
              <a:t>=Y-T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3200400" cy="11430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Balanced budget multiplier </a:t>
            </a:r>
            <a:endParaRPr lang="th-TH" sz="2800" b="1" dirty="0">
              <a:cs typeface="Angsana New" pitchFamily="18" charset="-34"/>
            </a:endParaRPr>
          </a:p>
        </p:txBody>
      </p:sp>
      <p:sp useBgFill="1">
        <p:nvSpPr>
          <p:cNvPr id="2201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64" name="Rectangle 4"/>
          <p:cNvSpPr>
            <a:spLocks noChangeArrowheads="1"/>
          </p:cNvSpPr>
          <p:nvPr/>
        </p:nvSpPr>
        <p:spPr bwMode="auto">
          <a:xfrm>
            <a:off x="1143000" y="2514600"/>
            <a:ext cx="5334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1752600" y="2514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209800" y="2438400"/>
            <a:ext cx="2362200" cy="685800"/>
            <a:chOff x="1488" y="768"/>
            <a:chExt cx="1488" cy="432"/>
          </a:xfrm>
        </p:grpSpPr>
        <p:sp>
          <p:nvSpPr>
            <p:cNvPr id="220167" name="Rectangle 7"/>
            <p:cNvSpPr>
              <a:spLocks noChangeArrowheads="1"/>
            </p:cNvSpPr>
            <p:nvPr/>
          </p:nvSpPr>
          <p:spPr bwMode="auto">
            <a:xfrm>
              <a:off x="1488" y="768"/>
              <a:ext cx="1488" cy="420"/>
            </a:xfrm>
            <a:prstGeom prst="rect">
              <a:avLst/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rIns="18000" bIns="10800">
              <a:spAutoFit/>
            </a:bodyPr>
            <a:lstStyle/>
            <a:p>
              <a:r>
                <a:rPr lang="en-US" sz="2000" u="sng" dirty="0">
                  <a:cs typeface="Angsana New" pitchFamily="18" charset="-34"/>
                </a:rPr>
                <a:t>  1   </a:t>
              </a:r>
              <a:r>
                <a:rPr lang="el-GR" sz="2000" dirty="0">
                  <a:cs typeface="Angsana New" pitchFamily="18" charset="-34"/>
                </a:rPr>
                <a:t>Δ</a:t>
              </a:r>
              <a:r>
                <a:rPr lang="en-US" sz="2000" dirty="0">
                  <a:cs typeface="Angsana New" pitchFamily="18" charset="-34"/>
                </a:rPr>
                <a:t>G </a:t>
              </a:r>
              <a:r>
                <a:rPr lang="en-US" sz="2000" dirty="0" smtClean="0">
                  <a:cs typeface="Angsana New" pitchFamily="18" charset="-34"/>
                </a:rPr>
                <a:t>+  </a:t>
              </a:r>
              <a:r>
                <a:rPr lang="en-US" sz="2000" u="sng" dirty="0" smtClean="0">
                  <a:cs typeface="Angsana New" pitchFamily="18" charset="-34"/>
                </a:rPr>
                <a:t>  </a:t>
              </a:r>
              <a:r>
                <a:rPr lang="en-US" sz="2000" u="sng" dirty="0">
                  <a:cs typeface="Angsana New" pitchFamily="18" charset="-34"/>
                </a:rPr>
                <a:t>-b   </a:t>
              </a:r>
              <a:r>
                <a:rPr lang="el-GR" sz="2000" dirty="0">
                  <a:latin typeface="Angsana New" pitchFamily="18" charset="-34"/>
                  <a:cs typeface="Angsana New" pitchFamily="18" charset="-34"/>
                </a:rPr>
                <a:t>Δ</a:t>
              </a:r>
              <a:r>
                <a:rPr lang="en-US" sz="2000" dirty="0"/>
                <a:t>T</a:t>
              </a:r>
              <a:r>
                <a:rPr lang="en-US" sz="2000" u="sng" dirty="0"/>
                <a:t> </a:t>
              </a:r>
              <a:endParaRPr lang="en-US" sz="2000" u="sng" dirty="0">
                <a:cs typeface="Angsana New" pitchFamily="18" charset="-34"/>
              </a:endParaRPr>
            </a:p>
            <a:p>
              <a:r>
                <a:rPr lang="en-US" sz="2000" dirty="0">
                  <a:cs typeface="Angsana New" pitchFamily="18" charset="-34"/>
                </a:rPr>
                <a:t>1 - b</a:t>
              </a:r>
              <a:r>
                <a:rPr lang="th-TH" sz="2000" dirty="0">
                  <a:cs typeface="Angsana New" pitchFamily="18" charset="-34"/>
                </a:rPr>
                <a:t>	   </a:t>
              </a:r>
              <a:r>
                <a:rPr lang="en-US" sz="2000" dirty="0">
                  <a:cs typeface="Angsana New" pitchFamily="18" charset="-34"/>
                </a:rPr>
                <a:t> 1 - b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220168" name="AutoShape 8"/>
            <p:cNvSpPr>
              <a:spLocks noChangeArrowheads="1"/>
            </p:cNvSpPr>
            <p:nvPr/>
          </p:nvSpPr>
          <p:spPr bwMode="auto">
            <a:xfrm>
              <a:off x="2256" y="768"/>
              <a:ext cx="384" cy="432"/>
            </a:xfrm>
            <a:prstGeom prst="bracketPair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20169" name="Rectangle 9"/>
          <p:cNvSpPr>
            <a:spLocks noChangeArrowheads="1"/>
          </p:cNvSpPr>
          <p:nvPr/>
        </p:nvSpPr>
        <p:spPr bwMode="auto">
          <a:xfrm>
            <a:off x="4953000" y="3276600"/>
            <a:ext cx="1219200" cy="39687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T 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G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0" name="Rectangle 10"/>
          <p:cNvSpPr>
            <a:spLocks noChangeArrowheads="1"/>
          </p:cNvSpPr>
          <p:nvPr/>
        </p:nvSpPr>
        <p:spPr bwMode="auto">
          <a:xfrm>
            <a:off x="2286000" y="4114800"/>
            <a:ext cx="1371600" cy="66675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bIns="10800">
            <a:spAutoFit/>
          </a:bodyPr>
          <a:lstStyle/>
          <a:p>
            <a:r>
              <a:rPr lang="en-US" sz="2000" u="sng" dirty="0">
                <a:cs typeface="Angsana New" pitchFamily="18" charset="-34"/>
              </a:rPr>
              <a:t>1 - b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G </a:t>
            </a:r>
          </a:p>
          <a:p>
            <a:r>
              <a:rPr lang="en-US" sz="2000" dirty="0">
                <a:cs typeface="Angsana New" pitchFamily="18" charset="-34"/>
              </a:rPr>
              <a:t>1 -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1" name="Text Box 11"/>
          <p:cNvSpPr txBox="1">
            <a:spLocks noChangeArrowheads="1"/>
          </p:cNvSpPr>
          <p:nvPr/>
        </p:nvSpPr>
        <p:spPr bwMode="auto">
          <a:xfrm flipV="1">
            <a:off x="1752600" y="3276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2" name="Text Box 12"/>
          <p:cNvSpPr txBox="1">
            <a:spLocks noChangeArrowheads="1"/>
          </p:cNvSpPr>
          <p:nvPr/>
        </p:nvSpPr>
        <p:spPr bwMode="auto">
          <a:xfrm>
            <a:off x="1828800" y="4191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3" name="Rectangle 13"/>
          <p:cNvSpPr>
            <a:spLocks noChangeArrowheads="1"/>
          </p:cNvSpPr>
          <p:nvPr/>
        </p:nvSpPr>
        <p:spPr bwMode="auto">
          <a:xfrm>
            <a:off x="0" y="5486400"/>
            <a:ext cx="66294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sz="2200" dirty="0" smtClean="0">
                <a:latin typeface="+mn-lt"/>
                <a:cs typeface="Angsana New" pitchFamily="18" charset="-34"/>
              </a:rPr>
              <a:t>Therefore; when</a:t>
            </a:r>
            <a:r>
              <a:rPr lang="th-TH" sz="2200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G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b="1" dirty="0">
                <a:latin typeface="+mn-lt"/>
              </a:rPr>
              <a:t>↑ </a:t>
            </a:r>
            <a:r>
              <a:rPr lang="en-US" sz="2200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latin typeface="+mn-lt"/>
                <a:cs typeface="Angsana New" pitchFamily="18" charset="-34"/>
              </a:rPr>
              <a:t>Baht and T</a:t>
            </a:r>
            <a:r>
              <a:rPr lang="en-US" sz="2200" b="1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b="1" dirty="0" smtClean="0">
                <a:latin typeface="+mn-lt"/>
              </a:rPr>
              <a:t>↑ </a:t>
            </a:r>
            <a:r>
              <a:rPr lang="en-US" sz="2200" b="1" dirty="0" smtClean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latin typeface="+mn-lt"/>
                <a:cs typeface="Angsana New" pitchFamily="18" charset="-34"/>
              </a:rPr>
              <a:t>Baht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220174" name="Rectangle 14"/>
          <p:cNvSpPr>
            <a:spLocks noChangeArrowheads="1"/>
          </p:cNvSpPr>
          <p:nvPr/>
        </p:nvSpPr>
        <p:spPr bwMode="auto">
          <a:xfrm>
            <a:off x="1371600" y="4953000"/>
            <a:ext cx="19050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G = </a:t>
            </a:r>
            <a:r>
              <a:rPr lang="el-GR" sz="2000" dirty="0"/>
              <a:t>Δ</a:t>
            </a:r>
            <a:r>
              <a:rPr lang="en-US" sz="2000" dirty="0"/>
              <a:t>T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6" name="AutoShape 16"/>
          <p:cNvSpPr>
            <a:spLocks noChangeArrowheads="1"/>
          </p:cNvSpPr>
          <p:nvPr/>
        </p:nvSpPr>
        <p:spPr bwMode="auto">
          <a:xfrm>
            <a:off x="6248400" y="175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77" name="Rectangle 17"/>
          <p:cNvSpPr>
            <a:spLocks noChangeArrowheads="1"/>
          </p:cNvSpPr>
          <p:nvPr/>
        </p:nvSpPr>
        <p:spPr bwMode="auto">
          <a:xfrm>
            <a:off x="7162800" y="5486400"/>
            <a:ext cx="19812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Y </a:t>
            </a:r>
            <a:r>
              <a:rPr lang="en-US" sz="2200" dirty="0"/>
              <a:t>↑ </a:t>
            </a: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1,000</a:t>
            </a:r>
            <a:r>
              <a:rPr lang="en-US" sz="2200" dirty="0">
                <a:cs typeface="Angsana New" pitchFamily="18" charset="-34"/>
              </a:rPr>
              <a:t> </a:t>
            </a:r>
            <a:r>
              <a:rPr lang="en-US" sz="2200" dirty="0" smtClean="0">
                <a:cs typeface="Angsana New" pitchFamily="18" charset="-34"/>
              </a:rPr>
              <a:t>Baht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220188" name="Text Box 28"/>
          <p:cNvSpPr txBox="1">
            <a:spLocks noChangeArrowheads="1"/>
          </p:cNvSpPr>
          <p:nvPr/>
        </p:nvSpPr>
        <p:spPr bwMode="auto">
          <a:xfrm>
            <a:off x="4572000" y="3276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2209800" y="3200400"/>
            <a:ext cx="2362200" cy="685800"/>
            <a:chOff x="1488" y="1344"/>
            <a:chExt cx="1488" cy="432"/>
          </a:xfrm>
        </p:grpSpPr>
        <p:sp>
          <p:nvSpPr>
            <p:cNvPr id="220190" name="Rectangle 30"/>
            <p:cNvSpPr>
              <a:spLocks noChangeArrowheads="1"/>
            </p:cNvSpPr>
            <p:nvPr/>
          </p:nvSpPr>
          <p:spPr bwMode="auto">
            <a:xfrm>
              <a:off x="1488" y="1344"/>
              <a:ext cx="1488" cy="424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rIns="18000" bIns="10800">
              <a:spAutoFit/>
            </a:bodyPr>
            <a:lstStyle/>
            <a:p>
              <a:r>
                <a:rPr lang="en-US" sz="2000" u="sng" dirty="0">
                  <a:cs typeface="Angsana New" pitchFamily="18" charset="-34"/>
                </a:rPr>
                <a:t>  1   </a:t>
              </a:r>
              <a:r>
                <a:rPr lang="el-GR" sz="2000" dirty="0">
                  <a:cs typeface="Angsana New" pitchFamily="18" charset="-34"/>
                </a:rPr>
                <a:t>Δ</a:t>
              </a:r>
              <a:r>
                <a:rPr lang="en-US" sz="2000" dirty="0">
                  <a:cs typeface="Angsana New" pitchFamily="18" charset="-34"/>
                </a:rPr>
                <a:t>G + </a:t>
              </a:r>
              <a:r>
                <a:rPr lang="en-US" sz="2000" u="sng" dirty="0">
                  <a:cs typeface="Angsana New" pitchFamily="18" charset="-34"/>
                </a:rPr>
                <a:t>  -b    </a:t>
              </a:r>
              <a:r>
                <a:rPr lang="el-GR" sz="2000" dirty="0">
                  <a:latin typeface="Angsana New" pitchFamily="18" charset="-34"/>
                  <a:cs typeface="Angsana New" pitchFamily="18" charset="-34"/>
                </a:rPr>
                <a:t>Δ</a:t>
              </a:r>
              <a:r>
                <a:rPr lang="en-US" sz="2000" dirty="0"/>
                <a:t>G</a:t>
              </a:r>
              <a:r>
                <a:rPr lang="en-US" sz="2000" u="sng" dirty="0"/>
                <a:t> </a:t>
              </a:r>
              <a:endParaRPr lang="en-US" sz="2000" u="sng" dirty="0">
                <a:cs typeface="Angsana New" pitchFamily="18" charset="-34"/>
              </a:endParaRPr>
            </a:p>
            <a:p>
              <a:r>
                <a:rPr lang="en-US" sz="2000" dirty="0">
                  <a:cs typeface="Angsana New" pitchFamily="18" charset="-34"/>
                </a:rPr>
                <a:t>1 - b</a:t>
              </a:r>
              <a:r>
                <a:rPr lang="th-TH" sz="2000" dirty="0">
                  <a:cs typeface="Angsana New" pitchFamily="18" charset="-34"/>
                </a:rPr>
                <a:t>	   </a:t>
              </a:r>
              <a:r>
                <a:rPr lang="en-US" sz="2000" dirty="0">
                  <a:cs typeface="Angsana New" pitchFamily="18" charset="-34"/>
                </a:rPr>
                <a:t> 1 - b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220191" name="AutoShape 31"/>
            <p:cNvSpPr>
              <a:spLocks noChangeArrowheads="1"/>
            </p:cNvSpPr>
            <p:nvPr/>
          </p:nvSpPr>
          <p:spPr bwMode="auto">
            <a:xfrm>
              <a:off x="2256" y="1344"/>
              <a:ext cx="384" cy="432"/>
            </a:xfrm>
            <a:prstGeom prst="bracketPair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20192" name="Rectangle 32"/>
          <p:cNvSpPr>
            <a:spLocks noChangeArrowheads="1"/>
          </p:cNvSpPr>
          <p:nvPr/>
        </p:nvSpPr>
        <p:spPr bwMode="auto">
          <a:xfrm>
            <a:off x="3276600" y="228600"/>
            <a:ext cx="29718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 If </a:t>
            </a:r>
            <a:r>
              <a:rPr lang="en-US" sz="2000" dirty="0" err="1" smtClean="0">
                <a:cs typeface="Angsana New" pitchFamily="18" charset="-34"/>
              </a:rPr>
              <a:t>G</a:t>
            </a:r>
            <a:r>
              <a:rPr lang="en-US" sz="2000" baseline="-25000" dirty="0" err="1" smtClean="0">
                <a:cs typeface="Angsana New" pitchFamily="18" charset="-34"/>
              </a:rPr>
              <a:t>a</a:t>
            </a:r>
            <a:r>
              <a:rPr lang="en-US" sz="2000" baseline="-25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multiplier</a:t>
            </a:r>
            <a:r>
              <a:rPr lang="en-US" sz="2000" baseline="-25000" dirty="0" smtClean="0">
                <a:cs typeface="Angsana New" pitchFamily="18" charset="-34"/>
              </a:rPr>
              <a:t>   </a:t>
            </a:r>
            <a:r>
              <a:rPr lang="en-US" sz="2000" dirty="0" smtClean="0">
                <a:cs typeface="Angsana New" pitchFamily="18" charset="-34"/>
              </a:rPr>
              <a:t>=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</a:t>
            </a:r>
            <a:r>
              <a:rPr lang="en-US" sz="2000" dirty="0" smtClean="0">
                <a:cs typeface="Angsana New" pitchFamily="18" charset="-34"/>
              </a:rPr>
              <a:t>                    </a:t>
            </a:r>
            <a:r>
              <a:rPr lang="en-US" sz="2000" dirty="0">
                <a:cs typeface="Angsana New" pitchFamily="18" charset="-34"/>
              </a:rPr>
              <a:t>1 -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93" name="Rectangle 33"/>
          <p:cNvSpPr>
            <a:spLocks noChangeArrowheads="1"/>
          </p:cNvSpPr>
          <p:nvPr/>
        </p:nvSpPr>
        <p:spPr bwMode="auto">
          <a:xfrm>
            <a:off x="6400800" y="228600"/>
            <a:ext cx="27432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If T</a:t>
            </a:r>
            <a:r>
              <a:rPr lang="en-US" sz="2000" baseline="-25000" dirty="0" smtClean="0">
                <a:cs typeface="Angsana New" pitchFamily="18" charset="-34"/>
              </a:rPr>
              <a:t>a  </a:t>
            </a:r>
            <a:r>
              <a:rPr lang="en-US" sz="2000" dirty="0" smtClean="0">
                <a:cs typeface="Angsana New" pitchFamily="18" charset="-34"/>
              </a:rPr>
              <a:t>multiplier </a:t>
            </a:r>
            <a:r>
              <a:rPr lang="en-US" sz="2000" baseline="-25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 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u="sng" dirty="0" smtClean="0">
                <a:cs typeface="Angsana New" pitchFamily="18" charset="-34"/>
              </a:rPr>
              <a:t> </a:t>
            </a:r>
            <a:r>
              <a:rPr lang="en-US" sz="2000" u="sng" dirty="0">
                <a:cs typeface="Angsana New" pitchFamily="18" charset="-34"/>
              </a:rPr>
              <a:t>- b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          </a:t>
            </a:r>
            <a:r>
              <a:rPr lang="en-US" sz="2000" dirty="0" smtClean="0">
                <a:cs typeface="Angsana New" pitchFamily="18" charset="-34"/>
              </a:rPr>
              <a:t>       1 </a:t>
            </a:r>
            <a:r>
              <a:rPr lang="en-US" sz="2000" dirty="0">
                <a:cs typeface="Angsana New" pitchFamily="18" charset="-34"/>
              </a:rPr>
              <a:t>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381000" y="1600200"/>
            <a:ext cx="5715000" cy="39114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when</a:t>
            </a:r>
            <a:r>
              <a:rPr lang="th-TH" dirty="0" smtClean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G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latin typeface="+mn-lt"/>
              </a:rPr>
              <a:t>↑ </a:t>
            </a:r>
            <a:r>
              <a:rPr lang="en-US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dirty="0" smtClean="0">
                <a:latin typeface="+mn-lt"/>
                <a:cs typeface="Angsana New" pitchFamily="18" charset="-34"/>
              </a:rPr>
              <a:t>Baht and T</a:t>
            </a:r>
            <a:r>
              <a:rPr lang="en-US" b="1" dirty="0" smtClean="0"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latin typeface="+mn-lt"/>
              </a:rPr>
              <a:t>↑ </a:t>
            </a:r>
            <a:r>
              <a:rPr lang="en-US" b="1" dirty="0" smtClean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 smtClean="0">
                <a:latin typeface="+mn-lt"/>
                <a:cs typeface="Angsana New" pitchFamily="18" charset="-34"/>
              </a:rPr>
              <a:t> </a:t>
            </a:r>
            <a:r>
              <a:rPr lang="en-US" dirty="0" smtClean="0">
                <a:latin typeface="+mn-lt"/>
                <a:cs typeface="Angsana New" pitchFamily="18" charset="-34"/>
              </a:rPr>
              <a:t>Baht 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6858000" y="1600200"/>
            <a:ext cx="1295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dirty="0">
                <a:cs typeface="Angsana New" pitchFamily="18" charset="-34"/>
              </a:rPr>
              <a:t>Δ</a:t>
            </a:r>
            <a:r>
              <a:rPr lang="en-US" dirty="0" smtClean="0">
                <a:cs typeface="Angsana New" pitchFamily="18" charset="-34"/>
              </a:rPr>
              <a:t>Y = ? 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27" name="AutoShape 16"/>
          <p:cNvSpPr>
            <a:spLocks noChangeArrowheads="1"/>
          </p:cNvSpPr>
          <p:nvPr/>
        </p:nvSpPr>
        <p:spPr bwMode="auto">
          <a:xfrm>
            <a:off x="67056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0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0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0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0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0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0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0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0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4" grpId="0" animBg="1"/>
      <p:bldP spid="220165" grpId="0"/>
      <p:bldP spid="220165" grpId="1"/>
      <p:bldP spid="220169" grpId="0" animBg="1"/>
      <p:bldP spid="220170" grpId="0" animBg="1"/>
      <p:bldP spid="220171" grpId="0"/>
      <p:bldP spid="220172" grpId="0"/>
      <p:bldP spid="220173" grpId="0" animBg="1"/>
      <p:bldP spid="220174" grpId="0" animBg="1"/>
      <p:bldP spid="220176" grpId="0" animBg="1"/>
      <p:bldP spid="220177" grpId="0" animBg="1"/>
      <p:bldP spid="220188" grpId="0"/>
      <p:bldP spid="220192" grpId="0" animBg="1"/>
      <p:bldP spid="220193" grpId="0" animBg="1"/>
      <p:bldP spid="25" grpId="0" animBg="1"/>
      <p:bldP spid="26" grpId="0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3.3.2 b </a:t>
            </a:r>
            <a:r>
              <a:rPr lang="en-US" sz="3200" b="1" dirty="0" smtClean="0"/>
              <a:t>Find </a:t>
            </a:r>
            <a:r>
              <a:rPr lang="en-US" sz="32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 smtClean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 smtClean="0"/>
              <a:t>using </a:t>
            </a:r>
            <a:br>
              <a:rPr lang="en-US" sz="3200" b="1" dirty="0" smtClean="0"/>
            </a:br>
            <a:r>
              <a:rPr lang="en-US" sz="3200" b="1" dirty="0" smtClean="0">
                <a:solidFill>
                  <a:srgbClr val="008000"/>
                </a:solidFill>
              </a:rPr>
              <a:t>injection = leakage approach</a:t>
            </a:r>
            <a:endParaRPr lang="th-TH" sz="3200" b="1" dirty="0">
              <a:solidFill>
                <a:srgbClr val="0080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1219200" cy="457200"/>
          </a:xfrm>
          <a:solidFill>
            <a:srgbClr val="FFFF66"/>
          </a:solidFill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3200" dirty="0" smtClean="0">
                <a:solidFill>
                  <a:schemeClr val="accent2"/>
                </a:solidFill>
                <a:effectLst/>
              </a:rPr>
              <a:t>From</a:t>
            </a:r>
            <a:endParaRPr lang="th-TH" sz="3200" dirty="0">
              <a:solidFill>
                <a:schemeClr val="accent2"/>
              </a:solidFill>
              <a:effectLst/>
            </a:endParaRPr>
          </a:p>
        </p:txBody>
      </p:sp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0" y="2590800"/>
            <a:ext cx="44958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Desired Aggregate Expenditure</a:t>
            </a:r>
          </a:p>
        </p:txBody>
      </p:sp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4876800" y="2590800"/>
            <a:ext cx="42672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Actual Aggregate Expenditure </a:t>
            </a:r>
            <a:endParaRPr lang="en-US" dirty="0">
              <a:cs typeface="Angsana New" pitchFamily="18" charset="-34"/>
            </a:endParaRPr>
          </a:p>
        </p:txBody>
      </p:sp>
      <p:sp>
        <p:nvSpPr>
          <p:cNvPr id="199686" name="Text Box 6"/>
          <p:cNvSpPr txBox="1">
            <a:spLocks noChangeArrowheads="1"/>
          </p:cNvSpPr>
          <p:nvPr/>
        </p:nvSpPr>
        <p:spPr bwMode="auto">
          <a:xfrm>
            <a:off x="2971800" y="152400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DAE</a:t>
            </a:r>
          </a:p>
        </p:txBody>
      </p:sp>
      <p:sp>
        <p:nvSpPr>
          <p:cNvPr id="199687" name="Text Box 7"/>
          <p:cNvSpPr txBox="1">
            <a:spLocks noChangeArrowheads="1"/>
          </p:cNvSpPr>
          <p:nvPr/>
        </p:nvSpPr>
        <p:spPr bwMode="auto">
          <a:xfrm>
            <a:off x="5029200" y="1524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</a:p>
        </p:txBody>
      </p:sp>
      <p:sp>
        <p:nvSpPr>
          <p:cNvPr id="199688" name="Text Box 8"/>
          <p:cNvSpPr txBox="1">
            <a:spLocks noChangeArrowheads="1"/>
          </p:cNvSpPr>
          <p:nvPr/>
        </p:nvSpPr>
        <p:spPr bwMode="auto">
          <a:xfrm>
            <a:off x="4648200" y="5791200"/>
            <a:ext cx="4495800" cy="427038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Source </a:t>
            </a: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of </a:t>
            </a: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income = Use of Income</a:t>
            </a:r>
            <a:endParaRPr lang="en-US" sz="22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99690" name="Text Box 10"/>
          <p:cNvSpPr txBox="1">
            <a:spLocks noChangeArrowheads="1"/>
          </p:cNvSpPr>
          <p:nvPr/>
        </p:nvSpPr>
        <p:spPr bwMode="auto">
          <a:xfrm>
            <a:off x="4267200" y="1600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=</a:t>
            </a:r>
          </a:p>
        </p:txBody>
      </p:sp>
      <p:sp>
        <p:nvSpPr>
          <p:cNvPr id="199691" name="Line 11"/>
          <p:cNvSpPr>
            <a:spLocks noChangeShapeType="1"/>
          </p:cNvSpPr>
          <p:nvPr/>
        </p:nvSpPr>
        <p:spPr bwMode="auto">
          <a:xfrm flipH="1">
            <a:off x="2819400" y="1981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9692" name="Line 12"/>
          <p:cNvSpPr>
            <a:spLocks noChangeShapeType="1"/>
          </p:cNvSpPr>
          <p:nvPr/>
        </p:nvSpPr>
        <p:spPr bwMode="auto">
          <a:xfrm>
            <a:off x="5257800" y="19050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876800" y="4572000"/>
            <a:ext cx="4267200" cy="101566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cs typeface="Angsana New" pitchFamily="18" charset="-34"/>
              </a:rPr>
              <a:t>If we choose income approach, it can be measured from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source of income </a:t>
            </a:r>
            <a:r>
              <a:rPr lang="en-US" sz="2000" dirty="0" smtClean="0">
                <a:cs typeface="Angsana New" pitchFamily="18" charset="-34"/>
              </a:rPr>
              <a:t>or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use of income</a:t>
            </a:r>
            <a:endParaRPr lang="en-US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876800" y="3200400"/>
            <a:ext cx="3429000" cy="1200329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Can be measured by Product, Expenditure, or Income Approaches</a:t>
            </a:r>
            <a:endParaRPr lang="en-US" dirty="0">
              <a:cs typeface="Angsana New" pitchFamily="18" charset="-34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457200" y="3200400"/>
            <a:ext cx="3352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measured by Expenditure approach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9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9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9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4" grpId="0" animBg="1"/>
      <p:bldP spid="199685" grpId="0" animBg="1"/>
      <p:bldP spid="199686" grpId="0"/>
      <p:bldP spid="199687" grpId="0"/>
      <p:bldP spid="199688" grpId="0" animBg="1"/>
      <p:bldP spid="199690" grpId="0"/>
      <p:bldP spid="199691" grpId="0" animBg="1"/>
      <p:bldP spid="199692" grpId="0" animBg="1"/>
      <p:bldP spid="14" grpId="0" animBg="1"/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Line 2"/>
          <p:cNvSpPr>
            <a:spLocks noChangeShapeType="1"/>
          </p:cNvSpPr>
          <p:nvPr/>
        </p:nvSpPr>
        <p:spPr bwMode="auto">
          <a:xfrm flipH="1">
            <a:off x="2362200" y="2667000"/>
            <a:ext cx="457200" cy="6096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0708" name="Text Box 4"/>
          <p:cNvSpPr txBox="1">
            <a:spLocks noChangeArrowheads="1"/>
          </p:cNvSpPr>
          <p:nvPr/>
        </p:nvSpPr>
        <p:spPr bwMode="auto">
          <a:xfrm>
            <a:off x="2362200" y="2667000"/>
            <a:ext cx="1066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cs typeface="Angsana New" pitchFamily="18" charset="-34"/>
              </a:rPr>
              <a:t>C + I</a:t>
            </a:r>
          </a:p>
        </p:txBody>
      </p:sp>
      <p:sp>
        <p:nvSpPr>
          <p:cNvPr id="200709" name="Text Box 5"/>
          <p:cNvSpPr txBox="1">
            <a:spLocks noChangeArrowheads="1"/>
          </p:cNvSpPr>
          <p:nvPr/>
        </p:nvSpPr>
        <p:spPr bwMode="auto">
          <a:xfrm>
            <a:off x="5791200" y="4419600"/>
            <a:ext cx="1676400" cy="52322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Leakage</a:t>
            </a:r>
            <a:endParaRPr lang="en-US" sz="28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00710" name="Text Box 6"/>
          <p:cNvSpPr txBox="1">
            <a:spLocks noChangeArrowheads="1"/>
          </p:cNvSpPr>
          <p:nvPr/>
        </p:nvSpPr>
        <p:spPr bwMode="auto">
          <a:xfrm>
            <a:off x="1676400" y="4495800"/>
            <a:ext cx="1676400" cy="52322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00FF"/>
                </a:solidFill>
                <a:cs typeface="Angsana New" pitchFamily="18" charset="-34"/>
              </a:rPr>
              <a:t>Injection</a:t>
            </a:r>
            <a:endParaRPr lang="en-US" sz="2800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200711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0712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0713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0714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0715" name="Line 11"/>
          <p:cNvSpPr>
            <a:spLocks noChangeShapeType="1"/>
          </p:cNvSpPr>
          <p:nvPr/>
        </p:nvSpPr>
        <p:spPr bwMode="auto">
          <a:xfrm flipH="1">
            <a:off x="2438400" y="3886200"/>
            <a:ext cx="457200" cy="457200"/>
          </a:xfrm>
          <a:prstGeom prst="line">
            <a:avLst/>
          </a:prstGeom>
          <a:noFill/>
          <a:ln w="31750">
            <a:solidFill>
              <a:srgbClr val="8000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0716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0717" name="Text Box 13"/>
          <p:cNvSpPr txBox="1">
            <a:spLocks noChangeArrowheads="1"/>
          </p:cNvSpPr>
          <p:nvPr/>
        </p:nvSpPr>
        <p:spPr bwMode="auto">
          <a:xfrm>
            <a:off x="4876800" y="2667000"/>
            <a:ext cx="1371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cs typeface="Angsana New" pitchFamily="18" charset="-34"/>
              </a:rPr>
              <a:t>C + S</a:t>
            </a:r>
          </a:p>
        </p:txBody>
      </p:sp>
      <p:sp>
        <p:nvSpPr>
          <p:cNvPr id="200718" name="Text Box 14"/>
          <p:cNvSpPr txBox="1">
            <a:spLocks noChangeArrowheads="1"/>
          </p:cNvSpPr>
          <p:nvPr/>
        </p:nvSpPr>
        <p:spPr bwMode="auto">
          <a:xfrm>
            <a:off x="4038600" y="26670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0719" name="Text Box 15"/>
          <p:cNvSpPr txBox="1">
            <a:spLocks noChangeArrowheads="1"/>
          </p:cNvSpPr>
          <p:nvPr/>
        </p:nvSpPr>
        <p:spPr bwMode="auto">
          <a:xfrm>
            <a:off x="2971800" y="3429000"/>
            <a:ext cx="381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cs typeface="Angsana New" pitchFamily="18" charset="-34"/>
              </a:rPr>
              <a:t>I</a:t>
            </a:r>
          </a:p>
        </p:txBody>
      </p:sp>
      <p:sp>
        <p:nvSpPr>
          <p:cNvPr id="200720" name="Text Box 16"/>
          <p:cNvSpPr txBox="1">
            <a:spLocks noChangeArrowheads="1"/>
          </p:cNvSpPr>
          <p:nvPr/>
        </p:nvSpPr>
        <p:spPr bwMode="auto">
          <a:xfrm>
            <a:off x="4038600" y="34290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0721" name="Text Box 17"/>
          <p:cNvSpPr txBox="1">
            <a:spLocks noChangeArrowheads="1"/>
          </p:cNvSpPr>
          <p:nvPr/>
        </p:nvSpPr>
        <p:spPr bwMode="auto">
          <a:xfrm>
            <a:off x="5029200" y="34290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cs typeface="Angsana New" pitchFamily="18" charset="-34"/>
              </a:rPr>
              <a:t>S </a:t>
            </a:r>
          </a:p>
        </p:txBody>
      </p:sp>
      <p:sp>
        <p:nvSpPr>
          <p:cNvPr id="200722" name="Line 18"/>
          <p:cNvSpPr>
            <a:spLocks noChangeShapeType="1"/>
          </p:cNvSpPr>
          <p:nvPr/>
        </p:nvSpPr>
        <p:spPr bwMode="auto">
          <a:xfrm flipH="1">
            <a:off x="4876800" y="2590800"/>
            <a:ext cx="457200" cy="685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0723" name="Line 19"/>
          <p:cNvSpPr>
            <a:spLocks noChangeShapeType="1"/>
          </p:cNvSpPr>
          <p:nvPr/>
        </p:nvSpPr>
        <p:spPr bwMode="auto">
          <a:xfrm>
            <a:off x="5562600" y="3886200"/>
            <a:ext cx="533400" cy="457200"/>
          </a:xfrm>
          <a:prstGeom prst="line">
            <a:avLst/>
          </a:prstGeom>
          <a:noFill/>
          <a:ln w="31750">
            <a:solidFill>
              <a:srgbClr val="8000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0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0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0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0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0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0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0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0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0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0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0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0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0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00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6" grpId="0" animBg="1"/>
      <p:bldP spid="200708" grpId="0"/>
      <p:bldP spid="200709" grpId="0" animBg="1"/>
      <p:bldP spid="200710" grpId="0" animBg="1"/>
      <p:bldP spid="200711" grpId="0"/>
      <p:bldP spid="200712" grpId="0"/>
      <p:bldP spid="200713" grpId="0" animBg="1"/>
      <p:bldP spid="200714" grpId="0"/>
      <p:bldP spid="200715" grpId="0" animBg="1"/>
      <p:bldP spid="200716" grpId="0" animBg="1"/>
      <p:bldP spid="200717" grpId="0"/>
      <p:bldP spid="200718" grpId="0"/>
      <p:bldP spid="200719" grpId="0"/>
      <p:bldP spid="200720" grpId="0"/>
      <p:bldP spid="200721" grpId="0"/>
      <p:bldP spid="200722" grpId="0" animBg="1"/>
      <p:bldP spid="2007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Line 2"/>
          <p:cNvSpPr>
            <a:spLocks noChangeShapeType="1"/>
          </p:cNvSpPr>
          <p:nvPr/>
        </p:nvSpPr>
        <p:spPr bwMode="auto">
          <a:xfrm flipH="1">
            <a:off x="1676400" y="2590800"/>
            <a:ext cx="457200" cy="6096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1732" name="Text Box 4"/>
          <p:cNvSpPr txBox="1">
            <a:spLocks noChangeArrowheads="1"/>
          </p:cNvSpPr>
          <p:nvPr/>
        </p:nvSpPr>
        <p:spPr bwMode="auto">
          <a:xfrm>
            <a:off x="1676400" y="2590800"/>
            <a:ext cx="1981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 smtClean="0">
                <a:cs typeface="Angsana New" pitchFamily="18" charset="-34"/>
              </a:rPr>
              <a:t>C </a:t>
            </a:r>
            <a:r>
              <a:rPr lang="en-US" sz="3200" dirty="0">
                <a:cs typeface="Angsana New" pitchFamily="18" charset="-34"/>
              </a:rPr>
              <a:t>+ I + G</a:t>
            </a:r>
          </a:p>
        </p:txBody>
      </p:sp>
      <p:sp>
        <p:nvSpPr>
          <p:cNvPr id="201733" name="Text Box 5"/>
          <p:cNvSpPr txBox="1">
            <a:spLocks noChangeArrowheads="1"/>
          </p:cNvSpPr>
          <p:nvPr/>
        </p:nvSpPr>
        <p:spPr bwMode="auto">
          <a:xfrm>
            <a:off x="5791200" y="4648200"/>
            <a:ext cx="1676400" cy="52322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Leakage</a:t>
            </a:r>
            <a:endParaRPr lang="en-US" sz="28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01734" name="Text Box 6"/>
          <p:cNvSpPr txBox="1">
            <a:spLocks noChangeArrowheads="1"/>
          </p:cNvSpPr>
          <p:nvPr/>
        </p:nvSpPr>
        <p:spPr bwMode="auto">
          <a:xfrm>
            <a:off x="1524000" y="4648200"/>
            <a:ext cx="1676400" cy="52322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00FF"/>
                </a:solidFill>
                <a:cs typeface="Angsana New" pitchFamily="18" charset="-34"/>
              </a:rPr>
              <a:t>Injection</a:t>
            </a:r>
            <a:endParaRPr lang="en-US" sz="2800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201735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1736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1737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1738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1739" name="Line 11"/>
          <p:cNvSpPr>
            <a:spLocks noChangeShapeType="1"/>
          </p:cNvSpPr>
          <p:nvPr/>
        </p:nvSpPr>
        <p:spPr bwMode="auto">
          <a:xfrm flipH="1">
            <a:off x="2362200" y="4038600"/>
            <a:ext cx="457200" cy="457200"/>
          </a:xfrm>
          <a:prstGeom prst="line">
            <a:avLst/>
          </a:prstGeom>
          <a:noFill/>
          <a:ln w="31750">
            <a:solidFill>
              <a:srgbClr val="8000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1740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1741" name="Text Box 13"/>
          <p:cNvSpPr txBox="1">
            <a:spLocks noChangeArrowheads="1"/>
          </p:cNvSpPr>
          <p:nvPr/>
        </p:nvSpPr>
        <p:spPr bwMode="auto">
          <a:xfrm>
            <a:off x="5029200" y="2590800"/>
            <a:ext cx="2362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 smtClean="0">
                <a:cs typeface="Angsana New" pitchFamily="18" charset="-34"/>
              </a:rPr>
              <a:t>C </a:t>
            </a:r>
            <a:r>
              <a:rPr lang="en-US" sz="3200" dirty="0">
                <a:cs typeface="Angsana New" pitchFamily="18" charset="-34"/>
              </a:rPr>
              <a:t>+ </a:t>
            </a:r>
            <a:r>
              <a:rPr lang="en-US" sz="3200" dirty="0" smtClean="0">
                <a:cs typeface="Angsana New" pitchFamily="18" charset="-34"/>
              </a:rPr>
              <a:t>S </a:t>
            </a:r>
            <a:r>
              <a:rPr lang="en-US" sz="3200" dirty="0">
                <a:cs typeface="Angsana New" pitchFamily="18" charset="-34"/>
              </a:rPr>
              <a:t>+ T </a:t>
            </a:r>
          </a:p>
        </p:txBody>
      </p:sp>
      <p:sp>
        <p:nvSpPr>
          <p:cNvPr id="201742" name="Text Box 14"/>
          <p:cNvSpPr txBox="1">
            <a:spLocks noChangeArrowheads="1"/>
          </p:cNvSpPr>
          <p:nvPr/>
        </p:nvSpPr>
        <p:spPr bwMode="auto">
          <a:xfrm>
            <a:off x="4038600" y="26670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1743" name="Text Box 15"/>
          <p:cNvSpPr txBox="1">
            <a:spLocks noChangeArrowheads="1"/>
          </p:cNvSpPr>
          <p:nvPr/>
        </p:nvSpPr>
        <p:spPr bwMode="auto">
          <a:xfrm>
            <a:off x="2438400" y="3429000"/>
            <a:ext cx="1143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cs typeface="Angsana New" pitchFamily="18" charset="-34"/>
              </a:rPr>
              <a:t>I + G</a:t>
            </a:r>
          </a:p>
        </p:txBody>
      </p:sp>
      <p:sp>
        <p:nvSpPr>
          <p:cNvPr id="201744" name="Text Box 16"/>
          <p:cNvSpPr txBox="1">
            <a:spLocks noChangeArrowheads="1"/>
          </p:cNvSpPr>
          <p:nvPr/>
        </p:nvSpPr>
        <p:spPr bwMode="auto">
          <a:xfrm>
            <a:off x="4038600" y="34290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1745" name="Text Box 17"/>
          <p:cNvSpPr txBox="1">
            <a:spLocks noChangeArrowheads="1"/>
          </p:cNvSpPr>
          <p:nvPr/>
        </p:nvSpPr>
        <p:spPr bwMode="auto">
          <a:xfrm>
            <a:off x="4953000" y="3429000"/>
            <a:ext cx="1371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 smtClean="0">
                <a:cs typeface="Angsana New" pitchFamily="18" charset="-34"/>
              </a:rPr>
              <a:t>S </a:t>
            </a:r>
            <a:r>
              <a:rPr lang="en-US" sz="3200" dirty="0">
                <a:cs typeface="Angsana New" pitchFamily="18" charset="-34"/>
              </a:rPr>
              <a:t>+ T</a:t>
            </a:r>
          </a:p>
        </p:txBody>
      </p:sp>
      <p:sp>
        <p:nvSpPr>
          <p:cNvPr id="201746" name="Line 18"/>
          <p:cNvSpPr>
            <a:spLocks noChangeShapeType="1"/>
          </p:cNvSpPr>
          <p:nvPr/>
        </p:nvSpPr>
        <p:spPr bwMode="auto">
          <a:xfrm flipH="1">
            <a:off x="5029200" y="2514600"/>
            <a:ext cx="457200" cy="685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1747" name="Line 19"/>
          <p:cNvSpPr>
            <a:spLocks noChangeShapeType="1"/>
          </p:cNvSpPr>
          <p:nvPr/>
        </p:nvSpPr>
        <p:spPr bwMode="auto">
          <a:xfrm>
            <a:off x="5638800" y="4038600"/>
            <a:ext cx="533400" cy="457200"/>
          </a:xfrm>
          <a:prstGeom prst="line">
            <a:avLst/>
          </a:prstGeom>
          <a:noFill/>
          <a:ln w="31750">
            <a:solidFill>
              <a:srgbClr val="8000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1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1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1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1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1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1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1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1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1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1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1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1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01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0" grpId="0" animBg="1"/>
      <p:bldP spid="201732" grpId="0"/>
      <p:bldP spid="201733" grpId="0" animBg="1"/>
      <p:bldP spid="201734" grpId="0" animBg="1"/>
      <p:bldP spid="201735" grpId="0"/>
      <p:bldP spid="201736" grpId="0"/>
      <p:bldP spid="201737" grpId="0" animBg="1"/>
      <p:bldP spid="201738" grpId="0"/>
      <p:bldP spid="201739" grpId="0" animBg="1"/>
      <p:bldP spid="201740" grpId="0" animBg="1"/>
      <p:bldP spid="201741" grpId="0"/>
      <p:bldP spid="201742" grpId="0"/>
      <p:bldP spid="201743" grpId="0"/>
      <p:bldP spid="201744" grpId="0"/>
      <p:bldP spid="201745" grpId="0"/>
      <p:bldP spid="201746" grpId="0" animBg="1"/>
      <p:bldP spid="20174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Line 2"/>
          <p:cNvSpPr>
            <a:spLocks noChangeShapeType="1"/>
          </p:cNvSpPr>
          <p:nvPr/>
        </p:nvSpPr>
        <p:spPr bwMode="auto">
          <a:xfrm flipH="1">
            <a:off x="609600" y="2514600"/>
            <a:ext cx="457200" cy="6096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2756" name="Text Box 4"/>
          <p:cNvSpPr txBox="1">
            <a:spLocks noChangeArrowheads="1"/>
          </p:cNvSpPr>
          <p:nvPr/>
        </p:nvSpPr>
        <p:spPr bwMode="auto">
          <a:xfrm>
            <a:off x="533400" y="2590800"/>
            <a:ext cx="3429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 smtClean="0">
                <a:cs typeface="Angsana New" pitchFamily="18" charset="-34"/>
              </a:rPr>
              <a:t>C </a:t>
            </a:r>
            <a:r>
              <a:rPr lang="en-US" sz="3200" dirty="0">
                <a:cs typeface="Angsana New" pitchFamily="18" charset="-34"/>
              </a:rPr>
              <a:t>+ I + G</a:t>
            </a:r>
            <a:r>
              <a:rPr lang="th-TH" sz="3200" dirty="0">
                <a:cs typeface="Angsana New" pitchFamily="18" charset="-34"/>
              </a:rPr>
              <a:t> </a:t>
            </a:r>
            <a:r>
              <a:rPr lang="en-US" sz="3200" dirty="0">
                <a:cs typeface="Angsana New" pitchFamily="18" charset="-34"/>
              </a:rPr>
              <a:t>+ X - M</a:t>
            </a:r>
          </a:p>
        </p:txBody>
      </p:sp>
      <p:sp>
        <p:nvSpPr>
          <p:cNvPr id="202757" name="Text Box 5"/>
          <p:cNvSpPr txBox="1">
            <a:spLocks noChangeArrowheads="1"/>
          </p:cNvSpPr>
          <p:nvPr/>
        </p:nvSpPr>
        <p:spPr bwMode="auto">
          <a:xfrm>
            <a:off x="5867400" y="4572000"/>
            <a:ext cx="1676400" cy="52322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Leakage</a:t>
            </a:r>
            <a:endParaRPr lang="en-US" sz="28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02758" name="Text Box 6"/>
          <p:cNvSpPr txBox="1">
            <a:spLocks noChangeArrowheads="1"/>
          </p:cNvSpPr>
          <p:nvPr/>
        </p:nvSpPr>
        <p:spPr bwMode="auto">
          <a:xfrm>
            <a:off x="1600200" y="4572000"/>
            <a:ext cx="1752600" cy="52322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00FF"/>
                </a:solidFill>
                <a:cs typeface="Angsana New" pitchFamily="18" charset="-34"/>
              </a:rPr>
              <a:t>Injection</a:t>
            </a:r>
            <a:endParaRPr lang="en-US" sz="2800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202759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DAE</a:t>
            </a:r>
          </a:p>
        </p:txBody>
      </p:sp>
      <p:sp>
        <p:nvSpPr>
          <p:cNvPr id="202760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2761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2762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2763" name="Line 11"/>
          <p:cNvSpPr>
            <a:spLocks noChangeShapeType="1"/>
          </p:cNvSpPr>
          <p:nvPr/>
        </p:nvSpPr>
        <p:spPr bwMode="auto">
          <a:xfrm flipH="1">
            <a:off x="2362200" y="4038600"/>
            <a:ext cx="457200" cy="457200"/>
          </a:xfrm>
          <a:prstGeom prst="line">
            <a:avLst/>
          </a:prstGeom>
          <a:noFill/>
          <a:ln w="31750">
            <a:solidFill>
              <a:srgbClr val="8000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2764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2765" name="Text Box 13"/>
          <p:cNvSpPr txBox="1">
            <a:spLocks noChangeArrowheads="1"/>
          </p:cNvSpPr>
          <p:nvPr/>
        </p:nvSpPr>
        <p:spPr bwMode="auto">
          <a:xfrm>
            <a:off x="4724400" y="2590800"/>
            <a:ext cx="228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 smtClean="0">
                <a:cs typeface="Angsana New" pitchFamily="18" charset="-34"/>
              </a:rPr>
              <a:t>C </a:t>
            </a:r>
            <a:r>
              <a:rPr lang="en-US" sz="3200" dirty="0">
                <a:cs typeface="Angsana New" pitchFamily="18" charset="-34"/>
              </a:rPr>
              <a:t>+ </a:t>
            </a:r>
            <a:r>
              <a:rPr lang="en-US" sz="3200" dirty="0" smtClean="0">
                <a:cs typeface="Angsana New" pitchFamily="18" charset="-34"/>
              </a:rPr>
              <a:t>S </a:t>
            </a:r>
            <a:r>
              <a:rPr lang="en-US" sz="3200" dirty="0">
                <a:cs typeface="Angsana New" pitchFamily="18" charset="-34"/>
              </a:rPr>
              <a:t>+ T </a:t>
            </a:r>
          </a:p>
        </p:txBody>
      </p:sp>
      <p:sp>
        <p:nvSpPr>
          <p:cNvPr id="202766" name="Text Box 14"/>
          <p:cNvSpPr txBox="1">
            <a:spLocks noChangeArrowheads="1"/>
          </p:cNvSpPr>
          <p:nvPr/>
        </p:nvSpPr>
        <p:spPr bwMode="auto">
          <a:xfrm>
            <a:off x="4038600" y="26670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2767" name="Text Box 15"/>
          <p:cNvSpPr txBox="1">
            <a:spLocks noChangeArrowheads="1"/>
          </p:cNvSpPr>
          <p:nvPr/>
        </p:nvSpPr>
        <p:spPr bwMode="auto">
          <a:xfrm>
            <a:off x="1981200" y="3429000"/>
            <a:ext cx="1905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cs typeface="Angsana New" pitchFamily="18" charset="-34"/>
              </a:rPr>
              <a:t>I + G + X</a:t>
            </a:r>
          </a:p>
        </p:txBody>
      </p:sp>
      <p:sp>
        <p:nvSpPr>
          <p:cNvPr id="202768" name="Text Box 16"/>
          <p:cNvSpPr txBox="1">
            <a:spLocks noChangeArrowheads="1"/>
          </p:cNvSpPr>
          <p:nvPr/>
        </p:nvSpPr>
        <p:spPr bwMode="auto">
          <a:xfrm>
            <a:off x="4038600" y="34290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2769" name="Text Box 17"/>
          <p:cNvSpPr txBox="1">
            <a:spLocks noChangeArrowheads="1"/>
          </p:cNvSpPr>
          <p:nvPr/>
        </p:nvSpPr>
        <p:spPr bwMode="auto">
          <a:xfrm>
            <a:off x="4724400" y="3429000"/>
            <a:ext cx="2209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 smtClean="0">
                <a:cs typeface="Angsana New" pitchFamily="18" charset="-34"/>
              </a:rPr>
              <a:t>S </a:t>
            </a:r>
            <a:r>
              <a:rPr lang="en-US" sz="3200" dirty="0">
                <a:cs typeface="Angsana New" pitchFamily="18" charset="-34"/>
              </a:rPr>
              <a:t>+ T + M</a:t>
            </a:r>
          </a:p>
        </p:txBody>
      </p:sp>
      <p:sp>
        <p:nvSpPr>
          <p:cNvPr id="202770" name="Line 18"/>
          <p:cNvSpPr>
            <a:spLocks noChangeShapeType="1"/>
          </p:cNvSpPr>
          <p:nvPr/>
        </p:nvSpPr>
        <p:spPr bwMode="auto">
          <a:xfrm flipH="1">
            <a:off x="4724400" y="2514600"/>
            <a:ext cx="457200" cy="685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2771" name="Line 19"/>
          <p:cNvSpPr>
            <a:spLocks noChangeShapeType="1"/>
          </p:cNvSpPr>
          <p:nvPr/>
        </p:nvSpPr>
        <p:spPr bwMode="auto">
          <a:xfrm>
            <a:off x="5638800" y="4038600"/>
            <a:ext cx="533400" cy="457200"/>
          </a:xfrm>
          <a:prstGeom prst="line">
            <a:avLst/>
          </a:prstGeom>
          <a:noFill/>
          <a:ln w="31750">
            <a:solidFill>
              <a:srgbClr val="8000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2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2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2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2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2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2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2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2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2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2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2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2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2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02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4" grpId="0" animBg="1"/>
      <p:bldP spid="202756" grpId="0"/>
      <p:bldP spid="202757" grpId="0" animBg="1"/>
      <p:bldP spid="202758" grpId="0" animBg="1"/>
      <p:bldP spid="202759" grpId="0"/>
      <p:bldP spid="202760" grpId="0"/>
      <p:bldP spid="202761" grpId="0" animBg="1"/>
      <p:bldP spid="202762" grpId="0"/>
      <p:bldP spid="202763" grpId="0" animBg="1"/>
      <p:bldP spid="202764" grpId="0" animBg="1"/>
      <p:bldP spid="202765" grpId="0"/>
      <p:bldP spid="202766" grpId="0"/>
      <p:bldP spid="202767" grpId="0"/>
      <p:bldP spid="202768" grpId="0"/>
      <p:bldP spid="202769" grpId="0"/>
      <p:bldP spid="202770" grpId="0" animBg="1"/>
      <p:bldP spid="20277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00430" y="1214422"/>
            <a:ext cx="2143140" cy="50006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Foreign Sector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0892" y="3071810"/>
            <a:ext cx="1928826" cy="5000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Households</a:t>
            </a:r>
          </a:p>
        </p:txBody>
      </p:sp>
      <p:sp>
        <p:nvSpPr>
          <p:cNvPr id="6" name="Rectangle 5"/>
          <p:cNvSpPr/>
          <p:nvPr/>
        </p:nvSpPr>
        <p:spPr>
          <a:xfrm>
            <a:off x="357158" y="3071810"/>
            <a:ext cx="1428760" cy="5000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Firms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64" y="3071810"/>
            <a:ext cx="3133748" cy="500066"/>
          </a:xfrm>
          <a:prstGeom prst="rect">
            <a:avLst/>
          </a:prstGeom>
          <a:solidFill>
            <a:srgbClr val="FFFF9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 smtClean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Financial Institutions</a:t>
            </a:r>
          </a:p>
          <a:p>
            <a:pPr algn="ctr"/>
            <a:endParaRPr lang="en-US" sz="2400" b="1" dirty="0" smtClean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71868" y="5357826"/>
            <a:ext cx="2143140" cy="5000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Government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0" y="2786058"/>
            <a:ext cx="127160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Saving (S)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357290" y="2786058"/>
            <a:ext cx="178595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Investment (I)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2" name="Curved Down Arrow 21"/>
          <p:cNvSpPr/>
          <p:nvPr/>
        </p:nvSpPr>
        <p:spPr>
          <a:xfrm>
            <a:off x="1000100" y="2428868"/>
            <a:ext cx="7072362" cy="500066"/>
          </a:xfrm>
          <a:prstGeom prst="curvedDownArrow">
            <a:avLst>
              <a:gd name="adj1" fmla="val 0"/>
              <a:gd name="adj2" fmla="val 50000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571736" y="2071678"/>
            <a:ext cx="414340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Wage, Rent, Interest, Profit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4" name="Curved Down Arrow 23"/>
          <p:cNvSpPr/>
          <p:nvPr/>
        </p:nvSpPr>
        <p:spPr>
          <a:xfrm rot="10800000">
            <a:off x="928662" y="3714752"/>
            <a:ext cx="7072362" cy="500066"/>
          </a:xfrm>
          <a:prstGeom prst="curvedDownArrow">
            <a:avLst>
              <a:gd name="adj1" fmla="val 0"/>
              <a:gd name="adj2" fmla="val 50000"/>
              <a:gd name="adj3" fmla="val 33311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214546" y="4214818"/>
            <a:ext cx="471490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Payment for Goods &amp;Service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36" name="Curved Connector 35"/>
          <p:cNvCxnSpPr/>
          <p:nvPr/>
        </p:nvCxnSpPr>
        <p:spPr>
          <a:xfrm rot="5400000">
            <a:off x="-32" y="2285198"/>
            <a:ext cx="157163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785786" y="150017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-178627" y="4607727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Curved Connector 43"/>
          <p:cNvCxnSpPr/>
          <p:nvPr/>
        </p:nvCxnSpPr>
        <p:spPr>
          <a:xfrm>
            <a:off x="785786" y="5572140"/>
            <a:ext cx="271305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Curved Connector 53"/>
          <p:cNvCxnSpPr/>
          <p:nvPr/>
        </p:nvCxnSpPr>
        <p:spPr>
          <a:xfrm rot="5400000" flipH="1" flipV="1">
            <a:off x="-535818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71472" y="5784866"/>
            <a:ext cx="292895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1428728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7224" y="5929330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64" name="Straight Connector 63"/>
          <p:cNvCxnSpPr/>
          <p:nvPr/>
        </p:nvCxnSpPr>
        <p:spPr>
          <a:xfrm rot="5400000">
            <a:off x="7250130" y="4606933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5" name="Curved Connector 64"/>
          <p:cNvCxnSpPr/>
          <p:nvPr/>
        </p:nvCxnSpPr>
        <p:spPr>
          <a:xfrm rot="10800000" flipV="1">
            <a:off x="5786446" y="5572140"/>
            <a:ext cx="2428892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786446" y="578645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Curved Connector 70"/>
          <p:cNvCxnSpPr/>
          <p:nvPr/>
        </p:nvCxnSpPr>
        <p:spPr>
          <a:xfrm rot="5400000" flipH="1" flipV="1">
            <a:off x="7322363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6143636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74" name="Curved Connector 73"/>
          <p:cNvCxnSpPr/>
          <p:nvPr/>
        </p:nvCxnSpPr>
        <p:spPr>
          <a:xfrm rot="10800000" flipV="1">
            <a:off x="5643570" y="1500173"/>
            <a:ext cx="2643206" cy="9525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rot="5400000">
            <a:off x="7500958" y="2285992"/>
            <a:ext cx="157163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>
          <a:xfrm>
            <a:off x="6019800" y="1066800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Import (M)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1357290" y="1071546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ea typeface="Cambria Math" pitchFamily="18" charset="0"/>
                <a:cs typeface="Andalus" pitchFamily="18" charset="-78"/>
              </a:rPr>
              <a:t>Export (X)</a:t>
            </a:r>
            <a:endParaRPr lang="th-TH" sz="2000" dirty="0">
              <a:latin typeface="Franklin Gothic Medium" pitchFamily="34" charset="0"/>
              <a:ea typeface="Cambria Math" pitchFamily="18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858016" y="357166"/>
            <a:ext cx="1714512" cy="357190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Withdrawal 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428728" y="357166"/>
            <a:ext cx="1643074" cy="357190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Injection  </a:t>
            </a:r>
          </a:p>
        </p:txBody>
      </p:sp>
      <p:sp>
        <p:nvSpPr>
          <p:cNvPr id="85" name="Plus 84"/>
          <p:cNvSpPr/>
          <p:nvPr/>
        </p:nvSpPr>
        <p:spPr>
          <a:xfrm>
            <a:off x="2714612" y="1071546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86" name="Minus 85"/>
          <p:cNvSpPr/>
          <p:nvPr/>
        </p:nvSpPr>
        <p:spPr>
          <a:xfrm>
            <a:off x="7500958" y="1000108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3" name="Plus 92"/>
          <p:cNvSpPr/>
          <p:nvPr/>
        </p:nvSpPr>
        <p:spPr>
          <a:xfrm>
            <a:off x="428596" y="285728"/>
            <a:ext cx="642942" cy="571504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4" name="Minus 93"/>
          <p:cNvSpPr/>
          <p:nvPr/>
        </p:nvSpPr>
        <p:spPr>
          <a:xfrm>
            <a:off x="5929322" y="285728"/>
            <a:ext cx="714380" cy="571504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9" name="Plus 98"/>
          <p:cNvSpPr/>
          <p:nvPr/>
        </p:nvSpPr>
        <p:spPr>
          <a:xfrm>
            <a:off x="7572396" y="592933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0" name="Plus 99"/>
          <p:cNvSpPr/>
          <p:nvPr/>
        </p:nvSpPr>
        <p:spPr>
          <a:xfrm>
            <a:off x="2786050" y="6000768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1" name="Plus 100"/>
          <p:cNvSpPr/>
          <p:nvPr/>
        </p:nvSpPr>
        <p:spPr>
          <a:xfrm>
            <a:off x="3000364" y="271462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3" name="Minus 102"/>
          <p:cNvSpPr/>
          <p:nvPr/>
        </p:nvSpPr>
        <p:spPr>
          <a:xfrm>
            <a:off x="7286644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4" name="Minus 103"/>
          <p:cNvSpPr/>
          <p:nvPr/>
        </p:nvSpPr>
        <p:spPr>
          <a:xfrm>
            <a:off x="2571736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5" name="Minus 104"/>
          <p:cNvSpPr/>
          <p:nvPr/>
        </p:nvSpPr>
        <p:spPr>
          <a:xfrm>
            <a:off x="7143768" y="2714620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5786446" y="6000768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107" name="Curved Connector 106"/>
          <p:cNvCxnSpPr/>
          <p:nvPr/>
        </p:nvCxnSpPr>
        <p:spPr>
          <a:xfrm rot="10800000">
            <a:off x="6224598" y="3355974"/>
            <a:ext cx="633418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1" name="Curved Connector 110"/>
          <p:cNvCxnSpPr/>
          <p:nvPr/>
        </p:nvCxnSpPr>
        <p:spPr>
          <a:xfrm rot="10800000">
            <a:off x="1928796" y="3357562"/>
            <a:ext cx="928693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3" name="Equal 112"/>
          <p:cNvSpPr/>
          <p:nvPr/>
        </p:nvSpPr>
        <p:spPr>
          <a:xfrm>
            <a:off x="4143372" y="285728"/>
            <a:ext cx="1000132" cy="500066"/>
          </a:xfrm>
          <a:prstGeom prst="mathEqual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2971800"/>
            <a:ext cx="3352800" cy="3276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  </a:t>
            </a:r>
            <a:r>
              <a:rPr lang="en-US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400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–</a:t>
            </a:r>
            <a:r>
              <a:rPr lang="en-US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C</a:t>
            </a:r>
          </a:p>
          <a:p>
            <a:pPr>
              <a:buFontTx/>
              <a:buNone/>
            </a:pPr>
            <a:r>
              <a:rPr lang="en-US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	    =  Y - C</a:t>
            </a:r>
            <a:endParaRPr lang="en-US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en-US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4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en-US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en-US" sz="24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79" name="Text Box 3"/>
          <p:cNvSpPr txBox="1">
            <a:spLocks noChangeArrowheads="1"/>
          </p:cNvSpPr>
          <p:nvPr/>
        </p:nvSpPr>
        <p:spPr bwMode="auto">
          <a:xfrm>
            <a:off x="685800" y="1752600"/>
            <a:ext cx="32766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 smtClean="0"/>
              <a:t>bY</a:t>
            </a:r>
            <a:r>
              <a:rPr lang="en-US" baseline="30000" dirty="0" err="1" smtClean="0">
                <a:latin typeface="Times New Roman" pitchFamily="18" charset="0"/>
              </a:rPr>
              <a:t>d</a:t>
            </a:r>
            <a:r>
              <a:rPr lang="en-US" dirty="0" smtClean="0">
                <a:latin typeface="Times New Roman" pitchFamily="18" charset="0"/>
              </a:rPr>
              <a:t> = </a:t>
            </a:r>
            <a:r>
              <a:rPr lang="en-US" dirty="0" smtClean="0"/>
              <a:t>C</a:t>
            </a:r>
            <a:r>
              <a:rPr lang="en-US" baseline="-25000" dirty="0" smtClean="0"/>
              <a:t>a</a:t>
            </a:r>
            <a:r>
              <a:rPr lang="en-US" dirty="0" smtClean="0"/>
              <a:t>+ </a:t>
            </a:r>
            <a:r>
              <a:rPr lang="en-US" dirty="0" err="1" smtClean="0"/>
              <a:t>bY</a:t>
            </a:r>
            <a:r>
              <a:rPr lang="en-US" dirty="0" smtClean="0">
                <a:latin typeface="Times New Roman" pitchFamily="18" charset="0"/>
              </a:rPr>
              <a:t> 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203780" name="Text Box 4"/>
          <p:cNvSpPr txBox="1">
            <a:spLocks noChangeArrowheads="1"/>
          </p:cNvSpPr>
          <p:nvPr/>
        </p:nvSpPr>
        <p:spPr bwMode="auto">
          <a:xfrm>
            <a:off x="685800" y="22860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81" name="Rectangle 5"/>
          <p:cNvSpPr>
            <a:spLocks noChangeArrowheads="1"/>
          </p:cNvSpPr>
          <p:nvPr/>
        </p:nvSpPr>
        <p:spPr bwMode="auto">
          <a:xfrm>
            <a:off x="4724400" y="1600200"/>
            <a:ext cx="4114800" cy="434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lnSpc>
                <a:spcPct val="7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</a:t>
            </a:r>
            <a:r>
              <a:rPr lang="en-US" dirty="0">
                <a:cs typeface="Angsana New" pitchFamily="18" charset="-34"/>
              </a:rPr>
              <a:t>I  =  S</a:t>
            </a:r>
            <a:endParaRPr lang="th-TH" dirty="0"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8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</a:t>
            </a:r>
            <a:r>
              <a:rPr lang="en-US" b="1" dirty="0">
                <a:solidFill>
                  <a:srgbClr val="0000FF"/>
                </a:solidFill>
              </a:rPr>
              <a:t>Y</a:t>
            </a:r>
            <a:r>
              <a:rPr lang="en-US" b="1" baseline="-25000" dirty="0">
                <a:solidFill>
                  <a:srgbClr val="0000FF"/>
                </a:solidFill>
              </a:rPr>
              <a:t>E</a:t>
            </a:r>
            <a:r>
              <a:rPr lang="en-US" sz="2800" b="1" baseline="-25000" dirty="0">
                <a:solidFill>
                  <a:srgbClr val="0000FF"/>
                </a:solidFill>
              </a:rPr>
              <a:t>  </a:t>
            </a:r>
            <a:r>
              <a:rPr lang="en-US" b="1" dirty="0">
                <a:solidFill>
                  <a:srgbClr val="0000FF"/>
                </a:solidFill>
              </a:rPr>
              <a:t>=</a:t>
            </a:r>
            <a:r>
              <a:rPr lang="th-TH" b="1" dirty="0">
                <a:solidFill>
                  <a:srgbClr val="0000FF"/>
                </a:solidFill>
              </a:rPr>
              <a:t> 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u="sng" dirty="0">
                <a:solidFill>
                  <a:srgbClr val="0000FF"/>
                </a:solidFill>
              </a:rPr>
              <a:t>   1    </a:t>
            </a:r>
            <a:r>
              <a:rPr lang="en-US" b="1" dirty="0">
                <a:solidFill>
                  <a:srgbClr val="0000FF"/>
                </a:solidFill>
              </a:rPr>
              <a:t> (C</a:t>
            </a:r>
            <a:r>
              <a:rPr lang="en-US" b="1" baseline="-25000" dirty="0">
                <a:solidFill>
                  <a:srgbClr val="0000FF"/>
                </a:solidFill>
              </a:rPr>
              <a:t>a </a:t>
            </a:r>
            <a:r>
              <a:rPr lang="en-US" b="1" dirty="0">
                <a:solidFill>
                  <a:srgbClr val="0000FF"/>
                </a:solidFill>
              </a:rPr>
              <a:t>+ </a:t>
            </a:r>
            <a:r>
              <a:rPr lang="en-US" b="1" baseline="-25000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I</a:t>
            </a:r>
            <a:r>
              <a:rPr lang="en-US" b="1" baseline="-25000" dirty="0" err="1">
                <a:solidFill>
                  <a:srgbClr val="0000FF"/>
                </a:solidFill>
              </a:rPr>
              <a:t>a</a:t>
            </a:r>
            <a:r>
              <a:rPr lang="en-US" b="1" dirty="0">
                <a:solidFill>
                  <a:srgbClr val="0000FF"/>
                </a:solidFill>
              </a:rPr>
              <a:t>)</a:t>
            </a:r>
            <a:endParaRPr lang="th-TH" b="1" dirty="0">
              <a:solidFill>
                <a:srgbClr val="0000FF"/>
              </a:solidFill>
            </a:endParaRP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baseline="-25000" dirty="0">
                <a:solidFill>
                  <a:srgbClr val="0000FF"/>
                </a:solidFill>
              </a:rPr>
              <a:t>                           </a:t>
            </a:r>
            <a:r>
              <a:rPr lang="en-US" b="1" dirty="0">
                <a:solidFill>
                  <a:srgbClr val="0000FF"/>
                </a:solidFill>
              </a:rPr>
              <a:t>1 - b</a:t>
            </a:r>
            <a:endParaRPr lang="th-TH" b="1" baseline="-25000" dirty="0">
              <a:solidFill>
                <a:srgbClr val="0000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Suppose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Y – T = Y 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3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37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37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37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37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37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37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37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37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3" name="Line 3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4" name="Line 4"/>
          <p:cNvSpPr>
            <a:spLocks noChangeShapeType="1"/>
          </p:cNvSpPr>
          <p:nvPr/>
        </p:nvSpPr>
        <p:spPr bwMode="auto">
          <a:xfrm flipV="1">
            <a:off x="1828800" y="2362200"/>
            <a:ext cx="3962400" cy="2362200"/>
          </a:xfrm>
          <a:prstGeom prst="line">
            <a:avLst/>
          </a:prstGeom>
          <a:noFill/>
          <a:ln w="22225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54102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06" name="Rectangle 6"/>
          <p:cNvSpPr>
            <a:spLocks noChangeArrowheads="1"/>
          </p:cNvSpPr>
          <p:nvPr/>
        </p:nvSpPr>
        <p:spPr bwMode="auto">
          <a:xfrm>
            <a:off x="4572000" y="38100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Y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04807" name="Rectangle 7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I,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08" name="Rectangle 8"/>
          <p:cNvSpPr>
            <a:spLocks noChangeArrowheads="1"/>
          </p:cNvSpPr>
          <p:nvPr/>
        </p:nvSpPr>
        <p:spPr bwMode="auto">
          <a:xfrm>
            <a:off x="5562600" y="19812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S = - C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 + (1-b)Y</a:t>
            </a:r>
          </a:p>
        </p:txBody>
      </p:sp>
      <p:sp>
        <p:nvSpPr>
          <p:cNvPr id="204809" name="Rectangle 9"/>
          <p:cNvSpPr>
            <a:spLocks noChangeArrowheads="1"/>
          </p:cNvSpPr>
          <p:nvPr/>
        </p:nvSpPr>
        <p:spPr bwMode="auto">
          <a:xfrm>
            <a:off x="990600" y="4648200"/>
            <a:ext cx="903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– C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endParaRPr lang="en-US" sz="2000" b="1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04810" name="Rectangle 1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11" name="Line 11"/>
          <p:cNvSpPr>
            <a:spLocks noChangeShapeType="1"/>
          </p:cNvSpPr>
          <p:nvPr/>
        </p:nvSpPr>
        <p:spPr bwMode="auto">
          <a:xfrm>
            <a:off x="1828800" y="2971800"/>
            <a:ext cx="3886200" cy="0"/>
          </a:xfrm>
          <a:prstGeom prst="line">
            <a:avLst/>
          </a:prstGeom>
          <a:noFill/>
          <a:ln w="22225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12" name="Rectangle 12"/>
          <p:cNvSpPr>
            <a:spLocks noChangeArrowheads="1"/>
          </p:cNvSpPr>
          <p:nvPr/>
        </p:nvSpPr>
        <p:spPr bwMode="auto">
          <a:xfrm>
            <a:off x="5791200" y="28194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I = I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</a:t>
            </a:r>
          </a:p>
        </p:txBody>
      </p:sp>
      <p:sp>
        <p:nvSpPr>
          <p:cNvPr id="204813" name="Line 13"/>
          <p:cNvSpPr>
            <a:spLocks noChangeShapeType="1"/>
          </p:cNvSpPr>
          <p:nvPr/>
        </p:nvSpPr>
        <p:spPr bwMode="auto">
          <a:xfrm>
            <a:off x="4800600" y="2971800"/>
            <a:ext cx="0" cy="7620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15" name="Rectangle 15"/>
          <p:cNvSpPr>
            <a:spLocks noChangeArrowheads="1"/>
          </p:cNvSpPr>
          <p:nvPr/>
        </p:nvSpPr>
        <p:spPr bwMode="auto">
          <a:xfrm>
            <a:off x="4419600" y="2590800"/>
            <a:ext cx="70485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15400" cy="1295400"/>
          </a:xfrm>
        </p:spPr>
        <p:txBody>
          <a:bodyPr/>
          <a:lstStyle/>
          <a:p>
            <a:r>
              <a:rPr lang="en-US" sz="2800" b="1" dirty="0" smtClean="0">
                <a:solidFill>
                  <a:schemeClr val="accent2"/>
                </a:solidFill>
              </a:rPr>
              <a:t>Explain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chemeClr val="accent2"/>
                </a:solidFill>
              </a:rPr>
              <a:t>adjustment to equilibrium</a:t>
            </a:r>
            <a:br>
              <a:rPr lang="en-US" sz="2800" b="1" dirty="0" smtClean="0">
                <a:solidFill>
                  <a:schemeClr val="accent2"/>
                </a:solidFill>
              </a:rPr>
            </a:b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2590800" y="4419600"/>
            <a:ext cx="51816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Explanation similar to Y = DAE approach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2286000" y="50292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When </a:t>
            </a: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&gt; S </a:t>
            </a:r>
            <a:r>
              <a:rPr lang="en-US" sz="2200" dirty="0" smtClean="0">
                <a:cs typeface="Angsana New" pitchFamily="18" charset="-34"/>
              </a:rPr>
              <a:t>(injection &gt; leakage)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3" name="AutoShape 15"/>
          <p:cNvSpPr>
            <a:spLocks noChangeArrowheads="1"/>
          </p:cNvSpPr>
          <p:nvPr/>
        </p:nvSpPr>
        <p:spPr bwMode="auto">
          <a:xfrm>
            <a:off x="6553200" y="5105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7010400" y="50292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chemeClr val="accent2"/>
                </a:solidFill>
                <a:cs typeface="Angsana New" pitchFamily="18" charset="-34"/>
              </a:rPr>
              <a:t>DAE &gt; Y</a:t>
            </a:r>
            <a:endParaRPr lang="en-US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2286000" y="55626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When </a:t>
            </a: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&lt; S </a:t>
            </a:r>
            <a:r>
              <a:rPr lang="en-US" sz="2200" dirty="0" smtClean="0">
                <a:cs typeface="Angsana New" pitchFamily="18" charset="-34"/>
              </a:rPr>
              <a:t>(injection &lt; leakage)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6" name="AutoShape 15"/>
          <p:cNvSpPr>
            <a:spLocks noChangeArrowheads="1"/>
          </p:cNvSpPr>
          <p:nvPr/>
        </p:nvSpPr>
        <p:spPr bwMode="auto">
          <a:xfrm>
            <a:off x="6553200" y="5638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7010400" y="55626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chemeClr val="accent2"/>
                </a:solidFill>
                <a:cs typeface="Angsana New" pitchFamily="18" charset="-34"/>
              </a:rPr>
              <a:t>DAE &lt; Y</a:t>
            </a:r>
            <a:endParaRPr lang="en-US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4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4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4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4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04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04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04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4" grpId="0" animBg="1"/>
      <p:bldP spid="204806" grpId="0"/>
      <p:bldP spid="204808" grpId="0"/>
      <p:bldP spid="204809" grpId="0"/>
      <p:bldP spid="204811" grpId="0" animBg="1"/>
      <p:bldP spid="204812" grpId="0"/>
      <p:bldP spid="204813" grpId="0" animBg="1"/>
      <p:bldP spid="204815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95400" y="17526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648200" y="1600200"/>
            <a:ext cx="14478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>
                <a:solidFill>
                  <a:srgbClr val="CC0000"/>
                </a:solidFill>
                <a:cs typeface="Angsana New" pitchFamily="18" charset="-34"/>
              </a:rPr>
              <a:t>DAE &gt; Y</a:t>
            </a:r>
            <a:r>
              <a:rPr lang="th-TH" dirty="0">
                <a:cs typeface="Angsana New" pitchFamily="18" charset="-34"/>
              </a:rPr>
              <a:t> </a:t>
            </a: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629400" y="1447800"/>
            <a:ext cx="19812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smtClean="0">
                <a:cs typeface="Angsana New" pitchFamily="18" charset="-34"/>
              </a:rPr>
              <a:t>Producers sell their stock of goods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304800" y="25146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cs typeface="Angsana New" pitchFamily="18" charset="-34"/>
              </a:rPr>
              <a:t>Use of factors of production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676400" y="47244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286000" y="47244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Until 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0668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&lt; 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617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1" name="Line 17"/>
          <p:cNvSpPr>
            <a:spLocks noChangeShapeType="1"/>
          </p:cNvSpPr>
          <p:nvPr/>
        </p:nvSpPr>
        <p:spPr bwMode="auto">
          <a:xfrm flipH="1" flipV="1">
            <a:off x="49530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2" name="Line 18"/>
          <p:cNvSpPr>
            <a:spLocks noChangeShapeType="1"/>
          </p:cNvSpPr>
          <p:nvPr/>
        </p:nvSpPr>
        <p:spPr bwMode="auto">
          <a:xfrm flipH="1" flipV="1">
            <a:off x="81534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3" name="Line 19"/>
          <p:cNvSpPr>
            <a:spLocks noChangeShapeType="1"/>
          </p:cNvSpPr>
          <p:nvPr/>
        </p:nvSpPr>
        <p:spPr bwMode="auto">
          <a:xfrm flipH="1" flipV="1">
            <a:off x="2133600" y="48006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1981200" y="2590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04800" y="29718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&lt;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17526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&gt; S </a:t>
            </a:r>
          </a:p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(injection &gt; leakage)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8" name="AutoShape 2"/>
          <p:cNvSpPr>
            <a:spLocks noChangeArrowheads="1"/>
          </p:cNvSpPr>
          <p:nvPr/>
        </p:nvSpPr>
        <p:spPr bwMode="auto">
          <a:xfrm>
            <a:off x="41910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190481" grpId="0" animBg="1"/>
      <p:bldP spid="190482" grpId="0" animBg="1"/>
      <p:bldP spid="190483" grpId="0" animBg="1"/>
      <p:bldP spid="23" grpId="0" animBg="1"/>
      <p:bldP spid="24" grpId="0" animBg="1"/>
      <p:bldP spid="26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19200" y="1752600"/>
            <a:ext cx="2286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572000" y="1600200"/>
            <a:ext cx="1295400" cy="4308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DAE </a:t>
            </a:r>
            <a:r>
              <a:rPr lang="en-US" sz="2200" b="1" dirty="0" smtClean="0">
                <a:solidFill>
                  <a:srgbClr val="CC0000"/>
                </a:solidFill>
                <a:cs typeface="Angsana New" pitchFamily="18" charset="-34"/>
              </a:rPr>
              <a:t>&lt; </a:t>
            </a: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th-TH" sz="2200" dirty="0">
                <a:cs typeface="Angsana New" pitchFamily="18" charset="-34"/>
              </a:rPr>
              <a:t> </a:t>
            </a: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477000" y="1371600"/>
            <a:ext cx="22098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smtClean="0">
                <a:cs typeface="Angsana New" pitchFamily="18" charset="-34"/>
              </a:rPr>
              <a:t>Goods sold less than goods produced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228600" y="26670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cs typeface="Angsana New" pitchFamily="18" charset="-34"/>
              </a:rPr>
              <a:t>Use of factor of production 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524000" y="48006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133600" y="48006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Until 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9906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&gt;</a:t>
            </a: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5943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21" name="Line 16"/>
          <p:cNvSpPr>
            <a:spLocks noChangeShapeType="1"/>
          </p:cNvSpPr>
          <p:nvPr/>
        </p:nvSpPr>
        <p:spPr bwMode="auto">
          <a:xfrm flipH="1" flipV="1">
            <a:off x="1905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4953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80772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" name="Line 17"/>
          <p:cNvSpPr>
            <a:spLocks noChangeShapeType="1"/>
          </p:cNvSpPr>
          <p:nvPr/>
        </p:nvSpPr>
        <p:spPr bwMode="auto">
          <a:xfrm>
            <a:off x="1981200" y="4876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228600" y="31242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&gt;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15240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&lt; S </a:t>
            </a:r>
          </a:p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(injection &lt; leakage)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9" name="AutoShape 2"/>
          <p:cNvSpPr>
            <a:spLocks noChangeArrowheads="1"/>
          </p:cNvSpPr>
          <p:nvPr/>
        </p:nvSpPr>
        <p:spPr bwMode="auto">
          <a:xfrm>
            <a:off x="40386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7" grpId="0" animBg="1"/>
      <p:bldP spid="190478" grpId="0" animBg="1"/>
      <p:bldP spid="190479" grpId="0" animBg="1"/>
      <p:bldP spid="190480" grpId="0" animBg="1"/>
      <p:bldP spid="21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3124200" y="15240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2514600" y="28956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1295400" y="3276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5791200" y="1371600"/>
            <a:ext cx="3048000" cy="914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I = S </a:t>
            </a:r>
          </a:p>
          <a:p>
            <a:pPr>
              <a:spcBef>
                <a:spcPct val="20000"/>
              </a:spcBef>
            </a:pPr>
            <a:r>
              <a:rPr lang="en-US" dirty="0" smtClean="0">
                <a:cs typeface="Angsana New" pitchFamily="18" charset="-34"/>
              </a:rPr>
              <a:t>(injection = leakage)</a:t>
            </a:r>
            <a:endParaRPr lang="en-US" dirty="0">
              <a:cs typeface="Angsana New" pitchFamily="18" charset="-34"/>
            </a:endParaRPr>
          </a:p>
        </p:txBody>
      </p:sp>
      <p:sp>
        <p:nvSpPr>
          <p:cNvPr id="11" name="AutoShape 2"/>
          <p:cNvSpPr>
            <a:spLocks noChangeArrowheads="1"/>
          </p:cNvSpPr>
          <p:nvPr/>
        </p:nvSpPr>
        <p:spPr bwMode="auto">
          <a:xfrm>
            <a:off x="5181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  <p:bldP spid="10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86200" y="1371600"/>
            <a:ext cx="4876800" cy="5181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400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th-TH" sz="2400" baseline="30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-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endParaRPr lang="en-US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400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400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en-US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400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4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400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en-US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400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th-TH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27" name="Text Box 3"/>
          <p:cNvSpPr txBox="1">
            <a:spLocks noChangeArrowheads="1"/>
          </p:cNvSpPr>
          <p:nvPr/>
        </p:nvSpPr>
        <p:spPr bwMode="auto">
          <a:xfrm>
            <a:off x="685800" y="1600200"/>
            <a:ext cx="198483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C  </a:t>
            </a:r>
            <a:r>
              <a:rPr lang="en-US" dirty="0"/>
              <a:t>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205828" name="Text Box 4"/>
          <p:cNvSpPr txBox="1">
            <a:spLocks noChangeArrowheads="1"/>
          </p:cNvSpPr>
          <p:nvPr/>
        </p:nvSpPr>
        <p:spPr bwMode="auto">
          <a:xfrm>
            <a:off x="685800" y="3352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205829" name="Text Box 5"/>
          <p:cNvSpPr txBox="1">
            <a:spLocks noChangeArrowheads="1"/>
          </p:cNvSpPr>
          <p:nvPr/>
        </p:nvSpPr>
        <p:spPr bwMode="auto">
          <a:xfrm>
            <a:off x="685800" y="22098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30" name="Text Box 6"/>
          <p:cNvSpPr txBox="1">
            <a:spLocks noChangeArrowheads="1"/>
          </p:cNvSpPr>
          <p:nvPr/>
        </p:nvSpPr>
        <p:spPr bwMode="auto">
          <a:xfrm>
            <a:off x="685800" y="2743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205831" name="Text Box 7"/>
          <p:cNvSpPr txBox="1">
            <a:spLocks noChangeArrowheads="1"/>
          </p:cNvSpPr>
          <p:nvPr/>
        </p:nvSpPr>
        <p:spPr bwMode="auto">
          <a:xfrm>
            <a:off x="685800" y="39624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5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5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58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58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58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39624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th-TH" sz="20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2" name="Rectangle 4"/>
          <p:cNvSpPr>
            <a:spLocks noChangeArrowheads="1"/>
          </p:cNvSpPr>
          <p:nvPr/>
        </p:nvSpPr>
        <p:spPr bwMode="auto">
          <a:xfrm>
            <a:off x="533400" y="2209800"/>
            <a:ext cx="79248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At equilibrium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        </a:t>
            </a:r>
            <a:r>
              <a:rPr lang="en-US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+ T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G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+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  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(1-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   =   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</a:t>
            </a:r>
            <a:r>
              <a:rPr lang="en-US" sz="2000" b="1" dirty="0">
                <a:solidFill>
                  <a:srgbClr val="0000FF"/>
                </a:solidFill>
              </a:rPr>
              <a:t>Y</a:t>
            </a:r>
            <a:r>
              <a:rPr lang="en-US" sz="2000" b="1" baseline="-25000" dirty="0">
                <a:solidFill>
                  <a:srgbClr val="0000FF"/>
                </a:solidFill>
              </a:rPr>
              <a:t>E </a:t>
            </a:r>
            <a:r>
              <a:rPr lang="en-US" sz="2000" b="1" dirty="0">
                <a:solidFill>
                  <a:srgbClr val="0000FF"/>
                </a:solidFill>
              </a:rPr>
              <a:t>  =    </a:t>
            </a:r>
            <a:r>
              <a:rPr lang="en-US" sz="2000" b="1" u="sng" dirty="0">
                <a:solidFill>
                  <a:srgbClr val="0000FF"/>
                </a:solidFill>
              </a:rPr>
              <a:t>   1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–</a:t>
            </a:r>
            <a:r>
              <a:rPr lang="th-TH" sz="20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 </a:t>
            </a:r>
            <a:r>
              <a:rPr lang="en-US" sz="2000" b="1" dirty="0" err="1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</a:t>
            </a:r>
            <a:r>
              <a:rPr lang="th-TH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                                 1 - b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06853" name="Rectangle 5"/>
          <p:cNvSpPr>
            <a:spLocks noChangeArrowheads="1"/>
          </p:cNvSpPr>
          <p:nvPr/>
        </p:nvSpPr>
        <p:spPr bwMode="auto">
          <a:xfrm>
            <a:off x="533400" y="5943600"/>
            <a:ext cx="3886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 smtClean="0"/>
              <a:t>S </a:t>
            </a:r>
            <a:r>
              <a:rPr lang="en-US" sz="2000" dirty="0"/>
              <a:t>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4" name="Rectangle 6"/>
          <p:cNvSpPr>
            <a:spLocks noChangeArrowheads="1"/>
          </p:cNvSpPr>
          <p:nvPr/>
        </p:nvSpPr>
        <p:spPr bwMode="auto">
          <a:xfrm>
            <a:off x="4800600" y="5943600"/>
            <a:ext cx="25146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>
                <a:latin typeface="Comic Sans MS" pitchFamily="66" charset="0"/>
              </a:rPr>
              <a:t>  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/>
              <a:t> + G  </a:t>
            </a:r>
            <a:r>
              <a:rPr lang="th-TH" sz="2000" baseline="-25000">
                <a:cs typeface="Angsana New" pitchFamily="18" charset="-34"/>
              </a:rPr>
              <a:t> </a:t>
            </a:r>
            <a:r>
              <a:rPr lang="en-US" sz="2000"/>
              <a:t>=</a:t>
            </a:r>
            <a:r>
              <a:rPr lang="th-TH" sz="2000"/>
              <a:t> 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6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6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6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6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6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6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3" grpId="0" animBg="1"/>
      <p:bldP spid="20685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2954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2954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200400" y="12954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172200" y="12954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Injection = Leakage approach</a:t>
            </a:r>
            <a: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57200" y="1905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C</a:t>
            </a:r>
            <a:r>
              <a:rPr lang="en-US" baseline="-25000" dirty="0" smtClean="0"/>
              <a:t>a</a:t>
            </a:r>
            <a:r>
              <a:rPr lang="en-US" dirty="0" smtClean="0"/>
              <a:t> + </a:t>
            </a:r>
            <a:r>
              <a:rPr lang="en-US" smtClean="0"/>
              <a:t>bY</a:t>
            </a:r>
            <a:r>
              <a:rPr lang="en-US" baseline="3000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3200400" y="1905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 smtClean="0"/>
              <a:t> T</a:t>
            </a:r>
            <a:r>
              <a:rPr lang="en-US" baseline="-25000" dirty="0" smtClean="0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4572000" y="1905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 smtClean="0"/>
              <a:t> </a:t>
            </a:r>
            <a:r>
              <a:rPr lang="en-US" dirty="0" err="1" smtClean="0">
                <a:latin typeface="Comic Sans MS" pitchFamily="66" charset="0"/>
              </a:rPr>
              <a:t>I</a:t>
            </a:r>
            <a:r>
              <a:rPr lang="en-US" baseline="-25000" dirty="0" err="1" smtClean="0">
                <a:latin typeface="Comic Sans MS" pitchFamily="66" charset="0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6172200" y="1905000"/>
            <a:ext cx="112562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 smtClean="0"/>
              <a:t>G</a:t>
            </a:r>
            <a:r>
              <a:rPr lang="en-US" baseline="-25000" dirty="0" err="1" smtClean="0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57200" y="2590800"/>
            <a:ext cx="2408238" cy="120032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Follows the step of previous two slides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124200" y="2667000"/>
            <a:ext cx="5791200" cy="2286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Y</a:t>
            </a:r>
            <a:r>
              <a:rPr lang="en-US" sz="2000" b="1" baseline="-25000" dirty="0" smtClean="0">
                <a:solidFill>
                  <a:srgbClr val="0000FF"/>
                </a:solidFill>
              </a:rPr>
              <a:t>E </a:t>
            </a:r>
            <a:r>
              <a:rPr lang="en-US" sz="2000" b="1" dirty="0" smtClean="0">
                <a:solidFill>
                  <a:srgbClr val="0000FF"/>
                </a:solidFill>
              </a:rPr>
              <a:t>    =    </a:t>
            </a:r>
            <a:r>
              <a:rPr lang="en-US" sz="2000" b="1" u="sng" dirty="0" smtClean="0">
                <a:solidFill>
                  <a:srgbClr val="0000FF"/>
                </a:solidFill>
              </a:rPr>
              <a:t>   1     </a:t>
            </a:r>
            <a:r>
              <a:rPr lang="en-US" sz="2000" b="1" dirty="0" smtClean="0">
                <a:solidFill>
                  <a:srgbClr val="0000FF"/>
                </a:solidFill>
              </a:rPr>
              <a:t>(C</a:t>
            </a:r>
            <a:r>
              <a:rPr lang="en-US" sz="2000" b="1" baseline="-25000" dirty="0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 –</a:t>
            </a:r>
            <a:r>
              <a:rPr lang="th-TH" sz="2000" b="1" dirty="0" smtClean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 + </a:t>
            </a:r>
            <a:r>
              <a:rPr lang="en-US" sz="2000" b="1" dirty="0" err="1" smtClean="0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 +</a:t>
            </a:r>
            <a:r>
              <a:rPr lang="th-TH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       1 - b</a:t>
            </a:r>
            <a:endParaRPr lang="th-TH" sz="2000" b="1" dirty="0" smtClean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=    </a:t>
            </a:r>
            <a:r>
              <a:rPr lang="en-US" sz="2000" b="1" u="sng" dirty="0" smtClean="0">
                <a:solidFill>
                  <a:srgbClr val="0000FF"/>
                </a:solidFill>
              </a:rPr>
              <a:t>     1 __ </a:t>
            </a:r>
            <a:r>
              <a:rPr lang="en-US" sz="2000" b="1" dirty="0" smtClean="0">
                <a:solidFill>
                  <a:srgbClr val="0000FF"/>
                </a:solidFill>
              </a:rPr>
              <a:t>[100 –</a:t>
            </a:r>
            <a:r>
              <a:rPr lang="th-TH" sz="2000" b="1" dirty="0" smtClean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0.6(10) + </a:t>
            </a:r>
            <a:r>
              <a:rPr lang="en-US" sz="2000" b="1" dirty="0" smtClean="0">
                <a:solidFill>
                  <a:srgbClr val="0000FF"/>
                </a:solidFill>
                <a:latin typeface="Comic Sans MS" pitchFamily="66" charset="0"/>
              </a:rPr>
              <a:t>40</a:t>
            </a:r>
            <a:r>
              <a:rPr lang="en-US" sz="2000" b="1" dirty="0" smtClean="0">
                <a:solidFill>
                  <a:srgbClr val="0000FF"/>
                </a:solidFill>
              </a:rPr>
              <a:t> +</a:t>
            </a:r>
            <a:r>
              <a:rPr lang="th-TH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60) = 485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       1 – 0.6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endParaRPr lang="th-TH" sz="2000" b="1" dirty="0" smtClean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   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228600" y="5105400"/>
            <a:ext cx="42672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 smtClean="0"/>
              <a:t>S </a:t>
            </a:r>
            <a:r>
              <a:rPr lang="en-US" sz="2000" dirty="0"/>
              <a:t>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 smtClean="0"/>
              <a:t>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/>
              <a:t>              = -100 + 0.6(10) + (1-0.6)Y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/>
              <a:t>              =  - 94 + 0.4 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5029200" y="5105400"/>
            <a:ext cx="25146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= 40 + 60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3" name="Line 3"/>
          <p:cNvSpPr>
            <a:spLocks noChangeShapeType="1"/>
          </p:cNvSpPr>
          <p:nvPr/>
        </p:nvSpPr>
        <p:spPr bwMode="auto">
          <a:xfrm>
            <a:off x="1828800" y="4038600"/>
            <a:ext cx="5943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7772400" y="4114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6" name="Rectangle 6"/>
          <p:cNvSpPr>
            <a:spLocks noChangeArrowheads="1"/>
          </p:cNvSpPr>
          <p:nvPr/>
        </p:nvSpPr>
        <p:spPr bwMode="auto">
          <a:xfrm>
            <a:off x="762000" y="1447800"/>
            <a:ext cx="25146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 smtClean="0">
                <a:cs typeface="Angsana New" pitchFamily="18" charset="-34"/>
              </a:rPr>
              <a:t>I + G , S + T 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9" name="Rectangle 9"/>
          <p:cNvSpPr>
            <a:spLocks noChangeArrowheads="1"/>
          </p:cNvSpPr>
          <p:nvPr/>
        </p:nvSpPr>
        <p:spPr bwMode="auto">
          <a:xfrm>
            <a:off x="12192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35" name="Slide Number Placeholder 3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Injection = Leakage approach</a:t>
            </a:r>
            <a: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1828800" y="2667000"/>
            <a:ext cx="3962400" cy="2133600"/>
          </a:xfrm>
          <a:prstGeom prst="line">
            <a:avLst/>
          </a:prstGeom>
          <a:ln w="2222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6019800" y="2057400"/>
            <a:ext cx="3124200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 smtClean="0">
                <a:solidFill>
                  <a:schemeClr val="accent6"/>
                </a:solidFill>
              </a:rPr>
              <a:t>S </a:t>
            </a:r>
            <a:r>
              <a:rPr lang="en-US" sz="1800" b="1" dirty="0">
                <a:solidFill>
                  <a:schemeClr val="accent6"/>
                </a:solidFill>
              </a:rPr>
              <a:t>+ T  </a:t>
            </a:r>
            <a:r>
              <a:rPr lang="th-TH" sz="1800" b="1" baseline="-25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=</a:t>
            </a:r>
            <a:r>
              <a:rPr lang="th-TH" sz="1800" b="1" dirty="0">
                <a:solidFill>
                  <a:schemeClr val="accent6"/>
                </a:solidFill>
              </a:rPr>
              <a:t> </a:t>
            </a:r>
            <a:r>
              <a:rPr lang="en-US" sz="1800" b="1" baseline="-25000" dirty="0">
                <a:solidFill>
                  <a:schemeClr val="accent6"/>
                </a:solidFill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- C</a:t>
            </a:r>
            <a:r>
              <a:rPr lang="en-US" sz="1800" b="1" baseline="-25000" dirty="0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 </a:t>
            </a:r>
            <a:r>
              <a:rPr lang="en-US" sz="1800" b="1" dirty="0" err="1">
                <a:solidFill>
                  <a:schemeClr val="accent6"/>
                </a:solidFill>
              </a:rPr>
              <a:t>bT</a:t>
            </a:r>
            <a:r>
              <a:rPr lang="en-US" sz="1800" b="1" baseline="-25000" dirty="0" err="1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</a:t>
            </a:r>
            <a:r>
              <a:rPr lang="th-TH" sz="1800" b="1" dirty="0">
                <a:solidFill>
                  <a:schemeClr val="accent6"/>
                </a:solidFill>
              </a:rPr>
              <a:t> (</a:t>
            </a:r>
            <a:r>
              <a:rPr lang="en-US" sz="1800" b="1" dirty="0">
                <a:solidFill>
                  <a:schemeClr val="accent6"/>
                </a:solidFill>
              </a:rPr>
              <a:t>1-</a:t>
            </a:r>
            <a:r>
              <a:rPr lang="th-TH" sz="1800" b="1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b</a:t>
            </a:r>
            <a:r>
              <a:rPr lang="th-TH" sz="1800" b="1" dirty="0">
                <a:solidFill>
                  <a:schemeClr val="accent6"/>
                </a:solidFill>
              </a:rPr>
              <a:t>)</a:t>
            </a:r>
            <a:r>
              <a:rPr lang="en-US" sz="1800" b="1" dirty="0" smtClean="0">
                <a:solidFill>
                  <a:schemeClr val="accent6"/>
                </a:solidFill>
              </a:rPr>
              <a:t>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 smtClean="0">
                <a:solidFill>
                  <a:schemeClr val="accent6"/>
                </a:solidFill>
              </a:rPr>
              <a:t>           =  - 94 + 0.4 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rot="5400000" flipH="1" flipV="1">
            <a:off x="5562600" y="579120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0" y="4572000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5000"/>
              </a:spcBef>
              <a:spcAft>
                <a:spcPct val="45000"/>
              </a:spcAft>
            </a:pPr>
            <a:r>
              <a:rPr lang="en-US" sz="1800" b="1" dirty="0" smtClean="0">
                <a:solidFill>
                  <a:schemeClr val="accent6"/>
                </a:solidFill>
              </a:rPr>
              <a:t>- </a:t>
            </a:r>
            <a:r>
              <a:rPr lang="en-US" sz="1800" b="1" dirty="0">
                <a:solidFill>
                  <a:schemeClr val="accent6"/>
                </a:solidFill>
              </a:rPr>
              <a:t>C</a:t>
            </a:r>
            <a:r>
              <a:rPr lang="en-US" sz="1800" b="1" baseline="-25000" dirty="0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 </a:t>
            </a:r>
            <a:r>
              <a:rPr lang="en-US" sz="1800" b="1" dirty="0" err="1">
                <a:solidFill>
                  <a:schemeClr val="accent6"/>
                </a:solidFill>
              </a:rPr>
              <a:t>bT</a:t>
            </a:r>
            <a:r>
              <a:rPr lang="en-US" sz="1800" b="1" baseline="-25000" dirty="0" err="1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</a:t>
            </a:r>
            <a:r>
              <a:rPr lang="en-US" sz="1800" b="1" dirty="0" smtClean="0">
                <a:solidFill>
                  <a:schemeClr val="accent6"/>
                </a:solidFill>
              </a:rPr>
              <a:t>= -94</a:t>
            </a:r>
            <a:endParaRPr lang="en-US" sz="2000" b="1" dirty="0" smtClean="0">
              <a:solidFill>
                <a:schemeClr val="accent6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1828800" y="3352800"/>
            <a:ext cx="4114800" cy="0"/>
          </a:xfrm>
          <a:prstGeom prst="line">
            <a:avLst/>
          </a:prstGeom>
          <a:ln w="2222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6019800" y="3048000"/>
            <a:ext cx="2514600" cy="914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b="1" dirty="0">
                <a:solidFill>
                  <a:srgbClr val="003300"/>
                </a:solidFill>
                <a:latin typeface="Comic Sans MS" pitchFamily="66" charset="0"/>
              </a:rPr>
              <a:t>   </a:t>
            </a:r>
            <a:r>
              <a:rPr lang="en-US" sz="1800" b="1" dirty="0">
                <a:solidFill>
                  <a:srgbClr val="008000"/>
                </a:solidFill>
                <a:latin typeface="Comic Sans MS" pitchFamily="66" charset="0"/>
              </a:rPr>
              <a:t>I</a:t>
            </a:r>
            <a:r>
              <a:rPr lang="en-US" sz="1800" b="1" dirty="0">
                <a:solidFill>
                  <a:srgbClr val="008000"/>
                </a:solidFill>
              </a:rPr>
              <a:t> + G  </a:t>
            </a:r>
            <a:r>
              <a:rPr lang="th-TH" sz="1800" b="1" baseline="-25000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rgbClr val="008000"/>
                </a:solidFill>
              </a:rPr>
              <a:t>=</a:t>
            </a:r>
            <a:r>
              <a:rPr lang="th-TH" sz="1800" b="1" dirty="0">
                <a:solidFill>
                  <a:srgbClr val="008000"/>
                </a:solidFill>
              </a:rPr>
              <a:t> </a:t>
            </a:r>
            <a:r>
              <a:rPr lang="en-US" sz="1800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1800" b="1" baseline="-25000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1800" b="1" baseline="-25000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1800" b="1" baseline="-25000" dirty="0" smtClean="0">
              <a:solidFill>
                <a:srgbClr val="008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= 100            </a:t>
            </a:r>
          </a:p>
        </p:txBody>
      </p:sp>
      <p:sp>
        <p:nvSpPr>
          <p:cNvPr id="33" name="Rectangle 6"/>
          <p:cNvSpPr>
            <a:spLocks noChangeArrowheads="1"/>
          </p:cNvSpPr>
          <p:nvPr/>
        </p:nvSpPr>
        <p:spPr bwMode="auto">
          <a:xfrm>
            <a:off x="228600" y="31242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b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1800" b="1" baseline="-25000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1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1800" b="1" baseline="-25000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1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1" grpId="0"/>
      <p:bldP spid="29" grpId="0" animBg="1"/>
      <p:bldP spid="3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40386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200" dirty="0">
                <a:effectLst/>
              </a:rPr>
              <a:t>   S </a:t>
            </a:r>
            <a:r>
              <a:rPr lang="th-TH" sz="2200" baseline="-250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=</a:t>
            </a:r>
            <a:r>
              <a:rPr lang="th-TH" sz="2200" dirty="0">
                <a:effectLst/>
              </a:rPr>
              <a:t> </a:t>
            </a:r>
            <a:r>
              <a:rPr lang="en-US" sz="2200" baseline="-25000" dirty="0">
                <a:effectLst/>
              </a:rPr>
              <a:t> </a:t>
            </a:r>
            <a:r>
              <a:rPr lang="en-US" sz="2200" dirty="0">
                <a:effectLst/>
              </a:rPr>
              <a:t>- C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- </a:t>
            </a:r>
            <a:r>
              <a:rPr lang="th-TH" sz="2200" dirty="0">
                <a:effectLst/>
              </a:rPr>
              <a:t>(</a:t>
            </a:r>
            <a:r>
              <a:rPr lang="en-US" sz="2200" dirty="0">
                <a:effectLst/>
              </a:rPr>
              <a:t>1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T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+</a:t>
            </a:r>
            <a:r>
              <a:rPr lang="th-TH" sz="2200" dirty="0">
                <a:effectLst/>
              </a:rPr>
              <a:t> (</a:t>
            </a:r>
            <a:r>
              <a:rPr lang="en-US" sz="2200" dirty="0">
                <a:effectLst/>
              </a:rPr>
              <a:t>1-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 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Y</a:t>
            </a:r>
            <a:endParaRPr lang="th-TH" sz="2200" dirty="0">
              <a:effectLst/>
            </a:endParaRPr>
          </a:p>
        </p:txBody>
      </p:sp>
      <p:sp>
        <p:nvSpPr>
          <p:cNvPr id="208900" name="Rectangle 4"/>
          <p:cNvSpPr>
            <a:spLocks noChangeArrowheads="1"/>
          </p:cNvSpPr>
          <p:nvPr/>
        </p:nvSpPr>
        <p:spPr bwMode="auto">
          <a:xfrm>
            <a:off x="0" y="2209800"/>
            <a:ext cx="91440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 smtClean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    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+ T</a:t>
            </a:r>
            <a:r>
              <a:rPr lang="th-TH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+ M               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</a:t>
            </a:r>
            <a:r>
              <a:rPr lang="en-US" sz="20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+ G</a:t>
            </a:r>
            <a:r>
              <a:rPr lang="en-US" sz="20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+ X</a:t>
            </a:r>
            <a:endParaRPr lang="en-US" sz="2000" baseline="-25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+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=    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(1-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+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   =  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</a:t>
            </a:r>
            <a:r>
              <a:rPr lang="en-US" sz="2000" b="1" dirty="0">
                <a:solidFill>
                  <a:srgbClr val="0000FF"/>
                </a:solidFill>
              </a:rPr>
              <a:t>Y</a:t>
            </a:r>
            <a:r>
              <a:rPr lang="en-US" sz="2000" b="1" baseline="-25000" dirty="0">
                <a:solidFill>
                  <a:srgbClr val="0000FF"/>
                </a:solidFill>
              </a:rPr>
              <a:t>E </a:t>
            </a:r>
            <a:r>
              <a:rPr lang="en-US" sz="2000" b="1" dirty="0">
                <a:solidFill>
                  <a:srgbClr val="0000FF"/>
                </a:solidFill>
              </a:rPr>
              <a:t>    =   </a:t>
            </a:r>
            <a:r>
              <a:rPr lang="en-US" sz="2000" b="1" u="sng" dirty="0">
                <a:solidFill>
                  <a:srgbClr val="0000FF"/>
                </a:solidFill>
              </a:rPr>
              <a:t>       1    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–</a:t>
            </a:r>
            <a:r>
              <a:rPr lang="th-TH" sz="20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 </a:t>
            </a:r>
            <a:r>
              <a:rPr lang="en-US" sz="2000" b="1" dirty="0" err="1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</a:t>
            </a:r>
            <a:r>
              <a:rPr lang="th-TH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X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– M</a:t>
            </a:r>
            <a:r>
              <a:rPr lang="en-US" sz="2000" b="1" baseline="-25000" dirty="0">
                <a:solidFill>
                  <a:srgbClr val="0000FF"/>
                </a:solidFill>
              </a:rPr>
              <a:t>a 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                                         1 – b + m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08901" name="Text Box 5"/>
          <p:cNvSpPr txBox="1">
            <a:spLocks noChangeArrowheads="1"/>
          </p:cNvSpPr>
          <p:nvPr/>
        </p:nvSpPr>
        <p:spPr bwMode="auto">
          <a:xfrm>
            <a:off x="6324600" y="1524000"/>
            <a:ext cx="981075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2" name="Text Box 6"/>
          <p:cNvSpPr txBox="1">
            <a:spLocks noChangeArrowheads="1"/>
          </p:cNvSpPr>
          <p:nvPr/>
        </p:nvSpPr>
        <p:spPr bwMode="auto">
          <a:xfrm>
            <a:off x="7485062" y="1524000"/>
            <a:ext cx="1658938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3" name="Rectangle 7"/>
          <p:cNvSpPr>
            <a:spLocks noChangeArrowheads="1"/>
          </p:cNvSpPr>
          <p:nvPr/>
        </p:nvSpPr>
        <p:spPr bwMode="auto">
          <a:xfrm>
            <a:off x="152400" y="6019800"/>
            <a:ext cx="5410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 smtClean="0"/>
              <a:t>S + </a:t>
            </a:r>
            <a:r>
              <a:rPr lang="en-US" sz="2000" dirty="0"/>
              <a:t>T + M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 M</a:t>
            </a:r>
            <a:r>
              <a:rPr lang="en-US" sz="2000" baseline="-25000" dirty="0"/>
              <a:t>a </a:t>
            </a:r>
            <a:r>
              <a:rPr lang="en-US" sz="2000" dirty="0"/>
              <a:t>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 + m 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4" name="Rectangle 8"/>
          <p:cNvSpPr>
            <a:spLocks noChangeArrowheads="1"/>
          </p:cNvSpPr>
          <p:nvPr/>
        </p:nvSpPr>
        <p:spPr bwMode="auto">
          <a:xfrm>
            <a:off x="5638800" y="6019800"/>
            <a:ext cx="33528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+ X  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191000" y="1524000"/>
            <a:ext cx="768159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baseline="-25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105400" y="1524000"/>
            <a:ext cx="1050288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baseline="-25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8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8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8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8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8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8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3" grpId="0" animBg="1"/>
      <p:bldP spid="20890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80 + 0.4Y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 (Homework #5)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M </a:t>
            </a:r>
            <a:r>
              <a:rPr lang="en-US" dirty="0"/>
              <a:t>= </a:t>
            </a:r>
            <a:r>
              <a:rPr lang="en-US" dirty="0" smtClean="0"/>
              <a:t>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3352800" y="1371600"/>
            <a:ext cx="54102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 </a:t>
            </a:r>
          </a:p>
          <a:p>
            <a:pPr marL="457200" indent="-457200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using injection = leakage approach</a:t>
            </a: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819400"/>
            <a:ext cx="54864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3352800" y="3657600"/>
            <a:ext cx="5486400" cy="1015663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791200" cy="40011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Note Y</a:t>
            </a:r>
            <a:r>
              <a:rPr lang="en-US" baseline="30000" dirty="0" smtClean="0"/>
              <a:t>d</a:t>
            </a:r>
            <a:r>
              <a:rPr lang="en-US" dirty="0" smtClean="0"/>
              <a:t>=Y-T</a:t>
            </a:r>
            <a:endParaRPr lang="en-US" dirty="0"/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3352800" y="4800600"/>
            <a:ext cx="5486400" cy="132343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5. From question 1 and 2, if current income equals to 700 Baht (Not at the equilibrium income, what would be the adjustment process? Explain.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10668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3.3.3 Changes in equilibrium and adjustment to new equilibrium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210947" name="Text Box 3"/>
          <p:cNvSpPr txBox="1">
            <a:spLocks noChangeArrowheads="1"/>
          </p:cNvSpPr>
          <p:nvPr/>
        </p:nvSpPr>
        <p:spPr bwMode="auto">
          <a:xfrm>
            <a:off x="5181600" y="25908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6324600" y="2590800"/>
            <a:ext cx="28194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</a:rPr>
              <a:t>C + </a:t>
            </a:r>
            <a:r>
              <a:rPr lang="en-US" b="1" dirty="0">
                <a:solidFill>
                  <a:schemeClr val="accent2"/>
                </a:solidFill>
                <a:latin typeface="NSimSun" pitchFamily="49" charset="-122"/>
              </a:rPr>
              <a:t>I</a:t>
            </a:r>
            <a:r>
              <a:rPr lang="en-US" b="1" dirty="0">
                <a:solidFill>
                  <a:schemeClr val="accent2"/>
                </a:solidFill>
              </a:rPr>
              <a:t> + G + (X - M)</a:t>
            </a:r>
          </a:p>
        </p:txBody>
      </p:sp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5943600" y="2590800"/>
            <a:ext cx="457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3200400"/>
            <a:ext cx="39624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If</a:t>
            </a:r>
            <a:r>
              <a:rPr lang="th-TH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rgbClr val="A50021"/>
                </a:solidFill>
              </a:rPr>
              <a:t>C </a:t>
            </a:r>
            <a:r>
              <a:rPr lang="en-US" sz="2000" b="1" dirty="0" smtClean="0">
                <a:solidFill>
                  <a:schemeClr val="accent2"/>
                </a:solidFill>
              </a:rPr>
              <a:t>or</a:t>
            </a:r>
            <a:r>
              <a:rPr lang="en-US" sz="2000" b="1" dirty="0" smtClean="0">
                <a:solidFill>
                  <a:srgbClr val="A50021"/>
                </a:solidFill>
              </a:rPr>
              <a:t> </a:t>
            </a:r>
            <a:r>
              <a:rPr lang="en-US" sz="2000" b="1" dirty="0" smtClean="0">
                <a:solidFill>
                  <a:srgbClr val="A50021"/>
                </a:solidFill>
                <a:latin typeface="NSimSun" pitchFamily="49" charset="-122"/>
              </a:rPr>
              <a:t>I</a:t>
            </a:r>
            <a:r>
              <a:rPr lang="en-US" sz="2000" b="1" dirty="0">
                <a:solidFill>
                  <a:srgbClr val="A50021"/>
                </a:solidFill>
              </a:rPr>
              <a:t> </a:t>
            </a:r>
            <a:r>
              <a:rPr lang="en-US" sz="2000" b="1" dirty="0" smtClean="0">
                <a:solidFill>
                  <a:schemeClr val="accent2"/>
                </a:solidFill>
              </a:rPr>
              <a:t>or</a:t>
            </a:r>
            <a:r>
              <a:rPr lang="en-US" sz="2000" b="1" dirty="0" smtClean="0">
                <a:solidFill>
                  <a:srgbClr val="A50021"/>
                </a:solidFill>
              </a:rPr>
              <a:t> </a:t>
            </a:r>
            <a:r>
              <a:rPr lang="en-US" sz="2000" b="1" dirty="0">
                <a:solidFill>
                  <a:srgbClr val="A50021"/>
                </a:solidFill>
              </a:rPr>
              <a:t>G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or </a:t>
            </a:r>
            <a:r>
              <a:rPr lang="en-US" sz="2000" b="1" dirty="0" smtClean="0">
                <a:solidFill>
                  <a:srgbClr val="A50021"/>
                </a:solidFill>
              </a:rPr>
              <a:t>X </a:t>
            </a:r>
            <a:r>
              <a:rPr lang="en-US" sz="2000" b="1" dirty="0">
                <a:solidFill>
                  <a:srgbClr val="A50021"/>
                </a:solidFill>
              </a:rPr>
              <a:t>- M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change</a:t>
            </a:r>
            <a:endParaRPr lang="en-US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0951" name="AutoShape 7"/>
          <p:cNvSpPr>
            <a:spLocks noChangeArrowheads="1"/>
          </p:cNvSpPr>
          <p:nvPr/>
        </p:nvSpPr>
        <p:spPr bwMode="auto">
          <a:xfrm>
            <a:off x="70104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0952" name="Rectangle 8"/>
          <p:cNvSpPr>
            <a:spLocks noChangeArrowheads="1"/>
          </p:cNvSpPr>
          <p:nvPr/>
        </p:nvSpPr>
        <p:spPr bwMode="auto">
          <a:xfrm>
            <a:off x="5791200" y="4267200"/>
            <a:ext cx="10668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>
                <a:solidFill>
                  <a:srgbClr val="A50021"/>
                </a:solidFill>
                <a:cs typeface="Angsana New" pitchFamily="18" charset="-34"/>
              </a:rPr>
              <a:t>DAE</a:t>
            </a:r>
            <a:r>
              <a:rPr lang="el-GR" b="1" dirty="0">
                <a:solidFill>
                  <a:srgbClr val="A50021"/>
                </a:solidFill>
                <a:cs typeface="Angsana New" pitchFamily="18" charset="-34"/>
              </a:rPr>
              <a:t>Δ</a:t>
            </a:r>
            <a:endParaRPr lang="th-TH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0953" name="Rectangle 9"/>
          <p:cNvSpPr>
            <a:spLocks noChangeArrowheads="1"/>
          </p:cNvSpPr>
          <p:nvPr/>
        </p:nvSpPr>
        <p:spPr bwMode="auto">
          <a:xfrm>
            <a:off x="7620000" y="4267200"/>
            <a:ext cx="15240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>
                <a:cs typeface="Angsana New" pitchFamily="18" charset="-34"/>
              </a:rPr>
              <a:t>DAE shift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4" name="Rectangle 10"/>
          <p:cNvSpPr>
            <a:spLocks noChangeArrowheads="1"/>
          </p:cNvSpPr>
          <p:nvPr/>
        </p:nvSpPr>
        <p:spPr bwMode="auto">
          <a:xfrm>
            <a:off x="5791200" y="4953000"/>
            <a:ext cx="3352800" cy="132343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Changes in any factor (rather than Y) that affect  DAE will result in a </a:t>
            </a:r>
          </a:p>
          <a:p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shift of DAE</a:t>
            </a:r>
          </a:p>
        </p:txBody>
      </p:sp>
      <p:sp>
        <p:nvSpPr>
          <p:cNvPr id="210956" name="Line 12"/>
          <p:cNvSpPr>
            <a:spLocks noChangeShapeType="1"/>
          </p:cNvSpPr>
          <p:nvPr/>
        </p:nvSpPr>
        <p:spPr bwMode="auto">
          <a:xfrm flipV="1">
            <a:off x="1447800" y="4419600"/>
            <a:ext cx="2743200" cy="1752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57" name="Rectangle 13"/>
          <p:cNvSpPr>
            <a:spLocks noChangeArrowheads="1"/>
          </p:cNvSpPr>
          <p:nvPr/>
        </p:nvSpPr>
        <p:spPr bwMode="auto">
          <a:xfrm>
            <a:off x="4229100" y="4191000"/>
            <a:ext cx="11811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 smtClean="0">
                <a:cs typeface="Angsana New" pitchFamily="18" charset="-34"/>
              </a:rPr>
              <a:t>S+T+M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10958" name="Rectangle 14"/>
          <p:cNvSpPr>
            <a:spLocks noChangeArrowheads="1"/>
          </p:cNvSpPr>
          <p:nvPr/>
        </p:nvSpPr>
        <p:spPr bwMode="auto">
          <a:xfrm>
            <a:off x="1905000" y="39624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1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59" name="Rectangle 15"/>
          <p:cNvSpPr>
            <a:spLocks noChangeArrowheads="1"/>
          </p:cNvSpPr>
          <p:nvPr/>
        </p:nvSpPr>
        <p:spPr bwMode="auto">
          <a:xfrm>
            <a:off x="2895600" y="3886200"/>
            <a:ext cx="457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2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60" name="Line 16"/>
          <p:cNvSpPr>
            <a:spLocks noChangeShapeType="1"/>
          </p:cNvSpPr>
          <p:nvPr/>
        </p:nvSpPr>
        <p:spPr bwMode="auto">
          <a:xfrm>
            <a:off x="2057400" y="3124200"/>
            <a:ext cx="0" cy="2895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1" name="Line 17"/>
          <p:cNvSpPr>
            <a:spLocks noChangeShapeType="1"/>
          </p:cNvSpPr>
          <p:nvPr/>
        </p:nvSpPr>
        <p:spPr bwMode="auto">
          <a:xfrm>
            <a:off x="3124200" y="2057400"/>
            <a:ext cx="0" cy="3962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2" name="Rectangle 18"/>
          <p:cNvSpPr>
            <a:spLocks noChangeArrowheads="1"/>
          </p:cNvSpPr>
          <p:nvPr/>
        </p:nvSpPr>
        <p:spPr bwMode="auto">
          <a:xfrm>
            <a:off x="1905000" y="60960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endParaRPr lang="en-US" sz="2000" b="1" baseline="30000" dirty="0">
              <a:cs typeface="Angsana New" pitchFamily="18" charset="-34"/>
            </a:endParaRPr>
          </a:p>
        </p:txBody>
      </p:sp>
      <p:sp>
        <p:nvSpPr>
          <p:cNvPr id="210963" name="Rectangle 19"/>
          <p:cNvSpPr>
            <a:spLocks noChangeArrowheads="1"/>
          </p:cNvSpPr>
          <p:nvPr/>
        </p:nvSpPr>
        <p:spPr bwMode="auto">
          <a:xfrm>
            <a:off x="2971800" y="6019800"/>
            <a:ext cx="457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2</a:t>
            </a:r>
            <a:endParaRPr lang="en-US" sz="2000" b="1" baseline="30000" dirty="0">
              <a:cs typeface="Angsana New" pitchFamily="18" charset="-34"/>
            </a:endParaRPr>
          </a:p>
        </p:txBody>
      </p:sp>
      <p:sp>
        <p:nvSpPr>
          <p:cNvPr id="210964" name="Line 20"/>
          <p:cNvSpPr>
            <a:spLocks noChangeShapeType="1"/>
          </p:cNvSpPr>
          <p:nvPr/>
        </p:nvSpPr>
        <p:spPr bwMode="auto">
          <a:xfrm>
            <a:off x="1219200" y="5105400"/>
            <a:ext cx="3048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5" name="Rectangle 21"/>
          <p:cNvSpPr>
            <a:spLocks noChangeArrowheads="1"/>
          </p:cNvSpPr>
          <p:nvPr/>
        </p:nvSpPr>
        <p:spPr bwMode="auto">
          <a:xfrm>
            <a:off x="4343400" y="4876800"/>
            <a:ext cx="1219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 smtClean="0">
                <a:solidFill>
                  <a:schemeClr val="accent2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 smtClean="0">
                <a:solidFill>
                  <a:schemeClr val="accent2"/>
                </a:solidFill>
                <a:cs typeface="Angsana New" pitchFamily="18" charset="-34"/>
              </a:rPr>
              <a:t>2</a:t>
            </a:r>
            <a:r>
              <a:rPr lang="en-US" sz="2000" b="1" dirty="0" smtClean="0">
                <a:solidFill>
                  <a:schemeClr val="accent2"/>
                </a:solidFill>
                <a:cs typeface="Angsana New" pitchFamily="18" charset="-34"/>
              </a:rPr>
              <a:t>+</a:t>
            </a:r>
            <a:r>
              <a:rPr lang="en-US" sz="2000" b="1" dirty="0" smtClean="0">
                <a:solidFill>
                  <a:schemeClr val="accent2"/>
                </a:solidFill>
                <a:latin typeface="Comic Sans MS" pitchFamily="66" charset="0"/>
                <a:cs typeface="Angsana New" pitchFamily="18" charset="-34"/>
              </a:rPr>
              <a:t> G</a:t>
            </a:r>
            <a:r>
              <a:rPr lang="en-US" sz="2000" b="1" baseline="-25000" dirty="0" smtClean="0">
                <a:solidFill>
                  <a:schemeClr val="accent2"/>
                </a:solidFill>
                <a:cs typeface="Angsana New" pitchFamily="18" charset="-34"/>
              </a:rPr>
              <a:t>1</a:t>
            </a:r>
            <a:r>
              <a:rPr lang="en-US" sz="2000" b="1" dirty="0" smtClean="0">
                <a:solidFill>
                  <a:schemeClr val="accent2"/>
                </a:solidFill>
                <a:cs typeface="Angsana New" pitchFamily="18" charset="-34"/>
              </a:rPr>
              <a:t>+</a:t>
            </a:r>
            <a:r>
              <a:rPr lang="en-US" sz="2000" b="1" dirty="0" smtClean="0">
                <a:solidFill>
                  <a:schemeClr val="accent2"/>
                </a:solidFill>
                <a:latin typeface="Comic Sans MS" pitchFamily="66" charset="0"/>
                <a:cs typeface="Angsana New" pitchFamily="18" charset="-34"/>
              </a:rPr>
              <a:t> X</a:t>
            </a:r>
            <a:r>
              <a:rPr lang="en-US" sz="2000" b="1" baseline="-25000" dirty="0" smtClean="0">
                <a:solidFill>
                  <a:schemeClr val="accent2"/>
                </a:solidFill>
                <a:cs typeface="Angsana New" pitchFamily="18" charset="-34"/>
              </a:rPr>
              <a:t>1</a:t>
            </a:r>
            <a:endParaRPr lang="en-US" sz="2000" b="1" baseline="30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66" name="Line 22"/>
          <p:cNvSpPr>
            <a:spLocks noChangeShapeType="1"/>
          </p:cNvSpPr>
          <p:nvPr/>
        </p:nvSpPr>
        <p:spPr bwMode="auto">
          <a:xfrm>
            <a:off x="1219200" y="5791200"/>
            <a:ext cx="3048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7" name="Rectangle 23"/>
          <p:cNvSpPr>
            <a:spLocks noChangeArrowheads="1"/>
          </p:cNvSpPr>
          <p:nvPr/>
        </p:nvSpPr>
        <p:spPr bwMode="auto">
          <a:xfrm>
            <a:off x="4114800" y="5562600"/>
            <a:ext cx="1600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 smtClean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 smtClean="0">
                <a:cs typeface="Angsana New" pitchFamily="18" charset="-34"/>
              </a:rPr>
              <a:t>1</a:t>
            </a:r>
            <a:r>
              <a:rPr lang="en-US" sz="2000" b="1" dirty="0" smtClean="0">
                <a:cs typeface="Angsana New" pitchFamily="18" charset="-34"/>
              </a:rPr>
              <a:t>+ </a:t>
            </a:r>
            <a:r>
              <a:rPr lang="en-US" sz="2000" b="1" dirty="0" smtClean="0">
                <a:latin typeface="Comic Sans MS" pitchFamily="66" charset="0"/>
                <a:cs typeface="Angsana New" pitchFamily="18" charset="-34"/>
              </a:rPr>
              <a:t>G</a:t>
            </a:r>
            <a:r>
              <a:rPr lang="en-US" sz="2000" b="1" baseline="-25000" dirty="0" smtClean="0">
                <a:cs typeface="Angsana New" pitchFamily="18" charset="-34"/>
              </a:rPr>
              <a:t>1 </a:t>
            </a:r>
            <a:r>
              <a:rPr lang="en-US" sz="2000" b="1" dirty="0" smtClean="0">
                <a:cs typeface="Angsana New" pitchFamily="18" charset="-34"/>
              </a:rPr>
              <a:t>+</a:t>
            </a:r>
            <a:r>
              <a:rPr lang="en-US" sz="2000" b="1" dirty="0" smtClean="0"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sz="2000" b="1" baseline="-25000" dirty="0" smtClean="0">
                <a:cs typeface="Angsana New" pitchFamily="18" charset="-34"/>
              </a:rPr>
              <a:t>1 </a:t>
            </a:r>
            <a:endParaRPr lang="en-US" sz="2000" b="1" baseline="30000" dirty="0">
              <a:cs typeface="Angsana New" pitchFamily="18" charset="-34"/>
            </a:endParaRPr>
          </a:p>
        </p:txBody>
      </p:sp>
      <p:sp>
        <p:nvSpPr>
          <p:cNvPr id="210969" name="Rectangle 25"/>
          <p:cNvSpPr>
            <a:spLocks noChangeArrowheads="1"/>
          </p:cNvSpPr>
          <p:nvPr/>
        </p:nvSpPr>
        <p:spPr bwMode="auto">
          <a:xfrm>
            <a:off x="3352800" y="5257800"/>
            <a:ext cx="1676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sz="2000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Δ</a:t>
            </a:r>
            <a:r>
              <a:rPr lang="en-US" sz="2000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I=1000</a:t>
            </a:r>
            <a:endParaRPr lang="th-TH" sz="2000" b="1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211007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211008" name="Group 64"/>
          <p:cNvGrpSpPr>
            <a:grpSpLocks/>
          </p:cNvGrpSpPr>
          <p:nvPr/>
        </p:nvGrpSpPr>
        <p:grpSpPr bwMode="auto">
          <a:xfrm>
            <a:off x="1143000" y="4191000"/>
            <a:ext cx="3657600" cy="2438400"/>
            <a:chOff x="720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20" y="3792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648200" y="60198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0" y="4038600"/>
            <a:ext cx="1143000" cy="646331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 smtClean="0">
                <a:latin typeface="Comic Sans MS" pitchFamily="66" charset="0"/>
                <a:cs typeface="Angsana New" pitchFamily="18" charset="-34"/>
              </a:rPr>
              <a:t>I+G+X</a:t>
            </a:r>
            <a:r>
              <a:rPr lang="en-US" sz="1800" b="1" dirty="0" smtClean="0"/>
              <a:t>, S+T+M</a:t>
            </a:r>
            <a:endParaRPr lang="en-US" sz="1800" b="1" dirty="0"/>
          </a:p>
        </p:txBody>
      </p:sp>
      <p:sp>
        <p:nvSpPr>
          <p:cNvPr id="210981" name="Rectangle 37"/>
          <p:cNvSpPr>
            <a:spLocks noChangeArrowheads="1"/>
          </p:cNvSpPr>
          <p:nvPr/>
        </p:nvSpPr>
        <p:spPr bwMode="auto">
          <a:xfrm>
            <a:off x="4191000" y="1431925"/>
            <a:ext cx="3429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000" b="1" dirty="0" smtClean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="1" baseline="-25000" dirty="0" smtClean="0">
                <a:solidFill>
                  <a:schemeClr val="accent2"/>
                </a:solidFill>
                <a:cs typeface="Angsana New" pitchFamily="18" charset="-34"/>
              </a:rPr>
              <a:t>2</a:t>
            </a:r>
            <a:r>
              <a:rPr lang="en-US" sz="2000" b="1" dirty="0" smtClean="0"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chemeClr val="accent6"/>
                </a:solidFill>
                <a:cs typeface="Angsana New" pitchFamily="18" charset="-34"/>
              </a:rPr>
              <a:t>= </a:t>
            </a:r>
            <a:r>
              <a:rPr lang="en-US" sz="2000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C</a:t>
            </a:r>
            <a:r>
              <a:rPr lang="en-US" sz="2000" b="1" baseline="-25000" dirty="0" smtClean="0">
                <a:solidFill>
                  <a:schemeClr val="accent6"/>
                </a:solidFill>
                <a:cs typeface="Angsana New" pitchFamily="18" charset="-34"/>
              </a:rPr>
              <a:t>1</a:t>
            </a:r>
            <a:r>
              <a:rPr lang="en-US" sz="2000" b="1" dirty="0" smtClean="0">
                <a:solidFill>
                  <a:schemeClr val="accent6"/>
                </a:solidFill>
                <a:cs typeface="Angsana New" pitchFamily="18" charset="-34"/>
              </a:rPr>
              <a:t>+ </a:t>
            </a:r>
            <a:r>
              <a:rPr lang="en-US" sz="2000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 smtClean="0">
                <a:solidFill>
                  <a:schemeClr val="accent6"/>
                </a:solidFill>
                <a:cs typeface="Angsana New" pitchFamily="18" charset="-34"/>
              </a:rPr>
              <a:t>2</a:t>
            </a:r>
            <a:r>
              <a:rPr lang="en-US" sz="2000" b="1" dirty="0" smtClean="0">
                <a:solidFill>
                  <a:schemeClr val="accent6"/>
                </a:solidFill>
                <a:cs typeface="Angsana New" pitchFamily="18" charset="-34"/>
              </a:rPr>
              <a:t>+ </a:t>
            </a:r>
            <a:r>
              <a:rPr lang="en-US" sz="2000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G</a:t>
            </a:r>
            <a:r>
              <a:rPr lang="en-US" sz="2000" b="1" baseline="-25000" dirty="0" smtClean="0">
                <a:solidFill>
                  <a:schemeClr val="accent6"/>
                </a:solidFill>
                <a:cs typeface="Angsana New" pitchFamily="18" charset="-34"/>
              </a:rPr>
              <a:t>1 </a:t>
            </a:r>
            <a:r>
              <a:rPr lang="en-US" sz="2000" b="1" dirty="0" smtClean="0">
                <a:solidFill>
                  <a:schemeClr val="accent6"/>
                </a:solidFill>
                <a:cs typeface="Angsana New" pitchFamily="18" charset="-34"/>
              </a:rPr>
              <a:t>+</a:t>
            </a:r>
            <a:r>
              <a:rPr lang="en-US" sz="2000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sz="2000" b="1" baseline="-25000" dirty="0" smtClean="0">
                <a:solidFill>
                  <a:schemeClr val="accent6"/>
                </a:solidFill>
                <a:cs typeface="Angsana New" pitchFamily="18" charset="-34"/>
              </a:rPr>
              <a:t>1</a:t>
            </a:r>
            <a:r>
              <a:rPr lang="en-US" sz="2000" b="1" dirty="0" smtClean="0">
                <a:solidFill>
                  <a:schemeClr val="accent6"/>
                </a:solidFill>
                <a:cs typeface="Angsana New" pitchFamily="18" charset="-34"/>
              </a:rPr>
              <a:t> - </a:t>
            </a:r>
            <a:r>
              <a:rPr lang="en-US" sz="2000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M</a:t>
            </a:r>
            <a:r>
              <a:rPr lang="en-US" sz="2000" b="1" baseline="-25000" dirty="0" smtClean="0">
                <a:solidFill>
                  <a:schemeClr val="accent6"/>
                </a:solidFill>
                <a:cs typeface="Angsana New" pitchFamily="18" charset="-34"/>
              </a:rPr>
              <a:t>1 </a:t>
            </a:r>
            <a:endParaRPr lang="th-TH" sz="2000" b="1" baseline="-25000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210983" name="Line 39"/>
          <p:cNvSpPr>
            <a:spLocks noChangeShapeType="1"/>
          </p:cNvSpPr>
          <p:nvPr/>
        </p:nvSpPr>
        <p:spPr bwMode="auto">
          <a:xfrm flipV="1">
            <a:off x="1219200" y="23622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84" name="Rectangle 40"/>
          <p:cNvSpPr>
            <a:spLocks noChangeArrowheads="1"/>
          </p:cNvSpPr>
          <p:nvPr/>
        </p:nvSpPr>
        <p:spPr bwMode="auto">
          <a:xfrm>
            <a:off x="4191000" y="2133600"/>
            <a:ext cx="3276600" cy="60529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000" b="1" dirty="0" smtClean="0">
                <a:cs typeface="Angsana New" pitchFamily="18" charset="-34"/>
              </a:rPr>
              <a:t>DAE</a:t>
            </a:r>
            <a:r>
              <a:rPr lang="en-US" sz="2000" b="1" baseline="-25000" dirty="0" smtClean="0">
                <a:cs typeface="Angsana New" pitchFamily="18" charset="-34"/>
              </a:rPr>
              <a:t>1 </a:t>
            </a:r>
            <a:r>
              <a:rPr lang="en-US" sz="2000" b="1" dirty="0" smtClean="0">
                <a:cs typeface="Angsana New" pitchFamily="18" charset="-34"/>
              </a:rPr>
              <a:t>= </a:t>
            </a:r>
            <a:r>
              <a:rPr lang="en-US" sz="2000" b="1" dirty="0" smtClean="0">
                <a:latin typeface="Comic Sans MS" pitchFamily="66" charset="0"/>
                <a:cs typeface="Angsana New" pitchFamily="18" charset="-34"/>
              </a:rPr>
              <a:t>C</a:t>
            </a:r>
            <a:r>
              <a:rPr lang="en-US" sz="2000" b="1" baseline="-25000" dirty="0" smtClean="0">
                <a:cs typeface="Angsana New" pitchFamily="18" charset="-34"/>
              </a:rPr>
              <a:t>1</a:t>
            </a:r>
            <a:r>
              <a:rPr lang="en-US" sz="2000" b="1" dirty="0" smtClean="0">
                <a:cs typeface="Angsana New" pitchFamily="18" charset="-34"/>
              </a:rPr>
              <a:t>+ </a:t>
            </a:r>
            <a:r>
              <a:rPr lang="en-US" sz="2000" b="1" dirty="0" smtClean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 smtClean="0">
                <a:cs typeface="Angsana New" pitchFamily="18" charset="-34"/>
              </a:rPr>
              <a:t>1</a:t>
            </a:r>
            <a:r>
              <a:rPr lang="en-US" sz="2000" b="1" dirty="0" smtClean="0">
                <a:cs typeface="Angsana New" pitchFamily="18" charset="-34"/>
              </a:rPr>
              <a:t>+ </a:t>
            </a:r>
            <a:r>
              <a:rPr lang="en-US" sz="2000" b="1" dirty="0" smtClean="0">
                <a:latin typeface="Comic Sans MS" pitchFamily="66" charset="0"/>
                <a:cs typeface="Angsana New" pitchFamily="18" charset="-34"/>
              </a:rPr>
              <a:t>G</a:t>
            </a:r>
            <a:r>
              <a:rPr lang="en-US" sz="2000" b="1" baseline="-25000" dirty="0" smtClean="0">
                <a:cs typeface="Angsana New" pitchFamily="18" charset="-34"/>
              </a:rPr>
              <a:t>1 </a:t>
            </a:r>
            <a:r>
              <a:rPr lang="en-US" sz="2000" b="1" dirty="0" smtClean="0">
                <a:cs typeface="Angsana New" pitchFamily="18" charset="-34"/>
              </a:rPr>
              <a:t>+</a:t>
            </a:r>
            <a:r>
              <a:rPr lang="en-US" sz="2000" b="1" dirty="0" smtClean="0"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sz="2000" b="1" baseline="-25000" dirty="0" smtClean="0">
                <a:cs typeface="Angsana New" pitchFamily="18" charset="-34"/>
              </a:rPr>
              <a:t>1</a:t>
            </a:r>
            <a:r>
              <a:rPr lang="en-US" sz="2000" b="1" dirty="0" smtClean="0">
                <a:cs typeface="Angsana New" pitchFamily="18" charset="-34"/>
              </a:rPr>
              <a:t> - </a:t>
            </a:r>
            <a:r>
              <a:rPr lang="en-US" sz="2000" b="1" dirty="0" smtClean="0">
                <a:latin typeface="Comic Sans MS" pitchFamily="66" charset="0"/>
                <a:cs typeface="Angsana New" pitchFamily="18" charset="-34"/>
              </a:rPr>
              <a:t>M</a:t>
            </a:r>
            <a:r>
              <a:rPr lang="en-US" sz="2000" b="1" baseline="-25000" dirty="0" smtClean="0">
                <a:cs typeface="Angsana New" pitchFamily="18" charset="-34"/>
              </a:rPr>
              <a:t>1 </a:t>
            </a:r>
            <a:endParaRPr lang="en-US" sz="2000" b="1" baseline="30000" dirty="0" smtClean="0">
              <a:cs typeface="Angsana New" pitchFamily="18" charset="-34"/>
            </a:endParaRPr>
          </a:p>
          <a:p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210986" name="Rectangle 42"/>
          <p:cNvSpPr>
            <a:spLocks noChangeArrowheads="1"/>
          </p:cNvSpPr>
          <p:nvPr/>
        </p:nvSpPr>
        <p:spPr bwMode="auto">
          <a:xfrm>
            <a:off x="2819400" y="1431925"/>
            <a:ext cx="1219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sz="2000" b="1" dirty="0">
                <a:solidFill>
                  <a:srgbClr val="A50021"/>
                </a:solidFill>
                <a:cs typeface="Angsana New" pitchFamily="18" charset="-34"/>
              </a:rPr>
              <a:t>Y = DAE</a:t>
            </a:r>
            <a:endParaRPr lang="th-TH" sz="2000" b="1" baseline="-25000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0987" name="Rectangle 43"/>
          <p:cNvSpPr>
            <a:spLocks noChangeArrowheads="1"/>
          </p:cNvSpPr>
          <p:nvPr/>
        </p:nvSpPr>
        <p:spPr bwMode="auto">
          <a:xfrm>
            <a:off x="2057400" y="30480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E</a:t>
            </a:r>
            <a:r>
              <a:rPr lang="en-US" sz="2000" b="1" baseline="-25000">
                <a:cs typeface="Angsana New" pitchFamily="18" charset="-34"/>
              </a:rPr>
              <a:t>1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88" name="Rectangle 44"/>
          <p:cNvSpPr>
            <a:spLocks noChangeArrowheads="1"/>
          </p:cNvSpPr>
          <p:nvPr/>
        </p:nvSpPr>
        <p:spPr bwMode="auto">
          <a:xfrm>
            <a:off x="3124200" y="19812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="1" baseline="30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89" name="AutoShape 45"/>
          <p:cNvSpPr>
            <a:spLocks noChangeArrowheads="1"/>
          </p:cNvSpPr>
          <p:nvPr/>
        </p:nvSpPr>
        <p:spPr bwMode="auto">
          <a:xfrm>
            <a:off x="6248400" y="3810000"/>
            <a:ext cx="228600" cy="3810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210990" name="AutoShape 46"/>
          <p:cNvSpPr>
            <a:spLocks/>
          </p:cNvSpPr>
          <p:nvPr/>
        </p:nvSpPr>
        <p:spPr bwMode="auto">
          <a:xfrm>
            <a:off x="3276600" y="5105400"/>
            <a:ext cx="76200" cy="685800"/>
          </a:xfrm>
          <a:prstGeom prst="rightBrace">
            <a:avLst>
              <a:gd name="adj1" fmla="val 75000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0993" name="Line 49"/>
          <p:cNvSpPr>
            <a:spLocks noChangeShapeType="1"/>
          </p:cNvSpPr>
          <p:nvPr/>
        </p:nvSpPr>
        <p:spPr bwMode="auto">
          <a:xfrm flipV="1">
            <a:off x="1219200" y="1676400"/>
            <a:ext cx="3048000" cy="9906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94" name="Text Box 50"/>
          <p:cNvSpPr txBox="1">
            <a:spLocks noChangeArrowheads="1"/>
          </p:cNvSpPr>
          <p:nvPr/>
        </p:nvSpPr>
        <p:spPr bwMode="auto">
          <a:xfrm>
            <a:off x="685800" y="2590800"/>
            <a:ext cx="1295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sz="1800" b="1" dirty="0" smtClean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Δ</a:t>
            </a:r>
            <a:r>
              <a:rPr lang="en-US" sz="1800" b="1" dirty="0" smtClean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I=1000</a:t>
            </a:r>
            <a:endParaRPr lang="th-TH" sz="1800" b="1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210995" name="Line 51"/>
          <p:cNvSpPr>
            <a:spLocks noChangeShapeType="1"/>
          </p:cNvSpPr>
          <p:nvPr/>
        </p:nvSpPr>
        <p:spPr bwMode="auto">
          <a:xfrm flipV="1">
            <a:off x="1219200" y="1828800"/>
            <a:ext cx="213360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60" name="Left Brace 59"/>
          <p:cNvSpPr/>
          <p:nvPr/>
        </p:nvSpPr>
        <p:spPr>
          <a:xfrm>
            <a:off x="1905000" y="2438400"/>
            <a:ext cx="152400" cy="609600"/>
          </a:xfrm>
          <a:prstGeom prst="lef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ight Brace 61"/>
          <p:cNvSpPr/>
          <p:nvPr/>
        </p:nvSpPr>
        <p:spPr>
          <a:xfrm>
            <a:off x="2514600" y="3581400"/>
            <a:ext cx="228600" cy="990600"/>
          </a:xfrm>
          <a:prstGeom prst="rightBrace">
            <a:avLst/>
          </a:prstGeom>
          <a:ln w="19050">
            <a:solidFill>
              <a:srgbClr val="660066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25"/>
          <p:cNvSpPr>
            <a:spLocks noChangeArrowheads="1"/>
          </p:cNvSpPr>
          <p:nvPr/>
        </p:nvSpPr>
        <p:spPr bwMode="auto">
          <a:xfrm>
            <a:off x="2133600" y="4191000"/>
            <a:ext cx="1143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sz="2000" b="1" dirty="0" smtClean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Δ</a:t>
            </a:r>
            <a:r>
              <a:rPr lang="en-US" sz="2000" b="1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Y</a:t>
            </a:r>
            <a:r>
              <a:rPr lang="en-US" sz="2000" b="1" dirty="0" smtClean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= ?</a:t>
            </a:r>
            <a:endParaRPr lang="th-TH" sz="2000" b="1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0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0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0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0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0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0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0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0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0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0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0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0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0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0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0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10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1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1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10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109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1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10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10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10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10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1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210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7" grpId="0" animBg="1"/>
      <p:bldP spid="210948" grpId="0" animBg="1"/>
      <p:bldP spid="210949" grpId="0" animBg="1"/>
      <p:bldP spid="210950" grpId="0" animBg="1"/>
      <p:bldP spid="210951" grpId="0" animBg="1"/>
      <p:bldP spid="210952" grpId="0" animBg="1"/>
      <p:bldP spid="210953" grpId="0" animBg="1"/>
      <p:bldP spid="210954" grpId="0" animBg="1"/>
      <p:bldP spid="210956" grpId="0" animBg="1"/>
      <p:bldP spid="210957" grpId="0"/>
      <p:bldP spid="210958" grpId="0"/>
      <p:bldP spid="210960" grpId="0" animBg="1"/>
      <p:bldP spid="210962" grpId="0"/>
      <p:bldP spid="210964" grpId="0" animBg="1"/>
      <p:bldP spid="210966" grpId="0" animBg="1"/>
      <p:bldP spid="210967" grpId="0"/>
      <p:bldP spid="210974" grpId="0"/>
      <p:bldP spid="210975" grpId="0"/>
      <p:bldP spid="210979" grpId="0"/>
      <p:bldP spid="210980" grpId="0"/>
      <p:bldP spid="210981" grpId="0"/>
      <p:bldP spid="210983" grpId="0" animBg="1"/>
      <p:bldP spid="210984" grpId="0"/>
      <p:bldP spid="210986" grpId="0"/>
      <p:bldP spid="210987" grpId="0"/>
      <p:bldP spid="210988" grpId="0"/>
      <p:bldP spid="210989" grpId="0" animBg="1"/>
      <p:bldP spid="210990" grpId="0" animBg="1"/>
      <p:bldP spid="210993" grpId="0" animBg="1"/>
      <p:bldP spid="210994" grpId="0"/>
      <p:bldP spid="210995" grpId="0" animBg="1"/>
      <p:bldP spid="60" grpId="0" animBg="1"/>
      <p:bldP spid="6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1" name="Text Box 3"/>
          <p:cNvSpPr txBox="1">
            <a:spLocks noChangeArrowheads="1"/>
          </p:cNvSpPr>
          <p:nvPr/>
        </p:nvSpPr>
        <p:spPr bwMode="auto">
          <a:xfrm>
            <a:off x="152400" y="15240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If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NSimSun" pitchFamily="49" charset="-122"/>
              </a:rPr>
              <a:t>I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1972" name="AutoShape 4"/>
          <p:cNvSpPr>
            <a:spLocks noChangeArrowheads="1"/>
          </p:cNvSpPr>
          <p:nvPr/>
        </p:nvSpPr>
        <p:spPr bwMode="auto">
          <a:xfrm>
            <a:off x="1143000" y="16764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3" name="Rectangle 5"/>
          <p:cNvSpPr>
            <a:spLocks noChangeArrowheads="1"/>
          </p:cNvSpPr>
          <p:nvPr/>
        </p:nvSpPr>
        <p:spPr bwMode="auto">
          <a:xfrm>
            <a:off x="1752600" y="1371600"/>
            <a:ext cx="2209800" cy="110799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>
                <a:latin typeface="+mn-lt"/>
                <a:cs typeface="Angsana New" pitchFamily="18" charset="-34"/>
              </a:rPr>
              <a:t>DAE </a:t>
            </a:r>
            <a:r>
              <a:rPr lang="en-US" sz="22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shift</a:t>
            </a:r>
            <a:r>
              <a:rPr lang="th-TH" sz="2200" dirty="0"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latin typeface="+mn-lt"/>
                <a:cs typeface="Angsana New" pitchFamily="18" charset="-34"/>
              </a:rPr>
              <a:t> to the left from DAE</a:t>
            </a:r>
            <a:r>
              <a:rPr lang="en-US" sz="2200" baseline="-25000" dirty="0" smtClean="0">
                <a:latin typeface="+mn-lt"/>
                <a:cs typeface="Angsana New" pitchFamily="18" charset="-34"/>
              </a:rPr>
              <a:t>1</a:t>
            </a:r>
            <a:r>
              <a:rPr lang="th-TH" sz="2200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latin typeface="+mn-lt"/>
                <a:cs typeface="Angsana New" pitchFamily="18" charset="-34"/>
              </a:rPr>
              <a:t>to </a:t>
            </a:r>
            <a:r>
              <a:rPr lang="en-US" sz="2200" b="1" dirty="0">
                <a:solidFill>
                  <a:srgbClr val="FF0000"/>
                </a:solidFill>
                <a:latin typeface="+mn-lt"/>
              </a:rPr>
              <a:t>DAE</a:t>
            </a:r>
            <a:r>
              <a:rPr lang="en-US" sz="2200" b="1" baseline="-25000" dirty="0">
                <a:solidFill>
                  <a:srgbClr val="FF0000"/>
                </a:solidFill>
                <a:latin typeface="+mn-lt"/>
              </a:rPr>
              <a:t>2</a:t>
            </a:r>
            <a:endParaRPr lang="th-TH" sz="22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11974" name="AutoShape 6"/>
          <p:cNvSpPr>
            <a:spLocks noChangeArrowheads="1"/>
          </p:cNvSpPr>
          <p:nvPr/>
        </p:nvSpPr>
        <p:spPr bwMode="auto">
          <a:xfrm>
            <a:off x="41910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5" name="Rectangle 7"/>
          <p:cNvSpPr>
            <a:spLocks noChangeArrowheads="1"/>
          </p:cNvSpPr>
          <p:nvPr/>
        </p:nvSpPr>
        <p:spPr bwMode="auto">
          <a:xfrm>
            <a:off x="4800600" y="1447800"/>
            <a:ext cx="18288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Equilibrium </a:t>
            </a:r>
            <a:r>
              <a:rPr lang="el-GR" sz="2200" dirty="0" smtClean="0">
                <a:cs typeface="Angsana New" pitchFamily="18" charset="-34"/>
              </a:rPr>
              <a:t>Δ</a:t>
            </a:r>
            <a:r>
              <a:rPr lang="en-US" sz="2200" dirty="0" smtClean="0">
                <a:cs typeface="Angsana New" pitchFamily="18" charset="-34"/>
              </a:rPr>
              <a:t> from </a:t>
            </a:r>
            <a:r>
              <a:rPr lang="en-US" sz="2200" dirty="0">
                <a:cs typeface="Angsana New" pitchFamily="18" charset="-34"/>
              </a:rPr>
              <a:t>E</a:t>
            </a:r>
            <a:r>
              <a:rPr lang="en-US" sz="2200" baseline="-25000" dirty="0">
                <a:cs typeface="Angsana New" pitchFamily="18" charset="-34"/>
              </a:rPr>
              <a:t>1 </a:t>
            </a:r>
            <a:r>
              <a:rPr lang="en-US" sz="2200" dirty="0" smtClean="0">
                <a:cs typeface="Angsana New" pitchFamily="18" charset="-34"/>
              </a:rPr>
              <a:t>to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200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6" name="AutoShape 8"/>
          <p:cNvSpPr>
            <a:spLocks noChangeArrowheads="1"/>
          </p:cNvSpPr>
          <p:nvPr/>
        </p:nvSpPr>
        <p:spPr bwMode="auto">
          <a:xfrm>
            <a:off x="67056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7" name="Rectangle 9"/>
          <p:cNvSpPr>
            <a:spLocks noChangeArrowheads="1"/>
          </p:cNvSpPr>
          <p:nvPr/>
        </p:nvSpPr>
        <p:spPr bwMode="auto">
          <a:xfrm>
            <a:off x="7239000" y="1447800"/>
            <a:ext cx="1371600" cy="837152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200" dirty="0">
                <a:cs typeface="Angsana New" pitchFamily="18" charset="-34"/>
              </a:rPr>
              <a:t>Y</a:t>
            </a:r>
            <a:r>
              <a:rPr lang="th-TH" sz="2200" dirty="0">
                <a:cs typeface="Angsana New" pitchFamily="18" charset="-34"/>
              </a:rPr>
              <a:t>↑ </a:t>
            </a:r>
            <a:r>
              <a:rPr lang="en-US" sz="2200" dirty="0" smtClean="0">
                <a:cs typeface="Angsana New" pitchFamily="18" charset="-34"/>
              </a:rPr>
              <a:t>from</a:t>
            </a:r>
            <a:endParaRPr lang="en-US" sz="2200" dirty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Y</a:t>
            </a:r>
            <a:r>
              <a:rPr lang="en-US" sz="2200" baseline="-25000" dirty="0">
                <a:cs typeface="Angsana New" pitchFamily="18" charset="-34"/>
              </a:rPr>
              <a:t>1</a:t>
            </a:r>
            <a:r>
              <a:rPr lang="en-US" sz="2200" dirty="0">
                <a:cs typeface="Angsana New" pitchFamily="18" charset="-34"/>
              </a:rPr>
              <a:t> </a:t>
            </a:r>
            <a:r>
              <a:rPr lang="en-US" sz="2200" dirty="0" smtClean="0">
                <a:cs typeface="Angsana New" pitchFamily="18" charset="-34"/>
              </a:rPr>
              <a:t>to</a:t>
            </a:r>
            <a:r>
              <a:rPr lang="th-TH" sz="2200" dirty="0" smtClean="0"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8" name="Rectangle 10"/>
          <p:cNvSpPr>
            <a:spLocks noChangeArrowheads="1"/>
          </p:cNvSpPr>
          <p:nvPr/>
        </p:nvSpPr>
        <p:spPr bwMode="auto">
          <a:xfrm>
            <a:off x="0" y="2667000"/>
            <a:ext cx="1752600" cy="70788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when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DAE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to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th-TH" sz="2000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9" name="Rectangle 11"/>
          <p:cNvSpPr>
            <a:spLocks noChangeArrowheads="1"/>
          </p:cNvSpPr>
          <p:nvPr/>
        </p:nvSpPr>
        <p:spPr bwMode="auto">
          <a:xfrm>
            <a:off x="2286000" y="2743200"/>
            <a:ext cx="12954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dirty="0" smtClean="0">
                <a:cs typeface="Angsana New" pitchFamily="18" charset="-34"/>
              </a:rPr>
              <a:t>at</a:t>
            </a:r>
            <a:r>
              <a:rPr lang="th-TH" sz="2200" dirty="0" smtClean="0"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chemeClr val="accent2"/>
                </a:solidFill>
                <a:cs typeface="Angsana New" pitchFamily="18" charset="-34"/>
              </a:rPr>
              <a:t> =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 Y</a:t>
            </a:r>
            <a:r>
              <a:rPr lang="en-US" sz="2200" b="1" baseline="-25000" dirty="0">
                <a:solidFill>
                  <a:schemeClr val="accent2"/>
                </a:solidFill>
                <a:cs typeface="Angsana New" pitchFamily="18" charset="-34"/>
              </a:rPr>
              <a:t>1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1980" name="Rectangle 12"/>
          <p:cNvSpPr>
            <a:spLocks noChangeArrowheads="1"/>
          </p:cNvSpPr>
          <p:nvPr/>
        </p:nvSpPr>
        <p:spPr bwMode="auto">
          <a:xfrm>
            <a:off x="4267200" y="2743200"/>
            <a:ext cx="26670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Injection &gt; Leakage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211981" name="Rectangle 13"/>
          <p:cNvSpPr>
            <a:spLocks noChangeArrowheads="1"/>
          </p:cNvSpPr>
          <p:nvPr/>
        </p:nvSpPr>
        <p:spPr bwMode="auto">
          <a:xfrm>
            <a:off x="7620000" y="2743200"/>
            <a:ext cx="12192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DAE</a:t>
            </a: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dirty="0">
                <a:cs typeface="Arial" charset="0"/>
              </a:rPr>
              <a:t>&gt;Y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11982" name="Rectangle 14"/>
          <p:cNvSpPr>
            <a:spLocks noChangeArrowheads="1"/>
          </p:cNvSpPr>
          <p:nvPr/>
        </p:nvSpPr>
        <p:spPr bwMode="auto">
          <a:xfrm>
            <a:off x="2133600" y="3505200"/>
            <a:ext cx="1600200" cy="11079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Producer sells their inventory 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211983" name="Rectangle 15"/>
          <p:cNvSpPr>
            <a:spLocks noChangeArrowheads="1"/>
          </p:cNvSpPr>
          <p:nvPr/>
        </p:nvSpPr>
        <p:spPr bwMode="auto">
          <a:xfrm>
            <a:off x="4648200" y="3581400"/>
            <a:ext cx="1600200" cy="4889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inventory</a:t>
            </a:r>
            <a:r>
              <a:rPr lang="th-TH" sz="2200" dirty="0" smtClean="0">
                <a:cs typeface="Angsana New" pitchFamily="18" charset="-34"/>
              </a:rPr>
              <a:t> </a:t>
            </a:r>
            <a:r>
              <a:rPr lang="th-TH" sz="2600" dirty="0">
                <a:cs typeface="Angsana New" pitchFamily="18" charset="-34"/>
              </a:rPr>
              <a:t>↓</a:t>
            </a:r>
            <a:endParaRPr lang="th-TH" sz="2600" dirty="0">
              <a:cs typeface="Arial" charset="0"/>
            </a:endParaRPr>
          </a:p>
        </p:txBody>
      </p:sp>
      <p:sp>
        <p:nvSpPr>
          <p:cNvPr id="211984" name="Rectangle 16"/>
          <p:cNvSpPr>
            <a:spLocks noChangeArrowheads="1"/>
          </p:cNvSpPr>
          <p:nvPr/>
        </p:nvSpPr>
        <p:spPr bwMode="auto">
          <a:xfrm>
            <a:off x="6858000" y="3505200"/>
            <a:ext cx="1905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production</a:t>
            </a:r>
            <a:r>
              <a:rPr lang="th-TH" sz="2600" dirty="0" smtClean="0">
                <a:cs typeface="Angsana New" pitchFamily="18" charset="-34"/>
              </a:rPr>
              <a:t> </a:t>
            </a:r>
            <a:r>
              <a:rPr lang="th-TH" sz="2600" dirty="0">
                <a:cs typeface="Angsana New" pitchFamily="18" charset="-34"/>
              </a:rPr>
              <a:t>↑</a:t>
            </a:r>
            <a:endParaRPr lang="th-TH" sz="2600" dirty="0">
              <a:cs typeface="Arial" charset="0"/>
            </a:endParaRPr>
          </a:p>
        </p:txBody>
      </p:sp>
      <p:sp>
        <p:nvSpPr>
          <p:cNvPr id="211985" name="Rectangle 17"/>
          <p:cNvSpPr>
            <a:spLocks noChangeArrowheads="1"/>
          </p:cNvSpPr>
          <p:nvPr/>
        </p:nvSpPr>
        <p:spPr bwMode="auto">
          <a:xfrm>
            <a:off x="5486400" y="4419600"/>
            <a:ext cx="3429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Use of factor of production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th-TH" sz="2600" dirty="0">
                <a:cs typeface="Angsana New" pitchFamily="18" charset="-34"/>
              </a:rPr>
              <a:t>↑</a:t>
            </a:r>
            <a:endParaRPr lang="th-TH" sz="2600" dirty="0">
              <a:cs typeface="Arial" charset="0"/>
            </a:endParaRPr>
          </a:p>
        </p:txBody>
      </p:sp>
      <p:sp>
        <p:nvSpPr>
          <p:cNvPr id="211986" name="Rectangle 18"/>
          <p:cNvSpPr>
            <a:spLocks noChangeArrowheads="1"/>
          </p:cNvSpPr>
          <p:nvPr/>
        </p:nvSpPr>
        <p:spPr bwMode="auto">
          <a:xfrm>
            <a:off x="5867400" y="5486400"/>
            <a:ext cx="3048000" cy="7694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National income (Y</a:t>
            </a:r>
            <a:r>
              <a:rPr lang="en-US" sz="2200" dirty="0">
                <a:cs typeface="Angsana New" pitchFamily="18" charset="-34"/>
              </a:rPr>
              <a:t>)</a:t>
            </a:r>
            <a:r>
              <a:rPr lang="th-TH" sz="2200" dirty="0">
                <a:cs typeface="Angsana New" pitchFamily="18" charset="-34"/>
              </a:rPr>
              <a:t> ↑ </a:t>
            </a:r>
            <a:r>
              <a:rPr lang="en-US" sz="2200" dirty="0" smtClean="0">
                <a:cs typeface="Angsana New" pitchFamily="18" charset="-34"/>
              </a:rPr>
              <a:t>until</a:t>
            </a:r>
            <a:r>
              <a:rPr lang="th-TH" sz="2200" dirty="0" smtClean="0"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Y = DAE</a:t>
            </a:r>
            <a:endParaRPr lang="th-TH" sz="22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211987" name="AutoShape 19"/>
          <p:cNvSpPr>
            <a:spLocks noChangeArrowheads="1"/>
          </p:cNvSpPr>
          <p:nvPr/>
        </p:nvSpPr>
        <p:spPr bwMode="auto">
          <a:xfrm>
            <a:off x="70866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8" name="AutoShape 20"/>
          <p:cNvSpPr>
            <a:spLocks noChangeArrowheads="1"/>
          </p:cNvSpPr>
          <p:nvPr/>
        </p:nvSpPr>
        <p:spPr bwMode="auto">
          <a:xfrm>
            <a:off x="7543800" y="40386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9" name="AutoShape 21"/>
          <p:cNvSpPr>
            <a:spLocks noChangeArrowheads="1"/>
          </p:cNvSpPr>
          <p:nvPr/>
        </p:nvSpPr>
        <p:spPr bwMode="auto">
          <a:xfrm>
            <a:off x="7620000" y="510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0" name="Rectangle 22"/>
          <p:cNvSpPr>
            <a:spLocks noChangeArrowheads="1"/>
          </p:cNvSpPr>
          <p:nvPr/>
        </p:nvSpPr>
        <p:spPr bwMode="auto">
          <a:xfrm>
            <a:off x="304800" y="3657600"/>
            <a:ext cx="1219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DAE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rial" charset="0"/>
              </a:rPr>
              <a:t>&gt;Y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11991" name="AutoShape 23"/>
          <p:cNvSpPr>
            <a:spLocks noChangeArrowheads="1"/>
          </p:cNvSpPr>
          <p:nvPr/>
        </p:nvSpPr>
        <p:spPr bwMode="auto">
          <a:xfrm>
            <a:off x="1600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2" name="AutoShape 24"/>
          <p:cNvSpPr>
            <a:spLocks noChangeArrowheads="1"/>
          </p:cNvSpPr>
          <p:nvPr/>
        </p:nvSpPr>
        <p:spPr bwMode="auto">
          <a:xfrm>
            <a:off x="3886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3" name="AutoShape 25"/>
          <p:cNvSpPr>
            <a:spLocks noChangeArrowheads="1"/>
          </p:cNvSpPr>
          <p:nvPr/>
        </p:nvSpPr>
        <p:spPr bwMode="auto">
          <a:xfrm>
            <a:off x="63246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4" name="Rectangle 26"/>
          <p:cNvSpPr>
            <a:spLocks noChangeArrowheads="1"/>
          </p:cNvSpPr>
          <p:nvPr/>
        </p:nvSpPr>
        <p:spPr bwMode="auto">
          <a:xfrm>
            <a:off x="228600" y="5105400"/>
            <a:ext cx="19050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when</a:t>
            </a:r>
            <a:r>
              <a:rPr lang="th-TH" sz="2200" dirty="0" smtClean="0">
                <a:cs typeface="Angsana New" pitchFamily="18" charset="-34"/>
              </a:rPr>
              <a:t>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DAE </a:t>
            </a:r>
            <a:r>
              <a:rPr lang="el-GR" sz="2200" b="1" dirty="0" smtClean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  <a:p>
            <a:r>
              <a:rPr lang="en-US" sz="2200" dirty="0" err="1" smtClean="0">
                <a:cs typeface="Angsana New" pitchFamily="18" charset="-34"/>
              </a:rPr>
              <a:t>eg</a:t>
            </a:r>
            <a:r>
              <a:rPr lang="en-US" sz="2200" dirty="0" smtClean="0">
                <a:cs typeface="Angsana New" pitchFamily="18" charset="-34"/>
              </a:rPr>
              <a:t>.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from </a:t>
            </a:r>
            <a:r>
              <a:rPr lang="en-US" sz="2200" b="1" dirty="0" smtClean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I</a:t>
            </a:r>
            <a:r>
              <a:rPr lang="el-GR" sz="22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Δ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endParaRPr lang="el-GR" sz="2200" dirty="0">
              <a:solidFill>
                <a:schemeClr val="accent2"/>
              </a:solidFill>
            </a:endParaRPr>
          </a:p>
        </p:txBody>
      </p:sp>
      <p:sp>
        <p:nvSpPr>
          <p:cNvPr id="211995" name="AutoShape 27"/>
          <p:cNvSpPr>
            <a:spLocks noChangeArrowheads="1"/>
          </p:cNvSpPr>
          <p:nvPr/>
        </p:nvSpPr>
        <p:spPr bwMode="auto">
          <a:xfrm>
            <a:off x="2133600" y="5410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6" name="Rectangle 28"/>
          <p:cNvSpPr>
            <a:spLocks noChangeArrowheads="1"/>
          </p:cNvSpPr>
          <p:nvPr/>
        </p:nvSpPr>
        <p:spPr bwMode="auto">
          <a:xfrm>
            <a:off x="2590800" y="4953000"/>
            <a:ext cx="2743200" cy="11387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l-GR" b="1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200" dirty="0" smtClean="0">
                <a:solidFill>
                  <a:schemeClr val="accent2"/>
                </a:solidFill>
                <a:cs typeface="Angsana New" pitchFamily="18" charset="-34"/>
              </a:rPr>
              <a:t>for </a:t>
            </a:r>
            <a:r>
              <a:rPr lang="en-US" sz="2200" dirty="0" smtClean="0">
                <a:cs typeface="Angsana New" pitchFamily="18" charset="-34"/>
              </a:rPr>
              <a:t>how much ?</a:t>
            </a:r>
          </a:p>
          <a:p>
            <a:r>
              <a:rPr lang="en-US" sz="2200" dirty="0" smtClean="0">
                <a:cs typeface="Angsana New" pitchFamily="18" charset="-34"/>
              </a:rPr>
              <a:t>Calculate from </a:t>
            </a: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multiplier</a:t>
            </a:r>
          </a:p>
        </p:txBody>
      </p:sp>
      <p:sp>
        <p:nvSpPr>
          <p:cNvPr id="211997" name="Rectangle 29"/>
          <p:cNvSpPr>
            <a:spLocks noChangeArrowheads="1"/>
          </p:cNvSpPr>
          <p:nvPr/>
        </p:nvSpPr>
        <p:spPr bwMode="auto">
          <a:xfrm>
            <a:off x="0" y="4724400"/>
            <a:ext cx="54102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211998" name="Rectangle 30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9" name="AutoShape 31"/>
          <p:cNvSpPr>
            <a:spLocks noChangeArrowheads="1"/>
          </p:cNvSpPr>
          <p:nvPr/>
        </p:nvSpPr>
        <p:spPr bwMode="auto">
          <a:xfrm>
            <a:off x="3733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2000" name="AutoShape 32"/>
          <p:cNvSpPr>
            <a:spLocks noChangeArrowheads="1"/>
          </p:cNvSpPr>
          <p:nvPr/>
        </p:nvSpPr>
        <p:spPr bwMode="auto">
          <a:xfrm>
            <a:off x="1828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1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1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1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1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1" grpId="0" animBg="1"/>
      <p:bldP spid="211972" grpId="0" animBg="1"/>
      <p:bldP spid="211973" grpId="0" animBg="1"/>
      <p:bldP spid="211974" grpId="0" animBg="1"/>
      <p:bldP spid="211975" grpId="0" animBg="1"/>
      <p:bldP spid="211976" grpId="0" animBg="1"/>
      <p:bldP spid="211977" grpId="0" animBg="1"/>
      <p:bldP spid="211978" grpId="0" animBg="1"/>
      <p:bldP spid="211979" grpId="0" animBg="1"/>
      <p:bldP spid="211980" grpId="0" animBg="1"/>
      <p:bldP spid="211981" grpId="0" animBg="1"/>
      <p:bldP spid="211982" grpId="0" animBg="1"/>
      <p:bldP spid="211983" grpId="0" animBg="1"/>
      <p:bldP spid="211984" grpId="0" animBg="1"/>
      <p:bldP spid="211985" grpId="0" animBg="1"/>
      <p:bldP spid="211986" grpId="0" animBg="1"/>
      <p:bldP spid="211987" grpId="0" animBg="1"/>
      <p:bldP spid="211988" grpId="0" animBg="1"/>
      <p:bldP spid="211989" grpId="0" animBg="1"/>
      <p:bldP spid="211990" grpId="0" animBg="1"/>
      <p:bldP spid="211991" grpId="0" animBg="1"/>
      <p:bldP spid="211992" grpId="0" animBg="1"/>
      <p:bldP spid="211993" grpId="0" animBg="1"/>
      <p:bldP spid="211994" grpId="0" animBg="1"/>
      <p:bldP spid="211995" grpId="0" animBg="1"/>
      <p:bldP spid="211996" grpId="0" animBg="1"/>
      <p:bldP spid="211997" grpId="0" animBg="1"/>
      <p:bldP spid="211999" grpId="0" animBg="1"/>
      <p:bldP spid="21200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2743200"/>
            <a:ext cx="39624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200" dirty="0" smtClean="0">
                <a:solidFill>
                  <a:srgbClr val="002060"/>
                </a:solidFill>
                <a:cs typeface="Angsana New" pitchFamily="18" charset="-34"/>
              </a:rPr>
              <a:t>In the case of closed economy, </a:t>
            </a:r>
          </a:p>
          <a:p>
            <a:r>
              <a:rPr lang="en-US" sz="2200" dirty="0" smtClean="0">
                <a:solidFill>
                  <a:srgbClr val="002060"/>
                </a:solidFill>
                <a:cs typeface="Angsana New" pitchFamily="18" charset="-34"/>
              </a:rPr>
              <a:t>without government</a:t>
            </a:r>
            <a:endParaRPr lang="en-US" sz="2200" dirty="0">
              <a:solidFill>
                <a:srgbClr val="00206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0956" name="Line 12"/>
          <p:cNvSpPr>
            <a:spLocks noChangeShapeType="1"/>
          </p:cNvSpPr>
          <p:nvPr/>
        </p:nvSpPr>
        <p:spPr bwMode="auto">
          <a:xfrm flipV="1">
            <a:off x="1447800" y="4419600"/>
            <a:ext cx="2743200" cy="1752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57" name="Rectangle 13"/>
          <p:cNvSpPr>
            <a:spLocks noChangeArrowheads="1"/>
          </p:cNvSpPr>
          <p:nvPr/>
        </p:nvSpPr>
        <p:spPr bwMode="auto">
          <a:xfrm>
            <a:off x="4229100" y="4191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>
                <a:cs typeface="Angsana New" pitchFamily="18" charset="-34"/>
              </a:rPr>
              <a:t>S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0958" name="Rectangle 14"/>
          <p:cNvSpPr>
            <a:spLocks noChangeArrowheads="1"/>
          </p:cNvSpPr>
          <p:nvPr/>
        </p:nvSpPr>
        <p:spPr bwMode="auto">
          <a:xfrm>
            <a:off x="1905000" y="39624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endParaRPr lang="en-US" sz="2000" b="1" baseline="30000" dirty="0">
              <a:cs typeface="Angsana New" pitchFamily="18" charset="-34"/>
            </a:endParaRPr>
          </a:p>
        </p:txBody>
      </p:sp>
      <p:sp>
        <p:nvSpPr>
          <p:cNvPr id="210959" name="Rectangle 15"/>
          <p:cNvSpPr>
            <a:spLocks noChangeArrowheads="1"/>
          </p:cNvSpPr>
          <p:nvPr/>
        </p:nvSpPr>
        <p:spPr bwMode="auto">
          <a:xfrm>
            <a:off x="2895600" y="3886200"/>
            <a:ext cx="457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2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60" name="Line 16"/>
          <p:cNvSpPr>
            <a:spLocks noChangeShapeType="1"/>
          </p:cNvSpPr>
          <p:nvPr/>
        </p:nvSpPr>
        <p:spPr bwMode="auto">
          <a:xfrm>
            <a:off x="2057400" y="3124200"/>
            <a:ext cx="0" cy="2819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1" name="Line 17"/>
          <p:cNvSpPr>
            <a:spLocks noChangeShapeType="1"/>
          </p:cNvSpPr>
          <p:nvPr/>
        </p:nvSpPr>
        <p:spPr bwMode="auto">
          <a:xfrm>
            <a:off x="3124200" y="2057400"/>
            <a:ext cx="0" cy="3886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2" name="Rectangle 18"/>
          <p:cNvSpPr>
            <a:spLocks noChangeArrowheads="1"/>
          </p:cNvSpPr>
          <p:nvPr/>
        </p:nvSpPr>
        <p:spPr bwMode="auto">
          <a:xfrm>
            <a:off x="1905000" y="60198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1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63" name="Rectangle 19"/>
          <p:cNvSpPr>
            <a:spLocks noChangeArrowheads="1"/>
          </p:cNvSpPr>
          <p:nvPr/>
        </p:nvSpPr>
        <p:spPr bwMode="auto">
          <a:xfrm>
            <a:off x="2971800" y="5943600"/>
            <a:ext cx="457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2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64" name="Line 20"/>
          <p:cNvSpPr>
            <a:spLocks noChangeShapeType="1"/>
          </p:cNvSpPr>
          <p:nvPr/>
        </p:nvSpPr>
        <p:spPr bwMode="auto">
          <a:xfrm>
            <a:off x="1219200" y="5105400"/>
            <a:ext cx="3048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5" name="Rectangle 21"/>
          <p:cNvSpPr>
            <a:spLocks noChangeArrowheads="1"/>
          </p:cNvSpPr>
          <p:nvPr/>
        </p:nvSpPr>
        <p:spPr bwMode="auto">
          <a:xfrm>
            <a:off x="4191000" y="4876800"/>
            <a:ext cx="457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chemeClr val="accent2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="1" baseline="30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66" name="Line 22"/>
          <p:cNvSpPr>
            <a:spLocks noChangeShapeType="1"/>
          </p:cNvSpPr>
          <p:nvPr/>
        </p:nvSpPr>
        <p:spPr bwMode="auto">
          <a:xfrm>
            <a:off x="1219200" y="5791200"/>
            <a:ext cx="3048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7" name="Rectangle 23"/>
          <p:cNvSpPr>
            <a:spLocks noChangeArrowheads="1"/>
          </p:cNvSpPr>
          <p:nvPr/>
        </p:nvSpPr>
        <p:spPr bwMode="auto">
          <a:xfrm>
            <a:off x="4191000" y="5562600"/>
            <a:ext cx="457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endParaRPr lang="en-US" sz="2000" b="1" baseline="30000" dirty="0">
              <a:cs typeface="Angsana New" pitchFamily="18" charset="-34"/>
            </a:endParaRPr>
          </a:p>
        </p:txBody>
      </p:sp>
      <p:sp>
        <p:nvSpPr>
          <p:cNvPr id="210969" name="Rectangle 25"/>
          <p:cNvSpPr>
            <a:spLocks noChangeArrowheads="1"/>
          </p:cNvSpPr>
          <p:nvPr/>
        </p:nvSpPr>
        <p:spPr bwMode="auto">
          <a:xfrm>
            <a:off x="3352800" y="5334000"/>
            <a:ext cx="1676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sz="2000" b="1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Δ</a:t>
            </a:r>
            <a:r>
              <a:rPr lang="en-US" sz="2000" b="1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I=1000</a:t>
            </a:r>
            <a:endParaRPr lang="th-TH" sz="2000" b="1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sp useBgFill="1">
        <p:nvSpPr>
          <p:cNvPr id="210971" name="Rectangle 27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3" name="Group 64"/>
          <p:cNvGrpSpPr>
            <a:grpSpLocks/>
          </p:cNvGrpSpPr>
          <p:nvPr/>
        </p:nvGrpSpPr>
        <p:grpSpPr bwMode="auto">
          <a:xfrm>
            <a:off x="1219200" y="4191000"/>
            <a:ext cx="3657600" cy="2438400"/>
            <a:chOff x="768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68" y="3744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876800" y="57150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533400" y="4038600"/>
            <a:ext cx="6858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1800" b="1"/>
              <a:t>, S</a:t>
            </a:r>
          </a:p>
        </p:txBody>
      </p:sp>
      <p:sp>
        <p:nvSpPr>
          <p:cNvPr id="210981" name="Rectangle 37"/>
          <p:cNvSpPr>
            <a:spLocks noChangeArrowheads="1"/>
          </p:cNvSpPr>
          <p:nvPr/>
        </p:nvSpPr>
        <p:spPr bwMode="auto">
          <a:xfrm>
            <a:off x="4191000" y="1431925"/>
            <a:ext cx="2514600" cy="60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000" b="1" dirty="0" smtClean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="1" baseline="-25000" dirty="0" smtClean="0">
                <a:solidFill>
                  <a:schemeClr val="accent2"/>
                </a:solidFill>
                <a:cs typeface="Angsana New" pitchFamily="18" charset="-34"/>
              </a:rPr>
              <a:t>2 </a:t>
            </a:r>
            <a:r>
              <a:rPr lang="en-US" sz="2000" b="1" dirty="0" smtClean="0">
                <a:solidFill>
                  <a:schemeClr val="accent6"/>
                </a:solidFill>
                <a:cs typeface="Angsana New" pitchFamily="18" charset="-34"/>
              </a:rPr>
              <a:t>=  </a:t>
            </a:r>
            <a:r>
              <a:rPr lang="en-US" sz="2000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C</a:t>
            </a:r>
            <a:r>
              <a:rPr lang="en-US" sz="2000" b="1" baseline="-25000" dirty="0" smtClean="0">
                <a:solidFill>
                  <a:schemeClr val="accent6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chemeClr val="accent6"/>
                </a:solidFill>
                <a:cs typeface="Angsana New" pitchFamily="18" charset="-34"/>
              </a:rPr>
              <a:t>+ </a:t>
            </a:r>
            <a:r>
              <a:rPr lang="en-US" sz="2000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 smtClean="0">
                <a:solidFill>
                  <a:schemeClr val="accent6"/>
                </a:solidFill>
                <a:cs typeface="Angsana New" pitchFamily="18" charset="-34"/>
              </a:rPr>
              <a:t>2</a:t>
            </a:r>
            <a:endParaRPr lang="en-US" sz="2000" b="1" baseline="30000" dirty="0" smtClean="0">
              <a:solidFill>
                <a:schemeClr val="accent6"/>
              </a:solidFill>
              <a:cs typeface="Angsana New" pitchFamily="18" charset="-34"/>
            </a:endParaRPr>
          </a:p>
          <a:p>
            <a:endParaRPr lang="th-TH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83" name="Line 39"/>
          <p:cNvSpPr>
            <a:spLocks noChangeShapeType="1"/>
          </p:cNvSpPr>
          <p:nvPr/>
        </p:nvSpPr>
        <p:spPr bwMode="auto">
          <a:xfrm flipV="1">
            <a:off x="1219200" y="23622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84" name="Rectangle 40"/>
          <p:cNvSpPr>
            <a:spLocks noChangeArrowheads="1"/>
          </p:cNvSpPr>
          <p:nvPr/>
        </p:nvSpPr>
        <p:spPr bwMode="auto">
          <a:xfrm>
            <a:off x="4191000" y="2133600"/>
            <a:ext cx="1981200" cy="40011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000" b="1" dirty="0" smtClean="0">
                <a:cs typeface="Angsana New" pitchFamily="18" charset="-34"/>
              </a:rPr>
              <a:t>DAE</a:t>
            </a:r>
            <a:r>
              <a:rPr lang="en-US" sz="2000" b="1" baseline="-25000" dirty="0" smtClean="0">
                <a:cs typeface="Angsana New" pitchFamily="18" charset="-34"/>
              </a:rPr>
              <a:t>1</a:t>
            </a:r>
            <a:r>
              <a:rPr lang="en-US" sz="2000" b="1" dirty="0" smtClean="0">
                <a:cs typeface="Angsana New" pitchFamily="18" charset="-34"/>
              </a:rPr>
              <a:t> =  </a:t>
            </a:r>
            <a:r>
              <a:rPr lang="en-US" sz="2000" b="1" dirty="0" smtClean="0">
                <a:latin typeface="Comic Sans MS" pitchFamily="66" charset="0"/>
                <a:cs typeface="Angsana New" pitchFamily="18" charset="-34"/>
              </a:rPr>
              <a:t>C</a:t>
            </a:r>
            <a:r>
              <a:rPr lang="en-US" sz="2000" b="1" baseline="-25000" dirty="0" smtClean="0">
                <a:cs typeface="Angsana New" pitchFamily="18" charset="-34"/>
              </a:rPr>
              <a:t>1</a:t>
            </a:r>
            <a:r>
              <a:rPr lang="en-US" sz="2000" b="1" baseline="30000" dirty="0" smtClean="0">
                <a:cs typeface="Angsana New" pitchFamily="18" charset="-34"/>
              </a:rPr>
              <a:t> </a:t>
            </a:r>
            <a:r>
              <a:rPr lang="en-US" sz="2000" b="1" dirty="0" smtClean="0">
                <a:cs typeface="Angsana New" pitchFamily="18" charset="-34"/>
              </a:rPr>
              <a:t>+ </a:t>
            </a:r>
            <a:r>
              <a:rPr lang="en-US" sz="2000" b="1" dirty="0" smtClean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 smtClean="0">
                <a:cs typeface="Angsana New" pitchFamily="18" charset="-34"/>
              </a:rPr>
              <a:t>1</a:t>
            </a:r>
            <a:endParaRPr lang="en-US" sz="2000" b="1" baseline="30000" dirty="0">
              <a:cs typeface="Angsana New" pitchFamily="18" charset="-34"/>
            </a:endParaRPr>
          </a:p>
        </p:txBody>
      </p:sp>
      <p:sp>
        <p:nvSpPr>
          <p:cNvPr id="210986" name="Rectangle 42"/>
          <p:cNvSpPr>
            <a:spLocks noChangeArrowheads="1"/>
          </p:cNvSpPr>
          <p:nvPr/>
        </p:nvSpPr>
        <p:spPr bwMode="auto">
          <a:xfrm>
            <a:off x="2819400" y="1431925"/>
            <a:ext cx="1219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sz="2000" b="1">
                <a:solidFill>
                  <a:srgbClr val="A50021"/>
                </a:solidFill>
                <a:cs typeface="Angsana New" pitchFamily="18" charset="-34"/>
              </a:rPr>
              <a:t>Y = DAE</a:t>
            </a:r>
            <a:endParaRPr lang="th-TH" sz="2000" b="1" baseline="-2500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0987" name="Rectangle 43"/>
          <p:cNvSpPr>
            <a:spLocks noChangeArrowheads="1"/>
          </p:cNvSpPr>
          <p:nvPr/>
        </p:nvSpPr>
        <p:spPr bwMode="auto">
          <a:xfrm>
            <a:off x="2057400" y="30480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E</a:t>
            </a:r>
            <a:r>
              <a:rPr lang="en-US" sz="2000" b="1" baseline="-25000">
                <a:cs typeface="Angsana New" pitchFamily="18" charset="-34"/>
              </a:rPr>
              <a:t>1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88" name="Rectangle 44"/>
          <p:cNvSpPr>
            <a:spLocks noChangeArrowheads="1"/>
          </p:cNvSpPr>
          <p:nvPr/>
        </p:nvSpPr>
        <p:spPr bwMode="auto">
          <a:xfrm>
            <a:off x="3124200" y="19812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="1" baseline="30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90" name="AutoShape 46"/>
          <p:cNvSpPr>
            <a:spLocks/>
          </p:cNvSpPr>
          <p:nvPr/>
        </p:nvSpPr>
        <p:spPr bwMode="auto">
          <a:xfrm>
            <a:off x="3276600" y="5105400"/>
            <a:ext cx="76200" cy="685800"/>
          </a:xfrm>
          <a:prstGeom prst="rightBrace">
            <a:avLst>
              <a:gd name="adj1" fmla="val 75000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0993" name="Line 49"/>
          <p:cNvSpPr>
            <a:spLocks noChangeShapeType="1"/>
          </p:cNvSpPr>
          <p:nvPr/>
        </p:nvSpPr>
        <p:spPr bwMode="auto">
          <a:xfrm flipV="1">
            <a:off x="1219200" y="1676400"/>
            <a:ext cx="3048000" cy="9906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94" name="Text Box 50"/>
          <p:cNvSpPr txBox="1">
            <a:spLocks noChangeArrowheads="1"/>
          </p:cNvSpPr>
          <p:nvPr/>
        </p:nvSpPr>
        <p:spPr bwMode="auto">
          <a:xfrm>
            <a:off x="1143000" y="2743200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</a:rPr>
              <a:t>1000</a:t>
            </a:r>
          </a:p>
        </p:txBody>
      </p:sp>
      <p:sp>
        <p:nvSpPr>
          <p:cNvPr id="210995" name="Line 51"/>
          <p:cNvSpPr>
            <a:spLocks noChangeShapeType="1"/>
          </p:cNvSpPr>
          <p:nvPr/>
        </p:nvSpPr>
        <p:spPr bwMode="auto">
          <a:xfrm flipV="1">
            <a:off x="1219200" y="1828800"/>
            <a:ext cx="213360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97" name="Line 53"/>
          <p:cNvSpPr>
            <a:spLocks noChangeShapeType="1"/>
          </p:cNvSpPr>
          <p:nvPr/>
        </p:nvSpPr>
        <p:spPr bwMode="auto">
          <a:xfrm>
            <a:off x="2057400" y="2438400"/>
            <a:ext cx="685800" cy="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98" name="Line 54"/>
          <p:cNvSpPr>
            <a:spLocks noChangeShapeType="1"/>
          </p:cNvSpPr>
          <p:nvPr/>
        </p:nvSpPr>
        <p:spPr bwMode="auto">
          <a:xfrm flipV="1">
            <a:off x="2743200" y="2209800"/>
            <a:ext cx="0" cy="22860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99" name="AutoShape 55"/>
          <p:cNvSpPr>
            <a:spLocks/>
          </p:cNvSpPr>
          <p:nvPr/>
        </p:nvSpPr>
        <p:spPr bwMode="auto">
          <a:xfrm rot="10800000">
            <a:off x="1828800" y="2438400"/>
            <a:ext cx="76200" cy="685800"/>
          </a:xfrm>
          <a:prstGeom prst="rightBrace">
            <a:avLst>
              <a:gd name="adj1" fmla="val 75000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000" name="Line 56"/>
          <p:cNvSpPr>
            <a:spLocks noChangeShapeType="1"/>
          </p:cNvSpPr>
          <p:nvPr/>
        </p:nvSpPr>
        <p:spPr bwMode="auto">
          <a:xfrm flipV="1">
            <a:off x="2057400" y="2438400"/>
            <a:ext cx="0" cy="60960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1001" name="Line 57"/>
          <p:cNvSpPr>
            <a:spLocks noChangeShapeType="1"/>
          </p:cNvSpPr>
          <p:nvPr/>
        </p:nvSpPr>
        <p:spPr bwMode="auto">
          <a:xfrm>
            <a:off x="2743200" y="2209800"/>
            <a:ext cx="228600" cy="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1002" name="Line 58"/>
          <p:cNvSpPr>
            <a:spLocks noChangeShapeType="1"/>
          </p:cNvSpPr>
          <p:nvPr/>
        </p:nvSpPr>
        <p:spPr bwMode="auto">
          <a:xfrm>
            <a:off x="2971800" y="2133600"/>
            <a:ext cx="0" cy="7620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1003" name="AutoShape 59"/>
          <p:cNvSpPr>
            <a:spLocks/>
          </p:cNvSpPr>
          <p:nvPr/>
        </p:nvSpPr>
        <p:spPr bwMode="auto">
          <a:xfrm rot="10800000">
            <a:off x="2590800" y="2209800"/>
            <a:ext cx="76200" cy="228600"/>
          </a:xfrm>
          <a:prstGeom prst="rightBrace">
            <a:avLst>
              <a:gd name="adj1" fmla="val 25000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004" name="Text Box 60"/>
          <p:cNvSpPr txBox="1">
            <a:spLocks noChangeArrowheads="1"/>
          </p:cNvSpPr>
          <p:nvPr/>
        </p:nvSpPr>
        <p:spPr bwMode="auto">
          <a:xfrm>
            <a:off x="1981200" y="2133600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solidFill>
                  <a:srgbClr val="FF0000"/>
                </a:solidFill>
              </a:rPr>
              <a:t>600</a:t>
            </a:r>
          </a:p>
        </p:txBody>
      </p:sp>
      <p:sp>
        <p:nvSpPr>
          <p:cNvPr id="211005" name="AutoShape 61"/>
          <p:cNvSpPr>
            <a:spLocks/>
          </p:cNvSpPr>
          <p:nvPr/>
        </p:nvSpPr>
        <p:spPr bwMode="auto">
          <a:xfrm rot="10800000">
            <a:off x="2743200" y="2057400"/>
            <a:ext cx="152400" cy="152400"/>
          </a:xfrm>
          <a:prstGeom prst="rightBrace">
            <a:avLst>
              <a:gd name="adj1" fmla="val 8333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006" name="Text Box 62"/>
          <p:cNvSpPr txBox="1">
            <a:spLocks noChangeArrowheads="1"/>
          </p:cNvSpPr>
          <p:nvPr/>
        </p:nvSpPr>
        <p:spPr bwMode="auto">
          <a:xfrm>
            <a:off x="2209800" y="1828800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solidFill>
                  <a:srgbClr val="FF0000"/>
                </a:solidFill>
              </a:rPr>
              <a:t>360</a:t>
            </a:r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61" name="Text Box 6"/>
          <p:cNvSpPr txBox="1">
            <a:spLocks noChangeArrowheads="1"/>
          </p:cNvSpPr>
          <p:nvPr/>
        </p:nvSpPr>
        <p:spPr bwMode="auto">
          <a:xfrm>
            <a:off x="5181600" y="37338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Y  = DAE</a:t>
            </a:r>
          </a:p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= C+ I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5181600" y="50292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Injection = Leakage</a:t>
            </a:r>
          </a:p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I       =      S</a:t>
            </a:r>
          </a:p>
        </p:txBody>
      </p:sp>
      <p:sp>
        <p:nvSpPr>
          <p:cNvPr id="63" name="Right Brace 62"/>
          <p:cNvSpPr/>
          <p:nvPr/>
        </p:nvSpPr>
        <p:spPr>
          <a:xfrm>
            <a:off x="2514600" y="3581400"/>
            <a:ext cx="228600" cy="990600"/>
          </a:xfrm>
          <a:prstGeom prst="rightBrace">
            <a:avLst/>
          </a:prstGeom>
          <a:ln w="19050">
            <a:solidFill>
              <a:srgbClr val="660066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25"/>
          <p:cNvSpPr>
            <a:spLocks noChangeArrowheads="1"/>
          </p:cNvSpPr>
          <p:nvPr/>
        </p:nvSpPr>
        <p:spPr bwMode="auto">
          <a:xfrm>
            <a:off x="2133600" y="4191000"/>
            <a:ext cx="1143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sz="2000" b="1" dirty="0" smtClean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Δ</a:t>
            </a:r>
            <a:r>
              <a:rPr lang="en-US" sz="2000" b="1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Y</a:t>
            </a:r>
            <a:r>
              <a:rPr lang="en-US" sz="2000" b="1" dirty="0" smtClean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= ?</a:t>
            </a:r>
            <a:endParaRPr lang="th-TH" sz="2000" b="1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0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0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0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0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0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0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0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0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09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1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10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10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10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1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10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10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10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11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210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210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211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211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211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500"/>
                                        <p:tgtEl>
                                          <p:spTgt spid="211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211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211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56" grpId="0" animBg="1"/>
      <p:bldP spid="210957" grpId="0"/>
      <p:bldP spid="210958" grpId="0"/>
      <p:bldP spid="210960" grpId="0" animBg="1"/>
      <p:bldP spid="210961" grpId="0" animBg="1"/>
      <p:bldP spid="210962" grpId="0"/>
      <p:bldP spid="210963" grpId="0"/>
      <p:bldP spid="210964" grpId="0" animBg="1"/>
      <p:bldP spid="210966" grpId="0" animBg="1"/>
      <p:bldP spid="210967" grpId="0"/>
      <p:bldP spid="210974" grpId="0"/>
      <p:bldP spid="210975" grpId="0"/>
      <p:bldP spid="210979" grpId="0"/>
      <p:bldP spid="210980" grpId="0"/>
      <p:bldP spid="210981" grpId="0"/>
      <p:bldP spid="210983" grpId="0" animBg="1"/>
      <p:bldP spid="210984" grpId="0"/>
      <p:bldP spid="210986" grpId="0" animBg="1"/>
      <p:bldP spid="210987" grpId="0"/>
      <p:bldP spid="210988" grpId="0"/>
      <p:bldP spid="210990" grpId="0" animBg="1"/>
      <p:bldP spid="210993" grpId="0" animBg="1"/>
      <p:bldP spid="210994" grpId="0"/>
      <p:bldP spid="210995" grpId="0" animBg="1"/>
      <p:bldP spid="210997" grpId="0" animBg="1"/>
      <p:bldP spid="210998" grpId="0" animBg="1"/>
      <p:bldP spid="210999" grpId="0" animBg="1"/>
      <p:bldP spid="211000" grpId="0" animBg="1"/>
      <p:bldP spid="211001" grpId="0" animBg="1"/>
      <p:bldP spid="211002" grpId="0" animBg="1"/>
      <p:bldP spid="211003" grpId="0" animBg="1"/>
      <p:bldP spid="211005" grpId="0" animBg="1"/>
      <p:bldP spid="211006" grpId="0"/>
      <p:bldP spid="6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6" name="Text Box 4"/>
          <p:cNvSpPr txBox="1">
            <a:spLocks noChangeArrowheads="1"/>
          </p:cNvSpPr>
          <p:nvPr/>
        </p:nvSpPr>
        <p:spPr bwMode="auto">
          <a:xfrm>
            <a:off x="0" y="1371600"/>
            <a:ext cx="1371600" cy="67710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For example </a:t>
            </a:r>
          </a:p>
          <a:p>
            <a:pPr algn="ctr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endParaRPr lang="en-US" sz="1800" b="1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1676400" y="1447800"/>
            <a:ext cx="9144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↑↑</a:t>
            </a:r>
          </a:p>
        </p:txBody>
      </p:sp>
      <p:sp>
        <p:nvSpPr>
          <p:cNvPr id="212998" name="Rectangle 6"/>
          <p:cNvSpPr>
            <a:spLocks noChangeArrowheads="1"/>
          </p:cNvSpPr>
          <p:nvPr/>
        </p:nvSpPr>
        <p:spPr bwMode="auto">
          <a:xfrm>
            <a:off x="29718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Y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2999" name="Rectangle 7"/>
          <p:cNvSpPr>
            <a:spLocks noChangeArrowheads="1"/>
          </p:cNvSpPr>
          <p:nvPr/>
        </p:nvSpPr>
        <p:spPr bwMode="auto">
          <a:xfrm>
            <a:off x="38100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C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3000" name="Rectangle 8"/>
          <p:cNvSpPr>
            <a:spLocks noChangeArrowheads="1"/>
          </p:cNvSpPr>
          <p:nvPr/>
        </p:nvSpPr>
        <p:spPr bwMode="auto">
          <a:xfrm>
            <a:off x="38100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S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3001" name="Rectangle 9"/>
          <p:cNvSpPr>
            <a:spLocks noChangeArrowheads="1"/>
          </p:cNvSpPr>
          <p:nvPr/>
        </p:nvSpPr>
        <p:spPr bwMode="auto">
          <a:xfrm>
            <a:off x="59436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Y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3002" name="Rectangle 10"/>
          <p:cNvSpPr>
            <a:spLocks noChangeArrowheads="1"/>
          </p:cNvSpPr>
          <p:nvPr/>
        </p:nvSpPr>
        <p:spPr bwMode="auto">
          <a:xfrm>
            <a:off x="67818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C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3003" name="Rectangle 11"/>
          <p:cNvSpPr>
            <a:spLocks noChangeArrowheads="1"/>
          </p:cNvSpPr>
          <p:nvPr/>
        </p:nvSpPr>
        <p:spPr bwMode="auto">
          <a:xfrm>
            <a:off x="67818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S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3004" name="Text Box 12"/>
          <p:cNvSpPr txBox="1">
            <a:spLocks noChangeArrowheads="1"/>
          </p:cNvSpPr>
          <p:nvPr/>
        </p:nvSpPr>
        <p:spPr bwMode="auto">
          <a:xfrm>
            <a:off x="4724400" y="1447800"/>
            <a:ext cx="8382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DAE</a:t>
            </a:r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</a:p>
        </p:txBody>
      </p:sp>
      <p:sp>
        <p:nvSpPr>
          <p:cNvPr id="213005" name="Text Box 13"/>
          <p:cNvSpPr txBox="1">
            <a:spLocks noChangeArrowheads="1"/>
          </p:cNvSpPr>
          <p:nvPr/>
        </p:nvSpPr>
        <p:spPr bwMode="auto">
          <a:xfrm>
            <a:off x="7620000" y="1524000"/>
            <a:ext cx="6858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3006" name="Line 14"/>
          <p:cNvSpPr>
            <a:spLocks noChangeShapeType="1"/>
          </p:cNvSpPr>
          <p:nvPr/>
        </p:nvSpPr>
        <p:spPr bwMode="auto">
          <a:xfrm>
            <a:off x="13716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7" name="Line 15"/>
          <p:cNvSpPr>
            <a:spLocks noChangeShapeType="1"/>
          </p:cNvSpPr>
          <p:nvPr/>
        </p:nvSpPr>
        <p:spPr bwMode="auto">
          <a:xfrm>
            <a:off x="26670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8" name="Line 16"/>
          <p:cNvSpPr>
            <a:spLocks noChangeShapeType="1"/>
          </p:cNvSpPr>
          <p:nvPr/>
        </p:nvSpPr>
        <p:spPr bwMode="auto">
          <a:xfrm>
            <a:off x="8382000" y="1752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9" name="Line 17"/>
          <p:cNvSpPr>
            <a:spLocks noChangeShapeType="1"/>
          </p:cNvSpPr>
          <p:nvPr/>
        </p:nvSpPr>
        <p:spPr bwMode="auto">
          <a:xfrm>
            <a:off x="73152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0" name="Line 18"/>
          <p:cNvSpPr>
            <a:spLocks noChangeShapeType="1"/>
          </p:cNvSpPr>
          <p:nvPr/>
        </p:nvSpPr>
        <p:spPr bwMode="auto">
          <a:xfrm>
            <a:off x="4343400" y="1676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1" name="Line 19"/>
          <p:cNvSpPr>
            <a:spLocks noChangeShapeType="1"/>
          </p:cNvSpPr>
          <p:nvPr/>
        </p:nvSpPr>
        <p:spPr bwMode="auto">
          <a:xfrm>
            <a:off x="56388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2" name="Text Box 20"/>
          <p:cNvSpPr txBox="1">
            <a:spLocks noChangeArrowheads="1"/>
          </p:cNvSpPr>
          <p:nvPr/>
        </p:nvSpPr>
        <p:spPr bwMode="auto">
          <a:xfrm>
            <a:off x="457200" y="2286000"/>
            <a:ext cx="1066800" cy="40011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0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</a:p>
        </p:txBody>
      </p:sp>
      <p:sp>
        <p:nvSpPr>
          <p:cNvPr id="213013" name="AutoShape 21"/>
          <p:cNvSpPr>
            <a:spLocks noChangeArrowheads="1"/>
          </p:cNvSpPr>
          <p:nvPr/>
        </p:nvSpPr>
        <p:spPr bwMode="auto">
          <a:xfrm>
            <a:off x="1600200" y="2362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4" name="Rectangle 22"/>
          <p:cNvSpPr>
            <a:spLocks noChangeArrowheads="1"/>
          </p:cNvSpPr>
          <p:nvPr/>
        </p:nvSpPr>
        <p:spPr bwMode="auto">
          <a:xfrm>
            <a:off x="2209800" y="2362200"/>
            <a:ext cx="5791200" cy="40011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54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 </a:t>
            </a:r>
            <a:r>
              <a:rPr lang="th-TH" sz="2000" dirty="0">
                <a:cs typeface="Angsana New" pitchFamily="18" charset="-34"/>
              </a:rPr>
              <a:t>↑ 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latin typeface="+mn-lt"/>
                <a:cs typeface="Angsana New" pitchFamily="18" charset="-34"/>
              </a:rPr>
              <a:t>for how much depends on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MPC</a:t>
            </a:r>
            <a:r>
              <a:rPr lang="en-US" sz="2000" dirty="0">
                <a:latin typeface="+mn-lt"/>
                <a:cs typeface="Angsana New" pitchFamily="18" charset="-34"/>
              </a:rPr>
              <a:t> </a:t>
            </a:r>
            <a:r>
              <a:rPr lang="en-US" sz="2000" dirty="0" smtClean="0">
                <a:latin typeface="+mn-lt"/>
                <a:cs typeface="Angsana New" pitchFamily="18" charset="-34"/>
              </a:rPr>
              <a:t>and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MPS</a:t>
            </a:r>
            <a:endParaRPr lang="th-TH" sz="2000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15" name="Rectangle 23"/>
          <p:cNvSpPr>
            <a:spLocks noChangeArrowheads="1"/>
          </p:cNvSpPr>
          <p:nvPr/>
        </p:nvSpPr>
        <p:spPr bwMode="auto">
          <a:xfrm>
            <a:off x="152400" y="2819400"/>
            <a:ext cx="3733800" cy="369332"/>
          </a:xfrm>
          <a:prstGeom prst="rect">
            <a:avLst/>
          </a:prstGeom>
          <a:solidFill>
            <a:srgbClr val="CC99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If</a:t>
            </a:r>
            <a:r>
              <a:rPr lang="th-TH" sz="1800" dirty="0" smtClean="0">
                <a:cs typeface="Angsana New" pitchFamily="18" charset="-34"/>
              </a:rPr>
              <a:t>  </a:t>
            </a:r>
            <a:r>
              <a:rPr lang="en-US" sz="1800" dirty="0">
                <a:cs typeface="Angsana New" pitchFamily="18" charset="-34"/>
              </a:rPr>
              <a:t>MPC = 0.6,  MPS = 0.4</a:t>
            </a:r>
            <a:endParaRPr lang="th-TH" sz="1800" dirty="0">
              <a:cs typeface="Angsana New" pitchFamily="18" charset="-34"/>
            </a:endParaRPr>
          </a:p>
        </p:txBody>
      </p:sp>
      <p:sp>
        <p:nvSpPr>
          <p:cNvPr id="213016" name="Text Box 24"/>
          <p:cNvSpPr txBox="1">
            <a:spLocks noChangeArrowheads="1"/>
          </p:cNvSpPr>
          <p:nvPr/>
        </p:nvSpPr>
        <p:spPr bwMode="auto">
          <a:xfrm>
            <a:off x="0" y="3352800"/>
            <a:ext cx="1752600" cy="98488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If</a:t>
            </a:r>
            <a:r>
              <a:rPr lang="en-US" sz="2200" b="1" dirty="0" smtClean="0">
                <a:cs typeface="Angsana New" pitchFamily="18" charset="-34"/>
              </a:rPr>
              <a:t> </a:t>
            </a:r>
            <a:r>
              <a:rPr lang="th-TH" sz="2000" b="1" dirty="0" smtClean="0">
                <a:cs typeface="Angsana New" pitchFamily="18" charset="-34"/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A50021"/>
                </a:solidFill>
                <a:ea typeface="Batang" pitchFamily="18" charset="-127"/>
                <a:cs typeface="Angsana New" pitchFamily="18" charset="-34"/>
              </a:rPr>
              <a:t>1,000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rial" charset="0"/>
              </a:rPr>
              <a:t> </a:t>
            </a:r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million Baht to built a factory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17" name="AutoShape 25"/>
          <p:cNvSpPr>
            <a:spLocks noChangeArrowheads="1"/>
          </p:cNvSpPr>
          <p:nvPr/>
        </p:nvSpPr>
        <p:spPr bwMode="auto">
          <a:xfrm>
            <a:off x="1828800" y="3733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8" name="Text Box 26"/>
          <p:cNvSpPr txBox="1">
            <a:spLocks noChangeArrowheads="1"/>
          </p:cNvSpPr>
          <p:nvPr/>
        </p:nvSpPr>
        <p:spPr bwMode="auto">
          <a:xfrm>
            <a:off x="2209800" y="3352800"/>
            <a:ext cx="1371600" cy="92333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Pay to construction contractor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19" name="Text Box 27"/>
          <p:cNvSpPr txBox="1">
            <a:spLocks noChangeArrowheads="1"/>
          </p:cNvSpPr>
          <p:nvPr/>
        </p:nvSpPr>
        <p:spPr bwMode="auto">
          <a:xfrm>
            <a:off x="4038600" y="3124200"/>
            <a:ext cx="2133600" cy="175432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Contractor pays owner’s of factor of production including profits for contractor as an entrepreneur compensation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 useBgFill="1">
        <p:nvSpPr>
          <p:cNvPr id="213020" name="Rectangle 28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3505200" y="1676400"/>
            <a:ext cx="228600" cy="381000"/>
            <a:chOff x="2208" y="1200"/>
            <a:chExt cx="144" cy="240"/>
          </a:xfrm>
        </p:grpSpPr>
        <p:sp>
          <p:nvSpPr>
            <p:cNvPr id="213023" name="Line 31"/>
            <p:cNvSpPr>
              <a:spLocks noChangeShapeType="1"/>
            </p:cNvSpPr>
            <p:nvPr/>
          </p:nvSpPr>
          <p:spPr bwMode="auto">
            <a:xfrm>
              <a:off x="2208" y="1200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4" name="Line 32"/>
            <p:cNvSpPr>
              <a:spLocks noChangeShapeType="1"/>
            </p:cNvSpPr>
            <p:nvPr/>
          </p:nvSpPr>
          <p:spPr bwMode="auto">
            <a:xfrm>
              <a:off x="2208" y="1200"/>
              <a:ext cx="144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6400800" y="1752600"/>
            <a:ext cx="304800" cy="381000"/>
            <a:chOff x="4080" y="1248"/>
            <a:chExt cx="192" cy="240"/>
          </a:xfrm>
        </p:grpSpPr>
        <p:sp>
          <p:nvSpPr>
            <p:cNvPr id="213026" name="Line 34"/>
            <p:cNvSpPr>
              <a:spLocks noChangeShapeType="1"/>
            </p:cNvSpPr>
            <p:nvPr/>
          </p:nvSpPr>
          <p:spPr bwMode="auto">
            <a:xfrm>
              <a:off x="4080" y="1248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7" name="Line 35"/>
            <p:cNvSpPr>
              <a:spLocks noChangeShapeType="1"/>
            </p:cNvSpPr>
            <p:nvPr/>
          </p:nvSpPr>
          <p:spPr bwMode="auto">
            <a:xfrm>
              <a:off x="4080" y="1248"/>
              <a:ext cx="192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3028" name="AutoShape 36"/>
          <p:cNvSpPr>
            <a:spLocks noChangeArrowheads="1"/>
          </p:cNvSpPr>
          <p:nvPr/>
        </p:nvSpPr>
        <p:spPr bwMode="auto">
          <a:xfrm>
            <a:off x="36576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29" name="AutoShape 37"/>
          <p:cNvSpPr>
            <a:spLocks noChangeArrowheads="1"/>
          </p:cNvSpPr>
          <p:nvPr/>
        </p:nvSpPr>
        <p:spPr bwMode="auto">
          <a:xfrm>
            <a:off x="7620000" y="44958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0" name="Text Box 38"/>
          <p:cNvSpPr txBox="1">
            <a:spLocks noChangeArrowheads="1"/>
          </p:cNvSpPr>
          <p:nvPr/>
        </p:nvSpPr>
        <p:spPr bwMode="auto">
          <a:xfrm>
            <a:off x="6629400" y="2971800"/>
            <a:ext cx="2057400" cy="1477328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1</a:t>
            </a:r>
            <a:r>
              <a:rPr lang="en-US" sz="1800" b="1" baseline="30000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</a:t>
            </a:r>
            <a:r>
              <a:rPr lang="en-US" sz="18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round </a:t>
            </a:r>
            <a:r>
              <a:rPr lang="en-US" sz="1800" dirty="0" smtClean="0">
                <a:latin typeface="+mn-lt"/>
                <a:cs typeface="Angsana New" pitchFamily="18" charset="-34"/>
              </a:rPr>
              <a:t>income of all owner of factor of production altogether will</a:t>
            </a:r>
            <a:r>
              <a:rPr lang="en-US" sz="1800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1800" dirty="0" smtClean="0">
                <a:latin typeface="+mn-lt"/>
                <a:cs typeface="Angsana New" pitchFamily="18" charset="-34"/>
              </a:rPr>
              <a:t>↑</a:t>
            </a:r>
            <a:r>
              <a:rPr lang="en-US" sz="1800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  <a:endParaRPr lang="th-TH" sz="1800" dirty="0">
              <a:latin typeface="+mn-lt"/>
              <a:cs typeface="Angsana New" pitchFamily="18" charset="-34"/>
            </a:endParaRPr>
          </a:p>
          <a:p>
            <a:pPr algn="ctr"/>
            <a:r>
              <a:rPr lang="en-US" sz="1800" b="1" dirty="0" smtClean="0">
                <a:solidFill>
                  <a:srgbClr val="FF0000"/>
                </a:solidFill>
                <a:latin typeface="+mn-lt"/>
                <a:ea typeface="Batang" pitchFamily="18" charset="-127"/>
                <a:cs typeface="Angsana New" pitchFamily="18" charset="-34"/>
              </a:rPr>
              <a:t>1,000</a:t>
            </a:r>
            <a:r>
              <a:rPr lang="th-TH" sz="1800" b="1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1800" b="1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million Baht</a:t>
            </a:r>
            <a:endParaRPr lang="th-TH" sz="1800" b="1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31" name="AutoShape 39"/>
          <p:cNvSpPr>
            <a:spLocks noChangeArrowheads="1"/>
          </p:cNvSpPr>
          <p:nvPr/>
        </p:nvSpPr>
        <p:spPr bwMode="auto">
          <a:xfrm>
            <a:off x="62484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2" name="Text Box 40"/>
          <p:cNvSpPr txBox="1">
            <a:spLocks noChangeArrowheads="1"/>
          </p:cNvSpPr>
          <p:nvPr/>
        </p:nvSpPr>
        <p:spPr bwMode="auto">
          <a:xfrm>
            <a:off x="6934200" y="5029200"/>
            <a:ext cx="19050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latin typeface="+mn-lt"/>
                <a:cs typeface="Angsana New" pitchFamily="18" charset="-34"/>
              </a:rPr>
              <a:t>They will spend only </a:t>
            </a:r>
            <a:r>
              <a:rPr lang="en-US" sz="1800" b="1" dirty="0" smtClean="0">
                <a:solidFill>
                  <a:srgbClr val="FF0000"/>
                </a:solidFill>
                <a:latin typeface="+mn-lt"/>
                <a:ea typeface="Batang" pitchFamily="18" charset="-127"/>
                <a:cs typeface="Angsana New" pitchFamily="18" charset="-34"/>
              </a:rPr>
              <a:t>60</a:t>
            </a:r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ngsana New" pitchFamily="18" charset="-34"/>
              </a:rPr>
              <a:t>%</a:t>
            </a:r>
            <a:r>
              <a:rPr lang="th-TH" sz="1800" dirty="0">
                <a:latin typeface="+mn-lt"/>
                <a:ea typeface="Batang" pitchFamily="18" charset="-127"/>
                <a:cs typeface="Angsana New" pitchFamily="18" charset="-34"/>
              </a:rPr>
              <a:t> </a:t>
            </a:r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of the increased income and saving ↑</a:t>
            </a:r>
            <a:r>
              <a:rPr lang="th-TH" sz="1800" dirty="0" smtClean="0">
                <a:latin typeface="+mn-lt"/>
                <a:ea typeface="Batang" pitchFamily="18" charset="-127"/>
                <a:cs typeface="Angsana New" pitchFamily="18" charset="-34"/>
              </a:rPr>
              <a:t>  </a:t>
            </a:r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ngsana New" pitchFamily="18" charset="-34"/>
              </a:rPr>
              <a:t>40%</a:t>
            </a:r>
          </a:p>
        </p:txBody>
      </p:sp>
      <p:sp>
        <p:nvSpPr>
          <p:cNvPr id="213033" name="AutoShape 41"/>
          <p:cNvSpPr>
            <a:spLocks noChangeArrowheads="1"/>
          </p:cNvSpPr>
          <p:nvPr/>
        </p:nvSpPr>
        <p:spPr bwMode="auto">
          <a:xfrm flipH="1">
            <a:off x="65532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4" name="Text Box 42"/>
          <p:cNvSpPr txBox="1">
            <a:spLocks noChangeArrowheads="1"/>
          </p:cNvSpPr>
          <p:nvPr/>
        </p:nvSpPr>
        <p:spPr bwMode="auto">
          <a:xfrm>
            <a:off x="3886200" y="5029200"/>
            <a:ext cx="2590800" cy="92333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1800" dirty="0" smtClean="0">
                <a:latin typeface="+mn-lt"/>
                <a:cs typeface="Angsana New" pitchFamily="18" charset="-34"/>
              </a:rPr>
              <a:t>Income of another group will be </a:t>
            </a:r>
            <a:r>
              <a:rPr lang="en-US" sz="1800" b="1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1000 </a:t>
            </a:r>
            <a:r>
              <a:rPr lang="en-US" sz="18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x 0.6 = 600</a:t>
            </a:r>
            <a:r>
              <a:rPr lang="en-US" sz="1800" dirty="0">
                <a:latin typeface="+mn-lt"/>
                <a:cs typeface="Angsana New" pitchFamily="18" charset="-34"/>
              </a:rPr>
              <a:t> </a:t>
            </a:r>
            <a:r>
              <a:rPr lang="en-US" sz="1800" dirty="0" smtClean="0">
                <a:latin typeface="+mn-lt"/>
                <a:cs typeface="Angsana New" pitchFamily="18" charset="-34"/>
              </a:rPr>
              <a:t>million  Baht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5" name="AutoShape 43"/>
          <p:cNvSpPr>
            <a:spLocks noChangeArrowheads="1"/>
          </p:cNvSpPr>
          <p:nvPr/>
        </p:nvSpPr>
        <p:spPr bwMode="auto">
          <a:xfrm flipH="1">
            <a:off x="34290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6" name="AutoShape 44"/>
          <p:cNvSpPr>
            <a:spLocks noChangeArrowheads="1"/>
          </p:cNvSpPr>
          <p:nvPr/>
        </p:nvSpPr>
        <p:spPr bwMode="auto">
          <a:xfrm flipH="1">
            <a:off x="152400" y="54102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7" name="Text Box 45"/>
          <p:cNvSpPr txBox="1">
            <a:spLocks noChangeArrowheads="1"/>
          </p:cNvSpPr>
          <p:nvPr/>
        </p:nvSpPr>
        <p:spPr bwMode="auto">
          <a:xfrm>
            <a:off x="609600" y="4724400"/>
            <a:ext cx="27432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1800" dirty="0" smtClean="0">
                <a:cs typeface="Angsana New" pitchFamily="18" charset="-34"/>
              </a:rPr>
              <a:t>These people will spend </a:t>
            </a:r>
            <a:r>
              <a:rPr lang="en-US" sz="1800" b="1" dirty="0" smtClean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60</a:t>
            </a:r>
            <a:r>
              <a:rPr lang="en-US" sz="1800" b="1" dirty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%</a:t>
            </a:r>
            <a:r>
              <a:rPr lang="th-TH" sz="1800" b="1" dirty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 </a:t>
            </a:r>
            <a:r>
              <a:rPr lang="en-US" sz="1800" dirty="0" smtClean="0">
                <a:ea typeface="Batang" pitchFamily="18" charset="-127"/>
                <a:cs typeface="Angsana New" pitchFamily="18" charset="-34"/>
              </a:rPr>
              <a:t>and save</a:t>
            </a:r>
            <a:r>
              <a:rPr lang="th-TH" sz="1800" b="1" dirty="0" smtClean="0">
                <a:ea typeface="Batang" pitchFamily="18" charset="-127"/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40</a:t>
            </a:r>
            <a:r>
              <a:rPr lang="en-US" sz="1800" b="1" dirty="0" smtClean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%</a:t>
            </a:r>
            <a:r>
              <a:rPr lang="en-US" sz="1800" b="1" dirty="0" smtClean="0">
                <a:solidFill>
                  <a:srgbClr val="A50021"/>
                </a:solidFill>
                <a:ea typeface="Batang" pitchFamily="18" charset="-127"/>
                <a:cs typeface="Angsana New" pitchFamily="18" charset="-34"/>
              </a:rPr>
              <a:t> </a:t>
            </a:r>
            <a:r>
              <a:rPr lang="en-US" sz="1800" dirty="0" smtClean="0">
                <a:ea typeface="Batang" pitchFamily="18" charset="-127"/>
                <a:cs typeface="Angsana New" pitchFamily="18" charset="-34"/>
              </a:rPr>
              <a:t>next group of people will get</a:t>
            </a:r>
            <a:endParaRPr lang="en-US" dirty="0">
              <a:cs typeface="Angsana New" pitchFamily="18" charset="-34"/>
            </a:endParaRPr>
          </a:p>
          <a:p>
            <a:r>
              <a:rPr lang="en-US" sz="1800" b="1" dirty="0"/>
              <a:t>=</a:t>
            </a:r>
            <a:r>
              <a:rPr lang="th-TH" b="1" dirty="0">
                <a:solidFill>
                  <a:srgbClr val="A50021"/>
                </a:solidFill>
              </a:rPr>
              <a:t> 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(1000x0.6)x0.6</a:t>
            </a:r>
          </a:p>
          <a:p>
            <a:r>
              <a:rPr lang="en-US" sz="1800" b="1" dirty="0">
                <a:cs typeface="Angsana New" pitchFamily="18" charset="-34"/>
              </a:rPr>
              <a:t>= 1000x(0.6)</a:t>
            </a:r>
            <a:r>
              <a:rPr lang="en-US" sz="1800" b="1" baseline="30000" dirty="0">
                <a:cs typeface="Angsana New" pitchFamily="18" charset="-34"/>
              </a:rPr>
              <a:t>2</a:t>
            </a:r>
            <a:endParaRPr lang="en-US" sz="1800" b="1" dirty="0">
              <a:cs typeface="Angsana New" pitchFamily="18" charset="-34"/>
            </a:endParaRPr>
          </a:p>
          <a:p>
            <a:r>
              <a:rPr lang="en-US" sz="1800" b="1" dirty="0">
                <a:cs typeface="Angsana New" pitchFamily="18" charset="-34"/>
              </a:rPr>
              <a:t>= 360</a:t>
            </a:r>
            <a:r>
              <a:rPr lang="th-TH" b="1" dirty="0">
                <a:cs typeface="Angsana New" pitchFamily="18" charset="-34"/>
              </a:rPr>
              <a:t> </a:t>
            </a:r>
            <a:r>
              <a:rPr lang="en-US" sz="1800" dirty="0" smtClean="0">
                <a:cs typeface="Angsana New" pitchFamily="18" charset="-34"/>
              </a:rPr>
              <a:t>million Baht</a:t>
            </a:r>
            <a:endParaRPr lang="en-US" b="1" dirty="0">
              <a:cs typeface="Angsana New" pitchFamily="18" charset="-34"/>
            </a:endParaRPr>
          </a:p>
        </p:txBody>
      </p:sp>
      <p:sp>
        <p:nvSpPr>
          <p:cNvPr id="213038" name="Text Box 46"/>
          <p:cNvSpPr txBox="1">
            <a:spLocks noChangeArrowheads="1"/>
          </p:cNvSpPr>
          <p:nvPr/>
        </p:nvSpPr>
        <p:spPr bwMode="auto">
          <a:xfrm>
            <a:off x="3886200" y="5943600"/>
            <a:ext cx="2590800" cy="369332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2</a:t>
            </a:r>
            <a:r>
              <a:rPr lang="en-US" sz="1800" b="1" baseline="30000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nd</a:t>
            </a:r>
            <a:r>
              <a:rPr lang="en-US" sz="1800" b="1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 round</a:t>
            </a:r>
            <a:endParaRPr lang="en-US" sz="1800" b="1" dirty="0">
              <a:solidFill>
                <a:srgbClr val="0000FF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9" name="Text Box 47"/>
          <p:cNvSpPr txBox="1">
            <a:spLocks noChangeArrowheads="1"/>
          </p:cNvSpPr>
          <p:nvPr/>
        </p:nvSpPr>
        <p:spPr bwMode="auto">
          <a:xfrm>
            <a:off x="2133600" y="5943600"/>
            <a:ext cx="1295400" cy="369332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3</a:t>
            </a:r>
            <a:r>
              <a:rPr lang="en-US" sz="1800" b="1" baseline="30000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rd</a:t>
            </a:r>
            <a:r>
              <a:rPr lang="en-US" sz="1800" b="1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 round</a:t>
            </a:r>
            <a:endParaRPr lang="en-US" sz="1800" b="1" dirty="0">
              <a:solidFill>
                <a:srgbClr val="0000FF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48" name="Slide Number Placeholder 4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0" y="152400"/>
            <a:ext cx="1828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Multiplier</a:t>
            </a:r>
            <a:b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</a:b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(revisit)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Angsana New" pitchFamily="18" charset="-34"/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1752600" y="0"/>
            <a:ext cx="7391400" cy="129266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9900CC"/>
                </a:solidFill>
                <a:cs typeface="Angsana New" pitchFamily="18" charset="-34"/>
              </a:rPr>
              <a:t>Ratio between changes in income compared to changes in autonomous spending</a:t>
            </a:r>
            <a:r>
              <a:rPr lang="en-US" b="1" dirty="0">
                <a:solidFill>
                  <a:srgbClr val="9900CC"/>
                </a:solidFill>
                <a:cs typeface="Angsana New" pitchFamily="18" charset="-34"/>
              </a:rPr>
              <a:t> </a:t>
            </a:r>
            <a:endParaRPr lang="en-US" b="1" dirty="0" smtClean="0">
              <a:solidFill>
                <a:srgbClr val="9900CC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9900CC"/>
                </a:solidFill>
                <a:cs typeface="Angsana New" pitchFamily="18" charset="-34"/>
              </a:rPr>
              <a:t>(Case of closed economy without government)</a:t>
            </a:r>
          </a:p>
        </p:txBody>
      </p:sp>
      <p:sp>
        <p:nvSpPr>
          <p:cNvPr id="51" name="Text Box 3"/>
          <p:cNvSpPr txBox="1">
            <a:spLocks noChangeArrowheads="1"/>
          </p:cNvSpPr>
          <p:nvPr/>
        </p:nvSpPr>
        <p:spPr bwMode="auto">
          <a:xfrm>
            <a:off x="7467600" y="457201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C  </a:t>
            </a:r>
            <a:r>
              <a:rPr lang="en-US" sz="2000" dirty="0"/>
              <a:t>= C</a:t>
            </a:r>
            <a:r>
              <a:rPr lang="en-US" sz="2000" baseline="-25000" dirty="0"/>
              <a:t>a</a:t>
            </a:r>
            <a:r>
              <a:rPr lang="en-US" sz="2000" dirty="0"/>
              <a:t>+ </a:t>
            </a:r>
            <a:r>
              <a:rPr lang="en-US" sz="2000" dirty="0" err="1" smtClean="0"/>
              <a:t>bY</a:t>
            </a:r>
            <a:r>
              <a:rPr lang="en-US" sz="2000" baseline="30000" dirty="0" smtClean="0">
                <a:latin typeface="Times New Roman" pitchFamily="18" charset="0"/>
              </a:rPr>
              <a:t> </a:t>
            </a:r>
            <a:endParaRPr lang="en-US" sz="2000" baseline="30000" dirty="0">
              <a:latin typeface="Times New Roman" pitchFamily="18" charset="0"/>
            </a:endParaRP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7467600" y="914400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I  </a:t>
            </a:r>
            <a:r>
              <a:rPr lang="en-US" sz="2000" dirty="0"/>
              <a:t>=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en-US" sz="2000" baseline="30000" dirty="0" smtClean="0">
                <a:latin typeface="Times New Roman" pitchFamily="18" charset="0"/>
              </a:rPr>
              <a:t> </a:t>
            </a:r>
            <a:endParaRPr lang="en-US" sz="2000" baseline="300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3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1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1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13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13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21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21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21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21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1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21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1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21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21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21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21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213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213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21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213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21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500"/>
                                        <p:tgtEl>
                                          <p:spTgt spid="21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213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213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21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500"/>
                                        <p:tgtEl>
                                          <p:spTgt spid="213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500"/>
                                        <p:tgtEl>
                                          <p:spTgt spid="213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6" grpId="0" animBg="1"/>
      <p:bldP spid="212997" grpId="0" build="allAtOnce" animBg="1"/>
      <p:bldP spid="212998" grpId="0" animBg="1"/>
      <p:bldP spid="212999" grpId="0" animBg="1"/>
      <p:bldP spid="213000" grpId="0" animBg="1"/>
      <p:bldP spid="213001" grpId="0" animBg="1"/>
      <p:bldP spid="213002" grpId="0" animBg="1"/>
      <p:bldP spid="213003" grpId="0" animBg="1"/>
      <p:bldP spid="213004" grpId="0" animBg="1"/>
      <p:bldP spid="213005" grpId="0" animBg="1"/>
      <p:bldP spid="213006" grpId="0" animBg="1"/>
      <p:bldP spid="213007" grpId="0" animBg="1"/>
      <p:bldP spid="213008" grpId="0" animBg="1"/>
      <p:bldP spid="213009" grpId="0" animBg="1"/>
      <p:bldP spid="213010" grpId="0" animBg="1"/>
      <p:bldP spid="213011" grpId="0" animBg="1"/>
      <p:bldP spid="213012" grpId="0" animBg="1"/>
      <p:bldP spid="213013" grpId="0" animBg="1"/>
      <p:bldP spid="213014" grpId="0" animBg="1"/>
      <p:bldP spid="213015" grpId="0" animBg="1"/>
      <p:bldP spid="213016" grpId="0" animBg="1"/>
      <p:bldP spid="213017" grpId="0" animBg="1"/>
      <p:bldP spid="213018" grpId="0" animBg="1"/>
      <p:bldP spid="213019" grpId="0" animBg="1"/>
      <p:bldP spid="213028" grpId="0" animBg="1"/>
      <p:bldP spid="213029" grpId="0" animBg="1"/>
      <p:bldP spid="213030" grpId="0" animBg="1"/>
      <p:bldP spid="213031" grpId="0" animBg="1"/>
      <p:bldP spid="213032" grpId="0" animBg="1"/>
      <p:bldP spid="213033" grpId="0" animBg="1"/>
      <p:bldP spid="213034" grpId="0" animBg="1"/>
      <p:bldP spid="213035" grpId="0" animBg="1"/>
      <p:bldP spid="213036" grpId="0" animBg="1"/>
      <p:bldP spid="213037" grpId="0" animBg="1"/>
      <p:bldP spid="213038" grpId="0" animBg="1"/>
      <p:bldP spid="21303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cs typeface="Angsana New" pitchFamily="18" charset="-34"/>
              </a:rPr>
              <a:t>Multiplier (revisit)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401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0" name="Text Box 4"/>
          <p:cNvSpPr txBox="1">
            <a:spLocks noChangeArrowheads="1"/>
          </p:cNvSpPr>
          <p:nvPr/>
        </p:nvSpPr>
        <p:spPr bwMode="auto">
          <a:xfrm>
            <a:off x="228600" y="1600200"/>
            <a:ext cx="1295400" cy="104644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</a:t>
            </a:r>
            <a:r>
              <a:rPr lang="en-US" sz="2200" b="1" dirty="0">
                <a:latin typeface="+mn-lt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↑</a:t>
            </a: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 </a:t>
            </a:r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21" name="Rectangle 5"/>
          <p:cNvSpPr>
            <a:spLocks noChangeArrowheads="1"/>
          </p:cNvSpPr>
          <p:nvPr/>
        </p:nvSpPr>
        <p:spPr bwMode="auto">
          <a:xfrm>
            <a:off x="2895600" y="18288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 + 1000(0.6) + 1000(0.6)(0.6) + 1000</a:t>
            </a:r>
            <a:r>
              <a:rPr lang="en-US" sz="1600"/>
              <a:t>(0.6)(0.6)(0.6) + …</a:t>
            </a:r>
          </a:p>
        </p:txBody>
      </p:sp>
      <p:sp>
        <p:nvSpPr>
          <p:cNvPr id="214022" name="AutoShape 6"/>
          <p:cNvSpPr>
            <a:spLocks noChangeArrowheads="1"/>
          </p:cNvSpPr>
          <p:nvPr/>
        </p:nvSpPr>
        <p:spPr bwMode="auto">
          <a:xfrm>
            <a:off x="1828800" y="190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3" name="Rectangle 7"/>
          <p:cNvSpPr>
            <a:spLocks noChangeArrowheads="1"/>
          </p:cNvSpPr>
          <p:nvPr/>
        </p:nvSpPr>
        <p:spPr bwMode="auto">
          <a:xfrm>
            <a:off x="2286000" y="18288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>
                <a:cs typeface="Angsana New" pitchFamily="18" charset="-34"/>
              </a:rPr>
              <a:t>Y </a:t>
            </a:r>
            <a:r>
              <a:rPr lang="th-TH" sz="1800" b="1">
                <a:cs typeface="Angsana New" pitchFamily="18" charset="-34"/>
              </a:rPr>
              <a:t>↑</a:t>
            </a:r>
          </a:p>
        </p:txBody>
      </p:sp>
      <p:sp>
        <p:nvSpPr>
          <p:cNvPr id="214024" name="Rectangle 8"/>
          <p:cNvSpPr>
            <a:spLocks noChangeArrowheads="1"/>
          </p:cNvSpPr>
          <p:nvPr/>
        </p:nvSpPr>
        <p:spPr bwMode="auto">
          <a:xfrm>
            <a:off x="2895600" y="24384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 + 1000(0.6) + 1000(0.6)</a:t>
            </a:r>
            <a:r>
              <a:rPr lang="en-US" sz="1600" baseline="30000">
                <a:cs typeface="Angsana New" pitchFamily="18" charset="-34"/>
              </a:rPr>
              <a:t>2</a:t>
            </a:r>
            <a:r>
              <a:rPr lang="en-US" sz="1600">
                <a:cs typeface="Angsana New" pitchFamily="18" charset="-34"/>
              </a:rPr>
              <a:t> + 1000</a:t>
            </a:r>
            <a:r>
              <a:rPr lang="en-US" sz="1600"/>
              <a:t>(0.6)</a:t>
            </a:r>
            <a:r>
              <a:rPr lang="en-US" sz="1600" baseline="30000"/>
              <a:t>3</a:t>
            </a:r>
            <a:r>
              <a:rPr lang="en-US" sz="1600"/>
              <a:t> + …</a:t>
            </a:r>
          </a:p>
        </p:txBody>
      </p:sp>
      <p:sp>
        <p:nvSpPr>
          <p:cNvPr id="214025" name="Rectangle 9"/>
          <p:cNvSpPr>
            <a:spLocks noChangeArrowheads="1"/>
          </p:cNvSpPr>
          <p:nvPr/>
        </p:nvSpPr>
        <p:spPr bwMode="auto">
          <a:xfrm>
            <a:off x="2895600" y="30480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1,000(1 + 0.6 + 0.6</a:t>
            </a:r>
            <a:r>
              <a:rPr lang="en-US" sz="1600" baseline="30000">
                <a:cs typeface="Angsana New" pitchFamily="18" charset="-34"/>
              </a:rPr>
              <a:t>2</a:t>
            </a:r>
            <a:r>
              <a:rPr lang="en-US" sz="1600">
                <a:cs typeface="Angsana New" pitchFamily="18" charset="-34"/>
              </a:rPr>
              <a:t> + </a:t>
            </a:r>
            <a:r>
              <a:rPr lang="en-US" sz="1600"/>
              <a:t>0.6</a:t>
            </a:r>
            <a:r>
              <a:rPr lang="en-US" sz="1600" baseline="30000"/>
              <a:t>3</a:t>
            </a:r>
            <a:r>
              <a:rPr lang="en-US" sz="1600"/>
              <a:t> + …)</a:t>
            </a:r>
          </a:p>
        </p:txBody>
      </p:sp>
      <p:sp>
        <p:nvSpPr>
          <p:cNvPr id="214026" name="Rectangle 10"/>
          <p:cNvSpPr>
            <a:spLocks noChangeArrowheads="1"/>
          </p:cNvSpPr>
          <p:nvPr/>
        </p:nvSpPr>
        <p:spPr bwMode="auto">
          <a:xfrm>
            <a:off x="28956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 x </a:t>
            </a:r>
            <a:r>
              <a:rPr lang="en-US" sz="1600" u="sng">
                <a:cs typeface="Angsana New" pitchFamily="18" charset="-34"/>
              </a:rPr>
              <a:t>    1  .</a:t>
            </a:r>
          </a:p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                1-0.6</a:t>
            </a:r>
            <a:endParaRPr lang="en-US" sz="1600"/>
          </a:p>
        </p:txBody>
      </p:sp>
      <p:sp>
        <p:nvSpPr>
          <p:cNvPr id="214027" name="Rectangle 11"/>
          <p:cNvSpPr>
            <a:spLocks noChangeArrowheads="1"/>
          </p:cNvSpPr>
          <p:nvPr/>
        </p:nvSpPr>
        <p:spPr bwMode="auto">
          <a:xfrm>
            <a:off x="47244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1,000 x </a:t>
            </a:r>
            <a:r>
              <a:rPr lang="en-US" sz="1600" u="sng" dirty="0">
                <a:cs typeface="Angsana New" pitchFamily="18" charset="-34"/>
              </a:rPr>
              <a:t> 1  .  </a:t>
            </a:r>
          </a:p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                0.4</a:t>
            </a:r>
            <a:endParaRPr lang="en-US" sz="1600" dirty="0"/>
          </a:p>
        </p:txBody>
      </p:sp>
      <p:sp>
        <p:nvSpPr>
          <p:cNvPr id="214028" name="Rectangle 12"/>
          <p:cNvSpPr>
            <a:spLocks noChangeArrowheads="1"/>
          </p:cNvSpPr>
          <p:nvPr/>
        </p:nvSpPr>
        <p:spPr bwMode="auto">
          <a:xfrm>
            <a:off x="6400800" y="3581400"/>
            <a:ext cx="25146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= 2,500 million Baht</a:t>
            </a:r>
            <a:endParaRPr lang="th-TH" sz="1800" b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214029" name="Text Box 13"/>
          <p:cNvSpPr txBox="1">
            <a:spLocks noChangeArrowheads="1"/>
          </p:cNvSpPr>
          <p:nvPr/>
        </p:nvSpPr>
        <p:spPr bwMode="auto">
          <a:xfrm>
            <a:off x="228600" y="4267200"/>
            <a:ext cx="1371600" cy="70788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 </a:t>
            </a:r>
            <a:endParaRPr lang="th-TH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30" name="AutoShape 14"/>
          <p:cNvSpPr>
            <a:spLocks noChangeArrowheads="1"/>
          </p:cNvSpPr>
          <p:nvPr/>
        </p:nvSpPr>
        <p:spPr bwMode="auto">
          <a:xfrm>
            <a:off x="1676400" y="4572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1" name="Rectangle 15"/>
          <p:cNvSpPr>
            <a:spLocks noChangeArrowheads="1"/>
          </p:cNvSpPr>
          <p:nvPr/>
        </p:nvSpPr>
        <p:spPr bwMode="auto">
          <a:xfrm>
            <a:off x="2133600" y="44196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>
                <a:cs typeface="Angsana New" pitchFamily="18" charset="-34"/>
              </a:rPr>
              <a:t>Y </a:t>
            </a:r>
            <a:r>
              <a:rPr lang="th-TH" sz="1800" b="1">
                <a:cs typeface="Angsana New" pitchFamily="18" charset="-34"/>
              </a:rPr>
              <a:t>↑</a:t>
            </a:r>
          </a:p>
        </p:txBody>
      </p:sp>
      <p:sp>
        <p:nvSpPr>
          <p:cNvPr id="214032" name="Rectangle 16"/>
          <p:cNvSpPr>
            <a:spLocks noChangeArrowheads="1"/>
          </p:cNvSpPr>
          <p:nvPr/>
        </p:nvSpPr>
        <p:spPr bwMode="auto">
          <a:xfrm>
            <a:off x="2743200" y="4419600"/>
            <a:ext cx="1600200" cy="5334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1,000 x </a:t>
            </a:r>
            <a:r>
              <a:rPr lang="en-US" sz="1600" u="sng" dirty="0">
                <a:cs typeface="Angsana New" pitchFamily="18" charset="-34"/>
              </a:rPr>
              <a:t>  </a:t>
            </a:r>
            <a:r>
              <a:rPr lang="en-US" sz="1600" b="1" u="sng" dirty="0">
                <a:solidFill>
                  <a:srgbClr val="A50021"/>
                </a:solidFill>
                <a:cs typeface="Angsana New" pitchFamily="18" charset="-34"/>
              </a:rPr>
              <a:t>1    .  </a:t>
            </a:r>
          </a:p>
          <a:p>
            <a:pPr>
              <a:spcBef>
                <a:spcPct val="20000"/>
              </a:spcBef>
            </a:pPr>
            <a:r>
              <a:rPr lang="en-US" sz="1600" b="1" dirty="0">
                <a:solidFill>
                  <a:srgbClr val="A50021"/>
                </a:solidFill>
                <a:cs typeface="Angsana New" pitchFamily="18" charset="-34"/>
              </a:rPr>
              <a:t>               1-0.6</a:t>
            </a:r>
            <a:endParaRPr lang="en-US" sz="1600" b="1" dirty="0">
              <a:solidFill>
                <a:srgbClr val="A50021"/>
              </a:solidFill>
            </a:endParaRPr>
          </a:p>
        </p:txBody>
      </p:sp>
      <p:sp>
        <p:nvSpPr>
          <p:cNvPr id="214033" name="Oval 17"/>
          <p:cNvSpPr>
            <a:spLocks noChangeArrowheads="1"/>
          </p:cNvSpPr>
          <p:nvPr/>
        </p:nvSpPr>
        <p:spPr bwMode="auto">
          <a:xfrm>
            <a:off x="3581400" y="4343400"/>
            <a:ext cx="763588" cy="687388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4" name="Rectangle 18"/>
          <p:cNvSpPr>
            <a:spLocks noChangeArrowheads="1"/>
          </p:cNvSpPr>
          <p:nvPr/>
        </p:nvSpPr>
        <p:spPr bwMode="auto">
          <a:xfrm>
            <a:off x="1676400" y="5181600"/>
            <a:ext cx="2362200" cy="7620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=</a:t>
            </a:r>
            <a:r>
              <a:rPr lang="en-US" sz="2000" b="1" u="sng" dirty="0">
                <a:solidFill>
                  <a:srgbClr val="A50021"/>
                </a:solidFill>
                <a:cs typeface="Angsana New" pitchFamily="18" charset="-34"/>
              </a:rPr>
              <a:t>   </a:t>
            </a:r>
            <a:r>
              <a:rPr lang="en-US" sz="2000" b="1" u="sng" dirty="0">
                <a:solidFill>
                  <a:srgbClr val="A50021"/>
                </a:solidFill>
              </a:rPr>
              <a:t>1      </a:t>
            </a:r>
            <a:r>
              <a:rPr lang="en-US" sz="2000" dirty="0"/>
              <a:t>  </a:t>
            </a:r>
            <a:r>
              <a:rPr lang="en-US" sz="2000" dirty="0">
                <a:cs typeface="Arial" charset="0"/>
              </a:rPr>
              <a:t>×</a:t>
            </a:r>
            <a:r>
              <a:rPr lang="en-US" sz="2000" dirty="0"/>
              <a:t>  </a:t>
            </a:r>
            <a:r>
              <a:rPr lang="el-GR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en-US" sz="2000" b="1" dirty="0">
                <a:latin typeface="NSimSun" pitchFamily="49" charset="-122"/>
              </a:rPr>
              <a:t>I</a:t>
            </a:r>
          </a:p>
          <a:p>
            <a:r>
              <a:rPr lang="en-US" sz="2000" dirty="0"/>
              <a:t>         </a:t>
            </a:r>
            <a:r>
              <a:rPr lang="en-US" sz="2000" b="1" dirty="0">
                <a:solidFill>
                  <a:srgbClr val="A50021"/>
                </a:solidFill>
              </a:rPr>
              <a:t>1-0.6</a:t>
            </a:r>
            <a:endParaRPr lang="th-TH" sz="20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36" name="AutoShape 20"/>
          <p:cNvSpPr>
            <a:spLocks noChangeArrowheads="1"/>
          </p:cNvSpPr>
          <p:nvPr/>
        </p:nvSpPr>
        <p:spPr bwMode="auto">
          <a:xfrm>
            <a:off x="4191000" y="5029200"/>
            <a:ext cx="1905000" cy="457200"/>
          </a:xfrm>
          <a:prstGeom prst="cloudCallout">
            <a:avLst>
              <a:gd name="adj1" fmla="val 40866"/>
              <a:gd name="adj2" fmla="val 6597"/>
            </a:avLst>
          </a:prstGeom>
          <a:solidFill>
            <a:srgbClr val="CC99FF"/>
          </a:solidFill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tIns="10800"/>
          <a:lstStyle/>
          <a:p>
            <a:pPr algn="ctr"/>
            <a:r>
              <a:rPr lang="en-US" sz="1800" b="1" dirty="0" smtClean="0">
                <a:solidFill>
                  <a:srgbClr val="FF0000"/>
                </a:solidFill>
                <a:cs typeface="Angsana New" pitchFamily="18" charset="-34"/>
              </a:rPr>
              <a:t>multiplier</a:t>
            </a:r>
            <a:endParaRPr lang="th-TH" sz="18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4037" name="Oval 21"/>
          <p:cNvSpPr>
            <a:spLocks noChangeArrowheads="1"/>
          </p:cNvSpPr>
          <p:nvPr/>
        </p:nvSpPr>
        <p:spPr bwMode="auto">
          <a:xfrm>
            <a:off x="2209800" y="5105400"/>
            <a:ext cx="838200" cy="914400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8" name="AutoShape 22"/>
          <p:cNvSpPr>
            <a:spLocks noChangeArrowheads="1"/>
          </p:cNvSpPr>
          <p:nvPr/>
        </p:nvSpPr>
        <p:spPr bwMode="auto">
          <a:xfrm>
            <a:off x="1905000" y="5867400"/>
            <a:ext cx="381000" cy="533400"/>
          </a:xfrm>
          <a:prstGeom prst="curvedRightArrow">
            <a:avLst>
              <a:gd name="adj1" fmla="val 28000"/>
              <a:gd name="adj2" fmla="val 56000"/>
              <a:gd name="adj3" fmla="val 33333"/>
            </a:avLst>
          </a:prstGeom>
          <a:solidFill>
            <a:srgbClr val="00FF00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9" name="AutoShape 23"/>
          <p:cNvSpPr>
            <a:spLocks noChangeArrowheads="1"/>
          </p:cNvSpPr>
          <p:nvPr/>
        </p:nvSpPr>
        <p:spPr bwMode="auto">
          <a:xfrm>
            <a:off x="2286000" y="6172200"/>
            <a:ext cx="3124200" cy="381000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952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 dirty="0" smtClean="0">
                <a:solidFill>
                  <a:srgbClr val="008000"/>
                </a:solidFill>
                <a:cs typeface="Angsana New" pitchFamily="18" charset="-34"/>
              </a:rPr>
              <a:t>Investment multiplier</a:t>
            </a:r>
            <a:endParaRPr lang="th-TH" sz="2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14040" name="Text Box 24"/>
          <p:cNvSpPr txBox="1">
            <a:spLocks noChangeArrowheads="1"/>
          </p:cNvSpPr>
          <p:nvPr/>
        </p:nvSpPr>
        <p:spPr bwMode="auto">
          <a:xfrm>
            <a:off x="5562600" y="4495800"/>
            <a:ext cx="1219200" cy="42703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b="1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 smtClean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dirty="0" smtClean="0">
                <a:latin typeface="+mn-lt"/>
                <a:ea typeface="Batang" pitchFamily="18" charset="-127"/>
                <a:cs typeface="Arial" charset="0"/>
              </a:rPr>
              <a:t>1 unit</a:t>
            </a:r>
            <a:endParaRPr lang="en-US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41" name="AutoShape 25"/>
          <p:cNvSpPr>
            <a:spLocks noChangeArrowheads="1"/>
          </p:cNvSpPr>
          <p:nvPr/>
        </p:nvSpPr>
        <p:spPr bwMode="auto">
          <a:xfrm>
            <a:off x="6781800" y="46482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42" name="Rectangle 26"/>
          <p:cNvSpPr>
            <a:spLocks noChangeArrowheads="1"/>
          </p:cNvSpPr>
          <p:nvPr/>
        </p:nvSpPr>
        <p:spPr bwMode="auto">
          <a:xfrm>
            <a:off x="7239000" y="4495800"/>
            <a:ext cx="175260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b="1" dirty="0">
                <a:cs typeface="Angsana New" pitchFamily="18" charset="-34"/>
              </a:rPr>
              <a:t>Y</a:t>
            </a:r>
            <a:r>
              <a:rPr lang="th-TH" sz="1800" b="1" dirty="0">
                <a:cs typeface="Angsana New" pitchFamily="18" charset="-34"/>
              </a:rPr>
              <a:t>↑</a:t>
            </a:r>
            <a:r>
              <a:rPr lang="en-US" sz="1800" b="1" dirty="0">
                <a:cs typeface="Angsana New" pitchFamily="18" charset="-34"/>
              </a:rPr>
              <a:t> </a:t>
            </a:r>
            <a:r>
              <a:rPr lang="en-US" sz="1600" b="1" dirty="0">
                <a:cs typeface="Angsana New" pitchFamily="18" charset="-34"/>
              </a:rPr>
              <a:t>=</a:t>
            </a:r>
            <a:r>
              <a:rPr lang="en-US" sz="1600" dirty="0">
                <a:cs typeface="Angsana New" pitchFamily="18" charset="-34"/>
              </a:rPr>
              <a:t> </a:t>
            </a:r>
            <a:r>
              <a:rPr lang="en-US" sz="1600" dirty="0">
                <a:solidFill>
                  <a:srgbClr val="A50021"/>
                </a:solidFill>
                <a:cs typeface="Angsana New" pitchFamily="18" charset="-34"/>
              </a:rPr>
              <a:t> </a:t>
            </a:r>
            <a:r>
              <a:rPr lang="en-US" sz="1600" u="sng" dirty="0">
                <a:solidFill>
                  <a:srgbClr val="A50021"/>
                </a:solidFill>
                <a:cs typeface="Angsana New" pitchFamily="18" charset="-34"/>
              </a:rPr>
              <a:t>   </a:t>
            </a:r>
            <a:r>
              <a:rPr lang="en-US" sz="1600" b="1" u="sng" dirty="0">
                <a:solidFill>
                  <a:srgbClr val="A50021"/>
                </a:solidFill>
                <a:cs typeface="Angsana New" pitchFamily="18" charset="-34"/>
              </a:rPr>
              <a:t>1   </a:t>
            </a:r>
            <a:r>
              <a:rPr lang="en-US" sz="1600" b="1" u="sng" dirty="0" smtClean="0">
                <a:solidFill>
                  <a:srgbClr val="A50021"/>
                </a:solidFill>
                <a:cs typeface="Angsana New" pitchFamily="18" charset="-34"/>
              </a:rPr>
              <a:t>_</a:t>
            </a:r>
            <a:r>
              <a:rPr lang="en-US" sz="1600" dirty="0" smtClean="0">
                <a:cs typeface="Angsana New" pitchFamily="18" charset="-34"/>
              </a:rPr>
              <a:t> </a:t>
            </a:r>
            <a:r>
              <a:rPr lang="th-TH" sz="1600" dirty="0" smtClean="0">
                <a:cs typeface="Angsana New" pitchFamily="18" charset="-34"/>
              </a:rPr>
              <a:t> </a:t>
            </a:r>
            <a:r>
              <a:rPr lang="en-US" sz="2200" dirty="0" smtClean="0">
                <a:cs typeface="Angsana New" pitchFamily="18" charset="-34"/>
              </a:rPr>
              <a:t>unit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          </a:t>
            </a:r>
            <a:r>
              <a:rPr lang="en-US" sz="1600" b="1" dirty="0" smtClean="0">
                <a:solidFill>
                  <a:srgbClr val="A50021"/>
                </a:solidFill>
                <a:cs typeface="Angsana New" pitchFamily="18" charset="-34"/>
              </a:rPr>
              <a:t>1 - 0.6</a:t>
            </a:r>
            <a:endParaRPr lang="en-US" sz="16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43" name="Text Box 27"/>
          <p:cNvSpPr txBox="1">
            <a:spLocks noChangeArrowheads="1"/>
          </p:cNvSpPr>
          <p:nvPr/>
        </p:nvSpPr>
        <p:spPr bwMode="auto">
          <a:xfrm>
            <a:off x="5181600" y="4419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30" name="Curved Down Arrow 29"/>
          <p:cNvSpPr/>
          <p:nvPr/>
        </p:nvSpPr>
        <p:spPr>
          <a:xfrm>
            <a:off x="4419600" y="4495800"/>
            <a:ext cx="609600" cy="609600"/>
          </a:xfrm>
          <a:prstGeom prst="curvedDownArrow">
            <a:avLst/>
          </a:prstGeom>
          <a:scene3d>
            <a:camera prst="orthographicFront">
              <a:rot lat="900000" lon="300000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4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4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4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4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4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4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4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4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4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4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4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4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4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4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20" grpId="0" animBg="1"/>
      <p:bldP spid="214021" grpId="0" animBg="1"/>
      <p:bldP spid="214022" grpId="0" animBg="1"/>
      <p:bldP spid="214023" grpId="0" animBg="1"/>
      <p:bldP spid="214024" grpId="0" animBg="1"/>
      <p:bldP spid="214025" grpId="0" animBg="1"/>
      <p:bldP spid="214026" grpId="0" animBg="1"/>
      <p:bldP spid="214027" grpId="0" animBg="1"/>
      <p:bldP spid="214028" grpId="0" animBg="1"/>
      <p:bldP spid="214029" grpId="0" animBg="1"/>
      <p:bldP spid="214030" grpId="0" animBg="1"/>
      <p:bldP spid="214031" grpId="0" animBg="1"/>
      <p:bldP spid="214032" grpId="0" animBg="1"/>
      <p:bldP spid="214033" grpId="0" animBg="1"/>
      <p:bldP spid="214034" grpId="0" animBg="1"/>
      <p:bldP spid="214036" grpId="0" animBg="1"/>
      <p:bldP spid="214037" grpId="0" animBg="1"/>
      <p:bldP spid="214038" grpId="0" animBg="1"/>
      <p:bldP spid="214039" grpId="0" animBg="1"/>
      <p:bldP spid="214040" grpId="0" animBg="1"/>
      <p:bldP spid="214041" grpId="0" animBg="1"/>
      <p:bldP spid="214042" grpId="0" animBg="1"/>
      <p:bldP spid="214043" grpId="0"/>
      <p:bldP spid="3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cs typeface="Angsana New" pitchFamily="18" charset="-34"/>
              </a:rPr>
              <a:t>Multiplier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457200" y="1524000"/>
            <a:ext cx="327660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 smtClean="0">
                <a:solidFill>
                  <a:srgbClr val="A50021"/>
                </a:solidFill>
                <a:cs typeface="Angsana New" pitchFamily="18" charset="-34"/>
              </a:rPr>
              <a:t>Investment  multiplier</a:t>
            </a:r>
            <a:endParaRPr lang="th-TH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3962400" y="1524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6" name="Rectangle 6"/>
          <p:cNvSpPr>
            <a:spLocks noChangeArrowheads="1"/>
          </p:cNvSpPr>
          <p:nvPr/>
        </p:nvSpPr>
        <p:spPr bwMode="auto">
          <a:xfrm>
            <a:off x="4724400" y="1447800"/>
            <a:ext cx="12192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200" u="sng" dirty="0">
                <a:cs typeface="Angsana New" pitchFamily="18" charset="-34"/>
              </a:rPr>
              <a:t>  </a:t>
            </a:r>
            <a:r>
              <a:rPr lang="en-US" sz="2200" u="sng" dirty="0" smtClean="0">
                <a:cs typeface="Angsana New" pitchFamily="18" charset="-34"/>
              </a:rPr>
              <a:t>   1</a:t>
            </a:r>
            <a:r>
              <a:rPr lang="th-TH" sz="2200" u="sng" dirty="0" smtClean="0">
                <a:cs typeface="Angsana New" pitchFamily="18" charset="-34"/>
              </a:rPr>
              <a:t>   </a:t>
            </a:r>
            <a:r>
              <a:rPr lang="en-US" sz="2200" u="sng" dirty="0" smtClean="0">
                <a:cs typeface="Angsana New" pitchFamily="18" charset="-34"/>
              </a:rPr>
              <a:t>  </a:t>
            </a:r>
            <a:r>
              <a:rPr lang="th-TH" sz="2200" u="sng" dirty="0" smtClean="0">
                <a:cs typeface="Angsana New" pitchFamily="18" charset="-34"/>
              </a:rPr>
              <a:t>  .</a:t>
            </a:r>
            <a:endParaRPr lang="th-TH" sz="2200" u="sng" dirty="0"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1</a:t>
            </a:r>
            <a:r>
              <a:rPr lang="th-TH" sz="2200" dirty="0">
                <a:cs typeface="Angsana New" pitchFamily="18" charset="-34"/>
              </a:rPr>
              <a:t> - </a:t>
            </a:r>
            <a:r>
              <a:rPr lang="en-US" sz="2200" dirty="0">
                <a:cs typeface="Angsana New" pitchFamily="18" charset="-34"/>
              </a:rPr>
              <a:t>MPC</a:t>
            </a:r>
            <a:endParaRPr lang="th-TH" sz="2200" dirty="0">
              <a:cs typeface="Arial" charset="0"/>
            </a:endParaRPr>
          </a:p>
        </p:txBody>
      </p:sp>
      <p:sp>
        <p:nvSpPr>
          <p:cNvPr id="215047" name="Text Box 7"/>
          <p:cNvSpPr txBox="1">
            <a:spLocks noChangeArrowheads="1"/>
          </p:cNvSpPr>
          <p:nvPr/>
        </p:nvSpPr>
        <p:spPr bwMode="auto">
          <a:xfrm>
            <a:off x="6248400" y="15240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8" name="Rectangle 8"/>
          <p:cNvSpPr>
            <a:spLocks noChangeArrowheads="1"/>
          </p:cNvSpPr>
          <p:nvPr/>
        </p:nvSpPr>
        <p:spPr bwMode="auto">
          <a:xfrm>
            <a:off x="6767015" y="1401170"/>
            <a:ext cx="7620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>
                <a:cs typeface="Angsana New" pitchFamily="18" charset="-34"/>
              </a:rPr>
              <a:t>   1</a:t>
            </a:r>
            <a:r>
              <a:rPr lang="th-TH" sz="2200" u="sng" dirty="0">
                <a:cs typeface="Angsana New" pitchFamily="18" charset="-34"/>
              </a:rPr>
              <a:t>  .</a:t>
            </a:r>
            <a:r>
              <a:rPr lang="en-US" sz="2200" u="sng" dirty="0">
                <a:cs typeface="Angsana New" pitchFamily="18" charset="-34"/>
              </a:rPr>
              <a:t> </a:t>
            </a:r>
            <a:endParaRPr lang="th-TH" sz="2200" u="sng" dirty="0"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MPS</a:t>
            </a:r>
            <a:endParaRPr lang="th-TH" sz="2200" dirty="0">
              <a:cs typeface="Arial" charset="0"/>
            </a:endParaRPr>
          </a:p>
        </p:txBody>
      </p:sp>
      <p:sp>
        <p:nvSpPr>
          <p:cNvPr id="215049" name="Text Box 9"/>
          <p:cNvSpPr txBox="1">
            <a:spLocks noChangeArrowheads="1"/>
          </p:cNvSpPr>
          <p:nvPr/>
        </p:nvSpPr>
        <p:spPr bwMode="auto">
          <a:xfrm>
            <a:off x="1066800" y="2895600"/>
            <a:ext cx="1295400" cy="53654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cs typeface="Angsana New" pitchFamily="18" charset="-34"/>
              </a:rPr>
              <a:t>∴</a:t>
            </a:r>
            <a:r>
              <a:rPr lang="th-TH" sz="2000" dirty="0"/>
              <a:t> </a:t>
            </a:r>
            <a:r>
              <a:rPr lang="en-US" dirty="0">
                <a:ea typeface="Batang" pitchFamily="18" charset="-127"/>
                <a:cs typeface="Angsana New" pitchFamily="18" charset="-34"/>
              </a:rPr>
              <a:t>MPC</a:t>
            </a:r>
            <a:r>
              <a:rPr lang="en-US" dirty="0">
                <a:ea typeface="Batang" pitchFamily="18" charset="-127"/>
                <a:cs typeface="Arial" charset="0"/>
              </a:rPr>
              <a:t>↑</a:t>
            </a:r>
            <a:endParaRPr lang="en-US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1" name="Rectangle 11"/>
          <p:cNvSpPr>
            <a:spLocks noChangeArrowheads="1"/>
          </p:cNvSpPr>
          <p:nvPr/>
        </p:nvSpPr>
        <p:spPr bwMode="auto">
          <a:xfrm>
            <a:off x="3352800" y="2971800"/>
            <a:ext cx="3429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Investment multiplier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th-TH" b="1" dirty="0" smtClean="0">
                <a:solidFill>
                  <a:srgbClr val="FF0000"/>
                </a:solidFill>
                <a:cs typeface="Angsana New" pitchFamily="18" charset="-34"/>
              </a:rPr>
              <a:t>↑</a:t>
            </a:r>
            <a:endParaRPr lang="th-TH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5052" name="Rectangle 12"/>
          <p:cNvSpPr>
            <a:spLocks noChangeArrowheads="1"/>
          </p:cNvSpPr>
          <p:nvPr/>
        </p:nvSpPr>
        <p:spPr bwMode="auto">
          <a:xfrm>
            <a:off x="3276600" y="3810000"/>
            <a:ext cx="3505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Investment multiplier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th-TH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5053" name="Text Box 13"/>
          <p:cNvSpPr txBox="1">
            <a:spLocks noChangeArrowheads="1"/>
          </p:cNvSpPr>
          <p:nvPr/>
        </p:nvSpPr>
        <p:spPr bwMode="auto">
          <a:xfrm>
            <a:off x="1066800" y="3733800"/>
            <a:ext cx="1295400" cy="536549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latin typeface="+mn-lt"/>
                <a:cs typeface="Angsana New" pitchFamily="18" charset="-34"/>
              </a:rPr>
              <a:t>∴</a:t>
            </a:r>
            <a:r>
              <a:rPr lang="th-TH" dirty="0">
                <a:latin typeface="+mn-lt"/>
              </a:rPr>
              <a:t> </a:t>
            </a:r>
            <a:r>
              <a:rPr lang="en-US" dirty="0">
                <a:latin typeface="+mn-lt"/>
                <a:ea typeface="Batang" pitchFamily="18" charset="-127"/>
                <a:cs typeface="Angsana New" pitchFamily="18" charset="-34"/>
              </a:rPr>
              <a:t>MPS</a:t>
            </a:r>
            <a:r>
              <a:rPr lang="en-US" dirty="0">
                <a:latin typeface="+mn-lt"/>
                <a:ea typeface="Batang" pitchFamily="18" charset="-127"/>
                <a:cs typeface="Arial" charset="0"/>
              </a:rPr>
              <a:t>↑</a:t>
            </a:r>
            <a:endParaRPr lang="en-US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667000" y="3886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5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5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5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5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45" grpId="0"/>
      <p:bldP spid="215046" grpId="0" animBg="1"/>
      <p:bldP spid="215047" grpId="0"/>
      <p:bldP spid="215048" grpId="0" animBg="1"/>
      <p:bldP spid="215049" grpId="0" animBg="1"/>
      <p:bldP spid="215050" grpId="0" animBg="1"/>
      <p:bldP spid="215051" grpId="0" animBg="1"/>
      <p:bldP spid="215052" grpId="0" animBg="1"/>
      <p:bldP spid="215053" grpId="0" animBg="1"/>
      <p:bldP spid="21505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 smtClean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21606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228600" y="1524000"/>
            <a:ext cx="15240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Case</a:t>
            </a:r>
            <a:r>
              <a:rPr lang="th-TH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1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 smtClean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  <a:endParaRPr lang="en-US" sz="2000" b="1" dirty="0">
              <a:solidFill>
                <a:srgbClr val="990000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19050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4152900" y="1524000"/>
            <a:ext cx="9906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6072" name="Rectangle 8"/>
          <p:cNvSpPr>
            <a:spLocks noChangeArrowheads="1"/>
          </p:cNvSpPr>
          <p:nvPr/>
        </p:nvSpPr>
        <p:spPr bwMode="auto">
          <a:xfrm>
            <a:off x="1905000" y="2286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dirty="0">
              <a:latin typeface="NSimSun" pitchFamily="49" charset="-122"/>
            </a:endParaRPr>
          </a:p>
        </p:txBody>
      </p:sp>
      <p:sp>
        <p:nvSpPr>
          <p:cNvPr id="216073" name="Rectangle 9"/>
          <p:cNvSpPr>
            <a:spLocks noChangeArrowheads="1"/>
          </p:cNvSpPr>
          <p:nvPr/>
        </p:nvSpPr>
        <p:spPr bwMode="auto">
          <a:xfrm>
            <a:off x="1905000" y="28956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-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4" name="Rectangle 10"/>
          <p:cNvSpPr>
            <a:spLocks noChangeArrowheads="1"/>
          </p:cNvSpPr>
          <p:nvPr/>
        </p:nvSpPr>
        <p:spPr bwMode="auto">
          <a:xfrm>
            <a:off x="1905000" y="3429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(1- b)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5" name="Rectangle 11"/>
          <p:cNvSpPr>
            <a:spLocks noChangeArrowheads="1"/>
          </p:cNvSpPr>
          <p:nvPr/>
        </p:nvSpPr>
        <p:spPr bwMode="auto">
          <a:xfrm>
            <a:off x="1905000" y="3962400"/>
            <a:ext cx="22098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(1- b)</a:t>
            </a:r>
          </a:p>
        </p:txBody>
      </p:sp>
      <p:sp>
        <p:nvSpPr>
          <p:cNvPr id="216076" name="Rectangle 12"/>
          <p:cNvSpPr>
            <a:spLocks noChangeArrowheads="1"/>
          </p:cNvSpPr>
          <p:nvPr/>
        </p:nvSpPr>
        <p:spPr bwMode="auto">
          <a:xfrm>
            <a:off x="4419600" y="2590800"/>
            <a:ext cx="1676400" cy="101566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216077" name="Text Box 13"/>
          <p:cNvSpPr txBox="1">
            <a:spLocks noChangeArrowheads="1"/>
          </p:cNvSpPr>
          <p:nvPr/>
        </p:nvSpPr>
        <p:spPr bwMode="auto">
          <a:xfrm>
            <a:off x="6096000" y="2819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78" name="Rectangle 14"/>
          <p:cNvSpPr>
            <a:spLocks noChangeArrowheads="1"/>
          </p:cNvSpPr>
          <p:nvPr/>
        </p:nvSpPr>
        <p:spPr bwMode="auto">
          <a:xfrm>
            <a:off x="6553200" y="2743200"/>
            <a:ext cx="685800" cy="73183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216079" name="Text Box 15"/>
          <p:cNvSpPr txBox="1">
            <a:spLocks noChangeArrowheads="1"/>
          </p:cNvSpPr>
          <p:nvPr/>
        </p:nvSpPr>
        <p:spPr bwMode="auto">
          <a:xfrm>
            <a:off x="7315200" y="28194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0" name="Rectangle 16"/>
          <p:cNvSpPr>
            <a:spLocks noChangeArrowheads="1"/>
          </p:cNvSpPr>
          <p:nvPr/>
        </p:nvSpPr>
        <p:spPr bwMode="auto">
          <a:xfrm>
            <a:off x="7772400" y="2743200"/>
            <a:ext cx="10668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 smtClean="0">
                <a:cs typeface="Angsana New" pitchFamily="18" charset="-34"/>
              </a:rPr>
              <a:t>    </a:t>
            </a:r>
            <a:r>
              <a:rPr lang="en-US" sz="2000" u="sng" dirty="0" smtClean="0">
                <a:cs typeface="Angsana New" pitchFamily="18" charset="-34"/>
              </a:rPr>
              <a:t>1</a:t>
            </a:r>
            <a:r>
              <a:rPr lang="th-TH" sz="2000" u="sng" dirty="0" smtClean="0">
                <a:cs typeface="Angsana New" pitchFamily="18" charset="-34"/>
              </a:rPr>
              <a:t> </a:t>
            </a:r>
            <a:r>
              <a:rPr lang="en-US" sz="2000" u="sng" dirty="0" smtClean="0">
                <a:cs typeface="Angsana New" pitchFamily="18" charset="-34"/>
              </a:rPr>
              <a:t>    </a:t>
            </a:r>
            <a:r>
              <a:rPr lang="th-TH" sz="2000" u="sng" dirty="0" smtClean="0">
                <a:cs typeface="Angsana New" pitchFamily="18" charset="-34"/>
              </a:rPr>
              <a:t> .</a:t>
            </a:r>
            <a:r>
              <a:rPr lang="en-US" sz="2000" u="sng" dirty="0" smtClean="0">
                <a:cs typeface="Angsana New" pitchFamily="18" charset="-34"/>
              </a:rPr>
              <a:t>   </a:t>
            </a:r>
            <a:r>
              <a:rPr lang="en-US" sz="2000" dirty="0" smtClean="0">
                <a:cs typeface="Angsana New" pitchFamily="18" charset="-34"/>
              </a:rPr>
              <a:t>1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- </a:t>
            </a:r>
            <a:r>
              <a:rPr lang="en-US" sz="2000" dirty="0">
                <a:cs typeface="Angsana New" pitchFamily="18" charset="-34"/>
              </a:rPr>
              <a:t>MPC</a:t>
            </a:r>
            <a:endParaRPr lang="th-TH" sz="2000" dirty="0">
              <a:cs typeface="Arial" charset="0"/>
            </a:endParaRPr>
          </a:p>
        </p:txBody>
      </p:sp>
      <p:sp>
        <p:nvSpPr>
          <p:cNvPr id="216081" name="Rectangle 17"/>
          <p:cNvSpPr>
            <a:spLocks noChangeArrowheads="1"/>
          </p:cNvSpPr>
          <p:nvPr/>
        </p:nvSpPr>
        <p:spPr bwMode="auto">
          <a:xfrm>
            <a:off x="4419600" y="3810000"/>
            <a:ext cx="16764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6082" name="Text Box 18"/>
          <p:cNvSpPr txBox="1">
            <a:spLocks noChangeArrowheads="1"/>
          </p:cNvSpPr>
          <p:nvPr/>
        </p:nvSpPr>
        <p:spPr bwMode="auto">
          <a:xfrm>
            <a:off x="6096000" y="41148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3" name="Rectangle 19"/>
          <p:cNvSpPr>
            <a:spLocks noChangeArrowheads="1"/>
          </p:cNvSpPr>
          <p:nvPr/>
        </p:nvSpPr>
        <p:spPr bwMode="auto">
          <a:xfrm>
            <a:off x="6553200" y="3886200"/>
            <a:ext cx="685800" cy="7016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1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b</a:t>
            </a:r>
            <a:endParaRPr lang="th-TH" sz="2000" dirty="0">
              <a:cs typeface="Arial" charset="0"/>
            </a:endParaRPr>
          </a:p>
        </p:txBody>
      </p:sp>
      <p:sp>
        <p:nvSpPr>
          <p:cNvPr id="216084" name="Rectangle 20"/>
          <p:cNvSpPr>
            <a:spLocks noChangeArrowheads="1"/>
          </p:cNvSpPr>
          <p:nvPr/>
        </p:nvSpPr>
        <p:spPr bwMode="auto">
          <a:xfrm>
            <a:off x="381000" y="51816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216085" name="AutoShape 21"/>
          <p:cNvSpPr>
            <a:spLocks noChangeArrowheads="1"/>
          </p:cNvSpPr>
          <p:nvPr/>
        </p:nvSpPr>
        <p:spPr bwMode="auto">
          <a:xfrm>
            <a:off x="2286000" y="5334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86" name="Rectangle 22"/>
          <p:cNvSpPr>
            <a:spLocks noChangeArrowheads="1"/>
          </p:cNvSpPr>
          <p:nvPr/>
        </p:nvSpPr>
        <p:spPr bwMode="auto">
          <a:xfrm>
            <a:off x="2895600" y="51816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unit</a:t>
            </a:r>
            <a:r>
              <a:rPr lang="en-US" sz="2000" dirty="0" smtClean="0">
                <a:cs typeface="Angsana New" pitchFamily="18" charset="-34"/>
              </a:rPr>
              <a:t>  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16087" name="Text Box 23"/>
          <p:cNvSpPr txBox="1">
            <a:spLocks noChangeArrowheads="1"/>
          </p:cNvSpPr>
          <p:nvPr/>
        </p:nvSpPr>
        <p:spPr bwMode="auto">
          <a:xfrm>
            <a:off x="36576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6088" name="Rectangle 24"/>
          <p:cNvSpPr>
            <a:spLocks noChangeArrowheads="1"/>
          </p:cNvSpPr>
          <p:nvPr/>
        </p:nvSpPr>
        <p:spPr bwMode="auto">
          <a:xfrm>
            <a:off x="381000" y="60198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216089" name="AutoShape 25"/>
          <p:cNvSpPr>
            <a:spLocks noChangeArrowheads="1"/>
          </p:cNvSpPr>
          <p:nvPr/>
        </p:nvSpPr>
        <p:spPr bwMode="auto">
          <a:xfrm>
            <a:off x="2286000" y="6096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90" name="Rectangle 26"/>
          <p:cNvSpPr>
            <a:spLocks noChangeArrowheads="1"/>
          </p:cNvSpPr>
          <p:nvPr/>
        </p:nvSpPr>
        <p:spPr bwMode="auto">
          <a:xfrm>
            <a:off x="2895600" y="59436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unit</a:t>
            </a:r>
            <a:r>
              <a:rPr lang="en-US" sz="2000" dirty="0" smtClean="0">
                <a:cs typeface="Angsana New" pitchFamily="18" charset="-34"/>
              </a:rPr>
              <a:t> 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6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6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6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6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6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6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6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6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6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9" grpId="0" animBg="1"/>
      <p:bldP spid="216072" grpId="0" animBg="1"/>
      <p:bldP spid="216072" grpId="1" animBg="1"/>
      <p:bldP spid="216073" grpId="0" animBg="1"/>
      <p:bldP spid="216074" grpId="0" animBg="1"/>
      <p:bldP spid="216075" grpId="0" animBg="1"/>
      <p:bldP spid="216076" grpId="0" animBg="1"/>
      <p:bldP spid="216077" grpId="0"/>
      <p:bldP spid="216078" grpId="0" animBg="1"/>
      <p:bldP spid="216079" grpId="0"/>
      <p:bldP spid="216080" grpId="0" animBg="1"/>
      <p:bldP spid="216081" grpId="0" animBg="1"/>
      <p:bldP spid="216082" grpId="0"/>
      <p:bldP spid="216083" grpId="0" animBg="1"/>
      <p:bldP spid="216084" grpId="0" animBg="1"/>
      <p:bldP spid="216085" grpId="0" animBg="1"/>
      <p:bldP spid="216086" grpId="0" animBg="1"/>
      <p:bldP spid="216088" grpId="0" animBg="1"/>
      <p:bldP spid="216089" grpId="0" animBg="1"/>
      <p:bldP spid="21609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709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092" name="Rectangle 4"/>
          <p:cNvSpPr>
            <a:spLocks noChangeArrowheads="1"/>
          </p:cNvSpPr>
          <p:nvPr/>
        </p:nvSpPr>
        <p:spPr bwMode="auto">
          <a:xfrm>
            <a:off x="533400" y="1492250"/>
            <a:ext cx="1219200" cy="46166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7093" name="Rectangle 5"/>
          <p:cNvSpPr>
            <a:spLocks noChangeArrowheads="1"/>
          </p:cNvSpPr>
          <p:nvPr/>
        </p:nvSpPr>
        <p:spPr bwMode="auto">
          <a:xfrm>
            <a:off x="22098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7094" name="Rectangle 6"/>
          <p:cNvSpPr>
            <a:spLocks noChangeArrowheads="1"/>
          </p:cNvSpPr>
          <p:nvPr/>
        </p:nvSpPr>
        <p:spPr bwMode="auto">
          <a:xfrm>
            <a:off x="4267200" y="1485900"/>
            <a:ext cx="1524000" cy="5334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+ dY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7095" name="Rectangle 7"/>
          <p:cNvSpPr>
            <a:spLocks noChangeArrowheads="1"/>
          </p:cNvSpPr>
          <p:nvPr/>
        </p:nvSpPr>
        <p:spPr bwMode="auto">
          <a:xfrm>
            <a:off x="2438400" y="2362200"/>
            <a:ext cx="25146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 + </a:t>
            </a:r>
            <a:r>
              <a:rPr lang="en-US" sz="2000">
                <a:latin typeface="NSimSun" pitchFamily="49" charset="-122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/>
              <a:t> + dY</a:t>
            </a:r>
          </a:p>
        </p:txBody>
      </p:sp>
      <p:sp>
        <p:nvSpPr>
          <p:cNvPr id="217096" name="Rectangle 8"/>
          <p:cNvSpPr>
            <a:spLocks noChangeArrowheads="1"/>
          </p:cNvSpPr>
          <p:nvPr/>
        </p:nvSpPr>
        <p:spPr bwMode="auto">
          <a:xfrm>
            <a:off x="2438400" y="2971800"/>
            <a:ext cx="24384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- bY - </a:t>
            </a:r>
            <a:r>
              <a:rPr lang="en-US" sz="2000"/>
              <a:t>dY</a:t>
            </a:r>
            <a:r>
              <a:rPr lang="en-US" sz="2000">
                <a:cs typeface="Angsana New" pitchFamily="18" charset="-34"/>
              </a:rPr>
              <a:t>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7" name="Rectangle 9"/>
          <p:cNvSpPr>
            <a:spLocks noChangeArrowheads="1"/>
          </p:cNvSpPr>
          <p:nvPr/>
        </p:nvSpPr>
        <p:spPr bwMode="auto">
          <a:xfrm>
            <a:off x="2438400" y="3581400"/>
            <a:ext cx="22860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(1- b-d)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8" name="Rectangle 10"/>
          <p:cNvSpPr>
            <a:spLocks noChangeArrowheads="1"/>
          </p:cNvSpPr>
          <p:nvPr/>
        </p:nvSpPr>
        <p:spPr bwMode="auto">
          <a:xfrm>
            <a:off x="2438400" y="4267200"/>
            <a:ext cx="2590800" cy="762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</a:t>
            </a:r>
            <a:r>
              <a:rPr lang="en-US" sz="2000" u="sng">
                <a:cs typeface="Angsana New" pitchFamily="18" charset="-34"/>
              </a:rPr>
              <a:t>      1      </a:t>
            </a:r>
            <a:r>
              <a:rPr lang="en-US" sz="2000">
                <a:cs typeface="Angsana New" pitchFamily="18" charset="-34"/>
              </a:rPr>
              <a:t> (C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       (1- b - d)</a:t>
            </a:r>
          </a:p>
        </p:txBody>
      </p:sp>
      <p:sp>
        <p:nvSpPr>
          <p:cNvPr id="217099" name="Rectangle 11"/>
          <p:cNvSpPr>
            <a:spLocks noChangeArrowheads="1"/>
          </p:cNvSpPr>
          <p:nvPr/>
        </p:nvSpPr>
        <p:spPr bwMode="auto">
          <a:xfrm>
            <a:off x="5257800" y="2895600"/>
            <a:ext cx="1752600" cy="1015663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Consumption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0" name="Rectangle 12"/>
          <p:cNvSpPr>
            <a:spLocks noChangeArrowheads="1"/>
          </p:cNvSpPr>
          <p:nvPr/>
        </p:nvSpPr>
        <p:spPr bwMode="auto">
          <a:xfrm>
            <a:off x="5257800" y="4114800"/>
            <a:ext cx="1752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7086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7086600" y="4343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3" name="Rectangle 15"/>
          <p:cNvSpPr>
            <a:spLocks noChangeArrowheads="1"/>
          </p:cNvSpPr>
          <p:nvPr/>
        </p:nvSpPr>
        <p:spPr bwMode="auto">
          <a:xfrm>
            <a:off x="7620000" y="3048000"/>
            <a:ext cx="1143000" cy="731838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>
                <a:cs typeface="Angsana New" pitchFamily="18" charset="-34"/>
              </a:rPr>
              <a:t>    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   </a:t>
            </a:r>
            <a:r>
              <a:rPr lang="th-TH" sz="2000" u="sng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- b - d</a:t>
            </a:r>
            <a:endParaRPr lang="th-TH" sz="2000" dirty="0">
              <a:cs typeface="Arial" charset="0"/>
            </a:endParaRPr>
          </a:p>
        </p:txBody>
      </p:sp>
      <p:sp>
        <p:nvSpPr>
          <p:cNvPr id="217104" name="Rectangle 16"/>
          <p:cNvSpPr>
            <a:spLocks noChangeArrowheads="1"/>
          </p:cNvSpPr>
          <p:nvPr/>
        </p:nvSpPr>
        <p:spPr bwMode="auto">
          <a:xfrm>
            <a:off x="7620000" y="4191000"/>
            <a:ext cx="1143000" cy="73183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>
                <a:cs typeface="Angsana New" pitchFamily="18" charset="-34"/>
              </a:rPr>
              <a:t>    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   </a:t>
            </a:r>
            <a:r>
              <a:rPr lang="th-TH" sz="2000" u="sng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1 - b - d</a:t>
            </a:r>
            <a:endParaRPr lang="th-TH" sz="2000" dirty="0">
              <a:cs typeface="Arial" charset="0"/>
            </a:endParaRPr>
          </a:p>
        </p:txBody>
      </p:sp>
      <p:sp>
        <p:nvSpPr>
          <p:cNvPr id="217105" name="Rectangle 17"/>
          <p:cNvSpPr>
            <a:spLocks noChangeArrowheads="1"/>
          </p:cNvSpPr>
          <p:nvPr/>
        </p:nvSpPr>
        <p:spPr bwMode="auto">
          <a:xfrm>
            <a:off x="609600" y="5562600"/>
            <a:ext cx="685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 baseline="-25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6" name="AutoShape 18"/>
          <p:cNvSpPr>
            <a:spLocks noChangeArrowheads="1"/>
          </p:cNvSpPr>
          <p:nvPr/>
        </p:nvSpPr>
        <p:spPr bwMode="auto">
          <a:xfrm>
            <a:off x="14478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07" name="Text Box 19"/>
          <p:cNvSpPr txBox="1">
            <a:spLocks noChangeArrowheads="1"/>
          </p:cNvSpPr>
          <p:nvPr/>
        </p:nvSpPr>
        <p:spPr bwMode="auto">
          <a:xfrm>
            <a:off x="1905000" y="56388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sz="1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8" name="Rectangle 20"/>
          <p:cNvSpPr>
            <a:spLocks noChangeArrowheads="1"/>
          </p:cNvSpPr>
          <p:nvPr/>
        </p:nvSpPr>
        <p:spPr bwMode="auto">
          <a:xfrm>
            <a:off x="3200400" y="5638800"/>
            <a:ext cx="6858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9" name="Rectangle 21"/>
          <p:cNvSpPr>
            <a:spLocks noChangeArrowheads="1"/>
          </p:cNvSpPr>
          <p:nvPr/>
        </p:nvSpPr>
        <p:spPr bwMode="auto">
          <a:xfrm>
            <a:off x="4267200" y="51816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1600" b="1">
                <a:cs typeface="Angsana New" pitchFamily="18" charset="-34"/>
              </a:rPr>
              <a:t>C</a:t>
            </a:r>
            <a:r>
              <a:rPr lang="en-US" sz="1600" b="1" baseline="-25000">
                <a:cs typeface="Angsana New" pitchFamily="18" charset="-34"/>
              </a:rPr>
              <a:t> </a:t>
            </a:r>
            <a:r>
              <a:rPr lang="en-U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16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0" name="Rectangle 22"/>
          <p:cNvSpPr>
            <a:spLocks noChangeArrowheads="1"/>
          </p:cNvSpPr>
          <p:nvPr/>
        </p:nvSpPr>
        <p:spPr bwMode="auto">
          <a:xfrm>
            <a:off x="4267200" y="57150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1600" b="1">
                <a:cs typeface="Angsana New" pitchFamily="18" charset="-34"/>
              </a:rPr>
              <a:t>I</a:t>
            </a:r>
            <a:r>
              <a:rPr lang="en-US" sz="1600" b="1" baseline="-25000">
                <a:cs typeface="Angsana New" pitchFamily="18" charset="-34"/>
              </a:rPr>
              <a:t> </a:t>
            </a:r>
            <a:r>
              <a:rPr lang="en-U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16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1" name="AutoShape 23"/>
          <p:cNvSpPr>
            <a:spLocks noChangeArrowheads="1"/>
          </p:cNvSpPr>
          <p:nvPr/>
        </p:nvSpPr>
        <p:spPr bwMode="auto">
          <a:xfrm>
            <a:off x="27432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2" name="AutoShape 24"/>
          <p:cNvSpPr>
            <a:spLocks noChangeArrowheads="1"/>
          </p:cNvSpPr>
          <p:nvPr/>
        </p:nvSpPr>
        <p:spPr bwMode="auto">
          <a:xfrm>
            <a:off x="49530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3" name="Rectangle 25"/>
          <p:cNvSpPr>
            <a:spLocks noChangeArrowheads="1"/>
          </p:cNvSpPr>
          <p:nvPr/>
        </p:nvSpPr>
        <p:spPr bwMode="auto">
          <a:xfrm>
            <a:off x="4267200" y="61722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1600" b="1">
                <a:cs typeface="Angsana New" pitchFamily="18" charset="-34"/>
              </a:rPr>
              <a:t>S</a:t>
            </a:r>
            <a:r>
              <a:rPr lang="en-US" sz="1600" b="1" baseline="-25000">
                <a:cs typeface="Angsana New" pitchFamily="18" charset="-34"/>
              </a:rPr>
              <a:t> </a:t>
            </a:r>
            <a:r>
              <a:rPr lang="en-U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16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4" name="Line 26"/>
          <p:cNvSpPr>
            <a:spLocks noChangeShapeType="1"/>
          </p:cNvSpPr>
          <p:nvPr/>
        </p:nvSpPr>
        <p:spPr bwMode="auto">
          <a:xfrm>
            <a:off x="3962400" y="5867400"/>
            <a:ext cx="304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5" name="Line 27"/>
          <p:cNvSpPr>
            <a:spLocks noChangeShapeType="1"/>
          </p:cNvSpPr>
          <p:nvPr/>
        </p:nvSpPr>
        <p:spPr bwMode="auto">
          <a:xfrm flipV="1">
            <a:off x="3962400" y="5334000"/>
            <a:ext cx="228600" cy="5334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6" name="Line 28"/>
          <p:cNvSpPr>
            <a:spLocks noChangeShapeType="1"/>
          </p:cNvSpPr>
          <p:nvPr/>
        </p:nvSpPr>
        <p:spPr bwMode="auto">
          <a:xfrm>
            <a:off x="3962400" y="5867400"/>
            <a:ext cx="228600" cy="4572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7" name="AutoShape 29"/>
          <p:cNvSpPr>
            <a:spLocks/>
          </p:cNvSpPr>
          <p:nvPr/>
        </p:nvSpPr>
        <p:spPr bwMode="auto">
          <a:xfrm>
            <a:off x="4800600" y="5181600"/>
            <a:ext cx="76200" cy="762000"/>
          </a:xfrm>
          <a:prstGeom prst="rightBrace">
            <a:avLst>
              <a:gd name="adj1" fmla="val 14166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8" name="Text Box 30"/>
          <p:cNvSpPr txBox="1">
            <a:spLocks noChangeArrowheads="1"/>
          </p:cNvSpPr>
          <p:nvPr/>
        </p:nvSpPr>
        <p:spPr bwMode="auto">
          <a:xfrm>
            <a:off x="5486400" y="54102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sz="1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9" name="Text Box 31"/>
          <p:cNvSpPr txBox="1">
            <a:spLocks noChangeArrowheads="1"/>
          </p:cNvSpPr>
          <p:nvPr/>
        </p:nvSpPr>
        <p:spPr bwMode="auto">
          <a:xfrm>
            <a:off x="38862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7120" name="Rectangle 32"/>
          <p:cNvSpPr>
            <a:spLocks noChangeArrowheads="1"/>
          </p:cNvSpPr>
          <p:nvPr/>
        </p:nvSpPr>
        <p:spPr bwMode="auto">
          <a:xfrm>
            <a:off x="228600" y="2286000"/>
            <a:ext cx="1371600" cy="8382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DAE</a:t>
            </a:r>
            <a:endParaRPr lang="th-TH" sz="200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 + 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217121" name="Rectangle 33"/>
          <p:cNvSpPr>
            <a:spLocks noChangeArrowheads="1"/>
          </p:cNvSpPr>
          <p:nvPr/>
        </p:nvSpPr>
        <p:spPr bwMode="auto">
          <a:xfrm>
            <a:off x="22860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 smtClean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  <a:endParaRPr lang="en-US" sz="2000" b="1" dirty="0">
              <a:solidFill>
                <a:srgbClr val="990000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3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 smtClean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7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7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7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7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7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7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7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7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7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5" grpId="0" animBg="1"/>
      <p:bldP spid="217096" grpId="0" animBg="1"/>
      <p:bldP spid="217097" grpId="0" animBg="1"/>
      <p:bldP spid="217098" grpId="0" animBg="1"/>
      <p:bldP spid="217099" grpId="0" animBg="1"/>
      <p:bldP spid="217100" grpId="0" animBg="1"/>
      <p:bldP spid="217101" grpId="0"/>
      <p:bldP spid="217102" grpId="0"/>
      <p:bldP spid="217103" grpId="0" animBg="1"/>
      <p:bldP spid="217104" grpId="0" animBg="1"/>
      <p:bldP spid="217105" grpId="0" animBg="1"/>
      <p:bldP spid="217106" grpId="0" animBg="1"/>
      <p:bldP spid="217107" grpId="0" animBg="1"/>
      <p:bldP spid="217108" grpId="0" animBg="1"/>
      <p:bldP spid="217109" grpId="0" animBg="1"/>
      <p:bldP spid="217110" grpId="0" animBg="1"/>
      <p:bldP spid="217111" grpId="0" animBg="1"/>
      <p:bldP spid="217112" grpId="0" animBg="1"/>
      <p:bldP spid="217112" grpId="1" animBg="1"/>
      <p:bldP spid="217113" grpId="0" animBg="1"/>
      <p:bldP spid="217114" grpId="0" animBg="1"/>
      <p:bldP spid="217115" grpId="0" animBg="1"/>
      <p:bldP spid="217116" grpId="0" animBg="1"/>
      <p:bldP spid="217117" grpId="0" animBg="1"/>
      <p:bldP spid="217118" grpId="0" animBg="1"/>
      <p:bldP spid="217121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11294</TotalTime>
  <Words>3211</Words>
  <Application>Microsoft Office PowerPoint</Application>
  <PresentationFormat>On-screen Show (4:3)</PresentationFormat>
  <Paragraphs>745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8" baseType="lpstr">
      <vt:lpstr>Batang</vt:lpstr>
      <vt:lpstr>NSimSun</vt:lpstr>
      <vt:lpstr>Andalus</vt:lpstr>
      <vt:lpstr>Angsana New</vt:lpstr>
      <vt:lpstr>Arial</vt:lpstr>
      <vt:lpstr>Cambria Math</vt:lpstr>
      <vt:lpstr>Comic Sans MS</vt:lpstr>
      <vt:lpstr>CopprplGoth Bd BT</vt:lpstr>
      <vt:lpstr>Franklin Gothic Medium</vt:lpstr>
      <vt:lpstr>Times New Roman</vt:lpstr>
      <vt:lpstr>Default Design</vt:lpstr>
      <vt:lpstr>Find equilibrium national income, Y = DAE approach Case 1: Closed economy, without Government</vt:lpstr>
      <vt:lpstr>Find autonomous spending multiplier Case 1: Closed economy, without Government</vt:lpstr>
      <vt:lpstr>Find equilibrium national income, Y = DAE approach Case 2: Closed economy, with Government</vt:lpstr>
      <vt:lpstr>Autonomous spending multiplier, Y = DAE approach Case 2: Closed economy, with Government</vt:lpstr>
      <vt:lpstr>Numerical Example: Y = DAE approach Case 2: Closed economy, with Government</vt:lpstr>
      <vt:lpstr>Numerical Example: Y = DAE approach Case 2: Closed economy, with Government</vt:lpstr>
      <vt:lpstr>Numerical Example Case 2: Closed economy, with Government</vt:lpstr>
      <vt:lpstr>Numerical Example Autonomous spending multiplier, Y = DAE approach Case 2: Closed economy, with Government</vt:lpstr>
      <vt:lpstr>Find equilibrium national income, Y = DAE approach Case 3: Open economy, with Government</vt:lpstr>
      <vt:lpstr>Autonomous spending multiplier, Y = DAE approach Case 3: Open economy, with Government</vt:lpstr>
      <vt:lpstr>Autonomous spending multiplier, Y = DAE approach Case 3: Open economy, with Government</vt:lpstr>
      <vt:lpstr>Numerical Example (Homework #4) Case 3: Open economy, with Government</vt:lpstr>
      <vt:lpstr>Balanced budget multiplier </vt:lpstr>
      <vt:lpstr>3.3.2 b Find Ye  using  injection = leakage approach</vt:lpstr>
      <vt:lpstr>Find Ye , Injection = Leakage Approach Case 1: Closed economy, without Government</vt:lpstr>
      <vt:lpstr>Find Ye , Injection = Leakage Approach Case 2: Closed economy, with Government</vt:lpstr>
      <vt:lpstr>Find Ye , Injection = Leakage Approach Case 3: Open economy, with Government</vt:lpstr>
      <vt:lpstr>PowerPoint Presentation</vt:lpstr>
      <vt:lpstr>Find Ye , Injection = Leakage Approach Case 1: Closed economy, without Government</vt:lpstr>
      <vt:lpstr>Explain adjustment to equilibrium  Injection = Leakage Approach Case 1: Closed economy, without Government</vt:lpstr>
      <vt:lpstr>Adjustment to equilibrium, Y = DAE approach</vt:lpstr>
      <vt:lpstr>Adjustment to equilibrium, Y = DAE approach</vt:lpstr>
      <vt:lpstr>Adjustment to equilibrium, Y = DAE approach</vt:lpstr>
      <vt:lpstr>Find Ye , Injection = Leakage Approach Case 2: Closed economy, with Government</vt:lpstr>
      <vt:lpstr>Find Ye , Injection = Leakage Approach Case 2: Closed economy, with Government</vt:lpstr>
      <vt:lpstr>Numerical Example: Injection = Leakage approach Case 2: Closed economy, with Government</vt:lpstr>
      <vt:lpstr>Numerical Example: Injection = Leakage approach Case 2: Closed economy, with Government</vt:lpstr>
      <vt:lpstr>Find Ye , Injection = Leakage Approach Case 3: Open economy, with Government</vt:lpstr>
      <vt:lpstr>Numerical Example (Homework #5) Case 3: Open economy, with Government</vt:lpstr>
      <vt:lpstr>3.3.3 Changes in equilibrium and adjustment to new equilibrium</vt:lpstr>
      <vt:lpstr>3.3.3 Changes in equilibrium and adjustment to new equilibrium</vt:lpstr>
      <vt:lpstr>3.3.3 Changes in equilibrium and adjustment to new equilibrium</vt:lpstr>
      <vt:lpstr>PowerPoint Presentation</vt:lpstr>
      <vt:lpstr>Multiplier (revisit)</vt:lpstr>
      <vt:lpstr>Multiplier</vt:lpstr>
      <vt:lpstr>Closed economy without government</vt:lpstr>
      <vt:lpstr>Closed economy without government</vt:lpstr>
    </vt:vector>
  </TitlesOfParts>
  <Company>Dickinson State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Nessara Sukpanich</cp:lastModifiedBy>
  <cp:revision>518</cp:revision>
  <dcterms:created xsi:type="dcterms:W3CDTF">2001-01-09T19:01:00Z</dcterms:created>
  <dcterms:modified xsi:type="dcterms:W3CDTF">2015-09-26T16:44:04Z</dcterms:modified>
</cp:coreProperties>
</file>