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1" r:id="rId1"/>
  </p:sldMasterIdLst>
  <p:notesMasterIdLst>
    <p:notesMasterId r:id="rId51"/>
  </p:notesMasterIdLst>
  <p:sldIdLst>
    <p:sldId id="284" r:id="rId2"/>
    <p:sldId id="257" r:id="rId3"/>
    <p:sldId id="258" r:id="rId4"/>
    <p:sldId id="259" r:id="rId5"/>
    <p:sldId id="260" r:id="rId6"/>
    <p:sldId id="285" r:id="rId7"/>
    <p:sldId id="286" r:id="rId8"/>
    <p:sldId id="287"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2"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Lst>
  <p:sldSz cx="9144000" cy="6858000" type="screen4x3"/>
  <p:notesSz cx="6858000" cy="9144000"/>
  <p:defaultTextStyle>
    <a:defPPr>
      <a:defRPr lang="en-GB"/>
    </a:defPPr>
    <a:lvl1pPr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48" y="203"/>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1987" name="Text Box 2"/>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1988" name="Text Box 3"/>
          <p:cNvSpPr txBox="1">
            <a:spLocks noChangeArrowheads="1"/>
          </p:cNvSpPr>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1989" name="Rectangle 4"/>
          <p:cNvSpPr>
            <a:spLocks noGrp="1" noChangeArrowheads="1"/>
          </p:cNvSpPr>
          <p:nvPr>
            <p:ph type="sldImg"/>
          </p:nvPr>
        </p:nvSpPr>
        <p:spPr bwMode="auto">
          <a:xfrm>
            <a:off x="1143000" y="685800"/>
            <a:ext cx="4570413" cy="3427413"/>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5"/>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1991" name="Text Box 6"/>
          <p:cNvSpPr txBox="1">
            <a:spLocks noChangeArrowheads="1"/>
          </p:cNvSpPr>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 name="Rectangle 7"/>
          <p:cNvSpPr>
            <a:spLocks noGrp="1" noChangeArrowheads="1"/>
          </p:cNvSpPr>
          <p:nvPr>
            <p:ph type="sldNum"/>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hangingPunct="1">
              <a:buClr>
                <a:srgbClr val="000000"/>
              </a:buClr>
              <a:buSzPct val="45000"/>
              <a:buFont typeface="Wingdings" panose="05000000000000000000" pitchFamily="2" charset="2"/>
              <a:buNone/>
              <a:tabLst>
                <a:tab pos="723900" algn="l"/>
                <a:tab pos="1447800" algn="l"/>
                <a:tab pos="2171700" algn="l"/>
                <a:tab pos="2895600" algn="l"/>
              </a:tabLst>
              <a:defRPr sz="1200">
                <a:solidFill>
                  <a:srgbClr val="000000"/>
                </a:solidFill>
                <a:latin typeface="Times New Roman" panose="02020603050405020304" pitchFamily="18" charset="0"/>
              </a:defRPr>
            </a:lvl1pPr>
          </a:lstStyle>
          <a:p>
            <a:fld id="{B8D94538-A664-4BE6-B24A-27FA18509A38}" type="slidenum">
              <a:rPr lang="en-US" altLang="en-US"/>
              <a:pPr/>
              <a:t>‹#›</a:t>
            </a:fld>
            <a:endParaRPr lang="en-US" altLang="en-US"/>
          </a:p>
        </p:txBody>
      </p:sp>
    </p:spTree>
    <p:extLst>
      <p:ext uri="{BB962C8B-B14F-4D97-AF65-F5344CB8AC3E}">
        <p14:creationId xmlns:p14="http://schemas.microsoft.com/office/powerpoint/2010/main" val="2650545323"/>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19C0A55-800A-409E-9AF7-07DD17A23B91}" type="slidenum">
              <a:rPr lang="en-US" altLang="en-US"/>
              <a:pPr>
                <a:spcBef>
                  <a:spcPct val="0"/>
                </a:spcBef>
                <a:buSzPct val="45000"/>
                <a:buFont typeface="Wingdings" panose="05000000000000000000" pitchFamily="2" charset="2"/>
                <a:buNone/>
              </a:pPr>
              <a:t>1</a:t>
            </a:fld>
            <a:endParaRPr lang="en-US" altLang="en-US"/>
          </a:p>
        </p:txBody>
      </p:sp>
      <p:sp>
        <p:nvSpPr>
          <p:cNvPr id="31747" name="Rectangle 1"/>
          <p:cNvSpPr>
            <a:spLocks noGrp="1" noRot="1" noChangeAspect="1"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Text Box 2"/>
          <p:cNvSpPr>
            <a:spLocks noGrp="1"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31749"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ABA9B0A2-9E2F-45AE-A31F-B662F641EE62}" type="slidenum">
              <a:rPr lang="en-US" altLang="en-US"/>
              <a:pPr algn="r">
                <a:spcBef>
                  <a:spcPct val="0"/>
                </a:spcBef>
                <a:buClrTx/>
                <a:buFontTx/>
                <a:buNone/>
              </a:pPr>
              <a:t>1</a:t>
            </a:fld>
            <a:endParaRPr lang="en-US" altLang="en-US"/>
          </a:p>
        </p:txBody>
      </p:sp>
    </p:spTree>
    <p:extLst>
      <p:ext uri="{BB962C8B-B14F-4D97-AF65-F5344CB8AC3E}">
        <p14:creationId xmlns:p14="http://schemas.microsoft.com/office/powerpoint/2010/main" val="3840092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BCC2AFA-43FE-4AEC-8BB5-000CCA8CDB98}" type="slidenum">
              <a:rPr lang="en-US" altLang="en-US"/>
              <a:pPr>
                <a:spcBef>
                  <a:spcPct val="0"/>
                </a:spcBef>
                <a:buSzPct val="45000"/>
                <a:buFont typeface="Wingdings" panose="05000000000000000000" pitchFamily="2" charset="2"/>
                <a:buNone/>
              </a:pPr>
              <a:t>2</a:t>
            </a:fld>
            <a:endParaRPr lang="en-US" altLang="en-US"/>
          </a:p>
        </p:txBody>
      </p:sp>
      <p:sp>
        <p:nvSpPr>
          <p:cNvPr id="4403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
        <p:nvSpPr>
          <p:cNvPr id="44037" name="Text Box 3"/>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396D2B14-DFDB-4541-BE57-3430E77B5E3D}" type="slidenum">
              <a:rPr lang="en-US" altLang="en-US">
                <a:latin typeface="Arial" panose="020B0604020202020204" pitchFamily="34" charset="0"/>
              </a:rPr>
              <a:pPr algn="r" eaLnBrk="1" hangingPunct="1">
                <a:spcBef>
                  <a:spcPct val="0"/>
                </a:spcBef>
                <a:buClrTx/>
                <a:buFontTx/>
                <a:buNone/>
              </a:pPr>
              <a:t>2</a:t>
            </a:fld>
            <a:endParaRPr lang="en-US" altLang="en-US">
              <a:latin typeface="Arial" panose="020B0604020202020204" pitchFamily="34" charset="0"/>
            </a:endParaRPr>
          </a:p>
        </p:txBody>
      </p:sp>
    </p:spTree>
    <p:extLst>
      <p:ext uri="{BB962C8B-B14F-4D97-AF65-F5344CB8AC3E}">
        <p14:creationId xmlns:p14="http://schemas.microsoft.com/office/powerpoint/2010/main" val="188038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767CB3BE-B0AA-4673-BFC5-9E60E4AC884A}" type="slidenum">
              <a:rPr lang="en-US" altLang="en-US"/>
              <a:pPr>
                <a:spcBef>
                  <a:spcPct val="0"/>
                </a:spcBef>
                <a:buSzPct val="45000"/>
                <a:buFont typeface="Wingdings" panose="05000000000000000000" pitchFamily="2" charset="2"/>
                <a:buNone/>
              </a:pPr>
              <a:t>3</a:t>
            </a:fld>
            <a:endParaRPr lang="en-US" altLang="en-US"/>
          </a:p>
        </p:txBody>
      </p:sp>
      <p:sp>
        <p:nvSpPr>
          <p:cNvPr id="4505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6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400740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5DF6CDE1-0B61-469E-8172-D898758E743D}" type="slidenum">
              <a:rPr lang="en-US" altLang="en-US"/>
              <a:pPr>
                <a:spcBef>
                  <a:spcPct val="0"/>
                </a:spcBef>
                <a:buSzPct val="45000"/>
                <a:buFont typeface="Wingdings" panose="05000000000000000000" pitchFamily="2" charset="2"/>
                <a:buNone/>
              </a:pPr>
              <a:t>4</a:t>
            </a:fld>
            <a:endParaRPr lang="en-US" altLang="en-US"/>
          </a:p>
        </p:txBody>
      </p:sp>
      <p:sp>
        <p:nvSpPr>
          <p:cNvPr id="4608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692842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DD4C25A-C66E-4AA2-99A4-08A2F32508A7}" type="slidenum">
              <a:rPr lang="en-US" altLang="en-US"/>
              <a:pPr>
                <a:spcBef>
                  <a:spcPct val="0"/>
                </a:spcBef>
                <a:buSzPct val="45000"/>
                <a:buFont typeface="Wingdings" panose="05000000000000000000" pitchFamily="2" charset="2"/>
                <a:buNone/>
              </a:pPr>
              <a:t>5</a:t>
            </a:fld>
            <a:endParaRPr lang="en-US" altLang="en-US"/>
          </a:p>
        </p:txBody>
      </p:sp>
      <p:sp>
        <p:nvSpPr>
          <p:cNvPr id="4710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19211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51D09BF2-5B6F-47DB-8057-ACD1DFBEE23F}" type="slidenum">
              <a:rPr lang="en-US" altLang="en-US"/>
              <a:pPr>
                <a:spcBef>
                  <a:spcPct val="0"/>
                </a:spcBef>
                <a:buSzPct val="45000"/>
                <a:buFont typeface="Wingdings" panose="05000000000000000000" pitchFamily="2" charset="2"/>
                <a:buNone/>
              </a:pPr>
              <a:t>9</a:t>
            </a:fld>
            <a:endParaRPr lang="en-US" altLang="en-US"/>
          </a:p>
        </p:txBody>
      </p:sp>
      <p:sp>
        <p:nvSpPr>
          <p:cNvPr id="4813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345075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B8ADB76-949D-49FB-9405-7884F7F4462E}" type="slidenum">
              <a:rPr lang="en-US" altLang="en-US"/>
              <a:pPr>
                <a:spcBef>
                  <a:spcPct val="0"/>
                </a:spcBef>
                <a:buSzPct val="45000"/>
                <a:buFont typeface="Wingdings" panose="05000000000000000000" pitchFamily="2" charset="2"/>
                <a:buNone/>
              </a:pPr>
              <a:t>10</a:t>
            </a:fld>
            <a:endParaRPr lang="en-US" altLang="en-US"/>
          </a:p>
        </p:txBody>
      </p:sp>
      <p:sp>
        <p:nvSpPr>
          <p:cNvPr id="491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516734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FD2043A-96AA-4FAE-AEF4-6952EC573616}" type="slidenum">
              <a:rPr lang="en-US" altLang="en-US"/>
              <a:pPr>
                <a:spcBef>
                  <a:spcPct val="0"/>
                </a:spcBef>
                <a:buSzPct val="45000"/>
                <a:buFont typeface="Wingdings" panose="05000000000000000000" pitchFamily="2" charset="2"/>
                <a:buNone/>
              </a:pPr>
              <a:t>11</a:t>
            </a:fld>
            <a:endParaRPr lang="en-US" altLang="en-US"/>
          </a:p>
        </p:txBody>
      </p:sp>
      <p:sp>
        <p:nvSpPr>
          <p:cNvPr id="5017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800819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5ACC710B-2966-482A-94E3-9850A7D9DA5D}" type="slidenum">
              <a:rPr lang="en-US" altLang="en-US"/>
              <a:pPr>
                <a:spcBef>
                  <a:spcPct val="0"/>
                </a:spcBef>
                <a:buSzPct val="45000"/>
                <a:buFont typeface="Wingdings" panose="05000000000000000000" pitchFamily="2" charset="2"/>
                <a:buNone/>
              </a:pPr>
              <a:t>12</a:t>
            </a:fld>
            <a:endParaRPr lang="en-US" altLang="en-US"/>
          </a:p>
        </p:txBody>
      </p:sp>
      <p:sp>
        <p:nvSpPr>
          <p:cNvPr id="5120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272900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A54BB42B-0711-45B2-8FBD-97037398D09D}" type="slidenum">
              <a:rPr lang="en-US" altLang="en-US"/>
              <a:pPr>
                <a:spcBef>
                  <a:spcPct val="0"/>
                </a:spcBef>
                <a:buSzPct val="45000"/>
                <a:buFont typeface="Wingdings" panose="05000000000000000000" pitchFamily="2" charset="2"/>
                <a:buNone/>
              </a:pPr>
              <a:t>13</a:t>
            </a:fld>
            <a:endParaRPr lang="en-US" altLang="en-US"/>
          </a:p>
        </p:txBody>
      </p:sp>
      <p:sp>
        <p:nvSpPr>
          <p:cNvPr id="5222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04324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6839330-94B7-40F4-9761-1A85CF8246B8}" type="slidenum">
              <a:rPr lang="en-US" altLang="en-US"/>
              <a:pPr>
                <a:spcBef>
                  <a:spcPct val="0"/>
                </a:spcBef>
                <a:buSzPct val="45000"/>
                <a:buFont typeface="Wingdings" panose="05000000000000000000" pitchFamily="2" charset="2"/>
                <a:buNone/>
              </a:pPr>
              <a:t>14</a:t>
            </a:fld>
            <a:endParaRPr lang="en-US" altLang="en-US"/>
          </a:p>
        </p:txBody>
      </p:sp>
      <p:sp>
        <p:nvSpPr>
          <p:cNvPr id="5325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119602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0FCBC12-025C-46FF-A993-18421C65B18B}" type="slidenum">
              <a:rPr lang="en-US" altLang="en-US"/>
              <a:pPr>
                <a:spcBef>
                  <a:spcPct val="0"/>
                </a:spcBef>
                <a:buSzPct val="45000"/>
                <a:buFont typeface="Wingdings" panose="05000000000000000000" pitchFamily="2" charset="2"/>
                <a:buNone/>
              </a:pPr>
              <a:t>15</a:t>
            </a:fld>
            <a:endParaRPr lang="en-US" altLang="en-US"/>
          </a:p>
        </p:txBody>
      </p:sp>
      <p:sp>
        <p:nvSpPr>
          <p:cNvPr id="542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65111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029DD16-0655-4346-94EE-0C2FEA1C4CBA}" type="slidenum">
              <a:rPr lang="en-US" altLang="en-US"/>
              <a:pPr>
                <a:spcBef>
                  <a:spcPct val="0"/>
                </a:spcBef>
                <a:buSzPct val="45000"/>
                <a:buFont typeface="Wingdings" panose="05000000000000000000" pitchFamily="2" charset="2"/>
                <a:buNone/>
              </a:pPr>
              <a:t>16</a:t>
            </a:fld>
            <a:endParaRPr lang="en-US" altLang="en-US"/>
          </a:p>
        </p:txBody>
      </p:sp>
      <p:sp>
        <p:nvSpPr>
          <p:cNvPr id="5529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30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4417099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6146A68-287D-493B-9CE5-B3DDBE68565B}" type="slidenum">
              <a:rPr lang="en-US" altLang="en-US"/>
              <a:pPr>
                <a:spcBef>
                  <a:spcPct val="0"/>
                </a:spcBef>
                <a:buSzPct val="45000"/>
                <a:buFont typeface="Wingdings" panose="05000000000000000000" pitchFamily="2" charset="2"/>
                <a:buNone/>
              </a:pPr>
              <a:t>17</a:t>
            </a:fld>
            <a:endParaRPr lang="en-US" altLang="en-US"/>
          </a:p>
        </p:txBody>
      </p:sp>
      <p:sp>
        <p:nvSpPr>
          <p:cNvPr id="5632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745109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CC121A5-9698-4804-BD89-7B57AF015C8B}" type="slidenum">
              <a:rPr lang="en-US" altLang="en-US"/>
              <a:pPr>
                <a:spcBef>
                  <a:spcPct val="0"/>
                </a:spcBef>
                <a:buSzPct val="45000"/>
                <a:buFont typeface="Wingdings" panose="05000000000000000000" pitchFamily="2" charset="2"/>
                <a:buNone/>
              </a:pPr>
              <a:t>18</a:t>
            </a:fld>
            <a:endParaRPr lang="en-US" altLang="en-US"/>
          </a:p>
        </p:txBody>
      </p:sp>
      <p:sp>
        <p:nvSpPr>
          <p:cNvPr id="5734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353215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37AF38E-F2FF-4980-A6FE-978EF803E813}" type="slidenum">
              <a:rPr lang="en-US" altLang="en-US"/>
              <a:pPr>
                <a:spcBef>
                  <a:spcPct val="0"/>
                </a:spcBef>
                <a:buSzPct val="45000"/>
                <a:buFont typeface="Wingdings" panose="05000000000000000000" pitchFamily="2" charset="2"/>
                <a:buNone/>
              </a:pPr>
              <a:t>19</a:t>
            </a:fld>
            <a:endParaRPr lang="en-US" altLang="en-US"/>
          </a:p>
        </p:txBody>
      </p:sp>
      <p:sp>
        <p:nvSpPr>
          <p:cNvPr id="5837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982521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D6ECC7A-ADB1-4E76-9A49-AE4CC38D2480}" type="slidenum">
              <a:rPr lang="en-US" altLang="en-US"/>
              <a:pPr>
                <a:spcBef>
                  <a:spcPct val="0"/>
                </a:spcBef>
                <a:buSzPct val="45000"/>
                <a:buFont typeface="Wingdings" panose="05000000000000000000" pitchFamily="2" charset="2"/>
                <a:buNone/>
              </a:pPr>
              <a:t>20</a:t>
            </a:fld>
            <a:endParaRPr lang="en-US" altLang="en-US"/>
          </a:p>
        </p:txBody>
      </p:sp>
      <p:sp>
        <p:nvSpPr>
          <p:cNvPr id="5939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12387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A4D62B9-A894-42B0-9DAB-5CA014C04B15}" type="slidenum">
              <a:rPr lang="en-US" altLang="en-US"/>
              <a:pPr>
                <a:spcBef>
                  <a:spcPct val="0"/>
                </a:spcBef>
                <a:buSzPct val="45000"/>
                <a:buFont typeface="Wingdings" panose="05000000000000000000" pitchFamily="2" charset="2"/>
                <a:buNone/>
              </a:pPr>
              <a:t>21</a:t>
            </a:fld>
            <a:endParaRPr lang="en-US" altLang="en-US"/>
          </a:p>
        </p:txBody>
      </p:sp>
      <p:sp>
        <p:nvSpPr>
          <p:cNvPr id="6041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20" name="Text Box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latin typeface="Arial" panose="020B0604020202020204" pitchFamily="34" charset="0"/>
              <a:ea typeface="Microsoft YaHei" panose="020B0503020204020204" pitchFamily="34" charset="-122"/>
            </a:endParaRPr>
          </a:p>
        </p:txBody>
      </p:sp>
      <p:sp>
        <p:nvSpPr>
          <p:cNvPr id="60421" name="Text Box 3"/>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44BFAF33-0616-4608-8D8B-C9663E3567C6}" type="slidenum">
              <a:rPr lang="en-US" altLang="en-US">
                <a:latin typeface="Arial" panose="020B0604020202020204" pitchFamily="34" charset="0"/>
              </a:rPr>
              <a:pPr algn="r" eaLnBrk="1" hangingPunct="1">
                <a:spcBef>
                  <a:spcPct val="0"/>
                </a:spcBef>
                <a:buClrTx/>
                <a:buFontTx/>
                <a:buNone/>
              </a:pPr>
              <a:t>21</a:t>
            </a:fld>
            <a:endParaRPr lang="en-US" altLang="en-US">
              <a:latin typeface="Arial" panose="020B0604020202020204" pitchFamily="34" charset="0"/>
            </a:endParaRPr>
          </a:p>
        </p:txBody>
      </p:sp>
    </p:spTree>
    <p:extLst>
      <p:ext uri="{BB962C8B-B14F-4D97-AF65-F5344CB8AC3E}">
        <p14:creationId xmlns:p14="http://schemas.microsoft.com/office/powerpoint/2010/main" val="4194966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631D581-CF2D-4DC3-BC03-631E5E9A3B3A}" type="slidenum">
              <a:rPr lang="en-US" altLang="en-US"/>
              <a:pPr>
                <a:spcBef>
                  <a:spcPct val="0"/>
                </a:spcBef>
                <a:buSzPct val="45000"/>
                <a:buFont typeface="Wingdings" panose="05000000000000000000" pitchFamily="2" charset="2"/>
                <a:buNone/>
              </a:pPr>
              <a:t>22</a:t>
            </a:fld>
            <a:endParaRPr lang="en-US" altLang="en-US"/>
          </a:p>
        </p:txBody>
      </p:sp>
      <p:sp>
        <p:nvSpPr>
          <p:cNvPr id="6144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40532837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B3FC630-CEF8-4F79-AFD7-1E0D48386B97}" type="slidenum">
              <a:rPr lang="en-US" altLang="en-US"/>
              <a:pPr>
                <a:spcBef>
                  <a:spcPct val="0"/>
                </a:spcBef>
                <a:buSzPct val="45000"/>
                <a:buFont typeface="Wingdings" panose="05000000000000000000" pitchFamily="2" charset="2"/>
                <a:buNone/>
              </a:pPr>
              <a:t>23</a:t>
            </a:fld>
            <a:endParaRPr lang="en-US" altLang="en-US"/>
          </a:p>
        </p:txBody>
      </p:sp>
      <p:sp>
        <p:nvSpPr>
          <p:cNvPr id="6246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5677317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1541CD3-E2BA-4CEC-A59C-2D5AAD034D5E}" type="slidenum">
              <a:rPr lang="en-US" altLang="en-US"/>
              <a:pPr>
                <a:spcBef>
                  <a:spcPct val="0"/>
                </a:spcBef>
                <a:buSzPct val="45000"/>
                <a:buFont typeface="Wingdings" panose="05000000000000000000" pitchFamily="2" charset="2"/>
                <a:buNone/>
              </a:pPr>
              <a:t>24</a:t>
            </a:fld>
            <a:endParaRPr lang="en-US" altLang="en-US"/>
          </a:p>
        </p:txBody>
      </p:sp>
      <p:sp>
        <p:nvSpPr>
          <p:cNvPr id="6349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349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718106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B01D14D-C046-4B46-92CE-0587FF19A5C8}" type="slidenum">
              <a:rPr lang="en-US" altLang="en-US"/>
              <a:pPr>
                <a:spcBef>
                  <a:spcPct val="0"/>
                </a:spcBef>
                <a:buSzPct val="45000"/>
                <a:buFont typeface="Wingdings" panose="05000000000000000000" pitchFamily="2" charset="2"/>
                <a:buNone/>
              </a:pPr>
              <a:t>25</a:t>
            </a:fld>
            <a:endParaRPr lang="en-US" altLang="en-US"/>
          </a:p>
        </p:txBody>
      </p:sp>
      <p:sp>
        <p:nvSpPr>
          <p:cNvPr id="6451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625010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B4AA88C6-0800-4EFD-9518-69CA6259FC8A}" type="slidenum">
              <a:rPr lang="en-US" altLang="en-US"/>
              <a:pPr>
                <a:spcBef>
                  <a:spcPct val="0"/>
                </a:spcBef>
                <a:buSzPct val="45000"/>
                <a:buFont typeface="Wingdings" panose="05000000000000000000" pitchFamily="2" charset="2"/>
                <a:buNone/>
              </a:pPr>
              <a:t>26</a:t>
            </a:fld>
            <a:endParaRPr lang="en-US" altLang="en-US"/>
          </a:p>
        </p:txBody>
      </p:sp>
      <p:sp>
        <p:nvSpPr>
          <p:cNvPr id="6553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554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858136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21F5A29-1245-45C3-A80B-3383F6CD115F}" type="slidenum">
              <a:rPr lang="en-US" altLang="en-US"/>
              <a:pPr>
                <a:spcBef>
                  <a:spcPct val="0"/>
                </a:spcBef>
                <a:buSzPct val="45000"/>
                <a:buFont typeface="Wingdings" panose="05000000000000000000" pitchFamily="2" charset="2"/>
                <a:buNone/>
              </a:pPr>
              <a:t>27</a:t>
            </a:fld>
            <a:endParaRPr lang="en-US" altLang="en-US"/>
          </a:p>
        </p:txBody>
      </p:sp>
      <p:sp>
        <p:nvSpPr>
          <p:cNvPr id="6656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5701588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38C60E59-2294-45E2-9043-950CEA74CE56}" type="slidenum">
              <a:rPr lang="en-US" altLang="en-US"/>
              <a:pPr>
                <a:spcBef>
                  <a:spcPct val="0"/>
                </a:spcBef>
                <a:buSzPct val="45000"/>
                <a:buFont typeface="Wingdings" panose="05000000000000000000" pitchFamily="2" charset="2"/>
                <a:buNone/>
              </a:pPr>
              <a:t>28</a:t>
            </a:fld>
            <a:endParaRPr lang="en-US" altLang="en-US"/>
          </a:p>
        </p:txBody>
      </p:sp>
      <p:sp>
        <p:nvSpPr>
          <p:cNvPr id="6758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1472374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7E81ED4B-C292-4FC2-AF94-A8FAE4ACFBBA}" type="slidenum">
              <a:rPr lang="en-US" altLang="en-US"/>
              <a:pPr>
                <a:spcBef>
                  <a:spcPct val="0"/>
                </a:spcBef>
                <a:buSzPct val="45000"/>
                <a:buFont typeface="Wingdings" panose="05000000000000000000" pitchFamily="2" charset="2"/>
                <a:buNone/>
              </a:pPr>
              <a:t>29</a:t>
            </a:fld>
            <a:endParaRPr lang="en-US" altLang="en-US"/>
          </a:p>
        </p:txBody>
      </p:sp>
      <p:sp>
        <p:nvSpPr>
          <p:cNvPr id="6963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73183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10-</a:t>
            </a:r>
            <a:fld id="{7E6D0E8F-8601-4E1F-9925-2CBF9D22F089}"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34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smtClean="0"/>
              <a:t>06-09-15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726449D4-B8F8-44DF-8EF0-C44A0423A0CA}" type="slidenum">
              <a:rPr lang="en-US" altLang="en-US" smtClean="0"/>
              <a:pPr/>
              <a:t>‹#›</a:t>
            </a:fld>
            <a:endParaRPr lang="en-US" altLang="en-US"/>
          </a:p>
        </p:txBody>
      </p:sp>
    </p:spTree>
    <p:extLst>
      <p:ext uri="{BB962C8B-B14F-4D97-AF65-F5344CB8AC3E}">
        <p14:creationId xmlns:p14="http://schemas.microsoft.com/office/powerpoint/2010/main" val="1613981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C425A3C7-D121-4CEF-8EA2-BA9AC88C4E97}"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2020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 1-</a:t>
            </a:r>
            <a:fld id="{C5A6A074-4947-4054-A656-33BF66F45A0C}" type="slidenum">
              <a:rPr lang="en-US" altLang="en-US" smtClean="0"/>
              <a:pPr/>
              <a:t>‹#›</a:t>
            </a:fld>
            <a:endParaRPr lang="en-US" altLang="en-US"/>
          </a:p>
        </p:txBody>
      </p:sp>
    </p:spTree>
    <p:extLst>
      <p:ext uri="{BB962C8B-B14F-4D97-AF65-F5344CB8AC3E}">
        <p14:creationId xmlns:p14="http://schemas.microsoft.com/office/powerpoint/2010/main" val="3380445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D70CF096-993E-463E-A84B-A71A4406A7D4}" type="slidenum">
              <a:rPr lang="en-US" altLang="en-US" smtClean="0"/>
              <a:pPr/>
              <a:t>‹#›</a:t>
            </a:fld>
            <a:endParaRPr lang="en-US" altLang="en-US"/>
          </a:p>
        </p:txBody>
      </p:sp>
    </p:spTree>
    <p:extLst>
      <p:ext uri="{BB962C8B-B14F-4D97-AF65-F5344CB8AC3E}">
        <p14:creationId xmlns:p14="http://schemas.microsoft.com/office/powerpoint/2010/main" val="1735557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r>
              <a:rPr lang="en-US" altLang="en-US" smtClean="0"/>
              <a:t>Ch1 -</a:t>
            </a:r>
            <a:fld id="{85E4771B-B3C7-41BD-8916-1682D4C4578E}" type="slidenum">
              <a:rPr lang="en-US" altLang="en-US" smtClean="0"/>
              <a:pPr/>
              <a:t>‹#›</a:t>
            </a:fld>
            <a:endParaRPr lang="en-US" altLang="en-US"/>
          </a:p>
        </p:txBody>
      </p:sp>
    </p:spTree>
    <p:extLst>
      <p:ext uri="{BB962C8B-B14F-4D97-AF65-F5344CB8AC3E}">
        <p14:creationId xmlns:p14="http://schemas.microsoft.com/office/powerpoint/2010/main" val="4214017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smtClean="0"/>
              <a:pPr/>
              <a:t>06-09-15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77C7B7B6-A741-4B69-9DDC-C6358B5AF2A0}" type="slidenum">
              <a:rPr lang="en-US" altLang="en-US" smtClean="0"/>
              <a:pPr/>
              <a:t>‹#›</a:t>
            </a:fld>
            <a:endParaRPr lang="en-US" altLang="en-US"/>
          </a:p>
        </p:txBody>
      </p:sp>
    </p:spTree>
    <p:extLst>
      <p:ext uri="{BB962C8B-B14F-4D97-AF65-F5344CB8AC3E}">
        <p14:creationId xmlns:p14="http://schemas.microsoft.com/office/powerpoint/2010/main" val="1069693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smtClean="0"/>
              <a:pPr/>
              <a:t>06-09-15</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r>
              <a:rPr lang="en-US" altLang="en-US" smtClean="0"/>
              <a:t>Ch1 -</a:t>
            </a:r>
            <a:fld id="{69B84FF5-7BA7-4A80-B696-CCEE8648CF8E}" type="slidenum">
              <a:rPr lang="en-US" altLang="en-US" smtClean="0"/>
              <a:pPr/>
              <a:t>‹#›</a:t>
            </a:fld>
            <a:endParaRPr lang="en-US" altLang="en-US"/>
          </a:p>
        </p:txBody>
      </p:sp>
    </p:spTree>
    <p:extLst>
      <p:ext uri="{BB962C8B-B14F-4D97-AF65-F5344CB8AC3E}">
        <p14:creationId xmlns:p14="http://schemas.microsoft.com/office/powerpoint/2010/main" val="4180769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Ch1 -</a:t>
            </a:r>
            <a:fld id="{05D16D0C-F402-4C04-A868-CF644144A719}" type="slidenum">
              <a:rPr lang="en-US" altLang="en-US" smtClean="0"/>
              <a:pPr/>
              <a:t>‹#›</a:t>
            </a:fld>
            <a:endParaRPr lang="en-US" altLang="en-US"/>
          </a:p>
        </p:txBody>
      </p:sp>
    </p:spTree>
    <p:extLst>
      <p:ext uri="{BB962C8B-B14F-4D97-AF65-F5344CB8AC3E}">
        <p14:creationId xmlns:p14="http://schemas.microsoft.com/office/powerpoint/2010/main" val="176082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D6DACDDB-CACF-4E5F-81E2-6AF0D648E100}" type="slidenum">
              <a:rPr lang="en-US" altLang="en-US" smtClean="0"/>
              <a:pPr/>
              <a:t>‹#›</a:t>
            </a:fld>
            <a:endParaRPr lang="en-US" altLang="en-US"/>
          </a:p>
        </p:txBody>
      </p:sp>
    </p:spTree>
    <p:extLst>
      <p:ext uri="{BB962C8B-B14F-4D97-AF65-F5344CB8AC3E}">
        <p14:creationId xmlns:p14="http://schemas.microsoft.com/office/powerpoint/2010/main" val="776087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06-09-15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6B6722BB-9FDE-4FCC-8E5C-4DB670F333AC}" type="slidenum">
              <a:rPr lang="en-US" altLang="en-US" smtClean="0"/>
              <a:pPr/>
              <a:t>‹#›</a:t>
            </a:fld>
            <a:endParaRPr lang="en-US" altLang="en-US"/>
          </a:p>
        </p:txBody>
      </p:sp>
    </p:spTree>
    <p:extLst>
      <p:ext uri="{BB962C8B-B14F-4D97-AF65-F5344CB8AC3E}">
        <p14:creationId xmlns:p14="http://schemas.microsoft.com/office/powerpoint/2010/main" val="5965868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6" name="Footer Placeholder 5"/>
          <p:cNvSpPr>
            <a:spLocks noGrp="1" noChangeArrowheads="1"/>
          </p:cNvSpPr>
          <p:nvPr>
            <p:ph type="ftr" sz="quarter" idx="10"/>
          </p:nvPr>
        </p:nvSpPr>
        <p:spPr bwMode="auto">
          <a:xfrm>
            <a:off x="4724400" y="6610350"/>
            <a:ext cx="4419600" cy="2476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800" dirty="0">
                <a:solidFill>
                  <a:schemeClr val="bg1"/>
                </a:solidFill>
                <a:latin typeface="+mn-lt"/>
                <a:ea typeface="Microsoft YaHei" charset="-122"/>
              </a:defRPr>
            </a:lvl1pPr>
          </a:lstStyle>
          <a:p>
            <a:pPr>
              <a:defRPr/>
            </a:pPr>
            <a:r>
              <a:rPr lang="en-US"/>
              <a:t>Copyright © 2014  by the McGraw-Hill Companies, Inc. All rights reserved.</a:t>
            </a:r>
          </a:p>
          <a:p>
            <a:pPr>
              <a:defRPr/>
            </a:pPr>
            <a:endParaRPr lang="en-US"/>
          </a:p>
        </p:txBody>
      </p:sp>
    </p:spTree>
    <p:extLst>
      <p:ext uri="{BB962C8B-B14F-4D97-AF65-F5344CB8AC3E}">
        <p14:creationId xmlns:p14="http://schemas.microsoft.com/office/powerpoint/2010/main" val="2671376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smtClean="0"/>
              <a:pPr/>
              <a:t>06-09-15</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r>
              <a:rPr lang="en-US" altLang="en-US" smtClean="0"/>
              <a:t>Ch 10-</a:t>
            </a:r>
            <a:fld id="{7E6D0E8F-8601-4E1F-9925-2CBF9D22F089}" type="slidenum">
              <a:rPr lang="en-US" altLang="en-US" smtClean="0"/>
              <a:pPr/>
              <a:t>‹#›</a:t>
            </a:fld>
            <a:endParaRPr lang="en-US"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64511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3.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w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5.wmf"/><Relationship Id="rId4" Type="http://schemas.openxmlformats.org/officeDocument/2006/relationships/oleObject" Target="../embeddings/oleObject3.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724400" y="6610350"/>
            <a:ext cx="4419600" cy="24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spcBef>
                <a:spcPts val="500"/>
              </a:spcBef>
              <a:buSzPct val="100000"/>
            </a:pPr>
            <a:r>
              <a:rPr lang="en-US" altLang="en-US" sz="800">
                <a:solidFill>
                  <a:srgbClr val="FFFFFF"/>
                </a:solidFill>
                <a:latin typeface="Century Gothic" panose="020B0502020202020204" pitchFamily="34" charset="0"/>
              </a:rPr>
              <a:t>Copyright © 2014 by the McGraw-Hill Companies, Inc. All rights reserved.</a:t>
            </a:r>
          </a:p>
          <a:p>
            <a:pPr algn="r" eaLnBrk="1" hangingPunct="1">
              <a:spcBef>
                <a:spcPts val="500"/>
              </a:spcBef>
              <a:buSzPct val="100000"/>
            </a:pPr>
            <a:endParaRPr lang="en-US" altLang="en-US" sz="800">
              <a:solidFill>
                <a:srgbClr val="FFFFFF"/>
              </a:solidFill>
              <a:latin typeface="Century Gothic" panose="020B0502020202020204" pitchFamily="34" charset="0"/>
            </a:endParaRPr>
          </a:p>
        </p:txBody>
      </p:sp>
      <p:sp>
        <p:nvSpPr>
          <p:cNvPr id="30723" name="Title 2"/>
          <p:cNvSpPr txBox="1">
            <a:spLocks/>
          </p:cNvSpPr>
          <p:nvPr/>
        </p:nvSpPr>
        <p:spPr bwMode="auto">
          <a:xfrm>
            <a:off x="2286000" y="3124200"/>
            <a:ext cx="6172200"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3600">
                <a:solidFill>
                  <a:schemeClr val="accent1"/>
                </a:solidFill>
              </a:rPr>
              <a:t>FN 331: Financial Institutions 		     Management</a:t>
            </a:r>
            <a:endParaRPr lang="th-TH" altLang="en-US" sz="3600">
              <a:solidFill>
                <a:schemeClr val="accent1"/>
              </a:solidFill>
              <a:cs typeface="Cordia New" panose="020B0304020202020204" pitchFamily="34" charset="-34"/>
            </a:endParaRPr>
          </a:p>
        </p:txBody>
      </p:sp>
      <p:sp>
        <p:nvSpPr>
          <p:cNvPr id="30724" name="Subtitle 3"/>
          <p:cNvSpPr txBox="1">
            <a:spLocks/>
          </p:cNvSpPr>
          <p:nvPr/>
        </p:nvSpPr>
        <p:spPr bwMode="auto">
          <a:xfrm>
            <a:off x="2286000" y="5003800"/>
            <a:ext cx="6172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r>
              <a:rPr lang="en-US" altLang="en-US" sz="1800" dirty="0"/>
              <a:t>Class </a:t>
            </a:r>
            <a:r>
              <a:rPr lang="en-US" altLang="en-US" sz="1800" dirty="0" smtClean="0"/>
              <a:t>12</a:t>
            </a:r>
            <a:endParaRPr lang="th-TH" altLang="en-US" sz="1800" dirty="0"/>
          </a:p>
        </p:txBody>
      </p:sp>
    </p:spTree>
    <p:extLst>
      <p:ext uri="{BB962C8B-B14F-4D97-AF65-F5344CB8AC3E}">
        <p14:creationId xmlns:p14="http://schemas.microsoft.com/office/powerpoint/2010/main" val="346954099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Overview</a:t>
            </a:r>
            <a:r>
              <a:rPr lang="en-US" altLang="en-US" sz="2800">
                <a:solidFill>
                  <a:srgbClr val="990033"/>
                </a:solidFill>
                <a:latin typeface="Century Gothic" panose="020B0502020202020204" pitchFamily="34" charset="0"/>
              </a:rPr>
              <a:t> </a:t>
            </a:r>
          </a:p>
        </p:txBody>
      </p:sp>
      <p:sp>
        <p:nvSpPr>
          <p:cNvPr id="14339" name="Text Box 2"/>
          <p:cNvSpPr txBox="1">
            <a:spLocks noChangeArrowheads="1"/>
          </p:cNvSpPr>
          <p:nvPr/>
        </p:nvSpPr>
        <p:spPr bwMode="auto">
          <a:xfrm>
            <a:off x="381000" y="1371600"/>
            <a:ext cx="8382000" cy="472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This chapter discusses the nature of market risk and appropriate measures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RiskMetrics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Historic or back simulation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Monte Carlo simulation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Expected shortfall</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Links between market risk and capital requirements</a:t>
            </a:r>
          </a:p>
        </p:txBody>
      </p:sp>
      <p:sp>
        <p:nvSpPr>
          <p:cNvPr id="1434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D9815A52-9CDD-460E-8F63-54B494240F3F}" type="slidenum">
              <a:rPr lang="en-US" altLang="en-US" sz="1200">
                <a:solidFill>
                  <a:srgbClr val="000000"/>
                </a:solidFill>
                <a:latin typeface="Century Gothic" panose="020B0502020202020204" pitchFamily="34" charset="0"/>
              </a:rPr>
              <a:pPr algn="r" eaLnBrk="1" hangingPunct="1">
                <a:buSzPct val="100000"/>
              </a:pPr>
              <a:t>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Trading Risks</a:t>
            </a:r>
          </a:p>
        </p:txBody>
      </p:sp>
      <p:sp>
        <p:nvSpPr>
          <p:cNvPr id="15363" name="Text Box 2"/>
          <p:cNvSpPr txBox="1">
            <a:spLocks noChangeArrowheads="1"/>
          </p:cNvSpPr>
          <p:nvPr/>
        </p:nvSpPr>
        <p:spPr bwMode="auto">
          <a:xfrm>
            <a:off x="457200" y="1371600"/>
            <a:ext cx="8229600" cy="524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Trading exposes banks to risks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Late 2006 through mid-2009: housing prices plummeted, affecting mortgage lending industry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2007: Bear Stearns hedge funds losses in subprime mortgage market</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2007-2008: </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Bankruptcy of Lehman Brothers</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Merrill Lynch bought by BOA</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WAMU acquired by J.P. Morgan Chase</a:t>
            </a:r>
          </a:p>
          <a:p>
            <a:pPr lvl="1" eaLnBrk="1" hangingPunct="1">
              <a:spcBef>
                <a:spcPts val="700"/>
              </a:spcBef>
              <a:buSzPct val="100000"/>
            </a:pPr>
            <a:endParaRPr lang="en-US" altLang="en-US" sz="2800">
              <a:solidFill>
                <a:srgbClr val="333399"/>
              </a:solidFill>
              <a:latin typeface="Century Gothic" panose="020B0502020202020204" pitchFamily="34" charset="0"/>
            </a:endParaRPr>
          </a:p>
        </p:txBody>
      </p:sp>
      <p:sp>
        <p:nvSpPr>
          <p:cNvPr id="1536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B03E06F6-2E66-42DA-819D-0C2EECF357DC}" type="slidenum">
              <a:rPr lang="en-US" altLang="en-US" sz="1200">
                <a:solidFill>
                  <a:srgbClr val="000000"/>
                </a:solidFill>
                <a:latin typeface="Century Gothic" panose="020B0502020202020204" pitchFamily="34" charset="0"/>
              </a:rPr>
              <a:pPr algn="r" eaLnBrk="1" hangingPunct="1">
                <a:buSzPct val="100000"/>
              </a:pPr>
              <a:t>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Implications</a:t>
            </a:r>
          </a:p>
        </p:txBody>
      </p:sp>
      <p:sp>
        <p:nvSpPr>
          <p:cNvPr id="16387" name="Text Box 2"/>
          <p:cNvSpPr txBox="1">
            <a:spLocks noChangeArrowheads="1"/>
          </p:cNvSpPr>
          <p:nvPr/>
        </p:nvSpPr>
        <p:spPr bwMode="auto">
          <a:xfrm>
            <a:off x="457200" y="1371600"/>
            <a:ext cx="8382000"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Emphasizes importance of:</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Measurement of exposure</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Control mechanisms for direct market risk and employee created risks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Hedging mechanisms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Of interest to regulators </a:t>
            </a:r>
          </a:p>
        </p:txBody>
      </p:sp>
      <p:sp>
        <p:nvSpPr>
          <p:cNvPr id="1638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EEDBB7CB-A816-4CA9-950B-09CF039691AB}" type="slidenum">
              <a:rPr lang="en-US" altLang="en-US" sz="1200">
                <a:solidFill>
                  <a:srgbClr val="000000"/>
                </a:solidFill>
                <a:latin typeface="Century Gothic" panose="020B0502020202020204" pitchFamily="34" charset="0"/>
              </a:rPr>
              <a:pPr algn="r" eaLnBrk="1" hangingPunct="1">
                <a:buSzPct val="100000"/>
              </a:pPr>
              <a:t>4</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Market Risk</a:t>
            </a:r>
          </a:p>
        </p:txBody>
      </p:sp>
      <p:sp>
        <p:nvSpPr>
          <p:cNvPr id="17411" name="Text Box 2"/>
          <p:cNvSpPr txBox="1">
            <a:spLocks noChangeArrowheads="1"/>
          </p:cNvSpPr>
          <p:nvPr/>
        </p:nvSpPr>
        <p:spPr bwMode="auto">
          <a:xfrm>
            <a:off x="457200" y="1447800"/>
            <a:ext cx="8229600" cy="4678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Market risk is the uncertainty resulting from changes in market prices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Affected by other risks such as interest rate risk and FX risk</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Can be measured over periods as short as one day</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Usually measured in terms of dollar exposure amount or as a relative amount against some benchmark</a:t>
            </a:r>
          </a:p>
        </p:txBody>
      </p:sp>
      <p:sp>
        <p:nvSpPr>
          <p:cNvPr id="1741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D5B08CB8-91D2-4606-9FC2-932D8A6B7E4D}" type="slidenum">
              <a:rPr lang="en-US" altLang="en-US" sz="1200">
                <a:solidFill>
                  <a:srgbClr val="000000"/>
                </a:solidFill>
                <a:latin typeface="Century Gothic" panose="020B0502020202020204" pitchFamily="34" charset="0"/>
              </a:rPr>
              <a:pPr algn="r" eaLnBrk="1" hangingPunct="1">
                <a:buSzPct val="100000"/>
              </a:pPr>
              <a:t>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399600" y="571500"/>
            <a:ext cx="8229600" cy="685800"/>
          </a:xfrm>
        </p:spPr>
        <p:txBody>
          <a:bodyPr>
            <a:normAutofit fontScale="90000"/>
          </a:bodyPr>
          <a:lstStyle/>
          <a:p>
            <a:r>
              <a:rPr lang="en-US" altLang="en-US"/>
              <a:t>Question 1 </a:t>
            </a:r>
          </a:p>
        </p:txBody>
      </p:sp>
      <p:sp>
        <p:nvSpPr>
          <p:cNvPr id="147459" name="Rectangle 3"/>
          <p:cNvSpPr>
            <a:spLocks noGrp="1" noChangeArrowheads="1"/>
          </p:cNvSpPr>
          <p:nvPr>
            <p:ph type="body" idx="1"/>
          </p:nvPr>
        </p:nvSpPr>
        <p:spPr>
          <a:xfrm>
            <a:off x="304800" y="1905000"/>
            <a:ext cx="8610600" cy="5943600"/>
          </a:xfrm>
        </p:spPr>
        <p:txBody>
          <a:bodyPr/>
          <a:lstStyle/>
          <a:p>
            <a:r>
              <a:rPr lang="en-US" altLang="en-US" sz="2600" dirty="0">
                <a:solidFill>
                  <a:srgbClr val="0000FF"/>
                </a:solidFill>
              </a:rPr>
              <a:t>What is meant by </a:t>
            </a:r>
            <a:r>
              <a:rPr lang="en-US" altLang="en-US" sz="2600" i="1" dirty="0">
                <a:solidFill>
                  <a:srgbClr val="FF0000"/>
                </a:solidFill>
              </a:rPr>
              <a:t>market risk</a:t>
            </a:r>
            <a:r>
              <a:rPr lang="en-US" altLang="en-US" sz="2600" dirty="0">
                <a:solidFill>
                  <a:srgbClr val="0000FF"/>
                </a:solidFill>
              </a:rPr>
              <a:t>? </a:t>
            </a:r>
          </a:p>
          <a:p>
            <a:pPr lvl="1"/>
            <a:r>
              <a:rPr lang="en-US" altLang="en-US" sz="2200" i="1" dirty="0">
                <a:solidFill>
                  <a:srgbClr val="006600"/>
                </a:solidFill>
              </a:rPr>
              <a:t>Market risk</a:t>
            </a:r>
            <a:r>
              <a:rPr lang="en-US" altLang="en-US" sz="2200" dirty="0"/>
              <a:t> is the uncertainty of the effects of changes in economy-wide systematic factors that affect earnings and stock prices of different firms in a similar manner.  </a:t>
            </a:r>
          </a:p>
          <a:p>
            <a:pPr lvl="1"/>
            <a:r>
              <a:rPr lang="en-US" altLang="en-US" sz="2200" dirty="0"/>
              <a:t>Some of these market-wide risk factors include volatility, liquidity, interest-rate and inflationary expectation changes .</a:t>
            </a:r>
          </a:p>
          <a:p>
            <a:pPr lvl="1">
              <a:buFont typeface="Wingdings" panose="05000000000000000000" pitchFamily="2" charset="2"/>
              <a:buNone/>
            </a:pPr>
            <a:endParaRPr lang="en-US" altLang="en-US" sz="2200" dirty="0"/>
          </a:p>
        </p:txBody>
      </p:sp>
    </p:spTree>
    <p:extLst>
      <p:ext uri="{BB962C8B-B14F-4D97-AF65-F5344CB8AC3E}">
        <p14:creationId xmlns:p14="http://schemas.microsoft.com/office/powerpoint/2010/main" val="3709825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381000" y="762000"/>
            <a:ext cx="8229600" cy="685800"/>
          </a:xfrm>
        </p:spPr>
        <p:txBody>
          <a:bodyPr>
            <a:normAutofit fontScale="90000"/>
          </a:bodyPr>
          <a:lstStyle/>
          <a:p>
            <a:r>
              <a:rPr lang="en-US" altLang="en-US"/>
              <a:t>Question 2 </a:t>
            </a:r>
          </a:p>
        </p:txBody>
      </p:sp>
      <p:sp>
        <p:nvSpPr>
          <p:cNvPr id="148483" name="Rectangle 3"/>
          <p:cNvSpPr>
            <a:spLocks noGrp="1" noChangeArrowheads="1"/>
          </p:cNvSpPr>
          <p:nvPr>
            <p:ph type="body" idx="1"/>
          </p:nvPr>
        </p:nvSpPr>
        <p:spPr>
          <a:xfrm>
            <a:off x="390600" y="1981200"/>
            <a:ext cx="8610600" cy="5943600"/>
          </a:xfrm>
        </p:spPr>
        <p:txBody>
          <a:bodyPr/>
          <a:lstStyle/>
          <a:p>
            <a:r>
              <a:rPr lang="en-US" altLang="en-US" sz="2600">
                <a:solidFill>
                  <a:srgbClr val="0000FF"/>
                </a:solidFill>
              </a:rPr>
              <a:t>Why is the measurement of market risk important to the manager of a financial institution? </a:t>
            </a:r>
          </a:p>
          <a:p>
            <a:pPr lvl="1"/>
            <a:r>
              <a:rPr lang="en-US" altLang="en-US" sz="2200" i="1">
                <a:solidFill>
                  <a:srgbClr val="003300"/>
                </a:solidFill>
              </a:rPr>
              <a:t>Measurement of market risk can help an FI manager in the following ways:</a:t>
            </a:r>
          </a:p>
          <a:p>
            <a:pPr lvl="1">
              <a:buFont typeface="Wingdings" panose="05000000000000000000" pitchFamily="2" charset="2"/>
              <a:buNone/>
            </a:pPr>
            <a:r>
              <a:rPr lang="en-US" altLang="en-US"/>
              <a:t>	</a:t>
            </a:r>
            <a:r>
              <a:rPr lang="en-US" altLang="en-US" sz="2000"/>
              <a:t>a. Provide information on the risk positions taken by individual traders.</a:t>
            </a:r>
          </a:p>
          <a:p>
            <a:pPr lvl="1">
              <a:buFont typeface="Wingdings" panose="05000000000000000000" pitchFamily="2" charset="2"/>
              <a:buNone/>
            </a:pPr>
            <a:r>
              <a:rPr lang="en-US" altLang="en-US" sz="2000"/>
              <a:t>	b. Establish limit positions on each trader based on the market risk of their portfolios.</a:t>
            </a:r>
          </a:p>
          <a:p>
            <a:pPr lvl="1">
              <a:buFont typeface="Wingdings" panose="05000000000000000000" pitchFamily="2" charset="2"/>
              <a:buNone/>
            </a:pPr>
            <a:r>
              <a:rPr lang="en-US" altLang="en-US" sz="2000"/>
              <a:t>	c. Help allocate resources to departments with lower market risks and appropriate returns.</a:t>
            </a:r>
          </a:p>
          <a:p>
            <a:pPr lvl="1">
              <a:buFont typeface="Wingdings" panose="05000000000000000000" pitchFamily="2" charset="2"/>
              <a:buNone/>
            </a:pPr>
            <a:r>
              <a:rPr lang="en-US" altLang="en-US" sz="2000"/>
              <a:t>	d. Evaluate performance based on risks undertaken by traders in determining optimal bonuses.</a:t>
            </a:r>
          </a:p>
          <a:p>
            <a:pPr lvl="1">
              <a:buFont typeface="Wingdings" panose="05000000000000000000" pitchFamily="2" charset="2"/>
              <a:buNone/>
            </a:pPr>
            <a:r>
              <a:rPr lang="en-US" altLang="en-US" sz="2000"/>
              <a:t>	e. Help develop more efficient internal models so as to avoid using standardized regulatory models.</a:t>
            </a:r>
          </a:p>
        </p:txBody>
      </p:sp>
    </p:spTree>
    <p:extLst>
      <p:ext uri="{BB962C8B-B14F-4D97-AF65-F5344CB8AC3E}">
        <p14:creationId xmlns:p14="http://schemas.microsoft.com/office/powerpoint/2010/main" val="3810032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228600" y="762000"/>
            <a:ext cx="8229600" cy="685800"/>
          </a:xfrm>
        </p:spPr>
        <p:txBody>
          <a:bodyPr>
            <a:normAutofit fontScale="90000"/>
          </a:bodyPr>
          <a:lstStyle/>
          <a:p>
            <a:r>
              <a:rPr lang="en-US" altLang="en-US" dirty="0"/>
              <a:t>Question 3 </a:t>
            </a:r>
          </a:p>
        </p:txBody>
      </p:sp>
      <p:sp>
        <p:nvSpPr>
          <p:cNvPr id="149507" name="Rectangle 3"/>
          <p:cNvSpPr>
            <a:spLocks noGrp="1" noChangeArrowheads="1"/>
          </p:cNvSpPr>
          <p:nvPr>
            <p:ph type="body" idx="1"/>
          </p:nvPr>
        </p:nvSpPr>
        <p:spPr>
          <a:xfrm>
            <a:off x="423600" y="1752600"/>
            <a:ext cx="8610600" cy="5943600"/>
          </a:xfrm>
        </p:spPr>
        <p:txBody>
          <a:bodyPr/>
          <a:lstStyle/>
          <a:p>
            <a:r>
              <a:rPr lang="en-US" altLang="en-US" sz="2600" dirty="0">
                <a:solidFill>
                  <a:srgbClr val="0000FF"/>
                </a:solidFill>
              </a:rPr>
              <a:t>What is meant by </a:t>
            </a:r>
            <a:r>
              <a:rPr lang="en-US" altLang="en-US" sz="2600" i="1" dirty="0">
                <a:solidFill>
                  <a:srgbClr val="FF0000"/>
                </a:solidFill>
              </a:rPr>
              <a:t>daily earnings at risk</a:t>
            </a:r>
            <a:r>
              <a:rPr lang="en-US" altLang="en-US" sz="2600" i="1" dirty="0">
                <a:solidFill>
                  <a:srgbClr val="0000FF"/>
                </a:solidFill>
              </a:rPr>
              <a:t> (</a:t>
            </a:r>
            <a:r>
              <a:rPr lang="en-US" altLang="en-US" sz="2600" dirty="0">
                <a:solidFill>
                  <a:srgbClr val="0000FF"/>
                </a:solidFill>
              </a:rPr>
              <a:t>DEAR</a:t>
            </a:r>
            <a:r>
              <a:rPr lang="en-US" altLang="en-US" sz="2600" i="1" dirty="0">
                <a:solidFill>
                  <a:srgbClr val="0000FF"/>
                </a:solidFill>
              </a:rPr>
              <a:t>)</a:t>
            </a:r>
            <a:r>
              <a:rPr lang="en-US" altLang="en-US" sz="2600" dirty="0">
                <a:solidFill>
                  <a:srgbClr val="0000FF"/>
                </a:solidFill>
              </a:rPr>
              <a:t>? </a:t>
            </a:r>
          </a:p>
          <a:p>
            <a:pPr lvl="1"/>
            <a:r>
              <a:rPr lang="en-US" altLang="en-US" sz="2200" i="1" dirty="0">
                <a:solidFill>
                  <a:srgbClr val="006600"/>
                </a:solidFill>
              </a:rPr>
              <a:t>DEAR or Daily Earnings at Risk</a:t>
            </a:r>
            <a:r>
              <a:rPr lang="en-US" altLang="en-US" sz="2200" dirty="0"/>
              <a:t> is defined as the estimated potential loss of a portfolio's value over a one-day unwind period as a result of adverse moves in market conditions, such as changes in interest rates, foreign exchange rates, and market volatility .</a:t>
            </a:r>
          </a:p>
          <a:p>
            <a:r>
              <a:rPr lang="en-US" altLang="en-US" sz="2600" dirty="0">
                <a:solidFill>
                  <a:srgbClr val="0000FF"/>
                </a:solidFill>
              </a:rPr>
              <a:t>What are the </a:t>
            </a:r>
            <a:r>
              <a:rPr lang="en-US" altLang="en-US" sz="2600" i="1" dirty="0">
                <a:solidFill>
                  <a:srgbClr val="FF0000"/>
                </a:solidFill>
              </a:rPr>
              <a:t>three</a:t>
            </a:r>
            <a:r>
              <a:rPr lang="en-US" altLang="en-US" sz="2600" dirty="0">
                <a:solidFill>
                  <a:srgbClr val="0000FF"/>
                </a:solidFill>
              </a:rPr>
              <a:t> measurable components? </a:t>
            </a:r>
          </a:p>
          <a:p>
            <a:pPr lvl="1"/>
            <a:r>
              <a:rPr lang="en-US" altLang="en-US" sz="2200" i="1" dirty="0">
                <a:solidFill>
                  <a:srgbClr val="006600"/>
                </a:solidFill>
              </a:rPr>
              <a:t>DEAR</a:t>
            </a:r>
            <a:r>
              <a:rPr lang="en-US" altLang="en-US" sz="2200" dirty="0"/>
              <a:t> is comprised of (a) the dollar value of the position, (b) the price sensitivity of the assets to changes in the risk factor, and (c) the adverse move in the yield.</a:t>
            </a:r>
          </a:p>
          <a:p>
            <a:r>
              <a:rPr lang="en-US" altLang="en-US" sz="2600" dirty="0">
                <a:solidFill>
                  <a:srgbClr val="0000FF"/>
                </a:solidFill>
              </a:rPr>
              <a:t>What is the </a:t>
            </a:r>
            <a:r>
              <a:rPr lang="en-US" altLang="en-US" sz="2600" i="1" dirty="0">
                <a:solidFill>
                  <a:srgbClr val="FF0000"/>
                </a:solidFill>
              </a:rPr>
              <a:t>price volatility</a:t>
            </a:r>
            <a:r>
              <a:rPr lang="en-US" altLang="en-US" sz="2600" dirty="0">
                <a:solidFill>
                  <a:srgbClr val="0000FF"/>
                </a:solidFill>
              </a:rPr>
              <a:t> component? </a:t>
            </a:r>
          </a:p>
          <a:p>
            <a:pPr lvl="1"/>
            <a:r>
              <a:rPr lang="en-US" altLang="en-US" sz="2200" dirty="0"/>
              <a:t>The product of the </a:t>
            </a:r>
            <a:r>
              <a:rPr lang="en-US" altLang="en-US" sz="2200" i="1" dirty="0">
                <a:solidFill>
                  <a:srgbClr val="006600"/>
                </a:solidFill>
              </a:rPr>
              <a:t>price sensitivity</a:t>
            </a:r>
            <a:r>
              <a:rPr lang="en-US" altLang="en-US" sz="2200" dirty="0"/>
              <a:t> of the asset and the adverse move in the yield provides the price volatility component.</a:t>
            </a:r>
          </a:p>
        </p:txBody>
      </p:sp>
    </p:spTree>
    <p:extLst>
      <p:ext uri="{BB962C8B-B14F-4D97-AF65-F5344CB8AC3E}">
        <p14:creationId xmlns:p14="http://schemas.microsoft.com/office/powerpoint/2010/main" val="3932397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Market Risk Measurement</a:t>
            </a:r>
          </a:p>
        </p:txBody>
      </p:sp>
      <p:sp>
        <p:nvSpPr>
          <p:cNvPr id="18435" name="Text Box 2"/>
          <p:cNvSpPr txBox="1">
            <a:spLocks noChangeArrowheads="1"/>
          </p:cNvSpPr>
          <p:nvPr/>
        </p:nvSpPr>
        <p:spPr bwMode="auto">
          <a:xfrm>
            <a:off x="457200" y="1447800"/>
            <a:ext cx="8229600" cy="513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Important in terms of:</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Management information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Setting limits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Resource allocation (risk/return tradeoff)</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Performance evaluation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Regulation</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BIS and Fed regulate market risk via capital requirements leading to potential for overpricing of risks</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Allowances for use of internal models to calculate capital requirements</a:t>
            </a:r>
          </a:p>
        </p:txBody>
      </p:sp>
      <p:sp>
        <p:nvSpPr>
          <p:cNvPr id="1843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ABFFE58B-2245-4688-A9F0-6CCA3781EAC0}" type="slidenum">
              <a:rPr lang="en-US" altLang="en-US" sz="1200">
                <a:solidFill>
                  <a:srgbClr val="000000"/>
                </a:solidFill>
                <a:latin typeface="Century Gothic" panose="020B0502020202020204" pitchFamily="34" charset="0"/>
              </a:rPr>
              <a:pPr algn="r" eaLnBrk="1" hangingPunct="1">
                <a:buSzPct val="100000"/>
              </a:pPr>
              <a:t>9</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304800" y="274638"/>
            <a:ext cx="85344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Calculating Market Risk Exposure</a:t>
            </a:r>
          </a:p>
        </p:txBody>
      </p:sp>
      <p:sp>
        <p:nvSpPr>
          <p:cNvPr id="19459" name="Text Box 2"/>
          <p:cNvSpPr txBox="1">
            <a:spLocks noChangeArrowheads="1"/>
          </p:cNvSpPr>
          <p:nvPr/>
        </p:nvSpPr>
        <p:spPr bwMode="auto">
          <a:xfrm>
            <a:off x="457200" y="1295400"/>
            <a:ext cx="8229600" cy="4830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Generally concerned with estimated potential loss under adverse circumstances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Three major approaches of measurement:</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JPM RiskMetrics (or variance/covariance approach)</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Historic or Back Simulation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Monte Carlo Simulation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Expected Shortfall</a:t>
            </a:r>
          </a:p>
        </p:txBody>
      </p:sp>
      <p:sp>
        <p:nvSpPr>
          <p:cNvPr id="1946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F804C0EA-89BD-46A9-99ED-30C3FCDF43DA}" type="slidenum">
              <a:rPr lang="en-US" altLang="en-US" sz="1200">
                <a:solidFill>
                  <a:srgbClr val="000000"/>
                </a:solidFill>
                <a:latin typeface="Century Gothic" panose="020B0502020202020204" pitchFamily="34" charset="0"/>
              </a:rPr>
              <a:pPr algn="r" eaLnBrk="1" hangingPunct="1">
                <a:buSzPct val="100000"/>
              </a:pPr>
              <a:t>10</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RiskMetrics Model</a:t>
            </a:r>
          </a:p>
        </p:txBody>
      </p:sp>
      <p:sp>
        <p:nvSpPr>
          <p:cNvPr id="20483" name="Text Box 2"/>
          <p:cNvSpPr txBox="1">
            <a:spLocks noChangeArrowheads="1"/>
          </p:cNvSpPr>
          <p:nvPr/>
        </p:nvSpPr>
        <p:spPr bwMode="auto">
          <a:xfrm>
            <a:off x="457200" y="1295400"/>
            <a:ext cx="8229600" cy="4830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Idea is to determine the daily earnings at risk = dollar value of position × price sensitivity × potential adverse move in yield or </a:t>
            </a:r>
          </a:p>
          <a:p>
            <a:pPr lvl="1" eaLnBrk="1" hangingPunct="1">
              <a:spcBef>
                <a:spcPts val="700"/>
              </a:spcBef>
              <a:buSzPct val="100000"/>
            </a:pPr>
            <a:r>
              <a:rPr lang="en-US" altLang="en-US" sz="2800">
                <a:solidFill>
                  <a:srgbClr val="333399"/>
                </a:solidFill>
                <a:latin typeface="Century Gothic" panose="020B0502020202020204" pitchFamily="34" charset="0"/>
              </a:rPr>
              <a:t>   DEAR = dollar market value of position × price volatility</a:t>
            </a:r>
          </a:p>
          <a:p>
            <a:pPr eaLnBrk="1" hangingPunct="1">
              <a:spcBef>
                <a:spcPts val="700"/>
              </a:spcBef>
              <a:buSzPct val="100000"/>
            </a:pPr>
            <a:r>
              <a:rPr lang="en-US" altLang="en-US" sz="2800">
                <a:solidFill>
                  <a:srgbClr val="333399"/>
                </a:solidFill>
                <a:latin typeface="Century Gothic" panose="020B0502020202020204" pitchFamily="34" charset="0"/>
              </a:rPr>
              <a:t>where, </a:t>
            </a:r>
          </a:p>
          <a:p>
            <a:pPr eaLnBrk="1" hangingPunct="1">
              <a:spcBef>
                <a:spcPts val="700"/>
              </a:spcBef>
              <a:buSzPct val="100000"/>
            </a:pPr>
            <a:r>
              <a:rPr lang="en-US" altLang="en-US" sz="2800">
                <a:solidFill>
                  <a:srgbClr val="333399"/>
                </a:solidFill>
                <a:latin typeface="Century Gothic" panose="020B0502020202020204" pitchFamily="34" charset="0"/>
              </a:rPr>
              <a:t>price volatility = price sensitivity of position × potential adverse move in yield</a:t>
            </a:r>
          </a:p>
          <a:p>
            <a:pPr lvl="1" eaLnBrk="1" hangingPunct="1">
              <a:spcBef>
                <a:spcPts val="700"/>
              </a:spcBef>
              <a:buSzPct val="100000"/>
            </a:pPr>
            <a:endParaRPr lang="en-US" altLang="en-US" sz="2800">
              <a:solidFill>
                <a:srgbClr val="333399"/>
              </a:solidFill>
              <a:latin typeface="Century Gothic" panose="020B0502020202020204" pitchFamily="34" charset="0"/>
            </a:endParaRPr>
          </a:p>
        </p:txBody>
      </p:sp>
      <p:sp>
        <p:nvSpPr>
          <p:cNvPr id="2048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ADF21000-CFF8-40C7-AFEC-28D7B25A501E}" type="slidenum">
              <a:rPr lang="en-US" altLang="en-US" sz="1200">
                <a:solidFill>
                  <a:srgbClr val="000000"/>
                </a:solidFill>
                <a:latin typeface="Century Gothic" panose="020B0502020202020204" pitchFamily="34" charset="0"/>
              </a:rPr>
              <a:pPr algn="r" eaLnBrk="1" hangingPunct="1">
                <a:buSzPct val="100000"/>
              </a:pPr>
              <a:t>11</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RiskMetrics</a:t>
            </a:r>
          </a:p>
        </p:txBody>
      </p:sp>
      <p:sp>
        <p:nvSpPr>
          <p:cNvPr id="21507" name="Text Box 2"/>
          <p:cNvSpPr txBox="1">
            <a:spLocks noChangeArrowheads="1"/>
          </p:cNvSpPr>
          <p:nvPr/>
        </p:nvSpPr>
        <p:spPr bwMode="auto">
          <a:xfrm>
            <a:off x="457200" y="1600200"/>
            <a:ext cx="8229600" cy="4760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For Fixed Income Securities, </a:t>
            </a:r>
          </a:p>
          <a:p>
            <a:pPr eaLnBrk="1" hangingPunct="1">
              <a:spcBef>
                <a:spcPts val="800"/>
              </a:spcBef>
              <a:buSzPct val="100000"/>
            </a:pPr>
            <a:r>
              <a:rPr lang="en-US" altLang="en-US" sz="3200">
                <a:solidFill>
                  <a:srgbClr val="333399"/>
                </a:solidFill>
                <a:latin typeface="Century Gothic" panose="020B0502020202020204" pitchFamily="34" charset="0"/>
              </a:rPr>
              <a:t>    DEAR can be stated as: </a:t>
            </a:r>
          </a:p>
          <a:p>
            <a:pPr lvl="1" eaLnBrk="1" hangingPunct="1">
              <a:spcBef>
                <a:spcPts val="700"/>
              </a:spcBef>
              <a:buSzPct val="100000"/>
            </a:pPr>
            <a:r>
              <a:rPr lang="en-US" altLang="en-US" sz="2800">
                <a:solidFill>
                  <a:srgbClr val="333399"/>
                </a:solidFill>
                <a:latin typeface="Century Gothic" panose="020B0502020202020204" pitchFamily="34" charset="0"/>
              </a:rPr>
              <a:t>DEAR = (MD) × (potential adverse daily yield move) </a:t>
            </a:r>
          </a:p>
          <a:p>
            <a:pPr lvl="1" eaLnBrk="1" hangingPunct="1">
              <a:spcBef>
                <a:spcPts val="700"/>
              </a:spcBef>
              <a:buSzPct val="100000"/>
            </a:pPr>
            <a:r>
              <a:rPr lang="en-US" altLang="en-US" sz="2800">
                <a:solidFill>
                  <a:srgbClr val="333399"/>
                </a:solidFill>
                <a:latin typeface="Century Gothic" panose="020B0502020202020204" pitchFamily="34" charset="0"/>
              </a:rPr>
              <a:t>where,</a:t>
            </a:r>
          </a:p>
          <a:p>
            <a:pPr lvl="1" eaLnBrk="1" hangingPunct="1">
              <a:spcBef>
                <a:spcPts val="700"/>
              </a:spcBef>
              <a:buSzPct val="100000"/>
            </a:pPr>
            <a:r>
              <a:rPr lang="en-US" altLang="en-US" sz="2800">
                <a:solidFill>
                  <a:srgbClr val="333399"/>
                </a:solidFill>
                <a:latin typeface="Century Gothic" panose="020B0502020202020204" pitchFamily="34" charset="0"/>
              </a:rPr>
              <a:t>		MD = D/(1+R)</a:t>
            </a:r>
          </a:p>
          <a:p>
            <a:pPr lvl="1" eaLnBrk="1" hangingPunct="1">
              <a:spcBef>
                <a:spcPts val="700"/>
              </a:spcBef>
              <a:buSzPct val="100000"/>
            </a:pPr>
            <a:endParaRPr lang="en-US" altLang="en-US" sz="2800">
              <a:solidFill>
                <a:srgbClr val="333399"/>
              </a:solidFill>
              <a:latin typeface="Century Gothic" panose="020B0502020202020204" pitchFamily="34" charset="0"/>
            </a:endParaRPr>
          </a:p>
          <a:p>
            <a:pPr lvl="1" eaLnBrk="1" hangingPunct="1">
              <a:spcBef>
                <a:spcPts val="500"/>
              </a:spcBef>
              <a:buSzPct val="100000"/>
            </a:pPr>
            <a:r>
              <a:rPr lang="en-US" altLang="en-US" sz="2000">
                <a:solidFill>
                  <a:srgbClr val="333399"/>
                </a:solidFill>
                <a:latin typeface="Century Gothic" panose="020B0502020202020204" pitchFamily="34" charset="0"/>
              </a:rPr>
              <a:t>MD = Modified duration </a:t>
            </a:r>
          </a:p>
          <a:p>
            <a:pPr lvl="1" eaLnBrk="1" hangingPunct="1">
              <a:spcBef>
                <a:spcPts val="500"/>
              </a:spcBef>
              <a:buSzPct val="100000"/>
            </a:pPr>
            <a:r>
              <a:rPr lang="en-US" altLang="en-US" sz="2000">
                <a:solidFill>
                  <a:srgbClr val="333399"/>
                </a:solidFill>
                <a:latin typeface="Century Gothic" panose="020B0502020202020204" pitchFamily="34" charset="0"/>
              </a:rPr>
              <a:t>D = Macaulay duration</a:t>
            </a:r>
          </a:p>
          <a:p>
            <a:pPr eaLnBrk="1" hangingPunct="1">
              <a:spcBef>
                <a:spcPts val="500"/>
              </a:spcBef>
              <a:buSzPct val="100000"/>
            </a:pPr>
            <a:endParaRPr lang="en-US" altLang="en-US" sz="2000">
              <a:solidFill>
                <a:srgbClr val="333399"/>
              </a:solidFill>
              <a:latin typeface="Century Gothic" panose="020B0502020202020204" pitchFamily="34" charset="0"/>
            </a:endParaRPr>
          </a:p>
        </p:txBody>
      </p:sp>
      <p:sp>
        <p:nvSpPr>
          <p:cNvPr id="2150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0719C556-4C28-45C8-AFA4-4006217BA892}" type="slidenum">
              <a:rPr lang="en-US" altLang="en-US" sz="1200">
                <a:solidFill>
                  <a:srgbClr val="000000"/>
                </a:solidFill>
                <a:latin typeface="Century Gothic" panose="020B0502020202020204" pitchFamily="34" charset="0"/>
              </a:rPr>
              <a:pPr algn="r" eaLnBrk="1" hangingPunct="1">
                <a:buSzPct val="100000"/>
              </a:pPr>
              <a:t>12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Confidence Intervals</a:t>
            </a:r>
          </a:p>
        </p:txBody>
      </p:sp>
      <p:sp>
        <p:nvSpPr>
          <p:cNvPr id="22531" name="Text Box 2"/>
          <p:cNvSpPr txBox="1">
            <a:spLocks noChangeArrowheads="1"/>
          </p:cNvSpPr>
          <p:nvPr/>
        </p:nvSpPr>
        <p:spPr bwMode="auto">
          <a:xfrm>
            <a:off x="457200" y="1295400"/>
            <a:ext cx="8229600" cy="4830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If we assume that changes in the yield are normally distributed, we can construct confidence intervals around the projected DEAR (other distributions can be accommodated but normal is generally sufficient)</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Assuming normality, 90% of the time the disturbance will be within ±1.65 standard deviations of the mean</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(5% of the extreme values remain in each tail of the distribution)</a:t>
            </a:r>
          </a:p>
        </p:txBody>
      </p:sp>
      <p:sp>
        <p:nvSpPr>
          <p:cNvPr id="2253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F0F0AF21-719D-4102-AF44-0FF2B0EBCAFC}" type="slidenum">
              <a:rPr lang="en-US" altLang="en-US" sz="1200">
                <a:solidFill>
                  <a:srgbClr val="000000"/>
                </a:solidFill>
                <a:latin typeface="Century Gothic" panose="020B0502020202020204" pitchFamily="34" charset="0"/>
              </a:rPr>
              <a:pPr algn="r" eaLnBrk="1" hangingPunct="1">
                <a:buSzPct val="100000"/>
              </a:pPr>
              <a:t>13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Adverse 7-Year Rate Move</a:t>
            </a:r>
          </a:p>
        </p:txBody>
      </p:sp>
      <p:sp>
        <p:nvSpPr>
          <p:cNvPr id="23555" name="Text Box 2"/>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C48A0BCC-AC40-4A89-848B-66043E5D77D3}" type="slidenum">
              <a:rPr lang="en-US" altLang="en-US" sz="1200">
                <a:solidFill>
                  <a:srgbClr val="000000"/>
                </a:solidFill>
                <a:latin typeface="Century Gothic" panose="020B0502020202020204" pitchFamily="34" charset="0"/>
              </a:rPr>
              <a:pPr algn="r" eaLnBrk="1" hangingPunct="1">
                <a:buSzPct val="100000"/>
              </a:pPr>
              <a:t>14</a:t>
            </a:fld>
            <a:endParaRPr lang="en-US" altLang="en-US" sz="1200">
              <a:solidFill>
                <a:srgbClr val="000000"/>
              </a:solidFill>
              <a:latin typeface="Century Gothic" panose="020B0502020202020204" pitchFamily="34" charset="0"/>
            </a:endParaRPr>
          </a:p>
        </p:txBody>
      </p:sp>
      <p:pic>
        <p:nvPicPr>
          <p:cNvPr id="235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0"/>
            <a:ext cx="8448675" cy="44116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Confidence Intervals: Example</a:t>
            </a:r>
          </a:p>
        </p:txBody>
      </p:sp>
      <p:sp>
        <p:nvSpPr>
          <p:cNvPr id="24579" name="Text Box 2"/>
          <p:cNvSpPr txBox="1">
            <a:spLocks noChangeArrowheads="1"/>
          </p:cNvSpPr>
          <p:nvPr/>
        </p:nvSpPr>
        <p:spPr bwMode="auto">
          <a:xfrm>
            <a:off x="0" y="1295400"/>
            <a:ext cx="8839200" cy="518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Suppose that we are long in 7-year zero-coupon bonds and we define “bad” yield changes such that there is only a 5% chance of the yield change being exceeded in either direction. Assuming normality, 90% of the time yield changes will be within 1.65 standard deviations of the mean. If the standard deviation is 10 basis points, this corresponds to 16.5 basis points. Concern is that yields will rise. Probability of yield increases greater than 16.5 basis points is 5%.</a:t>
            </a:r>
          </a:p>
        </p:txBody>
      </p:sp>
      <p:sp>
        <p:nvSpPr>
          <p:cNvPr id="2458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5AD571B5-13AE-43CB-B60D-18A74ECCF0CF}" type="slidenum">
              <a:rPr lang="en-US" altLang="en-US" sz="1200">
                <a:solidFill>
                  <a:srgbClr val="000000"/>
                </a:solidFill>
                <a:latin typeface="Century Gothic" panose="020B0502020202020204" pitchFamily="34" charset="0"/>
              </a:rPr>
              <a:pPr algn="r" eaLnBrk="1" hangingPunct="1">
                <a:buSzPct val="100000"/>
              </a:pPr>
              <a:t>15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Confidence Intervals: Example</a:t>
            </a:r>
          </a:p>
        </p:txBody>
      </p:sp>
      <p:sp>
        <p:nvSpPr>
          <p:cNvPr id="2560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Yield on the bonds = 7.243%, so MD = 6.527 years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Price volatility = (MD)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(Potential adverse change in yield)</a:t>
            </a:r>
          </a:p>
          <a:p>
            <a:pPr eaLnBrk="1" hangingPunct="1">
              <a:spcBef>
                <a:spcPts val="800"/>
              </a:spcBef>
              <a:buSzPct val="100000"/>
            </a:pPr>
            <a:r>
              <a:rPr lang="en-US" altLang="en-US" sz="3200">
                <a:solidFill>
                  <a:srgbClr val="333399"/>
                </a:solidFill>
                <a:latin typeface="Century Gothic" panose="020B0502020202020204" pitchFamily="34" charset="0"/>
              </a:rPr>
              <a:t>	= (6.527)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(0.00165) = 1.077%</a:t>
            </a:r>
          </a:p>
          <a:p>
            <a:pPr eaLnBrk="1" hangingPunct="1">
              <a:spcBef>
                <a:spcPts val="800"/>
              </a:spcBef>
              <a:buSzPct val="100000"/>
            </a:pPr>
            <a:r>
              <a:rPr lang="en-US" altLang="en-US" sz="3200">
                <a:solidFill>
                  <a:srgbClr val="333399"/>
                </a:solidFill>
                <a:latin typeface="Century Gothic" panose="020B0502020202020204" pitchFamily="34" charset="0"/>
              </a:rPr>
              <a:t>DEAR = Market value of position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(Price volatility)</a:t>
            </a:r>
          </a:p>
          <a:p>
            <a:pPr eaLnBrk="1" hangingPunct="1">
              <a:spcBef>
                <a:spcPts val="800"/>
              </a:spcBef>
              <a:buSzPct val="100000"/>
            </a:pPr>
            <a:r>
              <a:rPr lang="en-US" altLang="en-US" sz="3200">
                <a:solidFill>
                  <a:srgbClr val="333399"/>
                </a:solidFill>
                <a:latin typeface="Century Gothic" panose="020B0502020202020204" pitchFamily="34" charset="0"/>
              </a:rPr>
              <a:t>		= ($1,000,000) </a:t>
            </a:r>
            <a:r>
              <a:rPr lang="en-US" altLang="en-US" sz="3200">
                <a:solidFill>
                  <a:srgbClr val="333399"/>
                </a:solidFill>
                <a:latin typeface="Symbol" panose="05050102010706020507" pitchFamily="18" charset="2"/>
              </a:rPr>
              <a:t></a:t>
            </a:r>
            <a:r>
              <a:rPr lang="en-US" altLang="en-US" sz="3200">
                <a:solidFill>
                  <a:srgbClr val="333399"/>
                </a:solidFill>
                <a:latin typeface="Century Gothic" panose="020B0502020202020204" pitchFamily="34" charset="0"/>
              </a:rPr>
              <a:t> (.01077) = $10,770</a:t>
            </a:r>
          </a:p>
        </p:txBody>
      </p:sp>
      <p:sp>
        <p:nvSpPr>
          <p:cNvPr id="2560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0D1C73D3-CE37-4260-830B-3426AD071E9A}" type="slidenum">
              <a:rPr lang="en-US" altLang="en-US" sz="1200">
                <a:solidFill>
                  <a:srgbClr val="000000"/>
                </a:solidFill>
                <a:latin typeface="Century Gothic" panose="020B0502020202020204" pitchFamily="34" charset="0"/>
              </a:rPr>
              <a:pPr algn="r" eaLnBrk="1" hangingPunct="1">
                <a:buSzPct val="100000"/>
              </a:pPr>
              <a:t>16</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381000" y="449263"/>
            <a:ext cx="81534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Confidence Intervals: Example</a:t>
            </a:r>
          </a:p>
        </p:txBody>
      </p:sp>
      <p:sp>
        <p:nvSpPr>
          <p:cNvPr id="26627" name="Text Box 2"/>
          <p:cNvSpPr txBox="1">
            <a:spLocks noChangeArrowheads="1"/>
          </p:cNvSpPr>
          <p:nvPr/>
        </p:nvSpPr>
        <p:spPr bwMode="auto">
          <a:xfrm>
            <a:off x="609600" y="1295400"/>
            <a:ext cx="7543800" cy="487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To calculate the potential loss for more than one day:</a:t>
            </a:r>
          </a:p>
          <a:p>
            <a:pPr eaLnBrk="1" hangingPunct="1">
              <a:spcBef>
                <a:spcPts val="700"/>
              </a:spcBef>
              <a:buSzPct val="100000"/>
            </a:pPr>
            <a:r>
              <a:rPr lang="en-US" altLang="en-US" sz="2800">
                <a:solidFill>
                  <a:srgbClr val="333399"/>
                </a:solidFill>
                <a:latin typeface="Century Gothic" panose="020B0502020202020204" pitchFamily="34" charset="0"/>
              </a:rPr>
              <a:t>	Market value at risk </a:t>
            </a:r>
          </a:p>
          <a:p>
            <a:pPr eaLnBrk="1" hangingPunct="1">
              <a:spcBef>
                <a:spcPts val="700"/>
              </a:spcBef>
              <a:buSzPct val="100000"/>
            </a:pPr>
            <a:r>
              <a:rPr lang="en-US" altLang="en-US" sz="2800">
                <a:solidFill>
                  <a:srgbClr val="000000"/>
                </a:solidFill>
                <a:latin typeface="Century Gothic" panose="020B0502020202020204" pitchFamily="34" charset="0"/>
              </a:rPr>
              <a:t>		(VAR</a:t>
            </a:r>
            <a:r>
              <a:rPr lang="en-US" altLang="en-US" sz="2800" baseline="-25000">
                <a:solidFill>
                  <a:srgbClr val="000000"/>
                </a:solidFill>
                <a:latin typeface="Century Gothic" panose="020B0502020202020204" pitchFamily="34" charset="0"/>
              </a:rPr>
              <a:t>N</a:t>
            </a:r>
            <a:r>
              <a:rPr lang="en-US" altLang="en-US" sz="2800">
                <a:solidFill>
                  <a:srgbClr val="000000"/>
                </a:solidFill>
                <a:latin typeface="Century Gothic" panose="020B0502020202020204" pitchFamily="34" charset="0"/>
              </a:rPr>
              <a:t>) = DEAR ×</a:t>
            </a:r>
          </a:p>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Example: </a:t>
            </a:r>
          </a:p>
          <a:p>
            <a:pPr eaLnBrk="1" hangingPunct="1">
              <a:spcBef>
                <a:spcPts val="700"/>
              </a:spcBef>
              <a:buSzPct val="100000"/>
            </a:pPr>
            <a:r>
              <a:rPr lang="en-US" altLang="en-US" sz="2800">
                <a:solidFill>
                  <a:srgbClr val="333399"/>
                </a:solidFill>
                <a:latin typeface="Century Gothic" panose="020B0502020202020204" pitchFamily="34" charset="0"/>
              </a:rPr>
              <a:t>		For a five-day period, </a:t>
            </a:r>
          </a:p>
          <a:p>
            <a:pPr eaLnBrk="1" hangingPunct="1">
              <a:spcBef>
                <a:spcPts val="700"/>
              </a:spcBef>
              <a:buSzPct val="100000"/>
            </a:pPr>
            <a:r>
              <a:rPr lang="en-US" altLang="en-US" sz="2800">
                <a:solidFill>
                  <a:srgbClr val="333399"/>
                </a:solidFill>
                <a:latin typeface="Century Gothic" panose="020B0502020202020204" pitchFamily="34" charset="0"/>
              </a:rPr>
              <a:t>		</a:t>
            </a:r>
            <a:r>
              <a:rPr lang="en-US" altLang="en-US" sz="2800">
                <a:solidFill>
                  <a:srgbClr val="000000"/>
                </a:solidFill>
                <a:latin typeface="Century Gothic" panose="020B0502020202020204" pitchFamily="34" charset="0"/>
              </a:rPr>
              <a:t>VAR</a:t>
            </a:r>
            <a:r>
              <a:rPr lang="en-US" altLang="en-US" sz="2800" baseline="-25000">
                <a:solidFill>
                  <a:srgbClr val="000000"/>
                </a:solidFill>
                <a:latin typeface="Century Gothic" panose="020B0502020202020204" pitchFamily="34" charset="0"/>
              </a:rPr>
              <a:t>5</a:t>
            </a:r>
            <a:r>
              <a:rPr lang="en-US" altLang="en-US" sz="2800">
                <a:solidFill>
                  <a:srgbClr val="000000"/>
                </a:solidFill>
                <a:latin typeface="Century Gothic" panose="020B0502020202020204" pitchFamily="34" charset="0"/>
              </a:rPr>
              <a:t> = $10,770 ×</a:t>
            </a:r>
          </a:p>
          <a:p>
            <a:pPr eaLnBrk="1" hangingPunct="1">
              <a:spcBef>
                <a:spcPts val="700"/>
              </a:spcBef>
              <a:buSzPct val="100000"/>
            </a:pPr>
            <a:r>
              <a:rPr lang="en-US" altLang="en-US" sz="2800">
                <a:solidFill>
                  <a:srgbClr val="000000"/>
                </a:solidFill>
                <a:latin typeface="Century Gothic" panose="020B0502020202020204" pitchFamily="34" charset="0"/>
              </a:rPr>
              <a:t>   		= $24,082</a:t>
            </a:r>
          </a:p>
        </p:txBody>
      </p:sp>
      <p:grpSp>
        <p:nvGrpSpPr>
          <p:cNvPr id="26628" name="Group 3"/>
          <p:cNvGrpSpPr>
            <a:grpSpLocks/>
          </p:cNvGrpSpPr>
          <p:nvPr/>
        </p:nvGrpSpPr>
        <p:grpSpPr bwMode="auto">
          <a:xfrm>
            <a:off x="4495800" y="2743200"/>
            <a:ext cx="608013" cy="474663"/>
            <a:chOff x="2832" y="1728"/>
            <a:chExt cx="383" cy="299"/>
          </a:xfrm>
        </p:grpSpPr>
        <p:graphicFrame>
          <p:nvGraphicFramePr>
            <p:cNvPr id="26633" name="Object 4"/>
            <p:cNvGraphicFramePr>
              <a:graphicFrameLocks noChangeAspect="1"/>
            </p:cNvGraphicFramePr>
            <p:nvPr/>
          </p:nvGraphicFramePr>
          <p:xfrm>
            <a:off x="2832" y="1728"/>
            <a:ext cx="383" cy="299"/>
          </p:xfrm>
          <a:graphic>
            <a:graphicData uri="http://schemas.openxmlformats.org/presentationml/2006/ole">
              <mc:AlternateContent xmlns:mc="http://schemas.openxmlformats.org/markup-compatibility/2006">
                <mc:Choice xmlns:v="urn:schemas-microsoft-com:vml" Requires="v">
                  <p:oleObj spid="_x0000_s26637" r:id="rId4" imgW="291817" imgH="228383" progId="">
                    <p:embed/>
                  </p:oleObj>
                </mc:Choice>
                <mc:Fallback>
                  <p:oleObj r:id="rId4" imgW="291817" imgH="228383"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2" y="1728"/>
                          <a:ext cx="383" cy="2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34" name="Text Box 5"/>
            <p:cNvSpPr txBox="1">
              <a:spLocks noChangeArrowheads="1"/>
            </p:cNvSpPr>
            <p:nvPr/>
          </p:nvSpPr>
          <p:spPr bwMode="auto">
            <a:xfrm>
              <a:off x="2832" y="1728"/>
              <a:ext cx="383" cy="2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sp>
        <p:nvSpPr>
          <p:cNvPr id="26629" name="Rectangle 6"/>
          <p:cNvSpPr>
            <a:spLocks noChangeArrowheads="1"/>
          </p:cNvSpPr>
          <p:nvPr/>
        </p:nvSpPr>
        <p:spPr bwMode="auto">
          <a:xfrm>
            <a:off x="0" y="0"/>
            <a:ext cx="9144000" cy="1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nvGrpSpPr>
          <p:cNvPr id="26630" name="Group 8"/>
          <p:cNvGrpSpPr>
            <a:grpSpLocks/>
          </p:cNvGrpSpPr>
          <p:nvPr/>
        </p:nvGrpSpPr>
        <p:grpSpPr bwMode="auto">
          <a:xfrm>
            <a:off x="4572000" y="4267200"/>
            <a:ext cx="512763" cy="512763"/>
            <a:chOff x="2880" y="2688"/>
            <a:chExt cx="323" cy="323"/>
          </a:xfrm>
        </p:grpSpPr>
        <p:graphicFrame>
          <p:nvGraphicFramePr>
            <p:cNvPr id="26631" name="Object 9"/>
            <p:cNvGraphicFramePr>
              <a:graphicFrameLocks noChangeAspect="1"/>
            </p:cNvGraphicFramePr>
            <p:nvPr/>
          </p:nvGraphicFramePr>
          <p:xfrm>
            <a:off x="2880" y="2688"/>
            <a:ext cx="323" cy="323"/>
          </p:xfrm>
          <a:graphic>
            <a:graphicData uri="http://schemas.openxmlformats.org/presentationml/2006/ole">
              <mc:AlternateContent xmlns:mc="http://schemas.openxmlformats.org/markup-compatibility/2006">
                <mc:Choice xmlns:v="urn:schemas-microsoft-com:vml" Requires="v">
                  <p:oleObj spid="_x0000_s26638" r:id="rId6" imgW="228600" imgH="228600" progId="">
                    <p:embed/>
                  </p:oleObj>
                </mc:Choice>
                <mc:Fallback>
                  <p:oleObj r:id="rId6" imgW="228600" imgH="228600" progId="">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0" y="2688"/>
                          <a:ext cx="323" cy="32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32" name="Text Box 10"/>
            <p:cNvSpPr txBox="1">
              <a:spLocks noChangeArrowheads="1"/>
            </p:cNvSpPr>
            <p:nvPr/>
          </p:nvSpPr>
          <p:spPr bwMode="auto">
            <a:xfrm>
              <a:off x="2880" y="2688"/>
              <a:ext cx="323" cy="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Foreign Exchange</a:t>
            </a:r>
          </a:p>
        </p:txBody>
      </p:sp>
      <p:sp>
        <p:nvSpPr>
          <p:cNvPr id="2765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 the case of foreign exchange, DEAR is computed in the same fashion we employed for interest rate risk</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DEAR = dollar value of position × FX rate volatility, where the FX rate volatility is taken as 1.65 </a:t>
            </a:r>
            <a:r>
              <a:rPr lang="en-US" altLang="en-US" sz="3200">
                <a:solidFill>
                  <a:srgbClr val="333399"/>
                </a:solidFill>
                <a:latin typeface="Symbol" panose="05050102010706020507" pitchFamily="18" charset="2"/>
              </a:rPr>
              <a:t></a:t>
            </a:r>
            <a:r>
              <a:rPr lang="en-US" altLang="en-US" sz="3200" baseline="-25000">
                <a:solidFill>
                  <a:srgbClr val="333399"/>
                </a:solidFill>
                <a:latin typeface="Century Gothic" panose="020B0502020202020204" pitchFamily="34" charset="0"/>
              </a:rPr>
              <a:t>FX</a:t>
            </a:r>
          </a:p>
        </p:txBody>
      </p:sp>
      <p:sp>
        <p:nvSpPr>
          <p:cNvPr id="2765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259498FA-E0EA-4FC9-BEA1-99DD5ACE5F4A}" type="slidenum">
              <a:rPr lang="en-US" altLang="en-US" sz="1200">
                <a:solidFill>
                  <a:srgbClr val="000000"/>
                </a:solidFill>
                <a:latin typeface="Century Gothic" panose="020B0502020202020204" pitchFamily="34" charset="0"/>
              </a:rPr>
              <a:pPr algn="r" eaLnBrk="1" hangingPunct="1">
                <a:buSzPct val="100000"/>
              </a:pPr>
              <a:t>18</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Equities</a:t>
            </a:r>
          </a:p>
        </p:txBody>
      </p:sp>
      <p:sp>
        <p:nvSpPr>
          <p:cNvPr id="28675" name="Text Box 2"/>
          <p:cNvSpPr txBox="1">
            <a:spLocks noChangeArrowheads="1"/>
          </p:cNvSpPr>
          <p:nvPr/>
        </p:nvSpPr>
        <p:spPr bwMode="auto">
          <a:xfrm>
            <a:off x="457200" y="1371600"/>
            <a:ext cx="8229600" cy="5053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For equities, total risk = systematic risk + unsystematic risk </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If the portfolio is well diversified, then </a:t>
            </a:r>
          </a:p>
          <a:p>
            <a:pPr eaLnBrk="1" hangingPunct="1">
              <a:spcBef>
                <a:spcPts val="800"/>
              </a:spcBef>
              <a:buSzPct val="100000"/>
            </a:pPr>
            <a:r>
              <a:rPr lang="en-US" altLang="en-US" sz="3200">
                <a:solidFill>
                  <a:srgbClr val="333399"/>
                </a:solidFill>
                <a:latin typeface="Century Gothic" panose="020B0502020202020204" pitchFamily="34" charset="0"/>
              </a:rPr>
              <a:t>	DEAR = dollar value of position × stock market return volatility, where </a:t>
            </a:r>
          </a:p>
          <a:p>
            <a:pPr eaLnBrk="1" hangingPunct="1">
              <a:spcBef>
                <a:spcPts val="800"/>
              </a:spcBef>
              <a:buSzPct val="100000"/>
            </a:pPr>
            <a:r>
              <a:rPr lang="en-US" altLang="en-US" sz="3200">
                <a:solidFill>
                  <a:srgbClr val="333399"/>
                </a:solidFill>
                <a:latin typeface="Century Gothic" panose="020B0502020202020204" pitchFamily="34" charset="0"/>
              </a:rPr>
              <a:t>   market volatility taken as 1.65 </a:t>
            </a:r>
            <a:r>
              <a:rPr lang="en-US" altLang="en-US" sz="3200">
                <a:solidFill>
                  <a:srgbClr val="333399"/>
                </a:solidFill>
                <a:latin typeface="Symbol" panose="05050102010706020507" pitchFamily="18" charset="2"/>
              </a:rPr>
              <a:t></a:t>
            </a:r>
            <a:r>
              <a:rPr lang="en-US" altLang="en-US" sz="3200" baseline="-25000">
                <a:solidFill>
                  <a:srgbClr val="333399"/>
                </a:solidFill>
                <a:latin typeface="Century Gothic" panose="020B0502020202020204" pitchFamily="34" charset="0"/>
              </a:rPr>
              <a:t>m</a:t>
            </a:r>
            <a:r>
              <a:rPr lang="en-US" altLang="en-US" sz="3200">
                <a:solidFill>
                  <a:srgbClr val="333399"/>
                </a:solidFill>
                <a:latin typeface="Century Gothic" panose="020B0502020202020204" pitchFamily="34" charset="0"/>
              </a:rPr>
              <a:t> </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If not well diversified, a degree of error will be built into the DEAR calculation</a:t>
            </a:r>
          </a:p>
          <a:p>
            <a:pPr eaLnBrk="1" hangingPunct="1">
              <a:spcBef>
                <a:spcPts val="800"/>
              </a:spcBef>
              <a:buSzPct val="100000"/>
            </a:pPr>
            <a:endParaRPr lang="en-US" altLang="en-US" sz="3200">
              <a:solidFill>
                <a:srgbClr val="333399"/>
              </a:solidFill>
              <a:latin typeface="Century Gothic" panose="020B0502020202020204" pitchFamily="34" charset="0"/>
            </a:endParaRPr>
          </a:p>
        </p:txBody>
      </p:sp>
      <p:sp>
        <p:nvSpPr>
          <p:cNvPr id="2867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9E9C008E-48D9-4186-A151-98F0F6C726D4}" type="slidenum">
              <a:rPr lang="en-US" altLang="en-US" sz="1200">
                <a:solidFill>
                  <a:srgbClr val="000000"/>
                </a:solidFill>
                <a:latin typeface="Century Gothic" panose="020B0502020202020204" pitchFamily="34" charset="0"/>
              </a:rPr>
              <a:pPr algn="r" eaLnBrk="1" hangingPunct="1">
                <a:buSzPct val="100000"/>
              </a:pPr>
              <a:t>19</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Aggregating DEAR Estimates</a:t>
            </a:r>
          </a:p>
        </p:txBody>
      </p:sp>
      <p:sp>
        <p:nvSpPr>
          <p:cNvPr id="29699" name="Text Box 2"/>
          <p:cNvSpPr txBox="1">
            <a:spLocks noChangeArrowheads="1"/>
          </p:cNvSpPr>
          <p:nvPr/>
        </p:nvSpPr>
        <p:spPr bwMode="auto">
          <a:xfrm>
            <a:off x="304800" y="1371600"/>
            <a:ext cx="8763000" cy="487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Cannot simply sum up individual DEARs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 order to aggregate the DEARs from individual exposures we require the correlation matrix.</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Three-asset case:</a:t>
            </a:r>
          </a:p>
          <a:p>
            <a:pPr eaLnBrk="1" hangingPunct="1">
              <a:spcBef>
                <a:spcPts val="800"/>
              </a:spcBef>
              <a:buSzPct val="100000"/>
            </a:pPr>
            <a:r>
              <a:rPr lang="en-US" altLang="en-US" sz="3200">
                <a:solidFill>
                  <a:srgbClr val="333399"/>
                </a:solidFill>
                <a:latin typeface="Century Gothic" panose="020B0502020202020204" pitchFamily="34" charset="0"/>
              </a:rPr>
              <a:t>DEAR </a:t>
            </a:r>
            <a:r>
              <a:rPr lang="en-US" altLang="en-US" sz="2800">
                <a:solidFill>
                  <a:srgbClr val="333399"/>
                </a:solidFill>
                <a:latin typeface="Century Gothic" panose="020B0502020202020204" pitchFamily="34" charset="0"/>
              </a:rPr>
              <a:t>portfolio</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a</a:t>
            </a:r>
            <a:r>
              <a:rPr lang="en-US" altLang="en-US" sz="3200" baseline="30000">
                <a:solidFill>
                  <a:srgbClr val="333399"/>
                </a:solidFill>
                <a:latin typeface="Century Gothic" panose="020B0502020202020204" pitchFamily="34" charset="0"/>
              </a:rPr>
              <a:t>2</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b</a:t>
            </a:r>
            <a:r>
              <a:rPr lang="en-US" altLang="en-US" sz="3200" baseline="30000">
                <a:solidFill>
                  <a:srgbClr val="333399"/>
                </a:solidFill>
                <a:latin typeface="Century Gothic" panose="020B0502020202020204" pitchFamily="34" charset="0"/>
              </a:rPr>
              <a:t>2</a:t>
            </a:r>
            <a:r>
              <a:rPr lang="en-US" altLang="en-US" sz="3200">
                <a:solidFill>
                  <a:srgbClr val="333399"/>
                </a:solidFill>
                <a:latin typeface="Century Gothic" panose="020B0502020202020204" pitchFamily="34" charset="0"/>
              </a:rPr>
              <a:t> + </a:t>
            </a:r>
          </a:p>
          <a:p>
            <a:pPr eaLnBrk="1" hangingPunct="1">
              <a:spcBef>
                <a:spcPts val="800"/>
              </a:spcBef>
              <a:buSzPct val="100000"/>
            </a:pPr>
            <a:r>
              <a:rPr lang="en-US" altLang="en-US" sz="3200">
                <a:solidFill>
                  <a:srgbClr val="333399"/>
                </a:solidFill>
                <a:latin typeface="Century Gothic" panose="020B0502020202020204" pitchFamily="34" charset="0"/>
              </a:rPr>
              <a:t>DEAR</a:t>
            </a:r>
            <a:r>
              <a:rPr lang="en-US" altLang="en-US" sz="3200" baseline="-25000">
                <a:solidFill>
                  <a:srgbClr val="333399"/>
                </a:solidFill>
                <a:latin typeface="Century Gothic" panose="020B0502020202020204" pitchFamily="34" charset="0"/>
              </a:rPr>
              <a:t>c</a:t>
            </a:r>
            <a:r>
              <a:rPr lang="en-US" altLang="en-US" sz="3200" baseline="30000">
                <a:solidFill>
                  <a:srgbClr val="333399"/>
                </a:solidFill>
                <a:latin typeface="Century Gothic" panose="020B0502020202020204" pitchFamily="34" charset="0"/>
              </a:rPr>
              <a:t>2</a:t>
            </a:r>
            <a:r>
              <a:rPr lang="en-US" altLang="en-US" sz="3200">
                <a:solidFill>
                  <a:srgbClr val="333399"/>
                </a:solidFill>
                <a:latin typeface="Century Gothic" panose="020B0502020202020204" pitchFamily="34" charset="0"/>
              </a:rPr>
              <a:t> + 2</a:t>
            </a:r>
            <a:r>
              <a:rPr lang="en-US" altLang="en-US" sz="3200">
                <a:solidFill>
                  <a:srgbClr val="333399"/>
                </a:solidFill>
                <a:latin typeface="Symbol" panose="05050102010706020507" pitchFamily="18" charset="2"/>
              </a:rPr>
              <a:t></a:t>
            </a:r>
            <a:r>
              <a:rPr lang="en-US" altLang="en-US" sz="3200" baseline="-25000">
                <a:solidFill>
                  <a:srgbClr val="333399"/>
                </a:solidFill>
                <a:latin typeface="Century Gothic" panose="020B0502020202020204" pitchFamily="34" charset="0"/>
              </a:rPr>
              <a:t>ab</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a</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b</a:t>
            </a:r>
            <a:r>
              <a:rPr lang="en-US" altLang="en-US" sz="3200">
                <a:solidFill>
                  <a:srgbClr val="333399"/>
                </a:solidFill>
                <a:latin typeface="Century Gothic" panose="020B0502020202020204" pitchFamily="34" charset="0"/>
              </a:rPr>
              <a:t> + 2</a:t>
            </a:r>
            <a:r>
              <a:rPr lang="en-US" altLang="en-US" sz="3200">
                <a:solidFill>
                  <a:srgbClr val="333399"/>
                </a:solidFill>
                <a:latin typeface="Symbol" panose="05050102010706020507" pitchFamily="18" charset="2"/>
              </a:rPr>
              <a:t></a:t>
            </a:r>
            <a:r>
              <a:rPr lang="en-US" altLang="en-US" sz="3200" baseline="-25000">
                <a:solidFill>
                  <a:srgbClr val="333399"/>
                </a:solidFill>
                <a:latin typeface="Century Gothic" panose="020B0502020202020204" pitchFamily="34" charset="0"/>
              </a:rPr>
              <a:t>ac</a:t>
            </a:r>
            <a:r>
              <a:rPr lang="en-US" altLang="en-US" sz="3200">
                <a:solidFill>
                  <a:srgbClr val="333399"/>
                </a:solidFill>
                <a:latin typeface="Century Gothic" panose="020B0502020202020204" pitchFamily="34" charset="0"/>
              </a:rPr>
              <a:t> ×</a:t>
            </a:r>
          </a:p>
          <a:p>
            <a:pPr eaLnBrk="1" hangingPunct="1">
              <a:spcBef>
                <a:spcPts val="800"/>
              </a:spcBef>
              <a:buSzPct val="100000"/>
            </a:pPr>
            <a:r>
              <a:rPr lang="en-US" altLang="en-US" sz="3200">
                <a:solidFill>
                  <a:srgbClr val="333399"/>
                </a:solidFill>
                <a:latin typeface="Century Gothic" panose="020B0502020202020204" pitchFamily="34" charset="0"/>
              </a:rPr>
              <a:t>DEAR</a:t>
            </a:r>
            <a:r>
              <a:rPr lang="en-US" altLang="en-US" sz="3200" baseline="-25000">
                <a:solidFill>
                  <a:srgbClr val="333399"/>
                </a:solidFill>
                <a:latin typeface="Century Gothic" panose="020B0502020202020204" pitchFamily="34" charset="0"/>
              </a:rPr>
              <a:t>a</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c</a:t>
            </a:r>
            <a:r>
              <a:rPr lang="en-US" altLang="en-US" sz="3200">
                <a:solidFill>
                  <a:srgbClr val="333399"/>
                </a:solidFill>
                <a:latin typeface="Century Gothic" panose="020B0502020202020204" pitchFamily="34" charset="0"/>
              </a:rPr>
              <a:t> + 2</a:t>
            </a:r>
            <a:r>
              <a:rPr lang="en-US" altLang="en-US" sz="3200">
                <a:solidFill>
                  <a:srgbClr val="333399"/>
                </a:solidFill>
                <a:latin typeface="Symbol" panose="05050102010706020507" pitchFamily="18" charset="2"/>
              </a:rPr>
              <a:t></a:t>
            </a:r>
            <a:r>
              <a:rPr lang="en-US" altLang="en-US" sz="3200" baseline="-25000">
                <a:solidFill>
                  <a:srgbClr val="333399"/>
                </a:solidFill>
                <a:latin typeface="Century Gothic" panose="020B0502020202020204" pitchFamily="34" charset="0"/>
              </a:rPr>
              <a:t>bc</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b</a:t>
            </a:r>
            <a:r>
              <a:rPr lang="en-US" altLang="en-US" sz="3200">
                <a:solidFill>
                  <a:srgbClr val="333399"/>
                </a:solidFill>
                <a:latin typeface="Century Gothic" panose="020B0502020202020204" pitchFamily="34" charset="0"/>
              </a:rPr>
              <a:t> × DEAR</a:t>
            </a:r>
            <a:r>
              <a:rPr lang="en-US" altLang="en-US" sz="3200" baseline="-25000">
                <a:solidFill>
                  <a:srgbClr val="333399"/>
                </a:solidFill>
                <a:latin typeface="Century Gothic" panose="020B0502020202020204" pitchFamily="34" charset="0"/>
              </a:rPr>
              <a:t>c</a:t>
            </a:r>
            <a:r>
              <a:rPr lang="en-US" altLang="en-US" sz="3200">
                <a:solidFill>
                  <a:srgbClr val="333399"/>
                </a:solidFill>
                <a:latin typeface="Century Gothic" panose="020B0502020202020204" pitchFamily="34" charset="0"/>
              </a:rPr>
              <a:t>]</a:t>
            </a:r>
            <a:r>
              <a:rPr lang="en-US" altLang="en-US" sz="3200" baseline="30000">
                <a:solidFill>
                  <a:srgbClr val="333399"/>
                </a:solidFill>
                <a:latin typeface="Century Gothic" panose="020B0502020202020204" pitchFamily="34" charset="0"/>
              </a:rPr>
              <a:t>1/2</a:t>
            </a:r>
            <a:r>
              <a:rPr lang="en-US" altLang="en-US" sz="3200">
                <a:solidFill>
                  <a:srgbClr val="333399"/>
                </a:solidFill>
                <a:latin typeface="Century Gothic" panose="020B0502020202020204" pitchFamily="34" charset="0"/>
              </a:rPr>
              <a:t> </a:t>
            </a:r>
          </a:p>
        </p:txBody>
      </p:sp>
      <p:sp>
        <p:nvSpPr>
          <p:cNvPr id="2970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481939ED-83EF-4C25-BAE3-53108253100B}" type="slidenum">
              <a:rPr lang="en-US" altLang="en-US" sz="1200">
                <a:solidFill>
                  <a:srgbClr val="000000"/>
                </a:solidFill>
                <a:latin typeface="Century Gothic" panose="020B0502020202020204" pitchFamily="34" charset="0"/>
              </a:rPr>
              <a:pPr algn="r" eaLnBrk="1" hangingPunct="1">
                <a:buSzPct val="100000"/>
              </a:pPr>
              <a:t>20</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3600">
                <a:solidFill>
                  <a:srgbClr val="990033"/>
                </a:solidFill>
                <a:latin typeface="Century Gothic" panose="020B0502020202020204" pitchFamily="34" charset="0"/>
              </a:rPr>
              <a:t>DEAR: Large US Banks 2005 &amp; 2011</a:t>
            </a:r>
          </a:p>
        </p:txBody>
      </p:sp>
      <p:sp>
        <p:nvSpPr>
          <p:cNvPr id="30723" name="Text Box 2"/>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A50BCF2F-7F89-48CE-9A21-B725FE2F796B}" type="slidenum">
              <a:rPr lang="en-US" altLang="en-US" sz="1200">
                <a:solidFill>
                  <a:srgbClr val="000000"/>
                </a:solidFill>
                <a:latin typeface="Century Gothic" panose="020B0502020202020204" pitchFamily="34" charset="0"/>
              </a:rPr>
              <a:pPr algn="r" eaLnBrk="1" hangingPunct="1">
                <a:buSzPct val="100000"/>
              </a:pPr>
              <a:t>21</a:t>
            </a:fld>
            <a:endParaRPr lang="en-US" altLang="en-US" sz="1200">
              <a:solidFill>
                <a:srgbClr val="000000"/>
              </a:solidFill>
              <a:latin typeface="Century Gothic" panose="020B0502020202020204" pitchFamily="34" charset="0"/>
            </a:endParaRPr>
          </a:p>
        </p:txBody>
      </p:sp>
      <p:pic>
        <p:nvPicPr>
          <p:cNvPr id="3072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38" y="1128713"/>
            <a:ext cx="8405812" cy="5029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Historic or Back Simulation</a:t>
            </a:r>
          </a:p>
        </p:txBody>
      </p:sp>
      <p:sp>
        <p:nvSpPr>
          <p:cNvPr id="3174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Basic idea: Revalue portfolio based on actual prices (returns) on the assets that existed yesterday, the day before that, etc. (usually previous 500 days)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Then calculate 5% worst-case (25</a:t>
            </a:r>
            <a:r>
              <a:rPr lang="en-US" altLang="en-US" sz="3200" baseline="30000">
                <a:solidFill>
                  <a:srgbClr val="333399"/>
                </a:solidFill>
                <a:latin typeface="Century Gothic" panose="020B0502020202020204" pitchFamily="34" charset="0"/>
              </a:rPr>
              <a:t>th</a:t>
            </a:r>
            <a:r>
              <a:rPr lang="en-US" altLang="en-US" sz="3200">
                <a:solidFill>
                  <a:srgbClr val="333399"/>
                </a:solidFill>
                <a:latin typeface="Century Gothic" panose="020B0502020202020204" pitchFamily="34" charset="0"/>
              </a:rPr>
              <a:t> lowest value of 500 days) outcomes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Only 5% of the outcomes were lower</a:t>
            </a:r>
          </a:p>
        </p:txBody>
      </p:sp>
      <p:sp>
        <p:nvSpPr>
          <p:cNvPr id="3174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6F64D5BE-D801-4BE6-9681-D664862AF552}" type="slidenum">
              <a:rPr lang="en-US" altLang="en-US" sz="1200">
                <a:solidFill>
                  <a:srgbClr val="000000"/>
                </a:solidFill>
                <a:latin typeface="Century Gothic" panose="020B0502020202020204" pitchFamily="34" charset="0"/>
              </a:rPr>
              <a:pPr algn="r" eaLnBrk="1" hangingPunct="1">
                <a:buSzPct val="100000"/>
              </a:pPr>
              <a:t>22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Estimation of VAR: Example</a:t>
            </a:r>
          </a:p>
        </p:txBody>
      </p:sp>
      <p:sp>
        <p:nvSpPr>
          <p:cNvPr id="32771" name="Text Box 2"/>
          <p:cNvSpPr txBox="1">
            <a:spLocks noChangeArrowheads="1"/>
          </p:cNvSpPr>
          <p:nvPr/>
        </p:nvSpPr>
        <p:spPr bwMode="auto">
          <a:xfrm>
            <a:off x="381000" y="1600200"/>
            <a:ext cx="8763000" cy="449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Convert today’s FX positions into dollar equivalents at today’s FX rates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Measure sensitivity of each position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Calculate its delta</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Measure risk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Actual percentage changes in FX rates for each of past 500 days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Rank days by risk from worst to best</a:t>
            </a:r>
          </a:p>
        </p:txBody>
      </p:sp>
      <p:sp>
        <p:nvSpPr>
          <p:cNvPr id="3277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DC1A5662-F0A3-46D7-9586-43940CF48BF1}" type="slidenum">
              <a:rPr lang="en-US" altLang="en-US" sz="1200">
                <a:solidFill>
                  <a:srgbClr val="000000"/>
                </a:solidFill>
                <a:latin typeface="Century Gothic" panose="020B0502020202020204" pitchFamily="34" charset="0"/>
              </a:rPr>
              <a:pPr algn="r" eaLnBrk="1" hangingPunct="1">
                <a:buSzPct val="100000"/>
              </a:pPr>
              <a:t>23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457200" y="438150"/>
            <a:ext cx="82296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Historic or Back Simulation</a:t>
            </a:r>
          </a:p>
        </p:txBody>
      </p:sp>
      <p:sp>
        <p:nvSpPr>
          <p:cNvPr id="33795" name="Text Box 2"/>
          <p:cNvSpPr txBox="1">
            <a:spLocks noChangeArrowheads="1"/>
          </p:cNvSpPr>
          <p:nvPr/>
        </p:nvSpPr>
        <p:spPr bwMode="auto">
          <a:xfrm>
            <a:off x="457200" y="1524000"/>
            <a:ext cx="8077200"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Advantages: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Simplicity</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Does not need correlations or standard deviations of individual asset returns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Does not require normal distribution of returns (which is a critical assumption for RiskMetrics)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Directly provides a worst case value</a:t>
            </a:r>
          </a:p>
          <a:p>
            <a:pPr lvl="1" eaLnBrk="1" hangingPunct="1">
              <a:spcBef>
                <a:spcPts val="700"/>
              </a:spcBef>
              <a:buClr>
                <a:srgbClr val="333399"/>
              </a:buClr>
              <a:buSzPct val="100000"/>
              <a:buFont typeface="Century Gothic" panose="020B0502020202020204" pitchFamily="34" charset="0"/>
              <a:buNone/>
            </a:pPr>
            <a:endParaRPr lang="en-US" altLang="en-US" sz="2800">
              <a:solidFill>
                <a:srgbClr val="333399"/>
              </a:solidFill>
              <a:latin typeface="Century Gothic" panose="020B0502020202020204" pitchFamily="34" charset="0"/>
            </a:endParaRPr>
          </a:p>
        </p:txBody>
      </p:sp>
      <p:sp>
        <p:nvSpPr>
          <p:cNvPr id="3379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8201BD32-80BD-40DC-BB5A-25BA1A37BE51}" type="slidenum">
              <a:rPr lang="en-US" altLang="en-US" sz="1200">
                <a:solidFill>
                  <a:srgbClr val="000000"/>
                </a:solidFill>
                <a:latin typeface="Century Gothic" panose="020B0502020202020204" pitchFamily="34" charset="0"/>
              </a:rPr>
              <a:pPr algn="r" eaLnBrk="1" hangingPunct="1">
                <a:buSzPct val="100000"/>
              </a:pPr>
              <a:t>24</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Weaknesses</a:t>
            </a:r>
          </a:p>
        </p:txBody>
      </p:sp>
      <p:sp>
        <p:nvSpPr>
          <p:cNvPr id="3481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Disadvantage: 500 observations is not very many from a statistical standpoint</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Increasing number of observations by going back further in time is not desirable</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Could weight recent observations more heavily and go further back</a:t>
            </a:r>
          </a:p>
        </p:txBody>
      </p:sp>
      <p:sp>
        <p:nvSpPr>
          <p:cNvPr id="3482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662EA989-6A69-4C5F-B575-55E98A23FC95}" type="slidenum">
              <a:rPr lang="en-US" altLang="en-US" sz="1200">
                <a:solidFill>
                  <a:srgbClr val="000000"/>
                </a:solidFill>
                <a:latin typeface="Century Gothic" panose="020B0502020202020204" pitchFamily="34" charset="0"/>
              </a:rPr>
              <a:pPr algn="r" eaLnBrk="1" hangingPunct="1">
                <a:buSzPct val="100000"/>
              </a:pPr>
              <a:t>25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Monte Carlo Simulation</a:t>
            </a:r>
          </a:p>
        </p:txBody>
      </p:sp>
      <p:sp>
        <p:nvSpPr>
          <p:cNvPr id="35843" name="Text Box 2"/>
          <p:cNvSpPr txBox="1">
            <a:spLocks noChangeArrowheads="1"/>
          </p:cNvSpPr>
          <p:nvPr/>
        </p:nvSpPr>
        <p:spPr bwMode="auto">
          <a:xfrm>
            <a:off x="457200" y="1371600"/>
            <a:ext cx="8229600" cy="5591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To overcome problem of limited number of observations, synthesize additional observations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Perhaps 10,000 real and synthetic observations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Employ historic covariance matrix and random number generator to synthesize observations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Objective is to replicate the </a:t>
            </a:r>
            <a:r>
              <a:rPr lang="en-US" altLang="en-US" sz="2800" i="1">
                <a:solidFill>
                  <a:srgbClr val="333399"/>
                </a:solidFill>
                <a:latin typeface="Century Gothic" panose="020B0502020202020204" pitchFamily="34" charset="0"/>
              </a:rPr>
              <a:t>distribution</a:t>
            </a:r>
            <a:r>
              <a:rPr lang="en-US" altLang="en-US" sz="2800">
                <a:solidFill>
                  <a:srgbClr val="333399"/>
                </a:solidFill>
                <a:latin typeface="Century Gothic" panose="020B0502020202020204" pitchFamily="34" charset="0"/>
              </a:rPr>
              <a:t> of observed outcomes with synthetic data</a:t>
            </a:r>
          </a:p>
          <a:p>
            <a:pPr eaLnBrk="1" hangingPunct="1">
              <a:spcBef>
                <a:spcPts val="800"/>
              </a:spcBef>
              <a:buClr>
                <a:srgbClr val="333399"/>
              </a:buClr>
              <a:buSzPct val="100000"/>
              <a:buFont typeface="Wingdings" panose="05000000000000000000" pitchFamily="2" charset="2"/>
              <a:buNone/>
            </a:pPr>
            <a:endParaRPr lang="en-US" altLang="en-US" sz="3200">
              <a:solidFill>
                <a:srgbClr val="333399"/>
              </a:solidFill>
              <a:latin typeface="Century Gothic" panose="020B0502020202020204" pitchFamily="34" charset="0"/>
            </a:endParaRPr>
          </a:p>
        </p:txBody>
      </p:sp>
      <p:sp>
        <p:nvSpPr>
          <p:cNvPr id="3584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945F1714-0D72-41A0-BF38-7EB8E1C5782E}" type="slidenum">
              <a:rPr lang="en-US" altLang="en-US" sz="1200">
                <a:solidFill>
                  <a:srgbClr val="000000"/>
                </a:solidFill>
                <a:latin typeface="Century Gothic" panose="020B0502020202020204" pitchFamily="34" charset="0"/>
              </a:rPr>
              <a:pPr algn="r" eaLnBrk="1" hangingPunct="1">
                <a:buSzPct val="100000"/>
              </a:pPr>
              <a:t>26</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buSzPct val="100000"/>
            </a:pPr>
            <a:r>
              <a:rPr lang="en-US" altLang="en-US" sz="4400">
                <a:solidFill>
                  <a:srgbClr val="990033"/>
                </a:solidFill>
                <a:latin typeface="Century Gothic" panose="020B0502020202020204" pitchFamily="34" charset="0"/>
              </a:rPr>
              <a:t>Expected Shortfall</a:t>
            </a:r>
          </a:p>
        </p:txBody>
      </p:sp>
      <p:sp>
        <p:nvSpPr>
          <p:cNvPr id="3686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Expected Shortfall = Conditional VAR = Expected Tail Loss </a:t>
            </a:r>
          </a:p>
          <a:p>
            <a:pPr>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Average of the losses in the tail of the distribution beyond the 99</a:t>
            </a:r>
            <a:r>
              <a:rPr lang="en-US" altLang="en-US" sz="3200" baseline="30000">
                <a:solidFill>
                  <a:srgbClr val="333399"/>
                </a:solidFill>
                <a:latin typeface="Century Gothic" panose="020B0502020202020204" pitchFamily="34" charset="0"/>
              </a:rPr>
              <a:t>th</a:t>
            </a:r>
            <a:r>
              <a:rPr lang="en-US" altLang="en-US" sz="3200">
                <a:solidFill>
                  <a:srgbClr val="333399"/>
                </a:solidFill>
                <a:latin typeface="Century Gothic" panose="020B0502020202020204" pitchFamily="34" charset="0"/>
              </a:rPr>
              <a:t> percentile  </a:t>
            </a:r>
          </a:p>
        </p:txBody>
      </p:sp>
      <p:sp>
        <p:nvSpPr>
          <p:cNvPr id="3686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E503049E-FB31-4730-B23E-BCC7E986969E}" type="slidenum">
              <a:rPr lang="en-US" altLang="en-US" sz="1200">
                <a:solidFill>
                  <a:srgbClr val="000000"/>
                </a:solidFill>
                <a:latin typeface="Century Gothic" panose="020B0502020202020204" pitchFamily="34" charset="0"/>
              </a:rPr>
              <a:pPr algn="r" eaLnBrk="1" hangingPunct="1">
                <a:buSzPct val="100000"/>
              </a:pPr>
              <a:t>27</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Regulatory Models</a:t>
            </a:r>
          </a:p>
        </p:txBody>
      </p:sp>
      <p:sp>
        <p:nvSpPr>
          <p:cNvPr id="37891" name="Text Box 2"/>
          <p:cNvSpPr txBox="1">
            <a:spLocks noChangeArrowheads="1"/>
          </p:cNvSpPr>
          <p:nvPr/>
        </p:nvSpPr>
        <p:spPr bwMode="auto">
          <a:xfrm>
            <a:off x="457200" y="1219200"/>
            <a:ext cx="8305800" cy="495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BIS (including Federal Reserve) approach:</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Simple standardized framework: </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Partial Risk Factor Approach</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Fuller Risk Factor Approach</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Subject to regulatory permission, large banks may be allowed to use their internal models as the basis for determining capital requirements</a:t>
            </a:r>
          </a:p>
        </p:txBody>
      </p:sp>
      <p:sp>
        <p:nvSpPr>
          <p:cNvPr id="3789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15-</a:t>
            </a:r>
            <a:fld id="{6E20A634-247A-415D-AB7C-44EF2D4FCD3D}" type="slidenum">
              <a:rPr lang="en-US" altLang="en-US" sz="1200">
                <a:solidFill>
                  <a:srgbClr val="000000"/>
                </a:solidFill>
                <a:latin typeface="Century Gothic" panose="020B0502020202020204" pitchFamily="34" charset="0"/>
              </a:rPr>
              <a:pPr algn="r" eaLnBrk="1" hangingPunct="1">
                <a:buSzPct val="100000"/>
              </a:pPr>
              <a:t>28</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457200" y="1371600"/>
            <a:ext cx="7620000" cy="548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In calculating DEAR, adverse change in rates defined as 99th percentile (rather than 95th under RiskMetrics)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Minimum holding period is 10 days (means that RiskMetrics’ DEAR multiplied by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Capital charge will be </a:t>
            </a:r>
            <a:r>
              <a:rPr lang="en-US" altLang="en-US" sz="2800" i="1">
                <a:solidFill>
                  <a:srgbClr val="333399"/>
                </a:solidFill>
                <a:latin typeface="Century Gothic" panose="020B0502020202020204" pitchFamily="34" charset="0"/>
              </a:rPr>
              <a:t>higher of</a:t>
            </a:r>
            <a:r>
              <a:rPr lang="en-US" altLang="en-US" sz="2800">
                <a:solidFill>
                  <a:srgbClr val="333399"/>
                </a:solidFill>
                <a:latin typeface="Century Gothic" panose="020B0502020202020204" pitchFamily="34" charset="0"/>
              </a:rPr>
              <a:t>:</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Previous day’s VAR (or DEAR </a:t>
            </a:r>
            <a:r>
              <a:rPr lang="en-US" altLang="en-US" sz="2400">
                <a:solidFill>
                  <a:srgbClr val="333399"/>
                </a:solidFill>
                <a:latin typeface="Symbol" panose="05050102010706020507" pitchFamily="18" charset="2"/>
              </a:rPr>
              <a:t></a:t>
            </a:r>
            <a:r>
              <a:rPr lang="en-US" altLang="en-US" sz="2400">
                <a:solidFill>
                  <a:srgbClr val="333399"/>
                </a:solidFill>
                <a:latin typeface="Century Gothic" panose="020B0502020202020204" pitchFamily="34" charset="0"/>
              </a:rPr>
              <a:t>       )</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Average daily VAR over previous 60 days times a multiplication factor </a:t>
            </a:r>
            <a:r>
              <a:rPr lang="en-US" altLang="en-US" sz="2400">
                <a:solidFill>
                  <a:srgbClr val="333399"/>
                </a:solidFill>
                <a:latin typeface="Symbol" panose="05050102010706020507" pitchFamily="18" charset="2"/>
              </a:rPr>
              <a:t></a:t>
            </a:r>
            <a:r>
              <a:rPr lang="en-US" altLang="en-US" sz="2400">
                <a:solidFill>
                  <a:srgbClr val="333399"/>
                </a:solidFill>
                <a:latin typeface="Century Gothic" panose="020B0502020202020204" pitchFamily="34" charset="0"/>
              </a:rPr>
              <a:t> 3</a:t>
            </a:r>
          </a:p>
          <a:p>
            <a:pPr lvl="2" eaLnBrk="1" hangingPunct="1">
              <a:spcBef>
                <a:spcPts val="600"/>
              </a:spcBef>
              <a:buSzPct val="100000"/>
            </a:pPr>
            <a:endParaRPr lang="en-US" altLang="en-US" sz="2400">
              <a:solidFill>
                <a:srgbClr val="333399"/>
              </a:solidFill>
              <a:latin typeface="Century Gothic" panose="020B0502020202020204" pitchFamily="34" charset="0"/>
            </a:endParaRPr>
          </a:p>
        </p:txBody>
      </p:sp>
      <p:sp>
        <p:nvSpPr>
          <p:cNvPr id="39939" name="Text Box 2"/>
          <p:cNvSpPr txBox="1">
            <a:spLocks noChangeArrowheads="1"/>
          </p:cNvSpPr>
          <p:nvPr/>
        </p:nvSpPr>
        <p:spPr bwMode="auto">
          <a:xfrm>
            <a:off x="304800" y="441325"/>
            <a:ext cx="8534400"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3600">
                <a:solidFill>
                  <a:srgbClr val="990033"/>
                </a:solidFill>
                <a:latin typeface="Century Gothic" panose="020B0502020202020204" pitchFamily="34" charset="0"/>
              </a:rPr>
              <a:t>Large Banks: Using Internal Models</a:t>
            </a:r>
          </a:p>
        </p:txBody>
      </p:sp>
      <p:grpSp>
        <p:nvGrpSpPr>
          <p:cNvPr id="39940" name="Group 3"/>
          <p:cNvGrpSpPr>
            <a:grpSpLocks/>
          </p:cNvGrpSpPr>
          <p:nvPr/>
        </p:nvGrpSpPr>
        <p:grpSpPr bwMode="auto">
          <a:xfrm>
            <a:off x="3505200" y="3657600"/>
            <a:ext cx="531813" cy="458788"/>
            <a:chOff x="2208" y="2304"/>
            <a:chExt cx="335" cy="289"/>
          </a:xfrm>
        </p:grpSpPr>
        <p:graphicFrame>
          <p:nvGraphicFramePr>
            <p:cNvPr id="39942" name="Object 4"/>
            <p:cNvGraphicFramePr>
              <a:graphicFrameLocks noChangeAspect="1"/>
            </p:cNvGraphicFramePr>
            <p:nvPr/>
          </p:nvGraphicFramePr>
          <p:xfrm>
            <a:off x="2208" y="2304"/>
            <a:ext cx="335" cy="251"/>
          </p:xfrm>
          <a:graphic>
            <a:graphicData uri="http://schemas.openxmlformats.org/presentationml/2006/ole">
              <mc:AlternateContent xmlns:mc="http://schemas.openxmlformats.org/markup-compatibility/2006">
                <mc:Choice xmlns:v="urn:schemas-microsoft-com:vml" Requires="v">
                  <p:oleObj spid="_x0000_s39946" r:id="rId4" imgW="304455" imgH="228342" progId="">
                    <p:embed/>
                  </p:oleObj>
                </mc:Choice>
                <mc:Fallback>
                  <p:oleObj r:id="rId4" imgW="304455" imgH="228342"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8" y="2304"/>
                          <a:ext cx="335" cy="25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9943" name="Text Box 5"/>
            <p:cNvSpPr txBox="1">
              <a:spLocks noChangeArrowheads="1"/>
            </p:cNvSpPr>
            <p:nvPr/>
          </p:nvSpPr>
          <p:spPr bwMode="auto">
            <a:xfrm>
              <a:off x="2208" y="2304"/>
              <a:ext cx="335" cy="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graphicFrame>
        <p:nvGraphicFramePr>
          <p:cNvPr id="39941" name="Object 6"/>
          <p:cNvGraphicFramePr>
            <a:graphicFrameLocks noChangeAspect="1"/>
          </p:cNvGraphicFramePr>
          <p:nvPr/>
        </p:nvGraphicFramePr>
        <p:xfrm>
          <a:off x="6172200" y="4648200"/>
          <a:ext cx="533400" cy="400050"/>
        </p:xfrm>
        <a:graphic>
          <a:graphicData uri="http://schemas.openxmlformats.org/presentationml/2006/ole">
            <mc:AlternateContent xmlns:mc="http://schemas.openxmlformats.org/markup-compatibility/2006">
              <mc:Choice xmlns:v="urn:schemas-microsoft-com:vml" Requires="v">
                <p:oleObj spid="_x0000_s39947" r:id="rId6" imgW="304455" imgH="228342" progId="">
                  <p:embed/>
                </p:oleObj>
              </mc:Choice>
              <mc:Fallback>
                <p:oleObj r:id="rId6" imgW="304455" imgH="228342" progId="">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200" y="4648200"/>
                        <a:ext cx="533400" cy="400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304800" y="914400"/>
            <a:ext cx="8229600" cy="685800"/>
          </a:xfrm>
        </p:spPr>
        <p:txBody>
          <a:bodyPr>
            <a:normAutofit fontScale="90000"/>
          </a:bodyPr>
          <a:lstStyle/>
          <a:p>
            <a:r>
              <a:rPr lang="en-US" altLang="en-US" dirty="0"/>
              <a:t>Question 4 </a:t>
            </a:r>
          </a:p>
        </p:txBody>
      </p:sp>
      <p:sp>
        <p:nvSpPr>
          <p:cNvPr id="151555" name="Rectangle 3"/>
          <p:cNvSpPr>
            <a:spLocks noGrp="1" noChangeArrowheads="1"/>
          </p:cNvSpPr>
          <p:nvPr>
            <p:ph type="body" idx="1"/>
          </p:nvPr>
        </p:nvSpPr>
        <p:spPr>
          <a:xfrm>
            <a:off x="228600" y="1828800"/>
            <a:ext cx="8534400" cy="5791200"/>
          </a:xfrm>
        </p:spPr>
        <p:txBody>
          <a:bodyPr/>
          <a:lstStyle/>
          <a:p>
            <a:pPr marL="609600" indent="-609600"/>
            <a:r>
              <a:rPr lang="en-US" altLang="en-US" sz="2400" dirty="0">
                <a:solidFill>
                  <a:srgbClr val="0000FF"/>
                </a:solidFill>
              </a:rPr>
              <a:t>Follow Bank has a $1 million position in a five-year, zero-coupon bond with a face value of $1,402,552.  The bond is trading at a yield to maturity of 7.00 percent.  The historical mean change in daily yields is 0.0 percent, and the standard deviation is 12 basis points?</a:t>
            </a:r>
          </a:p>
          <a:p>
            <a:pPr marL="1371600" lvl="2" indent="-457200">
              <a:buClr>
                <a:srgbClr val="FF0000"/>
              </a:buClr>
              <a:buSzTx/>
              <a:buFont typeface="Wingdings" panose="05000000000000000000" pitchFamily="2" charset="2"/>
              <a:buAutoNum type="alphaLcParenR"/>
            </a:pPr>
            <a:r>
              <a:rPr lang="en-US" altLang="en-US" sz="2200" dirty="0">
                <a:solidFill>
                  <a:srgbClr val="FF0000"/>
                </a:solidFill>
              </a:rPr>
              <a:t>What is the modified duration of the bond?</a:t>
            </a:r>
          </a:p>
          <a:p>
            <a:pPr marL="1752600" lvl="3" indent="-381000">
              <a:buClr>
                <a:srgbClr val="FF0000"/>
              </a:buClr>
              <a:buFont typeface="Wingdings" panose="05000000000000000000" pitchFamily="2" charset="2"/>
              <a:buChar char="l"/>
            </a:pPr>
            <a:r>
              <a:rPr lang="en-US" altLang="en-US" sz="1800" dirty="0"/>
              <a:t>MD = 5 ÷ (1.07) = 4.6729 years </a:t>
            </a:r>
            <a:endParaRPr lang="en-US" altLang="en-US" sz="1800" dirty="0">
              <a:solidFill>
                <a:srgbClr val="FF0000"/>
              </a:solidFill>
            </a:endParaRPr>
          </a:p>
          <a:p>
            <a:pPr marL="1371600" lvl="2" indent="-457200">
              <a:buClr>
                <a:srgbClr val="FF0000"/>
              </a:buClr>
              <a:buSzTx/>
              <a:buFont typeface="Wingdings" panose="05000000000000000000" pitchFamily="2" charset="2"/>
              <a:buAutoNum type="alphaLcParenR"/>
            </a:pPr>
            <a:r>
              <a:rPr lang="en-US" altLang="en-US" sz="2200" dirty="0">
                <a:solidFill>
                  <a:srgbClr val="FF0000"/>
                </a:solidFill>
              </a:rPr>
              <a:t>What is the maximum adverse daily yield move given that we desire no more than a 5 percent chance that yield changes will be greater than this maximum</a:t>
            </a:r>
            <a:r>
              <a:rPr lang="en-US" altLang="en-US" dirty="0">
                <a:solidFill>
                  <a:srgbClr val="FF0000"/>
                </a:solidFill>
              </a:rPr>
              <a:t>?</a:t>
            </a:r>
            <a:endParaRPr lang="en-US" altLang="en-US" sz="2200" dirty="0">
              <a:solidFill>
                <a:srgbClr val="FF0000"/>
              </a:solidFill>
            </a:endParaRPr>
          </a:p>
          <a:p>
            <a:pPr marL="1752600" lvl="3" indent="-381000">
              <a:buClr>
                <a:srgbClr val="FF0000"/>
              </a:buClr>
              <a:buFont typeface="Wingdings" panose="05000000000000000000" pitchFamily="2" charset="2"/>
              <a:buChar char="l"/>
            </a:pPr>
            <a:r>
              <a:rPr lang="en-US" altLang="en-US" sz="1800" dirty="0"/>
              <a:t>Potential adverse move in yield at 5 percent = 1.65</a:t>
            </a:r>
            <a:r>
              <a:rPr lang="en-US" altLang="en-US" sz="1800" dirty="0">
                <a:sym typeface="Symbol" panose="05050102010706020507" pitchFamily="18" charset="2"/>
              </a:rPr>
              <a:t></a:t>
            </a:r>
            <a:r>
              <a:rPr lang="en-US" altLang="en-US" sz="1800" dirty="0"/>
              <a:t> = 1.65 x 0.0012 = 0.001980.</a:t>
            </a:r>
          </a:p>
        </p:txBody>
      </p:sp>
    </p:spTree>
    <p:extLst>
      <p:ext uri="{BB962C8B-B14F-4D97-AF65-F5344CB8AC3E}">
        <p14:creationId xmlns:p14="http://schemas.microsoft.com/office/powerpoint/2010/main" val="13221581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81000" y="895800"/>
            <a:ext cx="8229600" cy="685800"/>
          </a:xfrm>
        </p:spPr>
        <p:txBody>
          <a:bodyPr>
            <a:normAutofit fontScale="90000"/>
          </a:bodyPr>
          <a:lstStyle/>
          <a:p>
            <a:r>
              <a:rPr lang="en-US" altLang="en-US"/>
              <a:t>Question 4 </a:t>
            </a:r>
          </a:p>
        </p:txBody>
      </p:sp>
      <p:sp>
        <p:nvSpPr>
          <p:cNvPr id="152579" name="Rectangle 3"/>
          <p:cNvSpPr>
            <a:spLocks noGrp="1" noChangeArrowheads="1"/>
          </p:cNvSpPr>
          <p:nvPr>
            <p:ph type="body" idx="1"/>
          </p:nvPr>
        </p:nvSpPr>
        <p:spPr>
          <a:xfrm>
            <a:off x="357600" y="1828800"/>
            <a:ext cx="8534400" cy="5791200"/>
          </a:xfrm>
        </p:spPr>
        <p:txBody>
          <a:bodyPr/>
          <a:lstStyle/>
          <a:p>
            <a:pPr marL="1371600" lvl="2" indent="-457200">
              <a:buClr>
                <a:srgbClr val="FF0000"/>
              </a:buClr>
              <a:buSzTx/>
              <a:buFont typeface="Wingdings" panose="05000000000000000000" pitchFamily="2" charset="2"/>
              <a:buAutoNum type="alphaLcParenR" startAt="3"/>
            </a:pPr>
            <a:endParaRPr lang="en-US" altLang="en-US" sz="2200" dirty="0">
              <a:solidFill>
                <a:srgbClr val="FF0000"/>
              </a:solidFill>
            </a:endParaRPr>
          </a:p>
          <a:p>
            <a:pPr marL="1371600" lvl="2" indent="-457200">
              <a:buClr>
                <a:srgbClr val="FF0000"/>
              </a:buClr>
              <a:buSzTx/>
              <a:buFont typeface="Wingdings" panose="05000000000000000000" pitchFamily="2" charset="2"/>
              <a:buAutoNum type="alphaLcParenR" startAt="3"/>
            </a:pPr>
            <a:r>
              <a:rPr lang="en-US" altLang="en-US" sz="2200" dirty="0">
                <a:solidFill>
                  <a:srgbClr val="FF0000"/>
                </a:solidFill>
              </a:rPr>
              <a:t>What </a:t>
            </a:r>
            <a:r>
              <a:rPr lang="en-US" altLang="en-US" sz="2000" dirty="0">
                <a:solidFill>
                  <a:srgbClr val="FF0000"/>
                </a:solidFill>
              </a:rPr>
              <a:t>is the price volatility of this bond</a:t>
            </a:r>
            <a:r>
              <a:rPr lang="en-US" altLang="en-US" sz="3200" dirty="0">
                <a:solidFill>
                  <a:srgbClr val="FF0000"/>
                </a:solidFill>
              </a:rPr>
              <a:t>?</a:t>
            </a:r>
          </a:p>
          <a:p>
            <a:pPr marL="1752600" lvl="3" indent="-381000">
              <a:buClr>
                <a:srgbClr val="FF0000"/>
              </a:buClr>
              <a:buFont typeface="Wingdings" panose="05000000000000000000" pitchFamily="2" charset="2"/>
              <a:buChar char="l"/>
            </a:pPr>
            <a:r>
              <a:rPr lang="en-US" altLang="en-US" sz="1800" dirty="0"/>
              <a:t>Price volatility = -MD x potential adverse move in yield </a:t>
            </a:r>
          </a:p>
          <a:p>
            <a:pPr marL="1752600" lvl="3" indent="-381000">
              <a:buClr>
                <a:srgbClr val="FF0000"/>
              </a:buClr>
              <a:buFont typeface="Wingdings" panose="05000000000000000000" pitchFamily="2" charset="2"/>
              <a:buNone/>
            </a:pPr>
            <a:r>
              <a:rPr lang="en-US" altLang="en-US" dirty="0"/>
              <a:t>			       = -4.6729 x .00198 = -0.009252 or -0.9252% </a:t>
            </a:r>
            <a:endParaRPr lang="en-US" altLang="en-US" sz="1800" dirty="0">
              <a:solidFill>
                <a:srgbClr val="FF0000"/>
              </a:solidFill>
            </a:endParaRPr>
          </a:p>
          <a:p>
            <a:pPr marL="1371600" lvl="2" indent="-457200">
              <a:buClr>
                <a:srgbClr val="FF0000"/>
              </a:buClr>
              <a:buSzTx/>
              <a:buFont typeface="Wingdings" panose="05000000000000000000" pitchFamily="2" charset="2"/>
              <a:buAutoNum type="alphaLcParenR" startAt="3"/>
            </a:pPr>
            <a:r>
              <a:rPr lang="en-US" altLang="en-US" sz="2400" dirty="0">
                <a:solidFill>
                  <a:srgbClr val="FF0000"/>
                </a:solidFill>
              </a:rPr>
              <a:t>What</a:t>
            </a:r>
            <a:r>
              <a:rPr lang="en-US" altLang="en-US" sz="2200" dirty="0">
                <a:solidFill>
                  <a:srgbClr val="FF0000"/>
                </a:solidFill>
              </a:rPr>
              <a:t> is the daily earnings at risk for this bond?</a:t>
            </a:r>
          </a:p>
          <a:p>
            <a:pPr marL="1752600" lvl="3" indent="-381000">
              <a:buClr>
                <a:srgbClr val="FF0000"/>
              </a:buClr>
              <a:buFont typeface="Wingdings" panose="05000000000000000000" pitchFamily="2" charset="2"/>
              <a:buChar char="l"/>
            </a:pPr>
            <a:r>
              <a:rPr lang="en-US" altLang="en-US" sz="1800" dirty="0"/>
              <a:t>DEAR = ($ value of position) x (price volatility).</a:t>
            </a:r>
          </a:p>
          <a:p>
            <a:pPr marL="1752600" lvl="3" indent="-381000">
              <a:buClr>
                <a:srgbClr val="FF0000"/>
              </a:buClr>
              <a:buFont typeface="Wingdings" panose="05000000000000000000" pitchFamily="2" charset="2"/>
              <a:buNone/>
            </a:pPr>
            <a:r>
              <a:rPr lang="en-US" altLang="en-US" dirty="0"/>
              <a:t>		         </a:t>
            </a:r>
            <a:r>
              <a:rPr lang="en-US" altLang="en-US" sz="1800" dirty="0"/>
              <a:t>= $1,000,000 x 0.009252 = $9,252</a:t>
            </a:r>
            <a:r>
              <a:rPr lang="en-US" altLang="en-US" dirty="0"/>
              <a:t> </a:t>
            </a:r>
          </a:p>
        </p:txBody>
      </p:sp>
    </p:spTree>
    <p:extLst>
      <p:ext uri="{BB962C8B-B14F-4D97-AF65-F5344CB8AC3E}">
        <p14:creationId xmlns:p14="http://schemas.microsoft.com/office/powerpoint/2010/main" val="42059755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381000" y="838200"/>
            <a:ext cx="8229600" cy="685800"/>
          </a:xfrm>
        </p:spPr>
        <p:txBody>
          <a:bodyPr>
            <a:normAutofit fontScale="90000"/>
          </a:bodyPr>
          <a:lstStyle/>
          <a:p>
            <a:r>
              <a:rPr lang="en-US" altLang="en-US" dirty="0"/>
              <a:t>Question 5 </a:t>
            </a:r>
          </a:p>
        </p:txBody>
      </p:sp>
      <p:sp>
        <p:nvSpPr>
          <p:cNvPr id="153603" name="Rectangle 3"/>
          <p:cNvSpPr>
            <a:spLocks noGrp="1" noChangeArrowheads="1"/>
          </p:cNvSpPr>
          <p:nvPr>
            <p:ph type="body" idx="1"/>
          </p:nvPr>
        </p:nvSpPr>
        <p:spPr>
          <a:xfrm>
            <a:off x="304800" y="1905000"/>
            <a:ext cx="8610600" cy="5943600"/>
          </a:xfrm>
        </p:spPr>
        <p:txBody>
          <a:bodyPr/>
          <a:lstStyle/>
          <a:p>
            <a:r>
              <a:rPr lang="en-US" altLang="en-US" sz="2600" dirty="0">
                <a:solidFill>
                  <a:srgbClr val="0000FF"/>
                </a:solidFill>
              </a:rPr>
              <a:t>What is meant by value at risk</a:t>
            </a:r>
            <a:r>
              <a:rPr lang="en-US" altLang="en-US" sz="2600" b="1" dirty="0">
                <a:solidFill>
                  <a:srgbClr val="0000FF"/>
                </a:solidFill>
              </a:rPr>
              <a:t> (</a:t>
            </a:r>
            <a:r>
              <a:rPr lang="en-US" altLang="en-US" sz="2600" dirty="0">
                <a:solidFill>
                  <a:srgbClr val="0000FF"/>
                </a:solidFill>
              </a:rPr>
              <a:t>VAR</a:t>
            </a:r>
            <a:r>
              <a:rPr lang="en-US" altLang="en-US" sz="2600" b="1" dirty="0">
                <a:solidFill>
                  <a:srgbClr val="0000FF"/>
                </a:solidFill>
              </a:rPr>
              <a:t>)</a:t>
            </a:r>
            <a:r>
              <a:rPr lang="en-US" altLang="en-US" sz="2600" dirty="0">
                <a:solidFill>
                  <a:srgbClr val="0000FF"/>
                </a:solidFill>
              </a:rPr>
              <a:t>? How is VAR related to DEAR in J.P. Morgan’s </a:t>
            </a:r>
            <a:r>
              <a:rPr lang="en-US" altLang="en-US" sz="2600" dirty="0" err="1">
                <a:solidFill>
                  <a:srgbClr val="0000FF"/>
                </a:solidFill>
              </a:rPr>
              <a:t>RiskMetrics</a:t>
            </a:r>
            <a:r>
              <a:rPr lang="en-US" altLang="en-US" sz="2600" dirty="0">
                <a:solidFill>
                  <a:srgbClr val="0000FF"/>
                </a:solidFill>
              </a:rPr>
              <a:t> model? </a:t>
            </a:r>
          </a:p>
          <a:p>
            <a:pPr lvl="1"/>
            <a:r>
              <a:rPr lang="en-US" altLang="en-US" sz="2200" i="1" dirty="0">
                <a:solidFill>
                  <a:srgbClr val="FF0000"/>
                </a:solidFill>
              </a:rPr>
              <a:t>Value at Risk</a:t>
            </a:r>
            <a:r>
              <a:rPr lang="en-US" altLang="en-US" sz="2200" dirty="0"/>
              <a:t> or </a:t>
            </a:r>
            <a:r>
              <a:rPr lang="en-US" altLang="en-US" sz="2200" i="1" dirty="0">
                <a:solidFill>
                  <a:srgbClr val="FF0000"/>
                </a:solidFill>
              </a:rPr>
              <a:t>VAR</a:t>
            </a:r>
            <a:r>
              <a:rPr lang="en-US" altLang="en-US" sz="2200" dirty="0"/>
              <a:t> is the cumulative DEARs over a specified period of time and is given by the formula </a:t>
            </a:r>
            <a:r>
              <a:rPr lang="en-US" altLang="en-US" sz="2200" i="1" dirty="0">
                <a:solidFill>
                  <a:srgbClr val="006600"/>
                </a:solidFill>
              </a:rPr>
              <a:t>VAR = DEAR x [N]½.</a:t>
            </a:r>
          </a:p>
          <a:p>
            <a:r>
              <a:rPr lang="en-US" altLang="en-US" sz="2600" dirty="0">
                <a:solidFill>
                  <a:srgbClr val="0000FF"/>
                </a:solidFill>
              </a:rPr>
              <a:t>What would be the VAR for the bond in problem (4) for a 10-day period? </a:t>
            </a:r>
          </a:p>
          <a:p>
            <a:pPr lvl="1"/>
            <a:r>
              <a:rPr lang="en-US" altLang="en-US" sz="2200" i="1" dirty="0">
                <a:solidFill>
                  <a:srgbClr val="FF0000"/>
                </a:solidFill>
              </a:rPr>
              <a:t>VAR</a:t>
            </a:r>
            <a:r>
              <a:rPr lang="en-US" altLang="en-US" sz="2200" dirty="0"/>
              <a:t> is a more realistic measure if it requires a longer period to unwind a position, that is, if markets are less liquid.  </a:t>
            </a:r>
          </a:p>
          <a:p>
            <a:pPr lvl="1"/>
            <a:r>
              <a:rPr lang="en-US" altLang="en-US" sz="2200" dirty="0"/>
              <a:t>The value for VAR in problem four above is </a:t>
            </a:r>
            <a:r>
              <a:rPr lang="en-US" altLang="en-US" sz="2200" i="1" dirty="0">
                <a:solidFill>
                  <a:srgbClr val="006600"/>
                </a:solidFill>
              </a:rPr>
              <a:t>$9,252 x 3.1623 = $29,257.39.</a:t>
            </a:r>
          </a:p>
        </p:txBody>
      </p:sp>
    </p:spTree>
    <p:extLst>
      <p:ext uri="{BB962C8B-B14F-4D97-AF65-F5344CB8AC3E}">
        <p14:creationId xmlns:p14="http://schemas.microsoft.com/office/powerpoint/2010/main" val="19307255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43200" y="762000"/>
            <a:ext cx="8229600" cy="685800"/>
          </a:xfrm>
        </p:spPr>
        <p:txBody>
          <a:bodyPr>
            <a:normAutofit fontScale="90000"/>
          </a:bodyPr>
          <a:lstStyle/>
          <a:p>
            <a:r>
              <a:rPr lang="en-US" altLang="en-US"/>
              <a:t>Question 5 </a:t>
            </a:r>
          </a:p>
        </p:txBody>
      </p:sp>
      <p:sp>
        <p:nvSpPr>
          <p:cNvPr id="150531" name="Rectangle 3"/>
          <p:cNvSpPr>
            <a:spLocks noGrp="1" noChangeArrowheads="1"/>
          </p:cNvSpPr>
          <p:nvPr>
            <p:ph type="body" idx="1"/>
          </p:nvPr>
        </p:nvSpPr>
        <p:spPr>
          <a:xfrm>
            <a:off x="343200" y="1981200"/>
            <a:ext cx="8610600" cy="5943600"/>
          </a:xfrm>
        </p:spPr>
        <p:txBody>
          <a:bodyPr/>
          <a:lstStyle/>
          <a:p>
            <a:r>
              <a:rPr lang="en-US" altLang="en-US" sz="2600">
                <a:solidFill>
                  <a:srgbClr val="0000FF"/>
                </a:solidFill>
              </a:rPr>
              <a:t>With what statistical assumption is our analysis taking liberties? Could this treatment be critical?</a:t>
            </a:r>
          </a:p>
          <a:p>
            <a:pPr lvl="1"/>
            <a:r>
              <a:rPr lang="en-US" altLang="en-US" sz="2200"/>
              <a:t>The relationship according to the above formula assumes that the yield changes are independent. </a:t>
            </a:r>
          </a:p>
          <a:p>
            <a:pPr lvl="1"/>
            <a:r>
              <a:rPr lang="en-US" altLang="en-US" sz="2200"/>
              <a:t>This means that losses incurred on one day are not related to the losses incurred the next day. </a:t>
            </a:r>
          </a:p>
          <a:p>
            <a:pPr lvl="1"/>
            <a:r>
              <a:rPr lang="en-US" altLang="en-US" sz="2200"/>
              <a:t>However, recent studies have indicated that this is not the case, but that shocks are autocorrelated in many markets over long periods of time.</a:t>
            </a:r>
          </a:p>
        </p:txBody>
      </p:sp>
    </p:spTree>
    <p:extLst>
      <p:ext uri="{BB962C8B-B14F-4D97-AF65-F5344CB8AC3E}">
        <p14:creationId xmlns:p14="http://schemas.microsoft.com/office/powerpoint/2010/main" val="2714337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81000" y="762000"/>
            <a:ext cx="8229600" cy="685800"/>
          </a:xfrm>
        </p:spPr>
        <p:txBody>
          <a:bodyPr>
            <a:normAutofit fontScale="90000"/>
          </a:bodyPr>
          <a:lstStyle/>
          <a:p>
            <a:r>
              <a:rPr lang="en-US" altLang="en-US"/>
              <a:t>Question 6 </a:t>
            </a:r>
          </a:p>
        </p:txBody>
      </p:sp>
      <p:sp>
        <p:nvSpPr>
          <p:cNvPr id="154627" name="Rectangle 3"/>
          <p:cNvSpPr>
            <a:spLocks noGrp="1" noChangeArrowheads="1"/>
          </p:cNvSpPr>
          <p:nvPr>
            <p:ph type="body" idx="1"/>
          </p:nvPr>
        </p:nvSpPr>
        <p:spPr>
          <a:xfrm>
            <a:off x="228600" y="1828800"/>
            <a:ext cx="8610600" cy="5943600"/>
          </a:xfrm>
        </p:spPr>
        <p:txBody>
          <a:bodyPr/>
          <a:lstStyle/>
          <a:p>
            <a:r>
              <a:rPr lang="en-US" altLang="en-US" sz="2400">
                <a:solidFill>
                  <a:srgbClr val="0000FF"/>
                </a:solidFill>
              </a:rPr>
              <a:t>The DEAR for a bank is $8,500.  What is the VAR for a 10-day period?  A 20-day period?</a:t>
            </a:r>
            <a:r>
              <a:rPr lang="en-US" altLang="en-US" sz="2600">
                <a:solidFill>
                  <a:srgbClr val="0000FF"/>
                </a:solidFill>
              </a:rPr>
              <a:t> </a:t>
            </a:r>
          </a:p>
          <a:p>
            <a:pPr lvl="1"/>
            <a:r>
              <a:rPr lang="en-US" altLang="en-US" sz="2200" i="1">
                <a:solidFill>
                  <a:srgbClr val="FF0000"/>
                </a:solidFill>
              </a:rPr>
              <a:t>For the 10-day period:</a:t>
            </a:r>
            <a:r>
              <a:rPr lang="en-US" altLang="en-US" sz="2200" i="1"/>
              <a:t> VAR = 8,500 x [10]½ = 8,500 x 3.1623 = $26,879.36                                                               </a:t>
            </a:r>
          </a:p>
          <a:p>
            <a:pPr lvl="1"/>
            <a:r>
              <a:rPr lang="en-US" altLang="en-US" sz="2200" i="1">
                <a:solidFill>
                  <a:srgbClr val="FF0000"/>
                </a:solidFill>
              </a:rPr>
              <a:t>For the 20-day period:</a:t>
            </a:r>
            <a:r>
              <a:rPr lang="en-US" altLang="en-US" sz="2200" i="1"/>
              <a:t> VAR = 8,500 x [20]½  = 8,500 x 4.4721 = $38,013.16</a:t>
            </a:r>
            <a:r>
              <a:rPr lang="en-US" altLang="en-US" sz="2200"/>
              <a:t> </a:t>
            </a:r>
          </a:p>
          <a:p>
            <a:pPr lvl="1">
              <a:buFont typeface="Wingdings" panose="05000000000000000000" pitchFamily="2" charset="2"/>
              <a:buNone/>
            </a:pPr>
            <a:endParaRPr lang="en-US" altLang="en-US" sz="2200" i="1">
              <a:solidFill>
                <a:srgbClr val="006600"/>
              </a:solidFill>
            </a:endParaRPr>
          </a:p>
          <a:p>
            <a:r>
              <a:rPr lang="en-US" altLang="en-US" sz="2400">
                <a:solidFill>
                  <a:srgbClr val="0000FF"/>
                </a:solidFill>
              </a:rPr>
              <a:t>Why is the VAR for a 20-day period not twice as much as that for a 10-day period? </a:t>
            </a:r>
          </a:p>
          <a:p>
            <a:pPr lvl="1"/>
            <a:r>
              <a:rPr lang="en-US" altLang="en-US" sz="2200"/>
              <a:t>The reason that VAR20 </a:t>
            </a:r>
            <a:r>
              <a:rPr lang="en-US" altLang="en-US" sz="2200">
                <a:sym typeface="Symbol" panose="05050102010706020507" pitchFamily="18" charset="2"/>
              </a:rPr>
              <a:t></a:t>
            </a:r>
            <a:r>
              <a:rPr lang="en-US" altLang="en-US" sz="2200"/>
              <a:t> (2 x VAR10) is because [20]½ </a:t>
            </a:r>
            <a:r>
              <a:rPr lang="en-US" altLang="en-US" sz="2200">
                <a:sym typeface="Symbol" panose="05050102010706020507" pitchFamily="18" charset="2"/>
              </a:rPr>
              <a:t></a:t>
            </a:r>
            <a:r>
              <a:rPr lang="en-US" altLang="en-US" sz="2200"/>
              <a:t> (2 x [10]½).  </a:t>
            </a:r>
          </a:p>
          <a:p>
            <a:pPr lvl="1"/>
            <a:r>
              <a:rPr lang="en-US" altLang="en-US" sz="2200"/>
              <a:t>The interpretation is that the daily effects of an adverse event become less as time moves farther away from the event</a:t>
            </a:r>
            <a:r>
              <a:rPr lang="en-US" altLang="en-US" sz="2200" i="1">
                <a:solidFill>
                  <a:srgbClr val="006600"/>
                </a:solidFill>
              </a:rPr>
              <a:t>.</a:t>
            </a:r>
          </a:p>
        </p:txBody>
      </p:sp>
    </p:spTree>
    <p:extLst>
      <p:ext uri="{BB962C8B-B14F-4D97-AF65-F5344CB8AC3E}">
        <p14:creationId xmlns:p14="http://schemas.microsoft.com/office/powerpoint/2010/main" val="21324918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381000" y="762000"/>
            <a:ext cx="8229600" cy="685800"/>
          </a:xfrm>
        </p:spPr>
        <p:txBody>
          <a:bodyPr>
            <a:normAutofit fontScale="90000"/>
          </a:bodyPr>
          <a:lstStyle/>
          <a:p>
            <a:r>
              <a:rPr lang="en-US" altLang="en-US"/>
              <a:t>Question 7 </a:t>
            </a:r>
          </a:p>
        </p:txBody>
      </p:sp>
      <p:sp>
        <p:nvSpPr>
          <p:cNvPr id="156675" name="Rectangle 3"/>
          <p:cNvSpPr>
            <a:spLocks noGrp="1" noChangeArrowheads="1"/>
          </p:cNvSpPr>
          <p:nvPr>
            <p:ph type="body" idx="1"/>
          </p:nvPr>
        </p:nvSpPr>
        <p:spPr>
          <a:xfrm>
            <a:off x="381000" y="1905000"/>
            <a:ext cx="8610600" cy="5791200"/>
          </a:xfrm>
        </p:spPr>
        <p:txBody>
          <a:bodyPr/>
          <a:lstStyle/>
          <a:p>
            <a:pPr marL="609600" indent="-609600"/>
            <a:r>
              <a:rPr lang="en-US" altLang="en-US" sz="2400" dirty="0">
                <a:solidFill>
                  <a:srgbClr val="0000FF"/>
                </a:solidFill>
              </a:rPr>
              <a:t>The mean change in the daily yields of a 15-year, zero-coupon bond has been five basis points (bps) over the past year with a standard deviation of 15 bps.  Use these data and assume the yield changes are normally distributed:</a:t>
            </a:r>
          </a:p>
          <a:p>
            <a:pPr marL="1371600" lvl="2" indent="-457200">
              <a:buClr>
                <a:srgbClr val="FF0000"/>
              </a:buClr>
              <a:buSzTx/>
              <a:buFont typeface="Wingdings" panose="05000000000000000000" pitchFamily="2" charset="2"/>
              <a:buAutoNum type="alphaLcParenR"/>
            </a:pPr>
            <a:r>
              <a:rPr lang="en-US" altLang="en-US" sz="2200" dirty="0">
                <a:solidFill>
                  <a:srgbClr val="FF0000"/>
                </a:solidFill>
              </a:rPr>
              <a:t>What is the highest yield change expected if a 90 percent confidence limit is required; that is, adverse moves will not occur more than one day in 20 ?</a:t>
            </a:r>
          </a:p>
          <a:p>
            <a:pPr marL="1752600" lvl="3" indent="-381000">
              <a:buClr>
                <a:srgbClr val="FF0000"/>
              </a:buClr>
              <a:buFont typeface="Wingdings" panose="05000000000000000000" pitchFamily="2" charset="2"/>
              <a:buChar char="l"/>
            </a:pPr>
            <a:r>
              <a:rPr lang="en-US" altLang="en-US" dirty="0"/>
              <a:t>If yield changes are normally distributed, 90 percent of the area of a normal distribution will be 1.65 standard deviations (1.65</a:t>
            </a:r>
            <a:r>
              <a:rPr lang="en-US" altLang="en-US" dirty="0">
                <a:sym typeface="Symbol" panose="05050102010706020507" pitchFamily="18" charset="2"/>
              </a:rPr>
              <a:t></a:t>
            </a:r>
            <a:r>
              <a:rPr lang="en-US" altLang="en-US" dirty="0"/>
              <a:t>) from the mean for a one-tailed distribution. </a:t>
            </a:r>
          </a:p>
          <a:p>
            <a:pPr marL="1752600" lvl="3" indent="-381000">
              <a:buClr>
                <a:srgbClr val="FF0000"/>
              </a:buClr>
              <a:buFont typeface="Wingdings" panose="05000000000000000000" pitchFamily="2" charset="2"/>
              <a:buChar char="l"/>
            </a:pPr>
            <a:r>
              <a:rPr lang="en-US" altLang="en-US" dirty="0"/>
              <a:t>In this example, it means 1.65 x 15 = 24.75 bps. Thus, the maximum adverse yield change expected for this zero-coupon bond is an increase of 24.75 basis points in interest rates.</a:t>
            </a:r>
            <a:r>
              <a:rPr lang="en-US" altLang="en-US" sz="1800" dirty="0"/>
              <a:t> </a:t>
            </a:r>
          </a:p>
        </p:txBody>
      </p:sp>
    </p:spTree>
    <p:extLst>
      <p:ext uri="{BB962C8B-B14F-4D97-AF65-F5344CB8AC3E}">
        <p14:creationId xmlns:p14="http://schemas.microsoft.com/office/powerpoint/2010/main" val="26732821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457200" y="838200"/>
            <a:ext cx="8229600" cy="685800"/>
          </a:xfrm>
        </p:spPr>
        <p:txBody>
          <a:bodyPr>
            <a:normAutofit fontScale="90000"/>
          </a:bodyPr>
          <a:lstStyle/>
          <a:p>
            <a:r>
              <a:rPr lang="en-US" altLang="en-US"/>
              <a:t>Question 7 </a:t>
            </a:r>
          </a:p>
        </p:txBody>
      </p:sp>
      <p:sp>
        <p:nvSpPr>
          <p:cNvPr id="155651" name="Rectangle 3"/>
          <p:cNvSpPr>
            <a:spLocks noGrp="1" noChangeArrowheads="1"/>
          </p:cNvSpPr>
          <p:nvPr>
            <p:ph type="body" idx="1"/>
          </p:nvPr>
        </p:nvSpPr>
        <p:spPr>
          <a:xfrm>
            <a:off x="183600" y="1981200"/>
            <a:ext cx="8534400" cy="5791200"/>
          </a:xfrm>
        </p:spPr>
        <p:txBody>
          <a:bodyPr>
            <a:normAutofit/>
          </a:bodyPr>
          <a:lstStyle/>
          <a:p>
            <a:pPr marL="1371600" lvl="2" indent="-457200">
              <a:buClr>
                <a:srgbClr val="FF0000"/>
              </a:buClr>
              <a:buSzTx/>
              <a:buFont typeface="Wingdings" panose="05000000000000000000" pitchFamily="2" charset="2"/>
              <a:buAutoNum type="alphaLcParenR" startAt="2"/>
            </a:pPr>
            <a:r>
              <a:rPr lang="en-US" altLang="en-US" sz="2800" dirty="0">
                <a:solidFill>
                  <a:srgbClr val="FF0000"/>
                </a:solidFill>
              </a:rPr>
              <a:t>What is the highest yield change expected if a 95 percent confidence limit is required?</a:t>
            </a:r>
          </a:p>
          <a:p>
            <a:pPr marL="1752600" lvl="3" indent="-381000">
              <a:buClr>
                <a:srgbClr val="FF0000"/>
              </a:buClr>
              <a:buFont typeface="Wingdings" panose="05000000000000000000" pitchFamily="2" charset="2"/>
              <a:buChar char="l"/>
            </a:pPr>
            <a:r>
              <a:rPr lang="en-US" altLang="en-US" sz="1800" dirty="0"/>
              <a:t>If a 95 percent confidence limit is required, then 95 percent of the area will be 1.96 standard deviations (1.96</a:t>
            </a:r>
            <a:r>
              <a:rPr lang="en-US" altLang="en-US" sz="1800" dirty="0">
                <a:sym typeface="Symbol" panose="05050102010706020507" pitchFamily="18" charset="2"/>
              </a:rPr>
              <a:t></a:t>
            </a:r>
            <a:r>
              <a:rPr lang="en-US" altLang="en-US" sz="1800" dirty="0"/>
              <a:t>) from the mean.  </a:t>
            </a:r>
          </a:p>
          <a:p>
            <a:pPr marL="1752600" lvl="3" indent="-381000">
              <a:buClr>
                <a:srgbClr val="FF0000"/>
              </a:buClr>
              <a:buFont typeface="Wingdings" panose="05000000000000000000" pitchFamily="2" charset="2"/>
              <a:buChar char="l"/>
            </a:pPr>
            <a:r>
              <a:rPr lang="en-US" altLang="en-US" sz="1800" dirty="0"/>
              <a:t>Thus, the maximum adverse yield change expected for this zero-coupon bond is an increase of 29.40 basis points (1.96 x 15) in interest rates</a:t>
            </a:r>
            <a:r>
              <a:rPr lang="en-US" altLang="en-US" sz="2400" dirty="0"/>
              <a:t>.</a:t>
            </a:r>
          </a:p>
        </p:txBody>
      </p:sp>
    </p:spTree>
    <p:extLst>
      <p:ext uri="{BB962C8B-B14F-4D97-AF65-F5344CB8AC3E}">
        <p14:creationId xmlns:p14="http://schemas.microsoft.com/office/powerpoint/2010/main" val="16146433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419100" y="914400"/>
            <a:ext cx="8229600" cy="685800"/>
          </a:xfrm>
        </p:spPr>
        <p:txBody>
          <a:bodyPr>
            <a:normAutofit fontScale="90000"/>
          </a:bodyPr>
          <a:lstStyle/>
          <a:p>
            <a:r>
              <a:rPr lang="en-US" altLang="en-US" dirty="0"/>
              <a:t>Question 8 </a:t>
            </a:r>
          </a:p>
        </p:txBody>
      </p:sp>
      <p:sp>
        <p:nvSpPr>
          <p:cNvPr id="157699" name="Rectangle 3"/>
          <p:cNvSpPr>
            <a:spLocks noGrp="1" noChangeArrowheads="1"/>
          </p:cNvSpPr>
          <p:nvPr>
            <p:ph type="body" idx="1"/>
          </p:nvPr>
        </p:nvSpPr>
        <p:spPr>
          <a:xfrm>
            <a:off x="228600" y="1828800"/>
            <a:ext cx="8610600" cy="5943600"/>
          </a:xfrm>
        </p:spPr>
        <p:txBody>
          <a:bodyPr/>
          <a:lstStyle/>
          <a:p>
            <a:r>
              <a:rPr lang="en-US" altLang="en-US" sz="2600" dirty="0">
                <a:solidFill>
                  <a:srgbClr val="0000FF"/>
                </a:solidFill>
              </a:rPr>
              <a:t>In what sense is </a:t>
            </a:r>
            <a:r>
              <a:rPr lang="en-US" altLang="en-US" sz="2600" i="1" dirty="0">
                <a:solidFill>
                  <a:srgbClr val="FF0000"/>
                </a:solidFill>
              </a:rPr>
              <a:t>duration</a:t>
            </a:r>
            <a:r>
              <a:rPr lang="en-US" altLang="en-US" sz="2600" dirty="0">
                <a:solidFill>
                  <a:srgbClr val="0000FF"/>
                </a:solidFill>
              </a:rPr>
              <a:t> a measure of market risk?</a:t>
            </a:r>
          </a:p>
          <a:p>
            <a:pPr lvl="1"/>
            <a:r>
              <a:rPr lang="en-US" altLang="en-US" sz="2200" dirty="0"/>
              <a:t>The market risk calculations typically are based on the trading portion of an FIs fixed-rate asset portfolio because these assets must reflect changes in value as market interest rates change.  </a:t>
            </a:r>
          </a:p>
          <a:p>
            <a:pPr lvl="1"/>
            <a:r>
              <a:rPr lang="en-US" altLang="en-US" sz="2200" dirty="0"/>
              <a:t>As such, duration or modified duration provides an easily measured and usable link between changes in the market interest rates and the market value of fixed-income assets.</a:t>
            </a:r>
          </a:p>
        </p:txBody>
      </p:sp>
    </p:spTree>
    <p:extLst>
      <p:ext uri="{BB962C8B-B14F-4D97-AF65-F5344CB8AC3E}">
        <p14:creationId xmlns:p14="http://schemas.microsoft.com/office/powerpoint/2010/main" val="2946094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457200" y="838200"/>
            <a:ext cx="8229600" cy="685800"/>
          </a:xfrm>
        </p:spPr>
        <p:txBody>
          <a:bodyPr>
            <a:normAutofit fontScale="90000"/>
          </a:bodyPr>
          <a:lstStyle/>
          <a:p>
            <a:r>
              <a:rPr lang="en-US" altLang="en-US" dirty="0"/>
              <a:t>Question 9 </a:t>
            </a:r>
          </a:p>
        </p:txBody>
      </p:sp>
      <p:sp>
        <p:nvSpPr>
          <p:cNvPr id="159747" name="Rectangle 3"/>
          <p:cNvSpPr>
            <a:spLocks noGrp="1" noChangeArrowheads="1"/>
          </p:cNvSpPr>
          <p:nvPr>
            <p:ph type="body" idx="1"/>
          </p:nvPr>
        </p:nvSpPr>
        <p:spPr>
          <a:xfrm>
            <a:off x="381000" y="1752600"/>
            <a:ext cx="8763000" cy="5791200"/>
          </a:xfrm>
        </p:spPr>
        <p:txBody>
          <a:bodyPr/>
          <a:lstStyle/>
          <a:p>
            <a:pPr marL="609600" indent="-609600">
              <a:lnSpc>
                <a:spcPct val="90000"/>
              </a:lnSpc>
            </a:pPr>
            <a:r>
              <a:rPr lang="en-US" altLang="en-US" sz="2400" dirty="0">
                <a:solidFill>
                  <a:srgbClr val="0000FF"/>
                </a:solidFill>
              </a:rPr>
              <a:t>Bank Alpha has an inventory of AAA-rated, 15-year zero-coupon bonds with a face value of $400 million.  The bonds currently are yielding 9.5% in the over-the-counter market:</a:t>
            </a:r>
          </a:p>
          <a:p>
            <a:pPr marL="1371600" lvl="2" indent="-457200">
              <a:lnSpc>
                <a:spcPct val="90000"/>
              </a:lnSpc>
              <a:buClr>
                <a:srgbClr val="FF0000"/>
              </a:buClr>
              <a:buSzTx/>
              <a:buFont typeface="Wingdings" panose="05000000000000000000" pitchFamily="2" charset="2"/>
              <a:buAutoNum type="alphaLcParenR"/>
            </a:pPr>
            <a:r>
              <a:rPr lang="en-US" altLang="en-US" sz="2200" dirty="0">
                <a:solidFill>
                  <a:srgbClr val="FF0000"/>
                </a:solidFill>
              </a:rPr>
              <a:t>What is the modified duration of these bonds?</a:t>
            </a:r>
          </a:p>
          <a:p>
            <a:pPr marL="1752600" lvl="3" indent="-381000">
              <a:lnSpc>
                <a:spcPct val="90000"/>
              </a:lnSpc>
              <a:buClr>
                <a:srgbClr val="FF0000"/>
              </a:buClr>
              <a:buFont typeface="Wingdings" panose="05000000000000000000" pitchFamily="2" charset="2"/>
              <a:buChar char="l"/>
            </a:pPr>
            <a:r>
              <a:rPr lang="en-US" altLang="en-US" dirty="0"/>
              <a:t>Modified duration = (MD) = D/(1 + r) = 15/(1.095) = -13.6986. </a:t>
            </a:r>
          </a:p>
          <a:p>
            <a:pPr marL="1371600" lvl="2" indent="-457200">
              <a:lnSpc>
                <a:spcPct val="90000"/>
              </a:lnSpc>
              <a:buClr>
                <a:srgbClr val="FF0000"/>
              </a:buClr>
              <a:buSzTx/>
              <a:buFont typeface="Wingdings" panose="05000000000000000000" pitchFamily="2" charset="2"/>
              <a:buAutoNum type="alphaLcParenR"/>
            </a:pPr>
            <a:r>
              <a:rPr lang="en-US" altLang="en-US" sz="2200" dirty="0">
                <a:solidFill>
                  <a:srgbClr val="FF0000"/>
                </a:solidFill>
              </a:rPr>
              <a:t>What is the price volatility if the potential adverse move in yields is 25 basis points?</a:t>
            </a:r>
          </a:p>
          <a:p>
            <a:pPr marL="1752600" lvl="3" indent="-381000">
              <a:lnSpc>
                <a:spcPct val="90000"/>
              </a:lnSpc>
              <a:buClr>
                <a:srgbClr val="FF0000"/>
              </a:buClr>
              <a:buFont typeface="Wingdings" panose="05000000000000000000" pitchFamily="2" charset="2"/>
              <a:buChar char="l"/>
            </a:pPr>
            <a:r>
              <a:rPr lang="en-US" altLang="en-US" dirty="0"/>
              <a:t>Price volatility = (-MD) x (potential adverse move in yield).</a:t>
            </a:r>
          </a:p>
          <a:p>
            <a:pPr marL="1752600" lvl="3" indent="-381000">
              <a:lnSpc>
                <a:spcPct val="90000"/>
              </a:lnSpc>
              <a:buClr>
                <a:srgbClr val="FF0000"/>
              </a:buClr>
              <a:buFont typeface="Wingdings" panose="05000000000000000000" pitchFamily="2" charset="2"/>
              <a:buNone/>
            </a:pPr>
            <a:r>
              <a:rPr lang="en-US" altLang="en-US" dirty="0"/>
              <a:t>			         = (-13.6986) x (.0025) = -0.03425 or -3.425% </a:t>
            </a:r>
          </a:p>
          <a:p>
            <a:pPr marL="1371600" lvl="2" indent="-457200">
              <a:lnSpc>
                <a:spcPct val="90000"/>
              </a:lnSpc>
              <a:buClr>
                <a:srgbClr val="FF0000"/>
              </a:buClr>
              <a:buSzTx/>
              <a:buFont typeface="Wingdings" panose="05000000000000000000" pitchFamily="2" charset="2"/>
              <a:buAutoNum type="alphaLcParenR"/>
            </a:pPr>
            <a:r>
              <a:rPr lang="en-US" altLang="en-US" sz="2000" dirty="0">
                <a:solidFill>
                  <a:srgbClr val="FF0000"/>
                </a:solidFill>
              </a:rPr>
              <a:t>What is the DEAR</a:t>
            </a:r>
            <a:r>
              <a:rPr lang="en-US" altLang="en-US" sz="2200" dirty="0">
                <a:solidFill>
                  <a:srgbClr val="FF0000"/>
                </a:solidFill>
              </a:rPr>
              <a:t>?</a:t>
            </a:r>
          </a:p>
          <a:p>
            <a:pPr marL="1752600" lvl="3" indent="-381000">
              <a:lnSpc>
                <a:spcPct val="90000"/>
              </a:lnSpc>
              <a:buClr>
                <a:srgbClr val="FF0000"/>
              </a:buClr>
              <a:buFont typeface="Wingdings" panose="05000000000000000000" pitchFamily="2" charset="2"/>
              <a:buChar char="l"/>
            </a:pPr>
            <a:r>
              <a:rPr lang="en-US" altLang="en-US" dirty="0"/>
              <a:t>Daily earnings at risk (DEAR) = ($ Value of position) x (Price volatility)</a:t>
            </a:r>
          </a:p>
          <a:p>
            <a:pPr marL="1752600" lvl="3" indent="-381000">
              <a:lnSpc>
                <a:spcPct val="90000"/>
              </a:lnSpc>
              <a:buClr>
                <a:srgbClr val="FF0000"/>
              </a:buClr>
              <a:buFont typeface="Wingdings" panose="05000000000000000000" pitchFamily="2" charset="2"/>
              <a:buChar char="l"/>
            </a:pPr>
            <a:r>
              <a:rPr lang="en-US" altLang="en-US" dirty="0"/>
              <a:t>Dollar value of position = 400/(1 + 0.095)15 = $102.5293 million </a:t>
            </a:r>
          </a:p>
          <a:p>
            <a:pPr marL="1752600" lvl="3" indent="-381000">
              <a:lnSpc>
                <a:spcPct val="90000"/>
              </a:lnSpc>
              <a:buClr>
                <a:srgbClr val="FF0000"/>
              </a:buClr>
              <a:buFont typeface="Wingdings" panose="05000000000000000000" pitchFamily="2" charset="2"/>
              <a:buChar char="l"/>
            </a:pPr>
            <a:r>
              <a:rPr lang="en-US" altLang="en-US" dirty="0"/>
              <a:t>DEAR = $102.5293499 million x -0.03425 =  -$3.5116 million </a:t>
            </a:r>
          </a:p>
        </p:txBody>
      </p:sp>
    </p:spTree>
    <p:extLst>
      <p:ext uri="{BB962C8B-B14F-4D97-AF65-F5344CB8AC3E}">
        <p14:creationId xmlns:p14="http://schemas.microsoft.com/office/powerpoint/2010/main" val="29108325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a:xfrm>
            <a:off x="361200" y="762000"/>
            <a:ext cx="8229600" cy="685800"/>
          </a:xfrm>
        </p:spPr>
        <p:txBody>
          <a:bodyPr>
            <a:normAutofit fontScale="90000"/>
          </a:bodyPr>
          <a:lstStyle/>
          <a:p>
            <a:r>
              <a:rPr lang="en-US" altLang="en-US"/>
              <a:t>Question 9 </a:t>
            </a:r>
          </a:p>
        </p:txBody>
      </p:sp>
      <p:sp>
        <p:nvSpPr>
          <p:cNvPr id="158723" name="Rectangle 3"/>
          <p:cNvSpPr>
            <a:spLocks noGrp="1" noChangeArrowheads="1"/>
          </p:cNvSpPr>
          <p:nvPr>
            <p:ph type="body" idx="1"/>
          </p:nvPr>
        </p:nvSpPr>
        <p:spPr>
          <a:xfrm>
            <a:off x="94500" y="1752600"/>
            <a:ext cx="8763000" cy="5791200"/>
          </a:xfrm>
        </p:spPr>
        <p:txBody>
          <a:bodyPr/>
          <a:lstStyle/>
          <a:p>
            <a:pPr marL="1371600" lvl="2" indent="-457200">
              <a:buClr>
                <a:srgbClr val="FF0000"/>
              </a:buClr>
              <a:buSzTx/>
              <a:buFont typeface="Wingdings" panose="05000000000000000000" pitchFamily="2" charset="2"/>
              <a:buAutoNum type="alphaLcParenR" startAt="4"/>
            </a:pPr>
            <a:r>
              <a:rPr lang="en-US" altLang="en-US" sz="2200" dirty="0">
                <a:solidFill>
                  <a:srgbClr val="FF0000"/>
                </a:solidFill>
              </a:rPr>
              <a:t>If the price volatility is based on a 90 percent confidence limit and a mean historical change in daily yields of 0.0 percent, what is the implied standard deviation of daily yield changes?</a:t>
            </a:r>
          </a:p>
          <a:p>
            <a:pPr marL="1752600" lvl="3" indent="-381000">
              <a:buClr>
                <a:srgbClr val="FF0000"/>
              </a:buClr>
              <a:buFont typeface="Wingdings" panose="05000000000000000000" pitchFamily="2" charset="2"/>
              <a:buChar char="l"/>
            </a:pPr>
            <a:r>
              <a:rPr lang="en-US" altLang="en-US" dirty="0"/>
              <a:t>The potential adverse move in yields (PAMY) = confidence limit value x standard deviation value.  </a:t>
            </a:r>
          </a:p>
          <a:p>
            <a:pPr marL="1752600" lvl="3" indent="-381000">
              <a:buClr>
                <a:srgbClr val="FF0000"/>
              </a:buClr>
              <a:buFont typeface="Wingdings" panose="05000000000000000000" pitchFamily="2" charset="2"/>
              <a:buChar char="l"/>
            </a:pPr>
            <a:r>
              <a:rPr lang="en-US" altLang="en-US" dirty="0"/>
              <a:t>Therefore, 25 basis points = 1.65 x </a:t>
            </a:r>
            <a:r>
              <a:rPr lang="en-US" altLang="en-US" dirty="0">
                <a:sym typeface="Symbol" panose="05050102010706020507" pitchFamily="18" charset="2"/>
              </a:rPr>
              <a:t></a:t>
            </a:r>
            <a:r>
              <a:rPr lang="en-US" altLang="en-US" dirty="0"/>
              <a:t>, and </a:t>
            </a:r>
            <a:r>
              <a:rPr lang="en-US" altLang="en-US" dirty="0">
                <a:sym typeface="Symbol" panose="05050102010706020507" pitchFamily="18" charset="2"/>
              </a:rPr>
              <a:t></a:t>
            </a:r>
            <a:r>
              <a:rPr lang="en-US" altLang="en-US" dirty="0"/>
              <a:t> = .0025/1.65 = 0.001515 or 15.15 basis points. </a:t>
            </a:r>
          </a:p>
        </p:txBody>
      </p:sp>
    </p:spTree>
    <p:extLst>
      <p:ext uri="{BB962C8B-B14F-4D97-AF65-F5344CB8AC3E}">
        <p14:creationId xmlns:p14="http://schemas.microsoft.com/office/powerpoint/2010/main" val="16271553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914400"/>
            <a:ext cx="8229600" cy="685800"/>
          </a:xfrm>
        </p:spPr>
        <p:txBody>
          <a:bodyPr>
            <a:normAutofit fontScale="90000"/>
          </a:bodyPr>
          <a:lstStyle/>
          <a:p>
            <a:r>
              <a:rPr lang="en-US" altLang="en-US" dirty="0"/>
              <a:t>Question 10 </a:t>
            </a:r>
          </a:p>
        </p:txBody>
      </p:sp>
      <p:sp>
        <p:nvSpPr>
          <p:cNvPr id="160771" name="Rectangle 3"/>
          <p:cNvSpPr>
            <a:spLocks noGrp="1" noChangeArrowheads="1"/>
          </p:cNvSpPr>
          <p:nvPr>
            <p:ph type="body" idx="1"/>
          </p:nvPr>
        </p:nvSpPr>
        <p:spPr>
          <a:xfrm>
            <a:off x="533400" y="1905000"/>
            <a:ext cx="8610600" cy="5943600"/>
          </a:xfrm>
        </p:spPr>
        <p:txBody>
          <a:bodyPr/>
          <a:lstStyle/>
          <a:p>
            <a:r>
              <a:rPr lang="en-US" altLang="en-US" sz="2400" dirty="0">
                <a:solidFill>
                  <a:srgbClr val="0000FF"/>
                </a:solidFill>
              </a:rPr>
              <a:t>Bank Two has a portfolio of bonds with a market value of $200 million.  The bonds have an estimated price volatility of 0.95 percent.  What are the DEAR and the 10-day VAR for these bonds?</a:t>
            </a:r>
          </a:p>
          <a:p>
            <a:pPr lvl="1"/>
            <a:r>
              <a:rPr lang="en-US" altLang="en-US" sz="2000" dirty="0">
                <a:solidFill>
                  <a:srgbClr val="FF0000"/>
                </a:solidFill>
              </a:rPr>
              <a:t>Daily earnings at risk (DEAR) =  ($ Value of position) x (Price volatility) </a:t>
            </a:r>
          </a:p>
          <a:p>
            <a:pPr lvl="1">
              <a:buFont typeface="Wingdings" panose="05000000000000000000" pitchFamily="2" charset="2"/>
              <a:buNone/>
            </a:pPr>
            <a:r>
              <a:rPr lang="en-US" altLang="en-US" sz="2000" dirty="0"/>
              <a:t>					       =  $200 million x 0.0095 </a:t>
            </a:r>
          </a:p>
          <a:p>
            <a:pPr lvl="1">
              <a:buFont typeface="Wingdings" panose="05000000000000000000" pitchFamily="2" charset="2"/>
              <a:buNone/>
            </a:pPr>
            <a:r>
              <a:rPr lang="en-US" altLang="en-US" sz="2000" dirty="0"/>
              <a:t>					       =  $1.9million, or $1,900,000</a:t>
            </a:r>
          </a:p>
          <a:p>
            <a:pPr lvl="1"/>
            <a:r>
              <a:rPr lang="en-US" altLang="en-US" sz="2000" dirty="0">
                <a:solidFill>
                  <a:srgbClr val="FF0000"/>
                </a:solidFill>
              </a:rPr>
              <a:t>Value at risk (VAR) =  DEAR x </a:t>
            </a:r>
            <a:r>
              <a:rPr lang="en-US" altLang="en-US" sz="2000" dirty="0">
                <a:solidFill>
                  <a:srgbClr val="FF0000"/>
                </a:solidFill>
                <a:sym typeface="Symbol" panose="05050102010706020507" pitchFamily="18" charset="2"/>
              </a:rPr>
              <a:t></a:t>
            </a:r>
            <a:r>
              <a:rPr lang="en-US" altLang="en-US" sz="2000" dirty="0">
                <a:solidFill>
                  <a:srgbClr val="FF0000"/>
                </a:solidFill>
              </a:rPr>
              <a:t>N =  $1,900,000 x </a:t>
            </a:r>
            <a:r>
              <a:rPr lang="en-US" altLang="en-US" sz="2000" dirty="0">
                <a:solidFill>
                  <a:srgbClr val="FF0000"/>
                </a:solidFill>
                <a:sym typeface="Symbol" panose="05050102010706020507" pitchFamily="18" charset="2"/>
              </a:rPr>
              <a:t></a:t>
            </a:r>
            <a:r>
              <a:rPr lang="en-US" altLang="en-US" sz="2000" dirty="0">
                <a:solidFill>
                  <a:srgbClr val="FF0000"/>
                </a:solidFill>
              </a:rPr>
              <a:t>10</a:t>
            </a:r>
          </a:p>
          <a:p>
            <a:pPr lvl="1">
              <a:buFont typeface="Wingdings" panose="05000000000000000000" pitchFamily="2" charset="2"/>
              <a:buNone/>
            </a:pPr>
            <a:r>
              <a:rPr lang="en-US" altLang="en-US" sz="2000" dirty="0"/>
              <a:t>				   =  $1,900,000 x 3.1623 =  $6,008,327.55 </a:t>
            </a:r>
          </a:p>
        </p:txBody>
      </p:sp>
    </p:spTree>
    <p:extLst>
      <p:ext uri="{BB962C8B-B14F-4D97-AF65-F5344CB8AC3E}">
        <p14:creationId xmlns:p14="http://schemas.microsoft.com/office/powerpoint/2010/main" val="41108687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388800" y="914400"/>
            <a:ext cx="8229600" cy="685800"/>
          </a:xfrm>
        </p:spPr>
        <p:txBody>
          <a:bodyPr>
            <a:normAutofit fontScale="90000"/>
          </a:bodyPr>
          <a:lstStyle/>
          <a:p>
            <a:r>
              <a:rPr lang="en-US" altLang="en-US" dirty="0"/>
              <a:t>Question 12 </a:t>
            </a:r>
          </a:p>
        </p:txBody>
      </p:sp>
      <p:sp>
        <p:nvSpPr>
          <p:cNvPr id="161795" name="Rectangle 3"/>
          <p:cNvSpPr>
            <a:spLocks noGrp="1" noChangeArrowheads="1"/>
          </p:cNvSpPr>
          <p:nvPr>
            <p:ph type="body" idx="1"/>
          </p:nvPr>
        </p:nvSpPr>
        <p:spPr>
          <a:xfrm>
            <a:off x="362400" y="1905000"/>
            <a:ext cx="8763000" cy="5943600"/>
          </a:xfrm>
        </p:spPr>
        <p:txBody>
          <a:bodyPr/>
          <a:lstStyle/>
          <a:p>
            <a:r>
              <a:rPr lang="en-US" altLang="en-US" sz="2400" dirty="0">
                <a:solidFill>
                  <a:srgbClr val="0000FF"/>
                </a:solidFill>
              </a:rPr>
              <a:t>Bank of Alaska’s stock portfolio has a market value of $10,000,000. The beta of the portfolio approximates the market portfolio, whose standard deviation (</a:t>
            </a:r>
            <a:r>
              <a:rPr lang="en-US" altLang="en-US" sz="2400" dirty="0">
                <a:solidFill>
                  <a:srgbClr val="0000FF"/>
                </a:solidFill>
                <a:sym typeface="Symbol" panose="05050102010706020507" pitchFamily="18" charset="2"/>
              </a:rPr>
              <a:t></a:t>
            </a:r>
            <a:r>
              <a:rPr lang="en-US" altLang="en-US" sz="2400" dirty="0">
                <a:solidFill>
                  <a:srgbClr val="0000FF"/>
                </a:solidFill>
              </a:rPr>
              <a:t>m) has been estimated at 1.5 percent. What is the 5-day VAR of this portfolio, using adverse rate changes in the 99th percentile ?</a:t>
            </a:r>
          </a:p>
          <a:p>
            <a:pPr lvl="1"/>
            <a:r>
              <a:rPr lang="en-US" altLang="en-US" sz="2000" dirty="0">
                <a:solidFill>
                  <a:srgbClr val="FF0000"/>
                </a:solidFill>
              </a:rPr>
              <a:t>DEAR = ($ Value of portfolio) x (2.33 x </a:t>
            </a:r>
            <a:r>
              <a:rPr lang="en-US" altLang="en-US" sz="2000" dirty="0">
                <a:solidFill>
                  <a:srgbClr val="FF0000"/>
                </a:solidFill>
                <a:sym typeface="Symbol" panose="05050102010706020507" pitchFamily="18" charset="2"/>
              </a:rPr>
              <a:t></a:t>
            </a:r>
            <a:r>
              <a:rPr lang="en-US" altLang="en-US" sz="2000" dirty="0">
                <a:solidFill>
                  <a:srgbClr val="FF0000"/>
                </a:solidFill>
              </a:rPr>
              <a:t>m ) = $10m x (2.33 x .015) </a:t>
            </a:r>
          </a:p>
          <a:p>
            <a:pPr lvl="1">
              <a:buFont typeface="Wingdings" panose="05000000000000000000" pitchFamily="2" charset="2"/>
              <a:buNone/>
            </a:pPr>
            <a:r>
              <a:rPr lang="en-US" altLang="en-US" sz="2000" dirty="0"/>
              <a:t>		         = $10m x .03495 = $0.3495m or $349,500 </a:t>
            </a:r>
          </a:p>
          <a:p>
            <a:pPr lvl="1">
              <a:buFont typeface="Wingdings" panose="05000000000000000000" pitchFamily="2" charset="2"/>
              <a:buNone/>
            </a:pPr>
            <a:r>
              <a:rPr lang="en-US" altLang="en-US" sz="2000" dirty="0"/>
              <a:t>					       </a:t>
            </a:r>
          </a:p>
          <a:p>
            <a:pPr lvl="1"/>
            <a:r>
              <a:rPr lang="en-US" altLang="en-US" sz="2000" dirty="0">
                <a:solidFill>
                  <a:srgbClr val="FF0000"/>
                </a:solidFill>
              </a:rPr>
              <a:t>VAR = $349,500 x </a:t>
            </a:r>
            <a:r>
              <a:rPr lang="en-US" altLang="en-US" sz="2000" dirty="0">
                <a:solidFill>
                  <a:srgbClr val="FF0000"/>
                </a:solidFill>
                <a:sym typeface="Symbol" panose="05050102010706020507" pitchFamily="18" charset="2"/>
              </a:rPr>
              <a:t></a:t>
            </a:r>
            <a:r>
              <a:rPr lang="en-US" altLang="en-US" sz="2000" dirty="0">
                <a:solidFill>
                  <a:srgbClr val="FF0000"/>
                </a:solidFill>
              </a:rPr>
              <a:t>5 = $349,500 x 2.2361 = $781,505.76</a:t>
            </a:r>
            <a:r>
              <a:rPr lang="en-US" altLang="en-US" sz="2000" dirty="0"/>
              <a:t> </a:t>
            </a:r>
            <a:endParaRPr lang="en-US" altLang="en-US" sz="2000" dirty="0">
              <a:solidFill>
                <a:srgbClr val="FF0000"/>
              </a:solidFill>
            </a:endParaRPr>
          </a:p>
          <a:p>
            <a:pPr lvl="1">
              <a:buFont typeface="Wingdings" panose="05000000000000000000" pitchFamily="2" charset="2"/>
              <a:buNone/>
            </a:pPr>
            <a:r>
              <a:rPr lang="en-US" altLang="en-US" sz="2000" dirty="0"/>
              <a:t>				</a:t>
            </a:r>
          </a:p>
        </p:txBody>
      </p:sp>
    </p:spTree>
    <p:extLst>
      <p:ext uri="{BB962C8B-B14F-4D97-AF65-F5344CB8AC3E}">
        <p14:creationId xmlns:p14="http://schemas.microsoft.com/office/powerpoint/2010/main" val="2085486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304800" y="914400"/>
            <a:ext cx="8229600" cy="685800"/>
          </a:xfrm>
        </p:spPr>
        <p:txBody>
          <a:bodyPr>
            <a:normAutofit fontScale="90000"/>
          </a:bodyPr>
          <a:lstStyle/>
          <a:p>
            <a:r>
              <a:rPr lang="en-US" altLang="en-US" dirty="0"/>
              <a:t>Question 15 </a:t>
            </a:r>
          </a:p>
        </p:txBody>
      </p:sp>
      <p:sp>
        <p:nvSpPr>
          <p:cNvPr id="162819" name="Rectangle 3"/>
          <p:cNvSpPr>
            <a:spLocks noGrp="1" noChangeArrowheads="1"/>
          </p:cNvSpPr>
          <p:nvPr>
            <p:ph type="body" idx="1"/>
          </p:nvPr>
        </p:nvSpPr>
        <p:spPr>
          <a:xfrm>
            <a:off x="416400" y="1828800"/>
            <a:ext cx="8610600" cy="5943600"/>
          </a:xfrm>
        </p:spPr>
        <p:txBody>
          <a:bodyPr/>
          <a:lstStyle/>
          <a:p>
            <a:r>
              <a:rPr lang="en-US" altLang="en-US" sz="2400" dirty="0">
                <a:solidFill>
                  <a:srgbClr val="0000FF"/>
                </a:solidFill>
              </a:rPr>
              <a:t>What are the advantages of using the back simulation approach to estimate market risk?</a:t>
            </a:r>
          </a:p>
          <a:p>
            <a:pPr lvl="1"/>
            <a:r>
              <a:rPr lang="en-US" altLang="en-US" sz="2000" dirty="0"/>
              <a:t>The advantages of the back simulation approach to estimating market risk are that (a) it is a simple process, (b) it does not require that asset returns be normally distributed, and (c) it does not require the calculation of correlations or standard deviations of returns.  </a:t>
            </a:r>
          </a:p>
          <a:p>
            <a:r>
              <a:rPr lang="en-US" altLang="en-US" sz="2400" dirty="0">
                <a:solidFill>
                  <a:srgbClr val="0000FF"/>
                </a:solidFill>
              </a:rPr>
              <a:t>Explain how this approach would be implemented?</a:t>
            </a:r>
          </a:p>
          <a:p>
            <a:pPr lvl="1"/>
            <a:r>
              <a:rPr lang="en-US" altLang="en-US" sz="2000" dirty="0"/>
              <a:t>Implementation requires the calculation of the value of the current portfolio of assets based on the prices or yields that were in place on each of the preceding 500 days (or some large sample of days).</a:t>
            </a:r>
            <a:endParaRPr lang="en-US" altLang="en-US" sz="2000" dirty="0">
              <a:solidFill>
                <a:srgbClr val="0000FF"/>
              </a:solidFill>
            </a:endParaRPr>
          </a:p>
          <a:p>
            <a:pPr lvl="1"/>
            <a:r>
              <a:rPr lang="en-US" altLang="en-US" sz="2000" dirty="0"/>
              <a:t>These data are rank-ordered from worst case to best and percentile limits are determined.  </a:t>
            </a:r>
          </a:p>
          <a:p>
            <a:pPr lvl="1"/>
            <a:r>
              <a:rPr lang="en-US" altLang="en-US" sz="2000" dirty="0"/>
              <a:t>For example, the five percent worst case provides an estimate with 95 percent confidence that the value of the portfolio will not fall more than this amount.</a:t>
            </a:r>
          </a:p>
        </p:txBody>
      </p:sp>
    </p:spTree>
    <p:extLst>
      <p:ext uri="{BB962C8B-B14F-4D97-AF65-F5344CB8AC3E}">
        <p14:creationId xmlns:p14="http://schemas.microsoft.com/office/powerpoint/2010/main" val="7173371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381000" y="914400"/>
            <a:ext cx="8229600" cy="685800"/>
          </a:xfrm>
        </p:spPr>
        <p:txBody>
          <a:bodyPr>
            <a:normAutofit fontScale="90000"/>
          </a:bodyPr>
          <a:lstStyle/>
          <a:p>
            <a:r>
              <a:rPr lang="en-US" altLang="en-US" dirty="0"/>
              <a:t>Question 17 </a:t>
            </a:r>
          </a:p>
        </p:txBody>
      </p:sp>
      <p:sp>
        <p:nvSpPr>
          <p:cNvPr id="163843" name="Rectangle 3"/>
          <p:cNvSpPr>
            <a:spLocks noGrp="1" noChangeArrowheads="1"/>
          </p:cNvSpPr>
          <p:nvPr>
            <p:ph type="body" idx="1"/>
          </p:nvPr>
        </p:nvSpPr>
        <p:spPr>
          <a:xfrm>
            <a:off x="457200" y="1828800"/>
            <a:ext cx="8610600" cy="5943600"/>
          </a:xfrm>
        </p:spPr>
        <p:txBody>
          <a:bodyPr/>
          <a:lstStyle/>
          <a:p>
            <a:r>
              <a:rPr lang="en-US" altLang="en-US" sz="2400" dirty="0">
                <a:solidFill>
                  <a:srgbClr val="0000FF"/>
                </a:solidFill>
              </a:rPr>
              <a:t>What is the </a:t>
            </a:r>
            <a:r>
              <a:rPr lang="en-US" altLang="en-US" sz="2400" i="1" dirty="0">
                <a:solidFill>
                  <a:srgbClr val="FF0000"/>
                </a:solidFill>
              </a:rPr>
              <a:t>primary disadvantage</a:t>
            </a:r>
            <a:r>
              <a:rPr lang="en-US" altLang="en-US" sz="2400" dirty="0">
                <a:solidFill>
                  <a:srgbClr val="0000FF"/>
                </a:solidFill>
              </a:rPr>
              <a:t> to the back simulation approach in measuring market risk?</a:t>
            </a:r>
            <a:r>
              <a:rPr lang="en-US" altLang="en-US" sz="2600" dirty="0">
                <a:solidFill>
                  <a:srgbClr val="0000FF"/>
                </a:solidFill>
              </a:rPr>
              <a:t>  </a:t>
            </a:r>
          </a:p>
          <a:p>
            <a:pPr lvl="1"/>
            <a:r>
              <a:rPr lang="en-US" altLang="en-US" sz="2000" dirty="0"/>
              <a:t>The primary disadvantage of the back simulation approach is the confidence level contained in the number of days over which the analysis is performed.  </a:t>
            </a:r>
          </a:p>
          <a:p>
            <a:r>
              <a:rPr lang="en-US" altLang="en-US" sz="2400" dirty="0">
                <a:solidFill>
                  <a:srgbClr val="0000FF"/>
                </a:solidFill>
              </a:rPr>
              <a:t>What </a:t>
            </a:r>
            <a:r>
              <a:rPr lang="en-US" altLang="en-US" sz="2400" i="1" dirty="0">
                <a:solidFill>
                  <a:srgbClr val="0000FF"/>
                </a:solidFill>
              </a:rPr>
              <a:t>affect</a:t>
            </a:r>
            <a:r>
              <a:rPr lang="en-US" altLang="en-US" sz="2400" dirty="0">
                <a:solidFill>
                  <a:srgbClr val="0000FF"/>
                </a:solidFill>
              </a:rPr>
              <a:t> does the inclusion of more observation days have as a remedy for this disadvantage?</a:t>
            </a:r>
          </a:p>
          <a:p>
            <a:pPr lvl="1"/>
            <a:r>
              <a:rPr lang="en-US" altLang="en-US" sz="2000" dirty="0"/>
              <a:t>Further, all observation days typically are given equal weight, a treatment that may not reflect accurately changes in markets.  </a:t>
            </a:r>
          </a:p>
          <a:p>
            <a:pPr lvl="1"/>
            <a:r>
              <a:rPr lang="en-US" altLang="en-US" sz="2000" dirty="0"/>
              <a:t>As a result, the VAR number may be biased upward or downward depending on how markets are trending.</a:t>
            </a:r>
          </a:p>
          <a:p>
            <a:r>
              <a:rPr lang="en-US" altLang="en-US" sz="2400" dirty="0">
                <a:solidFill>
                  <a:srgbClr val="0000FF"/>
                </a:solidFill>
              </a:rPr>
              <a:t>What </a:t>
            </a:r>
            <a:r>
              <a:rPr lang="en-US" altLang="en-US" sz="2400" i="1" dirty="0">
                <a:solidFill>
                  <a:srgbClr val="FF0000"/>
                </a:solidFill>
              </a:rPr>
              <a:t>other remedies</a:t>
            </a:r>
            <a:r>
              <a:rPr lang="en-US" altLang="en-US" sz="2400" dirty="0">
                <a:solidFill>
                  <a:srgbClr val="0000FF"/>
                </a:solidFill>
              </a:rPr>
              <a:t> are possible to deal with the disadvantage ?</a:t>
            </a:r>
          </a:p>
          <a:p>
            <a:pPr lvl="1"/>
            <a:r>
              <a:rPr lang="en-US" altLang="en-US" sz="2000" dirty="0"/>
              <a:t>Possible adjustments to the analysis would be to give more weight to more recent observations, or to use Monte Carlo simulation techniques.</a:t>
            </a:r>
          </a:p>
        </p:txBody>
      </p:sp>
    </p:spTree>
    <p:extLst>
      <p:ext uri="{BB962C8B-B14F-4D97-AF65-F5344CB8AC3E}">
        <p14:creationId xmlns:p14="http://schemas.microsoft.com/office/powerpoint/2010/main" val="296527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a:xfrm>
            <a:off x="403200" y="838200"/>
            <a:ext cx="8229600" cy="685800"/>
          </a:xfrm>
        </p:spPr>
        <p:txBody>
          <a:bodyPr>
            <a:normAutofit fontScale="90000"/>
          </a:bodyPr>
          <a:lstStyle/>
          <a:p>
            <a:r>
              <a:rPr lang="en-US" altLang="en-US" dirty="0"/>
              <a:t>Question 18 </a:t>
            </a:r>
          </a:p>
        </p:txBody>
      </p:sp>
      <p:sp>
        <p:nvSpPr>
          <p:cNvPr id="165891" name="Rectangle 3"/>
          <p:cNvSpPr>
            <a:spLocks noGrp="1" noChangeArrowheads="1"/>
          </p:cNvSpPr>
          <p:nvPr>
            <p:ph type="body" idx="1"/>
          </p:nvPr>
        </p:nvSpPr>
        <p:spPr>
          <a:xfrm>
            <a:off x="403200" y="1676400"/>
            <a:ext cx="8610600" cy="5943600"/>
          </a:xfrm>
        </p:spPr>
        <p:txBody>
          <a:bodyPr/>
          <a:lstStyle/>
          <a:p>
            <a:r>
              <a:rPr lang="en-US" altLang="en-US" sz="2400" dirty="0">
                <a:solidFill>
                  <a:srgbClr val="0000FF"/>
                </a:solidFill>
              </a:rPr>
              <a:t>How is </a:t>
            </a:r>
            <a:r>
              <a:rPr lang="en-US" altLang="en-US" sz="2400" i="1" dirty="0">
                <a:solidFill>
                  <a:srgbClr val="FF0000"/>
                </a:solidFill>
              </a:rPr>
              <a:t>Monte Carlo simulation</a:t>
            </a:r>
            <a:r>
              <a:rPr lang="en-US" altLang="en-US" sz="2400" dirty="0">
                <a:solidFill>
                  <a:srgbClr val="0000FF"/>
                </a:solidFill>
              </a:rPr>
              <a:t> useful in addressing the disadvantages of back simulation? What is the </a:t>
            </a:r>
            <a:r>
              <a:rPr lang="en-US" altLang="en-US" sz="2400" i="1" dirty="0">
                <a:solidFill>
                  <a:srgbClr val="FF0000"/>
                </a:solidFill>
              </a:rPr>
              <a:t>primary statistical assumption</a:t>
            </a:r>
            <a:r>
              <a:rPr lang="en-US" altLang="en-US" sz="2400" dirty="0">
                <a:solidFill>
                  <a:srgbClr val="0000FF"/>
                </a:solidFill>
              </a:rPr>
              <a:t> underlying its use? </a:t>
            </a:r>
          </a:p>
          <a:p>
            <a:pPr lvl="1"/>
            <a:r>
              <a:rPr lang="en-US" altLang="en-US" sz="2000" dirty="0"/>
              <a:t>Monte Carlo simulation can be used to generate additional observations that more closely capture the statistical characteristics of recent experience.  </a:t>
            </a:r>
          </a:p>
          <a:p>
            <a:pPr lvl="1"/>
            <a:r>
              <a:rPr lang="en-US" altLang="en-US" sz="2000" dirty="0"/>
              <a:t>The generating process is based on the historical variance-covariance matrix of FX changes.  </a:t>
            </a:r>
          </a:p>
          <a:p>
            <a:pPr lvl="1"/>
            <a:r>
              <a:rPr lang="en-US" altLang="en-US" sz="2000" dirty="0"/>
              <a:t>The values in this matrix are multiplied by random numbers that produce results that pattern closely the actual observations of recent historic experience.  </a:t>
            </a:r>
          </a:p>
        </p:txBody>
      </p:sp>
    </p:spTree>
    <p:extLst>
      <p:ext uri="{BB962C8B-B14F-4D97-AF65-F5344CB8AC3E}">
        <p14:creationId xmlns:p14="http://schemas.microsoft.com/office/powerpoint/2010/main" val="8154233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571500" y="874200"/>
            <a:ext cx="8229600" cy="685800"/>
          </a:xfrm>
        </p:spPr>
        <p:txBody>
          <a:bodyPr>
            <a:normAutofit fontScale="90000"/>
          </a:bodyPr>
          <a:lstStyle/>
          <a:p>
            <a:r>
              <a:rPr lang="en-US" altLang="en-US"/>
              <a:t>Question 19 </a:t>
            </a:r>
          </a:p>
        </p:txBody>
      </p:sp>
      <p:sp>
        <p:nvSpPr>
          <p:cNvPr id="164867" name="Rectangle 3"/>
          <p:cNvSpPr>
            <a:spLocks noGrp="1" noChangeArrowheads="1"/>
          </p:cNvSpPr>
          <p:nvPr>
            <p:ph type="body" idx="1"/>
          </p:nvPr>
        </p:nvSpPr>
        <p:spPr>
          <a:xfrm>
            <a:off x="457200" y="1905000"/>
            <a:ext cx="8610600" cy="5943600"/>
          </a:xfrm>
        </p:spPr>
        <p:txBody>
          <a:bodyPr/>
          <a:lstStyle/>
          <a:p>
            <a:r>
              <a:rPr lang="en-US" altLang="en-US" sz="2400" dirty="0">
                <a:solidFill>
                  <a:srgbClr val="0000FF"/>
                </a:solidFill>
              </a:rPr>
              <a:t>In the BIS Standardized Framework for regulating risk exposure for the fixed-income portfolios of banks, what do the terms </a:t>
            </a:r>
            <a:r>
              <a:rPr lang="en-US" altLang="en-US" sz="2400" i="1" dirty="0">
                <a:solidFill>
                  <a:srgbClr val="FF0000"/>
                </a:solidFill>
              </a:rPr>
              <a:t>specific risk</a:t>
            </a:r>
            <a:r>
              <a:rPr lang="en-US" altLang="en-US" sz="2400" dirty="0">
                <a:solidFill>
                  <a:srgbClr val="0000FF"/>
                </a:solidFill>
              </a:rPr>
              <a:t> and </a:t>
            </a:r>
            <a:r>
              <a:rPr lang="en-US" altLang="en-US" sz="2400" i="1" dirty="0">
                <a:solidFill>
                  <a:srgbClr val="FF0000"/>
                </a:solidFill>
              </a:rPr>
              <a:t>general market risk</a:t>
            </a:r>
            <a:r>
              <a:rPr lang="en-US" altLang="en-US" sz="2400" dirty="0">
                <a:solidFill>
                  <a:srgbClr val="0000FF"/>
                </a:solidFill>
              </a:rPr>
              <a:t> mean? </a:t>
            </a:r>
          </a:p>
          <a:p>
            <a:pPr lvl="1"/>
            <a:r>
              <a:rPr lang="en-US" altLang="en-US" sz="2000" i="1" dirty="0">
                <a:solidFill>
                  <a:srgbClr val="006600"/>
                </a:solidFill>
              </a:rPr>
              <a:t>Specific risk</a:t>
            </a:r>
            <a:r>
              <a:rPr lang="en-US" altLang="en-US" sz="2000" dirty="0"/>
              <a:t> is the risk unique to the issuing party for long-term bonds in the trading portfolio of a financial institution. </a:t>
            </a:r>
          </a:p>
          <a:p>
            <a:pPr lvl="1"/>
            <a:r>
              <a:rPr lang="en-US" altLang="en-US" sz="2000" i="1" dirty="0">
                <a:solidFill>
                  <a:srgbClr val="006600"/>
                </a:solidFill>
              </a:rPr>
              <a:t>Specific risk</a:t>
            </a:r>
            <a:r>
              <a:rPr lang="en-US" altLang="en-US" sz="2000" dirty="0"/>
              <a:t> measures the decline in the liquidity or credit risk quality of the portfolio.  </a:t>
            </a:r>
          </a:p>
          <a:p>
            <a:pPr lvl="1"/>
            <a:r>
              <a:rPr lang="en-US" altLang="en-US" sz="2000" i="1" dirty="0">
                <a:solidFill>
                  <a:srgbClr val="006600"/>
                </a:solidFill>
              </a:rPr>
              <a:t>General market risk</a:t>
            </a:r>
            <a:r>
              <a:rPr lang="en-US" altLang="en-US" sz="2000" dirty="0"/>
              <a:t> measures reflect the product of duration and possible interest rate shocks to determine the sensitivity of the portfolio to market rate movements.</a:t>
            </a:r>
          </a:p>
        </p:txBody>
      </p:sp>
    </p:spTree>
    <p:extLst>
      <p:ext uri="{BB962C8B-B14F-4D97-AF65-F5344CB8AC3E}">
        <p14:creationId xmlns:p14="http://schemas.microsoft.com/office/powerpoint/2010/main" val="14978048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428400" y="990600"/>
            <a:ext cx="8229600" cy="685800"/>
          </a:xfrm>
        </p:spPr>
        <p:txBody>
          <a:bodyPr>
            <a:normAutofit fontScale="90000"/>
          </a:bodyPr>
          <a:lstStyle/>
          <a:p>
            <a:r>
              <a:rPr lang="en-US" altLang="en-US" dirty="0"/>
              <a:t>Question 19 </a:t>
            </a:r>
          </a:p>
        </p:txBody>
      </p:sp>
      <p:sp>
        <p:nvSpPr>
          <p:cNvPr id="167939" name="Rectangle 3"/>
          <p:cNvSpPr>
            <a:spLocks noGrp="1" noChangeArrowheads="1"/>
          </p:cNvSpPr>
          <p:nvPr>
            <p:ph type="body" idx="1"/>
          </p:nvPr>
        </p:nvSpPr>
        <p:spPr>
          <a:xfrm>
            <a:off x="457200" y="1828800"/>
            <a:ext cx="8610600" cy="5943600"/>
          </a:xfrm>
        </p:spPr>
        <p:txBody>
          <a:bodyPr/>
          <a:lstStyle/>
          <a:p>
            <a:r>
              <a:rPr lang="en-US" altLang="en-US" sz="2400" dirty="0">
                <a:solidFill>
                  <a:srgbClr val="0000FF"/>
                </a:solidFill>
              </a:rPr>
              <a:t>Why does the </a:t>
            </a:r>
            <a:r>
              <a:rPr lang="en-US" altLang="en-US" sz="2400" i="1" dirty="0">
                <a:solidFill>
                  <a:srgbClr val="FF0000"/>
                </a:solidFill>
              </a:rPr>
              <a:t>capital charge</a:t>
            </a:r>
            <a:r>
              <a:rPr lang="en-US" altLang="en-US" sz="2400" dirty="0">
                <a:solidFill>
                  <a:srgbClr val="0000FF"/>
                </a:solidFill>
              </a:rPr>
              <a:t> for general market risk tend to underestimate the true interest rate or price risk exposure? </a:t>
            </a:r>
          </a:p>
          <a:p>
            <a:pPr lvl="1"/>
            <a:r>
              <a:rPr lang="en-US" altLang="en-US" sz="2000" dirty="0"/>
              <a:t>The </a:t>
            </a:r>
            <a:r>
              <a:rPr lang="en-US" altLang="en-US" sz="2000" i="1" dirty="0">
                <a:solidFill>
                  <a:srgbClr val="006600"/>
                </a:solidFill>
              </a:rPr>
              <a:t>capital charge</a:t>
            </a:r>
            <a:r>
              <a:rPr lang="en-US" altLang="en-US" sz="2000" dirty="0"/>
              <a:t> for market risk tends to underestimate interest rate risk because of (a) maturity timing differences in offsetting securities in the same time band, and (b) basis point risk for different risk assets that may not be affected in a similar manner by interest rate changes.  </a:t>
            </a:r>
          </a:p>
          <a:p>
            <a:pPr lvl="1"/>
            <a:r>
              <a:rPr lang="en-US" altLang="en-US" sz="2000" dirty="0"/>
              <a:t>Thus the </a:t>
            </a:r>
            <a:r>
              <a:rPr lang="en-US" altLang="en-US" sz="2000" i="1" dirty="0">
                <a:solidFill>
                  <a:srgbClr val="006600"/>
                </a:solidFill>
              </a:rPr>
              <a:t>capital charges</a:t>
            </a:r>
            <a:r>
              <a:rPr lang="en-US" altLang="en-US" sz="2000" dirty="0"/>
              <a:t> may be adjusted for basis risk.</a:t>
            </a:r>
          </a:p>
          <a:p>
            <a:r>
              <a:rPr lang="en-US" altLang="en-US" sz="2400" dirty="0">
                <a:solidFill>
                  <a:srgbClr val="0000FF"/>
                </a:solidFill>
              </a:rPr>
              <a:t>What </a:t>
            </a:r>
            <a:r>
              <a:rPr lang="en-US" altLang="en-US" sz="2400" i="1" dirty="0">
                <a:solidFill>
                  <a:srgbClr val="FF0000"/>
                </a:solidFill>
              </a:rPr>
              <a:t>additional offsets</a:t>
            </a:r>
            <a:r>
              <a:rPr lang="en-US" altLang="en-US" sz="2400" dirty="0">
                <a:solidFill>
                  <a:srgbClr val="0000FF"/>
                </a:solidFill>
              </a:rPr>
              <a:t>, or </a:t>
            </a:r>
            <a:r>
              <a:rPr lang="en-US" altLang="en-US" sz="2400" i="1" dirty="0">
                <a:solidFill>
                  <a:srgbClr val="FF0000"/>
                </a:solidFill>
              </a:rPr>
              <a:t>disallowance factors</a:t>
            </a:r>
            <a:r>
              <a:rPr lang="en-US" altLang="en-US" sz="2400" dirty="0">
                <a:solidFill>
                  <a:srgbClr val="0000FF"/>
                </a:solidFill>
              </a:rPr>
              <a:t>, are included in the analysis? </a:t>
            </a:r>
          </a:p>
          <a:p>
            <a:pPr lvl="1"/>
            <a:r>
              <a:rPr lang="en-US" altLang="en-US" sz="2000" dirty="0"/>
              <a:t>These </a:t>
            </a:r>
            <a:r>
              <a:rPr lang="en-US" altLang="en-US" sz="2000" i="1" dirty="0">
                <a:solidFill>
                  <a:srgbClr val="006600"/>
                </a:solidFill>
              </a:rPr>
              <a:t>adjustments</a:t>
            </a:r>
            <a:r>
              <a:rPr lang="en-US" altLang="en-US" sz="2000" dirty="0"/>
              <a:t> also reflect the use of excess positions in one time zone to partially offset positions in another time band.  </a:t>
            </a:r>
          </a:p>
          <a:p>
            <a:pPr lvl="1">
              <a:buFont typeface="Wingdings" panose="05000000000000000000" pitchFamily="2" charset="2"/>
              <a:buNone/>
            </a:pPr>
            <a:r>
              <a:rPr lang="en-US" altLang="en-US" sz="2400" dirty="0"/>
              <a:t>  </a:t>
            </a:r>
          </a:p>
        </p:txBody>
      </p:sp>
    </p:spTree>
    <p:extLst>
      <p:ext uri="{BB962C8B-B14F-4D97-AF65-F5344CB8AC3E}">
        <p14:creationId xmlns:p14="http://schemas.microsoft.com/office/powerpoint/2010/main" val="19986272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381000" y="1005000"/>
            <a:ext cx="8229600" cy="685800"/>
          </a:xfrm>
        </p:spPr>
        <p:txBody>
          <a:bodyPr>
            <a:normAutofit fontScale="90000"/>
          </a:bodyPr>
          <a:lstStyle/>
          <a:p>
            <a:r>
              <a:rPr lang="en-US" altLang="en-US" dirty="0"/>
              <a:t>Question 21 </a:t>
            </a:r>
          </a:p>
        </p:txBody>
      </p:sp>
      <p:sp>
        <p:nvSpPr>
          <p:cNvPr id="168963" name="Rectangle 3"/>
          <p:cNvSpPr>
            <a:spLocks noGrp="1" noChangeArrowheads="1"/>
          </p:cNvSpPr>
          <p:nvPr>
            <p:ph type="body" idx="1"/>
          </p:nvPr>
        </p:nvSpPr>
        <p:spPr>
          <a:xfrm>
            <a:off x="381000" y="1676400"/>
            <a:ext cx="8610600" cy="5943600"/>
          </a:xfrm>
        </p:spPr>
        <p:txBody>
          <a:bodyPr/>
          <a:lstStyle/>
          <a:p>
            <a:r>
              <a:rPr lang="en-US" altLang="en-US" sz="2400" dirty="0">
                <a:solidFill>
                  <a:srgbClr val="0000FF"/>
                </a:solidFill>
              </a:rPr>
              <a:t>Explain how the capital charge for foreign exchange risk is calculated in the BIS Standardized model.  If an FI has an $80 million long position in Euros, a $40 million short position in British pounds, and a $20 million long position in Swiss francs, what would be the capital charge required against FX market risk? </a:t>
            </a:r>
          </a:p>
          <a:p>
            <a:pPr lvl="1"/>
            <a:r>
              <a:rPr lang="en-US" altLang="en-US" sz="2000" dirty="0"/>
              <a:t>Total long position = $80 m of Euros + $20 m of Swiss franks = $100 million</a:t>
            </a:r>
          </a:p>
          <a:p>
            <a:pPr lvl="1"/>
            <a:r>
              <a:rPr lang="en-US" altLang="en-US" sz="2000" dirty="0"/>
              <a:t>Total short position = $40 million British pounds</a:t>
            </a:r>
          </a:p>
          <a:p>
            <a:pPr lvl="1"/>
            <a:r>
              <a:rPr lang="en-US" altLang="en-US" sz="2000" dirty="0"/>
              <a:t>Higher of long or short position = $100 million</a:t>
            </a:r>
          </a:p>
          <a:p>
            <a:pPr lvl="1"/>
            <a:r>
              <a:rPr lang="en-US" altLang="en-US" sz="2000" dirty="0"/>
              <a:t>Capital charge = 0.08 x $100 = $8 million</a:t>
            </a:r>
          </a:p>
          <a:p>
            <a:pPr lvl="1">
              <a:buFont typeface="Wingdings" panose="05000000000000000000" pitchFamily="2" charset="2"/>
              <a:buNone/>
            </a:pPr>
            <a:r>
              <a:rPr lang="en-US" altLang="en-US" sz="2400" dirty="0"/>
              <a:t>  </a:t>
            </a:r>
          </a:p>
        </p:txBody>
      </p:sp>
    </p:spTree>
    <p:extLst>
      <p:ext uri="{BB962C8B-B14F-4D97-AF65-F5344CB8AC3E}">
        <p14:creationId xmlns:p14="http://schemas.microsoft.com/office/powerpoint/2010/main" val="30799476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381000" y="990600"/>
            <a:ext cx="8229600" cy="685800"/>
          </a:xfrm>
        </p:spPr>
        <p:txBody>
          <a:bodyPr>
            <a:normAutofit fontScale="90000"/>
          </a:bodyPr>
          <a:lstStyle/>
          <a:p>
            <a:r>
              <a:rPr lang="en-US" altLang="en-US" dirty="0"/>
              <a:t>Question 23 (a)</a:t>
            </a:r>
          </a:p>
        </p:txBody>
      </p:sp>
      <p:sp>
        <p:nvSpPr>
          <p:cNvPr id="169987" name="Rectangle 3"/>
          <p:cNvSpPr>
            <a:spLocks noGrp="1" noChangeArrowheads="1"/>
          </p:cNvSpPr>
          <p:nvPr>
            <p:ph type="body" idx="1"/>
          </p:nvPr>
        </p:nvSpPr>
        <p:spPr>
          <a:xfrm>
            <a:off x="381000" y="1752600"/>
            <a:ext cx="8610600" cy="5943600"/>
          </a:xfrm>
        </p:spPr>
        <p:txBody>
          <a:bodyPr/>
          <a:lstStyle/>
          <a:p>
            <a:r>
              <a:rPr lang="en-US" altLang="en-US" sz="2400" dirty="0">
                <a:solidFill>
                  <a:srgbClr val="0000FF"/>
                </a:solidFill>
              </a:rPr>
              <a:t>What conditions were introduced by BIS in 1998 to allow large banks to use internally generated models for the measurement of market risk? </a:t>
            </a:r>
          </a:p>
          <a:p>
            <a:pPr lvl="1"/>
            <a:r>
              <a:rPr lang="en-US" altLang="en-US" sz="2000" dirty="0"/>
              <a:t>Large banks are allowed to utilize internally generated models to measure market risk after receiving approval from the regulators.</a:t>
            </a:r>
          </a:p>
          <a:p>
            <a:pPr lvl="1"/>
            <a:r>
              <a:rPr lang="en-US" altLang="en-US" sz="2000" dirty="0"/>
              <a:t>The models must consider a 99 percent confidence level, the minimum holding period for VAR estimates is 10 days, and the average estimated VAR will be multiplied by a minimum factor of 3.</a:t>
            </a:r>
          </a:p>
          <a:p>
            <a:pPr lvl="1"/>
            <a:r>
              <a:rPr lang="en-US" altLang="en-US" sz="2000" dirty="0"/>
              <a:t>Further, the minimum capital charge must be the higher of the previous day’s VAR or the average VAR over the previous 60 days.  Thus calculation of the capital charge is more conservative.</a:t>
            </a:r>
          </a:p>
        </p:txBody>
      </p:sp>
    </p:spTree>
    <p:extLst>
      <p:ext uri="{BB962C8B-B14F-4D97-AF65-F5344CB8AC3E}">
        <p14:creationId xmlns:p14="http://schemas.microsoft.com/office/powerpoint/2010/main" val="3855648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366600" y="838200"/>
            <a:ext cx="8229600" cy="685800"/>
          </a:xfrm>
        </p:spPr>
        <p:txBody>
          <a:bodyPr>
            <a:normAutofit fontScale="90000"/>
          </a:bodyPr>
          <a:lstStyle/>
          <a:p>
            <a:r>
              <a:rPr lang="en-US" altLang="en-US" dirty="0"/>
              <a:t>Question 23 (b)</a:t>
            </a:r>
          </a:p>
        </p:txBody>
      </p:sp>
      <p:sp>
        <p:nvSpPr>
          <p:cNvPr id="171011" name="Rectangle 3"/>
          <p:cNvSpPr>
            <a:spLocks noGrp="1" noChangeArrowheads="1"/>
          </p:cNvSpPr>
          <p:nvPr>
            <p:ph type="body" idx="1"/>
          </p:nvPr>
        </p:nvSpPr>
        <p:spPr>
          <a:xfrm>
            <a:off x="381000" y="1981200"/>
            <a:ext cx="8610600" cy="5943600"/>
          </a:xfrm>
        </p:spPr>
        <p:txBody>
          <a:bodyPr/>
          <a:lstStyle/>
          <a:p>
            <a:r>
              <a:rPr lang="en-US" altLang="en-US" sz="2400" dirty="0">
                <a:solidFill>
                  <a:srgbClr val="0000FF"/>
                </a:solidFill>
              </a:rPr>
              <a:t>What types of capital can be held to meet the capital charge requirements? </a:t>
            </a:r>
          </a:p>
          <a:p>
            <a:pPr lvl="1"/>
            <a:r>
              <a:rPr lang="en-US" altLang="en-US" sz="2000" dirty="0"/>
              <a:t>However, FIs are allowed to hold three types of capital to meet this more conservative requirement:</a:t>
            </a:r>
          </a:p>
          <a:p>
            <a:pPr lvl="1"/>
            <a:r>
              <a:rPr lang="en-US" altLang="en-US" sz="2000" i="1" dirty="0">
                <a:solidFill>
                  <a:srgbClr val="006600"/>
                </a:solidFill>
              </a:rPr>
              <a:t>Tier I</a:t>
            </a:r>
            <a:r>
              <a:rPr lang="en-US" altLang="en-US" sz="2000" dirty="0"/>
              <a:t> capital includes common equity and retained earnings.</a:t>
            </a:r>
          </a:p>
          <a:p>
            <a:pPr lvl="1"/>
            <a:r>
              <a:rPr lang="en-US" altLang="en-US" sz="2000" i="1" dirty="0">
                <a:solidFill>
                  <a:srgbClr val="006600"/>
                </a:solidFill>
              </a:rPr>
              <a:t>Tier II</a:t>
            </a:r>
            <a:r>
              <a:rPr lang="en-US" altLang="en-US" sz="2000" dirty="0"/>
              <a:t> capital includes long-term subordinated debt with a maturity of over five years.</a:t>
            </a:r>
          </a:p>
          <a:p>
            <a:pPr lvl="1"/>
            <a:r>
              <a:rPr lang="en-US" altLang="en-US" sz="2000" i="1" dirty="0">
                <a:solidFill>
                  <a:srgbClr val="006600"/>
                </a:solidFill>
              </a:rPr>
              <a:t>Tier III</a:t>
            </a:r>
            <a:r>
              <a:rPr lang="en-US" altLang="en-US" sz="2000" dirty="0"/>
              <a:t> capital includes short-term subordinated debt with a maturity of at least two years .  </a:t>
            </a:r>
          </a:p>
          <a:p>
            <a:pPr lvl="1">
              <a:buFont typeface="Wingdings" panose="05000000000000000000" pitchFamily="2" charset="2"/>
              <a:buNone/>
            </a:pPr>
            <a:r>
              <a:rPr lang="en-US" altLang="en-US" sz="2000" dirty="0"/>
              <a:t>  </a:t>
            </a:r>
          </a:p>
        </p:txBody>
      </p:sp>
    </p:spTree>
    <p:extLst>
      <p:ext uri="{BB962C8B-B14F-4D97-AF65-F5344CB8AC3E}">
        <p14:creationId xmlns:p14="http://schemas.microsoft.com/office/powerpoint/2010/main" val="278781468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1375</TotalTime>
  <Words>3327</Words>
  <Application>Microsoft Office PowerPoint</Application>
  <PresentationFormat>On-screen Show (4:3)</PresentationFormat>
  <Paragraphs>335</Paragraphs>
  <Slides>49</Slides>
  <Notes>26</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0</vt:i4>
      </vt:variant>
      <vt:variant>
        <vt:lpstr>Slide Titles</vt:lpstr>
      </vt:variant>
      <vt:variant>
        <vt:i4>49</vt:i4>
      </vt:variant>
    </vt:vector>
  </HeadingPairs>
  <TitlesOfParts>
    <vt:vector size="56" baseType="lpstr">
      <vt:lpstr>Arial</vt:lpstr>
      <vt:lpstr>Microsoft YaHei</vt:lpstr>
      <vt:lpstr>Century Gothic</vt:lpstr>
      <vt:lpstr>Wingdings</vt:lpstr>
      <vt:lpstr>Times New Roman</vt:lpstr>
      <vt:lpstr>Symbol</vt:lpstr>
      <vt:lpstr>Retrospect</vt:lpstr>
      <vt:lpstr>PowerPoint Presentation</vt:lpstr>
      <vt:lpstr>PowerPoint Presentation</vt:lpstr>
      <vt:lpstr>PowerPoint Presentation</vt:lpstr>
      <vt:lpstr>PowerPoint Presentation</vt:lpstr>
      <vt:lpstr>PowerPoint Presentation</vt:lpstr>
      <vt:lpstr>Question 1 </vt:lpstr>
      <vt:lpstr>Question 2 </vt:lpstr>
      <vt:lpstr>Question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 4 </vt:lpstr>
      <vt:lpstr>Question 4 </vt:lpstr>
      <vt:lpstr>Question 5 </vt:lpstr>
      <vt:lpstr>Question 5 </vt:lpstr>
      <vt:lpstr>Question 6 </vt:lpstr>
      <vt:lpstr>Question 7 </vt:lpstr>
      <vt:lpstr>Question 7 </vt:lpstr>
      <vt:lpstr>Question 8 </vt:lpstr>
      <vt:lpstr>Question 9 </vt:lpstr>
      <vt:lpstr>Question 9 </vt:lpstr>
      <vt:lpstr>Question 10 </vt:lpstr>
      <vt:lpstr>Question 12 </vt:lpstr>
      <vt:lpstr>Question 15 </vt:lpstr>
      <vt:lpstr>Question 17 </vt:lpstr>
      <vt:lpstr>Question 18 </vt:lpstr>
      <vt:lpstr>Question 19 </vt:lpstr>
      <vt:lpstr>Question 19 </vt:lpstr>
      <vt:lpstr>Question 21 </vt:lpstr>
      <vt:lpstr>Question 23 (a)</vt:lpstr>
      <vt:lpstr>Question 23 (b)</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KeStanton</dc:creator>
  <cp:lastModifiedBy>Thanachote R</cp:lastModifiedBy>
  <cp:revision>141</cp:revision>
  <cp:lastPrinted>1601-01-01T00:00:00Z</cp:lastPrinted>
  <dcterms:created xsi:type="dcterms:W3CDTF">2010-06-14T15:44:52Z</dcterms:created>
  <dcterms:modified xsi:type="dcterms:W3CDTF">2015-09-06T04:22:02Z</dcterms:modified>
</cp:coreProperties>
</file>