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doc" ContentType="application/msword"/>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1"/>
  </p:notesMasterIdLst>
  <p:sldIdLst>
    <p:sldId id="706" r:id="rId2"/>
    <p:sldId id="714" r:id="rId3"/>
    <p:sldId id="700" r:id="rId4"/>
    <p:sldId id="709" r:id="rId5"/>
    <p:sldId id="635" r:id="rId6"/>
    <p:sldId id="636" r:id="rId7"/>
    <p:sldId id="637" r:id="rId8"/>
    <p:sldId id="732" r:id="rId9"/>
    <p:sldId id="638" r:id="rId10"/>
    <p:sldId id="641" r:id="rId11"/>
    <p:sldId id="642" r:id="rId12"/>
    <p:sldId id="643" r:id="rId13"/>
    <p:sldId id="730" r:id="rId14"/>
    <p:sldId id="731" r:id="rId15"/>
    <p:sldId id="726" r:id="rId16"/>
    <p:sldId id="725" r:id="rId17"/>
    <p:sldId id="710" r:id="rId18"/>
    <p:sldId id="727" r:id="rId19"/>
    <p:sldId id="733" r:id="rId20"/>
    <p:sldId id="734" r:id="rId21"/>
    <p:sldId id="735" r:id="rId22"/>
    <p:sldId id="736" r:id="rId23"/>
    <p:sldId id="719" r:id="rId24"/>
    <p:sldId id="644" r:id="rId25"/>
    <p:sldId id="648" r:id="rId26"/>
    <p:sldId id="649" r:id="rId27"/>
    <p:sldId id="650" r:id="rId28"/>
    <p:sldId id="711" r:id="rId29"/>
    <p:sldId id="712" r:id="rId30"/>
    <p:sldId id="646" r:id="rId31"/>
    <p:sldId id="728" r:id="rId32"/>
    <p:sldId id="720" r:id="rId33"/>
    <p:sldId id="651" r:id="rId34"/>
    <p:sldId id="652" r:id="rId35"/>
    <p:sldId id="729" r:id="rId36"/>
    <p:sldId id="721" r:id="rId37"/>
    <p:sldId id="658" r:id="rId38"/>
    <p:sldId id="659" r:id="rId39"/>
    <p:sldId id="662" r:id="rId40"/>
    <p:sldId id="665" r:id="rId41"/>
    <p:sldId id="743" r:id="rId42"/>
    <p:sldId id="744" r:id="rId43"/>
    <p:sldId id="745" r:id="rId44"/>
    <p:sldId id="737" r:id="rId45"/>
    <p:sldId id="738" r:id="rId46"/>
    <p:sldId id="739" r:id="rId47"/>
    <p:sldId id="740" r:id="rId48"/>
    <p:sldId id="741" r:id="rId49"/>
    <p:sldId id="742" r:id="rId50"/>
  </p:sldIdLst>
  <p:sldSz cx="9144000" cy="6858000" type="screen4x3"/>
  <p:notesSz cx="7099300" cy="10234613"/>
  <p:defaultTex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CCECFF"/>
    <a:srgbClr val="9966FF"/>
    <a:srgbClr val="9999FF"/>
    <a:srgbClr val="6600CC"/>
    <a:srgbClr val="FF99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5620"/>
    <p:restoredTop sz="93519" autoAdjust="0"/>
  </p:normalViewPr>
  <p:slideViewPr>
    <p:cSldViewPr>
      <p:cViewPr>
        <p:scale>
          <a:sx n="66" d="100"/>
          <a:sy n="66" d="100"/>
        </p:scale>
        <p:origin x="-1272" y="-15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60" d="100"/>
          <a:sy n="60" d="100"/>
        </p:scale>
        <p:origin x="-2916" y="-90"/>
      </p:cViewPr>
      <p:guideLst>
        <p:guide orient="horz" pos="3223"/>
        <p:guide pos="2236"/>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85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5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a:defRPr sz="1300">
                <a:latin typeface="Arial" pitchFamily="34" charset="0"/>
              </a:defRPr>
            </a:lvl1pPr>
          </a:lstStyle>
          <a:p>
            <a:pPr>
              <a:defRPr/>
            </a:pPr>
            <a:endParaRPr lang="th-TH"/>
          </a:p>
        </p:txBody>
      </p:sp>
      <p:sp>
        <p:nvSpPr>
          <p:cNvPr id="56324" name="Rectangle 4"/>
          <p:cNvSpPr>
            <a:spLocks noGrp="1" noRot="1" noChangeAspect="1" noChangeArrowheads="1" noTextEdit="1"/>
          </p:cNvSpPr>
          <p:nvPr>
            <p:ph type="sldImg" idx="2"/>
          </p:nvPr>
        </p:nvSpPr>
        <p:spPr bwMode="auto">
          <a:xfrm>
            <a:off x="990600" y="768350"/>
            <a:ext cx="5118100" cy="3836988"/>
          </a:xfrm>
          <a:prstGeom prst="rect">
            <a:avLst/>
          </a:prstGeom>
          <a:noFill/>
          <a:ln w="9525">
            <a:solidFill>
              <a:srgbClr val="000000"/>
            </a:solidFill>
            <a:miter lim="800000"/>
            <a:headEnd/>
            <a:tailEnd/>
          </a:ln>
        </p:spPr>
      </p:sp>
      <p:sp>
        <p:nvSpPr>
          <p:cNvPr id="12186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th-TH" noProof="0" smtClean="0"/>
              <a:t>Click to edit Master text styles</a:t>
            </a:r>
          </a:p>
          <a:p>
            <a:pPr lvl="1"/>
            <a:r>
              <a:rPr lang="th-TH" noProof="0" smtClean="0"/>
              <a:t>Second level</a:t>
            </a:r>
          </a:p>
          <a:p>
            <a:pPr lvl="2"/>
            <a:r>
              <a:rPr lang="th-TH" noProof="0" smtClean="0"/>
              <a:t>Third level</a:t>
            </a:r>
          </a:p>
          <a:p>
            <a:pPr lvl="3"/>
            <a:r>
              <a:rPr lang="th-TH" noProof="0" smtClean="0"/>
              <a:t>Fourth level</a:t>
            </a:r>
          </a:p>
          <a:p>
            <a:pPr lvl="4"/>
            <a:r>
              <a:rPr lang="th-TH" noProof="0" smtClean="0"/>
              <a:t>Fifth level</a:t>
            </a:r>
          </a:p>
        </p:txBody>
      </p:sp>
      <p:sp>
        <p:nvSpPr>
          <p:cNvPr id="12186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6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a:defRPr sz="1300">
                <a:latin typeface="Arial" pitchFamily="34" charset="0"/>
              </a:defRPr>
            </a:lvl1pPr>
          </a:lstStyle>
          <a:p>
            <a:pPr>
              <a:defRPr/>
            </a:pPr>
            <a:fld id="{8C2A600A-85AE-49E6-A274-89E03923E2D8}" type="slidenum">
              <a:rPr lang="en-US"/>
              <a:pPr>
                <a:defRPr/>
              </a:pPr>
              <a:t>‹#›</a:t>
            </a:fld>
            <a:endParaRPr lang="th-TH"/>
          </a:p>
        </p:txBody>
      </p:sp>
    </p:spTree>
    <p:extLst>
      <p:ext uri="{BB962C8B-B14F-4D97-AF65-F5344CB8AC3E}">
        <p14:creationId xmlns="" xmlns:p14="http://schemas.microsoft.com/office/powerpoint/2010/main" val="12714100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EB4EC1F-952A-4967-9D4D-FE5F19D822CC}" type="slidenum">
              <a:rPr lang="en-US" smtClean="0">
                <a:latin typeface="Arial" charset="0"/>
              </a:rPr>
              <a:pPr/>
              <a:t>1</a:t>
            </a:fld>
            <a:endParaRPr lang="th-TH" smtClean="0">
              <a:latin typeface="Arial" charset="0"/>
            </a:endParaRPr>
          </a:p>
        </p:txBody>
      </p:sp>
      <p:sp>
        <p:nvSpPr>
          <p:cNvPr id="57347" name="Rectangle 2"/>
          <p:cNvSpPr>
            <a:spLocks noGrp="1" noRot="1" noChangeAspect="1" noChangeArrowheads="1" noTextEdit="1"/>
          </p:cNvSpPr>
          <p:nvPr>
            <p:ph type="sldImg"/>
          </p:nvPr>
        </p:nvSpPr>
        <p:spPr>
          <a:xfrm>
            <a:off x="992188" y="768350"/>
            <a:ext cx="5116512" cy="3836988"/>
          </a:xfrm>
          <a:ln/>
        </p:spPr>
      </p:sp>
      <p:sp>
        <p:nvSpPr>
          <p:cNvPr id="57348" name="Rectangle 3"/>
          <p:cNvSpPr>
            <a:spLocks noGrp="1" noChangeArrowheads="1"/>
          </p:cNvSpPr>
          <p:nvPr>
            <p:ph type="body" idx="1"/>
          </p:nvPr>
        </p:nvSpPr>
        <p:spPr>
          <a:noFill/>
          <a:ln/>
        </p:spPr>
        <p:txBody>
          <a:bodyPr/>
          <a:lstStyle/>
          <a:p>
            <a:pPr eaLnBrk="1" hangingPunct="1"/>
            <a:endParaRPr lang="en-US" sz="1800" dirty="0"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8C2A600A-85AE-49E6-A274-89E03923E2D8}" type="slidenum">
              <a:rPr lang="en-US" smtClean="0"/>
              <a:pPr>
                <a:defRPr/>
              </a:pPr>
              <a:t>3</a:t>
            </a:fld>
            <a:endParaRPr lang="th-T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8C2A600A-85AE-49E6-A274-89E03923E2D8}" type="slidenum">
              <a:rPr lang="en-US" smtClean="0"/>
              <a:pPr>
                <a:defRPr/>
              </a:pPr>
              <a:t>15</a:t>
            </a:fld>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8C2A600A-85AE-49E6-A274-89E03923E2D8}" type="slidenum">
              <a:rPr lang="en-US" smtClean="0"/>
              <a:pPr>
                <a:defRPr/>
              </a:pPr>
              <a:t>18</a:t>
            </a:fld>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BB84D61-030D-45BE-9777-8D85535EB623}"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68F6332E-930F-42B1-B675-286CEB270BD9}" type="slidenum">
              <a:rPr lang="en-US"/>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BD34A93-0DED-443E-87C2-8735EA67B903}" type="slidenum">
              <a:rPr lang="en-US"/>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681C4A3-390D-4C55-B8D4-312D38504B48}" type="slidenum">
              <a:rPr lang="en-US"/>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th-TH"/>
          </a:p>
        </p:txBody>
      </p:sp>
      <p:sp>
        <p:nvSpPr>
          <p:cNvPr id="8" name="Rectangle 5"/>
          <p:cNvSpPr>
            <a:spLocks noGrp="1" noChangeArrowheads="1"/>
          </p:cNvSpPr>
          <p:nvPr>
            <p:ph type="ftr" sz="quarter" idx="11"/>
          </p:nvPr>
        </p:nvSpPr>
        <p:spPr>
          <a:ln/>
        </p:spPr>
        <p:txBody>
          <a:bodyPr/>
          <a:lstStyle>
            <a:lvl1pPr>
              <a:defRPr/>
            </a:lvl1pPr>
          </a:lstStyle>
          <a:p>
            <a:pPr>
              <a:defRPr/>
            </a:pPr>
            <a:endParaRPr lang="th-TH"/>
          </a:p>
        </p:txBody>
      </p:sp>
      <p:sp>
        <p:nvSpPr>
          <p:cNvPr id="9" name="Rectangle 6"/>
          <p:cNvSpPr>
            <a:spLocks noGrp="1" noChangeArrowheads="1"/>
          </p:cNvSpPr>
          <p:nvPr>
            <p:ph type="sldNum" sz="quarter" idx="12"/>
          </p:nvPr>
        </p:nvSpPr>
        <p:spPr>
          <a:ln/>
        </p:spPr>
        <p:txBody>
          <a:bodyPr/>
          <a:lstStyle>
            <a:lvl1pPr>
              <a:defRPr/>
            </a:lvl1pPr>
          </a:lstStyle>
          <a:p>
            <a:pPr>
              <a:defRPr/>
            </a:pPr>
            <a:fld id="{19584D5D-18DD-4492-97EA-4FAE83B521E6}" type="slidenum">
              <a:rPr lang="en-US"/>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th-TH"/>
          </a:p>
        </p:txBody>
      </p:sp>
      <p:sp>
        <p:nvSpPr>
          <p:cNvPr id="4" name="Rectangle 5"/>
          <p:cNvSpPr>
            <a:spLocks noGrp="1" noChangeArrowheads="1"/>
          </p:cNvSpPr>
          <p:nvPr>
            <p:ph type="ftr" sz="quarter" idx="11"/>
          </p:nvPr>
        </p:nvSpPr>
        <p:spPr>
          <a:ln/>
        </p:spPr>
        <p:txBody>
          <a:bodyPr/>
          <a:lstStyle>
            <a:lvl1pPr>
              <a:defRPr/>
            </a:lvl1pPr>
          </a:lstStyle>
          <a:p>
            <a:pPr>
              <a:defRPr/>
            </a:pPr>
            <a:endParaRPr lang="th-TH"/>
          </a:p>
        </p:txBody>
      </p:sp>
      <p:sp>
        <p:nvSpPr>
          <p:cNvPr id="5" name="Rectangle 6"/>
          <p:cNvSpPr>
            <a:spLocks noGrp="1" noChangeArrowheads="1"/>
          </p:cNvSpPr>
          <p:nvPr>
            <p:ph type="sldNum" sz="quarter" idx="12"/>
          </p:nvPr>
        </p:nvSpPr>
        <p:spPr>
          <a:ln/>
        </p:spPr>
        <p:txBody>
          <a:bodyPr/>
          <a:lstStyle>
            <a:lvl1pPr>
              <a:defRPr/>
            </a:lvl1pPr>
          </a:lstStyle>
          <a:p>
            <a:pPr>
              <a:defRPr/>
            </a:pPr>
            <a:fld id="{9EBF53B9-AAC2-4B66-AED7-90AD834B6AC9}" type="slidenum">
              <a:rPr lang="en-US"/>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th-TH"/>
          </a:p>
        </p:txBody>
      </p:sp>
      <p:sp>
        <p:nvSpPr>
          <p:cNvPr id="3" name="Rectangle 5"/>
          <p:cNvSpPr>
            <a:spLocks noGrp="1" noChangeArrowheads="1"/>
          </p:cNvSpPr>
          <p:nvPr>
            <p:ph type="ftr" sz="quarter" idx="11"/>
          </p:nvPr>
        </p:nvSpPr>
        <p:spPr>
          <a:ln/>
        </p:spPr>
        <p:txBody>
          <a:bodyPr/>
          <a:lstStyle>
            <a:lvl1pPr>
              <a:defRPr/>
            </a:lvl1pPr>
          </a:lstStyle>
          <a:p>
            <a:pPr>
              <a:defRPr/>
            </a:pPr>
            <a:endParaRPr lang="th-TH"/>
          </a:p>
        </p:txBody>
      </p:sp>
      <p:sp>
        <p:nvSpPr>
          <p:cNvPr id="4" name="Rectangle 6"/>
          <p:cNvSpPr>
            <a:spLocks noGrp="1" noChangeArrowheads="1"/>
          </p:cNvSpPr>
          <p:nvPr>
            <p:ph type="sldNum" sz="quarter" idx="12"/>
          </p:nvPr>
        </p:nvSpPr>
        <p:spPr>
          <a:ln/>
        </p:spPr>
        <p:txBody>
          <a:bodyPr/>
          <a:lstStyle>
            <a:lvl1pPr>
              <a:defRPr/>
            </a:lvl1pPr>
          </a:lstStyle>
          <a:p>
            <a:pPr>
              <a:defRPr/>
            </a:pPr>
            <a:fld id="{6DB93F55-32E2-4B50-B612-72119EDAC3B2}" type="slidenum">
              <a:rPr lang="en-US"/>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4F980844-933B-4D79-8D8A-5C72427C7ACC}" type="slidenum">
              <a:rPr lang="en-US"/>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067B779-4446-4001-B182-22DE213DF74A}" type="slidenum">
              <a:rPr lang="en-US"/>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C9E5FE20-1F7A-4B55-A95B-16419DB5EB2C}" type="slidenum">
              <a:rPr lang="en-US"/>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1FB99C2-8D35-4E79-817A-8626E1D9389F}" type="slidenum">
              <a:rPr lang="en-US"/>
              <a:pPr>
                <a:defRPr/>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981200"/>
            <a:ext cx="8229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7200" y="4000500"/>
            <a:ext cx="8229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ftr" sz="quarter"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5C768C5B-A909-4D8C-80FC-3A56D3AA8FFE}" type="slidenum">
              <a:rPr lang="en-US"/>
              <a:pPr>
                <a:defRPr/>
              </a:pPr>
              <a:t>‹#›</a:t>
            </a:fld>
            <a:endParaRPr lang="en-US"/>
          </a:p>
        </p:txBody>
      </p:sp>
      <p:sp>
        <p:nvSpPr>
          <p:cNvPr id="7" name="Rectangle 16"/>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th-TH"/>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th-TH"/>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450C5B07-FCF6-437B-BDD0-E272BC994D59}" type="slidenum">
              <a:rPr lang="en-US"/>
              <a:pPr>
                <a:defRPr/>
              </a:pPr>
              <a:t>‹#›</a:t>
            </a:fld>
            <a:endParaRPr lang="th-TH"/>
          </a:p>
        </p:txBody>
      </p:sp>
      <p:pic>
        <p:nvPicPr>
          <p:cNvPr id="1031" name="Picture 10"/>
          <p:cNvPicPr>
            <a:picLocks noChangeAspect="1" noChangeArrowheads="1"/>
          </p:cNvPicPr>
          <p:nvPr userDrawn="1"/>
        </p:nvPicPr>
        <p:blipFill>
          <a:blip r:embed="rId14" cstate="print"/>
          <a:srcRect/>
          <a:stretch>
            <a:fillRect/>
          </a:stretch>
        </p:blipFill>
        <p:spPr bwMode="auto">
          <a:xfrm>
            <a:off x="0" y="6248400"/>
            <a:ext cx="2590800" cy="609600"/>
          </a:xfrm>
          <a:prstGeom prst="rect">
            <a:avLst/>
          </a:prstGeom>
          <a:noFill/>
          <a:ln w="9525">
            <a:noFill/>
            <a:miter lim="800000"/>
            <a:headEnd/>
            <a:tailEnd/>
          </a:ln>
        </p:spPr>
      </p:pic>
      <p:pic>
        <p:nvPicPr>
          <p:cNvPr id="1032" name="Picture 11" descr="logo"/>
          <p:cNvPicPr>
            <a:picLocks noChangeAspect="1" noChangeArrowheads="1"/>
          </p:cNvPicPr>
          <p:nvPr userDrawn="1"/>
        </p:nvPicPr>
        <p:blipFill>
          <a:blip r:embed="rId15" cstate="print"/>
          <a:srcRect/>
          <a:stretch>
            <a:fillRect/>
          </a:stretch>
        </p:blipFill>
        <p:spPr bwMode="auto">
          <a:xfrm>
            <a:off x="0" y="6251575"/>
            <a:ext cx="685800" cy="606425"/>
          </a:xfrm>
          <a:prstGeom prst="rect">
            <a:avLst/>
          </a:prstGeom>
          <a:solidFill>
            <a:schemeClr val="accent1"/>
          </a:solid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hf hdr="0" ftr="0" dt="0"/>
  <p:txStyles>
    <p:titleStyle>
      <a:lvl1pPr algn="ctr" rtl="0" eaLnBrk="0" fontAlgn="base" hangingPunct="0">
        <a:spcBef>
          <a:spcPct val="0"/>
        </a:spcBef>
        <a:spcAft>
          <a:spcPct val="0"/>
        </a:spcAft>
        <a:defRPr sz="4400">
          <a:solidFill>
            <a:srgbClr val="CC0000"/>
          </a:solidFill>
          <a:latin typeface="+mj-lt"/>
          <a:ea typeface="+mj-ea"/>
          <a:cs typeface="+mj-cs"/>
        </a:defRPr>
      </a:lvl1pPr>
      <a:lvl2pPr algn="ctr" rtl="0" eaLnBrk="0" fontAlgn="base" hangingPunct="0">
        <a:spcBef>
          <a:spcPct val="0"/>
        </a:spcBef>
        <a:spcAft>
          <a:spcPct val="0"/>
        </a:spcAft>
        <a:defRPr sz="4400">
          <a:solidFill>
            <a:srgbClr val="CC0000"/>
          </a:solidFill>
          <a:latin typeface="Arial" pitchFamily="34" charset="0"/>
          <a:cs typeface="Angsana New" pitchFamily="18" charset="-34"/>
        </a:defRPr>
      </a:lvl2pPr>
      <a:lvl3pPr algn="ctr" rtl="0" eaLnBrk="0" fontAlgn="base" hangingPunct="0">
        <a:spcBef>
          <a:spcPct val="0"/>
        </a:spcBef>
        <a:spcAft>
          <a:spcPct val="0"/>
        </a:spcAft>
        <a:defRPr sz="4400">
          <a:solidFill>
            <a:srgbClr val="CC0000"/>
          </a:solidFill>
          <a:latin typeface="Arial" pitchFamily="34" charset="0"/>
          <a:cs typeface="Angsana New" pitchFamily="18" charset="-34"/>
        </a:defRPr>
      </a:lvl3pPr>
      <a:lvl4pPr algn="ctr" rtl="0" eaLnBrk="0" fontAlgn="base" hangingPunct="0">
        <a:spcBef>
          <a:spcPct val="0"/>
        </a:spcBef>
        <a:spcAft>
          <a:spcPct val="0"/>
        </a:spcAft>
        <a:defRPr sz="4400">
          <a:solidFill>
            <a:srgbClr val="CC0000"/>
          </a:solidFill>
          <a:latin typeface="Arial" pitchFamily="34" charset="0"/>
          <a:cs typeface="Angsana New" pitchFamily="18" charset="-34"/>
        </a:defRPr>
      </a:lvl4pPr>
      <a:lvl5pPr algn="ctr" rtl="0" eaLnBrk="0" fontAlgn="base" hangingPunct="0">
        <a:spcBef>
          <a:spcPct val="0"/>
        </a:spcBef>
        <a:spcAft>
          <a:spcPct val="0"/>
        </a:spcAft>
        <a:defRPr sz="4400">
          <a:solidFill>
            <a:srgbClr val="CC0000"/>
          </a:solidFill>
          <a:latin typeface="Arial" pitchFamily="34" charset="0"/>
          <a:cs typeface="Angsana New" pitchFamily="18" charset="-34"/>
        </a:defRPr>
      </a:lvl5pPr>
      <a:lvl6pPr marL="457200" algn="ctr" rtl="0" fontAlgn="base">
        <a:spcBef>
          <a:spcPct val="0"/>
        </a:spcBef>
        <a:spcAft>
          <a:spcPct val="0"/>
        </a:spcAft>
        <a:defRPr sz="4400">
          <a:solidFill>
            <a:srgbClr val="CC0000"/>
          </a:solidFill>
          <a:latin typeface="Arial" pitchFamily="34" charset="0"/>
          <a:cs typeface="Angsana New" pitchFamily="18" charset="-34"/>
        </a:defRPr>
      </a:lvl6pPr>
      <a:lvl7pPr marL="914400" algn="ctr" rtl="0" fontAlgn="base">
        <a:spcBef>
          <a:spcPct val="0"/>
        </a:spcBef>
        <a:spcAft>
          <a:spcPct val="0"/>
        </a:spcAft>
        <a:defRPr sz="4400">
          <a:solidFill>
            <a:srgbClr val="CC0000"/>
          </a:solidFill>
          <a:latin typeface="Arial" pitchFamily="34" charset="0"/>
          <a:cs typeface="Angsana New" pitchFamily="18" charset="-34"/>
        </a:defRPr>
      </a:lvl7pPr>
      <a:lvl8pPr marL="1371600" algn="ctr" rtl="0" fontAlgn="base">
        <a:spcBef>
          <a:spcPct val="0"/>
        </a:spcBef>
        <a:spcAft>
          <a:spcPct val="0"/>
        </a:spcAft>
        <a:defRPr sz="4400">
          <a:solidFill>
            <a:srgbClr val="CC0000"/>
          </a:solidFill>
          <a:latin typeface="Arial" pitchFamily="34" charset="0"/>
          <a:cs typeface="Angsana New" pitchFamily="18" charset="-34"/>
        </a:defRPr>
      </a:lvl8pPr>
      <a:lvl9pPr marL="1828800" algn="ctr" rtl="0" fontAlgn="base">
        <a:spcBef>
          <a:spcPct val="0"/>
        </a:spcBef>
        <a:spcAft>
          <a:spcPct val="0"/>
        </a:spcAft>
        <a:defRPr sz="4400">
          <a:solidFill>
            <a:srgbClr val="CC0000"/>
          </a:solidFill>
          <a:latin typeface="Arial" pitchFamily="34" charset="0"/>
          <a:cs typeface="Angsana New" pitchFamily="18" charset="-34"/>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oleObject" Target="../embeddings/oleObject9.bin"/></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Microsoft_Office_Word_97_-_2003_Document1.doc"/><Relationship Id="rId2" Type="http://schemas.openxmlformats.org/officeDocument/2006/relationships/slideLayout" Target="../slideLayouts/slideLayout2.xml"/><Relationship Id="rId1" Type="http://schemas.openxmlformats.org/officeDocument/2006/relationships/vmlDrawing" Target="../drawings/vmlDrawing9.v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Microsoft_Office_Word_97_-_2003_Document2.doc"/><Relationship Id="rId2" Type="http://schemas.openxmlformats.org/officeDocument/2006/relationships/slideLayout" Target="../slideLayouts/slideLayout12.xml"/><Relationship Id="rId1" Type="http://schemas.openxmlformats.org/officeDocument/2006/relationships/vmlDrawing" Target="../drawings/vmlDrawing10.v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11.v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oleObject" Target="../embeddings/Microsoft_Office_Word_97_-_2003_Document3.doc"/><Relationship Id="rId2" Type="http://schemas.openxmlformats.org/officeDocument/2006/relationships/slideLayout" Target="../slideLayouts/slideLayout12.xml"/><Relationship Id="rId1" Type="http://schemas.openxmlformats.org/officeDocument/2006/relationships/vmlDrawing" Target="../drawings/vmlDrawing12.vml"/><Relationship Id="rId4" Type="http://schemas.openxmlformats.org/officeDocument/2006/relationships/oleObject" Target="../embeddings/oleObject11.bin"/></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04800" y="685800"/>
            <a:ext cx="8382000" cy="1470025"/>
          </a:xfrm>
        </p:spPr>
        <p:txBody>
          <a:bodyPr/>
          <a:lstStyle/>
          <a:p>
            <a:pPr eaLnBrk="1" hangingPunct="1"/>
            <a:r>
              <a:rPr lang="en-US" dirty="0" smtClean="0">
                <a:solidFill>
                  <a:schemeClr val="tx1"/>
                </a:solidFill>
              </a:rPr>
              <a:t/>
            </a:r>
            <a:br>
              <a:rPr lang="en-US" dirty="0" smtClean="0">
                <a:solidFill>
                  <a:schemeClr val="tx1"/>
                </a:solidFill>
              </a:rPr>
            </a:br>
            <a:r>
              <a:rPr lang="en-US" dirty="0" smtClean="0">
                <a:solidFill>
                  <a:schemeClr val="tx1"/>
                </a:solidFill>
              </a:rPr>
              <a:t>Equity Analysis FN 451</a:t>
            </a:r>
            <a:endParaRPr lang="th-TH" dirty="0" smtClean="0">
              <a:solidFill>
                <a:schemeClr val="tx1"/>
              </a:solidFill>
            </a:endParaRPr>
          </a:p>
        </p:txBody>
      </p:sp>
      <p:sp>
        <p:nvSpPr>
          <p:cNvPr id="4099" name="Rectangle 3"/>
          <p:cNvSpPr>
            <a:spLocks noGrp="1" noChangeArrowheads="1"/>
          </p:cNvSpPr>
          <p:nvPr>
            <p:ph type="subTitle" idx="1"/>
          </p:nvPr>
        </p:nvSpPr>
        <p:spPr>
          <a:xfrm>
            <a:off x="838200" y="2590800"/>
            <a:ext cx="7162800" cy="2971800"/>
          </a:xfrm>
        </p:spPr>
        <p:txBody>
          <a:bodyPr/>
          <a:lstStyle/>
          <a:p>
            <a:pPr eaLnBrk="1" hangingPunct="1"/>
            <a:r>
              <a:rPr lang="en-US" dirty="0" smtClean="0"/>
              <a:t> - Economic and firm analysis and market environment</a:t>
            </a:r>
          </a:p>
          <a:p>
            <a:pPr eaLnBrk="1" hangingPunct="1"/>
            <a:r>
              <a:rPr lang="en-US" dirty="0" smtClean="0"/>
              <a:t>- Dividend discount models and real option valuation </a:t>
            </a:r>
            <a:br>
              <a:rPr lang="en-US" dirty="0" smtClean="0"/>
            </a:br>
            <a:r>
              <a:rPr lang="en-US" b="1" dirty="0" smtClean="0"/>
              <a:t>- Discounted cash flow models</a:t>
            </a:r>
            <a:r>
              <a:rPr lang="en-US" dirty="0" smtClean="0"/>
              <a:t/>
            </a:r>
            <a:br>
              <a:rPr lang="en-US" dirty="0" smtClean="0"/>
            </a:br>
            <a:r>
              <a:rPr lang="en-US" dirty="0" smtClean="0"/>
              <a:t>- Market multiples </a:t>
            </a:r>
            <a:endParaRPr lang="en-US" altLang="zh-CN" dirty="0" smtClean="0">
              <a:ea typeface="SimSun" pitchFamily="2" charset="-122"/>
            </a:endParaRPr>
          </a:p>
        </p:txBody>
      </p:sp>
      <p:sp>
        <p:nvSpPr>
          <p:cNvPr id="2053" name="Line 5"/>
          <p:cNvSpPr>
            <a:spLocks noChangeShapeType="1"/>
          </p:cNvSpPr>
          <p:nvPr/>
        </p:nvSpPr>
        <p:spPr bwMode="auto">
          <a:xfrm>
            <a:off x="609600" y="2209800"/>
            <a:ext cx="7772400" cy="0"/>
          </a:xfrm>
          <a:prstGeom prst="line">
            <a:avLst/>
          </a:prstGeom>
          <a:noFill/>
          <a:ln w="63500">
            <a:solidFill>
              <a:srgbClr val="FF0000"/>
            </a:solidFill>
            <a:round/>
            <a:headEnd/>
            <a:tailEnd/>
          </a:ln>
          <a:effectLst>
            <a:outerShdw dist="35921" dir="2700000" algn="ctr" rotWithShape="0">
              <a:srgbClr val="808080"/>
            </a:outerShdw>
          </a:effectLst>
        </p:spPr>
        <p:txBody>
          <a:bodyPr/>
          <a:lstStyle/>
          <a:p>
            <a:pPr>
              <a:defRPr/>
            </a:pPr>
            <a:endParaRPr lang="en-US" dirty="0">
              <a:latin typeface="Arial" pitchFamily="34" charset="0"/>
            </a:endParaRPr>
          </a:p>
        </p:txBody>
      </p:sp>
      <p:sp>
        <p:nvSpPr>
          <p:cNvPr id="5" name="Rectangle 4"/>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00034" y="0"/>
            <a:ext cx="8229600" cy="1143000"/>
          </a:xfrm>
        </p:spPr>
        <p:txBody>
          <a:bodyPr/>
          <a:lstStyle/>
          <a:p>
            <a:pPr eaLnBrk="1" hangingPunct="1"/>
            <a:r>
              <a:rPr lang="en-US" dirty="0" smtClean="0"/>
              <a:t>When to apply FCF models?</a:t>
            </a:r>
          </a:p>
        </p:txBody>
      </p:sp>
      <p:sp>
        <p:nvSpPr>
          <p:cNvPr id="21507" name="Rectangle 3"/>
          <p:cNvSpPr>
            <a:spLocks noGrp="1" noChangeArrowheads="1"/>
          </p:cNvSpPr>
          <p:nvPr>
            <p:ph type="body" idx="1"/>
          </p:nvPr>
        </p:nvSpPr>
        <p:spPr>
          <a:xfrm>
            <a:off x="457200" y="1142984"/>
            <a:ext cx="8686800" cy="4929222"/>
          </a:xfrm>
        </p:spPr>
        <p:txBody>
          <a:bodyPr/>
          <a:lstStyle/>
          <a:p>
            <a:pPr eaLnBrk="1" hangingPunct="1">
              <a:lnSpc>
                <a:spcPct val="95000"/>
              </a:lnSpc>
            </a:pPr>
            <a:r>
              <a:rPr lang="en-US" dirty="0" smtClean="0"/>
              <a:t>Analysts like to use free cash flow valuation models (FCFF or FCFE) when:  </a:t>
            </a:r>
          </a:p>
          <a:p>
            <a:pPr lvl="1" eaLnBrk="1" hangingPunct="1">
              <a:lnSpc>
                <a:spcPct val="85000"/>
              </a:lnSpc>
              <a:spcBef>
                <a:spcPts val="1800"/>
              </a:spcBef>
            </a:pPr>
            <a:r>
              <a:rPr lang="en-US" dirty="0" smtClean="0"/>
              <a:t>the firm is </a:t>
            </a:r>
            <a:r>
              <a:rPr lang="en-US" b="1" dirty="0" smtClean="0"/>
              <a:t>not dividend paying</a:t>
            </a:r>
            <a:endParaRPr lang="en-US" dirty="0" smtClean="0"/>
          </a:p>
          <a:p>
            <a:pPr lvl="1" eaLnBrk="1" hangingPunct="1">
              <a:lnSpc>
                <a:spcPct val="85000"/>
              </a:lnSpc>
              <a:spcBef>
                <a:spcPts val="1800"/>
              </a:spcBef>
            </a:pPr>
            <a:r>
              <a:rPr lang="en-US" dirty="0" smtClean="0"/>
              <a:t>the firm is dividend paying but</a:t>
            </a:r>
            <a:r>
              <a:rPr lang="en-US" b="1" dirty="0" smtClean="0"/>
              <a:t> dividends differ significantly from the firm’s capacity to pay dividends</a:t>
            </a:r>
            <a:endParaRPr lang="en-US" dirty="0" smtClean="0"/>
          </a:p>
        </p:txBody>
      </p:sp>
      <p:sp>
        <p:nvSpPr>
          <p:cNvPr id="4" name="Rectangle 3"/>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5"/>
          <p:cNvSpPr>
            <a:spLocks noGrp="1"/>
          </p:cNvSpPr>
          <p:nvPr>
            <p:ph type="sldNum" sz="quarter" idx="12"/>
          </p:nvPr>
        </p:nvSpPr>
        <p:spPr/>
        <p:txBody>
          <a:bodyPr/>
          <a:lstStyle/>
          <a:p>
            <a:fld id="{C9083615-B50D-45EF-9D9B-131FB47E257E}" type="slidenum">
              <a:rPr lang="en-US"/>
              <a:pPr/>
              <a:t>3</a:t>
            </a:fld>
            <a:endParaRPr lang="en-US"/>
          </a:p>
        </p:txBody>
      </p:sp>
      <p:sp>
        <p:nvSpPr>
          <p:cNvPr id="1017858" name="Rectangle 2"/>
          <p:cNvSpPr>
            <a:spLocks noGrp="1" noChangeArrowheads="1"/>
          </p:cNvSpPr>
          <p:nvPr>
            <p:ph type="title"/>
          </p:nvPr>
        </p:nvSpPr>
        <p:spPr/>
        <p:txBody>
          <a:bodyPr/>
          <a:lstStyle/>
          <a:p>
            <a:r>
              <a:rPr lang="en-US" sz="4000" dirty="0" smtClean="0"/>
              <a:t>How to </a:t>
            </a:r>
            <a:r>
              <a:rPr lang="en-US" sz="4000" dirty="0"/>
              <a:t>determines a firm’s fundamental, or intrinsic, value?</a:t>
            </a:r>
          </a:p>
        </p:txBody>
      </p:sp>
      <p:sp>
        <p:nvSpPr>
          <p:cNvPr id="1017859" name="Rectangle 3"/>
          <p:cNvSpPr>
            <a:spLocks noGrp="1" noChangeArrowheads="1"/>
          </p:cNvSpPr>
          <p:nvPr>
            <p:ph type="body" idx="1"/>
          </p:nvPr>
        </p:nvSpPr>
        <p:spPr>
          <a:xfrm>
            <a:off x="914400" y="2133600"/>
            <a:ext cx="7340600" cy="1795466"/>
          </a:xfrm>
        </p:spPr>
        <p:txBody>
          <a:bodyPr/>
          <a:lstStyle/>
          <a:p>
            <a:pPr marL="0" indent="0">
              <a:lnSpc>
                <a:spcPct val="90000"/>
              </a:lnSpc>
              <a:buFont typeface="Wingdings" pitchFamily="2" charset="2"/>
              <a:buNone/>
            </a:pPr>
            <a:r>
              <a:rPr lang="en-US" dirty="0"/>
              <a:t>Intrinsic value is the sum of all the future expected </a:t>
            </a:r>
            <a:r>
              <a:rPr lang="en-US" b="1" dirty="0"/>
              <a:t>free cash flows </a:t>
            </a:r>
            <a:r>
              <a:rPr lang="en-US" dirty="0"/>
              <a:t>when converted into today’s </a:t>
            </a:r>
            <a:r>
              <a:rPr lang="en-US" dirty="0" smtClean="0"/>
              <a:t>dollars (present value):</a:t>
            </a:r>
            <a:endParaRPr lang="en-US" dirty="0"/>
          </a:p>
          <a:p>
            <a:pPr marL="0" indent="0">
              <a:lnSpc>
                <a:spcPct val="90000"/>
              </a:lnSpc>
              <a:buFont typeface="Wingdings" pitchFamily="2" charset="2"/>
              <a:buNone/>
            </a:pPr>
            <a:endParaRPr lang="en-US" dirty="0"/>
          </a:p>
        </p:txBody>
      </p:sp>
      <p:grpSp>
        <p:nvGrpSpPr>
          <p:cNvPr id="2" name="Group 4"/>
          <p:cNvGrpSpPr>
            <a:grpSpLocks/>
          </p:cNvGrpSpPr>
          <p:nvPr/>
        </p:nvGrpSpPr>
        <p:grpSpPr bwMode="auto">
          <a:xfrm>
            <a:off x="609600" y="3962402"/>
            <a:ext cx="8329613" cy="989013"/>
            <a:chOff x="465" y="2690"/>
            <a:chExt cx="5247" cy="623"/>
          </a:xfrm>
        </p:grpSpPr>
        <p:sp>
          <p:nvSpPr>
            <p:cNvPr id="1017861" name="Text Box 5"/>
            <p:cNvSpPr txBox="1">
              <a:spLocks noChangeArrowheads="1"/>
            </p:cNvSpPr>
            <p:nvPr/>
          </p:nvSpPr>
          <p:spPr bwMode="auto">
            <a:xfrm>
              <a:off x="465" y="2832"/>
              <a:ext cx="3939" cy="286"/>
            </a:xfrm>
            <a:prstGeom prst="rect">
              <a:avLst/>
            </a:prstGeom>
            <a:noFill/>
            <a:ln w="12700" algn="ctr">
              <a:noFill/>
              <a:miter lim="800000"/>
              <a:headEnd/>
              <a:tailEnd/>
            </a:ln>
            <a:effectLst/>
          </p:spPr>
          <p:txBody>
            <a:bodyPr wrap="none" lIns="90488" tIns="44450" rIns="90488" bIns="44450">
              <a:spAutoFit/>
            </a:bodyPr>
            <a:lstStyle/>
            <a:p>
              <a:pPr>
                <a:spcBef>
                  <a:spcPct val="50000"/>
                </a:spcBef>
              </a:pPr>
              <a:r>
                <a:rPr lang="en-US" sz="2400" dirty="0"/>
                <a:t>Value =                    +                     + … +</a:t>
              </a:r>
            </a:p>
          </p:txBody>
        </p:sp>
        <p:sp>
          <p:nvSpPr>
            <p:cNvPr id="1017862" name="Text Box 6"/>
            <p:cNvSpPr txBox="1">
              <a:spLocks noChangeArrowheads="1"/>
            </p:cNvSpPr>
            <p:nvPr/>
          </p:nvSpPr>
          <p:spPr bwMode="auto">
            <a:xfrm>
              <a:off x="1488" y="2690"/>
              <a:ext cx="672" cy="286"/>
            </a:xfrm>
            <a:prstGeom prst="rect">
              <a:avLst/>
            </a:prstGeom>
            <a:noFill/>
            <a:ln w="12700" algn="ctr">
              <a:noFill/>
              <a:miter lim="800000"/>
              <a:headEnd/>
              <a:tailEnd/>
            </a:ln>
            <a:effectLst/>
          </p:spPr>
          <p:txBody>
            <a:bodyPr lIns="90488" tIns="44450" rIns="90488" bIns="44450">
              <a:spAutoFit/>
            </a:bodyPr>
            <a:lstStyle/>
            <a:p>
              <a:pPr>
                <a:spcBef>
                  <a:spcPct val="50000"/>
                </a:spcBef>
              </a:pPr>
              <a:r>
                <a:rPr lang="en-US" sz="2400" dirty="0"/>
                <a:t>FCF</a:t>
              </a:r>
              <a:r>
                <a:rPr lang="en-US" sz="2400" baseline="-25000" dirty="0"/>
                <a:t>1</a:t>
              </a:r>
            </a:p>
          </p:txBody>
        </p:sp>
        <p:sp>
          <p:nvSpPr>
            <p:cNvPr id="1017863" name="Text Box 7"/>
            <p:cNvSpPr txBox="1">
              <a:spLocks noChangeArrowheads="1"/>
            </p:cNvSpPr>
            <p:nvPr/>
          </p:nvSpPr>
          <p:spPr bwMode="auto">
            <a:xfrm>
              <a:off x="2880" y="2690"/>
              <a:ext cx="672" cy="286"/>
            </a:xfrm>
            <a:prstGeom prst="rect">
              <a:avLst/>
            </a:prstGeom>
            <a:noFill/>
            <a:ln w="12700" algn="ctr">
              <a:noFill/>
              <a:miter lim="800000"/>
              <a:headEnd/>
              <a:tailEnd/>
            </a:ln>
            <a:effectLst/>
          </p:spPr>
          <p:txBody>
            <a:bodyPr lIns="90488" tIns="44450" rIns="90488" bIns="44450">
              <a:spAutoFit/>
            </a:bodyPr>
            <a:lstStyle/>
            <a:p>
              <a:pPr>
                <a:spcBef>
                  <a:spcPct val="50000"/>
                </a:spcBef>
              </a:pPr>
              <a:r>
                <a:rPr lang="en-US" sz="2400"/>
                <a:t>FCF</a:t>
              </a:r>
              <a:r>
                <a:rPr lang="en-US" sz="2400" baseline="-25000"/>
                <a:t>2</a:t>
              </a:r>
            </a:p>
          </p:txBody>
        </p:sp>
        <p:sp>
          <p:nvSpPr>
            <p:cNvPr id="1017864" name="Text Box 8"/>
            <p:cNvSpPr txBox="1">
              <a:spLocks noChangeArrowheads="1"/>
            </p:cNvSpPr>
            <p:nvPr/>
          </p:nvSpPr>
          <p:spPr bwMode="auto">
            <a:xfrm>
              <a:off x="4656" y="2690"/>
              <a:ext cx="672" cy="286"/>
            </a:xfrm>
            <a:prstGeom prst="rect">
              <a:avLst/>
            </a:prstGeom>
            <a:noFill/>
            <a:ln w="12700" algn="ctr">
              <a:noFill/>
              <a:miter lim="800000"/>
              <a:headEnd/>
              <a:tailEnd/>
            </a:ln>
            <a:effectLst/>
          </p:spPr>
          <p:txBody>
            <a:bodyPr lIns="90488" tIns="44450" rIns="90488" bIns="44450">
              <a:spAutoFit/>
            </a:bodyPr>
            <a:lstStyle/>
            <a:p>
              <a:pPr>
                <a:spcBef>
                  <a:spcPct val="50000"/>
                </a:spcBef>
              </a:pPr>
              <a:r>
                <a:rPr lang="en-US" sz="2400"/>
                <a:t>FCF</a:t>
              </a:r>
              <a:r>
                <a:rPr lang="en-US" sz="2400" baseline="-25000"/>
                <a:t>∞</a:t>
              </a:r>
            </a:p>
          </p:txBody>
        </p:sp>
        <p:sp>
          <p:nvSpPr>
            <p:cNvPr id="1017865" name="Text Box 9"/>
            <p:cNvSpPr txBox="1">
              <a:spLocks noChangeArrowheads="1"/>
            </p:cNvSpPr>
            <p:nvPr/>
          </p:nvSpPr>
          <p:spPr bwMode="auto">
            <a:xfrm>
              <a:off x="1200" y="3024"/>
              <a:ext cx="1296" cy="289"/>
            </a:xfrm>
            <a:prstGeom prst="rect">
              <a:avLst/>
            </a:prstGeom>
            <a:noFill/>
            <a:ln w="12700" algn="ctr">
              <a:noFill/>
              <a:miter lim="800000"/>
              <a:headEnd/>
              <a:tailEnd/>
            </a:ln>
            <a:effectLst/>
          </p:spPr>
          <p:txBody>
            <a:bodyPr lIns="90488" tIns="44450" rIns="90488" bIns="44450">
              <a:spAutoFit/>
            </a:bodyPr>
            <a:lstStyle/>
            <a:p>
              <a:pPr>
                <a:spcBef>
                  <a:spcPct val="50000"/>
                </a:spcBef>
              </a:pPr>
              <a:r>
                <a:rPr lang="en-US" sz="2400" dirty="0" smtClean="0"/>
                <a:t>    (</a:t>
              </a:r>
              <a:r>
                <a:rPr lang="en-US" sz="2400" dirty="0"/>
                <a:t>1 + </a:t>
              </a:r>
              <a:r>
                <a:rPr lang="en-US" sz="2400" dirty="0" smtClean="0"/>
                <a:t>r)</a:t>
              </a:r>
              <a:r>
                <a:rPr lang="en-US" sz="2400" baseline="30000" dirty="0" smtClean="0"/>
                <a:t>1</a:t>
              </a:r>
              <a:endParaRPr lang="en-US" sz="2400" baseline="30000" dirty="0"/>
            </a:p>
          </p:txBody>
        </p:sp>
        <p:sp>
          <p:nvSpPr>
            <p:cNvPr id="1017866" name="Text Box 10"/>
            <p:cNvSpPr txBox="1">
              <a:spLocks noChangeArrowheads="1"/>
            </p:cNvSpPr>
            <p:nvPr/>
          </p:nvSpPr>
          <p:spPr bwMode="auto">
            <a:xfrm>
              <a:off x="4368" y="3024"/>
              <a:ext cx="1344" cy="289"/>
            </a:xfrm>
            <a:prstGeom prst="rect">
              <a:avLst/>
            </a:prstGeom>
            <a:noFill/>
            <a:ln w="12700" algn="ctr">
              <a:noFill/>
              <a:miter lim="800000"/>
              <a:headEnd/>
              <a:tailEnd/>
            </a:ln>
            <a:effectLst/>
          </p:spPr>
          <p:txBody>
            <a:bodyPr lIns="90488" tIns="44450" rIns="90488" bIns="44450">
              <a:spAutoFit/>
            </a:bodyPr>
            <a:lstStyle/>
            <a:p>
              <a:pPr>
                <a:spcBef>
                  <a:spcPct val="50000"/>
                </a:spcBef>
              </a:pPr>
              <a:r>
                <a:rPr lang="en-US" sz="2400" dirty="0" smtClean="0"/>
                <a:t>     (</a:t>
              </a:r>
              <a:r>
                <a:rPr lang="en-US" sz="2400" dirty="0"/>
                <a:t>1 + r</a:t>
              </a:r>
              <a:r>
                <a:rPr lang="en-US" sz="2400" dirty="0" smtClean="0"/>
                <a:t>)</a:t>
              </a:r>
              <a:r>
                <a:rPr lang="en-US" sz="2400" baseline="30000" dirty="0"/>
                <a:t>∞</a:t>
              </a:r>
            </a:p>
          </p:txBody>
        </p:sp>
        <p:sp>
          <p:nvSpPr>
            <p:cNvPr id="1017867" name="Text Box 11"/>
            <p:cNvSpPr txBox="1">
              <a:spLocks noChangeArrowheads="1"/>
            </p:cNvSpPr>
            <p:nvPr/>
          </p:nvSpPr>
          <p:spPr bwMode="auto">
            <a:xfrm>
              <a:off x="2544" y="3024"/>
              <a:ext cx="1248" cy="289"/>
            </a:xfrm>
            <a:prstGeom prst="rect">
              <a:avLst/>
            </a:prstGeom>
            <a:noFill/>
            <a:ln w="12700" algn="ctr">
              <a:noFill/>
              <a:miter lim="800000"/>
              <a:headEnd/>
              <a:tailEnd/>
            </a:ln>
            <a:effectLst/>
          </p:spPr>
          <p:txBody>
            <a:bodyPr lIns="90488" tIns="44450" rIns="90488" bIns="44450">
              <a:spAutoFit/>
            </a:bodyPr>
            <a:lstStyle/>
            <a:p>
              <a:pPr>
                <a:spcBef>
                  <a:spcPct val="50000"/>
                </a:spcBef>
              </a:pPr>
              <a:r>
                <a:rPr lang="en-US" sz="2400" dirty="0" smtClean="0"/>
                <a:t>     (</a:t>
              </a:r>
              <a:r>
                <a:rPr lang="en-US" sz="2400" dirty="0"/>
                <a:t>1 + r</a:t>
              </a:r>
              <a:r>
                <a:rPr lang="en-US" sz="2400" dirty="0" smtClean="0"/>
                <a:t>)</a:t>
              </a:r>
              <a:r>
                <a:rPr lang="en-US" sz="2400" baseline="30000" dirty="0" smtClean="0"/>
                <a:t>2</a:t>
              </a:r>
              <a:endParaRPr lang="en-US" sz="2400" baseline="30000" dirty="0"/>
            </a:p>
          </p:txBody>
        </p:sp>
        <p:sp>
          <p:nvSpPr>
            <p:cNvPr id="1017868" name="Line 12"/>
            <p:cNvSpPr>
              <a:spLocks noChangeShapeType="1"/>
            </p:cNvSpPr>
            <p:nvPr/>
          </p:nvSpPr>
          <p:spPr bwMode="auto">
            <a:xfrm>
              <a:off x="1296" y="3024"/>
              <a:ext cx="1056" cy="0"/>
            </a:xfrm>
            <a:prstGeom prst="line">
              <a:avLst/>
            </a:prstGeom>
            <a:noFill/>
            <a:ln w="25400">
              <a:solidFill>
                <a:schemeClr val="tx1"/>
              </a:solidFill>
              <a:round/>
              <a:headEnd/>
              <a:tailEnd/>
            </a:ln>
            <a:effectLst/>
          </p:spPr>
          <p:txBody>
            <a:bodyPr lIns="90488" tIns="44450" rIns="90488" bIns="44450"/>
            <a:lstStyle/>
            <a:p>
              <a:endParaRPr lang="en-US"/>
            </a:p>
          </p:txBody>
        </p:sp>
        <p:sp>
          <p:nvSpPr>
            <p:cNvPr id="1017869" name="Line 13"/>
            <p:cNvSpPr>
              <a:spLocks noChangeShapeType="1"/>
            </p:cNvSpPr>
            <p:nvPr/>
          </p:nvSpPr>
          <p:spPr bwMode="auto">
            <a:xfrm>
              <a:off x="2640" y="3024"/>
              <a:ext cx="1056" cy="0"/>
            </a:xfrm>
            <a:prstGeom prst="line">
              <a:avLst/>
            </a:prstGeom>
            <a:noFill/>
            <a:ln w="25400">
              <a:solidFill>
                <a:schemeClr val="tx1"/>
              </a:solidFill>
              <a:round/>
              <a:headEnd/>
              <a:tailEnd/>
            </a:ln>
            <a:effectLst/>
          </p:spPr>
          <p:txBody>
            <a:bodyPr lIns="90488" tIns="44450" rIns="90488" bIns="44450"/>
            <a:lstStyle/>
            <a:p>
              <a:endParaRPr lang="en-US"/>
            </a:p>
          </p:txBody>
        </p:sp>
        <p:sp>
          <p:nvSpPr>
            <p:cNvPr id="1017870" name="Line 14"/>
            <p:cNvSpPr>
              <a:spLocks noChangeShapeType="1"/>
            </p:cNvSpPr>
            <p:nvPr/>
          </p:nvSpPr>
          <p:spPr bwMode="auto">
            <a:xfrm>
              <a:off x="4464" y="3024"/>
              <a:ext cx="1056" cy="0"/>
            </a:xfrm>
            <a:prstGeom prst="line">
              <a:avLst/>
            </a:prstGeom>
            <a:noFill/>
            <a:ln w="25400">
              <a:solidFill>
                <a:schemeClr val="tx1"/>
              </a:solidFill>
              <a:round/>
              <a:headEnd/>
              <a:tailEnd/>
            </a:ln>
            <a:effectLst/>
          </p:spPr>
          <p:txBody>
            <a:bodyPr lIns="90488" tIns="44450" rIns="90488" bIns="44450"/>
            <a:lstStyle/>
            <a:p>
              <a:endParaRPr lang="en-US"/>
            </a:p>
          </p:txBody>
        </p:sp>
      </p:grpSp>
      <p:sp>
        <p:nvSpPr>
          <p:cNvPr id="17" name="Subtitle 3"/>
          <p:cNvSpPr txBox="1">
            <a:spLocks/>
          </p:cNvSpPr>
          <p:nvPr/>
        </p:nvSpPr>
        <p:spPr>
          <a:xfrm>
            <a:off x="609599" y="5181600"/>
            <a:ext cx="7891491" cy="785818"/>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r>
              <a:rPr kumimoji="0" lang="en-US" sz="2000" b="0" i="0" u="none" strike="noStrike" kern="1200" cap="none" spc="0" normalizeH="0" baseline="0" noProof="0" dirty="0" smtClean="0">
                <a:ln>
                  <a:noFill/>
                </a:ln>
                <a:solidFill>
                  <a:schemeClr val="tx1"/>
                </a:solidFill>
                <a:effectLst/>
                <a:uLnTx/>
                <a:uFillTx/>
                <a:latin typeface="+mn-lt"/>
                <a:ea typeface="+mn-ea"/>
                <a:cs typeface="+mn-cs"/>
              </a:rPr>
              <a:t>Note: PV and FV are base on the concept of</a:t>
            </a:r>
            <a:r>
              <a:rPr kumimoji="0" lang="en-US" sz="2000" b="0" i="0" u="none" strike="noStrike" kern="1200" cap="none" spc="0" normalizeH="0" noProof="0" dirty="0" smtClean="0">
                <a:ln>
                  <a:noFill/>
                </a:ln>
                <a:solidFill>
                  <a:schemeClr val="tx1"/>
                </a:solidFill>
                <a:effectLst/>
                <a:uLnTx/>
                <a:uFillTx/>
                <a:latin typeface="+mn-lt"/>
                <a:ea typeface="+mn-ea"/>
                <a:cs typeface="+mn-cs"/>
              </a:rPr>
              <a:t> </a:t>
            </a:r>
            <a:r>
              <a:rPr kumimoji="0" lang="en-US" sz="2000" b="1" i="0" u="none" strike="noStrike" kern="1200" cap="none" spc="0" normalizeH="0" noProof="0" dirty="0" smtClean="0">
                <a:ln>
                  <a:noFill/>
                </a:ln>
                <a:solidFill>
                  <a:schemeClr val="tx1"/>
                </a:solidFill>
                <a:effectLst/>
                <a:uLnTx/>
                <a:uFillTx/>
                <a:latin typeface="+mn-lt"/>
                <a:ea typeface="+mn-ea"/>
                <a:cs typeface="+mn-cs"/>
              </a:rPr>
              <a:t>compound interest</a:t>
            </a:r>
            <a:r>
              <a:rPr kumimoji="0" lang="en-US" sz="2000" b="0" i="0" u="none" strike="noStrike" kern="1200" cap="none" spc="0" normalizeH="0" baseline="0" noProof="0" dirty="0" smtClean="0">
                <a:ln>
                  <a:noFill/>
                </a:ln>
                <a:solidFill>
                  <a:schemeClr val="tx1"/>
                </a:solidFill>
                <a:effectLst/>
                <a:uLnTx/>
                <a:uFillTx/>
                <a:latin typeface="+mn-lt"/>
                <a:ea typeface="+mn-ea"/>
                <a:cs typeface="+mn-cs"/>
              </a:rPr>
              <a:t>.</a:t>
            </a: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0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0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0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19" name="Rectangle 18"/>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 xmlns:p14="http://schemas.microsoft.com/office/powerpoint/2010/main" val="25822084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18"/>
          <p:cNvSpPr/>
          <p:nvPr/>
        </p:nvSpPr>
        <p:spPr>
          <a:xfrm>
            <a:off x="4929190" y="2857496"/>
            <a:ext cx="3357586" cy="1143008"/>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th-TH" dirty="0"/>
          </a:p>
        </p:txBody>
      </p:sp>
      <p:sp>
        <p:nvSpPr>
          <p:cNvPr id="2" name="Title 1"/>
          <p:cNvSpPr>
            <a:spLocks noGrp="1"/>
          </p:cNvSpPr>
          <p:nvPr>
            <p:ph type="ctrTitle"/>
          </p:nvPr>
        </p:nvSpPr>
        <p:spPr>
          <a:xfrm>
            <a:off x="214282" y="0"/>
            <a:ext cx="8929718" cy="1071570"/>
          </a:xfrm>
        </p:spPr>
        <p:txBody>
          <a:bodyPr>
            <a:noAutofit/>
          </a:bodyPr>
          <a:lstStyle/>
          <a:p>
            <a:pPr algn="ctr"/>
            <a:r>
              <a:rPr lang="en-US" dirty="0" smtClean="0">
                <a:solidFill>
                  <a:srgbClr val="C00000"/>
                </a:solidFill>
              </a:rPr>
              <a:t>View of a firm  </a:t>
            </a:r>
            <a:endParaRPr lang="th-TH" dirty="0">
              <a:solidFill>
                <a:srgbClr val="C00000"/>
              </a:solidFill>
            </a:endParaRPr>
          </a:p>
        </p:txBody>
      </p:sp>
      <p:sp>
        <p:nvSpPr>
          <p:cNvPr id="7" name="Footer Placeholder 4"/>
          <p:cNvSpPr>
            <a:spLocks noGrp="1"/>
          </p:cNvSpPr>
          <p:nvPr>
            <p:ph type="ftr" sz="quarter" idx="11"/>
          </p:nvPr>
        </p:nvSpPr>
        <p:spPr>
          <a:xfrm>
            <a:off x="0" y="6014261"/>
            <a:ext cx="8929718" cy="843739"/>
          </a:xfrm>
        </p:spPr>
        <p:txBody>
          <a:bodyPr/>
          <a:lstStyle/>
          <a:p>
            <a:pPr algn="l">
              <a:lnSpc>
                <a:spcPts val="3000"/>
              </a:lnSpc>
            </a:pP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8" name="TextBox 7"/>
          <p:cNvSpPr txBox="1"/>
          <p:nvPr/>
        </p:nvSpPr>
        <p:spPr>
          <a:xfrm>
            <a:off x="1285852" y="1643050"/>
            <a:ext cx="2786082" cy="261610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dirty="0" smtClean="0">
                <a:solidFill>
                  <a:schemeClr val="tx1"/>
                </a:solidFill>
              </a:rPr>
              <a:t>Assets</a:t>
            </a:r>
          </a:p>
          <a:p>
            <a:pPr algn="ctr"/>
            <a:r>
              <a:rPr lang="en-US" dirty="0" smtClean="0">
                <a:solidFill>
                  <a:schemeClr val="tx1"/>
                </a:solidFill>
              </a:rPr>
              <a:t>  </a:t>
            </a:r>
          </a:p>
          <a:p>
            <a:pPr algn="ctr">
              <a:buFontTx/>
              <a:buChar char="-"/>
            </a:pPr>
            <a:r>
              <a:rPr lang="en-US" sz="2000" dirty="0" smtClean="0">
                <a:solidFill>
                  <a:schemeClr val="tx1"/>
                </a:solidFill>
              </a:rPr>
              <a:t>Existing investments</a:t>
            </a:r>
          </a:p>
          <a:p>
            <a:pPr algn="ctr">
              <a:buFontTx/>
              <a:buChar char="-"/>
            </a:pPr>
            <a:endParaRPr lang="en-US" sz="2000" dirty="0" smtClean="0">
              <a:solidFill>
                <a:schemeClr val="tx1"/>
              </a:solidFill>
            </a:endParaRPr>
          </a:p>
          <a:p>
            <a:pPr algn="ctr">
              <a:buFontTx/>
              <a:buChar char="-"/>
            </a:pPr>
            <a:r>
              <a:rPr lang="en-US" sz="2000" dirty="0" smtClean="0">
                <a:solidFill>
                  <a:schemeClr val="tx1"/>
                </a:solidFill>
              </a:rPr>
              <a:t> Reinvestments</a:t>
            </a:r>
          </a:p>
          <a:p>
            <a:pPr algn="ctr">
              <a:buFontTx/>
              <a:buChar char="-"/>
            </a:pPr>
            <a:endParaRPr lang="en-US" dirty="0" smtClean="0">
              <a:solidFill>
                <a:schemeClr val="tx1"/>
              </a:solidFill>
            </a:endParaRPr>
          </a:p>
        </p:txBody>
      </p:sp>
      <p:sp>
        <p:nvSpPr>
          <p:cNvPr id="9" name="TextBox 8"/>
          <p:cNvSpPr txBox="1"/>
          <p:nvPr/>
        </p:nvSpPr>
        <p:spPr>
          <a:xfrm>
            <a:off x="5000628" y="1785926"/>
            <a:ext cx="3113353" cy="52322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lgn="ctr"/>
            <a:r>
              <a:rPr lang="en-US" dirty="0" smtClean="0"/>
              <a:t>Borrowed money	</a:t>
            </a:r>
            <a:endParaRPr lang="th-TH" dirty="0"/>
          </a:p>
        </p:txBody>
      </p:sp>
      <p:sp>
        <p:nvSpPr>
          <p:cNvPr id="11" name="TextBox 10"/>
          <p:cNvSpPr txBox="1"/>
          <p:nvPr/>
        </p:nvSpPr>
        <p:spPr>
          <a:xfrm>
            <a:off x="5000628" y="3143248"/>
            <a:ext cx="3139001" cy="52322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lgn="ctr"/>
            <a:r>
              <a:rPr lang="en-US" dirty="0" smtClean="0"/>
              <a:t>Owners’ equity   	</a:t>
            </a:r>
            <a:endParaRPr lang="th-TH" dirty="0"/>
          </a:p>
        </p:txBody>
      </p:sp>
      <p:cxnSp>
        <p:nvCxnSpPr>
          <p:cNvPr id="13" name="Straight Connector 12"/>
          <p:cNvCxnSpPr/>
          <p:nvPr/>
        </p:nvCxnSpPr>
        <p:spPr>
          <a:xfrm>
            <a:off x="928662" y="1357298"/>
            <a:ext cx="7572428" cy="1588"/>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rot="5400000">
            <a:off x="3144034" y="2786058"/>
            <a:ext cx="2856726" cy="794"/>
          </a:xfrm>
          <a:prstGeom prst="line">
            <a:avLst/>
          </a:prstGeom>
        </p:spPr>
        <p:style>
          <a:lnRef idx="1">
            <a:schemeClr val="dk1"/>
          </a:lnRef>
          <a:fillRef idx="0">
            <a:schemeClr val="dk1"/>
          </a:fillRef>
          <a:effectRef idx="0">
            <a:schemeClr val="dk1"/>
          </a:effectRef>
          <a:fontRef idx="minor">
            <a:schemeClr val="tx1"/>
          </a:fontRef>
        </p:style>
      </p:cxnSp>
      <p:sp>
        <p:nvSpPr>
          <p:cNvPr id="18" name="Rounded Rectangle 17"/>
          <p:cNvSpPr/>
          <p:nvPr/>
        </p:nvSpPr>
        <p:spPr>
          <a:xfrm>
            <a:off x="4786314" y="1500174"/>
            <a:ext cx="3786214" cy="2786082"/>
          </a:xfrm>
          <a:prstGeom prst="roundRect">
            <a:avLst/>
          </a:prstGeom>
          <a:solidFill>
            <a:schemeClr val="bg1">
              <a:alpha val="0"/>
            </a:schemeClr>
          </a:solidFill>
          <a:ln w="63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solidFill>
                <a:schemeClr val="tx1">
                  <a:lumMod val="75000"/>
                  <a:lumOff val="25000"/>
                </a:schemeClr>
              </a:solidFill>
            </a:endParaRPr>
          </a:p>
        </p:txBody>
      </p:sp>
      <p:cxnSp>
        <p:nvCxnSpPr>
          <p:cNvPr id="23" name="Straight Arrow Connector 22"/>
          <p:cNvCxnSpPr/>
          <p:nvPr/>
        </p:nvCxnSpPr>
        <p:spPr>
          <a:xfrm flipV="1">
            <a:off x="4000496" y="4286256"/>
            <a:ext cx="1071570" cy="35719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4" name="TextBox 23"/>
          <p:cNvSpPr txBox="1"/>
          <p:nvPr/>
        </p:nvSpPr>
        <p:spPr>
          <a:xfrm>
            <a:off x="3000364" y="4714884"/>
            <a:ext cx="1600118" cy="430887"/>
          </a:xfrm>
          <a:prstGeom prst="rect">
            <a:avLst/>
          </a:prstGeom>
          <a:noFill/>
        </p:spPr>
        <p:txBody>
          <a:bodyPr wrap="none" rtlCol="0">
            <a:spAutoFit/>
          </a:bodyPr>
          <a:lstStyle/>
          <a:p>
            <a:r>
              <a:rPr lang="en-US" sz="2200" dirty="0" smtClean="0"/>
              <a:t>Firm value</a:t>
            </a:r>
            <a:endParaRPr lang="th-TH" sz="2200" dirty="0"/>
          </a:p>
        </p:txBody>
      </p:sp>
      <p:cxnSp>
        <p:nvCxnSpPr>
          <p:cNvPr id="26" name="Straight Arrow Connector 25"/>
          <p:cNvCxnSpPr>
            <a:endCxn id="19" idx="2"/>
          </p:cNvCxnSpPr>
          <p:nvPr/>
        </p:nvCxnSpPr>
        <p:spPr>
          <a:xfrm rot="16200000" flipV="1">
            <a:off x="6447248" y="4161239"/>
            <a:ext cx="571504" cy="25003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7" name="TextBox 26"/>
          <p:cNvSpPr txBox="1"/>
          <p:nvPr/>
        </p:nvSpPr>
        <p:spPr>
          <a:xfrm>
            <a:off x="6143636" y="4572008"/>
            <a:ext cx="1829347" cy="430887"/>
          </a:xfrm>
          <a:prstGeom prst="rect">
            <a:avLst/>
          </a:prstGeom>
          <a:noFill/>
        </p:spPr>
        <p:txBody>
          <a:bodyPr wrap="none" rtlCol="0">
            <a:spAutoFit/>
          </a:bodyPr>
          <a:lstStyle/>
          <a:p>
            <a:r>
              <a:rPr lang="en-US" sz="2200" dirty="0" smtClean="0"/>
              <a:t>Equity value</a:t>
            </a:r>
            <a:endParaRPr lang="th-TH" sz="2200" dirty="0"/>
          </a:p>
        </p:txBody>
      </p:sp>
      <p:sp>
        <p:nvSpPr>
          <p:cNvPr id="16" name="Rectangle 15"/>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 xmlns:p14="http://schemas.microsoft.com/office/powerpoint/2010/main" val="41675246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dirty="0" smtClean="0"/>
              <a:t>Free cash flow to the firm (FCFF) </a:t>
            </a:r>
          </a:p>
        </p:txBody>
      </p:sp>
      <p:sp>
        <p:nvSpPr>
          <p:cNvPr id="23555" name="Rectangle 3"/>
          <p:cNvSpPr>
            <a:spLocks noGrp="1" noChangeArrowheads="1"/>
          </p:cNvSpPr>
          <p:nvPr>
            <p:ph type="body" idx="1"/>
          </p:nvPr>
        </p:nvSpPr>
        <p:spPr>
          <a:xfrm>
            <a:off x="285720" y="1714488"/>
            <a:ext cx="8686800" cy="4572000"/>
          </a:xfrm>
        </p:spPr>
        <p:txBody>
          <a:bodyPr/>
          <a:lstStyle/>
          <a:p>
            <a:pPr eaLnBrk="1" hangingPunct="1">
              <a:lnSpc>
                <a:spcPct val="80000"/>
              </a:lnSpc>
            </a:pPr>
            <a:r>
              <a:rPr lang="en-US" sz="3000" b="1" dirty="0" smtClean="0"/>
              <a:t>Free cash flow to the firm</a:t>
            </a:r>
            <a:r>
              <a:rPr lang="en-US" sz="3000" dirty="0" smtClean="0"/>
              <a:t> </a:t>
            </a:r>
            <a:r>
              <a:rPr lang="en-US" sz="3000" b="1" dirty="0" smtClean="0"/>
              <a:t>(FCFF)</a:t>
            </a:r>
            <a:r>
              <a:rPr lang="en-US" sz="3000" dirty="0" smtClean="0"/>
              <a:t> is </a:t>
            </a:r>
          </a:p>
          <a:p>
            <a:pPr eaLnBrk="1" hangingPunct="1">
              <a:spcBef>
                <a:spcPts val="0"/>
              </a:spcBef>
              <a:buNone/>
            </a:pPr>
            <a:r>
              <a:rPr lang="en-US" sz="3000" dirty="0" smtClean="0"/>
              <a:t>	</a:t>
            </a:r>
            <a:r>
              <a:rPr lang="en-US" sz="2800" dirty="0" smtClean="0"/>
              <a:t>the cash flow available to the firm’s </a:t>
            </a:r>
            <a:r>
              <a:rPr lang="en-US" sz="2800" b="1" dirty="0" smtClean="0"/>
              <a:t>suppliers of capital </a:t>
            </a:r>
            <a:r>
              <a:rPr lang="en-US" sz="2800" dirty="0" smtClean="0"/>
              <a:t>after all operating expenses have been paid and </a:t>
            </a:r>
            <a:r>
              <a:rPr lang="en-US" sz="2800" b="1" dirty="0" smtClean="0"/>
              <a:t>necessary investments in working capital and fixed capital </a:t>
            </a:r>
            <a:r>
              <a:rPr lang="en-US" sz="2800" dirty="0" smtClean="0"/>
              <a:t>have been made. </a:t>
            </a:r>
          </a:p>
          <a:p>
            <a:pPr eaLnBrk="1" hangingPunct="1">
              <a:lnSpc>
                <a:spcPct val="80000"/>
              </a:lnSpc>
            </a:pPr>
            <a:endParaRPr lang="en-US" sz="3000" dirty="0" smtClean="0"/>
          </a:p>
          <a:p>
            <a:pPr lvl="1" eaLnBrk="1" hangingPunct="1">
              <a:lnSpc>
                <a:spcPct val="80000"/>
              </a:lnSpc>
            </a:pPr>
            <a:r>
              <a:rPr lang="en-US" sz="2600" b="1" dirty="0" smtClean="0"/>
              <a:t> The firm’s suppliers of capital </a:t>
            </a:r>
            <a:r>
              <a:rPr lang="en-US" sz="2600" dirty="0" smtClean="0"/>
              <a:t>include common stockholders, bondholders, and, sometimes, preferred stockholders.</a:t>
            </a:r>
          </a:p>
          <a:p>
            <a:pPr lvl="1" eaLnBrk="1" hangingPunct="1">
              <a:lnSpc>
                <a:spcPct val="80000"/>
              </a:lnSpc>
            </a:pPr>
            <a:endParaRPr lang="en-US" sz="3000" b="0" dirty="0" smtClean="0"/>
          </a:p>
        </p:txBody>
      </p:sp>
      <p:sp>
        <p:nvSpPr>
          <p:cNvPr id="4" name="Rectangle 3"/>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dirty="0" smtClean="0"/>
              <a:t>Free cash flow to equity </a:t>
            </a:r>
            <a:br>
              <a:rPr lang="en-US" dirty="0" smtClean="0"/>
            </a:br>
            <a:r>
              <a:rPr lang="en-US" dirty="0" smtClean="0"/>
              <a:t>(FCFE) </a:t>
            </a:r>
          </a:p>
        </p:txBody>
      </p:sp>
      <p:sp>
        <p:nvSpPr>
          <p:cNvPr id="24579" name="Rectangle 3"/>
          <p:cNvSpPr>
            <a:spLocks noGrp="1" noChangeArrowheads="1"/>
          </p:cNvSpPr>
          <p:nvPr>
            <p:ph type="body" idx="1"/>
          </p:nvPr>
        </p:nvSpPr>
        <p:spPr>
          <a:xfrm>
            <a:off x="428596" y="1643050"/>
            <a:ext cx="8305800" cy="4572000"/>
          </a:xfrm>
        </p:spPr>
        <p:txBody>
          <a:bodyPr/>
          <a:lstStyle/>
          <a:p>
            <a:pPr eaLnBrk="1" hangingPunct="1"/>
            <a:r>
              <a:rPr lang="en-US" sz="2800" b="1" dirty="0" smtClean="0"/>
              <a:t>Free cash flow to equity (FCFE)</a:t>
            </a:r>
            <a:r>
              <a:rPr lang="en-US" sz="2800" dirty="0" smtClean="0"/>
              <a:t> is the cash flow available to the firm’s </a:t>
            </a:r>
            <a:r>
              <a:rPr lang="en-US" sz="2800" b="1" dirty="0" smtClean="0"/>
              <a:t>common equity holders</a:t>
            </a:r>
            <a:r>
              <a:rPr lang="en-US" sz="2800" dirty="0" smtClean="0"/>
              <a:t> after all operating expenses, </a:t>
            </a:r>
            <a:r>
              <a:rPr lang="en-US" sz="2800" b="1" u="sng" dirty="0" smtClean="0"/>
              <a:t>interest and principal payments</a:t>
            </a:r>
            <a:r>
              <a:rPr lang="en-US" sz="2800" b="1" dirty="0" smtClean="0"/>
              <a:t> </a:t>
            </a:r>
            <a:r>
              <a:rPr lang="en-US" sz="2800" dirty="0" smtClean="0"/>
              <a:t>have been paid, and </a:t>
            </a:r>
            <a:r>
              <a:rPr lang="en-US" sz="2800" b="1" dirty="0" smtClean="0"/>
              <a:t>necessary investments in working and fixed capital </a:t>
            </a:r>
            <a:r>
              <a:rPr lang="en-US" sz="2800" dirty="0" smtClean="0"/>
              <a:t>have been made.</a:t>
            </a:r>
          </a:p>
          <a:p>
            <a:pPr eaLnBrk="1" hangingPunct="1">
              <a:lnSpc>
                <a:spcPct val="80000"/>
              </a:lnSpc>
              <a:buFont typeface="Wingdings" pitchFamily="2" charset="2"/>
              <a:buNone/>
            </a:pPr>
            <a:r>
              <a:rPr lang="en-US" sz="2000" dirty="0" smtClean="0"/>
              <a:t> </a:t>
            </a:r>
          </a:p>
          <a:p>
            <a:pPr lvl="1" eaLnBrk="1" hangingPunct="1">
              <a:lnSpc>
                <a:spcPct val="80000"/>
              </a:lnSpc>
              <a:buNone/>
            </a:pPr>
            <a:endParaRPr lang="en-US" b="0" dirty="0" smtClean="0"/>
          </a:p>
          <a:p>
            <a:pPr lvl="1" eaLnBrk="1" hangingPunct="1">
              <a:lnSpc>
                <a:spcPct val="80000"/>
              </a:lnSpc>
            </a:pPr>
            <a:endParaRPr lang="en-US" b="0" dirty="0" smtClean="0"/>
          </a:p>
        </p:txBody>
      </p:sp>
      <p:sp>
        <p:nvSpPr>
          <p:cNvPr id="4" name="Rectangle 3"/>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4"/>
          <p:cNvGraphicFramePr>
            <a:graphicFrameLocks noChangeAspect="1"/>
          </p:cNvGraphicFramePr>
          <p:nvPr/>
        </p:nvGraphicFramePr>
        <p:xfrm>
          <a:off x="2285984" y="3571876"/>
          <a:ext cx="4191000" cy="1030288"/>
        </p:xfrm>
        <a:graphic>
          <a:graphicData uri="http://schemas.openxmlformats.org/presentationml/2006/ole">
            <p:oleObj spid="_x0000_s519170" r:id="rId3" imgW="1765300" imgH="431800" progId="">
              <p:embed/>
            </p:oleObj>
          </a:graphicData>
        </a:graphic>
      </p:graphicFrame>
      <p:sp>
        <p:nvSpPr>
          <p:cNvPr id="1027" name="Rectangle 2"/>
          <p:cNvSpPr>
            <a:spLocks noGrp="1" noChangeArrowheads="1"/>
          </p:cNvSpPr>
          <p:nvPr>
            <p:ph type="title"/>
          </p:nvPr>
        </p:nvSpPr>
        <p:spPr/>
        <p:txBody>
          <a:bodyPr/>
          <a:lstStyle/>
          <a:p>
            <a:pPr eaLnBrk="1" hangingPunct="1"/>
            <a:r>
              <a:rPr lang="en-US" dirty="0" smtClean="0"/>
              <a:t>Valuing the firm</a:t>
            </a:r>
          </a:p>
        </p:txBody>
      </p:sp>
      <p:sp>
        <p:nvSpPr>
          <p:cNvPr id="1028" name="Rectangle 3"/>
          <p:cNvSpPr>
            <a:spLocks noGrp="1" noChangeArrowheads="1"/>
          </p:cNvSpPr>
          <p:nvPr>
            <p:ph type="body" idx="1"/>
          </p:nvPr>
        </p:nvSpPr>
        <p:spPr>
          <a:xfrm>
            <a:off x="285720" y="1428736"/>
            <a:ext cx="8686800" cy="3886200"/>
          </a:xfrm>
        </p:spPr>
        <p:txBody>
          <a:bodyPr/>
          <a:lstStyle/>
          <a:p>
            <a:pPr eaLnBrk="1" hangingPunct="1">
              <a:lnSpc>
                <a:spcPct val="85000"/>
              </a:lnSpc>
              <a:buNone/>
            </a:pPr>
            <a:r>
              <a:rPr lang="en-US" sz="3000" b="1" dirty="0" smtClean="0"/>
              <a:t>The FCFF valuation approach</a:t>
            </a:r>
          </a:p>
          <a:p>
            <a:pPr eaLnBrk="1" hangingPunct="1">
              <a:lnSpc>
                <a:spcPct val="85000"/>
              </a:lnSpc>
            </a:pPr>
            <a:r>
              <a:rPr lang="en-US" sz="3000" dirty="0" smtClean="0"/>
              <a:t>The value of the firm is the present value of future FCFF discounted at the </a:t>
            </a:r>
            <a:r>
              <a:rPr lang="en-US" sz="3000" b="1" dirty="0" smtClean="0"/>
              <a:t>weighted average cost of capital (WACC)</a:t>
            </a:r>
          </a:p>
          <a:p>
            <a:pPr eaLnBrk="1" hangingPunct="1">
              <a:lnSpc>
                <a:spcPct val="90000"/>
              </a:lnSpc>
              <a:buFont typeface="Wingdings" pitchFamily="2" charset="2"/>
              <a:buNone/>
            </a:pPr>
            <a:endParaRPr lang="en-US" sz="2400" dirty="0" smtClean="0"/>
          </a:p>
          <a:p>
            <a:pPr eaLnBrk="1" hangingPunct="1">
              <a:lnSpc>
                <a:spcPct val="90000"/>
              </a:lnSpc>
              <a:buFont typeface="Wingdings" pitchFamily="2" charset="2"/>
              <a:buNone/>
            </a:pPr>
            <a:endParaRPr lang="en-US" sz="2400" dirty="0" smtClean="0"/>
          </a:p>
          <a:p>
            <a:pPr eaLnBrk="1" hangingPunct="1">
              <a:lnSpc>
                <a:spcPct val="90000"/>
              </a:lnSpc>
              <a:buFont typeface="Wingdings" pitchFamily="2" charset="2"/>
              <a:buNone/>
            </a:pPr>
            <a:endParaRPr lang="en-US" sz="2400" dirty="0" smtClean="0"/>
          </a:p>
        </p:txBody>
      </p:sp>
      <p:sp>
        <p:nvSpPr>
          <p:cNvPr id="1029"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sp>
        <p:nvSpPr>
          <p:cNvPr id="6" name="Rectangle 5"/>
          <p:cNvSpPr/>
          <p:nvPr/>
        </p:nvSpPr>
        <p:spPr>
          <a:xfrm flipV="1">
            <a:off x="1928794" y="3000372"/>
            <a:ext cx="71438" cy="714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1785918" y="3571876"/>
            <a:ext cx="5214974" cy="11430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8" name="Rectangle 7"/>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p:txBody>
          <a:bodyPr/>
          <a:lstStyle/>
          <a:p>
            <a:pPr eaLnBrk="1" hangingPunct="1"/>
            <a:r>
              <a:rPr lang="en-US" dirty="0" smtClean="0"/>
              <a:t>How to determine WACC?</a:t>
            </a:r>
          </a:p>
        </p:txBody>
      </p:sp>
      <p:sp>
        <p:nvSpPr>
          <p:cNvPr id="2052" name="Rectangle 3"/>
          <p:cNvSpPr>
            <a:spLocks noGrp="1" noChangeArrowheads="1"/>
          </p:cNvSpPr>
          <p:nvPr>
            <p:ph type="body" idx="1"/>
          </p:nvPr>
        </p:nvSpPr>
        <p:spPr>
          <a:xfrm>
            <a:off x="214282" y="1428736"/>
            <a:ext cx="8686800" cy="4357718"/>
          </a:xfrm>
        </p:spPr>
        <p:txBody>
          <a:bodyPr/>
          <a:lstStyle/>
          <a:p>
            <a:pPr eaLnBrk="1" hangingPunct="1">
              <a:lnSpc>
                <a:spcPct val="80000"/>
              </a:lnSpc>
            </a:pPr>
            <a:r>
              <a:rPr lang="en-US" sz="2600" dirty="0" smtClean="0"/>
              <a:t>If the suppliers of capital are creditors and stockholders, the required rates of return for debt and equity are the </a:t>
            </a:r>
            <a:r>
              <a:rPr lang="en-US" sz="2600" b="1" dirty="0" smtClean="0"/>
              <a:t>after-tax required rates </a:t>
            </a:r>
            <a:r>
              <a:rPr lang="en-US" sz="2600" dirty="0" smtClean="0"/>
              <a:t>of return for the firm under </a:t>
            </a:r>
            <a:r>
              <a:rPr lang="en-US" sz="2600" b="1" dirty="0" smtClean="0"/>
              <a:t>current market conditions</a:t>
            </a:r>
            <a:r>
              <a:rPr lang="en-US" sz="2600" dirty="0" smtClean="0"/>
              <a:t>. </a:t>
            </a:r>
          </a:p>
          <a:p>
            <a:pPr eaLnBrk="1" hangingPunct="1">
              <a:lnSpc>
                <a:spcPct val="80000"/>
              </a:lnSpc>
            </a:pPr>
            <a:r>
              <a:rPr lang="en-US" sz="2600" dirty="0" smtClean="0"/>
              <a:t>The weights that are used are the proportions of the total</a:t>
            </a:r>
            <a:r>
              <a:rPr lang="en-US" sz="2600" b="1" dirty="0" smtClean="0"/>
              <a:t> market value </a:t>
            </a:r>
            <a:r>
              <a:rPr lang="en-US" sz="2600" dirty="0" smtClean="0"/>
              <a:t>of the firm that are from each source, debt and equity.</a:t>
            </a:r>
          </a:p>
          <a:p>
            <a:pPr eaLnBrk="1" hangingPunct="1">
              <a:lnSpc>
                <a:spcPct val="80000"/>
              </a:lnSpc>
            </a:pPr>
            <a:endParaRPr lang="en-US" sz="2000" dirty="0" smtClean="0"/>
          </a:p>
          <a:p>
            <a:pPr eaLnBrk="1" hangingPunct="1">
              <a:lnSpc>
                <a:spcPct val="80000"/>
              </a:lnSpc>
              <a:buFont typeface="Wingdings" pitchFamily="2" charset="2"/>
              <a:buNone/>
            </a:pPr>
            <a:endParaRPr lang="en-US" sz="2000" dirty="0" smtClean="0"/>
          </a:p>
          <a:p>
            <a:pPr eaLnBrk="1" hangingPunct="1">
              <a:lnSpc>
                <a:spcPct val="80000"/>
              </a:lnSpc>
              <a:buFont typeface="Wingdings" pitchFamily="2" charset="2"/>
              <a:buNone/>
            </a:pPr>
            <a:endParaRPr lang="en-US" sz="2000" dirty="0" smtClean="0"/>
          </a:p>
          <a:p>
            <a:pPr eaLnBrk="1" hangingPunct="1">
              <a:lnSpc>
                <a:spcPct val="80000"/>
              </a:lnSpc>
            </a:pPr>
            <a:endParaRPr lang="en-US" sz="2000" dirty="0" smtClean="0"/>
          </a:p>
          <a:p>
            <a:pPr eaLnBrk="1" hangingPunct="1">
              <a:lnSpc>
                <a:spcPct val="80000"/>
              </a:lnSpc>
            </a:pPr>
            <a:r>
              <a:rPr lang="en-US" sz="2600" dirty="0" smtClean="0"/>
              <a:t>MV(debt) and MV(equity) are the </a:t>
            </a:r>
            <a:r>
              <a:rPr lang="en-US" sz="2600" b="1" dirty="0" smtClean="0"/>
              <a:t>current market values of debt and equity</a:t>
            </a:r>
            <a:r>
              <a:rPr lang="en-US" sz="2600" dirty="0" smtClean="0"/>
              <a:t>, not their book or accounting values. The weights will sum to 1.0.</a:t>
            </a:r>
          </a:p>
          <a:p>
            <a:pPr eaLnBrk="1" hangingPunct="1">
              <a:lnSpc>
                <a:spcPct val="80000"/>
              </a:lnSpc>
            </a:pPr>
            <a:endParaRPr lang="en-US" sz="2000" dirty="0" smtClean="0"/>
          </a:p>
        </p:txBody>
      </p:sp>
      <p:sp>
        <p:nvSpPr>
          <p:cNvPr id="2053"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2050" name="Object 5"/>
          <p:cNvGraphicFramePr>
            <a:graphicFrameLocks noChangeAspect="1"/>
          </p:cNvGraphicFramePr>
          <p:nvPr/>
        </p:nvGraphicFramePr>
        <p:xfrm>
          <a:off x="357158" y="3929066"/>
          <a:ext cx="8458200" cy="754063"/>
        </p:xfrm>
        <a:graphic>
          <a:graphicData uri="http://schemas.openxmlformats.org/presentationml/2006/ole">
            <p:oleObj spid="_x0000_s701442" name="Microsoft Equation 3.0" r:id="rId3" imgW="4927600" imgH="444500" progId="Equation.3">
              <p:embed/>
            </p:oleObj>
          </a:graphicData>
        </a:graphic>
      </p:graphicFrame>
      <p:sp>
        <p:nvSpPr>
          <p:cNvPr id="6" name="Rectangle 5"/>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dirty="0" smtClean="0"/>
              <a:t>How to calculate equity value </a:t>
            </a:r>
            <a:br>
              <a:rPr lang="en-US" dirty="0" smtClean="0"/>
            </a:br>
            <a:r>
              <a:rPr lang="en-US" dirty="0" smtClean="0"/>
              <a:t>from the firm value?</a:t>
            </a:r>
          </a:p>
        </p:txBody>
      </p:sp>
      <p:sp>
        <p:nvSpPr>
          <p:cNvPr id="25603" name="Rectangle 3"/>
          <p:cNvSpPr>
            <a:spLocks noGrp="1" noChangeArrowheads="1"/>
          </p:cNvSpPr>
          <p:nvPr>
            <p:ph type="body" idx="1"/>
          </p:nvPr>
        </p:nvSpPr>
        <p:spPr/>
        <p:txBody>
          <a:bodyPr/>
          <a:lstStyle/>
          <a:p>
            <a:pPr eaLnBrk="1" hangingPunct="1">
              <a:spcBef>
                <a:spcPct val="50000"/>
              </a:spcBef>
            </a:pPr>
            <a:r>
              <a:rPr lang="en-US" dirty="0" smtClean="0"/>
              <a:t>Equity Value = Firm Value – </a:t>
            </a:r>
            <a:r>
              <a:rPr lang="en-US" b="1" dirty="0" smtClean="0"/>
              <a:t>Market Value of Debt</a:t>
            </a:r>
          </a:p>
          <a:p>
            <a:pPr eaLnBrk="1" hangingPunct="1">
              <a:spcBef>
                <a:spcPct val="50000"/>
              </a:spcBef>
            </a:pPr>
            <a:r>
              <a:rPr lang="en-US" dirty="0" smtClean="0"/>
              <a:t>Subtracting the market value of debt from the firm value gives the</a:t>
            </a:r>
            <a:r>
              <a:rPr lang="en-US" b="1" dirty="0" smtClean="0"/>
              <a:t> value of equity</a:t>
            </a:r>
            <a:r>
              <a:rPr lang="en-US" dirty="0" smtClean="0"/>
              <a:t>. </a:t>
            </a:r>
          </a:p>
          <a:p>
            <a:pPr eaLnBrk="1" hangingPunct="1">
              <a:spcBef>
                <a:spcPct val="50000"/>
              </a:spcBef>
            </a:pPr>
            <a:r>
              <a:rPr lang="en-US" dirty="0" smtClean="0"/>
              <a:t>Dividing the total value of equity by the number of outstanding shares gives the value per share.</a:t>
            </a:r>
          </a:p>
        </p:txBody>
      </p:sp>
      <p:sp>
        <p:nvSpPr>
          <p:cNvPr id="25604"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sp>
        <p:nvSpPr>
          <p:cNvPr id="5" name="Rectangle 4"/>
          <p:cNvSpPr/>
          <p:nvPr/>
        </p:nvSpPr>
        <p:spPr>
          <a:xfrm>
            <a:off x="785786" y="1571612"/>
            <a:ext cx="7929618"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Rectangle 5"/>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p:txBody>
          <a:bodyPr/>
          <a:lstStyle/>
          <a:p>
            <a:pPr eaLnBrk="1" hangingPunct="1"/>
            <a:r>
              <a:rPr lang="en-US" dirty="0" smtClean="0"/>
              <a:t>Equity value from FCFE</a:t>
            </a:r>
          </a:p>
        </p:txBody>
      </p:sp>
      <p:sp>
        <p:nvSpPr>
          <p:cNvPr id="3076" name="Rectangle 3"/>
          <p:cNvSpPr>
            <a:spLocks noGrp="1" noChangeArrowheads="1"/>
          </p:cNvSpPr>
          <p:nvPr>
            <p:ph type="body" idx="1"/>
          </p:nvPr>
        </p:nvSpPr>
        <p:spPr>
          <a:xfrm>
            <a:off x="285720" y="1357298"/>
            <a:ext cx="8686800" cy="3886200"/>
          </a:xfrm>
        </p:spPr>
        <p:txBody>
          <a:bodyPr/>
          <a:lstStyle/>
          <a:p>
            <a:pPr eaLnBrk="1" hangingPunct="1">
              <a:lnSpc>
                <a:spcPct val="85000"/>
              </a:lnSpc>
              <a:buNone/>
            </a:pPr>
            <a:r>
              <a:rPr lang="en-US" sz="2800" b="1" dirty="0" smtClean="0"/>
              <a:t>The FCFE valuation approach</a:t>
            </a:r>
          </a:p>
          <a:p>
            <a:pPr eaLnBrk="1" hangingPunct="1">
              <a:lnSpc>
                <a:spcPct val="90000"/>
              </a:lnSpc>
            </a:pPr>
            <a:r>
              <a:rPr lang="en-US" sz="2800" dirty="0" smtClean="0"/>
              <a:t>The value of equity can also be found by </a:t>
            </a:r>
            <a:r>
              <a:rPr lang="en-US" sz="2800" b="1" dirty="0" smtClean="0"/>
              <a:t>discounting FCFE at the required rate of return on equity (r):</a:t>
            </a:r>
            <a:endParaRPr lang="en-US" sz="2800" b="1" i="1" dirty="0" smtClean="0"/>
          </a:p>
          <a:p>
            <a:pPr eaLnBrk="1" hangingPunct="1">
              <a:lnSpc>
                <a:spcPct val="90000"/>
              </a:lnSpc>
            </a:pPr>
            <a:endParaRPr lang="en-US" sz="2800" dirty="0" smtClean="0"/>
          </a:p>
          <a:p>
            <a:pPr eaLnBrk="1" hangingPunct="1">
              <a:lnSpc>
                <a:spcPct val="90000"/>
              </a:lnSpc>
              <a:buFont typeface="Wingdings" pitchFamily="2" charset="2"/>
              <a:buNone/>
            </a:pPr>
            <a:endParaRPr lang="en-US" sz="2800" dirty="0" smtClean="0"/>
          </a:p>
        </p:txBody>
      </p:sp>
      <p:sp>
        <p:nvSpPr>
          <p:cNvPr id="3077"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3074" name="Object 4"/>
          <p:cNvGraphicFramePr>
            <a:graphicFrameLocks noChangeAspect="1"/>
          </p:cNvGraphicFramePr>
          <p:nvPr/>
        </p:nvGraphicFramePr>
        <p:xfrm>
          <a:off x="2428860" y="3714752"/>
          <a:ext cx="3581400" cy="1031875"/>
        </p:xfrm>
        <a:graphic>
          <a:graphicData uri="http://schemas.openxmlformats.org/presentationml/2006/ole">
            <p:oleObj spid="_x0000_s521218" r:id="rId3" imgW="1511300" imgH="431800" progId="">
              <p:embed/>
            </p:oleObj>
          </a:graphicData>
        </a:graphic>
      </p:graphicFrame>
      <p:sp>
        <p:nvSpPr>
          <p:cNvPr id="6" name="Rectangle 5"/>
          <p:cNvSpPr/>
          <p:nvPr/>
        </p:nvSpPr>
        <p:spPr>
          <a:xfrm>
            <a:off x="2357422" y="3786190"/>
            <a:ext cx="3857652" cy="11430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ight Arrow 6"/>
          <p:cNvSpPr/>
          <p:nvPr/>
        </p:nvSpPr>
        <p:spPr>
          <a:xfrm>
            <a:off x="785786" y="5357826"/>
            <a:ext cx="714380" cy="4286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TextBox 7"/>
          <p:cNvSpPr txBox="1"/>
          <p:nvPr/>
        </p:nvSpPr>
        <p:spPr>
          <a:xfrm>
            <a:off x="1571604" y="5357826"/>
            <a:ext cx="6444393" cy="523220"/>
          </a:xfrm>
          <a:prstGeom prst="rect">
            <a:avLst/>
          </a:prstGeom>
          <a:noFill/>
        </p:spPr>
        <p:txBody>
          <a:bodyPr wrap="none" rtlCol="0">
            <a:spAutoFit/>
          </a:bodyPr>
          <a:lstStyle/>
          <a:p>
            <a:r>
              <a:rPr lang="en-US" dirty="0" smtClean="0"/>
              <a:t>Which valuation method do you prefer?</a:t>
            </a:r>
            <a:endParaRPr lang="th-TH" dirty="0"/>
          </a:p>
        </p:txBody>
      </p:sp>
      <p:sp>
        <p:nvSpPr>
          <p:cNvPr id="9" name="Rectangle 8"/>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p:txBody>
          <a:bodyPr/>
          <a:lstStyle/>
          <a:p>
            <a:pPr algn="ctr" eaLnBrk="1" hangingPunct="1"/>
            <a:r>
              <a:rPr lang="en-US" sz="4000" dirty="0" smtClean="0"/>
              <a:t>Single-stage constant-growth FCFF valuation model</a:t>
            </a:r>
          </a:p>
        </p:txBody>
      </p:sp>
      <p:sp>
        <p:nvSpPr>
          <p:cNvPr id="4100" name="Rectangle 3"/>
          <p:cNvSpPr>
            <a:spLocks noGrp="1" noChangeArrowheads="1"/>
          </p:cNvSpPr>
          <p:nvPr>
            <p:ph type="body" idx="1"/>
          </p:nvPr>
        </p:nvSpPr>
        <p:spPr/>
        <p:txBody>
          <a:bodyPr/>
          <a:lstStyle/>
          <a:p>
            <a:pPr eaLnBrk="1" hangingPunct="1">
              <a:lnSpc>
                <a:spcPct val="90000"/>
              </a:lnSpc>
            </a:pPr>
            <a:r>
              <a:rPr lang="en-US" dirty="0" smtClean="0"/>
              <a:t>FCFF in any period is equal to FCFF in the previous period times (1 + g):</a:t>
            </a:r>
          </a:p>
          <a:p>
            <a:pPr lvl="1" eaLnBrk="1" hangingPunct="1">
              <a:lnSpc>
                <a:spcPct val="90000"/>
              </a:lnSpc>
              <a:buNone/>
            </a:pPr>
            <a:r>
              <a:rPr lang="en-US" dirty="0" smtClean="0"/>
              <a:t>   </a:t>
            </a:r>
            <a:r>
              <a:rPr lang="en-US" dirty="0" err="1" smtClean="0"/>
              <a:t>FCFF</a:t>
            </a:r>
            <a:r>
              <a:rPr lang="en-US" baseline="-25000" dirty="0" err="1" smtClean="0"/>
              <a:t>t</a:t>
            </a:r>
            <a:r>
              <a:rPr lang="en-US" dirty="0" smtClean="0"/>
              <a:t> = FCFF</a:t>
            </a:r>
            <a:r>
              <a:rPr lang="en-US" baseline="-25000" dirty="0" smtClean="0"/>
              <a:t>t–1</a:t>
            </a:r>
            <a:r>
              <a:rPr lang="en-US" dirty="0" smtClean="0"/>
              <a:t> (1 + g).</a:t>
            </a:r>
          </a:p>
          <a:p>
            <a:pPr eaLnBrk="1" hangingPunct="1">
              <a:lnSpc>
                <a:spcPct val="90000"/>
              </a:lnSpc>
            </a:pPr>
            <a:r>
              <a:rPr lang="en-US" b="1" dirty="0" smtClean="0"/>
              <a:t>The value of the firm if FCFF is growing at a constant rate is</a:t>
            </a:r>
          </a:p>
          <a:p>
            <a:pPr eaLnBrk="1" hangingPunct="1">
              <a:lnSpc>
                <a:spcPct val="90000"/>
              </a:lnSpc>
              <a:buFont typeface="Wingdings" pitchFamily="2" charset="2"/>
              <a:buNone/>
            </a:pPr>
            <a:endParaRPr lang="en-US" dirty="0" smtClean="0"/>
          </a:p>
          <a:p>
            <a:pPr eaLnBrk="1" hangingPunct="1">
              <a:lnSpc>
                <a:spcPct val="90000"/>
              </a:lnSpc>
              <a:buFont typeface="Wingdings" pitchFamily="2" charset="2"/>
              <a:buNone/>
            </a:pPr>
            <a:endParaRPr lang="en-US" dirty="0" smtClean="0"/>
          </a:p>
          <a:p>
            <a:pPr eaLnBrk="1" hangingPunct="1">
              <a:lnSpc>
                <a:spcPct val="90000"/>
              </a:lnSpc>
              <a:buFont typeface="Wingdings" pitchFamily="2" charset="2"/>
              <a:buNone/>
            </a:pPr>
            <a:endParaRPr lang="en-US" dirty="0" smtClean="0"/>
          </a:p>
        </p:txBody>
      </p:sp>
      <p:sp>
        <p:nvSpPr>
          <p:cNvPr id="4101"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4098" name="Object 4"/>
          <p:cNvGraphicFramePr>
            <a:graphicFrameLocks noChangeAspect="1"/>
          </p:cNvGraphicFramePr>
          <p:nvPr/>
        </p:nvGraphicFramePr>
        <p:xfrm>
          <a:off x="1500166" y="4071942"/>
          <a:ext cx="5715000" cy="990600"/>
        </p:xfrm>
        <a:graphic>
          <a:graphicData uri="http://schemas.openxmlformats.org/presentationml/2006/ole">
            <p:oleObj spid="_x0000_s522242" r:id="rId3" imgW="2373870" imgH="406224" progId="">
              <p:embed/>
            </p:oleObj>
          </a:graphicData>
        </a:graphic>
      </p:graphicFrame>
      <p:sp>
        <p:nvSpPr>
          <p:cNvPr id="6" name="Rectangle 5"/>
          <p:cNvSpPr/>
          <p:nvPr/>
        </p:nvSpPr>
        <p:spPr>
          <a:xfrm>
            <a:off x="1357290" y="4000504"/>
            <a:ext cx="6072230" cy="107157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357158" y="0"/>
            <a:ext cx="8229600" cy="1143000"/>
          </a:xfrm>
        </p:spPr>
        <p:txBody>
          <a:bodyPr/>
          <a:lstStyle/>
          <a:p>
            <a:pPr algn="ctr" eaLnBrk="1" hangingPunct="1"/>
            <a:r>
              <a:rPr lang="en-US" sz="4000" dirty="0" smtClean="0"/>
              <a:t>Single-stage, constant-growth FCFE valuation model</a:t>
            </a:r>
          </a:p>
        </p:txBody>
      </p:sp>
      <p:sp>
        <p:nvSpPr>
          <p:cNvPr id="5124" name="Rectangle 3"/>
          <p:cNvSpPr>
            <a:spLocks noGrp="1" noChangeArrowheads="1"/>
          </p:cNvSpPr>
          <p:nvPr>
            <p:ph type="body" idx="1"/>
          </p:nvPr>
        </p:nvSpPr>
        <p:spPr>
          <a:xfrm>
            <a:off x="0" y="1142984"/>
            <a:ext cx="9144000" cy="4876800"/>
          </a:xfrm>
        </p:spPr>
        <p:txBody>
          <a:bodyPr/>
          <a:lstStyle/>
          <a:p>
            <a:pPr eaLnBrk="1" hangingPunct="1">
              <a:lnSpc>
                <a:spcPct val="90000"/>
              </a:lnSpc>
            </a:pPr>
            <a:r>
              <a:rPr lang="en-US" dirty="0" smtClean="0"/>
              <a:t>FCFE in any period will be equal to FCFE in the preceding period times (1 + g):</a:t>
            </a:r>
          </a:p>
          <a:p>
            <a:pPr lvl="1" eaLnBrk="1" hangingPunct="1">
              <a:lnSpc>
                <a:spcPct val="90000"/>
              </a:lnSpc>
            </a:pPr>
            <a:r>
              <a:rPr lang="en-US" dirty="0" err="1" smtClean="0"/>
              <a:t>FCFE</a:t>
            </a:r>
            <a:r>
              <a:rPr lang="en-US" baseline="-25000" dirty="0" err="1" smtClean="0"/>
              <a:t>t</a:t>
            </a:r>
            <a:r>
              <a:rPr lang="en-US" dirty="0" smtClean="0"/>
              <a:t> = FCFE</a:t>
            </a:r>
            <a:r>
              <a:rPr lang="en-US" baseline="-25000" dirty="0" smtClean="0"/>
              <a:t>t–1</a:t>
            </a:r>
            <a:r>
              <a:rPr lang="en-US" dirty="0" smtClean="0"/>
              <a:t> (1 + g).</a:t>
            </a:r>
          </a:p>
          <a:p>
            <a:pPr eaLnBrk="1" hangingPunct="1">
              <a:lnSpc>
                <a:spcPct val="90000"/>
              </a:lnSpc>
            </a:pPr>
            <a:r>
              <a:rPr lang="en-US" b="1" dirty="0" smtClean="0"/>
              <a:t>The value of equity if FCFE is growing at a constant rate is</a:t>
            </a:r>
          </a:p>
          <a:p>
            <a:pPr eaLnBrk="1" hangingPunct="1">
              <a:lnSpc>
                <a:spcPct val="90000"/>
              </a:lnSpc>
              <a:buFont typeface="Wingdings" pitchFamily="2" charset="2"/>
              <a:buNone/>
            </a:pPr>
            <a:endParaRPr lang="en-US" sz="2800" dirty="0" smtClean="0"/>
          </a:p>
          <a:p>
            <a:pPr eaLnBrk="1" hangingPunct="1">
              <a:lnSpc>
                <a:spcPct val="90000"/>
              </a:lnSpc>
              <a:buFont typeface="Wingdings" pitchFamily="2" charset="2"/>
              <a:buNone/>
            </a:pPr>
            <a:endParaRPr lang="en-US" sz="2800" dirty="0" smtClean="0"/>
          </a:p>
          <a:p>
            <a:pPr lvl="2" eaLnBrk="1" hangingPunct="1">
              <a:lnSpc>
                <a:spcPct val="90000"/>
              </a:lnSpc>
              <a:buNone/>
            </a:pPr>
            <a:r>
              <a:rPr lang="en-US" dirty="0" smtClean="0"/>
              <a:t>	  * </a:t>
            </a:r>
            <a:r>
              <a:rPr lang="en-US" sz="1700" i="1" dirty="0" smtClean="0"/>
              <a:t>The discount rate is r, the required return on equity. </a:t>
            </a:r>
            <a:r>
              <a:rPr lang="en-US" sz="1700" b="1" i="1" dirty="0" smtClean="0"/>
              <a:t> </a:t>
            </a:r>
          </a:p>
        </p:txBody>
      </p:sp>
      <p:graphicFrame>
        <p:nvGraphicFramePr>
          <p:cNvPr id="5122" name="Object 4"/>
          <p:cNvGraphicFramePr>
            <a:graphicFrameLocks noChangeAspect="1"/>
          </p:cNvGraphicFramePr>
          <p:nvPr>
            <p:ph idx="4294967295"/>
          </p:nvPr>
        </p:nvGraphicFramePr>
        <p:xfrm>
          <a:off x="1500166" y="3643314"/>
          <a:ext cx="5867400" cy="911225"/>
        </p:xfrm>
        <a:graphic>
          <a:graphicData uri="http://schemas.openxmlformats.org/presentationml/2006/ole">
            <p:oleObj spid="_x0000_s523266" r:id="rId3" imgW="2247900" imgH="406400" progId="">
              <p:embed/>
            </p:oleObj>
          </a:graphicData>
        </a:graphic>
      </p:graphicFrame>
      <p:sp>
        <p:nvSpPr>
          <p:cNvPr id="5125"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sp>
        <p:nvSpPr>
          <p:cNvPr id="6" name="Rectangle 5"/>
          <p:cNvSpPr/>
          <p:nvPr/>
        </p:nvSpPr>
        <p:spPr>
          <a:xfrm>
            <a:off x="1357290" y="3643314"/>
            <a:ext cx="6000792" cy="92869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p:txBody>
          <a:bodyPr/>
          <a:lstStyle/>
          <a:p>
            <a:pPr eaLnBrk="1" hangingPunct="1"/>
            <a:r>
              <a:rPr lang="en-US" dirty="0" smtClean="0"/>
              <a:t>Two-stage FCF model: FCFF</a:t>
            </a:r>
          </a:p>
        </p:txBody>
      </p:sp>
      <p:sp>
        <p:nvSpPr>
          <p:cNvPr id="7172" name="Rectangle 3"/>
          <p:cNvSpPr>
            <a:spLocks noGrp="1" noChangeArrowheads="1"/>
          </p:cNvSpPr>
          <p:nvPr>
            <p:ph type="body" idx="1"/>
          </p:nvPr>
        </p:nvSpPr>
        <p:spPr>
          <a:xfrm>
            <a:off x="457200" y="1285860"/>
            <a:ext cx="8686800" cy="4419600"/>
          </a:xfrm>
        </p:spPr>
        <p:txBody>
          <a:bodyPr/>
          <a:lstStyle/>
          <a:p>
            <a:pPr eaLnBrk="1" hangingPunct="1">
              <a:lnSpc>
                <a:spcPct val="80000"/>
              </a:lnSpc>
            </a:pPr>
            <a:r>
              <a:rPr lang="en-US" sz="2800" dirty="0" smtClean="0"/>
              <a:t>A general expression for the two-stage FCFF valuation model is</a:t>
            </a:r>
          </a:p>
          <a:p>
            <a:pPr eaLnBrk="1" hangingPunct="1">
              <a:lnSpc>
                <a:spcPct val="80000"/>
              </a:lnSpc>
            </a:pPr>
            <a:endParaRPr lang="en-US" sz="2000" dirty="0" smtClean="0"/>
          </a:p>
          <a:p>
            <a:pPr eaLnBrk="1" hangingPunct="1">
              <a:lnSpc>
                <a:spcPct val="80000"/>
              </a:lnSpc>
            </a:pPr>
            <a:endParaRPr lang="en-US" sz="1000" dirty="0" smtClean="0"/>
          </a:p>
          <a:p>
            <a:pPr eaLnBrk="1" hangingPunct="1">
              <a:lnSpc>
                <a:spcPct val="80000"/>
              </a:lnSpc>
            </a:pPr>
            <a:endParaRPr lang="en-US" sz="1000" dirty="0" smtClean="0"/>
          </a:p>
          <a:p>
            <a:pPr eaLnBrk="1" hangingPunct="1">
              <a:lnSpc>
                <a:spcPct val="80000"/>
              </a:lnSpc>
              <a:buFont typeface="Wingdings" pitchFamily="2" charset="2"/>
              <a:buNone/>
            </a:pPr>
            <a:endParaRPr lang="en-US" sz="2000" dirty="0" smtClean="0"/>
          </a:p>
          <a:p>
            <a:pPr eaLnBrk="1" hangingPunct="1">
              <a:lnSpc>
                <a:spcPct val="80000"/>
              </a:lnSpc>
              <a:buNone/>
            </a:pPr>
            <a:endParaRPr lang="en-US" sz="2000" dirty="0" smtClean="0"/>
          </a:p>
        </p:txBody>
      </p:sp>
      <p:sp>
        <p:nvSpPr>
          <p:cNvPr id="7173"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7170" name="Object 4"/>
          <p:cNvGraphicFramePr>
            <a:graphicFrameLocks noChangeAspect="1"/>
          </p:cNvGraphicFramePr>
          <p:nvPr/>
        </p:nvGraphicFramePr>
        <p:xfrm>
          <a:off x="1071538" y="2000240"/>
          <a:ext cx="6934200" cy="947738"/>
        </p:xfrm>
        <a:graphic>
          <a:graphicData uri="http://schemas.openxmlformats.org/presentationml/2006/ole">
            <p:oleObj spid="_x0000_s699394" r:id="rId3" imgW="3187700" imgH="431800" progId="">
              <p:embed/>
            </p:oleObj>
          </a:graphicData>
        </a:graphic>
      </p:graphicFrame>
      <p:sp>
        <p:nvSpPr>
          <p:cNvPr id="7174" name="Rectangle 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sp>
        <p:nvSpPr>
          <p:cNvPr id="7" name="Oval 6"/>
          <p:cNvSpPr/>
          <p:nvPr/>
        </p:nvSpPr>
        <p:spPr>
          <a:xfrm>
            <a:off x="4857752" y="1857364"/>
            <a:ext cx="3214710" cy="135732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cxnSp>
        <p:nvCxnSpPr>
          <p:cNvPr id="9" name="Straight Arrow Connector 8"/>
          <p:cNvCxnSpPr/>
          <p:nvPr/>
        </p:nvCxnSpPr>
        <p:spPr>
          <a:xfrm rot="5400000" flipH="1" flipV="1">
            <a:off x="5322099" y="3178967"/>
            <a:ext cx="500066" cy="42862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4" name="TextBox 13"/>
          <p:cNvSpPr txBox="1"/>
          <p:nvPr/>
        </p:nvSpPr>
        <p:spPr>
          <a:xfrm>
            <a:off x="4071934" y="3786190"/>
            <a:ext cx="2506071" cy="523220"/>
          </a:xfrm>
          <a:prstGeom prst="rect">
            <a:avLst/>
          </a:prstGeom>
          <a:noFill/>
        </p:spPr>
        <p:txBody>
          <a:bodyPr wrap="none" rtlCol="0">
            <a:spAutoFit/>
          </a:bodyPr>
          <a:lstStyle/>
          <a:p>
            <a:r>
              <a:rPr lang="en-US" dirty="0" smtClean="0"/>
              <a:t>Terminal value</a:t>
            </a:r>
            <a:endParaRPr lang="th-TH" dirty="0"/>
          </a:p>
        </p:txBody>
      </p:sp>
      <p:sp>
        <p:nvSpPr>
          <p:cNvPr id="10" name="Rectangle 9"/>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p:txBody>
          <a:bodyPr/>
          <a:lstStyle/>
          <a:p>
            <a:pPr eaLnBrk="1" hangingPunct="1"/>
            <a:r>
              <a:rPr lang="en-US" dirty="0" smtClean="0"/>
              <a:t>Two-stage FCF model: FCFE</a:t>
            </a:r>
          </a:p>
        </p:txBody>
      </p:sp>
      <p:sp>
        <p:nvSpPr>
          <p:cNvPr id="8196" name="Rectangle 3"/>
          <p:cNvSpPr>
            <a:spLocks noGrp="1" noChangeArrowheads="1"/>
          </p:cNvSpPr>
          <p:nvPr>
            <p:ph type="body" idx="1"/>
          </p:nvPr>
        </p:nvSpPr>
        <p:spPr>
          <a:xfrm>
            <a:off x="457200" y="1981200"/>
            <a:ext cx="8686800" cy="4876800"/>
          </a:xfrm>
        </p:spPr>
        <p:txBody>
          <a:bodyPr/>
          <a:lstStyle/>
          <a:p>
            <a:pPr eaLnBrk="1" hangingPunct="1">
              <a:lnSpc>
                <a:spcPct val="90000"/>
              </a:lnSpc>
            </a:pPr>
            <a:r>
              <a:rPr lang="en-US" sz="2800" dirty="0" smtClean="0"/>
              <a:t>The general expression for the two-stage FCFE valuation model is</a:t>
            </a:r>
          </a:p>
          <a:p>
            <a:pPr eaLnBrk="1" hangingPunct="1">
              <a:lnSpc>
                <a:spcPct val="80000"/>
              </a:lnSpc>
              <a:buFont typeface="Wingdings" pitchFamily="2" charset="2"/>
              <a:buNone/>
            </a:pPr>
            <a:endParaRPr lang="en-US" sz="1800" dirty="0" smtClean="0"/>
          </a:p>
          <a:p>
            <a:pPr eaLnBrk="1" hangingPunct="1">
              <a:lnSpc>
                <a:spcPct val="80000"/>
              </a:lnSpc>
              <a:buFont typeface="Wingdings" pitchFamily="2" charset="2"/>
              <a:buNone/>
            </a:pPr>
            <a:endParaRPr lang="en-US" sz="1800" dirty="0" smtClean="0"/>
          </a:p>
          <a:p>
            <a:pPr eaLnBrk="1" hangingPunct="1">
              <a:lnSpc>
                <a:spcPct val="80000"/>
              </a:lnSpc>
              <a:buFont typeface="Wingdings" pitchFamily="2" charset="2"/>
              <a:buNone/>
            </a:pPr>
            <a:endParaRPr lang="en-US" sz="1800" dirty="0" smtClean="0"/>
          </a:p>
          <a:p>
            <a:pPr eaLnBrk="1" hangingPunct="1">
              <a:lnSpc>
                <a:spcPct val="80000"/>
              </a:lnSpc>
              <a:buFont typeface="Wingdings" pitchFamily="2" charset="2"/>
              <a:buNone/>
            </a:pPr>
            <a:endParaRPr lang="en-US" sz="1800" dirty="0" smtClean="0"/>
          </a:p>
          <a:p>
            <a:pPr eaLnBrk="1" hangingPunct="1">
              <a:lnSpc>
                <a:spcPct val="80000"/>
              </a:lnSpc>
              <a:buNone/>
            </a:pPr>
            <a:endParaRPr lang="en-US" sz="1800" dirty="0" smtClean="0"/>
          </a:p>
        </p:txBody>
      </p:sp>
      <p:sp>
        <p:nvSpPr>
          <p:cNvPr id="8197"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sp>
        <p:nvSpPr>
          <p:cNvPr id="8198" name="Rectangle 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8194" name="Object 7"/>
          <p:cNvGraphicFramePr>
            <a:graphicFrameLocks noChangeAspect="1"/>
          </p:cNvGraphicFramePr>
          <p:nvPr/>
        </p:nvGraphicFramePr>
        <p:xfrm>
          <a:off x="1371600" y="2895600"/>
          <a:ext cx="6019800" cy="1171575"/>
        </p:xfrm>
        <a:graphic>
          <a:graphicData uri="http://schemas.openxmlformats.org/presentationml/2006/ole">
            <p:oleObj spid="_x0000_s700418" r:id="rId3" imgW="2235200" imgH="431800" progId="">
              <p:embed/>
            </p:oleObj>
          </a:graphicData>
        </a:graphic>
      </p:graphicFrame>
      <p:sp>
        <p:nvSpPr>
          <p:cNvPr id="7" name="Oval 6"/>
          <p:cNvSpPr/>
          <p:nvPr/>
        </p:nvSpPr>
        <p:spPr>
          <a:xfrm>
            <a:off x="4500562" y="2857496"/>
            <a:ext cx="3286148" cy="121444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cxnSp>
        <p:nvCxnSpPr>
          <p:cNvPr id="9" name="Straight Arrow Connector 8"/>
          <p:cNvCxnSpPr/>
          <p:nvPr/>
        </p:nvCxnSpPr>
        <p:spPr>
          <a:xfrm rot="5400000" flipH="1" flipV="1">
            <a:off x="4714876" y="4071942"/>
            <a:ext cx="500066" cy="35719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0" name="TextBox 9"/>
          <p:cNvSpPr txBox="1"/>
          <p:nvPr/>
        </p:nvSpPr>
        <p:spPr>
          <a:xfrm>
            <a:off x="4000496" y="4643446"/>
            <a:ext cx="2506071" cy="523220"/>
          </a:xfrm>
          <a:prstGeom prst="rect">
            <a:avLst/>
          </a:prstGeom>
          <a:noFill/>
        </p:spPr>
        <p:txBody>
          <a:bodyPr wrap="none" rtlCol="0">
            <a:spAutoFit/>
          </a:bodyPr>
          <a:lstStyle/>
          <a:p>
            <a:r>
              <a:rPr lang="en-US" dirty="0" smtClean="0"/>
              <a:t>Terminal value</a:t>
            </a:r>
            <a:endParaRPr lang="th-TH" dirty="0"/>
          </a:p>
        </p:txBody>
      </p:sp>
      <p:sp>
        <p:nvSpPr>
          <p:cNvPr id="11" name="Rectangle 10"/>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p>
            <a:fld id="{7C449DBA-9B88-41B7-8067-366E6806C408}" type="slidenum">
              <a:rPr lang="en-US"/>
              <a:pPr/>
              <a:t>15</a:t>
            </a:fld>
            <a:endParaRPr lang="en-US"/>
          </a:p>
        </p:txBody>
      </p:sp>
      <p:sp>
        <p:nvSpPr>
          <p:cNvPr id="93186"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en-US"/>
          </a:p>
        </p:txBody>
      </p:sp>
      <p:sp>
        <p:nvSpPr>
          <p:cNvPr id="93187"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en-US"/>
          </a:p>
        </p:txBody>
      </p:sp>
      <p:sp>
        <p:nvSpPr>
          <p:cNvPr id="93193" name="Rectangle 9"/>
          <p:cNvSpPr>
            <a:spLocks noGrp="1" noChangeArrowheads="1"/>
          </p:cNvSpPr>
          <p:nvPr>
            <p:ph type="title"/>
          </p:nvPr>
        </p:nvSpPr>
        <p:spPr/>
        <p:txBody>
          <a:bodyPr/>
          <a:lstStyle/>
          <a:p>
            <a:r>
              <a:rPr lang="en-US" sz="4000" dirty="0" smtClean="0"/>
              <a:t>Three aspects </a:t>
            </a:r>
            <a:r>
              <a:rPr lang="en-US" sz="4000" dirty="0"/>
              <a:t>of cash flows </a:t>
            </a:r>
            <a:r>
              <a:rPr lang="en-US" sz="4000" dirty="0" smtClean="0"/>
              <a:t>on </a:t>
            </a:r>
            <a:br>
              <a:rPr lang="en-US" sz="4000" dirty="0" smtClean="0"/>
            </a:br>
            <a:r>
              <a:rPr lang="en-US" sz="4000" dirty="0" smtClean="0"/>
              <a:t>an </a:t>
            </a:r>
            <a:r>
              <a:rPr lang="en-US" sz="4000" dirty="0"/>
              <a:t>investment’s </a:t>
            </a:r>
            <a:r>
              <a:rPr lang="en-US" sz="4000" dirty="0" smtClean="0"/>
              <a:t>value</a:t>
            </a:r>
            <a:endParaRPr lang="en-US" sz="4000" dirty="0"/>
          </a:p>
        </p:txBody>
      </p:sp>
      <p:sp>
        <p:nvSpPr>
          <p:cNvPr id="93194" name="Rectangle 10"/>
          <p:cNvSpPr>
            <a:spLocks noGrp="1" noChangeArrowheads="1"/>
          </p:cNvSpPr>
          <p:nvPr>
            <p:ph type="body" idx="1"/>
          </p:nvPr>
        </p:nvSpPr>
        <p:spPr/>
        <p:txBody>
          <a:bodyPr/>
          <a:lstStyle/>
          <a:p>
            <a:r>
              <a:rPr lang="en-US" dirty="0"/>
              <a:t>Amount of expected cash flows (bigger is better)</a:t>
            </a:r>
          </a:p>
          <a:p>
            <a:r>
              <a:rPr lang="en-US" dirty="0"/>
              <a:t>Timing of the cash flow stream (sooner is better)</a:t>
            </a:r>
          </a:p>
          <a:p>
            <a:r>
              <a:rPr lang="en-US" dirty="0"/>
              <a:t>Risk of the cash flows (less risk is better)</a:t>
            </a:r>
          </a:p>
        </p:txBody>
      </p:sp>
      <p:sp>
        <p:nvSpPr>
          <p:cNvPr id="8" name="Rectangle 7"/>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357158" y="0"/>
            <a:ext cx="8229600" cy="1143000"/>
          </a:xfrm>
        </p:spPr>
        <p:txBody>
          <a:bodyPr/>
          <a:lstStyle/>
          <a:p>
            <a:pPr algn="ctr" eaLnBrk="1" hangingPunct="1"/>
            <a:r>
              <a:rPr lang="en-US" sz="4000" dirty="0" smtClean="0"/>
              <a:t>Important note on “g”</a:t>
            </a:r>
          </a:p>
        </p:txBody>
      </p:sp>
      <p:sp>
        <p:nvSpPr>
          <p:cNvPr id="5124" name="Rectangle 3"/>
          <p:cNvSpPr>
            <a:spLocks noGrp="1" noChangeArrowheads="1"/>
          </p:cNvSpPr>
          <p:nvPr>
            <p:ph type="body" idx="1"/>
          </p:nvPr>
        </p:nvSpPr>
        <p:spPr>
          <a:xfrm>
            <a:off x="0" y="2214554"/>
            <a:ext cx="9144000" cy="1357322"/>
          </a:xfrm>
        </p:spPr>
        <p:txBody>
          <a:bodyPr/>
          <a:lstStyle/>
          <a:p>
            <a:pPr eaLnBrk="1" hangingPunct="1">
              <a:lnSpc>
                <a:spcPct val="90000"/>
              </a:lnSpc>
            </a:pPr>
            <a:r>
              <a:rPr lang="en-US" dirty="0" smtClean="0"/>
              <a:t>The growth rate of FCFF and the growth rate of FCFE are frequently </a:t>
            </a:r>
            <a:r>
              <a:rPr lang="en-US" u="sng" dirty="0" smtClean="0"/>
              <a:t>not</a:t>
            </a:r>
            <a:r>
              <a:rPr lang="en-US" dirty="0" smtClean="0"/>
              <a:t> equivalent.</a:t>
            </a:r>
            <a:r>
              <a:rPr lang="en-US" sz="2800" dirty="0" smtClean="0"/>
              <a:t> </a:t>
            </a:r>
          </a:p>
        </p:txBody>
      </p:sp>
      <p:sp>
        <p:nvSpPr>
          <p:cNvPr id="5125"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sp>
        <p:nvSpPr>
          <p:cNvPr id="5" name="Rectangle 4"/>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7158" y="142852"/>
            <a:ext cx="8572560" cy="928694"/>
          </a:xfrm>
        </p:spPr>
        <p:txBody>
          <a:bodyPr>
            <a:normAutofit/>
          </a:bodyPr>
          <a:lstStyle/>
          <a:p>
            <a:pPr algn="ctr"/>
            <a:r>
              <a:rPr lang="en-US" dirty="0" smtClean="0">
                <a:solidFill>
                  <a:srgbClr val="C00000"/>
                </a:solidFill>
              </a:rPr>
              <a:t>Important note on “discount rate” </a:t>
            </a:r>
            <a:endParaRPr lang="th-TH" dirty="0">
              <a:solidFill>
                <a:srgbClr val="C00000"/>
              </a:solidFill>
            </a:endParaRPr>
          </a:p>
        </p:txBody>
      </p:sp>
      <p:sp>
        <p:nvSpPr>
          <p:cNvPr id="9" name="Subtitle 3"/>
          <p:cNvSpPr>
            <a:spLocks noGrp="1"/>
          </p:cNvSpPr>
          <p:nvPr>
            <p:ph type="subTitle" idx="1"/>
          </p:nvPr>
        </p:nvSpPr>
        <p:spPr>
          <a:xfrm>
            <a:off x="428596" y="1357298"/>
            <a:ext cx="8215370" cy="3857652"/>
          </a:xfrm>
        </p:spPr>
        <p:txBody>
          <a:bodyPr>
            <a:normAutofit fontScale="85000" lnSpcReduction="10000"/>
          </a:bodyPr>
          <a:lstStyle/>
          <a:p>
            <a:pPr algn="l"/>
            <a:r>
              <a:rPr lang="en-US" dirty="0" smtClean="0">
                <a:solidFill>
                  <a:schemeClr val="tx1"/>
                </a:solidFill>
              </a:rPr>
              <a:t>The discount rate should be consistent with both </a:t>
            </a:r>
            <a:r>
              <a:rPr lang="en-US" b="1" dirty="0" smtClean="0">
                <a:solidFill>
                  <a:schemeClr val="tx1"/>
                </a:solidFill>
              </a:rPr>
              <a:t>riskiness</a:t>
            </a:r>
            <a:r>
              <a:rPr lang="en-US" dirty="0" smtClean="0">
                <a:solidFill>
                  <a:schemeClr val="tx1"/>
                </a:solidFill>
              </a:rPr>
              <a:t> and the </a:t>
            </a:r>
            <a:r>
              <a:rPr lang="en-US" b="1" dirty="0" smtClean="0">
                <a:solidFill>
                  <a:schemeClr val="tx1"/>
                </a:solidFill>
              </a:rPr>
              <a:t>type of cash flows being discounted</a:t>
            </a:r>
            <a:r>
              <a:rPr lang="en-US" dirty="0" smtClean="0">
                <a:solidFill>
                  <a:schemeClr val="tx1"/>
                </a:solidFill>
              </a:rPr>
              <a:t>. </a:t>
            </a:r>
          </a:p>
          <a:p>
            <a:pPr algn="l"/>
            <a:endParaRPr lang="en-US" dirty="0" smtClean="0">
              <a:solidFill>
                <a:schemeClr val="tx1"/>
              </a:solidFill>
            </a:endParaRPr>
          </a:p>
          <a:p>
            <a:pPr algn="l"/>
            <a:r>
              <a:rPr lang="en-US" dirty="0" smtClean="0"/>
              <a:t>The rate at which the cash flows are discounted to equity is </a:t>
            </a:r>
            <a:r>
              <a:rPr lang="en-US" b="1" dirty="0" smtClean="0"/>
              <a:t>t</a:t>
            </a:r>
            <a:r>
              <a:rPr lang="en-US" b="1" dirty="0" smtClean="0">
                <a:solidFill>
                  <a:schemeClr val="tx1"/>
                </a:solidFill>
              </a:rPr>
              <a:t>he cost of equity (</a:t>
            </a:r>
            <a:r>
              <a:rPr lang="en-US" b="1" dirty="0" err="1" smtClean="0">
                <a:solidFill>
                  <a:schemeClr val="tx1"/>
                </a:solidFill>
              </a:rPr>
              <a:t>k</a:t>
            </a:r>
            <a:r>
              <a:rPr lang="en-US" b="1" baseline="-25000" dirty="0" err="1" smtClean="0">
                <a:solidFill>
                  <a:schemeClr val="tx1"/>
                </a:solidFill>
              </a:rPr>
              <a:t>e</a:t>
            </a:r>
            <a:r>
              <a:rPr lang="en-US" b="1" dirty="0" smtClean="0">
                <a:solidFill>
                  <a:schemeClr val="tx1"/>
                </a:solidFill>
              </a:rPr>
              <a:t>)</a:t>
            </a:r>
            <a:r>
              <a:rPr lang="en-US" dirty="0" smtClean="0">
                <a:solidFill>
                  <a:schemeClr val="tx1"/>
                </a:solidFill>
              </a:rPr>
              <a:t>. </a:t>
            </a:r>
          </a:p>
          <a:p>
            <a:pPr algn="l"/>
            <a:endParaRPr lang="en-US" dirty="0" smtClean="0">
              <a:solidFill>
                <a:schemeClr val="tx1"/>
              </a:solidFill>
            </a:endParaRPr>
          </a:p>
          <a:p>
            <a:pPr algn="l"/>
            <a:r>
              <a:rPr lang="en-US" dirty="0" smtClean="0"/>
              <a:t>The rate at which the cash flows are discounted to firm </a:t>
            </a:r>
            <a:r>
              <a:rPr lang="en-US" b="1" dirty="0" smtClean="0">
                <a:solidFill>
                  <a:schemeClr val="tx1"/>
                </a:solidFill>
              </a:rPr>
              <a:t>The cost of capital (WACC)</a:t>
            </a:r>
            <a:r>
              <a:rPr lang="en-US" dirty="0" smtClean="0">
                <a:solidFill>
                  <a:schemeClr val="tx1"/>
                </a:solidFill>
              </a:rPr>
              <a:t>.</a:t>
            </a:r>
          </a:p>
          <a:p>
            <a:pPr algn="l"/>
            <a:endParaRPr lang="en-US" dirty="0" smtClean="0">
              <a:solidFill>
                <a:schemeClr val="tx1"/>
              </a:solidFill>
            </a:endParaRPr>
          </a:p>
          <a:p>
            <a:pPr algn="l">
              <a:buFont typeface="Wingdings" pitchFamily="2" charset="2"/>
              <a:buChar char="Ø"/>
            </a:pPr>
            <a:endParaRPr lang="en-US" dirty="0" smtClean="0">
              <a:solidFill>
                <a:schemeClr val="tx1"/>
              </a:solidFill>
            </a:endParaRPr>
          </a:p>
          <a:p>
            <a:pPr algn="l">
              <a:buFont typeface="Wingdings" pitchFamily="2" charset="2"/>
              <a:buChar char="Ø"/>
            </a:pPr>
            <a:endParaRPr lang="th-TH" dirty="0">
              <a:solidFill>
                <a:schemeClr val="tx1"/>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Rectangle 4"/>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 xmlns:p14="http://schemas.microsoft.com/office/powerpoint/2010/main" val="3925009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81884E64-594E-44AB-9C56-040F93FB90CF}" type="slidenum">
              <a:rPr lang="en-US"/>
              <a:pPr/>
              <a:t>18</a:t>
            </a:fld>
            <a:endParaRPr lang="en-US"/>
          </a:p>
        </p:txBody>
      </p:sp>
      <p:sp>
        <p:nvSpPr>
          <p:cNvPr id="135173" name="Rectangle 5"/>
          <p:cNvSpPr>
            <a:spLocks noGrp="1" noChangeArrowheads="1"/>
          </p:cNvSpPr>
          <p:nvPr>
            <p:ph type="body" idx="1"/>
          </p:nvPr>
        </p:nvSpPr>
        <p:spPr/>
        <p:txBody>
          <a:bodyPr/>
          <a:lstStyle/>
          <a:p>
            <a:r>
              <a:rPr lang="en-US" sz="2800" dirty="0" smtClean="0"/>
              <a:t>WACC </a:t>
            </a:r>
            <a:r>
              <a:rPr lang="en-US" sz="2800" dirty="0"/>
              <a:t>is affected by:</a:t>
            </a:r>
          </a:p>
          <a:p>
            <a:pPr lvl="1"/>
            <a:r>
              <a:rPr lang="en-US" sz="2400" dirty="0"/>
              <a:t>Capital structure (the firm’s relative use of debt and equity as sources of financing)</a:t>
            </a:r>
          </a:p>
          <a:p>
            <a:pPr lvl="1"/>
            <a:r>
              <a:rPr lang="en-US" sz="2400" dirty="0"/>
              <a:t>Interest rates</a:t>
            </a:r>
          </a:p>
          <a:p>
            <a:pPr lvl="1"/>
            <a:r>
              <a:rPr lang="en-US" sz="2400" dirty="0"/>
              <a:t>Risk of the </a:t>
            </a:r>
            <a:r>
              <a:rPr lang="en-US" sz="2400" dirty="0" smtClean="0"/>
              <a:t>firm / Investors</a:t>
            </a:r>
            <a:r>
              <a:rPr lang="en-US" sz="2400" dirty="0"/>
              <a:t>’ overall attitude toward risk</a:t>
            </a:r>
          </a:p>
        </p:txBody>
      </p:sp>
      <p:sp>
        <p:nvSpPr>
          <p:cNvPr id="9" name="Rectangle 2"/>
          <p:cNvSpPr>
            <a:spLocks noGrp="1" noChangeArrowheads="1"/>
          </p:cNvSpPr>
          <p:nvPr>
            <p:ph type="title"/>
          </p:nvPr>
        </p:nvSpPr>
        <p:spPr>
          <a:xfrm>
            <a:off x="457200" y="274638"/>
            <a:ext cx="8229600" cy="1143000"/>
          </a:xfrm>
        </p:spPr>
        <p:txBody>
          <a:bodyPr/>
          <a:lstStyle/>
          <a:p>
            <a:pPr eaLnBrk="1" hangingPunct="1"/>
            <a:r>
              <a:rPr lang="en-US" dirty="0" smtClean="0"/>
              <a:t>Important note on “WACC”</a:t>
            </a:r>
          </a:p>
        </p:txBody>
      </p:sp>
      <p:sp>
        <p:nvSpPr>
          <p:cNvPr id="6" name="Rectangle 5"/>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357158" y="0"/>
            <a:ext cx="8229600" cy="1143000"/>
          </a:xfrm>
        </p:spPr>
        <p:txBody>
          <a:bodyPr/>
          <a:lstStyle/>
          <a:p>
            <a:pPr eaLnBrk="1" hangingPunct="1"/>
            <a:r>
              <a:rPr lang="en-US" dirty="0" smtClean="0"/>
              <a:t>Example: Proust Company</a:t>
            </a:r>
          </a:p>
        </p:txBody>
      </p:sp>
      <p:sp>
        <p:nvSpPr>
          <p:cNvPr id="57347" name="Rectangle 3"/>
          <p:cNvSpPr>
            <a:spLocks noGrp="1" noChangeArrowheads="1"/>
          </p:cNvSpPr>
          <p:nvPr>
            <p:ph type="body" idx="1"/>
          </p:nvPr>
        </p:nvSpPr>
        <p:spPr>
          <a:xfrm>
            <a:off x="428596" y="1000108"/>
            <a:ext cx="8229600" cy="5072098"/>
          </a:xfrm>
        </p:spPr>
        <p:txBody>
          <a:bodyPr/>
          <a:lstStyle/>
          <a:p>
            <a:pPr eaLnBrk="1" hangingPunct="1">
              <a:lnSpc>
                <a:spcPct val="90000"/>
              </a:lnSpc>
              <a:spcBef>
                <a:spcPts val="1800"/>
              </a:spcBef>
              <a:buFont typeface="Wingdings" pitchFamily="2" charset="2"/>
              <a:buNone/>
            </a:pPr>
            <a:r>
              <a:rPr lang="en-US" sz="2500" dirty="0" smtClean="0"/>
              <a:t>    Proust Company has free cash flow to the firm of $1.7 billion and free cash flow to equity of $1.3 billion. Proust’s weighted average cost of capital is 11 percent and its required rate of return for equity is 13 percent. FCFF is expected to grow forever at 7 percent and FCFE is expected to grow forever at 7.5 percent. Proust has debt outstanding of $15 billion.</a:t>
            </a:r>
          </a:p>
          <a:p>
            <a:pPr eaLnBrk="1" hangingPunct="1">
              <a:lnSpc>
                <a:spcPct val="90000"/>
              </a:lnSpc>
              <a:spcBef>
                <a:spcPts val="1800"/>
              </a:spcBef>
              <a:buFont typeface="Wingdings" pitchFamily="2" charset="2"/>
              <a:buNone/>
            </a:pPr>
            <a:r>
              <a:rPr lang="en-US" sz="2500" dirty="0" smtClean="0"/>
              <a:t>    - What is the total value of Proust’s equity using the FCFF valuation approach?</a:t>
            </a:r>
          </a:p>
          <a:p>
            <a:pPr eaLnBrk="1" hangingPunct="1">
              <a:lnSpc>
                <a:spcPct val="90000"/>
              </a:lnSpc>
              <a:spcBef>
                <a:spcPts val="1800"/>
              </a:spcBef>
              <a:buFont typeface="Wingdings" pitchFamily="2" charset="2"/>
              <a:buNone/>
            </a:pPr>
            <a:r>
              <a:rPr lang="en-US" sz="2500" dirty="0" smtClean="0"/>
              <a:t>    - What is the total value of Proust’s equity using the FCFE valuation approach?</a:t>
            </a:r>
          </a:p>
        </p:txBody>
      </p:sp>
      <p:sp>
        <p:nvSpPr>
          <p:cNvPr id="4" name="Rectangle 3"/>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p:txBody>
          <a:bodyPr/>
          <a:lstStyle/>
          <a:p>
            <a:pPr eaLnBrk="1" hangingPunct="1"/>
            <a:r>
              <a:rPr lang="en-US" smtClean="0"/>
              <a:t>Proust Company solution</a:t>
            </a:r>
          </a:p>
        </p:txBody>
      </p:sp>
      <p:sp>
        <p:nvSpPr>
          <p:cNvPr id="11269" name="Rectangle 3"/>
          <p:cNvSpPr>
            <a:spLocks noGrp="1" noChangeArrowheads="1"/>
          </p:cNvSpPr>
          <p:nvPr>
            <p:ph type="body" idx="1"/>
          </p:nvPr>
        </p:nvSpPr>
        <p:spPr/>
        <p:txBody>
          <a:bodyPr/>
          <a:lstStyle/>
          <a:p>
            <a:pPr eaLnBrk="1" hangingPunct="1">
              <a:lnSpc>
                <a:spcPct val="80000"/>
              </a:lnSpc>
              <a:buFont typeface="Wingdings" pitchFamily="2" charset="2"/>
              <a:buNone/>
            </a:pPr>
            <a:r>
              <a:rPr lang="en-US" sz="2400" dirty="0" smtClean="0"/>
              <a:t>A.  The Firm Value is the present value of FCFF discounted at the weighted average cost of capital (WACC), or</a:t>
            </a:r>
          </a:p>
          <a:p>
            <a:pPr eaLnBrk="1" hangingPunct="1">
              <a:lnSpc>
                <a:spcPct val="80000"/>
              </a:lnSpc>
            </a:pPr>
            <a:endParaRPr lang="en-US" sz="2400" dirty="0" smtClean="0"/>
          </a:p>
          <a:p>
            <a:pPr eaLnBrk="1" hangingPunct="1">
              <a:lnSpc>
                <a:spcPct val="80000"/>
              </a:lnSpc>
            </a:pPr>
            <a:endParaRPr lang="en-US" sz="2400" dirty="0" smtClean="0"/>
          </a:p>
          <a:p>
            <a:pPr eaLnBrk="1" hangingPunct="1">
              <a:lnSpc>
                <a:spcPct val="80000"/>
              </a:lnSpc>
              <a:buFont typeface="Wingdings" pitchFamily="2" charset="2"/>
              <a:buNone/>
            </a:pPr>
            <a:r>
              <a:rPr lang="en-US" sz="2400" dirty="0" smtClean="0"/>
              <a:t>The market value of equity is the value of the firm minus the value of debt:</a:t>
            </a:r>
          </a:p>
          <a:p>
            <a:pPr eaLnBrk="1" hangingPunct="1">
              <a:lnSpc>
                <a:spcPct val="80000"/>
              </a:lnSpc>
              <a:buFont typeface="Wingdings" pitchFamily="2" charset="2"/>
              <a:buNone/>
            </a:pPr>
            <a:r>
              <a:rPr lang="en-US" sz="2400" dirty="0" smtClean="0"/>
              <a:t>		Equity = 45.475 – 15 = $30.475 billion.</a:t>
            </a:r>
          </a:p>
          <a:p>
            <a:pPr eaLnBrk="1" hangingPunct="1">
              <a:lnSpc>
                <a:spcPct val="80000"/>
              </a:lnSpc>
              <a:buFont typeface="Wingdings" pitchFamily="2" charset="2"/>
              <a:buNone/>
            </a:pPr>
            <a:r>
              <a:rPr lang="en-US" sz="2400" dirty="0" smtClean="0"/>
              <a:t>B.	Using the FCFE valuation approach, the present value of FCFE, discounted at the required rate of return on equity, is</a:t>
            </a:r>
          </a:p>
          <a:p>
            <a:pPr eaLnBrk="1" hangingPunct="1">
              <a:lnSpc>
                <a:spcPct val="80000"/>
              </a:lnSpc>
            </a:pPr>
            <a:endParaRPr lang="en-US" sz="2400" dirty="0" smtClean="0"/>
          </a:p>
          <a:p>
            <a:pPr eaLnBrk="1" hangingPunct="1">
              <a:lnSpc>
                <a:spcPct val="80000"/>
              </a:lnSpc>
              <a:buFont typeface="Wingdings" pitchFamily="2" charset="2"/>
              <a:buNone/>
            </a:pPr>
            <a:endParaRPr lang="en-US" sz="2400" dirty="0" smtClean="0"/>
          </a:p>
          <a:p>
            <a:pPr eaLnBrk="1" hangingPunct="1">
              <a:lnSpc>
                <a:spcPct val="80000"/>
              </a:lnSpc>
              <a:buFont typeface="Wingdings" pitchFamily="2" charset="2"/>
              <a:buNone/>
            </a:pPr>
            <a:r>
              <a:rPr lang="en-US" sz="2400" dirty="0" smtClean="0"/>
              <a:t>The value of equity using this approach is $25.409 billion.</a:t>
            </a:r>
          </a:p>
        </p:txBody>
      </p:sp>
      <p:sp>
        <p:nvSpPr>
          <p:cNvPr id="11270"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11266" name="Object 4"/>
          <p:cNvGraphicFramePr>
            <a:graphicFrameLocks noChangeAspect="1"/>
          </p:cNvGraphicFramePr>
          <p:nvPr/>
        </p:nvGraphicFramePr>
        <p:xfrm>
          <a:off x="857224" y="2285992"/>
          <a:ext cx="7543800" cy="773113"/>
        </p:xfrm>
        <a:graphic>
          <a:graphicData uri="http://schemas.openxmlformats.org/presentationml/2006/ole">
            <p:oleObj spid="_x0000_s719874" name="Microsoft Equation 3.0" r:id="rId3" imgW="4089400" imgH="419100" progId="Equation.3">
              <p:embed/>
            </p:oleObj>
          </a:graphicData>
        </a:graphic>
      </p:graphicFrame>
      <p:sp>
        <p:nvSpPr>
          <p:cNvPr id="11271" name="Rectangle 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11267" name="Object 6"/>
          <p:cNvGraphicFramePr>
            <a:graphicFrameLocks noChangeAspect="1"/>
          </p:cNvGraphicFramePr>
          <p:nvPr/>
        </p:nvGraphicFramePr>
        <p:xfrm>
          <a:off x="1000100" y="4929198"/>
          <a:ext cx="6553200" cy="735013"/>
        </p:xfrm>
        <a:graphic>
          <a:graphicData uri="http://schemas.openxmlformats.org/presentationml/2006/ole">
            <p:oleObj spid="_x0000_s719875" name="Microsoft Equation 3.0" r:id="rId4" imgW="3987800" imgH="444500" progId="Equation.3">
              <p:embed/>
            </p:oleObj>
          </a:graphicData>
        </a:graphic>
      </p:graphicFrame>
      <p:sp>
        <p:nvSpPr>
          <p:cNvPr id="8" name="Rectangle 7"/>
          <p:cNvSpPr/>
          <p:nvPr/>
        </p:nvSpPr>
        <p:spPr>
          <a:xfrm>
            <a:off x="500034" y="1357298"/>
            <a:ext cx="8358246" cy="47863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Rectangle 8"/>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500034" y="0"/>
            <a:ext cx="8229600" cy="928670"/>
          </a:xfrm>
        </p:spPr>
        <p:txBody>
          <a:bodyPr/>
          <a:lstStyle/>
          <a:p>
            <a:pPr eaLnBrk="1" hangingPunct="1"/>
            <a:r>
              <a:rPr lang="en-US" dirty="0" smtClean="0"/>
              <a:t>Example: BHP Billiton Ltd.</a:t>
            </a:r>
          </a:p>
        </p:txBody>
      </p:sp>
      <p:sp>
        <p:nvSpPr>
          <p:cNvPr id="61443" name="Rectangle 3"/>
          <p:cNvSpPr>
            <a:spLocks noGrp="1" noChangeArrowheads="1"/>
          </p:cNvSpPr>
          <p:nvPr>
            <p:ph type="body" idx="1"/>
          </p:nvPr>
        </p:nvSpPr>
        <p:spPr>
          <a:xfrm>
            <a:off x="428596" y="1000108"/>
            <a:ext cx="8229600" cy="4525963"/>
          </a:xfrm>
        </p:spPr>
        <p:txBody>
          <a:bodyPr/>
          <a:lstStyle/>
          <a:p>
            <a:pPr eaLnBrk="1" hangingPunct="1">
              <a:lnSpc>
                <a:spcPct val="80000"/>
              </a:lnSpc>
              <a:spcBef>
                <a:spcPts val="1200"/>
              </a:spcBef>
              <a:buFont typeface="Wingdings" pitchFamily="2" charset="2"/>
              <a:buNone/>
            </a:pPr>
            <a:r>
              <a:rPr lang="en-US" sz="2400" dirty="0" smtClean="0"/>
              <a:t>    Watson Dunn is planning to value BHP Billiton Ltd. BHP is a provider of a variety of industrial metals and minerals. The financial information Dunn has assembled for his valuation is:</a:t>
            </a:r>
          </a:p>
          <a:p>
            <a:pPr eaLnBrk="1" hangingPunct="1">
              <a:lnSpc>
                <a:spcPct val="80000"/>
              </a:lnSpc>
              <a:spcBef>
                <a:spcPts val="1200"/>
              </a:spcBef>
            </a:pPr>
            <a:r>
              <a:rPr lang="en-US" sz="2100" dirty="0" smtClean="0"/>
              <a:t>1,852 million shares outstanding</a:t>
            </a:r>
          </a:p>
          <a:p>
            <a:pPr eaLnBrk="1" hangingPunct="1">
              <a:lnSpc>
                <a:spcPct val="80000"/>
              </a:lnSpc>
              <a:spcBef>
                <a:spcPts val="1200"/>
              </a:spcBef>
            </a:pPr>
            <a:r>
              <a:rPr lang="en-US" sz="2100" dirty="0" smtClean="0"/>
              <a:t>market value of debt is $3.192 billion</a:t>
            </a:r>
          </a:p>
          <a:p>
            <a:pPr eaLnBrk="1" hangingPunct="1">
              <a:lnSpc>
                <a:spcPct val="80000"/>
              </a:lnSpc>
              <a:spcBef>
                <a:spcPts val="1200"/>
              </a:spcBef>
            </a:pPr>
            <a:r>
              <a:rPr lang="en-US" sz="2100" dirty="0" smtClean="0"/>
              <a:t>free cash flow to the firm is currently $</a:t>
            </a:r>
            <a:r>
              <a:rPr lang="en-US" sz="2100" dirty="0" smtClean="0">
                <a:solidFill>
                  <a:srgbClr val="FF0000"/>
                </a:solidFill>
              </a:rPr>
              <a:t>1.1559</a:t>
            </a:r>
            <a:r>
              <a:rPr lang="en-US" sz="2100" dirty="0" smtClean="0"/>
              <a:t> billion</a:t>
            </a:r>
          </a:p>
          <a:p>
            <a:pPr eaLnBrk="1" hangingPunct="1">
              <a:lnSpc>
                <a:spcPct val="80000"/>
              </a:lnSpc>
              <a:spcBef>
                <a:spcPts val="1200"/>
              </a:spcBef>
            </a:pPr>
            <a:r>
              <a:rPr lang="en-US" sz="2100" dirty="0" smtClean="0"/>
              <a:t>equity beta is 0.90, the market risk premium is 5.5 percent, and the risk-free discount rate is 5.5 percent</a:t>
            </a:r>
          </a:p>
          <a:p>
            <a:pPr eaLnBrk="1" hangingPunct="1">
              <a:lnSpc>
                <a:spcPct val="80000"/>
              </a:lnSpc>
              <a:spcBef>
                <a:spcPts val="1200"/>
              </a:spcBef>
            </a:pPr>
            <a:r>
              <a:rPr lang="en-US" sz="2100" dirty="0" smtClean="0"/>
              <a:t>before-tax cost of debt is 7.0 percent</a:t>
            </a:r>
          </a:p>
          <a:p>
            <a:pPr eaLnBrk="1" hangingPunct="1">
              <a:lnSpc>
                <a:spcPct val="80000"/>
              </a:lnSpc>
              <a:spcBef>
                <a:spcPts val="1200"/>
              </a:spcBef>
            </a:pPr>
            <a:r>
              <a:rPr lang="en-US" sz="2100" dirty="0" smtClean="0"/>
              <a:t>tax rate is 40 percent</a:t>
            </a:r>
          </a:p>
          <a:p>
            <a:pPr eaLnBrk="1" hangingPunct="1">
              <a:lnSpc>
                <a:spcPct val="80000"/>
              </a:lnSpc>
              <a:spcBef>
                <a:spcPts val="1200"/>
              </a:spcBef>
            </a:pPr>
            <a:r>
              <a:rPr lang="en-US" sz="2100" dirty="0" smtClean="0"/>
              <a:t>for purposes of calculating the WACC, assume the firm is financed 25 percent debt</a:t>
            </a:r>
          </a:p>
          <a:p>
            <a:pPr eaLnBrk="1" hangingPunct="1">
              <a:lnSpc>
                <a:spcPct val="80000"/>
              </a:lnSpc>
              <a:spcBef>
                <a:spcPts val="1200"/>
              </a:spcBef>
            </a:pPr>
            <a:r>
              <a:rPr lang="en-US" sz="2100" dirty="0" smtClean="0"/>
              <a:t>FCFF growth rate is 4 percent</a:t>
            </a:r>
          </a:p>
        </p:txBody>
      </p:sp>
      <p:sp>
        <p:nvSpPr>
          <p:cNvPr id="4" name="Rectangle 3"/>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428596" y="0"/>
            <a:ext cx="8229600" cy="1143000"/>
          </a:xfrm>
        </p:spPr>
        <p:txBody>
          <a:bodyPr/>
          <a:lstStyle/>
          <a:p>
            <a:pPr eaLnBrk="1" hangingPunct="1"/>
            <a:r>
              <a:rPr lang="en-US" dirty="0" smtClean="0"/>
              <a:t>BHP Billiton Ltd. solution</a:t>
            </a:r>
          </a:p>
        </p:txBody>
      </p:sp>
      <p:sp>
        <p:nvSpPr>
          <p:cNvPr id="63491" name="Rectangle 3"/>
          <p:cNvSpPr>
            <a:spLocks noGrp="1" noChangeArrowheads="1"/>
          </p:cNvSpPr>
          <p:nvPr>
            <p:ph type="body" idx="1"/>
          </p:nvPr>
        </p:nvSpPr>
        <p:spPr>
          <a:xfrm>
            <a:off x="500034" y="1142984"/>
            <a:ext cx="8229600" cy="4525963"/>
          </a:xfrm>
        </p:spPr>
        <p:txBody>
          <a:bodyPr/>
          <a:lstStyle/>
          <a:p>
            <a:pPr eaLnBrk="1" hangingPunct="1">
              <a:lnSpc>
                <a:spcPct val="90000"/>
              </a:lnSpc>
              <a:buFont typeface="Wingdings" pitchFamily="2" charset="2"/>
              <a:buNone/>
            </a:pPr>
            <a:r>
              <a:rPr lang="en-US" sz="2400" dirty="0" smtClean="0"/>
              <a:t>A. The required return on equity is</a:t>
            </a:r>
          </a:p>
          <a:p>
            <a:pPr eaLnBrk="1" hangingPunct="1">
              <a:lnSpc>
                <a:spcPct val="90000"/>
              </a:lnSpc>
              <a:buFont typeface="Wingdings" pitchFamily="2" charset="2"/>
              <a:buNone/>
            </a:pPr>
            <a:r>
              <a:rPr lang="en-US" sz="2400" dirty="0" smtClean="0"/>
              <a:t>     r = </a:t>
            </a:r>
            <a:r>
              <a:rPr lang="en-US" sz="2400" i="1" dirty="0" smtClean="0"/>
              <a:t>E</a:t>
            </a:r>
            <a:r>
              <a:rPr lang="en-US" sz="2400" dirty="0" smtClean="0"/>
              <a:t>(</a:t>
            </a:r>
            <a:r>
              <a:rPr lang="en-US" sz="2400" i="1" dirty="0" err="1" smtClean="0"/>
              <a:t>R</a:t>
            </a:r>
            <a:r>
              <a:rPr lang="en-US" sz="2400" i="1" baseline="-25000" dirty="0" err="1" smtClean="0"/>
              <a:t>i</a:t>
            </a:r>
            <a:r>
              <a:rPr lang="en-US" sz="2400" dirty="0" smtClean="0"/>
              <a:t>) = </a:t>
            </a:r>
            <a:r>
              <a:rPr lang="en-US" sz="2400" i="1" dirty="0" smtClean="0"/>
              <a:t>R</a:t>
            </a:r>
            <a:r>
              <a:rPr lang="en-US" sz="2400" i="1" baseline="-25000" dirty="0" smtClean="0"/>
              <a:t>F</a:t>
            </a:r>
            <a:r>
              <a:rPr lang="en-US" sz="2400" dirty="0" smtClean="0"/>
              <a:t> + </a:t>
            </a:r>
            <a:r>
              <a:rPr lang="en-US" sz="2400" i="1" dirty="0" smtClean="0"/>
              <a:t>b</a:t>
            </a:r>
            <a:r>
              <a:rPr lang="en-US" sz="2400" i="1" baseline="-25000" dirty="0" smtClean="0"/>
              <a:t>i</a:t>
            </a:r>
            <a:r>
              <a:rPr lang="en-US" sz="2400" dirty="0" smtClean="0"/>
              <a:t>[</a:t>
            </a:r>
            <a:r>
              <a:rPr lang="en-US" sz="2400" i="1" dirty="0" smtClean="0"/>
              <a:t>E</a:t>
            </a:r>
            <a:r>
              <a:rPr lang="en-US" sz="2400" dirty="0" smtClean="0"/>
              <a:t>(</a:t>
            </a:r>
            <a:r>
              <a:rPr lang="en-US" sz="2400" i="1" dirty="0" smtClean="0"/>
              <a:t>R</a:t>
            </a:r>
            <a:r>
              <a:rPr lang="en-US" sz="2400" i="1" baseline="-25000" dirty="0" smtClean="0"/>
              <a:t>M</a:t>
            </a:r>
            <a:r>
              <a:rPr lang="en-US" sz="2400" dirty="0" smtClean="0"/>
              <a:t>) – </a:t>
            </a:r>
            <a:r>
              <a:rPr lang="en-US" sz="2400" i="1" dirty="0" smtClean="0"/>
              <a:t>R</a:t>
            </a:r>
            <a:r>
              <a:rPr lang="en-US" sz="2400" i="1" baseline="-25000" dirty="0" smtClean="0"/>
              <a:t>F</a:t>
            </a:r>
            <a:r>
              <a:rPr lang="en-US" sz="2400" dirty="0" smtClean="0"/>
              <a:t>]  </a:t>
            </a:r>
          </a:p>
          <a:p>
            <a:pPr eaLnBrk="1" hangingPunct="1">
              <a:lnSpc>
                <a:spcPct val="90000"/>
              </a:lnSpc>
              <a:buFont typeface="Wingdings" pitchFamily="2" charset="2"/>
              <a:buNone/>
            </a:pPr>
            <a:r>
              <a:rPr lang="en-US" sz="2400" dirty="0" smtClean="0"/>
              <a:t>		    = 5.5% + 0.90(5.5%) = 10.45%</a:t>
            </a:r>
          </a:p>
          <a:p>
            <a:pPr eaLnBrk="1" hangingPunct="1">
              <a:lnSpc>
                <a:spcPct val="90000"/>
              </a:lnSpc>
              <a:buFont typeface="Wingdings" pitchFamily="2" charset="2"/>
              <a:buNone/>
            </a:pPr>
            <a:r>
              <a:rPr lang="en-US" sz="2400" dirty="0" smtClean="0"/>
              <a:t>	The weighted average cost of capital is</a:t>
            </a:r>
          </a:p>
          <a:p>
            <a:pPr eaLnBrk="1" hangingPunct="1">
              <a:lnSpc>
                <a:spcPct val="90000"/>
              </a:lnSpc>
              <a:buFont typeface="Wingdings" pitchFamily="2" charset="2"/>
              <a:buNone/>
            </a:pPr>
            <a:r>
              <a:rPr lang="en-US" sz="2400" dirty="0" smtClean="0"/>
              <a:t>	WACC = 0.25(7.0%)(1 – 0.40) + 0.75(10.45%) = 8.89%</a:t>
            </a:r>
          </a:p>
          <a:p>
            <a:pPr eaLnBrk="1" hangingPunct="1">
              <a:lnSpc>
                <a:spcPct val="90000"/>
              </a:lnSpc>
              <a:buFont typeface="Wingdings" pitchFamily="2" charset="2"/>
              <a:buNone/>
            </a:pPr>
            <a:r>
              <a:rPr lang="en-US" sz="2400" dirty="0" smtClean="0"/>
              <a:t>B.	Firm Value = FCFF</a:t>
            </a:r>
            <a:r>
              <a:rPr lang="en-US" sz="2400" baseline="-25000" dirty="0" smtClean="0"/>
              <a:t>0</a:t>
            </a:r>
            <a:r>
              <a:rPr lang="en-US" sz="2400" dirty="0" smtClean="0"/>
              <a:t>(1 +g) / (WACC – g)</a:t>
            </a:r>
          </a:p>
          <a:p>
            <a:pPr eaLnBrk="1" hangingPunct="1">
              <a:lnSpc>
                <a:spcPct val="90000"/>
              </a:lnSpc>
              <a:buFont typeface="Wingdings" pitchFamily="2" charset="2"/>
              <a:buNone/>
            </a:pPr>
            <a:r>
              <a:rPr lang="en-US" sz="2400" dirty="0" smtClean="0"/>
              <a:t>	Firm Value = 1.1559(1.04) / (0.0889 – 0.04) = $24.583 billion</a:t>
            </a:r>
          </a:p>
          <a:p>
            <a:pPr eaLnBrk="1" hangingPunct="1">
              <a:lnSpc>
                <a:spcPct val="90000"/>
              </a:lnSpc>
              <a:buFont typeface="Wingdings" pitchFamily="2" charset="2"/>
              <a:buNone/>
            </a:pPr>
            <a:r>
              <a:rPr lang="en-US" sz="2400" dirty="0" smtClean="0"/>
              <a:t>C.	Equity Value = Firm Value – Market Value of Debt</a:t>
            </a:r>
          </a:p>
          <a:p>
            <a:pPr eaLnBrk="1" hangingPunct="1">
              <a:lnSpc>
                <a:spcPct val="90000"/>
              </a:lnSpc>
              <a:buFont typeface="Wingdings" pitchFamily="2" charset="2"/>
              <a:buNone/>
            </a:pPr>
            <a:r>
              <a:rPr lang="en-US" sz="2400" dirty="0" smtClean="0"/>
              <a:t>	Equity Value = 24.583 – 3.192 = $21.391 billion</a:t>
            </a:r>
          </a:p>
          <a:p>
            <a:pPr eaLnBrk="1" hangingPunct="1">
              <a:lnSpc>
                <a:spcPct val="90000"/>
              </a:lnSpc>
              <a:buFont typeface="Wingdings" pitchFamily="2" charset="2"/>
              <a:buNone/>
            </a:pPr>
            <a:r>
              <a:rPr lang="en-US" sz="2400" dirty="0" smtClean="0"/>
              <a:t>D.	Value per share = Equity Value / Number of Shares</a:t>
            </a:r>
          </a:p>
          <a:p>
            <a:pPr eaLnBrk="1" hangingPunct="1">
              <a:lnSpc>
                <a:spcPct val="90000"/>
              </a:lnSpc>
              <a:buFont typeface="Wingdings" pitchFamily="2" charset="2"/>
              <a:buNone/>
            </a:pPr>
            <a:r>
              <a:rPr lang="en-US" sz="2400" dirty="0" smtClean="0"/>
              <a:t>	Value per share = 21.391 / 1.852 = $11.55.</a:t>
            </a:r>
          </a:p>
        </p:txBody>
      </p:sp>
      <p:sp>
        <p:nvSpPr>
          <p:cNvPr id="5" name="Rectangle 4"/>
          <p:cNvSpPr/>
          <p:nvPr/>
        </p:nvSpPr>
        <p:spPr>
          <a:xfrm>
            <a:off x="428596" y="1071546"/>
            <a:ext cx="8358246" cy="51435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Rectangle 5"/>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p:txBody>
          <a:bodyPr/>
          <a:lstStyle/>
          <a:p>
            <a:pPr eaLnBrk="1" hangingPunct="1"/>
            <a:r>
              <a:rPr lang="en-US" sz="4600" dirty="0" smtClean="0"/>
              <a:t/>
            </a:r>
            <a:br>
              <a:rPr lang="en-US" sz="4600" dirty="0" smtClean="0"/>
            </a:br>
            <a:r>
              <a:rPr lang="en-US" sz="4600" dirty="0" smtClean="0"/>
              <a:t>Computing FCFF </a:t>
            </a:r>
            <a:br>
              <a:rPr lang="en-US" sz="4600" dirty="0" smtClean="0"/>
            </a:br>
            <a:r>
              <a:rPr lang="en-US" sz="4600" dirty="0" smtClean="0"/>
              <a:t> </a:t>
            </a:r>
          </a:p>
        </p:txBody>
      </p:sp>
      <p:sp>
        <p:nvSpPr>
          <p:cNvPr id="3" name="Rectangle 2"/>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28596" y="0"/>
            <a:ext cx="8229600" cy="1143000"/>
          </a:xfrm>
        </p:spPr>
        <p:txBody>
          <a:bodyPr/>
          <a:lstStyle/>
          <a:p>
            <a:pPr eaLnBrk="1" hangingPunct="1"/>
            <a:r>
              <a:rPr lang="en-US" sz="4000" dirty="0" smtClean="0"/>
              <a:t>Computing FCFF from Net Income</a:t>
            </a:r>
          </a:p>
        </p:txBody>
      </p:sp>
      <p:sp>
        <p:nvSpPr>
          <p:cNvPr id="27651" name="Rectangle 3"/>
          <p:cNvSpPr>
            <a:spLocks noGrp="1" noChangeArrowheads="1"/>
          </p:cNvSpPr>
          <p:nvPr>
            <p:ph type="body" idx="1"/>
          </p:nvPr>
        </p:nvSpPr>
        <p:spPr>
          <a:xfrm>
            <a:off x="214282" y="1428736"/>
            <a:ext cx="8686800" cy="4357718"/>
          </a:xfrm>
        </p:spPr>
        <p:txBody>
          <a:bodyPr/>
          <a:lstStyle/>
          <a:p>
            <a:pPr eaLnBrk="1" hangingPunct="1">
              <a:lnSpc>
                <a:spcPct val="80000"/>
              </a:lnSpc>
              <a:spcBef>
                <a:spcPts val="2400"/>
              </a:spcBef>
              <a:buFont typeface="Wingdings" pitchFamily="2" charset="2"/>
              <a:buNone/>
            </a:pPr>
            <a:r>
              <a:rPr lang="en-US" sz="2600" dirty="0" smtClean="0"/>
              <a:t>		</a:t>
            </a:r>
            <a:r>
              <a:rPr lang="en-US" sz="2200" dirty="0" smtClean="0"/>
              <a:t>FCFF =      Net income available to common shareholders</a:t>
            </a:r>
          </a:p>
          <a:p>
            <a:pPr eaLnBrk="1" hangingPunct="1">
              <a:lnSpc>
                <a:spcPct val="80000"/>
              </a:lnSpc>
              <a:buFont typeface="Wingdings" pitchFamily="2" charset="2"/>
              <a:buNone/>
            </a:pPr>
            <a:r>
              <a:rPr lang="en-US" sz="2200" dirty="0" smtClean="0"/>
              <a:t>			Plus: Net Non-Cash Charges</a:t>
            </a:r>
          </a:p>
          <a:p>
            <a:pPr eaLnBrk="1" hangingPunct="1">
              <a:lnSpc>
                <a:spcPct val="80000"/>
              </a:lnSpc>
              <a:buFont typeface="Wingdings" pitchFamily="2" charset="2"/>
              <a:buNone/>
            </a:pPr>
            <a:r>
              <a:rPr lang="en-US" sz="2200" dirty="0" smtClean="0"/>
              <a:t>			</a:t>
            </a:r>
            <a:r>
              <a:rPr lang="en-US" sz="2200" b="1" dirty="0" smtClean="0"/>
              <a:t>Plus: Interest Expense times (1 – Tax rate)</a:t>
            </a:r>
          </a:p>
          <a:p>
            <a:pPr eaLnBrk="1" hangingPunct="1">
              <a:lnSpc>
                <a:spcPct val="80000"/>
              </a:lnSpc>
              <a:buFont typeface="Wingdings" pitchFamily="2" charset="2"/>
              <a:buNone/>
            </a:pPr>
            <a:r>
              <a:rPr lang="en-US" sz="2200" dirty="0" smtClean="0"/>
              <a:t>			Less: Investment in Fixed Capital</a:t>
            </a:r>
          </a:p>
          <a:p>
            <a:pPr eaLnBrk="1" hangingPunct="1">
              <a:lnSpc>
                <a:spcPct val="80000"/>
              </a:lnSpc>
              <a:buFont typeface="Wingdings" pitchFamily="2" charset="2"/>
              <a:buNone/>
            </a:pPr>
            <a:r>
              <a:rPr lang="en-US" sz="2200" dirty="0" smtClean="0"/>
              <a:t>			Less: Investment in Working Capital</a:t>
            </a:r>
          </a:p>
          <a:p>
            <a:pPr eaLnBrk="1" hangingPunct="1">
              <a:lnSpc>
                <a:spcPct val="80000"/>
              </a:lnSpc>
              <a:buFont typeface="Wingdings" pitchFamily="2" charset="2"/>
              <a:buNone/>
            </a:pPr>
            <a:endParaRPr lang="en-US" sz="2000" dirty="0" smtClean="0"/>
          </a:p>
          <a:p>
            <a:pPr eaLnBrk="1" hangingPunct="1">
              <a:lnSpc>
                <a:spcPct val="80000"/>
              </a:lnSpc>
            </a:pPr>
            <a:endParaRPr lang="en-US" sz="2000" b="1" dirty="0" smtClean="0"/>
          </a:p>
        </p:txBody>
      </p:sp>
      <p:sp>
        <p:nvSpPr>
          <p:cNvPr id="4" name="Rectangle 3"/>
          <p:cNvSpPr/>
          <p:nvPr/>
        </p:nvSpPr>
        <p:spPr>
          <a:xfrm>
            <a:off x="857224" y="1214422"/>
            <a:ext cx="7858180" cy="19288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 name="Rectangle 3"/>
          <p:cNvSpPr txBox="1">
            <a:spLocks noChangeArrowheads="1"/>
          </p:cNvSpPr>
          <p:nvPr/>
        </p:nvSpPr>
        <p:spPr bwMode="auto">
          <a:xfrm>
            <a:off x="0" y="3429000"/>
            <a:ext cx="8686800" cy="50006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80000"/>
              </a:lnSpc>
              <a:spcBef>
                <a:spcPct val="20000"/>
              </a:spcBef>
              <a:spcAft>
                <a:spcPct val="0"/>
              </a:spcAft>
              <a:buClrTx/>
              <a:buSzTx/>
              <a:buFont typeface="Wingdings" pitchFamily="2" charset="2"/>
              <a:buNone/>
              <a:tabLst/>
              <a:defRPr/>
            </a:pPr>
            <a:r>
              <a:rPr kumimoji="0" lang="en-US" sz="2400" b="1" i="0" u="none" strike="noStrike" kern="0" cap="none" spc="0" normalizeH="0" baseline="0" noProof="0" dirty="0" smtClean="0">
                <a:ln>
                  <a:noFill/>
                </a:ln>
                <a:solidFill>
                  <a:schemeClr val="tx1"/>
                </a:solidFill>
                <a:effectLst/>
                <a:uLnTx/>
                <a:uFillTx/>
                <a:latin typeface="+mn-lt"/>
                <a:ea typeface="+mn-ea"/>
                <a:cs typeface="+mn-cs"/>
              </a:rPr>
              <a:t>       FCFF = NI + NCC + </a:t>
            </a:r>
            <a:r>
              <a:rPr kumimoji="0" lang="en-US" sz="2400" b="1" i="0" u="none" strike="noStrike" kern="0" cap="none" spc="0" normalizeH="0" baseline="0" noProof="0" dirty="0" err="1" smtClean="0">
                <a:ln>
                  <a:noFill/>
                </a:ln>
                <a:solidFill>
                  <a:schemeClr val="tx1"/>
                </a:solidFill>
                <a:effectLst/>
                <a:uLnTx/>
                <a:uFillTx/>
                <a:latin typeface="+mn-lt"/>
                <a:ea typeface="+mn-ea"/>
                <a:cs typeface="+mn-cs"/>
              </a:rPr>
              <a:t>Int</a:t>
            </a:r>
            <a:r>
              <a:rPr kumimoji="0" lang="en-US" sz="2400" b="1" i="0" u="none" strike="noStrike" kern="0" cap="none" spc="0" normalizeH="0" baseline="0" noProof="0" dirty="0" smtClean="0">
                <a:ln>
                  <a:noFill/>
                </a:ln>
                <a:solidFill>
                  <a:schemeClr val="tx1"/>
                </a:solidFill>
                <a:effectLst/>
                <a:uLnTx/>
                <a:uFillTx/>
                <a:latin typeface="+mn-lt"/>
                <a:ea typeface="+mn-ea"/>
                <a:cs typeface="+mn-cs"/>
              </a:rPr>
              <a:t>(1 – Tax rate) – Inv(FC) – Inv(WC)</a:t>
            </a:r>
          </a:p>
          <a:p>
            <a:pPr marL="342900" marR="0" lvl="0" indent="-342900" algn="l" defTabSz="914400" rtl="0" eaLnBrk="1" fontAlgn="base" latinLnBrk="0" hangingPunct="1">
              <a:lnSpc>
                <a:spcPct val="80000"/>
              </a:lnSpc>
              <a:spcBef>
                <a:spcPct val="20000"/>
              </a:spcBef>
              <a:spcAft>
                <a:spcPct val="0"/>
              </a:spcAft>
              <a:buClrTx/>
              <a:buSzTx/>
              <a:buFont typeface="Wingdings" pitchFamily="2" charset="2"/>
              <a:buNone/>
              <a:tabLst/>
              <a:defRPr/>
            </a:pP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80000"/>
              </a:lnSpc>
              <a:spcBef>
                <a:spcPct val="20000"/>
              </a:spcBef>
              <a:spcAft>
                <a:spcPct val="0"/>
              </a:spcAft>
              <a:buClrTx/>
              <a:buSzTx/>
              <a:buFontTx/>
              <a:buChar char="•"/>
              <a:tabLst/>
              <a:defRPr/>
            </a:pPr>
            <a:endParaRPr kumimoji="0" lang="en-US" sz="2000" b="1" i="0" u="none" strike="noStrike" kern="0" cap="none" spc="0" normalizeH="0" baseline="0" noProof="0" dirty="0" smtClean="0">
              <a:ln>
                <a:noFill/>
              </a:ln>
              <a:solidFill>
                <a:schemeClr val="tx1"/>
              </a:solidFill>
              <a:effectLst/>
              <a:uLnTx/>
              <a:uFillTx/>
              <a:latin typeface="+mn-lt"/>
              <a:ea typeface="+mn-ea"/>
              <a:cs typeface="+mn-cs"/>
            </a:endParaRPr>
          </a:p>
        </p:txBody>
      </p:sp>
      <p:sp>
        <p:nvSpPr>
          <p:cNvPr id="6" name="Rectangle 5"/>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pPr eaLnBrk="1" hangingPunct="1"/>
            <a:r>
              <a:rPr lang="en-US" smtClean="0"/>
              <a:t>Non-cash charges</a:t>
            </a:r>
          </a:p>
        </p:txBody>
      </p:sp>
      <p:sp>
        <p:nvSpPr>
          <p:cNvPr id="6148" name="Rectangle 3"/>
          <p:cNvSpPr>
            <a:spLocks noGrp="1" noChangeArrowheads="1"/>
          </p:cNvSpPr>
          <p:nvPr>
            <p:ph type="body" idx="1"/>
          </p:nvPr>
        </p:nvSpPr>
        <p:spPr>
          <a:xfrm>
            <a:off x="214282" y="1285860"/>
            <a:ext cx="8686800" cy="3886200"/>
          </a:xfrm>
        </p:spPr>
        <p:txBody>
          <a:bodyPr/>
          <a:lstStyle/>
          <a:p>
            <a:pPr eaLnBrk="1" hangingPunct="1">
              <a:lnSpc>
                <a:spcPct val="90000"/>
              </a:lnSpc>
            </a:pPr>
            <a:r>
              <a:rPr lang="en-US" sz="3000" dirty="0" smtClean="0"/>
              <a:t>Some common non-cash charges and the adjustments to net income to get cash flow are:</a:t>
            </a:r>
          </a:p>
          <a:p>
            <a:pPr eaLnBrk="1" hangingPunct="1"/>
            <a:endParaRPr lang="en-US" sz="2400" dirty="0" smtClean="0"/>
          </a:p>
          <a:p>
            <a:pPr eaLnBrk="1" hangingPunct="1"/>
            <a:endParaRPr lang="en-US" sz="2400" dirty="0" smtClean="0"/>
          </a:p>
          <a:p>
            <a:pPr eaLnBrk="1" hangingPunct="1"/>
            <a:endParaRPr lang="en-US" sz="2400" dirty="0" smtClean="0"/>
          </a:p>
          <a:p>
            <a:pPr eaLnBrk="1" hangingPunct="1"/>
            <a:endParaRPr lang="en-US" sz="2400" dirty="0" smtClean="0"/>
          </a:p>
          <a:p>
            <a:pPr eaLnBrk="1" hangingPunct="1"/>
            <a:endParaRPr lang="en-US" dirty="0" smtClean="0"/>
          </a:p>
        </p:txBody>
      </p:sp>
      <p:graphicFrame>
        <p:nvGraphicFramePr>
          <p:cNvPr id="6146" name="Object 4"/>
          <p:cNvGraphicFramePr>
            <a:graphicFrameLocks noChangeAspect="1"/>
          </p:cNvGraphicFramePr>
          <p:nvPr>
            <p:ph sz="half" idx="4294967295"/>
          </p:nvPr>
        </p:nvGraphicFramePr>
        <p:xfrm>
          <a:off x="500033" y="2428868"/>
          <a:ext cx="8339371" cy="2928958"/>
        </p:xfrm>
        <a:graphic>
          <a:graphicData uri="http://schemas.openxmlformats.org/presentationml/2006/ole">
            <p:oleObj spid="_x0000_s524290" name="Document" r:id="rId3" imgW="6102269" imgH="2143829" progId="Word.Document.8">
              <p:embed/>
            </p:oleObj>
          </a:graphicData>
        </a:graphic>
      </p:graphicFrame>
      <p:sp>
        <p:nvSpPr>
          <p:cNvPr id="5" name="Rectangle 4"/>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00034" y="0"/>
            <a:ext cx="8229600" cy="1143000"/>
          </a:xfrm>
        </p:spPr>
        <p:txBody>
          <a:bodyPr/>
          <a:lstStyle/>
          <a:p>
            <a:pPr eaLnBrk="1" hangingPunct="1"/>
            <a:r>
              <a:rPr lang="en-US" dirty="0" smtClean="0"/>
              <a:t>Non-cash charges: </a:t>
            </a:r>
            <a:br>
              <a:rPr lang="en-US" dirty="0" smtClean="0"/>
            </a:br>
            <a:r>
              <a:rPr lang="en-US" dirty="0" smtClean="0"/>
              <a:t>Deferred taxes</a:t>
            </a:r>
          </a:p>
        </p:txBody>
      </p:sp>
      <p:sp>
        <p:nvSpPr>
          <p:cNvPr id="31747" name="Rectangle 3"/>
          <p:cNvSpPr>
            <a:spLocks noGrp="1" noChangeArrowheads="1"/>
          </p:cNvSpPr>
          <p:nvPr>
            <p:ph type="body" idx="1"/>
          </p:nvPr>
        </p:nvSpPr>
        <p:spPr>
          <a:xfrm>
            <a:off x="500034" y="1285860"/>
            <a:ext cx="8229600" cy="4786346"/>
          </a:xfrm>
        </p:spPr>
        <p:txBody>
          <a:bodyPr/>
          <a:lstStyle/>
          <a:p>
            <a:pPr eaLnBrk="1" hangingPunct="1">
              <a:lnSpc>
                <a:spcPct val="80000"/>
              </a:lnSpc>
            </a:pPr>
            <a:r>
              <a:rPr lang="en-US" sz="2900" dirty="0" smtClean="0"/>
              <a:t>Deferred taxes result from a difference in timing of reporting income and expenses on the company’s tax return.  </a:t>
            </a:r>
          </a:p>
          <a:p>
            <a:pPr eaLnBrk="1" hangingPunct="1">
              <a:lnSpc>
                <a:spcPct val="80000"/>
              </a:lnSpc>
            </a:pPr>
            <a:r>
              <a:rPr lang="en-US" sz="2900" dirty="0" smtClean="0"/>
              <a:t>The income tax expense deducted in arriving at net income for financial reporting purposes is not the same as the amount of cash taxes paid.  </a:t>
            </a:r>
          </a:p>
          <a:p>
            <a:pPr eaLnBrk="1" hangingPunct="1">
              <a:lnSpc>
                <a:spcPct val="80000"/>
              </a:lnSpc>
            </a:pPr>
            <a:r>
              <a:rPr lang="en-US" sz="2900" dirty="0" smtClean="0"/>
              <a:t>Over time these differences between book and taxable income should offset each other and have no impact on aggregate cash flows.  </a:t>
            </a:r>
          </a:p>
          <a:p>
            <a:pPr eaLnBrk="1" hangingPunct="1">
              <a:lnSpc>
                <a:spcPct val="80000"/>
              </a:lnSpc>
            </a:pPr>
            <a:r>
              <a:rPr lang="en-US" sz="2900" dirty="0" smtClean="0"/>
              <a:t>In this case, no adjustment would be necessary for deferred taxes.</a:t>
            </a:r>
          </a:p>
        </p:txBody>
      </p:sp>
      <p:sp>
        <p:nvSpPr>
          <p:cNvPr id="4" name="Rectangle 3"/>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type="body" idx="1"/>
          </p:nvPr>
        </p:nvSpPr>
        <p:spPr>
          <a:xfrm>
            <a:off x="214282" y="1428736"/>
            <a:ext cx="8686800" cy="4572000"/>
          </a:xfrm>
        </p:spPr>
        <p:txBody>
          <a:bodyPr/>
          <a:lstStyle/>
          <a:p>
            <a:pPr eaLnBrk="1" hangingPunct="1">
              <a:lnSpc>
                <a:spcPct val="90000"/>
              </a:lnSpc>
            </a:pPr>
            <a:r>
              <a:rPr lang="en-US" sz="2800" dirty="0" smtClean="0"/>
              <a:t>In some circumstances, however, a company may be able to persistently defer taxes until a much later date.  </a:t>
            </a:r>
          </a:p>
          <a:p>
            <a:pPr eaLnBrk="1" hangingPunct="1">
              <a:lnSpc>
                <a:spcPct val="90000"/>
              </a:lnSpc>
            </a:pPr>
            <a:r>
              <a:rPr lang="en-US" sz="2800" dirty="0" smtClean="0"/>
              <a:t>If a company is growing and has the ability to indefinitely defer tax liability, an analyst adjustment (add-back) is warranted.  </a:t>
            </a:r>
          </a:p>
          <a:p>
            <a:pPr eaLnBrk="1" hangingPunct="1">
              <a:lnSpc>
                <a:spcPct val="90000"/>
              </a:lnSpc>
            </a:pPr>
            <a:r>
              <a:rPr lang="en-US" sz="2800" dirty="0" smtClean="0"/>
              <a:t>An acquirer must be aware, however, that these taxes may be payable at some time in the future.</a:t>
            </a:r>
          </a:p>
          <a:p>
            <a:pPr eaLnBrk="1" hangingPunct="1">
              <a:lnSpc>
                <a:spcPct val="80000"/>
              </a:lnSpc>
            </a:pPr>
            <a:endParaRPr lang="en-US" sz="2800" dirty="0" smtClean="0"/>
          </a:p>
        </p:txBody>
      </p:sp>
      <p:sp>
        <p:nvSpPr>
          <p:cNvPr id="5" name="Rectangle 2"/>
          <p:cNvSpPr>
            <a:spLocks noGrp="1" noChangeArrowheads="1"/>
          </p:cNvSpPr>
          <p:nvPr>
            <p:ph type="title"/>
          </p:nvPr>
        </p:nvSpPr>
        <p:spPr>
          <a:xfrm>
            <a:off x="500034" y="214290"/>
            <a:ext cx="8229600" cy="1143000"/>
          </a:xfrm>
        </p:spPr>
        <p:txBody>
          <a:bodyPr/>
          <a:lstStyle/>
          <a:p>
            <a:pPr eaLnBrk="1" hangingPunct="1"/>
            <a:r>
              <a:rPr lang="en-US" dirty="0" smtClean="0"/>
              <a:t>Non-cash charges: </a:t>
            </a:r>
            <a:br>
              <a:rPr lang="en-US" dirty="0" smtClean="0"/>
            </a:br>
            <a:r>
              <a:rPr lang="en-US" dirty="0" smtClean="0"/>
              <a:t>Deferred taxes</a:t>
            </a:r>
          </a:p>
        </p:txBody>
      </p:sp>
      <p:sp>
        <p:nvSpPr>
          <p:cNvPr id="4" name="Rectangle 3"/>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4"/>
          <p:cNvSpPr>
            <a:spLocks noGrp="1"/>
          </p:cNvSpPr>
          <p:nvPr>
            <p:ph type="ftr" sz="quarter" idx="11"/>
          </p:nvPr>
        </p:nvSpPr>
        <p:spPr>
          <a:xfrm>
            <a:off x="0" y="6014261"/>
            <a:ext cx="8929718" cy="843739"/>
          </a:xfrm>
        </p:spPr>
        <p:txBody>
          <a:bodyPr/>
          <a:lstStyle/>
          <a:p>
            <a:pPr algn="l">
              <a:lnSpc>
                <a:spcPts val="3000"/>
              </a:lnSpc>
            </a:pP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4" name="Subtitle 3"/>
          <p:cNvSpPr>
            <a:spLocks noGrp="1"/>
          </p:cNvSpPr>
          <p:nvPr>
            <p:ph type="subTitle" idx="1"/>
          </p:nvPr>
        </p:nvSpPr>
        <p:spPr>
          <a:xfrm>
            <a:off x="428596" y="2071678"/>
            <a:ext cx="8215370" cy="3786214"/>
          </a:xfrm>
        </p:spPr>
        <p:txBody>
          <a:bodyPr>
            <a:normAutofit fontScale="70000" lnSpcReduction="20000"/>
          </a:bodyPr>
          <a:lstStyle/>
          <a:p>
            <a:pPr algn="l"/>
            <a:r>
              <a:rPr lang="en-US" b="1" dirty="0" smtClean="0">
                <a:solidFill>
                  <a:schemeClr val="tx1">
                    <a:lumMod val="95000"/>
                    <a:lumOff val="5000"/>
                  </a:schemeClr>
                </a:solidFill>
              </a:rPr>
              <a:t>Cash flow from operations (CFO)</a:t>
            </a:r>
            <a:r>
              <a:rPr lang="en-US" dirty="0" smtClean="0">
                <a:solidFill>
                  <a:schemeClr val="tx1">
                    <a:lumMod val="95000"/>
                    <a:lumOff val="5000"/>
                  </a:schemeClr>
                </a:solidFill>
              </a:rPr>
              <a:t> consists of the inflows and outflows of cash resulting from transactions that affect the firm’s net income.</a:t>
            </a:r>
          </a:p>
          <a:p>
            <a:pPr algn="l"/>
            <a:endParaRPr lang="en-US" dirty="0" smtClean="0">
              <a:solidFill>
                <a:schemeClr val="tx1">
                  <a:lumMod val="95000"/>
                  <a:lumOff val="5000"/>
                </a:schemeClr>
              </a:solidFill>
            </a:endParaRPr>
          </a:p>
          <a:p>
            <a:pPr algn="l"/>
            <a:r>
              <a:rPr lang="en-US" b="1" dirty="0" smtClean="0">
                <a:solidFill>
                  <a:schemeClr val="tx1">
                    <a:lumMod val="95000"/>
                    <a:lumOff val="5000"/>
                  </a:schemeClr>
                </a:solidFill>
              </a:rPr>
              <a:t>Cash flow from investing activities (CFI)</a:t>
            </a:r>
            <a:r>
              <a:rPr lang="en-US" dirty="0" smtClean="0">
                <a:solidFill>
                  <a:schemeClr val="tx1">
                    <a:lumMod val="95000"/>
                    <a:lumOff val="5000"/>
                  </a:schemeClr>
                </a:solidFill>
              </a:rPr>
              <a:t> consists of the inflows and outflows of cash resulting from acquisition or disposal of </a:t>
            </a:r>
            <a:r>
              <a:rPr lang="en-US" b="1" dirty="0" smtClean="0">
                <a:solidFill>
                  <a:schemeClr val="tx1">
                    <a:lumMod val="95000"/>
                    <a:lumOff val="5000"/>
                  </a:schemeClr>
                </a:solidFill>
              </a:rPr>
              <a:t>long-term </a:t>
            </a:r>
            <a:r>
              <a:rPr lang="en-US" dirty="0" smtClean="0">
                <a:solidFill>
                  <a:schemeClr val="tx1">
                    <a:lumMod val="95000"/>
                    <a:lumOff val="5000"/>
                  </a:schemeClr>
                </a:solidFill>
              </a:rPr>
              <a:t>assets and investments.   </a:t>
            </a:r>
          </a:p>
          <a:p>
            <a:pPr algn="l"/>
            <a:endParaRPr lang="en-US" dirty="0" smtClean="0">
              <a:solidFill>
                <a:schemeClr val="tx1">
                  <a:lumMod val="95000"/>
                  <a:lumOff val="5000"/>
                </a:schemeClr>
              </a:solidFill>
            </a:endParaRPr>
          </a:p>
          <a:p>
            <a:pPr algn="l"/>
            <a:r>
              <a:rPr lang="en-US" b="1" dirty="0" smtClean="0">
                <a:solidFill>
                  <a:schemeClr val="tx1">
                    <a:lumMod val="95000"/>
                    <a:lumOff val="5000"/>
                  </a:schemeClr>
                </a:solidFill>
              </a:rPr>
              <a:t>Cash flow from financing activities (CFF)</a:t>
            </a:r>
            <a:r>
              <a:rPr lang="en-US" dirty="0" smtClean="0">
                <a:solidFill>
                  <a:schemeClr val="tx1">
                    <a:lumMod val="95000"/>
                    <a:lumOff val="5000"/>
                  </a:schemeClr>
                </a:solidFill>
              </a:rPr>
              <a:t> consists of the inflows and outflows of cash resulting from transaction affecting capital structure</a:t>
            </a:r>
          </a:p>
          <a:p>
            <a:pPr algn="l"/>
            <a:endParaRPr lang="en-US" dirty="0" smtClean="0">
              <a:solidFill>
                <a:schemeClr val="tx1">
                  <a:lumMod val="95000"/>
                  <a:lumOff val="5000"/>
                </a:schemeClr>
              </a:solidFill>
            </a:endParaRPr>
          </a:p>
          <a:p>
            <a:pPr algn="l"/>
            <a:endParaRPr lang="en-US" dirty="0" smtClean="0">
              <a:solidFill>
                <a:schemeClr val="tx1">
                  <a:lumMod val="95000"/>
                  <a:lumOff val="5000"/>
                </a:schemeClr>
              </a:solidFill>
            </a:endParaRPr>
          </a:p>
          <a:p>
            <a:pPr algn="l"/>
            <a:endParaRPr lang="en-US" dirty="0" smtClean="0">
              <a:solidFill>
                <a:schemeClr val="tx1">
                  <a:lumMod val="95000"/>
                  <a:lumOff val="5000"/>
                </a:schemeClr>
              </a:solidFill>
            </a:endParaRPr>
          </a:p>
        </p:txBody>
      </p:sp>
      <p:sp>
        <p:nvSpPr>
          <p:cNvPr id="6" name="Rectangle 2"/>
          <p:cNvSpPr txBox="1">
            <a:spLocks noChangeArrowheads="1"/>
          </p:cNvSpPr>
          <p:nvPr/>
        </p:nvSpPr>
        <p:spPr bwMode="auto">
          <a:xfrm>
            <a:off x="357158" y="428604"/>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0" i="0" u="none" strike="noStrike" kern="0" cap="none" spc="0" normalizeH="0" baseline="0" noProof="0" dirty="0" smtClean="0">
                <a:ln>
                  <a:noFill/>
                </a:ln>
                <a:solidFill>
                  <a:srgbClr val="CC0000"/>
                </a:solidFill>
                <a:effectLst/>
                <a:uLnTx/>
                <a:uFillTx/>
                <a:latin typeface="+mj-lt"/>
                <a:ea typeface="+mj-ea"/>
                <a:cs typeface="+mj-cs"/>
              </a:rPr>
              <a:t>Computing FCFF from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0" i="0" u="none" strike="noStrike" kern="0" cap="none" spc="0" normalizeH="0" baseline="0" noProof="0" dirty="0" smtClean="0">
                <a:ln>
                  <a:noFill/>
                </a:ln>
                <a:solidFill>
                  <a:srgbClr val="CC0000"/>
                </a:solidFill>
                <a:effectLst/>
                <a:uLnTx/>
                <a:uFillTx/>
                <a:latin typeface="+mj-lt"/>
                <a:ea typeface="+mj-ea"/>
                <a:cs typeface="+mj-cs"/>
              </a:rPr>
              <a:t> cash flow statement</a:t>
            </a:r>
          </a:p>
        </p:txBody>
      </p:sp>
      <p:sp>
        <p:nvSpPr>
          <p:cNvPr id="5" name="Rectangle 4"/>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 xmlns:p14="http://schemas.microsoft.com/office/powerpoint/2010/main" val="1613374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214290"/>
            <a:ext cx="8929718" cy="1500222"/>
          </a:xfrm>
        </p:spPr>
        <p:txBody>
          <a:bodyPr>
            <a:noAutofit/>
          </a:bodyPr>
          <a:lstStyle/>
          <a:p>
            <a:pPr algn="ctr"/>
            <a:r>
              <a:rPr lang="en-US" dirty="0" smtClean="0">
                <a:solidFill>
                  <a:schemeClr val="tx1">
                    <a:lumMod val="95000"/>
                    <a:lumOff val="5000"/>
                  </a:schemeClr>
                </a:solidFill>
              </a:rPr>
              <a:t>U.S. GAPP cash flow classification</a:t>
            </a:r>
            <a:endParaRPr lang="th-TH" dirty="0">
              <a:solidFill>
                <a:schemeClr val="tx1">
                  <a:lumMod val="95000"/>
                  <a:lumOff val="5000"/>
                </a:schemeClr>
              </a:solidFill>
            </a:endParaRPr>
          </a:p>
        </p:txBody>
      </p:sp>
      <p:sp>
        <p:nvSpPr>
          <p:cNvPr id="7" name="Footer Placeholder 4"/>
          <p:cNvSpPr>
            <a:spLocks noGrp="1"/>
          </p:cNvSpPr>
          <p:nvPr>
            <p:ph type="ftr" sz="quarter" idx="11"/>
          </p:nvPr>
        </p:nvSpPr>
        <p:spPr>
          <a:xfrm>
            <a:off x="0" y="6014261"/>
            <a:ext cx="8929718" cy="843739"/>
          </a:xfrm>
        </p:spPr>
        <p:txBody>
          <a:bodyPr/>
          <a:lstStyle/>
          <a:p>
            <a:pPr algn="l">
              <a:lnSpc>
                <a:spcPts val="3000"/>
              </a:lnSpc>
            </a:pP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pic>
        <p:nvPicPr>
          <p:cNvPr id="314372" name="Picture 4"/>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52400" y="1524000"/>
            <a:ext cx="8952304" cy="3962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Subtitle 3"/>
          <p:cNvSpPr>
            <a:spLocks noGrp="1"/>
          </p:cNvSpPr>
          <p:nvPr>
            <p:ph type="subTitle" idx="1"/>
          </p:nvPr>
        </p:nvSpPr>
        <p:spPr>
          <a:xfrm>
            <a:off x="4214810" y="3286124"/>
            <a:ext cx="4929190" cy="2071702"/>
          </a:xfrm>
        </p:spPr>
        <p:txBody>
          <a:bodyPr>
            <a:noAutofit/>
          </a:bodyPr>
          <a:lstStyle/>
          <a:p>
            <a:pPr algn="l"/>
            <a:r>
              <a:rPr lang="en-US" sz="1300" b="1" dirty="0" smtClean="0">
                <a:solidFill>
                  <a:schemeClr val="tx1">
                    <a:lumMod val="95000"/>
                    <a:lumOff val="5000"/>
                  </a:schemeClr>
                </a:solidFill>
              </a:rPr>
              <a:t>NOTE:</a:t>
            </a:r>
          </a:p>
          <a:p>
            <a:pPr algn="l"/>
            <a:r>
              <a:rPr lang="en-US" sz="1300" b="1" dirty="0" smtClean="0">
                <a:solidFill>
                  <a:schemeClr val="tx1">
                    <a:lumMod val="95000"/>
                    <a:lumOff val="5000"/>
                  </a:schemeClr>
                </a:solidFill>
              </a:rPr>
              <a:t>The acquisition of debt and equity investments (other than trading activities) and loans made to others are classified as investing activities.</a:t>
            </a:r>
            <a:r>
              <a:rPr lang="en-US" sz="1300" dirty="0" smtClean="0">
                <a:solidFill>
                  <a:schemeClr val="tx1">
                    <a:lumMod val="95000"/>
                    <a:lumOff val="5000"/>
                  </a:schemeClr>
                </a:solidFill>
              </a:rPr>
              <a:t> However</a:t>
            </a:r>
            <a:r>
              <a:rPr lang="en-US" sz="1300" b="1" dirty="0" smtClean="0">
                <a:solidFill>
                  <a:schemeClr val="tx1">
                    <a:lumMod val="95000"/>
                    <a:lumOff val="5000"/>
                  </a:schemeClr>
                </a:solidFill>
              </a:rPr>
              <a:t>, income from these investments is classified as an operating activity. </a:t>
            </a:r>
          </a:p>
          <a:p>
            <a:pPr algn="l"/>
            <a:endParaRPr lang="en-US" sz="1300" dirty="0" smtClean="0">
              <a:solidFill>
                <a:schemeClr val="tx1">
                  <a:lumMod val="95000"/>
                  <a:lumOff val="5000"/>
                </a:schemeClr>
              </a:solidFill>
            </a:endParaRPr>
          </a:p>
          <a:p>
            <a:pPr algn="l"/>
            <a:r>
              <a:rPr lang="en-US" sz="1300" b="1" dirty="0" smtClean="0">
                <a:solidFill>
                  <a:schemeClr val="tx1">
                    <a:lumMod val="95000"/>
                    <a:lumOff val="5000"/>
                  </a:schemeClr>
                </a:solidFill>
              </a:rPr>
              <a:t>Principal amounts borrowed from others are reported as financing activities. </a:t>
            </a:r>
            <a:r>
              <a:rPr lang="en-US" sz="1300" dirty="0" smtClean="0">
                <a:solidFill>
                  <a:schemeClr val="tx1">
                    <a:lumMod val="95000"/>
                    <a:lumOff val="5000"/>
                  </a:schemeClr>
                </a:solidFill>
              </a:rPr>
              <a:t>However </a:t>
            </a:r>
            <a:r>
              <a:rPr lang="en-US" sz="1300" b="1" dirty="0" smtClean="0">
                <a:solidFill>
                  <a:schemeClr val="tx1">
                    <a:lumMod val="95000"/>
                    <a:lumOff val="5000"/>
                  </a:schemeClr>
                </a:solidFill>
              </a:rPr>
              <a:t>the interest paid is classified as an operating activity</a:t>
            </a:r>
            <a:r>
              <a:rPr lang="en-US" sz="1300" dirty="0" smtClean="0">
                <a:solidFill>
                  <a:schemeClr val="tx1">
                    <a:lumMod val="95000"/>
                    <a:lumOff val="5000"/>
                  </a:schemeClr>
                </a:solidFill>
              </a:rPr>
              <a:t>.</a:t>
            </a:r>
          </a:p>
          <a:p>
            <a:pPr algn="l"/>
            <a:endParaRPr lang="en-US" sz="1300" dirty="0" smtClean="0">
              <a:solidFill>
                <a:schemeClr val="tx1">
                  <a:lumMod val="95000"/>
                  <a:lumOff val="5000"/>
                </a:schemeClr>
              </a:solidFill>
            </a:endParaRPr>
          </a:p>
          <a:p>
            <a:pPr algn="l"/>
            <a:r>
              <a:rPr lang="en-US" sz="1300" b="1" dirty="0" smtClean="0">
                <a:solidFill>
                  <a:schemeClr val="tx1">
                    <a:lumMod val="95000"/>
                    <a:lumOff val="5000"/>
                  </a:schemeClr>
                </a:solidFill>
              </a:rPr>
              <a:t>Dividends paid are classified as financing activities, while dividends received are classified as operating activities</a:t>
            </a:r>
            <a:r>
              <a:rPr lang="en-US" sz="1300" dirty="0" smtClean="0">
                <a:solidFill>
                  <a:schemeClr val="tx1">
                    <a:lumMod val="95000"/>
                    <a:lumOff val="5000"/>
                  </a:schemeClr>
                </a:solidFill>
              </a:rPr>
              <a:t>.</a:t>
            </a:r>
          </a:p>
        </p:txBody>
      </p:sp>
      <p:cxnSp>
        <p:nvCxnSpPr>
          <p:cNvPr id="8" name="Straight Connector 7"/>
          <p:cNvCxnSpPr/>
          <p:nvPr/>
        </p:nvCxnSpPr>
        <p:spPr>
          <a:xfrm>
            <a:off x="428596" y="2428868"/>
            <a:ext cx="1428760" cy="1588"/>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357158" y="2643182"/>
            <a:ext cx="1428760" cy="1588"/>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357158" y="2857496"/>
            <a:ext cx="1428760" cy="158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4286248" y="4357694"/>
            <a:ext cx="1000132" cy="1588"/>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6929454" y="4143380"/>
            <a:ext cx="1285884" cy="1588"/>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6858016" y="5072074"/>
            <a:ext cx="1000132" cy="1588"/>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a:off x="4286248" y="5929330"/>
            <a:ext cx="1428760" cy="1588"/>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4214810" y="2214554"/>
            <a:ext cx="1428760" cy="1588"/>
          </a:xfrm>
          <a:prstGeom prst="line">
            <a:avLst/>
          </a:prstGeom>
        </p:spPr>
        <p:style>
          <a:lnRef idx="1">
            <a:schemeClr val="dk1"/>
          </a:lnRef>
          <a:fillRef idx="0">
            <a:schemeClr val="dk1"/>
          </a:fillRef>
          <a:effectRef idx="0">
            <a:schemeClr val="dk1"/>
          </a:effectRef>
          <a:fontRef idx="minor">
            <a:schemeClr val="tx1"/>
          </a:fontRef>
        </p:style>
      </p:cxnSp>
      <p:sp>
        <p:nvSpPr>
          <p:cNvPr id="25" name="TextBox 24"/>
          <p:cNvSpPr txBox="1"/>
          <p:nvPr/>
        </p:nvSpPr>
        <p:spPr>
          <a:xfrm>
            <a:off x="2071670" y="2357430"/>
            <a:ext cx="1455335" cy="307777"/>
          </a:xfrm>
          <a:prstGeom prst="rect">
            <a:avLst/>
          </a:prstGeom>
          <a:noFill/>
        </p:spPr>
        <p:txBody>
          <a:bodyPr wrap="none" rtlCol="0">
            <a:spAutoFit/>
          </a:bodyPr>
          <a:lstStyle/>
          <a:p>
            <a:r>
              <a:rPr lang="en-US" sz="1400" dirty="0" smtClean="0">
                <a:solidFill>
                  <a:srgbClr val="FF0000"/>
                </a:solidFill>
              </a:rPr>
              <a:t>(TAS: Investing)</a:t>
            </a:r>
            <a:endParaRPr lang="th-TH" sz="1400" dirty="0">
              <a:solidFill>
                <a:srgbClr val="FF0000"/>
              </a:solidFill>
            </a:endParaRPr>
          </a:p>
        </p:txBody>
      </p:sp>
      <p:cxnSp>
        <p:nvCxnSpPr>
          <p:cNvPr id="29" name="Straight Connector 28"/>
          <p:cNvCxnSpPr/>
          <p:nvPr/>
        </p:nvCxnSpPr>
        <p:spPr>
          <a:xfrm>
            <a:off x="1928794" y="2357430"/>
            <a:ext cx="214314" cy="7143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V="1">
            <a:off x="1928794" y="2571744"/>
            <a:ext cx="214314" cy="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2000232" y="2643182"/>
            <a:ext cx="1514645" cy="307777"/>
          </a:xfrm>
          <a:prstGeom prst="rect">
            <a:avLst/>
          </a:prstGeom>
          <a:noFill/>
        </p:spPr>
        <p:txBody>
          <a:bodyPr wrap="none" rtlCol="0">
            <a:spAutoFit/>
          </a:bodyPr>
          <a:lstStyle/>
          <a:p>
            <a:r>
              <a:rPr lang="en-US" sz="1400" dirty="0" smtClean="0">
                <a:solidFill>
                  <a:srgbClr val="FF0000"/>
                </a:solidFill>
              </a:rPr>
              <a:t>(TAS: Financing)</a:t>
            </a:r>
            <a:endParaRPr lang="th-TH" sz="1400" dirty="0">
              <a:solidFill>
                <a:srgbClr val="FF0000"/>
              </a:solidFill>
            </a:endParaRPr>
          </a:p>
        </p:txBody>
      </p:sp>
      <p:cxnSp>
        <p:nvCxnSpPr>
          <p:cNvPr id="37" name="Straight Connector 36"/>
          <p:cNvCxnSpPr/>
          <p:nvPr/>
        </p:nvCxnSpPr>
        <p:spPr>
          <a:xfrm flipV="1">
            <a:off x="1928794" y="2786058"/>
            <a:ext cx="214314" cy="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5929322" y="2000240"/>
            <a:ext cx="1514645" cy="307777"/>
          </a:xfrm>
          <a:prstGeom prst="rect">
            <a:avLst/>
          </a:prstGeom>
          <a:noFill/>
        </p:spPr>
        <p:txBody>
          <a:bodyPr wrap="none" rtlCol="0">
            <a:spAutoFit/>
          </a:bodyPr>
          <a:lstStyle/>
          <a:p>
            <a:r>
              <a:rPr lang="en-US" sz="1400" dirty="0" smtClean="0">
                <a:solidFill>
                  <a:srgbClr val="FF0000"/>
                </a:solidFill>
              </a:rPr>
              <a:t>(TAS: Financing)</a:t>
            </a:r>
            <a:endParaRPr lang="th-TH" sz="1400" dirty="0">
              <a:solidFill>
                <a:srgbClr val="FF0000"/>
              </a:solidFill>
            </a:endParaRPr>
          </a:p>
        </p:txBody>
      </p:sp>
      <p:cxnSp>
        <p:nvCxnSpPr>
          <p:cNvPr id="39" name="Straight Connector 38"/>
          <p:cNvCxnSpPr/>
          <p:nvPr/>
        </p:nvCxnSpPr>
        <p:spPr>
          <a:xfrm flipV="1">
            <a:off x="5786446" y="2143116"/>
            <a:ext cx="214314" cy="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 xmlns:p14="http://schemas.microsoft.com/office/powerpoint/2010/main" val="4811198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28596" y="0"/>
            <a:ext cx="8229600" cy="928670"/>
          </a:xfrm>
        </p:spPr>
        <p:txBody>
          <a:bodyPr/>
          <a:lstStyle/>
          <a:p>
            <a:pPr eaLnBrk="1" hangingPunct="1"/>
            <a:r>
              <a:rPr lang="en-US" dirty="0" smtClean="0"/>
              <a:t>Computing FCFF from CFO</a:t>
            </a:r>
          </a:p>
        </p:txBody>
      </p:sp>
      <p:sp>
        <p:nvSpPr>
          <p:cNvPr id="29699" name="Rectangle 3"/>
          <p:cNvSpPr>
            <a:spLocks noGrp="1" noChangeArrowheads="1"/>
          </p:cNvSpPr>
          <p:nvPr>
            <p:ph type="body" idx="1"/>
          </p:nvPr>
        </p:nvSpPr>
        <p:spPr>
          <a:xfrm>
            <a:off x="457200" y="785794"/>
            <a:ext cx="8686800" cy="4857784"/>
          </a:xfrm>
        </p:spPr>
        <p:txBody>
          <a:bodyPr/>
          <a:lstStyle/>
          <a:p>
            <a:pPr eaLnBrk="1" hangingPunct="1">
              <a:lnSpc>
                <a:spcPct val="90000"/>
              </a:lnSpc>
            </a:pPr>
            <a:r>
              <a:rPr lang="en-US" dirty="0" smtClean="0"/>
              <a:t>If, as the case with </a:t>
            </a:r>
            <a:r>
              <a:rPr lang="en-US" b="1" dirty="0" smtClean="0"/>
              <a:t>U.S. GAAP</a:t>
            </a:r>
            <a:r>
              <a:rPr lang="en-US" dirty="0" smtClean="0"/>
              <a:t>,  the </a:t>
            </a:r>
            <a:r>
              <a:rPr lang="en-US" b="1" dirty="0" smtClean="0"/>
              <a:t>after-tax interest</a:t>
            </a:r>
            <a:r>
              <a:rPr lang="en-US" dirty="0" smtClean="0"/>
              <a:t> was taken out of net income and out of CFO, after-tax interest must be added back in order to get FCFF.   </a:t>
            </a:r>
          </a:p>
          <a:p>
            <a:pPr eaLnBrk="1" hangingPunct="1">
              <a:lnSpc>
                <a:spcPct val="90000"/>
              </a:lnSpc>
              <a:buNone/>
            </a:pPr>
            <a:endParaRPr lang="en-US" dirty="0" smtClean="0"/>
          </a:p>
          <a:p>
            <a:pPr eaLnBrk="1" hangingPunct="1">
              <a:lnSpc>
                <a:spcPct val="90000"/>
              </a:lnSpc>
              <a:buFont typeface="Wingdings" pitchFamily="2" charset="2"/>
              <a:buNone/>
            </a:pPr>
            <a:r>
              <a:rPr lang="en-US" sz="2400" dirty="0" smtClean="0"/>
              <a:t>		FCFF =   Cash Flow from Operations</a:t>
            </a:r>
          </a:p>
          <a:p>
            <a:pPr eaLnBrk="1" hangingPunct="1">
              <a:lnSpc>
                <a:spcPct val="90000"/>
              </a:lnSpc>
              <a:buFont typeface="Wingdings" pitchFamily="2" charset="2"/>
              <a:buNone/>
            </a:pPr>
            <a:r>
              <a:rPr lang="en-US" sz="2400" dirty="0" smtClean="0"/>
              <a:t>			</a:t>
            </a:r>
            <a:r>
              <a:rPr lang="en-US" sz="2400" b="1" dirty="0" smtClean="0"/>
              <a:t>Plus: Interest Expense times (1 – Tax rate)</a:t>
            </a:r>
          </a:p>
          <a:p>
            <a:pPr eaLnBrk="1" hangingPunct="1">
              <a:lnSpc>
                <a:spcPct val="90000"/>
              </a:lnSpc>
              <a:buFont typeface="Wingdings" pitchFamily="2" charset="2"/>
              <a:buNone/>
            </a:pPr>
            <a:r>
              <a:rPr lang="en-US" sz="2400" dirty="0" smtClean="0"/>
              <a:t>			Less: Investment in Fixed Capital</a:t>
            </a:r>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p:txBody>
      </p:sp>
      <p:sp>
        <p:nvSpPr>
          <p:cNvPr id="4" name="Rectangle 3"/>
          <p:cNvSpPr txBox="1">
            <a:spLocks noChangeArrowheads="1"/>
          </p:cNvSpPr>
          <p:nvPr/>
        </p:nvSpPr>
        <p:spPr bwMode="auto">
          <a:xfrm>
            <a:off x="1000100" y="4714884"/>
            <a:ext cx="7186698" cy="6619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50000"/>
              </a:spcBef>
              <a:spcAft>
                <a:spcPct val="0"/>
              </a:spcAft>
              <a:buClrTx/>
              <a:buSzTx/>
              <a:buFontTx/>
              <a:buNone/>
              <a:tabLst/>
              <a:defRPr/>
            </a:pPr>
            <a:r>
              <a:rPr kumimoji="0" lang="en-US" sz="2300" b="1" i="0" u="none" strike="noStrike" kern="0" cap="none" spc="0" normalizeH="0" baseline="0" noProof="0" dirty="0" smtClean="0">
                <a:ln>
                  <a:noFill/>
                </a:ln>
                <a:solidFill>
                  <a:schemeClr val="tx1"/>
                </a:solidFill>
                <a:effectLst/>
                <a:uLnTx/>
                <a:uFillTx/>
                <a:latin typeface="+mn-lt"/>
                <a:ea typeface="+mn-ea"/>
                <a:cs typeface="+mn-cs"/>
              </a:rPr>
              <a:t>FCFF = CFO + </a:t>
            </a:r>
            <a:r>
              <a:rPr kumimoji="0" lang="en-US" sz="2300" b="1" i="0" u="none" strike="noStrike" kern="0" cap="none" spc="0" normalizeH="0" baseline="0" noProof="0" dirty="0" err="1" smtClean="0">
                <a:ln>
                  <a:noFill/>
                </a:ln>
                <a:solidFill>
                  <a:schemeClr val="tx1"/>
                </a:solidFill>
                <a:effectLst/>
                <a:uLnTx/>
                <a:uFillTx/>
                <a:latin typeface="+mn-lt"/>
                <a:ea typeface="+mn-ea"/>
                <a:cs typeface="+mn-cs"/>
              </a:rPr>
              <a:t>Int</a:t>
            </a:r>
            <a:r>
              <a:rPr kumimoji="0" lang="en-US" sz="2300" b="1" i="0" u="none" strike="noStrike" kern="0" cap="none" spc="0" normalizeH="0" baseline="0" noProof="0" dirty="0" smtClean="0">
                <a:ln>
                  <a:noFill/>
                </a:ln>
                <a:solidFill>
                  <a:schemeClr val="tx1"/>
                </a:solidFill>
                <a:effectLst/>
                <a:uLnTx/>
                <a:uFillTx/>
                <a:latin typeface="+mn-lt"/>
                <a:ea typeface="+mn-ea"/>
                <a:cs typeface="+mn-cs"/>
              </a:rPr>
              <a:t>(1 – Tax rate) – Inv(FC)</a:t>
            </a:r>
          </a:p>
          <a:p>
            <a:pPr marL="342900" marR="0" lvl="0" indent="-342900" algn="l" defTabSz="914400" rtl="0" eaLnBrk="1" fontAlgn="base" latinLnBrk="0" hangingPunct="1">
              <a:lnSpc>
                <a:spcPct val="90000"/>
              </a:lnSpc>
              <a:spcBef>
                <a:spcPct val="20000"/>
              </a:spcBef>
              <a:spcAft>
                <a:spcPct val="0"/>
              </a:spcAft>
              <a:buClrTx/>
              <a:buSzTx/>
              <a:buFont typeface="Wingdings" pitchFamily="2" charset="2"/>
              <a:buNone/>
              <a:tabLst/>
              <a:defRPr/>
            </a:pPr>
            <a:endParaRPr kumimoji="0" lang="en-US" sz="2300" b="1"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90000"/>
              </a:lnSpc>
              <a:spcBef>
                <a:spcPct val="20000"/>
              </a:spcBef>
              <a:spcAft>
                <a:spcPct val="0"/>
              </a:spcAft>
              <a:buClrTx/>
              <a:buSzTx/>
              <a:buFontTx/>
              <a:buChar char="•"/>
              <a:tabLst/>
              <a:defRPr/>
            </a:pPr>
            <a:endParaRPr kumimoji="0" lang="en-US" sz="2300" b="1" i="0" u="none" strike="noStrike" kern="0" cap="none" spc="0" normalizeH="0" baseline="0" noProof="0" dirty="0" smtClean="0">
              <a:ln>
                <a:noFill/>
              </a:ln>
              <a:solidFill>
                <a:schemeClr val="tx1"/>
              </a:solidFill>
              <a:effectLst/>
              <a:uLnTx/>
              <a:uFillTx/>
              <a:latin typeface="+mn-lt"/>
              <a:ea typeface="+mn-ea"/>
              <a:cs typeface="+mn-cs"/>
            </a:endParaRPr>
          </a:p>
        </p:txBody>
      </p:sp>
      <p:sp>
        <p:nvSpPr>
          <p:cNvPr id="6" name="Rectangle 5"/>
          <p:cNvSpPr/>
          <p:nvPr/>
        </p:nvSpPr>
        <p:spPr>
          <a:xfrm>
            <a:off x="1285852" y="3071810"/>
            <a:ext cx="7429552" cy="15001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82660"/>
          </a:xfrm>
        </p:spPr>
        <p:txBody>
          <a:bodyPr/>
          <a:lstStyle/>
          <a:p>
            <a:r>
              <a:rPr lang="en-US" sz="4000" dirty="0" smtClean="0"/>
              <a:t>Other ways of computing FCFF </a:t>
            </a:r>
            <a:endParaRPr lang="en-US" sz="4000" dirty="0"/>
          </a:p>
        </p:txBody>
      </p:sp>
      <p:sp>
        <p:nvSpPr>
          <p:cNvPr id="3" name="Content Placeholder 2"/>
          <p:cNvSpPr>
            <a:spLocks noGrp="1"/>
          </p:cNvSpPr>
          <p:nvPr>
            <p:ph idx="1"/>
          </p:nvPr>
        </p:nvSpPr>
        <p:spPr/>
        <p:txBody>
          <a:bodyPr/>
          <a:lstStyle/>
          <a:p>
            <a:pPr>
              <a:buNone/>
            </a:pPr>
            <a:r>
              <a:rPr lang="en-US" dirty="0" smtClean="0"/>
              <a:t>	FCFF = EBIT (1-T) + Depreciation – Capital expenditure +/- Chg in NWC</a:t>
            </a:r>
          </a:p>
          <a:p>
            <a:endParaRPr lang="en-US" dirty="0" smtClean="0"/>
          </a:p>
          <a:p>
            <a:endParaRPr lang="en-US" dirty="0" smtClean="0"/>
          </a:p>
          <a:p>
            <a:pPr>
              <a:buNone/>
            </a:pPr>
            <a:endParaRPr lang="en-US" dirty="0" smtClean="0"/>
          </a:p>
        </p:txBody>
      </p:sp>
      <p:sp>
        <p:nvSpPr>
          <p:cNvPr id="4" name="Slide Number Placeholder 3"/>
          <p:cNvSpPr>
            <a:spLocks noGrp="1"/>
          </p:cNvSpPr>
          <p:nvPr>
            <p:ph type="sldNum" sz="quarter" idx="12"/>
          </p:nvPr>
        </p:nvSpPr>
        <p:spPr/>
        <p:txBody>
          <a:bodyPr/>
          <a:lstStyle/>
          <a:p>
            <a:pPr>
              <a:defRPr/>
            </a:pPr>
            <a:fld id="{68F6332E-930F-42B1-B675-286CEB270BD9}" type="slidenum">
              <a:rPr lang="en-US" smtClean="0"/>
              <a:pPr>
                <a:defRPr/>
              </a:pPr>
              <a:t>31</a:t>
            </a:fld>
            <a:endParaRPr lang="th-TH"/>
          </a:p>
        </p:txBody>
      </p:sp>
      <p:sp>
        <p:nvSpPr>
          <p:cNvPr id="5" name="Rectangle 4"/>
          <p:cNvSpPr/>
          <p:nvPr/>
        </p:nvSpPr>
        <p:spPr>
          <a:xfrm>
            <a:off x="500034" y="1428736"/>
            <a:ext cx="8229600" cy="1371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3"/>
          <p:cNvSpPr txBox="1">
            <a:spLocks noChangeArrowheads="1"/>
          </p:cNvSpPr>
          <p:nvPr/>
        </p:nvSpPr>
        <p:spPr bwMode="auto">
          <a:xfrm>
            <a:off x="457200" y="3214686"/>
            <a:ext cx="8686800" cy="9286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80000"/>
              </a:lnSpc>
              <a:spcBef>
                <a:spcPct val="20000"/>
              </a:spcBef>
              <a:spcAft>
                <a:spcPct val="0"/>
              </a:spcAft>
              <a:buClrTx/>
              <a:buSzTx/>
              <a:buFont typeface="Wingdings" pitchFamily="2" charset="2"/>
              <a:buNone/>
              <a:tabLst/>
              <a:defRPr/>
            </a:pPr>
            <a:r>
              <a:rPr kumimoji="0" lang="en-US" sz="2000" i="0" u="none" strike="noStrike" kern="0" cap="none" spc="0" normalizeH="0" baseline="0" noProof="0" dirty="0" smtClean="0">
                <a:ln>
                  <a:noFill/>
                </a:ln>
                <a:solidFill>
                  <a:schemeClr val="tx1"/>
                </a:solidFill>
                <a:effectLst/>
                <a:uLnTx/>
                <a:uFillTx/>
                <a:latin typeface="+mn-lt"/>
                <a:ea typeface="+mn-ea"/>
                <a:cs typeface="+mn-cs"/>
              </a:rPr>
              <a:t>	</a:t>
            </a:r>
            <a:r>
              <a:rPr kumimoji="0" lang="en-US" sz="2800" i="0" u="none" strike="noStrike" kern="0" cap="none" spc="0" normalizeH="0" baseline="0" noProof="0" dirty="0" smtClean="0">
                <a:ln>
                  <a:noFill/>
                </a:ln>
                <a:solidFill>
                  <a:schemeClr val="tx1"/>
                </a:solidFill>
                <a:effectLst/>
                <a:uLnTx/>
                <a:uFillTx/>
                <a:latin typeface="+mn-lt"/>
                <a:ea typeface="+mn-ea"/>
                <a:cs typeface="+mn-cs"/>
              </a:rPr>
              <a:t>FCFF = EBITDA(1 – Tax rate) + </a:t>
            </a:r>
            <a:r>
              <a:rPr kumimoji="0" lang="en-US" sz="2800" i="0" u="none" strike="noStrike" kern="0" cap="none" spc="0" normalizeH="0" baseline="0" noProof="0" dirty="0" err="1" smtClean="0">
                <a:ln>
                  <a:noFill/>
                </a:ln>
                <a:solidFill>
                  <a:schemeClr val="tx1"/>
                </a:solidFill>
                <a:effectLst/>
                <a:uLnTx/>
                <a:uFillTx/>
                <a:latin typeface="+mn-lt"/>
                <a:ea typeface="+mn-ea"/>
                <a:cs typeface="+mn-cs"/>
              </a:rPr>
              <a:t>Dep</a:t>
            </a:r>
            <a:r>
              <a:rPr kumimoji="0" lang="en-US" sz="2800" i="0" u="none" strike="noStrike" kern="0" cap="none" spc="0" normalizeH="0" baseline="0" noProof="0" dirty="0" smtClean="0">
                <a:ln>
                  <a:noFill/>
                </a:ln>
                <a:solidFill>
                  <a:schemeClr val="tx1"/>
                </a:solidFill>
                <a:effectLst/>
                <a:uLnTx/>
                <a:uFillTx/>
                <a:latin typeface="+mn-lt"/>
                <a:ea typeface="+mn-ea"/>
                <a:cs typeface="+mn-cs"/>
              </a:rPr>
              <a:t>(Tax rate) 		        – Inv(FC) – Inv(WC)</a:t>
            </a:r>
            <a:r>
              <a:rPr kumimoji="0" lang="en-US" sz="2000" i="0" u="none" strike="noStrike" kern="0" cap="none" spc="0" normalizeH="0" baseline="0" noProof="0" dirty="0" smtClean="0">
                <a:ln>
                  <a:noFill/>
                </a:ln>
                <a:solidFill>
                  <a:schemeClr val="tx1"/>
                </a:solidFill>
                <a:effectLst/>
                <a:uLnTx/>
                <a:uFillTx/>
                <a:latin typeface="+mn-lt"/>
                <a:ea typeface="+mn-ea"/>
                <a:cs typeface="+mn-cs"/>
              </a:rPr>
              <a:t> </a:t>
            </a:r>
          </a:p>
          <a:p>
            <a:pPr marL="342900" marR="0" lvl="0" indent="-342900" algn="l" defTabSz="914400" rtl="0" eaLnBrk="1" fontAlgn="base" latinLnBrk="0" hangingPunct="1">
              <a:lnSpc>
                <a:spcPct val="80000"/>
              </a:lnSpc>
              <a:spcBef>
                <a:spcPct val="20000"/>
              </a:spcBef>
              <a:spcAft>
                <a:spcPct val="0"/>
              </a:spcAft>
              <a:buClrTx/>
              <a:buSzTx/>
              <a:buFontTx/>
              <a:buNone/>
              <a:tabLst/>
              <a:defRPr/>
            </a:pPr>
            <a:endParaRPr kumimoji="0" lang="en-US" sz="200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80000"/>
              </a:lnSpc>
              <a:spcBef>
                <a:spcPct val="20000"/>
              </a:spcBef>
              <a:spcAft>
                <a:spcPct val="0"/>
              </a:spcAft>
              <a:buClrTx/>
              <a:buSzTx/>
              <a:buFont typeface="Wingdings" pitchFamily="2" charset="2"/>
              <a:buNone/>
              <a:tabLst/>
              <a:defRPr/>
            </a:pPr>
            <a:endParaRPr kumimoji="0" lang="en-US" sz="200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80000"/>
              </a:lnSpc>
              <a:spcBef>
                <a:spcPct val="20000"/>
              </a:spcBef>
              <a:spcAft>
                <a:spcPct val="0"/>
              </a:spcAft>
              <a:buClrTx/>
              <a:buSzTx/>
              <a:buFont typeface="Wingdings" pitchFamily="2" charset="2"/>
              <a:buNone/>
              <a:tabLst/>
              <a:defRPr/>
            </a:pPr>
            <a:endParaRPr kumimoji="0" lang="en-US" sz="2000" i="0" u="none" strike="noStrike" kern="0" cap="none" spc="0" normalizeH="0" baseline="0" noProof="0" dirty="0" smtClean="0">
              <a:ln>
                <a:noFill/>
              </a:ln>
              <a:solidFill>
                <a:schemeClr val="tx1"/>
              </a:solidFill>
              <a:effectLst/>
              <a:uLnTx/>
              <a:uFillTx/>
              <a:latin typeface="+mn-lt"/>
              <a:ea typeface="+mn-ea"/>
              <a:cs typeface="+mn-cs"/>
            </a:endParaRPr>
          </a:p>
        </p:txBody>
      </p:sp>
      <p:sp>
        <p:nvSpPr>
          <p:cNvPr id="8" name="Rectangle 7"/>
          <p:cNvSpPr/>
          <p:nvPr/>
        </p:nvSpPr>
        <p:spPr>
          <a:xfrm>
            <a:off x="785786" y="3143248"/>
            <a:ext cx="7715304" cy="11430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Rectangle 8"/>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p:txBody>
          <a:bodyPr/>
          <a:lstStyle/>
          <a:p>
            <a:pPr eaLnBrk="1" hangingPunct="1"/>
            <a:r>
              <a:rPr lang="en-US" sz="4600" dirty="0" smtClean="0"/>
              <a:t/>
            </a:r>
            <a:br>
              <a:rPr lang="en-US" sz="4600" dirty="0" smtClean="0"/>
            </a:br>
            <a:r>
              <a:rPr lang="en-US" sz="4600" dirty="0" smtClean="0"/>
              <a:t>Computing FCFE </a:t>
            </a:r>
            <a:br>
              <a:rPr lang="en-US" sz="4600" dirty="0" smtClean="0"/>
            </a:br>
            <a:r>
              <a:rPr lang="en-US" sz="4600" dirty="0" smtClean="0"/>
              <a:t> </a:t>
            </a:r>
          </a:p>
        </p:txBody>
      </p:sp>
      <p:sp>
        <p:nvSpPr>
          <p:cNvPr id="3" name="Rectangle 2"/>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US" smtClean="0"/>
              <a:t>Finding FCFE from FCFF</a:t>
            </a:r>
          </a:p>
        </p:txBody>
      </p:sp>
      <p:sp>
        <p:nvSpPr>
          <p:cNvPr id="33795" name="Rectangle 3"/>
          <p:cNvSpPr>
            <a:spLocks noGrp="1" noChangeArrowheads="1"/>
          </p:cNvSpPr>
          <p:nvPr>
            <p:ph type="body" idx="1"/>
          </p:nvPr>
        </p:nvSpPr>
        <p:spPr>
          <a:xfrm>
            <a:off x="0" y="1285860"/>
            <a:ext cx="9144000" cy="3886200"/>
          </a:xfrm>
        </p:spPr>
        <p:txBody>
          <a:bodyPr/>
          <a:lstStyle/>
          <a:p>
            <a:pPr eaLnBrk="1" hangingPunct="1">
              <a:lnSpc>
                <a:spcPct val="90000"/>
              </a:lnSpc>
            </a:pPr>
            <a:r>
              <a:rPr lang="en-US" sz="2800" dirty="0" smtClean="0"/>
              <a:t>Free cash flow to equity is cash flow available to equity holders only. </a:t>
            </a:r>
          </a:p>
          <a:p>
            <a:pPr eaLnBrk="1" hangingPunct="1">
              <a:lnSpc>
                <a:spcPct val="85000"/>
              </a:lnSpc>
            </a:pPr>
            <a:endParaRPr lang="en-US" sz="2800" dirty="0" smtClean="0"/>
          </a:p>
          <a:p>
            <a:pPr eaLnBrk="1" hangingPunct="1">
              <a:lnSpc>
                <a:spcPct val="85000"/>
              </a:lnSpc>
              <a:buNone/>
            </a:pPr>
            <a:r>
              <a:rPr lang="en-US" sz="2800" dirty="0" smtClean="0"/>
              <a:t>    </a:t>
            </a:r>
            <a:endParaRPr lang="en-US" sz="2700" b="1" dirty="0" smtClean="0"/>
          </a:p>
        </p:txBody>
      </p:sp>
      <p:sp>
        <p:nvSpPr>
          <p:cNvPr id="5" name="Subtitle 3"/>
          <p:cNvSpPr txBox="1">
            <a:spLocks/>
          </p:cNvSpPr>
          <p:nvPr/>
        </p:nvSpPr>
        <p:spPr bwMode="auto">
          <a:xfrm>
            <a:off x="285720" y="2500306"/>
            <a:ext cx="8286808" cy="1357322"/>
          </a:xfrm>
          <a:prstGeom prst="rect">
            <a:avLst/>
          </a:prstGeom>
          <a:noFill/>
          <a:ln w="25400" cap="flat" cmpd="sng" algn="ctr">
            <a:solidFill>
              <a:schemeClr val="accent1"/>
            </a:solidFill>
            <a:prstDash val="solid"/>
            <a:miter lim="800000"/>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normAutofit fontScale="70000" lnSpcReduction="20000"/>
          </a:bodyPr>
          <a:lstStyle/>
          <a:p>
            <a:pPr marL="342900" marR="0" lvl="0" indent="-342900" algn="l" defTabSz="914400" rtl="0" eaLnBrk="0" fontAlgn="base" latinLnBrk="0" hangingPunct="0">
              <a:lnSpc>
                <a:spcPct val="100000"/>
              </a:lnSpc>
              <a:spcBef>
                <a:spcPct val="20000"/>
              </a:spcBef>
              <a:spcAft>
                <a:spcPct val="0"/>
              </a:spcAft>
              <a:buClrTx/>
              <a:buSzTx/>
              <a:tabLst/>
              <a:defRPr/>
            </a:pPr>
            <a:r>
              <a:rPr kumimoji="0" lang="en-US" sz="3200" b="1" i="0" u="none" strike="noStrike" kern="0" cap="none" spc="0" normalizeH="0" baseline="0" noProof="0" dirty="0" smtClean="0">
                <a:ln>
                  <a:noFill/>
                </a:ln>
                <a:solidFill>
                  <a:schemeClr val="tx1"/>
                </a:solidFill>
                <a:effectLst/>
                <a:uLnTx/>
                <a:uFillTx/>
                <a:latin typeface="+mn-lt"/>
                <a:ea typeface="+mn-ea"/>
                <a:cs typeface="+mn-cs"/>
              </a:rPr>
              <a:t>Free cash flow to equity (FCFE)</a:t>
            </a:r>
          </a:p>
          <a:p>
            <a:pPr marL="342900" marR="0" lvl="0" indent="-342900" algn="l" defTabSz="914400" rtl="0" eaLnBrk="0" fontAlgn="base" latinLnBrk="0" hangingPunct="0">
              <a:lnSpc>
                <a:spcPct val="100000"/>
              </a:lnSpc>
              <a:spcBef>
                <a:spcPct val="20000"/>
              </a:spcBef>
              <a:spcAft>
                <a:spcPct val="0"/>
              </a:spcAft>
              <a:buClrTx/>
              <a:buSzTx/>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     = </a:t>
            </a:r>
            <a:r>
              <a:rPr kumimoji="0" lang="en-US" sz="3200" b="1" i="0" u="none" strike="noStrike" kern="0" cap="none" spc="0" normalizeH="0" baseline="0" noProof="0" dirty="0" smtClean="0">
                <a:ln>
                  <a:noFill/>
                </a:ln>
                <a:solidFill>
                  <a:schemeClr val="tx1"/>
                </a:solidFill>
                <a:effectLst/>
                <a:uLnTx/>
                <a:uFillTx/>
                <a:latin typeface="+mn-lt"/>
                <a:ea typeface="+mn-ea"/>
                <a:cs typeface="+mn-cs"/>
              </a:rPr>
              <a:t>net income </a:t>
            </a:r>
            <a:r>
              <a:rPr kumimoji="0" lang="en-US" sz="3200" b="0" i="0" u="none" strike="noStrike" kern="0" cap="none" spc="0" normalizeH="0" baseline="0" noProof="0" dirty="0" smtClean="0">
                <a:ln>
                  <a:noFill/>
                </a:ln>
                <a:solidFill>
                  <a:schemeClr val="tx1"/>
                </a:solidFill>
                <a:effectLst/>
                <a:uLnTx/>
                <a:uFillTx/>
                <a:latin typeface="+mn-lt"/>
                <a:ea typeface="+mn-ea"/>
                <a:cs typeface="+mn-cs"/>
              </a:rPr>
              <a:t>+ depreciation + other net noncash charges – change in noncash working capital - CAPEX + </a:t>
            </a:r>
            <a:r>
              <a:rPr kumimoji="0" lang="en-US" sz="3200" b="1" i="0" u="none" strike="noStrike" kern="0" cap="none" spc="0" normalizeH="0" baseline="0" noProof="0" dirty="0" smtClean="0">
                <a:ln>
                  <a:noFill/>
                </a:ln>
                <a:solidFill>
                  <a:schemeClr val="tx1"/>
                </a:solidFill>
                <a:effectLst/>
                <a:uLnTx/>
                <a:uFillTx/>
                <a:latin typeface="+mn-lt"/>
                <a:ea typeface="+mn-ea"/>
                <a:cs typeface="+mn-cs"/>
              </a:rPr>
              <a:t>new debts – debts repayment </a:t>
            </a:r>
          </a:p>
        </p:txBody>
      </p:sp>
      <p:sp>
        <p:nvSpPr>
          <p:cNvPr id="6" name="Rectangle 5"/>
          <p:cNvSpPr/>
          <p:nvPr/>
        </p:nvSpPr>
        <p:spPr>
          <a:xfrm>
            <a:off x="357158" y="2428868"/>
            <a:ext cx="8358246" cy="13573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US" smtClean="0"/>
              <a:t>Finding FCFE from NI or CFO</a:t>
            </a:r>
          </a:p>
        </p:txBody>
      </p:sp>
      <p:sp>
        <p:nvSpPr>
          <p:cNvPr id="34819" name="Rectangle 3"/>
          <p:cNvSpPr>
            <a:spLocks noGrp="1" noChangeArrowheads="1"/>
          </p:cNvSpPr>
          <p:nvPr>
            <p:ph type="body" idx="1"/>
          </p:nvPr>
        </p:nvSpPr>
        <p:spPr/>
        <p:txBody>
          <a:bodyPr/>
          <a:lstStyle/>
          <a:p>
            <a:pPr eaLnBrk="1" hangingPunct="1">
              <a:buFont typeface="Wingdings" pitchFamily="2" charset="2"/>
              <a:buNone/>
            </a:pPr>
            <a:endParaRPr lang="en-US" sz="1200" dirty="0" smtClean="0"/>
          </a:p>
          <a:p>
            <a:pPr eaLnBrk="1" hangingPunct="1">
              <a:buFont typeface="Wingdings" pitchFamily="2" charset="2"/>
              <a:buNone/>
            </a:pPr>
            <a:r>
              <a:rPr lang="en-US" dirty="0" smtClean="0"/>
              <a:t>FCFE = NI + NCC – – Inv(WC) - Inv(FC)</a:t>
            </a:r>
          </a:p>
          <a:p>
            <a:pPr eaLnBrk="1" hangingPunct="1">
              <a:buFont typeface="Wingdings" pitchFamily="2" charset="2"/>
              <a:buNone/>
            </a:pPr>
            <a:r>
              <a:rPr lang="en-US" dirty="0" smtClean="0"/>
              <a:t>			+ Net borrowing</a:t>
            </a:r>
          </a:p>
          <a:p>
            <a:pPr eaLnBrk="1" hangingPunct="1">
              <a:buFont typeface="Wingdings" pitchFamily="2" charset="2"/>
              <a:buNone/>
            </a:pPr>
            <a:r>
              <a:rPr lang="en-US" dirty="0" smtClean="0"/>
              <a:t>FCFE = CFO – Inv(FC) + Net borrowing </a:t>
            </a:r>
          </a:p>
        </p:txBody>
      </p:sp>
      <p:sp>
        <p:nvSpPr>
          <p:cNvPr id="4" name="Rectangle 3"/>
          <p:cNvSpPr/>
          <p:nvPr/>
        </p:nvSpPr>
        <p:spPr>
          <a:xfrm>
            <a:off x="500034" y="1785926"/>
            <a:ext cx="7643866" cy="20002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 name="Rectangle 4"/>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US" smtClean="0"/>
              <a:t>Finding FCFE from FCFF</a:t>
            </a:r>
          </a:p>
        </p:txBody>
      </p:sp>
      <p:sp>
        <p:nvSpPr>
          <p:cNvPr id="33795" name="Rectangle 3"/>
          <p:cNvSpPr>
            <a:spLocks noGrp="1" noChangeArrowheads="1"/>
          </p:cNvSpPr>
          <p:nvPr>
            <p:ph type="body" idx="1"/>
          </p:nvPr>
        </p:nvSpPr>
        <p:spPr>
          <a:xfrm>
            <a:off x="0" y="1285860"/>
            <a:ext cx="9144000" cy="3886200"/>
          </a:xfrm>
        </p:spPr>
        <p:txBody>
          <a:bodyPr/>
          <a:lstStyle/>
          <a:p>
            <a:pPr eaLnBrk="1" hangingPunct="1">
              <a:lnSpc>
                <a:spcPct val="90000"/>
              </a:lnSpc>
            </a:pPr>
            <a:r>
              <a:rPr lang="en-US" sz="2800" dirty="0" smtClean="0"/>
              <a:t>Free cash flow to equity is cash flow available to equity holders only. </a:t>
            </a:r>
          </a:p>
          <a:p>
            <a:pPr eaLnBrk="1" hangingPunct="1">
              <a:lnSpc>
                <a:spcPct val="85000"/>
              </a:lnSpc>
            </a:pPr>
            <a:endParaRPr lang="en-US" sz="2800" dirty="0" smtClean="0"/>
          </a:p>
          <a:p>
            <a:pPr eaLnBrk="1" hangingPunct="1">
              <a:lnSpc>
                <a:spcPct val="85000"/>
              </a:lnSpc>
              <a:buNone/>
            </a:pPr>
            <a:r>
              <a:rPr lang="en-US" sz="2800" dirty="0" smtClean="0"/>
              <a:t>    FCFE  =  Free cash flow to the firm</a:t>
            </a:r>
          </a:p>
          <a:p>
            <a:pPr eaLnBrk="1" hangingPunct="1">
              <a:lnSpc>
                <a:spcPct val="85000"/>
              </a:lnSpc>
              <a:buFont typeface="Wingdings" pitchFamily="2" charset="2"/>
              <a:buNone/>
            </a:pPr>
            <a:r>
              <a:rPr lang="en-US" sz="2800" dirty="0" smtClean="0"/>
              <a:t>			Less: Interest Expense times (1 – Tax rate)</a:t>
            </a:r>
          </a:p>
          <a:p>
            <a:pPr eaLnBrk="1" hangingPunct="1">
              <a:lnSpc>
                <a:spcPct val="85000"/>
              </a:lnSpc>
              <a:buFont typeface="Wingdings" pitchFamily="2" charset="2"/>
              <a:buNone/>
            </a:pPr>
            <a:r>
              <a:rPr lang="en-US" sz="2800" dirty="0" smtClean="0"/>
              <a:t>			</a:t>
            </a:r>
            <a:r>
              <a:rPr lang="en-US" sz="2800" b="1" dirty="0" smtClean="0"/>
              <a:t>Plus: Net Borrowing</a:t>
            </a:r>
          </a:p>
          <a:p>
            <a:pPr eaLnBrk="1" hangingPunct="1">
              <a:lnSpc>
                <a:spcPct val="85000"/>
              </a:lnSpc>
              <a:spcBef>
                <a:spcPts val="1800"/>
              </a:spcBef>
              <a:buFont typeface="Wingdings" pitchFamily="2" charset="2"/>
              <a:buNone/>
            </a:pPr>
            <a:r>
              <a:rPr lang="en-US" sz="2700" b="1" dirty="0" smtClean="0"/>
              <a:t>	  FCFE = FCFF – </a:t>
            </a:r>
            <a:r>
              <a:rPr lang="en-US" sz="2700" b="1" dirty="0" err="1" smtClean="0"/>
              <a:t>Int</a:t>
            </a:r>
            <a:r>
              <a:rPr lang="en-US" sz="2700" b="1" dirty="0" smtClean="0"/>
              <a:t>(1 – Tax rate) + Net borrowing </a:t>
            </a:r>
          </a:p>
        </p:txBody>
      </p:sp>
      <p:sp>
        <p:nvSpPr>
          <p:cNvPr id="4" name="Rectangle 3"/>
          <p:cNvSpPr/>
          <p:nvPr/>
        </p:nvSpPr>
        <p:spPr>
          <a:xfrm>
            <a:off x="357158" y="4000504"/>
            <a:ext cx="8501122" cy="164307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 name="Rectangle 4"/>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p:txBody>
          <a:bodyPr/>
          <a:lstStyle/>
          <a:p>
            <a:pPr eaLnBrk="1" hangingPunct="1"/>
            <a:r>
              <a:rPr lang="en-US" sz="4600" dirty="0" smtClean="0"/>
              <a:t/>
            </a:r>
            <a:br>
              <a:rPr lang="en-US" sz="4600" dirty="0" smtClean="0"/>
            </a:br>
            <a:r>
              <a:rPr lang="en-US" sz="4600" dirty="0" smtClean="0"/>
              <a:t>Forecasting free cash flows</a:t>
            </a:r>
          </a:p>
        </p:txBody>
      </p:sp>
      <p:sp>
        <p:nvSpPr>
          <p:cNvPr id="3" name="Rectangle 2"/>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28596" y="142852"/>
            <a:ext cx="8229600" cy="1143000"/>
          </a:xfrm>
        </p:spPr>
        <p:txBody>
          <a:bodyPr/>
          <a:lstStyle/>
          <a:p>
            <a:pPr eaLnBrk="1" hangingPunct="1"/>
            <a:r>
              <a:rPr lang="en-US" dirty="0" smtClean="0"/>
              <a:t>Methods of forecasting </a:t>
            </a:r>
            <a:br>
              <a:rPr lang="en-US" dirty="0" smtClean="0"/>
            </a:br>
            <a:r>
              <a:rPr lang="en-US" dirty="0" smtClean="0"/>
              <a:t>free cash flows</a:t>
            </a:r>
          </a:p>
        </p:txBody>
      </p:sp>
      <p:sp>
        <p:nvSpPr>
          <p:cNvPr id="40963" name="Rectangle 3"/>
          <p:cNvSpPr>
            <a:spLocks noGrp="1" noChangeArrowheads="1"/>
          </p:cNvSpPr>
          <p:nvPr>
            <p:ph type="body" idx="1"/>
          </p:nvPr>
        </p:nvSpPr>
        <p:spPr>
          <a:xfrm>
            <a:off x="285720" y="1500174"/>
            <a:ext cx="8858280" cy="3886200"/>
          </a:xfrm>
        </p:spPr>
        <p:txBody>
          <a:bodyPr/>
          <a:lstStyle/>
          <a:p>
            <a:pPr eaLnBrk="1" hangingPunct="1">
              <a:lnSpc>
                <a:spcPct val="90000"/>
              </a:lnSpc>
            </a:pPr>
            <a:r>
              <a:rPr lang="en-US" sz="3000" dirty="0" smtClean="0"/>
              <a:t>One approach is to find </a:t>
            </a:r>
            <a:r>
              <a:rPr lang="en-US" sz="3000" b="1" dirty="0" smtClean="0"/>
              <a:t>historical</a:t>
            </a:r>
            <a:r>
              <a:rPr lang="en-US" sz="3000" dirty="0" smtClean="0"/>
              <a:t> free cash flow and apply some constant growth rate. </a:t>
            </a:r>
          </a:p>
          <a:p>
            <a:pPr eaLnBrk="1" hangingPunct="1">
              <a:lnSpc>
                <a:spcPct val="90000"/>
              </a:lnSpc>
            </a:pPr>
            <a:endParaRPr lang="en-US" sz="3000" dirty="0" smtClean="0"/>
          </a:p>
          <a:p>
            <a:pPr eaLnBrk="1" hangingPunct="1">
              <a:lnSpc>
                <a:spcPct val="90000"/>
              </a:lnSpc>
            </a:pPr>
            <a:r>
              <a:rPr lang="en-US" sz="3000" dirty="0" smtClean="0"/>
              <a:t>This approach would be appropriate if: </a:t>
            </a:r>
          </a:p>
          <a:p>
            <a:pPr eaLnBrk="1" hangingPunct="1">
              <a:lnSpc>
                <a:spcPct val="90000"/>
              </a:lnSpc>
              <a:buNone/>
            </a:pPr>
            <a:r>
              <a:rPr lang="en-US" sz="3000" dirty="0" smtClean="0"/>
              <a:t>    - Free cash flow for the firm tended to </a:t>
            </a:r>
            <a:r>
              <a:rPr lang="en-US" sz="3000" b="1" dirty="0" smtClean="0"/>
              <a:t>grow at a constant rate</a:t>
            </a:r>
            <a:r>
              <a:rPr lang="en-US" sz="3000" dirty="0" smtClean="0"/>
              <a:t>; and </a:t>
            </a:r>
          </a:p>
          <a:p>
            <a:pPr eaLnBrk="1" hangingPunct="1">
              <a:lnSpc>
                <a:spcPct val="90000"/>
              </a:lnSpc>
              <a:buNone/>
            </a:pPr>
            <a:r>
              <a:rPr lang="en-US" sz="3000" dirty="0" smtClean="0"/>
              <a:t>    - Historical relationships between free cash flow and fundamental factors were</a:t>
            </a:r>
            <a:r>
              <a:rPr lang="en-US" sz="3000" b="1" dirty="0" smtClean="0"/>
              <a:t> expected to be maintained.</a:t>
            </a:r>
          </a:p>
          <a:p>
            <a:pPr eaLnBrk="1" hangingPunct="1">
              <a:lnSpc>
                <a:spcPct val="80000"/>
              </a:lnSpc>
            </a:pPr>
            <a:endParaRPr lang="en-US" sz="2000" dirty="0" smtClean="0"/>
          </a:p>
        </p:txBody>
      </p:sp>
      <p:sp>
        <p:nvSpPr>
          <p:cNvPr id="4" name="Rectangle 3"/>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type="body" idx="1"/>
          </p:nvPr>
        </p:nvSpPr>
        <p:spPr>
          <a:xfrm>
            <a:off x="428596" y="1214422"/>
            <a:ext cx="8229600" cy="1714512"/>
          </a:xfrm>
        </p:spPr>
        <p:txBody>
          <a:bodyPr/>
          <a:lstStyle/>
          <a:p>
            <a:pPr eaLnBrk="1" hangingPunct="1">
              <a:lnSpc>
                <a:spcPct val="90000"/>
              </a:lnSpc>
            </a:pPr>
            <a:r>
              <a:rPr lang="en-US" sz="2500" dirty="0" smtClean="0"/>
              <a:t>Another approach is to </a:t>
            </a:r>
            <a:r>
              <a:rPr lang="en-US" sz="2500" b="1" dirty="0" smtClean="0"/>
              <a:t>forecast the individual components of free cash flow. </a:t>
            </a:r>
          </a:p>
          <a:p>
            <a:pPr eaLnBrk="1" hangingPunct="1">
              <a:lnSpc>
                <a:spcPct val="90000"/>
              </a:lnSpc>
            </a:pPr>
            <a:r>
              <a:rPr lang="en-US" sz="2500" dirty="0" smtClean="0"/>
              <a:t>The components of FCFF in these equations are often forecasted </a:t>
            </a:r>
            <a:r>
              <a:rPr lang="en-US" sz="2500" b="1" dirty="0" smtClean="0"/>
              <a:t>in relation to sales.</a:t>
            </a:r>
            <a:endParaRPr lang="en-US" sz="2500" dirty="0" smtClean="0"/>
          </a:p>
          <a:p>
            <a:pPr eaLnBrk="1" hangingPunct="1">
              <a:lnSpc>
                <a:spcPct val="80000"/>
              </a:lnSpc>
              <a:buNone/>
            </a:pPr>
            <a:endParaRPr lang="en-US" sz="2500" dirty="0" smtClean="0"/>
          </a:p>
        </p:txBody>
      </p:sp>
      <p:sp>
        <p:nvSpPr>
          <p:cNvPr id="5" name="Rectangle 2"/>
          <p:cNvSpPr>
            <a:spLocks noGrp="1" noChangeArrowheads="1"/>
          </p:cNvSpPr>
          <p:nvPr>
            <p:ph type="title"/>
          </p:nvPr>
        </p:nvSpPr>
        <p:spPr>
          <a:xfrm>
            <a:off x="428596" y="0"/>
            <a:ext cx="8229600" cy="1143000"/>
          </a:xfrm>
        </p:spPr>
        <p:txBody>
          <a:bodyPr/>
          <a:lstStyle/>
          <a:p>
            <a:pPr eaLnBrk="1" hangingPunct="1"/>
            <a:r>
              <a:rPr lang="en-US" dirty="0" smtClean="0"/>
              <a:t>Methods of forecasting </a:t>
            </a:r>
            <a:br>
              <a:rPr lang="en-US" dirty="0" smtClean="0"/>
            </a:br>
            <a:r>
              <a:rPr lang="en-US" dirty="0" smtClean="0"/>
              <a:t>free cash flows</a:t>
            </a:r>
          </a:p>
        </p:txBody>
      </p:sp>
      <p:sp>
        <p:nvSpPr>
          <p:cNvPr id="4" name="Rectangle 3"/>
          <p:cNvSpPr txBox="1">
            <a:spLocks noChangeArrowheads="1"/>
          </p:cNvSpPr>
          <p:nvPr/>
        </p:nvSpPr>
        <p:spPr bwMode="auto">
          <a:xfrm>
            <a:off x="571472" y="2786058"/>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a:lnSpc>
                <a:spcPct val="90000"/>
              </a:lnSpc>
              <a:spcBef>
                <a:spcPct val="20000"/>
              </a:spcBef>
            </a:pPr>
            <a:r>
              <a:rPr lang="en-US" sz="2500" b="1" kern="0" dirty="0" smtClean="0"/>
              <a:t>Capital expenditures</a:t>
            </a:r>
            <a:r>
              <a:rPr kumimoji="0" lang="en-US" sz="2500" b="0" i="0" u="none" strike="noStrike" kern="0" cap="none" spc="0" normalizeH="0" baseline="0" noProof="0" dirty="0" smtClean="0">
                <a:ln>
                  <a:noFill/>
                </a:ln>
                <a:solidFill>
                  <a:schemeClr val="tx1"/>
                </a:solidFill>
                <a:effectLst/>
                <a:uLnTx/>
                <a:uFillTx/>
                <a:latin typeface="+mn-lt"/>
                <a:ea typeface="+mn-ea"/>
                <a:cs typeface="+mn-cs"/>
              </a:rPr>
              <a:t> </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en-US" sz="2500" b="0" i="0" u="none" strike="noStrike" kern="0" cap="none" spc="0" normalizeH="0" baseline="0" noProof="0" dirty="0" smtClean="0">
                <a:ln>
                  <a:noFill/>
                </a:ln>
                <a:solidFill>
                  <a:schemeClr val="tx1"/>
                </a:solidFill>
                <a:effectLst/>
                <a:uLnTx/>
                <a:uFillTx/>
                <a:latin typeface="+mn-lt"/>
                <a:ea typeface="+mn-ea"/>
                <a:cs typeface="+mn-cs"/>
              </a:rPr>
              <a:t>Capital expenditures have two components: </a:t>
            </a:r>
          </a:p>
          <a:p>
            <a:pPr marL="342900" marR="0" lvl="0" indent="-342900" algn="l" defTabSz="914400" rtl="0" eaLnBrk="1" fontAlgn="base" latinLnBrk="0" hangingPunct="1">
              <a:lnSpc>
                <a:spcPct val="90000"/>
              </a:lnSpc>
              <a:spcBef>
                <a:spcPct val="20000"/>
              </a:spcBef>
              <a:spcAft>
                <a:spcPct val="0"/>
              </a:spcAft>
              <a:buClrTx/>
              <a:buSzTx/>
              <a:buFontTx/>
              <a:buNone/>
              <a:tabLst/>
              <a:defRPr/>
            </a:pPr>
            <a:r>
              <a:rPr kumimoji="0" lang="en-US" sz="2500" b="0" i="0" u="none" strike="noStrike" kern="0" cap="none" spc="0" normalizeH="0" baseline="0" noProof="0" dirty="0" smtClean="0">
                <a:ln>
                  <a:noFill/>
                </a:ln>
                <a:solidFill>
                  <a:schemeClr val="tx1"/>
                </a:solidFill>
                <a:effectLst/>
                <a:uLnTx/>
                <a:uFillTx/>
                <a:latin typeface="+mn-lt"/>
                <a:ea typeface="+mn-ea"/>
                <a:cs typeface="+mn-cs"/>
              </a:rPr>
              <a:t>    - those expenditures necessary to maintain existing capacity (fixed capital replacement); </a:t>
            </a:r>
          </a:p>
          <a:p>
            <a:pPr marL="342900" marR="0" lvl="0" indent="-342900" algn="l" defTabSz="914400" rtl="0" eaLnBrk="1" fontAlgn="base" latinLnBrk="0" hangingPunct="1">
              <a:lnSpc>
                <a:spcPct val="90000"/>
              </a:lnSpc>
              <a:spcBef>
                <a:spcPct val="20000"/>
              </a:spcBef>
              <a:spcAft>
                <a:spcPct val="0"/>
              </a:spcAft>
              <a:buClrTx/>
              <a:buSzTx/>
              <a:buFontTx/>
              <a:buNone/>
              <a:tabLst/>
              <a:defRPr/>
            </a:pPr>
            <a:r>
              <a:rPr kumimoji="0" lang="en-US" sz="2500" b="0" i="0" u="none" strike="noStrike" kern="0" cap="none" spc="0" normalizeH="0" baseline="0" noProof="0" dirty="0" smtClean="0">
                <a:ln>
                  <a:noFill/>
                </a:ln>
                <a:solidFill>
                  <a:schemeClr val="tx1"/>
                </a:solidFill>
                <a:effectLst/>
                <a:uLnTx/>
                <a:uFillTx/>
                <a:latin typeface="+mn-lt"/>
                <a:ea typeface="+mn-ea"/>
                <a:cs typeface="+mn-cs"/>
              </a:rPr>
              <a:t>    - and those incremental expenditures necessary for growth. </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en-US" sz="2500" b="0" i="0" u="none" strike="noStrike" kern="0" cap="none" spc="0" normalizeH="0" baseline="0" noProof="0" dirty="0" smtClean="0">
                <a:ln>
                  <a:noFill/>
                </a:ln>
                <a:solidFill>
                  <a:schemeClr val="tx1"/>
                </a:solidFill>
                <a:effectLst/>
                <a:uLnTx/>
                <a:uFillTx/>
                <a:latin typeface="+mn-lt"/>
                <a:ea typeface="+mn-ea"/>
                <a:cs typeface="+mn-cs"/>
              </a:rPr>
              <a:t>When forecasting, the former are likely to be related to the current level of sales, while the latter are likely to be related to the forecast of sales growth.</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endParaRPr kumimoji="0" lang="en-US" sz="2500"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6" name="Rectangle 5"/>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8"/>
          <p:cNvSpPr>
            <a:spLocks noGrp="1" noChangeArrowheads="1"/>
          </p:cNvSpPr>
          <p:nvPr>
            <p:ph type="title"/>
          </p:nvPr>
        </p:nvSpPr>
        <p:spPr/>
        <p:txBody>
          <a:bodyPr/>
          <a:lstStyle/>
          <a:p>
            <a:pPr algn="ctr" eaLnBrk="1" hangingPunct="1"/>
            <a:r>
              <a:rPr lang="en-US" sz="4000" smtClean="0"/>
              <a:t>What about dividends and stock repurchases?</a:t>
            </a:r>
          </a:p>
        </p:txBody>
      </p:sp>
      <p:sp>
        <p:nvSpPr>
          <p:cNvPr id="45059" name="Rectangle 9"/>
          <p:cNvSpPr>
            <a:spLocks noChangeArrowheads="1"/>
          </p:cNvSpPr>
          <p:nvPr/>
        </p:nvSpPr>
        <p:spPr bwMode="auto">
          <a:xfrm>
            <a:off x="357158" y="1500174"/>
            <a:ext cx="8458200" cy="4462760"/>
          </a:xfrm>
          <a:prstGeom prst="rect">
            <a:avLst/>
          </a:prstGeom>
          <a:noFill/>
          <a:ln w="9525">
            <a:noFill/>
            <a:miter lim="800000"/>
            <a:headEnd/>
            <a:tailEnd/>
          </a:ln>
        </p:spPr>
        <p:txBody>
          <a:bodyPr anchor="ctr">
            <a:spAutoFit/>
          </a:bodyPr>
          <a:lstStyle/>
          <a:p>
            <a:pPr>
              <a:tabLst>
                <a:tab pos="457200" algn="l"/>
                <a:tab pos="5943600" algn="r"/>
              </a:tabLst>
            </a:pPr>
            <a:r>
              <a:rPr lang="en-US" sz="2400" dirty="0" smtClean="0"/>
              <a:t>Recall </a:t>
            </a:r>
            <a:r>
              <a:rPr lang="en-US" sz="2400" dirty="0"/>
              <a:t>two formulas for FCFF and FCFE,</a:t>
            </a:r>
          </a:p>
          <a:p>
            <a:pPr>
              <a:tabLst>
                <a:tab pos="457200" algn="l"/>
                <a:tab pos="5943600" algn="r"/>
              </a:tabLst>
            </a:pPr>
            <a:r>
              <a:rPr lang="en-US" sz="2400" dirty="0"/>
              <a:t>	FCFF = NI + NCC + </a:t>
            </a:r>
            <a:r>
              <a:rPr lang="en-US" sz="2400" dirty="0" err="1"/>
              <a:t>Int</a:t>
            </a:r>
            <a:r>
              <a:rPr lang="en-US" sz="2400" dirty="0"/>
              <a:t>(1 – Tax rate) – Inv(FC) – Inv(WC)	</a:t>
            </a:r>
          </a:p>
          <a:p>
            <a:pPr>
              <a:tabLst>
                <a:tab pos="457200" algn="l"/>
                <a:tab pos="5943600" algn="r"/>
              </a:tabLst>
            </a:pPr>
            <a:r>
              <a:rPr lang="en-US" sz="2400" dirty="0"/>
              <a:t>	FCFE = NI + NCC – Inv(FC) – Inv(WC) + Net </a:t>
            </a:r>
            <a:r>
              <a:rPr lang="en-US" sz="2400" dirty="0" smtClean="0"/>
              <a:t>borrowing</a:t>
            </a:r>
            <a:r>
              <a:rPr lang="en-US" sz="2400" i="1" dirty="0" smtClean="0"/>
              <a:t> </a:t>
            </a:r>
          </a:p>
          <a:p>
            <a:pPr>
              <a:tabLst>
                <a:tab pos="457200" algn="l"/>
                <a:tab pos="5943600" algn="r"/>
              </a:tabLst>
            </a:pPr>
            <a:endParaRPr lang="en-US" sz="2400" i="1" dirty="0" smtClean="0"/>
          </a:p>
          <a:p>
            <a:pPr>
              <a:tabLst>
                <a:tab pos="457200" algn="l"/>
                <a:tab pos="5943600" algn="r"/>
              </a:tabLst>
            </a:pPr>
            <a:r>
              <a:rPr lang="en-US" sz="2400" b="1" dirty="0" smtClean="0"/>
              <a:t>To find FCFF or FCFE, ignore dividends and stock repurchases.  </a:t>
            </a:r>
          </a:p>
          <a:p>
            <a:pPr>
              <a:buFont typeface="Arial" pitchFamily="34" charset="0"/>
              <a:buChar char="•"/>
              <a:tabLst>
                <a:tab pos="457200" algn="l"/>
                <a:tab pos="5943600" algn="r"/>
              </a:tabLst>
            </a:pPr>
            <a:r>
              <a:rPr lang="en-US" sz="2400" dirty="0" smtClean="0"/>
              <a:t>FCFF </a:t>
            </a:r>
            <a:r>
              <a:rPr lang="en-US" sz="2400" dirty="0"/>
              <a:t>and FCFE are the cash flows </a:t>
            </a:r>
            <a:r>
              <a:rPr lang="en-US" sz="2400" i="1" dirty="0"/>
              <a:t>available</a:t>
            </a:r>
            <a:r>
              <a:rPr lang="en-US" sz="2400" dirty="0"/>
              <a:t> to investors or to </a:t>
            </a:r>
            <a:r>
              <a:rPr lang="en-US" sz="2400" dirty="0" smtClean="0"/>
              <a:t>stockholders.  </a:t>
            </a:r>
          </a:p>
          <a:p>
            <a:pPr>
              <a:buFont typeface="Arial" pitchFamily="34" charset="0"/>
              <a:buChar char="•"/>
              <a:tabLst>
                <a:tab pos="457200" algn="l"/>
                <a:tab pos="5943600" algn="r"/>
              </a:tabLst>
            </a:pPr>
            <a:r>
              <a:rPr lang="en-US" sz="2400" dirty="0" smtClean="0"/>
              <a:t>Transactions </a:t>
            </a:r>
            <a:r>
              <a:rPr lang="en-US" sz="2400" dirty="0"/>
              <a:t>between the firm and its shareholders (through cash dividends, share repurchases and share issuances) do not affect free cash flow.</a:t>
            </a:r>
            <a:r>
              <a:rPr lang="en-US" sz="2000" dirty="0"/>
              <a:t>  </a:t>
            </a:r>
          </a:p>
          <a:p>
            <a:pPr>
              <a:tabLst>
                <a:tab pos="457200" algn="l"/>
                <a:tab pos="5943600" algn="r"/>
              </a:tabLst>
            </a:pPr>
            <a:r>
              <a:rPr lang="en-US" sz="2000" dirty="0"/>
              <a:t>	</a:t>
            </a:r>
            <a:endParaRPr lang="en-US" sz="2000" dirty="0">
              <a:latin typeface="Garamond" pitchFamily="18" charset="0"/>
            </a:endParaRPr>
          </a:p>
        </p:txBody>
      </p:sp>
      <p:sp>
        <p:nvSpPr>
          <p:cNvPr id="4" name="Rectangle 3"/>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500034" y="0"/>
            <a:ext cx="8229600" cy="1143000"/>
          </a:xfrm>
        </p:spPr>
        <p:txBody>
          <a:bodyPr/>
          <a:lstStyle/>
          <a:p>
            <a:pPr algn="ctr" eaLnBrk="1" hangingPunct="1"/>
            <a:r>
              <a:rPr lang="en-US" sz="4000" dirty="0" smtClean="0"/>
              <a:t>Preferred stock in the </a:t>
            </a:r>
            <a:br>
              <a:rPr lang="en-US" sz="4000" dirty="0" smtClean="0"/>
            </a:br>
            <a:r>
              <a:rPr lang="en-US" sz="4000" dirty="0" smtClean="0"/>
              <a:t>capital structure</a:t>
            </a:r>
          </a:p>
        </p:txBody>
      </p:sp>
      <p:sp>
        <p:nvSpPr>
          <p:cNvPr id="48131" name="Rectangle 3"/>
          <p:cNvSpPr>
            <a:spLocks noGrp="1" noChangeArrowheads="1"/>
          </p:cNvSpPr>
          <p:nvPr>
            <p:ph type="body" idx="1"/>
          </p:nvPr>
        </p:nvSpPr>
        <p:spPr>
          <a:xfrm>
            <a:off x="357158" y="1285860"/>
            <a:ext cx="8572560" cy="4495800"/>
          </a:xfrm>
        </p:spPr>
        <p:txBody>
          <a:bodyPr/>
          <a:lstStyle/>
          <a:p>
            <a:pPr eaLnBrk="1" hangingPunct="1"/>
            <a:r>
              <a:rPr lang="en-US" sz="2500" dirty="0" smtClean="0"/>
              <a:t>In many respects, the existence of preferred stock in the capital structure has many of the same effects as the existence of </a:t>
            </a:r>
            <a:r>
              <a:rPr lang="en-US" sz="2500" b="1" dirty="0" smtClean="0"/>
              <a:t>debt</a:t>
            </a:r>
            <a:r>
              <a:rPr lang="en-US" sz="2500" dirty="0" smtClean="0"/>
              <a:t>, except that preferred stock dividends paid are </a:t>
            </a:r>
            <a:r>
              <a:rPr lang="en-US" sz="2500" b="1" dirty="0" smtClean="0"/>
              <a:t>not tax deductible</a:t>
            </a:r>
            <a:r>
              <a:rPr lang="en-US" sz="2500" dirty="0" smtClean="0"/>
              <a:t> unlike interest payments on debt.  </a:t>
            </a:r>
          </a:p>
          <a:p>
            <a:pPr eaLnBrk="1" hangingPunct="1">
              <a:buNone/>
            </a:pPr>
            <a:endParaRPr lang="en-US" sz="2500" dirty="0" smtClean="0"/>
          </a:p>
          <a:p>
            <a:pPr eaLnBrk="1" hangingPunct="1"/>
            <a:endParaRPr lang="en-US" sz="2500" dirty="0" smtClean="0"/>
          </a:p>
        </p:txBody>
      </p:sp>
      <p:sp>
        <p:nvSpPr>
          <p:cNvPr id="4" name="Rectangle 3"/>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428596" y="0"/>
            <a:ext cx="8229600" cy="785794"/>
          </a:xfrm>
        </p:spPr>
        <p:txBody>
          <a:bodyPr/>
          <a:lstStyle/>
          <a:p>
            <a:pPr eaLnBrk="1" hangingPunct="1"/>
            <a:r>
              <a:rPr lang="en-US" dirty="0" smtClean="0"/>
              <a:t>Example: </a:t>
            </a:r>
            <a:r>
              <a:rPr lang="en-US" dirty="0" err="1" smtClean="0"/>
              <a:t>Bron</a:t>
            </a:r>
            <a:endParaRPr lang="en-US" dirty="0" smtClean="0"/>
          </a:p>
        </p:txBody>
      </p:sp>
      <p:sp>
        <p:nvSpPr>
          <p:cNvPr id="69635" name="Rectangle 3"/>
          <p:cNvSpPr>
            <a:spLocks noGrp="1" noChangeArrowheads="1"/>
          </p:cNvSpPr>
          <p:nvPr>
            <p:ph type="body" idx="1"/>
          </p:nvPr>
        </p:nvSpPr>
        <p:spPr>
          <a:xfrm>
            <a:off x="214282" y="785794"/>
            <a:ext cx="8686800" cy="5500726"/>
          </a:xfrm>
        </p:spPr>
        <p:txBody>
          <a:bodyPr/>
          <a:lstStyle/>
          <a:p>
            <a:pPr marL="0" indent="0" eaLnBrk="1" hangingPunct="1">
              <a:spcBef>
                <a:spcPts val="600"/>
              </a:spcBef>
              <a:buFont typeface="Wingdings" pitchFamily="2" charset="2"/>
              <a:buNone/>
            </a:pPr>
            <a:r>
              <a:rPr lang="en-US" sz="1800" dirty="0" err="1" smtClean="0"/>
              <a:t>Bron</a:t>
            </a:r>
            <a:r>
              <a:rPr lang="en-US" sz="1800" dirty="0" smtClean="0"/>
              <a:t> has earnings per share of $3.00 in 2002 and expects earnings per share to increase by 21 percent in 2003. Earnings per share are going to grow at a decreasing rate for the following five years, as shown in the table below. In 2008, the growth rate will be 6 percent and is expected to stay at that rate thereafter. Net capital expenditures (Capital expenditures minus depreciation) will be $5.00 per share in 2002, and then follow the pattern predicted in the table. In 2008, net capital expenditures are expected to be $1.50, and then to grow at 6 percent annually after that. The investment in working capital parallels the increase in net capital expenditures and is predicted to equal 25 percent of net capital expenditures each year. In 2008, investment in working capital will be $0.375 and is predicted to grow at 6 percent thereafter. </a:t>
            </a:r>
            <a:r>
              <a:rPr lang="en-US" sz="1800" dirty="0" err="1" smtClean="0"/>
              <a:t>Bron</a:t>
            </a:r>
            <a:r>
              <a:rPr lang="en-US" sz="1800" dirty="0" smtClean="0"/>
              <a:t> will use debt financing to fund 40 percent of net capital expenditures and 40 percent of the investment in working capital.</a:t>
            </a:r>
          </a:p>
          <a:p>
            <a:pPr marL="0" indent="0" eaLnBrk="1" hangingPunct="1">
              <a:spcBef>
                <a:spcPts val="1800"/>
              </a:spcBef>
              <a:buFont typeface="Wingdings" pitchFamily="2" charset="2"/>
              <a:buNone/>
            </a:pPr>
            <a:r>
              <a:rPr lang="en-US" sz="1800" b="1" dirty="0" smtClean="0"/>
              <a:t>Year			2003	2004	2005	2006	2007	2008</a:t>
            </a:r>
          </a:p>
          <a:p>
            <a:pPr marL="0" indent="0" eaLnBrk="1" hangingPunct="1">
              <a:spcBef>
                <a:spcPts val="600"/>
              </a:spcBef>
              <a:buFont typeface="Wingdings" pitchFamily="2" charset="2"/>
              <a:buNone/>
            </a:pPr>
            <a:r>
              <a:rPr lang="en-US" sz="1800" dirty="0" smtClean="0"/>
              <a:t>Growth rate </a:t>
            </a:r>
            <a:r>
              <a:rPr lang="en-US" sz="1800" dirty="0" err="1" smtClean="0"/>
              <a:t>eps</a:t>
            </a:r>
            <a:r>
              <a:rPr lang="en-US" sz="1800" dirty="0" smtClean="0"/>
              <a:t>		21%	18%	15%	12%	9%	6%</a:t>
            </a:r>
          </a:p>
          <a:p>
            <a:pPr marL="0" indent="0" eaLnBrk="1" hangingPunct="1">
              <a:spcBef>
                <a:spcPts val="600"/>
              </a:spcBef>
              <a:buFont typeface="Wingdings" pitchFamily="2" charset="2"/>
              <a:buNone/>
            </a:pPr>
            <a:r>
              <a:rPr lang="en-US" sz="1800" dirty="0" smtClean="0"/>
              <a:t>Net </a:t>
            </a:r>
            <a:r>
              <a:rPr lang="en-US" sz="1800" dirty="0" err="1" smtClean="0"/>
              <a:t>capex</a:t>
            </a:r>
            <a:r>
              <a:rPr lang="en-US" sz="1800" dirty="0" smtClean="0"/>
              <a:t> per share	5.00	5.00	4.50	4.00	3.50	1.50</a:t>
            </a:r>
          </a:p>
          <a:p>
            <a:pPr marL="0" indent="0" eaLnBrk="1" hangingPunct="1">
              <a:spcBef>
                <a:spcPts val="1800"/>
              </a:spcBef>
              <a:buFont typeface="Wingdings" pitchFamily="2" charset="2"/>
              <a:buNone/>
            </a:pPr>
            <a:r>
              <a:rPr lang="en-US" sz="1800" dirty="0" smtClean="0"/>
              <a:t>The required rate of return for </a:t>
            </a:r>
            <a:r>
              <a:rPr lang="en-US" sz="1800" dirty="0" err="1" smtClean="0"/>
              <a:t>Bron</a:t>
            </a:r>
            <a:r>
              <a:rPr lang="en-US" sz="1800" dirty="0" smtClean="0"/>
              <a:t> is 12 percent. </a:t>
            </a:r>
            <a:r>
              <a:rPr lang="en-US" sz="1800" b="1" dirty="0" smtClean="0"/>
              <a:t>Find the value per share using a two-stage FCFE valuation approach.</a:t>
            </a:r>
          </a:p>
        </p:txBody>
      </p:sp>
      <p:sp>
        <p:nvSpPr>
          <p:cNvPr id="4" name="Rectangle 3"/>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2"/>
          <p:cNvSpPr>
            <a:spLocks noGrp="1" noChangeArrowheads="1"/>
          </p:cNvSpPr>
          <p:nvPr>
            <p:ph type="title"/>
          </p:nvPr>
        </p:nvSpPr>
        <p:spPr/>
        <p:txBody>
          <a:bodyPr/>
          <a:lstStyle/>
          <a:p>
            <a:pPr eaLnBrk="1" hangingPunct="1"/>
            <a:r>
              <a:rPr lang="en-US" smtClean="0"/>
              <a:t>Bron solution</a:t>
            </a:r>
          </a:p>
        </p:txBody>
      </p:sp>
      <p:sp>
        <p:nvSpPr>
          <p:cNvPr id="14340" name="Rectangle 4"/>
          <p:cNvSpPr>
            <a:spLocks noGrp="1" noChangeArrowheads="1"/>
          </p:cNvSpPr>
          <p:nvPr>
            <p:ph type="body" sz="half" idx="1"/>
          </p:nvPr>
        </p:nvSpPr>
        <p:spPr>
          <a:xfrm>
            <a:off x="457200" y="1981200"/>
            <a:ext cx="8229600" cy="588963"/>
          </a:xfrm>
        </p:spPr>
        <p:txBody>
          <a:bodyPr/>
          <a:lstStyle/>
          <a:p>
            <a:pPr eaLnBrk="1" hangingPunct="1"/>
            <a:r>
              <a:rPr lang="en-US" sz="2800" smtClean="0"/>
              <a:t>FCFE is shown in this table:</a:t>
            </a:r>
          </a:p>
        </p:txBody>
      </p:sp>
      <p:graphicFrame>
        <p:nvGraphicFramePr>
          <p:cNvPr id="14338" name="Object 5"/>
          <p:cNvGraphicFramePr>
            <a:graphicFrameLocks noChangeAspect="1"/>
          </p:cNvGraphicFramePr>
          <p:nvPr>
            <p:ph sz="half" idx="2"/>
          </p:nvPr>
        </p:nvGraphicFramePr>
        <p:xfrm>
          <a:off x="457200" y="2700338"/>
          <a:ext cx="8026400" cy="2862262"/>
        </p:xfrm>
        <a:graphic>
          <a:graphicData uri="http://schemas.openxmlformats.org/presentationml/2006/ole">
            <p:oleObj spid="_x0000_s732162" name="Document" r:id="rId3" imgW="5968194" imgH="1963517" progId="Word.Document.8">
              <p:embed/>
            </p:oleObj>
          </a:graphicData>
        </a:graphic>
      </p:graphicFrame>
      <p:sp>
        <p:nvSpPr>
          <p:cNvPr id="5" name="Rectangle 4"/>
          <p:cNvSpPr/>
          <p:nvPr/>
        </p:nvSpPr>
        <p:spPr>
          <a:xfrm>
            <a:off x="285720" y="2428868"/>
            <a:ext cx="8429684" cy="31432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Rectangle 5"/>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p:txBody>
          <a:bodyPr/>
          <a:lstStyle/>
          <a:p>
            <a:pPr eaLnBrk="1" hangingPunct="1"/>
            <a:r>
              <a:rPr lang="en-US" smtClean="0"/>
              <a:t>Bron solution</a:t>
            </a:r>
          </a:p>
        </p:txBody>
      </p:sp>
      <p:sp>
        <p:nvSpPr>
          <p:cNvPr id="15364" name="Rectangle 3"/>
          <p:cNvSpPr>
            <a:spLocks noGrp="1" noChangeArrowheads="1"/>
          </p:cNvSpPr>
          <p:nvPr>
            <p:ph type="body" idx="1"/>
          </p:nvPr>
        </p:nvSpPr>
        <p:spPr/>
        <p:txBody>
          <a:bodyPr/>
          <a:lstStyle/>
          <a:p>
            <a:pPr eaLnBrk="1" hangingPunct="1">
              <a:lnSpc>
                <a:spcPct val="90000"/>
              </a:lnSpc>
            </a:pPr>
            <a:r>
              <a:rPr lang="en-US" sz="2400" smtClean="0"/>
              <a:t>The present values of FCFE from 2003 through 2007 are given in the bottom row of the table. The sum of these five present values is $4.944. Since the FCFE from 2008 onward will be growing at a constant 6 percent, the constant growth model can be used to value these cash flows.</a:t>
            </a:r>
          </a:p>
          <a:p>
            <a:pPr eaLnBrk="1" hangingPunct="1">
              <a:lnSpc>
                <a:spcPct val="80000"/>
              </a:lnSpc>
            </a:pPr>
            <a:endParaRPr lang="en-US" sz="2400" smtClean="0"/>
          </a:p>
          <a:p>
            <a:pPr eaLnBrk="1" hangingPunct="1">
              <a:lnSpc>
                <a:spcPct val="80000"/>
              </a:lnSpc>
              <a:buFont typeface="Wingdings" pitchFamily="2" charset="2"/>
              <a:buNone/>
            </a:pPr>
            <a:endParaRPr lang="en-US" sz="2400" smtClean="0"/>
          </a:p>
          <a:p>
            <a:pPr eaLnBrk="1" hangingPunct="1">
              <a:lnSpc>
                <a:spcPct val="90000"/>
              </a:lnSpc>
            </a:pPr>
            <a:r>
              <a:rPr lang="en-US" sz="2400" smtClean="0"/>
              <a:t>The present value of this stream is $87.483 / (1.12)</a:t>
            </a:r>
            <a:r>
              <a:rPr lang="en-US" sz="2400" baseline="30000" smtClean="0"/>
              <a:t>5</a:t>
            </a:r>
            <a:r>
              <a:rPr lang="en-US" sz="2400" smtClean="0"/>
              <a:t> = $49.640. </a:t>
            </a:r>
          </a:p>
          <a:p>
            <a:pPr eaLnBrk="1" hangingPunct="1">
              <a:lnSpc>
                <a:spcPct val="90000"/>
              </a:lnSpc>
            </a:pPr>
            <a:r>
              <a:rPr lang="en-US" sz="2400" smtClean="0"/>
              <a:t>The value per share is the value of the first five FCFE (2003 through 2007) plus the present value of the FCFE after 2007, or $4.944 + $49.640 = $54.58</a:t>
            </a:r>
            <a:r>
              <a:rPr lang="en-US" sz="2800" smtClean="0"/>
              <a:t>.</a:t>
            </a:r>
          </a:p>
        </p:txBody>
      </p:sp>
      <p:sp>
        <p:nvSpPr>
          <p:cNvPr id="15365"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15362" name="Object 4"/>
          <p:cNvGraphicFramePr>
            <a:graphicFrameLocks noChangeAspect="1"/>
          </p:cNvGraphicFramePr>
          <p:nvPr/>
        </p:nvGraphicFramePr>
        <p:xfrm>
          <a:off x="1928794" y="3429000"/>
          <a:ext cx="5029200" cy="828675"/>
        </p:xfrm>
        <a:graphic>
          <a:graphicData uri="http://schemas.openxmlformats.org/presentationml/2006/ole">
            <p:oleObj spid="_x0000_s733186" name="Microsoft Equation 3.0" r:id="rId3" imgW="2603500" imgH="431800" progId="Equation.3">
              <p:embed/>
            </p:oleObj>
          </a:graphicData>
        </a:graphic>
      </p:graphicFrame>
      <p:sp>
        <p:nvSpPr>
          <p:cNvPr id="6" name="Rectangle 5"/>
          <p:cNvSpPr/>
          <p:nvPr/>
        </p:nvSpPr>
        <p:spPr>
          <a:xfrm>
            <a:off x="428596" y="1428736"/>
            <a:ext cx="8143932" cy="47149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428596" y="0"/>
            <a:ext cx="8229600" cy="857232"/>
          </a:xfrm>
        </p:spPr>
        <p:txBody>
          <a:bodyPr/>
          <a:lstStyle/>
          <a:p>
            <a:pPr eaLnBrk="1" hangingPunct="1"/>
            <a:r>
              <a:rPr lang="en-US" dirty="0" smtClean="0"/>
              <a:t>Example: Alcan, Inc</a:t>
            </a:r>
          </a:p>
        </p:txBody>
      </p:sp>
      <p:sp>
        <p:nvSpPr>
          <p:cNvPr id="64515" name="Rectangle 3"/>
          <p:cNvSpPr>
            <a:spLocks noGrp="1" noChangeArrowheads="1"/>
          </p:cNvSpPr>
          <p:nvPr>
            <p:ph type="body" idx="1"/>
          </p:nvPr>
        </p:nvSpPr>
        <p:spPr>
          <a:xfrm>
            <a:off x="142844" y="1000108"/>
            <a:ext cx="8786874" cy="4714908"/>
          </a:xfrm>
        </p:spPr>
        <p:txBody>
          <a:bodyPr/>
          <a:lstStyle/>
          <a:p>
            <a:pPr marL="0" indent="0" eaLnBrk="1" hangingPunct="1">
              <a:spcBef>
                <a:spcPts val="1200"/>
              </a:spcBef>
              <a:buFont typeface="Wingdings" pitchFamily="2" charset="2"/>
              <a:buNone/>
            </a:pPr>
            <a:r>
              <a:rPr lang="en-US" sz="2400" dirty="0" smtClean="0"/>
              <a:t>An aggressive financial planner who claims to have a superior method for picking undervalued stocks is courting one of your clients. The planner claims that the best way to find the value of a stock is to divide EBITDA by the risk-free bond rate. The planner is urging your client to invest in Alcan, Inc. (NYSE: AL). Alcan is the parent of a group of companies engaged in all aspects of the aluminum business. The planner says that Alcan’s EBITDA of $1,580 million divided by the long-term government bond rate of 7 percent gives a total value of $22,571 million. Since there are 318 million outstanding shares, this gives a value per share of $70.98. Shares of Alcan, Inc. are currently trading for $36.50, and the planner wants your client to make a large investment in Alcan through him.</a:t>
            </a:r>
          </a:p>
        </p:txBody>
      </p:sp>
      <p:sp>
        <p:nvSpPr>
          <p:cNvPr id="4" name="Rectangle 3"/>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428596" y="0"/>
            <a:ext cx="8229600" cy="868346"/>
          </a:xfrm>
        </p:spPr>
        <p:txBody>
          <a:bodyPr/>
          <a:lstStyle/>
          <a:p>
            <a:pPr eaLnBrk="1" hangingPunct="1"/>
            <a:r>
              <a:rPr lang="en-US" dirty="0" smtClean="0"/>
              <a:t>Example: Alcan, Inc.</a:t>
            </a:r>
          </a:p>
        </p:txBody>
      </p:sp>
      <p:sp>
        <p:nvSpPr>
          <p:cNvPr id="65539" name="Rectangle 3"/>
          <p:cNvSpPr>
            <a:spLocks noGrp="1" noChangeArrowheads="1"/>
          </p:cNvSpPr>
          <p:nvPr>
            <p:ph type="body" idx="1"/>
          </p:nvPr>
        </p:nvSpPr>
        <p:spPr>
          <a:xfrm>
            <a:off x="0" y="785794"/>
            <a:ext cx="9144000" cy="4929222"/>
          </a:xfrm>
        </p:spPr>
        <p:txBody>
          <a:bodyPr/>
          <a:lstStyle/>
          <a:p>
            <a:pPr eaLnBrk="1" hangingPunct="1">
              <a:lnSpc>
                <a:spcPct val="80000"/>
              </a:lnSpc>
              <a:spcBef>
                <a:spcPts val="1200"/>
              </a:spcBef>
              <a:buFont typeface="Wingdings" pitchFamily="2" charset="2"/>
              <a:buNone/>
            </a:pPr>
            <a:r>
              <a:rPr lang="en-US" sz="2000" dirty="0" smtClean="0"/>
              <a:t>A. Provide your client with an alternative valuation of Alcan based on a two-stage FCFE valuation approach. Use the following assumptions:</a:t>
            </a:r>
          </a:p>
          <a:p>
            <a:pPr eaLnBrk="1" hangingPunct="1">
              <a:lnSpc>
                <a:spcPct val="80000"/>
              </a:lnSpc>
              <a:spcBef>
                <a:spcPts val="1200"/>
              </a:spcBef>
            </a:pPr>
            <a:r>
              <a:rPr lang="en-US" sz="1800" dirty="0" smtClean="0"/>
              <a:t>Net income is currently $600 million. Net income will grow by 20 percent annually for the next three years.</a:t>
            </a:r>
          </a:p>
          <a:p>
            <a:pPr eaLnBrk="1" hangingPunct="1">
              <a:lnSpc>
                <a:spcPct val="80000"/>
              </a:lnSpc>
              <a:spcBef>
                <a:spcPts val="1200"/>
              </a:spcBef>
            </a:pPr>
            <a:r>
              <a:rPr lang="en-US" sz="1800" dirty="0" smtClean="0"/>
              <a:t>The net investment in </a:t>
            </a:r>
            <a:r>
              <a:rPr lang="en-US" sz="1800" b="1" dirty="0" smtClean="0"/>
              <a:t>operating assets </a:t>
            </a:r>
            <a:r>
              <a:rPr lang="en-US" sz="1800" dirty="0" smtClean="0"/>
              <a:t>(capital expenditures less depreciation plus investment in working capital) will be $1,150 million next year and grow at 15 percent for the following two years.</a:t>
            </a:r>
          </a:p>
          <a:p>
            <a:pPr eaLnBrk="1" hangingPunct="1">
              <a:lnSpc>
                <a:spcPct val="80000"/>
              </a:lnSpc>
              <a:spcBef>
                <a:spcPts val="1200"/>
              </a:spcBef>
            </a:pPr>
            <a:r>
              <a:rPr lang="en-US" sz="1800" dirty="0" smtClean="0"/>
              <a:t>Forty percent of the net investment in operating assets will be financed with net new debt financing.</a:t>
            </a:r>
          </a:p>
          <a:p>
            <a:pPr eaLnBrk="1" hangingPunct="1">
              <a:lnSpc>
                <a:spcPct val="80000"/>
              </a:lnSpc>
              <a:spcBef>
                <a:spcPts val="1200"/>
              </a:spcBef>
            </a:pPr>
            <a:r>
              <a:rPr lang="en-US" sz="1800" dirty="0" smtClean="0"/>
              <a:t>Alcan’s beta is 1.3, the risk-free bond rate is 7 percent, and the market risk premium is 4 percent.</a:t>
            </a:r>
          </a:p>
          <a:p>
            <a:pPr eaLnBrk="1" hangingPunct="1">
              <a:lnSpc>
                <a:spcPct val="80000"/>
              </a:lnSpc>
              <a:spcBef>
                <a:spcPts val="1200"/>
              </a:spcBef>
            </a:pPr>
            <a:r>
              <a:rPr lang="en-US" sz="1800" dirty="0" smtClean="0"/>
              <a:t>After three years, the growth rate of net income will be 8 percent and the net investment in operating assets (Capital expenditures minus Depreciation plus Increase in working capital) each year will drop to 30 percent of net income. Debt financing will continue to fund 40 percent of the net investment in operating assets.</a:t>
            </a:r>
          </a:p>
          <a:p>
            <a:pPr eaLnBrk="1" hangingPunct="1">
              <a:lnSpc>
                <a:spcPct val="80000"/>
              </a:lnSpc>
              <a:spcBef>
                <a:spcPts val="1200"/>
              </a:spcBef>
            </a:pPr>
            <a:r>
              <a:rPr lang="en-US" sz="1800" dirty="0" smtClean="0"/>
              <a:t>There are 318 million outstanding shares.</a:t>
            </a:r>
          </a:p>
          <a:p>
            <a:pPr eaLnBrk="1" hangingPunct="1">
              <a:lnSpc>
                <a:spcPct val="80000"/>
              </a:lnSpc>
              <a:spcBef>
                <a:spcPts val="1200"/>
              </a:spcBef>
              <a:buFont typeface="Wingdings" pitchFamily="2" charset="2"/>
              <a:buNone/>
            </a:pPr>
            <a:r>
              <a:rPr lang="en-US" sz="2000" dirty="0" smtClean="0"/>
              <a:t>Find the value per share of Alcan.</a:t>
            </a:r>
          </a:p>
          <a:p>
            <a:pPr eaLnBrk="1" hangingPunct="1">
              <a:lnSpc>
                <a:spcPct val="80000"/>
              </a:lnSpc>
              <a:spcBef>
                <a:spcPts val="1200"/>
              </a:spcBef>
              <a:buFont typeface="Wingdings" pitchFamily="2" charset="2"/>
              <a:buNone/>
            </a:pPr>
            <a:r>
              <a:rPr lang="en-US" sz="2000" dirty="0" smtClean="0"/>
              <a:t>B.	Criticize the valuation approach that the aggressive financial planner used.</a:t>
            </a:r>
          </a:p>
        </p:txBody>
      </p:sp>
      <p:sp>
        <p:nvSpPr>
          <p:cNvPr id="5" name="Rectangle 4"/>
          <p:cNvSpPr/>
          <p:nvPr/>
        </p:nvSpPr>
        <p:spPr>
          <a:xfrm>
            <a:off x="0" y="6215082"/>
            <a:ext cx="9144000" cy="64291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hangingPunct="1"/>
            <a:r>
              <a:rPr lang="en-US" dirty="0" smtClean="0"/>
              <a:t>Alcan, Inc. solution</a:t>
            </a:r>
          </a:p>
        </p:txBody>
      </p:sp>
      <p:sp>
        <p:nvSpPr>
          <p:cNvPr id="66563" name="Rectangle 3"/>
          <p:cNvSpPr>
            <a:spLocks noGrp="1" noChangeArrowheads="1"/>
          </p:cNvSpPr>
          <p:nvPr>
            <p:ph type="body" idx="1"/>
          </p:nvPr>
        </p:nvSpPr>
        <p:spPr>
          <a:xfrm>
            <a:off x="214282" y="1285860"/>
            <a:ext cx="8686800" cy="4786346"/>
          </a:xfrm>
        </p:spPr>
        <p:txBody>
          <a:bodyPr/>
          <a:lstStyle/>
          <a:p>
            <a:pPr marL="0" indent="0" eaLnBrk="1" hangingPunct="1">
              <a:lnSpc>
                <a:spcPct val="80000"/>
              </a:lnSpc>
              <a:buFont typeface="Wingdings" pitchFamily="2" charset="2"/>
              <a:buNone/>
            </a:pPr>
            <a:r>
              <a:rPr lang="en-US" sz="2400" dirty="0" smtClean="0"/>
              <a:t>A. Using the CAPM, the required rate of return for Alcan is:</a:t>
            </a:r>
          </a:p>
          <a:p>
            <a:pPr marL="0" indent="0" eaLnBrk="1" hangingPunct="1">
              <a:lnSpc>
                <a:spcPct val="80000"/>
              </a:lnSpc>
              <a:buFont typeface="Wingdings" pitchFamily="2" charset="2"/>
              <a:buNone/>
            </a:pPr>
            <a:r>
              <a:rPr lang="en-US" sz="2400" dirty="0" smtClean="0"/>
              <a:t>    r = </a:t>
            </a:r>
            <a:r>
              <a:rPr lang="en-US" sz="2400" i="1" dirty="0" smtClean="0"/>
              <a:t>E</a:t>
            </a:r>
            <a:r>
              <a:rPr lang="en-US" sz="2400" dirty="0" smtClean="0"/>
              <a:t>(</a:t>
            </a:r>
            <a:r>
              <a:rPr lang="en-US" sz="2400" i="1" dirty="0" err="1" smtClean="0"/>
              <a:t>Ri</a:t>
            </a:r>
            <a:r>
              <a:rPr lang="en-US" sz="2400" dirty="0" smtClean="0"/>
              <a:t>) = </a:t>
            </a:r>
            <a:r>
              <a:rPr lang="en-US" sz="2400" i="1" dirty="0" smtClean="0"/>
              <a:t>RF</a:t>
            </a:r>
            <a:r>
              <a:rPr lang="en-US" sz="2400" dirty="0" smtClean="0"/>
              <a:t> + </a:t>
            </a:r>
            <a:r>
              <a:rPr lang="en-US" sz="2400" i="1" dirty="0" smtClean="0"/>
              <a:t>bi</a:t>
            </a:r>
            <a:r>
              <a:rPr lang="en-US" sz="2400" dirty="0" smtClean="0"/>
              <a:t>[</a:t>
            </a:r>
            <a:r>
              <a:rPr lang="en-US" sz="2400" i="1" dirty="0" smtClean="0"/>
              <a:t>E</a:t>
            </a:r>
            <a:r>
              <a:rPr lang="en-US" sz="2400" dirty="0" smtClean="0"/>
              <a:t>(</a:t>
            </a:r>
            <a:r>
              <a:rPr lang="en-US" sz="2400" i="1" dirty="0" smtClean="0"/>
              <a:t>RM</a:t>
            </a:r>
            <a:r>
              <a:rPr lang="en-US" sz="2400" dirty="0" smtClean="0"/>
              <a:t>) – </a:t>
            </a:r>
            <a:r>
              <a:rPr lang="en-US" sz="2400" i="1" dirty="0" smtClean="0"/>
              <a:t>RF</a:t>
            </a:r>
            <a:r>
              <a:rPr lang="en-US" sz="2400" dirty="0" smtClean="0"/>
              <a:t>] = 7% + 1.3(4%) = 12.2%.</a:t>
            </a:r>
          </a:p>
          <a:p>
            <a:pPr marL="0" indent="0" eaLnBrk="1" hangingPunct="1">
              <a:lnSpc>
                <a:spcPct val="80000"/>
              </a:lnSpc>
              <a:buFont typeface="Wingdings" pitchFamily="2" charset="2"/>
              <a:buNone/>
            </a:pPr>
            <a:endParaRPr lang="en-US" sz="1000" dirty="0" smtClean="0"/>
          </a:p>
          <a:p>
            <a:pPr marL="0" indent="0" eaLnBrk="1" hangingPunct="1">
              <a:lnSpc>
                <a:spcPct val="80000"/>
              </a:lnSpc>
              <a:buFont typeface="Wingdings" pitchFamily="2" charset="2"/>
              <a:buNone/>
            </a:pPr>
            <a:r>
              <a:rPr lang="en-US" sz="2400" dirty="0" smtClean="0"/>
              <a:t>To estimate FCFE, use the relation</a:t>
            </a:r>
          </a:p>
          <a:p>
            <a:pPr marL="0" indent="0" eaLnBrk="1" hangingPunct="1">
              <a:lnSpc>
                <a:spcPct val="80000"/>
              </a:lnSpc>
              <a:buFont typeface="Wingdings" pitchFamily="2" charset="2"/>
              <a:buNone/>
            </a:pPr>
            <a:r>
              <a:rPr lang="en-US" sz="2400" dirty="0" smtClean="0"/>
              <a:t>FCFE = Net income – (1 – DR)(</a:t>
            </a:r>
            <a:r>
              <a:rPr lang="en-US" sz="2400" dirty="0" err="1" smtClean="0"/>
              <a:t>Capex</a:t>
            </a:r>
            <a:r>
              <a:rPr lang="en-US" sz="2400" dirty="0" smtClean="0"/>
              <a:t> – Depreciation) </a:t>
            </a:r>
          </a:p>
          <a:p>
            <a:pPr marL="0" indent="0" eaLnBrk="1" hangingPunct="1">
              <a:lnSpc>
                <a:spcPct val="80000"/>
              </a:lnSpc>
              <a:buFont typeface="Wingdings" pitchFamily="2" charset="2"/>
              <a:buNone/>
            </a:pPr>
            <a:r>
              <a:rPr lang="en-US" sz="2400" dirty="0" smtClean="0"/>
              <a:t>			– (1 – DR)(Invest in WC)</a:t>
            </a:r>
          </a:p>
          <a:p>
            <a:pPr marL="0" indent="0" eaLnBrk="1" hangingPunct="1">
              <a:lnSpc>
                <a:spcPct val="80000"/>
              </a:lnSpc>
              <a:buFont typeface="Wingdings" pitchFamily="2" charset="2"/>
              <a:buNone/>
            </a:pPr>
            <a:endParaRPr lang="en-US" sz="1000" dirty="0" smtClean="0"/>
          </a:p>
          <a:p>
            <a:pPr marL="0" indent="0" eaLnBrk="1" hangingPunct="1">
              <a:lnSpc>
                <a:spcPct val="80000"/>
              </a:lnSpc>
              <a:buFont typeface="Wingdings" pitchFamily="2" charset="2"/>
              <a:buNone/>
            </a:pPr>
            <a:r>
              <a:rPr lang="en-US" sz="2400" dirty="0" smtClean="0"/>
              <a:t>The table below shows net income, which grows at 20 percent annually for years 1, 2, and 3, and then at 8 percent for year 4. Investments (</a:t>
            </a:r>
            <a:r>
              <a:rPr lang="en-US" sz="2400" dirty="0" err="1" smtClean="0"/>
              <a:t>Capex</a:t>
            </a:r>
            <a:r>
              <a:rPr lang="en-US" sz="2400" dirty="0" smtClean="0"/>
              <a:t> – Depreciation + Investment in WC) are 1,150 in year 1 and grow at 15 percent annually for years 2 and 3. Debt financing is 40 percent of this investment. FCFE is NI – investments + financing. Finally, the present value of FCFE for years 1, 2, and 3 is found by discounting at 12.2 percent.</a:t>
            </a:r>
          </a:p>
        </p:txBody>
      </p:sp>
      <p:sp>
        <p:nvSpPr>
          <p:cNvPr id="5" name="Rectangle 4"/>
          <p:cNvSpPr/>
          <p:nvPr/>
        </p:nvSpPr>
        <p:spPr>
          <a:xfrm>
            <a:off x="0" y="6215082"/>
            <a:ext cx="9144000" cy="64291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p:txBody>
          <a:bodyPr/>
          <a:lstStyle/>
          <a:p>
            <a:pPr eaLnBrk="1" hangingPunct="1"/>
            <a:r>
              <a:rPr lang="en-US" dirty="0" smtClean="0"/>
              <a:t>Alcan, Inc. solution</a:t>
            </a:r>
          </a:p>
        </p:txBody>
      </p:sp>
      <p:sp>
        <p:nvSpPr>
          <p:cNvPr id="13317" name="Rectangle 5"/>
          <p:cNvSpPr>
            <a:spLocks noGrp="1" noChangeArrowheads="1"/>
          </p:cNvSpPr>
          <p:nvPr>
            <p:ph type="body" sz="half" idx="1"/>
          </p:nvPr>
        </p:nvSpPr>
        <p:spPr>
          <a:xfrm>
            <a:off x="457200" y="1981200"/>
            <a:ext cx="8686800" cy="1876425"/>
          </a:xfrm>
        </p:spPr>
        <p:txBody>
          <a:bodyPr/>
          <a:lstStyle/>
          <a:p>
            <a:pPr eaLnBrk="1" hangingPunct="1">
              <a:lnSpc>
                <a:spcPct val="80000"/>
              </a:lnSpc>
            </a:pPr>
            <a:r>
              <a:rPr lang="en-US" sz="2200" dirty="0" smtClean="0"/>
              <a:t>The value of FCFE after year 3 is found using the constant growth model:</a:t>
            </a:r>
          </a:p>
          <a:p>
            <a:pPr eaLnBrk="1" hangingPunct="1">
              <a:lnSpc>
                <a:spcPct val="80000"/>
              </a:lnSpc>
              <a:buFont typeface="Wingdings" pitchFamily="2" charset="2"/>
              <a:buNone/>
            </a:pPr>
            <a:endParaRPr lang="en-US" sz="1800" dirty="0" smtClean="0"/>
          </a:p>
          <a:p>
            <a:pPr eaLnBrk="1" hangingPunct="1">
              <a:lnSpc>
                <a:spcPct val="80000"/>
              </a:lnSpc>
              <a:buFont typeface="Wingdings" pitchFamily="2" charset="2"/>
              <a:buNone/>
            </a:pPr>
            <a:endParaRPr lang="en-US" sz="800" dirty="0" smtClean="0"/>
          </a:p>
          <a:p>
            <a:pPr eaLnBrk="1" hangingPunct="1">
              <a:lnSpc>
                <a:spcPct val="80000"/>
              </a:lnSpc>
              <a:buFont typeface="Wingdings" pitchFamily="2" charset="2"/>
              <a:buNone/>
            </a:pPr>
            <a:endParaRPr lang="en-US" sz="800" dirty="0" smtClean="0"/>
          </a:p>
          <a:p>
            <a:pPr eaLnBrk="1" hangingPunct="1">
              <a:lnSpc>
                <a:spcPct val="80000"/>
              </a:lnSpc>
              <a:buFont typeface="Wingdings" pitchFamily="2" charset="2"/>
              <a:buNone/>
            </a:pPr>
            <a:endParaRPr lang="en-US" sz="800" dirty="0" smtClean="0"/>
          </a:p>
          <a:p>
            <a:pPr eaLnBrk="1" hangingPunct="1">
              <a:lnSpc>
                <a:spcPct val="80000"/>
              </a:lnSpc>
            </a:pPr>
            <a:r>
              <a:rPr lang="en-US" sz="2200" dirty="0" smtClean="0"/>
              <a:t>The present value of P</a:t>
            </a:r>
            <a:r>
              <a:rPr lang="en-US" sz="2200" baseline="-25000" dirty="0" smtClean="0"/>
              <a:t>3</a:t>
            </a:r>
            <a:r>
              <a:rPr lang="en-US" sz="2200" dirty="0" smtClean="0"/>
              <a:t> discounted at 12.2 percent is $15,477.64 million. The total value of equity, the present value of the first three years’ FCFE plus the present value of P</a:t>
            </a:r>
            <a:r>
              <a:rPr lang="en-US" sz="2200" baseline="-25000" dirty="0" smtClean="0"/>
              <a:t>3</a:t>
            </a:r>
            <a:r>
              <a:rPr lang="en-US" sz="2200" dirty="0" smtClean="0"/>
              <a:t>, is $15,648.36 million. Dividing by the number of outstanding shares (318 million) gives a price per share of $49.21. For the first three years, Alcan has a small FCFE because of the high investments it is making during the high growth phase.</a:t>
            </a:r>
            <a:r>
              <a:rPr lang="en-US" sz="1800" dirty="0" smtClean="0"/>
              <a:t> </a:t>
            </a:r>
          </a:p>
        </p:txBody>
      </p:sp>
      <p:graphicFrame>
        <p:nvGraphicFramePr>
          <p:cNvPr id="13314" name="Object 3"/>
          <p:cNvGraphicFramePr>
            <a:graphicFrameLocks noChangeAspect="1"/>
          </p:cNvGraphicFramePr>
          <p:nvPr>
            <p:ph sz="half" idx="2"/>
          </p:nvPr>
        </p:nvGraphicFramePr>
        <p:xfrm>
          <a:off x="533400" y="5181600"/>
          <a:ext cx="8153400" cy="1676400"/>
        </p:xfrm>
        <a:graphic>
          <a:graphicData uri="http://schemas.openxmlformats.org/presentationml/2006/ole">
            <p:oleObj spid="_x0000_s731138" name="Document" r:id="rId3" imgW="5965047" imgH="1262429" progId="Word.Document.8">
              <p:embed/>
            </p:oleObj>
          </a:graphicData>
        </a:graphic>
      </p:graphicFrame>
      <p:sp>
        <p:nvSpPr>
          <p:cNvPr id="13318" name="Rectangle 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13315" name="Object 6"/>
          <p:cNvGraphicFramePr>
            <a:graphicFrameLocks noChangeAspect="1"/>
          </p:cNvGraphicFramePr>
          <p:nvPr/>
        </p:nvGraphicFramePr>
        <p:xfrm>
          <a:off x="1066800" y="2590800"/>
          <a:ext cx="3733800" cy="609600"/>
        </p:xfrm>
        <a:graphic>
          <a:graphicData uri="http://schemas.openxmlformats.org/presentationml/2006/ole">
            <p:oleObj spid="_x0000_s731139" name="Microsoft Equation 3.0" r:id="rId4" imgW="2552400" imgH="419040" progId="Equation.3">
              <p:embed/>
            </p:oleObj>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428596" y="0"/>
            <a:ext cx="8229600" cy="928670"/>
          </a:xfrm>
        </p:spPr>
        <p:txBody>
          <a:bodyPr/>
          <a:lstStyle/>
          <a:p>
            <a:pPr eaLnBrk="1" hangingPunct="1"/>
            <a:r>
              <a:rPr lang="en-US" dirty="0" smtClean="0"/>
              <a:t>Alcan, Inc. solution</a:t>
            </a:r>
          </a:p>
        </p:txBody>
      </p:sp>
      <p:sp>
        <p:nvSpPr>
          <p:cNvPr id="67587" name="Rectangle 3"/>
          <p:cNvSpPr>
            <a:spLocks noGrp="1" noChangeArrowheads="1"/>
          </p:cNvSpPr>
          <p:nvPr>
            <p:ph type="body" idx="1"/>
          </p:nvPr>
        </p:nvSpPr>
        <p:spPr>
          <a:xfrm>
            <a:off x="357158" y="928670"/>
            <a:ext cx="8229600" cy="5143536"/>
          </a:xfrm>
        </p:spPr>
        <p:style>
          <a:lnRef idx="2">
            <a:schemeClr val="accent1"/>
          </a:lnRef>
          <a:fillRef idx="1">
            <a:schemeClr val="lt1"/>
          </a:fillRef>
          <a:effectRef idx="0">
            <a:schemeClr val="accent1"/>
          </a:effectRef>
          <a:fontRef idx="minor">
            <a:schemeClr val="dk1"/>
          </a:fontRef>
        </p:style>
        <p:txBody>
          <a:bodyPr/>
          <a:lstStyle/>
          <a:p>
            <a:pPr marL="0" indent="0" eaLnBrk="1" hangingPunct="1">
              <a:lnSpc>
                <a:spcPct val="90000"/>
              </a:lnSpc>
              <a:buFont typeface="Wingdings" pitchFamily="2" charset="2"/>
              <a:buNone/>
            </a:pPr>
            <a:r>
              <a:rPr lang="en-US" sz="2400" dirty="0" smtClean="0"/>
              <a:t>The planner’s estimate of the share value of $70.98 is much higher than the FCFE model estimate of $49.21. There are several reasons for the differing estimates. </a:t>
            </a:r>
          </a:p>
          <a:p>
            <a:pPr marL="0" indent="0" eaLnBrk="1" hangingPunct="1">
              <a:lnSpc>
                <a:spcPct val="90000"/>
              </a:lnSpc>
              <a:buFont typeface="Wingdings" pitchFamily="2" charset="2"/>
              <a:buNone/>
            </a:pPr>
            <a:endParaRPr lang="en-US" sz="1000" dirty="0" smtClean="0"/>
          </a:p>
          <a:p>
            <a:pPr marL="0" indent="0" eaLnBrk="1" hangingPunct="1">
              <a:lnSpc>
                <a:spcPct val="90000"/>
              </a:lnSpc>
              <a:buFont typeface="Wingdings" pitchFamily="2" charset="2"/>
              <a:buNone/>
            </a:pPr>
            <a:r>
              <a:rPr lang="en-US" sz="2400" dirty="0" smtClean="0"/>
              <a:t>First, taxes and interest expenses, which were $254 and $78 million, have a prior claim to the company’s cash flow and should be taken out. These cash flows are not available to equity holders. </a:t>
            </a:r>
          </a:p>
          <a:p>
            <a:pPr marL="0" indent="0" eaLnBrk="1" hangingPunct="1">
              <a:lnSpc>
                <a:spcPct val="90000"/>
              </a:lnSpc>
              <a:buFont typeface="Wingdings" pitchFamily="2" charset="2"/>
              <a:buNone/>
            </a:pPr>
            <a:endParaRPr lang="en-US" sz="1000" dirty="0" smtClean="0"/>
          </a:p>
          <a:p>
            <a:pPr marL="0" indent="0" eaLnBrk="1" hangingPunct="1">
              <a:lnSpc>
                <a:spcPct val="90000"/>
              </a:lnSpc>
              <a:buFont typeface="Wingdings" pitchFamily="2" charset="2"/>
              <a:buNone/>
            </a:pPr>
            <a:r>
              <a:rPr lang="en-US" sz="2400" dirty="0" smtClean="0"/>
              <a:t>Second, EBITDA does not account for the company’s reinvestments in operating assets. By distributing depreciation charges (which were $561 million), the planner is essentially liquidating the firm over time, much less accounting for the net investments that the firm is making over time.</a:t>
            </a:r>
          </a:p>
          <a:p>
            <a:pPr marL="0" indent="0" eaLnBrk="1" hangingPunct="1">
              <a:lnSpc>
                <a:spcPct val="80000"/>
              </a:lnSpc>
              <a:buFont typeface="Wingdings" pitchFamily="2" charset="2"/>
              <a:buNone/>
            </a:pPr>
            <a:endParaRPr lang="en-US" sz="1800" dirty="0" smtClean="0"/>
          </a:p>
        </p:txBody>
      </p:sp>
      <p:sp>
        <p:nvSpPr>
          <p:cNvPr id="4" name="Rectangle 3"/>
          <p:cNvSpPr/>
          <p:nvPr/>
        </p:nvSpPr>
        <p:spPr>
          <a:xfrm>
            <a:off x="0" y="6215082"/>
            <a:ext cx="9144000" cy="64291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457200" y="274638"/>
            <a:ext cx="8229600" cy="796908"/>
          </a:xfrm>
        </p:spPr>
        <p:txBody>
          <a:bodyPr/>
          <a:lstStyle/>
          <a:p>
            <a:pPr eaLnBrk="1" hangingPunct="1"/>
            <a:r>
              <a:rPr lang="en-US" dirty="0" smtClean="0"/>
              <a:t>Alcan, Inc. solution</a:t>
            </a:r>
          </a:p>
        </p:txBody>
      </p:sp>
      <p:sp>
        <p:nvSpPr>
          <p:cNvPr id="68611" name="Rectangle 3"/>
          <p:cNvSpPr>
            <a:spLocks noGrp="1" noChangeArrowheads="1"/>
          </p:cNvSpPr>
          <p:nvPr>
            <p:ph type="body" idx="1"/>
          </p:nvPr>
        </p:nvSpPr>
        <p:spPr>
          <a:xfrm>
            <a:off x="457200" y="1142984"/>
            <a:ext cx="8401080" cy="4857784"/>
          </a:xfrm>
        </p:spPr>
        <p:style>
          <a:lnRef idx="2">
            <a:schemeClr val="accent1"/>
          </a:lnRef>
          <a:fillRef idx="1">
            <a:schemeClr val="lt1"/>
          </a:fillRef>
          <a:effectRef idx="0">
            <a:schemeClr val="accent1"/>
          </a:effectRef>
          <a:fontRef idx="minor">
            <a:schemeClr val="dk1"/>
          </a:fontRef>
        </p:style>
        <p:txBody>
          <a:bodyPr/>
          <a:lstStyle/>
          <a:p>
            <a:pPr marL="0" indent="0" eaLnBrk="1" hangingPunct="1">
              <a:lnSpc>
                <a:spcPct val="90000"/>
              </a:lnSpc>
              <a:buFont typeface="Wingdings" pitchFamily="2" charset="2"/>
              <a:buNone/>
            </a:pPr>
            <a:r>
              <a:rPr lang="en-US" sz="2400" dirty="0" smtClean="0"/>
              <a:t>Third, EBITDA does not account for the firm’s capital structure. Using EBITDA to represent a benefit to stockholders (as opposed to stockholders and bondholders combined) is a mistake. </a:t>
            </a:r>
          </a:p>
          <a:p>
            <a:pPr marL="0" indent="0" eaLnBrk="1" hangingPunct="1">
              <a:lnSpc>
                <a:spcPct val="90000"/>
              </a:lnSpc>
              <a:buFont typeface="Wingdings" pitchFamily="2" charset="2"/>
              <a:buNone/>
            </a:pPr>
            <a:r>
              <a:rPr lang="en-US" sz="2400" dirty="0" smtClean="0"/>
              <a:t>Finally, dividing EBITDA by the bond rate commits major errors, as well. The risk-free bond rate is an inappropriate discount rate for risky equity cash flows. The required rate of return on the firm’s equity should be used. Dividing by a fixed rate also assumes erroneously that the cash flow stream is a fixed perpetuity. EBITDA cannot be a perpetual stream because, if it were distributed, the stream would eventually decline to zero (because of no capital investments). Alcan is actually a growing company, so assuming it to be a non-growing perpetuity is a mistake.</a:t>
            </a:r>
          </a:p>
          <a:p>
            <a:pPr marL="0" indent="0" eaLnBrk="1" hangingPunct="1">
              <a:lnSpc>
                <a:spcPct val="80000"/>
              </a:lnSpc>
              <a:buFont typeface="Wingdings" pitchFamily="2" charset="2"/>
              <a:buNone/>
            </a:pPr>
            <a:endParaRPr lang="en-US" sz="1600" dirty="0" smtClean="0"/>
          </a:p>
        </p:txBody>
      </p:sp>
      <p:sp>
        <p:nvSpPr>
          <p:cNvPr id="4" name="Rectangle 3"/>
          <p:cNvSpPr/>
          <p:nvPr/>
        </p:nvSpPr>
        <p:spPr>
          <a:xfrm>
            <a:off x="0" y="6215082"/>
            <a:ext cx="9144000" cy="64291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3688</TotalTime>
  <Words>2921</Words>
  <Application>Microsoft Office PowerPoint</Application>
  <PresentationFormat>On-screen Show (4:3)</PresentationFormat>
  <Paragraphs>299</Paragraphs>
  <Slides>49</Slides>
  <Notes>4</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49</vt:i4>
      </vt:variant>
    </vt:vector>
  </HeadingPairs>
  <TitlesOfParts>
    <vt:vector size="52" baseType="lpstr">
      <vt:lpstr>Default Design</vt:lpstr>
      <vt:lpstr>Microsoft Equation 3.0</vt:lpstr>
      <vt:lpstr>Document</vt:lpstr>
      <vt:lpstr> Equity Analysis FN 451</vt:lpstr>
      <vt:lpstr>When to apply FCF models?</vt:lpstr>
      <vt:lpstr>How to determines a firm’s fundamental, or intrinsic, value?</vt:lpstr>
      <vt:lpstr>View of a firm  </vt:lpstr>
      <vt:lpstr>Free cash flow to the firm (FCFF) </vt:lpstr>
      <vt:lpstr>Free cash flow to equity  (FCFE) </vt:lpstr>
      <vt:lpstr>Valuing the firm</vt:lpstr>
      <vt:lpstr>How to determine WACC?</vt:lpstr>
      <vt:lpstr>How to calculate equity value  from the firm value?</vt:lpstr>
      <vt:lpstr>Equity value from FCFE</vt:lpstr>
      <vt:lpstr>Single-stage constant-growth FCFF valuation model</vt:lpstr>
      <vt:lpstr>Single-stage, constant-growth FCFE valuation model</vt:lpstr>
      <vt:lpstr>Two-stage FCF model: FCFF</vt:lpstr>
      <vt:lpstr>Two-stage FCF model: FCFE</vt:lpstr>
      <vt:lpstr>Three aspects of cash flows on  an investment’s value</vt:lpstr>
      <vt:lpstr>Important note on “g”</vt:lpstr>
      <vt:lpstr>Important note on “discount rate” </vt:lpstr>
      <vt:lpstr>Important note on “WACC”</vt:lpstr>
      <vt:lpstr>Example: Proust Company</vt:lpstr>
      <vt:lpstr>Proust Company solution</vt:lpstr>
      <vt:lpstr>Example: BHP Billiton Ltd.</vt:lpstr>
      <vt:lpstr>BHP Billiton Ltd. solution</vt:lpstr>
      <vt:lpstr> Computing FCFF   </vt:lpstr>
      <vt:lpstr>Computing FCFF from Net Income</vt:lpstr>
      <vt:lpstr>Non-cash charges</vt:lpstr>
      <vt:lpstr>Non-cash charges:  Deferred taxes</vt:lpstr>
      <vt:lpstr>Non-cash charges:  Deferred taxes</vt:lpstr>
      <vt:lpstr>Slide 28</vt:lpstr>
      <vt:lpstr>U.S. GAPP cash flow classification</vt:lpstr>
      <vt:lpstr>Computing FCFF from CFO</vt:lpstr>
      <vt:lpstr>Other ways of computing FCFF </vt:lpstr>
      <vt:lpstr> Computing FCFE   </vt:lpstr>
      <vt:lpstr>Finding FCFE from FCFF</vt:lpstr>
      <vt:lpstr>Finding FCFE from NI or CFO</vt:lpstr>
      <vt:lpstr>Finding FCFE from FCFF</vt:lpstr>
      <vt:lpstr> Forecasting free cash flows</vt:lpstr>
      <vt:lpstr>Methods of forecasting  free cash flows</vt:lpstr>
      <vt:lpstr>Methods of forecasting  free cash flows</vt:lpstr>
      <vt:lpstr>What about dividends and stock repurchases?</vt:lpstr>
      <vt:lpstr>Preferred stock in the  capital structure</vt:lpstr>
      <vt:lpstr>Example: Bron</vt:lpstr>
      <vt:lpstr>Bron solution</vt:lpstr>
      <vt:lpstr>Bron solution</vt:lpstr>
      <vt:lpstr>Example: Alcan, Inc</vt:lpstr>
      <vt:lpstr>Example: Alcan, Inc.</vt:lpstr>
      <vt:lpstr>Alcan, Inc. solution</vt:lpstr>
      <vt:lpstr>Alcan, Inc. solution</vt:lpstr>
      <vt:lpstr>Alcan, Inc. solution</vt:lpstr>
      <vt:lpstr>Alcan, Inc. solution</vt:lpstr>
    </vt:vector>
  </TitlesOfParts>
  <Company>support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Investment Banking Overview</dc:title>
  <dc:creator>technic</dc:creator>
  <cp:lastModifiedBy>COMPAQ</cp:lastModifiedBy>
  <cp:revision>486</cp:revision>
  <dcterms:created xsi:type="dcterms:W3CDTF">2004-10-29T04:51:12Z</dcterms:created>
  <dcterms:modified xsi:type="dcterms:W3CDTF">2013-02-02T16:42:20Z</dcterms:modified>
</cp:coreProperties>
</file>