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6"/>
  </p:notesMasterIdLst>
  <p:sldIdLst>
    <p:sldId id="294" r:id="rId2"/>
    <p:sldId id="290" r:id="rId3"/>
    <p:sldId id="303" r:id="rId4"/>
    <p:sldId id="291" r:id="rId5"/>
    <p:sldId id="304" r:id="rId6"/>
    <p:sldId id="306" r:id="rId7"/>
    <p:sldId id="307" r:id="rId8"/>
    <p:sldId id="308" r:id="rId9"/>
    <p:sldId id="311" r:id="rId10"/>
    <p:sldId id="309" r:id="rId11"/>
    <p:sldId id="292" r:id="rId12"/>
    <p:sldId id="293" r:id="rId13"/>
    <p:sldId id="310" r:id="rId14"/>
    <p:sldId id="295" r:id="rId15"/>
    <p:sldId id="296" r:id="rId16"/>
    <p:sldId id="297" r:id="rId17"/>
    <p:sldId id="298" r:id="rId18"/>
    <p:sldId id="299" r:id="rId19"/>
    <p:sldId id="300" r:id="rId20"/>
    <p:sldId id="301" r:id="rId21"/>
    <p:sldId id="302" r:id="rId22"/>
    <p:sldId id="312" r:id="rId23"/>
    <p:sldId id="313" r:id="rId24"/>
    <p:sldId id="322" r:id="rId25"/>
    <p:sldId id="323" r:id="rId26"/>
    <p:sldId id="314" r:id="rId27"/>
    <p:sldId id="315" r:id="rId28"/>
    <p:sldId id="316" r:id="rId29"/>
    <p:sldId id="317" r:id="rId30"/>
    <p:sldId id="318" r:id="rId31"/>
    <p:sldId id="319" r:id="rId32"/>
    <p:sldId id="320" r:id="rId33"/>
    <p:sldId id="321" r:id="rId34"/>
    <p:sldId id="324" r:id="rId3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DD21"/>
    <a:srgbClr val="D98951"/>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88682" autoAdjust="0"/>
  </p:normalViewPr>
  <p:slideViewPr>
    <p:cSldViewPr snapToGrid="0" snapToObjects="1">
      <p:cViewPr varScale="1">
        <p:scale>
          <a:sx n="89" d="100"/>
          <a:sy n="89" d="100"/>
        </p:scale>
        <p:origin x="686" y="72"/>
      </p:cViewPr>
      <p:guideLst>
        <p:guide orient="horz" pos="2160"/>
        <p:guide pos="2880"/>
      </p:guideLst>
    </p:cSldViewPr>
  </p:slideViewPr>
  <p:notesTextViewPr>
    <p:cViewPr>
      <p:scale>
        <a:sx n="100" d="100"/>
        <a:sy n="100" d="100"/>
      </p:scale>
      <p:origin x="0" y="0"/>
    </p:cViewPr>
  </p:notesTextViewPr>
  <p:sorterViewPr>
    <p:cViewPr>
      <p:scale>
        <a:sx n="128" d="100"/>
        <a:sy n="128" d="100"/>
      </p:scale>
      <p:origin x="0" y="-1623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88F73FF-3868-4C4F-A040-11328BF61086}" type="datetimeFigureOut">
              <a:rPr lang="en-US" smtClean="0"/>
              <a:pPr/>
              <a:t>1/14/2018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A25EDD-41D4-D845-B0B7-635208EE09EC}" type="slidenum">
              <a:rPr lang="en-US" smtClean="0"/>
              <a:pPr/>
              <a:t>‹#›</a:t>
            </a:fld>
            <a:endParaRPr lang="en-US"/>
          </a:p>
        </p:txBody>
      </p:sp>
    </p:spTree>
    <p:extLst>
      <p:ext uri="{BB962C8B-B14F-4D97-AF65-F5344CB8AC3E}">
        <p14:creationId xmlns:p14="http://schemas.microsoft.com/office/powerpoint/2010/main" val="130987189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2A25EDD-41D4-D845-B0B7-635208EE09EC}" type="slidenum">
              <a:rPr lang="en-US" smtClean="0"/>
              <a:pPr/>
              <a:t>1</a:t>
            </a:fld>
            <a:endParaRPr lang="en-US"/>
          </a:p>
        </p:txBody>
      </p:sp>
    </p:spTree>
    <p:extLst>
      <p:ext uri="{BB962C8B-B14F-4D97-AF65-F5344CB8AC3E}">
        <p14:creationId xmlns:p14="http://schemas.microsoft.com/office/powerpoint/2010/main" val="5858055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A25EDD-41D4-D845-B0B7-635208EE09EC}" type="slidenum">
              <a:rPr lang="en-US" smtClean="0"/>
              <a:pPr/>
              <a:t>13</a:t>
            </a:fld>
            <a:endParaRPr lang="en-US"/>
          </a:p>
        </p:txBody>
      </p:sp>
    </p:spTree>
    <p:extLst>
      <p:ext uri="{BB962C8B-B14F-4D97-AF65-F5344CB8AC3E}">
        <p14:creationId xmlns:p14="http://schemas.microsoft.com/office/powerpoint/2010/main" val="31099345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B2A25EDD-41D4-D845-B0B7-635208EE09EC}" type="slidenum">
              <a:rPr lang="en-US" smtClean="0"/>
              <a:pPr/>
              <a:t>17</a:t>
            </a:fld>
            <a:endParaRPr lang="en-US"/>
          </a:p>
        </p:txBody>
      </p:sp>
    </p:spTree>
    <p:extLst>
      <p:ext uri="{BB962C8B-B14F-4D97-AF65-F5344CB8AC3E}">
        <p14:creationId xmlns:p14="http://schemas.microsoft.com/office/powerpoint/2010/main" val="30925352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8DDDC51-A562-42B2-9666-8A2460CB937E}" type="datetime1">
              <a:rPr lang="en-US" smtClean="0"/>
              <a:t>1/14/2018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3995107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7742319-1343-4B27-9348-43DC004562D7}" type="datetime1">
              <a:rPr lang="en-US" smtClean="0"/>
              <a:t>1/14/2018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9441132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B94D9A3-2B2D-4A95-9CAC-01CCAE0636FA}" type="datetime1">
              <a:rPr lang="en-US" smtClean="0"/>
              <a:t>1/14/2018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10933173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285F8A7-945B-4059-A794-4932C4B105FC}" type="datetime1">
              <a:rPr lang="en-US" smtClean="0"/>
              <a:t>1/14/2018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1886027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D8BEFC08-531B-48CF-830C-073D7A1CFBB8}" type="datetime1">
              <a:rPr lang="en-US" smtClean="0"/>
              <a:t>1/14/2018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1324653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676C3F67-7D40-4F64-8669-A2EEF136075E}" type="datetime1">
              <a:rPr lang="en-US" smtClean="0"/>
              <a:t>1/14/2018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5685013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FC2FEA9C-512C-4A5D-A4F3-32B0F068B026}" type="datetime1">
              <a:rPr lang="en-US" smtClean="0"/>
              <a:t>1/14/2018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4272742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27B876FE-F976-48DA-ACC3-2525B3D859A4}" type="datetime1">
              <a:rPr lang="en-US" smtClean="0"/>
              <a:t>1/14/2018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786919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DC29D26F-EFA0-454E-8FC8-8D32796755CB}" type="datetime1">
              <a:rPr lang="en-US" smtClean="0"/>
              <a:t>1/14/2018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18806468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9496CA0-9A43-40B5-B392-2B0A3960DEE9}" type="datetime1">
              <a:rPr lang="en-US" smtClean="0"/>
              <a:t>1/14/2018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2310596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CB87D8A0-DDD6-4E80-A624-9541C605E1B4}" type="datetime1">
              <a:rPr lang="en-US" smtClean="0"/>
              <a:t>1/14/2018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3107263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p:cNvSpPr/>
          <p:nvPr/>
        </p:nvSpPr>
        <p:spPr>
          <a:xfrm>
            <a:off x="0" y="0"/>
            <a:ext cx="9144000" cy="1417638"/>
          </a:xfrm>
          <a:prstGeom prst="rect">
            <a:avLst/>
          </a:prstGeom>
          <a:solidFill>
            <a:srgbClr val="D9895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600201"/>
            <a:ext cx="8229600" cy="2172790"/>
          </a:xfrm>
          <a:prstGeom prst="rect">
            <a:avLst/>
          </a:prstGeom>
        </p:spPr>
        <p:txBody>
          <a:bodyPr vert="horz" lIns="91440" tIns="45720" rIns="91440" bIns="45720" rtlCol="0">
            <a:normAutofit/>
          </a:bodyPr>
          <a:lstStyle/>
          <a:p>
            <a:pPr lvl="0"/>
            <a:r>
              <a:rPr lang="en-US" dirty="0" smtClean="0"/>
              <a:t>Specific Performance and Damages in Thai Law: Defects in Legal Transplant</a:t>
            </a:r>
          </a:p>
          <a:p>
            <a:pPr lvl="0"/>
            <a:endParaRPr lang="en-US" dirty="0" smtClean="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descr="2010-06-21-f2_dsc_0002_g.png"/>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29508" y="87165"/>
            <a:ext cx="1101703" cy="1088172"/>
          </a:xfrm>
          <a:prstGeom prst="rect">
            <a:avLst/>
          </a:prstGeom>
        </p:spPr>
      </p:pic>
      <p:cxnSp>
        <p:nvCxnSpPr>
          <p:cNvPr id="10" name="Straight Connector 9"/>
          <p:cNvCxnSpPr/>
          <p:nvPr/>
        </p:nvCxnSpPr>
        <p:spPr>
          <a:xfrm>
            <a:off x="0" y="1269858"/>
            <a:ext cx="9144000" cy="0"/>
          </a:xfrm>
          <a:prstGeom prst="line">
            <a:avLst/>
          </a:prstGeom>
          <a:ln w="38100" cmpd="sng">
            <a:solidFill>
              <a:srgbClr val="FFFFFF"/>
            </a:solidFill>
          </a:ln>
          <a:effectLst/>
        </p:spPr>
        <p:style>
          <a:lnRef idx="2">
            <a:schemeClr val="accent1"/>
          </a:lnRef>
          <a:fillRef idx="0">
            <a:schemeClr val="accent1"/>
          </a:fillRef>
          <a:effectRef idx="1">
            <a:schemeClr val="accent1"/>
          </a:effectRef>
          <a:fontRef idx="minor">
            <a:schemeClr val="tx1"/>
          </a:fontRef>
        </p:style>
      </p:cxnSp>
      <p:sp>
        <p:nvSpPr>
          <p:cNvPr id="9" name="Slide Number Placeholder 8"/>
          <p:cNvSpPr>
            <a:spLocks noGrp="1"/>
          </p:cNvSpPr>
          <p:nvPr>
            <p:ph type="sldNum" sz="quarter" idx="4"/>
          </p:nvPr>
        </p:nvSpPr>
        <p:spPr>
          <a:xfrm>
            <a:off x="457200" y="63309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5F590F-64F9-DC45-9D9D-042AAF2C6A21}" type="slidenum">
              <a:rPr lang="en-US" smtClean="0"/>
              <a:pPr/>
              <a:t>‹#›</a:t>
            </a:fld>
            <a:endParaRPr lang="en-US"/>
          </a:p>
        </p:txBody>
      </p:sp>
      <p:sp>
        <p:nvSpPr>
          <p:cNvPr id="4" name="Rectangle 3"/>
          <p:cNvSpPr/>
          <p:nvPr/>
        </p:nvSpPr>
        <p:spPr>
          <a:xfrm flipV="1">
            <a:off x="0" y="1326301"/>
            <a:ext cx="9144000" cy="45719"/>
          </a:xfrm>
          <a:prstGeom prst="rect">
            <a:avLst/>
          </a:prstGeom>
          <a:solidFill>
            <a:srgbClr val="EEDD2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ectangle 10"/>
          <p:cNvSpPr/>
          <p:nvPr/>
        </p:nvSpPr>
        <p:spPr>
          <a:xfrm flipV="1">
            <a:off x="-2821" y="1295258"/>
            <a:ext cx="9144000" cy="45719"/>
          </a:xfrm>
          <a:prstGeom prst="rect">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042117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0" indent="0" algn="ctr" defTabSz="457200" rtl="0" eaLnBrk="1" latinLnBrk="0" hangingPunct="1">
        <a:spcBef>
          <a:spcPct val="20000"/>
        </a:spcBef>
        <a:buFont typeface="Arial"/>
        <a:buNone/>
        <a:defRPr sz="3200" kern="1200" baseline="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25426" y="2088546"/>
            <a:ext cx="7772400" cy="1470025"/>
          </a:xfrm>
        </p:spPr>
        <p:txBody>
          <a:bodyPr>
            <a:normAutofit/>
          </a:bodyPr>
          <a:lstStyle/>
          <a:p>
            <a:r>
              <a:rPr lang="en-US" sz="2600" b="1" dirty="0" smtClean="0">
                <a:solidFill>
                  <a:prstClr val="black"/>
                </a:solidFill>
                <a:latin typeface="Bookman Old Style"/>
                <a:cs typeface="Bookman Old Style"/>
              </a:rPr>
              <a:t>TU 122 LAW IN EVERYDAY LIFE</a:t>
            </a:r>
            <a:endParaRPr lang="en-US" sz="2600" dirty="0">
              <a:latin typeface="Bookman Old Style"/>
              <a:cs typeface="Bookman Old Style"/>
            </a:endParaRPr>
          </a:p>
        </p:txBody>
      </p:sp>
      <p:sp>
        <p:nvSpPr>
          <p:cNvPr id="3" name="Subtitle 2"/>
          <p:cNvSpPr>
            <a:spLocks noGrp="1"/>
          </p:cNvSpPr>
          <p:nvPr>
            <p:ph type="subTitle" idx="1"/>
          </p:nvPr>
        </p:nvSpPr>
        <p:spPr>
          <a:xfrm>
            <a:off x="4571738" y="6058457"/>
            <a:ext cx="4813263" cy="663018"/>
          </a:xfrm>
        </p:spPr>
        <p:txBody>
          <a:bodyPr>
            <a:normAutofit/>
          </a:bodyPr>
          <a:lstStyle/>
          <a:p>
            <a:pPr lvl="0"/>
            <a:r>
              <a:rPr lang="en-US" sz="2000" dirty="0" smtClean="0">
                <a:solidFill>
                  <a:prstClr val="black"/>
                </a:solidFill>
                <a:latin typeface="Bookman Old Style"/>
                <a:cs typeface="Bookman Old Style"/>
              </a:rPr>
              <a:t>Kongsatja Suwanapech</a:t>
            </a:r>
            <a:endParaRPr lang="en-US" sz="2000" dirty="0">
              <a:solidFill>
                <a:schemeClr val="tx1"/>
              </a:solidFill>
              <a:latin typeface="Bookman Old Style"/>
              <a:cs typeface="Bookman Old Style"/>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pPr/>
              <a:t>1</a:t>
            </a:fld>
            <a:endParaRPr lang="en-US" dirty="0"/>
          </a:p>
        </p:txBody>
      </p:sp>
      <p:sp>
        <p:nvSpPr>
          <p:cNvPr id="5" name="Rectangle 4"/>
          <p:cNvSpPr/>
          <p:nvPr/>
        </p:nvSpPr>
        <p:spPr>
          <a:xfrm>
            <a:off x="340451" y="2823558"/>
            <a:ext cx="8462573" cy="2800767"/>
          </a:xfrm>
          <a:prstGeom prst="rect">
            <a:avLst/>
          </a:prstGeom>
        </p:spPr>
        <p:txBody>
          <a:bodyPr wrap="none">
            <a:spAutoFit/>
          </a:bodyPr>
          <a:lstStyle/>
          <a:p>
            <a:pPr algn="ctr"/>
            <a:r>
              <a:rPr lang="en-US" sz="3200" b="1" dirty="0" smtClean="0">
                <a:latin typeface="Bookman Old Style"/>
                <a:cs typeface="Bookman Old Style"/>
              </a:rPr>
              <a:t>Weeks #2&amp;3</a:t>
            </a:r>
          </a:p>
          <a:p>
            <a:pPr algn="ctr"/>
            <a:r>
              <a:rPr lang="en-US" sz="4800" b="1" dirty="0">
                <a:latin typeface="Bookman Old Style"/>
                <a:cs typeface="Bookman Old Style"/>
              </a:rPr>
              <a:t>Classification of Thai Law</a:t>
            </a:r>
            <a:br>
              <a:rPr lang="en-US" sz="4800" b="1" dirty="0">
                <a:latin typeface="Bookman Old Style"/>
                <a:cs typeface="Bookman Old Style"/>
              </a:rPr>
            </a:br>
            <a:r>
              <a:rPr lang="en-US" sz="4800" b="1" dirty="0">
                <a:latin typeface="Bookman Old Style"/>
                <a:cs typeface="Bookman Old Style"/>
              </a:rPr>
              <a:t>&amp;</a:t>
            </a:r>
            <a:endParaRPr lang="th-TH" sz="4800" b="1" dirty="0">
              <a:latin typeface="Bookman Old Style"/>
              <a:cs typeface="Bookman Old Style"/>
            </a:endParaRPr>
          </a:p>
          <a:p>
            <a:pPr algn="ctr"/>
            <a:r>
              <a:rPr lang="en-US" sz="4800" b="1" dirty="0">
                <a:latin typeface="Bookman Old Style"/>
                <a:cs typeface="Bookman Old Style"/>
              </a:rPr>
              <a:t>Private Law </a:t>
            </a:r>
            <a:r>
              <a:rPr lang="en-US" sz="4800" b="1" dirty="0" smtClean="0">
                <a:latin typeface="Bookman Old Style"/>
                <a:cs typeface="Bookman Old Style"/>
              </a:rPr>
              <a:t>Rights</a:t>
            </a:r>
            <a:endParaRPr lang="en-US" sz="4800" b="1" dirty="0">
              <a:latin typeface="Bookman Old Style"/>
              <a:cs typeface="Bookman Old Style"/>
            </a:endParaRPr>
          </a:p>
        </p:txBody>
      </p:sp>
    </p:spTree>
    <p:extLst>
      <p:ext uri="{BB962C8B-B14F-4D97-AF65-F5344CB8AC3E}">
        <p14:creationId xmlns:p14="http://schemas.microsoft.com/office/powerpoint/2010/main" val="15056067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48876" y="3203826"/>
            <a:ext cx="8331122" cy="1446550"/>
          </a:xfrm>
          <a:prstGeom prst="rect">
            <a:avLst/>
          </a:prstGeom>
          <a:noFill/>
        </p:spPr>
        <p:txBody>
          <a:bodyPr wrap="square" rtlCol="0">
            <a:spAutoFit/>
          </a:bodyPr>
          <a:lstStyle/>
          <a:p>
            <a:pPr algn="ctr"/>
            <a:r>
              <a:rPr lang="en-US" sz="4400" b="1" dirty="0" smtClean="0">
                <a:latin typeface="Bookman Old Style"/>
                <a:cs typeface="Bookman Old Style"/>
              </a:rPr>
              <a:t>Classification of Thai Law</a:t>
            </a:r>
          </a:p>
          <a:p>
            <a:pPr algn="ctr"/>
            <a:endParaRPr lang="en-US" sz="4400" b="1" dirty="0" smtClean="0">
              <a:latin typeface="Bookman Old Style"/>
              <a:cs typeface="Bookman Old Style"/>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2</a:t>
            </a:fld>
            <a:endParaRPr lang="en-US"/>
          </a:p>
        </p:txBody>
      </p:sp>
    </p:spTree>
    <p:extLst>
      <p:ext uri="{BB962C8B-B14F-4D97-AF65-F5344CB8AC3E}">
        <p14:creationId xmlns:p14="http://schemas.microsoft.com/office/powerpoint/2010/main" val="111299752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584254" y="316509"/>
            <a:ext cx="6728124" cy="677108"/>
          </a:xfrm>
          <a:prstGeom prst="rect">
            <a:avLst/>
          </a:prstGeom>
          <a:noFill/>
        </p:spPr>
        <p:txBody>
          <a:bodyPr wrap="none" rtlCol="0">
            <a:spAutoFit/>
          </a:bodyPr>
          <a:lstStyle/>
          <a:p>
            <a:pPr algn="ctr"/>
            <a:r>
              <a:rPr lang="en-GB" sz="3800" b="1" dirty="0" smtClean="0">
                <a:solidFill>
                  <a:prstClr val="black"/>
                </a:solidFill>
                <a:latin typeface="Bookman Old Style"/>
                <a:cs typeface="Bookman Old Style"/>
              </a:rPr>
              <a:t>Classification of Thai Law</a:t>
            </a:r>
            <a:endParaRPr lang="en-US" sz="3800" b="1" dirty="0">
              <a:solidFill>
                <a:prstClr val="black"/>
              </a:solidFill>
              <a:latin typeface="Bookman Old Style"/>
              <a:cs typeface="Bookman Old Style"/>
            </a:endParaRPr>
          </a:p>
        </p:txBody>
      </p:sp>
      <p:sp>
        <p:nvSpPr>
          <p:cNvPr id="6" name="TextBox 5"/>
          <p:cNvSpPr txBox="1"/>
          <p:nvPr/>
        </p:nvSpPr>
        <p:spPr>
          <a:xfrm>
            <a:off x="355678" y="2642164"/>
            <a:ext cx="8331122" cy="2677656"/>
          </a:xfrm>
          <a:prstGeom prst="rect">
            <a:avLst/>
          </a:prstGeom>
          <a:noFill/>
        </p:spPr>
        <p:txBody>
          <a:bodyPr wrap="square" rtlCol="0">
            <a:spAutoFit/>
          </a:bodyPr>
          <a:lstStyle/>
          <a:p>
            <a:pPr algn="ctr"/>
            <a:r>
              <a:rPr lang="en-US" sz="2400" b="1" i="1" dirty="0" err="1">
                <a:latin typeface="Bookman Old Style" panose="02050604050505020204" pitchFamily="18" charset="0"/>
              </a:rPr>
              <a:t>Publicum</a:t>
            </a:r>
            <a:r>
              <a:rPr lang="en-US" sz="2400" b="1" i="1" dirty="0">
                <a:latin typeface="Bookman Old Style" panose="02050604050505020204" pitchFamily="18" charset="0"/>
              </a:rPr>
              <a:t> </a:t>
            </a:r>
            <a:r>
              <a:rPr lang="en-US" sz="2400" b="1" i="1" dirty="0" err="1">
                <a:latin typeface="Bookman Old Style" panose="02050604050505020204" pitchFamily="18" charset="0"/>
              </a:rPr>
              <a:t>ius</a:t>
            </a:r>
            <a:r>
              <a:rPr lang="en-US" sz="2400" b="1" i="1" dirty="0">
                <a:latin typeface="Bookman Old Style" panose="02050604050505020204" pitchFamily="18" charset="0"/>
              </a:rPr>
              <a:t> </a:t>
            </a:r>
            <a:r>
              <a:rPr lang="en-US" sz="2400" b="1" i="1" dirty="0" err="1">
                <a:latin typeface="Bookman Old Style" panose="02050604050505020204" pitchFamily="18" charset="0"/>
              </a:rPr>
              <a:t>est</a:t>
            </a:r>
            <a:r>
              <a:rPr lang="en-US" sz="2400" b="1" i="1" dirty="0">
                <a:latin typeface="Bookman Old Style" panose="02050604050505020204" pitchFamily="18" charset="0"/>
              </a:rPr>
              <a:t>, quod ad </a:t>
            </a:r>
            <a:r>
              <a:rPr lang="en-US" sz="2400" b="1" i="1" dirty="0" err="1">
                <a:latin typeface="Bookman Old Style" panose="02050604050505020204" pitchFamily="18" charset="0"/>
              </a:rPr>
              <a:t>statum</a:t>
            </a:r>
            <a:r>
              <a:rPr lang="en-US" sz="2400" b="1" i="1" dirty="0">
                <a:latin typeface="Bookman Old Style" panose="02050604050505020204" pitchFamily="18" charset="0"/>
              </a:rPr>
              <a:t> rei </a:t>
            </a:r>
            <a:r>
              <a:rPr lang="en-US" sz="2400" b="1" i="1" dirty="0" err="1">
                <a:latin typeface="Bookman Old Style" panose="02050604050505020204" pitchFamily="18" charset="0"/>
              </a:rPr>
              <a:t>Romanae</a:t>
            </a:r>
            <a:r>
              <a:rPr lang="en-US" sz="2400" b="1" i="1" dirty="0">
                <a:latin typeface="Bookman Old Style" panose="02050604050505020204" pitchFamily="18" charset="0"/>
              </a:rPr>
              <a:t> </a:t>
            </a:r>
            <a:r>
              <a:rPr lang="en-US" sz="2400" b="1" i="1" dirty="0" err="1">
                <a:latin typeface="Bookman Old Style" panose="02050604050505020204" pitchFamily="18" charset="0"/>
              </a:rPr>
              <a:t>spectat</a:t>
            </a:r>
            <a:r>
              <a:rPr lang="en-US" sz="2400" b="1" i="1" dirty="0">
                <a:latin typeface="Bookman Old Style" panose="02050604050505020204" pitchFamily="18" charset="0"/>
              </a:rPr>
              <a:t>, </a:t>
            </a:r>
            <a:r>
              <a:rPr lang="en-US" sz="2400" b="1" i="1" dirty="0" err="1">
                <a:latin typeface="Bookman Old Style" panose="02050604050505020204" pitchFamily="18" charset="0"/>
              </a:rPr>
              <a:t>privatum</a:t>
            </a:r>
            <a:r>
              <a:rPr lang="en-US" sz="2400" b="1" i="1" dirty="0">
                <a:latin typeface="Bookman Old Style" panose="02050604050505020204" pitchFamily="18" charset="0"/>
              </a:rPr>
              <a:t> quod ad </a:t>
            </a:r>
            <a:r>
              <a:rPr lang="en-US" sz="2400" b="1" i="1" dirty="0" err="1">
                <a:latin typeface="Bookman Old Style" panose="02050604050505020204" pitchFamily="18" charset="0"/>
              </a:rPr>
              <a:t>singulorum</a:t>
            </a:r>
            <a:r>
              <a:rPr lang="en-US" sz="2400" b="1" i="1" dirty="0">
                <a:latin typeface="Bookman Old Style" panose="02050604050505020204" pitchFamily="18" charset="0"/>
              </a:rPr>
              <a:t> </a:t>
            </a:r>
            <a:r>
              <a:rPr lang="en-US" sz="2400" b="1" i="1" dirty="0" err="1">
                <a:latin typeface="Bookman Old Style" panose="02050604050505020204" pitchFamily="18" charset="0"/>
              </a:rPr>
              <a:t>utilitatem</a:t>
            </a:r>
            <a:r>
              <a:rPr lang="en-US" sz="2400" b="1" i="1" dirty="0">
                <a:latin typeface="Bookman Old Style" panose="02050604050505020204" pitchFamily="18" charset="0"/>
              </a:rPr>
              <a:t>.</a:t>
            </a:r>
            <a:r>
              <a:rPr lang="en-US" sz="2400" b="1" dirty="0">
                <a:latin typeface="Bookman Old Style" panose="02050604050505020204" pitchFamily="18" charset="0"/>
              </a:rPr>
              <a:t> (Public law is that, which concerns Roman state, private law is concerned with the interests of citizens</a:t>
            </a:r>
            <a:r>
              <a:rPr lang="en-US" sz="2400" b="1" dirty="0" smtClean="0">
                <a:latin typeface="Bookman Old Style" panose="02050604050505020204" pitchFamily="18" charset="0"/>
              </a:rPr>
              <a:t>.)</a:t>
            </a:r>
          </a:p>
          <a:p>
            <a:pPr algn="ctr"/>
            <a:endParaRPr lang="en-US" sz="2400" b="1" dirty="0">
              <a:solidFill>
                <a:prstClr val="black"/>
              </a:solidFill>
              <a:latin typeface="Bookman Old Style" panose="02050604050505020204" pitchFamily="18" charset="0"/>
              <a:cs typeface="Bookman Old Style"/>
            </a:endParaRPr>
          </a:p>
          <a:p>
            <a:pPr algn="ctr"/>
            <a:r>
              <a:rPr lang="en-US" sz="2400" b="1" dirty="0" smtClean="0">
                <a:solidFill>
                  <a:prstClr val="black"/>
                </a:solidFill>
                <a:latin typeface="Bookman Old Style" panose="02050604050505020204" pitchFamily="18" charset="0"/>
                <a:cs typeface="Bookman Old Style"/>
              </a:rPr>
              <a:t>Ulpian, Roman Jurist</a:t>
            </a:r>
          </a:p>
        </p:txBody>
      </p:sp>
      <p:sp>
        <p:nvSpPr>
          <p:cNvPr id="2" name="Slide Number Placeholder 1"/>
          <p:cNvSpPr>
            <a:spLocks noGrp="1"/>
          </p:cNvSpPr>
          <p:nvPr>
            <p:ph type="sldNum" sz="quarter" idx="12"/>
          </p:nvPr>
        </p:nvSpPr>
        <p:spPr/>
        <p:txBody>
          <a:bodyPr/>
          <a:lstStyle/>
          <a:p>
            <a:fld id="{AEDAE4D7-47EC-4444-8F74-101BA9C3A3F0}" type="slidenum">
              <a:rPr lang="en-US" smtClean="0">
                <a:solidFill>
                  <a:prstClr val="black">
                    <a:tint val="75000"/>
                  </a:prstClr>
                </a:solidFill>
              </a:rPr>
              <a:pPr/>
              <a:t>3</a:t>
            </a:fld>
            <a:endParaRPr lang="en-US">
              <a:solidFill>
                <a:prstClr val="black">
                  <a:tint val="75000"/>
                </a:prstClr>
              </a:solidFill>
            </a:endParaRPr>
          </a:p>
        </p:txBody>
      </p:sp>
    </p:spTree>
    <p:extLst>
      <p:ext uri="{BB962C8B-B14F-4D97-AF65-F5344CB8AC3E}">
        <p14:creationId xmlns:p14="http://schemas.microsoft.com/office/powerpoint/2010/main" val="32484430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584254" y="316509"/>
            <a:ext cx="6728124" cy="677108"/>
          </a:xfrm>
          <a:prstGeom prst="rect">
            <a:avLst/>
          </a:prstGeom>
          <a:noFill/>
        </p:spPr>
        <p:txBody>
          <a:bodyPr wrap="none" rtlCol="0">
            <a:spAutoFit/>
          </a:bodyPr>
          <a:lstStyle/>
          <a:p>
            <a:pPr algn="ctr"/>
            <a:r>
              <a:rPr lang="en-GB" sz="3800" b="1" dirty="0" smtClean="0">
                <a:latin typeface="Bookman Old Style"/>
                <a:cs typeface="Bookman Old Style"/>
              </a:rPr>
              <a:t>Classification of Thai Law</a:t>
            </a:r>
            <a:endParaRPr lang="en-US" sz="3800" b="1" dirty="0">
              <a:latin typeface="Bookman Old Style"/>
              <a:cs typeface="Bookman Old Style"/>
            </a:endParaRPr>
          </a:p>
        </p:txBody>
      </p:sp>
      <p:sp>
        <p:nvSpPr>
          <p:cNvPr id="6" name="TextBox 5"/>
          <p:cNvSpPr txBox="1"/>
          <p:nvPr/>
        </p:nvSpPr>
        <p:spPr>
          <a:xfrm>
            <a:off x="348876" y="1521286"/>
            <a:ext cx="8331122" cy="3416320"/>
          </a:xfrm>
          <a:prstGeom prst="rect">
            <a:avLst/>
          </a:prstGeom>
          <a:noFill/>
        </p:spPr>
        <p:txBody>
          <a:bodyPr wrap="square" rtlCol="0">
            <a:spAutoFit/>
          </a:bodyPr>
          <a:lstStyle/>
          <a:p>
            <a:r>
              <a:rPr lang="en-US" sz="2400" b="1" dirty="0" smtClean="0">
                <a:latin typeface="Bookman Old Style"/>
                <a:cs typeface="Bookman Old Style"/>
              </a:rPr>
              <a:t>1. Private law </a:t>
            </a:r>
          </a:p>
          <a:p>
            <a:r>
              <a:rPr lang="en-US" sz="2400" dirty="0" smtClean="0">
                <a:latin typeface="Bookman Old Style"/>
                <a:cs typeface="Bookman Old Style"/>
              </a:rPr>
              <a:t>Law concerns relationships between individuals.</a:t>
            </a:r>
          </a:p>
          <a:p>
            <a:r>
              <a:rPr lang="en-US" sz="2400" b="1" dirty="0" smtClean="0">
                <a:latin typeface="Bookman Old Style"/>
                <a:cs typeface="Bookman Old Style"/>
              </a:rPr>
              <a:t>Important examples:</a:t>
            </a:r>
          </a:p>
          <a:p>
            <a:r>
              <a:rPr lang="en-US" sz="2400" dirty="0" smtClean="0">
                <a:latin typeface="Bookman Old Style"/>
                <a:cs typeface="Bookman Old Style"/>
              </a:rPr>
              <a:t>(1) Contract law</a:t>
            </a:r>
          </a:p>
          <a:p>
            <a:r>
              <a:rPr lang="en-US" sz="2400" dirty="0">
                <a:latin typeface="Bookman Old Style"/>
                <a:cs typeface="Bookman Old Style"/>
              </a:rPr>
              <a:t>(</a:t>
            </a:r>
            <a:r>
              <a:rPr lang="en-US" sz="2400" dirty="0" smtClean="0">
                <a:latin typeface="Bookman Old Style"/>
                <a:cs typeface="Bookman Old Style"/>
              </a:rPr>
              <a:t>2) Tort law</a:t>
            </a:r>
          </a:p>
          <a:p>
            <a:r>
              <a:rPr lang="en-US" sz="2400" dirty="0">
                <a:latin typeface="Bookman Old Style"/>
                <a:cs typeface="Bookman Old Style"/>
              </a:rPr>
              <a:t>(</a:t>
            </a:r>
            <a:r>
              <a:rPr lang="en-US" sz="2400" dirty="0" smtClean="0">
                <a:latin typeface="Bookman Old Style"/>
                <a:cs typeface="Bookman Old Style"/>
              </a:rPr>
              <a:t>3) Property law</a:t>
            </a:r>
          </a:p>
          <a:p>
            <a:r>
              <a:rPr lang="en-US" sz="2400" dirty="0">
                <a:latin typeface="Bookman Old Style"/>
                <a:cs typeface="Bookman Old Style"/>
              </a:rPr>
              <a:t>(</a:t>
            </a:r>
            <a:r>
              <a:rPr lang="en-US" sz="2400" dirty="0" smtClean="0">
                <a:latin typeface="Bookman Old Style"/>
                <a:cs typeface="Bookman Old Style"/>
              </a:rPr>
              <a:t>4) Family law</a:t>
            </a:r>
          </a:p>
          <a:p>
            <a:r>
              <a:rPr lang="en-US" sz="2400" dirty="0">
                <a:latin typeface="Bookman Old Style"/>
                <a:cs typeface="Bookman Old Style"/>
              </a:rPr>
              <a:t>(</a:t>
            </a:r>
            <a:r>
              <a:rPr lang="en-US" sz="2400" dirty="0" smtClean="0">
                <a:latin typeface="Bookman Old Style"/>
                <a:cs typeface="Bookman Old Style"/>
              </a:rPr>
              <a:t>5) Law of succession</a:t>
            </a:r>
          </a:p>
          <a:p>
            <a:r>
              <a:rPr lang="en-US" sz="2400" dirty="0">
                <a:latin typeface="Bookman Old Style"/>
                <a:cs typeface="Bookman Old Style"/>
              </a:rPr>
              <a:t>(</a:t>
            </a:r>
            <a:r>
              <a:rPr lang="en-US" sz="2400" dirty="0" smtClean="0">
                <a:latin typeface="Bookman Old Style"/>
                <a:cs typeface="Bookman Old Style"/>
              </a:rPr>
              <a:t>6) Commercial law (or business law)</a:t>
            </a:r>
          </a:p>
        </p:txBody>
      </p:sp>
      <p:sp>
        <p:nvSpPr>
          <p:cNvPr id="2" name="Slide Number Placeholder 1"/>
          <p:cNvSpPr>
            <a:spLocks noGrp="1"/>
          </p:cNvSpPr>
          <p:nvPr>
            <p:ph type="sldNum" sz="quarter" idx="12"/>
          </p:nvPr>
        </p:nvSpPr>
        <p:spPr/>
        <p:txBody>
          <a:bodyPr/>
          <a:lstStyle/>
          <a:p>
            <a:fld id="{AEDAE4D7-47EC-4444-8F74-101BA9C3A3F0}" type="slidenum">
              <a:rPr lang="en-US" smtClean="0"/>
              <a:pPr/>
              <a:t>4</a:t>
            </a:fld>
            <a:endParaRPr lang="en-US"/>
          </a:p>
        </p:txBody>
      </p:sp>
    </p:spTree>
    <p:extLst>
      <p:ext uri="{BB962C8B-B14F-4D97-AF65-F5344CB8AC3E}">
        <p14:creationId xmlns:p14="http://schemas.microsoft.com/office/powerpoint/2010/main" val="96688829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800" b="1" dirty="0" smtClean="0">
                <a:latin typeface="Bookman Old Style" panose="02050604050505020204" pitchFamily="18" charset="0"/>
              </a:rPr>
              <a:t>Classification of Thai </a:t>
            </a:r>
            <a:r>
              <a:rPr lang="en-US" sz="3800" b="1" dirty="0">
                <a:latin typeface="Bookman Old Style" panose="02050604050505020204" pitchFamily="18" charset="0"/>
              </a:rPr>
              <a:t>L</a:t>
            </a:r>
            <a:r>
              <a:rPr lang="en-US" sz="3800" b="1" dirty="0" smtClean="0">
                <a:latin typeface="Bookman Old Style" panose="02050604050505020204" pitchFamily="18" charset="0"/>
              </a:rPr>
              <a:t>aw</a:t>
            </a:r>
            <a:endParaRPr lang="en-US" sz="3800" b="1" dirty="0">
              <a:latin typeface="Bookman Old Style" panose="02050604050505020204" pitchFamily="18" charset="0"/>
            </a:endParaRPr>
          </a:p>
        </p:txBody>
      </p:sp>
      <p:sp>
        <p:nvSpPr>
          <p:cNvPr id="3" name="Content Placeholder 2"/>
          <p:cNvSpPr>
            <a:spLocks noGrp="1"/>
          </p:cNvSpPr>
          <p:nvPr>
            <p:ph idx="1"/>
          </p:nvPr>
        </p:nvSpPr>
        <p:spPr>
          <a:xfrm>
            <a:off x="457200" y="1600200"/>
            <a:ext cx="8229600" cy="4756149"/>
          </a:xfrm>
        </p:spPr>
        <p:txBody>
          <a:bodyPr>
            <a:normAutofit fontScale="85000" lnSpcReduction="20000"/>
          </a:bodyPr>
          <a:lstStyle/>
          <a:p>
            <a:pPr algn="l"/>
            <a:r>
              <a:rPr lang="en-US" sz="3600" b="1" dirty="0" smtClean="0">
                <a:latin typeface="Bookman Old Style" panose="02050604050505020204" pitchFamily="18" charset="0"/>
              </a:rPr>
              <a:t>(1) Contract Law</a:t>
            </a:r>
          </a:p>
          <a:p>
            <a:pPr algn="l"/>
            <a:endParaRPr lang="en-US" b="1" dirty="0" smtClean="0">
              <a:latin typeface="Bookman Old Style" panose="02050604050505020204" pitchFamily="18" charset="0"/>
            </a:endParaRPr>
          </a:p>
          <a:p>
            <a:pPr algn="l"/>
            <a:r>
              <a:rPr lang="en-US" b="1" dirty="0" smtClean="0">
                <a:latin typeface="Bookman Old Style" panose="02050604050505020204" pitchFamily="18" charset="0"/>
              </a:rPr>
              <a:t>Contract – </a:t>
            </a:r>
            <a:r>
              <a:rPr lang="en-US" dirty="0" smtClean="0">
                <a:latin typeface="Bookman Old Style" panose="02050604050505020204" pitchFamily="18" charset="0"/>
              </a:rPr>
              <a:t>a promise enforceable by law</a:t>
            </a:r>
          </a:p>
          <a:p>
            <a:pPr algn="l"/>
            <a:r>
              <a:rPr lang="en-US" b="1" dirty="0" smtClean="0">
                <a:latin typeface="Bookman Old Style" panose="02050604050505020204" pitchFamily="18" charset="0"/>
              </a:rPr>
              <a:t>Contract Law – </a:t>
            </a:r>
            <a:r>
              <a:rPr lang="en-US" dirty="0" smtClean="0">
                <a:latin typeface="Bookman Old Style" panose="02050604050505020204" pitchFamily="18" charset="0"/>
              </a:rPr>
              <a:t>relates to </a:t>
            </a:r>
          </a:p>
          <a:p>
            <a:pPr algn="l"/>
            <a:r>
              <a:rPr lang="en-US" b="1" dirty="0" smtClean="0">
                <a:latin typeface="Bookman Old Style" panose="02050604050505020204" pitchFamily="18" charset="0"/>
              </a:rPr>
              <a:t>	- </a:t>
            </a:r>
            <a:r>
              <a:rPr lang="en-US" dirty="0" smtClean="0">
                <a:latin typeface="Bookman Old Style" panose="02050604050505020204" pitchFamily="18" charset="0"/>
              </a:rPr>
              <a:t>Existence and Termination of Contract</a:t>
            </a:r>
          </a:p>
          <a:p>
            <a:pPr algn="l"/>
            <a:r>
              <a:rPr lang="en-US" b="1" dirty="0" smtClean="0">
                <a:latin typeface="Bookman Old Style" panose="02050604050505020204" pitchFamily="18" charset="0"/>
              </a:rPr>
              <a:t>	- </a:t>
            </a:r>
            <a:r>
              <a:rPr lang="en-US" dirty="0" smtClean="0">
                <a:latin typeface="Bookman Old Style" panose="02050604050505020204" pitchFamily="18" charset="0"/>
              </a:rPr>
              <a:t>Interpretation of Contract</a:t>
            </a:r>
          </a:p>
          <a:p>
            <a:pPr algn="l"/>
            <a:r>
              <a:rPr lang="en-US" dirty="0">
                <a:latin typeface="Bookman Old Style" panose="02050604050505020204" pitchFamily="18" charset="0"/>
              </a:rPr>
              <a:t>	</a:t>
            </a:r>
            <a:r>
              <a:rPr lang="en-US" dirty="0" smtClean="0">
                <a:latin typeface="Bookman Old Style" panose="02050604050505020204" pitchFamily="18" charset="0"/>
              </a:rPr>
              <a:t>- Breach of Contract</a:t>
            </a:r>
          </a:p>
          <a:p>
            <a:pPr algn="l"/>
            <a:r>
              <a:rPr lang="en-US" dirty="0" smtClean="0">
                <a:latin typeface="Bookman Old Style" panose="02050604050505020204" pitchFamily="18" charset="0"/>
              </a:rPr>
              <a:t>	- Compensation due of an injured party </a:t>
            </a:r>
            <a:endParaRPr lang="en-US" b="1" dirty="0" smtClean="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b="1" dirty="0">
              <a:latin typeface="Bookman Old Style" panose="02050604050505020204" pitchFamily="18" charset="0"/>
            </a:endParaRPr>
          </a:p>
          <a:p>
            <a:pPr algn="l"/>
            <a:r>
              <a:rPr lang="en-US" b="1" dirty="0" smtClean="0">
                <a:latin typeface="Bookman Old Style" panose="02050604050505020204" pitchFamily="18" charset="0"/>
              </a:rPr>
              <a:t> </a:t>
            </a:r>
          </a:p>
          <a:p>
            <a:pPr algn="l"/>
            <a:endParaRPr lang="en-US" b="1" dirty="0">
              <a:latin typeface="Bookman Old Style" panose="02050604050505020204" pitchFamily="18" charset="0"/>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pPr/>
              <a:t>5</a:t>
            </a:fld>
            <a:endParaRPr lang="en-US"/>
          </a:p>
        </p:txBody>
      </p:sp>
    </p:spTree>
    <p:extLst>
      <p:ext uri="{BB962C8B-B14F-4D97-AF65-F5344CB8AC3E}">
        <p14:creationId xmlns:p14="http://schemas.microsoft.com/office/powerpoint/2010/main" val="39474996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800" b="1" dirty="0" smtClean="0">
                <a:latin typeface="Bookman Old Style" panose="02050604050505020204" pitchFamily="18" charset="0"/>
              </a:rPr>
              <a:t>Classification of Thai </a:t>
            </a:r>
            <a:r>
              <a:rPr lang="en-US" sz="3800" b="1" dirty="0">
                <a:latin typeface="Bookman Old Style" panose="02050604050505020204" pitchFamily="18" charset="0"/>
              </a:rPr>
              <a:t>L</a:t>
            </a:r>
            <a:r>
              <a:rPr lang="en-US" sz="3800" b="1" dirty="0" smtClean="0">
                <a:latin typeface="Bookman Old Style" panose="02050604050505020204" pitchFamily="18" charset="0"/>
              </a:rPr>
              <a:t>aw</a:t>
            </a:r>
            <a:endParaRPr lang="en-US" sz="3800" b="1" dirty="0">
              <a:latin typeface="Bookman Old Style" panose="02050604050505020204" pitchFamily="18" charset="0"/>
            </a:endParaRPr>
          </a:p>
        </p:txBody>
      </p:sp>
      <p:sp>
        <p:nvSpPr>
          <p:cNvPr id="3" name="Content Placeholder 2"/>
          <p:cNvSpPr>
            <a:spLocks noGrp="1"/>
          </p:cNvSpPr>
          <p:nvPr>
            <p:ph idx="1"/>
          </p:nvPr>
        </p:nvSpPr>
        <p:spPr>
          <a:xfrm>
            <a:off x="457200" y="1600200"/>
            <a:ext cx="8229600" cy="4756149"/>
          </a:xfrm>
        </p:spPr>
        <p:txBody>
          <a:bodyPr>
            <a:normAutofit fontScale="92500" lnSpcReduction="20000"/>
          </a:bodyPr>
          <a:lstStyle/>
          <a:p>
            <a:pPr algn="l"/>
            <a:r>
              <a:rPr lang="en-US" sz="3600" b="1" dirty="0" smtClean="0">
                <a:latin typeface="Bookman Old Style" panose="02050604050505020204" pitchFamily="18" charset="0"/>
              </a:rPr>
              <a:t>(2) Tort Law</a:t>
            </a:r>
          </a:p>
          <a:p>
            <a:pPr algn="l"/>
            <a:endParaRPr lang="en-US" b="1" dirty="0" smtClean="0">
              <a:latin typeface="Bookman Old Style" panose="02050604050505020204" pitchFamily="18" charset="0"/>
            </a:endParaRPr>
          </a:p>
          <a:p>
            <a:pPr algn="l"/>
            <a:r>
              <a:rPr lang="en-US" b="1" dirty="0" smtClean="0">
                <a:latin typeface="Bookman Old Style" panose="02050604050505020204" pitchFamily="18" charset="0"/>
              </a:rPr>
              <a:t>Tort – </a:t>
            </a:r>
            <a:r>
              <a:rPr lang="en-US" dirty="0" smtClean="0">
                <a:latin typeface="Bookman Old Style" panose="02050604050505020204" pitchFamily="18" charset="0"/>
              </a:rPr>
              <a:t>unlawful acts which cause an obligation to the injured party</a:t>
            </a:r>
          </a:p>
          <a:p>
            <a:pPr algn="l"/>
            <a:r>
              <a:rPr lang="en-US" b="1" dirty="0" smtClean="0">
                <a:latin typeface="Bookman Old Style" panose="02050604050505020204" pitchFamily="18" charset="0"/>
              </a:rPr>
              <a:t>Tort Law – </a:t>
            </a:r>
            <a:r>
              <a:rPr lang="en-US" dirty="0" smtClean="0">
                <a:latin typeface="Bookman Old Style" panose="02050604050505020204" pitchFamily="18" charset="0"/>
              </a:rPr>
              <a:t>relates to </a:t>
            </a:r>
          </a:p>
          <a:p>
            <a:pPr algn="l"/>
            <a:r>
              <a:rPr lang="en-US" b="1" dirty="0" smtClean="0">
                <a:latin typeface="Bookman Old Style" panose="02050604050505020204" pitchFamily="18" charset="0"/>
              </a:rPr>
              <a:t>	- </a:t>
            </a:r>
            <a:r>
              <a:rPr lang="en-US" dirty="0" smtClean="0">
                <a:latin typeface="Bookman Old Style" panose="02050604050505020204" pitchFamily="18" charset="0"/>
              </a:rPr>
              <a:t>Liability of wrongful </a:t>
            </a:r>
            <a:r>
              <a:rPr lang="en-US" dirty="0" err="1" smtClean="0">
                <a:latin typeface="Bookman Old Style" panose="02050604050505020204" pitchFamily="18" charset="0"/>
              </a:rPr>
              <a:t>behaviour</a:t>
            </a:r>
            <a:endParaRPr lang="en-US" dirty="0" smtClean="0">
              <a:latin typeface="Bookman Old Style" panose="02050604050505020204" pitchFamily="18" charset="0"/>
            </a:endParaRPr>
          </a:p>
          <a:p>
            <a:pPr algn="l"/>
            <a:r>
              <a:rPr lang="en-US" b="1" dirty="0" smtClean="0">
                <a:latin typeface="Bookman Old Style" panose="02050604050505020204" pitchFamily="18" charset="0"/>
              </a:rPr>
              <a:t>	- Damages</a:t>
            </a:r>
            <a:r>
              <a:rPr lang="en-US" dirty="0" smtClean="0">
                <a:latin typeface="Bookman Old Style" panose="02050604050505020204" pitchFamily="18" charset="0"/>
              </a:rPr>
              <a:t> to the injured party</a:t>
            </a:r>
          </a:p>
          <a:p>
            <a:pPr algn="l"/>
            <a:r>
              <a:rPr lang="en-US" dirty="0" smtClean="0">
                <a:latin typeface="Bookman Old Style" panose="02050604050505020204" pitchFamily="18" charset="0"/>
              </a:rPr>
              <a:t>	- injunction </a:t>
            </a:r>
          </a:p>
          <a:p>
            <a:pPr algn="l"/>
            <a:endParaRPr lang="en-US" b="1" dirty="0">
              <a:latin typeface="Bookman Old Style" panose="02050604050505020204" pitchFamily="18" charset="0"/>
            </a:endParaRPr>
          </a:p>
          <a:p>
            <a:pPr algn="l"/>
            <a:r>
              <a:rPr lang="en-US" b="1" dirty="0" smtClean="0">
                <a:latin typeface="Bookman Old Style" panose="02050604050505020204" pitchFamily="18" charset="0"/>
              </a:rPr>
              <a:t> </a:t>
            </a:r>
          </a:p>
          <a:p>
            <a:pPr algn="l"/>
            <a:endParaRPr lang="en-US" b="1" dirty="0">
              <a:latin typeface="Bookman Old Style" panose="02050604050505020204" pitchFamily="18" charset="0"/>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solidFill>
                  <a:prstClr val="black">
                    <a:tint val="75000"/>
                  </a:prstClr>
                </a:solidFill>
              </a:rPr>
              <a:pPr/>
              <a:t>6</a:t>
            </a:fld>
            <a:endParaRPr lang="en-US">
              <a:solidFill>
                <a:prstClr val="black">
                  <a:tint val="75000"/>
                </a:prstClr>
              </a:solidFill>
            </a:endParaRPr>
          </a:p>
        </p:txBody>
      </p:sp>
    </p:spTree>
    <p:extLst>
      <p:ext uri="{BB962C8B-B14F-4D97-AF65-F5344CB8AC3E}">
        <p14:creationId xmlns:p14="http://schemas.microsoft.com/office/powerpoint/2010/main" val="12007980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800" b="1" dirty="0" smtClean="0">
                <a:latin typeface="Bookman Old Style" panose="02050604050505020204" pitchFamily="18" charset="0"/>
              </a:rPr>
              <a:t>Classification of Thai </a:t>
            </a:r>
            <a:r>
              <a:rPr lang="en-US" sz="3800" b="1" dirty="0">
                <a:latin typeface="Bookman Old Style" panose="02050604050505020204" pitchFamily="18" charset="0"/>
              </a:rPr>
              <a:t>L</a:t>
            </a:r>
            <a:r>
              <a:rPr lang="en-US" sz="3800" b="1" dirty="0" smtClean="0">
                <a:latin typeface="Bookman Old Style" panose="02050604050505020204" pitchFamily="18" charset="0"/>
              </a:rPr>
              <a:t>aw</a:t>
            </a:r>
            <a:endParaRPr lang="en-US" sz="3800" b="1" dirty="0">
              <a:latin typeface="Bookman Old Style" panose="02050604050505020204" pitchFamily="18" charset="0"/>
            </a:endParaRPr>
          </a:p>
        </p:txBody>
      </p:sp>
      <p:sp>
        <p:nvSpPr>
          <p:cNvPr id="3" name="Content Placeholder 2"/>
          <p:cNvSpPr>
            <a:spLocks noGrp="1"/>
          </p:cNvSpPr>
          <p:nvPr>
            <p:ph idx="1"/>
          </p:nvPr>
        </p:nvSpPr>
        <p:spPr>
          <a:xfrm>
            <a:off x="457200" y="1600200"/>
            <a:ext cx="8229600" cy="4756149"/>
          </a:xfrm>
        </p:spPr>
        <p:txBody>
          <a:bodyPr>
            <a:normAutofit/>
          </a:bodyPr>
          <a:lstStyle/>
          <a:p>
            <a:pPr algn="l"/>
            <a:r>
              <a:rPr lang="en-US" sz="3600" b="1" dirty="0" smtClean="0">
                <a:latin typeface="Bookman Old Style" panose="02050604050505020204" pitchFamily="18" charset="0"/>
              </a:rPr>
              <a:t>(3) Property Law</a:t>
            </a:r>
          </a:p>
          <a:p>
            <a:pPr algn="l"/>
            <a:endParaRPr lang="en-US" b="1" dirty="0" smtClean="0">
              <a:latin typeface="Bookman Old Style" panose="02050604050505020204" pitchFamily="18" charset="0"/>
            </a:endParaRPr>
          </a:p>
          <a:p>
            <a:pPr algn="l"/>
            <a:r>
              <a:rPr lang="en-US" b="1" dirty="0" smtClean="0">
                <a:latin typeface="Bookman Old Style" panose="02050604050505020204" pitchFamily="18" charset="0"/>
              </a:rPr>
              <a:t>Property Law – </a:t>
            </a:r>
            <a:r>
              <a:rPr lang="en-US" dirty="0" smtClean="0">
                <a:latin typeface="Bookman Old Style" panose="02050604050505020204" pitchFamily="18" charset="0"/>
              </a:rPr>
              <a:t>relates to </a:t>
            </a:r>
          </a:p>
          <a:p>
            <a:pPr algn="l"/>
            <a:r>
              <a:rPr lang="en-US" b="1" dirty="0">
                <a:latin typeface="Bookman Old Style" panose="02050604050505020204" pitchFamily="18" charset="0"/>
              </a:rPr>
              <a:t>	</a:t>
            </a:r>
            <a:r>
              <a:rPr lang="en-US" b="1" dirty="0" smtClean="0">
                <a:latin typeface="Bookman Old Style" panose="02050604050505020204" pitchFamily="18" charset="0"/>
              </a:rPr>
              <a:t>- </a:t>
            </a:r>
            <a:r>
              <a:rPr lang="en-US" dirty="0">
                <a:latin typeface="Bookman Old Style" panose="02050604050505020204" pitchFamily="18" charset="0"/>
              </a:rPr>
              <a:t>R</a:t>
            </a:r>
            <a:r>
              <a:rPr lang="en-US" dirty="0" smtClean="0">
                <a:latin typeface="Bookman Old Style" panose="02050604050505020204" pitchFamily="18" charset="0"/>
              </a:rPr>
              <a:t>ights and duties of a person with 		respect to property</a:t>
            </a:r>
          </a:p>
          <a:p>
            <a:pPr algn="l"/>
            <a:r>
              <a:rPr lang="en-US" dirty="0" smtClean="0">
                <a:latin typeface="Bookman Old Style" panose="02050604050505020204" pitchFamily="18" charset="0"/>
              </a:rPr>
              <a:t>	- </a:t>
            </a:r>
            <a:r>
              <a:rPr lang="en-US" dirty="0" err="1" smtClean="0">
                <a:latin typeface="Bookman Old Style" panose="02050604050505020204" pitchFamily="18" charset="0"/>
              </a:rPr>
              <a:t>eg</a:t>
            </a:r>
            <a:r>
              <a:rPr lang="en-US" dirty="0" smtClean="0">
                <a:latin typeface="Bookman Old Style" panose="02050604050505020204" pitchFamily="18" charset="0"/>
              </a:rPr>
              <a:t>. Acquisition, transfer, use, etc.</a:t>
            </a:r>
          </a:p>
          <a:p>
            <a:pPr algn="l"/>
            <a:endParaRPr lang="en-US" b="1" dirty="0">
              <a:latin typeface="Bookman Old Style" panose="02050604050505020204" pitchFamily="18" charset="0"/>
            </a:endParaRPr>
          </a:p>
          <a:p>
            <a:pPr algn="l"/>
            <a:r>
              <a:rPr lang="en-US" b="1" dirty="0" smtClean="0">
                <a:latin typeface="Bookman Old Style" panose="02050604050505020204" pitchFamily="18" charset="0"/>
              </a:rPr>
              <a:t> </a:t>
            </a:r>
          </a:p>
          <a:p>
            <a:pPr algn="l"/>
            <a:endParaRPr lang="en-US" b="1" dirty="0">
              <a:latin typeface="Bookman Old Style" panose="02050604050505020204" pitchFamily="18" charset="0"/>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solidFill>
                  <a:prstClr val="black">
                    <a:tint val="75000"/>
                  </a:prstClr>
                </a:solidFill>
              </a:rPr>
              <a:pPr/>
              <a:t>7</a:t>
            </a:fld>
            <a:endParaRPr lang="en-US">
              <a:solidFill>
                <a:prstClr val="black">
                  <a:tint val="75000"/>
                </a:prstClr>
              </a:solidFill>
            </a:endParaRPr>
          </a:p>
        </p:txBody>
      </p:sp>
    </p:spTree>
    <p:extLst>
      <p:ext uri="{BB962C8B-B14F-4D97-AF65-F5344CB8AC3E}">
        <p14:creationId xmlns:p14="http://schemas.microsoft.com/office/powerpoint/2010/main" val="34129219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800" b="1" dirty="0" smtClean="0">
                <a:latin typeface="Bookman Old Style" panose="02050604050505020204" pitchFamily="18" charset="0"/>
              </a:rPr>
              <a:t>Classification of Thai </a:t>
            </a:r>
            <a:r>
              <a:rPr lang="en-US" sz="3800" b="1" dirty="0">
                <a:latin typeface="Bookman Old Style" panose="02050604050505020204" pitchFamily="18" charset="0"/>
              </a:rPr>
              <a:t>L</a:t>
            </a:r>
            <a:r>
              <a:rPr lang="en-US" sz="3800" b="1" dirty="0" smtClean="0">
                <a:latin typeface="Bookman Old Style" panose="02050604050505020204" pitchFamily="18" charset="0"/>
              </a:rPr>
              <a:t>aw</a:t>
            </a:r>
            <a:endParaRPr lang="en-US" sz="3800" b="1" dirty="0">
              <a:latin typeface="Bookman Old Style" panose="02050604050505020204" pitchFamily="18" charset="0"/>
            </a:endParaRPr>
          </a:p>
        </p:txBody>
      </p:sp>
      <p:sp>
        <p:nvSpPr>
          <p:cNvPr id="3" name="Content Placeholder 2"/>
          <p:cNvSpPr>
            <a:spLocks noGrp="1"/>
          </p:cNvSpPr>
          <p:nvPr>
            <p:ph idx="1"/>
          </p:nvPr>
        </p:nvSpPr>
        <p:spPr>
          <a:xfrm>
            <a:off x="457200" y="1600200"/>
            <a:ext cx="8229600" cy="4756149"/>
          </a:xfrm>
        </p:spPr>
        <p:txBody>
          <a:bodyPr>
            <a:normAutofit lnSpcReduction="10000"/>
          </a:bodyPr>
          <a:lstStyle/>
          <a:p>
            <a:pPr algn="l"/>
            <a:r>
              <a:rPr lang="en-US" sz="3600" b="1" dirty="0" smtClean="0">
                <a:latin typeface="Bookman Old Style" panose="02050604050505020204" pitchFamily="18" charset="0"/>
              </a:rPr>
              <a:t>(4) Family Law</a:t>
            </a:r>
            <a:endParaRPr lang="en-US" b="1" dirty="0" smtClean="0">
              <a:latin typeface="Bookman Old Style" panose="02050604050505020204" pitchFamily="18" charset="0"/>
            </a:endParaRPr>
          </a:p>
          <a:p>
            <a:pPr algn="l"/>
            <a:r>
              <a:rPr lang="en-US" b="1" dirty="0">
                <a:latin typeface="Bookman Old Style" panose="02050604050505020204" pitchFamily="18" charset="0"/>
              </a:rPr>
              <a:t>Family Law </a:t>
            </a:r>
            <a:r>
              <a:rPr lang="en-US" b="1" dirty="0" smtClean="0">
                <a:latin typeface="Bookman Old Style" panose="02050604050505020204" pitchFamily="18" charset="0"/>
              </a:rPr>
              <a:t>– </a:t>
            </a:r>
            <a:r>
              <a:rPr lang="en-US" dirty="0" smtClean="0">
                <a:latin typeface="Bookman Old Style" panose="02050604050505020204" pitchFamily="18" charset="0"/>
              </a:rPr>
              <a:t>relates to </a:t>
            </a:r>
          </a:p>
          <a:p>
            <a:pPr algn="l"/>
            <a:r>
              <a:rPr lang="en-US" b="1" dirty="0" smtClean="0">
                <a:latin typeface="Bookman Old Style" panose="02050604050505020204" pitchFamily="18" charset="0"/>
              </a:rPr>
              <a:t>	</a:t>
            </a:r>
            <a:r>
              <a:rPr lang="en-US" dirty="0" smtClean="0">
                <a:latin typeface="Bookman Old Style" panose="02050604050505020204" pitchFamily="18" charset="0"/>
              </a:rPr>
              <a:t>- Family relationship</a:t>
            </a:r>
          </a:p>
          <a:p>
            <a:pPr algn="l"/>
            <a:r>
              <a:rPr lang="en-US" dirty="0" smtClean="0">
                <a:latin typeface="Bookman Old Style" panose="02050604050505020204" pitchFamily="18" charset="0"/>
              </a:rPr>
              <a:t>	- </a:t>
            </a:r>
            <a:r>
              <a:rPr lang="en-US" dirty="0" err="1" smtClean="0">
                <a:latin typeface="Bookman Old Style" panose="02050604050505020204" pitchFamily="18" charset="0"/>
              </a:rPr>
              <a:t>eg</a:t>
            </a:r>
            <a:r>
              <a:rPr lang="en-US" dirty="0" smtClean="0">
                <a:latin typeface="Bookman Old Style" panose="02050604050505020204" pitchFamily="18" charset="0"/>
              </a:rPr>
              <a:t>. Betrothal, Marriage, Divorce, 	Treatment </a:t>
            </a:r>
            <a:r>
              <a:rPr lang="en-US" smtClean="0">
                <a:latin typeface="Bookman Old Style" panose="02050604050505020204" pitchFamily="18" charset="0"/>
              </a:rPr>
              <a:t>of Children, Adopted Child </a:t>
            </a:r>
            <a:r>
              <a:rPr lang="en-US" dirty="0" smtClean="0">
                <a:latin typeface="Bookman Old Style" panose="02050604050505020204" pitchFamily="18" charset="0"/>
              </a:rPr>
              <a:t>etc.</a:t>
            </a:r>
          </a:p>
          <a:p>
            <a:pPr algn="l"/>
            <a:r>
              <a:rPr lang="en-US" dirty="0" smtClean="0">
                <a:latin typeface="Bookman Old Style" panose="02050604050505020204" pitchFamily="18" charset="0"/>
              </a:rPr>
              <a:t>    </a:t>
            </a:r>
          </a:p>
          <a:p>
            <a:pPr algn="l"/>
            <a:endParaRPr lang="en-US" b="1" dirty="0">
              <a:latin typeface="Bookman Old Style" panose="02050604050505020204" pitchFamily="18" charset="0"/>
            </a:endParaRPr>
          </a:p>
          <a:p>
            <a:pPr algn="l"/>
            <a:r>
              <a:rPr lang="en-US" b="1" dirty="0" smtClean="0">
                <a:latin typeface="Bookman Old Style" panose="02050604050505020204" pitchFamily="18" charset="0"/>
              </a:rPr>
              <a:t> </a:t>
            </a:r>
          </a:p>
          <a:p>
            <a:pPr algn="l"/>
            <a:endParaRPr lang="en-US" b="1" dirty="0">
              <a:latin typeface="Bookman Old Style" panose="02050604050505020204" pitchFamily="18" charset="0"/>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solidFill>
                  <a:prstClr val="black">
                    <a:tint val="75000"/>
                  </a:prstClr>
                </a:solidFill>
              </a:rPr>
              <a:pPr/>
              <a:t>8</a:t>
            </a:fld>
            <a:endParaRPr lang="en-US">
              <a:solidFill>
                <a:prstClr val="black">
                  <a:tint val="75000"/>
                </a:prstClr>
              </a:solidFill>
            </a:endParaRPr>
          </a:p>
        </p:txBody>
      </p:sp>
    </p:spTree>
    <p:extLst>
      <p:ext uri="{BB962C8B-B14F-4D97-AF65-F5344CB8AC3E}">
        <p14:creationId xmlns:p14="http://schemas.microsoft.com/office/powerpoint/2010/main" val="6264131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800" b="1" dirty="0" smtClean="0">
                <a:latin typeface="Bookman Old Style" panose="02050604050505020204" pitchFamily="18" charset="0"/>
              </a:rPr>
              <a:t>Classification of Thai </a:t>
            </a:r>
            <a:r>
              <a:rPr lang="en-US" sz="3800" b="1" dirty="0">
                <a:latin typeface="Bookman Old Style" panose="02050604050505020204" pitchFamily="18" charset="0"/>
              </a:rPr>
              <a:t>L</a:t>
            </a:r>
            <a:r>
              <a:rPr lang="en-US" sz="3800" b="1" dirty="0" smtClean="0">
                <a:latin typeface="Bookman Old Style" panose="02050604050505020204" pitchFamily="18" charset="0"/>
              </a:rPr>
              <a:t>aw</a:t>
            </a:r>
            <a:endParaRPr lang="en-US" sz="3800" b="1" dirty="0">
              <a:latin typeface="Bookman Old Style" panose="02050604050505020204" pitchFamily="18" charset="0"/>
            </a:endParaRPr>
          </a:p>
        </p:txBody>
      </p:sp>
      <p:sp>
        <p:nvSpPr>
          <p:cNvPr id="3" name="Content Placeholder 2"/>
          <p:cNvSpPr>
            <a:spLocks noGrp="1"/>
          </p:cNvSpPr>
          <p:nvPr>
            <p:ph idx="1"/>
          </p:nvPr>
        </p:nvSpPr>
        <p:spPr>
          <a:xfrm>
            <a:off x="457200" y="1600200"/>
            <a:ext cx="8229600" cy="4756149"/>
          </a:xfrm>
        </p:spPr>
        <p:txBody>
          <a:bodyPr>
            <a:normAutofit lnSpcReduction="10000"/>
          </a:bodyPr>
          <a:lstStyle/>
          <a:p>
            <a:pPr algn="l"/>
            <a:r>
              <a:rPr lang="en-US" sz="3600" b="1" dirty="0" smtClean="0">
                <a:latin typeface="Bookman Old Style" panose="02050604050505020204" pitchFamily="18" charset="0"/>
              </a:rPr>
              <a:t>(5) Law of Succession</a:t>
            </a:r>
          </a:p>
          <a:p>
            <a:pPr algn="l"/>
            <a:endParaRPr lang="en-US" b="1" dirty="0" smtClean="0">
              <a:latin typeface="Bookman Old Style" panose="02050604050505020204" pitchFamily="18" charset="0"/>
            </a:endParaRPr>
          </a:p>
          <a:p>
            <a:pPr algn="l"/>
            <a:r>
              <a:rPr lang="en-US" b="1" dirty="0" smtClean="0">
                <a:latin typeface="Bookman Old Style" panose="02050604050505020204" pitchFamily="18" charset="0"/>
              </a:rPr>
              <a:t>Law </a:t>
            </a:r>
            <a:r>
              <a:rPr lang="en-US" b="1" dirty="0">
                <a:latin typeface="Bookman Old Style" panose="02050604050505020204" pitchFamily="18" charset="0"/>
              </a:rPr>
              <a:t>of Succession</a:t>
            </a:r>
          </a:p>
          <a:p>
            <a:pPr algn="l"/>
            <a:r>
              <a:rPr lang="en-US" b="1" dirty="0" smtClean="0">
                <a:latin typeface="Bookman Old Style" panose="02050604050505020204" pitchFamily="18" charset="0"/>
              </a:rPr>
              <a:t> – </a:t>
            </a:r>
            <a:r>
              <a:rPr lang="en-US" dirty="0" smtClean="0">
                <a:latin typeface="Bookman Old Style" panose="02050604050505020204" pitchFamily="18" charset="0"/>
              </a:rPr>
              <a:t>relates to </a:t>
            </a:r>
          </a:p>
          <a:p>
            <a:pPr algn="l"/>
            <a:r>
              <a:rPr lang="en-US" b="1" dirty="0" smtClean="0">
                <a:latin typeface="Bookman Old Style" panose="02050604050505020204" pitchFamily="18" charset="0"/>
              </a:rPr>
              <a:t>	</a:t>
            </a:r>
            <a:r>
              <a:rPr lang="en-US" dirty="0" smtClean="0">
                <a:latin typeface="Bookman Old Style" panose="02050604050505020204" pitchFamily="18" charset="0"/>
              </a:rPr>
              <a:t>- legal relations between property and </a:t>
            </a:r>
            <a:r>
              <a:rPr lang="en-US" dirty="0">
                <a:latin typeface="Bookman Old Style" panose="02050604050505020204" pitchFamily="18" charset="0"/>
              </a:rPr>
              <a:t>	</a:t>
            </a:r>
            <a:r>
              <a:rPr lang="en-US" dirty="0" smtClean="0">
                <a:latin typeface="Bookman Old Style" panose="02050604050505020204" pitchFamily="18" charset="0"/>
              </a:rPr>
              <a:t>heir or heirs upon the death of 	the 	owner</a:t>
            </a:r>
          </a:p>
          <a:p>
            <a:pPr marL="1657350" lvl="2" indent="-514350">
              <a:buFont typeface="+mj-lt"/>
              <a:buAutoNum type="arabicPeriod"/>
            </a:pPr>
            <a:r>
              <a:rPr lang="en-US" dirty="0" smtClean="0">
                <a:latin typeface="Bookman Old Style" panose="02050604050505020204" pitchFamily="18" charset="0"/>
              </a:rPr>
              <a:t>Legal heir</a:t>
            </a:r>
          </a:p>
          <a:p>
            <a:pPr marL="1657350" lvl="2" indent="-514350">
              <a:buFont typeface="+mj-lt"/>
              <a:buAutoNum type="arabicPeriod"/>
            </a:pPr>
            <a:r>
              <a:rPr lang="en-US" dirty="0" smtClean="0">
                <a:latin typeface="Bookman Old Style" panose="02050604050505020204" pitchFamily="18" charset="0"/>
              </a:rPr>
              <a:t>Wills</a:t>
            </a:r>
            <a:endParaRPr lang="en-US" b="1" dirty="0" smtClean="0">
              <a:latin typeface="Bookman Old Style" panose="02050604050505020204" pitchFamily="18" charset="0"/>
            </a:endParaRPr>
          </a:p>
          <a:p>
            <a:pPr algn="l"/>
            <a:endParaRPr lang="en-US" b="1" dirty="0">
              <a:latin typeface="Bookman Old Style" panose="02050604050505020204" pitchFamily="18" charset="0"/>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solidFill>
                  <a:prstClr val="black">
                    <a:tint val="75000"/>
                  </a:prstClr>
                </a:solidFill>
              </a:rPr>
              <a:pPr/>
              <a:t>9</a:t>
            </a:fld>
            <a:endParaRPr lang="en-US">
              <a:solidFill>
                <a:prstClr val="black">
                  <a:tint val="75000"/>
                </a:prstClr>
              </a:solidFill>
            </a:endParaRPr>
          </a:p>
        </p:txBody>
      </p:sp>
    </p:spTree>
    <p:extLst>
      <p:ext uri="{BB962C8B-B14F-4D97-AF65-F5344CB8AC3E}">
        <p14:creationId xmlns:p14="http://schemas.microsoft.com/office/powerpoint/2010/main" val="21098450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800" b="1" dirty="0" smtClean="0">
                <a:latin typeface="Bookman Old Style" panose="02050604050505020204" pitchFamily="18" charset="0"/>
              </a:rPr>
              <a:t>Classification of Thai </a:t>
            </a:r>
            <a:r>
              <a:rPr lang="en-US" sz="3800" b="1" dirty="0">
                <a:latin typeface="Bookman Old Style" panose="02050604050505020204" pitchFamily="18" charset="0"/>
              </a:rPr>
              <a:t>L</a:t>
            </a:r>
            <a:r>
              <a:rPr lang="en-US" sz="3800" b="1" dirty="0" smtClean="0">
                <a:latin typeface="Bookman Old Style" panose="02050604050505020204" pitchFamily="18" charset="0"/>
              </a:rPr>
              <a:t>aw</a:t>
            </a:r>
            <a:endParaRPr lang="en-US" sz="3800" b="1" dirty="0">
              <a:latin typeface="Bookman Old Style" panose="02050604050505020204" pitchFamily="18" charset="0"/>
            </a:endParaRPr>
          </a:p>
        </p:txBody>
      </p:sp>
      <p:sp>
        <p:nvSpPr>
          <p:cNvPr id="3" name="Content Placeholder 2"/>
          <p:cNvSpPr>
            <a:spLocks noGrp="1"/>
          </p:cNvSpPr>
          <p:nvPr>
            <p:ph idx="1"/>
          </p:nvPr>
        </p:nvSpPr>
        <p:spPr>
          <a:xfrm>
            <a:off x="457200" y="1600200"/>
            <a:ext cx="8229600" cy="4756149"/>
          </a:xfrm>
        </p:spPr>
        <p:txBody>
          <a:bodyPr>
            <a:normAutofit fontScale="85000" lnSpcReduction="20000"/>
          </a:bodyPr>
          <a:lstStyle/>
          <a:p>
            <a:pPr algn="l"/>
            <a:r>
              <a:rPr lang="en-US" sz="3600" b="1" dirty="0" smtClean="0">
                <a:latin typeface="Bookman Old Style" panose="02050604050505020204" pitchFamily="18" charset="0"/>
              </a:rPr>
              <a:t>(6) Commercial Law (Business Law)</a:t>
            </a:r>
          </a:p>
          <a:p>
            <a:pPr algn="l"/>
            <a:endParaRPr lang="en-US" b="1" dirty="0" smtClean="0">
              <a:latin typeface="Bookman Old Style" panose="02050604050505020204" pitchFamily="18" charset="0"/>
            </a:endParaRPr>
          </a:p>
          <a:p>
            <a:pPr algn="l"/>
            <a:r>
              <a:rPr lang="en-US" b="1" dirty="0">
                <a:latin typeface="Bookman Old Style" panose="02050604050505020204" pitchFamily="18" charset="0"/>
              </a:rPr>
              <a:t>Commercial Law (Business Law)</a:t>
            </a:r>
          </a:p>
          <a:p>
            <a:pPr algn="l"/>
            <a:r>
              <a:rPr lang="en-US" b="1" dirty="0" smtClean="0">
                <a:latin typeface="Bookman Old Style" panose="02050604050505020204" pitchFamily="18" charset="0"/>
              </a:rPr>
              <a:t> – </a:t>
            </a:r>
            <a:r>
              <a:rPr lang="en-US" dirty="0" smtClean="0">
                <a:latin typeface="Bookman Old Style" panose="02050604050505020204" pitchFamily="18" charset="0"/>
              </a:rPr>
              <a:t>relates to </a:t>
            </a:r>
          </a:p>
          <a:p>
            <a:pPr algn="l"/>
            <a:r>
              <a:rPr lang="en-US" b="1" dirty="0" smtClean="0">
                <a:latin typeface="Bookman Old Style" panose="02050604050505020204" pitchFamily="18" charset="0"/>
              </a:rPr>
              <a:t>	- </a:t>
            </a:r>
            <a:r>
              <a:rPr lang="en-US" dirty="0">
                <a:latin typeface="Bookman Old Style" panose="02050604050505020204" pitchFamily="18" charset="0"/>
              </a:rPr>
              <a:t>L</a:t>
            </a:r>
            <a:r>
              <a:rPr lang="en-US" dirty="0" smtClean="0">
                <a:latin typeface="Bookman Old Style" panose="02050604050505020204" pitchFamily="18" charset="0"/>
              </a:rPr>
              <a:t>egal relations between individuals, 			particularly regarding trade and </a:t>
            </a:r>
            <a:r>
              <a:rPr lang="en-US" dirty="0">
                <a:latin typeface="Bookman Old Style" panose="02050604050505020204" pitchFamily="18" charset="0"/>
              </a:rPr>
              <a:t>b</a:t>
            </a:r>
            <a:r>
              <a:rPr lang="en-US" dirty="0" smtClean="0">
                <a:latin typeface="Bookman Old Style" panose="02050604050505020204" pitchFamily="18" charset="0"/>
              </a:rPr>
              <a:t>usiness 	activities</a:t>
            </a:r>
          </a:p>
          <a:p>
            <a:pPr algn="l"/>
            <a:r>
              <a:rPr lang="en-US" b="1" dirty="0" smtClean="0">
                <a:latin typeface="Bookman Old Style" panose="02050604050505020204" pitchFamily="18" charset="0"/>
              </a:rPr>
              <a:t>	- </a:t>
            </a:r>
            <a:r>
              <a:rPr lang="en-US" dirty="0" err="1" smtClean="0">
                <a:latin typeface="Bookman Old Style" panose="02050604050505020204" pitchFamily="18" charset="0"/>
              </a:rPr>
              <a:t>eg</a:t>
            </a:r>
            <a:r>
              <a:rPr lang="en-US" dirty="0" smtClean="0">
                <a:latin typeface="Bookman Old Style" panose="02050604050505020204" pitchFamily="18" charset="0"/>
              </a:rPr>
              <a:t>. Transport, Corporate Law</a:t>
            </a:r>
            <a:r>
              <a:rPr lang="th-TH" dirty="0" smtClean="0">
                <a:latin typeface="Bookman Old Style" panose="02050604050505020204" pitchFamily="18" charset="0"/>
              </a:rPr>
              <a:t> </a:t>
            </a:r>
            <a:r>
              <a:rPr lang="en-US" dirty="0">
                <a:latin typeface="Bookman Old Style" panose="02050604050505020204" pitchFamily="18" charset="0"/>
              </a:rPr>
              <a:t> </a:t>
            </a:r>
            <a:r>
              <a:rPr lang="en-US" dirty="0" smtClean="0">
                <a:latin typeface="Bookman Old Style" panose="02050604050505020204" pitchFamily="18" charset="0"/>
              </a:rPr>
              <a:t>(Partnership 	and Company), Suretyship, Mortgage etc. </a:t>
            </a:r>
            <a:endParaRPr lang="en-US" b="1" dirty="0" smtClean="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b="1" dirty="0">
              <a:latin typeface="Bookman Old Style" panose="02050604050505020204" pitchFamily="18" charset="0"/>
            </a:endParaRPr>
          </a:p>
          <a:p>
            <a:pPr algn="l"/>
            <a:r>
              <a:rPr lang="en-US" b="1" dirty="0" smtClean="0">
                <a:latin typeface="Bookman Old Style" panose="02050604050505020204" pitchFamily="18" charset="0"/>
              </a:rPr>
              <a:t> </a:t>
            </a:r>
          </a:p>
          <a:p>
            <a:pPr algn="l"/>
            <a:endParaRPr lang="en-US" b="1" dirty="0">
              <a:latin typeface="Bookman Old Style" panose="02050604050505020204" pitchFamily="18" charset="0"/>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solidFill>
                  <a:prstClr val="black">
                    <a:tint val="75000"/>
                  </a:prstClr>
                </a:solidFill>
              </a:rPr>
              <a:pPr/>
              <a:t>10</a:t>
            </a:fld>
            <a:endParaRPr lang="en-US">
              <a:solidFill>
                <a:prstClr val="black">
                  <a:tint val="75000"/>
                </a:prstClr>
              </a:solidFill>
            </a:endParaRPr>
          </a:p>
        </p:txBody>
      </p:sp>
    </p:spTree>
    <p:extLst>
      <p:ext uri="{BB962C8B-B14F-4D97-AF65-F5344CB8AC3E}">
        <p14:creationId xmlns:p14="http://schemas.microsoft.com/office/powerpoint/2010/main" val="15704721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553256" y="316509"/>
            <a:ext cx="6728125" cy="677108"/>
          </a:xfrm>
          <a:prstGeom prst="rect">
            <a:avLst/>
          </a:prstGeom>
          <a:noFill/>
        </p:spPr>
        <p:txBody>
          <a:bodyPr wrap="none" rtlCol="0">
            <a:spAutoFit/>
          </a:bodyPr>
          <a:lstStyle/>
          <a:p>
            <a:pPr algn="ctr"/>
            <a:r>
              <a:rPr lang="en-GB" sz="3800" b="1" dirty="0">
                <a:latin typeface="Bookman Old Style"/>
                <a:cs typeface="Bookman Old Style"/>
              </a:rPr>
              <a:t>Classification of Thai Law</a:t>
            </a:r>
            <a:endParaRPr lang="en-US" sz="3800" b="1" dirty="0">
              <a:latin typeface="Bookman Old Style"/>
              <a:cs typeface="Bookman Old Style"/>
            </a:endParaRPr>
          </a:p>
        </p:txBody>
      </p:sp>
      <p:sp>
        <p:nvSpPr>
          <p:cNvPr id="6" name="TextBox 5"/>
          <p:cNvSpPr txBox="1"/>
          <p:nvPr/>
        </p:nvSpPr>
        <p:spPr>
          <a:xfrm>
            <a:off x="348876" y="1521286"/>
            <a:ext cx="8331122" cy="4524315"/>
          </a:xfrm>
          <a:prstGeom prst="rect">
            <a:avLst/>
          </a:prstGeom>
          <a:noFill/>
        </p:spPr>
        <p:txBody>
          <a:bodyPr wrap="square" rtlCol="0">
            <a:spAutoFit/>
          </a:bodyPr>
          <a:lstStyle/>
          <a:p>
            <a:r>
              <a:rPr lang="en-US" sz="2400" b="1" dirty="0" smtClean="0">
                <a:latin typeface="Bookman Old Style"/>
                <a:cs typeface="Bookman Old Style"/>
              </a:rPr>
              <a:t>2. Public law</a:t>
            </a:r>
          </a:p>
          <a:p>
            <a:r>
              <a:rPr lang="en-GB" sz="2400" dirty="0" smtClean="0">
                <a:latin typeface="Bookman Old Style"/>
                <a:cs typeface="Bookman Old Style"/>
              </a:rPr>
              <a:t>Law governs relationships </a:t>
            </a:r>
            <a:r>
              <a:rPr lang="en-GB" sz="2400" dirty="0">
                <a:latin typeface="Bookman Old Style"/>
                <a:cs typeface="Bookman Old Style"/>
              </a:rPr>
              <a:t>between individuals and the government, and those relationships between individuals which are of direct concern to the society</a:t>
            </a:r>
            <a:endParaRPr lang="en-US" sz="2400" dirty="0" smtClean="0">
              <a:latin typeface="Bookman Old Style"/>
              <a:cs typeface="Bookman Old Style"/>
            </a:endParaRPr>
          </a:p>
          <a:p>
            <a:r>
              <a:rPr lang="en-US" sz="2400" b="1" dirty="0" smtClean="0">
                <a:latin typeface="Bookman Old Style"/>
                <a:cs typeface="Bookman Old Style"/>
              </a:rPr>
              <a:t>Notable examples: </a:t>
            </a:r>
          </a:p>
          <a:p>
            <a:pPr marL="457200" indent="-457200">
              <a:buAutoNum type="arabicParenBoth"/>
            </a:pPr>
            <a:r>
              <a:rPr lang="en-US" sz="2400" dirty="0" smtClean="0">
                <a:latin typeface="Bookman Old Style"/>
                <a:cs typeface="Bookman Old Style"/>
              </a:rPr>
              <a:t>Constitutional law </a:t>
            </a:r>
            <a:r>
              <a:rPr lang="en-GB" sz="2400" dirty="0">
                <a:latin typeface="Bookman Old Style"/>
                <a:cs typeface="Bookman Old Style"/>
              </a:rPr>
              <a:t>defines the relationship of different entities within a state, namely, the executive, the legislature, and the judiciary.</a:t>
            </a:r>
            <a:endParaRPr lang="en-US" sz="2400" dirty="0" smtClean="0">
              <a:latin typeface="Bookman Old Style"/>
              <a:cs typeface="Bookman Old Style"/>
            </a:endParaRPr>
          </a:p>
          <a:p>
            <a:pPr marL="457200" indent="-457200">
              <a:buAutoNum type="arabicParenBoth"/>
            </a:pPr>
            <a:r>
              <a:rPr lang="en-US" sz="2400" dirty="0">
                <a:latin typeface="Bookman Old Style"/>
                <a:cs typeface="Bookman Old Style"/>
              </a:rPr>
              <a:t>A</a:t>
            </a:r>
            <a:r>
              <a:rPr lang="en-US" sz="2400" dirty="0" smtClean="0">
                <a:latin typeface="Bookman Old Style"/>
                <a:cs typeface="Bookman Old Style"/>
              </a:rPr>
              <a:t>dministrative law </a:t>
            </a:r>
            <a:r>
              <a:rPr lang="en-GB" sz="2400" dirty="0">
                <a:latin typeface="Bookman Old Style"/>
                <a:cs typeface="Bookman Old Style"/>
              </a:rPr>
              <a:t>governs the activities of administrative agencies of </a:t>
            </a:r>
            <a:r>
              <a:rPr lang="en-GB" sz="2400" dirty="0" smtClean="0">
                <a:latin typeface="Bookman Old Style"/>
                <a:cs typeface="Bookman Old Style"/>
              </a:rPr>
              <a:t>government</a:t>
            </a:r>
          </a:p>
          <a:p>
            <a:pPr marL="457200" indent="-457200">
              <a:buAutoNum type="arabicParenBoth"/>
            </a:pPr>
            <a:r>
              <a:rPr lang="en-GB" sz="2400" dirty="0" smtClean="0">
                <a:latin typeface="Bookman Old Style"/>
                <a:cs typeface="Bookman Old Style"/>
              </a:rPr>
              <a:t>Tax Law</a:t>
            </a:r>
            <a:endParaRPr lang="en-US" sz="2400" dirty="0" smtClean="0">
              <a:latin typeface="Bookman Old Style"/>
              <a:cs typeface="Bookman Old Style"/>
            </a:endParaRPr>
          </a:p>
          <a:p>
            <a:pPr marL="457200" indent="-457200">
              <a:buAutoNum type="arabicParenBoth"/>
            </a:pPr>
            <a:r>
              <a:rPr lang="en-US" sz="2400" dirty="0">
                <a:latin typeface="Bookman Old Style"/>
                <a:cs typeface="Bookman Old Style"/>
              </a:rPr>
              <a:t>C</a:t>
            </a:r>
            <a:r>
              <a:rPr lang="en-US" sz="2400" dirty="0" smtClean="0">
                <a:latin typeface="Bookman Old Style"/>
                <a:cs typeface="Bookman Old Style"/>
              </a:rPr>
              <a:t>riminal law?</a:t>
            </a:r>
          </a:p>
        </p:txBody>
      </p:sp>
      <p:sp>
        <p:nvSpPr>
          <p:cNvPr id="2" name="Slide Number Placeholder 1"/>
          <p:cNvSpPr>
            <a:spLocks noGrp="1"/>
          </p:cNvSpPr>
          <p:nvPr>
            <p:ph type="sldNum" sz="quarter" idx="12"/>
          </p:nvPr>
        </p:nvSpPr>
        <p:spPr/>
        <p:txBody>
          <a:bodyPr/>
          <a:lstStyle/>
          <a:p>
            <a:fld id="{AEDAE4D7-47EC-4444-8F74-101BA9C3A3F0}" type="slidenum">
              <a:rPr lang="en-US" smtClean="0"/>
              <a:pPr/>
              <a:t>11</a:t>
            </a:fld>
            <a:endParaRPr lang="en-US"/>
          </a:p>
        </p:txBody>
      </p:sp>
    </p:spTree>
    <p:extLst>
      <p:ext uri="{BB962C8B-B14F-4D97-AF65-F5344CB8AC3E}">
        <p14:creationId xmlns:p14="http://schemas.microsoft.com/office/powerpoint/2010/main" val="328284662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568754" y="323052"/>
            <a:ext cx="6728125" cy="677108"/>
          </a:xfrm>
          <a:prstGeom prst="rect">
            <a:avLst/>
          </a:prstGeom>
          <a:noFill/>
        </p:spPr>
        <p:txBody>
          <a:bodyPr wrap="none" rtlCol="0">
            <a:spAutoFit/>
          </a:bodyPr>
          <a:lstStyle/>
          <a:p>
            <a:pPr algn="ctr"/>
            <a:r>
              <a:rPr lang="en-GB" sz="3800" b="1" dirty="0">
                <a:latin typeface="Bookman Old Style"/>
                <a:cs typeface="Bookman Old Style"/>
              </a:rPr>
              <a:t>Classification of Thai Law</a:t>
            </a:r>
            <a:endParaRPr lang="en-US" sz="3800" b="1" dirty="0">
              <a:latin typeface="Bookman Old Style"/>
              <a:cs typeface="Bookman Old Style"/>
            </a:endParaRPr>
          </a:p>
        </p:txBody>
      </p:sp>
      <p:sp>
        <p:nvSpPr>
          <p:cNvPr id="6" name="TextBox 5"/>
          <p:cNvSpPr txBox="1"/>
          <p:nvPr/>
        </p:nvSpPr>
        <p:spPr>
          <a:xfrm>
            <a:off x="348876" y="1521286"/>
            <a:ext cx="8331122" cy="3416320"/>
          </a:xfrm>
          <a:prstGeom prst="rect">
            <a:avLst/>
          </a:prstGeom>
          <a:noFill/>
        </p:spPr>
        <p:txBody>
          <a:bodyPr wrap="square" rtlCol="0">
            <a:spAutoFit/>
          </a:bodyPr>
          <a:lstStyle/>
          <a:p>
            <a:r>
              <a:rPr lang="en-US" sz="2400" b="1" dirty="0" smtClean="0">
                <a:latin typeface="Bookman Old Style"/>
                <a:cs typeface="Bookman Old Style"/>
              </a:rPr>
              <a:t>Criminal law</a:t>
            </a:r>
            <a:endParaRPr lang="en-US" sz="2400" dirty="0" smtClean="0">
              <a:latin typeface="Bookman Old Style"/>
              <a:cs typeface="Bookman Old Style"/>
            </a:endParaRPr>
          </a:p>
          <a:p>
            <a:r>
              <a:rPr lang="en-US" sz="2400" dirty="0" smtClean="0">
                <a:latin typeface="Bookman Old Style"/>
                <a:cs typeface="Bookman Old Style"/>
              </a:rPr>
              <a:t>Law relates to crime and punishment.</a:t>
            </a:r>
          </a:p>
          <a:p>
            <a:endParaRPr lang="en-US" sz="2400" dirty="0">
              <a:latin typeface="Bookman Old Style"/>
              <a:cs typeface="Bookman Old Style"/>
            </a:endParaRPr>
          </a:p>
          <a:p>
            <a:r>
              <a:rPr lang="en-US" sz="2400" dirty="0" smtClean="0">
                <a:latin typeface="Bookman Old Style"/>
                <a:cs typeface="Bookman Old Style"/>
              </a:rPr>
              <a:t>Criminal punishment </a:t>
            </a:r>
          </a:p>
          <a:p>
            <a:r>
              <a:rPr lang="en-US" sz="2400" dirty="0" smtClean="0">
                <a:latin typeface="Bookman Old Style"/>
                <a:cs typeface="Bookman Old Style"/>
              </a:rPr>
              <a:t>(1) Capital punishment (2) Imprisonment (3) Detention (4) Forfeiture of property (5) Fine</a:t>
            </a:r>
            <a:endParaRPr lang="en-US" sz="2400" dirty="0">
              <a:latin typeface="Bookman Old Style"/>
              <a:cs typeface="Bookman Old Style"/>
            </a:endParaRPr>
          </a:p>
          <a:p>
            <a:endParaRPr lang="en-US" sz="2400" dirty="0" smtClean="0">
              <a:latin typeface="Bookman Old Style"/>
              <a:cs typeface="Bookman Old Style"/>
            </a:endParaRPr>
          </a:p>
          <a:p>
            <a:r>
              <a:rPr lang="en-US" sz="2400" dirty="0" smtClean="0">
                <a:latin typeface="Bookman Old Style"/>
                <a:cs typeface="Bookman Old Style"/>
              </a:rPr>
              <a:t>Any legal rule which includes a criminal punishment can be considered criminal law. </a:t>
            </a:r>
          </a:p>
        </p:txBody>
      </p:sp>
      <p:sp>
        <p:nvSpPr>
          <p:cNvPr id="2" name="Slide Number Placeholder 1"/>
          <p:cNvSpPr>
            <a:spLocks noGrp="1"/>
          </p:cNvSpPr>
          <p:nvPr>
            <p:ph type="sldNum" sz="quarter" idx="12"/>
          </p:nvPr>
        </p:nvSpPr>
        <p:spPr/>
        <p:txBody>
          <a:bodyPr/>
          <a:lstStyle/>
          <a:p>
            <a:fld id="{AEDAE4D7-47EC-4444-8F74-101BA9C3A3F0}" type="slidenum">
              <a:rPr lang="en-US" smtClean="0"/>
              <a:pPr/>
              <a:t>12</a:t>
            </a:fld>
            <a:endParaRPr lang="en-US"/>
          </a:p>
        </p:txBody>
      </p:sp>
    </p:spTree>
    <p:extLst>
      <p:ext uri="{BB962C8B-B14F-4D97-AF65-F5344CB8AC3E}">
        <p14:creationId xmlns:p14="http://schemas.microsoft.com/office/powerpoint/2010/main" val="19677116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568754" y="323052"/>
            <a:ext cx="6728125" cy="677108"/>
          </a:xfrm>
          <a:prstGeom prst="rect">
            <a:avLst/>
          </a:prstGeom>
          <a:noFill/>
        </p:spPr>
        <p:txBody>
          <a:bodyPr wrap="none" rtlCol="0">
            <a:spAutoFit/>
          </a:bodyPr>
          <a:lstStyle/>
          <a:p>
            <a:pPr algn="ctr"/>
            <a:r>
              <a:rPr lang="en-GB" sz="3800" b="1" dirty="0">
                <a:solidFill>
                  <a:prstClr val="black"/>
                </a:solidFill>
                <a:latin typeface="Bookman Old Style"/>
                <a:cs typeface="Bookman Old Style"/>
              </a:rPr>
              <a:t>Classification of Thai Law</a:t>
            </a:r>
            <a:endParaRPr lang="en-US" sz="3800" b="1" dirty="0">
              <a:solidFill>
                <a:prstClr val="black"/>
              </a:solidFill>
              <a:latin typeface="Bookman Old Style"/>
              <a:cs typeface="Bookman Old Style"/>
            </a:endParaRPr>
          </a:p>
        </p:txBody>
      </p:sp>
      <p:sp>
        <p:nvSpPr>
          <p:cNvPr id="6" name="TextBox 5"/>
          <p:cNvSpPr txBox="1"/>
          <p:nvPr/>
        </p:nvSpPr>
        <p:spPr>
          <a:xfrm>
            <a:off x="348876" y="1521286"/>
            <a:ext cx="8331122" cy="461665"/>
          </a:xfrm>
          <a:prstGeom prst="rect">
            <a:avLst/>
          </a:prstGeom>
          <a:noFill/>
        </p:spPr>
        <p:txBody>
          <a:bodyPr wrap="square" rtlCol="0">
            <a:spAutoFit/>
          </a:bodyPr>
          <a:lstStyle/>
          <a:p>
            <a:r>
              <a:rPr lang="en-US" sz="2400" b="1" dirty="0" smtClean="0">
                <a:solidFill>
                  <a:prstClr val="black"/>
                </a:solidFill>
                <a:latin typeface="Bookman Old Style"/>
                <a:cs typeface="Bookman Old Style"/>
              </a:rPr>
              <a:t>Difference between Tort and Criminal law</a:t>
            </a:r>
            <a:endParaRPr lang="en-US" sz="2400" dirty="0" smtClean="0">
              <a:solidFill>
                <a:prstClr val="black"/>
              </a:solidFill>
              <a:latin typeface="Bookman Old Style"/>
              <a:cs typeface="Bookman Old Style"/>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solidFill>
                  <a:prstClr val="black">
                    <a:tint val="75000"/>
                  </a:prstClr>
                </a:solidFill>
              </a:rPr>
              <a:pPr/>
              <a:t>13</a:t>
            </a:fld>
            <a:endParaRPr lang="en-US">
              <a:solidFill>
                <a:prstClr val="black">
                  <a:tint val="75000"/>
                </a:prstClr>
              </a:solidFill>
            </a:endParaRPr>
          </a:p>
        </p:txBody>
      </p:sp>
      <p:graphicFrame>
        <p:nvGraphicFramePr>
          <p:cNvPr id="5" name="Table 4"/>
          <p:cNvGraphicFramePr>
            <a:graphicFrameLocks noGrp="1"/>
          </p:cNvGraphicFramePr>
          <p:nvPr>
            <p:extLst>
              <p:ext uri="{D42A27DB-BD31-4B8C-83A1-F6EECF244321}">
                <p14:modId xmlns:p14="http://schemas.microsoft.com/office/powerpoint/2010/main" val="856741682"/>
              </p:ext>
            </p:extLst>
          </p:nvPr>
        </p:nvGraphicFramePr>
        <p:xfrm>
          <a:off x="814531" y="2118222"/>
          <a:ext cx="7482348" cy="4436806"/>
        </p:xfrm>
        <a:graphic>
          <a:graphicData uri="http://schemas.openxmlformats.org/drawingml/2006/table">
            <a:tbl>
              <a:tblPr firstRow="1" bandRow="1">
                <a:tableStyleId>{93296810-A885-4BE3-A3E7-6D5BEEA58F35}</a:tableStyleId>
              </a:tblPr>
              <a:tblGrid>
                <a:gridCol w="3741174"/>
                <a:gridCol w="3741174"/>
              </a:tblGrid>
              <a:tr h="532316">
                <a:tc>
                  <a:txBody>
                    <a:bodyPr/>
                    <a:lstStyle/>
                    <a:p>
                      <a:pPr algn="ctr"/>
                      <a:r>
                        <a:rPr lang="en-US" sz="2400" dirty="0" smtClean="0">
                          <a:solidFill>
                            <a:schemeClr val="tx1"/>
                          </a:solidFill>
                          <a:latin typeface="Bookman Old Style" panose="02050604050505020204" pitchFamily="18" charset="0"/>
                        </a:rPr>
                        <a:t>Criminal</a:t>
                      </a:r>
                      <a:r>
                        <a:rPr lang="en-US" sz="2400" baseline="0" dirty="0" smtClean="0">
                          <a:solidFill>
                            <a:schemeClr val="tx1"/>
                          </a:solidFill>
                          <a:latin typeface="Bookman Old Style" panose="02050604050505020204" pitchFamily="18" charset="0"/>
                        </a:rPr>
                        <a:t> Law</a:t>
                      </a:r>
                      <a:endParaRPr lang="en-US" sz="2400" dirty="0">
                        <a:solidFill>
                          <a:schemeClr val="tx1"/>
                        </a:solidFill>
                        <a:latin typeface="Bookman Old Style" panose="02050604050505020204" pitchFamily="18" charset="0"/>
                      </a:endParaRPr>
                    </a:p>
                  </a:txBody>
                  <a:tcPr/>
                </a:tc>
                <a:tc>
                  <a:txBody>
                    <a:bodyPr/>
                    <a:lstStyle/>
                    <a:p>
                      <a:pPr algn="ctr"/>
                      <a:r>
                        <a:rPr lang="en-US" sz="2400" dirty="0" smtClean="0">
                          <a:solidFill>
                            <a:schemeClr val="tx1"/>
                          </a:solidFill>
                          <a:latin typeface="Bookman Old Style" panose="02050604050505020204" pitchFamily="18" charset="0"/>
                        </a:rPr>
                        <a:t>Tort</a:t>
                      </a:r>
                      <a:endParaRPr lang="en-US" sz="2400" dirty="0">
                        <a:solidFill>
                          <a:schemeClr val="tx1"/>
                        </a:solidFill>
                        <a:latin typeface="Bookman Old Style" panose="02050604050505020204" pitchFamily="18" charset="0"/>
                      </a:endParaRPr>
                    </a:p>
                  </a:txBody>
                  <a:tcPr/>
                </a:tc>
              </a:tr>
              <a:tr h="724547">
                <a:tc>
                  <a:txBody>
                    <a:bodyPr/>
                    <a:lstStyle/>
                    <a:p>
                      <a:r>
                        <a:rPr lang="en-US" sz="2400" dirty="0" smtClean="0">
                          <a:latin typeface="Bookman Old Style" panose="02050604050505020204" pitchFamily="18" charset="0"/>
                        </a:rPr>
                        <a:t>Public</a:t>
                      </a:r>
                      <a:r>
                        <a:rPr lang="en-US" sz="2400" baseline="0" dirty="0" smtClean="0">
                          <a:latin typeface="Bookman Old Style" panose="02050604050505020204" pitchFamily="18" charset="0"/>
                        </a:rPr>
                        <a:t> Law</a:t>
                      </a:r>
                      <a:endParaRPr lang="en-US" sz="2400" dirty="0">
                        <a:latin typeface="Bookman Old Style" panose="02050604050505020204" pitchFamily="18" charset="0"/>
                      </a:endParaRPr>
                    </a:p>
                  </a:txBody>
                  <a:tcPr/>
                </a:tc>
                <a:tc>
                  <a:txBody>
                    <a:bodyPr/>
                    <a:lstStyle/>
                    <a:p>
                      <a:r>
                        <a:rPr lang="en-US" sz="2400" dirty="0" smtClean="0">
                          <a:latin typeface="Bookman Old Style" panose="02050604050505020204" pitchFamily="18" charset="0"/>
                        </a:rPr>
                        <a:t>Private Law</a:t>
                      </a:r>
                      <a:endParaRPr lang="en-US" sz="2400" dirty="0">
                        <a:latin typeface="Bookman Old Style" panose="02050604050505020204" pitchFamily="18" charset="0"/>
                      </a:endParaRPr>
                    </a:p>
                  </a:txBody>
                  <a:tcPr/>
                </a:tc>
              </a:tr>
              <a:tr h="816218">
                <a:tc>
                  <a:txBody>
                    <a:bodyPr/>
                    <a:lstStyle/>
                    <a:p>
                      <a:r>
                        <a:rPr lang="en-US" sz="2400" dirty="0" smtClean="0">
                          <a:latin typeface="Bookman Old Style" panose="02050604050505020204" pitchFamily="18" charset="0"/>
                        </a:rPr>
                        <a:t>State prosecutor</a:t>
                      </a:r>
                      <a:endParaRPr lang="en-US" sz="2400" dirty="0">
                        <a:latin typeface="Bookman Old Style" panose="02050604050505020204" pitchFamily="18" charset="0"/>
                      </a:endParaRPr>
                    </a:p>
                  </a:txBody>
                  <a:tcPr/>
                </a:tc>
                <a:tc>
                  <a:txBody>
                    <a:bodyPr/>
                    <a:lstStyle/>
                    <a:p>
                      <a:r>
                        <a:rPr lang="en-US" sz="2400" dirty="0" smtClean="0">
                          <a:latin typeface="Bookman Old Style" panose="02050604050505020204" pitchFamily="18" charset="0"/>
                        </a:rPr>
                        <a:t>Plaintiff</a:t>
                      </a:r>
                      <a:endParaRPr lang="en-US" sz="2400" dirty="0">
                        <a:latin typeface="Bookman Old Style" panose="02050604050505020204" pitchFamily="18" charset="0"/>
                      </a:endParaRPr>
                    </a:p>
                  </a:txBody>
                  <a:tcPr/>
                </a:tc>
              </a:tr>
              <a:tr h="816218">
                <a:tc>
                  <a:txBody>
                    <a:bodyPr/>
                    <a:lstStyle/>
                    <a:p>
                      <a:r>
                        <a:rPr lang="en-US" sz="2000" dirty="0" smtClean="0">
                          <a:latin typeface="Bookman Old Style" panose="02050604050505020204" pitchFamily="18" charset="0"/>
                        </a:rPr>
                        <a:t>Controlling and </a:t>
                      </a:r>
                      <a:r>
                        <a:rPr lang="en-US" sz="2000" dirty="0" err="1" smtClean="0">
                          <a:latin typeface="Bookman Old Style" panose="02050604050505020204" pitchFamily="18" charset="0"/>
                        </a:rPr>
                        <a:t>Uniforming</a:t>
                      </a:r>
                      <a:r>
                        <a:rPr lang="en-US" sz="2000" baseline="0" dirty="0" smtClean="0">
                          <a:latin typeface="Bookman Old Style" panose="02050604050505020204" pitchFamily="18" charset="0"/>
                        </a:rPr>
                        <a:t> the </a:t>
                      </a:r>
                      <a:r>
                        <a:rPr lang="en-US" sz="2000" baseline="0" dirty="0" err="1" smtClean="0">
                          <a:latin typeface="Bookman Old Style" panose="02050604050505020204" pitchFamily="18" charset="0"/>
                        </a:rPr>
                        <a:t>behaviours</a:t>
                      </a:r>
                      <a:r>
                        <a:rPr lang="en-US" sz="2000" baseline="0" dirty="0" smtClean="0">
                          <a:latin typeface="Bookman Old Style" panose="02050604050505020204" pitchFamily="18" charset="0"/>
                        </a:rPr>
                        <a:t> of people.</a:t>
                      </a:r>
                      <a:endParaRPr lang="en-US" sz="2000" dirty="0">
                        <a:latin typeface="Bookman Old Style" panose="02050604050505020204" pitchFamily="18" charset="0"/>
                      </a:endParaRPr>
                    </a:p>
                  </a:txBody>
                  <a:tcPr/>
                </a:tc>
                <a:tc>
                  <a:txBody>
                    <a:bodyPr/>
                    <a:lstStyle/>
                    <a:p>
                      <a:r>
                        <a:rPr lang="en-US" sz="2400" dirty="0" smtClean="0">
                          <a:latin typeface="Bookman Old Style" panose="02050604050505020204" pitchFamily="18" charset="0"/>
                        </a:rPr>
                        <a:t>Fair</a:t>
                      </a:r>
                      <a:r>
                        <a:rPr lang="en-US" sz="2400" baseline="0" dirty="0" smtClean="0">
                          <a:latin typeface="Bookman Old Style" panose="02050604050505020204" pitchFamily="18" charset="0"/>
                        </a:rPr>
                        <a:t> Compensation</a:t>
                      </a:r>
                      <a:endParaRPr lang="en-US" sz="2400" dirty="0">
                        <a:latin typeface="Bookman Old Style" panose="02050604050505020204" pitchFamily="18" charset="0"/>
                      </a:endParaRPr>
                    </a:p>
                  </a:txBody>
                  <a:tcPr/>
                </a:tc>
              </a:tr>
              <a:tr h="816218">
                <a:tc>
                  <a:txBody>
                    <a:bodyPr/>
                    <a:lstStyle/>
                    <a:p>
                      <a:r>
                        <a:rPr lang="en-US" sz="2000" dirty="0" smtClean="0">
                          <a:latin typeface="Bookman Old Style" panose="02050604050505020204" pitchFamily="18" charset="0"/>
                        </a:rPr>
                        <a:t>Focus</a:t>
                      </a:r>
                      <a:r>
                        <a:rPr lang="en-US" sz="2000" baseline="0" dirty="0" smtClean="0">
                          <a:latin typeface="Bookman Old Style" panose="02050604050505020204" pitchFamily="18" charset="0"/>
                        </a:rPr>
                        <a:t> on the person who </a:t>
                      </a:r>
                      <a:r>
                        <a:rPr lang="en-US" sz="2000" baseline="0" dirty="0" err="1" smtClean="0">
                          <a:latin typeface="Bookman Old Style" panose="02050604050505020204" pitchFamily="18" charset="0"/>
                        </a:rPr>
                        <a:t>commited</a:t>
                      </a:r>
                      <a:r>
                        <a:rPr lang="en-US" sz="2000" baseline="0" dirty="0" smtClean="0">
                          <a:latin typeface="Bookman Old Style" panose="02050604050505020204" pitchFamily="18" charset="0"/>
                        </a:rPr>
                        <a:t> the act.</a:t>
                      </a:r>
                      <a:endParaRPr lang="en-US" sz="2000" dirty="0">
                        <a:latin typeface="Bookman Old Style" panose="02050604050505020204" pitchFamily="18" charset="0"/>
                      </a:endParaRPr>
                    </a:p>
                  </a:txBody>
                  <a:tcPr/>
                </a:tc>
                <a:tc>
                  <a:txBody>
                    <a:bodyPr/>
                    <a:lstStyle/>
                    <a:p>
                      <a:r>
                        <a:rPr lang="en-US" sz="2400" dirty="0" smtClean="0">
                          <a:latin typeface="Bookman Old Style" panose="02050604050505020204" pitchFamily="18" charset="0"/>
                        </a:rPr>
                        <a:t>Damage</a:t>
                      </a:r>
                      <a:r>
                        <a:rPr lang="en-US" sz="2400" baseline="0" dirty="0" smtClean="0">
                          <a:latin typeface="Bookman Old Style" panose="02050604050505020204" pitchFamily="18" charset="0"/>
                        </a:rPr>
                        <a:t> is always required.</a:t>
                      </a:r>
                      <a:endParaRPr lang="en-US" sz="2400" dirty="0">
                        <a:latin typeface="Bookman Old Style" panose="02050604050505020204" pitchFamily="18" charset="0"/>
                      </a:endParaRPr>
                    </a:p>
                  </a:txBody>
                  <a:tcPr/>
                </a:tc>
              </a:tr>
              <a:tr h="724547">
                <a:tc>
                  <a:txBody>
                    <a:bodyPr/>
                    <a:lstStyle/>
                    <a:p>
                      <a:r>
                        <a:rPr lang="en-US" sz="2000" dirty="0" smtClean="0">
                          <a:latin typeface="Bookman Old Style" panose="02050604050505020204" pitchFamily="18" charset="0"/>
                        </a:rPr>
                        <a:t>Wrongdoers</a:t>
                      </a:r>
                      <a:r>
                        <a:rPr lang="en-US" sz="2000" baseline="0" dirty="0" smtClean="0">
                          <a:latin typeface="Bookman Old Style" panose="02050604050505020204" pitchFamily="18" charset="0"/>
                        </a:rPr>
                        <a:t> need to act with intent.</a:t>
                      </a:r>
                      <a:endParaRPr lang="en-US" sz="2000" dirty="0">
                        <a:latin typeface="Bookman Old Style" panose="02050604050505020204" pitchFamily="18" charset="0"/>
                      </a:endParaRPr>
                    </a:p>
                  </a:txBody>
                  <a:tcPr/>
                </a:tc>
                <a:tc>
                  <a:txBody>
                    <a:bodyPr/>
                    <a:lstStyle/>
                    <a:p>
                      <a:r>
                        <a:rPr lang="en-US" sz="2000" dirty="0" smtClean="0">
                          <a:latin typeface="Bookman Old Style" panose="02050604050505020204" pitchFamily="18" charset="0"/>
                        </a:rPr>
                        <a:t>A person can be liable</a:t>
                      </a:r>
                      <a:r>
                        <a:rPr lang="en-US" sz="2000" baseline="0" dirty="0" smtClean="0">
                          <a:latin typeface="Bookman Old Style" panose="02050604050505020204" pitchFamily="18" charset="0"/>
                        </a:rPr>
                        <a:t> without intent.</a:t>
                      </a:r>
                      <a:endParaRPr lang="en-US" sz="2000" dirty="0">
                        <a:latin typeface="Bookman Old Style" panose="02050604050505020204" pitchFamily="18" charset="0"/>
                      </a:endParaRPr>
                    </a:p>
                  </a:txBody>
                  <a:tcPr/>
                </a:tc>
              </a:tr>
            </a:tbl>
          </a:graphicData>
        </a:graphic>
      </p:graphicFrame>
    </p:spTree>
    <p:extLst>
      <p:ext uri="{BB962C8B-B14F-4D97-AF65-F5344CB8AC3E}">
        <p14:creationId xmlns:p14="http://schemas.microsoft.com/office/powerpoint/2010/main" val="280629196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48876" y="3050459"/>
            <a:ext cx="8331122" cy="769441"/>
          </a:xfrm>
          <a:prstGeom prst="rect">
            <a:avLst/>
          </a:prstGeom>
          <a:noFill/>
        </p:spPr>
        <p:txBody>
          <a:bodyPr wrap="square" rtlCol="0">
            <a:spAutoFit/>
          </a:bodyPr>
          <a:lstStyle/>
          <a:p>
            <a:pPr algn="ctr"/>
            <a:r>
              <a:rPr lang="en-GB" sz="4400" b="1" dirty="0" smtClean="0">
                <a:latin typeface="Bookman Old Style"/>
                <a:cs typeface="Bookman Old Style"/>
              </a:rPr>
              <a:t>Private Law Rights</a:t>
            </a:r>
            <a:endParaRPr lang="en-US" sz="4400" b="1" dirty="0" smtClean="0">
              <a:latin typeface="Bookman Old Style"/>
              <a:cs typeface="Bookman Old Style"/>
            </a:endParaRPr>
          </a:p>
        </p:txBody>
      </p:sp>
    </p:spTree>
    <p:extLst>
      <p:ext uri="{BB962C8B-B14F-4D97-AF65-F5344CB8AC3E}">
        <p14:creationId xmlns:p14="http://schemas.microsoft.com/office/powerpoint/2010/main" val="246584490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41010" y="216622"/>
            <a:ext cx="3884397" cy="769441"/>
          </a:xfrm>
          <a:prstGeom prst="rect">
            <a:avLst/>
          </a:prstGeom>
          <a:noFill/>
        </p:spPr>
        <p:txBody>
          <a:bodyPr wrap="none" rtlCol="0">
            <a:spAutoFit/>
          </a:bodyPr>
          <a:lstStyle/>
          <a:p>
            <a:r>
              <a:rPr lang="en-US" sz="4400" b="1" dirty="0" smtClean="0">
                <a:latin typeface="Bookman Old Style"/>
                <a:cs typeface="Bookman Old Style"/>
              </a:rPr>
              <a:t>Terminology</a:t>
            </a:r>
            <a:endParaRPr lang="en-US" sz="4400" b="1" dirty="0">
              <a:latin typeface="Bookman Old Style"/>
              <a:cs typeface="Bookman Old Style"/>
            </a:endParaRPr>
          </a:p>
        </p:txBody>
      </p:sp>
      <p:sp>
        <p:nvSpPr>
          <p:cNvPr id="6" name="TextBox 5"/>
          <p:cNvSpPr txBox="1"/>
          <p:nvPr/>
        </p:nvSpPr>
        <p:spPr>
          <a:xfrm>
            <a:off x="348876" y="1521286"/>
            <a:ext cx="8331122" cy="5293757"/>
          </a:xfrm>
          <a:prstGeom prst="rect">
            <a:avLst/>
          </a:prstGeom>
          <a:noFill/>
        </p:spPr>
        <p:txBody>
          <a:bodyPr wrap="square" rtlCol="0">
            <a:spAutoFit/>
          </a:bodyPr>
          <a:lstStyle/>
          <a:p>
            <a:r>
              <a:rPr lang="en-US" sz="2600" b="1" i="1" dirty="0" smtClean="0">
                <a:latin typeface="Bookman Old Style"/>
                <a:cs typeface="Bookman Old Style"/>
              </a:rPr>
              <a:t>Rights</a:t>
            </a:r>
            <a:r>
              <a:rPr lang="en-US" sz="2600" dirty="0" smtClean="0">
                <a:latin typeface="Bookman Old Style"/>
                <a:cs typeface="Bookman Old Style"/>
              </a:rPr>
              <a:t> – something that you are morally, legally or officially allowed to do.</a:t>
            </a:r>
            <a:endParaRPr lang="en-US" sz="2600" dirty="0">
              <a:latin typeface="Bookman Old Style"/>
              <a:cs typeface="Bookman Old Style"/>
            </a:endParaRPr>
          </a:p>
          <a:p>
            <a:r>
              <a:rPr lang="en-US" sz="2600" b="1" i="1" dirty="0" smtClean="0">
                <a:latin typeface="Bookman Old Style"/>
                <a:cs typeface="Bookman Old Style"/>
              </a:rPr>
              <a:t>Freedom</a:t>
            </a:r>
            <a:r>
              <a:rPr lang="en-US" sz="2600" dirty="0" smtClean="0">
                <a:latin typeface="Bookman Old Style"/>
                <a:cs typeface="Bookman Old Style"/>
              </a:rPr>
              <a:t> -  the right to do what you want without being controlled or restricted by anyone.</a:t>
            </a:r>
            <a:endParaRPr lang="en-US" sz="2600" dirty="0">
              <a:latin typeface="Bookman Old Style"/>
              <a:cs typeface="Bookman Old Style"/>
            </a:endParaRPr>
          </a:p>
          <a:p>
            <a:r>
              <a:rPr lang="en-US" sz="2600" b="1" i="1" dirty="0" smtClean="0">
                <a:latin typeface="Bookman Old Style"/>
                <a:cs typeface="Bookman Old Style"/>
              </a:rPr>
              <a:t>Duty</a:t>
            </a:r>
            <a:r>
              <a:rPr lang="en-US" sz="2600" dirty="0" smtClean="0">
                <a:latin typeface="Bookman Old Style"/>
                <a:cs typeface="Bookman Old Style"/>
              </a:rPr>
              <a:t> – something that you have to do because it is morally or legally right. (See “obligation”)</a:t>
            </a:r>
          </a:p>
          <a:p>
            <a:r>
              <a:rPr lang="en-US" sz="2600" b="1" i="1" dirty="0" smtClean="0">
                <a:latin typeface="Bookman Old Style"/>
                <a:cs typeface="Bookman Old Style"/>
              </a:rPr>
              <a:t>Liability </a:t>
            </a:r>
            <a:r>
              <a:rPr lang="en-US" sz="2600" dirty="0" smtClean="0">
                <a:latin typeface="Bookman Old Style"/>
                <a:cs typeface="Bookman Old Style"/>
              </a:rPr>
              <a:t>– legal liability for something, especially for damage or injury</a:t>
            </a:r>
          </a:p>
          <a:p>
            <a:r>
              <a:rPr lang="en-US" sz="2600" b="1" i="1" dirty="0" smtClean="0">
                <a:latin typeface="Bookman Old Style"/>
                <a:cs typeface="Bookman Old Style"/>
              </a:rPr>
              <a:t>Privilege</a:t>
            </a:r>
            <a:r>
              <a:rPr lang="en-US" sz="2600" dirty="0" smtClean="0">
                <a:latin typeface="Bookman Old Style"/>
                <a:cs typeface="Bookman Old Style"/>
              </a:rPr>
              <a:t> – An exemption from substantive law that is given only to one person or a group of people</a:t>
            </a:r>
          </a:p>
          <a:p>
            <a:r>
              <a:rPr lang="en-US" sz="2600" b="1" i="1" dirty="0" smtClean="0">
                <a:latin typeface="Bookman Old Style"/>
                <a:cs typeface="Bookman Old Style"/>
              </a:rPr>
              <a:t>Immunity</a:t>
            </a:r>
            <a:r>
              <a:rPr lang="en-US" sz="2600" dirty="0" smtClean="0">
                <a:latin typeface="Bookman Old Style"/>
                <a:cs typeface="Bookman Old Style"/>
              </a:rPr>
              <a:t> – the rights of being protected from procedural laws.</a:t>
            </a:r>
          </a:p>
        </p:txBody>
      </p:sp>
    </p:spTree>
    <p:extLst>
      <p:ext uri="{BB962C8B-B14F-4D97-AF65-F5344CB8AC3E}">
        <p14:creationId xmlns:p14="http://schemas.microsoft.com/office/powerpoint/2010/main" val="154811275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750940" y="0"/>
            <a:ext cx="5960486" cy="1323439"/>
          </a:xfrm>
          <a:prstGeom prst="rect">
            <a:avLst/>
          </a:prstGeom>
          <a:noFill/>
        </p:spPr>
        <p:txBody>
          <a:bodyPr wrap="none" rtlCol="0">
            <a:spAutoFit/>
          </a:bodyPr>
          <a:lstStyle/>
          <a:p>
            <a:r>
              <a:rPr lang="en-US" sz="4000" b="1" dirty="0" smtClean="0">
                <a:latin typeface="Bookman Old Style"/>
                <a:cs typeface="Bookman Old Style"/>
              </a:rPr>
              <a:t>Concepts of Rights in </a:t>
            </a:r>
            <a:br>
              <a:rPr lang="en-US" sz="4000" b="1" dirty="0" smtClean="0">
                <a:latin typeface="Bookman Old Style"/>
                <a:cs typeface="Bookman Old Style"/>
              </a:rPr>
            </a:br>
            <a:r>
              <a:rPr lang="en-US" sz="4000" b="1" dirty="0" smtClean="0">
                <a:latin typeface="Bookman Old Style"/>
                <a:cs typeface="Bookman Old Style"/>
              </a:rPr>
              <a:t>Public Law</a:t>
            </a:r>
            <a:endParaRPr lang="en-US" sz="4000" b="1" dirty="0">
              <a:latin typeface="Bookman Old Style"/>
              <a:cs typeface="Bookman Old Style"/>
            </a:endParaRPr>
          </a:p>
        </p:txBody>
      </p:sp>
      <p:sp>
        <p:nvSpPr>
          <p:cNvPr id="6" name="TextBox 5"/>
          <p:cNvSpPr txBox="1"/>
          <p:nvPr/>
        </p:nvSpPr>
        <p:spPr>
          <a:xfrm>
            <a:off x="348876" y="1521286"/>
            <a:ext cx="8331122" cy="5453737"/>
          </a:xfrm>
          <a:prstGeom prst="rect">
            <a:avLst/>
          </a:prstGeom>
          <a:noFill/>
        </p:spPr>
        <p:txBody>
          <a:bodyPr wrap="square" rtlCol="0">
            <a:spAutoFit/>
          </a:bodyPr>
          <a:lstStyle/>
          <a:p>
            <a:r>
              <a:rPr lang="en-US" sz="2600" dirty="0" smtClean="0">
                <a:latin typeface="Bookman Old Style"/>
                <a:cs typeface="Bookman Old Style"/>
              </a:rPr>
              <a:t>Rights in public law (especially constitution)</a:t>
            </a:r>
          </a:p>
          <a:p>
            <a:pPr marL="914400" lvl="1" indent="-457200">
              <a:buFont typeface="Wingdings" charset="2"/>
              <a:buChar char="§"/>
            </a:pPr>
            <a:r>
              <a:rPr lang="en-US" sz="2600" dirty="0" smtClean="0">
                <a:latin typeface="Bookman Old Style"/>
                <a:cs typeface="Bookman Old Style"/>
              </a:rPr>
              <a:t>Fundamental rights</a:t>
            </a:r>
          </a:p>
          <a:p>
            <a:pPr marL="1371600" lvl="2" indent="-457200">
              <a:buFont typeface="Arial"/>
              <a:buChar char="•"/>
            </a:pPr>
            <a:r>
              <a:rPr lang="en-US" sz="2600" dirty="0" smtClean="0">
                <a:latin typeface="Bookman Old Style"/>
                <a:cs typeface="Bookman Old Style"/>
              </a:rPr>
              <a:t>Right</a:t>
            </a:r>
            <a:r>
              <a:rPr lang="en-US" sz="2600" dirty="0">
                <a:latin typeface="Bookman Old Style"/>
                <a:cs typeface="Bookman Old Style"/>
              </a:rPr>
              <a:t>s</a:t>
            </a:r>
            <a:r>
              <a:rPr lang="en-US" sz="2600" dirty="0" smtClean="0">
                <a:latin typeface="Bookman Old Style"/>
                <a:cs typeface="Bookman Old Style"/>
              </a:rPr>
              <a:t> </a:t>
            </a:r>
            <a:r>
              <a:rPr lang="en-US" sz="2600" dirty="0">
                <a:latin typeface="Bookman Old Style"/>
                <a:cs typeface="Bookman Old Style"/>
              </a:rPr>
              <a:t>to self-determination</a:t>
            </a:r>
          </a:p>
          <a:p>
            <a:pPr marL="1371600" lvl="2" indent="-457200">
              <a:buFont typeface="Arial"/>
              <a:buChar char="•"/>
            </a:pPr>
            <a:r>
              <a:rPr lang="en-US" sz="2600" dirty="0" smtClean="0">
                <a:latin typeface="Bookman Old Style"/>
                <a:cs typeface="Bookman Old Style"/>
              </a:rPr>
              <a:t>Rights </a:t>
            </a:r>
            <a:r>
              <a:rPr lang="en-US" sz="2600" dirty="0">
                <a:latin typeface="Bookman Old Style"/>
                <a:cs typeface="Bookman Old Style"/>
              </a:rPr>
              <a:t>to liberty</a:t>
            </a:r>
          </a:p>
          <a:p>
            <a:pPr marL="1371600" lvl="2" indent="-457200">
              <a:buFont typeface="Arial"/>
              <a:buChar char="•"/>
            </a:pPr>
            <a:r>
              <a:rPr lang="en-US" sz="2600" dirty="0" smtClean="0">
                <a:latin typeface="Bookman Old Style"/>
                <a:cs typeface="Bookman Old Style"/>
              </a:rPr>
              <a:t>Rights to </a:t>
            </a:r>
            <a:r>
              <a:rPr lang="en-US" sz="2600" dirty="0">
                <a:latin typeface="Bookman Old Style"/>
                <a:cs typeface="Bookman Old Style"/>
              </a:rPr>
              <a:t>due process of law</a:t>
            </a:r>
          </a:p>
          <a:p>
            <a:pPr marL="1371600" lvl="2" indent="-457200">
              <a:buFont typeface="Arial"/>
              <a:buChar char="•"/>
            </a:pPr>
            <a:r>
              <a:rPr lang="en-US" sz="2600" dirty="0" smtClean="0">
                <a:latin typeface="Bookman Old Style"/>
                <a:cs typeface="Bookman Old Style"/>
              </a:rPr>
              <a:t>Rights </a:t>
            </a:r>
            <a:r>
              <a:rPr lang="en-US" sz="2600" dirty="0">
                <a:latin typeface="Bookman Old Style"/>
                <a:cs typeface="Bookman Old Style"/>
              </a:rPr>
              <a:t>to freedom of movement</a:t>
            </a:r>
          </a:p>
          <a:p>
            <a:pPr marL="1371600" lvl="2" indent="-457200">
              <a:buFont typeface="Arial"/>
              <a:buChar char="•"/>
            </a:pPr>
            <a:r>
              <a:rPr lang="en-US" sz="2600" dirty="0" smtClean="0">
                <a:latin typeface="Bookman Old Style"/>
                <a:cs typeface="Bookman Old Style"/>
              </a:rPr>
              <a:t>Rights </a:t>
            </a:r>
            <a:r>
              <a:rPr lang="en-US" sz="2600" dirty="0">
                <a:latin typeface="Bookman Old Style"/>
                <a:cs typeface="Bookman Old Style"/>
              </a:rPr>
              <a:t>to freedom of thought</a:t>
            </a:r>
          </a:p>
          <a:p>
            <a:pPr marL="1371600" lvl="2" indent="-457200">
              <a:buFont typeface="Arial"/>
              <a:buChar char="•"/>
            </a:pPr>
            <a:r>
              <a:rPr lang="en-US" sz="2600" dirty="0" smtClean="0">
                <a:latin typeface="Bookman Old Style"/>
                <a:cs typeface="Bookman Old Style"/>
              </a:rPr>
              <a:t>Rights </a:t>
            </a:r>
            <a:r>
              <a:rPr lang="en-US" sz="2600" dirty="0">
                <a:latin typeface="Bookman Old Style"/>
                <a:cs typeface="Bookman Old Style"/>
              </a:rPr>
              <a:t>to freedom of religion</a:t>
            </a:r>
          </a:p>
          <a:p>
            <a:pPr marL="1371600" lvl="2" indent="-457200">
              <a:buFont typeface="Arial"/>
              <a:buChar char="•"/>
            </a:pPr>
            <a:r>
              <a:rPr lang="en-US" sz="2600" dirty="0" smtClean="0">
                <a:latin typeface="Bookman Old Style"/>
                <a:cs typeface="Bookman Old Style"/>
              </a:rPr>
              <a:t>Rights </a:t>
            </a:r>
            <a:r>
              <a:rPr lang="en-US" sz="2600" dirty="0">
                <a:latin typeface="Bookman Old Style"/>
                <a:cs typeface="Bookman Old Style"/>
              </a:rPr>
              <a:t>to freedom of expression</a:t>
            </a:r>
          </a:p>
          <a:p>
            <a:pPr marL="1371600" lvl="2" indent="-457200">
              <a:buFont typeface="Arial"/>
              <a:buChar char="•"/>
            </a:pPr>
            <a:r>
              <a:rPr lang="en-US" sz="2600" dirty="0" smtClean="0">
                <a:latin typeface="Bookman Old Style"/>
                <a:cs typeface="Bookman Old Style"/>
              </a:rPr>
              <a:t>Rights </a:t>
            </a:r>
            <a:r>
              <a:rPr lang="en-US" sz="2600" dirty="0">
                <a:latin typeface="Bookman Old Style"/>
                <a:cs typeface="Bookman Old Style"/>
              </a:rPr>
              <a:t>to peaceably assemble</a:t>
            </a:r>
          </a:p>
          <a:p>
            <a:pPr marL="1371600" lvl="2" indent="-457200">
              <a:buFont typeface="Arial"/>
              <a:buChar char="•"/>
            </a:pPr>
            <a:r>
              <a:rPr lang="en-US" sz="2600" dirty="0" smtClean="0">
                <a:latin typeface="Bookman Old Style"/>
                <a:cs typeface="Bookman Old Style"/>
              </a:rPr>
              <a:t>Rights </a:t>
            </a:r>
            <a:r>
              <a:rPr lang="en-US" sz="2600" dirty="0">
                <a:latin typeface="Bookman Old Style"/>
                <a:cs typeface="Bookman Old Style"/>
              </a:rPr>
              <a:t>to freedom of </a:t>
            </a:r>
            <a:r>
              <a:rPr lang="en-US" sz="2600" dirty="0" smtClean="0">
                <a:latin typeface="Bookman Old Style"/>
                <a:cs typeface="Bookman Old Style"/>
              </a:rPr>
              <a:t>association</a:t>
            </a:r>
          </a:p>
          <a:p>
            <a:pPr marL="1371600" lvl="2" indent="-457200">
              <a:buFont typeface="Arial"/>
              <a:buChar char="•"/>
            </a:pPr>
            <a:r>
              <a:rPr lang="en-US" sz="2600" dirty="0" smtClean="0">
                <a:latin typeface="Bookman Old Style"/>
                <a:cs typeface="Bookman Old Style"/>
              </a:rPr>
              <a:t>Rights to ownership</a:t>
            </a:r>
          </a:p>
          <a:p>
            <a:pPr marL="914400" lvl="1" indent="-457200">
              <a:buFont typeface="Wingdings" charset="2"/>
              <a:buChar char="§"/>
            </a:pPr>
            <a:endParaRPr lang="en-US" sz="2600" dirty="0" smtClean="0">
              <a:latin typeface="Bookman Old Style"/>
              <a:cs typeface="Bookman Old Style"/>
            </a:endParaRPr>
          </a:p>
        </p:txBody>
      </p:sp>
    </p:spTree>
    <p:extLst>
      <p:ext uri="{BB962C8B-B14F-4D97-AF65-F5344CB8AC3E}">
        <p14:creationId xmlns:p14="http://schemas.microsoft.com/office/powerpoint/2010/main" val="206465673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611455" y="353943"/>
            <a:ext cx="6928500" cy="707886"/>
          </a:xfrm>
          <a:prstGeom prst="rect">
            <a:avLst/>
          </a:prstGeom>
          <a:noFill/>
        </p:spPr>
        <p:txBody>
          <a:bodyPr wrap="none" rtlCol="0">
            <a:spAutoFit/>
          </a:bodyPr>
          <a:lstStyle/>
          <a:p>
            <a:r>
              <a:rPr lang="en-US" sz="4000" b="1" dirty="0" smtClean="0">
                <a:latin typeface="Bookman Old Style"/>
                <a:cs typeface="Bookman Old Style"/>
              </a:rPr>
              <a:t>Rights under Private Law</a:t>
            </a:r>
            <a:endParaRPr lang="en-US" sz="4000" b="1" dirty="0">
              <a:latin typeface="Bookman Old Style"/>
              <a:cs typeface="Bookman Old Style"/>
            </a:endParaRPr>
          </a:p>
        </p:txBody>
      </p:sp>
      <p:sp>
        <p:nvSpPr>
          <p:cNvPr id="6" name="TextBox 5"/>
          <p:cNvSpPr txBox="1"/>
          <p:nvPr/>
        </p:nvSpPr>
        <p:spPr>
          <a:xfrm>
            <a:off x="348876" y="1521286"/>
            <a:ext cx="8331122" cy="5293757"/>
          </a:xfrm>
          <a:prstGeom prst="rect">
            <a:avLst/>
          </a:prstGeom>
          <a:noFill/>
        </p:spPr>
        <p:txBody>
          <a:bodyPr wrap="square" rtlCol="0">
            <a:spAutoFit/>
          </a:bodyPr>
          <a:lstStyle/>
          <a:p>
            <a:r>
              <a:rPr lang="en-US" sz="2600" b="1" dirty="0" smtClean="0">
                <a:latin typeface="Bookman Old Style"/>
                <a:cs typeface="Bookman Old Style"/>
              </a:rPr>
              <a:t>Classification of Private Law Rights</a:t>
            </a:r>
            <a:endParaRPr lang="en-US" sz="2600" dirty="0" smtClean="0">
              <a:latin typeface="Bookman Old Style"/>
              <a:cs typeface="Bookman Old Style"/>
            </a:endParaRPr>
          </a:p>
          <a:p>
            <a:r>
              <a:rPr lang="en-US" sz="2600" b="1" dirty="0">
                <a:latin typeface="Bookman Old Style"/>
                <a:cs typeface="Bookman Old Style"/>
              </a:rPr>
              <a:t>	</a:t>
            </a:r>
            <a:r>
              <a:rPr lang="en-US" sz="2600" dirty="0" smtClean="0">
                <a:latin typeface="Bookman Old Style"/>
                <a:cs typeface="Bookman Old Style"/>
              </a:rPr>
              <a:t>The classification of private law rights varies depending on the criterion employed. Different criteria give different classifications. </a:t>
            </a:r>
          </a:p>
          <a:p>
            <a:endParaRPr lang="en-US" sz="2600" dirty="0">
              <a:latin typeface="Bookman Old Style"/>
              <a:cs typeface="Bookman Old Style"/>
            </a:endParaRPr>
          </a:p>
          <a:p>
            <a:r>
              <a:rPr lang="en-US" sz="2600" b="1" dirty="0" smtClean="0">
                <a:latin typeface="Bookman Old Style"/>
                <a:cs typeface="Bookman Old Style"/>
              </a:rPr>
              <a:t>Basic Classifications</a:t>
            </a:r>
            <a:endParaRPr lang="en-US" sz="2600" dirty="0" smtClean="0">
              <a:latin typeface="Bookman Old Style"/>
              <a:cs typeface="Bookman Old Style"/>
            </a:endParaRPr>
          </a:p>
          <a:p>
            <a:pPr marL="914400" lvl="1" indent="-457200">
              <a:buFont typeface="Arial"/>
              <a:buChar char="•"/>
            </a:pPr>
            <a:r>
              <a:rPr lang="en-US" sz="2600" dirty="0" smtClean="0">
                <a:latin typeface="Bookman Old Style"/>
                <a:cs typeface="Bookman Old Style"/>
              </a:rPr>
              <a:t>Classification by the subject matter protected by the rights</a:t>
            </a:r>
          </a:p>
          <a:p>
            <a:pPr marL="914400" lvl="1" indent="-457200">
              <a:buFont typeface="Arial"/>
              <a:buChar char="•"/>
            </a:pPr>
            <a:r>
              <a:rPr lang="en-US" sz="2600" dirty="0" smtClean="0">
                <a:latin typeface="Bookman Old Style"/>
                <a:cs typeface="Bookman Old Style"/>
              </a:rPr>
              <a:t>Classification by the person who has a duty to respect the rights</a:t>
            </a:r>
          </a:p>
          <a:p>
            <a:pPr marL="914400" lvl="1" indent="-457200">
              <a:buFont typeface="Arial"/>
              <a:buChar char="•"/>
            </a:pPr>
            <a:r>
              <a:rPr lang="en-US" sz="2600" dirty="0" smtClean="0">
                <a:latin typeface="Bookman Old Style"/>
                <a:cs typeface="Bookman Old Style"/>
              </a:rPr>
              <a:t>Classification by the enforcement of the rights</a:t>
            </a:r>
          </a:p>
          <a:p>
            <a:pPr marL="914400" lvl="1" indent="-457200">
              <a:buFont typeface="Wingdings" charset="2"/>
              <a:buChar char="§"/>
            </a:pPr>
            <a:endParaRPr lang="en-US" sz="2600" dirty="0" smtClean="0">
              <a:latin typeface="Bookman Old Style"/>
              <a:cs typeface="Bookman Old Style"/>
            </a:endParaRPr>
          </a:p>
        </p:txBody>
      </p:sp>
    </p:spTree>
    <p:extLst>
      <p:ext uri="{BB962C8B-B14F-4D97-AF65-F5344CB8AC3E}">
        <p14:creationId xmlns:p14="http://schemas.microsoft.com/office/powerpoint/2010/main" val="201283208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305997" y="0"/>
            <a:ext cx="7825818" cy="1261884"/>
          </a:xfrm>
          <a:prstGeom prst="rect">
            <a:avLst/>
          </a:prstGeom>
          <a:noFill/>
        </p:spPr>
        <p:txBody>
          <a:bodyPr wrap="none" rtlCol="0">
            <a:spAutoFit/>
          </a:bodyPr>
          <a:lstStyle/>
          <a:p>
            <a:r>
              <a:rPr lang="en-US" sz="3800" b="1" dirty="0" smtClean="0">
                <a:latin typeface="Bookman Old Style"/>
                <a:cs typeface="Bookman Old Style"/>
              </a:rPr>
              <a:t>Classification by the Subject</a:t>
            </a:r>
            <a:br>
              <a:rPr lang="en-US" sz="3800" b="1" dirty="0" smtClean="0">
                <a:latin typeface="Bookman Old Style"/>
                <a:cs typeface="Bookman Old Style"/>
              </a:rPr>
            </a:br>
            <a:r>
              <a:rPr lang="en-US" sz="3800" b="1" dirty="0" smtClean="0">
                <a:latin typeface="Bookman Old Style"/>
                <a:cs typeface="Bookman Old Style"/>
              </a:rPr>
              <a:t>Matter Protected by the Right</a:t>
            </a:r>
            <a:endParaRPr lang="en-US" sz="3800" b="1" dirty="0">
              <a:latin typeface="Bookman Old Style"/>
              <a:cs typeface="Bookman Old Style"/>
            </a:endParaRPr>
          </a:p>
        </p:txBody>
      </p:sp>
      <p:sp>
        <p:nvSpPr>
          <p:cNvPr id="6" name="TextBox 5"/>
          <p:cNvSpPr txBox="1"/>
          <p:nvPr/>
        </p:nvSpPr>
        <p:spPr>
          <a:xfrm>
            <a:off x="348876" y="1521286"/>
            <a:ext cx="8331122" cy="5293757"/>
          </a:xfrm>
          <a:prstGeom prst="rect">
            <a:avLst/>
          </a:prstGeom>
          <a:noFill/>
        </p:spPr>
        <p:txBody>
          <a:bodyPr wrap="square" rtlCol="0">
            <a:spAutoFit/>
          </a:bodyPr>
          <a:lstStyle/>
          <a:p>
            <a:pPr marL="514350" indent="-514350">
              <a:buAutoNum type="arabicPeriod"/>
            </a:pPr>
            <a:r>
              <a:rPr lang="en-US" sz="2600" b="1" dirty="0" smtClean="0">
                <a:latin typeface="Bookman Old Style"/>
                <a:cs typeface="Bookman Old Style"/>
              </a:rPr>
              <a:t>Rights related to things</a:t>
            </a:r>
          </a:p>
          <a:p>
            <a:pPr marL="971550" lvl="1" indent="-514350">
              <a:buAutoNum type="arabicPeriod"/>
            </a:pPr>
            <a:r>
              <a:rPr lang="en-US" sz="2600" dirty="0" smtClean="0">
                <a:latin typeface="Bookman Old Style"/>
                <a:cs typeface="Bookman Old Style"/>
              </a:rPr>
              <a:t>Real rights (rights </a:t>
            </a:r>
            <a:r>
              <a:rPr lang="en-US" sz="2600" i="1" dirty="0" smtClean="0">
                <a:latin typeface="Bookman Old Style"/>
                <a:cs typeface="Bookman Old Style"/>
              </a:rPr>
              <a:t>in rem</a:t>
            </a:r>
            <a:r>
              <a:rPr lang="en-US" sz="2600" dirty="0" smtClean="0">
                <a:latin typeface="Bookman Old Style"/>
                <a:cs typeface="Bookman Old Style"/>
              </a:rPr>
              <a:t>)</a:t>
            </a:r>
            <a:endParaRPr lang="en-US" sz="2600" i="1" dirty="0" smtClean="0">
              <a:latin typeface="Bookman Old Style"/>
              <a:cs typeface="Bookman Old Style"/>
            </a:endParaRPr>
          </a:p>
          <a:p>
            <a:pPr marL="1428750" lvl="2" indent="-514350">
              <a:buFont typeface="+mj-lt"/>
              <a:buAutoNum type="alphaLcPeriod"/>
            </a:pPr>
            <a:r>
              <a:rPr lang="en-US" sz="2600" dirty="0" smtClean="0">
                <a:latin typeface="Bookman Old Style"/>
                <a:cs typeface="Bookman Old Style"/>
              </a:rPr>
              <a:t>Absolute real right – ownership</a:t>
            </a:r>
            <a:endParaRPr lang="en-US" sz="2600" dirty="0">
              <a:latin typeface="Bookman Old Style"/>
              <a:cs typeface="Bookman Old Style"/>
            </a:endParaRPr>
          </a:p>
          <a:p>
            <a:pPr marL="1428750" lvl="2" indent="-514350">
              <a:buFont typeface="+mj-lt"/>
              <a:buAutoNum type="alphaLcPeriod"/>
            </a:pPr>
            <a:r>
              <a:rPr lang="en-US" sz="2600" dirty="0" smtClean="0">
                <a:latin typeface="Bookman Old Style"/>
                <a:cs typeface="Bookman Old Style"/>
              </a:rPr>
              <a:t>Limited real right - habitation, superficies, servitude, usufruct </a:t>
            </a:r>
            <a:r>
              <a:rPr lang="en-US" sz="2600" dirty="0" err="1" smtClean="0">
                <a:latin typeface="Bookman Old Style"/>
                <a:cs typeface="Bookman Old Style"/>
              </a:rPr>
              <a:t>etc</a:t>
            </a:r>
            <a:r>
              <a:rPr lang="en-US" sz="2600" dirty="0" smtClean="0">
                <a:latin typeface="Bookman Old Style"/>
                <a:cs typeface="Bookman Old Style"/>
              </a:rPr>
              <a:t> </a:t>
            </a:r>
          </a:p>
          <a:p>
            <a:pPr marL="971550" lvl="1" indent="-514350">
              <a:buAutoNum type="arabicPeriod"/>
            </a:pPr>
            <a:r>
              <a:rPr lang="en-US" sz="2600" dirty="0" smtClean="0">
                <a:latin typeface="Bookman Old Style"/>
                <a:cs typeface="Bookman Old Style"/>
              </a:rPr>
              <a:t>Concession</a:t>
            </a:r>
          </a:p>
          <a:p>
            <a:pPr marL="971550" lvl="1" indent="-514350">
              <a:buAutoNum type="arabicPeriod"/>
            </a:pPr>
            <a:r>
              <a:rPr lang="en-US" sz="2600" dirty="0" smtClean="0">
                <a:latin typeface="Bookman Old Style"/>
                <a:cs typeface="Bookman Old Style"/>
              </a:rPr>
              <a:t>Intangible assets (especially IP rights)</a:t>
            </a:r>
          </a:p>
          <a:p>
            <a:pPr marL="971550" lvl="1" indent="-514350">
              <a:buAutoNum type="arabicPeriod"/>
            </a:pPr>
            <a:r>
              <a:rPr lang="en-US" sz="2600" dirty="0" smtClean="0">
                <a:latin typeface="Bookman Old Style"/>
                <a:cs typeface="Bookman Old Style"/>
              </a:rPr>
              <a:t>Obligatory rights (rights </a:t>
            </a:r>
            <a:r>
              <a:rPr lang="en-US" sz="2600" i="1" dirty="0" smtClean="0">
                <a:latin typeface="Bookman Old Style"/>
                <a:cs typeface="Bookman Old Style"/>
              </a:rPr>
              <a:t>in </a:t>
            </a:r>
            <a:r>
              <a:rPr lang="en-US" sz="2600" i="1" dirty="0" err="1" smtClean="0">
                <a:latin typeface="Bookman Old Style"/>
                <a:cs typeface="Bookman Old Style"/>
              </a:rPr>
              <a:t>personam</a:t>
            </a:r>
            <a:r>
              <a:rPr lang="en-US" sz="2600" dirty="0" smtClean="0">
                <a:latin typeface="Bookman Old Style"/>
                <a:cs typeface="Bookman Old Style"/>
              </a:rPr>
              <a:t>)</a:t>
            </a:r>
          </a:p>
          <a:p>
            <a:pPr marL="514350" indent="-514350">
              <a:buAutoNum type="arabicPeriod"/>
            </a:pPr>
            <a:r>
              <a:rPr lang="en-US" sz="2600" b="1" dirty="0" smtClean="0">
                <a:latin typeface="Bookman Old Style"/>
                <a:cs typeface="Bookman Old Style"/>
              </a:rPr>
              <a:t>Rights related to persons</a:t>
            </a:r>
          </a:p>
          <a:p>
            <a:pPr marL="971550" lvl="1" indent="-514350">
              <a:buAutoNum type="arabicPeriod"/>
            </a:pPr>
            <a:r>
              <a:rPr lang="en-US" sz="2600" dirty="0" smtClean="0">
                <a:latin typeface="Bookman Old Style"/>
                <a:cs typeface="Bookman Old Style"/>
              </a:rPr>
              <a:t>Rights to life</a:t>
            </a:r>
          </a:p>
          <a:p>
            <a:pPr marL="971550" lvl="1" indent="-514350">
              <a:buAutoNum type="arabicPeriod"/>
            </a:pPr>
            <a:r>
              <a:rPr lang="en-US" sz="2600" dirty="0" smtClean="0">
                <a:latin typeface="Bookman Old Style"/>
                <a:cs typeface="Bookman Old Style"/>
              </a:rPr>
              <a:t>Rights arising from status</a:t>
            </a:r>
          </a:p>
          <a:p>
            <a:pPr marL="971550" lvl="1" indent="-514350">
              <a:buAutoNum type="arabicPeriod"/>
            </a:pPr>
            <a:endParaRPr lang="en-US" sz="2600" dirty="0" smtClean="0">
              <a:latin typeface="Bookman Old Style"/>
              <a:cs typeface="Bookman Old Style"/>
            </a:endParaRPr>
          </a:p>
          <a:p>
            <a:pPr marL="514350" indent="-514350">
              <a:buAutoNum type="arabicPeriod"/>
            </a:pPr>
            <a:endParaRPr lang="en-US" sz="2600" dirty="0" smtClean="0">
              <a:latin typeface="Bookman Old Style"/>
              <a:cs typeface="Bookman Old Style"/>
            </a:endParaRPr>
          </a:p>
        </p:txBody>
      </p:sp>
    </p:spTree>
    <p:extLst>
      <p:ext uri="{BB962C8B-B14F-4D97-AF65-F5344CB8AC3E}">
        <p14:creationId xmlns:p14="http://schemas.microsoft.com/office/powerpoint/2010/main" val="90850065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305997" y="0"/>
            <a:ext cx="7784503" cy="1077218"/>
          </a:xfrm>
          <a:prstGeom prst="rect">
            <a:avLst/>
          </a:prstGeom>
          <a:noFill/>
        </p:spPr>
        <p:txBody>
          <a:bodyPr wrap="none" rtlCol="0">
            <a:spAutoFit/>
          </a:bodyPr>
          <a:lstStyle/>
          <a:p>
            <a:r>
              <a:rPr lang="en-US" sz="3200" b="1" dirty="0" smtClean="0">
                <a:latin typeface="Bookman Old Style"/>
                <a:cs typeface="Bookman Old Style"/>
              </a:rPr>
              <a:t>Classification by the Person</a:t>
            </a:r>
            <a:br>
              <a:rPr lang="en-US" sz="3200" b="1" dirty="0" smtClean="0">
                <a:latin typeface="Bookman Old Style"/>
                <a:cs typeface="Bookman Old Style"/>
              </a:rPr>
            </a:br>
            <a:r>
              <a:rPr lang="en-US" sz="3200" b="1" dirty="0" smtClean="0">
                <a:latin typeface="Bookman Old Style"/>
                <a:cs typeface="Bookman Old Style"/>
              </a:rPr>
              <a:t>Who Has Duty to Respect the Right</a:t>
            </a:r>
            <a:endParaRPr lang="en-US" sz="3200" b="1" dirty="0">
              <a:latin typeface="Bookman Old Style"/>
              <a:cs typeface="Bookman Old Style"/>
            </a:endParaRPr>
          </a:p>
        </p:txBody>
      </p:sp>
      <p:sp>
        <p:nvSpPr>
          <p:cNvPr id="6" name="TextBox 5"/>
          <p:cNvSpPr txBox="1"/>
          <p:nvPr/>
        </p:nvSpPr>
        <p:spPr>
          <a:xfrm>
            <a:off x="348876" y="1521286"/>
            <a:ext cx="8331122" cy="5293757"/>
          </a:xfrm>
          <a:prstGeom prst="rect">
            <a:avLst/>
          </a:prstGeom>
          <a:noFill/>
        </p:spPr>
        <p:txBody>
          <a:bodyPr wrap="square" rtlCol="0">
            <a:spAutoFit/>
          </a:bodyPr>
          <a:lstStyle/>
          <a:p>
            <a:pPr marL="514350" indent="-514350">
              <a:buAutoNum type="arabicPeriod"/>
            </a:pPr>
            <a:r>
              <a:rPr lang="en-US" sz="2600" b="1" dirty="0" smtClean="0">
                <a:latin typeface="Bookman Old Style"/>
                <a:cs typeface="Bookman Old Style"/>
              </a:rPr>
              <a:t>Absolute right</a:t>
            </a:r>
          </a:p>
          <a:p>
            <a:pPr marL="514350" indent="-514350">
              <a:buAutoNum type="arabicPeriod"/>
            </a:pPr>
            <a:r>
              <a:rPr lang="en-US" sz="2600" b="1" dirty="0" smtClean="0">
                <a:latin typeface="Bookman Old Style"/>
                <a:cs typeface="Bookman Old Style"/>
              </a:rPr>
              <a:t>Relative right</a:t>
            </a:r>
          </a:p>
          <a:p>
            <a:pPr marL="514350" indent="-514350">
              <a:buAutoNum type="arabicPeriod"/>
            </a:pPr>
            <a:endParaRPr lang="en-US" sz="2600" b="1" dirty="0">
              <a:latin typeface="Bookman Old Style"/>
              <a:cs typeface="Bookman Old Style"/>
            </a:endParaRPr>
          </a:p>
          <a:p>
            <a:pPr marL="514350" indent="-514350">
              <a:buAutoNum type="arabicPeriod"/>
            </a:pPr>
            <a:endParaRPr lang="en-US" sz="2600" b="1" dirty="0" smtClean="0">
              <a:latin typeface="Bookman Old Style"/>
              <a:cs typeface="Bookman Old Style"/>
            </a:endParaRPr>
          </a:p>
          <a:p>
            <a:r>
              <a:rPr lang="en-US" sz="2600" dirty="0">
                <a:solidFill>
                  <a:prstClr val="black"/>
                </a:solidFill>
                <a:latin typeface="Bookman Old Style"/>
                <a:cs typeface="Bookman Old Style"/>
              </a:rPr>
              <a:t>Are they absolute or relative right?</a:t>
            </a:r>
          </a:p>
          <a:p>
            <a:pPr marL="514350" indent="-514350">
              <a:buFontTx/>
              <a:buAutoNum type="alphaLcPeriod"/>
            </a:pPr>
            <a:r>
              <a:rPr lang="en-US" sz="2600" dirty="0">
                <a:solidFill>
                  <a:prstClr val="black"/>
                </a:solidFill>
                <a:latin typeface="Bookman Old Style"/>
                <a:cs typeface="Bookman Old Style"/>
              </a:rPr>
              <a:t>Real rights</a:t>
            </a:r>
          </a:p>
          <a:p>
            <a:pPr marL="514350" indent="-514350">
              <a:buFontTx/>
              <a:buAutoNum type="alphaLcPeriod"/>
            </a:pPr>
            <a:r>
              <a:rPr lang="en-US" sz="2600" dirty="0">
                <a:solidFill>
                  <a:prstClr val="black"/>
                </a:solidFill>
                <a:latin typeface="Bookman Old Style"/>
                <a:cs typeface="Bookman Old Style"/>
              </a:rPr>
              <a:t>Intangible rights</a:t>
            </a:r>
          </a:p>
          <a:p>
            <a:pPr marL="514350" indent="-514350">
              <a:buFontTx/>
              <a:buAutoNum type="alphaLcPeriod"/>
            </a:pPr>
            <a:r>
              <a:rPr lang="en-US" sz="2600" dirty="0">
                <a:solidFill>
                  <a:prstClr val="black"/>
                </a:solidFill>
                <a:latin typeface="Bookman Old Style"/>
                <a:cs typeface="Bookman Old Style"/>
              </a:rPr>
              <a:t>Obligatory rights</a:t>
            </a:r>
          </a:p>
          <a:p>
            <a:pPr marL="514350" indent="-514350">
              <a:buFontTx/>
              <a:buAutoNum type="alphaLcPeriod"/>
            </a:pPr>
            <a:r>
              <a:rPr lang="en-US" sz="2600" dirty="0">
                <a:solidFill>
                  <a:prstClr val="black"/>
                </a:solidFill>
                <a:latin typeface="Bookman Old Style"/>
                <a:cs typeface="Bookman Old Style"/>
              </a:rPr>
              <a:t>Right to life</a:t>
            </a:r>
          </a:p>
          <a:p>
            <a:pPr marL="514350" indent="-514350">
              <a:buFontTx/>
              <a:buAutoNum type="alphaLcPeriod"/>
            </a:pPr>
            <a:r>
              <a:rPr lang="en-US" sz="2600" dirty="0">
                <a:solidFill>
                  <a:prstClr val="black"/>
                </a:solidFill>
                <a:latin typeface="Bookman Old Style"/>
                <a:cs typeface="Bookman Old Style"/>
              </a:rPr>
              <a:t>Right arising from status</a:t>
            </a:r>
          </a:p>
          <a:p>
            <a:pPr marL="514350" indent="-514350">
              <a:buAutoNum type="arabicPeriod"/>
            </a:pPr>
            <a:endParaRPr lang="en-US" sz="2600" b="1" dirty="0" smtClean="0">
              <a:latin typeface="Bookman Old Style"/>
              <a:cs typeface="Bookman Old Style"/>
            </a:endParaRPr>
          </a:p>
          <a:p>
            <a:r>
              <a:rPr lang="en-US" sz="2600" dirty="0" smtClean="0">
                <a:latin typeface="Bookman Old Style"/>
                <a:cs typeface="Bookman Old Style"/>
              </a:rPr>
              <a:t>	</a:t>
            </a:r>
          </a:p>
          <a:p>
            <a:pPr marL="514350" indent="-514350">
              <a:buAutoNum type="arabicPeriod"/>
            </a:pPr>
            <a:endParaRPr lang="en-US" sz="2600" dirty="0" smtClean="0">
              <a:latin typeface="Bookman Old Style"/>
              <a:cs typeface="Bookman Old Style"/>
            </a:endParaRPr>
          </a:p>
        </p:txBody>
      </p:sp>
    </p:spTree>
    <p:extLst>
      <p:ext uri="{BB962C8B-B14F-4D97-AF65-F5344CB8AC3E}">
        <p14:creationId xmlns:p14="http://schemas.microsoft.com/office/powerpoint/2010/main" val="83578938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305997" y="0"/>
            <a:ext cx="7481134" cy="1077218"/>
          </a:xfrm>
          <a:prstGeom prst="rect">
            <a:avLst/>
          </a:prstGeom>
          <a:noFill/>
        </p:spPr>
        <p:txBody>
          <a:bodyPr wrap="none" rtlCol="0">
            <a:spAutoFit/>
          </a:bodyPr>
          <a:lstStyle/>
          <a:p>
            <a:r>
              <a:rPr lang="en-US" sz="3200" b="1" dirty="0" smtClean="0">
                <a:latin typeface="Bookman Old Style"/>
                <a:cs typeface="Bookman Old Style"/>
              </a:rPr>
              <a:t>Classification by the Enforcement</a:t>
            </a:r>
            <a:br>
              <a:rPr lang="en-US" sz="3200" b="1" dirty="0" smtClean="0">
                <a:latin typeface="Bookman Old Style"/>
                <a:cs typeface="Bookman Old Style"/>
              </a:rPr>
            </a:br>
            <a:r>
              <a:rPr lang="en-US" sz="3200" b="1" dirty="0" smtClean="0">
                <a:latin typeface="Bookman Old Style"/>
                <a:cs typeface="Bookman Old Style"/>
              </a:rPr>
              <a:t>of the Right</a:t>
            </a:r>
            <a:endParaRPr lang="en-US" sz="3200" b="1" dirty="0">
              <a:latin typeface="Bookman Old Style"/>
              <a:cs typeface="Bookman Old Style"/>
            </a:endParaRPr>
          </a:p>
        </p:txBody>
      </p:sp>
      <p:sp>
        <p:nvSpPr>
          <p:cNvPr id="6" name="TextBox 5"/>
          <p:cNvSpPr txBox="1"/>
          <p:nvPr/>
        </p:nvSpPr>
        <p:spPr>
          <a:xfrm>
            <a:off x="348876" y="1521286"/>
            <a:ext cx="8331122" cy="5693866"/>
          </a:xfrm>
          <a:prstGeom prst="rect">
            <a:avLst/>
          </a:prstGeom>
          <a:noFill/>
        </p:spPr>
        <p:txBody>
          <a:bodyPr wrap="square" rtlCol="0">
            <a:spAutoFit/>
          </a:bodyPr>
          <a:lstStyle/>
          <a:p>
            <a:pPr marL="514350" indent="-514350">
              <a:buAutoNum type="arabicPeriod"/>
            </a:pPr>
            <a:r>
              <a:rPr lang="en-US" sz="2600" dirty="0" smtClean="0">
                <a:latin typeface="Bookman Old Style"/>
                <a:cs typeface="Bookman Old Style"/>
              </a:rPr>
              <a:t>Self-enforcing, including self-defense</a:t>
            </a:r>
            <a:endParaRPr lang="en-US" sz="2600" b="1" dirty="0" smtClean="0">
              <a:latin typeface="Bookman Old Style"/>
              <a:cs typeface="Bookman Old Style"/>
            </a:endParaRPr>
          </a:p>
          <a:p>
            <a:pPr marL="514350" indent="-514350">
              <a:buAutoNum type="arabicPeriod"/>
            </a:pPr>
            <a:r>
              <a:rPr lang="en-US" sz="2600" dirty="0" smtClean="0">
                <a:latin typeface="Bookman Old Style"/>
                <a:cs typeface="Bookman Old Style"/>
              </a:rPr>
              <a:t>Claim</a:t>
            </a:r>
          </a:p>
          <a:p>
            <a:pPr marL="514350" indent="-514350">
              <a:buAutoNum type="arabicPeriod"/>
            </a:pPr>
            <a:r>
              <a:rPr lang="en-US" sz="2600" dirty="0" smtClean="0">
                <a:latin typeface="Bookman Old Style"/>
                <a:cs typeface="Bookman Old Style"/>
              </a:rPr>
              <a:t>Refusal </a:t>
            </a:r>
          </a:p>
          <a:p>
            <a:pPr marL="514350" indent="-514350">
              <a:buAutoNum type="arabicPeriod"/>
            </a:pPr>
            <a:r>
              <a:rPr lang="en-US" sz="2600" dirty="0" smtClean="0">
                <a:latin typeface="Bookman Old Style"/>
                <a:cs typeface="Bookman Old Style"/>
              </a:rPr>
              <a:t>Nullification </a:t>
            </a:r>
          </a:p>
          <a:p>
            <a:endParaRPr lang="en-US" sz="2600" dirty="0">
              <a:latin typeface="Bookman Old Style"/>
              <a:cs typeface="Bookman Old Style"/>
            </a:endParaRPr>
          </a:p>
          <a:p>
            <a:r>
              <a:rPr lang="en-US" sz="2600" dirty="0" smtClean="0">
                <a:latin typeface="Bookman Old Style"/>
                <a:cs typeface="Bookman Old Style"/>
              </a:rPr>
              <a:t>Do the following rights constitute the right to self-enforcing?</a:t>
            </a:r>
          </a:p>
          <a:p>
            <a:pPr marL="514350" indent="-514350">
              <a:buAutoNum type="alphaLcPeriod"/>
            </a:pPr>
            <a:r>
              <a:rPr lang="en-US" sz="2600" dirty="0" smtClean="0">
                <a:latin typeface="Bookman Old Style"/>
                <a:cs typeface="Bookman Old Style"/>
              </a:rPr>
              <a:t>Real rights</a:t>
            </a:r>
          </a:p>
          <a:p>
            <a:pPr marL="514350" indent="-514350">
              <a:buAutoNum type="alphaLcPeriod"/>
            </a:pPr>
            <a:r>
              <a:rPr lang="en-US" sz="2600" dirty="0" smtClean="0">
                <a:latin typeface="Bookman Old Style"/>
                <a:cs typeface="Bookman Old Style"/>
              </a:rPr>
              <a:t>Concession</a:t>
            </a:r>
          </a:p>
          <a:p>
            <a:pPr marL="514350" indent="-514350">
              <a:buAutoNum type="alphaLcPeriod"/>
            </a:pPr>
            <a:r>
              <a:rPr lang="en-US" sz="2600" dirty="0" smtClean="0">
                <a:latin typeface="Bookman Old Style"/>
                <a:cs typeface="Bookman Old Style"/>
              </a:rPr>
              <a:t>Intangible rights</a:t>
            </a:r>
          </a:p>
          <a:p>
            <a:pPr marL="514350" indent="-514350">
              <a:buAutoNum type="alphaLcPeriod"/>
            </a:pPr>
            <a:r>
              <a:rPr lang="en-US" sz="2600" dirty="0" smtClean="0">
                <a:latin typeface="Bookman Old Style"/>
                <a:cs typeface="Bookman Old Style"/>
              </a:rPr>
              <a:t>Obligatory rights</a:t>
            </a:r>
          </a:p>
          <a:p>
            <a:pPr marL="514350" indent="-514350">
              <a:buAutoNum type="alphaLcPeriod"/>
            </a:pPr>
            <a:r>
              <a:rPr lang="en-US" sz="2600" dirty="0" smtClean="0">
                <a:latin typeface="Bookman Old Style"/>
                <a:cs typeface="Bookman Old Style"/>
              </a:rPr>
              <a:t>Right to life</a:t>
            </a:r>
          </a:p>
          <a:p>
            <a:pPr marL="514350" indent="-514350">
              <a:buAutoNum type="alphaLcPeriod"/>
            </a:pPr>
            <a:r>
              <a:rPr lang="en-US" sz="2600" dirty="0" smtClean="0">
                <a:latin typeface="Bookman Old Style"/>
                <a:cs typeface="Bookman Old Style"/>
              </a:rPr>
              <a:t>Right arising from status</a:t>
            </a:r>
          </a:p>
          <a:p>
            <a:pPr marL="514350" indent="-514350">
              <a:buAutoNum type="arabicPeriod"/>
            </a:pPr>
            <a:endParaRPr lang="en-US" sz="2600" dirty="0" smtClean="0">
              <a:latin typeface="Bookman Old Style"/>
              <a:cs typeface="Bookman Old Style"/>
            </a:endParaRPr>
          </a:p>
        </p:txBody>
      </p:sp>
    </p:spTree>
    <p:extLst>
      <p:ext uri="{BB962C8B-B14F-4D97-AF65-F5344CB8AC3E}">
        <p14:creationId xmlns:p14="http://schemas.microsoft.com/office/powerpoint/2010/main" val="361014756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482974" y="292388"/>
            <a:ext cx="1990449" cy="584776"/>
          </a:xfrm>
          <a:prstGeom prst="rect">
            <a:avLst/>
          </a:prstGeom>
          <a:noFill/>
        </p:spPr>
        <p:txBody>
          <a:bodyPr wrap="none" rtlCol="0">
            <a:spAutoFit/>
          </a:bodyPr>
          <a:lstStyle/>
          <a:p>
            <a:r>
              <a:rPr lang="en-US" sz="3200" b="1" dirty="0" smtClean="0">
                <a:latin typeface="Bookman Old Style"/>
                <a:cs typeface="Bookman Old Style"/>
              </a:rPr>
              <a:t>Exercise</a:t>
            </a:r>
            <a:endParaRPr lang="en-US" sz="3200" b="1" dirty="0">
              <a:latin typeface="Bookman Old Style"/>
              <a:cs typeface="Bookman Old Style"/>
            </a:endParaRPr>
          </a:p>
        </p:txBody>
      </p:sp>
      <p:sp>
        <p:nvSpPr>
          <p:cNvPr id="6" name="TextBox 5"/>
          <p:cNvSpPr txBox="1"/>
          <p:nvPr/>
        </p:nvSpPr>
        <p:spPr>
          <a:xfrm>
            <a:off x="348876" y="1521286"/>
            <a:ext cx="8331122" cy="3693318"/>
          </a:xfrm>
          <a:prstGeom prst="rect">
            <a:avLst/>
          </a:prstGeom>
          <a:noFill/>
        </p:spPr>
        <p:txBody>
          <a:bodyPr wrap="square" rtlCol="0">
            <a:spAutoFit/>
          </a:bodyPr>
          <a:lstStyle/>
          <a:p>
            <a:r>
              <a:rPr lang="en-US" sz="2600" dirty="0" smtClean="0">
                <a:latin typeface="Bookman Old Style"/>
                <a:cs typeface="Bookman Old Style"/>
              </a:rPr>
              <a:t>A driving negligently hit B, a minor, who was crossing a street. B’s parents had to pay 100,000 THB for this treatment. They would like to sue A to claim damages for such </a:t>
            </a:r>
            <a:r>
              <a:rPr lang="en-US" sz="2600" dirty="0" err="1" smtClean="0">
                <a:latin typeface="Bookman Old Style"/>
                <a:cs typeface="Bookman Old Style"/>
              </a:rPr>
              <a:t>delictual</a:t>
            </a:r>
            <a:r>
              <a:rPr lang="en-US" sz="2600" smtClean="0">
                <a:latin typeface="Bookman Old Style"/>
                <a:cs typeface="Bookman Old Style"/>
              </a:rPr>
              <a:t> act. </a:t>
            </a:r>
            <a:r>
              <a:rPr lang="en-US" sz="2600" dirty="0" smtClean="0">
                <a:latin typeface="Bookman Old Style"/>
                <a:cs typeface="Bookman Old Style"/>
              </a:rPr>
              <a:t>Please answer.</a:t>
            </a:r>
          </a:p>
          <a:p>
            <a:endParaRPr lang="en-US" sz="2600" dirty="0">
              <a:latin typeface="Bookman Old Style"/>
              <a:cs typeface="Bookman Old Style"/>
            </a:endParaRPr>
          </a:p>
          <a:p>
            <a:pPr marL="514350" indent="-514350">
              <a:buAutoNum type="alphaLcPeriod"/>
            </a:pPr>
            <a:r>
              <a:rPr lang="en-US" sz="2600" dirty="0" smtClean="0">
                <a:latin typeface="Bookman Old Style"/>
                <a:cs typeface="Bookman Old Style"/>
              </a:rPr>
              <a:t>What rights of B were violated?</a:t>
            </a:r>
          </a:p>
          <a:p>
            <a:pPr marL="514350" indent="-514350">
              <a:buAutoNum type="alphaLcPeriod"/>
            </a:pPr>
            <a:r>
              <a:rPr lang="en-US" sz="2600" dirty="0" smtClean="0">
                <a:latin typeface="Bookman Old Style"/>
                <a:cs typeface="Bookman Old Style"/>
              </a:rPr>
              <a:t>By suing A, what rights are the parents exercising? </a:t>
            </a:r>
          </a:p>
        </p:txBody>
      </p:sp>
    </p:spTree>
    <p:extLst>
      <p:ext uri="{BB962C8B-B14F-4D97-AF65-F5344CB8AC3E}">
        <p14:creationId xmlns:p14="http://schemas.microsoft.com/office/powerpoint/2010/main" val="41280872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Bookman Old Style" panose="02050604050505020204" pitchFamily="18" charset="0"/>
              </a:rPr>
              <a:t>Exercise</a:t>
            </a:r>
            <a:endParaRPr lang="en-US" b="1" dirty="0">
              <a:latin typeface="Bookman Old Style" panose="02050604050505020204" pitchFamily="18" charset="0"/>
            </a:endParaRPr>
          </a:p>
        </p:txBody>
      </p:sp>
      <p:sp>
        <p:nvSpPr>
          <p:cNvPr id="3" name="Content Placeholder 2"/>
          <p:cNvSpPr>
            <a:spLocks noGrp="1"/>
          </p:cNvSpPr>
          <p:nvPr>
            <p:ph idx="1"/>
          </p:nvPr>
        </p:nvSpPr>
        <p:spPr>
          <a:xfrm>
            <a:off x="457200" y="1600200"/>
            <a:ext cx="8229600" cy="4868694"/>
          </a:xfrm>
        </p:spPr>
        <p:txBody>
          <a:bodyPr>
            <a:normAutofit/>
          </a:bodyPr>
          <a:lstStyle/>
          <a:p>
            <a:pPr algn="l"/>
            <a:endParaRPr lang="en-US" dirty="0" smtClean="0">
              <a:latin typeface="Bookman Old Style" panose="02050604050505020204" pitchFamily="18" charset="0"/>
            </a:endParaRPr>
          </a:p>
          <a:p>
            <a:pPr algn="l"/>
            <a:r>
              <a:rPr lang="en-US" dirty="0" smtClean="0">
                <a:latin typeface="Bookman Old Style" panose="02050604050505020204" pitchFamily="18" charset="0"/>
              </a:rPr>
              <a:t>What is the reason behind customary law?</a:t>
            </a:r>
          </a:p>
          <a:p>
            <a:pPr marL="514350" indent="-514350" algn="l">
              <a:buAutoNum type="alphaUcPeriod"/>
            </a:pPr>
            <a:r>
              <a:rPr lang="en-US" dirty="0" smtClean="0">
                <a:latin typeface="Bookman Old Style" panose="02050604050505020204" pitchFamily="18" charset="0"/>
              </a:rPr>
              <a:t>Moral reason</a:t>
            </a:r>
          </a:p>
          <a:p>
            <a:pPr marL="514350" indent="-514350" algn="l">
              <a:buAutoNum type="alphaUcPeriod"/>
            </a:pPr>
            <a:r>
              <a:rPr lang="en-US" dirty="0" smtClean="0">
                <a:latin typeface="Bookman Old Style" panose="02050604050505020204" pitchFamily="18" charset="0"/>
              </a:rPr>
              <a:t>Traditional reason</a:t>
            </a:r>
          </a:p>
          <a:p>
            <a:pPr marL="514350" indent="-514350" algn="l">
              <a:buAutoNum type="alphaUcPeriod"/>
            </a:pPr>
            <a:r>
              <a:rPr lang="en-US" dirty="0" smtClean="0">
                <a:latin typeface="Bookman Old Style" panose="02050604050505020204" pitchFamily="18" charset="0"/>
              </a:rPr>
              <a:t>Tribal reason</a:t>
            </a:r>
          </a:p>
          <a:p>
            <a:pPr marL="514350" indent="-514350" algn="l">
              <a:buAutoNum type="alphaUcPeriod"/>
            </a:pPr>
            <a:r>
              <a:rPr lang="en-US" dirty="0" smtClean="0">
                <a:latin typeface="Bookman Old Style" panose="02050604050505020204" pitchFamily="18" charset="0"/>
              </a:rPr>
              <a:t>Customarily reason</a:t>
            </a:r>
          </a:p>
        </p:txBody>
      </p:sp>
      <p:sp>
        <p:nvSpPr>
          <p:cNvPr id="4" name="Slide Number Placeholder 3"/>
          <p:cNvSpPr>
            <a:spLocks noGrp="1"/>
          </p:cNvSpPr>
          <p:nvPr>
            <p:ph type="sldNum" sz="quarter" idx="12"/>
          </p:nvPr>
        </p:nvSpPr>
        <p:spPr/>
        <p:txBody>
          <a:bodyPr/>
          <a:lstStyle/>
          <a:p>
            <a:fld id="{AEDAE4D7-47EC-4444-8F74-101BA9C3A3F0}" type="slidenum">
              <a:rPr lang="en-US" smtClean="0"/>
              <a:pPr/>
              <a:t>22</a:t>
            </a:fld>
            <a:endParaRPr lang="en-US"/>
          </a:p>
        </p:txBody>
      </p:sp>
    </p:spTree>
    <p:extLst>
      <p:ext uri="{BB962C8B-B14F-4D97-AF65-F5344CB8AC3E}">
        <p14:creationId xmlns:p14="http://schemas.microsoft.com/office/powerpoint/2010/main" val="29276703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Bookman Old Style" panose="02050604050505020204" pitchFamily="18" charset="0"/>
              </a:rPr>
              <a:t>Exercise</a:t>
            </a:r>
            <a:endParaRPr lang="en-US" b="1" dirty="0">
              <a:latin typeface="Bookman Old Style" panose="02050604050505020204" pitchFamily="18" charset="0"/>
            </a:endParaRPr>
          </a:p>
        </p:txBody>
      </p:sp>
      <p:sp>
        <p:nvSpPr>
          <p:cNvPr id="3" name="Content Placeholder 2"/>
          <p:cNvSpPr>
            <a:spLocks noGrp="1"/>
          </p:cNvSpPr>
          <p:nvPr>
            <p:ph idx="1"/>
          </p:nvPr>
        </p:nvSpPr>
        <p:spPr>
          <a:xfrm>
            <a:off x="457200" y="1600200"/>
            <a:ext cx="8229600" cy="4868694"/>
          </a:xfrm>
        </p:spPr>
        <p:txBody>
          <a:bodyPr>
            <a:normAutofit/>
          </a:bodyPr>
          <a:lstStyle/>
          <a:p>
            <a:pPr algn="l"/>
            <a:endParaRPr lang="en-US" dirty="0" smtClean="0">
              <a:latin typeface="Bookman Old Style" panose="02050604050505020204" pitchFamily="18" charset="0"/>
            </a:endParaRPr>
          </a:p>
          <a:p>
            <a:pPr algn="l"/>
            <a:r>
              <a:rPr lang="en-US" dirty="0" smtClean="0">
                <a:latin typeface="Bookman Old Style" panose="02050604050505020204" pitchFamily="18" charset="0"/>
              </a:rPr>
              <a:t>Are all customs considered to be law?</a:t>
            </a:r>
          </a:p>
          <a:p>
            <a:pPr algn="l"/>
            <a:endParaRPr lang="en-US" dirty="0">
              <a:latin typeface="Bookman Old Style" panose="02050604050505020204" pitchFamily="18" charset="0"/>
            </a:endParaRPr>
          </a:p>
          <a:p>
            <a:pPr algn="l"/>
            <a:r>
              <a:rPr lang="en-US" dirty="0" smtClean="0">
                <a:latin typeface="Bookman Old Style" panose="02050604050505020204" pitchFamily="18" charset="0"/>
              </a:rPr>
              <a:t>YES or NO</a:t>
            </a: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solidFill>
                  <a:prstClr val="black">
                    <a:tint val="75000"/>
                  </a:prstClr>
                </a:solidFill>
              </a:rPr>
              <a:pPr/>
              <a:t>23</a:t>
            </a:fld>
            <a:endParaRPr lang="en-US">
              <a:solidFill>
                <a:prstClr val="black">
                  <a:tint val="75000"/>
                </a:prstClr>
              </a:solidFill>
            </a:endParaRPr>
          </a:p>
        </p:txBody>
      </p:sp>
    </p:spTree>
    <p:extLst>
      <p:ext uri="{BB962C8B-B14F-4D97-AF65-F5344CB8AC3E}">
        <p14:creationId xmlns:p14="http://schemas.microsoft.com/office/powerpoint/2010/main" val="35530179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Bookman Old Style" panose="02050604050505020204" pitchFamily="18" charset="0"/>
              </a:rPr>
              <a:t>Exercise</a:t>
            </a:r>
            <a:endParaRPr lang="en-US" b="1" dirty="0">
              <a:latin typeface="Bookman Old Style" panose="02050604050505020204" pitchFamily="18" charset="0"/>
            </a:endParaRPr>
          </a:p>
        </p:txBody>
      </p:sp>
      <p:sp>
        <p:nvSpPr>
          <p:cNvPr id="3" name="Content Placeholder 2"/>
          <p:cNvSpPr>
            <a:spLocks noGrp="1"/>
          </p:cNvSpPr>
          <p:nvPr>
            <p:ph idx="1"/>
          </p:nvPr>
        </p:nvSpPr>
        <p:spPr>
          <a:xfrm>
            <a:off x="457200" y="1600200"/>
            <a:ext cx="8229600" cy="4868694"/>
          </a:xfrm>
        </p:spPr>
        <p:txBody>
          <a:bodyPr>
            <a:normAutofit/>
          </a:bodyPr>
          <a:lstStyle/>
          <a:p>
            <a:pPr algn="l"/>
            <a:endParaRPr lang="en-US" dirty="0" smtClean="0">
              <a:latin typeface="Bookman Old Style" panose="02050604050505020204" pitchFamily="18" charset="0"/>
            </a:endParaRPr>
          </a:p>
          <a:p>
            <a:pPr algn="l"/>
            <a:r>
              <a:rPr lang="en-US" dirty="0" smtClean="0">
                <a:latin typeface="Bookman Old Style" panose="02050604050505020204" pitchFamily="18" charset="0"/>
              </a:rPr>
              <a:t>Section 4 No person shall establish an entertainment place unless granted a license by a competent official.</a:t>
            </a:r>
            <a:endParaRPr lang="th-TH" dirty="0" smtClean="0">
              <a:latin typeface="Bookman Old Style" panose="02050604050505020204" pitchFamily="18" charset="0"/>
            </a:endParaRPr>
          </a:p>
          <a:p>
            <a:pPr algn="l"/>
            <a:endParaRPr lang="en-US" dirty="0">
              <a:latin typeface="Bookman Old Style" panose="02050604050505020204" pitchFamily="18" charset="0"/>
            </a:endParaRPr>
          </a:p>
          <a:p>
            <a:pPr algn="l"/>
            <a:r>
              <a:rPr lang="en-US" dirty="0" smtClean="0">
                <a:latin typeface="Bookman Old Style" panose="02050604050505020204" pitchFamily="18" charset="0"/>
              </a:rPr>
              <a:t>(Entertainment Place Act B.E. 2509)</a:t>
            </a:r>
          </a:p>
          <a:p>
            <a:pPr algn="l"/>
            <a:endParaRPr lang="en-US" dirty="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solidFill>
                  <a:prstClr val="black">
                    <a:tint val="75000"/>
                  </a:prstClr>
                </a:solidFill>
              </a:rPr>
              <a:pPr/>
              <a:t>24</a:t>
            </a:fld>
            <a:endParaRPr lang="en-US">
              <a:solidFill>
                <a:prstClr val="black">
                  <a:tint val="75000"/>
                </a:prstClr>
              </a:solidFill>
            </a:endParaRPr>
          </a:p>
        </p:txBody>
      </p:sp>
    </p:spTree>
    <p:extLst>
      <p:ext uri="{BB962C8B-B14F-4D97-AF65-F5344CB8AC3E}">
        <p14:creationId xmlns:p14="http://schemas.microsoft.com/office/powerpoint/2010/main" val="12326875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Bookman Old Style" panose="02050604050505020204" pitchFamily="18" charset="0"/>
              </a:rPr>
              <a:t>Exercise</a:t>
            </a:r>
            <a:endParaRPr lang="en-US" b="1" dirty="0">
              <a:latin typeface="Bookman Old Style" panose="02050604050505020204" pitchFamily="18" charset="0"/>
            </a:endParaRPr>
          </a:p>
        </p:txBody>
      </p:sp>
      <p:sp>
        <p:nvSpPr>
          <p:cNvPr id="3" name="Content Placeholder 2"/>
          <p:cNvSpPr>
            <a:spLocks noGrp="1"/>
          </p:cNvSpPr>
          <p:nvPr>
            <p:ph idx="1"/>
          </p:nvPr>
        </p:nvSpPr>
        <p:spPr>
          <a:xfrm>
            <a:off x="457200" y="1600200"/>
            <a:ext cx="8229600" cy="4868694"/>
          </a:xfrm>
        </p:spPr>
        <p:txBody>
          <a:bodyPr>
            <a:normAutofit/>
          </a:bodyPr>
          <a:lstStyle/>
          <a:p>
            <a:pPr algn="l"/>
            <a:endParaRPr lang="en-US" dirty="0" smtClean="0">
              <a:latin typeface="Bookman Old Style" panose="02050604050505020204" pitchFamily="18" charset="0"/>
            </a:endParaRPr>
          </a:p>
          <a:p>
            <a:pPr algn="l"/>
            <a:r>
              <a:rPr lang="en-US" dirty="0" smtClean="0">
                <a:latin typeface="Bookman Old Style" panose="02050604050505020204" pitchFamily="18" charset="0"/>
              </a:rPr>
              <a:t>Section 1382 TCCC Where a person has, for an uninterrupted period of ten years in case of an immovable, </a:t>
            </a:r>
            <a:r>
              <a:rPr lang="en-US" dirty="0">
                <a:latin typeface="Bookman Old Style" panose="02050604050505020204" pitchFamily="18" charset="0"/>
              </a:rPr>
              <a:t>o</a:t>
            </a:r>
            <a:r>
              <a:rPr lang="en-US" dirty="0" smtClean="0">
                <a:latin typeface="Bookman Old Style" panose="02050604050505020204" pitchFamily="18" charset="0"/>
              </a:rPr>
              <a:t>r five years in case of a movable, peacefully and openly possessed a property belonging to another, with the intention to be its owner, he acquires the ownership of it. </a:t>
            </a:r>
          </a:p>
          <a:p>
            <a:pPr algn="l"/>
            <a:endParaRPr lang="en-US" dirty="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solidFill>
                  <a:prstClr val="black">
                    <a:tint val="75000"/>
                  </a:prstClr>
                </a:solidFill>
              </a:rPr>
              <a:pPr/>
              <a:t>25</a:t>
            </a:fld>
            <a:endParaRPr lang="en-US">
              <a:solidFill>
                <a:prstClr val="black">
                  <a:tint val="75000"/>
                </a:prstClr>
              </a:solidFill>
            </a:endParaRPr>
          </a:p>
        </p:txBody>
      </p:sp>
    </p:spTree>
    <p:extLst>
      <p:ext uri="{BB962C8B-B14F-4D97-AF65-F5344CB8AC3E}">
        <p14:creationId xmlns:p14="http://schemas.microsoft.com/office/powerpoint/2010/main" val="22353448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Bookman Old Style" panose="02050604050505020204" pitchFamily="18" charset="0"/>
              </a:rPr>
              <a:t>Exercise</a:t>
            </a:r>
            <a:endParaRPr lang="en-US" b="1" dirty="0">
              <a:latin typeface="Bookman Old Style" panose="02050604050505020204" pitchFamily="18" charset="0"/>
            </a:endParaRPr>
          </a:p>
        </p:txBody>
      </p:sp>
      <p:sp>
        <p:nvSpPr>
          <p:cNvPr id="3" name="Content Placeholder 2"/>
          <p:cNvSpPr>
            <a:spLocks noGrp="1"/>
          </p:cNvSpPr>
          <p:nvPr>
            <p:ph idx="1"/>
          </p:nvPr>
        </p:nvSpPr>
        <p:spPr>
          <a:xfrm>
            <a:off x="457200" y="1600200"/>
            <a:ext cx="8229600" cy="4868694"/>
          </a:xfrm>
        </p:spPr>
        <p:txBody>
          <a:bodyPr>
            <a:normAutofit/>
          </a:bodyPr>
          <a:lstStyle/>
          <a:p>
            <a:pPr algn="l"/>
            <a:endParaRPr lang="en-US" dirty="0" smtClean="0">
              <a:latin typeface="Bookman Old Style" panose="02050604050505020204" pitchFamily="18" charset="0"/>
            </a:endParaRPr>
          </a:p>
          <a:p>
            <a:pPr algn="l"/>
            <a:r>
              <a:rPr lang="en-US" dirty="0" smtClean="0">
                <a:latin typeface="Bookman Old Style" panose="02050604050505020204" pitchFamily="18" charset="0"/>
              </a:rPr>
              <a:t>Customary law is law which has not been legislated.</a:t>
            </a:r>
          </a:p>
          <a:p>
            <a:pPr algn="l"/>
            <a:endParaRPr lang="en-US" dirty="0" smtClean="0">
              <a:latin typeface="Bookman Old Style" panose="02050604050505020204" pitchFamily="18" charset="0"/>
            </a:endParaRPr>
          </a:p>
          <a:p>
            <a:pPr algn="l"/>
            <a:r>
              <a:rPr lang="en-US" dirty="0" smtClean="0">
                <a:latin typeface="Bookman Old Style" panose="02050604050505020204" pitchFamily="18" charset="0"/>
              </a:rPr>
              <a:t>TRUE or FALSE</a:t>
            </a:r>
          </a:p>
          <a:p>
            <a:pPr algn="l"/>
            <a:endParaRPr lang="en-US" dirty="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solidFill>
                  <a:prstClr val="black">
                    <a:tint val="75000"/>
                  </a:prstClr>
                </a:solidFill>
              </a:rPr>
              <a:pPr/>
              <a:t>26</a:t>
            </a:fld>
            <a:endParaRPr lang="en-US">
              <a:solidFill>
                <a:prstClr val="black">
                  <a:tint val="75000"/>
                </a:prstClr>
              </a:solidFill>
            </a:endParaRPr>
          </a:p>
        </p:txBody>
      </p:sp>
    </p:spTree>
    <p:extLst>
      <p:ext uri="{BB962C8B-B14F-4D97-AF65-F5344CB8AC3E}">
        <p14:creationId xmlns:p14="http://schemas.microsoft.com/office/powerpoint/2010/main" val="31754159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Bookman Old Style" panose="02050604050505020204" pitchFamily="18" charset="0"/>
              </a:rPr>
              <a:t>Exercise</a:t>
            </a:r>
            <a:endParaRPr lang="en-US" b="1" dirty="0">
              <a:latin typeface="Bookman Old Style" panose="02050604050505020204" pitchFamily="18" charset="0"/>
            </a:endParaRPr>
          </a:p>
        </p:txBody>
      </p:sp>
      <p:sp>
        <p:nvSpPr>
          <p:cNvPr id="3" name="Content Placeholder 2"/>
          <p:cNvSpPr>
            <a:spLocks noGrp="1"/>
          </p:cNvSpPr>
          <p:nvPr>
            <p:ph idx="1"/>
          </p:nvPr>
        </p:nvSpPr>
        <p:spPr>
          <a:xfrm>
            <a:off x="457200" y="1600200"/>
            <a:ext cx="8229600" cy="4868694"/>
          </a:xfrm>
        </p:spPr>
        <p:txBody>
          <a:bodyPr>
            <a:normAutofit/>
          </a:bodyPr>
          <a:lstStyle/>
          <a:p>
            <a:pPr algn="l"/>
            <a:endParaRPr lang="en-US" dirty="0" smtClean="0">
              <a:latin typeface="Bookman Old Style" panose="02050604050505020204" pitchFamily="18" charset="0"/>
            </a:endParaRPr>
          </a:p>
          <a:p>
            <a:pPr algn="l"/>
            <a:r>
              <a:rPr lang="en-US" dirty="0" smtClean="0">
                <a:latin typeface="Bookman Old Style" panose="02050604050505020204" pitchFamily="18" charset="0"/>
              </a:rPr>
              <a:t>In Thai legal system, All the rules are not law, unless they have been legislated by the legislature.</a:t>
            </a:r>
          </a:p>
          <a:p>
            <a:pPr algn="l"/>
            <a:endParaRPr lang="en-US" dirty="0" smtClean="0">
              <a:latin typeface="Bookman Old Style" panose="02050604050505020204" pitchFamily="18" charset="0"/>
            </a:endParaRPr>
          </a:p>
          <a:p>
            <a:pPr algn="l"/>
            <a:r>
              <a:rPr lang="en-US" dirty="0" smtClean="0">
                <a:latin typeface="Bookman Old Style" panose="02050604050505020204" pitchFamily="18" charset="0"/>
              </a:rPr>
              <a:t>TRUE or FALSE</a:t>
            </a:r>
          </a:p>
          <a:p>
            <a:pPr algn="l"/>
            <a:endParaRPr lang="en-US" dirty="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solidFill>
                  <a:prstClr val="black">
                    <a:tint val="75000"/>
                  </a:prstClr>
                </a:solidFill>
              </a:rPr>
              <a:pPr/>
              <a:t>27</a:t>
            </a:fld>
            <a:endParaRPr lang="en-US">
              <a:solidFill>
                <a:prstClr val="black">
                  <a:tint val="75000"/>
                </a:prstClr>
              </a:solidFill>
            </a:endParaRPr>
          </a:p>
        </p:txBody>
      </p:sp>
    </p:spTree>
    <p:extLst>
      <p:ext uri="{BB962C8B-B14F-4D97-AF65-F5344CB8AC3E}">
        <p14:creationId xmlns:p14="http://schemas.microsoft.com/office/powerpoint/2010/main" val="23470381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Bookman Old Style" panose="02050604050505020204" pitchFamily="18" charset="0"/>
              </a:rPr>
              <a:t>Exercise</a:t>
            </a:r>
            <a:endParaRPr lang="en-US" b="1" dirty="0">
              <a:latin typeface="Bookman Old Style" panose="02050604050505020204" pitchFamily="18" charset="0"/>
            </a:endParaRPr>
          </a:p>
        </p:txBody>
      </p:sp>
      <p:sp>
        <p:nvSpPr>
          <p:cNvPr id="3" name="Content Placeholder 2"/>
          <p:cNvSpPr>
            <a:spLocks noGrp="1"/>
          </p:cNvSpPr>
          <p:nvPr>
            <p:ph idx="1"/>
          </p:nvPr>
        </p:nvSpPr>
        <p:spPr>
          <a:xfrm>
            <a:off x="457200" y="1600200"/>
            <a:ext cx="8229600" cy="4868694"/>
          </a:xfrm>
        </p:spPr>
        <p:txBody>
          <a:bodyPr>
            <a:normAutofit/>
          </a:bodyPr>
          <a:lstStyle/>
          <a:p>
            <a:pPr algn="l"/>
            <a:endParaRPr lang="en-US" dirty="0" smtClean="0">
              <a:latin typeface="Bookman Old Style" panose="02050604050505020204" pitchFamily="18" charset="0"/>
            </a:endParaRPr>
          </a:p>
          <a:p>
            <a:pPr algn="l"/>
            <a:r>
              <a:rPr lang="en-US" dirty="0" smtClean="0">
                <a:latin typeface="Bookman Old Style" panose="02050604050505020204" pitchFamily="18" charset="0"/>
              </a:rPr>
              <a:t>The Executive totally has no rights to enact legislation.</a:t>
            </a:r>
          </a:p>
          <a:p>
            <a:pPr algn="l"/>
            <a:endParaRPr lang="en-US" dirty="0" smtClean="0">
              <a:latin typeface="Bookman Old Style" panose="02050604050505020204" pitchFamily="18" charset="0"/>
            </a:endParaRPr>
          </a:p>
          <a:p>
            <a:pPr algn="l"/>
            <a:r>
              <a:rPr lang="en-US" dirty="0" smtClean="0">
                <a:latin typeface="Bookman Old Style" panose="02050604050505020204" pitchFamily="18" charset="0"/>
              </a:rPr>
              <a:t>TRUE or FALSE</a:t>
            </a:r>
          </a:p>
          <a:p>
            <a:pPr algn="l"/>
            <a:endParaRPr lang="en-US" dirty="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solidFill>
                  <a:prstClr val="black">
                    <a:tint val="75000"/>
                  </a:prstClr>
                </a:solidFill>
              </a:rPr>
              <a:pPr/>
              <a:t>28</a:t>
            </a:fld>
            <a:endParaRPr lang="en-US">
              <a:solidFill>
                <a:prstClr val="black">
                  <a:tint val="75000"/>
                </a:prstClr>
              </a:solidFill>
            </a:endParaRPr>
          </a:p>
        </p:txBody>
      </p:sp>
    </p:spTree>
    <p:extLst>
      <p:ext uri="{BB962C8B-B14F-4D97-AF65-F5344CB8AC3E}">
        <p14:creationId xmlns:p14="http://schemas.microsoft.com/office/powerpoint/2010/main" val="39495125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Bookman Old Style" panose="02050604050505020204" pitchFamily="18" charset="0"/>
              </a:rPr>
              <a:t>Exercise</a:t>
            </a:r>
            <a:endParaRPr lang="en-US" b="1" dirty="0">
              <a:latin typeface="Bookman Old Style" panose="02050604050505020204" pitchFamily="18" charset="0"/>
            </a:endParaRPr>
          </a:p>
        </p:txBody>
      </p:sp>
      <p:sp>
        <p:nvSpPr>
          <p:cNvPr id="3" name="Content Placeholder 2"/>
          <p:cNvSpPr>
            <a:spLocks noGrp="1"/>
          </p:cNvSpPr>
          <p:nvPr>
            <p:ph idx="1"/>
          </p:nvPr>
        </p:nvSpPr>
        <p:spPr>
          <a:xfrm>
            <a:off x="457200" y="1600200"/>
            <a:ext cx="8229600" cy="4868694"/>
          </a:xfrm>
        </p:spPr>
        <p:txBody>
          <a:bodyPr>
            <a:normAutofit/>
          </a:bodyPr>
          <a:lstStyle/>
          <a:p>
            <a:pPr algn="l"/>
            <a:endParaRPr lang="en-US" dirty="0" smtClean="0">
              <a:latin typeface="Bookman Old Style" panose="02050604050505020204" pitchFamily="18" charset="0"/>
            </a:endParaRPr>
          </a:p>
          <a:p>
            <a:pPr algn="l"/>
            <a:r>
              <a:rPr lang="en-US" dirty="0" smtClean="0">
                <a:latin typeface="Bookman Old Style" panose="02050604050505020204" pitchFamily="18" charset="0"/>
              </a:rPr>
              <a:t>The law introduced to the legislature is called an act.</a:t>
            </a:r>
          </a:p>
          <a:p>
            <a:pPr algn="l"/>
            <a:endParaRPr lang="en-US" dirty="0">
              <a:latin typeface="Bookman Old Style" panose="02050604050505020204" pitchFamily="18" charset="0"/>
            </a:endParaRPr>
          </a:p>
          <a:p>
            <a:pPr algn="l"/>
            <a:r>
              <a:rPr lang="en-US" dirty="0" smtClean="0">
                <a:latin typeface="Bookman Old Style" panose="02050604050505020204" pitchFamily="18" charset="0"/>
              </a:rPr>
              <a:t>TRUE or FALSE  </a:t>
            </a:r>
          </a:p>
          <a:p>
            <a:pPr algn="l"/>
            <a:endParaRPr lang="en-US" dirty="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solidFill>
                  <a:prstClr val="black">
                    <a:tint val="75000"/>
                  </a:prstClr>
                </a:solidFill>
              </a:rPr>
              <a:pPr/>
              <a:t>29</a:t>
            </a:fld>
            <a:endParaRPr lang="en-US">
              <a:solidFill>
                <a:prstClr val="black">
                  <a:tint val="75000"/>
                </a:prstClr>
              </a:solidFill>
            </a:endParaRPr>
          </a:p>
        </p:txBody>
      </p:sp>
    </p:spTree>
    <p:extLst>
      <p:ext uri="{BB962C8B-B14F-4D97-AF65-F5344CB8AC3E}">
        <p14:creationId xmlns:p14="http://schemas.microsoft.com/office/powerpoint/2010/main" val="40257569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Bookman Old Style" panose="02050604050505020204" pitchFamily="18" charset="0"/>
              </a:rPr>
              <a:t>Exercise</a:t>
            </a:r>
            <a:endParaRPr lang="en-US" b="1" dirty="0">
              <a:latin typeface="Bookman Old Style" panose="02050604050505020204" pitchFamily="18" charset="0"/>
            </a:endParaRPr>
          </a:p>
        </p:txBody>
      </p:sp>
      <p:sp>
        <p:nvSpPr>
          <p:cNvPr id="3" name="Content Placeholder 2"/>
          <p:cNvSpPr>
            <a:spLocks noGrp="1"/>
          </p:cNvSpPr>
          <p:nvPr>
            <p:ph sz="half" idx="1"/>
          </p:nvPr>
        </p:nvSpPr>
        <p:spPr/>
        <p:txBody>
          <a:bodyPr>
            <a:normAutofit/>
          </a:bodyPr>
          <a:lstStyle/>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a:p>
            <a:pPr algn="l"/>
            <a:r>
              <a:rPr lang="en-US" dirty="0" smtClean="0">
                <a:latin typeface="Bookman Old Style" panose="02050604050505020204" pitchFamily="18" charset="0"/>
              </a:rPr>
              <a:t>Legislature</a:t>
            </a:r>
          </a:p>
          <a:p>
            <a:pPr algn="l"/>
            <a:endParaRPr lang="en-US" dirty="0">
              <a:latin typeface="Bookman Old Style" panose="02050604050505020204" pitchFamily="18" charset="0"/>
            </a:endParaRPr>
          </a:p>
          <a:p>
            <a:pPr algn="l"/>
            <a:r>
              <a:rPr lang="en-US" dirty="0" smtClean="0">
                <a:latin typeface="Bookman Old Style" panose="02050604050505020204" pitchFamily="18" charset="0"/>
              </a:rPr>
              <a:t>Executive</a:t>
            </a: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p:txBody>
      </p:sp>
      <p:sp>
        <p:nvSpPr>
          <p:cNvPr id="5" name="Content Placeholder 4"/>
          <p:cNvSpPr>
            <a:spLocks noGrp="1"/>
          </p:cNvSpPr>
          <p:nvPr>
            <p:ph sz="half" idx="2"/>
          </p:nvPr>
        </p:nvSpPr>
        <p:spPr/>
        <p:txBody>
          <a:bodyPr/>
          <a:lstStyle/>
          <a:p>
            <a:pPr algn="l"/>
            <a:endParaRPr lang="en-US" dirty="0"/>
          </a:p>
          <a:p>
            <a:r>
              <a:rPr lang="en-US" dirty="0" smtClean="0">
                <a:latin typeface="Bookman Old Style" panose="02050604050505020204" pitchFamily="18" charset="0"/>
              </a:rPr>
              <a:t>Act</a:t>
            </a:r>
          </a:p>
          <a:p>
            <a:r>
              <a:rPr lang="en-US" dirty="0" smtClean="0">
                <a:latin typeface="Bookman Old Style" panose="02050604050505020204" pitchFamily="18" charset="0"/>
              </a:rPr>
              <a:t>Emergency Decree</a:t>
            </a:r>
          </a:p>
          <a:p>
            <a:r>
              <a:rPr lang="en-US" dirty="0" smtClean="0">
                <a:latin typeface="Bookman Old Style" panose="02050604050505020204" pitchFamily="18" charset="0"/>
              </a:rPr>
              <a:t>Bylaw</a:t>
            </a:r>
          </a:p>
          <a:p>
            <a:r>
              <a:rPr lang="en-US" dirty="0" smtClean="0">
                <a:latin typeface="Bookman Old Style" panose="02050604050505020204" pitchFamily="18" charset="0"/>
              </a:rPr>
              <a:t>Bill</a:t>
            </a:r>
          </a:p>
          <a:p>
            <a:r>
              <a:rPr lang="en-US" dirty="0" smtClean="0">
                <a:latin typeface="Bookman Old Style" panose="02050604050505020204" pitchFamily="18" charset="0"/>
              </a:rPr>
              <a:t>Customs</a:t>
            </a:r>
          </a:p>
          <a:p>
            <a:r>
              <a:rPr lang="en-US" dirty="0" smtClean="0">
                <a:latin typeface="Bookman Old Style" panose="02050604050505020204" pitchFamily="18" charset="0"/>
              </a:rPr>
              <a:t>Secondary Legislation</a:t>
            </a:r>
          </a:p>
          <a:p>
            <a:r>
              <a:rPr lang="en-US" dirty="0" smtClean="0">
                <a:latin typeface="Bookman Old Style" panose="02050604050505020204" pitchFamily="18" charset="0"/>
              </a:rPr>
              <a:t>Royal Decree</a:t>
            </a:r>
          </a:p>
          <a:p>
            <a:endParaRPr lang="en-US" dirty="0" smtClean="0">
              <a:latin typeface="Bookman Old Style" panose="02050604050505020204" pitchFamily="18" charset="0"/>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solidFill>
                  <a:prstClr val="black">
                    <a:tint val="75000"/>
                  </a:prstClr>
                </a:solidFill>
              </a:rPr>
              <a:pPr/>
              <a:t>30</a:t>
            </a:fld>
            <a:endParaRPr lang="en-US">
              <a:solidFill>
                <a:prstClr val="black">
                  <a:tint val="75000"/>
                </a:prstClr>
              </a:solidFill>
            </a:endParaRPr>
          </a:p>
        </p:txBody>
      </p:sp>
    </p:spTree>
    <p:extLst>
      <p:ext uri="{BB962C8B-B14F-4D97-AF65-F5344CB8AC3E}">
        <p14:creationId xmlns:p14="http://schemas.microsoft.com/office/powerpoint/2010/main" val="7267985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Bookman Old Style" panose="02050604050505020204" pitchFamily="18" charset="0"/>
              </a:rPr>
              <a:t>Exercise</a:t>
            </a:r>
            <a:endParaRPr lang="en-US" b="1" dirty="0">
              <a:latin typeface="Bookman Old Style" panose="02050604050505020204" pitchFamily="18" charset="0"/>
            </a:endParaRPr>
          </a:p>
        </p:txBody>
      </p:sp>
      <p:sp>
        <p:nvSpPr>
          <p:cNvPr id="3" name="Content Placeholder 2"/>
          <p:cNvSpPr>
            <a:spLocks noGrp="1"/>
          </p:cNvSpPr>
          <p:nvPr>
            <p:ph idx="1"/>
          </p:nvPr>
        </p:nvSpPr>
        <p:spPr>
          <a:xfrm>
            <a:off x="457200" y="1600200"/>
            <a:ext cx="8229600" cy="4868694"/>
          </a:xfrm>
        </p:spPr>
        <p:txBody>
          <a:bodyPr>
            <a:normAutofit/>
          </a:bodyPr>
          <a:lstStyle/>
          <a:p>
            <a:pPr algn="l"/>
            <a:endParaRPr lang="en-US" dirty="0" smtClean="0">
              <a:latin typeface="Bookman Old Style" panose="02050604050505020204" pitchFamily="18" charset="0"/>
            </a:endParaRPr>
          </a:p>
          <a:p>
            <a:pPr algn="l"/>
            <a:r>
              <a:rPr lang="en-US" dirty="0" smtClean="0">
                <a:latin typeface="Bookman Old Style" panose="02050604050505020204" pitchFamily="18" charset="0"/>
              </a:rPr>
              <a:t>Which one is not </a:t>
            </a:r>
            <a:r>
              <a:rPr lang="en-US" dirty="0" err="1" smtClean="0">
                <a:latin typeface="Bookman Old Style" panose="02050604050505020204" pitchFamily="18" charset="0"/>
              </a:rPr>
              <a:t>recognised</a:t>
            </a:r>
            <a:r>
              <a:rPr lang="en-US" dirty="0" smtClean="0">
                <a:latin typeface="Bookman Old Style" panose="02050604050505020204" pitchFamily="18" charset="0"/>
              </a:rPr>
              <a:t> as sources of law in Thai legal system?</a:t>
            </a:r>
          </a:p>
          <a:p>
            <a:pPr marL="514350" indent="-514350" algn="l">
              <a:buAutoNum type="alphaUcPeriod"/>
            </a:pPr>
            <a:r>
              <a:rPr lang="en-US" dirty="0" smtClean="0">
                <a:latin typeface="Bookman Old Style" panose="02050604050505020204" pitchFamily="18" charset="0"/>
              </a:rPr>
              <a:t>Customary Law</a:t>
            </a:r>
          </a:p>
          <a:p>
            <a:pPr marL="514350" indent="-514350" algn="l">
              <a:buAutoNum type="alphaUcPeriod"/>
            </a:pPr>
            <a:r>
              <a:rPr lang="en-US" dirty="0" smtClean="0">
                <a:latin typeface="Bookman Old Style" panose="02050604050505020204" pitchFamily="18" charset="0"/>
              </a:rPr>
              <a:t>Legislation</a:t>
            </a:r>
          </a:p>
          <a:p>
            <a:pPr marL="514350" indent="-514350" algn="l">
              <a:buAutoNum type="alphaUcPeriod"/>
            </a:pPr>
            <a:r>
              <a:rPr lang="en-US" dirty="0" smtClean="0">
                <a:latin typeface="Bookman Old Style" panose="02050604050505020204" pitchFamily="18" charset="0"/>
              </a:rPr>
              <a:t>Judgements</a:t>
            </a:r>
          </a:p>
          <a:p>
            <a:pPr marL="514350" indent="-514350" algn="l">
              <a:buAutoNum type="alphaUcPeriod"/>
            </a:pPr>
            <a:r>
              <a:rPr lang="en-US" dirty="0" smtClean="0">
                <a:latin typeface="Bookman Old Style" panose="02050604050505020204" pitchFamily="18" charset="0"/>
              </a:rPr>
              <a:t>Ministerial Rules</a:t>
            </a:r>
          </a:p>
          <a:p>
            <a:pPr marL="514350" indent="-514350" algn="l">
              <a:buAutoNum type="alphaUcPeriod"/>
            </a:pPr>
            <a:endParaRPr lang="en-US" dirty="0" smtClean="0">
              <a:latin typeface="Bookman Old Style" panose="02050604050505020204" pitchFamily="18" charset="0"/>
            </a:endParaRPr>
          </a:p>
          <a:p>
            <a:pPr marL="514350" indent="-514350" algn="l">
              <a:buAutoNum type="alphaUcPeriod"/>
            </a:pPr>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solidFill>
                  <a:prstClr val="black">
                    <a:tint val="75000"/>
                  </a:prstClr>
                </a:solidFill>
              </a:rPr>
              <a:pPr/>
              <a:t>31</a:t>
            </a:fld>
            <a:endParaRPr lang="en-US">
              <a:solidFill>
                <a:prstClr val="black">
                  <a:tint val="75000"/>
                </a:prstClr>
              </a:solidFill>
            </a:endParaRPr>
          </a:p>
        </p:txBody>
      </p:sp>
    </p:spTree>
    <p:extLst>
      <p:ext uri="{BB962C8B-B14F-4D97-AF65-F5344CB8AC3E}">
        <p14:creationId xmlns:p14="http://schemas.microsoft.com/office/powerpoint/2010/main" val="173108780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Bookman Old Style" panose="02050604050505020204" pitchFamily="18" charset="0"/>
              </a:rPr>
              <a:t>Exercise: Classification of Law</a:t>
            </a:r>
            <a:endParaRPr lang="en-US" b="1" dirty="0">
              <a:latin typeface="Bookman Old Style" panose="02050604050505020204" pitchFamily="18" charset="0"/>
            </a:endParaRPr>
          </a:p>
        </p:txBody>
      </p:sp>
      <p:sp>
        <p:nvSpPr>
          <p:cNvPr id="3" name="Content Placeholder 2"/>
          <p:cNvSpPr>
            <a:spLocks noGrp="1"/>
          </p:cNvSpPr>
          <p:nvPr>
            <p:ph idx="1"/>
          </p:nvPr>
        </p:nvSpPr>
        <p:spPr>
          <a:xfrm>
            <a:off x="457200" y="1600200"/>
            <a:ext cx="8229600" cy="4868694"/>
          </a:xfrm>
        </p:spPr>
        <p:txBody>
          <a:bodyPr>
            <a:normAutofit/>
          </a:bodyPr>
          <a:lstStyle/>
          <a:p>
            <a:pPr algn="l"/>
            <a:endParaRPr lang="en-US" dirty="0" smtClean="0">
              <a:latin typeface="Bookman Old Style" panose="02050604050505020204" pitchFamily="18" charset="0"/>
            </a:endParaRPr>
          </a:p>
          <a:p>
            <a:pPr algn="l"/>
            <a:r>
              <a:rPr lang="en-US" dirty="0" smtClean="0">
                <a:latin typeface="Bookman Old Style" panose="02050604050505020204" pitchFamily="18" charset="0"/>
              </a:rPr>
              <a:t>Section 265 Whoever, forges a document of right or official document, shall be punished with imprisonment of six months to five years and fined of one thousand to ten thousand baht.</a:t>
            </a:r>
          </a:p>
          <a:p>
            <a:pPr algn="l"/>
            <a:endParaRPr lang="en-US" dirty="0">
              <a:latin typeface="Bookman Old Style" panose="02050604050505020204" pitchFamily="18" charset="0"/>
            </a:endParaRPr>
          </a:p>
          <a:p>
            <a:pPr algn="l"/>
            <a:r>
              <a:rPr lang="en-US" dirty="0" smtClean="0">
                <a:latin typeface="Bookman Old Style" panose="02050604050505020204" pitchFamily="18" charset="0"/>
              </a:rPr>
              <a:t>Public or Private Law?</a:t>
            </a:r>
          </a:p>
          <a:p>
            <a:pPr algn="l"/>
            <a:endParaRPr lang="en-US" dirty="0" smtClean="0">
              <a:latin typeface="Bookman Old Style" panose="02050604050505020204" pitchFamily="18" charset="0"/>
            </a:endParaRPr>
          </a:p>
          <a:p>
            <a:pPr marL="514350" indent="-514350" algn="l">
              <a:buAutoNum type="alphaUcPeriod"/>
            </a:pPr>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solidFill>
                  <a:prstClr val="black">
                    <a:tint val="75000"/>
                  </a:prstClr>
                </a:solidFill>
              </a:rPr>
              <a:pPr/>
              <a:t>32</a:t>
            </a:fld>
            <a:endParaRPr lang="en-US">
              <a:solidFill>
                <a:prstClr val="black">
                  <a:tint val="75000"/>
                </a:prstClr>
              </a:solidFill>
            </a:endParaRPr>
          </a:p>
        </p:txBody>
      </p:sp>
    </p:spTree>
    <p:extLst>
      <p:ext uri="{BB962C8B-B14F-4D97-AF65-F5344CB8AC3E}">
        <p14:creationId xmlns:p14="http://schemas.microsoft.com/office/powerpoint/2010/main" val="16639423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Bookman Old Style" panose="02050604050505020204" pitchFamily="18" charset="0"/>
              </a:rPr>
              <a:t>Exercise</a:t>
            </a:r>
            <a:endParaRPr lang="en-US" b="1" dirty="0">
              <a:latin typeface="Bookman Old Style" panose="02050604050505020204" pitchFamily="18" charset="0"/>
            </a:endParaRPr>
          </a:p>
        </p:txBody>
      </p:sp>
      <p:sp>
        <p:nvSpPr>
          <p:cNvPr id="3" name="Content Placeholder 2"/>
          <p:cNvSpPr>
            <a:spLocks noGrp="1"/>
          </p:cNvSpPr>
          <p:nvPr>
            <p:ph idx="1"/>
          </p:nvPr>
        </p:nvSpPr>
        <p:spPr>
          <a:xfrm>
            <a:off x="457200" y="1600200"/>
            <a:ext cx="8229600" cy="4868694"/>
          </a:xfrm>
        </p:spPr>
        <p:txBody>
          <a:bodyPr>
            <a:normAutofit lnSpcReduction="10000"/>
          </a:bodyPr>
          <a:lstStyle/>
          <a:p>
            <a:pPr algn="l"/>
            <a:endParaRPr lang="en-US" dirty="0" smtClean="0">
              <a:latin typeface="Bookman Old Style" panose="02050604050505020204" pitchFamily="18" charset="0"/>
            </a:endParaRPr>
          </a:p>
          <a:p>
            <a:pPr algn="l"/>
            <a:r>
              <a:rPr lang="en-US" dirty="0" smtClean="0">
                <a:latin typeface="Bookman Old Style" panose="02050604050505020204" pitchFamily="18" charset="0"/>
              </a:rPr>
              <a:t>Section 69 The state should provide and promote research and development of various branches if science, technology, and disciplines of art to create knowledge, development and innovation to strengthen the society and to enhance the competence of people in the nation.</a:t>
            </a:r>
          </a:p>
          <a:p>
            <a:pPr algn="l"/>
            <a:r>
              <a:rPr lang="en-US" dirty="0" smtClean="0">
                <a:latin typeface="Bookman Old Style" panose="02050604050505020204" pitchFamily="18" charset="0"/>
              </a:rPr>
              <a:t>Public or Private Law?</a:t>
            </a:r>
          </a:p>
          <a:p>
            <a:pPr algn="l"/>
            <a:endParaRPr lang="en-US" dirty="0" smtClean="0">
              <a:latin typeface="Bookman Old Style" panose="02050604050505020204" pitchFamily="18" charset="0"/>
            </a:endParaRPr>
          </a:p>
          <a:p>
            <a:pPr marL="514350" indent="-514350" algn="l">
              <a:buAutoNum type="alphaUcPeriod"/>
            </a:pPr>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solidFill>
                  <a:prstClr val="black">
                    <a:tint val="75000"/>
                  </a:prstClr>
                </a:solidFill>
              </a:rPr>
              <a:pPr/>
              <a:t>33</a:t>
            </a:fld>
            <a:endParaRPr lang="en-US">
              <a:solidFill>
                <a:prstClr val="black">
                  <a:tint val="75000"/>
                </a:prstClr>
              </a:solidFill>
            </a:endParaRPr>
          </a:p>
        </p:txBody>
      </p:sp>
    </p:spTree>
    <p:extLst>
      <p:ext uri="{BB962C8B-B14F-4D97-AF65-F5344CB8AC3E}">
        <p14:creationId xmlns:p14="http://schemas.microsoft.com/office/powerpoint/2010/main" val="11391999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Bookman Old Style" panose="02050604050505020204" pitchFamily="18" charset="0"/>
              </a:rPr>
              <a:t>Exercise</a:t>
            </a:r>
            <a:endParaRPr lang="en-US" b="1" dirty="0">
              <a:latin typeface="Bookman Old Style" panose="02050604050505020204" pitchFamily="18" charset="0"/>
            </a:endParaRPr>
          </a:p>
        </p:txBody>
      </p:sp>
      <p:sp>
        <p:nvSpPr>
          <p:cNvPr id="3" name="Content Placeholder 2"/>
          <p:cNvSpPr>
            <a:spLocks noGrp="1"/>
          </p:cNvSpPr>
          <p:nvPr>
            <p:ph idx="1"/>
          </p:nvPr>
        </p:nvSpPr>
        <p:spPr>
          <a:xfrm>
            <a:off x="457200" y="1600200"/>
            <a:ext cx="8229600" cy="4868694"/>
          </a:xfrm>
        </p:spPr>
        <p:txBody>
          <a:bodyPr>
            <a:normAutofit/>
          </a:bodyPr>
          <a:lstStyle/>
          <a:p>
            <a:pPr algn="l"/>
            <a:endParaRPr lang="en-US" dirty="0" smtClean="0">
              <a:latin typeface="Bookman Old Style" panose="02050604050505020204" pitchFamily="18" charset="0"/>
            </a:endParaRPr>
          </a:p>
          <a:p>
            <a:pPr algn="l"/>
            <a:r>
              <a:rPr lang="en-US" dirty="0" smtClean="0">
                <a:latin typeface="Bookman Old Style" panose="02050604050505020204" pitchFamily="18" charset="0"/>
              </a:rPr>
              <a:t>Section 194 by virtue of an obligation the creditor is entitled to claim performance from the debtor. The performance may consist in a forbearance.</a:t>
            </a:r>
            <a:endParaRPr lang="en-US" dirty="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a:p>
            <a:pPr algn="l"/>
            <a:endParaRPr lang="en-US" dirty="0" smtClean="0">
              <a:latin typeface="Bookman Old Style" panose="02050604050505020204" pitchFamily="18" charset="0"/>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solidFill>
                  <a:prstClr val="black">
                    <a:tint val="75000"/>
                  </a:prstClr>
                </a:solidFill>
              </a:rPr>
              <a:pPr/>
              <a:t>34</a:t>
            </a:fld>
            <a:endParaRPr lang="en-US">
              <a:solidFill>
                <a:prstClr val="black">
                  <a:tint val="75000"/>
                </a:prstClr>
              </a:solidFill>
            </a:endParaRPr>
          </a:p>
        </p:txBody>
      </p:sp>
    </p:spTree>
    <p:extLst>
      <p:ext uri="{BB962C8B-B14F-4D97-AF65-F5344CB8AC3E}">
        <p14:creationId xmlns:p14="http://schemas.microsoft.com/office/powerpoint/2010/main" val="4195455086"/>
      </p:ext>
    </p:extLst>
  </p:cSld>
  <p:clrMapOvr>
    <a:masterClrMapping/>
  </p:clrMapOvr>
</p:sld>
</file>

<file path=ppt/theme/theme1.xml><?xml version="1.0" encoding="utf-8"?>
<a:theme xmlns:a="http://schemas.openxmlformats.org/drawingml/2006/main" name="Munin_Specific Performan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Munin_Specific Performance</Template>
  <TotalTime>20399</TotalTime>
  <Words>1105</Words>
  <Application>Microsoft Office PowerPoint</Application>
  <PresentationFormat>On-screen Show (4:3)</PresentationFormat>
  <Paragraphs>310</Paragraphs>
  <Slides>34</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34</vt:i4>
      </vt:variant>
    </vt:vector>
  </HeadingPairs>
  <TitlesOfParts>
    <vt:vector size="40" baseType="lpstr">
      <vt:lpstr>Arial</vt:lpstr>
      <vt:lpstr>Bookman Old Style</vt:lpstr>
      <vt:lpstr>Calibri</vt:lpstr>
      <vt:lpstr>Cordia New</vt:lpstr>
      <vt:lpstr>Wingdings</vt:lpstr>
      <vt:lpstr>Munin_Specific Performance</vt:lpstr>
      <vt:lpstr>TU 122 LAW IN EVERYDAY LIFE</vt:lpstr>
      <vt:lpstr>PowerPoint Presentation</vt:lpstr>
      <vt:lpstr>PowerPoint Presentation</vt:lpstr>
      <vt:lpstr>PowerPoint Presentation</vt:lpstr>
      <vt:lpstr>Classification of Thai Law</vt:lpstr>
      <vt:lpstr>Classification of Thai Law</vt:lpstr>
      <vt:lpstr>Classification of Thai Law</vt:lpstr>
      <vt:lpstr>Classification of Thai Law</vt:lpstr>
      <vt:lpstr>Classification of Thai Law</vt:lpstr>
      <vt:lpstr>Classification of Thai Law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Exercise</vt:lpstr>
      <vt:lpstr>Exercise</vt:lpstr>
      <vt:lpstr>Exercise</vt:lpstr>
      <vt:lpstr>Exercise</vt:lpstr>
      <vt:lpstr>Exercise</vt:lpstr>
      <vt:lpstr>Exercise</vt:lpstr>
      <vt:lpstr>Exercise</vt:lpstr>
      <vt:lpstr>Exercise</vt:lpstr>
      <vt:lpstr>Exercise</vt:lpstr>
      <vt:lpstr>Exercise</vt:lpstr>
      <vt:lpstr>Exercise: Classification of Law</vt:lpstr>
      <vt:lpstr>Exercise</vt:lpstr>
      <vt:lpstr>Exercise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Specific performance and damages in Thai law: defects in legal transplant</dc:title>
  <dc:creator>ALL</dc:creator>
  <cp:lastModifiedBy>Kongsatja Suwanapech</cp:lastModifiedBy>
  <cp:revision>287</cp:revision>
  <dcterms:created xsi:type="dcterms:W3CDTF">2014-05-06T17:21:22Z</dcterms:created>
  <dcterms:modified xsi:type="dcterms:W3CDTF">2018-01-14T14:38:55Z</dcterms:modified>
</cp:coreProperties>
</file>