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60"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02" d="100"/>
          <a:sy n="102" d="100"/>
        </p:scale>
        <p:origin x="-1920" y="-1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3188094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33015409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C2A110-724C-B141-BFFE-5B4E093D3E5C}"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791610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C2A110-724C-B141-BFFE-5B4E093D3E5C}" type="datetimeFigureOut">
              <a:rPr lang="en-US" smtClean="0"/>
              <a:t>11/16/17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2021403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C2A110-724C-B141-BFFE-5B4E093D3E5C}" type="datetimeFigureOut">
              <a:rPr lang="en-US" smtClean="0"/>
              <a:t>11/16/17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350134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C2A110-724C-B141-BFFE-5B4E093D3E5C}" type="datetimeFigureOut">
              <a:rPr lang="en-US" smtClean="0"/>
              <a:t>11/16/17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21724822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C2A110-724C-B141-BFFE-5B4E093D3E5C}" type="datetimeFigureOut">
              <a:rPr lang="en-US" smtClean="0"/>
              <a:t>11/16/17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4293904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C2A110-724C-B141-BFFE-5B4E093D3E5C}" type="datetimeFigureOut">
              <a:rPr lang="en-US" smtClean="0"/>
              <a:t>11/16/17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990282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1C2A110-724C-B141-BFFE-5B4E093D3E5C}" type="datetimeFigureOut">
              <a:rPr lang="en-US" smtClean="0"/>
              <a:t>11/16/17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44022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16237848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C2A110-724C-B141-BFFE-5B4E093D3E5C}" type="datetimeFigureOut">
              <a:rPr lang="en-US" smtClean="0"/>
              <a:t>11/16/17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B73345-FC05-8843-B819-6C7F5408F67F}" type="slidenum">
              <a:rPr lang="en-US" smtClean="0"/>
              <a:t>‹#›</a:t>
            </a:fld>
            <a:endParaRPr lang="en-US"/>
          </a:p>
        </p:txBody>
      </p:sp>
    </p:spTree>
    <p:extLst>
      <p:ext uri="{BB962C8B-B14F-4D97-AF65-F5344CB8AC3E}">
        <p14:creationId xmlns:p14="http://schemas.microsoft.com/office/powerpoint/2010/main" val="21057847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2A110-724C-B141-BFFE-5B4E093D3E5C}" type="datetimeFigureOut">
              <a:rPr lang="en-US" smtClean="0"/>
              <a:t>11/16/17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B73345-FC05-8843-B819-6C7F5408F67F}" type="slidenum">
              <a:rPr lang="en-US" smtClean="0"/>
              <a:t>‹#›</a:t>
            </a:fld>
            <a:endParaRPr lang="en-US"/>
          </a:p>
        </p:txBody>
      </p:sp>
    </p:spTree>
    <p:extLst>
      <p:ext uri="{BB962C8B-B14F-4D97-AF65-F5344CB8AC3E}">
        <p14:creationId xmlns:p14="http://schemas.microsoft.com/office/powerpoint/2010/main" val="28162307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Discussion class</a:t>
            </a:r>
            <a:endParaRPr lang="en-US" dirty="0"/>
          </a:p>
        </p:txBody>
      </p:sp>
      <p:sp>
        <p:nvSpPr>
          <p:cNvPr id="3" name="Subtitle 2"/>
          <p:cNvSpPr>
            <a:spLocks noGrp="1"/>
          </p:cNvSpPr>
          <p:nvPr>
            <p:ph type="subTitle" idx="1"/>
          </p:nvPr>
        </p:nvSpPr>
        <p:spPr/>
        <p:txBody>
          <a:bodyPr>
            <a:normAutofit fontScale="70000" lnSpcReduction="20000"/>
          </a:bodyPr>
          <a:lstStyle/>
          <a:p>
            <a:r>
              <a:rPr lang="en-US" dirty="0" smtClean="0"/>
              <a:t>EE 482</a:t>
            </a:r>
          </a:p>
          <a:p>
            <a:r>
              <a:rPr lang="en-US" dirty="0" smtClean="0"/>
              <a:t>Public Policy and Industrialization</a:t>
            </a:r>
          </a:p>
          <a:p>
            <a:r>
              <a:rPr lang="en-US" dirty="0" smtClean="0"/>
              <a:t>Peter Wad </a:t>
            </a:r>
          </a:p>
          <a:p>
            <a:r>
              <a:rPr lang="en-US" dirty="0" smtClean="0"/>
              <a:t>“The Automobile Industry in Southeast Asia: </a:t>
            </a:r>
          </a:p>
          <a:p>
            <a:r>
              <a:rPr lang="en-US" dirty="0" smtClean="0"/>
              <a:t>Malaysia and Thailand”</a:t>
            </a:r>
          </a:p>
          <a:p>
            <a:endParaRPr lang="en-US" dirty="0"/>
          </a:p>
        </p:txBody>
      </p:sp>
    </p:spTree>
    <p:extLst>
      <p:ext uri="{BB962C8B-B14F-4D97-AF65-F5344CB8AC3E}">
        <p14:creationId xmlns:p14="http://schemas.microsoft.com/office/powerpoint/2010/main" val="2426693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1</a:t>
            </a:r>
            <a:endParaRPr lang="en-US" dirty="0"/>
          </a:p>
        </p:txBody>
      </p:sp>
      <p:sp>
        <p:nvSpPr>
          <p:cNvPr id="3" name="Content Placeholder 2"/>
          <p:cNvSpPr>
            <a:spLocks noGrp="1"/>
          </p:cNvSpPr>
          <p:nvPr>
            <p:ph idx="1"/>
          </p:nvPr>
        </p:nvSpPr>
        <p:spPr/>
        <p:txBody>
          <a:bodyPr>
            <a:normAutofit/>
          </a:bodyPr>
          <a:lstStyle/>
          <a:p>
            <a:r>
              <a:rPr lang="en-US" sz="2400" dirty="0"/>
              <a:t>Thailand did not make a serious attempt to build its own car. Malaysia and Korea </a:t>
            </a:r>
            <a:r>
              <a:rPr lang="en-US" sz="2400" dirty="0" smtClean="0"/>
              <a:t>did. Why </a:t>
            </a:r>
            <a:r>
              <a:rPr lang="en-US" sz="2400" dirty="0"/>
              <a:t>did Korea succeed</a:t>
            </a:r>
            <a:r>
              <a:rPr lang="en-US" sz="2400" dirty="0" smtClean="0"/>
              <a:t>? Why </a:t>
            </a:r>
            <a:r>
              <a:rPr lang="en-US" sz="2400" dirty="0"/>
              <a:t>has Malaysia not been successful</a:t>
            </a:r>
            <a:r>
              <a:rPr lang="en-US" sz="2400" dirty="0" smtClean="0"/>
              <a:t>? pp</a:t>
            </a:r>
            <a:r>
              <a:rPr lang="en-US" sz="2400" dirty="0"/>
              <a:t>. 182-</a:t>
            </a:r>
            <a:r>
              <a:rPr lang="en-US" sz="2400" dirty="0" smtClean="0"/>
              <a:t>183</a:t>
            </a:r>
            <a:endParaRPr lang="en-US" sz="2400" dirty="0" smtClean="0"/>
          </a:p>
          <a:p>
            <a:pPr lvl="1"/>
            <a:r>
              <a:rPr lang="en-US" sz="2000" dirty="0" smtClean="0"/>
              <a:t>Korea used its conglomerates (existing entrepreneurs, business class) to channel expertise into car production. Malaysia used car production as a way to promote the Malay business class (instead of the existing and more experienced </a:t>
            </a:r>
            <a:r>
              <a:rPr lang="en-US" sz="2000" dirty="0" smtClean="0"/>
              <a:t>Chinese-Malaysian </a:t>
            </a:r>
            <a:r>
              <a:rPr lang="en-US" sz="2000" dirty="0" smtClean="0"/>
              <a:t>business class).  Korea really focused on getting the technology right and to a high standard.  Malaysia knew this was important but not able to achieve.  Korea tied state support to performance criteria (notably exports). </a:t>
            </a:r>
            <a:endParaRPr lang="en-US" sz="2400" dirty="0" smtClean="0"/>
          </a:p>
          <a:p>
            <a:pPr marL="0" indent="0">
              <a:buNone/>
            </a:pPr>
            <a:endParaRPr lang="en-US" sz="2400" dirty="0" smtClean="0"/>
          </a:p>
        </p:txBody>
      </p:sp>
    </p:spTree>
    <p:extLst>
      <p:ext uri="{BB962C8B-B14F-4D97-AF65-F5344CB8AC3E}">
        <p14:creationId xmlns:p14="http://schemas.microsoft.com/office/powerpoint/2010/main" val="2189684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2</a:t>
            </a:r>
            <a:endParaRPr lang="en-US" dirty="0"/>
          </a:p>
        </p:txBody>
      </p:sp>
      <p:sp>
        <p:nvSpPr>
          <p:cNvPr id="3" name="Content Placeholder 2"/>
          <p:cNvSpPr>
            <a:spLocks noGrp="1"/>
          </p:cNvSpPr>
          <p:nvPr>
            <p:ph idx="1"/>
          </p:nvPr>
        </p:nvSpPr>
        <p:spPr/>
        <p:txBody>
          <a:bodyPr>
            <a:noAutofit/>
          </a:bodyPr>
          <a:lstStyle/>
          <a:p>
            <a:r>
              <a:rPr lang="en-US" sz="1800" b="1" dirty="0"/>
              <a:t>Why has Thailand been more successful than Malaysia</a:t>
            </a:r>
            <a:r>
              <a:rPr lang="en-US" sz="1800" b="1" dirty="0" smtClean="0"/>
              <a:t>?</a:t>
            </a:r>
          </a:p>
          <a:p>
            <a:pPr lvl="1"/>
            <a:r>
              <a:rPr lang="en-US" sz="1800" dirty="0" smtClean="0"/>
              <a:t>Thailand </a:t>
            </a:r>
            <a:r>
              <a:rPr lang="en-US" sz="1800" dirty="0"/>
              <a:t>let internationally competitive MNCs develop the industry.  They had the reputation, </a:t>
            </a:r>
            <a:r>
              <a:rPr lang="en-US" sz="1800" dirty="0" smtClean="0"/>
              <a:t>technology, knowhow </a:t>
            </a:r>
            <a:r>
              <a:rPr lang="en-US" sz="1800" dirty="0"/>
              <a:t>and established brands to succeed.  Malaysia focused on a national car project that was not so successful and unable to break into the global car market very well. </a:t>
            </a:r>
          </a:p>
          <a:p>
            <a:r>
              <a:rPr lang="en-US" sz="1800" b="1" dirty="0"/>
              <a:t>Is the difference due to industrial policy</a:t>
            </a:r>
            <a:r>
              <a:rPr lang="en-US" sz="1800" b="1" dirty="0" smtClean="0"/>
              <a:t>? Think </a:t>
            </a:r>
            <a:r>
              <a:rPr lang="en-US" sz="1800" b="1" dirty="0"/>
              <a:t>of industrial policy in a narrow sense (specific policies) and in a broad sense (strategic </a:t>
            </a:r>
            <a:r>
              <a:rPr lang="en-US" sz="1800" b="1" dirty="0" smtClean="0"/>
              <a:t>orientation). </a:t>
            </a:r>
          </a:p>
          <a:p>
            <a:pPr lvl="1"/>
            <a:r>
              <a:rPr lang="en-US" sz="1800" dirty="0" smtClean="0"/>
              <a:t>The strategic orientation was different and this can be considered industrial policy: national car vs. MNCs. Following on from that policy were specific policies: Malaysia protected the market to sell lots of Proton, tried to develop domestic suppliers; Thailand allowed free trade in parts and vehicles and allowed foreign parts suppliers to set up.</a:t>
            </a:r>
            <a:endParaRPr lang="en-US" sz="1800" dirty="0"/>
          </a:p>
          <a:p>
            <a:r>
              <a:rPr lang="en-US" sz="1800" b="1" dirty="0"/>
              <a:t>What does Wad </a:t>
            </a:r>
            <a:r>
              <a:rPr lang="en-US" sz="1800" b="1" dirty="0" smtClean="0"/>
              <a:t>suggest </a:t>
            </a:r>
            <a:r>
              <a:rPr lang="en-US" sz="1800" b="1" dirty="0"/>
              <a:t>Malaysia </a:t>
            </a:r>
            <a:r>
              <a:rPr lang="en-US" sz="1800" b="1" dirty="0" smtClean="0"/>
              <a:t>do to </a:t>
            </a:r>
            <a:r>
              <a:rPr lang="en-US" sz="1800" b="1" dirty="0"/>
              <a:t>revive its auto industry? (p. 191</a:t>
            </a:r>
            <a:r>
              <a:rPr lang="en-US" sz="1800" b="1" dirty="0" smtClean="0"/>
              <a:t>)</a:t>
            </a:r>
          </a:p>
          <a:p>
            <a:pPr lvl="1"/>
            <a:r>
              <a:rPr lang="en-US" sz="1800" dirty="0" smtClean="0"/>
              <a:t>Re-link with an foreign car producer to get the standards/quality. Sell into less competitive markets, such as Islamic countries, instead of UK were it tried. </a:t>
            </a:r>
            <a:endParaRPr lang="en-US" sz="1800" dirty="0"/>
          </a:p>
        </p:txBody>
      </p:sp>
    </p:spTree>
    <p:extLst>
      <p:ext uri="{BB962C8B-B14F-4D97-AF65-F5344CB8AC3E}">
        <p14:creationId xmlns:p14="http://schemas.microsoft.com/office/powerpoint/2010/main" val="22118952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3</a:t>
            </a:r>
            <a:endParaRPr lang="en-US" dirty="0"/>
          </a:p>
        </p:txBody>
      </p:sp>
      <p:sp>
        <p:nvSpPr>
          <p:cNvPr id="3" name="Content Placeholder 2"/>
          <p:cNvSpPr>
            <a:spLocks noGrp="1"/>
          </p:cNvSpPr>
          <p:nvPr>
            <p:ph idx="1"/>
          </p:nvPr>
        </p:nvSpPr>
        <p:spPr/>
        <p:txBody>
          <a:bodyPr>
            <a:normAutofit fontScale="77500" lnSpcReduction="20000"/>
          </a:bodyPr>
          <a:lstStyle/>
          <a:p>
            <a:r>
              <a:rPr lang="en-US" dirty="0"/>
              <a:t>What happened to the composition of parts producers in Thailand before and after 2000? </a:t>
            </a:r>
            <a:r>
              <a:rPr lang="en-US" sz="2300" dirty="0"/>
              <a:t>(pp. 186-188)</a:t>
            </a:r>
          </a:p>
          <a:p>
            <a:pPr lvl="1"/>
            <a:r>
              <a:rPr lang="en-US" dirty="0"/>
              <a:t>Most of the technologically advanced first-tier suppliers are also Japanese or from other home countries of the </a:t>
            </a:r>
            <a:r>
              <a:rPr lang="en-US" dirty="0" smtClean="0"/>
              <a:t>MNCs. Thailand ended local content requirements (LCR). </a:t>
            </a:r>
            <a:endParaRPr lang="en-US" dirty="0"/>
          </a:p>
          <a:p>
            <a:r>
              <a:rPr lang="en-US" dirty="0"/>
              <a:t>Does this representing a failure (giving up) on the part of Thai policymakers?</a:t>
            </a:r>
          </a:p>
          <a:p>
            <a:pPr lvl="1"/>
            <a:r>
              <a:rPr lang="en-US" dirty="0" smtClean="0"/>
              <a:t>The parts t</a:t>
            </a:r>
            <a:r>
              <a:rPr lang="en-US" dirty="0" smtClean="0"/>
              <a:t>echnology </a:t>
            </a:r>
            <a:r>
              <a:rPr lang="en-US" dirty="0" smtClean="0"/>
              <a:t>is coming from abroad and is not developing in Thailand from the ground up. It is good that that technology have been brought to Thailand but there might not be much technological </a:t>
            </a:r>
            <a:r>
              <a:rPr lang="en-US" dirty="0" smtClean="0"/>
              <a:t>spillover or development </a:t>
            </a:r>
            <a:r>
              <a:rPr lang="en-US" smtClean="0"/>
              <a:t>of  Thai </a:t>
            </a:r>
            <a:r>
              <a:rPr lang="en-US" dirty="0" smtClean="0"/>
              <a:t>firms. Either a “giving up” or an “acceptance” that that is how value chains work and how globalization operates. Cannot fight it.  </a:t>
            </a:r>
            <a:endParaRPr lang="en-US" dirty="0"/>
          </a:p>
        </p:txBody>
      </p:sp>
    </p:spTree>
    <p:extLst>
      <p:ext uri="{BB962C8B-B14F-4D97-AF65-F5344CB8AC3E}">
        <p14:creationId xmlns:p14="http://schemas.microsoft.com/office/powerpoint/2010/main" val="19886357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167</TotalTime>
  <Words>481</Words>
  <Application>Microsoft Macintosh PowerPoint</Application>
  <PresentationFormat>On-screen Show (4:3)</PresentationFormat>
  <Paragraphs>21</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Discussion class</vt:lpstr>
      <vt:lpstr>Round 1</vt:lpstr>
      <vt:lpstr>Round 2</vt:lpstr>
      <vt:lpstr>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Discussion class</dc:title>
  <dc:creator>Akiko Vandenberg</dc:creator>
  <cp:lastModifiedBy>Akiko Vandenberg</cp:lastModifiedBy>
  <cp:revision>15</cp:revision>
  <cp:lastPrinted>2017-04-20T00:10:36Z</cp:lastPrinted>
  <dcterms:created xsi:type="dcterms:W3CDTF">2016-10-27T02:50:58Z</dcterms:created>
  <dcterms:modified xsi:type="dcterms:W3CDTF">2017-11-16T06:46:42Z</dcterms:modified>
</cp:coreProperties>
</file>