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353" r:id="rId2"/>
    <p:sldId id="380" r:id="rId3"/>
    <p:sldId id="365" r:id="rId4"/>
    <p:sldId id="386" r:id="rId5"/>
    <p:sldId id="393" r:id="rId6"/>
    <p:sldId id="394" r:id="rId7"/>
    <p:sldId id="395" r:id="rId8"/>
    <p:sldId id="373" r:id="rId9"/>
    <p:sldId id="396" r:id="rId10"/>
    <p:sldId id="397" r:id="rId11"/>
    <p:sldId id="398" r:id="rId12"/>
    <p:sldId id="399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7F15872-934C-433F-868F-3715D0AD53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CFDFD3-91BB-4C1B-BF5E-44F3266BE2B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A7EC22AB-425D-4E10-B22A-22A54FF4C502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6F3E7E5-B185-4FD8-A499-BE9DA531486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441D580-3B1B-488C-880E-8BF1E53C09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CC126D-1ADE-4F56-9127-186FF3066B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A48C0-7D94-4402-956A-A8E70F88F0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97E2A2D-E216-4FEE-BFE8-5151C4FB348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28AF0DD7-1330-43D1-9AAC-55BD941C03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D46B4A-7FF0-4488-AA85-91125137B2E5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63D2EB64-D43A-4E09-9EA4-D310ABB1AC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6847C64F-678D-4140-A314-08EFC7DED3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23764" y="3228896"/>
            <a:ext cx="7280698" cy="305895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77904-1749-4C3C-A22E-585A63BC1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2A9B2-67D4-4D22-8A61-47EC2CD63B6C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2E07D-7004-428A-ABE2-9B3245F70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50C2E-FD55-42C9-8370-3EB574F76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841A4-8FF6-4F78-846F-0B0E7BF985F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879648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6DDD3-5DFA-4665-B39D-94033C1E1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D9FA7-CD91-4940-A0DF-2D229BB4753E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6BDD43-07B2-4A55-A5B4-4F4B54664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96985-E86A-41A7-B5B6-08BA39BD7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62936F-16F4-4C4F-BF56-41A2A62709D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0507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336D0-824B-4ECF-BDEC-7A17960F2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F897A-9F7D-447F-BFC9-504082B58CBC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D9F83-B93A-4068-8E58-5A2E84AB9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80FAD-09D0-4A99-B6B5-A8543B91B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8346C-56C8-41B4-B0B8-A7149D9D896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195395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B4C2B82-740A-4907-B725-16B79AC1F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5A5EA-E9C0-4F45-88EF-61BE77C550CF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A245BB0-6157-4CE4-B998-C129C4403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BB1E77-8016-4180-96B7-47DF5B4C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6F740-E861-4BF2-BBEB-FEF915AC9C0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654066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A4FAB0-4775-49DF-9B82-CBB0A5F12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3CB13-E021-4537-91C5-F4BC8BB46F05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8430CA9-E484-4BAE-BEBB-4A0E13B14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5A2620B-86C0-49CE-9D96-873D0C797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FBADA-FB60-43BB-B67D-261A3BFFA72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51727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7D1D659-8D9E-4D15-AA75-829FCF397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558EF-4876-48BF-A2CF-F036222BD63E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EE281DA-7FC2-4E83-9290-EB4E385F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9C661E5-171F-40E0-8FB1-30E9BB7F6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08465-571A-4730-B6D6-4E2C092F546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9382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56BA1DB-A0B8-4383-92DC-A410D4ED5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7FA2F-CD6D-4603-8E00-35600D233F42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1A11A28-4415-451A-B032-BAECF52AF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0073F4E-E9E5-4FD1-B7FE-BCAB8C3D8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D3CCA-244A-40A9-80FC-0C04A503EED5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319574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1D3AC33-FE52-4424-948F-7A34862B6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002C6-DEC0-4FBE-A08C-C2C3228F7C76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6BB3D90-2757-4797-B09E-217C2AAF1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D69BB8B-2B5E-492F-AB63-5B80FAC58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46AD4-91DA-415C-A4A8-2227F63A956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75080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85EA494-3A24-462D-A47E-18BAC65A3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04842-9F64-41C4-A4F5-ABBBA9C38C91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943D67D-4647-4CE1-93EA-2CF2CA60A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25217C1-EFEB-4537-8713-C3B6ADDE4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04B53-4725-4E70-96B8-38D7B9638DA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72804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003417-E6D0-46C6-9439-9BABD2DBE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31AA6-4177-4A19-A18E-33B08162A9DA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9922D-FA45-4735-99E2-0518C7BB8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E4220-C460-40B8-A718-04632801F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0F9C5F-85B2-4ABA-AE5C-AFA853D6578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97707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622A44-4321-4030-BB14-676ECDE61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6DC13-8713-4EA2-89CD-B059D391E49F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832CDA-F300-4040-BA2F-6BA7EB515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E884C-A1D3-41C0-A127-D5F42AD62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9E6E7-2A59-4442-B161-E973614EACE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773925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Placeholder 1">
            <a:extLst>
              <a:ext uri="{FF2B5EF4-FFF2-40B4-BE49-F238E27FC236}">
                <a16:creationId xmlns:a16="http://schemas.microsoft.com/office/drawing/2014/main" id="{4B2F32B2-BE71-4000-B1EC-BB87DFE8AC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66563" name="Text Placeholder 2">
            <a:extLst>
              <a:ext uri="{FF2B5EF4-FFF2-40B4-BE49-F238E27FC236}">
                <a16:creationId xmlns:a16="http://schemas.microsoft.com/office/drawing/2014/main" id="{742A20BA-FC32-4BC4-BFB2-DD61A44169F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ADE55-0BB1-47B7-B0BD-60453A4B8F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85DCC36-64B7-4BF6-8C9D-B15D26A07D25}" type="datetimeFigureOut">
              <a:rPr lang="en-US"/>
              <a:pPr>
                <a:defRPr/>
              </a:pPr>
              <a:t>11/6/2019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1D2EC-9419-4A19-BBC8-0FAF8AE611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FAC8A-6DBC-4200-9CF4-8862B32CFD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9A198FD-0912-492A-9EDE-331544F4BB22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99FB2063-4C54-4D86-A521-B838C6636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443BD7-68B9-4D8A-81EE-3B33EB301255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5B3C2436-C3E2-4735-8CA3-60D134516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206750"/>
            <a:ext cx="64770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Oligopoly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13)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12760996-B193-43E8-8525-78B61574361E}"/>
              </a:ext>
            </a:extLst>
          </p:cNvPr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11 Part 2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497BB0B3-135A-44D2-BC75-87DC1A549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5FFBFA3-461A-4882-B5F1-69C1D7FA646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96331" name="AutoShape 11">
            <a:extLst>
              <a:ext uri="{FF2B5EF4-FFF2-40B4-BE49-F238E27FC236}">
                <a16:creationId xmlns:a16="http://schemas.microsoft.com/office/drawing/2014/main" id="{0E598629-F2EB-46DD-9551-741AF59CE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Stackelberg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Oligopoly –</a:t>
            </a:r>
            <a:r>
              <a:rPr lang="en-US" sz="40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</a:t>
            </a:r>
            <a:r>
              <a:rPr lang="en-US" altLang="th-TH" sz="4000" b="1" dirty="0">
                <a:solidFill>
                  <a:srgbClr val="000066"/>
                </a:solidFill>
                <a:latin typeface="Calibri" panose="020F0502020204030204" pitchFamily="34" charset="0"/>
              </a:rPr>
              <a:t>Assumptions</a:t>
            </a:r>
          </a:p>
        </p:txBody>
      </p:sp>
      <p:sp>
        <p:nvSpPr>
          <p:cNvPr id="8204" name="Rectangle 12">
            <a:extLst>
              <a:ext uri="{FF2B5EF4-FFF2-40B4-BE49-F238E27FC236}">
                <a16:creationId xmlns:a16="http://schemas.microsoft.com/office/drawing/2014/main" id="{397A7749-DC07-4286-B08B-0D0F10E4F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26" y="1449417"/>
            <a:ext cx="8200748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b="1" u="sng" dirty="0">
                <a:latin typeface="Calibri" panose="020F0502020204030204" pitchFamily="34" charset="0"/>
              </a:rPr>
              <a:t>Assumptions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b="1" dirty="0">
                <a:latin typeface="Calibri" panose="020F0502020204030204" pitchFamily="34" charset="0"/>
              </a:rPr>
              <a:t>Firms set outputs (quantities)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dirty="0">
                <a:latin typeface="Calibri" panose="020F0502020204030204" pitchFamily="34" charset="0"/>
              </a:rPr>
              <a:t>Homogeneous Products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b="1" dirty="0">
                <a:latin typeface="Calibri" panose="020F0502020204030204" pitchFamily="34" charset="0"/>
              </a:rPr>
              <a:t>Sequential-move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dirty="0">
                <a:latin typeface="Calibri" panose="020F0502020204030204" pitchFamily="34" charset="0"/>
              </a:rPr>
              <a:t>Non-cooperative</a:t>
            </a:r>
          </a:p>
          <a:p>
            <a:pPr marL="457200" indent="-457200" eaLnBrk="1" hangingPunct="1">
              <a:buAutoNum type="arabicParenR"/>
            </a:pPr>
            <a:endParaRPr lang="en-US" altLang="th-TH" sz="24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dirty="0">
                <a:latin typeface="Calibri" panose="020F0502020204030204" pitchFamily="34" charset="0"/>
              </a:rPr>
              <a:t>In Cournot Model, each firm sets output simultaneously.</a:t>
            </a:r>
          </a:p>
          <a:p>
            <a:pPr eaLnBrk="1" hangingPunct="1"/>
            <a:endParaRPr lang="en-US" altLang="th-TH" sz="24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dirty="0">
                <a:latin typeface="Calibri" panose="020F0502020204030204" pitchFamily="34" charset="0"/>
              </a:rPr>
              <a:t>In </a:t>
            </a:r>
            <a:r>
              <a:rPr lang="en-US" altLang="th-TH" sz="2400" dirty="0" err="1">
                <a:latin typeface="Calibri" panose="020F0502020204030204" pitchFamily="34" charset="0"/>
              </a:rPr>
              <a:t>Stackelberg</a:t>
            </a:r>
            <a:r>
              <a:rPr lang="en-US" altLang="th-TH" sz="2400" dirty="0">
                <a:latin typeface="Calibri" panose="020F0502020204030204" pitchFamily="34" charset="0"/>
              </a:rPr>
              <a:t> (duopoly) Model, </a:t>
            </a:r>
            <a:r>
              <a:rPr lang="en-US" altLang="th-TH" sz="2400" b="1" dirty="0">
                <a:latin typeface="Calibri" panose="020F0502020204030204" pitchFamily="34" charset="0"/>
              </a:rPr>
              <a:t>one firm sets output first, and then the other firm </a:t>
            </a:r>
            <a:r>
              <a:rPr lang="en-US" altLang="th-TH" sz="2400" b="1" u="sng" dirty="0">
                <a:latin typeface="Calibri" panose="020F0502020204030204" pitchFamily="34" charset="0"/>
              </a:rPr>
              <a:t>observes</a:t>
            </a:r>
            <a:r>
              <a:rPr lang="en-US" altLang="th-TH" sz="2400" b="1" dirty="0">
                <a:latin typeface="Calibri" panose="020F0502020204030204" pitchFamily="34" charset="0"/>
              </a:rPr>
              <a:t> the first firm and sets output.</a:t>
            </a:r>
          </a:p>
          <a:p>
            <a:pPr eaLnBrk="1" hangingPunct="1"/>
            <a:endParaRPr lang="en-US" altLang="th-TH" sz="2400" b="1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b="1" dirty="0">
                <a:latin typeface="Calibri" panose="020F0502020204030204" pitchFamily="34" charset="0"/>
              </a:rPr>
              <a:t>Hence, we have the “leader” and “follower” in this model.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Slide Number Placeholder 3">
            <a:extLst>
              <a:ext uri="{FF2B5EF4-FFF2-40B4-BE49-F238E27FC236}">
                <a16:creationId xmlns:a16="http://schemas.microsoft.com/office/drawing/2014/main" id="{569CB703-AB98-49D4-9502-9F6820973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F163C57-9FBC-4D93-A0F2-99DB2410F9BD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CC65423-06D5-43A2-867A-D67BC8966060}"/>
              </a:ext>
            </a:extLst>
          </p:cNvPr>
          <p:cNvGrpSpPr/>
          <p:nvPr/>
        </p:nvGrpSpPr>
        <p:grpSpPr>
          <a:xfrm>
            <a:off x="1350000" y="136525"/>
            <a:ext cx="6444000" cy="5040000"/>
            <a:chOff x="1350000" y="1191575"/>
            <a:chExt cx="6444000" cy="504000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D6C537D4-81B2-409D-B4DA-A4E9F635E3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50000" y="1191575"/>
              <a:ext cx="6444000" cy="5040000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3A15A89-3E3E-4A45-8FFA-3962DC3A8F73}"/>
                </a:ext>
              </a:extLst>
            </p:cNvPr>
            <p:cNvSpPr/>
            <p:nvPr/>
          </p:nvSpPr>
          <p:spPr>
            <a:xfrm>
              <a:off x="6346200" y="2040575"/>
              <a:ext cx="1447800" cy="419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6EE83FA5-636F-4743-9C6E-82B6A4AC3D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176525"/>
            <a:ext cx="4572000" cy="127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170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497BB0B3-135A-44D2-BC75-87DC1A549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5FFBFA3-461A-4882-B5F1-69C1D7FA646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96331" name="AutoShape 11">
            <a:extLst>
              <a:ext uri="{FF2B5EF4-FFF2-40B4-BE49-F238E27FC236}">
                <a16:creationId xmlns:a16="http://schemas.microsoft.com/office/drawing/2014/main" id="{0E598629-F2EB-46DD-9551-741AF59CE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Stackelberg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Oligopoly – The Model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9B4DC97-CB79-4024-85FB-C3FF00FE0887}"/>
              </a:ext>
            </a:extLst>
          </p:cNvPr>
          <p:cNvSpPr/>
          <p:nvPr/>
        </p:nvSpPr>
        <p:spPr>
          <a:xfrm>
            <a:off x="304800" y="1447800"/>
            <a:ext cx="8534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altLang="th-TH" sz="2400" dirty="0">
                <a:latin typeface="+mj-lt"/>
              </a:rPr>
              <a:t>In a </a:t>
            </a:r>
            <a:r>
              <a:rPr lang="en-US" altLang="th-TH" sz="2400" dirty="0" err="1">
                <a:latin typeface="+mj-lt"/>
              </a:rPr>
              <a:t>Stackelberg</a:t>
            </a:r>
            <a:r>
              <a:rPr lang="en-US" altLang="th-TH" sz="2400" dirty="0">
                <a:latin typeface="+mj-lt"/>
              </a:rPr>
              <a:t> duopoly model (i.e. two firms in the market),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altLang="th-TH" sz="2400" dirty="0">
                <a:latin typeface="+mj-lt"/>
              </a:rPr>
              <a:t>The follower (Firm 2) will set Q2 depending on how much the leader supplies output. The follower will form its best response function and set Q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* = BR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(Q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)</a:t>
            </a:r>
          </a:p>
          <a:p>
            <a:pPr marL="457200" indent="-457200" eaLnBrk="1" hangingPunct="1">
              <a:buFont typeface="+mj-lt"/>
              <a:buAutoNum type="arabicPeriod"/>
            </a:pPr>
            <a:endParaRPr lang="en-US" altLang="th-TH" sz="2400" dirty="0"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th-TH" sz="2400" dirty="0">
                <a:latin typeface="+mj-lt"/>
              </a:rPr>
              <a:t>The leader (Firm 1) knows what the follower will do, so it will set Q1 to maximize its profit, taking into account the action of the follower, i.e. knowing that Q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* = BR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(Q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7122170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497BB0B3-135A-44D2-BC75-87DC1A549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5FFBFA3-461A-4882-B5F1-69C1D7FA646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96331" name="AutoShape 11">
            <a:extLst>
              <a:ext uri="{FF2B5EF4-FFF2-40B4-BE49-F238E27FC236}">
                <a16:creationId xmlns:a16="http://schemas.microsoft.com/office/drawing/2014/main" id="{0E598629-F2EB-46DD-9551-741AF59CE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Stackelberg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Oligopoly – Example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9B4DC97-CB79-4024-85FB-C3FF00FE0887}"/>
              </a:ext>
            </a:extLst>
          </p:cNvPr>
          <p:cNvSpPr/>
          <p:nvPr/>
        </p:nvSpPr>
        <p:spPr>
          <a:xfrm>
            <a:off x="304800" y="1447800"/>
            <a:ext cx="85344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altLang="th-TH" sz="2400" dirty="0">
                <a:latin typeface="+mj-lt"/>
              </a:rPr>
              <a:t>For example, let</a:t>
            </a:r>
          </a:p>
          <a:p>
            <a:pPr eaLnBrk="1" hangingPunct="1"/>
            <a:r>
              <a:rPr lang="en-US" altLang="th-TH" sz="2400" dirty="0">
                <a:latin typeface="+mj-lt"/>
              </a:rPr>
              <a:t>	Inverse Demand:   P = 100 – Q   where Q = 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 + Q</a:t>
            </a:r>
            <a:r>
              <a:rPr lang="en-US" altLang="th-TH" sz="2400" baseline="-25000" dirty="0">
                <a:latin typeface="+mj-lt"/>
              </a:rPr>
              <a:t>2</a:t>
            </a:r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	Marginal Cost:   MC = 10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Firm 2 forms BR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:	Firm 2 sets Q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 such that MR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 = MC</a:t>
            </a:r>
          </a:p>
          <a:p>
            <a:pPr eaLnBrk="1" hangingPunct="1"/>
            <a:r>
              <a:rPr lang="en-US" altLang="th-TH" sz="2400" dirty="0">
                <a:latin typeface="+mj-lt"/>
              </a:rPr>
              <a:t>BR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(Q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):		Q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 = 45 – (1/2)Q</a:t>
            </a:r>
            <a:r>
              <a:rPr lang="en-US" altLang="th-TH" sz="2400" baseline="-25000" dirty="0">
                <a:latin typeface="+mj-lt"/>
              </a:rPr>
              <a:t>1</a:t>
            </a:r>
            <a:endParaRPr lang="en-US" altLang="th-TH" sz="2400" dirty="0">
              <a:latin typeface="+mj-lt"/>
            </a:endParaRP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Firm 1 know this:	Firm 1 sets 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 such that MR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 = MC</a:t>
            </a:r>
          </a:p>
          <a:p>
            <a:pPr eaLnBrk="1" hangingPunct="1"/>
            <a:r>
              <a:rPr lang="en-US" altLang="th-TH" sz="2400" dirty="0">
                <a:latin typeface="+mj-lt"/>
              </a:rPr>
              <a:t>	TR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 = (100 – 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 – Q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)Q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 = (100 – 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 – 45 + (1/2)Q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)Q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s</a:t>
            </a:r>
          </a:p>
          <a:p>
            <a:r>
              <a:rPr lang="en-US" altLang="th-TH" sz="2400" dirty="0">
                <a:latin typeface="+mj-lt"/>
              </a:rPr>
              <a:t>	       = (55 – (1/2)Q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)Q</a:t>
            </a:r>
            <a:r>
              <a:rPr lang="en-US" altLang="th-TH" sz="2400" baseline="-25000" dirty="0">
                <a:latin typeface="+mj-lt"/>
              </a:rPr>
              <a:t>1</a:t>
            </a:r>
            <a:endParaRPr lang="en-US" altLang="th-TH" sz="2400" dirty="0">
              <a:latin typeface="+mj-lt"/>
            </a:endParaRPr>
          </a:p>
          <a:p>
            <a:r>
              <a:rPr lang="en-US" altLang="th-TH" sz="2400" dirty="0">
                <a:latin typeface="+mj-lt"/>
              </a:rPr>
              <a:t>	MR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 = 55 – Q</a:t>
            </a:r>
            <a:r>
              <a:rPr lang="en-US" altLang="th-TH" sz="2400" baseline="-25000" dirty="0">
                <a:latin typeface="+mj-lt"/>
              </a:rPr>
              <a:t>1</a:t>
            </a:r>
            <a:endParaRPr lang="en-US" altLang="th-TH" sz="2400" dirty="0">
              <a:latin typeface="+mj-lt"/>
            </a:endParaRPr>
          </a:p>
          <a:p>
            <a:endParaRPr lang="en-US" altLang="th-TH" sz="2400" dirty="0">
              <a:latin typeface="+mj-lt"/>
            </a:endParaRPr>
          </a:p>
          <a:p>
            <a:r>
              <a:rPr lang="en-US" altLang="th-TH" sz="2400" dirty="0">
                <a:latin typeface="+mj-lt"/>
              </a:rPr>
              <a:t>Thus,	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* = 45	Q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* = 45 – (1/2)Q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 = 22.5</a:t>
            </a:r>
          </a:p>
        </p:txBody>
      </p:sp>
    </p:spTree>
    <p:extLst>
      <p:ext uri="{BB962C8B-B14F-4D97-AF65-F5344CB8AC3E}">
        <p14:creationId xmlns:p14="http://schemas.microsoft.com/office/powerpoint/2010/main" val="4093772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6DD43B0A-A98C-4970-B719-AEAA62F5C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3C3DD1F-B646-466A-8AA4-C7F47E050E4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5E844A-712B-46FF-BA6C-DC8AF244F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3887"/>
            <a:ext cx="9144000" cy="4815376"/>
          </a:xfrm>
          <a:prstGeom prst="rect">
            <a:avLst/>
          </a:prstGeom>
        </p:spPr>
      </p:pic>
      <p:sp>
        <p:nvSpPr>
          <p:cNvPr id="7" name="AutoShape 11">
            <a:extLst>
              <a:ext uri="{FF2B5EF4-FFF2-40B4-BE49-F238E27FC236}">
                <a16:creationId xmlns:a16="http://schemas.microsoft.com/office/drawing/2014/main" id="{6AAAC230-593F-4DC5-8032-435C95C69D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Stackelberg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Oligopoly – The Model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C6744C4-865F-4DFD-BF41-FCA5A020DB61}"/>
              </a:ext>
            </a:extLst>
          </p:cNvPr>
          <p:cNvSpPr/>
          <p:nvPr/>
        </p:nvSpPr>
        <p:spPr>
          <a:xfrm>
            <a:off x="152400" y="1676400"/>
            <a:ext cx="3429000" cy="17526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Point C is the outcome in the Cournot model.</a:t>
            </a:r>
          </a:p>
          <a:p>
            <a:pPr algn="ctr"/>
            <a:r>
              <a:rPr lang="en-US" sz="2400" b="1" dirty="0">
                <a:solidFill>
                  <a:schemeClr val="tx1"/>
                </a:solidFill>
              </a:rPr>
              <a:t>Point S is the outcome in the </a:t>
            </a:r>
            <a:r>
              <a:rPr lang="en-US" sz="2400" b="1" dirty="0" err="1">
                <a:solidFill>
                  <a:schemeClr val="tx1"/>
                </a:solidFill>
              </a:rPr>
              <a:t>Stackelberg</a:t>
            </a:r>
            <a:r>
              <a:rPr lang="en-US" sz="2400" b="1" dirty="0">
                <a:solidFill>
                  <a:schemeClr val="tx1"/>
                </a:solidFill>
              </a:rPr>
              <a:t> model. </a:t>
            </a:r>
            <a:endParaRPr lang="th-TH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78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497BB0B3-135A-44D2-BC75-87DC1A549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5FFBFA3-461A-4882-B5F1-69C1D7FA646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96331" name="AutoShape 11">
            <a:extLst>
              <a:ext uri="{FF2B5EF4-FFF2-40B4-BE49-F238E27FC236}">
                <a16:creationId xmlns:a16="http://schemas.microsoft.com/office/drawing/2014/main" id="{0E598629-F2EB-46DD-9551-741AF59CE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Stackelberg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Oligopoly – The Model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9B4DC97-CB79-4024-85FB-C3FF00FE0887}"/>
              </a:ext>
            </a:extLst>
          </p:cNvPr>
          <p:cNvSpPr/>
          <p:nvPr/>
        </p:nvSpPr>
        <p:spPr>
          <a:xfrm>
            <a:off x="304800" y="1447800"/>
            <a:ext cx="8534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th-TH" sz="2400" dirty="0">
              <a:latin typeface="+mj-lt"/>
            </a:endParaRPr>
          </a:p>
          <a:p>
            <a:endParaRPr lang="en-US" altLang="th-TH" sz="2400" dirty="0">
              <a:latin typeface="+mj-lt"/>
            </a:endParaRPr>
          </a:p>
          <a:p>
            <a:endParaRPr lang="en-US" altLang="th-TH" sz="2400" dirty="0">
              <a:latin typeface="+mj-lt"/>
            </a:endParaRPr>
          </a:p>
          <a:p>
            <a:endParaRPr lang="en-US" altLang="th-TH" sz="2400" dirty="0">
              <a:latin typeface="+mj-lt"/>
            </a:endParaRPr>
          </a:p>
          <a:p>
            <a:endParaRPr lang="en-US" altLang="th-TH" sz="2400" dirty="0">
              <a:latin typeface="+mj-lt"/>
            </a:endParaRPr>
          </a:p>
          <a:p>
            <a:endParaRPr lang="en-US" altLang="th-TH" sz="2400" dirty="0">
              <a:latin typeface="+mj-lt"/>
            </a:endParaRPr>
          </a:p>
          <a:p>
            <a:r>
              <a:rPr lang="en-US" altLang="th-TH" sz="2400" dirty="0">
                <a:latin typeface="+mj-lt"/>
              </a:rPr>
              <a:t>We can see that in the </a:t>
            </a:r>
            <a:r>
              <a:rPr lang="en-US" altLang="th-TH" sz="2400" dirty="0" err="1">
                <a:latin typeface="+mj-lt"/>
              </a:rPr>
              <a:t>Stackelberg</a:t>
            </a:r>
            <a:r>
              <a:rPr lang="en-US" altLang="th-TH" sz="2400" dirty="0">
                <a:latin typeface="+mj-lt"/>
              </a:rPr>
              <a:t> Model, the leader has some advantage. We call this </a:t>
            </a:r>
            <a:r>
              <a:rPr lang="en-US" altLang="th-TH" sz="2400" b="1" dirty="0">
                <a:latin typeface="+mj-lt"/>
              </a:rPr>
              <a:t>“the first-mover advantage”</a:t>
            </a:r>
            <a:r>
              <a:rPr lang="en-US" altLang="th-TH" sz="2400" dirty="0">
                <a:latin typeface="+mj-lt"/>
              </a:rPr>
              <a:t>.</a:t>
            </a:r>
          </a:p>
          <a:p>
            <a:endParaRPr lang="en-US" altLang="th-TH" sz="2400" dirty="0">
              <a:latin typeface="+mj-lt"/>
            </a:endParaRPr>
          </a:p>
          <a:p>
            <a:r>
              <a:rPr lang="en-US" altLang="th-TH" sz="2400" dirty="0">
                <a:latin typeface="+mj-lt"/>
              </a:rPr>
              <a:t>This is due to the leader able to control resources or the market.</a:t>
            </a:r>
          </a:p>
          <a:p>
            <a:endParaRPr lang="en-US" altLang="th-TH" sz="2400" b="1" dirty="0">
              <a:latin typeface="+mj-lt"/>
            </a:endParaRPr>
          </a:p>
          <a:p>
            <a:r>
              <a:rPr lang="en-US" altLang="th-TH" sz="2400" b="1" dirty="0">
                <a:latin typeface="+mj-lt"/>
              </a:rPr>
              <a:t>Games like chess also have “the first-mover advantage”. 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F108BA15-E3A4-4EC2-BF6B-87A9A10852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479114"/>
              </p:ext>
            </p:extLst>
          </p:nvPr>
        </p:nvGraphicFramePr>
        <p:xfrm>
          <a:off x="304800" y="1447800"/>
          <a:ext cx="85344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>
                  <a:extLst>
                    <a:ext uri="{9D8B030D-6E8A-4147-A177-3AD203B41FA5}">
                      <a16:colId xmlns:a16="http://schemas.microsoft.com/office/drawing/2014/main" val="3158308856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16878086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55611798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349256009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16716083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3602746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+mj-lt"/>
                        </a:rPr>
                        <a:t>Model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+mj-lt"/>
                        </a:rPr>
                        <a:t>Q1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+mj-lt"/>
                        </a:rPr>
                        <a:t>Q2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+mj-lt"/>
                        </a:rPr>
                        <a:t>P(mkt)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altLang="th-TH" sz="2400" kern="1200" dirty="0">
                          <a:latin typeface="+mj-lt"/>
                        </a:rPr>
                        <a:t>π</a:t>
                      </a:r>
                      <a:r>
                        <a:rPr lang="en-US" altLang="th-TH" sz="2400" kern="1200" dirty="0">
                          <a:latin typeface="+mj-lt"/>
                        </a:rPr>
                        <a:t>1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altLang="th-TH" sz="2400" kern="1200" dirty="0">
                          <a:latin typeface="+mj-lt"/>
                        </a:rPr>
                        <a:t>π</a:t>
                      </a:r>
                      <a:r>
                        <a:rPr lang="en-US" altLang="th-TH" sz="2400" kern="1200" dirty="0">
                          <a:latin typeface="+mj-lt"/>
                        </a:rPr>
                        <a:t>2</a:t>
                      </a:r>
                      <a:endParaRPr lang="th-TH" sz="2400" b="1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42356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err="1">
                          <a:latin typeface="+mj-lt"/>
                        </a:rPr>
                        <a:t>Stackelberg</a:t>
                      </a:r>
                      <a:endParaRPr lang="th-TH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45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22.5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32.5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1012.5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506.25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29882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j-lt"/>
                        </a:rPr>
                        <a:t>Cournot</a:t>
                      </a:r>
                      <a:endParaRPr lang="th-TH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30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30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40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900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900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1670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+mj-lt"/>
                        </a:rPr>
                        <a:t>Cartel</a:t>
                      </a:r>
                      <a:endParaRPr lang="th-TH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22.5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22.5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55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1012.5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+mj-lt"/>
                        </a:rPr>
                        <a:t>1012.5</a:t>
                      </a:r>
                      <a:endParaRPr lang="th-TH" sz="2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5762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1443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6DD43B0A-A98C-4970-B719-AEAA62F5C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3C3DD1F-B646-466A-8AA4-C7F47E050E4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7" name="AutoShape 11">
            <a:extLst>
              <a:ext uri="{FF2B5EF4-FFF2-40B4-BE49-F238E27FC236}">
                <a16:creationId xmlns:a16="http://schemas.microsoft.com/office/drawing/2014/main" id="{6AAAC230-593F-4DC5-8032-435C95C69D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Dominant Firm Markets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87A48E-4506-4901-9BEC-5B4C97069EDA}"/>
              </a:ext>
            </a:extLst>
          </p:cNvPr>
          <p:cNvSpPr txBox="1"/>
          <p:nvPr/>
        </p:nvSpPr>
        <p:spPr>
          <a:xfrm>
            <a:off x="342900" y="1449417"/>
            <a:ext cx="8458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In some industries, a single company with a very large market share (</a:t>
            </a:r>
            <a:r>
              <a:rPr lang="en-US" sz="2400" b="1" dirty="0">
                <a:latin typeface="+mj-lt"/>
              </a:rPr>
              <a:t>dominant firm</a:t>
            </a:r>
            <a:r>
              <a:rPr lang="en-US" sz="2400" dirty="0">
                <a:latin typeface="+mj-lt"/>
              </a:rPr>
              <a:t>) competes against small firms (</a:t>
            </a:r>
            <a:r>
              <a:rPr lang="en-US" sz="2400" b="1" dirty="0">
                <a:latin typeface="+mj-lt"/>
              </a:rPr>
              <a:t>fringe firms</a:t>
            </a:r>
            <a:r>
              <a:rPr lang="en-US" sz="2400" dirty="0">
                <a:latin typeface="+mj-lt"/>
              </a:rPr>
              <a:t>).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The dominant firm sets the market price </a:t>
            </a:r>
            <a:r>
              <a:rPr lang="en-US" sz="2400" dirty="0">
                <a:latin typeface="+mj-lt"/>
              </a:rPr>
              <a:t>and splits the market demand with fringe firms.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Fringe firms supply identical products and act as perfect competitors. Since they are small firms, </a:t>
            </a:r>
            <a:r>
              <a:rPr lang="en-US" sz="2400" b="1" dirty="0">
                <a:latin typeface="+mj-lt"/>
              </a:rPr>
              <a:t>they are price-takers</a:t>
            </a:r>
            <a:r>
              <a:rPr lang="en-US" sz="2400" dirty="0">
                <a:latin typeface="+mj-lt"/>
              </a:rPr>
              <a:t>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Fringe firms takes the market price as given and decide how much to supply. </a:t>
            </a:r>
            <a:r>
              <a:rPr lang="en-US" sz="2400" b="1" dirty="0">
                <a:latin typeface="+mj-lt"/>
              </a:rPr>
              <a:t>In other words, their output will be determined by the fringe firms’ supply curve.</a:t>
            </a:r>
            <a:endParaRPr lang="th-TH" sz="2400" b="1" dirty="0">
              <a:latin typeface="+mj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6DD43B0A-A98C-4970-B719-AEAA62F5C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3C3DD1F-B646-466A-8AA4-C7F47E050E4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7" name="AutoShape 11">
            <a:extLst>
              <a:ext uri="{FF2B5EF4-FFF2-40B4-BE49-F238E27FC236}">
                <a16:creationId xmlns:a16="http://schemas.microsoft.com/office/drawing/2014/main" id="{6AAAC230-593F-4DC5-8032-435C95C69D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Dominant Firm Markets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87A48E-4506-4901-9BEC-5B4C97069EDA}"/>
              </a:ext>
            </a:extLst>
          </p:cNvPr>
          <p:cNvSpPr txBox="1"/>
          <p:nvPr/>
        </p:nvSpPr>
        <p:spPr>
          <a:xfrm>
            <a:off x="342900" y="1449417"/>
            <a:ext cx="84582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>
                <a:latin typeface="+mj-lt"/>
              </a:rPr>
              <a:t>The dominant firm’s problem is to find P* that maximizes its profit.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However, it is important to note that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P* will determine how much fringe firms will supply. AND,</a:t>
            </a:r>
          </a:p>
          <a:p>
            <a:endParaRPr lang="en-US" sz="2400" b="1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How much fringe firms will supply affect the dominant firm’s residual demand (= Market Demand – Supply of Fringe Firms).</a:t>
            </a:r>
          </a:p>
          <a:p>
            <a:endParaRPr lang="en-US" sz="2400" b="1" dirty="0">
              <a:latin typeface="+mj-lt"/>
            </a:endParaRPr>
          </a:p>
          <a:p>
            <a:r>
              <a:rPr lang="en-US" sz="2400" dirty="0">
                <a:latin typeface="+mj-lt"/>
              </a:rPr>
              <a:t>The dominant firm faces the following “trade-off”: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If the dominant firm sets high P*, fringe firms will supply a lot. As a result, the dominant firms can sell less to the market.</a:t>
            </a:r>
          </a:p>
        </p:txBody>
      </p:sp>
    </p:spTree>
    <p:extLst>
      <p:ext uri="{BB962C8B-B14F-4D97-AF65-F5344CB8AC3E}">
        <p14:creationId xmlns:p14="http://schemas.microsoft.com/office/powerpoint/2010/main" val="6036988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6DD43B0A-A98C-4970-B719-AEAA62F5C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3C3DD1F-B646-466A-8AA4-C7F47E050E4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7" name="AutoShape 11">
            <a:extLst>
              <a:ext uri="{FF2B5EF4-FFF2-40B4-BE49-F238E27FC236}">
                <a16:creationId xmlns:a16="http://schemas.microsoft.com/office/drawing/2014/main" id="{6AAAC230-593F-4DC5-8032-435C95C69D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Dominant Firm Markets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690AE2-65FA-47E4-A734-10EB943428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7522"/>
            <a:ext cx="9144000" cy="424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651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6DD43B0A-A98C-4970-B719-AEAA62F5C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3C3DD1F-B646-466A-8AA4-C7F47E050E4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7" name="AutoShape 11">
            <a:extLst>
              <a:ext uri="{FF2B5EF4-FFF2-40B4-BE49-F238E27FC236}">
                <a16:creationId xmlns:a16="http://schemas.microsoft.com/office/drawing/2014/main" id="{6AAAC230-593F-4DC5-8032-435C95C69D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Dominant Firm Markets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81E353-CB45-4AC5-A470-811D9E855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46909"/>
            <a:ext cx="9144000" cy="4364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840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B7C31F-D70A-4884-84FE-CA382E205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000" y="270000"/>
            <a:ext cx="7812000" cy="631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941D7FC-8E90-4857-8F41-B7D65780F183}"/>
              </a:ext>
            </a:extLst>
          </p:cNvPr>
          <p:cNvSpPr/>
          <p:nvPr/>
        </p:nvSpPr>
        <p:spPr>
          <a:xfrm>
            <a:off x="5715000" y="1143000"/>
            <a:ext cx="2763000" cy="544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6DD43B0A-A98C-4970-B719-AEAA62F5C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3C3DD1F-B646-466A-8AA4-C7F47E050E4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229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632</Words>
  <Application>Microsoft Office PowerPoint</Application>
  <PresentationFormat>On-screen Show (4:3)</PresentationFormat>
  <Paragraphs>109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43</cp:revision>
  <dcterms:created xsi:type="dcterms:W3CDTF">2010-03-18T15:25:01Z</dcterms:created>
  <dcterms:modified xsi:type="dcterms:W3CDTF">2019-11-05T20:21:26Z</dcterms:modified>
</cp:coreProperties>
</file>