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2" r:id="rId2"/>
    <p:sldId id="305" r:id="rId3"/>
    <p:sldId id="308" r:id="rId4"/>
    <p:sldId id="257" r:id="rId5"/>
    <p:sldId id="285" r:id="rId6"/>
    <p:sldId id="259" r:id="rId7"/>
    <p:sldId id="260" r:id="rId8"/>
    <p:sldId id="262" r:id="rId9"/>
    <p:sldId id="309" r:id="rId10"/>
    <p:sldId id="269" r:id="rId11"/>
    <p:sldId id="263" r:id="rId12"/>
    <p:sldId id="265" r:id="rId13"/>
    <p:sldId id="266" r:id="rId14"/>
    <p:sldId id="267" r:id="rId15"/>
    <p:sldId id="271" r:id="rId16"/>
    <p:sldId id="270" r:id="rId17"/>
    <p:sldId id="268" r:id="rId18"/>
    <p:sldId id="272" r:id="rId19"/>
    <p:sldId id="276" r:id="rId20"/>
    <p:sldId id="273" r:id="rId21"/>
    <p:sldId id="274" r:id="rId22"/>
    <p:sldId id="275" r:id="rId23"/>
    <p:sldId id="279" r:id="rId24"/>
    <p:sldId id="280" r:id="rId25"/>
    <p:sldId id="277" r:id="rId26"/>
    <p:sldId id="278" r:id="rId27"/>
    <p:sldId id="282" r:id="rId28"/>
    <p:sldId id="283" r:id="rId29"/>
    <p:sldId id="284" r:id="rId30"/>
    <p:sldId id="312" r:id="rId31"/>
    <p:sldId id="286" r:id="rId32"/>
    <p:sldId id="288" r:id="rId33"/>
    <p:sldId id="311" r:id="rId34"/>
    <p:sldId id="313" r:id="rId35"/>
    <p:sldId id="287" r:id="rId36"/>
    <p:sldId id="314" r:id="rId37"/>
    <p:sldId id="317" r:id="rId38"/>
    <p:sldId id="290" r:id="rId39"/>
    <p:sldId id="289" r:id="rId40"/>
    <p:sldId id="318" r:id="rId41"/>
    <p:sldId id="291" r:id="rId42"/>
    <p:sldId id="316" r:id="rId43"/>
    <p:sldId id="292" r:id="rId44"/>
    <p:sldId id="293" r:id="rId45"/>
    <p:sldId id="294" r:id="rId46"/>
    <p:sldId id="296" r:id="rId47"/>
    <p:sldId id="297" r:id="rId48"/>
    <p:sldId id="300" r:id="rId49"/>
    <p:sldId id="301" r:id="rId50"/>
    <p:sldId id="310" r:id="rId5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4" d="100"/>
          <a:sy n="94" d="100"/>
        </p:scale>
        <p:origin x="-1320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printerSettings" Target="printerSettings/printerSettings1.bin"/><Relationship Id="rId53" Type="http://schemas.openxmlformats.org/officeDocument/2006/relationships/presProps" Target="presProps.xml"/><Relationship Id="rId54" Type="http://schemas.openxmlformats.org/officeDocument/2006/relationships/viewProps" Target="viewProps.xml"/><Relationship Id="rId55" Type="http://schemas.openxmlformats.org/officeDocument/2006/relationships/theme" Target="theme/theme1.xml"/><Relationship Id="rId56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42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12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83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053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622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238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07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57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6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48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800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0A42B-6102-544D-894A-1F0AAAF0094B}" type="datetimeFigureOut">
              <a:rPr lang="en-US" smtClean="0"/>
              <a:t>7/9/17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496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917340"/>
            <a:ext cx="8229600" cy="125252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Politics, Economics and Social welfare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586753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TU 101</a:t>
            </a:r>
          </a:p>
          <a:p>
            <a:pPr marL="0" indent="0" algn="ctr">
              <a:buNone/>
            </a:pPr>
            <a:r>
              <a:rPr lang="en-US" dirty="0" smtClean="0"/>
              <a:t>Department of Economics</a:t>
            </a:r>
          </a:p>
          <a:p>
            <a:pPr marL="0" indent="0" algn="ctr">
              <a:buNone/>
            </a:pPr>
            <a:r>
              <a:rPr lang="en-US" dirty="0" smtClean="0"/>
              <a:t>Friday the 8</a:t>
            </a:r>
            <a:r>
              <a:rPr lang="en-US" baseline="30000" dirty="0" smtClean="0"/>
              <a:t>th</a:t>
            </a:r>
            <a:r>
              <a:rPr lang="en-US" dirty="0" smtClean="0"/>
              <a:t> of September, 2017</a:t>
            </a: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>
              <a:buNone/>
            </a:pPr>
            <a:r>
              <a:rPr lang="en-US" sz="2400" dirty="0" err="1" smtClean="0"/>
              <a:t>Jesper</a:t>
            </a:r>
            <a:r>
              <a:rPr lang="en-US" sz="2400" dirty="0" smtClean="0"/>
              <a:t> </a:t>
            </a:r>
            <a:r>
              <a:rPr lang="en-US" sz="2400" dirty="0" err="1" smtClean="0"/>
              <a:t>Kulvmann</a:t>
            </a:r>
            <a:r>
              <a:rPr lang="en-US" sz="2400" dirty="0" smtClean="0"/>
              <a:t>, </a:t>
            </a:r>
            <a:r>
              <a:rPr lang="en-US" sz="2400" dirty="0" err="1" smtClean="0"/>
              <a:t>D.Phil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Department of Social Administration</a:t>
            </a:r>
          </a:p>
          <a:p>
            <a:pPr marL="0" indent="0">
              <a:buNone/>
            </a:pPr>
            <a:r>
              <a:rPr lang="en-US" sz="2400" dirty="0" err="1" smtClean="0"/>
              <a:t>Thammasat</a:t>
            </a:r>
            <a:r>
              <a:rPr lang="en-US" sz="2400" dirty="0" smtClean="0"/>
              <a:t> University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56114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244"/>
          </a:xfrm>
        </p:spPr>
        <p:txBody>
          <a:bodyPr/>
          <a:lstStyle/>
          <a:p>
            <a:r>
              <a:rPr lang="en-US" dirty="0" smtClean="0"/>
              <a:t>Aim of the lecture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29885" y="1451602"/>
            <a:ext cx="5097669" cy="5406397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Examine the provision of social welfare over time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Factors that has led the family to be insufficient providing adequate protection for individuals.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Describe ways of the government to provide “welfare” for the people.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Political and economic determinants of the development of social welfare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en-US" dirty="0" smtClean="0"/>
          </a:p>
        </p:txBody>
      </p:sp>
      <p:pic>
        <p:nvPicPr>
          <p:cNvPr id="6" name="Picture 5" descr="Screen Shot 2016-08-15 at 5.05.4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554" y="2141763"/>
            <a:ext cx="3337166" cy="3337166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12671689" y="4326880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>
                <a:latin typeface="Calibri" charset="0"/>
              </a:rPr>
              <a:t>What is a welfare state?</a:t>
            </a:r>
            <a:endParaRPr lang="en-US" sz="3600">
              <a:latin typeface="Calibri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2519289" y="4479280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>
                <a:latin typeface="Calibri" charset="0"/>
              </a:rPr>
              <a:t>What is a welfare state?</a:t>
            </a:r>
            <a:endParaRPr lang="en-US" sz="36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803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40929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Outline of lecture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" y="1464234"/>
            <a:ext cx="5785834" cy="5393765"/>
          </a:xfrm>
        </p:spPr>
        <p:txBody>
          <a:bodyPr>
            <a:normAutofit/>
          </a:bodyPr>
          <a:lstStyle/>
          <a:p>
            <a:pPr marL="514350" indent="-457200"/>
            <a:r>
              <a:rPr lang="en-US" dirty="0" smtClean="0"/>
              <a:t>Clarifying concept</a:t>
            </a:r>
          </a:p>
          <a:p>
            <a:pPr marL="914400" lvl="1" indent="-457200"/>
            <a:r>
              <a:rPr lang="en-US" dirty="0" smtClean="0"/>
              <a:t>Social development</a:t>
            </a:r>
          </a:p>
          <a:p>
            <a:pPr marL="914400" lvl="1" indent="-457200"/>
            <a:r>
              <a:rPr lang="en-US" dirty="0" smtClean="0"/>
              <a:t>Social welfare</a:t>
            </a:r>
          </a:p>
          <a:p>
            <a:pPr marL="914400" lvl="1" indent="-457200">
              <a:spcAft>
                <a:spcPts val="600"/>
              </a:spcAft>
            </a:pPr>
            <a:r>
              <a:rPr lang="en-US" dirty="0" smtClean="0"/>
              <a:t>Welfare state</a:t>
            </a:r>
          </a:p>
          <a:p>
            <a:pPr marL="514350" indent="-457200">
              <a:spcAft>
                <a:spcPts val="600"/>
              </a:spcAft>
            </a:pPr>
            <a:r>
              <a:rPr lang="en-US" dirty="0" smtClean="0"/>
              <a:t>Explanations for the need of a welfare state</a:t>
            </a:r>
          </a:p>
          <a:p>
            <a:pPr marL="514350" indent="-457200"/>
            <a:r>
              <a:rPr lang="en-US" dirty="0" smtClean="0"/>
              <a:t>Organization of a welfare state</a:t>
            </a:r>
          </a:p>
          <a:p>
            <a:pPr marL="914400" lvl="1" indent="-457200"/>
            <a:r>
              <a:rPr lang="en-US" dirty="0" smtClean="0"/>
              <a:t>Aim of the welfare state</a:t>
            </a:r>
          </a:p>
          <a:p>
            <a:pPr marL="914400" lvl="1" indent="-457200"/>
            <a:r>
              <a:rPr lang="en-US" dirty="0" smtClean="0"/>
              <a:t>Social rights</a:t>
            </a:r>
          </a:p>
          <a:p>
            <a:pPr marL="514350" indent="-457200"/>
            <a:r>
              <a:rPr lang="en-US" dirty="0" smtClean="0"/>
              <a:t>Student activities</a:t>
            </a:r>
          </a:p>
          <a:p>
            <a:pPr marL="514350" indent="-457200"/>
            <a:endParaRPr lang="en-US" dirty="0" smtClean="0"/>
          </a:p>
          <a:p>
            <a:pPr marL="514350" indent="-457200">
              <a:buFont typeface="+mj-lt"/>
              <a:buAutoNum type="arabicPeriod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3" name="Content Placeholder 2" descr="Screen Shot 2016-09-01 at 1.13.53 PM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" r="3361"/>
          <a:stretch>
            <a:fillRect/>
          </a:stretch>
        </p:blipFill>
        <p:spPr>
          <a:xfrm>
            <a:off x="5997511" y="1600201"/>
            <a:ext cx="2951227" cy="3798622"/>
          </a:xfrm>
        </p:spPr>
      </p:pic>
    </p:spTree>
    <p:extLst>
      <p:ext uri="{BB962C8B-B14F-4D97-AF65-F5344CB8AC3E}">
        <p14:creationId xmlns:p14="http://schemas.microsoft.com/office/powerpoint/2010/main" val="2267863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development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2597" y="2129999"/>
            <a:ext cx="4960579" cy="4577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“Social Development focuses  on the needs to “put people first” in the development processes. Poverty is more than low income </a:t>
            </a:r>
            <a:r>
              <a:rPr lang="mr-IN" sz="2800" dirty="0" smtClean="0"/>
              <a:t>–</a:t>
            </a:r>
            <a:r>
              <a:rPr lang="en-US" sz="2800" dirty="0" smtClean="0"/>
              <a:t> it is about vulnerability, exclusion, unaccountable institutions, powerlessness, and exposure to violence.</a:t>
            </a:r>
          </a:p>
          <a:p>
            <a:pPr marL="0" indent="0">
              <a:buNone/>
            </a:pPr>
            <a:r>
              <a:rPr lang="en-US" dirty="0" smtClean="0"/>
              <a:t>				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sz="2000" dirty="0" smtClean="0"/>
              <a:t>(world bank, 2017)</a:t>
            </a:r>
            <a:endParaRPr lang="en-US" sz="2000" dirty="0"/>
          </a:p>
        </p:txBody>
      </p:sp>
      <p:pic>
        <p:nvPicPr>
          <p:cNvPr id="3" name="Picture 2" descr="Screen Shot 2017-08-24 at 3.19.2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70" y="2119899"/>
            <a:ext cx="2668289" cy="339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49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6300"/>
          </a:xfrm>
        </p:spPr>
        <p:txBody>
          <a:bodyPr/>
          <a:lstStyle/>
          <a:p>
            <a:pPr eaLnBrk="1" hangingPunct="1"/>
            <a:r>
              <a:rPr lang="en-US" sz="3600">
                <a:latin typeface="Calibri" charset="0"/>
              </a:rPr>
              <a:t>Welfare= Well-being</a:t>
            </a:r>
          </a:p>
        </p:txBody>
      </p:sp>
      <p:pic>
        <p:nvPicPr>
          <p:cNvPr id="4" name="Picture 3" descr="Screen Shot 2017-08-28 at 3.29.4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07" y="2042906"/>
            <a:ext cx="8142599" cy="3809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13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welfare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Individual level</a:t>
            </a:r>
          </a:p>
          <a:p>
            <a:r>
              <a:rPr lang="en-US" dirty="0" smtClean="0"/>
              <a:t>Well-being</a:t>
            </a:r>
          </a:p>
          <a:p>
            <a:pPr marL="622300" lvl="1">
              <a:lnSpc>
                <a:spcPct val="200000"/>
              </a:lnSpc>
              <a:buFont typeface="Arial"/>
              <a:buChar char="•"/>
            </a:pPr>
            <a:r>
              <a:rPr lang="en-US" dirty="0" smtClean="0"/>
              <a:t>Good health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Economic security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Individual vitality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Rewarding social relationships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Sound interaction with  circumstances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Group level</a:t>
            </a:r>
          </a:p>
          <a:p>
            <a:r>
              <a:rPr lang="en-US" dirty="0" smtClean="0"/>
              <a:t>Welfare</a:t>
            </a:r>
          </a:p>
          <a:p>
            <a:pPr marL="622300" lvl="1">
              <a:lnSpc>
                <a:spcPct val="200000"/>
              </a:lnSpc>
              <a:buFont typeface="Arial"/>
              <a:buChar char="•"/>
            </a:pPr>
            <a:r>
              <a:rPr lang="en-US" dirty="0" smtClean="0"/>
              <a:t>Good health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Economic security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Individual vitality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No social conflicts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Sound interaction with  circumstances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116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welfare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Social problems</a:t>
            </a:r>
          </a:p>
          <a:p>
            <a:pPr marL="400050" lvl="1" indent="0">
              <a:buNone/>
            </a:pPr>
            <a:r>
              <a:rPr lang="en-US" dirty="0" smtClean="0"/>
              <a:t>“A social condition that a segment of society views a as harmful to members of society and in need of remedy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495800" cy="4525963"/>
          </a:xfrm>
        </p:spPr>
        <p:txBody>
          <a:bodyPr/>
          <a:lstStyle/>
          <a:p>
            <a:r>
              <a:rPr lang="en-US" dirty="0" smtClean="0"/>
              <a:t>Social welfare</a:t>
            </a:r>
          </a:p>
          <a:p>
            <a:pPr marL="400050" lvl="1" indent="0">
              <a:buNone/>
            </a:pPr>
            <a:r>
              <a:rPr lang="en-US" dirty="0" smtClean="0"/>
              <a:t> “Activities enabling                                              individuals, families, groups  or communities to cope with social problems”</a:t>
            </a:r>
            <a:endParaRPr lang="en-US" dirty="0"/>
          </a:p>
        </p:txBody>
      </p:sp>
      <p:pic>
        <p:nvPicPr>
          <p:cNvPr id="6" name="Picture 5" descr="Screen Shot 2017-08-22 at 12.24.2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43" y="4281662"/>
            <a:ext cx="1915259" cy="1539539"/>
          </a:xfrm>
          <a:prstGeom prst="rect">
            <a:avLst/>
          </a:prstGeom>
        </p:spPr>
      </p:pic>
      <p:pic>
        <p:nvPicPr>
          <p:cNvPr id="7" name="Picture 6" descr="Screen Shot 2015-09-22 at 9.03.0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34" y="4862980"/>
            <a:ext cx="1518040" cy="1634707"/>
          </a:xfrm>
          <a:prstGeom prst="rect">
            <a:avLst/>
          </a:prstGeom>
        </p:spPr>
      </p:pic>
      <p:pic>
        <p:nvPicPr>
          <p:cNvPr id="8" name="Picture 7" descr="Screen Shot 2017-08-22 at 12.26.08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206" y="3971932"/>
            <a:ext cx="1574800" cy="1079500"/>
          </a:xfrm>
          <a:prstGeom prst="rect">
            <a:avLst/>
          </a:prstGeom>
        </p:spPr>
      </p:pic>
      <p:pic>
        <p:nvPicPr>
          <p:cNvPr id="9" name="Picture 8" descr="Screen Shot 2017-08-22 at 12.26.18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364" y="5465550"/>
            <a:ext cx="1594078" cy="1032137"/>
          </a:xfrm>
          <a:prstGeom prst="rect">
            <a:avLst/>
          </a:prstGeom>
        </p:spPr>
      </p:pic>
      <p:pic>
        <p:nvPicPr>
          <p:cNvPr id="10" name="Picture 9" descr="Screen Shot 2017-08-22 at 12.26.30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612" y="4588134"/>
            <a:ext cx="1219200" cy="10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972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1833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S</a:t>
            </a:r>
            <a:r>
              <a:rPr lang="en-US" sz="3600" dirty="0" smtClean="0"/>
              <a:t>ocial development: 20 century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471" y="1486097"/>
            <a:ext cx="5729579" cy="5371903"/>
          </a:xfrm>
        </p:spPr>
        <p:txBody>
          <a:bodyPr>
            <a:normAutofit fontScale="62500" lnSpcReduction="20000"/>
          </a:bodyPr>
          <a:lstStyle/>
          <a:p>
            <a:pPr>
              <a:spcAft>
                <a:spcPts val="1200"/>
              </a:spcAft>
            </a:pPr>
            <a:r>
              <a:rPr lang="en-US" sz="3800" dirty="0" smtClean="0"/>
              <a:t>UP till late 20</a:t>
            </a:r>
            <a:r>
              <a:rPr lang="en-US" sz="3800" baseline="30000" dirty="0" smtClean="0"/>
              <a:t>th</a:t>
            </a:r>
            <a:r>
              <a:rPr lang="en-US" sz="3800" dirty="0" smtClean="0"/>
              <a:t> century Thailand a peasantry society</a:t>
            </a:r>
          </a:p>
          <a:p>
            <a:pPr lvl="1">
              <a:spcAft>
                <a:spcPts val="1200"/>
              </a:spcAft>
            </a:pPr>
            <a:r>
              <a:rPr lang="en-US" sz="3800" dirty="0" smtClean="0"/>
              <a:t>Family primary source of social welfare</a:t>
            </a:r>
          </a:p>
          <a:p>
            <a:pPr lvl="1">
              <a:spcAft>
                <a:spcPts val="1200"/>
              </a:spcAft>
            </a:pPr>
            <a:r>
              <a:rPr lang="en-US" sz="3800" dirty="0" smtClean="0"/>
              <a:t>Religious institutions main external assistance</a:t>
            </a:r>
          </a:p>
          <a:p>
            <a:pPr>
              <a:spcBef>
                <a:spcPts val="0"/>
              </a:spcBef>
            </a:pPr>
            <a:r>
              <a:rPr lang="en-US" sz="3800" dirty="0" smtClean="0"/>
              <a:t>Industrialization </a:t>
            </a:r>
            <a:r>
              <a:rPr lang="en-US" sz="3800" dirty="0"/>
              <a:t>leads to urbanization, </a:t>
            </a:r>
            <a:r>
              <a:rPr lang="en-US" sz="3800" dirty="0" smtClean="0"/>
              <a:t>and </a:t>
            </a:r>
            <a:r>
              <a:rPr lang="en-US" sz="3800" dirty="0"/>
              <a:t>dramatic alterations of family </a:t>
            </a:r>
            <a:r>
              <a:rPr lang="en-US" sz="3800" dirty="0" smtClean="0"/>
              <a:t>life and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800" dirty="0"/>
              <a:t> </a:t>
            </a:r>
            <a:r>
              <a:rPr lang="en-US" sz="3800" dirty="0" smtClean="0"/>
              <a:t>    new social needs .</a:t>
            </a:r>
          </a:p>
          <a:p>
            <a:pPr>
              <a:spcAft>
                <a:spcPts val="1200"/>
              </a:spcAft>
            </a:pPr>
            <a:r>
              <a:rPr lang="en-US" sz="3800" dirty="0" smtClean="0"/>
              <a:t>Growth of nation states and civil services.</a:t>
            </a:r>
          </a:p>
          <a:p>
            <a:pPr>
              <a:spcAft>
                <a:spcPts val="1200"/>
              </a:spcAft>
            </a:pPr>
            <a:r>
              <a:rPr lang="en-US" sz="3800" dirty="0" smtClean="0"/>
              <a:t>development of demand for democracy</a:t>
            </a:r>
          </a:p>
          <a:p>
            <a:pPr>
              <a:spcAft>
                <a:spcPts val="1200"/>
              </a:spcAft>
            </a:pPr>
            <a:r>
              <a:rPr lang="en-US" sz="3800" dirty="0" smtClean="0"/>
              <a:t>Globalized society</a:t>
            </a:r>
          </a:p>
          <a:p>
            <a:pPr>
              <a:spcAft>
                <a:spcPts val="1200"/>
              </a:spcAft>
            </a:pPr>
            <a:endParaRPr lang="en-US" sz="3600" dirty="0" smtClean="0"/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5" name="Picture 4" descr="Screen Shot 2017-08-28 at 2.27.54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50" y="2252618"/>
            <a:ext cx="3154545" cy="261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0562"/>
          </a:xfrm>
        </p:spPr>
        <p:txBody>
          <a:bodyPr/>
          <a:lstStyle/>
          <a:p>
            <a:pPr eaLnBrk="1" hangingPunct="1"/>
            <a:r>
              <a:rPr lang="en-US" sz="3600" dirty="0" smtClean="0">
                <a:latin typeface="Calibri" charset="0"/>
              </a:rPr>
              <a:t>The need of a welfare state</a:t>
            </a:r>
            <a:endParaRPr lang="en-US" sz="3600" dirty="0">
              <a:latin typeface="Calibr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5270500" cy="542290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/>
              <a:buChar char="•"/>
              <a:defRPr/>
            </a:pPr>
            <a:r>
              <a:rPr 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N</a:t>
            </a:r>
            <a:r>
              <a:rPr lang="en-GB" sz="3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arrowly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 speaking</a:t>
            </a:r>
            <a:r>
              <a:rPr lang="en-GB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, “the </a:t>
            </a:r>
            <a:r>
              <a:rPr lang="en-GB" sz="32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welfare state may refer to state measures for meeting key welfare </a:t>
            </a:r>
            <a:r>
              <a:rPr lang="en-GB" sz="32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  <a:cs typeface="News Gothic MT"/>
              </a:rPr>
              <a:t>needs (often confined to health, education, housing, income maintenance and perso</a:t>
            </a:r>
            <a:r>
              <a:rPr lang="en-GB" sz="32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nal social services). This provision may take the form of either services (funded or provided by the state) or income </a:t>
            </a:r>
            <a:r>
              <a:rPr lang="en-GB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transfers”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r>
              <a:rPr lang="en-GB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 </a:t>
            </a:r>
            <a:r>
              <a:rPr lang="en-GB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                                                     		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ea typeface="+mn-ea"/>
                <a:cs typeface="Cambria"/>
              </a:rPr>
              <a:t>(</a:t>
            </a:r>
            <a:r>
              <a:rPr lang="en-GB" sz="2400" dirty="0" err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ea typeface="+mn-ea"/>
                <a:cs typeface="Cambria"/>
              </a:rPr>
              <a:t>C.Pierson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ea typeface="+mn-ea"/>
                <a:cs typeface="Cambria"/>
              </a:rPr>
              <a:t>, 2006)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5" name="Picture 4" descr="Screen Shot 2017-08-24 at 12.50.3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0" y="1955800"/>
            <a:ext cx="3641344" cy="2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707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5</a:t>
            </a:r>
            <a:r>
              <a:rPr lang="en-US" dirty="0" smtClean="0"/>
              <a:t> explanations for the development of a welfare state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58581"/>
            <a:ext cx="8229600" cy="4167582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dirty="0" smtClean="0"/>
              <a:t>Industrialization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Demographic changes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Building of nation states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The rise of democracy and political citizenship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Global uncertainty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553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39880"/>
            <a:ext cx="8229600" cy="116275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Societal development: Industrialization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587" y="822872"/>
            <a:ext cx="5035177" cy="6035128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Decline in agricultural employment and  rural population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Still 40% of population in the agricultural sector in Thailand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But sharp decline in importance for the national economy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Agricultural life style fading component of national culture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Small farmers depending on supplementing their income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Extensive urbanization</a:t>
            </a:r>
          </a:p>
          <a:p>
            <a:pPr lvl="1">
              <a:spcAft>
                <a:spcPts val="1200"/>
              </a:spcAft>
            </a:pPr>
            <a:endParaRPr lang="en-US" dirty="0" smtClean="0"/>
          </a:p>
          <a:p>
            <a:pPr marL="0" indent="0">
              <a:spcAft>
                <a:spcPts val="1200"/>
              </a:spcAft>
              <a:buNone/>
            </a:pPr>
            <a:endParaRPr lang="en-US" dirty="0"/>
          </a:p>
        </p:txBody>
      </p:sp>
      <p:pic>
        <p:nvPicPr>
          <p:cNvPr id="4" name="Picture 3" descr="Screen Shot 2017-08-22 at 4.27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468" y="2651683"/>
            <a:ext cx="3594100" cy="2209800"/>
          </a:xfrm>
          <a:prstGeom prst="rect">
            <a:avLst/>
          </a:prstGeom>
        </p:spPr>
      </p:pic>
      <p:pic>
        <p:nvPicPr>
          <p:cNvPr id="6" name="Picture 5" descr="Screen Shot 2017-08-21 at 4.08.45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675" y="2594161"/>
            <a:ext cx="3943752" cy="24325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41195" y="162785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0756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1244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Societal development: Industrializatio</a:t>
            </a:r>
            <a:r>
              <a:rPr lang="en-US" dirty="0" smtClean="0"/>
              <a:t>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445566"/>
            <a:ext cx="6290235" cy="5307845"/>
          </a:xfrm>
        </p:spPr>
        <p:txBody>
          <a:bodyPr>
            <a:normAutofit fontScale="85000" lnSpcReduction="10000"/>
          </a:bodyPr>
          <a:lstStyle/>
          <a:p>
            <a:r>
              <a:rPr lang="en-US" sz="3300" dirty="0" smtClean="0"/>
              <a:t>Requirement </a:t>
            </a:r>
            <a:r>
              <a:rPr lang="en-US" sz="3300" dirty="0"/>
              <a:t>for a skilled </a:t>
            </a:r>
            <a:r>
              <a:rPr lang="en-US" sz="3300" dirty="0" err="1"/>
              <a:t>labour</a:t>
            </a:r>
            <a:r>
              <a:rPr lang="en-US" sz="3300" dirty="0"/>
              <a:t> </a:t>
            </a:r>
            <a:r>
              <a:rPr lang="en-US" sz="3300" dirty="0" smtClean="0"/>
              <a:t>force.</a:t>
            </a:r>
          </a:p>
          <a:p>
            <a:pPr lvl="1"/>
            <a:r>
              <a:rPr lang="en-US" sz="3300" dirty="0" smtClean="0"/>
              <a:t>Industry</a:t>
            </a:r>
          </a:p>
          <a:p>
            <a:pPr lvl="1">
              <a:spcAft>
                <a:spcPts val="1200"/>
              </a:spcAft>
            </a:pPr>
            <a:r>
              <a:rPr lang="en-US" sz="3300" dirty="0" smtClean="0"/>
              <a:t>Public services.</a:t>
            </a:r>
          </a:p>
          <a:p>
            <a:pPr>
              <a:spcAft>
                <a:spcPts val="1200"/>
              </a:spcAft>
            </a:pPr>
            <a:r>
              <a:rPr lang="en-US" sz="3300" dirty="0" smtClean="0"/>
              <a:t>Development of a middle class.</a:t>
            </a:r>
          </a:p>
          <a:p>
            <a:pPr lvl="1">
              <a:spcBef>
                <a:spcPts val="0"/>
              </a:spcBef>
            </a:pPr>
            <a:r>
              <a:rPr lang="en-US" sz="3300" dirty="0" smtClean="0"/>
              <a:t>But, </a:t>
            </a:r>
            <a:r>
              <a:rPr lang="en-US" sz="3300" dirty="0"/>
              <a:t>T</a:t>
            </a:r>
            <a:r>
              <a:rPr lang="en-US" sz="3300" dirty="0" smtClean="0"/>
              <a:t>hai industry still  depends 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3300" dirty="0" smtClean="0"/>
              <a:t>          cheap </a:t>
            </a:r>
            <a:r>
              <a:rPr lang="en-US" sz="3300" dirty="0" err="1" smtClean="0"/>
              <a:t>labour</a:t>
            </a:r>
            <a:r>
              <a:rPr lang="en-US" sz="3300" dirty="0" smtClean="0"/>
              <a:t>.</a:t>
            </a:r>
          </a:p>
          <a:p>
            <a:r>
              <a:rPr lang="en-US" sz="3300" dirty="0" smtClean="0"/>
              <a:t>Social risks:</a:t>
            </a:r>
          </a:p>
          <a:p>
            <a:pPr lvl="1"/>
            <a:r>
              <a:rPr lang="en-US" sz="3300" dirty="0" smtClean="0"/>
              <a:t>Unemployment</a:t>
            </a:r>
          </a:p>
          <a:p>
            <a:pPr lvl="1"/>
            <a:r>
              <a:rPr lang="en-US" sz="3300" dirty="0" smtClean="0"/>
              <a:t>Work accidents/sickness/disability</a:t>
            </a:r>
          </a:p>
          <a:p>
            <a:pPr lvl="1"/>
            <a:r>
              <a:rPr lang="en-US" sz="3300" dirty="0" smtClean="0"/>
              <a:t>Old age.</a:t>
            </a:r>
          </a:p>
          <a:p>
            <a:endParaRPr lang="en-US" sz="3300" dirty="0" smtClean="0"/>
          </a:p>
          <a:p>
            <a:endParaRPr lang="en-US" dirty="0"/>
          </a:p>
        </p:txBody>
      </p:sp>
      <p:pic>
        <p:nvPicPr>
          <p:cNvPr id="5" name="Picture 4" descr="Screen Shot 2017-08-21 at 4.12.5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838" y="2390587"/>
            <a:ext cx="3067162" cy="282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26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71244"/>
          </a:xfrm>
        </p:spPr>
        <p:txBody>
          <a:bodyPr>
            <a:noAutofit/>
          </a:bodyPr>
          <a:lstStyle/>
          <a:p>
            <a:r>
              <a:rPr lang="en-US" sz="3600" dirty="0" smtClean="0"/>
              <a:t>Societal development:</a:t>
            </a:r>
            <a:r>
              <a:rPr lang="en-US" sz="3600" dirty="0"/>
              <a:t> </a:t>
            </a:r>
            <a:r>
              <a:rPr lang="en-US" sz="3600" dirty="0" smtClean="0"/>
              <a:t>Demographic changes</a:t>
            </a:r>
            <a:br>
              <a:rPr lang="en-US" sz="3600" dirty="0" smtClean="0"/>
            </a:br>
            <a:r>
              <a:rPr lang="en-US" sz="2400" dirty="0" smtClean="0"/>
              <a:t>(Demography: the study about population)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284942"/>
            <a:ext cx="5707530" cy="5438588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Initially Rapid growth in population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Decreased infant mortality and increased life expectancy.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Today an aging population in Thailand.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Changing pattern of home and community life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Division between working and non-working population and home and work.</a:t>
            </a:r>
          </a:p>
          <a:p>
            <a:r>
              <a:rPr lang="en-US" dirty="0" smtClean="0"/>
              <a:t>Increasing income inequality</a:t>
            </a:r>
          </a:p>
          <a:p>
            <a:pPr lvl="1"/>
            <a:r>
              <a:rPr lang="en-US" dirty="0" smtClean="0"/>
              <a:t>Rural </a:t>
            </a:r>
            <a:r>
              <a:rPr lang="en-US" dirty="0" err="1" smtClean="0"/>
              <a:t>vs</a:t>
            </a:r>
            <a:r>
              <a:rPr lang="en-US" dirty="0" smtClean="0"/>
              <a:t> urban</a:t>
            </a:r>
          </a:p>
          <a:p>
            <a:pPr lvl="1"/>
            <a:r>
              <a:rPr lang="en-US" dirty="0" smtClean="0"/>
              <a:t>Unskilled workers </a:t>
            </a:r>
            <a:r>
              <a:rPr lang="en-US" dirty="0" err="1" smtClean="0"/>
              <a:t>vs</a:t>
            </a:r>
            <a:r>
              <a:rPr lang="en-US" dirty="0" smtClean="0"/>
              <a:t> skilled workers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Thai nationals </a:t>
            </a:r>
            <a:r>
              <a:rPr lang="en-US" dirty="0" err="1" smtClean="0"/>
              <a:t>vs</a:t>
            </a:r>
            <a:r>
              <a:rPr lang="en-US" dirty="0" smtClean="0"/>
              <a:t> migrant workers.</a:t>
            </a:r>
          </a:p>
          <a:p>
            <a:r>
              <a:rPr lang="en-US" dirty="0" smtClean="0"/>
              <a:t>New needs to be met by the society.</a:t>
            </a:r>
          </a:p>
          <a:p>
            <a:endParaRPr lang="en-US" dirty="0"/>
          </a:p>
        </p:txBody>
      </p:sp>
      <p:pic>
        <p:nvPicPr>
          <p:cNvPr id="5" name="Picture 4" descr="Screen Shot 2017-08-21 at 4.15.4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239" y="2211294"/>
            <a:ext cx="3338347" cy="262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208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Societal development: de-</a:t>
            </a:r>
            <a:r>
              <a:rPr lang="en-US" sz="3600" dirty="0" err="1" smtClean="0"/>
              <a:t>familization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356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/>
              <a:t>Individuals less dependent on the family.</a:t>
            </a:r>
          </a:p>
          <a:p>
            <a:r>
              <a:rPr lang="en-US" sz="2800" dirty="0" smtClean="0"/>
              <a:t>Inter-generational dependency reduced.</a:t>
            </a:r>
          </a:p>
          <a:p>
            <a:pPr lvl="1"/>
            <a:r>
              <a:rPr lang="en-US" dirty="0" smtClean="0"/>
              <a:t>Minimal income</a:t>
            </a:r>
          </a:p>
          <a:p>
            <a:pPr lvl="1"/>
            <a:r>
              <a:rPr lang="en-US" dirty="0" smtClean="0"/>
              <a:t>Housing</a:t>
            </a:r>
          </a:p>
          <a:p>
            <a:pPr lvl="1"/>
            <a:r>
              <a:rPr lang="en-US" dirty="0" smtClean="0"/>
              <a:t>Sickness</a:t>
            </a:r>
          </a:p>
          <a:p>
            <a:pPr lvl="1"/>
            <a:r>
              <a:rPr lang="en-US" dirty="0" smtClean="0"/>
              <a:t>Old age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Life style</a:t>
            </a:r>
          </a:p>
          <a:p>
            <a:r>
              <a:rPr lang="en-US" sz="2800" dirty="0" smtClean="0"/>
              <a:t>Welfare state takes over the role of the family.</a:t>
            </a:r>
            <a:endParaRPr lang="en-US" sz="2800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22739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8664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Societal development: Nation states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150471"/>
            <a:ext cx="5259294" cy="5707529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Centralization of government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Development of  central administration</a:t>
            </a:r>
          </a:p>
          <a:p>
            <a:r>
              <a:rPr lang="en-US" dirty="0" smtClean="0"/>
              <a:t>Internal pacification </a:t>
            </a:r>
          </a:p>
          <a:p>
            <a:pPr lvl="1"/>
            <a:r>
              <a:rPr lang="en-US" sz="2800" dirty="0" smtClean="0"/>
              <a:t>Avoidance of social conflicts</a:t>
            </a:r>
          </a:p>
          <a:p>
            <a:pPr lvl="1"/>
            <a:r>
              <a:rPr lang="en-US" sz="2800" dirty="0" smtClean="0"/>
              <a:t>Adherence to ideas of capitalism</a:t>
            </a:r>
          </a:p>
          <a:p>
            <a:pPr lvl="2">
              <a:spcAft>
                <a:spcPts val="600"/>
              </a:spcAft>
            </a:pPr>
            <a:r>
              <a:rPr lang="en-US" sz="2400" dirty="0" smtClean="0"/>
              <a:t>Fear of Marxism</a:t>
            </a:r>
          </a:p>
          <a:p>
            <a:pPr marL="342900" lvl="1" indent="-342900">
              <a:buFont typeface="Arial"/>
              <a:buChar char="•"/>
            </a:pPr>
            <a:r>
              <a:rPr lang="en-US" sz="2800" dirty="0" smtClean="0"/>
              <a:t>Nation building (particularly after WW2 in Europe)</a:t>
            </a:r>
            <a:endParaRPr lang="en-US" sz="2800" dirty="0"/>
          </a:p>
          <a:p>
            <a:endParaRPr lang="en-US" sz="3600" dirty="0" smtClean="0"/>
          </a:p>
          <a:p>
            <a:endParaRPr lang="en-US" sz="3600" dirty="0"/>
          </a:p>
        </p:txBody>
      </p:sp>
      <p:pic>
        <p:nvPicPr>
          <p:cNvPr id="5" name="Picture 4" descr="Screen Shot 2017-08-21 at 4.25.4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0887">
            <a:off x="5869743" y="1101374"/>
            <a:ext cx="2232959" cy="2537453"/>
          </a:xfrm>
          <a:prstGeom prst="rect">
            <a:avLst/>
          </a:prstGeom>
        </p:spPr>
      </p:pic>
      <p:pic>
        <p:nvPicPr>
          <p:cNvPr id="6" name="Picture 5" descr="Screen Shot 2017-08-21 at 4.26.4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636">
            <a:off x="6425742" y="4120030"/>
            <a:ext cx="2159000" cy="215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508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40118"/>
          </a:xfrm>
        </p:spPr>
        <p:txBody>
          <a:bodyPr>
            <a:noAutofit/>
          </a:bodyPr>
          <a:lstStyle/>
          <a:p>
            <a:r>
              <a:rPr lang="en-US" sz="3600" dirty="0" smtClean="0"/>
              <a:t>Societal development: The rise of democracy and political citizenship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850866"/>
            <a:ext cx="5378824" cy="4857722"/>
          </a:xfrm>
        </p:spPr>
        <p:txBody>
          <a:bodyPr>
            <a:normAutofit/>
          </a:bodyPr>
          <a:lstStyle/>
          <a:p>
            <a:r>
              <a:rPr lang="en-US" dirty="0" smtClean="0"/>
              <a:t>Expansion of legal citizenship</a:t>
            </a:r>
          </a:p>
          <a:p>
            <a:pPr lvl="1">
              <a:spcBef>
                <a:spcPts val="24"/>
              </a:spcBef>
            </a:pPr>
            <a:r>
              <a:rPr lang="en-US" sz="2600" dirty="0" smtClean="0"/>
              <a:t>Right to vote, including women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r>
              <a:rPr lang="en-US" sz="2600" dirty="0" smtClean="0"/>
              <a:t>Social rights.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Multi-party systems</a:t>
            </a:r>
          </a:p>
          <a:p>
            <a:pPr lvl="1">
              <a:spcBef>
                <a:spcPts val="0"/>
              </a:spcBef>
            </a:pPr>
            <a:r>
              <a:rPr lang="en-US" dirty="0"/>
              <a:t>Competition for </a:t>
            </a:r>
            <a:r>
              <a:rPr lang="en-US" dirty="0" smtClean="0"/>
              <a:t>electorates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Development of Social Democratic parties</a:t>
            </a:r>
            <a:r>
              <a:rPr lang="en-US" dirty="0" smtClean="0"/>
              <a:t>.</a:t>
            </a:r>
          </a:p>
          <a:p>
            <a:pPr lvl="1">
              <a:spcAft>
                <a:spcPts val="600"/>
              </a:spcAft>
            </a:pPr>
            <a:endParaRPr lang="en-US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Labour</a:t>
            </a:r>
            <a:r>
              <a:rPr lang="en-US" dirty="0" smtClean="0"/>
              <a:t> Unions</a:t>
            </a:r>
          </a:p>
          <a:p>
            <a:pPr marL="0" indent="0">
              <a:spcAft>
                <a:spcPts val="600"/>
              </a:spcAft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5" name="Picture 4" descr="Screen Shot 2017-08-21 at 4.35.3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520" y="2586690"/>
            <a:ext cx="3490633" cy="249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64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963" y="274638"/>
            <a:ext cx="9027037" cy="87583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Political development: Democratization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963" y="1628588"/>
            <a:ext cx="4738919" cy="5124824"/>
          </a:xfrm>
        </p:spPr>
        <p:txBody>
          <a:bodyPr>
            <a:normAutofit/>
          </a:bodyPr>
          <a:lstStyle/>
          <a:p>
            <a:r>
              <a:rPr lang="en-US" dirty="0" smtClean="0"/>
              <a:t>New </a:t>
            </a:r>
            <a:r>
              <a:rPr lang="en-US" dirty="0"/>
              <a:t>attitudes towards social issues, such as poverty and working conditions.</a:t>
            </a:r>
          </a:p>
          <a:p>
            <a:pPr lvl="1"/>
            <a:r>
              <a:rPr lang="en-US" sz="2600" dirty="0"/>
              <a:t>Social science disciplines developed</a:t>
            </a:r>
          </a:p>
          <a:p>
            <a:pPr lvl="1"/>
            <a:r>
              <a:rPr lang="en-US" sz="2600" dirty="0" smtClean="0"/>
              <a:t>Changing </a:t>
            </a:r>
            <a:r>
              <a:rPr lang="en-US" sz="2600" dirty="0"/>
              <a:t>attitudes towards origin of social risks</a:t>
            </a:r>
            <a:r>
              <a:rPr lang="en-US" sz="2600" dirty="0" smtClean="0"/>
              <a:t>.</a:t>
            </a:r>
          </a:p>
          <a:p>
            <a:r>
              <a:rPr lang="en-US" dirty="0" smtClean="0"/>
              <a:t>Global dissemination of information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Screen Shot 2017-09-05 at 3.20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882" y="2256118"/>
            <a:ext cx="4354105" cy="252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67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01127"/>
          </a:xfrm>
        </p:spPr>
        <p:txBody>
          <a:bodyPr>
            <a:noAutofit/>
          </a:bodyPr>
          <a:lstStyle/>
          <a:p>
            <a:r>
              <a:rPr lang="en-US" sz="3600" dirty="0" smtClean="0"/>
              <a:t>Welfare states:</a:t>
            </a:r>
            <a:r>
              <a:rPr lang="en-US" sz="3600" dirty="0"/>
              <a:t> </a:t>
            </a:r>
            <a:r>
              <a:rPr lang="en-US" sz="3600" dirty="0" smtClean="0"/>
              <a:t>global factors    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25176"/>
            <a:ext cx="8229600" cy="4900987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</a:pPr>
            <a:endParaRPr lang="en-US" dirty="0" smtClean="0"/>
          </a:p>
          <a:p>
            <a:pPr marL="0" indent="0">
              <a:spcAft>
                <a:spcPts val="1200"/>
              </a:spcAft>
              <a:buNone/>
            </a:pPr>
            <a:endParaRPr lang="en-US" dirty="0" smtClean="0"/>
          </a:p>
          <a:p>
            <a:pPr marL="0" indent="0">
              <a:spcAft>
                <a:spcPts val="1200"/>
              </a:spcAft>
              <a:buNone/>
            </a:pPr>
            <a:r>
              <a:rPr lang="en-US" dirty="0" smtClean="0"/>
              <a:t>Global uncertainty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Financial crises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Climate change</a:t>
            </a:r>
          </a:p>
          <a:p>
            <a:pPr marL="0" indent="0">
              <a:spcAft>
                <a:spcPts val="1200"/>
              </a:spcAft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7" name="Picture 6" descr="Screen Shot 2017-08-21 at 4.44.3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375" y="1957293"/>
            <a:ext cx="4296038" cy="33169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93882" y="252505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0734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33929"/>
          </a:xfrm>
        </p:spPr>
        <p:txBody>
          <a:bodyPr/>
          <a:lstStyle/>
          <a:p>
            <a:r>
              <a:rPr lang="en-US" dirty="0" smtClean="0"/>
              <a:t>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spcAft>
                <a:spcPts val="1800"/>
              </a:spcAft>
            </a:pPr>
            <a:endParaRPr lang="en-US" dirty="0" smtClean="0"/>
          </a:p>
          <a:p>
            <a:pPr>
              <a:spcAft>
                <a:spcPts val="1800"/>
              </a:spcAft>
            </a:pPr>
            <a:endParaRPr lang="en-US" dirty="0"/>
          </a:p>
          <a:p>
            <a:pPr>
              <a:spcAft>
                <a:spcPts val="1800"/>
              </a:spcAft>
            </a:pPr>
            <a:endParaRPr lang="en-US" dirty="0" smtClean="0"/>
          </a:p>
          <a:p>
            <a:pPr>
              <a:spcAft>
                <a:spcPts val="1800"/>
              </a:spcAft>
            </a:pPr>
            <a:r>
              <a:rPr lang="en-US" dirty="0" smtClean="0"/>
              <a:t>Family and local  community?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Leave it to the market ?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Government interference ?</a:t>
            </a:r>
          </a:p>
          <a:p>
            <a:pPr lvl="1">
              <a:spcAft>
                <a:spcPts val="1800"/>
              </a:spcAft>
            </a:pPr>
            <a:r>
              <a:rPr lang="en-US" dirty="0" smtClean="0"/>
              <a:t>Level of interference</a:t>
            </a:r>
          </a:p>
        </p:txBody>
      </p:sp>
      <p:pic>
        <p:nvPicPr>
          <p:cNvPr id="4" name="Picture 3" descr="Screen Shot 2016-02-18 at 9.47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31" y="1108567"/>
            <a:ext cx="2902697" cy="20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2662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Major Social problems in Thailand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4037" y="1675910"/>
            <a:ext cx="8949963" cy="4970953"/>
          </a:xfrm>
        </p:spPr>
        <p:txBody>
          <a:bodyPr>
            <a:normAutofit/>
          </a:bodyPr>
          <a:lstStyle/>
          <a:p>
            <a:r>
              <a:rPr lang="en-US" dirty="0" smtClean="0"/>
              <a:t>Income inequality</a:t>
            </a:r>
          </a:p>
          <a:p>
            <a:r>
              <a:rPr lang="en-US" dirty="0"/>
              <a:t>Big differences between </a:t>
            </a:r>
          </a:p>
          <a:p>
            <a:pPr marL="0" indent="0">
              <a:buNone/>
            </a:pPr>
            <a:r>
              <a:rPr lang="en-US" dirty="0"/>
              <a:t>	rural and urban </a:t>
            </a:r>
            <a:r>
              <a:rPr lang="en-US" dirty="0" smtClean="0"/>
              <a:t>living</a:t>
            </a:r>
          </a:p>
          <a:p>
            <a:r>
              <a:rPr lang="en-US" dirty="0" smtClean="0"/>
              <a:t>Poverty</a:t>
            </a:r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Adequate health provision</a:t>
            </a:r>
          </a:p>
          <a:p>
            <a:r>
              <a:rPr lang="en-US" dirty="0" smtClean="0"/>
              <a:t>Aging population</a:t>
            </a:r>
          </a:p>
          <a:p>
            <a:r>
              <a:rPr lang="en-US" dirty="0" smtClean="0"/>
              <a:t>Unemployment</a:t>
            </a:r>
          </a:p>
        </p:txBody>
      </p:sp>
      <p:pic>
        <p:nvPicPr>
          <p:cNvPr id="4" name="Picture 3" descr="Screen Shot 2017-08-24 at 12.08.5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899" y="2451100"/>
            <a:ext cx="3533775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04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3315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Social problems: Inequality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9347"/>
            <a:ext cx="8686800" cy="550252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Increasing inequality between different social groups.</a:t>
            </a:r>
          </a:p>
          <a:p>
            <a:pPr lvl="1"/>
            <a:r>
              <a:rPr lang="en-US" dirty="0" smtClean="0"/>
              <a:t>The poor rice farmer vs. urban middle/upper class</a:t>
            </a:r>
          </a:p>
          <a:p>
            <a:pPr lvl="1"/>
            <a:r>
              <a:rPr lang="en-US" dirty="0" smtClean="0"/>
              <a:t>Urban middle/upper class vs. urban poor</a:t>
            </a:r>
          </a:p>
          <a:p>
            <a:pPr lvl="1"/>
            <a:r>
              <a:rPr lang="en-US" dirty="0" smtClean="0"/>
              <a:t>Migrant workers vs. Thai workers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sz="2800" dirty="0" smtClean="0"/>
              <a:t>The life of Thai peasants faced endless cycles of uncertainty, debt and poverty. </a:t>
            </a:r>
          </a:p>
          <a:p>
            <a:pPr lvl="1"/>
            <a:r>
              <a:rPr lang="en-US" dirty="0" smtClean="0"/>
              <a:t>They are on the losing side of "development“.</a:t>
            </a:r>
          </a:p>
          <a:p>
            <a:pPr lvl="1"/>
            <a:r>
              <a:rPr lang="en-US" dirty="0" smtClean="0"/>
              <a:t>Their best chances for a better life is to look for opportunities outside, but that comes at the cost of leaving their communities.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85328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Problem: Poverty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Dramatic reduction in absolute poverty.</a:t>
            </a:r>
          </a:p>
          <a:p>
            <a:pPr lvl="1"/>
            <a:r>
              <a:rPr lang="en-US" dirty="0" smtClean="0"/>
              <a:t>2 dollars a day (survival level)</a:t>
            </a:r>
          </a:p>
          <a:p>
            <a:pPr lvl="1"/>
            <a:r>
              <a:rPr lang="en-US" dirty="0" smtClean="0"/>
              <a:t>3.4% 2005</a:t>
            </a:r>
          </a:p>
          <a:p>
            <a:pPr lvl="1"/>
            <a:endParaRPr lang="en-US" dirty="0"/>
          </a:p>
          <a:p>
            <a:r>
              <a:rPr lang="en-US" dirty="0" smtClean="0"/>
              <a:t>UN measure 2012:</a:t>
            </a:r>
          </a:p>
          <a:p>
            <a:pPr lvl="1"/>
            <a:r>
              <a:rPr lang="en-US" dirty="0" smtClean="0"/>
              <a:t>12.6% (human development index)</a:t>
            </a:r>
          </a:p>
          <a:p>
            <a:pPr lvl="2"/>
            <a:r>
              <a:rPr lang="en-US" dirty="0" smtClean="0"/>
              <a:t>More than 8 million people (approx. equivalent to the total population of Sweden)</a:t>
            </a:r>
          </a:p>
          <a:p>
            <a:pPr lvl="1"/>
            <a:endParaRPr lang="en-US" dirty="0"/>
          </a:p>
          <a:p>
            <a:r>
              <a:rPr lang="en-US" dirty="0" smtClean="0"/>
              <a:t>Poverty is still a major problem in Thailand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4241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Social welfare: family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70100"/>
            <a:ext cx="4038600" cy="4056063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Advantages</a:t>
            </a:r>
          </a:p>
          <a:p>
            <a:r>
              <a:rPr lang="en-US" dirty="0" smtClean="0"/>
              <a:t>Personal care</a:t>
            </a:r>
          </a:p>
          <a:p>
            <a:pPr lvl="1"/>
            <a:r>
              <a:rPr lang="en-US" dirty="0" smtClean="0"/>
              <a:t>Love and tenderness</a:t>
            </a:r>
          </a:p>
          <a:p>
            <a:pPr lvl="1"/>
            <a:r>
              <a:rPr lang="en-US" dirty="0" smtClean="0"/>
              <a:t>Obligation</a:t>
            </a:r>
          </a:p>
          <a:p>
            <a:r>
              <a:rPr lang="en-US" dirty="0" smtClean="0"/>
              <a:t>No costs for the government</a:t>
            </a:r>
            <a:endParaRPr lang="en-US" dirty="0"/>
          </a:p>
        </p:txBody>
      </p:sp>
      <p:pic>
        <p:nvPicPr>
          <p:cNvPr id="5" name="Picture 4" descr="Screen Shot 2017-08-24 at 12.45.5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101" y="2269837"/>
            <a:ext cx="3403956" cy="289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20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13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Social Welfare: family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30300"/>
            <a:ext cx="8229600" cy="5533465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2800" u="sng" dirty="0" smtClean="0"/>
              <a:t>Disadvantages</a:t>
            </a:r>
          </a:p>
          <a:p>
            <a:pPr>
              <a:spcAft>
                <a:spcPts val="600"/>
              </a:spcAft>
            </a:pPr>
            <a:r>
              <a:rPr lang="en-US" sz="2800" dirty="0"/>
              <a:t>Individuals less dependence on the family</a:t>
            </a:r>
            <a:r>
              <a:rPr lang="en-US" sz="2800" dirty="0" smtClean="0"/>
              <a:t>.</a:t>
            </a:r>
          </a:p>
          <a:p>
            <a:pPr lvl="1">
              <a:spcAft>
                <a:spcPts val="600"/>
              </a:spcAft>
            </a:pPr>
            <a:r>
              <a:rPr lang="en-US" sz="2400" dirty="0"/>
              <a:t>Incompatible with modern Life </a:t>
            </a:r>
            <a:r>
              <a:rPr lang="en-US" sz="2400" dirty="0" smtClean="0"/>
              <a:t>style</a:t>
            </a:r>
            <a:endParaRPr lang="en-US" sz="2800" dirty="0" smtClean="0"/>
          </a:p>
          <a:p>
            <a:pPr>
              <a:spcAft>
                <a:spcPts val="600"/>
              </a:spcAft>
            </a:pPr>
            <a:r>
              <a:rPr lang="en-US" sz="2800" dirty="0" smtClean="0"/>
              <a:t>High level of inequality in ability to provide for the elderly in the family. </a:t>
            </a:r>
          </a:p>
          <a:p>
            <a:pPr>
              <a:spcAft>
                <a:spcPts val="600"/>
              </a:spcAft>
            </a:pPr>
            <a:r>
              <a:rPr lang="en-US" sz="2800" dirty="0" smtClean="0"/>
              <a:t>Living and working arrangements make reliance on family difficult.</a:t>
            </a:r>
          </a:p>
          <a:p>
            <a:r>
              <a:rPr lang="en-US" sz="2800" dirty="0" smtClean="0"/>
              <a:t>Inter-generational dependency reduced due to:</a:t>
            </a:r>
          </a:p>
          <a:p>
            <a:pPr lvl="1"/>
            <a:r>
              <a:rPr lang="en-US" dirty="0" smtClean="0"/>
              <a:t>Minimal income</a:t>
            </a:r>
          </a:p>
          <a:p>
            <a:pPr lvl="1"/>
            <a:r>
              <a:rPr lang="en-US" dirty="0" smtClean="0"/>
              <a:t>Housing arrangements</a:t>
            </a:r>
          </a:p>
          <a:p>
            <a:pPr lvl="1"/>
            <a:r>
              <a:rPr lang="en-US" dirty="0" smtClean="0"/>
              <a:t>Complicated Sickness and disability among elderly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64833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299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Community and cultured based welfare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9658"/>
            <a:ext cx="8229600" cy="5421901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Local communities also  important providers of welfare</a:t>
            </a:r>
          </a:p>
          <a:p>
            <a:pPr lvl="1"/>
            <a:r>
              <a:rPr lang="en-US" dirty="0" smtClean="0"/>
              <a:t>temples</a:t>
            </a:r>
          </a:p>
          <a:p>
            <a:pPr lvl="1"/>
            <a:r>
              <a:rPr lang="en-US" dirty="0" smtClean="0"/>
              <a:t>Village and community Revolving Fund</a:t>
            </a:r>
          </a:p>
          <a:p>
            <a:pPr lvl="2"/>
            <a:r>
              <a:rPr lang="en-US" sz="2800" dirty="0" smtClean="0"/>
              <a:t>Supporting community economic activities</a:t>
            </a:r>
          </a:p>
          <a:p>
            <a:pPr lvl="2"/>
            <a:r>
              <a:rPr lang="en-US" sz="2800" dirty="0" smtClean="0"/>
              <a:t>Promote self-reliance</a:t>
            </a:r>
          </a:p>
          <a:p>
            <a:pPr lvl="1"/>
            <a:r>
              <a:rPr lang="en-US" dirty="0" smtClean="0"/>
              <a:t>Mutual Fund Society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Sufficiency economy</a:t>
            </a:r>
          </a:p>
          <a:p>
            <a:r>
              <a:rPr lang="en-US" sz="2800" dirty="0" smtClean="0"/>
              <a:t>Insufficient to meet new and growing social needs</a:t>
            </a:r>
          </a:p>
          <a:p>
            <a:pPr lvl="1"/>
            <a:r>
              <a:rPr lang="en-US" dirty="0" smtClean="0"/>
              <a:t>Rural development, urban poor (unemployed), neglected children, ethnic minorities.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75043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56793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Welfare state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056" y="656792"/>
            <a:ext cx="8946943" cy="6480343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Social policies</a:t>
            </a:r>
          </a:p>
          <a:p>
            <a:r>
              <a:rPr lang="en-US" dirty="0" smtClean="0"/>
              <a:t>Affecting the living conditions and social welfare.</a:t>
            </a:r>
          </a:p>
          <a:p>
            <a:r>
              <a:rPr lang="en-US" dirty="0" smtClean="0"/>
              <a:t>Provides or pays for social services.</a:t>
            </a:r>
          </a:p>
          <a:p>
            <a:r>
              <a:rPr lang="en-US" dirty="0" smtClean="0"/>
              <a:t>Public Services seen as “social goods”.</a:t>
            </a:r>
          </a:p>
          <a:p>
            <a:endParaRPr lang="en-US" dirty="0"/>
          </a:p>
        </p:txBody>
      </p:sp>
      <p:pic>
        <p:nvPicPr>
          <p:cNvPr id="4" name="Picture 3" descr="Screen Shot 2015-09-23 at 12.02.0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39" y="3086921"/>
            <a:ext cx="2360006" cy="1839016"/>
          </a:xfrm>
          <a:prstGeom prst="rect">
            <a:avLst/>
          </a:prstGeom>
        </p:spPr>
      </p:pic>
      <p:pic>
        <p:nvPicPr>
          <p:cNvPr id="5" name="Picture 4" descr="Screen Shot 2015-09-23 at 12.05.45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39" y="5037667"/>
            <a:ext cx="2255209" cy="1636890"/>
          </a:xfrm>
          <a:prstGeom prst="rect">
            <a:avLst/>
          </a:prstGeom>
        </p:spPr>
      </p:pic>
      <p:pic>
        <p:nvPicPr>
          <p:cNvPr id="6" name="Picture 5" descr="Screen Shot 2015-09-23 at 12.06.46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837" y="3203222"/>
            <a:ext cx="1968607" cy="1613248"/>
          </a:xfrm>
          <a:prstGeom prst="rect">
            <a:avLst/>
          </a:prstGeom>
        </p:spPr>
      </p:pic>
      <p:pic>
        <p:nvPicPr>
          <p:cNvPr id="7" name="Picture 6" descr="Screen Shot 2015-09-23 at 12.08.21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838" y="5037667"/>
            <a:ext cx="2462495" cy="1820331"/>
          </a:xfrm>
          <a:prstGeom prst="rect">
            <a:avLst/>
          </a:prstGeom>
        </p:spPr>
      </p:pic>
      <p:pic>
        <p:nvPicPr>
          <p:cNvPr id="8" name="Picture 7" descr="Screen Shot 2015-09-23 at 12.10.45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444" y="3086920"/>
            <a:ext cx="1933224" cy="183901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97000" y="5188654"/>
            <a:ext cx="1789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EQUAL</a:t>
            </a:r>
          </a:p>
          <a:p>
            <a:r>
              <a:rPr lang="en-US" sz="2800" b="1" dirty="0" smtClean="0"/>
              <a:t>ACCESS ??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125255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5139"/>
            <a:ext cx="8229600" cy="1189191"/>
          </a:xfrm>
        </p:spPr>
        <p:txBody>
          <a:bodyPr>
            <a:normAutofit/>
          </a:bodyPr>
          <a:lstStyle/>
          <a:p>
            <a:r>
              <a:rPr lang="en-US" sz="6000" b="1" dirty="0" smtClean="0"/>
              <a:t>Redistribution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96200"/>
            <a:ext cx="8229600" cy="4029963"/>
          </a:xfrm>
        </p:spPr>
        <p:txBody>
          <a:bodyPr/>
          <a:lstStyle/>
          <a:p>
            <a:r>
              <a:rPr lang="en-US" i="1" dirty="0"/>
              <a:t>Redistribution</a:t>
            </a:r>
            <a:r>
              <a:rPr lang="en-US" dirty="0"/>
              <a:t> of income and </a:t>
            </a:r>
            <a:r>
              <a:rPr lang="en-US" i="1" dirty="0"/>
              <a:t>redistribution</a:t>
            </a:r>
            <a:r>
              <a:rPr lang="en-US" dirty="0"/>
              <a:t> of wealth are respectively the transfer of income and of wealth (including physical property) from some individuals to others by means of a social mechanism such as </a:t>
            </a:r>
            <a:r>
              <a:rPr lang="en-US" dirty="0" smtClean="0"/>
              <a:t>taxation, monetary policies, </a:t>
            </a:r>
            <a:r>
              <a:rPr lang="en-US" dirty="0"/>
              <a:t>welfare, land reform, </a:t>
            </a:r>
            <a:r>
              <a:rPr lang="en-US" dirty="0" smtClean="0"/>
              <a:t>charity, …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				                </a:t>
            </a:r>
            <a:r>
              <a:rPr lang="en-US" sz="2000" dirty="0" smtClean="0"/>
              <a:t> (</a:t>
            </a:r>
            <a:r>
              <a:rPr lang="en-US" sz="2000" dirty="0" err="1" smtClean="0"/>
              <a:t>wikipedia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004718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</a:rPr>
              <a:t>Redistribution</a:t>
            </a:r>
          </a:p>
        </p:txBody>
      </p:sp>
      <p:pic>
        <p:nvPicPr>
          <p:cNvPr id="27650" name="Picture 2" descr="Screen Shot 2016-08-02 at 4.01.5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2354263"/>
            <a:ext cx="8721725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896938" y="629285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377729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8865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Welfare state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0592"/>
            <a:ext cx="8686800" cy="530678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</a:pPr>
            <a:r>
              <a:rPr lang="en-US" sz="2800" dirty="0" smtClean="0"/>
              <a:t>Narrowing insecurity.</a:t>
            </a:r>
            <a:endParaRPr lang="en-US" sz="2800" dirty="0"/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Assisting those in need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800" dirty="0"/>
              <a:t> </a:t>
            </a:r>
            <a:r>
              <a:rPr lang="en-US" sz="2800" dirty="0" smtClean="0"/>
              <a:t>   by reallocating resources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US" sz="2800" dirty="0" smtClean="0"/>
              <a:t>    between  individuals.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 smtClean="0"/>
              <a:t>Redistribution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</a:pPr>
            <a:r>
              <a:rPr lang="en-US" dirty="0" smtClean="0"/>
              <a:t>Degree of equality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2800" dirty="0" smtClean="0"/>
              <a:t>But, when is Robin Hood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US" sz="2800" dirty="0" smtClean="0"/>
              <a:t>     a thief or a hero</a:t>
            </a:r>
            <a:r>
              <a:rPr lang="en-US" sz="3600" dirty="0" smtClean="0"/>
              <a:t>?</a:t>
            </a:r>
          </a:p>
        </p:txBody>
      </p:sp>
      <p:pic>
        <p:nvPicPr>
          <p:cNvPr id="4" name="Picture 3" descr="Screen Shot 2015-09-23 at 12.20.2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823" y="1672929"/>
            <a:ext cx="3534597" cy="381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910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1244"/>
          </a:xfrm>
        </p:spPr>
        <p:txBody>
          <a:bodyPr>
            <a:normAutofit/>
          </a:bodyPr>
          <a:lstStyle/>
          <a:p>
            <a:r>
              <a:rPr lang="en-US" sz="3600" dirty="0" smtClean="0"/>
              <a:t>Funding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1165412"/>
            <a:ext cx="4378513" cy="554317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Taxation</a:t>
            </a:r>
          </a:p>
          <a:p>
            <a:pPr lvl="1"/>
            <a:r>
              <a:rPr lang="en-US" dirty="0" smtClean="0"/>
              <a:t>Flat tax or progressive income tax</a:t>
            </a:r>
          </a:p>
          <a:p>
            <a:r>
              <a:rPr lang="en-US" dirty="0" smtClean="0"/>
              <a:t>Social insurance</a:t>
            </a:r>
          </a:p>
          <a:p>
            <a:pPr lvl="1"/>
            <a:r>
              <a:rPr lang="en-US" dirty="0" smtClean="0"/>
              <a:t>Commonly compulsory payment to an insurance scheme. Payment by employer, employee and the state.</a:t>
            </a:r>
          </a:p>
          <a:p>
            <a:pPr lvl="1"/>
            <a:r>
              <a:rPr lang="en-US" dirty="0" smtClean="0"/>
              <a:t>Compensation according to premium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Which system is most redistributive?</a:t>
            </a:r>
          </a:p>
        </p:txBody>
      </p:sp>
      <p:pic>
        <p:nvPicPr>
          <p:cNvPr id="5" name="Picture 4" descr="Screen Shot 2017-09-05 at 3.37.3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06" y="2390588"/>
            <a:ext cx="4067647" cy="228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462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810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Types of welfare states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spcAft>
                <a:spcPts val="1200"/>
              </a:spcAft>
            </a:pPr>
            <a:r>
              <a:rPr lang="en-US" dirty="0" smtClean="0"/>
              <a:t>European style</a:t>
            </a:r>
          </a:p>
          <a:p>
            <a:r>
              <a:rPr lang="en-US" dirty="0" smtClean="0"/>
              <a:t>Southeast Asian style</a:t>
            </a:r>
            <a:endParaRPr lang="en-US" dirty="0"/>
          </a:p>
        </p:txBody>
      </p:sp>
      <p:pic>
        <p:nvPicPr>
          <p:cNvPr id="4" name="Picture 3" descr="Screen Shot 2017-08-24 at 1.36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50" y="2095500"/>
            <a:ext cx="3290164" cy="263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104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European Welfare state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5156200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Human rights </a:t>
            </a:r>
            <a:r>
              <a:rPr lang="en-US" dirty="0" smtClean="0"/>
              <a:t>perspective.</a:t>
            </a:r>
          </a:p>
          <a:p>
            <a:pPr lvl="1"/>
            <a:r>
              <a:rPr lang="en-US" dirty="0" smtClean="0"/>
              <a:t>Civil rights</a:t>
            </a:r>
          </a:p>
          <a:p>
            <a:pPr lvl="2"/>
            <a:r>
              <a:rPr lang="en-US" dirty="0" smtClean="0"/>
              <a:t>Free movement</a:t>
            </a:r>
          </a:p>
          <a:p>
            <a:pPr lvl="2"/>
            <a:r>
              <a:rPr lang="en-US" dirty="0" smtClean="0"/>
              <a:t>Freedom to own property</a:t>
            </a:r>
          </a:p>
          <a:p>
            <a:pPr lvl="1"/>
            <a:r>
              <a:rPr lang="en-US" dirty="0" smtClean="0"/>
              <a:t>Political rights</a:t>
            </a:r>
          </a:p>
          <a:p>
            <a:pPr lvl="2"/>
            <a:r>
              <a:rPr lang="en-US" dirty="0" smtClean="0"/>
              <a:t>Freedom of speech</a:t>
            </a:r>
          </a:p>
          <a:p>
            <a:pPr lvl="2"/>
            <a:r>
              <a:rPr lang="en-US" dirty="0" smtClean="0"/>
              <a:t>Democratic rights (freedom to vote, to run for office)</a:t>
            </a:r>
          </a:p>
          <a:p>
            <a:pPr lvl="1"/>
            <a:r>
              <a:rPr lang="en-US" dirty="0" smtClean="0"/>
              <a:t>Social rights (social citizenship)</a:t>
            </a:r>
          </a:p>
          <a:p>
            <a:pPr lvl="2"/>
            <a:r>
              <a:rPr lang="en-US" dirty="0" smtClean="0"/>
              <a:t>Being a citizens entitled you to some  rights to have basic needs covered</a:t>
            </a:r>
          </a:p>
          <a:p>
            <a:pPr lvl="2"/>
            <a:r>
              <a:rPr lang="en-US" dirty="0" smtClean="0"/>
              <a:t>Outcome of a political process</a:t>
            </a:r>
            <a:endParaRPr lang="en-US" dirty="0"/>
          </a:p>
        </p:txBody>
      </p:sp>
      <p:pic>
        <p:nvPicPr>
          <p:cNvPr id="5" name="Picture 4" descr="Screen Shot 2017-08-24 at 2.22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527" y="1981200"/>
            <a:ext cx="2642805" cy="30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80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European welfare state: social citizenship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9" y="1600200"/>
            <a:ext cx="8522447" cy="5153212"/>
          </a:xfrm>
        </p:spPr>
        <p:txBody>
          <a:bodyPr/>
          <a:lstStyle/>
          <a:p>
            <a:r>
              <a:rPr lang="en-US" dirty="0" smtClean="0"/>
              <a:t>Changing attitude towards citizenship.</a:t>
            </a:r>
          </a:p>
          <a:p>
            <a:r>
              <a:rPr lang="en-US" dirty="0" smtClean="0"/>
              <a:t>Democratic demands, not just about meeting needs.</a:t>
            </a:r>
          </a:p>
          <a:p>
            <a:r>
              <a:rPr lang="en-US" dirty="0" smtClean="0"/>
              <a:t>Equal status = equal citizenships</a:t>
            </a:r>
          </a:p>
          <a:p>
            <a:r>
              <a:rPr lang="en-US" dirty="0" smtClean="0"/>
              <a:t>Opting for the “optimal” and not the “minimal”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6634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Citizenship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382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“A welfare state is a state in which organized power is deliberately used (through politics and administration) in an effort to modify the  play of market forces in at least three directions: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Minimum income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Limit insecurity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Best standards available</a:t>
            </a:r>
            <a:endParaRPr lang="en-US" dirty="0"/>
          </a:p>
        </p:txBody>
      </p:sp>
      <p:pic>
        <p:nvPicPr>
          <p:cNvPr id="9" name="Picture 8" descr="Screen Shot 2017-09-05 at 2.50.0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74" y="2226235"/>
            <a:ext cx="3531906" cy="313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036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7127"/>
          </a:xfrm>
        </p:spPr>
        <p:txBody>
          <a:bodyPr>
            <a:noAutofit/>
          </a:bodyPr>
          <a:lstStyle/>
          <a:p>
            <a:r>
              <a:rPr lang="en-US" sz="3600" dirty="0" smtClean="0"/>
              <a:t>European Welfare state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35529"/>
            <a:ext cx="8229600" cy="558277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3300" dirty="0" smtClean="0"/>
              <a:t>Typical welfare provisions of European welfare state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Public Healthcare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Public Education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Unemployment benefits</a:t>
            </a:r>
          </a:p>
          <a:p>
            <a:pPr lvl="2">
              <a:spcAft>
                <a:spcPts val="600"/>
              </a:spcAft>
            </a:pPr>
            <a:r>
              <a:rPr lang="en-US" sz="3300" dirty="0" smtClean="0"/>
              <a:t>Social assistance to people in need</a:t>
            </a:r>
          </a:p>
          <a:p>
            <a:pPr lvl="3">
              <a:spcAft>
                <a:spcPts val="1200"/>
              </a:spcAft>
            </a:pPr>
            <a:r>
              <a:rPr lang="en-US" sz="3300" dirty="0" smtClean="0"/>
              <a:t>Homeless, disabled, refugees (non citizens)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Maternity leave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Basic, sufficient pension</a:t>
            </a:r>
          </a:p>
          <a:p>
            <a:pPr>
              <a:spcAft>
                <a:spcPts val="1200"/>
              </a:spcAft>
            </a:pPr>
            <a:r>
              <a:rPr lang="en-US" sz="3300" dirty="0" smtClean="0"/>
              <a:t>Funded through taxation or social insurance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7320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European welfare states: </a:t>
            </a:r>
            <a:br>
              <a:rPr lang="en-US" dirty="0" smtClean="0"/>
            </a:br>
            <a:r>
              <a:rPr lang="en-US" dirty="0" smtClean="0"/>
              <a:t>Social Rights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300941"/>
            <a:ext cx="4038600" cy="3825222"/>
          </a:xfrm>
        </p:spPr>
        <p:txBody>
          <a:bodyPr/>
          <a:lstStyle/>
          <a:p>
            <a:r>
              <a:rPr lang="en-US" dirty="0" smtClean="0"/>
              <a:t>Universal</a:t>
            </a:r>
          </a:p>
          <a:p>
            <a:pPr lvl="1"/>
            <a:r>
              <a:rPr lang="en-US" dirty="0" smtClean="0"/>
              <a:t>Equal for everybody</a:t>
            </a:r>
          </a:p>
          <a:p>
            <a:pPr lvl="1"/>
            <a:r>
              <a:rPr lang="en-US" dirty="0" smtClean="0"/>
              <a:t>Optimal compensation</a:t>
            </a:r>
          </a:p>
          <a:p>
            <a:pPr lvl="1">
              <a:spcAft>
                <a:spcPts val="1800"/>
              </a:spcAft>
            </a:pPr>
            <a:endParaRPr lang="en-US" dirty="0" smtClean="0"/>
          </a:p>
          <a:p>
            <a:r>
              <a:rPr lang="en-US" dirty="0" smtClean="0"/>
              <a:t>Selective</a:t>
            </a:r>
          </a:p>
          <a:p>
            <a:pPr lvl="1"/>
            <a:r>
              <a:rPr lang="en-US" dirty="0" smtClean="0"/>
              <a:t>Means tested</a:t>
            </a:r>
          </a:p>
          <a:p>
            <a:pPr lvl="1"/>
            <a:r>
              <a:rPr lang="en-US" dirty="0" smtClean="0"/>
              <a:t>Minimum compensation</a:t>
            </a:r>
          </a:p>
        </p:txBody>
      </p:sp>
      <p:pic>
        <p:nvPicPr>
          <p:cNvPr id="8" name="Picture 7" descr="Screen Shot 2017-09-05 at 2.54.4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26" y="2420471"/>
            <a:ext cx="4149561" cy="315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8014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Thai welfare state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5116" y="1600200"/>
            <a:ext cx="5310074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Government provision of social welfare not a “new idea”.</a:t>
            </a:r>
          </a:p>
          <a:p>
            <a:r>
              <a:rPr lang="en-US" dirty="0" smtClean="0"/>
              <a:t>Democratic struggle for  social security laws throughout the 20</a:t>
            </a:r>
            <a:r>
              <a:rPr lang="en-US" baseline="30000" dirty="0" smtClean="0"/>
              <a:t>th</a:t>
            </a:r>
            <a:r>
              <a:rPr lang="en-US" dirty="0" smtClean="0"/>
              <a:t> century.</a:t>
            </a:r>
          </a:p>
          <a:p>
            <a:r>
              <a:rPr lang="en-US" dirty="0" smtClean="0"/>
              <a:t>Attempts blocked by conservative authoritarian rulers.</a:t>
            </a:r>
          </a:p>
          <a:p>
            <a:r>
              <a:rPr lang="en-US" dirty="0" smtClean="0"/>
              <a:t>First social security act passed in 1990.</a:t>
            </a:r>
            <a:endParaRPr lang="en-US" dirty="0"/>
          </a:p>
        </p:txBody>
      </p:sp>
      <p:pic>
        <p:nvPicPr>
          <p:cNvPr id="5" name="Picture 4" descr="Screen Shot 2017-09-07 at 1.29.1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640" y="2038163"/>
            <a:ext cx="27051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025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287804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Thai welfare state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3200" dirty="0" smtClean="0"/>
              <a:t>(</a:t>
            </a:r>
            <a:r>
              <a:rPr lang="en-US" sz="2700" dirty="0" smtClean="0"/>
              <a:t>Developmental welfare state)</a:t>
            </a:r>
            <a:endParaRPr lang="en-US" sz="2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87804"/>
            <a:ext cx="8229600" cy="5481295"/>
          </a:xfrm>
        </p:spPr>
        <p:txBody>
          <a:bodyPr>
            <a:noAutofit/>
          </a:bodyPr>
          <a:lstStyle/>
          <a:p>
            <a:r>
              <a:rPr lang="en-US" sz="2400" dirty="0" smtClean="0"/>
              <a:t>Welfare state set up to develop the  economy</a:t>
            </a:r>
          </a:p>
          <a:p>
            <a:pPr lvl="1">
              <a:spcAft>
                <a:spcPts val="1200"/>
              </a:spcAft>
            </a:pPr>
            <a:r>
              <a:rPr lang="en-US" sz="2400" dirty="0" smtClean="0"/>
              <a:t>Social policy instrumental for economic development.</a:t>
            </a:r>
          </a:p>
          <a:p>
            <a:pPr lvl="1">
              <a:spcAft>
                <a:spcPts val="1800"/>
              </a:spcAft>
            </a:pPr>
            <a:r>
              <a:rPr lang="en-US" sz="2400" dirty="0"/>
              <a:t>Social development achieved by “trickle down system”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Sectors strategic for economic development </a:t>
            </a:r>
            <a:r>
              <a:rPr lang="en-US" sz="2400" dirty="0" err="1" smtClean="0"/>
              <a:t>favoured</a:t>
            </a:r>
            <a:r>
              <a:rPr lang="en-US" sz="2400" dirty="0" smtClean="0"/>
              <a:t> in terms of social protection.</a:t>
            </a:r>
          </a:p>
          <a:p>
            <a:pPr lvl="1">
              <a:spcAft>
                <a:spcPts val="600"/>
              </a:spcAft>
            </a:pPr>
            <a:r>
              <a:rPr lang="en-US" sz="2400" dirty="0" smtClean="0"/>
              <a:t>Employment based schemes (social insurance)</a:t>
            </a:r>
          </a:p>
          <a:p>
            <a:pPr lvl="2">
              <a:spcAft>
                <a:spcPts val="600"/>
              </a:spcAft>
            </a:pPr>
            <a:r>
              <a:rPr lang="en-US" sz="2000" dirty="0" smtClean="0"/>
              <a:t>Mandatory for companies with more than 10 employees</a:t>
            </a:r>
          </a:p>
          <a:p>
            <a:pPr lvl="1">
              <a:spcAft>
                <a:spcPts val="1800"/>
              </a:spcAft>
            </a:pPr>
            <a:r>
              <a:rPr lang="en-US" sz="2400" dirty="0"/>
              <a:t>Exemption: 30 baht </a:t>
            </a:r>
            <a:r>
              <a:rPr lang="en-US" sz="2400" dirty="0" smtClean="0"/>
              <a:t>scheme</a:t>
            </a:r>
          </a:p>
          <a:p>
            <a:pPr>
              <a:spcAft>
                <a:spcPts val="1800"/>
              </a:spcAft>
            </a:pPr>
            <a:r>
              <a:rPr lang="en-US" sz="2400" dirty="0" smtClean="0"/>
              <a:t>Social role of family and local community </a:t>
            </a:r>
            <a:r>
              <a:rPr lang="en-US" sz="2400" dirty="0" smtClean="0"/>
              <a:t>high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8669173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255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Thai welfare state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25500"/>
            <a:ext cx="8229600" cy="60325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800" dirty="0" smtClean="0"/>
              <a:t>Free basic education</a:t>
            </a:r>
          </a:p>
          <a:p>
            <a:r>
              <a:rPr lang="en-US" sz="2800" dirty="0" smtClean="0"/>
              <a:t>30 baht scheme</a:t>
            </a:r>
          </a:p>
          <a:p>
            <a:pPr lvl="1"/>
            <a:r>
              <a:rPr lang="en-US" sz="2400" dirty="0" smtClean="0"/>
              <a:t>Limited to basic health </a:t>
            </a:r>
            <a:r>
              <a:rPr lang="en-US" sz="2400" dirty="0" smtClean="0"/>
              <a:t>care</a:t>
            </a:r>
          </a:p>
          <a:p>
            <a:pPr lvl="2"/>
            <a:r>
              <a:rPr lang="en-US" dirty="0" smtClean="0"/>
              <a:t>Infant mortality rate dropped dramatically (18 to 10)</a:t>
            </a:r>
          </a:p>
          <a:p>
            <a:pPr lvl="2"/>
            <a:r>
              <a:rPr lang="en-US" dirty="0" smtClean="0"/>
              <a:t>Financial risk reduced </a:t>
            </a:r>
          </a:p>
          <a:p>
            <a:pPr lvl="3"/>
            <a:r>
              <a:rPr lang="en-US" sz="2400" dirty="0" smtClean="0"/>
              <a:t>98% covered by scheme</a:t>
            </a:r>
          </a:p>
          <a:p>
            <a:pPr lvl="2">
              <a:spcAft>
                <a:spcPts val="1200"/>
              </a:spcAft>
            </a:pPr>
            <a:r>
              <a:rPr lang="en-US" dirty="0" smtClean="0"/>
              <a:t>Healthier </a:t>
            </a:r>
            <a:r>
              <a:rPr lang="en-US" dirty="0" err="1" smtClean="0"/>
              <a:t>labour</a:t>
            </a:r>
            <a:r>
              <a:rPr lang="en-US" dirty="0" smtClean="0"/>
              <a:t> force</a:t>
            </a:r>
            <a:endParaRPr lang="en-US" dirty="0" smtClean="0"/>
          </a:p>
          <a:p>
            <a:r>
              <a:rPr lang="en-US" sz="2800" dirty="0" smtClean="0"/>
              <a:t>Limited pension</a:t>
            </a:r>
          </a:p>
          <a:p>
            <a:pPr lvl="2"/>
            <a:r>
              <a:rPr lang="en-US" sz="2800" dirty="0" smtClean="0"/>
              <a:t>600 baht a month</a:t>
            </a:r>
          </a:p>
          <a:p>
            <a:pPr lvl="2"/>
            <a:r>
              <a:rPr lang="en-US" sz="2800" dirty="0" smtClean="0"/>
              <a:t>Mandatory contribution to pension funds from 2018.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2664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424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Thai welfare state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Social insurance for people in formal sector</a:t>
            </a:r>
          </a:p>
          <a:p>
            <a:pPr lvl="1"/>
            <a:r>
              <a:rPr lang="en-US" dirty="0"/>
              <a:t>25 </a:t>
            </a:r>
            <a:r>
              <a:rPr lang="mr-IN" dirty="0"/>
              <a:t>–</a:t>
            </a:r>
            <a:r>
              <a:rPr lang="en-US" dirty="0"/>
              <a:t> 30% of work force </a:t>
            </a:r>
          </a:p>
          <a:p>
            <a:pPr lvl="2"/>
            <a:r>
              <a:rPr lang="en-US" sz="2600" dirty="0"/>
              <a:t>State employees, big companies</a:t>
            </a:r>
          </a:p>
          <a:p>
            <a:pPr lvl="1"/>
            <a:r>
              <a:rPr lang="en-US" dirty="0"/>
              <a:t>Provisions for health care</a:t>
            </a:r>
          </a:p>
          <a:p>
            <a:pPr lvl="1"/>
            <a:r>
              <a:rPr lang="en-US" dirty="0"/>
              <a:t>Pension</a:t>
            </a:r>
          </a:p>
          <a:p>
            <a:pPr lvl="1"/>
            <a:r>
              <a:rPr lang="en-US" dirty="0"/>
              <a:t>Short term unemployment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Limited maternity leave</a:t>
            </a:r>
          </a:p>
          <a:p>
            <a:r>
              <a:rPr lang="en-US" dirty="0"/>
              <a:t>Low taxation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2680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0862"/>
          </a:xfrm>
        </p:spPr>
        <p:txBody>
          <a:bodyPr>
            <a:noAutofit/>
          </a:bodyPr>
          <a:lstStyle/>
          <a:p>
            <a:r>
              <a:rPr lang="en-US" sz="3600" dirty="0" smtClean="0"/>
              <a:t>Pros and cons of the Thai welfare state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231899"/>
            <a:ext cx="4038600" cy="5626099"/>
          </a:xfrm>
        </p:spPr>
        <p:txBody>
          <a:bodyPr>
            <a:norm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sz="3200" b="1" u="sng" dirty="0" smtClean="0"/>
              <a:t>Pros</a:t>
            </a:r>
            <a:endParaRPr lang="en-US" dirty="0" smtClean="0"/>
          </a:p>
          <a:p>
            <a:pPr>
              <a:spcAft>
                <a:spcPts val="1200"/>
              </a:spcAft>
            </a:pPr>
            <a:r>
              <a:rPr lang="en-US" dirty="0" smtClean="0"/>
              <a:t>Stimulate the economy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Preserving existing paternal values in society.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Individualism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Low taxes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231899"/>
            <a:ext cx="4038600" cy="5456767"/>
          </a:xfrm>
        </p:spPr>
        <p:txBody>
          <a:bodyPr>
            <a:norm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sz="3200" b="1" u="sng" dirty="0" smtClean="0"/>
              <a:t>Cons</a:t>
            </a:r>
            <a:endParaRPr lang="en-US" sz="3200" b="1" u="sng" dirty="0"/>
          </a:p>
          <a:p>
            <a:r>
              <a:rPr lang="en-US" dirty="0"/>
              <a:t>No insurance for the majority of the population.</a:t>
            </a:r>
          </a:p>
          <a:p>
            <a:r>
              <a:rPr lang="en-US" dirty="0"/>
              <a:t>Lead to high level of inequality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Social conflicts</a:t>
            </a:r>
          </a:p>
          <a:p>
            <a:r>
              <a:rPr lang="en-US" dirty="0" smtClean="0"/>
              <a:t>Not </a:t>
            </a:r>
            <a:r>
              <a:rPr lang="en-US" dirty="0"/>
              <a:t>taking into account the changing family pattern and division of work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sz="2400" dirty="0"/>
          </a:p>
          <a:p>
            <a:pPr marL="0" indent="0">
              <a:spcAft>
                <a:spcPts val="1200"/>
              </a:spcAft>
              <a:buNone/>
            </a:pPr>
            <a:endParaRPr lang="en-US" sz="2400" dirty="0"/>
          </a:p>
          <a:p>
            <a:pPr>
              <a:spcAft>
                <a:spcPts val="1200"/>
              </a:spcAft>
            </a:pPr>
            <a:endParaRPr lang="en-US" sz="2400" dirty="0" smtClean="0"/>
          </a:p>
          <a:p>
            <a:pPr>
              <a:spcAft>
                <a:spcPts val="1200"/>
              </a:spcAft>
            </a:pPr>
            <a:endParaRPr lang="en-US" sz="2400" dirty="0" smtClean="0"/>
          </a:p>
          <a:p>
            <a:pPr marL="0" indent="0">
              <a:spcAft>
                <a:spcPts val="1200"/>
              </a:spcAft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033262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353" y="274638"/>
            <a:ext cx="8979647" cy="816068"/>
          </a:xfrm>
        </p:spPr>
        <p:txBody>
          <a:bodyPr>
            <a:noAutofit/>
          </a:bodyPr>
          <a:lstStyle/>
          <a:p>
            <a:r>
              <a:rPr lang="en-US" sz="3600" dirty="0" smtClean="0"/>
              <a:t>“sustainable and just social protection system”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353" y="1299882"/>
            <a:ext cx="4736353" cy="5393765"/>
          </a:xfrm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3200" u="sng" dirty="0" smtClean="0"/>
              <a:t>Sustainability</a:t>
            </a:r>
          </a:p>
          <a:p>
            <a:r>
              <a:rPr lang="en-US" dirty="0" smtClean="0"/>
              <a:t>Maintain the welfare state at  affordable costs and uphold the support of the public.</a:t>
            </a:r>
          </a:p>
          <a:p>
            <a:pPr lvl="1"/>
            <a:r>
              <a:rPr lang="en-US" sz="2800" dirty="0"/>
              <a:t>Funding</a:t>
            </a:r>
          </a:p>
          <a:p>
            <a:pPr lvl="2"/>
            <a:r>
              <a:rPr lang="en-US" sz="2800" dirty="0"/>
              <a:t>Tax </a:t>
            </a:r>
            <a:r>
              <a:rPr lang="en-US" sz="2800" dirty="0" smtClean="0"/>
              <a:t>base?</a:t>
            </a:r>
          </a:p>
          <a:p>
            <a:pPr lvl="2">
              <a:spcAft>
                <a:spcPts val="1200"/>
              </a:spcAft>
            </a:pPr>
            <a:r>
              <a:rPr lang="en-US" sz="2800" dirty="0" smtClean="0"/>
              <a:t>Level of redistribution?</a:t>
            </a:r>
            <a:endParaRPr lang="en-US" sz="2800" dirty="0"/>
          </a:p>
          <a:p>
            <a:pPr lvl="1"/>
            <a:r>
              <a:rPr lang="en-US" sz="2800" dirty="0" smtClean="0"/>
              <a:t>Costs</a:t>
            </a:r>
          </a:p>
          <a:p>
            <a:pPr lvl="2"/>
            <a:r>
              <a:rPr lang="en-US" sz="2800" dirty="0" smtClean="0"/>
              <a:t>Efficient delivery</a:t>
            </a:r>
          </a:p>
          <a:p>
            <a:pPr lvl="3"/>
            <a:r>
              <a:rPr lang="en-US" sz="2800" dirty="0" smtClean="0"/>
              <a:t>Transparency</a:t>
            </a:r>
          </a:p>
        </p:txBody>
      </p:sp>
      <p:pic>
        <p:nvPicPr>
          <p:cNvPr id="6" name="Picture 5" descr="Screen Shot 2017-08-21 at 3.15.5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173" y="2367803"/>
            <a:ext cx="3727842" cy="308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211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pic>
        <p:nvPicPr>
          <p:cNvPr id="6" name="Picture 5" descr="Screen Shot 2017-08-24 at 2.35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626" y="1416519"/>
            <a:ext cx="6760980" cy="492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481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Tax rates in Thailand</a:t>
            </a:r>
            <a:endParaRPr lang="en-US" b="1" dirty="0"/>
          </a:p>
        </p:txBody>
      </p:sp>
      <p:pic>
        <p:nvPicPr>
          <p:cNvPr id="5" name="Picture 4" descr="Screen Shot 2015-09-21 at 5.30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95" y="1417637"/>
            <a:ext cx="8475873" cy="510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2299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Inheritance tax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From 2016, inherited assets above the value of 100 million baht for descendants will be taxed by 5%.</a:t>
            </a:r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u="sng" dirty="0" smtClean="0"/>
              <a:t>Assets</a:t>
            </a:r>
            <a:r>
              <a:rPr lang="en-US" dirty="0" smtClean="0"/>
              <a:t>	</a:t>
            </a:r>
          </a:p>
          <a:p>
            <a:pPr lvl="1"/>
            <a:r>
              <a:rPr lang="en-US" dirty="0" smtClean="0"/>
              <a:t>houses and lands</a:t>
            </a:r>
          </a:p>
          <a:p>
            <a:pPr lvl="1"/>
            <a:r>
              <a:rPr lang="en-US" dirty="0" smtClean="0"/>
              <a:t>Bank deposits</a:t>
            </a:r>
          </a:p>
          <a:p>
            <a:pPr lvl="1"/>
            <a:r>
              <a:rPr lang="en-US" dirty="0" smtClean="0"/>
              <a:t>Shares</a:t>
            </a:r>
          </a:p>
          <a:p>
            <a:pPr lvl="1"/>
            <a:r>
              <a:rPr lang="en-US" dirty="0" smtClean="0"/>
              <a:t>Automobiles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9837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Income tax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Inc</a:t>
            </a:r>
            <a:r>
              <a:rPr lang="en-US" sz="3000" dirty="0" smtClean="0"/>
              <a:t>ome tax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3000" dirty="0" smtClean="0"/>
              <a:t>Do you think that the tax rates in Thailand are fair?</a:t>
            </a:r>
          </a:p>
          <a:p>
            <a:pPr marL="0" indent="0">
              <a:buNone/>
            </a:pPr>
            <a:r>
              <a:rPr lang="en-US" sz="3000" dirty="0"/>
              <a:t>	</a:t>
            </a:r>
            <a:r>
              <a:rPr lang="en-US" sz="3000" dirty="0" smtClean="0"/>
              <a:t>Fair     ____ ( present 3 arguments)</a:t>
            </a:r>
          </a:p>
          <a:p>
            <a:pPr marL="0" indent="0">
              <a:buNone/>
            </a:pPr>
            <a:r>
              <a:rPr lang="en-US" sz="3000" dirty="0"/>
              <a:t>	</a:t>
            </a:r>
            <a:r>
              <a:rPr lang="en-US" sz="3000" dirty="0" smtClean="0"/>
              <a:t>Unfair ____ (present 3 arguments)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3000" dirty="0" smtClean="0"/>
              <a:t>If no</a:t>
            </a:r>
          </a:p>
          <a:p>
            <a:pPr marL="0" indent="0">
              <a:spcAft>
                <a:spcPts val="1800"/>
              </a:spcAft>
              <a:buNone/>
            </a:pPr>
            <a:r>
              <a:rPr lang="en-US" sz="3000" dirty="0"/>
              <a:t>	</a:t>
            </a:r>
            <a:r>
              <a:rPr lang="en-US" sz="3000" dirty="0" smtClean="0"/>
              <a:t>I think they are unfair because the highest incomes 	are taxed too little   ______ (present 3 arguments)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  I think they are unfair because the highest incomes     	are taxed too much ______ (present 3 arguments)</a:t>
            </a:r>
          </a:p>
          <a:p>
            <a:pPr marL="0" indent="0">
              <a:buNone/>
            </a:pPr>
            <a:r>
              <a:rPr lang="en-US" sz="3000" dirty="0" smtClean="0"/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529826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Ballot: taxation</a:t>
            </a:r>
          </a:p>
        </p:txBody>
      </p:sp>
      <p:pic>
        <p:nvPicPr>
          <p:cNvPr id="3" name="Picture 2" descr="Screen Shot 2016-02-23 at 3.30.0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7637"/>
            <a:ext cx="9195838" cy="4225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9412" y="5767294"/>
            <a:ext cx="7769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Provide 3 arguments for your answer and  possible contra-arguments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98665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5294"/>
          </a:xfrm>
        </p:spPr>
        <p:txBody>
          <a:bodyPr>
            <a:noAutofit/>
          </a:bodyPr>
          <a:lstStyle/>
          <a:p>
            <a:r>
              <a:rPr lang="en-US" sz="3600" dirty="0" smtClean="0"/>
              <a:t>just social </a:t>
            </a:r>
            <a:r>
              <a:rPr lang="en-US" sz="3600" dirty="0"/>
              <a:t>protection </a:t>
            </a:r>
            <a:r>
              <a:rPr lang="en-US" sz="3600" dirty="0" smtClean="0"/>
              <a:t>system ?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57199" y="1404471"/>
            <a:ext cx="3696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Equality vs. equity</a:t>
            </a:r>
            <a:endParaRPr lang="en-US" sz="2800" dirty="0"/>
          </a:p>
        </p:txBody>
      </p:sp>
      <p:pic>
        <p:nvPicPr>
          <p:cNvPr id="11" name="Picture 10" descr="Screen Shot 2017-08-21 at 3.26.2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46" y="2113055"/>
            <a:ext cx="7472829" cy="402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97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6068"/>
          </a:xfrm>
        </p:spPr>
        <p:txBody>
          <a:bodyPr>
            <a:normAutofit/>
          </a:bodyPr>
          <a:lstStyle/>
          <a:p>
            <a:r>
              <a:rPr lang="en-US" sz="3600" dirty="0"/>
              <a:t>just social protection system ?</a:t>
            </a:r>
          </a:p>
        </p:txBody>
      </p:sp>
      <p:pic>
        <p:nvPicPr>
          <p:cNvPr id="3" name="Picture 2" descr="Screen Shot 2017-08-21 at 3.30.4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521" y="1090707"/>
            <a:ext cx="6387361" cy="39145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8093" y="5005294"/>
            <a:ext cx="90359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Should Thailand maintain focusing on economic development and less on income inequality or should Thailand aim at higher level of income equality (equity</a:t>
            </a:r>
            <a:r>
              <a:rPr lang="en-US" sz="2800" dirty="0" smtClean="0"/>
              <a:t>)?</a:t>
            </a:r>
          </a:p>
          <a:p>
            <a:r>
              <a:rPr lang="en-US" sz="2800" dirty="0" smtClean="0"/>
              <a:t>Provide three arguments for your position?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216006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Six reasons for a welfare state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18741"/>
          </a:xfrm>
        </p:spPr>
        <p:txBody>
          <a:bodyPr>
            <a:normAutofit/>
          </a:bodyPr>
          <a:lstStyle/>
          <a:p>
            <a:r>
              <a:rPr lang="en-US" dirty="0" smtClean="0"/>
              <a:t>Promoting economic growth</a:t>
            </a:r>
          </a:p>
          <a:p>
            <a:r>
              <a:rPr lang="en-US" dirty="0" smtClean="0"/>
              <a:t>Reducing poverty</a:t>
            </a:r>
          </a:p>
          <a:p>
            <a:pPr lvl="1"/>
            <a:r>
              <a:rPr lang="en-US" dirty="0" smtClean="0"/>
              <a:t>“Free of the fear of want”</a:t>
            </a:r>
          </a:p>
          <a:p>
            <a:r>
              <a:rPr lang="en-US" dirty="0" smtClean="0"/>
              <a:t>Promoting social stability</a:t>
            </a:r>
          </a:p>
          <a:p>
            <a:r>
              <a:rPr lang="en-US" dirty="0" smtClean="0"/>
              <a:t>Promoting social equality</a:t>
            </a:r>
          </a:p>
          <a:p>
            <a:r>
              <a:rPr lang="en-US" dirty="0" smtClean="0"/>
              <a:t>Promoting social inclusion</a:t>
            </a:r>
          </a:p>
          <a:p>
            <a:r>
              <a:rPr lang="en-US" dirty="0" smtClean="0"/>
              <a:t>Promoting autonomy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					</a:t>
            </a:r>
            <a:r>
              <a:rPr lang="en-US" sz="2400" dirty="0" smtClean="0"/>
              <a:t>(</a:t>
            </a:r>
            <a:r>
              <a:rPr lang="en-US" sz="2400" dirty="0" err="1" smtClean="0"/>
              <a:t>Goodin</a:t>
            </a:r>
            <a:r>
              <a:rPr lang="en-US" sz="2400" dirty="0" smtClean="0"/>
              <a:t>, 1988)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326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5168</TotalTime>
  <Words>1793</Words>
  <Application>Microsoft Macintosh PowerPoint</Application>
  <PresentationFormat>On-screen Show (4:3)</PresentationFormat>
  <Paragraphs>374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Office Theme</vt:lpstr>
      <vt:lpstr>Politics, Economics and Social welfare </vt:lpstr>
      <vt:lpstr>Aim of the lecture</vt:lpstr>
      <vt:lpstr>Outline of lecture</vt:lpstr>
      <vt:lpstr>Social development</vt:lpstr>
      <vt:lpstr>Welfare= Well-being</vt:lpstr>
      <vt:lpstr>welfare</vt:lpstr>
      <vt:lpstr>Social welfare</vt:lpstr>
      <vt:lpstr>Social development: 20 century</vt:lpstr>
      <vt:lpstr>The need of a welfare state</vt:lpstr>
      <vt:lpstr>5 explanations for the development of a welfare state</vt:lpstr>
      <vt:lpstr>Societal development: Industrialization</vt:lpstr>
      <vt:lpstr>Societal development: Industrialization</vt:lpstr>
      <vt:lpstr>Societal development: Demographic changes (Demography: the study about population)</vt:lpstr>
      <vt:lpstr>Societal development: de-familization </vt:lpstr>
      <vt:lpstr>Societal development: Nation states</vt:lpstr>
      <vt:lpstr>Societal development: The rise of democracy and political citizenship</vt:lpstr>
      <vt:lpstr>Political development: Democratization  </vt:lpstr>
      <vt:lpstr>Welfare states: global factors    </vt:lpstr>
      <vt:lpstr>Response</vt:lpstr>
      <vt:lpstr>Major Social problems in Thailand</vt:lpstr>
      <vt:lpstr>Social problems: Inequality</vt:lpstr>
      <vt:lpstr>Social Problem: Poverty</vt:lpstr>
      <vt:lpstr>Social welfare: family</vt:lpstr>
      <vt:lpstr>Social Welfare: family</vt:lpstr>
      <vt:lpstr>Community and cultured based welfare</vt:lpstr>
      <vt:lpstr>Welfare state</vt:lpstr>
      <vt:lpstr>Redistribution</vt:lpstr>
      <vt:lpstr>Redistribution</vt:lpstr>
      <vt:lpstr>Welfare state</vt:lpstr>
      <vt:lpstr>Funding</vt:lpstr>
      <vt:lpstr>Types of welfare states</vt:lpstr>
      <vt:lpstr>European Welfare state</vt:lpstr>
      <vt:lpstr>European welfare state: social citizenship</vt:lpstr>
      <vt:lpstr>Social Citizenship</vt:lpstr>
      <vt:lpstr>European Welfare state</vt:lpstr>
      <vt:lpstr>European welfare states:  Social Rights</vt:lpstr>
      <vt:lpstr>Thai welfare state</vt:lpstr>
      <vt:lpstr>Thai welfare state (Developmental welfare state)</vt:lpstr>
      <vt:lpstr>Thai welfare state</vt:lpstr>
      <vt:lpstr>Thai welfare state</vt:lpstr>
      <vt:lpstr>Pros and cons of the Thai welfare state</vt:lpstr>
      <vt:lpstr>“sustainable and just social protection system”</vt:lpstr>
      <vt:lpstr>Discussion</vt:lpstr>
      <vt:lpstr>Tax rates in Thailand</vt:lpstr>
      <vt:lpstr>Inheritance tax</vt:lpstr>
      <vt:lpstr>Income tax</vt:lpstr>
      <vt:lpstr>Ballot: taxation</vt:lpstr>
      <vt:lpstr>just social protection system ?</vt:lpstr>
      <vt:lpstr>just social protection system ?</vt:lpstr>
      <vt:lpstr>Six reasons for a welfare state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</dc:title>
  <dc:creator>user</dc:creator>
  <cp:lastModifiedBy>user</cp:lastModifiedBy>
  <cp:revision>64</cp:revision>
  <dcterms:created xsi:type="dcterms:W3CDTF">2017-08-21T10:29:14Z</dcterms:created>
  <dcterms:modified xsi:type="dcterms:W3CDTF">2017-09-07T07:32:14Z</dcterms:modified>
</cp:coreProperties>
</file>