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0"/>
  </p:notesMasterIdLst>
  <p:sldIdLst>
    <p:sldId id="257" r:id="rId2"/>
    <p:sldId id="490" r:id="rId3"/>
    <p:sldId id="451" r:id="rId4"/>
    <p:sldId id="452" r:id="rId5"/>
    <p:sldId id="453" r:id="rId6"/>
    <p:sldId id="454" r:id="rId7"/>
    <p:sldId id="455" r:id="rId8"/>
    <p:sldId id="457" r:id="rId9"/>
    <p:sldId id="456" r:id="rId10"/>
    <p:sldId id="458" r:id="rId11"/>
    <p:sldId id="459" r:id="rId12"/>
    <p:sldId id="470" r:id="rId13"/>
    <p:sldId id="460" r:id="rId14"/>
    <p:sldId id="489" r:id="rId15"/>
    <p:sldId id="485" r:id="rId16"/>
    <p:sldId id="462" r:id="rId17"/>
    <p:sldId id="463" r:id="rId18"/>
    <p:sldId id="464" r:id="rId19"/>
    <p:sldId id="465" r:id="rId20"/>
    <p:sldId id="467" r:id="rId21"/>
    <p:sldId id="466" r:id="rId22"/>
    <p:sldId id="468" r:id="rId23"/>
    <p:sldId id="486" r:id="rId24"/>
    <p:sldId id="469" r:id="rId25"/>
    <p:sldId id="471" r:id="rId26"/>
    <p:sldId id="472" r:id="rId27"/>
    <p:sldId id="473" r:id="rId28"/>
    <p:sldId id="48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6993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2673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0776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87215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772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369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7916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1613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693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2404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3302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14264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52498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31302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7766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91089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32085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5017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7682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3679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3763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8648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5: Retail Market Strategy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MK 322 Today’s Happenings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980" y="1628800"/>
            <a:ext cx="7762056" cy="4861520"/>
          </a:xfrm>
        </p:spPr>
        <p:txBody>
          <a:bodyPr/>
          <a:lstStyle/>
          <a:p>
            <a:r>
              <a:rPr lang="en-US" dirty="0" smtClean="0"/>
              <a:t>Chapter Presentation</a:t>
            </a:r>
          </a:p>
          <a:p>
            <a:endParaRPr lang="en-US" dirty="0"/>
          </a:p>
          <a:p>
            <a:r>
              <a:rPr lang="en-US" dirty="0" smtClean="0"/>
              <a:t>Chapter 5 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BREAK</a:t>
            </a:r>
          </a:p>
          <a:p>
            <a:endParaRPr lang="en-US" dirty="0"/>
          </a:p>
          <a:p>
            <a:r>
              <a:rPr lang="en-US" dirty="0" smtClean="0"/>
              <a:t>Chapter 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1700808"/>
            <a:ext cx="3122035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Retail Strategy?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986" y="2690318"/>
            <a:ext cx="5635053" cy="318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Strategy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 retail strategy is a statement identifying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retailer's target market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format and resources the retailer plans to use to satisfy the target market's needs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The bases which the retailer plans to build a sustainable 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Strategy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35243"/>
            <a:ext cx="7772400" cy="4572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target market is the market segment(s) toward which the retailer plans to focus its resources and retail mix</a:t>
            </a: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format describes the nature of the retailer's operations-its retail mix(type of merchandise and services offered, pricing policy, </a:t>
            </a:r>
            <a:r>
              <a:rPr lang="en-US" dirty="0" err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advertising,and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promotional </a:t>
            </a:r>
            <a:r>
              <a:rPr lang="en-US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programs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, store design and visual merchandising, typical locations, and customer services) that it will use to satisfy the needs of its target market.</a:t>
            </a:r>
          </a:p>
        </p:txBody>
      </p:sp>
    </p:spTree>
    <p:extLst>
      <p:ext uri="{BB962C8B-B14F-4D97-AF65-F5344CB8AC3E}">
        <p14:creationId xmlns:p14="http://schemas.microsoft.com/office/powerpoint/2010/main" val="1436983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Strategy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1336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sustainable competitive advantage is an advantage the retailer has over its competition that is not easily copied by competitors and thus can be maintained over a long period of time.</a:t>
            </a:r>
          </a:p>
        </p:txBody>
      </p:sp>
    </p:spTree>
    <p:extLst>
      <p:ext uri="{BB962C8B-B14F-4D97-AF65-F5344CB8AC3E}">
        <p14:creationId xmlns:p14="http://schemas.microsoft.com/office/powerpoint/2010/main" val="10462485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Strategy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547019"/>
            <a:ext cx="7455109" cy="4824466"/>
          </a:xfrm>
        </p:spPr>
      </p:pic>
    </p:spTree>
    <p:extLst>
      <p:ext uri="{BB962C8B-B14F-4D97-AF65-F5344CB8AC3E}">
        <p14:creationId xmlns:p14="http://schemas.microsoft.com/office/powerpoint/2010/main" val="18936543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Concepts in a Retail Marketing Strategy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013" y="3053830"/>
            <a:ext cx="46990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82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Target Market And Retail Format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market is a group of consumers with similar needs and group of retailers that satisfy those needs using similar retail channels and formats.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164" y="3374987"/>
            <a:ext cx="4472066" cy="298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53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Target Market And Retail Format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36757" y="1560226"/>
            <a:ext cx="7300714" cy="4800600"/>
          </a:xfrm>
        </p:spPr>
      </p:pic>
    </p:spTree>
    <p:extLst>
      <p:ext uri="{BB962C8B-B14F-4D97-AF65-F5344CB8AC3E}">
        <p14:creationId xmlns:p14="http://schemas.microsoft.com/office/powerpoint/2010/main" val="5493805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12048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Building Sustainable Competitive Advantage (SCA)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Three approaches are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Building strong relationships with customers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Building strong relationships with suppliers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Achieving efficient internal operations</a:t>
            </a:r>
          </a:p>
          <a:p>
            <a:pPr marL="514350" indent="-514350">
              <a:buAutoNum type="arabicPeriod"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Each of these three approaches involves developing asset-loyal customers, strong vendor relationships, committed effective human resources, efficient systems, and attractive locations</a:t>
            </a:r>
          </a:p>
        </p:txBody>
      </p:sp>
    </p:spTree>
    <p:extLst>
      <p:ext uri="{BB962C8B-B14F-4D97-AF65-F5344CB8AC3E}">
        <p14:creationId xmlns:p14="http://schemas.microsoft.com/office/powerpoint/2010/main" val="1220366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Building Sustainable Competitive Advantage (SCA)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477897"/>
            <a:ext cx="7772400" cy="4770503"/>
          </a:xfrm>
        </p:spPr>
      </p:pic>
    </p:spTree>
    <p:extLst>
      <p:ext uri="{BB962C8B-B14F-4D97-AF65-F5344CB8AC3E}">
        <p14:creationId xmlns:p14="http://schemas.microsoft.com/office/powerpoint/2010/main" val="17499700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Relationships with Customers-Customer Loyalty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023672"/>
            <a:ext cx="7772400" cy="3996128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Customer Loyalty means that customers are committed to buying merchandise and services from a particular retailer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Loyalty is more than liking one retailer over another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Loyalty means that customers will be reluctant to switch and patronize a competitive retailer</a:t>
            </a:r>
          </a:p>
        </p:txBody>
      </p:sp>
    </p:spTree>
    <p:extLst>
      <p:ext uri="{BB962C8B-B14F-4D97-AF65-F5344CB8AC3E}">
        <p14:creationId xmlns:p14="http://schemas.microsoft.com/office/powerpoint/2010/main" val="7647766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Brand Image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Brand Image-think of McDonald's,  think of fast food; hamburgers, french fries, fast service, consistent quality, clean restrooms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70" y="3210391"/>
            <a:ext cx="6258394" cy="336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2705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Relationships with Customers-Customer Loyalty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99847" y="1417638"/>
            <a:ext cx="6557365" cy="4572000"/>
          </a:xfrm>
        </p:spPr>
      </p:pic>
      <p:sp>
        <p:nvSpPr>
          <p:cNvPr id="5" name="TextBox 4"/>
          <p:cNvSpPr txBox="1"/>
          <p:nvPr/>
        </p:nvSpPr>
        <p:spPr>
          <a:xfrm>
            <a:off x="1499848" y="6059269"/>
            <a:ext cx="7186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McDonald's has developed a competitive advantage by projecting an image of fast service, consistent quality, and clean restrooms</a:t>
            </a:r>
          </a:p>
        </p:txBody>
      </p:sp>
    </p:spTree>
    <p:extLst>
      <p:ext uri="{BB962C8B-B14F-4D97-AF65-F5344CB8AC3E}">
        <p14:creationId xmlns:p14="http://schemas.microsoft.com/office/powerpoint/2010/main" val="1829795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Positioning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 retailer's brand image reflects its positioning strategy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Positioning is the design and implementation of a retail mix to create an image of the retailer in the customer's mind relative to its competitors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perceptual map is frequently used to express the customer's image and preference for retailers</a:t>
            </a:r>
          </a:p>
        </p:txBody>
      </p:sp>
    </p:spTree>
    <p:extLst>
      <p:ext uri="{BB962C8B-B14F-4D97-AF65-F5344CB8AC3E}">
        <p14:creationId xmlns:p14="http://schemas.microsoft.com/office/powerpoint/2010/main" val="18932580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Positioning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417638"/>
            <a:ext cx="7492584" cy="5257800"/>
          </a:xfrm>
        </p:spPr>
      </p:pic>
    </p:spTree>
    <p:extLst>
      <p:ext uri="{BB962C8B-B14F-4D97-AF65-F5344CB8AC3E}">
        <p14:creationId xmlns:p14="http://schemas.microsoft.com/office/powerpoint/2010/main" val="698067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Unique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Difficult for retailers to develop customer loyalty because most competitors can purchase and sell the same popular national brands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retailers develop private label brands or called store brands or own brands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09" y="3639992"/>
            <a:ext cx="2732791" cy="28370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3530" y="3810000"/>
            <a:ext cx="3021070" cy="26669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600" y="3809998"/>
            <a:ext cx="2637717" cy="2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30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can develop customer loyalty by offering excellent customer service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For example:Ritz-Carlton "WOW"stories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518" y="3235793"/>
            <a:ext cx="4861810" cy="324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0044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01713" y="1588813"/>
            <a:ext cx="6455764" cy="4018041"/>
          </a:xfrm>
        </p:spPr>
      </p:pic>
      <p:sp>
        <p:nvSpPr>
          <p:cNvPr id="7" name="TextBox 6"/>
          <p:cNvSpPr txBox="1"/>
          <p:nvPr/>
        </p:nvSpPr>
        <p:spPr>
          <a:xfrm>
            <a:off x="1499848" y="6059269"/>
            <a:ext cx="7186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Ritz Carlton's outstanding service builds customer loyalty.</a:t>
            </a:r>
          </a:p>
        </p:txBody>
      </p:sp>
    </p:spTree>
    <p:extLst>
      <p:ext uri="{BB962C8B-B14F-4D97-AF65-F5344CB8AC3E}">
        <p14:creationId xmlns:p14="http://schemas.microsoft.com/office/powerpoint/2010/main" val="15269844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Customer Relationship Management Programs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Customer Relationship Management Programs Or called CRM programs are also called loyalty or frequent shopper programs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526" y="3096301"/>
            <a:ext cx="4728148" cy="31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084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Building a Retail Community Using Social Media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are beginning to use their websites and social media to develop retail communities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 retail community is a group of consumers who have a shared information with respect to retailer's 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Increased involvement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Fan of facebook page, Starbucks in 2008 launched My Starbucks Idea</a:t>
            </a:r>
          </a:p>
        </p:txBody>
      </p:sp>
    </p:spTree>
    <p:extLst>
      <p:ext uri="{BB962C8B-B14F-4D97-AF65-F5344CB8AC3E}">
        <p14:creationId xmlns:p14="http://schemas.microsoft.com/office/powerpoint/2010/main" val="21260518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27220" y="299622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Building a Retail Community Using Social Media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313420" y="1187569"/>
            <a:ext cx="4349339" cy="5289431"/>
          </a:xfrm>
        </p:spPr>
      </p:pic>
      <p:sp>
        <p:nvSpPr>
          <p:cNvPr id="8" name="TextBox 7"/>
          <p:cNvSpPr txBox="1"/>
          <p:nvPr/>
        </p:nvSpPr>
        <p:spPr>
          <a:xfrm>
            <a:off x="543754" y="5084164"/>
            <a:ext cx="31221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Starbucks builds customer loyalty by developing a community of customers who offer suggestions for improving Starbucks' offering</a:t>
            </a:r>
          </a:p>
        </p:txBody>
      </p:sp>
    </p:spTree>
    <p:extLst>
      <p:ext uri="{BB962C8B-B14F-4D97-AF65-F5344CB8AC3E}">
        <p14:creationId xmlns:p14="http://schemas.microsoft.com/office/powerpoint/2010/main" val="1229286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 Relationship with Suppliers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00931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61344"/>
            <a:ext cx="7772400" cy="4258456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important relationship with Vendor ie. Walmart and P&amp;G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Developed over time and not be easily offset by competition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815" y="4057780"/>
            <a:ext cx="3581970" cy="21097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7346" y="4057780"/>
            <a:ext cx="3333893" cy="210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749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 Efficiency of Internal Operations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9944"/>
            <a:ext cx="7772400" cy="4258456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Efficiency of Internal Operations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Human Resource Management: labor intensive business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Distribution and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0768739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 Location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023079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Location is a critical opportunity for developing competitive advantage for 2 reasons: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Location is the most important factor determining which store a consumer patronizes.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Location is a SCA because it is not easily duplicated</a:t>
            </a:r>
          </a:p>
        </p:txBody>
      </p:sp>
    </p:spTree>
    <p:extLst>
      <p:ext uri="{BB962C8B-B14F-4D97-AF65-F5344CB8AC3E}">
        <p14:creationId xmlns:p14="http://schemas.microsoft.com/office/powerpoint/2010/main" val="11648500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 Location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411598" y="434578"/>
            <a:ext cx="4275202" cy="5813822"/>
          </a:xfrm>
        </p:spPr>
      </p:pic>
      <p:sp>
        <p:nvSpPr>
          <p:cNvPr id="7" name="TextBox 6"/>
          <p:cNvSpPr txBox="1"/>
          <p:nvPr/>
        </p:nvSpPr>
        <p:spPr>
          <a:xfrm>
            <a:off x="685800" y="4397115"/>
            <a:ext cx="27973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Starbucks creates a competitive advantage by saturating an area with stores, which makes it difficult for competitors to find good locations.</a:t>
            </a:r>
          </a:p>
        </p:txBody>
      </p:sp>
    </p:spTree>
    <p:extLst>
      <p:ext uri="{BB962C8B-B14F-4D97-AF65-F5344CB8AC3E}">
        <p14:creationId xmlns:p14="http://schemas.microsoft.com/office/powerpoint/2010/main" val="10966509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1315</TotalTime>
  <Words>711</Words>
  <Application>Microsoft Office PowerPoint</Application>
  <PresentationFormat>On-screen Show (4:3)</PresentationFormat>
  <Paragraphs>103</Paragraphs>
  <Slides>28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Equity</vt:lpstr>
      <vt:lpstr>MK 322 Retail Management Chapter 5: Retail Market Strategy Part I </vt:lpstr>
      <vt:lpstr>MK 322 Today’s Happenings </vt:lpstr>
      <vt:lpstr>What is Retail Strategy?</vt:lpstr>
      <vt:lpstr>Retail Strategy</vt:lpstr>
      <vt:lpstr>Retail Strategy</vt:lpstr>
      <vt:lpstr>Retail Strategy</vt:lpstr>
      <vt:lpstr>Retail Strategy</vt:lpstr>
      <vt:lpstr>Central Concepts in a Retail Marketing Strategy</vt:lpstr>
      <vt:lpstr>Target Market And Retail Format</vt:lpstr>
      <vt:lpstr>Target Market And Retail Format</vt:lpstr>
      <vt:lpstr>Building Sustainable Competitive Advantage (SCA)</vt:lpstr>
      <vt:lpstr>Building Sustainable Competitive Advantage (SCA)</vt:lpstr>
      <vt:lpstr>Relationships with Customers-Customer Loyalty</vt:lpstr>
      <vt:lpstr>Brand Image</vt:lpstr>
      <vt:lpstr>Relationships with Customers-Customer Loyalty</vt:lpstr>
      <vt:lpstr>Positioning</vt:lpstr>
      <vt:lpstr>Positioning</vt:lpstr>
      <vt:lpstr>Unique Merchandise</vt:lpstr>
      <vt:lpstr>Customer Service</vt:lpstr>
      <vt:lpstr>Customer Service</vt:lpstr>
      <vt:lpstr>Customer Relationship Management Programs</vt:lpstr>
      <vt:lpstr>Building a Retail Community Using Social Media</vt:lpstr>
      <vt:lpstr>Building a Retail Community Using Social Media</vt:lpstr>
      <vt:lpstr> Relationship with Suppliers</vt:lpstr>
      <vt:lpstr> Efficiency of Internal Operations</vt:lpstr>
      <vt:lpstr> Location</vt:lpstr>
      <vt:lpstr> Location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613</cp:revision>
  <dcterms:created xsi:type="dcterms:W3CDTF">2015-02-03T09:41:51Z</dcterms:created>
  <dcterms:modified xsi:type="dcterms:W3CDTF">2016-06-21T07:51:37Z</dcterms:modified>
</cp:coreProperties>
</file>