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098"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FE99F5C-EBA5-443B-9791-14FFC66572E2}" type="datetimeFigureOut">
              <a:rPr lang="en-US" smtClean="0"/>
              <a:t>15-Jun-15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4195703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E99F5C-EBA5-443B-9791-14FFC66572E2}" type="datetimeFigureOut">
              <a:rPr lang="en-US" smtClean="0"/>
              <a:t>15-Jun-15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1975185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E99F5C-EBA5-443B-9791-14FFC66572E2}" type="datetimeFigureOut">
              <a:rPr lang="en-US" smtClean="0"/>
              <a:t>15-Jun-15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3572341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E99F5C-EBA5-443B-9791-14FFC66572E2}" type="datetimeFigureOut">
              <a:rPr lang="en-US" smtClean="0"/>
              <a:t>15-Jun-15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518962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FE99F5C-EBA5-443B-9791-14FFC66572E2}" type="datetimeFigureOut">
              <a:rPr lang="en-US" smtClean="0"/>
              <a:t>15-Jun-15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2737253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FE99F5C-EBA5-443B-9791-14FFC66572E2}" type="datetimeFigureOut">
              <a:rPr lang="en-US" smtClean="0"/>
              <a:t>15-Jun-15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2974161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E99F5C-EBA5-443B-9791-14FFC66572E2}" type="datetimeFigureOut">
              <a:rPr lang="en-US" smtClean="0"/>
              <a:t>15-Jun-15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823419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E99F5C-EBA5-443B-9791-14FFC66572E2}" type="datetimeFigureOut">
              <a:rPr lang="en-US" smtClean="0"/>
              <a:t>15-Jun-15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720671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E99F5C-EBA5-443B-9791-14FFC66572E2}" type="datetimeFigureOut">
              <a:rPr lang="en-US" smtClean="0"/>
              <a:t>15-Jun-15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3984862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E99F5C-EBA5-443B-9791-14FFC66572E2}" type="datetimeFigureOut">
              <a:rPr lang="en-US" smtClean="0"/>
              <a:t>15-Jun-15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3263968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E99F5C-EBA5-443B-9791-14FFC66572E2}" type="datetimeFigureOut">
              <a:rPr lang="en-US" smtClean="0"/>
              <a:t>15-Jun-15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F98DC7-2768-46DD-8F01-2AD666CED5BB}" type="slidenum">
              <a:rPr lang="en-US" smtClean="0"/>
              <a:t>‹#›</a:t>
            </a:fld>
            <a:endParaRPr lang="en-US"/>
          </a:p>
        </p:txBody>
      </p:sp>
    </p:spTree>
    <p:extLst>
      <p:ext uri="{BB962C8B-B14F-4D97-AF65-F5344CB8AC3E}">
        <p14:creationId xmlns:p14="http://schemas.microsoft.com/office/powerpoint/2010/main" val="3330270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CCCFF"/>
            </a:gs>
            <a:gs pos="13000">
              <a:srgbClr val="99CCFF"/>
            </a:gs>
            <a:gs pos="32000">
              <a:srgbClr val="9966FF"/>
            </a:gs>
            <a:gs pos="68000">
              <a:srgbClr val="CC99FF"/>
            </a:gs>
            <a:gs pos="87000">
              <a:srgbClr val="99CCFF"/>
            </a:gs>
            <a:gs pos="100000">
              <a:srgbClr val="CCCCFF"/>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E99F5C-EBA5-443B-9791-14FFC66572E2}" type="datetimeFigureOut">
              <a:rPr lang="en-US" smtClean="0"/>
              <a:t>15-Jun-15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F98DC7-2768-46DD-8F01-2AD666CED5BB}" type="slidenum">
              <a:rPr lang="en-US" smtClean="0"/>
              <a:t>‹#›</a:t>
            </a:fld>
            <a:endParaRPr lang="en-US"/>
          </a:p>
        </p:txBody>
      </p:sp>
    </p:spTree>
    <p:extLst>
      <p:ext uri="{BB962C8B-B14F-4D97-AF65-F5344CB8AC3E}">
        <p14:creationId xmlns:p14="http://schemas.microsoft.com/office/powerpoint/2010/main" val="24869805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95400"/>
            <a:ext cx="7772400" cy="1981200"/>
          </a:xfrm>
        </p:spPr>
        <p:txBody>
          <a:bodyPr>
            <a:normAutofit fontScale="90000"/>
          </a:bodyPr>
          <a:lstStyle/>
          <a:p>
            <a:r>
              <a:rPr lang="en-US" b="1" dirty="0">
                <a:solidFill>
                  <a:schemeClr val="accent2">
                    <a:lumMod val="50000"/>
                  </a:schemeClr>
                </a:solidFill>
                <a:latin typeface="Algerian" pitchFamily="82" charset="0"/>
              </a:rPr>
              <a:t>Overview of Vietnam’s Economic, Business, Social and Political Environment</a:t>
            </a:r>
            <a:r>
              <a:rPr lang="en-US" b="1" dirty="0">
                <a:latin typeface="Algerian" pitchFamily="82" charset="0"/>
              </a:rPr>
              <a:t/>
            </a:r>
            <a:br>
              <a:rPr lang="en-US" b="1" dirty="0">
                <a:latin typeface="Algerian" pitchFamily="82" charset="0"/>
              </a:rPr>
            </a:br>
            <a:endParaRPr lang="en-US" b="1" dirty="0">
              <a:latin typeface="Algerian" pitchFamily="82" charset="0"/>
            </a:endParaRPr>
          </a:p>
        </p:txBody>
      </p:sp>
      <p:sp>
        <p:nvSpPr>
          <p:cNvPr id="3" name="Subtitle 2"/>
          <p:cNvSpPr>
            <a:spLocks noGrp="1"/>
          </p:cNvSpPr>
          <p:nvPr>
            <p:ph type="subTitle" idx="1"/>
          </p:nvPr>
        </p:nvSpPr>
        <p:spPr/>
        <p:txBody>
          <a:bodyPr>
            <a:normAutofit fontScale="92500" lnSpcReduction="20000"/>
          </a:bodyPr>
          <a:lstStyle/>
          <a:p>
            <a:r>
              <a:rPr lang="en-US" dirty="0" err="1">
                <a:solidFill>
                  <a:srgbClr val="FFFF00"/>
                </a:solidFill>
                <a:latin typeface="Algerian" pitchFamily="82" charset="0"/>
              </a:rPr>
              <a:t>Sompong</a:t>
            </a:r>
            <a:r>
              <a:rPr lang="en-US" dirty="0">
                <a:solidFill>
                  <a:srgbClr val="FFFF00"/>
                </a:solidFill>
                <a:latin typeface="Algerian" pitchFamily="82" charset="0"/>
              </a:rPr>
              <a:t> </a:t>
            </a:r>
            <a:r>
              <a:rPr lang="en-US" dirty="0" err="1">
                <a:solidFill>
                  <a:srgbClr val="FFFF00"/>
                </a:solidFill>
                <a:latin typeface="Algerian" pitchFamily="82" charset="0"/>
              </a:rPr>
              <a:t>Sanguanbun</a:t>
            </a:r>
            <a:r>
              <a:rPr lang="en-US" dirty="0">
                <a:solidFill>
                  <a:srgbClr val="FFFF00"/>
                </a:solidFill>
                <a:latin typeface="Algerian" pitchFamily="82" charset="0"/>
              </a:rPr>
              <a:t>  </a:t>
            </a:r>
          </a:p>
          <a:p>
            <a:r>
              <a:rPr lang="en-US" dirty="0">
                <a:solidFill>
                  <a:srgbClr val="FFFF00"/>
                </a:solidFill>
                <a:latin typeface="Algerian" pitchFamily="82" charset="0"/>
              </a:rPr>
              <a:t> </a:t>
            </a:r>
          </a:p>
          <a:p>
            <a:pPr algn="r"/>
            <a:r>
              <a:rPr lang="en-US" dirty="0">
                <a:solidFill>
                  <a:srgbClr val="FFFF00"/>
                </a:solidFill>
                <a:latin typeface="Algerian" pitchFamily="82" charset="0"/>
              </a:rPr>
              <a:t>                                                                                      16 June B.E. 2558</a:t>
            </a:r>
            <a:r>
              <a:rPr lang="en-US" dirty="0"/>
              <a:t>	</a:t>
            </a:r>
          </a:p>
        </p:txBody>
      </p:sp>
    </p:spTree>
    <p:extLst>
      <p:ext uri="{BB962C8B-B14F-4D97-AF65-F5344CB8AC3E}">
        <p14:creationId xmlns:p14="http://schemas.microsoft.com/office/powerpoint/2010/main" val="2097162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fontScale="92500" lnSpcReduction="10000"/>
          </a:bodyPr>
          <a:lstStyle/>
          <a:p>
            <a:pPr marL="0" indent="0">
              <a:buNone/>
            </a:pPr>
            <a:r>
              <a:rPr lang="en-US" b="1" dirty="0" smtClean="0">
                <a:solidFill>
                  <a:schemeClr val="accent3">
                    <a:lumMod val="50000"/>
                  </a:schemeClr>
                </a:solidFill>
                <a:latin typeface="Andalus" pitchFamily="18" charset="-78"/>
                <a:cs typeface="Andalus" pitchFamily="18" charset="-78"/>
              </a:rPr>
              <a:t>Politics</a:t>
            </a:r>
          </a:p>
          <a:p>
            <a:pPr marL="0" indent="0">
              <a:buNone/>
            </a:pPr>
            <a:r>
              <a:rPr lang="en-US" dirty="0" smtClean="0">
                <a:solidFill>
                  <a:schemeClr val="accent5">
                    <a:lumMod val="75000"/>
                  </a:schemeClr>
                </a:solidFill>
                <a:latin typeface="Andalus" pitchFamily="18" charset="-78"/>
                <a:cs typeface="Andalus" pitchFamily="18" charset="-78"/>
              </a:rPr>
              <a:t>single-party socialist republic -- one-party system led by the Communist Party of Vietnam</a:t>
            </a:r>
          </a:p>
          <a:p>
            <a:pPr marL="0" indent="0">
              <a:buNone/>
            </a:pPr>
            <a:endParaRPr lang="en-US" b="1" dirty="0" smtClean="0">
              <a:solidFill>
                <a:schemeClr val="accent2">
                  <a:lumMod val="50000"/>
                </a:schemeClr>
              </a:solidFill>
              <a:latin typeface="Andalus" pitchFamily="18" charset="-78"/>
              <a:cs typeface="Andalus" pitchFamily="18" charset="-78"/>
            </a:endParaRPr>
          </a:p>
          <a:p>
            <a:pPr marL="0" indent="0">
              <a:buNone/>
            </a:pPr>
            <a:r>
              <a:rPr lang="en-US" b="1" dirty="0" smtClean="0">
                <a:solidFill>
                  <a:schemeClr val="bg2">
                    <a:lumMod val="25000"/>
                  </a:schemeClr>
                </a:solidFill>
                <a:latin typeface="Andalus" pitchFamily="18" charset="-78"/>
                <a:cs typeface="Andalus" pitchFamily="18" charset="-78"/>
              </a:rPr>
              <a:t>Executive Branch</a:t>
            </a:r>
          </a:p>
          <a:p>
            <a:pPr marL="0" indent="0">
              <a:buNone/>
            </a:pPr>
            <a:r>
              <a:rPr lang="en-US" b="1" dirty="0" smtClean="0">
                <a:solidFill>
                  <a:schemeClr val="accent2">
                    <a:lumMod val="50000"/>
                  </a:schemeClr>
                </a:solidFill>
                <a:latin typeface="Andalus" pitchFamily="18" charset="-78"/>
                <a:cs typeface="Andalus" pitchFamily="18" charset="-78"/>
              </a:rPr>
              <a:t>     </a:t>
            </a:r>
            <a:r>
              <a:rPr lang="en-US" dirty="0" smtClean="0">
                <a:solidFill>
                  <a:schemeClr val="accent5">
                    <a:lumMod val="75000"/>
                  </a:schemeClr>
                </a:solidFill>
                <a:latin typeface="Andalus" pitchFamily="18" charset="-78"/>
                <a:cs typeface="Andalus" pitchFamily="18" charset="-78"/>
              </a:rPr>
              <a:t>President of Vietnam is the head of state, Chairman of the Council for </a:t>
            </a:r>
            <a:r>
              <a:rPr lang="en-US" dirty="0" err="1" smtClean="0">
                <a:solidFill>
                  <a:schemeClr val="accent5">
                    <a:lumMod val="75000"/>
                  </a:schemeClr>
                </a:solidFill>
                <a:latin typeface="Andalus" pitchFamily="18" charset="-78"/>
                <a:cs typeface="Andalus" pitchFamily="18" charset="-78"/>
              </a:rPr>
              <a:t>Defence</a:t>
            </a:r>
            <a:r>
              <a:rPr lang="en-US" dirty="0" smtClean="0">
                <a:solidFill>
                  <a:schemeClr val="accent5">
                    <a:lumMod val="75000"/>
                  </a:schemeClr>
                </a:solidFill>
                <a:latin typeface="Andalus" pitchFamily="18" charset="-78"/>
                <a:cs typeface="Andalus" pitchFamily="18" charset="-78"/>
              </a:rPr>
              <a:t> and Security, Commander-in-Chief of the Armed Forces, Rights to announce the State of Emergency and declare War</a:t>
            </a:r>
          </a:p>
          <a:p>
            <a:pPr marL="0" indent="0">
              <a:buNone/>
            </a:pPr>
            <a:r>
              <a:rPr lang="en-US" dirty="0" smtClean="0">
                <a:solidFill>
                  <a:schemeClr val="accent5">
                    <a:lumMod val="75000"/>
                  </a:schemeClr>
                </a:solidFill>
                <a:latin typeface="Andalus" pitchFamily="18" charset="-78"/>
                <a:cs typeface="Andalus" pitchFamily="18" charset="-78"/>
              </a:rPr>
              <a:t>     Prime Minister of Vietnam is the head of government</a:t>
            </a:r>
            <a:endParaRPr lang="en-US" dirty="0">
              <a:solidFill>
                <a:schemeClr val="accent5">
                  <a:lumMod val="75000"/>
                </a:schemeClr>
              </a:solidFill>
              <a:latin typeface="Andalus" pitchFamily="18" charset="-78"/>
              <a:cs typeface="Andalus" pitchFamily="18" charset="-78"/>
            </a:endParaRPr>
          </a:p>
        </p:txBody>
      </p:sp>
    </p:spTree>
    <p:extLst>
      <p:ext uri="{BB962C8B-B14F-4D97-AF65-F5344CB8AC3E}">
        <p14:creationId xmlns:p14="http://schemas.microsoft.com/office/powerpoint/2010/main" val="3547468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019800"/>
          </a:xfrm>
        </p:spPr>
        <p:txBody>
          <a:bodyPr>
            <a:noAutofit/>
          </a:bodyPr>
          <a:lstStyle/>
          <a:p>
            <a:pPr marL="0" indent="0">
              <a:buNone/>
            </a:pPr>
            <a:r>
              <a:rPr lang="en-US" sz="2000" b="1" dirty="0" smtClean="0">
                <a:solidFill>
                  <a:srgbClr val="FF0000"/>
                </a:solidFill>
                <a:latin typeface="Andalus" pitchFamily="18" charset="-78"/>
                <a:cs typeface="Andalus" pitchFamily="18" charset="-78"/>
              </a:rPr>
              <a:t>Legislative power </a:t>
            </a:r>
          </a:p>
          <a:p>
            <a:pPr marL="0" indent="0">
              <a:buNone/>
            </a:pPr>
            <a:r>
              <a:rPr lang="en-US" sz="1800" b="1" dirty="0" smtClean="0">
                <a:solidFill>
                  <a:srgbClr val="0070C0"/>
                </a:solidFill>
                <a:latin typeface="Andalus" pitchFamily="18" charset="-78"/>
                <a:cs typeface="Andalus" pitchFamily="18" charset="-78"/>
              </a:rPr>
              <a:t>     </a:t>
            </a:r>
            <a:r>
              <a:rPr lang="en-US" sz="1800" dirty="0" smtClean="0">
                <a:solidFill>
                  <a:srgbClr val="0070C0"/>
                </a:solidFill>
                <a:latin typeface="Andalus" pitchFamily="18" charset="-78"/>
                <a:cs typeface="Andalus" pitchFamily="18" charset="-78"/>
              </a:rPr>
              <a:t>National Assembly of Vietnam --- highest organ of state power --- according to the Constitution</a:t>
            </a:r>
          </a:p>
          <a:p>
            <a:pPr marL="0" indent="0">
              <a:buNone/>
            </a:pPr>
            <a:r>
              <a:rPr lang="en-US" sz="1800" dirty="0" smtClean="0">
                <a:solidFill>
                  <a:srgbClr val="0070C0"/>
                </a:solidFill>
                <a:latin typeface="Andalus" pitchFamily="18" charset="-78"/>
                <a:cs typeface="Andalus" pitchFamily="18" charset="-78"/>
              </a:rPr>
              <a:t>     498 members, a 5-year term, appoint the President, Prime Minister and the cabinet, Chief Justice and Supreme People's Office of Supervision and Inspection</a:t>
            </a:r>
          </a:p>
          <a:p>
            <a:pPr marL="0" indent="0">
              <a:buNone/>
            </a:pPr>
            <a:r>
              <a:rPr lang="en-US" sz="1800" dirty="0" smtClean="0">
                <a:solidFill>
                  <a:srgbClr val="0070C0"/>
                </a:solidFill>
                <a:latin typeface="Andalus" pitchFamily="18" charset="-78"/>
                <a:cs typeface="Andalus" pitchFamily="18" charset="-78"/>
              </a:rPr>
              <a:t>	Under the influence of the Communist Party of Vietnam (150-member of the Central Committee which elects 15-member Politburo (the National Assembly is an arm of the Politburo)</a:t>
            </a:r>
          </a:p>
          <a:p>
            <a:pPr marL="0" indent="0">
              <a:buNone/>
            </a:pPr>
            <a:r>
              <a:rPr lang="en-US" sz="1800" dirty="0" smtClean="0">
                <a:solidFill>
                  <a:srgbClr val="0070C0"/>
                </a:solidFill>
                <a:latin typeface="Andalus" pitchFamily="18" charset="-78"/>
                <a:cs typeface="Andalus" pitchFamily="18" charset="-78"/>
              </a:rPr>
              <a:t>Developments of the National Assembly</a:t>
            </a:r>
          </a:p>
          <a:p>
            <a:pPr marL="0" indent="0">
              <a:buNone/>
            </a:pPr>
            <a:r>
              <a:rPr lang="en-US" sz="1800" dirty="0" smtClean="0">
                <a:solidFill>
                  <a:srgbClr val="0070C0"/>
                </a:solidFill>
                <a:latin typeface="Andalus" pitchFamily="18" charset="-78"/>
                <a:cs typeface="Andalus" pitchFamily="18" charset="-78"/>
              </a:rPr>
              <a:t>The 1st NA (1946-1960) after the first election held on 6 January 1946 following the gaining an independence led by Ho Chi Minh on 2 September 1945</a:t>
            </a:r>
          </a:p>
          <a:p>
            <a:pPr marL="0" indent="0">
              <a:buNone/>
            </a:pPr>
            <a:r>
              <a:rPr lang="en-US" sz="1800" dirty="0" smtClean="0">
                <a:solidFill>
                  <a:srgbClr val="0070C0"/>
                </a:solidFill>
                <a:latin typeface="Andalus" pitchFamily="18" charset="-78"/>
                <a:cs typeface="Andalus" pitchFamily="18" charset="-78"/>
              </a:rPr>
              <a:t>The 5th NA was the shortest (1975-1976) because of the re-unification of VN and holding the 1st election of the unified VN</a:t>
            </a:r>
          </a:p>
          <a:p>
            <a:pPr marL="0" indent="0">
              <a:buNone/>
            </a:pPr>
            <a:r>
              <a:rPr lang="en-US" sz="1800" dirty="0" smtClean="0">
                <a:solidFill>
                  <a:srgbClr val="0070C0"/>
                </a:solidFill>
                <a:latin typeface="Andalus" pitchFamily="18" charset="-78"/>
                <a:cs typeface="Andalus" pitchFamily="18" charset="-78"/>
              </a:rPr>
              <a:t>The 6th NA (1976-1981) approved the 1980 Constitution (of the unified VN)</a:t>
            </a:r>
          </a:p>
          <a:p>
            <a:pPr marL="0" indent="0">
              <a:buNone/>
            </a:pPr>
            <a:r>
              <a:rPr lang="en-US" sz="1800" dirty="0" smtClean="0">
                <a:solidFill>
                  <a:srgbClr val="0070C0"/>
                </a:solidFill>
                <a:latin typeface="Andalus" pitchFamily="18" charset="-78"/>
                <a:cs typeface="Andalus" pitchFamily="18" charset="-78"/>
              </a:rPr>
              <a:t>The 7th NA (1981-1987) --- the launch of the Renewal Policy – </a:t>
            </a:r>
            <a:r>
              <a:rPr lang="en-US" sz="1800" dirty="0" err="1" smtClean="0">
                <a:solidFill>
                  <a:srgbClr val="0070C0"/>
                </a:solidFill>
                <a:latin typeface="Andalus" pitchFamily="18" charset="-78"/>
                <a:cs typeface="Andalus" pitchFamily="18" charset="-78"/>
              </a:rPr>
              <a:t>Doi</a:t>
            </a:r>
            <a:r>
              <a:rPr lang="en-US" sz="1800" dirty="0" smtClean="0">
                <a:solidFill>
                  <a:srgbClr val="0070C0"/>
                </a:solidFill>
                <a:latin typeface="Andalus" pitchFamily="18" charset="-78"/>
                <a:cs typeface="Andalus" pitchFamily="18" charset="-78"/>
              </a:rPr>
              <a:t> </a:t>
            </a:r>
            <a:r>
              <a:rPr lang="en-US" sz="1800" dirty="0" err="1" smtClean="0">
                <a:solidFill>
                  <a:srgbClr val="0070C0"/>
                </a:solidFill>
                <a:latin typeface="Andalus" pitchFamily="18" charset="-78"/>
                <a:cs typeface="Andalus" pitchFamily="18" charset="-78"/>
              </a:rPr>
              <a:t>Moi</a:t>
            </a:r>
            <a:endParaRPr lang="en-US" sz="1800" dirty="0" smtClean="0">
              <a:solidFill>
                <a:srgbClr val="0070C0"/>
              </a:solidFill>
              <a:latin typeface="Andalus" pitchFamily="18" charset="-78"/>
              <a:cs typeface="Andalus" pitchFamily="18" charset="-78"/>
            </a:endParaRPr>
          </a:p>
          <a:p>
            <a:pPr marL="0" indent="0">
              <a:buNone/>
            </a:pPr>
            <a:r>
              <a:rPr lang="en-US" sz="1800" dirty="0" smtClean="0">
                <a:solidFill>
                  <a:srgbClr val="0070C0"/>
                </a:solidFill>
                <a:latin typeface="Andalus" pitchFamily="18" charset="-78"/>
                <a:cs typeface="Andalus" pitchFamily="18" charset="-78"/>
              </a:rPr>
              <a:t>The 8th NA (1987-1992) approved the 1992 Constitution --- citizens personal ownership of properties was guaranteed</a:t>
            </a:r>
          </a:p>
          <a:p>
            <a:pPr marL="0" indent="0">
              <a:buNone/>
            </a:pPr>
            <a:r>
              <a:rPr lang="en-US" sz="1800" dirty="0" smtClean="0">
                <a:solidFill>
                  <a:srgbClr val="0070C0"/>
                </a:solidFill>
                <a:latin typeface="Andalus" pitchFamily="18" charset="-78"/>
                <a:cs typeface="Andalus" pitchFamily="18" charset="-78"/>
              </a:rPr>
              <a:t>The 9th NA (1992-1997) enacted laws to serve </a:t>
            </a:r>
            <a:r>
              <a:rPr lang="en-US" sz="1800" dirty="0" err="1" smtClean="0">
                <a:solidFill>
                  <a:srgbClr val="0070C0"/>
                </a:solidFill>
                <a:latin typeface="Andalus" pitchFamily="18" charset="-78"/>
                <a:cs typeface="Andalus" pitchFamily="18" charset="-78"/>
              </a:rPr>
              <a:t>Doi</a:t>
            </a:r>
            <a:r>
              <a:rPr lang="en-US" sz="1800" dirty="0" smtClean="0">
                <a:solidFill>
                  <a:srgbClr val="0070C0"/>
                </a:solidFill>
                <a:latin typeface="Andalus" pitchFamily="18" charset="-78"/>
                <a:cs typeface="Andalus" pitchFamily="18" charset="-78"/>
              </a:rPr>
              <a:t> </a:t>
            </a:r>
            <a:r>
              <a:rPr lang="en-US" sz="1800" dirty="0" err="1" smtClean="0">
                <a:solidFill>
                  <a:srgbClr val="0070C0"/>
                </a:solidFill>
                <a:latin typeface="Andalus" pitchFamily="18" charset="-78"/>
                <a:cs typeface="Andalus" pitchFamily="18" charset="-78"/>
              </a:rPr>
              <a:t>Moi</a:t>
            </a:r>
            <a:r>
              <a:rPr lang="en-US" sz="1800" dirty="0" smtClean="0">
                <a:solidFill>
                  <a:srgbClr val="0070C0"/>
                </a:solidFill>
                <a:latin typeface="Andalus" pitchFamily="18" charset="-78"/>
                <a:cs typeface="Andalus" pitchFamily="18" charset="-78"/>
              </a:rPr>
              <a:t> policy</a:t>
            </a:r>
          </a:p>
          <a:p>
            <a:pPr marL="0" indent="0">
              <a:buNone/>
            </a:pPr>
            <a:r>
              <a:rPr lang="en-US" sz="1800" dirty="0" smtClean="0">
                <a:solidFill>
                  <a:srgbClr val="0070C0"/>
                </a:solidFill>
                <a:latin typeface="Andalus" pitchFamily="18" charset="-78"/>
                <a:cs typeface="Andalus" pitchFamily="18" charset="-78"/>
              </a:rPr>
              <a:t>The 13th NA – current one consists of 500 deputies</a:t>
            </a:r>
          </a:p>
        </p:txBody>
      </p:sp>
    </p:spTree>
    <p:extLst>
      <p:ext uri="{BB962C8B-B14F-4D97-AF65-F5344CB8AC3E}">
        <p14:creationId xmlns:p14="http://schemas.microsoft.com/office/powerpoint/2010/main" val="3274432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0"/>
            <a:ext cx="8229600" cy="1981200"/>
          </a:xfrm>
        </p:spPr>
        <p:txBody>
          <a:bodyPr>
            <a:noAutofit/>
          </a:bodyPr>
          <a:lstStyle/>
          <a:p>
            <a:pPr marL="0" indent="0">
              <a:buNone/>
            </a:pPr>
            <a:r>
              <a:rPr lang="en-US" sz="2400" b="1" dirty="0" smtClean="0">
                <a:solidFill>
                  <a:schemeClr val="bg2">
                    <a:lumMod val="10000"/>
                  </a:schemeClr>
                </a:solidFill>
                <a:latin typeface="Andalus" pitchFamily="18" charset="-78"/>
                <a:cs typeface="Andalus" pitchFamily="18" charset="-78"/>
              </a:rPr>
              <a:t>Judiciary </a:t>
            </a:r>
          </a:p>
          <a:p>
            <a:pPr marL="0" indent="0">
              <a:buNone/>
            </a:pPr>
            <a:r>
              <a:rPr lang="en-US" sz="2000" b="1" dirty="0" smtClean="0">
                <a:solidFill>
                  <a:schemeClr val="bg2">
                    <a:lumMod val="10000"/>
                  </a:schemeClr>
                </a:solidFill>
                <a:latin typeface="Andalus" pitchFamily="18" charset="-78"/>
                <a:cs typeface="Andalus" pitchFamily="18" charset="-78"/>
              </a:rPr>
              <a:t>	</a:t>
            </a:r>
            <a:r>
              <a:rPr lang="en-US" sz="2000" dirty="0" smtClean="0">
                <a:solidFill>
                  <a:schemeClr val="bg2">
                    <a:lumMod val="10000"/>
                  </a:schemeClr>
                </a:solidFill>
                <a:latin typeface="Andalus" pitchFamily="18" charset="-78"/>
                <a:cs typeface="Andalus" pitchFamily="18" charset="-78"/>
              </a:rPr>
              <a:t>Court is independent</a:t>
            </a:r>
          </a:p>
          <a:p>
            <a:pPr marL="0" indent="0">
              <a:buNone/>
            </a:pPr>
            <a:r>
              <a:rPr lang="en-US" sz="2000" dirty="0" smtClean="0">
                <a:solidFill>
                  <a:schemeClr val="bg2">
                    <a:lumMod val="10000"/>
                  </a:schemeClr>
                </a:solidFill>
                <a:latin typeface="Andalus" pitchFamily="18" charset="-78"/>
                <a:cs typeface="Andalus" pitchFamily="18" charset="-78"/>
              </a:rPr>
              <a:t>	Responsible for providing leadership to the Vietnamese court system, supervising the judicial process, and recommending bills to the National Assembly as appropriate under law.</a:t>
            </a:r>
          </a:p>
        </p:txBody>
      </p:sp>
    </p:spTree>
    <p:extLst>
      <p:ext uri="{BB962C8B-B14F-4D97-AF65-F5344CB8AC3E}">
        <p14:creationId xmlns:p14="http://schemas.microsoft.com/office/powerpoint/2010/main" val="1595459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572000"/>
          </a:xfrm>
        </p:spPr>
        <p:txBody>
          <a:bodyPr>
            <a:noAutofit/>
          </a:bodyPr>
          <a:lstStyle/>
          <a:p>
            <a:pPr marL="0" indent="0">
              <a:buNone/>
            </a:pPr>
            <a:r>
              <a:rPr lang="en-US" sz="2800" b="1" dirty="0" smtClean="0">
                <a:solidFill>
                  <a:srgbClr val="C00000"/>
                </a:solidFill>
                <a:latin typeface="Andalus" pitchFamily="18" charset="-78"/>
                <a:cs typeface="Andalus" pitchFamily="18" charset="-78"/>
              </a:rPr>
              <a:t>Foreign Affairs</a:t>
            </a:r>
          </a:p>
          <a:p>
            <a:pPr marL="0" indent="0">
              <a:buNone/>
            </a:pPr>
            <a:r>
              <a:rPr lang="en-US" sz="2000" dirty="0" smtClean="0">
                <a:solidFill>
                  <a:schemeClr val="accent6">
                    <a:lumMod val="50000"/>
                  </a:schemeClr>
                </a:solidFill>
                <a:latin typeface="Andalus" pitchFamily="18" charset="-78"/>
                <a:cs typeface="Andalus" pitchFamily="18" charset="-78"/>
              </a:rPr>
              <a:t>     Foreign Policy Trends: Tensions have arisen in the past between Vietnam and its neighbors, especially in the case of China since both nations claim the Spratly Islands, an archipelago in a potentially oil-rich area of the South China Sea. Conflicting claims have produced over the years small scale armed altercations in the area. China's assertion of control over the Spratly Islands and the South China Sea has raised concern from Vietnam and its Southeast Asia neighbors (ASEAN). The territorial border between the two countries is being definitively mapped according to a Land Border Agreement signed in December 1999, and an Agreement on Borders in the Gulf of Tonkin signed in December 2000. Vietnam and Russia declared a strategic partnership in March 2001 during the first visit ever to Hanoi of a Russian head of state, largely as an attempt to counterbalance China's growing profile in Southeast Asia</a:t>
            </a:r>
          </a:p>
        </p:txBody>
      </p:sp>
    </p:spTree>
    <p:extLst>
      <p:ext uri="{BB962C8B-B14F-4D97-AF65-F5344CB8AC3E}">
        <p14:creationId xmlns:p14="http://schemas.microsoft.com/office/powerpoint/2010/main" val="3658102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724400"/>
          </a:xfrm>
        </p:spPr>
        <p:txBody>
          <a:bodyPr>
            <a:noAutofit/>
          </a:bodyPr>
          <a:lstStyle/>
          <a:p>
            <a:pPr marL="0" indent="0">
              <a:buNone/>
            </a:pPr>
            <a:r>
              <a:rPr lang="en-US" sz="2800" b="1" dirty="0" smtClean="0">
                <a:solidFill>
                  <a:schemeClr val="accent6">
                    <a:lumMod val="50000"/>
                  </a:schemeClr>
                </a:solidFill>
                <a:latin typeface="Andalus" pitchFamily="18" charset="-78"/>
                <a:cs typeface="Andalus" pitchFamily="18" charset="-78"/>
              </a:rPr>
              <a:t>Relations with Thailand </a:t>
            </a:r>
          </a:p>
          <a:p>
            <a:pPr marL="0" indent="0">
              <a:buNone/>
            </a:pPr>
            <a:r>
              <a:rPr lang="en-US" sz="2000" b="1" dirty="0" smtClean="0">
                <a:solidFill>
                  <a:schemeClr val="accent6">
                    <a:lumMod val="50000"/>
                  </a:schemeClr>
                </a:solidFill>
                <a:latin typeface="Andalus" pitchFamily="18" charset="-78"/>
                <a:cs typeface="Andalus" pitchFamily="18" charset="-78"/>
              </a:rPr>
              <a:t>	</a:t>
            </a:r>
            <a:r>
              <a:rPr lang="en-US" sz="2000" dirty="0" smtClean="0">
                <a:solidFill>
                  <a:srgbClr val="FFFF00"/>
                </a:solidFill>
                <a:latin typeface="Andalus" pitchFamily="18" charset="-78"/>
                <a:cs typeface="Andalus" pitchFamily="18" charset="-78"/>
              </a:rPr>
              <a:t>Presently – Excellent,  matured, Joint Cabinet Meetings </a:t>
            </a:r>
          </a:p>
          <a:p>
            <a:pPr marL="0" indent="0">
              <a:buNone/>
            </a:pPr>
            <a:r>
              <a:rPr lang="en-US" sz="2000" dirty="0" smtClean="0">
                <a:solidFill>
                  <a:srgbClr val="FFFF00"/>
                </a:solidFill>
                <a:latin typeface="Andalus" pitchFamily="18" charset="-78"/>
                <a:cs typeface="Andalus" pitchFamily="18" charset="-78"/>
              </a:rPr>
              <a:t>       	Mechanism -  Joint Committee on Bilateral Cooperation,  Political Consultation Group, Joint Working Group on Political and Security Cooperation</a:t>
            </a:r>
          </a:p>
          <a:p>
            <a:pPr marL="0" indent="0">
              <a:buNone/>
            </a:pPr>
            <a:r>
              <a:rPr lang="en-US" sz="2000" dirty="0" smtClean="0">
                <a:solidFill>
                  <a:srgbClr val="FFFF00"/>
                </a:solidFill>
                <a:latin typeface="Andalus" pitchFamily="18" charset="-78"/>
                <a:cs typeface="Andalus" pitchFamily="18" charset="-78"/>
              </a:rPr>
              <a:t>	Trade – 10.451 Billion US$ in 2013</a:t>
            </a:r>
          </a:p>
          <a:p>
            <a:pPr marL="0" indent="0">
              <a:buNone/>
            </a:pPr>
            <a:r>
              <a:rPr lang="en-US" sz="2000" dirty="0" smtClean="0">
                <a:solidFill>
                  <a:srgbClr val="FFFF00"/>
                </a:solidFill>
                <a:latin typeface="Andalus" pitchFamily="18" charset="-78"/>
                <a:cs typeface="Andalus" pitchFamily="18" charset="-78"/>
              </a:rPr>
              <a:t>                                11.826 Billion US$ in 2014</a:t>
            </a:r>
          </a:p>
          <a:p>
            <a:pPr marL="0" indent="0">
              <a:buNone/>
            </a:pPr>
            <a:r>
              <a:rPr lang="en-US" sz="2000" dirty="0" smtClean="0">
                <a:solidFill>
                  <a:srgbClr val="FFFF00"/>
                </a:solidFill>
                <a:latin typeface="Andalus" pitchFamily="18" charset="-78"/>
                <a:cs typeface="Andalus" pitchFamily="18" charset="-78"/>
              </a:rPr>
              <a:t>                                Thailand is the largest trading partner among ASEAN with Vietnam</a:t>
            </a:r>
          </a:p>
          <a:p>
            <a:pPr marL="0" indent="0">
              <a:buNone/>
            </a:pPr>
            <a:r>
              <a:rPr lang="en-US" sz="2000" dirty="0" smtClean="0">
                <a:solidFill>
                  <a:srgbClr val="FFFF00"/>
                </a:solidFill>
                <a:latin typeface="Andalus" pitchFamily="18" charset="-78"/>
                <a:cs typeface="Andalus" pitchFamily="18" charset="-78"/>
              </a:rPr>
              <a:t>                                Thailand ranks no. 10 as the foreign investor in VN</a:t>
            </a:r>
          </a:p>
          <a:p>
            <a:pPr marL="0" indent="0">
              <a:buNone/>
            </a:pPr>
            <a:r>
              <a:rPr lang="en-US" sz="2000" dirty="0" smtClean="0">
                <a:solidFill>
                  <a:srgbClr val="FFFF00"/>
                </a:solidFill>
                <a:latin typeface="Andalus" pitchFamily="18" charset="-78"/>
                <a:cs typeface="Andalus" pitchFamily="18" charset="-78"/>
              </a:rPr>
              <a:t>       	Problems  - Thai prisoners in VN (2)</a:t>
            </a:r>
          </a:p>
          <a:p>
            <a:pPr marL="0" indent="0">
              <a:buNone/>
            </a:pPr>
            <a:r>
              <a:rPr lang="en-US" sz="2000" dirty="0" smtClean="0">
                <a:solidFill>
                  <a:srgbClr val="FFFF00"/>
                </a:solidFill>
                <a:latin typeface="Andalus" pitchFamily="18" charset="-78"/>
                <a:cs typeface="Andalus" pitchFamily="18" charset="-78"/>
              </a:rPr>
              <a:t>-	VN fishing vessels intrude Thai territories</a:t>
            </a:r>
          </a:p>
          <a:p>
            <a:pPr marL="0" indent="0">
              <a:buNone/>
            </a:pPr>
            <a:r>
              <a:rPr lang="en-US" sz="2000" dirty="0" smtClean="0">
                <a:solidFill>
                  <a:srgbClr val="FFFF00"/>
                </a:solidFill>
                <a:latin typeface="Andalus" pitchFamily="18" charset="-78"/>
                <a:cs typeface="Andalus" pitchFamily="18" charset="-78"/>
              </a:rPr>
              <a:t>-	VN </a:t>
            </a:r>
            <a:r>
              <a:rPr lang="en-US" sz="2000" dirty="0" err="1" smtClean="0">
                <a:solidFill>
                  <a:srgbClr val="FFFF00"/>
                </a:solidFill>
                <a:latin typeface="Andalus" pitchFamily="18" charset="-78"/>
                <a:cs typeface="Andalus" pitchFamily="18" charset="-78"/>
              </a:rPr>
              <a:t>labours</a:t>
            </a:r>
            <a:r>
              <a:rPr lang="en-US" sz="2000" dirty="0" smtClean="0">
                <a:solidFill>
                  <a:srgbClr val="FFFF00"/>
                </a:solidFill>
                <a:latin typeface="Andalus" pitchFamily="18" charset="-78"/>
                <a:cs typeface="Andalus" pitchFamily="18" charset="-78"/>
              </a:rPr>
              <a:t> in Thailand 3-50000</a:t>
            </a:r>
          </a:p>
        </p:txBody>
      </p:sp>
    </p:spTree>
    <p:extLst>
      <p:ext uri="{BB962C8B-B14F-4D97-AF65-F5344CB8AC3E}">
        <p14:creationId xmlns:p14="http://schemas.microsoft.com/office/powerpoint/2010/main" val="4111976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41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334000"/>
          </a:xfrm>
        </p:spPr>
        <p:txBody>
          <a:bodyPr>
            <a:noAutofit/>
          </a:bodyPr>
          <a:lstStyle/>
          <a:p>
            <a:pPr marL="0" indent="0" algn="ctr">
              <a:buNone/>
            </a:pPr>
            <a:r>
              <a:rPr lang="en-US" sz="2400" b="1" dirty="0" smtClean="0">
                <a:solidFill>
                  <a:srgbClr val="FF0000"/>
                </a:solidFill>
                <a:latin typeface="Andalus" pitchFamily="18" charset="-78"/>
                <a:cs typeface="Andalus" pitchFamily="18" charset="-78"/>
              </a:rPr>
              <a:t>Connectivity</a:t>
            </a: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762000"/>
            <a:ext cx="5791200" cy="5715000"/>
          </a:xfrm>
          <a:prstGeom prst="rect">
            <a:avLst/>
          </a:prstGeom>
        </p:spPr>
      </p:pic>
    </p:spTree>
    <p:extLst>
      <p:ext uri="{BB962C8B-B14F-4D97-AF65-F5344CB8AC3E}">
        <p14:creationId xmlns:p14="http://schemas.microsoft.com/office/powerpoint/2010/main" val="51006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62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334000"/>
          </a:xfrm>
        </p:spPr>
        <p:txBody>
          <a:bodyPr>
            <a:noAutofit/>
          </a:bodyPr>
          <a:lstStyle/>
          <a:p>
            <a:pPr marL="0" indent="0" algn="ctr">
              <a:buNone/>
            </a:pPr>
            <a:r>
              <a:rPr lang="en-US" sz="2400" b="1" dirty="0" smtClean="0">
                <a:solidFill>
                  <a:srgbClr val="FF0000"/>
                </a:solidFill>
                <a:latin typeface="Andalus" pitchFamily="18" charset="-78"/>
                <a:cs typeface="Andalus" pitchFamily="18" charset="-78"/>
              </a:rPr>
              <a:t>Connectivity</a:t>
            </a: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914400"/>
            <a:ext cx="6781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79388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alpha val="72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334000"/>
          </a:xfrm>
        </p:spPr>
        <p:txBody>
          <a:bodyPr>
            <a:noAutofit/>
          </a:bodyPr>
          <a:lstStyle/>
          <a:p>
            <a:pPr marL="0" indent="0" algn="ctr">
              <a:buNone/>
            </a:pPr>
            <a:r>
              <a:rPr lang="en-US" sz="2400" b="1" dirty="0" smtClean="0">
                <a:solidFill>
                  <a:srgbClr val="FF0000"/>
                </a:solidFill>
                <a:latin typeface="Andalus" pitchFamily="18" charset="-78"/>
                <a:cs typeface="Andalus" pitchFamily="18" charset="-78"/>
              </a:rPr>
              <a:t>Connectivity</a:t>
            </a: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p:txBody>
      </p:sp>
      <p:pic>
        <p:nvPicPr>
          <p:cNvPr id="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838200"/>
            <a:ext cx="7010400" cy="560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043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4800600"/>
          </a:xfrm>
        </p:spPr>
        <p:txBody>
          <a:bodyPr>
            <a:noAutofit/>
          </a:bodyPr>
          <a:lstStyle/>
          <a:p>
            <a:pPr marL="0" indent="0" algn="ctr">
              <a:buNone/>
            </a:pPr>
            <a:r>
              <a:rPr lang="en-US" sz="2400" b="1" dirty="0" smtClean="0">
                <a:solidFill>
                  <a:srgbClr val="FF0000"/>
                </a:solidFill>
                <a:latin typeface="Andalus" pitchFamily="18" charset="-78"/>
                <a:cs typeface="Andalus" pitchFamily="18" charset="-78"/>
              </a:rPr>
              <a:t>Connectivity</a:t>
            </a: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p:txBody>
      </p:sp>
      <p:sp>
        <p:nvSpPr>
          <p:cNvPr id="4" name="TextBox 3"/>
          <p:cNvSpPr txBox="1">
            <a:spLocks noChangeArrowheads="1"/>
          </p:cNvSpPr>
          <p:nvPr/>
        </p:nvSpPr>
        <p:spPr bwMode="auto">
          <a:xfrm>
            <a:off x="2438400" y="1676400"/>
            <a:ext cx="4267200"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b="1" dirty="0">
                <a:latin typeface="Angsana New" pitchFamily="18" charset="-34"/>
              </a:rPr>
              <a:t>จังหวัดใน </a:t>
            </a:r>
            <a:r>
              <a:rPr lang="en-US" b="1" dirty="0">
                <a:latin typeface="Angsana New" pitchFamily="18" charset="-34"/>
              </a:rPr>
              <a:t>South Central Coast</a:t>
            </a:r>
          </a:p>
          <a:p>
            <a:pPr algn="ctr" eaLnBrk="1" hangingPunct="1"/>
            <a:endParaRPr lang="en-US" sz="2400" b="1" dirty="0">
              <a:latin typeface="Angsana New" pitchFamily="18" charset="-34"/>
            </a:endParaRPr>
          </a:p>
          <a:p>
            <a:pPr eaLnBrk="1" hangingPunct="1"/>
            <a:r>
              <a:rPr lang="en-US" sz="2400" dirty="0" err="1">
                <a:latin typeface="Angsana New" pitchFamily="18" charset="-34"/>
              </a:rPr>
              <a:t>Binh</a:t>
            </a:r>
            <a:r>
              <a:rPr lang="en-US" sz="2400" dirty="0">
                <a:latin typeface="Angsana New" pitchFamily="18" charset="-34"/>
              </a:rPr>
              <a:t> </a:t>
            </a:r>
            <a:r>
              <a:rPr lang="en-US" sz="2400" dirty="0" err="1">
                <a:latin typeface="Angsana New" pitchFamily="18" charset="-34"/>
              </a:rPr>
              <a:t>Dinh</a:t>
            </a:r>
            <a:r>
              <a:rPr lang="en-US" sz="2400" dirty="0">
                <a:latin typeface="Angsana New" pitchFamily="18" charset="-34"/>
              </a:rPr>
              <a:t>		-	</a:t>
            </a:r>
          </a:p>
          <a:p>
            <a:pPr eaLnBrk="1" hangingPunct="1"/>
            <a:r>
              <a:rPr lang="en-US" sz="2400" dirty="0" err="1">
                <a:latin typeface="Angsana New" pitchFamily="18" charset="-34"/>
              </a:rPr>
              <a:t>Binh</a:t>
            </a:r>
            <a:r>
              <a:rPr lang="en-US" sz="2400" dirty="0">
                <a:latin typeface="Angsana New" pitchFamily="18" charset="-34"/>
              </a:rPr>
              <a:t> </a:t>
            </a:r>
            <a:r>
              <a:rPr lang="en-US" sz="2400" dirty="0" err="1">
                <a:latin typeface="Angsana New" pitchFamily="18" charset="-34"/>
              </a:rPr>
              <a:t>Thuan</a:t>
            </a:r>
            <a:r>
              <a:rPr lang="en-US" sz="2400" dirty="0">
                <a:latin typeface="Angsana New" pitchFamily="18" charset="-34"/>
              </a:rPr>
              <a:t>	-	</a:t>
            </a:r>
            <a:r>
              <a:rPr lang="th-TH" sz="2400" dirty="0">
                <a:latin typeface="Angsana New" pitchFamily="18" charset="-34"/>
              </a:rPr>
              <a:t>๑,๑๖๗,๐๒๓</a:t>
            </a:r>
          </a:p>
          <a:p>
            <a:pPr eaLnBrk="1" hangingPunct="1"/>
            <a:r>
              <a:rPr lang="en-US" sz="2400" dirty="0" err="1">
                <a:latin typeface="Angsana New" pitchFamily="18" charset="-34"/>
              </a:rPr>
              <a:t>Khanh</a:t>
            </a:r>
            <a:r>
              <a:rPr lang="en-US" sz="2400" dirty="0">
                <a:latin typeface="Angsana New" pitchFamily="18" charset="-34"/>
              </a:rPr>
              <a:t> </a:t>
            </a:r>
            <a:r>
              <a:rPr lang="en-US" sz="2400" dirty="0" err="1">
                <a:latin typeface="Angsana New" pitchFamily="18" charset="-34"/>
              </a:rPr>
              <a:t>Hoa</a:t>
            </a:r>
            <a:r>
              <a:rPr lang="en-US" sz="2400" dirty="0">
                <a:latin typeface="Angsana New" pitchFamily="18" charset="-34"/>
              </a:rPr>
              <a:t> 	-	</a:t>
            </a:r>
            <a:r>
              <a:rPr lang="th-TH" sz="2400" dirty="0">
                <a:latin typeface="Angsana New" pitchFamily="18" charset="-34"/>
              </a:rPr>
              <a:t>๑,๑๕๗,๖๐๔</a:t>
            </a:r>
            <a:endParaRPr lang="en-US" sz="2400" dirty="0">
              <a:latin typeface="Angsana New" pitchFamily="18" charset="-34"/>
            </a:endParaRPr>
          </a:p>
          <a:p>
            <a:pPr eaLnBrk="1" hangingPunct="1"/>
            <a:r>
              <a:rPr lang="en-US" sz="2400" dirty="0" err="1">
                <a:latin typeface="Angsana New" pitchFamily="18" charset="-34"/>
              </a:rPr>
              <a:t>Ninh</a:t>
            </a:r>
            <a:r>
              <a:rPr lang="en-US" sz="2400" dirty="0">
                <a:latin typeface="Angsana New" pitchFamily="18" charset="-34"/>
              </a:rPr>
              <a:t> </a:t>
            </a:r>
            <a:r>
              <a:rPr lang="en-US" sz="2400" dirty="0" err="1">
                <a:latin typeface="Angsana New" pitchFamily="18" charset="-34"/>
              </a:rPr>
              <a:t>Thuan</a:t>
            </a:r>
            <a:r>
              <a:rPr lang="en-US" sz="2400" dirty="0">
                <a:latin typeface="Angsana New" pitchFamily="18" charset="-34"/>
              </a:rPr>
              <a:t>	-	</a:t>
            </a:r>
            <a:r>
              <a:rPr lang="th-TH" sz="2400" dirty="0">
                <a:latin typeface="Angsana New" pitchFamily="18" charset="-34"/>
              </a:rPr>
              <a:t>๕๖๔,๙๙๓</a:t>
            </a:r>
            <a:endParaRPr lang="en-US" sz="2400" dirty="0">
              <a:latin typeface="Angsana New" pitchFamily="18" charset="-34"/>
            </a:endParaRPr>
          </a:p>
          <a:p>
            <a:pPr eaLnBrk="1" hangingPunct="1"/>
            <a:r>
              <a:rPr lang="en-US" sz="2400" dirty="0" err="1">
                <a:latin typeface="Angsana New" pitchFamily="18" charset="-34"/>
              </a:rPr>
              <a:t>Phu</a:t>
            </a:r>
            <a:r>
              <a:rPr lang="en-US" sz="2400" dirty="0">
                <a:latin typeface="Angsana New" pitchFamily="18" charset="-34"/>
              </a:rPr>
              <a:t> Yen 		-	</a:t>
            </a:r>
            <a:r>
              <a:rPr lang="th-TH" sz="2400" dirty="0">
                <a:latin typeface="Angsana New" pitchFamily="18" charset="-34"/>
              </a:rPr>
              <a:t>๘๖๒,๒๓๑</a:t>
            </a:r>
            <a:endParaRPr lang="en-US" sz="2400" dirty="0">
              <a:latin typeface="Angsana New" pitchFamily="18" charset="-34"/>
            </a:endParaRPr>
          </a:p>
          <a:p>
            <a:pPr eaLnBrk="1" hangingPunct="1"/>
            <a:r>
              <a:rPr lang="en-US" sz="2400" dirty="0" err="1">
                <a:latin typeface="Angsana New" pitchFamily="18" charset="-34"/>
              </a:rPr>
              <a:t>Quang</a:t>
            </a:r>
            <a:r>
              <a:rPr lang="en-US" sz="2400" dirty="0">
                <a:latin typeface="Angsana New" pitchFamily="18" charset="-34"/>
              </a:rPr>
              <a:t> Nam	-	</a:t>
            </a:r>
            <a:r>
              <a:rPr lang="th-TH" sz="2400" dirty="0">
                <a:latin typeface="Angsana New" pitchFamily="18" charset="-34"/>
              </a:rPr>
              <a:t>๑,๔๒๒,๓๑๙</a:t>
            </a:r>
            <a:endParaRPr lang="en-US" sz="2400" dirty="0">
              <a:latin typeface="Angsana New" pitchFamily="18" charset="-34"/>
            </a:endParaRPr>
          </a:p>
          <a:p>
            <a:pPr eaLnBrk="1" hangingPunct="1"/>
            <a:r>
              <a:rPr lang="en-US" sz="2400" dirty="0" err="1">
                <a:latin typeface="Angsana New" pitchFamily="18" charset="-34"/>
              </a:rPr>
              <a:t>Quang</a:t>
            </a:r>
            <a:r>
              <a:rPr lang="en-US" sz="2400" dirty="0">
                <a:latin typeface="Angsana New" pitchFamily="18" charset="-34"/>
              </a:rPr>
              <a:t> </a:t>
            </a:r>
            <a:r>
              <a:rPr lang="en-US" sz="2400" dirty="0" err="1">
                <a:latin typeface="Angsana New" pitchFamily="18" charset="-34"/>
              </a:rPr>
              <a:t>Ngai</a:t>
            </a:r>
            <a:r>
              <a:rPr lang="en-US" sz="2400" dirty="0">
                <a:latin typeface="Angsana New" pitchFamily="18" charset="-34"/>
              </a:rPr>
              <a:t>	-	</a:t>
            </a:r>
            <a:r>
              <a:rPr lang="th-TH" sz="2400" dirty="0">
                <a:latin typeface="Angsana New" pitchFamily="18" charset="-34"/>
              </a:rPr>
              <a:t>๑,๒๑๖,๗๗๓</a:t>
            </a:r>
            <a:endParaRPr lang="en-US" sz="2400" dirty="0">
              <a:latin typeface="Angsana New" pitchFamily="18" charset="-34"/>
            </a:endParaRPr>
          </a:p>
          <a:p>
            <a:pPr eaLnBrk="1" hangingPunct="1"/>
            <a:r>
              <a:rPr lang="en-US" sz="2400" dirty="0">
                <a:latin typeface="Angsana New" pitchFamily="18" charset="-34"/>
              </a:rPr>
              <a:t>Da Nang City	-	</a:t>
            </a:r>
            <a:r>
              <a:rPr lang="th-TH" sz="2400" dirty="0">
                <a:latin typeface="Angsana New" pitchFamily="18" charset="-34"/>
              </a:rPr>
              <a:t>๘๘๗,๔๓๖</a:t>
            </a:r>
          </a:p>
        </p:txBody>
      </p:sp>
    </p:spTree>
    <p:extLst>
      <p:ext uri="{BB962C8B-B14F-4D97-AF65-F5344CB8AC3E}">
        <p14:creationId xmlns:p14="http://schemas.microsoft.com/office/powerpoint/2010/main" val="3510025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4800600"/>
          </a:xfrm>
        </p:spPr>
        <p:txBody>
          <a:bodyPr>
            <a:noAutofit/>
          </a:bodyPr>
          <a:lstStyle/>
          <a:p>
            <a:pPr marL="0" indent="0" algn="ctr">
              <a:buNone/>
            </a:pPr>
            <a:r>
              <a:rPr lang="en-US" sz="2400" b="1" dirty="0" smtClean="0">
                <a:solidFill>
                  <a:srgbClr val="FF0000"/>
                </a:solidFill>
                <a:latin typeface="Andalus" pitchFamily="18" charset="-78"/>
                <a:cs typeface="Andalus" pitchFamily="18" charset="-78"/>
              </a:rPr>
              <a:t>Connectivity</a:t>
            </a: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p:txBody>
      </p:sp>
      <p:sp>
        <p:nvSpPr>
          <p:cNvPr id="4" name="TextBox 3"/>
          <p:cNvSpPr txBox="1">
            <a:spLocks noChangeArrowheads="1"/>
          </p:cNvSpPr>
          <p:nvPr/>
        </p:nvSpPr>
        <p:spPr bwMode="auto">
          <a:xfrm>
            <a:off x="2438400" y="1676400"/>
            <a:ext cx="44958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b="1" dirty="0" smtClean="0">
                <a:latin typeface="Angsana New" pitchFamily="18" charset="-34"/>
              </a:rPr>
              <a:t>จังหวัดใน </a:t>
            </a:r>
            <a:r>
              <a:rPr lang="en-US" b="1" dirty="0" smtClean="0">
                <a:latin typeface="Angsana New" pitchFamily="18" charset="-34"/>
              </a:rPr>
              <a:t>Southeast</a:t>
            </a:r>
          </a:p>
          <a:p>
            <a:pPr eaLnBrk="1" hangingPunct="1"/>
            <a:r>
              <a:rPr lang="en-US" dirty="0" smtClean="0">
                <a:latin typeface="Angsana New" pitchFamily="18" charset="-34"/>
              </a:rPr>
              <a:t>Ba </a:t>
            </a:r>
            <a:r>
              <a:rPr lang="en-US" dirty="0" err="1" smtClean="0">
                <a:latin typeface="Angsana New" pitchFamily="18" charset="-34"/>
              </a:rPr>
              <a:t>Ria</a:t>
            </a:r>
            <a:r>
              <a:rPr lang="en-US" dirty="0" smtClean="0">
                <a:latin typeface="Angsana New" pitchFamily="18" charset="-34"/>
              </a:rPr>
              <a:t> – </a:t>
            </a:r>
            <a:r>
              <a:rPr lang="en-US" dirty="0" err="1" smtClean="0">
                <a:latin typeface="Angsana New" pitchFamily="18" charset="-34"/>
              </a:rPr>
              <a:t>Vung</a:t>
            </a:r>
            <a:r>
              <a:rPr lang="en-US" dirty="0" smtClean="0">
                <a:latin typeface="Angsana New" pitchFamily="18" charset="-34"/>
              </a:rPr>
              <a:t> 	-	</a:t>
            </a:r>
            <a:r>
              <a:rPr lang="th-TH" dirty="0" smtClean="0">
                <a:latin typeface="Angsana New" pitchFamily="18" charset="-34"/>
              </a:rPr>
              <a:t>๙๙๖,๖๘๒</a:t>
            </a:r>
            <a:endParaRPr lang="en-US" dirty="0" smtClean="0">
              <a:latin typeface="Angsana New" pitchFamily="18" charset="-34"/>
            </a:endParaRPr>
          </a:p>
          <a:p>
            <a:pPr eaLnBrk="1" hangingPunct="1"/>
            <a:r>
              <a:rPr lang="en-US" dirty="0" err="1" smtClean="0">
                <a:latin typeface="Angsana New" pitchFamily="18" charset="-34"/>
              </a:rPr>
              <a:t>Binh</a:t>
            </a:r>
            <a:r>
              <a:rPr lang="en-US" dirty="0" smtClean="0">
                <a:latin typeface="Angsana New" pitchFamily="18" charset="-34"/>
              </a:rPr>
              <a:t> </a:t>
            </a:r>
            <a:r>
              <a:rPr lang="en-US" dirty="0" err="1" smtClean="0">
                <a:latin typeface="Angsana New" pitchFamily="18" charset="-34"/>
              </a:rPr>
              <a:t>Doung</a:t>
            </a:r>
            <a:r>
              <a:rPr lang="en-US" dirty="0" smtClean="0">
                <a:latin typeface="Angsana New" pitchFamily="18" charset="-34"/>
              </a:rPr>
              <a:t>	-	</a:t>
            </a:r>
            <a:r>
              <a:rPr lang="th-TH" dirty="0" smtClean="0">
                <a:latin typeface="Angsana New" pitchFamily="18" charset="-34"/>
              </a:rPr>
              <a:t>๑,๔๘๑,๕๕๐</a:t>
            </a:r>
          </a:p>
          <a:p>
            <a:pPr eaLnBrk="1" hangingPunct="1"/>
            <a:r>
              <a:rPr lang="en-US" dirty="0" err="1" smtClean="0">
                <a:latin typeface="Angsana New" pitchFamily="18" charset="-34"/>
              </a:rPr>
              <a:t>Binh</a:t>
            </a:r>
            <a:r>
              <a:rPr lang="en-US" dirty="0" smtClean="0">
                <a:latin typeface="Angsana New" pitchFamily="18" charset="-34"/>
              </a:rPr>
              <a:t>  Phuong	-	</a:t>
            </a:r>
            <a:r>
              <a:rPr lang="th-TH" dirty="0" smtClean="0">
                <a:latin typeface="Angsana New" pitchFamily="18" charset="-34"/>
              </a:rPr>
              <a:t>๘๗๓,๕๙๘</a:t>
            </a:r>
            <a:endParaRPr lang="en-US" dirty="0" smtClean="0">
              <a:latin typeface="Angsana New" pitchFamily="18" charset="-34"/>
            </a:endParaRPr>
          </a:p>
          <a:p>
            <a:pPr eaLnBrk="1" hangingPunct="1"/>
            <a:r>
              <a:rPr lang="en-US" dirty="0" smtClean="0">
                <a:latin typeface="Angsana New" pitchFamily="18" charset="-34"/>
              </a:rPr>
              <a:t>Dong </a:t>
            </a:r>
            <a:r>
              <a:rPr lang="en-US" dirty="0" err="1" smtClean="0">
                <a:latin typeface="Angsana New" pitchFamily="18" charset="-34"/>
              </a:rPr>
              <a:t>Nai</a:t>
            </a:r>
            <a:r>
              <a:rPr lang="en-US" dirty="0" smtClean="0">
                <a:latin typeface="Angsana New" pitchFamily="18" charset="-34"/>
              </a:rPr>
              <a:t>	-	</a:t>
            </a:r>
            <a:r>
              <a:rPr lang="th-TH" dirty="0" smtClean="0">
                <a:latin typeface="Angsana New" pitchFamily="18" charset="-34"/>
              </a:rPr>
              <a:t>๒,๔๘๖,๑๕๔</a:t>
            </a:r>
            <a:endParaRPr lang="en-US" dirty="0" smtClean="0">
              <a:latin typeface="Angsana New" pitchFamily="18" charset="-34"/>
            </a:endParaRPr>
          </a:p>
          <a:p>
            <a:pPr eaLnBrk="1" hangingPunct="1"/>
            <a:r>
              <a:rPr lang="en-US" dirty="0" err="1" smtClean="0">
                <a:latin typeface="Angsana New" pitchFamily="18" charset="-34"/>
              </a:rPr>
              <a:t>Tay</a:t>
            </a:r>
            <a:r>
              <a:rPr lang="en-US" dirty="0" smtClean="0">
                <a:latin typeface="Angsana New" pitchFamily="18" charset="-34"/>
              </a:rPr>
              <a:t> </a:t>
            </a:r>
            <a:r>
              <a:rPr lang="en-US" dirty="0" err="1" smtClean="0">
                <a:latin typeface="Angsana New" pitchFamily="18" charset="-34"/>
              </a:rPr>
              <a:t>Ninh</a:t>
            </a:r>
            <a:r>
              <a:rPr lang="en-US" dirty="0" smtClean="0">
                <a:latin typeface="Angsana New" pitchFamily="18" charset="-34"/>
              </a:rPr>
              <a:t> 	-	</a:t>
            </a:r>
            <a:r>
              <a:rPr lang="th-TH" dirty="0" smtClean="0">
                <a:latin typeface="Angsana New" pitchFamily="18" charset="-34"/>
              </a:rPr>
              <a:t>๑,๐๖๖,๕๗๓</a:t>
            </a:r>
            <a:endParaRPr lang="en-US" dirty="0" smtClean="0">
              <a:latin typeface="Angsana New" pitchFamily="18" charset="-34"/>
            </a:endParaRPr>
          </a:p>
          <a:p>
            <a:pPr eaLnBrk="1" hangingPunct="1"/>
            <a:r>
              <a:rPr lang="en-US" dirty="0" smtClean="0">
                <a:latin typeface="Angsana New" pitchFamily="18" charset="-34"/>
              </a:rPr>
              <a:t>Ho Chi Minh City	-	</a:t>
            </a:r>
            <a:r>
              <a:rPr lang="th-TH" dirty="0" smtClean="0">
                <a:latin typeface="Angsana New" pitchFamily="18" charset="-34"/>
              </a:rPr>
              <a:t>๗,๑๖๒,๘๖๔</a:t>
            </a:r>
            <a:endParaRPr lang="th-TH" dirty="0">
              <a:latin typeface="Angsana New" pitchFamily="18" charset="-34"/>
            </a:endParaRPr>
          </a:p>
        </p:txBody>
      </p:sp>
    </p:spTree>
    <p:extLst>
      <p:ext uri="{BB962C8B-B14F-4D97-AF65-F5344CB8AC3E}">
        <p14:creationId xmlns:p14="http://schemas.microsoft.com/office/powerpoint/2010/main" val="1985023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4572000"/>
          </a:xfrm>
        </p:spPr>
        <p:txBody>
          <a:bodyPr>
            <a:noAutofit/>
          </a:bodyPr>
          <a:lstStyle/>
          <a:p>
            <a:pPr marL="0" indent="0" algn="ctr">
              <a:buNone/>
            </a:pPr>
            <a:r>
              <a:rPr lang="en-US" sz="2400" b="1" dirty="0" smtClean="0">
                <a:solidFill>
                  <a:srgbClr val="FF0000"/>
                </a:solidFill>
                <a:latin typeface="Andalus" pitchFamily="18" charset="-78"/>
                <a:cs typeface="Andalus" pitchFamily="18" charset="-78"/>
              </a:rPr>
              <a:t>Connectivity</a:t>
            </a: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a:p>
            <a:pPr marL="0" indent="0" algn="ctr">
              <a:buNone/>
            </a:pPr>
            <a:endParaRPr lang="en-US" sz="2400" b="1" dirty="0" smtClean="0">
              <a:solidFill>
                <a:srgbClr val="FFFF00"/>
              </a:solidFill>
              <a:latin typeface="Andalus" pitchFamily="18" charset="-78"/>
              <a:cs typeface="Andalus" pitchFamily="18" charset="-78"/>
            </a:endParaRPr>
          </a:p>
        </p:txBody>
      </p:sp>
      <p:sp>
        <p:nvSpPr>
          <p:cNvPr id="4" name="TextBox 3"/>
          <p:cNvSpPr txBox="1">
            <a:spLocks noChangeArrowheads="1"/>
          </p:cNvSpPr>
          <p:nvPr/>
        </p:nvSpPr>
        <p:spPr bwMode="auto">
          <a:xfrm>
            <a:off x="2438400" y="1066800"/>
            <a:ext cx="44196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en-US" sz="2400" b="1" dirty="0" smtClean="0">
                <a:latin typeface="Angsana New" pitchFamily="18" charset="-34"/>
              </a:rPr>
              <a:t>Mekong Delta</a:t>
            </a:r>
          </a:p>
          <a:p>
            <a:pPr eaLnBrk="1" hangingPunct="1"/>
            <a:r>
              <a:rPr lang="en-US" sz="2400" dirty="0" smtClean="0">
                <a:latin typeface="Angsana New" pitchFamily="18" charset="-34"/>
              </a:rPr>
              <a:t>An </a:t>
            </a:r>
            <a:r>
              <a:rPr lang="en-US" sz="2400" dirty="0" err="1" smtClean="0">
                <a:latin typeface="Angsana New" pitchFamily="18" charset="-34"/>
              </a:rPr>
              <a:t>Giang</a:t>
            </a:r>
            <a:r>
              <a:rPr lang="en-US" sz="2400" dirty="0" smtClean="0">
                <a:latin typeface="Angsana New" pitchFamily="18" charset="-34"/>
              </a:rPr>
              <a:t>		-	</a:t>
            </a:r>
            <a:r>
              <a:rPr lang="th-TH" sz="2400" dirty="0" smtClean="0">
                <a:latin typeface="Angsana New" pitchFamily="18" charset="-34"/>
              </a:rPr>
              <a:t>๒,๑๔๒,๘๖๔</a:t>
            </a:r>
            <a:endParaRPr lang="en-US" sz="2400" dirty="0" smtClean="0">
              <a:latin typeface="Angsana New" pitchFamily="18" charset="-34"/>
            </a:endParaRPr>
          </a:p>
          <a:p>
            <a:pPr eaLnBrk="1" hangingPunct="1"/>
            <a:r>
              <a:rPr lang="en-US" sz="2400" dirty="0" err="1" smtClean="0">
                <a:latin typeface="Angsana New" pitchFamily="18" charset="-34"/>
              </a:rPr>
              <a:t>Bac</a:t>
            </a:r>
            <a:r>
              <a:rPr lang="en-US" sz="2400" dirty="0" smtClean="0">
                <a:latin typeface="Angsana New" pitchFamily="18" charset="-34"/>
              </a:rPr>
              <a:t> Lieu		-	</a:t>
            </a:r>
            <a:r>
              <a:rPr lang="th-TH" sz="2400" dirty="0" smtClean="0">
                <a:latin typeface="Angsana New" pitchFamily="18" charset="-34"/>
              </a:rPr>
              <a:t>๘๕๖,๕๑๘</a:t>
            </a:r>
          </a:p>
          <a:p>
            <a:pPr eaLnBrk="1" hangingPunct="1"/>
            <a:r>
              <a:rPr lang="en-US" sz="2400" dirty="0" smtClean="0">
                <a:latin typeface="Angsana New" pitchFamily="18" charset="-34"/>
              </a:rPr>
              <a:t>Ben </a:t>
            </a:r>
            <a:r>
              <a:rPr lang="en-US" sz="2400" dirty="0" err="1" smtClean="0">
                <a:latin typeface="Angsana New" pitchFamily="18" charset="-34"/>
              </a:rPr>
              <a:t>Tre</a:t>
            </a:r>
            <a:r>
              <a:rPr lang="en-US" sz="2400" dirty="0" smtClean="0">
                <a:latin typeface="Angsana New" pitchFamily="18" charset="-34"/>
              </a:rPr>
              <a:t>		-	</a:t>
            </a:r>
            <a:r>
              <a:rPr lang="th-TH" sz="2400" dirty="0" smtClean="0">
                <a:latin typeface="Angsana New" pitchFamily="18" charset="-34"/>
              </a:rPr>
              <a:t>๑,๒๕๕,๙๔๖</a:t>
            </a:r>
            <a:endParaRPr lang="en-US" sz="2400" dirty="0" smtClean="0">
              <a:latin typeface="Angsana New" pitchFamily="18" charset="-34"/>
            </a:endParaRPr>
          </a:p>
          <a:p>
            <a:pPr eaLnBrk="1" hangingPunct="1"/>
            <a:r>
              <a:rPr lang="en-US" sz="2400" dirty="0" err="1" smtClean="0">
                <a:latin typeface="Angsana New" pitchFamily="18" charset="-34"/>
              </a:rPr>
              <a:t>Ca</a:t>
            </a:r>
            <a:r>
              <a:rPr lang="en-US" sz="2400" dirty="0" smtClean="0">
                <a:latin typeface="Angsana New" pitchFamily="18" charset="-34"/>
              </a:rPr>
              <a:t> Mau		-	</a:t>
            </a:r>
            <a:r>
              <a:rPr lang="th-TH" sz="2400" dirty="0" smtClean="0">
                <a:latin typeface="Angsana New" pitchFamily="18" charset="-34"/>
              </a:rPr>
              <a:t>๑,๒๐๖,๙๓๘</a:t>
            </a:r>
            <a:endParaRPr lang="en-US" sz="2400" dirty="0" smtClean="0">
              <a:latin typeface="Angsana New" pitchFamily="18" charset="-34"/>
            </a:endParaRPr>
          </a:p>
          <a:p>
            <a:pPr eaLnBrk="1" hangingPunct="1"/>
            <a:r>
              <a:rPr lang="en-US" sz="2400" dirty="0" smtClean="0">
                <a:latin typeface="Angsana New" pitchFamily="18" charset="-34"/>
              </a:rPr>
              <a:t>Dong </a:t>
            </a:r>
            <a:r>
              <a:rPr lang="en-US" sz="2400" dirty="0" err="1" smtClean="0">
                <a:latin typeface="Angsana New" pitchFamily="18" charset="-34"/>
              </a:rPr>
              <a:t>Thap</a:t>
            </a:r>
            <a:r>
              <a:rPr lang="en-US" sz="2400" dirty="0" smtClean="0">
                <a:latin typeface="Angsana New" pitchFamily="18" charset="-34"/>
              </a:rPr>
              <a:t> 	-	</a:t>
            </a:r>
            <a:r>
              <a:rPr lang="th-TH" sz="2400" dirty="0" smtClean="0">
                <a:latin typeface="Angsana New" pitchFamily="18" charset="-34"/>
              </a:rPr>
              <a:t>๑,๖๖๖,๔๖๗</a:t>
            </a:r>
            <a:endParaRPr lang="en-US" sz="2400" dirty="0" smtClean="0">
              <a:latin typeface="Angsana New" pitchFamily="18" charset="-34"/>
            </a:endParaRPr>
          </a:p>
          <a:p>
            <a:pPr eaLnBrk="1" hangingPunct="1"/>
            <a:r>
              <a:rPr lang="en-US" sz="2400" dirty="0" smtClean="0">
                <a:latin typeface="Angsana New" pitchFamily="18" charset="-34"/>
              </a:rPr>
              <a:t>Han </a:t>
            </a:r>
            <a:r>
              <a:rPr lang="en-US" sz="2400" dirty="0" err="1" smtClean="0">
                <a:latin typeface="Angsana New" pitchFamily="18" charset="-34"/>
              </a:rPr>
              <a:t>Giang</a:t>
            </a:r>
            <a:r>
              <a:rPr lang="en-US" sz="2400" dirty="0" smtClean="0">
                <a:latin typeface="Angsana New" pitchFamily="18" charset="-34"/>
              </a:rPr>
              <a:t>		-	</a:t>
            </a:r>
            <a:r>
              <a:rPr lang="th-TH" sz="2400" dirty="0" smtClean="0">
                <a:latin typeface="Angsana New" pitchFamily="18" charset="-34"/>
              </a:rPr>
              <a:t>๗๕๗,๓๐๘</a:t>
            </a:r>
            <a:endParaRPr lang="en-US" sz="2400" dirty="0" smtClean="0">
              <a:latin typeface="Angsana New" pitchFamily="18" charset="-34"/>
            </a:endParaRPr>
          </a:p>
          <a:p>
            <a:pPr eaLnBrk="1" hangingPunct="1"/>
            <a:r>
              <a:rPr lang="en-US" sz="2400" dirty="0" err="1" smtClean="0">
                <a:latin typeface="Angsana New" pitchFamily="18" charset="-34"/>
              </a:rPr>
              <a:t>Kien</a:t>
            </a:r>
            <a:r>
              <a:rPr lang="en-US" sz="2400" dirty="0" smtClean="0">
                <a:latin typeface="Angsana New" pitchFamily="18" charset="-34"/>
              </a:rPr>
              <a:t> </a:t>
            </a:r>
            <a:r>
              <a:rPr lang="en-US" sz="2400" dirty="0" err="1" smtClean="0">
                <a:latin typeface="Angsana New" pitchFamily="18" charset="-34"/>
              </a:rPr>
              <a:t>Giang</a:t>
            </a:r>
            <a:r>
              <a:rPr lang="en-US" sz="2400" dirty="0" smtClean="0">
                <a:latin typeface="Angsana New" pitchFamily="18" charset="-34"/>
              </a:rPr>
              <a:t>	-	</a:t>
            </a:r>
            <a:r>
              <a:rPr lang="th-TH" sz="2400" dirty="0" smtClean="0">
                <a:latin typeface="Angsana New" pitchFamily="18" charset="-34"/>
              </a:rPr>
              <a:t>๑,๖๘๘,๒๔๘</a:t>
            </a:r>
            <a:endParaRPr lang="en-US" sz="2400" dirty="0" smtClean="0">
              <a:latin typeface="Angsana New" pitchFamily="18" charset="-34"/>
            </a:endParaRPr>
          </a:p>
          <a:p>
            <a:pPr eaLnBrk="1" hangingPunct="1"/>
            <a:r>
              <a:rPr lang="en-US" sz="2400" dirty="0" smtClean="0">
                <a:latin typeface="Angsana New" pitchFamily="18" charset="-34"/>
              </a:rPr>
              <a:t>Long An		-	</a:t>
            </a:r>
            <a:r>
              <a:rPr lang="th-TH" sz="2400" dirty="0" smtClean="0">
                <a:latin typeface="Angsana New" pitchFamily="18" charset="-34"/>
              </a:rPr>
              <a:t>๑,๔๓๖,๐๖๖</a:t>
            </a:r>
          </a:p>
          <a:p>
            <a:pPr eaLnBrk="1" hangingPunct="1"/>
            <a:r>
              <a:rPr lang="en-US" sz="2400" dirty="0" err="1" smtClean="0">
                <a:latin typeface="Angsana New" pitchFamily="18" charset="-34"/>
              </a:rPr>
              <a:t>Soc</a:t>
            </a:r>
            <a:r>
              <a:rPr lang="en-US" sz="2400" dirty="0" smtClean="0">
                <a:latin typeface="Angsana New" pitchFamily="18" charset="-34"/>
              </a:rPr>
              <a:t> </a:t>
            </a:r>
            <a:r>
              <a:rPr lang="en-US" sz="2400" dirty="0" err="1" smtClean="0">
                <a:latin typeface="Angsana New" pitchFamily="18" charset="-34"/>
              </a:rPr>
              <a:t>Trang</a:t>
            </a:r>
            <a:r>
              <a:rPr lang="en-US" sz="2400" dirty="0" smtClean="0">
                <a:latin typeface="Angsana New" pitchFamily="18" charset="-34"/>
              </a:rPr>
              <a:t>		-	</a:t>
            </a:r>
            <a:r>
              <a:rPr lang="th-TH" sz="2400" dirty="0" smtClean="0">
                <a:latin typeface="Angsana New" pitchFamily="18" charset="-34"/>
              </a:rPr>
              <a:t>๑,๒๙๒,๘๕๓</a:t>
            </a:r>
            <a:endParaRPr lang="en-US" sz="2400" dirty="0" smtClean="0">
              <a:latin typeface="Angsana New" pitchFamily="18" charset="-34"/>
            </a:endParaRPr>
          </a:p>
          <a:p>
            <a:pPr eaLnBrk="1" hangingPunct="1"/>
            <a:r>
              <a:rPr lang="en-US" sz="2400" dirty="0" err="1" smtClean="0">
                <a:latin typeface="Angsana New" pitchFamily="18" charset="-34"/>
              </a:rPr>
              <a:t>Tien</a:t>
            </a:r>
            <a:r>
              <a:rPr lang="en-US" sz="2400" dirty="0" smtClean="0">
                <a:latin typeface="Angsana New" pitchFamily="18" charset="-34"/>
              </a:rPr>
              <a:t> </a:t>
            </a:r>
            <a:r>
              <a:rPr lang="en-US" sz="2400" dirty="0" err="1" smtClean="0">
                <a:latin typeface="Angsana New" pitchFamily="18" charset="-34"/>
              </a:rPr>
              <a:t>Giang</a:t>
            </a:r>
            <a:r>
              <a:rPr lang="en-US" sz="2400" dirty="0" smtClean="0">
                <a:latin typeface="Angsana New" pitchFamily="18" charset="-34"/>
              </a:rPr>
              <a:t>		-	</a:t>
            </a:r>
            <a:r>
              <a:rPr lang="th-TH" sz="2400" dirty="0" smtClean="0">
                <a:latin typeface="Angsana New" pitchFamily="18" charset="-34"/>
              </a:rPr>
              <a:t>๑,๖๗๒,๒๗๑</a:t>
            </a:r>
            <a:endParaRPr lang="en-US" sz="2400" dirty="0" smtClean="0">
              <a:latin typeface="Angsana New" pitchFamily="18" charset="-34"/>
            </a:endParaRPr>
          </a:p>
          <a:p>
            <a:pPr eaLnBrk="1" hangingPunct="1"/>
            <a:r>
              <a:rPr lang="en-US" sz="2400" dirty="0" err="1" smtClean="0">
                <a:latin typeface="Angsana New" pitchFamily="18" charset="-34"/>
              </a:rPr>
              <a:t>Tra</a:t>
            </a:r>
            <a:r>
              <a:rPr lang="en-US" sz="2400" dirty="0" smtClean="0">
                <a:latin typeface="Angsana New" pitchFamily="18" charset="-34"/>
              </a:rPr>
              <a:t> </a:t>
            </a:r>
            <a:r>
              <a:rPr lang="en-US" sz="2400" dirty="0" err="1" smtClean="0">
                <a:latin typeface="Angsana New" pitchFamily="18" charset="-34"/>
              </a:rPr>
              <a:t>Vinh</a:t>
            </a:r>
            <a:r>
              <a:rPr lang="en-US" sz="2400" dirty="0" smtClean="0">
                <a:latin typeface="Angsana New" pitchFamily="18" charset="-34"/>
              </a:rPr>
              <a:t>		-	</a:t>
            </a:r>
            <a:r>
              <a:rPr lang="th-TH" sz="2400" dirty="0" smtClean="0">
                <a:latin typeface="Angsana New" pitchFamily="18" charset="-34"/>
              </a:rPr>
              <a:t>๑,๐๐๓,๐๑๒</a:t>
            </a:r>
            <a:endParaRPr lang="en-US" sz="2400" dirty="0" smtClean="0">
              <a:latin typeface="Angsana New" pitchFamily="18" charset="-34"/>
            </a:endParaRPr>
          </a:p>
          <a:p>
            <a:pPr eaLnBrk="1" hangingPunct="1"/>
            <a:r>
              <a:rPr lang="en-US" sz="2400" dirty="0" err="1" smtClean="0">
                <a:latin typeface="Angsana New" pitchFamily="18" charset="-34"/>
              </a:rPr>
              <a:t>Vinh</a:t>
            </a:r>
            <a:r>
              <a:rPr lang="en-US" sz="2400" dirty="0" smtClean="0">
                <a:latin typeface="Angsana New" pitchFamily="18" charset="-34"/>
              </a:rPr>
              <a:t> Long		-	</a:t>
            </a:r>
            <a:r>
              <a:rPr lang="th-TH" sz="2400" dirty="0" smtClean="0">
                <a:latin typeface="Angsana New" pitchFamily="18" charset="-34"/>
              </a:rPr>
              <a:t>๑,๐๒๔,๗๐๗</a:t>
            </a:r>
            <a:endParaRPr lang="en-US" sz="2400" dirty="0" smtClean="0">
              <a:latin typeface="Angsana New" pitchFamily="18" charset="-34"/>
            </a:endParaRPr>
          </a:p>
          <a:p>
            <a:pPr eaLnBrk="1" hangingPunct="1"/>
            <a:r>
              <a:rPr lang="en-US" sz="2400" dirty="0" smtClean="0">
                <a:latin typeface="Angsana New" pitchFamily="18" charset="-34"/>
              </a:rPr>
              <a:t>Can </a:t>
            </a:r>
            <a:r>
              <a:rPr lang="en-US" sz="2400" dirty="0" err="1" smtClean="0">
                <a:latin typeface="Angsana New" pitchFamily="18" charset="-34"/>
              </a:rPr>
              <a:t>Tho</a:t>
            </a:r>
            <a:r>
              <a:rPr lang="en-US" sz="2400" dirty="0" smtClean="0">
                <a:latin typeface="Angsana New" pitchFamily="18" charset="-34"/>
              </a:rPr>
              <a:t> City	-	</a:t>
            </a:r>
            <a:r>
              <a:rPr lang="th-TH" sz="2400" dirty="0" smtClean="0">
                <a:latin typeface="Angsana New" pitchFamily="18" charset="-34"/>
              </a:rPr>
              <a:t>๑,๑๘๘,๔๓๕</a:t>
            </a:r>
            <a:endParaRPr lang="en-US" sz="2400" dirty="0" smtClean="0">
              <a:latin typeface="Angsana New" pitchFamily="18" charset="-34"/>
            </a:endParaRPr>
          </a:p>
        </p:txBody>
      </p:sp>
    </p:spTree>
    <p:extLst>
      <p:ext uri="{BB962C8B-B14F-4D97-AF65-F5344CB8AC3E}">
        <p14:creationId xmlns:p14="http://schemas.microsoft.com/office/powerpoint/2010/main" val="15079807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308</Words>
  <Application>Microsoft Office PowerPoint</Application>
  <PresentationFormat>On-screen Show (4:3)</PresentationFormat>
  <Paragraphs>79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Overview of Vietnam’s Economic, Business, Social and Political Environment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Vietnam’s Economic, Business, Social and Political Environment</dc:title>
  <dc:creator>HP-LAB</dc:creator>
  <cp:lastModifiedBy>HP-LAB</cp:lastModifiedBy>
  <cp:revision>4</cp:revision>
  <dcterms:created xsi:type="dcterms:W3CDTF">2015-06-15T09:34:03Z</dcterms:created>
  <dcterms:modified xsi:type="dcterms:W3CDTF">2015-06-15T09:59:47Z</dcterms:modified>
</cp:coreProperties>
</file>