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8"/>
  </p:handoutMasterIdLst>
  <p:sldIdLst>
    <p:sldId id="281" r:id="rId2"/>
    <p:sldId id="284" r:id="rId3"/>
    <p:sldId id="283" r:id="rId4"/>
    <p:sldId id="285" r:id="rId5"/>
    <p:sldId id="286" r:id="rId6"/>
    <p:sldId id="287" r:id="rId7"/>
    <p:sldId id="288" r:id="rId8"/>
    <p:sldId id="290" r:id="rId9"/>
    <p:sldId id="292" r:id="rId10"/>
    <p:sldId id="293" r:id="rId11"/>
    <p:sldId id="294" r:id="rId12"/>
    <p:sldId id="295" r:id="rId13"/>
    <p:sldId id="289" r:id="rId14"/>
    <p:sldId id="277" r:id="rId15"/>
    <p:sldId id="291" r:id="rId16"/>
    <p:sldId id="28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883" autoAdjust="0"/>
  </p:normalViewPr>
  <p:slideViewPr>
    <p:cSldViewPr snapToGrid="0" snapToObjects="1">
      <p:cViewPr varScale="1">
        <p:scale>
          <a:sx n="111" d="100"/>
          <a:sy n="111" d="100"/>
        </p:scale>
        <p:origin x="-213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handoutMaster" Target="handoutMasters/handout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7%202nd:Sector%20shares%20US%20Thailand%20Data_Extract_From_World_Development_Indicators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7%202nd:china%20sector%20shares%20Data_Extract_From_World_Development_Indicators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HK%20Services%20Data_Extract_From_World_Development_Indicator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00296756073819"/>
          <c:y val="0.19908443935146"/>
          <c:w val="0.919714648938841"/>
          <c:h val="0.31427072217758"/>
        </c:manualLayout>
      </c:layout>
      <c:lineChart>
        <c:grouping val="standard"/>
        <c:varyColors val="0"/>
        <c:ser>
          <c:idx val="0"/>
          <c:order val="0"/>
          <c:tx>
            <c:strRef>
              <c:f>Data!$C$17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Data!$B$18:$B$66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Data!$C$18:$C$66</c:f>
              <c:numCache>
                <c:formatCode>_-* #,##0.0_-;\-* #,##0.0_-;_-* "-"??_-;_-@_-</c:formatCode>
                <c:ptCount val="49"/>
                <c:pt idx="0">
                  <c:v>46.41135210502647</c:v>
                </c:pt>
                <c:pt idx="1">
                  <c:v>46.37865048270402</c:v>
                </c:pt>
                <c:pt idx="2">
                  <c:v>48.7788362577301</c:v>
                </c:pt>
                <c:pt idx="3">
                  <c:v>49.02216678936714</c:v>
                </c:pt>
                <c:pt idx="4">
                  <c:v>47.38389130863644</c:v>
                </c:pt>
                <c:pt idx="5">
                  <c:v>45.52003448994198</c:v>
                </c:pt>
                <c:pt idx="6">
                  <c:v>46.34670550603545</c:v>
                </c:pt>
                <c:pt idx="7">
                  <c:v>47.34586208786543</c:v>
                </c:pt>
                <c:pt idx="8">
                  <c:v>45.68542381083982</c:v>
                </c:pt>
                <c:pt idx="9">
                  <c:v>45.87365618472106</c:v>
                </c:pt>
                <c:pt idx="10">
                  <c:v>45.94428889360383</c:v>
                </c:pt>
                <c:pt idx="11">
                  <c:v>45.66112152619656</c:v>
                </c:pt>
                <c:pt idx="12">
                  <c:v>48.08205785654096</c:v>
                </c:pt>
                <c:pt idx="13">
                  <c:v>48.54370911451411</c:v>
                </c:pt>
                <c:pt idx="14">
                  <c:v>51.9417896407361</c:v>
                </c:pt>
                <c:pt idx="15">
                  <c:v>49.35661523653674</c:v>
                </c:pt>
                <c:pt idx="16">
                  <c:v>50.45078011313985</c:v>
                </c:pt>
                <c:pt idx="17">
                  <c:v>52.34794112663793</c:v>
                </c:pt>
                <c:pt idx="18">
                  <c:v>51.252912376865</c:v>
                </c:pt>
                <c:pt idx="19">
                  <c:v>50.9234085982367</c:v>
                </c:pt>
                <c:pt idx="20">
                  <c:v>49.24195570360865</c:v>
                </c:pt>
                <c:pt idx="21">
                  <c:v>48.67317794472636</c:v>
                </c:pt>
                <c:pt idx="22">
                  <c:v>50.2756267057334</c:v>
                </c:pt>
                <c:pt idx="23">
                  <c:v>48.69229456206656</c:v>
                </c:pt>
                <c:pt idx="24">
                  <c:v>49.64682639766247</c:v>
                </c:pt>
                <c:pt idx="25">
                  <c:v>54.89295188296764</c:v>
                </c:pt>
                <c:pt idx="26">
                  <c:v>54.14763532470067</c:v>
                </c:pt>
                <c:pt idx="27">
                  <c:v>53.39077188046592</c:v>
                </c:pt>
                <c:pt idx="28">
                  <c:v>53.61325226010837</c:v>
                </c:pt>
                <c:pt idx="29">
                  <c:v>54.14959857113105</c:v>
                </c:pt>
                <c:pt idx="30">
                  <c:v>53.45275896782322</c:v>
                </c:pt>
                <c:pt idx="31">
                  <c:v>54.55629761529711</c:v>
                </c:pt>
                <c:pt idx="32">
                  <c:v>54.65752946404637</c:v>
                </c:pt>
                <c:pt idx="33">
                  <c:v>54.95041826839336</c:v>
                </c:pt>
                <c:pt idx="34">
                  <c:v>54.2591156580256</c:v>
                </c:pt>
                <c:pt idx="35">
                  <c:v>52.4973952487945</c:v>
                </c:pt>
                <c:pt idx="36">
                  <c:v>52.67752723470224</c:v>
                </c:pt>
                <c:pt idx="37">
                  <c:v>52.17287382382532</c:v>
                </c:pt>
                <c:pt idx="38">
                  <c:v>51.32403366166089</c:v>
                </c:pt>
                <c:pt idx="39">
                  <c:v>51.10322954038465</c:v>
                </c:pt>
                <c:pt idx="40">
                  <c:v>50.33906696781229</c:v>
                </c:pt>
                <c:pt idx="41">
                  <c:v>51.50222763912494</c:v>
                </c:pt>
                <c:pt idx="42">
                  <c:v>49.46214204446255</c:v>
                </c:pt>
                <c:pt idx="43">
                  <c:v>50.33287656185686</c:v>
                </c:pt>
                <c:pt idx="44">
                  <c:v>51.06492896521815</c:v>
                </c:pt>
                <c:pt idx="45">
                  <c:v>51.6953810515243</c:v>
                </c:pt>
                <c:pt idx="46">
                  <c:v>52.98215906873046</c:v>
                </c:pt>
                <c:pt idx="47">
                  <c:v>54.88765522076024</c:v>
                </c:pt>
                <c:pt idx="48">
                  <c:v>55.82989717021274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Data!$D$17</c:f>
              <c:strCache>
                <c:ptCount val="1"/>
                <c:pt idx="0">
                  <c:v>Industry</c:v>
                </c:pt>
              </c:strCache>
            </c:strRef>
          </c:tx>
          <c:marker>
            <c:symbol val="none"/>
          </c:marker>
          <c:cat>
            <c:numRef>
              <c:f>Data!$B$18:$B$66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Data!$D$18:$D$66</c:f>
              <c:numCache>
                <c:formatCode>_-* #,##0.0_-;\-* #,##0.0_-;_-* "-"??_-;_-@_-</c:formatCode>
                <c:ptCount val="49"/>
                <c:pt idx="0">
                  <c:v>24.90572089285142</c:v>
                </c:pt>
                <c:pt idx="1">
                  <c:v>24.9366318766508</c:v>
                </c:pt>
                <c:pt idx="2">
                  <c:v>25.30529092708714</c:v>
                </c:pt>
                <c:pt idx="3">
                  <c:v>27.05345512694442</c:v>
                </c:pt>
                <c:pt idx="4">
                  <c:v>27.27807193099056</c:v>
                </c:pt>
                <c:pt idx="5">
                  <c:v>26.78973439174301</c:v>
                </c:pt>
                <c:pt idx="6">
                  <c:v>26.64756317138204</c:v>
                </c:pt>
                <c:pt idx="7">
                  <c:v>25.78305313693563</c:v>
                </c:pt>
                <c:pt idx="8">
                  <c:v>27.61904737964681</c:v>
                </c:pt>
                <c:pt idx="9">
                  <c:v>29.34324605417591</c:v>
                </c:pt>
                <c:pt idx="10">
                  <c:v>29.55755749942815</c:v>
                </c:pt>
                <c:pt idx="11">
                  <c:v>30.34532043781778</c:v>
                </c:pt>
                <c:pt idx="12">
                  <c:v>28.67806189552591</c:v>
                </c:pt>
                <c:pt idx="13">
                  <c:v>30.09919012779503</c:v>
                </c:pt>
                <c:pt idx="14">
                  <c:v>29.50976083215437</c:v>
                </c:pt>
                <c:pt idx="15">
                  <c:v>30.58320904852571</c:v>
                </c:pt>
                <c:pt idx="16">
                  <c:v>31.9753651150936</c:v>
                </c:pt>
                <c:pt idx="17">
                  <c:v>31.84268866830606</c:v>
                </c:pt>
                <c:pt idx="18">
                  <c:v>33.08293627107118</c:v>
                </c:pt>
                <c:pt idx="19">
                  <c:v>33.34315515231036</c:v>
                </c:pt>
                <c:pt idx="20">
                  <c:v>34.57998539404809</c:v>
                </c:pt>
                <c:pt idx="21">
                  <c:v>36.25152944327261</c:v>
                </c:pt>
                <c:pt idx="22">
                  <c:v>37.22474396158223</c:v>
                </c:pt>
                <c:pt idx="23">
                  <c:v>38.65788145480676</c:v>
                </c:pt>
                <c:pt idx="24">
                  <c:v>38.05583670272728</c:v>
                </c:pt>
                <c:pt idx="25">
                  <c:v>37.07919774201387</c:v>
                </c:pt>
                <c:pt idx="26">
                  <c:v>37.2233260777048</c:v>
                </c:pt>
                <c:pt idx="27">
                  <c:v>37.52647530864051</c:v>
                </c:pt>
                <c:pt idx="28">
                  <c:v>37.32167321856463</c:v>
                </c:pt>
                <c:pt idx="29">
                  <c:v>36.7835672427589</c:v>
                </c:pt>
                <c:pt idx="30">
                  <c:v>36.28479404384801</c:v>
                </c:pt>
                <c:pt idx="31">
                  <c:v>36.54787934663947</c:v>
                </c:pt>
                <c:pt idx="32">
                  <c:v>36.83957013883916</c:v>
                </c:pt>
                <c:pt idx="33">
                  <c:v>36.46707688082331</c:v>
                </c:pt>
                <c:pt idx="34">
                  <c:v>37.04485839345616</c:v>
                </c:pt>
                <c:pt idx="35">
                  <c:v>38.05803490160831</c:v>
                </c:pt>
                <c:pt idx="36">
                  <c:v>38.02829944360811</c:v>
                </c:pt>
                <c:pt idx="37">
                  <c:v>38.62905184105555</c:v>
                </c:pt>
                <c:pt idx="38">
                  <c:v>39.26984264917437</c:v>
                </c:pt>
                <c:pt idx="39">
                  <c:v>39.54616123055335</c:v>
                </c:pt>
                <c:pt idx="40">
                  <c:v>39.58549416025578</c:v>
                </c:pt>
                <c:pt idx="41">
                  <c:v>38.70753860578532</c:v>
                </c:pt>
                <c:pt idx="42">
                  <c:v>40.01269042225631</c:v>
                </c:pt>
                <c:pt idx="43">
                  <c:v>38.0724715381607</c:v>
                </c:pt>
                <c:pt idx="44">
                  <c:v>37.42810075617057</c:v>
                </c:pt>
                <c:pt idx="45">
                  <c:v>36.9839223488035</c:v>
                </c:pt>
                <c:pt idx="46">
                  <c:v>36.9437702456857</c:v>
                </c:pt>
                <c:pt idx="47">
                  <c:v>36.38945458760838</c:v>
                </c:pt>
                <c:pt idx="48">
                  <c:v>35.82136624662402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63411608"/>
        <c:axId val="2063407416"/>
      </c:lineChart>
      <c:catAx>
        <c:axId val="2063411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63407416"/>
        <c:crosses val="autoZero"/>
        <c:auto val="1"/>
        <c:lblAlgn val="ctr"/>
        <c:lblOffset val="100"/>
        <c:noMultiLvlLbl val="0"/>
      </c:catAx>
      <c:valAx>
        <c:axId val="2063407416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0634116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16806507588687"/>
          <c:y val="0.136392606283837"/>
          <c:w val="0.93780451512736"/>
          <c:h val="0.705486034293316"/>
        </c:manualLayout>
      </c:layout>
      <c:lineChart>
        <c:grouping val="standard"/>
        <c:varyColors val="0"/>
        <c:ser>
          <c:idx val="0"/>
          <c:order val="0"/>
          <c:tx>
            <c:strRef>
              <c:f>Data!$F$15</c:f>
              <c:strCache>
                <c:ptCount val="1"/>
                <c:pt idx="0">
                  <c:v>Serivces</c:v>
                </c:pt>
              </c:strCache>
            </c:strRef>
          </c:tx>
          <c:marker>
            <c:symbol val="none"/>
          </c:marker>
          <c:cat>
            <c:numRef>
              <c:f>Data!$E$16:$E$64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Data!$F$16:$F$64</c:f>
              <c:numCache>
                <c:formatCode>General</c:formatCode>
                <c:ptCount val="49"/>
                <c:pt idx="0">
                  <c:v>27.24614414311106</c:v>
                </c:pt>
                <c:pt idx="1">
                  <c:v>27.06146162470696</c:v>
                </c:pt>
                <c:pt idx="2">
                  <c:v>24.92871869105584</c:v>
                </c:pt>
                <c:pt idx="3">
                  <c:v>24.44543937482193</c:v>
                </c:pt>
                <c:pt idx="4">
                  <c:v>24.8119417019276</c:v>
                </c:pt>
                <c:pt idx="5">
                  <c:v>24.24715187577099</c:v>
                </c:pt>
                <c:pt idx="6">
                  <c:v>24.14329667220709</c:v>
                </c:pt>
                <c:pt idx="7">
                  <c:v>22.68794209573943</c:v>
                </c:pt>
                <c:pt idx="8">
                  <c:v>22.60255638091414</c:v>
                </c:pt>
                <c:pt idx="9">
                  <c:v>24.30769230769231</c:v>
                </c:pt>
                <c:pt idx="10">
                  <c:v>24.60317080758172</c:v>
                </c:pt>
                <c:pt idx="11">
                  <c:v>22.34132162173363</c:v>
                </c:pt>
                <c:pt idx="12">
                  <c:v>22.30708972648296</c:v>
                </c:pt>
                <c:pt idx="13">
                  <c:v>22.71284090352717</c:v>
                </c:pt>
                <c:pt idx="14">
                  <c:v>22.59250151035054</c:v>
                </c:pt>
                <c:pt idx="15">
                  <c:v>23.20208735794536</c:v>
                </c:pt>
                <c:pt idx="16">
                  <c:v>25.52818282085427</c:v>
                </c:pt>
                <c:pt idx="17">
                  <c:v>29.35220091537564</c:v>
                </c:pt>
                <c:pt idx="18">
                  <c:v>29.84594542726472</c:v>
                </c:pt>
                <c:pt idx="19">
                  <c:v>30.35964602453427</c:v>
                </c:pt>
                <c:pt idx="20">
                  <c:v>31.23664979727716</c:v>
                </c:pt>
                <c:pt idx="21">
                  <c:v>32.89131908399892</c:v>
                </c:pt>
                <c:pt idx="22">
                  <c:v>32.3817019323113</c:v>
                </c:pt>
                <c:pt idx="23">
                  <c:v>34.47745407762623</c:v>
                </c:pt>
                <c:pt idx="24">
                  <c:v>35.55469241099012</c:v>
                </c:pt>
                <c:pt idx="25">
                  <c:v>34.51482665966162</c:v>
                </c:pt>
                <c:pt idx="26">
                  <c:v>34.36147943364914</c:v>
                </c:pt>
                <c:pt idx="27">
                  <c:v>33.65174356862581</c:v>
                </c:pt>
                <c:pt idx="28">
                  <c:v>33.56906732321004</c:v>
                </c:pt>
                <c:pt idx="29">
                  <c:v>35.00446433705542</c:v>
                </c:pt>
                <c:pt idx="30">
                  <c:v>37.0421559226242</c:v>
                </c:pt>
                <c:pt idx="31">
                  <c:v>38.57418373601259</c:v>
                </c:pt>
                <c:pt idx="32">
                  <c:v>39.78647969981478</c:v>
                </c:pt>
                <c:pt idx="33">
                  <c:v>41.22196808487476</c:v>
                </c:pt>
                <c:pt idx="34">
                  <c:v>42.24679550371295</c:v>
                </c:pt>
                <c:pt idx="35">
                  <c:v>42.0270366128723</c:v>
                </c:pt>
                <c:pt idx="36">
                  <c:v>41.18195017915336</c:v>
                </c:pt>
                <c:pt idx="37">
                  <c:v>41.33473324779669</c:v>
                </c:pt>
                <c:pt idx="38">
                  <c:v>41.81567280452897</c:v>
                </c:pt>
                <c:pt idx="39">
                  <c:v>42.85596912844894</c:v>
                </c:pt>
                <c:pt idx="40">
                  <c:v>42.8166233454482</c:v>
                </c:pt>
                <c:pt idx="41">
                  <c:v>44.33003795909258</c:v>
                </c:pt>
                <c:pt idx="42">
                  <c:v>44.07375281371884</c:v>
                </c:pt>
                <c:pt idx="43">
                  <c:v>44.16479913721424</c:v>
                </c:pt>
                <c:pt idx="44">
                  <c:v>45.30656184357063</c:v>
                </c:pt>
                <c:pt idx="45">
                  <c:v>46.69665844499612</c:v>
                </c:pt>
                <c:pt idx="46">
                  <c:v>47.83712181381249</c:v>
                </c:pt>
                <c:pt idx="47">
                  <c:v>50.23563994499584</c:v>
                </c:pt>
                <c:pt idx="48">
                  <c:v>51.6337126233257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Data!$G$15</c:f>
              <c:strCache>
                <c:ptCount val="1"/>
                <c:pt idx="0">
                  <c:v>Industry</c:v>
                </c:pt>
              </c:strCache>
            </c:strRef>
          </c:tx>
          <c:marker>
            <c:symbol val="none"/>
          </c:marker>
          <c:cat>
            <c:numRef>
              <c:f>Data!$E$16:$E$64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Data!$G$16:$G$64</c:f>
              <c:numCache>
                <c:formatCode>General</c:formatCode>
                <c:ptCount val="49"/>
                <c:pt idx="0">
                  <c:v>31.11060145633851</c:v>
                </c:pt>
                <c:pt idx="1">
                  <c:v>35.41942717358067</c:v>
                </c:pt>
                <c:pt idx="2">
                  <c:v>40.2728429179278</c:v>
                </c:pt>
                <c:pt idx="3">
                  <c:v>41.91867800887296</c:v>
                </c:pt>
                <c:pt idx="4">
                  <c:v>42.76759128663219</c:v>
                </c:pt>
                <c:pt idx="5">
                  <c:v>42.82708076336986</c:v>
                </c:pt>
                <c:pt idx="6">
                  <c:v>42.43024366092584</c:v>
                </c:pt>
                <c:pt idx="7">
                  <c:v>45.35943411745353</c:v>
                </c:pt>
                <c:pt idx="8">
                  <c:v>45.0378103459814</c:v>
                </c:pt>
                <c:pt idx="9">
                  <c:v>46.70153846153846</c:v>
                </c:pt>
                <c:pt idx="10">
                  <c:v>47.71141137258486</c:v>
                </c:pt>
                <c:pt idx="11">
                  <c:v>46.95539968131548</c:v>
                </c:pt>
                <c:pt idx="12">
                  <c:v>48.05897191592082</c:v>
                </c:pt>
                <c:pt idx="13">
                  <c:v>45.97157789162959</c:v>
                </c:pt>
                <c:pt idx="14">
                  <c:v>44.6217953861277</c:v>
                </c:pt>
                <c:pt idx="15">
                  <c:v>44.22979025745221</c:v>
                </c:pt>
                <c:pt idx="16">
                  <c:v>42.93212161629207</c:v>
                </c:pt>
                <c:pt idx="17">
                  <c:v>42.71344156736204</c:v>
                </c:pt>
                <c:pt idx="18">
                  <c:v>43.51555804269976</c:v>
                </c:pt>
                <c:pt idx="19">
                  <c:v>43.31945433424951</c:v>
                </c:pt>
                <c:pt idx="20">
                  <c:v>43.52566367029903</c:v>
                </c:pt>
                <c:pt idx="21">
                  <c:v>42.49712895689811</c:v>
                </c:pt>
                <c:pt idx="22">
                  <c:v>41.03398994984141</c:v>
                </c:pt>
                <c:pt idx="23">
                  <c:v>41.48847853595802</c:v>
                </c:pt>
                <c:pt idx="24">
                  <c:v>43.11644621356329</c:v>
                </c:pt>
                <c:pt idx="25">
                  <c:v>46.17770493739322</c:v>
                </c:pt>
                <c:pt idx="26">
                  <c:v>46.16423783813455</c:v>
                </c:pt>
                <c:pt idx="27">
                  <c:v>46.75173682096517</c:v>
                </c:pt>
                <c:pt idx="28">
                  <c:v>47.10544712889018</c:v>
                </c:pt>
                <c:pt idx="29">
                  <c:v>47.10025892698613</c:v>
                </c:pt>
                <c:pt idx="30">
                  <c:v>45.79880931733203</c:v>
                </c:pt>
                <c:pt idx="31">
                  <c:v>45.36102779704671</c:v>
                </c:pt>
                <c:pt idx="32">
                  <c:v>45.53727864488553</c:v>
                </c:pt>
                <c:pt idx="33">
                  <c:v>44.79457056275143</c:v>
                </c:pt>
                <c:pt idx="34">
                  <c:v>44.45171678343093</c:v>
                </c:pt>
                <c:pt idx="35">
                  <c:v>45.62396442175906</c:v>
                </c:pt>
                <c:pt idx="36">
                  <c:v>45.90140165387015</c:v>
                </c:pt>
                <c:pt idx="37">
                  <c:v>47.02377114948885</c:v>
                </c:pt>
                <c:pt idx="38">
                  <c:v>47.55856666766156</c:v>
                </c:pt>
                <c:pt idx="39">
                  <c:v>46.86103390341916</c:v>
                </c:pt>
                <c:pt idx="40">
                  <c:v>46.93247802165274</c:v>
                </c:pt>
                <c:pt idx="41">
                  <c:v>45.88377305956338</c:v>
                </c:pt>
                <c:pt idx="42">
                  <c:v>46.39605424535058</c:v>
                </c:pt>
                <c:pt idx="43">
                  <c:v>46.40068480030289</c:v>
                </c:pt>
                <c:pt idx="44">
                  <c:v>45.27350199845496</c:v>
                </c:pt>
                <c:pt idx="45">
                  <c:v>44.0081519030388</c:v>
                </c:pt>
                <c:pt idx="46">
                  <c:v>43.1029557698618</c:v>
                </c:pt>
                <c:pt idx="47">
                  <c:v>40.9316360475411</c:v>
                </c:pt>
                <c:pt idx="48">
                  <c:v>39.80986046471624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7184808"/>
        <c:axId val="2113969768"/>
      </c:lineChart>
      <c:catAx>
        <c:axId val="2117184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3969768"/>
        <c:crosses val="autoZero"/>
        <c:auto val="1"/>
        <c:lblAlgn val="ctr"/>
        <c:lblOffset val="100"/>
        <c:noMultiLvlLbl val="0"/>
      </c:catAx>
      <c:valAx>
        <c:axId val="21139697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71848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Services, Hong</a:t>
            </a:r>
            <a:r>
              <a:rPr lang="en-US" baseline="0" dirty="0" smtClean="0"/>
              <a:t> </a:t>
            </a:r>
            <a:r>
              <a:rPr lang="en-US" dirty="0" smtClean="0"/>
              <a:t>Kong</a:t>
            </a:r>
          </a:p>
          <a:p>
            <a:pPr>
              <a:defRPr/>
            </a:pPr>
            <a:r>
              <a:rPr lang="en-US" dirty="0" smtClean="0"/>
              <a:t>(% of GDP) </a:t>
            </a:r>
            <a:endParaRPr lang="en-US" dirty="0"/>
          </a:p>
        </c:rich>
      </c:tx>
      <c:layout/>
      <c:overlay val="0"/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Data!$F$15</c:f>
              <c:strCache>
                <c:ptCount val="1"/>
                <c:pt idx="0">
                  <c:v>Services </c:v>
                </c:pt>
              </c:strCache>
            </c:strRef>
          </c:tx>
          <c:spPr>
            <a:ln>
              <a:solidFill>
                <a:schemeClr val="accent2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Data!$E$16:$E$32</c:f>
              <c:numCache>
                <c:formatCode>General</c:formatCode>
                <c:ptCount val="17"/>
                <c:pt idx="0">
                  <c:v>2000.0</c:v>
                </c:pt>
                <c:pt idx="1">
                  <c:v>2001.0</c:v>
                </c:pt>
                <c:pt idx="2">
                  <c:v>2002.0</c:v>
                </c:pt>
                <c:pt idx="3">
                  <c:v>2003.0</c:v>
                </c:pt>
                <c:pt idx="4">
                  <c:v>2004.0</c:v>
                </c:pt>
                <c:pt idx="5">
                  <c:v>2005.0</c:v>
                </c:pt>
                <c:pt idx="6">
                  <c:v>2006.0</c:v>
                </c:pt>
                <c:pt idx="7">
                  <c:v>2007.0</c:v>
                </c:pt>
                <c:pt idx="8">
                  <c:v>2008.0</c:v>
                </c:pt>
                <c:pt idx="9">
                  <c:v>2009.0</c:v>
                </c:pt>
                <c:pt idx="10">
                  <c:v>2010.0</c:v>
                </c:pt>
                <c:pt idx="11">
                  <c:v>2011.0</c:v>
                </c:pt>
                <c:pt idx="12">
                  <c:v>2012.0</c:v>
                </c:pt>
                <c:pt idx="13">
                  <c:v>2013.0</c:v>
                </c:pt>
                <c:pt idx="14">
                  <c:v>2014.0</c:v>
                </c:pt>
                <c:pt idx="15">
                  <c:v>2015.0</c:v>
                </c:pt>
                <c:pt idx="16">
                  <c:v>2016.0</c:v>
                </c:pt>
              </c:numCache>
            </c:numRef>
          </c:cat>
          <c:val>
            <c:numRef>
              <c:f>Data!$F$16:$F$32</c:f>
              <c:numCache>
                <c:formatCode>General</c:formatCode>
                <c:ptCount val="17"/>
                <c:pt idx="0">
                  <c:v>87.31367421777271</c:v>
                </c:pt>
                <c:pt idx="1">
                  <c:v>88.1018654492283</c:v>
                </c:pt>
                <c:pt idx="2">
                  <c:v>88.86724954211977</c:v>
                </c:pt>
                <c:pt idx="3">
                  <c:v>89.82646268792949</c:v>
                </c:pt>
                <c:pt idx="4">
                  <c:v>90.5264353579331</c:v>
                </c:pt>
                <c:pt idx="5">
                  <c:v>91.26372820939302</c:v>
                </c:pt>
                <c:pt idx="6">
                  <c:v>91.77807110112755</c:v>
                </c:pt>
                <c:pt idx="7">
                  <c:v>92.85031256910938</c:v>
                </c:pt>
                <c:pt idx="8">
                  <c:v>92.56271400291233</c:v>
                </c:pt>
                <c:pt idx="9">
                  <c:v>92.72358998219776</c:v>
                </c:pt>
                <c:pt idx="10">
                  <c:v>92.9560156058431</c:v>
                </c:pt>
                <c:pt idx="11">
                  <c:v>93.1152221747046</c:v>
                </c:pt>
                <c:pt idx="12">
                  <c:v>93.01846264203655</c:v>
                </c:pt>
                <c:pt idx="13">
                  <c:v>92.86071074506214</c:v>
                </c:pt>
                <c:pt idx="14">
                  <c:v>92.69156634807694</c:v>
                </c:pt>
                <c:pt idx="15">
                  <c:v>92.65086389470973</c:v>
                </c:pt>
                <c:pt idx="16">
                  <c:v>92.23437733284861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16035192"/>
        <c:axId val="2116370600"/>
      </c:lineChart>
      <c:catAx>
        <c:axId val="2116035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16370600"/>
        <c:crosses val="autoZero"/>
        <c:auto val="1"/>
        <c:lblAlgn val="ctr"/>
        <c:lblOffset val="100"/>
        <c:noMultiLvlLbl val="0"/>
      </c:catAx>
      <c:valAx>
        <c:axId val="21163706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6035192"/>
        <c:crosses val="autoZero"/>
        <c:crossBetween val="between"/>
      </c:valAx>
    </c:plotArea>
    <c:plotVisOnly val="1"/>
    <c:dispBlanksAs val="zero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0.12352</cdr:x>
      <cdr:y>0.02308</cdr:y>
    </cdr:from>
    <cdr:to>
      <cdr:x>0.90675</cdr:x>
      <cdr:y>0.14615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6782" y="137303"/>
          <a:ext cx="6383925" cy="7322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smtClean="0"/>
            <a:t>Sector Shares</a:t>
          </a:r>
        </a:p>
        <a:p xmlns:a="http://schemas.openxmlformats.org/drawingml/2006/main">
          <a:pPr algn="ctr"/>
          <a:r>
            <a:rPr lang="en-US" sz="2000" dirty="0" smtClean="0"/>
            <a:t> % of GDP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0.60777</cdr:x>
      <cdr:y>0.34231</cdr:y>
    </cdr:from>
    <cdr:to>
      <cdr:x>0.71996</cdr:x>
      <cdr:y>0.42308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953834" y="2036661"/>
          <a:ext cx="914400" cy="4805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Industry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0.15861</cdr:x>
      <cdr:y>0.2</cdr:y>
    </cdr:from>
    <cdr:to>
      <cdr:x>0.2708</cdr:x>
      <cdr:y>0.26731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292801" y="1189960"/>
          <a:ext cx="914400" cy="4004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Services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0.85341</cdr:x>
      <cdr:y>0.13846</cdr:y>
    </cdr:from>
    <cdr:to>
      <cdr:x>0.93331</cdr:x>
      <cdr:y>0.19808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955960" y="823819"/>
          <a:ext cx="651264" cy="354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0.86385</cdr:x>
      <cdr:y>0.60024</cdr:y>
    </cdr:from>
    <cdr:to>
      <cdr:x>0.94375</cdr:x>
      <cdr:y>0.65986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7041082" y="3571309"/>
          <a:ext cx="651264" cy="354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0.408</cdr:x>
      <cdr:y>0.46186</cdr:y>
    </cdr:from>
    <cdr:to>
      <cdr:x>0.52162</cdr:x>
      <cdr:y>0.80049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83488" y="12471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Services</a:t>
          </a:r>
          <a:endParaRPr lang="en-US" sz="16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0E49D-33FD-0D44-8D55-556ACDBE39F2}" type="datetimeFigureOut">
              <a:rPr lang="en-US" smtClean="0"/>
              <a:t>5/15/18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18318-F200-2A4B-9B75-0F0B39111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38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9A607-C895-BE44-B73E-834B8585B660}" type="datetimeFigureOut">
              <a:rPr lang="en-US" smtClean="0"/>
              <a:t>5/15/18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12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Services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52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said that?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“We can see that the country is industrialized because it has a high share of services”</a:t>
            </a:r>
          </a:p>
          <a:p>
            <a:pPr marL="0" indent="0" algn="ctr">
              <a:buNone/>
            </a:pPr>
            <a:r>
              <a:rPr lang="en-US" sz="2400" dirty="0" smtClean="0"/>
              <a:t>(may not be exact words)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Which one of </a:t>
            </a:r>
            <a:r>
              <a:rPr lang="en-US" u="sng" dirty="0" smtClean="0"/>
              <a:t>you</a:t>
            </a:r>
            <a:r>
              <a:rPr lang="en-US" dirty="0" smtClean="0"/>
              <a:t> said that last week? </a:t>
            </a:r>
          </a:p>
          <a:p>
            <a:pPr marL="0" indent="0" algn="ctr">
              <a:buNone/>
            </a:pPr>
            <a:r>
              <a:rPr lang="en-US" sz="2400" dirty="0" smtClean="0"/>
              <a:t>(or was it the week before?)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dirty="0" smtClean="0"/>
              <a:t>Is the statement contradictory?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6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the term outdated?</a:t>
            </a:r>
          </a:p>
          <a:p>
            <a:endParaRPr lang="en-US" dirty="0"/>
          </a:p>
          <a:p>
            <a:r>
              <a:rPr lang="en-US" dirty="0" smtClean="0"/>
              <a:t>Do countries need to industrialize?</a:t>
            </a:r>
          </a:p>
          <a:p>
            <a:endParaRPr lang="en-US" dirty="0"/>
          </a:p>
          <a:p>
            <a:r>
              <a:rPr lang="en-US" dirty="0" smtClean="0"/>
              <a:t>Or should they develop services?</a:t>
            </a:r>
          </a:p>
          <a:p>
            <a:endParaRPr lang="en-US" dirty="0"/>
          </a:p>
          <a:p>
            <a:r>
              <a:rPr lang="en-US" dirty="0" smtClean="0"/>
              <a:t>Or both?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503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Historically </a:t>
            </a:r>
          </a:p>
          <a:p>
            <a:pPr lvl="1"/>
            <a:r>
              <a:rPr lang="en-US" dirty="0" smtClean="0"/>
              <a:t>last 50 years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Countries sought to “industrialize”</a:t>
            </a:r>
          </a:p>
          <a:p>
            <a:pPr lvl="1"/>
            <a:r>
              <a:rPr lang="en-US" dirty="0" smtClean="0"/>
              <a:t>Move beyond agriculture </a:t>
            </a:r>
          </a:p>
          <a:p>
            <a:pPr lvl="1"/>
            <a:r>
              <a:rPr lang="en-US" dirty="0" smtClean="0"/>
              <a:t>Light manufacturing</a:t>
            </a:r>
          </a:p>
          <a:p>
            <a:pPr lvl="1"/>
            <a:r>
              <a:rPr lang="en-US" dirty="0" smtClean="0"/>
              <a:t>Heavy and chemical industries (HCI)</a:t>
            </a:r>
          </a:p>
          <a:p>
            <a:pPr lvl="2"/>
            <a:r>
              <a:rPr lang="en-US" dirty="0" smtClean="0"/>
              <a:t>Korea, Taiwan, many countries had these policies</a:t>
            </a:r>
          </a:p>
          <a:p>
            <a:pPr lvl="1"/>
            <a:r>
              <a:rPr lang="en-US" dirty="0" smtClean="0"/>
              <a:t>High tech (electronics) manufacturing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In which industries did countries aspire to be competitive?</a:t>
            </a:r>
          </a:p>
          <a:p>
            <a:pPr lvl="2"/>
            <a:r>
              <a:rPr lang="en-US" dirty="0" smtClean="0"/>
              <a:t>Textiles, steel, autos, shipbuilding, machine tools, food processing, electronics</a:t>
            </a:r>
          </a:p>
          <a:p>
            <a:pPr lvl="2"/>
            <a:r>
              <a:rPr lang="en-US" dirty="0" smtClean="0"/>
              <a:t>They are all products (not services)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35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not services?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Services always been a part of the economy</a:t>
            </a:r>
          </a:p>
          <a:p>
            <a:pPr lvl="1"/>
            <a:r>
              <a:rPr lang="en-US" dirty="0" smtClean="0"/>
              <a:t>Trading (retail and wholesale)</a:t>
            </a:r>
            <a:endParaRPr lang="en-US" dirty="0"/>
          </a:p>
          <a:p>
            <a:r>
              <a:rPr lang="en-US" dirty="0" smtClean="0"/>
              <a:t>Most services not specifically promoted</a:t>
            </a:r>
          </a:p>
          <a:p>
            <a:pPr lvl="1"/>
            <a:r>
              <a:rPr lang="en-US" dirty="0" smtClean="0"/>
              <a:t>Except a few: Tourism, banking (financial services)</a:t>
            </a:r>
          </a:p>
          <a:p>
            <a:r>
              <a:rPr lang="en-US" dirty="0" smtClean="0"/>
              <a:t>Services maybe seen as:</a:t>
            </a:r>
          </a:p>
          <a:p>
            <a:pPr lvl="1"/>
            <a:r>
              <a:rPr lang="en-US" dirty="0" smtClean="0"/>
              <a:t>Not adding value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uch as retail and wholesale trading</a:t>
            </a:r>
          </a:p>
          <a:p>
            <a:pPr lvl="2"/>
            <a:r>
              <a:rPr lang="en-US" dirty="0" smtClean="0"/>
              <a:t>Seen as middlemen who raise prices without adding value</a:t>
            </a:r>
          </a:p>
          <a:p>
            <a:pPr lvl="1"/>
            <a:r>
              <a:rPr lang="en-US" dirty="0" smtClean="0"/>
              <a:t>Many didn’t seem exportable (and indeed many are not)</a:t>
            </a:r>
          </a:p>
          <a:p>
            <a:pPr lvl="2"/>
            <a:r>
              <a:rPr lang="en-US" dirty="0" smtClean="0"/>
              <a:t>Could not earn foreign exchange</a:t>
            </a:r>
          </a:p>
          <a:p>
            <a:pPr lvl="1"/>
            <a:r>
              <a:rPr lang="en-US" dirty="0" smtClean="0"/>
              <a:t>Merely as support other sectors</a:t>
            </a:r>
          </a:p>
          <a:p>
            <a:pPr lvl="2"/>
            <a:r>
              <a:rPr lang="en-US" dirty="0" smtClean="0"/>
              <a:t>Transport and logistic services</a:t>
            </a:r>
          </a:p>
          <a:p>
            <a:pPr lvl="2"/>
            <a:r>
              <a:rPr lang="en-US" dirty="0" smtClean="0"/>
              <a:t>Finance, insurance, legal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657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Rise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Hospitality as increasing important sector</a:t>
            </a:r>
            <a:endParaRPr lang="en-US" dirty="0"/>
          </a:p>
          <a:p>
            <a:r>
              <a:rPr lang="en-US" dirty="0" smtClean="0"/>
              <a:t>Tourism</a:t>
            </a:r>
          </a:p>
          <a:p>
            <a:pPr lvl="1"/>
            <a:r>
              <a:rPr lang="en-US" dirty="0" smtClean="0"/>
              <a:t>Expanding industry</a:t>
            </a:r>
          </a:p>
          <a:p>
            <a:pPr lvl="2"/>
            <a:r>
              <a:rPr lang="en-US" dirty="0" smtClean="0"/>
              <a:t>As people with rising  income have more money to travel</a:t>
            </a:r>
          </a:p>
          <a:p>
            <a:r>
              <a:rPr lang="en-US" dirty="0" smtClean="0"/>
              <a:t>Medical and wellness tourism</a:t>
            </a:r>
          </a:p>
          <a:p>
            <a:pPr lvl="1"/>
            <a:r>
              <a:rPr lang="en-US" dirty="0" smtClean="0"/>
              <a:t>Lower costs:</a:t>
            </a:r>
          </a:p>
          <a:p>
            <a:pPr lvl="1"/>
            <a:r>
              <a:rPr lang="en-US" dirty="0" smtClean="0"/>
              <a:t>Due to arrangements (internet)</a:t>
            </a:r>
          </a:p>
          <a:p>
            <a:pPr lvl="1"/>
            <a:r>
              <a:rPr lang="en-US" dirty="0" smtClean="0"/>
              <a:t>Transport</a:t>
            </a:r>
            <a:endParaRPr lang="en-US" dirty="0"/>
          </a:p>
          <a:p>
            <a:r>
              <a:rPr lang="en-US" dirty="0" smtClean="0"/>
              <a:t>Internet based services</a:t>
            </a:r>
          </a:p>
          <a:p>
            <a:pPr lvl="1"/>
            <a:r>
              <a:rPr lang="en-US" dirty="0" smtClean="0"/>
              <a:t>Outsourcing, IT enable services, call centers, etc.</a:t>
            </a:r>
          </a:p>
          <a:p>
            <a:pPr lvl="1"/>
            <a:r>
              <a:rPr lang="en-US" dirty="0" smtClean="0"/>
              <a:t>Business process outsourcing (BPO) – old term</a:t>
            </a:r>
          </a:p>
          <a:p>
            <a:pPr lvl="1"/>
            <a:r>
              <a:rPr lang="en-US" dirty="0" smtClean="0"/>
              <a:t>Business process management (BPM) – new term</a:t>
            </a:r>
          </a:p>
          <a:p>
            <a:r>
              <a:rPr lang="en-US" dirty="0" smtClean="0"/>
              <a:t>Electronic based services</a:t>
            </a:r>
          </a:p>
          <a:p>
            <a:pPr lvl="1"/>
            <a:r>
              <a:rPr lang="en-US" dirty="0" smtClean="0"/>
              <a:t>Games, content, etc.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199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3717953"/>
              </p:ext>
            </p:extLst>
          </p:nvPr>
        </p:nvGraphicFramePr>
        <p:xfrm>
          <a:off x="365674" y="205954"/>
          <a:ext cx="8229600" cy="6411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9293"/>
                <a:gridCol w="2025507"/>
                <a:gridCol w="2057400"/>
              </a:tblGrid>
              <a:tr h="569368">
                <a:tc gridSpan="4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Sector share (%) of</a:t>
                      </a:r>
                      <a:r>
                        <a:rPr lang="en-US" sz="3200" baseline="0" dirty="0" smtClean="0"/>
                        <a:t> GDP</a:t>
                      </a:r>
                      <a:endParaRPr 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4165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Industry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Services</a:t>
                      </a:r>
                      <a:endParaRPr lang="en-US" dirty="0"/>
                    </a:p>
                  </a:txBody>
                  <a:tcPr/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U.S.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1.1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68.9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79.2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74.2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2.6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73.1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38.6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8.7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53.0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9.7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59.5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 gridSpan="4">
                  <a:txBody>
                    <a:bodyPr/>
                    <a:lstStyle/>
                    <a:p>
                      <a:r>
                        <a:rPr lang="en-US" dirty="0" smtClean="0"/>
                        <a:t>Source: World Bank, World Development Indicators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7373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6984040"/>
              </p:ext>
            </p:extLst>
          </p:nvPr>
        </p:nvGraphicFramePr>
        <p:xfrm>
          <a:off x="457200" y="457679"/>
          <a:ext cx="8229600" cy="6132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394"/>
                <a:gridCol w="4362206"/>
              </a:tblGrid>
              <a:tr h="90283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Services</a:t>
                      </a:r>
                      <a:r>
                        <a:rPr lang="en-US" sz="2800" baseline="0" dirty="0" smtClean="0"/>
                        <a:t> Sub-Sectors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Thailand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Electricity, gas and water supply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 estate, renting and business activities</a:t>
                      </a:r>
                      <a:endParaRPr lang="en-US" dirty="0"/>
                    </a:p>
                  </a:txBody>
                  <a:tcPr/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Construction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Public admin., defense and social security</a:t>
                      </a:r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Wholesale and retail trade, repair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Education</a:t>
                      </a:r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Hotels and restaurants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Health care and social work</a:t>
                      </a:r>
                      <a:endParaRPr lang="en-US" dirty="0"/>
                    </a:p>
                  </a:txBody>
                  <a:tcPr/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Transport, storage and communications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community</a:t>
                      </a:r>
                      <a:r>
                        <a:rPr lang="en-US" baseline="0" dirty="0" smtClean="0"/>
                        <a:t>, social and personal service activities</a:t>
                      </a:r>
                      <a:endParaRPr lang="en-US" dirty="0"/>
                    </a:p>
                  </a:txBody>
                  <a:tcPr/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intermediation</a:t>
                      </a:r>
                    </a:p>
                    <a:p>
                      <a:r>
                        <a:rPr lang="en-US" dirty="0" smtClean="0"/>
                        <a:t> (banking, etc.)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Private households</a:t>
                      </a:r>
                      <a:r>
                        <a:rPr lang="en-US" baseline="0" dirty="0" smtClean="0"/>
                        <a:t> with employed persons</a:t>
                      </a:r>
                      <a:endParaRPr lang="en-US" dirty="0"/>
                    </a:p>
                  </a:txBody>
                  <a:tcPr/>
                </a:tc>
              </a:tr>
              <a:tr h="515123">
                <a:tc gridSpan="2">
                  <a:txBody>
                    <a:bodyPr/>
                    <a:lstStyle/>
                    <a:p>
                      <a:r>
                        <a:rPr lang="en-US" i="1" dirty="0" smtClean="0"/>
                        <a:t>NESDB Concepts</a:t>
                      </a:r>
                      <a:endParaRPr lang="en-US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6709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for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industrial policy same or different?</a:t>
            </a:r>
          </a:p>
          <a:p>
            <a:pPr lvl="1"/>
            <a:r>
              <a:rPr lang="en-US" dirty="0" smtClean="0"/>
              <a:t> Relative to industry/manufacturing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Less about things, more about people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r>
              <a:rPr lang="en-US" dirty="0" smtClean="0"/>
              <a:t>Less focus on moving things</a:t>
            </a:r>
          </a:p>
          <a:p>
            <a:pPr lvl="2"/>
            <a:r>
              <a:rPr lang="en-US" dirty="0" smtClean="0"/>
              <a:t>More focus on moving people</a:t>
            </a:r>
          </a:p>
          <a:p>
            <a:pPr lvl="2"/>
            <a:r>
              <a:rPr lang="en-US" dirty="0" smtClean="0"/>
              <a:t>Transport for people, not goods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668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 and innovation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Is it less important in services?</a:t>
            </a:r>
          </a:p>
          <a:p>
            <a:pPr lvl="1"/>
            <a:r>
              <a:rPr lang="en-US" dirty="0" smtClean="0"/>
              <a:t>than manufacturing</a:t>
            </a:r>
          </a:p>
          <a:p>
            <a:endParaRPr lang="en-US" dirty="0"/>
          </a:p>
          <a:p>
            <a:r>
              <a:rPr lang="en-US" dirty="0" smtClean="0"/>
              <a:t>Depends </a:t>
            </a:r>
            <a:r>
              <a:rPr lang="en-US" dirty="0"/>
              <a:t>o</a:t>
            </a:r>
            <a:r>
              <a:rPr lang="en-US" dirty="0" smtClean="0"/>
              <a:t>n the service</a:t>
            </a:r>
          </a:p>
          <a:p>
            <a:pPr lvl="1"/>
            <a:r>
              <a:rPr lang="en-US" dirty="0" smtClean="0"/>
              <a:t>Hotels, restaurants?</a:t>
            </a:r>
          </a:p>
          <a:p>
            <a:pPr lvl="1"/>
            <a:r>
              <a:rPr lang="en-US" dirty="0" smtClean="0"/>
              <a:t>Education?</a:t>
            </a:r>
          </a:p>
          <a:p>
            <a:pPr lvl="1"/>
            <a:r>
              <a:rPr lang="en-US" dirty="0" smtClean="0"/>
              <a:t>Transport?</a:t>
            </a:r>
          </a:p>
          <a:p>
            <a:pPr lvl="1"/>
            <a:r>
              <a:rPr lang="en-US" dirty="0" smtClean="0"/>
              <a:t>Financial intermediation?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May involve use/innovation in ICTs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69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Hard and soft</a:t>
            </a:r>
          </a:p>
          <a:p>
            <a:endParaRPr lang="en-US" dirty="0"/>
          </a:p>
          <a:p>
            <a:r>
              <a:rPr lang="en-US" dirty="0" smtClean="0"/>
              <a:t>Visas and regulations</a:t>
            </a:r>
          </a:p>
          <a:p>
            <a:r>
              <a:rPr lang="en-US" dirty="0" smtClean="0"/>
              <a:t>Transport connections</a:t>
            </a:r>
          </a:p>
          <a:p>
            <a:r>
              <a:rPr lang="en-US" dirty="0" smtClean="0"/>
              <a:t>Telecommunications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435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Less in science and technology</a:t>
            </a:r>
          </a:p>
          <a:p>
            <a:pPr lvl="1"/>
            <a:r>
              <a:rPr lang="en-US" dirty="0" smtClean="0"/>
              <a:t>But still important</a:t>
            </a:r>
          </a:p>
          <a:p>
            <a:pPr lvl="1"/>
            <a:r>
              <a:rPr lang="en-US" dirty="0" smtClean="0"/>
              <a:t>Engineering services</a:t>
            </a:r>
          </a:p>
          <a:p>
            <a:r>
              <a:rPr lang="en-US" dirty="0" smtClean="0"/>
              <a:t>Less in manual and manual skilled activities</a:t>
            </a:r>
          </a:p>
          <a:p>
            <a:pPr lvl="1"/>
            <a:r>
              <a:rPr lang="en-US" dirty="0" smtClean="0"/>
              <a:t>More personal skills</a:t>
            </a:r>
          </a:p>
          <a:p>
            <a:pPr lvl="1"/>
            <a:r>
              <a:rPr lang="en-US" dirty="0" smtClean="0"/>
              <a:t>Thinking skills (banking, </a:t>
            </a:r>
            <a:r>
              <a:rPr lang="en-US" smtClean="0"/>
              <a:t>legal services)</a:t>
            </a:r>
            <a:endParaRPr lang="en-US" dirty="0" smtClean="0"/>
          </a:p>
          <a:p>
            <a:r>
              <a:rPr lang="en-US" dirty="0" smtClean="0"/>
              <a:t>More in human interactions</a:t>
            </a:r>
          </a:p>
          <a:p>
            <a:pPr lvl="1"/>
            <a:r>
              <a:rPr lang="en-US" dirty="0" smtClean="0"/>
              <a:t>Smiles, customer care</a:t>
            </a:r>
          </a:p>
          <a:p>
            <a:pPr lvl="1"/>
            <a:r>
              <a:rPr lang="en-US" dirty="0" smtClean="0"/>
              <a:t>Interpersonal communications</a:t>
            </a:r>
          </a:p>
          <a:p>
            <a:pPr lvl="1"/>
            <a:r>
              <a:rPr lang="en-US" dirty="0" smtClean="0"/>
              <a:t>Management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254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8562384"/>
              </p:ext>
            </p:extLst>
          </p:nvPr>
        </p:nvGraphicFramePr>
        <p:xfrm>
          <a:off x="537715" y="366141"/>
          <a:ext cx="8150802" cy="5949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0477621"/>
              </p:ext>
            </p:extLst>
          </p:nvPr>
        </p:nvGraphicFramePr>
        <p:xfrm>
          <a:off x="640681" y="3924578"/>
          <a:ext cx="8047835" cy="2700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13617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Hong Kong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share of GDP</a:t>
            </a:r>
          </a:p>
          <a:p>
            <a:pPr lvl="1"/>
            <a:r>
              <a:rPr lang="en-US" dirty="0" smtClean="0"/>
              <a:t>25% 	1980</a:t>
            </a:r>
          </a:p>
          <a:p>
            <a:pPr lvl="1"/>
            <a:r>
              <a:rPr lang="en-US" dirty="0" smtClean="0"/>
              <a:t>1.3% </a:t>
            </a:r>
            <a:r>
              <a:rPr lang="en-US" dirty="0"/>
              <a:t>	</a:t>
            </a:r>
            <a:r>
              <a:rPr lang="en-US" dirty="0" smtClean="0"/>
              <a:t>2014</a:t>
            </a:r>
          </a:p>
          <a:p>
            <a:r>
              <a:rPr lang="en-US" dirty="0" smtClean="0"/>
              <a:t>Manufacturing share of employment</a:t>
            </a:r>
          </a:p>
          <a:p>
            <a:pPr lvl="1"/>
            <a:r>
              <a:rPr lang="en-US" dirty="0" smtClean="0"/>
              <a:t>46%		1980</a:t>
            </a:r>
          </a:p>
          <a:p>
            <a:pPr lvl="1"/>
            <a:r>
              <a:rPr lang="en-US" dirty="0" smtClean="0"/>
              <a:t>4% </a:t>
            </a:r>
            <a:r>
              <a:rPr lang="en-US" dirty="0"/>
              <a:t>	</a:t>
            </a:r>
            <a:r>
              <a:rPr lang="en-US" dirty="0" smtClean="0"/>
              <a:t>	2014 </a:t>
            </a:r>
          </a:p>
          <a:p>
            <a:pPr lvl="1"/>
            <a:endParaRPr lang="en-US" dirty="0"/>
          </a:p>
          <a:p>
            <a:r>
              <a:rPr lang="en-US" dirty="0" smtClean="0"/>
              <a:t>Services account for over 90% of GDP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415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0164597"/>
              </p:ext>
            </p:extLst>
          </p:nvPr>
        </p:nvGraphicFramePr>
        <p:xfrm>
          <a:off x="1016079" y="732283"/>
          <a:ext cx="7095396" cy="5228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80154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07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</TotalTime>
  <Words>631</Words>
  <Application>Microsoft Macintosh PowerPoint</Application>
  <PresentationFormat>On-screen Show (4:3)</PresentationFormat>
  <Paragraphs>193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Lecture 12  Services</vt:lpstr>
      <vt:lpstr>Who said that?</vt:lpstr>
      <vt:lpstr>Industrialization</vt:lpstr>
      <vt:lpstr>Historically</vt:lpstr>
      <vt:lpstr>Why not services?</vt:lpstr>
      <vt:lpstr>Rise of Services</vt:lpstr>
      <vt:lpstr>PowerPoint Presentation</vt:lpstr>
      <vt:lpstr>PowerPoint Presentation</vt:lpstr>
      <vt:lpstr>Industrial policy for services</vt:lpstr>
      <vt:lpstr>Technology and innovation</vt:lpstr>
      <vt:lpstr>Infrastructure</vt:lpstr>
      <vt:lpstr>Human capital</vt:lpstr>
      <vt:lpstr>PowerPoint Presentation</vt:lpstr>
      <vt:lpstr> Hong Kong 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56</cp:revision>
  <cp:lastPrinted>2018-04-09T12:54:39Z</cp:lastPrinted>
  <dcterms:created xsi:type="dcterms:W3CDTF">2016-10-31T22:57:56Z</dcterms:created>
  <dcterms:modified xsi:type="dcterms:W3CDTF">2018-05-15T01:03:28Z</dcterms:modified>
</cp:coreProperties>
</file>