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60"/>
  </p:notesMasterIdLst>
  <p:sldIdLst>
    <p:sldId id="256" r:id="rId2"/>
    <p:sldId id="260" r:id="rId3"/>
    <p:sldId id="261" r:id="rId4"/>
    <p:sldId id="258" r:id="rId5"/>
    <p:sldId id="296" r:id="rId6"/>
    <p:sldId id="262" r:id="rId7"/>
    <p:sldId id="297" r:id="rId8"/>
    <p:sldId id="298" r:id="rId9"/>
    <p:sldId id="299" r:id="rId10"/>
    <p:sldId id="300" r:id="rId11"/>
    <p:sldId id="301" r:id="rId12"/>
    <p:sldId id="302" r:id="rId13"/>
    <p:sldId id="303" r:id="rId14"/>
    <p:sldId id="304" r:id="rId15"/>
    <p:sldId id="305" r:id="rId16"/>
    <p:sldId id="324" r:id="rId17"/>
    <p:sldId id="322" r:id="rId18"/>
    <p:sldId id="323" r:id="rId19"/>
    <p:sldId id="306" r:id="rId20"/>
    <p:sldId id="307" r:id="rId21"/>
    <p:sldId id="308" r:id="rId22"/>
    <p:sldId id="312" r:id="rId23"/>
    <p:sldId id="311" r:id="rId24"/>
    <p:sldId id="309" r:id="rId25"/>
    <p:sldId id="325" r:id="rId26"/>
    <p:sldId id="328" r:id="rId27"/>
    <p:sldId id="326" r:id="rId28"/>
    <p:sldId id="327" r:id="rId29"/>
    <p:sldId id="329" r:id="rId30"/>
    <p:sldId id="330" r:id="rId31"/>
    <p:sldId id="331" r:id="rId32"/>
    <p:sldId id="332" r:id="rId33"/>
    <p:sldId id="334" r:id="rId34"/>
    <p:sldId id="335" r:id="rId35"/>
    <p:sldId id="336" r:id="rId36"/>
    <p:sldId id="337" r:id="rId37"/>
    <p:sldId id="338" r:id="rId38"/>
    <p:sldId id="339" r:id="rId39"/>
    <p:sldId id="340" r:id="rId40"/>
    <p:sldId id="341" r:id="rId41"/>
    <p:sldId id="321" r:id="rId42"/>
    <p:sldId id="263" r:id="rId43"/>
    <p:sldId id="264" r:id="rId44"/>
    <p:sldId id="265" r:id="rId45"/>
    <p:sldId id="266" r:id="rId46"/>
    <p:sldId id="267" r:id="rId47"/>
    <p:sldId id="268" r:id="rId48"/>
    <p:sldId id="269" r:id="rId49"/>
    <p:sldId id="270" r:id="rId50"/>
    <p:sldId id="271" r:id="rId51"/>
    <p:sldId id="272" r:id="rId52"/>
    <p:sldId id="273" r:id="rId53"/>
    <p:sldId id="274" r:id="rId54"/>
    <p:sldId id="275" r:id="rId55"/>
    <p:sldId id="276" r:id="rId56"/>
    <p:sldId id="277" r:id="rId57"/>
    <p:sldId id="278" r:id="rId58"/>
    <p:sldId id="320"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2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08366533864542"/>
          <c:y val="8.1589958158995821E-2"/>
          <c:w val="0.68326693227091628"/>
          <c:h val="0.75523012552301261"/>
        </c:manualLayout>
      </c:layout>
      <c:barChart>
        <c:barDir val="col"/>
        <c:grouping val="clustered"/>
        <c:varyColors val="1"/>
        <c:ser>
          <c:idx val="0"/>
          <c:order val="0"/>
          <c:tx>
            <c:strRef>
              <c:f>Sheet1!$A$2</c:f>
              <c:strCache>
                <c:ptCount val="1"/>
                <c:pt idx="0">
                  <c:v>Savings</c:v>
                </c:pt>
              </c:strCache>
            </c:strRef>
          </c:tx>
          <c:invertIfNegative val="0"/>
          <c:dPt>
            <c:idx val="0"/>
            <c:invertIfNegative val="0"/>
            <c:bubble3D val="0"/>
            <c:spPr>
              <a:solidFill>
                <a:schemeClr val="accent1"/>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extLst>
              <c:ext xmlns:c16="http://schemas.microsoft.com/office/drawing/2014/chart" uri="{C3380CC4-5D6E-409C-BE32-E72D297353CC}">
                <c16:uniqueId val="{00000001-DAB3-4C53-9890-CA837B9BAFBE}"/>
              </c:ext>
            </c:extLst>
          </c:dPt>
          <c:dPt>
            <c:idx val="1"/>
            <c:invertIfNegative val="0"/>
            <c:bubble3D val="0"/>
            <c:spPr>
              <a:solidFill>
                <a:schemeClr val="accent2"/>
              </a:solidFill>
              <a:ln>
                <a:noFill/>
              </a:ln>
              <a:effectLst/>
              <a:scene3d>
                <a:camera prst="orthographicFront">
                  <a:rot lat="0" lon="0" rev="0"/>
                </a:camera>
                <a:lightRig rig="brightRoom" dir="tl">
                  <a:rot lat="0" lon="0" rev="1800000"/>
                </a:lightRig>
              </a:scene3d>
              <a:sp3d contourW="10160" prstMaterial="dkEdge">
                <a:bevelT w="38100" h="50800" prst="angle"/>
                <a:contourClr>
                  <a:scrgbClr r="0" g="0" b="0">
                    <a:shade val="40000"/>
                    <a:satMod val="150000"/>
                  </a:scrgbClr>
                </a:contourClr>
              </a:sp3d>
            </c:spPr>
            <c:extLst>
              <c:ext xmlns:c16="http://schemas.microsoft.com/office/drawing/2014/chart" uri="{C3380CC4-5D6E-409C-BE32-E72D297353CC}">
                <c16:uniqueId val="{00000003-DAB3-4C53-9890-CA837B9BAFBE}"/>
              </c:ext>
            </c:extLst>
          </c:dPt>
          <c:dLbls>
            <c:spPr>
              <a:noFill/>
              <a:ln>
                <a:noFill/>
              </a:ln>
              <a:effectLst/>
            </c:spPr>
            <c:txPr>
              <a:bodyPr rot="-270000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errBars>
            <c:errBarType val="minus"/>
            <c:errValType val="fixedVal"/>
            <c:noEndCap val="0"/>
            <c:val val="0"/>
            <c:spPr>
              <a:noFill/>
              <a:ln w="9525" cap="flat" cmpd="sng" algn="ctr">
                <a:solidFill>
                  <a:schemeClr val="lt1">
                    <a:lumMod val="95000"/>
                  </a:schemeClr>
                </a:solidFill>
                <a:round/>
              </a:ln>
              <a:effectLst/>
            </c:spPr>
          </c:errBars>
          <c:cat>
            <c:strRef>
              <c:f>Sheet1!$B$1:$C$1</c:f>
              <c:strCache>
                <c:ptCount val="2"/>
                <c:pt idx="0">
                  <c:v>Selma</c:v>
                </c:pt>
                <c:pt idx="1">
                  <c:v>Patty</c:v>
                </c:pt>
              </c:strCache>
            </c:strRef>
          </c:cat>
          <c:val>
            <c:numRef>
              <c:f>Sheet1!$B$2:$C$2</c:f>
              <c:numCache>
                <c:formatCode>"$"#,##0</c:formatCode>
                <c:ptCount val="2"/>
                <c:pt idx="0" formatCode="&quot;$&quot;#,##0_);[Red]\(&quot;$&quot;#,##0\)">
                  <c:v>198422</c:v>
                </c:pt>
                <c:pt idx="1">
                  <c:v>146212</c:v>
                </c:pt>
              </c:numCache>
            </c:numRef>
          </c:val>
          <c:extLst>
            <c:ext xmlns:c16="http://schemas.microsoft.com/office/drawing/2014/chart" uri="{C3380CC4-5D6E-409C-BE32-E72D297353CC}">
              <c16:uniqueId val="{00000004-DAB3-4C53-9890-CA837B9BAFBE}"/>
            </c:ext>
          </c:extLst>
        </c:ser>
        <c:dLbls>
          <c:dLblPos val="inEnd"/>
          <c:showLegendKey val="0"/>
          <c:showVal val="1"/>
          <c:showCatName val="0"/>
          <c:showSerName val="0"/>
          <c:showPercent val="0"/>
          <c:showBubbleSize val="0"/>
        </c:dLbls>
        <c:gapWidth val="100"/>
        <c:overlap val="-24"/>
        <c:axId val="-49742832"/>
        <c:axId val="-49742288"/>
      </c:barChart>
      <c:catAx>
        <c:axId val="-49742832"/>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en-US"/>
          </a:p>
        </c:txPr>
        <c:crossAx val="-49742288"/>
        <c:crosses val="autoZero"/>
        <c:auto val="1"/>
        <c:lblAlgn val="ctr"/>
        <c:lblOffset val="100"/>
        <c:tickLblSkip val="1"/>
        <c:tickMarkSkip val="1"/>
        <c:noMultiLvlLbl val="0"/>
      </c:catAx>
      <c:valAx>
        <c:axId val="-49742288"/>
        <c:scaling>
          <c:orientation val="minMax"/>
          <c:max val="200000"/>
        </c:scaling>
        <c:delete val="0"/>
        <c:axPos val="l"/>
        <c:majorGridlines>
          <c:spPr>
            <a:ln w="9525" cap="flat" cmpd="sng" algn="ctr">
              <a:solidFill>
                <a:schemeClr val="lt1">
                  <a:lumMod val="95000"/>
                  <a:alpha val="10000"/>
                </a:schemeClr>
              </a:solidFill>
              <a:round/>
            </a:ln>
            <a:effectLst/>
          </c:spPr>
        </c:majorGridlines>
        <c:numFmt formatCode="&quot;$&quot;#,##0_);[Red]\(&quot;$&quot;#,##0\)"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ln>
                  <a:solidFill>
                    <a:sysClr val="windowText" lastClr="000000"/>
                  </a:solidFill>
                </a:ln>
                <a:solidFill>
                  <a:schemeClr val="lt1">
                    <a:lumMod val="85000"/>
                  </a:schemeClr>
                </a:solidFill>
                <a:latin typeface="+mn-lt"/>
                <a:ea typeface="+mn-ea"/>
                <a:cs typeface="+mn-cs"/>
              </a:defRPr>
            </a:pPr>
            <a:endParaRPr lang="en-US"/>
          </a:p>
        </c:txPr>
        <c:crossAx val="-49742832"/>
        <c:crosses val="autoZero"/>
        <c:crossBetween val="between"/>
        <c:majorUnit val="50000"/>
        <c:minorUnit val="10000"/>
      </c:valAx>
      <c:spPr>
        <a:noFill/>
        <a:ln>
          <a:noFill/>
        </a:ln>
        <a:effectLst/>
      </c:spPr>
    </c:plotArea>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ln>
            <a:solidFill>
              <a:sysClr val="windowText" lastClr="000000"/>
            </a:solidFill>
          </a:ln>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01-01-18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112567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996FA825-C154-4533-93CA-AFB320BC768B}"/>
              </a:ext>
            </a:extLst>
          </p:cNvPr>
          <p:cNvSpPr>
            <a:spLocks noGrp="1" noRot="1" noChangeAspect="1" noTextEdit="1"/>
          </p:cNvSpPr>
          <p:nvPr>
            <p:ph type="sldImg"/>
          </p:nvPr>
        </p:nvSpPr>
        <p:spPr>
          <a:ln/>
        </p:spPr>
      </p:sp>
      <p:sp>
        <p:nvSpPr>
          <p:cNvPr id="56323" name="Notes Placeholder 2">
            <a:extLst>
              <a:ext uri="{FF2B5EF4-FFF2-40B4-BE49-F238E27FC236}">
                <a16:creationId xmlns:a16="http://schemas.microsoft.com/office/drawing/2014/main" id="{35D5416E-18E4-4B50-8D8D-395C3E97ED9C}"/>
              </a:ext>
            </a:extLst>
          </p:cNvPr>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en-US" altLang="en-US">
              <a:ea typeface="ヒラギノ角ゴ Pro W3" pitchFamily="112" charset="-128"/>
            </a:endParaRPr>
          </a:p>
        </p:txBody>
      </p:sp>
      <p:sp>
        <p:nvSpPr>
          <p:cNvPr id="56324" name="Slide Number Placeholder 3">
            <a:extLst>
              <a:ext uri="{FF2B5EF4-FFF2-40B4-BE49-F238E27FC236}">
                <a16:creationId xmlns:a16="http://schemas.microsoft.com/office/drawing/2014/main" id="{85AF1F39-0202-4B57-A267-259497854A41}"/>
              </a:ext>
            </a:extLst>
          </p:cNvPr>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7100">
              <a:defRPr sz="2400">
                <a:solidFill>
                  <a:schemeClr val="tx1"/>
                </a:solidFill>
                <a:latin typeface="Arial" panose="020B0604020202020204" pitchFamily="34" charset="0"/>
                <a:ea typeface="ヒラギノ角ゴ Pro W3" pitchFamily="112" charset="-128"/>
              </a:defRPr>
            </a:lvl1pPr>
            <a:lvl2pPr marL="37931725" indent="-37474525" defTabSz="927100">
              <a:defRPr sz="2400">
                <a:solidFill>
                  <a:schemeClr val="tx1"/>
                </a:solidFill>
                <a:latin typeface="Arial" panose="020B0604020202020204" pitchFamily="34" charset="0"/>
                <a:ea typeface="ヒラギノ角ゴ Pro W3" pitchFamily="112" charset="-128"/>
              </a:defRPr>
            </a:lvl2pPr>
            <a:lvl3pPr>
              <a:defRPr sz="2400">
                <a:solidFill>
                  <a:schemeClr val="tx1"/>
                </a:solidFill>
                <a:latin typeface="Arial" panose="020B0604020202020204" pitchFamily="34" charset="0"/>
                <a:ea typeface="ヒラギノ角ゴ Pro W3" pitchFamily="112" charset="-128"/>
              </a:defRPr>
            </a:lvl3pPr>
            <a:lvl4pPr>
              <a:defRPr sz="2400">
                <a:solidFill>
                  <a:schemeClr val="tx1"/>
                </a:solidFill>
                <a:latin typeface="Arial" panose="020B0604020202020204" pitchFamily="34" charset="0"/>
                <a:ea typeface="ヒラギノ角ゴ Pro W3" pitchFamily="112" charset="-128"/>
              </a:defRPr>
            </a:lvl4pPr>
            <a:lvl5pPr>
              <a:defRPr sz="2400">
                <a:solidFill>
                  <a:schemeClr val="tx1"/>
                </a:solidFill>
                <a:latin typeface="Arial" panose="020B0604020202020204" pitchFamily="34" charset="0"/>
                <a:ea typeface="ヒラギノ角ゴ Pro W3" pitchFamily="112"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12"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12"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12"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12" charset="-128"/>
              </a:defRPr>
            </a:lvl9pPr>
          </a:lstStyle>
          <a:p>
            <a:fld id="{DF2AAD3A-B555-425F-812A-2E17399E8D9E}" type="slidenum">
              <a:rPr lang="en-US" altLang="en-US" sz="1200">
                <a:latin typeface="Times New Roman" panose="02020603050405020304" pitchFamily="18" charset="0"/>
              </a:rPr>
              <a:pPr/>
              <a:t>32</a:t>
            </a:fld>
            <a:endParaRPr lang="en-US" altLang="en-US" sz="1200">
              <a:latin typeface="Times New Roman" panose="02020603050405020304" pitchFamily="18" charset="0"/>
            </a:endParaRPr>
          </a:p>
        </p:txBody>
      </p:sp>
    </p:spTree>
    <p:extLst>
      <p:ext uri="{BB962C8B-B14F-4D97-AF65-F5344CB8AC3E}">
        <p14:creationId xmlns:p14="http://schemas.microsoft.com/office/powerpoint/2010/main" val="880733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noChangeAspect="1" noChangeArrowheads="1" noTextEdit="1"/>
          </p:cNvSpPr>
          <p:nvPr>
            <p:ph type="sldImg"/>
          </p:nvPr>
        </p:nvSpPr>
        <p:spPr>
          <a:xfrm>
            <a:off x="1150938" y="692150"/>
            <a:ext cx="4556125" cy="3416300"/>
          </a:xfrm>
          <a:ln cap="flat"/>
        </p:spPr>
      </p:sp>
      <p:sp>
        <p:nvSpPr>
          <p:cNvPr id="51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61830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726132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0025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0503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6725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67730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55787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4808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03332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618116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616252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dirty="0"/>
          </a:p>
        </p:txBody>
      </p:sp>
    </p:spTree>
    <p:extLst>
      <p:ext uri="{BB962C8B-B14F-4D97-AF65-F5344CB8AC3E}">
        <p14:creationId xmlns:p14="http://schemas.microsoft.com/office/powerpoint/2010/main" val="322707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9543048-DFFD-4F41-91D4-BB32458260C8}" type="datetime1">
              <a:rPr lang="en-US" smtClean="0"/>
              <a:t>01-01-18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F1C4FD3-6ECB-44F1-85F2-D71EFEB65619}" type="datetime1">
              <a:rPr lang="en-US" smtClean="0"/>
              <a:t>01-01-18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7CF32B-05AB-4D7D-B678-43EE6831FDD4}" type="datetime1">
              <a:rPr lang="en-US" smtClean="0"/>
              <a:t>01-01-18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B26CEB4-06B4-4409-9925-5703085793D0}" type="datetime1">
              <a:rPr lang="en-US" smtClean="0"/>
              <a:t>01-01-18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7C24DEB-F7AD-408C-9C16-E204C1C3DD48}" type="datetime1">
              <a:rPr lang="en-US" smtClean="0"/>
              <a:t>01-01-18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ECB106E-FBFE-4226-A873-FA4B19179463}" type="datetime1">
              <a:rPr lang="en-US" smtClean="0"/>
              <a:t>01-01-18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2EFC14-3C20-429E-B370-80FF9A80952B}" type="datetime1">
              <a:rPr lang="en-US" smtClean="0"/>
              <a:t>01-01-18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12891F-4A1E-4AEB-B536-11A649ACB0ED}" type="datetime1">
              <a:rPr lang="en-US" smtClean="0"/>
              <a:t>01-01-18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5011791-5F7E-4384-95D5-1743A189FF9B}" type="datetime1">
              <a:rPr lang="en-US" smtClean="0"/>
              <a:t>01-01-18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518523-3142-4376-AF1C-74D19099355D}" type="datetime1">
              <a:rPr lang="en-US" smtClean="0"/>
              <a:t>01-01-18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FF5B00-DD14-4725-A9AF-9819CFEC9A4C}" type="datetime1">
              <a:rPr lang="en-US" smtClean="0"/>
              <a:t>01-01-18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5299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65185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AndTx">
  <p:cSld name="Title, Ch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Chart Placeholder 2"/>
          <p:cNvSpPr>
            <a:spLocks noGrp="1"/>
          </p:cNvSpPr>
          <p:nvPr>
            <p:ph type="ch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344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591CC271-9846-44EC-9BEE-BBFC8343F780}" type="datetime1">
              <a:rPr lang="en-US" smtClean="0"/>
              <a:t>01-01-18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Textbook</a:t>
            </a:r>
          </a:p>
        </p:txBody>
      </p:sp>
      <p:sp>
        <p:nvSpPr>
          <p:cNvPr id="3" name="Content Placeholder 2"/>
          <p:cNvSpPr>
            <a:spLocks noGrp="1"/>
          </p:cNvSpPr>
          <p:nvPr>
            <p:ph idx="1"/>
          </p:nvPr>
        </p:nvSpPr>
        <p:spPr>
          <a:xfrm>
            <a:off x="4038600" y="1676400"/>
            <a:ext cx="4648200" cy="4449763"/>
          </a:xfrm>
        </p:spPr>
        <p:txBody>
          <a:bodyPr/>
          <a:lstStyle/>
          <a:p>
            <a:r>
              <a:rPr lang="en-US" dirty="0"/>
              <a:t>Personal Finance, 11</a:t>
            </a:r>
            <a:r>
              <a:rPr lang="en-US" baseline="30000" dirty="0"/>
              <a:t>th</a:t>
            </a:r>
            <a:r>
              <a:rPr lang="en-US" dirty="0"/>
              <a:t> Edition by Kapoor, </a:t>
            </a:r>
            <a:r>
              <a:rPr lang="en-US" dirty="0" err="1"/>
              <a:t>Dlabay</a:t>
            </a:r>
            <a:r>
              <a:rPr lang="en-US" dirty="0"/>
              <a:t> and Hughes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3106424" cy="3995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8156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Grading</a:t>
            </a:r>
          </a:p>
        </p:txBody>
      </p:sp>
      <p:sp>
        <p:nvSpPr>
          <p:cNvPr id="3" name="Content Placeholder 2"/>
          <p:cNvSpPr>
            <a:spLocks noGrp="1"/>
          </p:cNvSpPr>
          <p:nvPr>
            <p:ph idx="1"/>
          </p:nvPr>
        </p:nvSpPr>
        <p:spPr/>
        <p:txBody>
          <a:bodyPr>
            <a:normAutofit/>
          </a:bodyPr>
          <a:lstStyle/>
          <a:p>
            <a:r>
              <a:rPr lang="en-US" b="1" dirty="0"/>
              <a:t>Class Participation and Quizzes 			15%</a:t>
            </a:r>
          </a:p>
          <a:p>
            <a:pPr lvl="1"/>
            <a:r>
              <a:rPr lang="en-US" dirty="0"/>
              <a:t>Active Class participation</a:t>
            </a:r>
          </a:p>
          <a:p>
            <a:pPr lvl="2"/>
            <a:r>
              <a:rPr lang="en-US" dirty="0"/>
              <a:t>If I call your name and you are not in the class, points will be deducted.</a:t>
            </a:r>
          </a:p>
          <a:p>
            <a:pPr lvl="2"/>
            <a:r>
              <a:rPr lang="en-US" dirty="0"/>
              <a:t>Encourage to ask questions during the class</a:t>
            </a:r>
          </a:p>
          <a:p>
            <a:pPr lvl="1"/>
            <a:r>
              <a:rPr lang="en-US" dirty="0"/>
              <a:t>Scheduled and Unscheduled quizzes</a:t>
            </a:r>
          </a:p>
          <a:p>
            <a:r>
              <a:rPr lang="en-US" b="1" dirty="0"/>
              <a:t>Individual Assignments				20%</a:t>
            </a:r>
          </a:p>
          <a:p>
            <a:pPr lvl="1"/>
            <a:r>
              <a:rPr lang="en-US" dirty="0"/>
              <a:t>Hand in the assignments to the office/in class on a timely manner</a:t>
            </a:r>
          </a:p>
          <a:p>
            <a:r>
              <a:rPr lang="en-US" b="1" dirty="0"/>
              <a:t>Group Assignments					30%</a:t>
            </a:r>
          </a:p>
          <a:p>
            <a:pPr lvl="1"/>
            <a:r>
              <a:rPr lang="en-US" dirty="0"/>
              <a:t>Group Activities in class</a:t>
            </a:r>
          </a:p>
          <a:p>
            <a:pPr lvl="1"/>
            <a:r>
              <a:rPr lang="en-US" dirty="0"/>
              <a:t>Case study for presentation</a:t>
            </a:r>
          </a:p>
          <a:p>
            <a:r>
              <a:rPr lang="en-US" b="1" dirty="0"/>
              <a:t>Final Exam						35%</a:t>
            </a:r>
          </a:p>
          <a:p>
            <a:pPr lvl="1"/>
            <a:r>
              <a:rPr lang="en-US" dirty="0"/>
              <a:t>Covers </a:t>
            </a:r>
            <a:r>
              <a:rPr lang="en-US" b="1" u="sng" dirty="0"/>
              <a:t>ALL</a:t>
            </a:r>
            <a:r>
              <a:rPr lang="en-US" dirty="0"/>
              <a:t> Materials including presentations and class discussion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780214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Finance</a:t>
            </a:r>
          </a:p>
        </p:txBody>
      </p:sp>
      <p:sp>
        <p:nvSpPr>
          <p:cNvPr id="3" name="Content Placeholder 2"/>
          <p:cNvSpPr>
            <a:spLocks noGrp="1"/>
          </p:cNvSpPr>
          <p:nvPr>
            <p:ph idx="1"/>
          </p:nvPr>
        </p:nvSpPr>
        <p:spPr/>
        <p:txBody>
          <a:bodyPr/>
          <a:lstStyle/>
          <a:p>
            <a:r>
              <a:rPr lang="en-US" dirty="0"/>
              <a:t>Personal Finance</a:t>
            </a:r>
          </a:p>
          <a:p>
            <a:pPr lvl="1"/>
            <a:r>
              <a:rPr lang="en-US" dirty="0"/>
              <a:t>What is it?</a:t>
            </a:r>
          </a:p>
          <a:p>
            <a:r>
              <a:rPr lang="en-US" dirty="0"/>
              <a:t>What can you expect from this course?</a:t>
            </a:r>
          </a:p>
          <a:p>
            <a:r>
              <a:rPr lang="en-US" dirty="0"/>
              <a:t>What do I expect from you?</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589814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Finance</a:t>
            </a:r>
          </a:p>
        </p:txBody>
      </p:sp>
      <p:sp>
        <p:nvSpPr>
          <p:cNvPr id="3" name="Content Placeholder 2"/>
          <p:cNvSpPr>
            <a:spLocks noGrp="1"/>
          </p:cNvSpPr>
          <p:nvPr>
            <p:ph idx="1"/>
          </p:nvPr>
        </p:nvSpPr>
        <p:spPr/>
        <p:txBody>
          <a:bodyPr/>
          <a:lstStyle/>
          <a:p>
            <a:pPr marL="114300" indent="0">
              <a:buNone/>
            </a:pPr>
            <a:endParaRPr lang="en-US" dirty="0"/>
          </a:p>
          <a:p>
            <a:pPr marL="114300" indent="0">
              <a:buNone/>
            </a:pPr>
            <a:endParaRPr lang="en-US" dirty="0"/>
          </a:p>
          <a:p>
            <a:pPr marL="114300" indent="0">
              <a:buNone/>
            </a:pPr>
            <a:endParaRPr lang="en-US" dirty="0"/>
          </a:p>
          <a:p>
            <a:pPr marL="114300" indent="0">
              <a:buNone/>
            </a:pPr>
            <a:r>
              <a:rPr lang="en-US" dirty="0"/>
              <a:t>Throughout life, our needs usually can be satisfied with the intelligent use of financial resources. Financial planning involves deciding how to obtain, protect, and use those resources.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3209910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Financial Planning</a:t>
            </a:r>
          </a:p>
        </p:txBody>
      </p:sp>
      <p:sp>
        <p:nvSpPr>
          <p:cNvPr id="3" name="Content Placeholder 2"/>
          <p:cNvSpPr>
            <a:spLocks noGrp="1"/>
          </p:cNvSpPr>
          <p:nvPr>
            <p:ph idx="1"/>
          </p:nvPr>
        </p:nvSpPr>
        <p:spPr/>
        <p:txBody>
          <a:bodyPr>
            <a:normAutofit fontScale="92500" lnSpcReduction="10000"/>
          </a:bodyPr>
          <a:lstStyle/>
          <a:p>
            <a:r>
              <a:rPr lang="en-US" b="1" dirty="0"/>
              <a:t>Personal financial planning </a:t>
            </a:r>
            <a:r>
              <a:rPr lang="en-US" dirty="0"/>
              <a:t>is the process of managing your money to achieve personal economic satisfaction.</a:t>
            </a:r>
          </a:p>
          <a:p>
            <a:r>
              <a:rPr lang="en-US" dirty="0"/>
              <a:t>A comprehensive financial plan can enhance the quality of your life and increase your satisfaction by reducing uncertainty about your future needs and resources. </a:t>
            </a:r>
          </a:p>
          <a:p>
            <a:endParaRPr lang="en-US" dirty="0"/>
          </a:p>
          <a:p>
            <a:pPr marL="114300" indent="0">
              <a:buNone/>
            </a:pPr>
            <a:r>
              <a:rPr lang="en-US" dirty="0"/>
              <a:t>• Increased effectiveness in obtaining, using, and protecting your financial resources throughout your lifetime.</a:t>
            </a:r>
          </a:p>
          <a:p>
            <a:pPr marL="114300" indent="0">
              <a:buNone/>
            </a:pPr>
            <a:r>
              <a:rPr lang="en-US" dirty="0"/>
              <a:t>• Increased control of your financial affairs by avoiding excessive debt, bankruptcy, and dependence on others for economic security.</a:t>
            </a:r>
          </a:p>
          <a:p>
            <a:pPr marL="114300" indent="0">
              <a:buNone/>
            </a:pPr>
            <a:r>
              <a:rPr lang="en-US" dirty="0"/>
              <a:t>• Improved personal relationships resulting from well-planned and effectively communicated financial decisions.</a:t>
            </a:r>
          </a:p>
          <a:p>
            <a:pPr marL="114300" indent="0">
              <a:buNone/>
            </a:pPr>
            <a:r>
              <a:rPr lang="en-US" dirty="0"/>
              <a:t>• A sense of freedom from financial worries obtained by looking to the future, anticipating expenses, and achieving your personal economic goals.</a:t>
            </a:r>
          </a:p>
          <a:p>
            <a:endParaRPr lang="en-US" b="1"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18937756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Financial Planning Process</a:t>
            </a:r>
          </a:p>
        </p:txBody>
      </p:sp>
      <p:sp>
        <p:nvSpPr>
          <p:cNvPr id="3" name="Content Placeholder 2"/>
          <p:cNvSpPr>
            <a:spLocks noGrp="1"/>
          </p:cNvSpPr>
          <p:nvPr>
            <p:ph idx="1"/>
          </p:nvPr>
        </p:nvSpPr>
        <p:spPr/>
        <p:txBody>
          <a:bodyPr/>
          <a:lstStyle/>
          <a:p>
            <a:r>
              <a:rPr lang="en-US" dirty="0"/>
              <a:t>Step 1. Determine Current Financial Position</a:t>
            </a:r>
          </a:p>
          <a:p>
            <a:r>
              <a:rPr lang="en-US" dirty="0"/>
              <a:t>Step 2. Develop Your Financial Goals</a:t>
            </a:r>
          </a:p>
          <a:p>
            <a:r>
              <a:rPr lang="en-US" dirty="0"/>
              <a:t>Step 3. Identify Alternative Courses of Action</a:t>
            </a:r>
          </a:p>
          <a:p>
            <a:r>
              <a:rPr lang="en-US" dirty="0"/>
              <a:t>Step 4. Evaluate Your Alternatives</a:t>
            </a:r>
          </a:p>
          <a:p>
            <a:r>
              <a:rPr lang="en-US" dirty="0"/>
              <a:t>Step 5. Create and Implement your Financial Action Plan</a:t>
            </a:r>
          </a:p>
          <a:p>
            <a:r>
              <a:rPr lang="en-US" dirty="0"/>
              <a:t>Step 6. Review and Revise your Financial Plan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3746669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Situation </a:t>
            </a:r>
            <a:br>
              <a:rPr lang="en-US" dirty="0"/>
            </a:br>
            <a:endParaRPr lang="en-US" dirty="0"/>
          </a:p>
        </p:txBody>
      </p:sp>
      <p:sp>
        <p:nvSpPr>
          <p:cNvPr id="3" name="Content Placeholder 2"/>
          <p:cNvSpPr>
            <a:spLocks noGrp="1"/>
          </p:cNvSpPr>
          <p:nvPr>
            <p:ph idx="1"/>
          </p:nvPr>
        </p:nvSpPr>
        <p:spPr/>
        <p:txBody>
          <a:bodyPr/>
          <a:lstStyle/>
          <a:p>
            <a:r>
              <a:rPr lang="en-US" dirty="0"/>
              <a:t>Jane Smith is a college senior who is majoring in marketing. She has realized she is near graduation and needs to make several decisions about her future. She wants to be financially secure and understands she needs to plan for her financial future.</a:t>
            </a:r>
          </a:p>
          <a:p>
            <a:endParaRPr lang="en-US" dirty="0"/>
          </a:p>
          <a:p>
            <a:r>
              <a:rPr lang="en-US" dirty="0"/>
              <a:t>She wants to use the financial planning process to ensure she will make better financial decisions.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545714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1. Determine Current Financial Position</a:t>
            </a:r>
          </a:p>
        </p:txBody>
      </p:sp>
      <p:sp>
        <p:nvSpPr>
          <p:cNvPr id="3" name="Content Placeholder 2"/>
          <p:cNvSpPr>
            <a:spLocks noGrp="1"/>
          </p:cNvSpPr>
          <p:nvPr>
            <p:ph idx="1"/>
          </p:nvPr>
        </p:nvSpPr>
        <p:spPr/>
        <p:txBody>
          <a:bodyPr/>
          <a:lstStyle/>
          <a:p>
            <a:r>
              <a:rPr lang="en-US" dirty="0"/>
              <a:t>Jane has the following:</a:t>
            </a:r>
          </a:p>
          <a:p>
            <a:pPr lvl="1"/>
            <a:r>
              <a:rPr lang="en-US" dirty="0"/>
              <a:t>$6,000 in student loans and $2,500 in credit card debt</a:t>
            </a:r>
          </a:p>
          <a:p>
            <a:pPr lvl="1"/>
            <a:r>
              <a:rPr lang="en-US" dirty="0"/>
              <a:t>A savings account with $1,000 in it and a checking (current) account with $300 in it.</a:t>
            </a:r>
          </a:p>
          <a:p>
            <a:pPr lvl="1"/>
            <a:r>
              <a:rPr lang="en-US" dirty="0"/>
              <a:t>A part time job with a local department store where she earns about $750 per month. She also receives money from her parents to help with rent and other necessities of $500.</a:t>
            </a:r>
          </a:p>
          <a:p>
            <a:pPr lvl="1"/>
            <a:r>
              <a:rPr lang="en-US" dirty="0"/>
              <a:t>Her expenditures each month total $1,300 for rent, food, clothing, and other items.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27237395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2. Develop Your Financial Goals</a:t>
            </a:r>
          </a:p>
        </p:txBody>
      </p:sp>
      <p:sp>
        <p:nvSpPr>
          <p:cNvPr id="3" name="Content Placeholder 2"/>
          <p:cNvSpPr>
            <a:spLocks noGrp="1"/>
          </p:cNvSpPr>
          <p:nvPr>
            <p:ph idx="1"/>
          </p:nvPr>
        </p:nvSpPr>
        <p:spPr/>
        <p:txBody>
          <a:bodyPr/>
          <a:lstStyle/>
          <a:p>
            <a:r>
              <a:rPr lang="en-US" dirty="0"/>
              <a:t>Jane needs a new suit to use for interviews.</a:t>
            </a:r>
          </a:p>
          <a:p>
            <a:r>
              <a:rPr lang="en-US" dirty="0"/>
              <a:t>Jane wants to reduce her expenditures so that she can build up her savings account.</a:t>
            </a:r>
          </a:p>
          <a:p>
            <a:r>
              <a:rPr lang="en-US" dirty="0"/>
              <a:t>Jane wants to work to pay off her student loan and reduce her credit card debt.</a:t>
            </a:r>
          </a:p>
          <a:p>
            <a:r>
              <a:rPr lang="en-US" dirty="0"/>
              <a:t>Jane expects to purchase a car in one year’s time.</a:t>
            </a:r>
          </a:p>
          <a:p>
            <a:r>
              <a:rPr lang="en-US" dirty="0"/>
              <a:t>Jane wants a job with a large marketing company after she graduates.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670827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3. Identify Alternative Courses of Action</a:t>
            </a:r>
          </a:p>
        </p:txBody>
      </p:sp>
      <p:sp>
        <p:nvSpPr>
          <p:cNvPr id="3" name="Content Placeholder 2"/>
          <p:cNvSpPr>
            <a:spLocks noGrp="1"/>
          </p:cNvSpPr>
          <p:nvPr>
            <p:ph idx="1"/>
          </p:nvPr>
        </p:nvSpPr>
        <p:spPr/>
        <p:txBody>
          <a:bodyPr/>
          <a:lstStyle/>
          <a:p>
            <a:r>
              <a:rPr lang="en-US" dirty="0"/>
              <a:t>Jane could use her credit card or money from her savings account to purchase the suit.</a:t>
            </a:r>
          </a:p>
          <a:p>
            <a:r>
              <a:rPr lang="en-US" dirty="0"/>
              <a:t>Jane could use her employee discount, shop at the local mall, or go to the outlet mall.</a:t>
            </a:r>
          </a:p>
          <a:p>
            <a:r>
              <a:rPr lang="en-US" dirty="0"/>
              <a:t>Jane could fully explore the clothes in her closet to see if she already has a suitable outfit to wear for interviews.</a:t>
            </a:r>
          </a:p>
          <a:p>
            <a:r>
              <a:rPr lang="en-US" dirty="0"/>
              <a:t>Jane could borrow a suit from a friend or relative.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1386073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4. Evaluate Your Alternatives</a:t>
            </a:r>
          </a:p>
        </p:txBody>
      </p:sp>
      <p:sp>
        <p:nvSpPr>
          <p:cNvPr id="3" name="Content Placeholder 2"/>
          <p:cNvSpPr>
            <a:spLocks noGrp="1"/>
          </p:cNvSpPr>
          <p:nvPr>
            <p:ph idx="1"/>
          </p:nvPr>
        </p:nvSpPr>
        <p:spPr/>
        <p:txBody>
          <a:bodyPr/>
          <a:lstStyle/>
          <a:p>
            <a:r>
              <a:rPr lang="en-US" dirty="0"/>
              <a:t>A new suit will help Jane look her best in interviews.</a:t>
            </a:r>
          </a:p>
          <a:p>
            <a:r>
              <a:rPr lang="en-US" dirty="0"/>
              <a:t>A new suit will make it harder for Jane to reduce expenditures and credit card debt and build her savings account.</a:t>
            </a:r>
          </a:p>
          <a:p>
            <a:r>
              <a:rPr lang="en-US" dirty="0"/>
              <a:t>It may take considerable time to find an appropriate suit.</a:t>
            </a:r>
          </a:p>
          <a:p>
            <a:r>
              <a:rPr lang="en-US" dirty="0"/>
              <a:t>Jane has been shopping with her employee discount and may already have a professional suit.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625536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Step 5. Create and Implement your Financial Action Plan</a:t>
            </a:r>
          </a:p>
        </p:txBody>
      </p:sp>
      <p:sp>
        <p:nvSpPr>
          <p:cNvPr id="3" name="Content Placeholder 2"/>
          <p:cNvSpPr>
            <a:spLocks noGrp="1"/>
          </p:cNvSpPr>
          <p:nvPr>
            <p:ph idx="1"/>
          </p:nvPr>
        </p:nvSpPr>
        <p:spPr/>
        <p:txBody>
          <a:bodyPr/>
          <a:lstStyle/>
          <a:p>
            <a:r>
              <a:rPr lang="en-US" dirty="0"/>
              <a:t>Jane has decided to see if she has something suitable in her closet for her interviews.</a:t>
            </a:r>
          </a:p>
          <a:p>
            <a:r>
              <a:rPr lang="en-US" dirty="0"/>
              <a:t>She is determined to decrease her spending by 10%. She is going to evaluate her spending patterns to determine the best way to decrease her spending.</a:t>
            </a:r>
          </a:p>
          <a:p>
            <a:r>
              <a:rPr lang="en-US" dirty="0"/>
              <a:t>This will allow her to save %70 per month.</a:t>
            </a:r>
          </a:p>
          <a:p>
            <a:r>
              <a:rPr lang="en-US" dirty="0"/>
              <a:t>She plans to use this to reduce her credit card debt.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076397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620000" cy="1143000"/>
          </a:xfrm>
        </p:spPr>
        <p:txBody>
          <a:bodyPr/>
          <a:lstStyle/>
          <a:p>
            <a:r>
              <a:rPr lang="en-US" dirty="0"/>
              <a:t>Step 6. Review and Revise your Financial Plan</a:t>
            </a:r>
            <a:br>
              <a:rPr lang="en-US" dirty="0"/>
            </a:br>
            <a:endParaRPr lang="en-US" dirty="0"/>
          </a:p>
        </p:txBody>
      </p:sp>
      <p:sp>
        <p:nvSpPr>
          <p:cNvPr id="3" name="Content Placeholder 2"/>
          <p:cNvSpPr>
            <a:spLocks noGrp="1"/>
          </p:cNvSpPr>
          <p:nvPr>
            <p:ph idx="1"/>
          </p:nvPr>
        </p:nvSpPr>
        <p:spPr/>
        <p:txBody>
          <a:bodyPr/>
          <a:lstStyle/>
          <a:p>
            <a:r>
              <a:rPr lang="en-US" dirty="0"/>
              <a:t>Jane has been successful in reducing her credit card debt.</a:t>
            </a:r>
          </a:p>
          <a:p>
            <a:r>
              <a:rPr lang="en-US" dirty="0"/>
              <a:t>Jane is now six months closer to the time where she needs to pay for the car.</a:t>
            </a:r>
          </a:p>
          <a:p>
            <a:r>
              <a:rPr lang="en-US" dirty="0"/>
              <a:t>She realizes that she needs an entire professional wardrobe for her new job.</a:t>
            </a:r>
          </a:p>
          <a:p>
            <a:r>
              <a:rPr lang="en-US" dirty="0"/>
              <a:t>She also wants to start saving for a condominium near her work place.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683609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Timing of Goals</a:t>
            </a:r>
          </a:p>
        </p:txBody>
      </p:sp>
      <p:sp>
        <p:nvSpPr>
          <p:cNvPr id="3" name="Content Placeholder 2"/>
          <p:cNvSpPr>
            <a:spLocks noGrp="1"/>
          </p:cNvSpPr>
          <p:nvPr>
            <p:ph idx="1"/>
          </p:nvPr>
        </p:nvSpPr>
        <p:spPr/>
        <p:txBody>
          <a:bodyPr/>
          <a:lstStyle/>
          <a:p>
            <a:r>
              <a:rPr lang="en-US" dirty="0"/>
              <a:t>Short-term goals – to be achieved within the next year</a:t>
            </a:r>
          </a:p>
          <a:p>
            <a:endParaRPr lang="en-US" dirty="0"/>
          </a:p>
          <a:p>
            <a:r>
              <a:rPr lang="en-US" dirty="0"/>
              <a:t>Intermediate goals – to be achieved from one to five years</a:t>
            </a:r>
          </a:p>
          <a:p>
            <a:endParaRPr lang="en-US" dirty="0"/>
          </a:p>
          <a:p>
            <a:r>
              <a:rPr lang="en-US" dirty="0"/>
              <a:t>Long-term goals – to be achieved beyond five years.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pic>
        <p:nvPicPr>
          <p:cNvPr id="7" name="Picture 18" descr="3 boxes with head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3660775"/>
            <a:ext cx="733107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9"/>
          <p:cNvSpPr>
            <a:spLocks noChangeArrowheads="1"/>
          </p:cNvSpPr>
          <p:nvPr/>
        </p:nvSpPr>
        <p:spPr bwMode="auto">
          <a:xfrm>
            <a:off x="838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CD0000"/>
                </a:solidFill>
              </a:rPr>
              <a:t>Short-Term Goals</a:t>
            </a:r>
          </a:p>
        </p:txBody>
      </p:sp>
      <p:sp>
        <p:nvSpPr>
          <p:cNvPr id="9" name="Rectangle 20"/>
          <p:cNvSpPr>
            <a:spLocks noChangeArrowheads="1"/>
          </p:cNvSpPr>
          <p:nvPr/>
        </p:nvSpPr>
        <p:spPr bwMode="auto">
          <a:xfrm>
            <a:off x="32766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Intermediate Goals</a:t>
            </a:r>
          </a:p>
        </p:txBody>
      </p:sp>
      <p:sp>
        <p:nvSpPr>
          <p:cNvPr id="10" name="Rectangle 21"/>
          <p:cNvSpPr>
            <a:spLocks noChangeArrowheads="1"/>
          </p:cNvSpPr>
          <p:nvPr/>
        </p:nvSpPr>
        <p:spPr bwMode="auto">
          <a:xfrm>
            <a:off x="5791200" y="38258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CD0000"/>
                </a:solidFill>
              </a:rPr>
              <a:t>Long-Term Goals</a:t>
            </a:r>
          </a:p>
        </p:txBody>
      </p:sp>
      <p:sp>
        <p:nvSpPr>
          <p:cNvPr id="11" name="Rectangle 22"/>
          <p:cNvSpPr>
            <a:spLocks noChangeArrowheads="1"/>
          </p:cNvSpPr>
          <p:nvPr/>
        </p:nvSpPr>
        <p:spPr bwMode="auto">
          <a:xfrm>
            <a:off x="838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dirty="0">
                <a:solidFill>
                  <a:srgbClr val="393939"/>
                </a:solidFill>
              </a:rPr>
              <a:t>One year or less</a:t>
            </a:r>
          </a:p>
        </p:txBody>
      </p:sp>
      <p:sp>
        <p:nvSpPr>
          <p:cNvPr id="12" name="Rectangle 23"/>
          <p:cNvSpPr>
            <a:spLocks noChangeArrowheads="1"/>
          </p:cNvSpPr>
          <p:nvPr/>
        </p:nvSpPr>
        <p:spPr bwMode="auto">
          <a:xfrm>
            <a:off x="32766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Two to five years</a:t>
            </a:r>
          </a:p>
        </p:txBody>
      </p:sp>
      <p:sp>
        <p:nvSpPr>
          <p:cNvPr id="13" name="Rectangle 24"/>
          <p:cNvSpPr>
            <a:spLocks noChangeArrowheads="1"/>
          </p:cNvSpPr>
          <p:nvPr/>
        </p:nvSpPr>
        <p:spPr bwMode="auto">
          <a:xfrm>
            <a:off x="5791200" y="5032375"/>
            <a:ext cx="2024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r>
              <a:rPr lang="en-US" sz="2000" b="1">
                <a:solidFill>
                  <a:srgbClr val="393939"/>
                </a:solidFill>
              </a:rPr>
              <a:t>More than five years</a:t>
            </a:r>
          </a:p>
        </p:txBody>
      </p:sp>
    </p:spTree>
    <p:extLst>
      <p:ext uri="{BB962C8B-B14F-4D97-AF65-F5344CB8AC3E}">
        <p14:creationId xmlns:p14="http://schemas.microsoft.com/office/powerpoint/2010/main" val="4038134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C296D-46FD-4EFE-BECD-4AB3934D6479}"/>
              </a:ext>
            </a:extLst>
          </p:cNvPr>
          <p:cNvSpPr>
            <a:spLocks noGrp="1"/>
          </p:cNvSpPr>
          <p:nvPr>
            <p:ph type="title"/>
          </p:nvPr>
        </p:nvSpPr>
        <p:spPr/>
        <p:txBody>
          <a:bodyPr/>
          <a:lstStyle/>
          <a:p>
            <a:r>
              <a:rPr lang="en-US" dirty="0"/>
              <a:t>Short term Goals</a:t>
            </a:r>
          </a:p>
        </p:txBody>
      </p:sp>
      <p:sp>
        <p:nvSpPr>
          <p:cNvPr id="3" name="Content Placeholder 2">
            <a:extLst>
              <a:ext uri="{FF2B5EF4-FFF2-40B4-BE49-F238E27FC236}">
                <a16:creationId xmlns:a16="http://schemas.microsoft.com/office/drawing/2014/main" id="{EA99058B-02D9-47C3-BDAD-B7CE0F2561C9}"/>
              </a:ext>
            </a:extLst>
          </p:cNvPr>
          <p:cNvSpPr>
            <a:spLocks noGrp="1"/>
          </p:cNvSpPr>
          <p:nvPr>
            <p:ph idx="1"/>
          </p:nvPr>
        </p:nvSpPr>
        <p:spPr/>
        <p:txBody>
          <a:bodyPr/>
          <a:lstStyle/>
          <a:p>
            <a:r>
              <a:rPr lang="en-US" altLang="en-US" dirty="0">
                <a:ea typeface="ヒラギノ角ゴ Pro W3" pitchFamily="112" charset="-128"/>
              </a:rPr>
              <a:t>Accumulate Emergency Funds Equaling 3 Months’ Living Expenses</a:t>
            </a:r>
          </a:p>
          <a:p>
            <a:r>
              <a:rPr lang="en-US" altLang="en-US" dirty="0">
                <a:ea typeface="ヒラギノ角ゴ Pro W3" pitchFamily="112" charset="-128"/>
              </a:rPr>
              <a:t>Pay Off Bills and Credit Cards</a:t>
            </a:r>
          </a:p>
          <a:p>
            <a:r>
              <a:rPr lang="en-US" altLang="en-US" dirty="0">
                <a:ea typeface="ヒラギノ角ゴ Pro W3" pitchFamily="112" charset="-128"/>
              </a:rPr>
              <a:t>Purchase Insurance</a:t>
            </a:r>
          </a:p>
          <a:p>
            <a:r>
              <a:rPr lang="en-US" altLang="en-US" dirty="0">
                <a:ea typeface="ヒラギノ角ゴ Pro W3" pitchFamily="112" charset="-128"/>
              </a:rPr>
              <a:t>Purchase a Major Item</a:t>
            </a:r>
          </a:p>
          <a:p>
            <a:r>
              <a:rPr lang="en-US" altLang="en-US" dirty="0">
                <a:ea typeface="ヒラギノ角ゴ Pro W3" pitchFamily="112" charset="-128"/>
              </a:rPr>
              <a:t>Finance a Vacation</a:t>
            </a:r>
          </a:p>
        </p:txBody>
      </p:sp>
      <p:sp>
        <p:nvSpPr>
          <p:cNvPr id="4" name="Footer Placeholder 3">
            <a:extLst>
              <a:ext uri="{FF2B5EF4-FFF2-40B4-BE49-F238E27FC236}">
                <a16:creationId xmlns:a16="http://schemas.microsoft.com/office/drawing/2014/main" id="{6C5E3789-D140-4A22-8C34-2EDCF824FBB2}"/>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80F83EE4-C9F0-46CC-B2AF-02D7E7189FDE}"/>
              </a:ext>
            </a:extLst>
          </p:cNvPr>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7039667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8F161-4A3B-43F2-9595-74D8D5DB047C}"/>
              </a:ext>
            </a:extLst>
          </p:cNvPr>
          <p:cNvSpPr>
            <a:spLocks noGrp="1"/>
          </p:cNvSpPr>
          <p:nvPr>
            <p:ph type="title"/>
          </p:nvPr>
        </p:nvSpPr>
        <p:spPr/>
        <p:txBody>
          <a:bodyPr/>
          <a:lstStyle/>
          <a:p>
            <a:r>
              <a:rPr lang="en-US" dirty="0"/>
              <a:t>Intermediate Term Goals</a:t>
            </a:r>
          </a:p>
        </p:txBody>
      </p:sp>
      <p:sp>
        <p:nvSpPr>
          <p:cNvPr id="3" name="Content Placeholder 2">
            <a:extLst>
              <a:ext uri="{FF2B5EF4-FFF2-40B4-BE49-F238E27FC236}">
                <a16:creationId xmlns:a16="http://schemas.microsoft.com/office/drawing/2014/main" id="{66BD1257-F573-4EA9-999C-C9A3A5C2A408}"/>
              </a:ext>
            </a:extLst>
          </p:cNvPr>
          <p:cNvSpPr>
            <a:spLocks noGrp="1"/>
          </p:cNvSpPr>
          <p:nvPr>
            <p:ph idx="1"/>
          </p:nvPr>
        </p:nvSpPr>
        <p:spPr/>
        <p:txBody>
          <a:bodyPr/>
          <a:lstStyle/>
          <a:p>
            <a:r>
              <a:rPr lang="en-US" altLang="en-US" dirty="0">
                <a:ea typeface="ヒラギノ角ゴ Pro W3" pitchFamily="112" charset="-128"/>
              </a:rPr>
              <a:t>Save for Older Child’s College </a:t>
            </a:r>
          </a:p>
          <a:p>
            <a:r>
              <a:rPr lang="en-US" altLang="en-US" dirty="0">
                <a:ea typeface="ヒラギノ角ゴ Pro W3" pitchFamily="112" charset="-128"/>
              </a:rPr>
              <a:t>Save for a Down Payment</a:t>
            </a:r>
          </a:p>
          <a:p>
            <a:r>
              <a:rPr lang="en-US" altLang="en-US" dirty="0">
                <a:ea typeface="ヒラギノ角ゴ Pro W3" pitchFamily="112" charset="-128"/>
              </a:rPr>
              <a:t>Pay Off Major Debt</a:t>
            </a:r>
          </a:p>
          <a:p>
            <a:r>
              <a:rPr lang="en-US" altLang="en-US" dirty="0">
                <a:ea typeface="ヒラギノ角ゴ Pro W3" pitchFamily="112" charset="-128"/>
              </a:rPr>
              <a:t>Finance Large Items (Weddings)</a:t>
            </a:r>
          </a:p>
          <a:p>
            <a:r>
              <a:rPr lang="en-US" altLang="en-US" dirty="0">
                <a:ea typeface="ヒラギノ角ゴ Pro W3" pitchFamily="112" charset="-128"/>
              </a:rPr>
              <a:t>Purchase a Vacation Home </a:t>
            </a:r>
          </a:p>
          <a:p>
            <a:pPr marL="114300" indent="0">
              <a:buNone/>
            </a:pPr>
            <a:endParaRPr lang="en-US" dirty="0"/>
          </a:p>
        </p:txBody>
      </p:sp>
      <p:sp>
        <p:nvSpPr>
          <p:cNvPr id="4" name="Footer Placeholder 3">
            <a:extLst>
              <a:ext uri="{FF2B5EF4-FFF2-40B4-BE49-F238E27FC236}">
                <a16:creationId xmlns:a16="http://schemas.microsoft.com/office/drawing/2014/main" id="{52F000E6-FDC5-43A5-A4D8-C79C34C62A42}"/>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B2B98C6C-137C-4F44-B026-6663D62486AF}"/>
              </a:ext>
            </a:extLst>
          </p:cNvPr>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1103117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CB6ED-CDAD-4B41-8DB7-CB080A879AC9}"/>
              </a:ext>
            </a:extLst>
          </p:cNvPr>
          <p:cNvSpPr>
            <a:spLocks noGrp="1"/>
          </p:cNvSpPr>
          <p:nvPr>
            <p:ph type="title"/>
          </p:nvPr>
        </p:nvSpPr>
        <p:spPr/>
        <p:txBody>
          <a:bodyPr/>
          <a:lstStyle/>
          <a:p>
            <a:r>
              <a:rPr lang="en-US" dirty="0"/>
              <a:t>Long Term Goals</a:t>
            </a:r>
          </a:p>
        </p:txBody>
      </p:sp>
      <p:sp>
        <p:nvSpPr>
          <p:cNvPr id="3" name="Content Placeholder 2">
            <a:extLst>
              <a:ext uri="{FF2B5EF4-FFF2-40B4-BE49-F238E27FC236}">
                <a16:creationId xmlns:a16="http://schemas.microsoft.com/office/drawing/2014/main" id="{EFD04220-DE0F-4417-AA79-16BF3061C090}"/>
              </a:ext>
            </a:extLst>
          </p:cNvPr>
          <p:cNvSpPr>
            <a:spLocks noGrp="1"/>
          </p:cNvSpPr>
          <p:nvPr>
            <p:ph idx="1"/>
          </p:nvPr>
        </p:nvSpPr>
        <p:spPr/>
        <p:txBody>
          <a:bodyPr/>
          <a:lstStyle/>
          <a:p>
            <a:r>
              <a:rPr lang="en-US" altLang="en-US" dirty="0">
                <a:ea typeface="ヒラギノ角ゴ Pro W3" pitchFamily="112" charset="-128"/>
              </a:rPr>
              <a:t>Save for Younger Child’s College</a:t>
            </a:r>
          </a:p>
          <a:p>
            <a:r>
              <a:rPr lang="en-US" altLang="en-US" dirty="0">
                <a:ea typeface="ヒラギノ角ゴ Pro W3" pitchFamily="112" charset="-128"/>
              </a:rPr>
              <a:t>Purchase Retirement Home</a:t>
            </a:r>
          </a:p>
          <a:p>
            <a:r>
              <a:rPr lang="en-US" altLang="en-US" dirty="0">
                <a:ea typeface="ヒラギノ角ゴ Pro W3" pitchFamily="112" charset="-128"/>
              </a:rPr>
              <a:t>Create a Retirement Fund to Maintain  Current Standard of Living</a:t>
            </a:r>
          </a:p>
          <a:p>
            <a:r>
              <a:rPr lang="en-US" altLang="en-US" dirty="0">
                <a:ea typeface="ヒラギノ角ゴ Pro W3" pitchFamily="112" charset="-128"/>
              </a:rPr>
              <a:t>Take Care of Elderly Family Members </a:t>
            </a:r>
          </a:p>
          <a:p>
            <a:r>
              <a:rPr lang="en-US" altLang="en-US" dirty="0">
                <a:ea typeface="ヒラギノ角ゴ Pro W3" pitchFamily="112" charset="-128"/>
              </a:rPr>
              <a:t>Start a Business </a:t>
            </a:r>
          </a:p>
        </p:txBody>
      </p:sp>
      <p:sp>
        <p:nvSpPr>
          <p:cNvPr id="4" name="Footer Placeholder 3">
            <a:extLst>
              <a:ext uri="{FF2B5EF4-FFF2-40B4-BE49-F238E27FC236}">
                <a16:creationId xmlns:a16="http://schemas.microsoft.com/office/drawing/2014/main" id="{4FE8CC75-FE0D-4BCC-89D6-D9F6DE54804A}"/>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C6AFFD3C-DD32-4465-B482-F079BB2CCB54}"/>
              </a:ext>
            </a:extLst>
          </p:cNvPr>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720199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Goal-Setting Guidelines</a:t>
            </a:r>
          </a:p>
        </p:txBody>
      </p:sp>
      <p:sp>
        <p:nvSpPr>
          <p:cNvPr id="3" name="Content Placeholder 2"/>
          <p:cNvSpPr>
            <a:spLocks noGrp="1"/>
          </p:cNvSpPr>
          <p:nvPr>
            <p:ph idx="1"/>
          </p:nvPr>
        </p:nvSpPr>
        <p:spPr/>
        <p:txBody>
          <a:bodyPr/>
          <a:lstStyle/>
          <a:p>
            <a:r>
              <a:rPr lang="en-US" b="1" dirty="0"/>
              <a:t>S</a:t>
            </a:r>
            <a:r>
              <a:rPr lang="en-US" dirty="0"/>
              <a:t>	specific</a:t>
            </a:r>
          </a:p>
          <a:p>
            <a:endParaRPr lang="en-US" b="1" dirty="0"/>
          </a:p>
          <a:p>
            <a:r>
              <a:rPr lang="en-US" b="1" dirty="0"/>
              <a:t>M</a:t>
            </a:r>
            <a:r>
              <a:rPr lang="en-US" dirty="0"/>
              <a:t>	measurable</a:t>
            </a:r>
          </a:p>
          <a:p>
            <a:endParaRPr lang="en-US" b="1" dirty="0"/>
          </a:p>
          <a:p>
            <a:r>
              <a:rPr lang="en-US" b="1" dirty="0"/>
              <a:t>A</a:t>
            </a:r>
            <a:r>
              <a:rPr lang="en-US" dirty="0"/>
              <a:t>	action-oriented</a:t>
            </a:r>
          </a:p>
          <a:p>
            <a:endParaRPr lang="en-US" b="1" dirty="0"/>
          </a:p>
          <a:p>
            <a:r>
              <a:rPr lang="en-US" b="1" dirty="0"/>
              <a:t>R</a:t>
            </a:r>
            <a:r>
              <a:rPr lang="en-US" dirty="0"/>
              <a:t>	realistic</a:t>
            </a:r>
          </a:p>
          <a:p>
            <a:endParaRPr lang="en-US" b="1" dirty="0"/>
          </a:p>
          <a:p>
            <a:r>
              <a:rPr lang="en-US" b="1" dirty="0"/>
              <a:t>T</a:t>
            </a:r>
            <a:r>
              <a:rPr lang="en-US" dirty="0"/>
              <a:t>	time-based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1809668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Influences on Financial Planning</a:t>
            </a:r>
          </a:p>
        </p:txBody>
      </p:sp>
      <p:sp>
        <p:nvSpPr>
          <p:cNvPr id="3" name="Content Placeholder 2"/>
          <p:cNvSpPr>
            <a:spLocks noGrp="1"/>
          </p:cNvSpPr>
          <p:nvPr>
            <p:ph idx="1"/>
          </p:nvPr>
        </p:nvSpPr>
        <p:spPr/>
        <p:txBody>
          <a:bodyPr/>
          <a:lstStyle/>
          <a:p>
            <a:r>
              <a:rPr lang="en-US" dirty="0"/>
              <a:t>Life Situation and Personal Values</a:t>
            </a:r>
          </a:p>
          <a:p>
            <a:pPr lvl="1"/>
            <a:r>
              <a:rPr lang="en-US" dirty="0"/>
              <a:t>College Senior</a:t>
            </a:r>
          </a:p>
          <a:p>
            <a:pPr lvl="1"/>
            <a:r>
              <a:rPr lang="en-US" dirty="0"/>
              <a:t>Near Graduation</a:t>
            </a:r>
          </a:p>
          <a:p>
            <a:pPr lvl="1"/>
            <a:r>
              <a:rPr lang="en-US" dirty="0"/>
              <a:t>Wants to be financially secure (will talk about this in detail towards the later part of the course)</a:t>
            </a:r>
          </a:p>
          <a:p>
            <a:pPr lvl="1"/>
            <a:endParaRPr lang="en-US" dirty="0"/>
          </a:p>
          <a:p>
            <a:r>
              <a:rPr lang="en-US" dirty="0"/>
              <a:t>Economic Factors</a:t>
            </a:r>
          </a:p>
          <a:p>
            <a:pPr lvl="1"/>
            <a:r>
              <a:rPr lang="en-US" dirty="0"/>
              <a:t>Inflation</a:t>
            </a:r>
          </a:p>
          <a:p>
            <a:pPr lvl="1"/>
            <a:r>
              <a:rPr lang="en-US" dirty="0"/>
              <a:t>Consumer Spending</a:t>
            </a:r>
          </a:p>
          <a:p>
            <a:pPr lvl="1"/>
            <a:r>
              <a:rPr lang="en-US" dirty="0"/>
              <a:t>Interest Rates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8419925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about YOU?</a:t>
            </a:r>
          </a:p>
        </p:txBody>
      </p:sp>
      <p:sp>
        <p:nvSpPr>
          <p:cNvPr id="3" name="Content Placeholder 2"/>
          <p:cNvSpPr>
            <a:spLocks noGrp="1"/>
          </p:cNvSpPr>
          <p:nvPr>
            <p:ph idx="1"/>
          </p:nvPr>
        </p:nvSpPr>
        <p:spPr/>
        <p:txBody>
          <a:bodyPr/>
          <a:lstStyle/>
          <a:p>
            <a:r>
              <a:rPr lang="en-US" dirty="0"/>
              <a:t>Come up with your own Goals</a:t>
            </a:r>
          </a:p>
          <a:p>
            <a:endParaRPr lang="en-US" dirty="0"/>
          </a:p>
          <a:p>
            <a:endParaRPr lang="en-US" dirty="0"/>
          </a:p>
          <a:p>
            <a:r>
              <a:rPr lang="en-US" dirty="0"/>
              <a:t>You will need to understand your current situation as well</a:t>
            </a:r>
          </a:p>
          <a:p>
            <a:pPr marL="114300" indent="0">
              <a:buNone/>
            </a:pPr>
            <a:endParaRPr lang="en-US" dirty="0"/>
          </a:p>
          <a:p>
            <a:pPr marL="114300" indent="0">
              <a:buNone/>
            </a:pPr>
            <a:endParaRPr lang="en-US" dirty="0"/>
          </a:p>
          <a:p>
            <a:pPr marL="114300" indent="0">
              <a:buNone/>
            </a:pPr>
            <a:endParaRPr lang="en-US" dirty="0"/>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0003160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Personal Goals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
        <p:nvSpPr>
          <p:cNvPr id="6" name="Rectangle 3"/>
          <p:cNvSpPr txBox="1">
            <a:spLocks noChangeArrowheads="1"/>
          </p:cNvSpPr>
          <p:nvPr/>
        </p:nvSpPr>
        <p:spPr>
          <a:xfrm>
            <a:off x="914400" y="1600200"/>
            <a:ext cx="7620000" cy="56388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lvl="3" indent="-400050">
              <a:lnSpc>
                <a:spcPct val="90000"/>
              </a:lnSpc>
              <a:buFontTx/>
              <a:buNone/>
            </a:pPr>
            <a:r>
              <a:rPr lang="en-US">
                <a:cs typeface="Arial" panose="020B0604020202020204" pitchFamily="34" charset="0"/>
              </a:rPr>
              <a:t>I bargained with Life for a Penny, </a:t>
            </a:r>
          </a:p>
          <a:p>
            <a:pPr lvl="3" indent="-400050">
              <a:lnSpc>
                <a:spcPct val="90000"/>
              </a:lnSpc>
              <a:buFontTx/>
              <a:buNone/>
            </a:pPr>
            <a:r>
              <a:rPr lang="en-US">
                <a:cs typeface="Arial" panose="020B0604020202020204" pitchFamily="34" charset="0"/>
              </a:rPr>
              <a:t>  and Life would pay no more,</a:t>
            </a:r>
          </a:p>
          <a:p>
            <a:pPr lvl="3" indent="-400050">
              <a:lnSpc>
                <a:spcPct val="90000"/>
              </a:lnSpc>
              <a:buFontTx/>
              <a:buNone/>
            </a:pPr>
            <a:r>
              <a:rPr lang="en-US">
                <a:cs typeface="Arial" panose="020B0604020202020204" pitchFamily="34" charset="0"/>
              </a:rPr>
              <a:t>However I begged at evening, </a:t>
            </a:r>
          </a:p>
          <a:p>
            <a:pPr lvl="3" indent="-400050">
              <a:lnSpc>
                <a:spcPct val="90000"/>
              </a:lnSpc>
              <a:buFontTx/>
              <a:buNone/>
            </a:pPr>
            <a:r>
              <a:rPr lang="en-US">
                <a:cs typeface="Arial" panose="020B0604020202020204" pitchFamily="34" charset="0"/>
              </a:rPr>
              <a:t>  When I counted my scanty store.</a:t>
            </a:r>
          </a:p>
          <a:p>
            <a:pPr lvl="3" indent="-400050">
              <a:lnSpc>
                <a:spcPct val="90000"/>
              </a:lnSpc>
              <a:buFontTx/>
              <a:buNone/>
            </a:pPr>
            <a:r>
              <a:rPr lang="en-US">
                <a:cs typeface="Arial" panose="020B0604020202020204" pitchFamily="34" charset="0"/>
              </a:rPr>
              <a:t>For Life is a just employer, </a:t>
            </a:r>
          </a:p>
          <a:p>
            <a:pPr lvl="3" indent="-400050">
              <a:lnSpc>
                <a:spcPct val="90000"/>
              </a:lnSpc>
              <a:buFontTx/>
              <a:buNone/>
            </a:pPr>
            <a:r>
              <a:rPr lang="en-US">
                <a:cs typeface="Arial" panose="020B0604020202020204" pitchFamily="34" charset="0"/>
              </a:rPr>
              <a:t>  He will give you what you ask,</a:t>
            </a:r>
          </a:p>
          <a:p>
            <a:pPr lvl="3" indent="-400050">
              <a:lnSpc>
                <a:spcPct val="90000"/>
              </a:lnSpc>
              <a:buFontTx/>
              <a:buNone/>
            </a:pPr>
            <a:r>
              <a:rPr lang="en-US">
                <a:cs typeface="Arial" panose="020B0604020202020204" pitchFamily="34" charset="0"/>
              </a:rPr>
              <a:t>But once you have set the wages, </a:t>
            </a:r>
          </a:p>
          <a:p>
            <a:pPr lvl="3" indent="-400050">
              <a:lnSpc>
                <a:spcPct val="90000"/>
              </a:lnSpc>
              <a:buFontTx/>
              <a:buNone/>
            </a:pPr>
            <a:r>
              <a:rPr lang="en-US">
                <a:cs typeface="Arial" panose="020B0604020202020204" pitchFamily="34" charset="0"/>
              </a:rPr>
              <a:t>  Why, you must bear the task.</a:t>
            </a:r>
          </a:p>
          <a:p>
            <a:pPr lvl="3" indent="-400050">
              <a:lnSpc>
                <a:spcPct val="90000"/>
              </a:lnSpc>
              <a:buFontTx/>
              <a:buNone/>
            </a:pPr>
            <a:r>
              <a:rPr lang="en-US">
                <a:cs typeface="Arial" panose="020B0604020202020204" pitchFamily="34" charset="0"/>
              </a:rPr>
              <a:t>I worked for a menial's hire, </a:t>
            </a:r>
          </a:p>
          <a:p>
            <a:pPr lvl="3" indent="-400050">
              <a:lnSpc>
                <a:spcPct val="90000"/>
              </a:lnSpc>
              <a:buFontTx/>
              <a:buNone/>
            </a:pPr>
            <a:r>
              <a:rPr lang="en-US">
                <a:cs typeface="Arial" panose="020B0604020202020204" pitchFamily="34" charset="0"/>
              </a:rPr>
              <a:t>  Only to learn, dismayed,</a:t>
            </a:r>
          </a:p>
          <a:p>
            <a:pPr lvl="3" indent="-400050">
              <a:lnSpc>
                <a:spcPct val="90000"/>
              </a:lnSpc>
              <a:buFontTx/>
              <a:buNone/>
            </a:pPr>
            <a:r>
              <a:rPr lang="en-US">
                <a:cs typeface="Times New Roman" panose="02020603050405020304" pitchFamily="18" charset="0"/>
              </a:rPr>
              <a:t>That any wage I had asked of Life, </a:t>
            </a:r>
          </a:p>
          <a:p>
            <a:pPr lvl="3" indent="-400050">
              <a:lnSpc>
                <a:spcPct val="90000"/>
              </a:lnSpc>
              <a:buFontTx/>
              <a:buNone/>
            </a:pPr>
            <a:r>
              <a:rPr lang="en-US">
                <a:cs typeface="Times New Roman" panose="02020603050405020304" pitchFamily="18" charset="0"/>
              </a:rPr>
              <a:t>  Life would have willingly paid</a:t>
            </a:r>
            <a:r>
              <a:rPr lang="en-US">
                <a:cs typeface="Arial" panose="020B0604020202020204" pitchFamily="34" charset="0"/>
              </a:rPr>
              <a:t>. </a:t>
            </a:r>
          </a:p>
          <a:p>
            <a:pPr algn="ctr">
              <a:lnSpc>
                <a:spcPct val="90000"/>
              </a:lnSpc>
              <a:buFontTx/>
              <a:buNone/>
            </a:pPr>
            <a:r>
              <a:rPr lang="en-US" sz="1400"/>
              <a:t>(Jessie Rittenhouse, from Napoleon Hill, </a:t>
            </a:r>
            <a:r>
              <a:rPr lang="en-US" sz="1400" i="1"/>
              <a:t>Think and Grow Rich</a:t>
            </a:r>
            <a:r>
              <a:rPr lang="en-US" sz="1400"/>
              <a:t>, Ralston Society, 1937,  p.40)</a:t>
            </a:r>
            <a:r>
              <a:rPr lang="en-US" sz="2000"/>
              <a:t> </a:t>
            </a:r>
            <a:endParaRPr lang="en-US" sz="1800">
              <a:cs typeface="Arial" panose="020B0604020202020204" pitchFamily="34" charset="0"/>
            </a:endParaRPr>
          </a:p>
          <a:p>
            <a:pPr lvl="1" algn="r">
              <a:lnSpc>
                <a:spcPct val="90000"/>
              </a:lnSpc>
              <a:buFontTx/>
              <a:buNone/>
            </a:pPr>
            <a:r>
              <a:rPr lang="en-US" i="1"/>
              <a:t> </a:t>
            </a:r>
            <a:r>
              <a:rPr lang="en-US"/>
              <a:t>  </a:t>
            </a:r>
            <a:endParaRPr lang="en-US" dirty="0"/>
          </a:p>
        </p:txBody>
      </p:sp>
    </p:spTree>
    <p:extLst>
      <p:ext uri="{BB962C8B-B14F-4D97-AF65-F5344CB8AC3E}">
        <p14:creationId xmlns:p14="http://schemas.microsoft.com/office/powerpoint/2010/main" val="346615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checkerboard(across)">
                                      <p:cBhvr>
                                        <p:cTn id="10" dur="500"/>
                                        <p:tgtEl>
                                          <p:spTgt spid="6">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checkerboard(across)">
                                      <p:cBhvr>
                                        <p:cTn id="13" dur="500"/>
                                        <p:tgtEl>
                                          <p:spTgt spid="6">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checkerboard(across)">
                                      <p:cBhvr>
                                        <p:cTn id="16" dur="500"/>
                                        <p:tgtEl>
                                          <p:spTgt spid="6">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checkerboard(across)">
                                      <p:cBhvr>
                                        <p:cTn id="19" dur="500"/>
                                        <p:tgtEl>
                                          <p:spTgt spid="6">
                                            <p:txEl>
                                              <p:pRg st="4" end="4"/>
                                            </p:txEl>
                                          </p:spTgt>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checkerboard(across)">
                                      <p:cBhvr>
                                        <p:cTn id="22" dur="500"/>
                                        <p:tgtEl>
                                          <p:spTgt spid="6">
                                            <p:txEl>
                                              <p:pRg st="5" end="5"/>
                                            </p:txEl>
                                          </p:spTgt>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checkerboard(across)">
                                      <p:cBhvr>
                                        <p:cTn id="25" dur="500"/>
                                        <p:tgtEl>
                                          <p:spTgt spid="6">
                                            <p:txEl>
                                              <p:pRg st="6" end="6"/>
                                            </p:txEl>
                                          </p:spTgt>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checkerboard(across)">
                                      <p:cBhvr>
                                        <p:cTn id="28" dur="500"/>
                                        <p:tgtEl>
                                          <p:spTgt spid="6">
                                            <p:txEl>
                                              <p:pRg st="7" end="7"/>
                                            </p:txEl>
                                          </p:spTgt>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Effect transition="in" filter="checkerboard(across)">
                                      <p:cBhvr>
                                        <p:cTn id="31" dur="500"/>
                                        <p:tgtEl>
                                          <p:spTgt spid="6">
                                            <p:txEl>
                                              <p:pRg st="8" end="8"/>
                                            </p:txEl>
                                          </p:spTgt>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6">
                                            <p:txEl>
                                              <p:pRg st="9" end="9"/>
                                            </p:txEl>
                                          </p:spTgt>
                                        </p:tgtEl>
                                        <p:attrNameLst>
                                          <p:attrName>style.visibility</p:attrName>
                                        </p:attrNameLst>
                                      </p:cBhvr>
                                      <p:to>
                                        <p:strVal val="visible"/>
                                      </p:to>
                                    </p:set>
                                    <p:animEffect transition="in" filter="checkerboard(across)">
                                      <p:cBhvr>
                                        <p:cTn id="34" dur="500"/>
                                        <p:tgtEl>
                                          <p:spTgt spid="6">
                                            <p:txEl>
                                              <p:pRg st="9" end="9"/>
                                            </p:txEl>
                                          </p:spTgt>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6">
                                            <p:txEl>
                                              <p:pRg st="10" end="10"/>
                                            </p:txEl>
                                          </p:spTgt>
                                        </p:tgtEl>
                                        <p:attrNameLst>
                                          <p:attrName>style.visibility</p:attrName>
                                        </p:attrNameLst>
                                      </p:cBhvr>
                                      <p:to>
                                        <p:strVal val="visible"/>
                                      </p:to>
                                    </p:set>
                                    <p:animEffect transition="in" filter="checkerboard(across)">
                                      <p:cBhvr>
                                        <p:cTn id="37" dur="500"/>
                                        <p:tgtEl>
                                          <p:spTgt spid="6">
                                            <p:txEl>
                                              <p:pRg st="10" end="10"/>
                                            </p:txEl>
                                          </p:spTgt>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6">
                                            <p:txEl>
                                              <p:pRg st="11" end="11"/>
                                            </p:txEl>
                                          </p:spTgt>
                                        </p:tgtEl>
                                        <p:attrNameLst>
                                          <p:attrName>style.visibility</p:attrName>
                                        </p:attrNameLst>
                                      </p:cBhvr>
                                      <p:to>
                                        <p:strVal val="visible"/>
                                      </p:to>
                                    </p:set>
                                    <p:animEffect transition="in" filter="checkerboard(across)">
                                      <p:cBhvr>
                                        <p:cTn id="40" dur="500"/>
                                        <p:tgtEl>
                                          <p:spTgt spid="6">
                                            <p:txEl>
                                              <p:pRg st="11" end="11"/>
                                            </p:txEl>
                                          </p:spTgt>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6">
                                            <p:txEl>
                                              <p:pRg st="12" end="12"/>
                                            </p:txEl>
                                          </p:spTgt>
                                        </p:tgtEl>
                                        <p:attrNameLst>
                                          <p:attrName>style.visibility</p:attrName>
                                        </p:attrNameLst>
                                      </p:cBhvr>
                                      <p:to>
                                        <p:strVal val="visible"/>
                                      </p:to>
                                    </p:set>
                                    <p:animEffect transition="in" filter="checkerboard(across)">
                                      <p:cBhvr>
                                        <p:cTn id="43" dur="500"/>
                                        <p:tgtEl>
                                          <p:spTgt spid="6">
                                            <p:txEl>
                                              <p:pRg st="12" end="12"/>
                                            </p:txEl>
                                          </p:spTgt>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6">
                                            <p:txEl>
                                              <p:pRg st="13" end="13"/>
                                            </p:txEl>
                                          </p:spTgt>
                                        </p:tgtEl>
                                        <p:attrNameLst>
                                          <p:attrName>style.visibility</p:attrName>
                                        </p:attrNameLst>
                                      </p:cBhvr>
                                      <p:to>
                                        <p:strVal val="visible"/>
                                      </p:to>
                                    </p:set>
                                    <p:animEffect transition="in" filter="checkerboard(across)">
                                      <p:cBhvr>
                                        <p:cTn id="46" dur="500"/>
                                        <p:tgtEl>
                                          <p:spTgt spid="6">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Assignment 1</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pic>
        <p:nvPicPr>
          <p:cNvPr id="409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143000"/>
            <a:ext cx="6753225" cy="5544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8330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Assignment 1</a:t>
            </a:r>
          </a:p>
        </p:txBody>
      </p:sp>
      <p:sp>
        <p:nvSpPr>
          <p:cNvPr id="3" name="Content Placeholder 2"/>
          <p:cNvSpPr>
            <a:spLocks noGrp="1"/>
          </p:cNvSpPr>
          <p:nvPr>
            <p:ph idx="1"/>
          </p:nvPr>
        </p:nvSpPr>
        <p:spPr/>
        <p:txBody>
          <a:bodyPr/>
          <a:lstStyle/>
          <a:p>
            <a:r>
              <a:rPr lang="en-US" dirty="0"/>
              <a:t>Encourage you to fill it everyday. </a:t>
            </a:r>
          </a:p>
          <a:p>
            <a:r>
              <a:rPr lang="en-US" dirty="0"/>
              <a:t>Do not make up the data. Try to fill up as much as possible and do it everyday for at least the next 4 months of this course.</a:t>
            </a:r>
          </a:p>
          <a:p>
            <a:r>
              <a:rPr lang="en-US" dirty="0"/>
              <a:t>In the notes column, you can list what you think about what you see the figures you input.</a:t>
            </a:r>
          </a:p>
          <a:p>
            <a:r>
              <a:rPr lang="en-US" dirty="0"/>
              <a:t>At the end of the course, write down 1 page on what you learn (individual) from this exercise.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356424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AE318-5A21-4BA4-A6ED-434D4BCCD3CA}"/>
              </a:ext>
            </a:extLst>
          </p:cNvPr>
          <p:cNvSpPr>
            <a:spLocks noGrp="1"/>
          </p:cNvSpPr>
          <p:nvPr>
            <p:ph type="title"/>
          </p:nvPr>
        </p:nvSpPr>
        <p:spPr/>
        <p:txBody>
          <a:bodyPr/>
          <a:lstStyle/>
          <a:p>
            <a:r>
              <a:rPr lang="en-US" dirty="0"/>
              <a:t>A Typical Individual’s Financial Life Cycle</a:t>
            </a:r>
          </a:p>
        </p:txBody>
      </p:sp>
      <p:sp>
        <p:nvSpPr>
          <p:cNvPr id="4" name="Footer Placeholder 3">
            <a:extLst>
              <a:ext uri="{FF2B5EF4-FFF2-40B4-BE49-F238E27FC236}">
                <a16:creationId xmlns:a16="http://schemas.microsoft.com/office/drawing/2014/main" id="{F914177D-0ED1-4830-8444-E93327B8C160}"/>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42698E57-3E96-43AB-875E-EFFE80A099C8}"/>
              </a:ext>
            </a:extLst>
          </p:cNvPr>
          <p:cNvSpPr>
            <a:spLocks noGrp="1"/>
          </p:cNvSpPr>
          <p:nvPr>
            <p:ph type="sldNum" sz="quarter" idx="12"/>
          </p:nvPr>
        </p:nvSpPr>
        <p:spPr/>
        <p:txBody>
          <a:bodyPr/>
          <a:lstStyle/>
          <a:p>
            <a:fld id="{304EA3A7-80BF-408A-9BAF-2337D606B151}" type="slidenum">
              <a:rPr lang="en-US" smtClean="0"/>
              <a:t>25</a:t>
            </a:fld>
            <a:endParaRPr lang="en-US"/>
          </a:p>
        </p:txBody>
      </p:sp>
      <p:pic>
        <p:nvPicPr>
          <p:cNvPr id="6" name="Picture 4" descr="fig01_03.gif">
            <a:extLst>
              <a:ext uri="{FF2B5EF4-FFF2-40B4-BE49-F238E27FC236}">
                <a16:creationId xmlns:a16="http://schemas.microsoft.com/office/drawing/2014/main" id="{14834969-4922-4C72-9C23-578EF0B0393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660666"/>
            <a:ext cx="7924800" cy="512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53144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130EA-0915-4B3B-8E04-E45569399824}"/>
              </a:ext>
            </a:extLst>
          </p:cNvPr>
          <p:cNvSpPr>
            <a:spLocks noGrp="1"/>
          </p:cNvSpPr>
          <p:nvPr>
            <p:ph type="title"/>
          </p:nvPr>
        </p:nvSpPr>
        <p:spPr/>
        <p:txBody>
          <a:bodyPr/>
          <a:lstStyle/>
          <a:p>
            <a:r>
              <a:rPr lang="en-US" altLang="en-US" dirty="0">
                <a:ea typeface="ヒラギノ角ゴ Pro W3" pitchFamily="112" charset="-128"/>
              </a:rPr>
              <a:t>Stage 1 The Early Years—A Time of Wealth Accumulation</a:t>
            </a:r>
            <a:endParaRPr lang="en-US" dirty="0"/>
          </a:p>
        </p:txBody>
      </p:sp>
      <p:sp>
        <p:nvSpPr>
          <p:cNvPr id="3" name="Content Placeholder 2">
            <a:extLst>
              <a:ext uri="{FF2B5EF4-FFF2-40B4-BE49-F238E27FC236}">
                <a16:creationId xmlns:a16="http://schemas.microsoft.com/office/drawing/2014/main" id="{E3E1BF47-5944-4501-BD10-1A95470EDB2A}"/>
              </a:ext>
            </a:extLst>
          </p:cNvPr>
          <p:cNvSpPr>
            <a:spLocks noGrp="1"/>
          </p:cNvSpPr>
          <p:nvPr>
            <p:ph idx="1"/>
          </p:nvPr>
        </p:nvSpPr>
        <p:spPr/>
        <p:txBody>
          <a:bodyPr/>
          <a:lstStyle/>
          <a:p>
            <a:pPr>
              <a:spcAft>
                <a:spcPts val="1200"/>
              </a:spcAft>
            </a:pPr>
            <a:r>
              <a:rPr lang="en-US" altLang="en-US" dirty="0">
                <a:ea typeface="ヒラギノ角ゴ Pro W3" pitchFamily="112" charset="-128"/>
              </a:rPr>
              <a:t>Prior to age 54</a:t>
            </a:r>
          </a:p>
          <a:p>
            <a:pPr>
              <a:spcAft>
                <a:spcPts val="1200"/>
              </a:spcAft>
            </a:pPr>
            <a:r>
              <a:rPr lang="en-US" altLang="en-US" dirty="0">
                <a:ea typeface="ヒラギノ角ゴ Pro W3" pitchFamily="112" charset="-128"/>
              </a:rPr>
              <a:t>Develop a regular savings pattern:</a:t>
            </a:r>
          </a:p>
          <a:p>
            <a:pPr lvl="1">
              <a:spcAft>
                <a:spcPts val="1200"/>
              </a:spcAft>
            </a:pPr>
            <a:r>
              <a:rPr lang="en-US" altLang="en-US" dirty="0">
                <a:ea typeface="ヒラギノ角ゴ Pro W3" pitchFamily="112" charset="-128"/>
              </a:rPr>
              <a:t>How much can be saved?</a:t>
            </a:r>
          </a:p>
          <a:p>
            <a:pPr lvl="1">
              <a:spcAft>
                <a:spcPts val="1200"/>
              </a:spcAft>
            </a:pPr>
            <a:r>
              <a:rPr lang="en-US" altLang="en-US" dirty="0">
                <a:ea typeface="ヒラギノ角ゴ Pro W3" pitchFamily="112" charset="-128"/>
              </a:rPr>
              <a:t>Is that enough? </a:t>
            </a:r>
          </a:p>
          <a:p>
            <a:pPr lvl="1">
              <a:spcAft>
                <a:spcPts val="1200"/>
              </a:spcAft>
            </a:pPr>
            <a:r>
              <a:rPr lang="en-US" altLang="en-US" dirty="0">
                <a:ea typeface="ヒラギノ角ゴ Pro W3" pitchFamily="112" charset="-128"/>
              </a:rPr>
              <a:t>Where should the savings be invested?</a:t>
            </a:r>
          </a:p>
          <a:p>
            <a:pPr>
              <a:spcAft>
                <a:spcPts val="1200"/>
              </a:spcAft>
            </a:pPr>
            <a:r>
              <a:rPr lang="en-US" altLang="en-US" dirty="0">
                <a:ea typeface="ヒラギノ角ゴ Pro W3" pitchFamily="112" charset="-128"/>
              </a:rPr>
              <a:t>Cost of raising children </a:t>
            </a:r>
          </a:p>
        </p:txBody>
      </p:sp>
      <p:sp>
        <p:nvSpPr>
          <p:cNvPr id="4" name="Footer Placeholder 3">
            <a:extLst>
              <a:ext uri="{FF2B5EF4-FFF2-40B4-BE49-F238E27FC236}">
                <a16:creationId xmlns:a16="http://schemas.microsoft.com/office/drawing/2014/main" id="{AE78AB97-FF5C-43D3-91B9-8A5F6B71038B}"/>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C52CF8F5-C93E-4998-A936-D0A4A88B5A95}"/>
              </a:ext>
            </a:extLst>
          </p:cNvPr>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20134817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CEBC9-BCFE-4D7E-8427-6171D14D3AE8}"/>
              </a:ext>
            </a:extLst>
          </p:cNvPr>
          <p:cNvSpPr>
            <a:spLocks noGrp="1"/>
          </p:cNvSpPr>
          <p:nvPr>
            <p:ph type="title"/>
          </p:nvPr>
        </p:nvSpPr>
        <p:spPr/>
        <p:txBody>
          <a:bodyPr/>
          <a:lstStyle/>
          <a:p>
            <a:r>
              <a:rPr lang="en-US" altLang="en-US" dirty="0">
                <a:ea typeface="ヒラギノ角ゴ Pro W3" pitchFamily="112" charset="-128"/>
              </a:rPr>
              <a:t>Stage 2 Approaching Retirement—The Golden Years</a:t>
            </a:r>
            <a:endParaRPr lang="en-US" dirty="0"/>
          </a:p>
        </p:txBody>
      </p:sp>
      <p:sp>
        <p:nvSpPr>
          <p:cNvPr id="3" name="Content Placeholder 2">
            <a:extLst>
              <a:ext uri="{FF2B5EF4-FFF2-40B4-BE49-F238E27FC236}">
                <a16:creationId xmlns:a16="http://schemas.microsoft.com/office/drawing/2014/main" id="{0439E35C-EE91-460F-AFF6-797213E099C1}"/>
              </a:ext>
            </a:extLst>
          </p:cNvPr>
          <p:cNvSpPr>
            <a:spLocks noGrp="1"/>
          </p:cNvSpPr>
          <p:nvPr>
            <p:ph idx="1"/>
          </p:nvPr>
        </p:nvSpPr>
        <p:spPr/>
        <p:txBody>
          <a:bodyPr/>
          <a:lstStyle/>
          <a:p>
            <a:pPr>
              <a:spcAft>
                <a:spcPts val="1200"/>
              </a:spcAft>
            </a:pPr>
            <a:r>
              <a:rPr lang="en-US" altLang="en-US" dirty="0">
                <a:ea typeface="ヒラギノ角ゴ Pro W3" pitchFamily="112" charset="-128"/>
              </a:rPr>
              <a:t>Transition years between ages 55-64. </a:t>
            </a:r>
          </a:p>
          <a:p>
            <a:pPr>
              <a:spcAft>
                <a:spcPts val="1200"/>
              </a:spcAft>
            </a:pPr>
            <a:r>
              <a:rPr lang="en-US" altLang="en-US" dirty="0">
                <a:ea typeface="ヒラギノ角ゴ Pro W3" pitchFamily="112" charset="-128"/>
              </a:rPr>
              <a:t>Depends on preparation for retirement.</a:t>
            </a:r>
          </a:p>
          <a:p>
            <a:pPr>
              <a:spcAft>
                <a:spcPts val="1200"/>
              </a:spcAft>
            </a:pPr>
            <a:r>
              <a:rPr lang="en-US" altLang="en-US" dirty="0">
                <a:ea typeface="ヒラギノ角ゴ Pro W3" pitchFamily="112" charset="-128"/>
              </a:rPr>
              <a:t>Reassess financial goals and decisions—retirement, insurance  protection and estate planning.</a:t>
            </a:r>
          </a:p>
        </p:txBody>
      </p:sp>
      <p:sp>
        <p:nvSpPr>
          <p:cNvPr id="4" name="Footer Placeholder 3">
            <a:extLst>
              <a:ext uri="{FF2B5EF4-FFF2-40B4-BE49-F238E27FC236}">
                <a16:creationId xmlns:a16="http://schemas.microsoft.com/office/drawing/2014/main" id="{B1414F4B-A67F-40CD-829E-8EF5D2B2A08F}"/>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35BCCD02-5D96-41EF-9983-CD32196CD85A}"/>
              </a:ext>
            </a:extLst>
          </p:cNvPr>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6115700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D4853-9ECB-443C-B3D5-0B7C76E92FC1}"/>
              </a:ext>
            </a:extLst>
          </p:cNvPr>
          <p:cNvSpPr>
            <a:spLocks noGrp="1"/>
          </p:cNvSpPr>
          <p:nvPr>
            <p:ph type="title"/>
          </p:nvPr>
        </p:nvSpPr>
        <p:spPr/>
        <p:txBody>
          <a:bodyPr/>
          <a:lstStyle/>
          <a:p>
            <a:r>
              <a:rPr lang="en-US" altLang="en-US" dirty="0">
                <a:ea typeface="ヒラギノ角ゴ Pro W3" pitchFamily="112" charset="-128"/>
              </a:rPr>
              <a:t>Stage 3 The Retirement Years</a:t>
            </a:r>
            <a:endParaRPr lang="en-US" dirty="0"/>
          </a:p>
        </p:txBody>
      </p:sp>
      <p:sp>
        <p:nvSpPr>
          <p:cNvPr id="3" name="Content Placeholder 2">
            <a:extLst>
              <a:ext uri="{FF2B5EF4-FFF2-40B4-BE49-F238E27FC236}">
                <a16:creationId xmlns:a16="http://schemas.microsoft.com/office/drawing/2014/main" id="{FA2578AD-4F06-4F8F-98DD-AC48C423EF34}"/>
              </a:ext>
            </a:extLst>
          </p:cNvPr>
          <p:cNvSpPr>
            <a:spLocks noGrp="1"/>
          </p:cNvSpPr>
          <p:nvPr>
            <p:ph idx="1"/>
          </p:nvPr>
        </p:nvSpPr>
        <p:spPr/>
        <p:txBody>
          <a:bodyPr/>
          <a:lstStyle/>
          <a:p>
            <a:pPr>
              <a:spcAft>
                <a:spcPts val="1200"/>
              </a:spcAft>
            </a:pPr>
            <a:r>
              <a:rPr lang="en-US" altLang="en-US" dirty="0">
                <a:ea typeface="ヒラギノ角ゴ Pro W3" pitchFamily="112" charset="-128"/>
              </a:rPr>
              <a:t>After age 65, live off savings</a:t>
            </a:r>
          </a:p>
          <a:p>
            <a:pPr lvl="1">
              <a:spcAft>
                <a:spcPts val="1200"/>
              </a:spcAft>
            </a:pPr>
            <a:r>
              <a:rPr lang="en-US" altLang="en-US" dirty="0">
                <a:ea typeface="ヒラギノ角ゴ Pro W3" pitchFamily="112" charset="-128"/>
              </a:rPr>
              <a:t>Retirement age depends on savings. </a:t>
            </a:r>
          </a:p>
          <a:p>
            <a:pPr>
              <a:spcAft>
                <a:spcPts val="1200"/>
              </a:spcAft>
            </a:pPr>
            <a:r>
              <a:rPr lang="en-US" altLang="en-US" dirty="0">
                <a:ea typeface="ヒラギノ角ゴ Pro W3" pitchFamily="112" charset="-128"/>
              </a:rPr>
              <a:t>Less risky investment strategy </a:t>
            </a:r>
          </a:p>
          <a:p>
            <a:pPr>
              <a:spcAft>
                <a:spcPts val="1200"/>
              </a:spcAft>
            </a:pPr>
            <a:r>
              <a:rPr lang="en-US" altLang="en-US" dirty="0">
                <a:ea typeface="ヒラギノ角ゴ Pro W3" pitchFamily="112" charset="-128"/>
              </a:rPr>
              <a:t>Consider extended nursing home protection.</a:t>
            </a:r>
          </a:p>
          <a:p>
            <a:pPr>
              <a:spcAft>
                <a:spcPts val="1200"/>
              </a:spcAft>
            </a:pPr>
            <a:r>
              <a:rPr lang="en-US" altLang="en-US" dirty="0">
                <a:ea typeface="ヒラギノ角ゴ Pro W3" pitchFamily="112" charset="-128"/>
              </a:rPr>
              <a:t>Estate planning decisions and documents are critical. </a:t>
            </a:r>
          </a:p>
        </p:txBody>
      </p:sp>
      <p:sp>
        <p:nvSpPr>
          <p:cNvPr id="4" name="Footer Placeholder 3">
            <a:extLst>
              <a:ext uri="{FF2B5EF4-FFF2-40B4-BE49-F238E27FC236}">
                <a16:creationId xmlns:a16="http://schemas.microsoft.com/office/drawing/2014/main" id="{998C37BA-CBC7-41E2-8C54-C8D8D7D02F16}"/>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EB59CADE-C70F-4E6F-9B43-6A8A118063D4}"/>
              </a:ext>
            </a:extLst>
          </p:cNvPr>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8555181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AutoShape 4">
            <a:extLst>
              <a:ext uri="{FF2B5EF4-FFF2-40B4-BE49-F238E27FC236}">
                <a16:creationId xmlns:a16="http://schemas.microsoft.com/office/drawing/2014/main" id="{29DC7D29-088B-4B77-8AFD-E8FC764DC0EE}"/>
              </a:ext>
            </a:extLst>
          </p:cNvPr>
          <p:cNvSpPr>
            <a:spLocks noGrp="1" noChangeArrowheads="1"/>
          </p:cNvSpPr>
          <p:nvPr>
            <p:ph type="ctrTitle"/>
          </p:nvPr>
        </p:nvSpPr>
        <p:spPr>
          <a:xfrm>
            <a:off x="228600" y="381000"/>
            <a:ext cx="8610600" cy="2593975"/>
          </a:xfrm>
          <a:ln>
            <a:miter lim="800000"/>
            <a:headEnd/>
            <a:tailEnd/>
          </a:ln>
          <a:extLst/>
        </p:spPr>
        <p:txBody>
          <a:bodyPr/>
          <a:lstStyle/>
          <a:p>
            <a:pPr algn="l" eaLnBrk="1" hangingPunct="1">
              <a:defRPr/>
            </a:pPr>
            <a:r>
              <a:rPr lang="en-US" sz="4400" dirty="0"/>
              <a:t>Ten Principles of Personal Finance</a:t>
            </a:r>
          </a:p>
        </p:txBody>
      </p:sp>
      <p:sp>
        <p:nvSpPr>
          <p:cNvPr id="3" name="Subtitle 2">
            <a:extLst>
              <a:ext uri="{FF2B5EF4-FFF2-40B4-BE49-F238E27FC236}">
                <a16:creationId xmlns:a16="http://schemas.microsoft.com/office/drawing/2014/main" id="{5FAD97BE-05B1-403D-916D-8FF51A6B2D6E}"/>
              </a:ext>
            </a:extLst>
          </p:cNvPr>
          <p:cNvSpPr>
            <a:spLocks noGrp="1"/>
          </p:cNvSpPr>
          <p:nvPr>
            <p:ph type="subTitle" idx="1"/>
          </p:nvPr>
        </p:nvSpPr>
        <p:spPr/>
        <p:txBody>
          <a:bodyPr/>
          <a:lstStyle/>
          <a:p>
            <a:endParaRPr lang="en-US"/>
          </a:p>
        </p:txBody>
      </p:sp>
      <p:sp>
        <p:nvSpPr>
          <p:cNvPr id="4" name="Footer Placeholder 3">
            <a:extLst>
              <a:ext uri="{FF2B5EF4-FFF2-40B4-BE49-F238E27FC236}">
                <a16:creationId xmlns:a16="http://schemas.microsoft.com/office/drawing/2014/main" id="{BEC37B2A-5AF4-4093-8625-24699D2BD782}"/>
              </a:ext>
            </a:extLst>
          </p:cNvPr>
          <p:cNvSpPr>
            <a:spLocks noGrp="1"/>
          </p:cNvSpPr>
          <p:nvPr>
            <p:ph type="ftr" sz="quarter" idx="11"/>
          </p:nvPr>
        </p:nvSpPr>
        <p:spPr/>
        <p:txBody>
          <a:bodyPr/>
          <a:lstStyle/>
          <a:p>
            <a:r>
              <a:rPr lang="en-US"/>
              <a:t>FN 281: Personal Finance</a:t>
            </a:r>
          </a:p>
        </p:txBody>
      </p:sp>
      <p:sp>
        <p:nvSpPr>
          <p:cNvPr id="5" name="Slide Number Placeholder 4">
            <a:extLst>
              <a:ext uri="{FF2B5EF4-FFF2-40B4-BE49-F238E27FC236}">
                <a16:creationId xmlns:a16="http://schemas.microsoft.com/office/drawing/2014/main" id="{29B5B59F-7378-4DE5-8BFE-2D551034A23D}"/>
              </a:ext>
            </a:extLst>
          </p:cNvPr>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1530752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9">
            <a:extLst>
              <a:ext uri="{FF2B5EF4-FFF2-40B4-BE49-F238E27FC236}">
                <a16:creationId xmlns:a16="http://schemas.microsoft.com/office/drawing/2014/main" id="{CEACA8CF-F56A-449E-A1F2-70A380451522}"/>
              </a:ext>
            </a:extLst>
          </p:cNvPr>
          <p:cNvSpPr>
            <a:spLocks noGrp="1"/>
          </p:cNvSpPr>
          <p:nvPr>
            <p:ph type="title"/>
          </p:nvPr>
        </p:nvSpPr>
        <p:spPr/>
        <p:txBody>
          <a:bodyPr/>
          <a:lstStyle/>
          <a:p>
            <a:pPr eaLnBrk="1" hangingPunct="1"/>
            <a:r>
              <a:rPr lang="en-US" altLang="en-US">
                <a:ea typeface="ヒラギノ角ゴ Pro W3" pitchFamily="112" charset="-128"/>
              </a:rPr>
              <a:t>Principle 1: The Best Protection Is Knowledge</a:t>
            </a:r>
          </a:p>
        </p:txBody>
      </p:sp>
      <p:sp>
        <p:nvSpPr>
          <p:cNvPr id="53251" name="Content Placeholder 14">
            <a:extLst>
              <a:ext uri="{FF2B5EF4-FFF2-40B4-BE49-F238E27FC236}">
                <a16:creationId xmlns:a16="http://schemas.microsoft.com/office/drawing/2014/main" id="{C9D0D818-3B96-41DE-BBC2-68246B76891A}"/>
              </a:ext>
            </a:extLst>
          </p:cNvPr>
          <p:cNvSpPr>
            <a:spLocks noGrp="1"/>
          </p:cNvSpPr>
          <p:nvPr>
            <p:ph idx="1"/>
          </p:nvPr>
        </p:nvSpPr>
        <p:spPr/>
        <p:txBody>
          <a:bodyPr/>
          <a:lstStyle/>
          <a:p>
            <a:pPr eaLnBrk="1" hangingPunct="1">
              <a:spcAft>
                <a:spcPts val="1800"/>
              </a:spcAft>
            </a:pPr>
            <a:r>
              <a:rPr lang="en-US" altLang="en-US">
                <a:ea typeface="ヒラギノ角ゴ Pro W3" pitchFamily="112" charset="-128"/>
              </a:rPr>
              <a:t>Understand the basics of personal finance. </a:t>
            </a:r>
          </a:p>
          <a:p>
            <a:pPr eaLnBrk="1" hangingPunct="1">
              <a:spcAft>
                <a:spcPts val="1800"/>
              </a:spcAft>
            </a:pPr>
            <a:r>
              <a:rPr lang="en-US" altLang="en-US">
                <a:ea typeface="ヒラギノ角ゴ Pro W3" pitchFamily="112" charset="-128"/>
              </a:rPr>
              <a:t>Take responsibility for your lifetime financial plan.</a:t>
            </a:r>
          </a:p>
          <a:p>
            <a:pPr eaLnBrk="1" hangingPunct="1">
              <a:spcAft>
                <a:spcPts val="1800"/>
              </a:spcAft>
            </a:pPr>
            <a:r>
              <a:rPr lang="en-US" altLang="en-US">
                <a:ea typeface="ヒラギノ角ゴ Pro W3" pitchFamily="112" charset="-128"/>
              </a:rPr>
              <a:t>Seek professional advice wisely.</a:t>
            </a:r>
          </a:p>
        </p:txBody>
      </p:sp>
      <p:sp>
        <p:nvSpPr>
          <p:cNvPr id="2" name="Footer Placeholder 1">
            <a:extLst>
              <a:ext uri="{FF2B5EF4-FFF2-40B4-BE49-F238E27FC236}">
                <a16:creationId xmlns:a16="http://schemas.microsoft.com/office/drawing/2014/main" id="{54AAD50B-68AD-4EC0-B080-00783154D6EF}"/>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D3C54D04-F992-45D3-8A9A-CBF969220E66}"/>
              </a:ext>
            </a:extLst>
          </p:cNvPr>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6420075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D92504F8-B510-4B8B-A1DD-E25C4F26A40C}"/>
              </a:ext>
            </a:extLst>
          </p:cNvPr>
          <p:cNvSpPr>
            <a:spLocks noGrp="1"/>
          </p:cNvSpPr>
          <p:nvPr>
            <p:ph type="title"/>
          </p:nvPr>
        </p:nvSpPr>
        <p:spPr/>
        <p:txBody>
          <a:bodyPr/>
          <a:lstStyle/>
          <a:p>
            <a:pPr eaLnBrk="1" hangingPunct="1"/>
            <a:r>
              <a:rPr lang="en-US" altLang="en-US">
                <a:ea typeface="ヒラギノ角ゴ Pro W3" pitchFamily="112" charset="-128"/>
              </a:rPr>
              <a:t>Principle 2: Nothing Happens Without a Plan </a:t>
            </a:r>
          </a:p>
        </p:txBody>
      </p:sp>
      <p:sp>
        <p:nvSpPr>
          <p:cNvPr id="54275" name="Content Placeholder 2">
            <a:extLst>
              <a:ext uri="{FF2B5EF4-FFF2-40B4-BE49-F238E27FC236}">
                <a16:creationId xmlns:a16="http://schemas.microsoft.com/office/drawing/2014/main" id="{A5E1FA9B-3EB5-482F-BAD9-25F4EC7E608A}"/>
              </a:ext>
            </a:extLst>
          </p:cNvPr>
          <p:cNvSpPr>
            <a:spLocks noGrp="1"/>
          </p:cNvSpPr>
          <p:nvPr>
            <p:ph idx="1"/>
          </p:nvPr>
        </p:nvSpPr>
        <p:spPr/>
        <p:txBody>
          <a:bodyPr/>
          <a:lstStyle/>
          <a:p>
            <a:pPr eaLnBrk="1" hangingPunct="1">
              <a:spcAft>
                <a:spcPts val="1200"/>
              </a:spcAft>
            </a:pPr>
            <a:r>
              <a:rPr lang="en-US" altLang="en-US">
                <a:ea typeface="ヒラギノ角ゴ Pro W3" pitchFamily="112" charset="-128"/>
              </a:rPr>
              <a:t>Easier to think about spending than about saving.</a:t>
            </a:r>
          </a:p>
          <a:p>
            <a:pPr eaLnBrk="1" hangingPunct="1">
              <a:spcAft>
                <a:spcPts val="1200"/>
              </a:spcAft>
            </a:pPr>
            <a:r>
              <a:rPr lang="en-US" altLang="en-US">
                <a:ea typeface="ヒラギノ角ゴ Pro W3" pitchFamily="112" charset="-128"/>
              </a:rPr>
              <a:t>Saving must be planned. </a:t>
            </a:r>
          </a:p>
          <a:p>
            <a:pPr eaLnBrk="1" hangingPunct="1">
              <a:spcAft>
                <a:spcPts val="1200"/>
              </a:spcAft>
            </a:pPr>
            <a:r>
              <a:rPr lang="en-US" altLang="en-US">
                <a:ea typeface="ヒラギノ角ゴ Pro W3" pitchFamily="112" charset="-128"/>
              </a:rPr>
              <a:t>Putting off a financial plan means goals are harder to achieve.</a:t>
            </a:r>
          </a:p>
          <a:p>
            <a:pPr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6549D88C-79A2-41D7-9844-C814D164E57F}"/>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C9602665-2E65-41E3-808F-0CAE9840C8CA}"/>
              </a:ext>
            </a:extLst>
          </p:cNvPr>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1330910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a:extLst>
              <a:ext uri="{FF2B5EF4-FFF2-40B4-BE49-F238E27FC236}">
                <a16:creationId xmlns:a16="http://schemas.microsoft.com/office/drawing/2014/main" id="{3D66CA76-C062-48A9-9F11-7D58B11EF116}"/>
              </a:ext>
            </a:extLst>
          </p:cNvPr>
          <p:cNvSpPr>
            <a:spLocks noGrp="1"/>
          </p:cNvSpPr>
          <p:nvPr>
            <p:ph type="title"/>
          </p:nvPr>
        </p:nvSpPr>
        <p:spPr/>
        <p:txBody>
          <a:bodyPr/>
          <a:lstStyle/>
          <a:p>
            <a:pPr eaLnBrk="1" hangingPunct="1"/>
            <a:r>
              <a:rPr lang="en-US" altLang="en-US">
                <a:ea typeface="ヒラギノ角ゴ Pro W3" pitchFamily="112" charset="-128"/>
              </a:rPr>
              <a:t>Principle 3: The Time</a:t>
            </a:r>
            <a:br>
              <a:rPr lang="en-US" altLang="en-US">
                <a:ea typeface="ヒラギノ角ゴ Pro W3" pitchFamily="112" charset="-128"/>
              </a:rPr>
            </a:br>
            <a:r>
              <a:rPr lang="en-US" altLang="en-US">
                <a:ea typeface="ヒラギノ角ゴ Pro W3" pitchFamily="112" charset="-128"/>
              </a:rPr>
              <a:t>Value of Money</a:t>
            </a:r>
          </a:p>
        </p:txBody>
      </p:sp>
      <p:sp>
        <p:nvSpPr>
          <p:cNvPr id="55299" name="Content Placeholder 2">
            <a:extLst>
              <a:ext uri="{FF2B5EF4-FFF2-40B4-BE49-F238E27FC236}">
                <a16:creationId xmlns:a16="http://schemas.microsoft.com/office/drawing/2014/main" id="{1B7C5BA9-39CF-43A6-9C8B-1D23F4563604}"/>
              </a:ext>
            </a:extLst>
          </p:cNvPr>
          <p:cNvSpPr>
            <a:spLocks noGrp="1"/>
          </p:cNvSpPr>
          <p:nvPr>
            <p:ph idx="1"/>
          </p:nvPr>
        </p:nvSpPr>
        <p:spPr/>
        <p:txBody>
          <a:bodyPr/>
          <a:lstStyle/>
          <a:p>
            <a:pPr eaLnBrk="1" hangingPunct="1">
              <a:spcAft>
                <a:spcPts val="1800"/>
              </a:spcAft>
            </a:pPr>
            <a:r>
              <a:rPr lang="en-US" altLang="en-US">
                <a:ea typeface="ヒラギノ角ゴ Pro W3" pitchFamily="112" charset="-128"/>
              </a:rPr>
              <a:t>Money received today is worth more than money received in the future.</a:t>
            </a:r>
          </a:p>
          <a:p>
            <a:pPr eaLnBrk="1" hangingPunct="1">
              <a:spcAft>
                <a:spcPts val="1800"/>
              </a:spcAft>
            </a:pPr>
            <a:r>
              <a:rPr lang="en-US" altLang="en-US">
                <a:ea typeface="ヒラギノ角ゴ Pro W3" pitchFamily="112" charset="-128"/>
              </a:rPr>
              <a:t>Understand how savings and investments grow over time</a:t>
            </a:r>
          </a:p>
          <a:p>
            <a:pPr eaLnBrk="1" hangingPunct="1">
              <a:spcAft>
                <a:spcPts val="1800"/>
              </a:spcAft>
            </a:pPr>
            <a:r>
              <a:rPr lang="en-US" altLang="en-US">
                <a:ea typeface="ヒラギノ角ゴ Pro W3" pitchFamily="112" charset="-128"/>
              </a:rPr>
              <a:t>Understand compound interest.</a:t>
            </a:r>
          </a:p>
          <a:p>
            <a:pPr eaLnBrk="1" hangingPunct="1">
              <a:spcAft>
                <a:spcPts val="1800"/>
              </a:spcAft>
            </a:pPr>
            <a:r>
              <a:rPr lang="en-US" altLang="en-US">
                <a:ea typeface="ヒラギノ角ゴ Pro W3" pitchFamily="112" charset="-128"/>
              </a:rPr>
              <a:t>Understand spending now and paying later</a:t>
            </a:r>
          </a:p>
          <a:p>
            <a:pPr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13A421CE-0984-45A7-8CBC-A42D1F08725D}"/>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F98083A5-B753-4B77-B396-7E927B06F470}"/>
              </a:ext>
            </a:extLst>
          </p:cNvPr>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13528990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8E84E237-9C04-407A-A901-84F2EE972428}"/>
              </a:ext>
            </a:extLst>
          </p:cNvPr>
          <p:cNvSpPr>
            <a:spLocks noGrp="1"/>
          </p:cNvSpPr>
          <p:nvPr>
            <p:ph type="title"/>
          </p:nvPr>
        </p:nvSpPr>
        <p:spPr/>
        <p:txBody>
          <a:bodyPr/>
          <a:lstStyle/>
          <a:p>
            <a:pPr eaLnBrk="1" hangingPunct="1"/>
            <a:r>
              <a:rPr lang="en-US" altLang="en-US">
                <a:ea typeface="ヒラギノ角ゴ Pro W3" pitchFamily="112" charset="-128"/>
              </a:rPr>
              <a:t>Principle 4: Taxes Affect Personal Finance Decisions </a:t>
            </a:r>
          </a:p>
        </p:txBody>
      </p:sp>
      <p:sp>
        <p:nvSpPr>
          <p:cNvPr id="58371" name="Content Placeholder 2">
            <a:extLst>
              <a:ext uri="{FF2B5EF4-FFF2-40B4-BE49-F238E27FC236}">
                <a16:creationId xmlns:a16="http://schemas.microsoft.com/office/drawing/2014/main" id="{AE061AB3-7DEB-45A6-8E89-673F6C42FB47}"/>
              </a:ext>
            </a:extLst>
          </p:cNvPr>
          <p:cNvSpPr>
            <a:spLocks noGrp="1"/>
          </p:cNvSpPr>
          <p:nvPr>
            <p:ph idx="1"/>
          </p:nvPr>
        </p:nvSpPr>
        <p:spPr/>
        <p:txBody>
          <a:bodyPr/>
          <a:lstStyle/>
          <a:p>
            <a:pPr eaLnBrk="1" hangingPunct="1">
              <a:spcAft>
                <a:spcPts val="1800"/>
              </a:spcAft>
            </a:pPr>
            <a:r>
              <a:rPr lang="en-US" altLang="en-US">
                <a:ea typeface="ヒラギノ角ゴ Pro W3" pitchFamily="112" charset="-128"/>
              </a:rPr>
              <a:t>Know the effect of taxes on the rate of return of investments.</a:t>
            </a:r>
          </a:p>
          <a:p>
            <a:pPr eaLnBrk="1" hangingPunct="1">
              <a:spcAft>
                <a:spcPts val="1800"/>
              </a:spcAft>
            </a:pPr>
            <a:r>
              <a:rPr lang="en-US" altLang="en-US">
                <a:ea typeface="ヒラギノ角ゴ Pro W3" pitchFamily="112" charset="-128"/>
              </a:rPr>
              <a:t>Compare investment alternatives on an after-tax basis. </a:t>
            </a:r>
          </a:p>
          <a:p>
            <a:pPr eaLnBrk="1" hangingPunct="1">
              <a:spcAft>
                <a:spcPts val="1800"/>
              </a:spcAft>
            </a:pPr>
            <a:r>
              <a:rPr lang="en-US" altLang="en-US">
                <a:ea typeface="ヒラギノ角ゴ Pro W3" pitchFamily="112" charset="-128"/>
              </a:rPr>
              <a:t>Understand tax laws. </a:t>
            </a:r>
          </a:p>
          <a:p>
            <a:pPr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DE85B4C0-FBE4-48CB-82C0-DF5084B35108}"/>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A0C99FCE-C3A6-4308-B868-985B3552ED9E}"/>
              </a:ext>
            </a:extLst>
          </p:cNvPr>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36218179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id="{06077DF1-90BE-414B-BB07-88B4491466DC}"/>
              </a:ext>
            </a:extLst>
          </p:cNvPr>
          <p:cNvSpPr>
            <a:spLocks noGrp="1"/>
          </p:cNvSpPr>
          <p:nvPr>
            <p:ph type="title"/>
          </p:nvPr>
        </p:nvSpPr>
        <p:spPr/>
        <p:txBody>
          <a:bodyPr/>
          <a:lstStyle/>
          <a:p>
            <a:pPr eaLnBrk="1" hangingPunct="1"/>
            <a:r>
              <a:rPr lang="en-US" altLang="en-US">
                <a:ea typeface="ヒラギノ角ゴ Pro W3" pitchFamily="112" charset="-128"/>
              </a:rPr>
              <a:t>Principle 5: Stuff Happens, or the Importance of Liquidity</a:t>
            </a:r>
          </a:p>
        </p:txBody>
      </p:sp>
      <p:sp>
        <p:nvSpPr>
          <p:cNvPr id="59395" name="Rectangle 3">
            <a:extLst>
              <a:ext uri="{FF2B5EF4-FFF2-40B4-BE49-F238E27FC236}">
                <a16:creationId xmlns:a16="http://schemas.microsoft.com/office/drawing/2014/main" id="{05470F7B-D163-4080-8926-1CD652D06B57}"/>
              </a:ext>
            </a:extLst>
          </p:cNvPr>
          <p:cNvSpPr>
            <a:spLocks noGrp="1" noChangeArrowheads="1"/>
          </p:cNvSpPr>
          <p:nvPr>
            <p:ph idx="1"/>
          </p:nvPr>
        </p:nvSpPr>
        <p:spPr/>
        <p:txBody>
          <a:bodyPr/>
          <a:lstStyle/>
          <a:p>
            <a:pPr eaLnBrk="1" hangingPunct="1">
              <a:spcAft>
                <a:spcPts val="1800"/>
              </a:spcAft>
            </a:pPr>
            <a:r>
              <a:rPr lang="en-US" altLang="en-US">
                <a:ea typeface="ヒラギノ角ゴ Pro W3" pitchFamily="112" charset="-128"/>
              </a:rPr>
              <a:t>Plan for unexpected events</a:t>
            </a:r>
          </a:p>
          <a:p>
            <a:pPr eaLnBrk="1" hangingPunct="1">
              <a:spcAft>
                <a:spcPts val="1800"/>
              </a:spcAft>
            </a:pPr>
            <a:r>
              <a:rPr lang="en-US" altLang="en-US">
                <a:ea typeface="ヒラギノ角ゴ Pro W3" pitchFamily="112" charset="-128"/>
              </a:rPr>
              <a:t>Have money or liquid funds available</a:t>
            </a:r>
          </a:p>
          <a:p>
            <a:pPr eaLnBrk="1" hangingPunct="1">
              <a:spcAft>
                <a:spcPts val="1800"/>
              </a:spcAft>
            </a:pPr>
            <a:r>
              <a:rPr lang="en-US" altLang="en-US">
                <a:ea typeface="ヒラギノ角ゴ Pro W3" pitchFamily="112" charset="-128"/>
              </a:rPr>
              <a:t>Liquid funds should cover 3 to 6 months of living expenses</a:t>
            </a:r>
          </a:p>
        </p:txBody>
      </p:sp>
      <p:sp>
        <p:nvSpPr>
          <p:cNvPr id="2" name="Footer Placeholder 1">
            <a:extLst>
              <a:ext uri="{FF2B5EF4-FFF2-40B4-BE49-F238E27FC236}">
                <a16:creationId xmlns:a16="http://schemas.microsoft.com/office/drawing/2014/main" id="{F0C35156-DAD1-4297-94B6-13064BE8B82F}"/>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E5E67D37-96C5-491D-850B-EBA4CE57039F}"/>
              </a:ext>
            </a:extLst>
          </p:cNvPr>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6338412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C71BCF00-A72F-4141-8AC0-F6737DBA6355}"/>
              </a:ext>
            </a:extLst>
          </p:cNvPr>
          <p:cNvSpPr>
            <a:spLocks noGrp="1"/>
          </p:cNvSpPr>
          <p:nvPr>
            <p:ph type="title"/>
          </p:nvPr>
        </p:nvSpPr>
        <p:spPr/>
        <p:txBody>
          <a:bodyPr/>
          <a:lstStyle/>
          <a:p>
            <a:pPr eaLnBrk="1" hangingPunct="1"/>
            <a:r>
              <a:rPr lang="en-US" altLang="en-US">
                <a:ea typeface="ヒラギノ角ゴ Pro W3" pitchFamily="112" charset="-128"/>
              </a:rPr>
              <a:t>Principle 6: Waste Not, Want Not - Smart Spending Matters </a:t>
            </a:r>
          </a:p>
        </p:txBody>
      </p:sp>
      <p:sp>
        <p:nvSpPr>
          <p:cNvPr id="60419" name="Content Placeholder 2">
            <a:extLst>
              <a:ext uri="{FF2B5EF4-FFF2-40B4-BE49-F238E27FC236}">
                <a16:creationId xmlns:a16="http://schemas.microsoft.com/office/drawing/2014/main" id="{78BCCD28-C94A-4454-B0CB-836AD0FEE446}"/>
              </a:ext>
            </a:extLst>
          </p:cNvPr>
          <p:cNvSpPr>
            <a:spLocks noGrp="1"/>
          </p:cNvSpPr>
          <p:nvPr>
            <p:ph idx="1"/>
          </p:nvPr>
        </p:nvSpPr>
        <p:spPr/>
        <p:txBody>
          <a:bodyPr/>
          <a:lstStyle/>
          <a:p>
            <a:pPr marL="514350" indent="-514350" eaLnBrk="1" hangingPunct="1">
              <a:spcAft>
                <a:spcPts val="1800"/>
              </a:spcAft>
            </a:pPr>
            <a:r>
              <a:rPr lang="en-US" altLang="en-US">
                <a:ea typeface="ヒラギノ角ゴ Pro W3" pitchFamily="112" charset="-128"/>
              </a:rPr>
              <a:t>Differentiate want from need</a:t>
            </a:r>
          </a:p>
          <a:p>
            <a:pPr marL="514350" indent="-514350" eaLnBrk="1" hangingPunct="1">
              <a:spcAft>
                <a:spcPts val="1800"/>
              </a:spcAft>
            </a:pPr>
            <a:r>
              <a:rPr lang="en-US" altLang="en-US">
                <a:ea typeface="ヒラギノ角ゴ Pro W3" pitchFamily="112" charset="-128"/>
              </a:rPr>
              <a:t>Do homework before the purchase</a:t>
            </a:r>
          </a:p>
          <a:p>
            <a:pPr marL="514350" indent="-514350" eaLnBrk="1" hangingPunct="1">
              <a:spcAft>
                <a:spcPts val="1800"/>
              </a:spcAft>
            </a:pPr>
            <a:r>
              <a:rPr lang="en-US" altLang="en-US">
                <a:ea typeface="ヒラギノ角ゴ Pro W3" pitchFamily="112" charset="-128"/>
              </a:rPr>
              <a:t>Make the purchase at the best price</a:t>
            </a:r>
          </a:p>
          <a:p>
            <a:pPr marL="514350" indent="-514350" eaLnBrk="1" hangingPunct="1">
              <a:spcAft>
                <a:spcPts val="1800"/>
              </a:spcAft>
            </a:pPr>
            <a:r>
              <a:rPr lang="en-US" altLang="en-US">
                <a:ea typeface="ヒラギノ角ゴ Pro W3" pitchFamily="112" charset="-128"/>
              </a:rPr>
              <a:t>Maintain your purchase</a:t>
            </a:r>
          </a:p>
          <a:p>
            <a:pPr marL="514350" indent="-514350" eaLnBrk="1" hangingPunct="1"/>
            <a:endParaRPr lang="en-US" altLang="en-US">
              <a:ea typeface="ヒラギノ角ゴ Pro W3" pitchFamily="112" charset="-128"/>
            </a:endParaRPr>
          </a:p>
          <a:p>
            <a:pPr marL="514350" indent="-514350"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7A4FBCAA-7365-4B69-97B7-DB170E79B105}"/>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ADA15CD3-92D8-4E3E-8791-8A8D14284557}"/>
              </a:ext>
            </a:extLst>
          </p:cNvPr>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476916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010E40DA-8054-4640-A804-9C354AD915DB}"/>
              </a:ext>
            </a:extLst>
          </p:cNvPr>
          <p:cNvSpPr>
            <a:spLocks noGrp="1"/>
          </p:cNvSpPr>
          <p:nvPr>
            <p:ph type="title"/>
          </p:nvPr>
        </p:nvSpPr>
        <p:spPr/>
        <p:txBody>
          <a:bodyPr/>
          <a:lstStyle/>
          <a:p>
            <a:pPr eaLnBrk="1" hangingPunct="1"/>
            <a:r>
              <a:rPr lang="en-US" altLang="en-US">
                <a:ea typeface="ヒラギノ角ゴ Pro W3" pitchFamily="112" charset="-128"/>
              </a:rPr>
              <a:t>Principle 7: Protect Yourself Against Major Catastrophes</a:t>
            </a:r>
          </a:p>
        </p:txBody>
      </p:sp>
      <p:sp>
        <p:nvSpPr>
          <p:cNvPr id="61443" name="Content Placeholder 2">
            <a:extLst>
              <a:ext uri="{FF2B5EF4-FFF2-40B4-BE49-F238E27FC236}">
                <a16:creationId xmlns:a16="http://schemas.microsoft.com/office/drawing/2014/main" id="{D3D793E9-DCD6-4F15-9016-93BEF2C89A83}"/>
              </a:ext>
            </a:extLst>
          </p:cNvPr>
          <p:cNvSpPr>
            <a:spLocks noGrp="1"/>
          </p:cNvSpPr>
          <p:nvPr>
            <p:ph idx="1"/>
          </p:nvPr>
        </p:nvSpPr>
        <p:spPr>
          <a:xfrm>
            <a:off x="457200" y="1524000"/>
            <a:ext cx="8229600" cy="4038600"/>
          </a:xfrm>
        </p:spPr>
        <p:txBody>
          <a:bodyPr/>
          <a:lstStyle/>
          <a:p>
            <a:pPr eaLnBrk="1" hangingPunct="1">
              <a:spcAft>
                <a:spcPts val="1800"/>
              </a:spcAft>
            </a:pPr>
            <a:r>
              <a:rPr lang="en-US" altLang="en-US">
                <a:ea typeface="ヒラギノ角ゴ Pro W3" pitchFamily="112" charset="-128"/>
              </a:rPr>
              <a:t>Have the right kind of insurance before a tragedy occurs. </a:t>
            </a:r>
          </a:p>
          <a:p>
            <a:pPr eaLnBrk="1" hangingPunct="1">
              <a:spcAft>
                <a:spcPts val="1800"/>
              </a:spcAft>
            </a:pPr>
            <a:r>
              <a:rPr lang="en-US" altLang="en-US">
                <a:ea typeface="ヒラギノ角ゴ Pro W3" pitchFamily="112" charset="-128"/>
              </a:rPr>
              <a:t>Know your insurance policy coverage.</a:t>
            </a:r>
          </a:p>
          <a:p>
            <a:pPr eaLnBrk="1" hangingPunct="1">
              <a:spcAft>
                <a:spcPts val="1800"/>
              </a:spcAft>
            </a:pPr>
            <a:r>
              <a:rPr lang="en-US" altLang="en-US">
                <a:ea typeface="ヒラギノ角ゴ Pro W3" pitchFamily="112" charset="-128"/>
              </a:rPr>
              <a:t>Focus insurance on major catastrophes which can be financially devastating. </a:t>
            </a:r>
          </a:p>
        </p:txBody>
      </p:sp>
      <p:sp>
        <p:nvSpPr>
          <p:cNvPr id="2" name="Footer Placeholder 1">
            <a:extLst>
              <a:ext uri="{FF2B5EF4-FFF2-40B4-BE49-F238E27FC236}">
                <a16:creationId xmlns:a16="http://schemas.microsoft.com/office/drawing/2014/main" id="{85540E8E-AC81-4353-8FD5-D2EC53050512}"/>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17944543-7A75-43D0-8334-72A8BB800B8A}"/>
              </a:ext>
            </a:extLst>
          </p:cNvPr>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849673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955ABBCF-9322-44E7-A2D6-6FACB12EB3D0}"/>
              </a:ext>
            </a:extLst>
          </p:cNvPr>
          <p:cNvSpPr>
            <a:spLocks noGrp="1"/>
          </p:cNvSpPr>
          <p:nvPr>
            <p:ph type="title"/>
          </p:nvPr>
        </p:nvSpPr>
        <p:spPr/>
        <p:txBody>
          <a:bodyPr/>
          <a:lstStyle/>
          <a:p>
            <a:pPr eaLnBrk="1" hangingPunct="1"/>
            <a:r>
              <a:rPr lang="en-US" altLang="en-US">
                <a:ea typeface="ヒラギノ角ゴ Pro W3" pitchFamily="112" charset="-128"/>
              </a:rPr>
              <a:t>Principle 8: Risk and Return Go Hand in Hand</a:t>
            </a:r>
          </a:p>
        </p:txBody>
      </p:sp>
      <p:sp>
        <p:nvSpPr>
          <p:cNvPr id="62467" name="Content Placeholder 2">
            <a:extLst>
              <a:ext uri="{FF2B5EF4-FFF2-40B4-BE49-F238E27FC236}">
                <a16:creationId xmlns:a16="http://schemas.microsoft.com/office/drawing/2014/main" id="{86ADA7A4-5F66-4117-ABA5-9EA9AD9505F9}"/>
              </a:ext>
            </a:extLst>
          </p:cNvPr>
          <p:cNvSpPr>
            <a:spLocks noGrp="1"/>
          </p:cNvSpPr>
          <p:nvPr>
            <p:ph idx="1"/>
          </p:nvPr>
        </p:nvSpPr>
        <p:spPr/>
        <p:txBody>
          <a:bodyPr/>
          <a:lstStyle/>
          <a:p>
            <a:pPr eaLnBrk="1" hangingPunct="1">
              <a:spcAft>
                <a:spcPts val="1800"/>
              </a:spcAft>
            </a:pPr>
            <a:r>
              <a:rPr lang="en-US" altLang="en-US">
                <a:ea typeface="ヒラギノ角ゴ Pro W3" pitchFamily="112" charset="-128"/>
              </a:rPr>
              <a:t>Saving and investing grows money.</a:t>
            </a:r>
          </a:p>
          <a:p>
            <a:pPr eaLnBrk="1" hangingPunct="1">
              <a:spcAft>
                <a:spcPts val="1800"/>
              </a:spcAft>
            </a:pPr>
            <a:r>
              <a:rPr lang="en-US" altLang="en-US">
                <a:ea typeface="ヒラギノ角ゴ Pro W3" pitchFamily="112" charset="-128"/>
              </a:rPr>
              <a:t>Investors demand a minimum return above anticipated inflation. </a:t>
            </a:r>
          </a:p>
          <a:p>
            <a:pPr eaLnBrk="1" hangingPunct="1">
              <a:spcAft>
                <a:spcPts val="1800"/>
              </a:spcAft>
            </a:pPr>
            <a:r>
              <a:rPr lang="en-US" altLang="en-US">
                <a:ea typeface="ヒラギノ角ゴ Pro W3" pitchFamily="112" charset="-128"/>
              </a:rPr>
              <a:t>Investors demand higher return for added risk. </a:t>
            </a:r>
          </a:p>
          <a:p>
            <a:pPr eaLnBrk="1" hangingPunct="1">
              <a:spcAft>
                <a:spcPts val="1800"/>
              </a:spcAft>
            </a:pPr>
            <a:r>
              <a:rPr lang="en-US" altLang="en-US">
                <a:ea typeface="ヒラギノ角ゴ Pro W3" pitchFamily="112" charset="-128"/>
              </a:rPr>
              <a:t>Diversification by spreading money in several investments reduces risk.</a:t>
            </a:r>
          </a:p>
          <a:p>
            <a:pPr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A1C56734-2783-4649-B459-E3DCE5898284}"/>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20225BFB-184B-410F-BA7C-D436F47A2B60}"/>
              </a:ext>
            </a:extLst>
          </p:cNvPr>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527448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221577-3852-4A91-BDEF-EC99271E07F5}"/>
              </a:ext>
            </a:extLst>
          </p:cNvPr>
          <p:cNvSpPr>
            <a:spLocks noGrp="1"/>
          </p:cNvSpPr>
          <p:nvPr>
            <p:ph type="title"/>
          </p:nvPr>
        </p:nvSpPr>
        <p:spPr>
          <a:xfrm>
            <a:off x="1219200" y="152400"/>
            <a:ext cx="7620000" cy="762000"/>
          </a:xfrm>
          <a:extLst/>
        </p:spPr>
        <p:txBody>
          <a:bodyPr>
            <a:normAutofit/>
          </a:bodyPr>
          <a:lstStyle/>
          <a:p>
            <a:pPr eaLnBrk="1" hangingPunct="1"/>
            <a:r>
              <a:rPr lang="en-US" altLang="en-US" sz="2900" dirty="0">
                <a:ea typeface="ヒラギノ角ゴ Pro W3" pitchFamily="112" charset="-128"/>
              </a:rPr>
              <a:t>The Risk-Return  Trade-Off</a:t>
            </a:r>
          </a:p>
        </p:txBody>
      </p:sp>
      <p:pic>
        <p:nvPicPr>
          <p:cNvPr id="63491" name="Picture 4" descr="fig01_07.gif">
            <a:extLst>
              <a:ext uri="{FF2B5EF4-FFF2-40B4-BE49-F238E27FC236}">
                <a16:creationId xmlns:a16="http://schemas.microsoft.com/office/drawing/2014/main" id="{BC899900-1FFF-492E-8888-1EC2210730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828800"/>
            <a:ext cx="7429500" cy="374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C29151BA-E497-43B8-9971-D8B50577147D}"/>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32E962A1-B02C-46CC-8CA9-50133ED08DC0}"/>
              </a:ext>
            </a:extLst>
          </p:cNvPr>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1042985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a:extLst>
              <a:ext uri="{FF2B5EF4-FFF2-40B4-BE49-F238E27FC236}">
                <a16:creationId xmlns:a16="http://schemas.microsoft.com/office/drawing/2014/main" id="{206948C3-CE82-4658-BB60-C65A3130F226}"/>
              </a:ext>
            </a:extLst>
          </p:cNvPr>
          <p:cNvSpPr>
            <a:spLocks noGrp="1"/>
          </p:cNvSpPr>
          <p:nvPr>
            <p:ph type="title"/>
          </p:nvPr>
        </p:nvSpPr>
        <p:spPr>
          <a:xfrm>
            <a:off x="1066800" y="228600"/>
            <a:ext cx="7848600" cy="838200"/>
          </a:xfrm>
        </p:spPr>
        <p:txBody>
          <a:bodyPr/>
          <a:lstStyle/>
          <a:p>
            <a:pPr eaLnBrk="1" hangingPunct="1"/>
            <a:r>
              <a:rPr lang="en-US" altLang="en-US" sz="2800">
                <a:ea typeface="ヒラギノ角ゴ Pro W3" pitchFamily="112" charset="-128"/>
              </a:rPr>
              <a:t>Principle 9: Mind Games, Your Financial Personality, and Your Money</a:t>
            </a:r>
          </a:p>
        </p:txBody>
      </p:sp>
      <p:sp>
        <p:nvSpPr>
          <p:cNvPr id="64515" name="Content Placeholder 2">
            <a:extLst>
              <a:ext uri="{FF2B5EF4-FFF2-40B4-BE49-F238E27FC236}">
                <a16:creationId xmlns:a16="http://schemas.microsoft.com/office/drawing/2014/main" id="{31243CCA-E73E-47CE-A66A-AA1AB6297642}"/>
              </a:ext>
            </a:extLst>
          </p:cNvPr>
          <p:cNvSpPr>
            <a:spLocks noGrp="1"/>
          </p:cNvSpPr>
          <p:nvPr>
            <p:ph idx="1"/>
          </p:nvPr>
        </p:nvSpPr>
        <p:spPr>
          <a:xfrm>
            <a:off x="457200" y="1524000"/>
            <a:ext cx="8229600" cy="4389438"/>
          </a:xfrm>
        </p:spPr>
        <p:txBody>
          <a:bodyPr/>
          <a:lstStyle/>
          <a:p>
            <a:pPr eaLnBrk="1" hangingPunct="1">
              <a:spcAft>
                <a:spcPts val="1200"/>
              </a:spcAft>
            </a:pPr>
            <a:r>
              <a:rPr lang="en-US" altLang="en-US">
                <a:ea typeface="ヒラギノ角ゴ Pro W3" pitchFamily="112" charset="-128"/>
              </a:rPr>
              <a:t>Behavioral biases lead to big financial mistakes.</a:t>
            </a:r>
          </a:p>
          <a:p>
            <a:pPr eaLnBrk="1" hangingPunct="1">
              <a:spcAft>
                <a:spcPts val="1200"/>
              </a:spcAft>
            </a:pPr>
            <a:r>
              <a:rPr lang="en-US" altLang="en-US">
                <a:ea typeface="ヒラギノ角ゴ Pro W3" pitchFamily="112" charset="-128"/>
              </a:rPr>
              <a:t>Mental accounting impacts financial decisions.</a:t>
            </a:r>
          </a:p>
          <a:p>
            <a:pPr eaLnBrk="1" hangingPunct="1">
              <a:spcAft>
                <a:spcPts val="1200"/>
              </a:spcAft>
            </a:pPr>
            <a:r>
              <a:rPr lang="en-US" altLang="en-US">
                <a:ea typeface="ヒラギノ角ゴ Pro W3" pitchFamily="112" charset="-128"/>
              </a:rPr>
              <a:t>“Sunk cost effect” pours good money after bad money because of bias.</a:t>
            </a:r>
          </a:p>
        </p:txBody>
      </p:sp>
      <p:sp>
        <p:nvSpPr>
          <p:cNvPr id="2" name="Footer Placeholder 1">
            <a:extLst>
              <a:ext uri="{FF2B5EF4-FFF2-40B4-BE49-F238E27FC236}">
                <a16:creationId xmlns:a16="http://schemas.microsoft.com/office/drawing/2014/main" id="{ECEB3F81-DF4B-4FD6-9522-841D3F1E79F3}"/>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A9AEF73A-68B8-49C1-B699-3CB475BA0D05}"/>
              </a:ext>
            </a:extLst>
          </p:cNvPr>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577291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a:extLst>
              <a:ext uri="{FF2B5EF4-FFF2-40B4-BE49-F238E27FC236}">
                <a16:creationId xmlns:a16="http://schemas.microsoft.com/office/drawing/2014/main" id="{45552465-F231-4B91-B9F0-BE8E2A6CB2AC}"/>
              </a:ext>
            </a:extLst>
          </p:cNvPr>
          <p:cNvSpPr>
            <a:spLocks noGrp="1"/>
          </p:cNvSpPr>
          <p:nvPr>
            <p:ph type="title"/>
          </p:nvPr>
        </p:nvSpPr>
        <p:spPr>
          <a:xfrm>
            <a:off x="1143000" y="152400"/>
            <a:ext cx="7543800" cy="838200"/>
          </a:xfrm>
        </p:spPr>
        <p:txBody>
          <a:bodyPr/>
          <a:lstStyle/>
          <a:p>
            <a:pPr eaLnBrk="1" hangingPunct="1"/>
            <a:r>
              <a:rPr lang="en-US" altLang="en-US">
                <a:ea typeface="ヒラギノ角ゴ Pro W3" pitchFamily="112" charset="-128"/>
              </a:rPr>
              <a:t>Principle 10: Just Do It!</a:t>
            </a:r>
          </a:p>
        </p:txBody>
      </p:sp>
      <p:sp>
        <p:nvSpPr>
          <p:cNvPr id="65539" name="Content Placeholder 2">
            <a:extLst>
              <a:ext uri="{FF2B5EF4-FFF2-40B4-BE49-F238E27FC236}">
                <a16:creationId xmlns:a16="http://schemas.microsoft.com/office/drawing/2014/main" id="{17F67EF7-0B24-440A-9858-CA88E0A89260}"/>
              </a:ext>
            </a:extLst>
          </p:cNvPr>
          <p:cNvSpPr>
            <a:spLocks noGrp="1"/>
          </p:cNvSpPr>
          <p:nvPr>
            <p:ph idx="1"/>
          </p:nvPr>
        </p:nvSpPr>
        <p:spPr>
          <a:xfrm>
            <a:off x="457200" y="1371600"/>
            <a:ext cx="8229600" cy="4389438"/>
          </a:xfrm>
        </p:spPr>
        <p:txBody>
          <a:bodyPr/>
          <a:lstStyle/>
          <a:p>
            <a:pPr eaLnBrk="1" hangingPunct="1">
              <a:spcAft>
                <a:spcPts val="1200"/>
              </a:spcAft>
            </a:pPr>
            <a:r>
              <a:rPr lang="en-US" altLang="en-US">
                <a:ea typeface="ヒラギノ角ゴ Pro W3" pitchFamily="112" charset="-128"/>
              </a:rPr>
              <a:t>Taking the first step towards your goals is difficult.</a:t>
            </a:r>
          </a:p>
          <a:p>
            <a:pPr eaLnBrk="1" hangingPunct="1">
              <a:spcAft>
                <a:spcPts val="1200"/>
              </a:spcAft>
            </a:pPr>
            <a:r>
              <a:rPr lang="en-US" altLang="en-US">
                <a:ea typeface="ヒラギノ角ゴ Pro W3" pitchFamily="112" charset="-128"/>
              </a:rPr>
              <a:t>The following steps become easier.</a:t>
            </a:r>
          </a:p>
          <a:p>
            <a:pPr eaLnBrk="1" hangingPunct="1">
              <a:spcAft>
                <a:spcPts val="1200"/>
              </a:spcAft>
            </a:pPr>
            <a:r>
              <a:rPr lang="en-US" altLang="en-US">
                <a:ea typeface="ヒラギノ角ゴ Pro W3" pitchFamily="112" charset="-128"/>
              </a:rPr>
              <a:t>First step is to pay yourself first—save then spend.</a:t>
            </a:r>
          </a:p>
          <a:p>
            <a:pPr eaLnBrk="1" hangingPunct="1">
              <a:spcAft>
                <a:spcPts val="1200"/>
              </a:spcAft>
            </a:pPr>
            <a:r>
              <a:rPr lang="en-US" altLang="en-US">
                <a:ea typeface="ヒラギノ角ゴ Pro W3" pitchFamily="112" charset="-128"/>
              </a:rPr>
              <a:t>Saving early can make a big difference.</a:t>
            </a:r>
          </a:p>
          <a:p>
            <a:pPr eaLnBrk="1" hangingPunct="1"/>
            <a:endParaRPr lang="en-US" altLang="en-US">
              <a:ea typeface="ヒラギノ角ゴ Pro W3" pitchFamily="112" charset="-128"/>
            </a:endParaRPr>
          </a:p>
          <a:p>
            <a:pPr eaLnBrk="1" hangingPunct="1"/>
            <a:endParaRPr lang="en-US" altLang="en-US">
              <a:ea typeface="ヒラギノ角ゴ Pro W3" pitchFamily="112" charset="-128"/>
            </a:endParaRPr>
          </a:p>
        </p:txBody>
      </p:sp>
      <p:sp>
        <p:nvSpPr>
          <p:cNvPr id="2" name="Footer Placeholder 1">
            <a:extLst>
              <a:ext uri="{FF2B5EF4-FFF2-40B4-BE49-F238E27FC236}">
                <a16:creationId xmlns:a16="http://schemas.microsoft.com/office/drawing/2014/main" id="{0AAC6E5C-7E21-4027-BEB8-2675338F6CB4}"/>
              </a:ext>
            </a:extLst>
          </p:cNvPr>
          <p:cNvSpPr>
            <a:spLocks noGrp="1"/>
          </p:cNvSpPr>
          <p:nvPr>
            <p:ph type="ftr" sz="quarter" idx="11"/>
          </p:nvPr>
        </p:nvSpPr>
        <p:spPr/>
        <p:txBody>
          <a:bodyPr/>
          <a:lstStyle/>
          <a:p>
            <a:r>
              <a:rPr lang="en-US"/>
              <a:t>FN 281: Personal Finance</a:t>
            </a:r>
          </a:p>
        </p:txBody>
      </p:sp>
      <p:sp>
        <p:nvSpPr>
          <p:cNvPr id="3" name="Slide Number Placeholder 2">
            <a:extLst>
              <a:ext uri="{FF2B5EF4-FFF2-40B4-BE49-F238E27FC236}">
                <a16:creationId xmlns:a16="http://schemas.microsoft.com/office/drawing/2014/main" id="{ACBFD4BF-EC66-489A-9DFE-3FB1B57C6C40}"/>
              </a:ext>
            </a:extLst>
          </p:cNvPr>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9421349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Assignment 2</a:t>
            </a:r>
          </a:p>
        </p:txBody>
      </p:sp>
      <p:sp>
        <p:nvSpPr>
          <p:cNvPr id="3" name="Content Placeholder 2"/>
          <p:cNvSpPr>
            <a:spLocks noGrp="1"/>
          </p:cNvSpPr>
          <p:nvPr>
            <p:ph idx="1"/>
          </p:nvPr>
        </p:nvSpPr>
        <p:spPr/>
        <p:txBody>
          <a:bodyPr/>
          <a:lstStyle/>
          <a:p>
            <a:r>
              <a:rPr lang="en-US" dirty="0"/>
              <a:t>Due Next Class</a:t>
            </a:r>
          </a:p>
          <a:p>
            <a:r>
              <a:rPr lang="en-US" dirty="0"/>
              <a:t>Come up with your own Financial Goal</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7301339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1828800"/>
            <a:ext cx="7772400" cy="1143000"/>
          </a:xfrm>
          <a:noFill/>
          <a:ln/>
        </p:spPr>
        <p:txBody>
          <a:bodyPr anchor="ctr"/>
          <a:lstStyle/>
          <a:p>
            <a:pPr algn="ctr"/>
            <a:r>
              <a:rPr lang="en-US" sz="4000" dirty="0"/>
              <a:t>Opportunity Cost and Time Value of Money</a:t>
            </a:r>
          </a:p>
        </p:txBody>
      </p:sp>
      <p:sp>
        <p:nvSpPr>
          <p:cNvPr id="2" name="Subtitle 1"/>
          <p:cNvSpPr>
            <a:spLocks noGrp="1"/>
          </p:cNvSpPr>
          <p:nvPr>
            <p:ph type="subTitle" idx="1"/>
          </p:nvPr>
        </p:nvSpPr>
        <p:spPr/>
        <p:txBody>
          <a:bodyPr/>
          <a:lstStyle/>
          <a:p>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705483969"/>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Time Value of Money</a:t>
            </a:r>
          </a:p>
        </p:txBody>
      </p:sp>
      <p:sp>
        <p:nvSpPr>
          <p:cNvPr id="6147" name="Rectangle 3"/>
          <p:cNvSpPr>
            <a:spLocks noGrp="1" noChangeArrowheads="1"/>
          </p:cNvSpPr>
          <p:nvPr>
            <p:ph type="body" sz="half" idx="2"/>
          </p:nvPr>
        </p:nvSpPr>
        <p:spPr>
          <a:xfrm>
            <a:off x="228600" y="1689100"/>
            <a:ext cx="3787775" cy="4114800"/>
          </a:xfrm>
          <a:noFill/>
          <a:ln/>
        </p:spPr>
        <p:txBody>
          <a:bodyPr/>
          <a:lstStyle/>
          <a:p>
            <a:pPr>
              <a:lnSpc>
                <a:spcPct val="90000"/>
              </a:lnSpc>
            </a:pPr>
            <a:r>
              <a:rPr lang="en-US" sz="2800" dirty="0"/>
              <a:t>A dollar received today is worth more than a dollar received in the future.</a:t>
            </a:r>
          </a:p>
          <a:p>
            <a:pPr>
              <a:lnSpc>
                <a:spcPct val="90000"/>
              </a:lnSpc>
            </a:pPr>
            <a:r>
              <a:rPr lang="en-US" sz="2800" dirty="0"/>
              <a:t>The sooner your money can earn interest, the faster the interest can earn interest.</a:t>
            </a:r>
          </a:p>
        </p:txBody>
      </p:sp>
      <p:pic>
        <p:nvPicPr>
          <p:cNvPr id="5122" name="Picture 2" descr="C:\Users\Thanachote\AppData\Local\Microsoft\Windows\INetCache\IE\NR7TT9BA\MC91021719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81600" y="1524000"/>
            <a:ext cx="3103418"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16243"/>
      </p:ext>
    </p:extLst>
  </p:cSld>
  <p:clrMapOvr>
    <a:masterClrMapping/>
  </p:clrMapOvr>
  <p:transition>
    <p:fade thruBlk="1"/>
  </p:transition>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Interest and Compound Interest</a:t>
            </a:r>
          </a:p>
        </p:txBody>
      </p:sp>
      <p:sp>
        <p:nvSpPr>
          <p:cNvPr id="8195" name="Rectangle 3"/>
          <p:cNvSpPr>
            <a:spLocks noGrp="1" noChangeArrowheads="1"/>
          </p:cNvSpPr>
          <p:nvPr>
            <p:ph type="body" idx="1"/>
          </p:nvPr>
        </p:nvSpPr>
        <p:spPr>
          <a:noFill/>
          <a:ln/>
        </p:spPr>
        <p:txBody>
          <a:bodyPr/>
          <a:lstStyle/>
          <a:p>
            <a:r>
              <a:rPr lang="en-US" dirty="0"/>
              <a:t>Interest : is the return you receive for investing your money.</a:t>
            </a:r>
          </a:p>
          <a:p>
            <a:r>
              <a:rPr lang="en-US" dirty="0"/>
              <a:t>Compound interest : is the interest that your investment earns on the interest that your investment previously earned.</a:t>
            </a:r>
          </a:p>
        </p:txBody>
      </p:sp>
      <p:pic>
        <p:nvPicPr>
          <p:cNvPr id="6146" name="Picture 2" descr="C:\Users\Thanachote\AppData\Local\Microsoft\Windows\INetCache\IE\G5CO1S3H\dglxasse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276600"/>
            <a:ext cx="3657600" cy="2609088"/>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878362659"/>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1+#ppt_h/2"/>
                                          </p:val>
                                        </p:tav>
                                        <p:tav tm="100000">
                                          <p:val>
                                            <p:strVal val="#ppt_y"/>
                                          </p:val>
                                        </p:tav>
                                      </p:tavLst>
                                    </p:anim>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Future Value Equation</a:t>
            </a:r>
          </a:p>
        </p:txBody>
      </p:sp>
      <p:sp>
        <p:nvSpPr>
          <p:cNvPr id="10243" name="Rectangle 3"/>
          <p:cNvSpPr>
            <a:spLocks noGrp="1" noChangeArrowheads="1"/>
          </p:cNvSpPr>
          <p:nvPr>
            <p:ph type="body" idx="1"/>
          </p:nvPr>
        </p:nvSpPr>
        <p:spPr>
          <a:noFill/>
          <a:ln/>
        </p:spPr>
        <p:txBody>
          <a:bodyPr/>
          <a:lstStyle/>
          <a:p>
            <a:r>
              <a:rPr lang="en-US" sz="2800"/>
              <a:t>FV</a:t>
            </a:r>
            <a:r>
              <a:rPr lang="en-US" sz="2800" baseline="-25000"/>
              <a:t>n</a:t>
            </a:r>
            <a:r>
              <a:rPr lang="en-US" sz="2800"/>
              <a:t> = PV(1 + i)</a:t>
            </a:r>
            <a:r>
              <a:rPr lang="en-US" sz="2800" baseline="30000"/>
              <a:t>n</a:t>
            </a:r>
            <a:endParaRPr lang="en-US" sz="2800"/>
          </a:p>
          <a:p>
            <a:pPr lvl="1">
              <a:buSzPct val="75000"/>
            </a:pPr>
            <a:r>
              <a:rPr lang="en-US" sz="2400"/>
              <a:t>FV = the future value of the investment at the end of n year</a:t>
            </a:r>
          </a:p>
          <a:p>
            <a:pPr lvl="1">
              <a:buSzPct val="75000"/>
            </a:pPr>
            <a:r>
              <a:rPr lang="en-US" sz="2400"/>
              <a:t>i = the annual interest (or discount) rate</a:t>
            </a:r>
          </a:p>
          <a:p>
            <a:pPr lvl="1">
              <a:buSzPct val="75000"/>
            </a:pPr>
            <a:r>
              <a:rPr lang="en-US" sz="2400"/>
              <a:t>PV = the present value, in today’s dollars, of a sum of money</a:t>
            </a:r>
          </a:p>
          <a:p>
            <a:r>
              <a:rPr lang="en-US" sz="2800"/>
              <a:t>This equation is used to determine the value of an investment at some point in the future. </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1775005277"/>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43">
                                            <p:txEl>
                                              <p:pRg st="1" end="1"/>
                                            </p:txEl>
                                          </p:spTgt>
                                        </p:tgtEl>
                                        <p:attrNameLst>
                                          <p:attrName>style.visibility</p:attrName>
                                        </p:attrNameLst>
                                      </p:cBhvr>
                                      <p:to>
                                        <p:strVal val="visible"/>
                                      </p:to>
                                    </p:set>
                                    <p:anim calcmode="lin" valueType="num">
                                      <p:cBhvr additive="base">
                                        <p:cTn id="11"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4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43">
                                            <p:txEl>
                                              <p:pRg st="2" end="2"/>
                                            </p:txEl>
                                          </p:spTgt>
                                        </p:tgtEl>
                                        <p:attrNameLst>
                                          <p:attrName>style.visibility</p:attrName>
                                        </p:attrNameLst>
                                      </p:cBhvr>
                                      <p:to>
                                        <p:strVal val="visible"/>
                                      </p:to>
                                    </p:set>
                                    <p:anim calcmode="lin" valueType="num">
                                      <p:cBhvr additive="base">
                                        <p:cTn id="1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4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43">
                                            <p:txEl>
                                              <p:pRg st="3" end="3"/>
                                            </p:txEl>
                                          </p:spTgt>
                                        </p:tgtEl>
                                        <p:attrNameLst>
                                          <p:attrName>style.visibility</p:attrName>
                                        </p:attrNameLst>
                                      </p:cBhvr>
                                      <p:to>
                                        <p:strVal val="visible"/>
                                      </p:to>
                                    </p:set>
                                    <p:anim calcmode="lin" valueType="num">
                                      <p:cBhvr additive="base">
                                        <p:cTn id="19"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4" end="4"/>
                                            </p:txEl>
                                          </p:spTgt>
                                        </p:tgtEl>
                                        <p:attrNameLst>
                                          <p:attrName>style.visibility</p:attrName>
                                        </p:attrNameLst>
                                      </p:cBhvr>
                                      <p:to>
                                        <p:strVal val="visible"/>
                                      </p:to>
                                    </p:set>
                                    <p:anim calcmode="lin" valueType="num">
                                      <p:cBhvr additive="base">
                                        <p:cTn id="25"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Compounding Period</a:t>
            </a:r>
          </a:p>
        </p:txBody>
      </p:sp>
      <p:sp>
        <p:nvSpPr>
          <p:cNvPr id="12291" name="Rectangle 3"/>
          <p:cNvSpPr>
            <a:spLocks noGrp="1" noChangeArrowheads="1"/>
          </p:cNvSpPr>
          <p:nvPr>
            <p:ph type="body" idx="1"/>
          </p:nvPr>
        </p:nvSpPr>
        <p:spPr>
          <a:noFill/>
          <a:ln/>
        </p:spPr>
        <p:txBody>
          <a:bodyPr/>
          <a:lstStyle/>
          <a:p>
            <a:r>
              <a:rPr lang="en-US" dirty="0"/>
              <a:t>Definition : is the frequency that interest is applied to the investment </a:t>
            </a:r>
          </a:p>
          <a:p>
            <a:r>
              <a:rPr lang="en-US" dirty="0"/>
              <a:t>Examples : daily, monthly, or annually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16680345"/>
      </p:ext>
    </p:extLst>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dirty="0"/>
              <a:t>Reinvesting : How to Earn Interest on Interest</a:t>
            </a:r>
          </a:p>
        </p:txBody>
      </p:sp>
      <p:sp>
        <p:nvSpPr>
          <p:cNvPr id="14339" name="Rectangle 3"/>
          <p:cNvSpPr>
            <a:spLocks noGrp="1" noChangeArrowheads="1"/>
          </p:cNvSpPr>
          <p:nvPr>
            <p:ph type="body" idx="1"/>
          </p:nvPr>
        </p:nvSpPr>
        <p:spPr>
          <a:noFill/>
          <a:ln/>
        </p:spPr>
        <p:txBody>
          <a:bodyPr/>
          <a:lstStyle/>
          <a:p>
            <a:r>
              <a:rPr lang="en-US" dirty="0"/>
              <a:t>Future-value interest factor (</a:t>
            </a:r>
            <a:r>
              <a:rPr lang="en-US" dirty="0" err="1"/>
              <a:t>FVIF</a:t>
            </a:r>
            <a:r>
              <a:rPr lang="en-US" baseline="-25000" dirty="0" err="1"/>
              <a:t>i,n</a:t>
            </a:r>
            <a:r>
              <a:rPr lang="en-US" dirty="0"/>
              <a:t>) is a value used as a multiplier to calculate an amount’s future value, and substitutes for the (1 + </a:t>
            </a:r>
            <a:r>
              <a:rPr lang="en-US" dirty="0" err="1"/>
              <a:t>i</a:t>
            </a:r>
            <a:r>
              <a:rPr lang="en-US" dirty="0"/>
              <a:t>)</a:t>
            </a:r>
            <a:r>
              <a:rPr lang="en-US" baseline="30000" dirty="0"/>
              <a:t>n</a:t>
            </a:r>
            <a:r>
              <a:rPr lang="en-US" dirty="0"/>
              <a:t> part of the equation.</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1879487623"/>
      </p:ext>
    </p:extLst>
  </p:cSld>
  <p:clrMapOvr>
    <a:masterClrMapping/>
  </p:clrMapOvr>
  <p:transition>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en-US" dirty="0"/>
              <a:t>The Future Value of a Bike</a:t>
            </a:r>
          </a:p>
        </p:txBody>
      </p:sp>
      <p:sp>
        <p:nvSpPr>
          <p:cNvPr id="59395" name="Rectangle 3"/>
          <p:cNvSpPr>
            <a:spLocks noGrp="1" noChangeArrowheads="1"/>
          </p:cNvSpPr>
          <p:nvPr>
            <p:ph type="body" sz="half" idx="1"/>
          </p:nvPr>
        </p:nvSpPr>
        <p:spPr/>
        <p:txBody>
          <a:bodyPr>
            <a:normAutofit/>
          </a:bodyPr>
          <a:lstStyle/>
          <a:p>
            <a:pPr marL="0" indent="0">
              <a:lnSpc>
                <a:spcPct val="90000"/>
              </a:lnSpc>
              <a:buFont typeface="Wingdings" pitchFamily="2" charset="2"/>
              <a:buNone/>
              <a:tabLst>
                <a:tab pos="571500" algn="l"/>
              </a:tabLst>
            </a:pPr>
            <a:r>
              <a:rPr lang="en-US" sz="2400" dirty="0">
                <a:cs typeface="Times New Roman" pitchFamily="18" charset="0"/>
              </a:rPr>
              <a:t>In 2012 the average motorbike costs $19,104. Assuming 4% inflation, what will it cost in 2042?</a:t>
            </a:r>
          </a:p>
          <a:p>
            <a:pPr marL="0" indent="0">
              <a:lnSpc>
                <a:spcPct val="90000"/>
              </a:lnSpc>
              <a:tabLst>
                <a:tab pos="571500" algn="l"/>
              </a:tabLst>
            </a:pP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a:t>
            </a:r>
            <a:r>
              <a:rPr lang="en-US" sz="2400" dirty="0" err="1">
                <a:cs typeface="Times New Roman" pitchFamily="18" charset="0"/>
              </a:rPr>
              <a:t>FVIF</a:t>
            </a:r>
            <a:r>
              <a:rPr lang="en-US" sz="2400" baseline="-30000" dirty="0" err="1">
                <a:cs typeface="Times New Roman" pitchFamily="18" charset="0"/>
              </a:rPr>
              <a:t>i</a:t>
            </a:r>
            <a:r>
              <a:rPr lang="en-US" sz="2400" dirty="0" err="1">
                <a:cs typeface="Times New Roman" pitchFamily="18" charset="0"/>
              </a:rPr>
              <a:t>,</a:t>
            </a:r>
            <a:r>
              <a:rPr lang="en-US" sz="2400" baseline="-30000" dirty="0" err="1">
                <a:cs typeface="Times New Roman" pitchFamily="18" charset="0"/>
              </a:rPr>
              <a:t>n</a:t>
            </a:r>
            <a:r>
              <a:rPr lang="en-US" sz="2400" dirty="0">
                <a:cs typeface="Times New Roman" pitchFamily="18" charset="0"/>
              </a:rPr>
              <a:t>)</a:t>
            </a:r>
          </a:p>
          <a:p>
            <a:pPr marL="0" indent="0">
              <a:lnSpc>
                <a:spcPct val="90000"/>
              </a:lnSpc>
              <a:buFont typeface="Wingdings" pitchFamily="2" charset="2"/>
              <a:buNone/>
              <a:tabLst>
                <a:tab pos="571500" algn="l"/>
              </a:tabLst>
            </a:pPr>
            <a:r>
              <a:rPr lang="en-US" sz="2400" dirty="0" err="1">
                <a:cs typeface="Times New Roman" pitchFamily="18" charset="0"/>
              </a:rPr>
              <a:t>FV</a:t>
            </a:r>
            <a:r>
              <a:rPr lang="en-US" sz="2400" baseline="-30000" dirty="0" err="1">
                <a:cs typeface="Times New Roman" pitchFamily="18" charset="0"/>
              </a:rPr>
              <a:t>n</a:t>
            </a:r>
            <a:r>
              <a:rPr lang="en-US" sz="2400" baseline="-30000" dirty="0">
                <a:cs typeface="Times New Roman" pitchFamily="18" charset="0"/>
              </a:rPr>
              <a:t>		</a:t>
            </a:r>
            <a:r>
              <a:rPr lang="en-US" sz="2400" dirty="0">
                <a:cs typeface="Times New Roman" pitchFamily="18" charset="0"/>
              </a:rPr>
              <a:t>= PV (1 + </a:t>
            </a:r>
            <a:r>
              <a:rPr lang="en-US" sz="2400" dirty="0" err="1">
                <a:cs typeface="Times New Roman" pitchFamily="18" charset="0"/>
              </a:rPr>
              <a:t>i</a:t>
            </a:r>
            <a:r>
              <a:rPr lang="en-US" sz="2400" dirty="0">
                <a:cs typeface="Times New Roman" pitchFamily="18" charset="0"/>
              </a:rPr>
              <a:t>)</a:t>
            </a:r>
            <a:r>
              <a:rPr lang="en-US" sz="2400" baseline="30000" dirty="0">
                <a:cs typeface="Times New Roman" pitchFamily="18" charset="0"/>
              </a:rPr>
              <a:t>n</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PV (1 + 0.04)</a:t>
            </a:r>
            <a:r>
              <a:rPr lang="en-US" sz="2400" baseline="30000" dirty="0">
                <a:cs typeface="Times New Roman" pitchFamily="18" charset="0"/>
              </a:rPr>
              <a:t>30</a:t>
            </a:r>
            <a:endParaRPr lang="en-US" sz="2400" dirty="0">
              <a:cs typeface="Times New Roman" pitchFamily="18" charset="0"/>
            </a:endParaRP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$19,104 (3.243)</a:t>
            </a:r>
          </a:p>
          <a:p>
            <a:pPr marL="0" indent="0">
              <a:lnSpc>
                <a:spcPct val="90000"/>
              </a:lnSpc>
              <a:buFont typeface="Wingdings" pitchFamily="2" charset="2"/>
              <a:buNone/>
              <a:tabLst>
                <a:tab pos="571500" algn="l"/>
              </a:tabLst>
            </a:pPr>
            <a:r>
              <a:rPr lang="en-US" sz="2400" dirty="0">
                <a:cs typeface="Times New Roman" pitchFamily="18" charset="0"/>
              </a:rPr>
              <a:t>FV</a:t>
            </a:r>
            <a:r>
              <a:rPr lang="en-US" sz="2400" baseline="-30000" dirty="0">
                <a:cs typeface="Times New Roman" pitchFamily="18" charset="0"/>
              </a:rPr>
              <a:t>30	</a:t>
            </a:r>
            <a:r>
              <a:rPr lang="en-US" sz="2400" dirty="0">
                <a:cs typeface="Times New Roman" pitchFamily="18" charset="0"/>
              </a:rPr>
              <a:t>= $61,954.27 </a:t>
            </a:r>
            <a:r>
              <a:rPr lang="en-US" sz="2400" dirty="0"/>
              <a:t> </a:t>
            </a:r>
          </a:p>
        </p:txBody>
      </p:sp>
      <p:pic>
        <p:nvPicPr>
          <p:cNvPr id="7170" name="Picture 2" descr="C:\Users\Thanachote\AppData\Local\Microsoft\Windows\INetCache\IE\OHOZA1N1\dglxasset[1].asp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53000" y="2590800"/>
            <a:ext cx="3346314"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33821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The Rule of 72</a:t>
            </a:r>
          </a:p>
        </p:txBody>
      </p:sp>
      <p:sp>
        <p:nvSpPr>
          <p:cNvPr id="16387" name="Rectangle 3"/>
          <p:cNvSpPr>
            <a:spLocks noGrp="1" noChangeArrowheads="1"/>
          </p:cNvSpPr>
          <p:nvPr>
            <p:ph type="body" idx="1"/>
          </p:nvPr>
        </p:nvSpPr>
        <p:spPr>
          <a:noFill/>
          <a:ln/>
        </p:spPr>
        <p:txBody>
          <a:bodyPr/>
          <a:lstStyle/>
          <a:p>
            <a:r>
              <a:rPr lang="en-US" dirty="0"/>
              <a:t>Estimates how many years an investment will take to double in value</a:t>
            </a:r>
          </a:p>
          <a:p>
            <a:r>
              <a:rPr lang="en-US" dirty="0"/>
              <a:t>Number of years to double  =  </a:t>
            </a:r>
          </a:p>
          <a:p>
            <a:pPr>
              <a:buFont typeface="Wingdings" pitchFamily="2" charset="2"/>
              <a:buNone/>
            </a:pPr>
            <a:r>
              <a:rPr lang="en-US" dirty="0"/>
              <a:t>   72 / annual compound growth rate</a:t>
            </a:r>
          </a:p>
          <a:p>
            <a:r>
              <a:rPr lang="en-US" dirty="0"/>
              <a:t>Example :  72 / 4 = 18    therefore, it will take 18 years for an investment to double in value if it earns 4% annually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595166039"/>
      </p:ext>
    </p:extLst>
  </p:cSld>
  <p:clrMapOvr>
    <a:masterClrMapping/>
  </p:clrMapOvr>
  <p:transition>
    <p:random/>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026"/>
          <p:cNvSpPr>
            <a:spLocks noGrp="1" noChangeArrowheads="1"/>
          </p:cNvSpPr>
          <p:nvPr>
            <p:ph type="title"/>
          </p:nvPr>
        </p:nvSpPr>
        <p:spPr/>
        <p:txBody>
          <a:bodyPr/>
          <a:lstStyle/>
          <a:p>
            <a:r>
              <a:rPr lang="en-US"/>
              <a:t>Compound Interest With Nonannual Periods</a:t>
            </a:r>
          </a:p>
        </p:txBody>
      </p:sp>
      <p:sp>
        <p:nvSpPr>
          <p:cNvPr id="64515" name="Rectangle 1027"/>
          <p:cNvSpPr>
            <a:spLocks noGrp="1" noChangeArrowheads="1"/>
          </p:cNvSpPr>
          <p:nvPr>
            <p:ph type="body" sz="half" idx="1"/>
          </p:nvPr>
        </p:nvSpPr>
        <p:spPr/>
        <p:txBody>
          <a:bodyPr/>
          <a:lstStyle/>
          <a:p>
            <a:pPr marL="0" indent="0">
              <a:buFont typeface="Wingdings" pitchFamily="2" charset="2"/>
              <a:buNone/>
            </a:pPr>
            <a:r>
              <a:rPr lang="en-US" sz="2800"/>
              <a:t>The length of the compounding period and the effective annual interest rate are inversely related; therefore, the shorter the compounding period, the quicker the investment grows.</a:t>
            </a:r>
          </a:p>
          <a:p>
            <a:pPr marL="0" indent="0"/>
            <a:endParaRPr lang="en-US" sz="2800"/>
          </a:p>
        </p:txBody>
      </p:sp>
      <p:pic>
        <p:nvPicPr>
          <p:cNvPr id="64518" name="Picture 1030" descr="E:\PFiles\MSOffice\Clipart\standard\stddir2\bs00602_.wmf"/>
          <p:cNvPicPr>
            <a:picLocks noGrp="1" noChangeAspect="1" noChangeArrowheads="1"/>
          </p:cNvPicPr>
          <p:nvPr>
            <p:ph type="clipArt" sz="half" idx="2"/>
          </p:nvPr>
        </p:nvPicPr>
        <p:blipFill>
          <a:blip r:embed="rId2" cstate="print">
            <a:extLst>
              <a:ext uri="{28A0092B-C50C-407E-A947-70E740481C1C}">
                <a14:useLocalDpi xmlns:a14="http://schemas.microsoft.com/office/drawing/2010/main" val="0"/>
              </a:ext>
            </a:extLst>
          </a:blip>
          <a:srcRect/>
          <a:stretch>
            <a:fillRect/>
          </a:stretch>
        </p:blipFill>
        <p:spPr>
          <a:xfrm>
            <a:off x="4724400" y="3048000"/>
            <a:ext cx="3787775" cy="32908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29487723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1026"/>
          <p:cNvSpPr>
            <a:spLocks noGrp="1" noChangeArrowheads="1"/>
          </p:cNvSpPr>
          <p:nvPr>
            <p:ph type="title"/>
          </p:nvPr>
        </p:nvSpPr>
        <p:spPr/>
        <p:txBody>
          <a:bodyPr/>
          <a:lstStyle/>
          <a:p>
            <a:r>
              <a:rPr lang="en-US"/>
              <a:t>Compound Interest With Nonannual Periods </a:t>
            </a:r>
            <a:r>
              <a:rPr lang="en-US" sz="4000"/>
              <a:t>(cont’d)</a:t>
            </a:r>
          </a:p>
        </p:txBody>
      </p:sp>
      <p:sp>
        <p:nvSpPr>
          <p:cNvPr id="63491" name="Rectangle 1027"/>
          <p:cNvSpPr>
            <a:spLocks noGrp="1" noChangeArrowheads="1"/>
          </p:cNvSpPr>
          <p:nvPr>
            <p:ph type="body" idx="1"/>
          </p:nvPr>
        </p:nvSpPr>
        <p:spPr/>
        <p:txBody>
          <a:bodyPr/>
          <a:lstStyle/>
          <a:p>
            <a:r>
              <a:rPr lang="en-US" dirty="0"/>
              <a:t>Effective annual interest rate  =  </a:t>
            </a:r>
          </a:p>
          <a:p>
            <a:pPr>
              <a:buFont typeface="Wingdings" pitchFamily="2" charset="2"/>
              <a:buNone/>
            </a:pPr>
            <a:endParaRPr lang="en-US" dirty="0"/>
          </a:p>
          <a:p>
            <a:pPr>
              <a:buFont typeface="Wingdings" pitchFamily="2" charset="2"/>
              <a:buNone/>
            </a:pPr>
            <a:r>
              <a:rPr lang="en-US" sz="2800" dirty="0"/>
              <a:t>	</a:t>
            </a:r>
            <a:r>
              <a:rPr lang="en-US" sz="2800" u="sng" dirty="0"/>
              <a:t>amount of annual interest earned</a:t>
            </a:r>
            <a:r>
              <a:rPr lang="en-US" sz="2800" dirty="0"/>
              <a:t> </a:t>
            </a:r>
          </a:p>
          <a:p>
            <a:pPr>
              <a:buFont typeface="Wingdings" pitchFamily="2" charset="2"/>
              <a:buNone/>
            </a:pPr>
            <a:r>
              <a:rPr lang="en-US" sz="2800" dirty="0"/>
              <a:t>	     amount of money invested</a:t>
            </a:r>
          </a:p>
          <a:p>
            <a:pPr>
              <a:buFont typeface="Wingdings" pitchFamily="2" charset="2"/>
              <a:buNone/>
            </a:pPr>
            <a:endParaRPr lang="en-US" sz="2800" dirty="0"/>
          </a:p>
          <a:p>
            <a:r>
              <a:rPr lang="en-US" dirty="0"/>
              <a:t>Examples : daily, weekly, monthly, and semi-annually</a:t>
            </a:r>
          </a:p>
          <a:p>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11236758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The Time Value of a Financial Calculator</a:t>
            </a:r>
          </a:p>
        </p:txBody>
      </p:sp>
      <p:sp>
        <p:nvSpPr>
          <p:cNvPr id="22531" name="Rectangle 3"/>
          <p:cNvSpPr>
            <a:spLocks noGrp="1" noChangeArrowheads="1"/>
          </p:cNvSpPr>
          <p:nvPr>
            <p:ph type="body" idx="1"/>
          </p:nvPr>
        </p:nvSpPr>
        <p:spPr>
          <a:noFill/>
          <a:ln/>
        </p:spPr>
        <p:txBody>
          <a:bodyPr/>
          <a:lstStyle/>
          <a:p>
            <a:r>
              <a:rPr lang="en-US" sz="2800"/>
              <a:t>The TI BAII Plus financial calculator keys</a:t>
            </a:r>
          </a:p>
          <a:p>
            <a:pPr lvl="1">
              <a:buSzPct val="75000"/>
            </a:pPr>
            <a:r>
              <a:rPr lang="en-US" sz="2400"/>
              <a:t>N = stores the total number of payments</a:t>
            </a:r>
          </a:p>
          <a:p>
            <a:pPr lvl="1">
              <a:buSzPct val="75000"/>
            </a:pPr>
            <a:r>
              <a:rPr lang="en-US" sz="2400"/>
              <a:t>I/Y = stores the interest or discount rate</a:t>
            </a:r>
          </a:p>
          <a:p>
            <a:pPr lvl="1">
              <a:buSzPct val="75000"/>
            </a:pPr>
            <a:r>
              <a:rPr lang="en-US" sz="2400"/>
              <a:t>PV = stores the present value</a:t>
            </a:r>
          </a:p>
          <a:p>
            <a:pPr lvl="1">
              <a:buSzPct val="75000"/>
            </a:pPr>
            <a:r>
              <a:rPr lang="en-US" sz="2400"/>
              <a:t>FV = stores the future value</a:t>
            </a:r>
          </a:p>
          <a:p>
            <a:pPr lvl="1">
              <a:buSzPct val="75000"/>
            </a:pPr>
            <a:r>
              <a:rPr lang="en-US" sz="2400"/>
              <a:t>PMT = stores the dollar amount of each annuity payment</a:t>
            </a:r>
          </a:p>
          <a:p>
            <a:pPr lvl="1">
              <a:buSzPct val="75000"/>
            </a:pPr>
            <a:r>
              <a:rPr lang="en-US" sz="2400"/>
              <a:t>CPT = is the compute key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181221654"/>
      </p:ext>
    </p:extLst>
  </p:cSld>
  <p:clrMapOvr>
    <a:masterClrMapping/>
  </p:clrMapOvr>
  <p:transition>
    <p:random/>
  </p:transition>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dirty="0"/>
              <a:t>The Time Value of a Financial Calculator</a:t>
            </a:r>
            <a:endParaRPr lang="en-US" sz="4000" dirty="0"/>
          </a:p>
        </p:txBody>
      </p:sp>
      <p:sp>
        <p:nvSpPr>
          <p:cNvPr id="24579" name="Rectangle 3"/>
          <p:cNvSpPr>
            <a:spLocks noGrp="1" noChangeArrowheads="1"/>
          </p:cNvSpPr>
          <p:nvPr>
            <p:ph type="body" idx="1"/>
          </p:nvPr>
        </p:nvSpPr>
        <p:spPr>
          <a:noFill/>
          <a:ln/>
        </p:spPr>
        <p:txBody>
          <a:bodyPr/>
          <a:lstStyle/>
          <a:p>
            <a:r>
              <a:rPr lang="en-US" dirty="0"/>
              <a:t>Step 1 : input the values of the known variables.</a:t>
            </a:r>
          </a:p>
          <a:p>
            <a:r>
              <a:rPr lang="en-US" dirty="0"/>
              <a:t>Step 2 : calculate the value of the remaining unknown variable.</a:t>
            </a:r>
          </a:p>
          <a:p>
            <a:r>
              <a:rPr lang="en-US" dirty="0"/>
              <a:t>Note: be sure to set your calculator to “end of year”  and “one payment per year” modes unless otherwise directed.</a:t>
            </a:r>
          </a:p>
          <a:p>
            <a:r>
              <a:rPr lang="en-US" dirty="0"/>
              <a:t>Always make sure you clear and input all your known variables before computing the result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21210854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1" end="1"/>
                                            </p:txEl>
                                          </p:spTgt>
                                        </p:tgtEl>
                                        <p:attrNameLst>
                                          <p:attrName>ppt_c</p:attrName>
                                        </p:attrNameLst>
                                      </p:cBhvr>
                                      <p:to>
                                        <a:schemeClr val="folHlink"/>
                                      </p:to>
                                    </p:animClr>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24579">
                                            <p:txEl>
                                              <p:pRg st="2" end="2"/>
                                            </p:txEl>
                                          </p:spTgt>
                                        </p:tgtEl>
                                        <p:attrNameLst>
                                          <p:attrName>style.visibility</p:attrName>
                                        </p:attrNameLst>
                                      </p:cBhvr>
                                      <p:to>
                                        <p:strVal val="visible"/>
                                      </p:to>
                                    </p:set>
                                    <p:anim calcmode="lin" valueType="num">
                                      <p:cBhvr additive="base">
                                        <p:cTn id="19" dur="500" fill="hold"/>
                                        <p:tgtEl>
                                          <p:spTgt spid="2457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9">
                                            <p:txEl>
                                              <p:pRg st="2" end="2"/>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24579">
                                            <p:txEl>
                                              <p:pRg st="3" end="3"/>
                                            </p:txEl>
                                          </p:spTgt>
                                        </p:tgtEl>
                                        <p:attrNameLst>
                                          <p:attrName>style.visibility</p:attrName>
                                        </p:attrNameLst>
                                      </p:cBhvr>
                                      <p:to>
                                        <p:strVal val="visible"/>
                                      </p:to>
                                    </p:set>
                                    <p:anim calcmode="lin" valueType="num">
                                      <p:cBhvr additive="base">
                                        <p:cTn id="25" dur="500" fill="hold"/>
                                        <p:tgtEl>
                                          <p:spTgt spid="2457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9">
                                            <p:txEl>
                                              <p:pRg st="3" end="3"/>
                                            </p:txEl>
                                          </p:spTgt>
                                        </p:tgtEl>
                                        <p:attrNameLst>
                                          <p:attrName>ppt_y</p:attrName>
                                        </p:attrNameLst>
                                      </p:cBhvr>
                                      <p:tavLst>
                                        <p:tav tm="0">
                                          <p:val>
                                            <p:strVal val="0-#ppt_h/2"/>
                                          </p:val>
                                        </p:tav>
                                        <p:tav tm="100000">
                                          <p:val>
                                            <p:strVal val="#ppt_y"/>
                                          </p:val>
                                        </p:tav>
                                      </p:tavLst>
                                    </p:anim>
                                  </p:childTnLst>
                                  <p:subTnLst>
                                    <p:animClr clrSpc="rgb" dir="cw">
                                      <p:cBhvr override="childStyle">
                                        <p:cTn dur="1" fill="hold" display="0" masterRel="nextClick" afterEffect="1"/>
                                        <p:tgtEl>
                                          <p:spTgt spid="24579">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1" name="Rectangle 7"/>
          <p:cNvSpPr>
            <a:spLocks noGrp="1" noChangeArrowheads="1"/>
          </p:cNvSpPr>
          <p:nvPr>
            <p:ph type="title"/>
          </p:nvPr>
        </p:nvSpPr>
        <p:spPr/>
        <p:txBody>
          <a:bodyPr/>
          <a:lstStyle/>
          <a:p>
            <a:r>
              <a:rPr lang="en-US"/>
              <a:t>Tables Versus Calculator </a:t>
            </a:r>
          </a:p>
        </p:txBody>
      </p:sp>
      <p:sp>
        <p:nvSpPr>
          <p:cNvPr id="26632" name="Rectangle 8"/>
          <p:cNvSpPr>
            <a:spLocks noGrp="1" noChangeArrowheads="1"/>
          </p:cNvSpPr>
          <p:nvPr>
            <p:ph type="body" sz="half" idx="1"/>
          </p:nvPr>
        </p:nvSpPr>
        <p:spPr/>
        <p:txBody>
          <a:bodyPr/>
          <a:lstStyle/>
          <a:p>
            <a:r>
              <a:rPr lang="en-US" sz="2800" dirty="0"/>
              <a:t>REMEMBER -- The tables have a discrepancy due to rounding error; therefore, the calculator is more accurate.</a:t>
            </a:r>
          </a:p>
        </p:txBody>
      </p:sp>
      <p:pic>
        <p:nvPicPr>
          <p:cNvPr id="8194" name="Picture 2" descr="C:\Users\Thanachote\AppData\Local\Microsoft\Windows\INetCache\IE\G5CO1S3H\dglxasset[1].asp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1981200"/>
            <a:ext cx="3255699"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668533"/>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Compounding and the Power of Time</a:t>
            </a:r>
          </a:p>
        </p:txBody>
      </p:sp>
      <p:sp>
        <p:nvSpPr>
          <p:cNvPr id="28675" name="Rectangle 3"/>
          <p:cNvSpPr>
            <a:spLocks noGrp="1" noChangeArrowheads="1"/>
          </p:cNvSpPr>
          <p:nvPr>
            <p:ph type="body" idx="1"/>
          </p:nvPr>
        </p:nvSpPr>
        <p:spPr>
          <a:noFill/>
          <a:ln/>
        </p:spPr>
        <p:txBody>
          <a:bodyPr/>
          <a:lstStyle/>
          <a:p>
            <a:r>
              <a:rPr lang="en-US"/>
              <a:t>In the long run, money saved now is much more valuable than money saved later.</a:t>
            </a:r>
          </a:p>
          <a:p>
            <a:r>
              <a:rPr lang="en-US"/>
              <a:t>Don’t ignore the bottom line, but also consider the average annual return.</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3774625166"/>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a:t>The Power of Time in Compounding Over 35 Years</a:t>
            </a:r>
          </a:p>
        </p:txBody>
      </p:sp>
      <p:graphicFrame>
        <p:nvGraphicFramePr>
          <p:cNvPr id="2" name="Object 3"/>
          <p:cNvGraphicFramePr>
            <a:graphicFrameLocks noGrp="1" noChangeAspect="1"/>
          </p:cNvGraphicFramePr>
          <p:nvPr>
            <p:ph type="chart" sz="half" idx="1"/>
            <p:extLst>
              <p:ext uri="{D42A27DB-BD31-4B8C-83A1-F6EECF244321}">
                <p14:modId xmlns:p14="http://schemas.microsoft.com/office/powerpoint/2010/main" val="2308594389"/>
              </p:ext>
            </p:extLst>
          </p:nvPr>
        </p:nvGraphicFramePr>
        <p:xfrm>
          <a:off x="588963" y="1728788"/>
          <a:ext cx="4694237" cy="4141787"/>
        </p:xfrm>
        <a:graphic>
          <a:graphicData uri="http://schemas.openxmlformats.org/drawingml/2006/chart">
            <c:chart xmlns:c="http://schemas.openxmlformats.org/drawingml/2006/chart" xmlns:r="http://schemas.openxmlformats.org/officeDocument/2006/relationships" r:id="rId2"/>
          </a:graphicData>
        </a:graphic>
      </p:graphicFrame>
      <p:sp>
        <p:nvSpPr>
          <p:cNvPr id="66564" name="Rectangle 4"/>
          <p:cNvSpPr>
            <a:spLocks noGrp="1" noChangeArrowheads="1"/>
          </p:cNvSpPr>
          <p:nvPr>
            <p:ph type="body" sz="half" idx="2"/>
          </p:nvPr>
        </p:nvSpPr>
        <p:spPr>
          <a:xfrm>
            <a:off x="5562600" y="1676400"/>
            <a:ext cx="3155950" cy="4114800"/>
          </a:xfrm>
        </p:spPr>
        <p:txBody>
          <a:bodyPr/>
          <a:lstStyle/>
          <a:p>
            <a:pPr>
              <a:lnSpc>
                <a:spcPct val="90000"/>
              </a:lnSpc>
            </a:pPr>
            <a:r>
              <a:rPr lang="en-US" sz="2400"/>
              <a:t>Selma contributed $2,000 per year in years 1 – 10, or 10 years.</a:t>
            </a:r>
          </a:p>
          <a:p>
            <a:pPr>
              <a:lnSpc>
                <a:spcPct val="90000"/>
              </a:lnSpc>
            </a:pPr>
            <a:r>
              <a:rPr lang="en-US" sz="2400"/>
              <a:t>Patty contributed $2,000 per year in years 11 – 35, or 25 years.</a:t>
            </a:r>
          </a:p>
          <a:p>
            <a:pPr>
              <a:lnSpc>
                <a:spcPct val="90000"/>
              </a:lnSpc>
            </a:pPr>
            <a:r>
              <a:rPr lang="en-US" sz="2400"/>
              <a:t>Both earned 8% average annual return.</a:t>
            </a:r>
          </a:p>
        </p:txBody>
      </p:sp>
    </p:spTree>
    <p:extLst>
      <p:ext uri="{BB962C8B-B14F-4D97-AF65-F5344CB8AC3E}">
        <p14:creationId xmlns:p14="http://schemas.microsoft.com/office/powerpoint/2010/main" val="3639869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The Importance of the Interest Rate in Compounding</a:t>
            </a:r>
          </a:p>
        </p:txBody>
      </p:sp>
      <p:sp>
        <p:nvSpPr>
          <p:cNvPr id="30723" name="Rectangle 3"/>
          <p:cNvSpPr>
            <a:spLocks noGrp="1" noChangeArrowheads="1"/>
          </p:cNvSpPr>
          <p:nvPr>
            <p:ph type="body" idx="1"/>
          </p:nvPr>
        </p:nvSpPr>
        <p:spPr>
          <a:noFill/>
          <a:ln/>
        </p:spPr>
        <p:txBody>
          <a:bodyPr/>
          <a:lstStyle/>
          <a:p>
            <a:r>
              <a:rPr lang="en-US" dirty="0"/>
              <a:t>From 1926-1998 the compound growth rate of stocks was approximately 11.2%, whereas long-term corporate bonds only returned 5.8%. </a:t>
            </a:r>
          </a:p>
          <a:p>
            <a:r>
              <a:rPr lang="en-US" dirty="0"/>
              <a:t>The “Daily Double” : states that you are earning a 100% return compounded on a daily basis.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085135698"/>
      </p:ext>
    </p:extLst>
  </p:cSld>
  <p:clrMapOvr>
    <a:masterClrMapping/>
  </p:clrMapOvr>
  <p:transition>
    <p:cu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Thank you</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276</TotalTime>
  <Words>2636</Words>
  <Application>Microsoft Office PowerPoint</Application>
  <PresentationFormat>On-screen Show (4:3)</PresentationFormat>
  <Paragraphs>397</Paragraphs>
  <Slides>58</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ＭＳ Ｐゴシック</vt:lpstr>
      <vt:lpstr>ヒラギノ角ゴ Pro W3</vt:lpstr>
      <vt:lpstr>Arial</vt:lpstr>
      <vt:lpstr>Calibri</vt:lpstr>
      <vt:lpstr>Cambria</vt:lpstr>
      <vt:lpstr>Cordia New</vt:lpstr>
      <vt:lpstr>Times New Roman</vt:lpstr>
      <vt:lpstr>Wingdings</vt:lpstr>
      <vt:lpstr>Adjacency</vt:lpstr>
      <vt:lpstr>FN 281: Personal Finance</vt:lpstr>
      <vt:lpstr>Textbook</vt:lpstr>
      <vt:lpstr>Grading</vt:lpstr>
      <vt:lpstr>Personal Finance</vt:lpstr>
      <vt:lpstr>Personal Finance</vt:lpstr>
      <vt:lpstr>Personal Financial Planning</vt:lpstr>
      <vt:lpstr>Financial Planning Process</vt:lpstr>
      <vt:lpstr>Example of Situation  </vt:lpstr>
      <vt:lpstr>Step 1. Determine Current Financial Position</vt:lpstr>
      <vt:lpstr>Step 2. Develop Your Financial Goals</vt:lpstr>
      <vt:lpstr>Step 3. Identify Alternative Courses of Action</vt:lpstr>
      <vt:lpstr>Step 4. Evaluate Your Alternatives</vt:lpstr>
      <vt:lpstr>Step 5. Create and Implement your Financial Action Plan</vt:lpstr>
      <vt:lpstr>Step 6. Review and Revise your Financial Plan </vt:lpstr>
      <vt:lpstr>Timing of Goals</vt:lpstr>
      <vt:lpstr>Short term Goals</vt:lpstr>
      <vt:lpstr>Intermediate Term Goals</vt:lpstr>
      <vt:lpstr>Long Term Goals</vt:lpstr>
      <vt:lpstr>Goal-Setting Guidelines</vt:lpstr>
      <vt:lpstr>Influences on Financial Planning</vt:lpstr>
      <vt:lpstr>What about YOU?</vt:lpstr>
      <vt:lpstr>Personal Goals</vt:lpstr>
      <vt:lpstr>Assignment 1</vt:lpstr>
      <vt:lpstr>Assignment 1</vt:lpstr>
      <vt:lpstr>A Typical Individual’s Financial Life Cycle</vt:lpstr>
      <vt:lpstr>Stage 1 The Early Years—A Time of Wealth Accumulation</vt:lpstr>
      <vt:lpstr>Stage 2 Approaching Retirement—The Golden Years</vt:lpstr>
      <vt:lpstr>Stage 3 The Retirement Years</vt:lpstr>
      <vt:lpstr>Ten Principles of Personal Finance</vt:lpstr>
      <vt:lpstr>Principle 1: The Best Protection Is Knowledge</vt:lpstr>
      <vt:lpstr>Principle 2: Nothing Happens Without a Plan </vt:lpstr>
      <vt:lpstr>Principle 3: The Time Value of Money</vt:lpstr>
      <vt:lpstr>Principle 4: Taxes Affect Personal Finance Decisions </vt:lpstr>
      <vt:lpstr>Principle 5: Stuff Happens, or the Importance of Liquidity</vt:lpstr>
      <vt:lpstr>Principle 6: Waste Not, Want Not - Smart Spending Matters </vt:lpstr>
      <vt:lpstr>Principle 7: Protect Yourself Against Major Catastrophes</vt:lpstr>
      <vt:lpstr>Principle 8: Risk and Return Go Hand in Hand</vt:lpstr>
      <vt:lpstr>The Risk-Return  Trade-Off</vt:lpstr>
      <vt:lpstr>Principle 9: Mind Games, Your Financial Personality, and Your Money</vt:lpstr>
      <vt:lpstr>Principle 10: Just Do It!</vt:lpstr>
      <vt:lpstr>Assignment 2</vt:lpstr>
      <vt:lpstr>Opportunity Cost and Time Value of Money</vt:lpstr>
      <vt:lpstr>Time Value of Money</vt:lpstr>
      <vt:lpstr>Interest and Compound Interest</vt:lpstr>
      <vt:lpstr>Future Value Equation</vt:lpstr>
      <vt:lpstr>Compounding Period</vt:lpstr>
      <vt:lpstr>Reinvesting : How to Earn Interest on Interest</vt:lpstr>
      <vt:lpstr>The Future Value of a Bike</vt:lpstr>
      <vt:lpstr>The Rule of 72</vt:lpstr>
      <vt:lpstr>Compound Interest With Nonannual Periods</vt:lpstr>
      <vt:lpstr>Compound Interest With Nonannual Periods (cont’d)</vt:lpstr>
      <vt:lpstr>The Time Value of a Financial Calculator</vt:lpstr>
      <vt:lpstr>The Time Value of a Financial Calculator</vt:lpstr>
      <vt:lpstr>Tables Versus Calculator </vt:lpstr>
      <vt:lpstr>Compounding and the Power of Time</vt:lpstr>
      <vt:lpstr>The Power of Time in Compounding Over 35 Years</vt:lpstr>
      <vt:lpstr>The Importance of the Interest Rate in Compounding</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Finance</dc:title>
  <dc:creator>Thanachote CFA,FRM</dc:creator>
  <cp:keywords>Class 1</cp:keywords>
  <cp:lastModifiedBy>Thanachote R</cp:lastModifiedBy>
  <cp:revision>33</cp:revision>
  <dcterms:created xsi:type="dcterms:W3CDTF">2013-11-23T06:38:33Z</dcterms:created>
  <dcterms:modified xsi:type="dcterms:W3CDTF">2018-01-01T04:49:08Z</dcterms:modified>
</cp:coreProperties>
</file>