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64" r:id="rId2"/>
    <p:sldId id="266" r:id="rId3"/>
    <p:sldId id="260" r:id="rId4"/>
    <p:sldId id="258" r:id="rId5"/>
    <p:sldId id="261" r:id="rId6"/>
    <p:sldId id="263" r:id="rId7"/>
    <p:sldId id="265"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Objects="1">
      <p:cViewPr varScale="1">
        <p:scale>
          <a:sx n="70" d="100"/>
          <a:sy n="70" d="100"/>
        </p:scale>
        <p:origin x="51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tableStyles" Target="tableStyle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theme" Target="theme/theme1.xml" /><Relationship Id="rId5" Type="http://schemas.openxmlformats.org/officeDocument/2006/relationships/slide" Target="slides/slide4.xml" /><Relationship Id="rId10" Type="http://schemas.openxmlformats.org/officeDocument/2006/relationships/viewProps" Target="viewProps.xml" /><Relationship Id="rId4" Type="http://schemas.openxmlformats.org/officeDocument/2006/relationships/slide" Target="slides/slide3.xml" /><Relationship Id="rId9" Type="http://schemas.openxmlformats.org/officeDocument/2006/relationships/presProps" Target="pres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smtClean="0"/>
              <a:t>11/11/2019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184163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t>11/11/2019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5086516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11/11/2019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569315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smtClean="0"/>
              <a:t>11/11/2019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4410870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smtClean="0"/>
              <a:t>11/11/2019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030066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smtClean="0"/>
              <a:t>11/11/2019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465835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11/11/2019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704972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11/11/2019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3924906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11/11/2019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131157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t>11/11/2019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201559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t>11/11/2019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8156492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smtClean="0"/>
              <a:t>11/11/2019</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smtClean="0"/>
              <a:t>‹#›</a:t>
            </a:fld>
            <a:endParaRPr lang="en-US"/>
          </a:p>
        </p:txBody>
      </p:sp>
    </p:spTree>
    <p:extLst>
      <p:ext uri="{BB962C8B-B14F-4D97-AF65-F5344CB8AC3E}">
        <p14:creationId xmlns:p14="http://schemas.microsoft.com/office/powerpoint/2010/main" val="85832283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 /><Relationship Id="rId2" Type="http://schemas.openxmlformats.org/officeDocument/2006/relationships/image" Target="../media/image1.pn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_rels/slide3.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image" Target="../media/image3.png" /><Relationship Id="rId1" Type="http://schemas.openxmlformats.org/officeDocument/2006/relationships/slideLayout" Target="../slideLayouts/slideLayout7.xml" /></Relationships>
</file>

<file path=ppt/slides/_rels/slide4.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image" Target="../media/image4.png" /><Relationship Id="rId1" Type="http://schemas.openxmlformats.org/officeDocument/2006/relationships/slideLayout" Target="../slideLayouts/slideLayout7.xml" /></Relationships>
</file>

<file path=ppt/slides/_rels/slide5.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image" Target="../media/image5.png" /><Relationship Id="rId1" Type="http://schemas.openxmlformats.org/officeDocument/2006/relationships/slideLayout" Target="../slideLayouts/slideLayout7.xml" /></Relationships>
</file>

<file path=ppt/slides/_rels/slide6.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_rels/slide7.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624" y="1214438"/>
            <a:ext cx="7772400" cy="2387600"/>
          </a:xfrm>
        </p:spPr>
        <p:txBody>
          <a:bodyPr/>
          <a:lstStyle/>
          <a:p>
            <a:r>
              <a:rPr lang="en-US"/>
              <a:t>A-T-A-R Model</a:t>
            </a:r>
          </a:p>
        </p:txBody>
      </p:sp>
      <p:sp>
        <p:nvSpPr>
          <p:cNvPr id="3" name="Subtitle 2"/>
          <p:cNvSpPr>
            <a:spLocks noGrp="1"/>
          </p:cNvSpPr>
          <p:nvPr>
            <p:ph type="subTitle" idx="1"/>
          </p:nvPr>
        </p:nvSpPr>
        <p:spPr>
          <a:xfrm>
            <a:off x="876612" y="3602038"/>
            <a:ext cx="6858000" cy="1655762"/>
          </a:xfrm>
        </p:spPr>
        <p:txBody>
          <a:bodyPr/>
          <a:lstStyle/>
          <a:p>
            <a:r>
              <a:rPr lang="en-US"/>
              <a:t>MK 312 Additional Handouts by Ajarn Suwalya K.</a:t>
            </a:r>
          </a:p>
        </p:txBody>
      </p:sp>
      <p:pic>
        <p:nvPicPr>
          <p:cNvPr id="4" name="Picture 3"/>
          <p:cNvPicPr>
            <a:picLocks noChangeAspect="1"/>
          </p:cNvPicPr>
          <p:nvPr/>
        </p:nvPicPr>
        <p:blipFill>
          <a:blip r:embed="rId2"/>
          <a:stretch>
            <a:fillRect/>
          </a:stretch>
        </p:blipFill>
        <p:spPr>
          <a:xfrm>
            <a:off x="6824897" y="287909"/>
            <a:ext cx="1819431" cy="2295811"/>
          </a:xfrm>
          <a:prstGeom prst="rect">
            <a:avLst/>
          </a:prstGeom>
        </p:spPr>
      </p:pic>
      <p:pic>
        <p:nvPicPr>
          <p:cNvPr id="5"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8624" y="285749"/>
            <a:ext cx="1930765" cy="2437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12099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txBox="1"/>
          <p:nvPr/>
        </p:nvSpPr>
        <p:spPr>
          <a:xfrm>
            <a:off x="1010450" y="1537666"/>
            <a:ext cx="7433012" cy="3816429"/>
          </a:xfrm>
          <a:prstGeom prst="rect">
            <a:avLst/>
          </a:prstGeom>
        </p:spPr>
        <p:txBody>
          <a:bodyPr wrap="square">
            <a:spAutoFit/>
          </a:bodyPr>
          <a:lstStyle/>
          <a:p>
            <a:r>
              <a:rPr lang="en-US" sz="2200">
                <a:latin typeface="Arial" charset="0"/>
                <a:ea typeface="Arial" charset="0"/>
                <a:cs typeface="Arial" charset="0"/>
              </a:rPr>
              <a:t>The ATAR model provides a framework to help estimate the adoption rate in each year. The ATAR model (Awareness, Trial, Availability, Repeat), is based on concept of ‘Diffusion of Innovation’. In order for a person to be a regular purchaser of the new product they must first become ‘Aware’ that it exists. Once they have become aware of it they must make the decision to ‘Try’ it out. In order to be able to try it out, it must be ‘Available’ for them to purchase. If they are happy with the trial, then they may decide to adopt the product, that is, ‘Repeat’ the purchase again.</a:t>
            </a:r>
          </a:p>
        </p:txBody>
      </p:sp>
      <p:pic>
        <p:nvPicPr>
          <p:cNvPr id="3" name="Picture 2"/>
          <p:cNvPicPr>
            <a:picLocks noChangeAspect="1"/>
          </p:cNvPicPr>
          <p:nvPr/>
        </p:nvPicPr>
        <p:blipFill>
          <a:blip r:embed="rId2"/>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66201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2426" y="151076"/>
            <a:ext cx="7882328" cy="5911746"/>
          </a:xfrm>
          <a:prstGeom prst="rect">
            <a:avLst/>
          </a:prstGeom>
        </p:spPr>
      </p:pic>
      <p:pic>
        <p:nvPicPr>
          <p:cNvPr id="3" name="Picture 2"/>
          <p:cNvPicPr>
            <a:picLocks noChangeAspect="1"/>
          </p:cNvPicPr>
          <p:nvPr/>
        </p:nvPicPr>
        <p:blipFill>
          <a:blip r:embed="rId3"/>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7033302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102401"/>
            <a:ext cx="7907312" cy="5930484"/>
          </a:xfrm>
          <a:prstGeom prst="rect">
            <a:avLst/>
          </a:prstGeom>
        </p:spPr>
      </p:pic>
      <p:pic>
        <p:nvPicPr>
          <p:cNvPr id="3" name="Picture 2"/>
          <p:cNvPicPr>
            <a:picLocks noChangeAspect="1"/>
          </p:cNvPicPr>
          <p:nvPr/>
        </p:nvPicPr>
        <p:blipFill>
          <a:blip r:embed="rId3"/>
          <a:stretch>
            <a:fillRect/>
          </a:stretch>
        </p:blipFill>
        <p:spPr>
          <a:xfrm>
            <a:off x="7907312" y="138584"/>
            <a:ext cx="1113042" cy="1404469"/>
          </a:xfrm>
          <a:prstGeom prst="rect">
            <a:avLst/>
          </a:prstGeom>
        </p:spPr>
      </p:pic>
    </p:spTree>
    <p:extLst>
      <p:ext uri="{BB962C8B-B14F-4D97-AF65-F5344CB8AC3E}">
        <p14:creationId xmlns:p14="http://schemas.microsoft.com/office/powerpoint/2010/main" val="2819329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674103"/>
            <a:ext cx="7547827" cy="5660870"/>
          </a:xfrm>
          <a:prstGeom prst="rect">
            <a:avLst/>
          </a:prstGeom>
        </p:spPr>
      </p:pic>
      <p:pic>
        <p:nvPicPr>
          <p:cNvPr id="3" name="Picture 2"/>
          <p:cNvPicPr>
            <a:picLocks noChangeAspect="1"/>
          </p:cNvPicPr>
          <p:nvPr/>
        </p:nvPicPr>
        <p:blipFill>
          <a:blip r:embed="rId3"/>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1762327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txBox="1"/>
          <p:nvPr/>
        </p:nvSpPr>
        <p:spPr>
          <a:xfrm>
            <a:off x="560621" y="1270309"/>
            <a:ext cx="8408493" cy="4524315"/>
          </a:xfrm>
          <a:prstGeom prst="rect">
            <a:avLst/>
          </a:prstGeom>
        </p:spPr>
        <p:txBody>
          <a:bodyPr wrap="square">
            <a:spAutoFit/>
          </a:bodyPr>
          <a:lstStyle/>
          <a:p>
            <a:r>
              <a:rPr lang="en-US" sz="2400">
                <a:latin typeface="Arial" charset="0"/>
                <a:ea typeface="Arial" charset="0"/>
                <a:cs typeface="Arial" charset="0"/>
              </a:rPr>
              <a:t>Application of the A-T-A-R Model of Ice-cream cones</a:t>
            </a:r>
          </a:p>
          <a:p>
            <a:r>
              <a:rPr lang="en-US" sz="2400">
                <a:latin typeface="Arial" charset="0"/>
                <a:ea typeface="Arial" charset="0"/>
                <a:cs typeface="Arial" charset="0"/>
              </a:rPr>
              <a:t> </a:t>
            </a:r>
          </a:p>
          <a:p>
            <a:r>
              <a:rPr lang="en-US" sz="2400">
                <a:latin typeface="Arial" charset="0"/>
                <a:ea typeface="Arial" charset="0"/>
                <a:cs typeface="Arial" charset="0"/>
              </a:rPr>
              <a:t>2 million    Consumers age 17-39 in Madrid area</a:t>
            </a:r>
          </a:p>
          <a:p>
            <a:r>
              <a:rPr lang="en-US" sz="2400">
                <a:latin typeface="Arial" charset="0"/>
                <a:ea typeface="Arial" charset="0"/>
                <a:cs typeface="Arial" charset="0"/>
              </a:rPr>
              <a:t>x30%          Percent aware after one year  (Awareness)</a:t>
            </a:r>
          </a:p>
          <a:p>
            <a:r>
              <a:rPr lang="en-US" sz="2400">
                <a:latin typeface="Arial" charset="0"/>
                <a:ea typeface="Arial" charset="0"/>
                <a:cs typeface="Arial" charset="0"/>
              </a:rPr>
              <a:t>x20%          Percent of "aware" owners who try (Trial)</a:t>
            </a:r>
          </a:p>
          <a:p>
            <a:r>
              <a:rPr lang="en-US" sz="2400">
                <a:latin typeface="Arial" charset="0"/>
                <a:ea typeface="Arial" charset="0"/>
                <a:cs typeface="Arial" charset="0"/>
              </a:rPr>
              <a:t>x10%         Percent product availability at stores (Availability)</a:t>
            </a:r>
          </a:p>
          <a:p>
            <a:r>
              <a:rPr lang="en-US" sz="2400">
                <a:latin typeface="Arial" charset="0"/>
                <a:ea typeface="Arial" charset="0"/>
                <a:cs typeface="Arial" charset="0"/>
              </a:rPr>
              <a:t>x50%         Percent trier who buy again  (Repeat)</a:t>
            </a:r>
          </a:p>
          <a:p>
            <a:r>
              <a:rPr lang="en-US" sz="2400">
                <a:latin typeface="Arial" charset="0"/>
                <a:ea typeface="Arial" charset="0"/>
                <a:cs typeface="Arial" charset="0"/>
              </a:rPr>
              <a:t>x10            Units a typical trier buys per year</a:t>
            </a:r>
          </a:p>
          <a:p>
            <a:r>
              <a:rPr lang="en-US" sz="2400">
                <a:latin typeface="Arial" charset="0"/>
                <a:ea typeface="Arial" charset="0"/>
                <a:cs typeface="Arial" charset="0"/>
              </a:rPr>
              <a:t>x $1.10     Unit price ($3.00) less unit cost ($1.90)</a:t>
            </a:r>
          </a:p>
          <a:p>
            <a:r>
              <a:rPr lang="en-US" sz="2400">
                <a:latin typeface="Arial" charset="0"/>
                <a:ea typeface="Arial" charset="0"/>
                <a:cs typeface="Arial" charset="0"/>
              </a:rPr>
              <a:t> </a:t>
            </a:r>
          </a:p>
          <a:p>
            <a:r>
              <a:rPr lang="en-US" sz="2400">
                <a:latin typeface="Arial" charset="0"/>
                <a:ea typeface="Arial" charset="0"/>
                <a:cs typeface="Arial" charset="0"/>
              </a:rPr>
              <a:t>= $66,000 Total profits</a:t>
            </a:r>
          </a:p>
          <a:p>
            <a:r>
              <a:rPr lang="en-US" sz="2400">
                <a:latin typeface="Arial" charset="0"/>
                <a:ea typeface="Arial" charset="0"/>
                <a:cs typeface="Arial" charset="0"/>
              </a:rPr>
              <a:t> </a:t>
            </a:r>
          </a:p>
        </p:txBody>
      </p:sp>
      <p:pic>
        <p:nvPicPr>
          <p:cNvPr id="3" name="Picture 2"/>
          <p:cNvPicPr>
            <a:picLocks noChangeAspect="1"/>
          </p:cNvPicPr>
          <p:nvPr/>
        </p:nvPicPr>
        <p:blipFill>
          <a:blip r:embed="rId2"/>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13810838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txBox="1"/>
          <p:nvPr/>
        </p:nvSpPr>
        <p:spPr>
          <a:xfrm>
            <a:off x="785474" y="1295293"/>
            <a:ext cx="8133674" cy="4154984"/>
          </a:xfrm>
          <a:prstGeom prst="rect">
            <a:avLst/>
          </a:prstGeom>
        </p:spPr>
        <p:txBody>
          <a:bodyPr wrap="square">
            <a:spAutoFit/>
          </a:bodyPr>
          <a:lstStyle/>
          <a:p>
            <a:r>
              <a:rPr lang="en-US" sz="2400">
                <a:latin typeface="Arial" charset="0"/>
                <a:ea typeface="Arial" charset="0"/>
                <a:cs typeface="Arial" charset="0"/>
              </a:rPr>
              <a:t> </a:t>
            </a:r>
          </a:p>
          <a:p>
            <a:r>
              <a:rPr lang="en-US" sz="2400">
                <a:latin typeface="Arial" charset="0"/>
                <a:ea typeface="Arial" charset="0"/>
                <a:cs typeface="Arial" charset="0"/>
              </a:rPr>
              <a:t>Notes about A-T-A-R Model</a:t>
            </a:r>
          </a:p>
          <a:p>
            <a:r>
              <a:rPr lang="en-US" sz="2400">
                <a:latin typeface="Arial" charset="0"/>
                <a:ea typeface="Arial" charset="0"/>
                <a:cs typeface="Arial" charset="0"/>
              </a:rPr>
              <a:t>1. Estimate each A-T-A-R factor using various assumptions (realistic, optimistic, pessimistic)</a:t>
            </a:r>
          </a:p>
          <a:p>
            <a:r>
              <a:rPr lang="en-US" sz="2400">
                <a:latin typeface="Arial" charset="0"/>
                <a:ea typeface="Arial" charset="0"/>
                <a:cs typeface="Arial" charset="0"/>
              </a:rPr>
              <a:t>2. Estimate accuracies improve with eash step in the development phase.</a:t>
            </a:r>
          </a:p>
          <a:p>
            <a:r>
              <a:rPr lang="en-US" sz="2400">
                <a:latin typeface="Arial" charset="0"/>
                <a:ea typeface="Arial" charset="0"/>
                <a:cs typeface="Arial" charset="0"/>
              </a:rPr>
              <a:t>3. If profit forecast is low, look at each A-T-A-R factor and see which can be improved at what cost.</a:t>
            </a:r>
          </a:p>
          <a:p>
            <a:r>
              <a:rPr lang="en-US" sz="2400">
                <a:latin typeface="Arial" charset="0"/>
                <a:ea typeface="Arial" charset="0"/>
                <a:cs typeface="Arial" charset="0"/>
              </a:rPr>
              <a:t>4. The A-T-A-R works best in frequently purchased product categories.</a:t>
            </a:r>
          </a:p>
          <a:p>
            <a:r>
              <a:rPr lang="en-US" sz="2400">
                <a:latin typeface="Arial" charset="0"/>
                <a:ea typeface="Arial" charset="0"/>
                <a:cs typeface="Arial" charset="0"/>
              </a:rPr>
              <a:t> </a:t>
            </a:r>
          </a:p>
        </p:txBody>
      </p:sp>
      <p:pic>
        <p:nvPicPr>
          <p:cNvPr id="3" name="Picture 2"/>
          <p:cNvPicPr>
            <a:picLocks noChangeAspect="1"/>
          </p:cNvPicPr>
          <p:nvPr/>
        </p:nvPicPr>
        <p:blipFill>
          <a:blip r:embed="rId2"/>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249086865"/>
      </p:ext>
    </p:extLst>
  </p:cSld>
  <p:clrMapOvr>
    <a:masterClrMapping/>
  </p:clrMapOvr>
</p:sld>
</file>

<file path=ppt/theme/theme1.xml><?xml version="1.0" encoding="utf-8"?>
<a:theme xmlns:a="http://schemas.openxmlformats.org/drawingml/2006/main" name="OfficeLight_16x9">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OfficeLight_16x9</Template>
  <TotalTime>17</TotalTime>
  <Words>300</Words>
  <Application>Microsoft Office PowerPoint</Application>
  <PresentationFormat>On-screen Show (4:3)</PresentationFormat>
  <Paragraphs>22</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OfficeLight_16x9</vt:lpstr>
      <vt:lpstr>A-T-A-R Model</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Suwalya Ja</dc:creator>
  <cp:lastModifiedBy>suwalyaja@gmail.com</cp:lastModifiedBy>
  <cp:revision>15</cp:revision>
  <dcterms:created xsi:type="dcterms:W3CDTF">2016-11-17T15:06:45Z</dcterms:created>
  <dcterms:modified xsi:type="dcterms:W3CDTF">2019-11-11T00:13:04Z</dcterms:modified>
</cp:coreProperties>
</file>