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charts/chart7.xml" ContentType="application/vnd.openxmlformats-officedocument.drawingml.chart+xml"/>
  <Override PartName="/ppt/charts/chart3.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charts/chart6.xml" ContentType="application/vnd.openxmlformats-officedocument.drawingml.chart+xml"/>
  <Default Extension="gif" ContentType="image/gif"/>
  <Override PartName="/ppt/charts/chart4.xml" ContentType="application/vnd.openxmlformats-officedocument.drawingml.char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55"/>
  </p:notesMasterIdLst>
  <p:handoutMasterIdLst>
    <p:handoutMasterId r:id="rId56"/>
  </p:handoutMasterIdLst>
  <p:sldIdLst>
    <p:sldId id="256" r:id="rId2"/>
    <p:sldId id="276" r:id="rId3"/>
    <p:sldId id="322" r:id="rId4"/>
    <p:sldId id="358" r:id="rId5"/>
    <p:sldId id="359" r:id="rId6"/>
    <p:sldId id="360" r:id="rId7"/>
    <p:sldId id="361" r:id="rId8"/>
    <p:sldId id="344" r:id="rId9"/>
    <p:sldId id="307" r:id="rId10"/>
    <p:sldId id="346" r:id="rId11"/>
    <p:sldId id="333" r:id="rId12"/>
    <p:sldId id="315" r:id="rId13"/>
    <p:sldId id="345" r:id="rId14"/>
    <p:sldId id="316" r:id="rId15"/>
    <p:sldId id="317" r:id="rId16"/>
    <p:sldId id="318" r:id="rId17"/>
    <p:sldId id="323" r:id="rId18"/>
    <p:sldId id="327" r:id="rId19"/>
    <p:sldId id="328" r:id="rId20"/>
    <p:sldId id="321" r:id="rId21"/>
    <p:sldId id="326" r:id="rId22"/>
    <p:sldId id="364" r:id="rId23"/>
    <p:sldId id="336" r:id="rId24"/>
    <p:sldId id="302" r:id="rId25"/>
    <p:sldId id="303" r:id="rId26"/>
    <p:sldId id="365" r:id="rId27"/>
    <p:sldId id="366" r:id="rId28"/>
    <p:sldId id="368" r:id="rId29"/>
    <p:sldId id="367" r:id="rId30"/>
    <p:sldId id="369" r:id="rId31"/>
    <p:sldId id="370" r:id="rId32"/>
    <p:sldId id="371" r:id="rId33"/>
    <p:sldId id="324" r:id="rId34"/>
    <p:sldId id="263" r:id="rId35"/>
    <p:sldId id="287" r:id="rId36"/>
    <p:sldId id="266" r:id="rId37"/>
    <p:sldId id="267" r:id="rId38"/>
    <p:sldId id="268" r:id="rId39"/>
    <p:sldId id="269" r:id="rId40"/>
    <p:sldId id="270" r:id="rId41"/>
    <p:sldId id="325" r:id="rId42"/>
    <p:sldId id="272" r:id="rId43"/>
    <p:sldId id="273" r:id="rId44"/>
    <p:sldId id="275" r:id="rId45"/>
    <p:sldId id="329" r:id="rId46"/>
    <p:sldId id="342" r:id="rId47"/>
    <p:sldId id="343" r:id="rId48"/>
    <p:sldId id="362" r:id="rId49"/>
    <p:sldId id="357" r:id="rId50"/>
    <p:sldId id="348" r:id="rId51"/>
    <p:sldId id="349" r:id="rId52"/>
    <p:sldId id="350" r:id="rId53"/>
    <p:sldId id="351" r:id="rId54"/>
  </p:sldIdLst>
  <p:sldSz cx="9144000" cy="6858000" type="screen4x3"/>
  <p:notesSz cx="9144000" cy="6858000"/>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ngsana New" pitchFamily="18" charset="-34"/>
      </a:defRPr>
    </a:lvl1pPr>
    <a:lvl2pPr marL="457200" algn="l" rtl="0" eaLnBrk="0" fontAlgn="base" hangingPunct="0">
      <a:spcBef>
        <a:spcPct val="0"/>
      </a:spcBef>
      <a:spcAft>
        <a:spcPct val="0"/>
      </a:spcAft>
      <a:defRPr kern="1200">
        <a:solidFill>
          <a:schemeClr val="tx1"/>
        </a:solidFill>
        <a:latin typeface="Arial" pitchFamily="34" charset="0"/>
        <a:ea typeface="+mn-ea"/>
        <a:cs typeface="Angsana New" pitchFamily="18" charset="-34"/>
      </a:defRPr>
    </a:lvl2pPr>
    <a:lvl3pPr marL="914400" algn="l" rtl="0" eaLnBrk="0" fontAlgn="base" hangingPunct="0">
      <a:spcBef>
        <a:spcPct val="0"/>
      </a:spcBef>
      <a:spcAft>
        <a:spcPct val="0"/>
      </a:spcAft>
      <a:defRPr kern="1200">
        <a:solidFill>
          <a:schemeClr val="tx1"/>
        </a:solidFill>
        <a:latin typeface="Arial" pitchFamily="34" charset="0"/>
        <a:ea typeface="+mn-ea"/>
        <a:cs typeface="Angsana New" pitchFamily="18" charset="-34"/>
      </a:defRPr>
    </a:lvl3pPr>
    <a:lvl4pPr marL="1371600" algn="l" rtl="0" eaLnBrk="0" fontAlgn="base" hangingPunct="0">
      <a:spcBef>
        <a:spcPct val="0"/>
      </a:spcBef>
      <a:spcAft>
        <a:spcPct val="0"/>
      </a:spcAft>
      <a:defRPr kern="1200">
        <a:solidFill>
          <a:schemeClr val="tx1"/>
        </a:solidFill>
        <a:latin typeface="Arial" pitchFamily="34" charset="0"/>
        <a:ea typeface="+mn-ea"/>
        <a:cs typeface="Angsana New" pitchFamily="18" charset="-34"/>
      </a:defRPr>
    </a:lvl4pPr>
    <a:lvl5pPr marL="1828800" algn="l" rtl="0" eaLnBrk="0" fontAlgn="base" hangingPunct="0">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805" autoAdjust="0"/>
    <p:restoredTop sz="94649" autoAdjust="0"/>
  </p:normalViewPr>
  <p:slideViewPr>
    <p:cSldViewPr>
      <p:cViewPr varScale="1">
        <p:scale>
          <a:sx n="62" d="100"/>
          <a:sy n="62" d="100"/>
        </p:scale>
        <p:origin x="-45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file:///G:\ADB%20Project\Data%20excel\mpi%20coincident.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G:\ADB%20Project\Data%20excel\MPI%20by%20product%20group.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G:\ADB%20Project\Data%20excel\Capacity%20Utilization%20%20by%20export%20origin.xls"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G:\ADB%20Project\Data%20excel\export%20by%20country.xls"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G:\ADB%20Project\Data%20excel\export%20by%20country.xls"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E:\Export%20direction.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lang="th-TH" sz="2800" b="0"/>
            </a:pPr>
            <a:r>
              <a:rPr lang="en-US" sz="2800" b="0"/>
              <a:t>Manufacturing production and imports</a:t>
            </a:r>
          </a:p>
        </c:rich>
      </c:tx>
      <c:layout/>
    </c:title>
    <c:plotArea>
      <c:layout/>
      <c:lineChart>
        <c:grouping val="standard"/>
        <c:ser>
          <c:idx val="1"/>
          <c:order val="1"/>
          <c:tx>
            <c:strRef>
              <c:f>Sheet1!$A$3</c:f>
              <c:strCache>
                <c:ptCount val="1"/>
                <c:pt idx="0">
                  <c:v>   Manufacturing Production Index</c:v>
                </c:pt>
              </c:strCache>
            </c:strRef>
          </c:tx>
          <c:spPr>
            <a:ln w="38100" cmpd="tri"/>
          </c:spPr>
          <c:marker>
            <c:symbol val="none"/>
          </c:marker>
          <c:cat>
            <c:strRef>
              <c:f>Sheet1!$B$1:$DX$1</c:f>
              <c:strCache>
                <c:ptCount val="127"/>
                <c:pt idx="0">
                  <c:v>JAN 2000 </c:v>
                </c:pt>
                <c:pt idx="1">
                  <c:v>FEB 2000 </c:v>
                </c:pt>
                <c:pt idx="2">
                  <c:v>MAR 2000 </c:v>
                </c:pt>
                <c:pt idx="3">
                  <c:v>APR 2000 </c:v>
                </c:pt>
                <c:pt idx="4">
                  <c:v>MAY 2000 </c:v>
                </c:pt>
                <c:pt idx="5">
                  <c:v>JUN 2000 </c:v>
                </c:pt>
                <c:pt idx="6">
                  <c:v>JUL 2000 </c:v>
                </c:pt>
                <c:pt idx="7">
                  <c:v>AUG 2000 </c:v>
                </c:pt>
                <c:pt idx="8">
                  <c:v>SEP 2000 </c:v>
                </c:pt>
                <c:pt idx="9">
                  <c:v>OCT 2000 </c:v>
                </c:pt>
                <c:pt idx="10">
                  <c:v>NOV 2000 </c:v>
                </c:pt>
                <c:pt idx="11">
                  <c:v>DEC 2000 </c:v>
                </c:pt>
                <c:pt idx="12">
                  <c:v>JAN 2001 </c:v>
                </c:pt>
                <c:pt idx="13">
                  <c:v>FEB 2001 </c:v>
                </c:pt>
                <c:pt idx="14">
                  <c:v>MAR 2001 </c:v>
                </c:pt>
                <c:pt idx="15">
                  <c:v>APR 2001 </c:v>
                </c:pt>
                <c:pt idx="16">
                  <c:v>MAY 2001 </c:v>
                </c:pt>
                <c:pt idx="17">
                  <c:v>JUN 2001 </c:v>
                </c:pt>
                <c:pt idx="18">
                  <c:v>JUL 2001 </c:v>
                </c:pt>
                <c:pt idx="19">
                  <c:v>AUG 2001 </c:v>
                </c:pt>
                <c:pt idx="20">
                  <c:v>SEP 2001 </c:v>
                </c:pt>
                <c:pt idx="21">
                  <c:v>OCT 2001 </c:v>
                </c:pt>
                <c:pt idx="22">
                  <c:v>NOV 2001 </c:v>
                </c:pt>
                <c:pt idx="23">
                  <c:v>DEC 2001 </c:v>
                </c:pt>
                <c:pt idx="24">
                  <c:v>JAN 2002 </c:v>
                </c:pt>
                <c:pt idx="25">
                  <c:v>FEB 2002 </c:v>
                </c:pt>
                <c:pt idx="26">
                  <c:v>MAR 2002 </c:v>
                </c:pt>
                <c:pt idx="27">
                  <c:v>APR 2002 </c:v>
                </c:pt>
                <c:pt idx="28">
                  <c:v>MAY 2002 </c:v>
                </c:pt>
                <c:pt idx="29">
                  <c:v>JUN 2002 </c:v>
                </c:pt>
                <c:pt idx="30">
                  <c:v>JUL 2002 </c:v>
                </c:pt>
                <c:pt idx="31">
                  <c:v>AUG 2002 </c:v>
                </c:pt>
                <c:pt idx="32">
                  <c:v>SEP 2002 </c:v>
                </c:pt>
                <c:pt idx="33">
                  <c:v>OCT 2002 </c:v>
                </c:pt>
                <c:pt idx="34">
                  <c:v>NOV 2002 </c:v>
                </c:pt>
                <c:pt idx="35">
                  <c:v>DEC 2002 </c:v>
                </c:pt>
                <c:pt idx="36">
                  <c:v>JAN 2003 </c:v>
                </c:pt>
                <c:pt idx="37">
                  <c:v>FEB 2003 </c:v>
                </c:pt>
                <c:pt idx="38">
                  <c:v>MAR 2003 </c:v>
                </c:pt>
                <c:pt idx="39">
                  <c:v>APR 2003 </c:v>
                </c:pt>
                <c:pt idx="40">
                  <c:v>MAY 2003 </c:v>
                </c:pt>
                <c:pt idx="41">
                  <c:v>JUN 2003 </c:v>
                </c:pt>
                <c:pt idx="42">
                  <c:v>JUL 2003 </c:v>
                </c:pt>
                <c:pt idx="43">
                  <c:v>AUG 2003 </c:v>
                </c:pt>
                <c:pt idx="44">
                  <c:v>SEP 2003 </c:v>
                </c:pt>
                <c:pt idx="45">
                  <c:v>OCT 2003 </c:v>
                </c:pt>
                <c:pt idx="46">
                  <c:v>NOV 2003 </c:v>
                </c:pt>
                <c:pt idx="47">
                  <c:v>DEC 2003 </c:v>
                </c:pt>
                <c:pt idx="48">
                  <c:v>JAN 2004 </c:v>
                </c:pt>
                <c:pt idx="49">
                  <c:v>FEB 2004 </c:v>
                </c:pt>
                <c:pt idx="50">
                  <c:v>MAR 2004 </c:v>
                </c:pt>
                <c:pt idx="51">
                  <c:v>APR 2004 </c:v>
                </c:pt>
                <c:pt idx="52">
                  <c:v>MAY 2004 </c:v>
                </c:pt>
                <c:pt idx="53">
                  <c:v>JUN 2004 </c:v>
                </c:pt>
                <c:pt idx="54">
                  <c:v>JUL 2004 </c:v>
                </c:pt>
                <c:pt idx="55">
                  <c:v>AUG 2004 </c:v>
                </c:pt>
                <c:pt idx="56">
                  <c:v>SEP 2004 </c:v>
                </c:pt>
                <c:pt idx="57">
                  <c:v>OCT 2004 </c:v>
                </c:pt>
                <c:pt idx="58">
                  <c:v>NOV 2004 </c:v>
                </c:pt>
                <c:pt idx="59">
                  <c:v>DEC 2004 </c:v>
                </c:pt>
                <c:pt idx="60">
                  <c:v>JAN 2005 </c:v>
                </c:pt>
                <c:pt idx="61">
                  <c:v>FEB 2005 </c:v>
                </c:pt>
                <c:pt idx="62">
                  <c:v>MAR 2005 </c:v>
                </c:pt>
                <c:pt idx="63">
                  <c:v>APR 2005 </c:v>
                </c:pt>
                <c:pt idx="64">
                  <c:v>MAY 2005 </c:v>
                </c:pt>
                <c:pt idx="65">
                  <c:v>JUN 2005 </c:v>
                </c:pt>
                <c:pt idx="66">
                  <c:v>JUL 2005 </c:v>
                </c:pt>
                <c:pt idx="67">
                  <c:v>AUG 2005 </c:v>
                </c:pt>
                <c:pt idx="68">
                  <c:v>SEP 2005 </c:v>
                </c:pt>
                <c:pt idx="69">
                  <c:v>OCT 2005 </c:v>
                </c:pt>
                <c:pt idx="70">
                  <c:v>NOV 2005 </c:v>
                </c:pt>
                <c:pt idx="71">
                  <c:v>DEC 2005 </c:v>
                </c:pt>
                <c:pt idx="72">
                  <c:v>JAN 2006 </c:v>
                </c:pt>
                <c:pt idx="73">
                  <c:v>FEB 2006 </c:v>
                </c:pt>
                <c:pt idx="74">
                  <c:v>MAR 2006 </c:v>
                </c:pt>
                <c:pt idx="75">
                  <c:v>APR 2006 </c:v>
                </c:pt>
                <c:pt idx="76">
                  <c:v>MAY 2006 </c:v>
                </c:pt>
                <c:pt idx="77">
                  <c:v>JUN 2006 </c:v>
                </c:pt>
                <c:pt idx="78">
                  <c:v>JUL 2006 </c:v>
                </c:pt>
                <c:pt idx="79">
                  <c:v>AUG 2006 </c:v>
                </c:pt>
                <c:pt idx="80">
                  <c:v>SEP 2006 </c:v>
                </c:pt>
                <c:pt idx="81">
                  <c:v>OCT 2006 </c:v>
                </c:pt>
                <c:pt idx="82">
                  <c:v>NOV 2006 </c:v>
                </c:pt>
                <c:pt idx="83">
                  <c:v>DEC 2006 </c:v>
                </c:pt>
                <c:pt idx="84">
                  <c:v>JAN 2007 </c:v>
                </c:pt>
                <c:pt idx="85">
                  <c:v>FEB 2007 </c:v>
                </c:pt>
                <c:pt idx="86">
                  <c:v>MAR 2007 </c:v>
                </c:pt>
                <c:pt idx="87">
                  <c:v>APR 2007 </c:v>
                </c:pt>
                <c:pt idx="88">
                  <c:v>MAY 2007 </c:v>
                </c:pt>
                <c:pt idx="89">
                  <c:v>JUN 2007 </c:v>
                </c:pt>
                <c:pt idx="90">
                  <c:v>JUL 2007 </c:v>
                </c:pt>
                <c:pt idx="91">
                  <c:v>AUG 2007 </c:v>
                </c:pt>
                <c:pt idx="92">
                  <c:v>SEP 2007 </c:v>
                </c:pt>
                <c:pt idx="93">
                  <c:v>OCT 2007 </c:v>
                </c:pt>
                <c:pt idx="94">
                  <c:v>NOV 2007 </c:v>
                </c:pt>
                <c:pt idx="95">
                  <c:v>DEC 2007 </c:v>
                </c:pt>
                <c:pt idx="96">
                  <c:v>JAN 2008 </c:v>
                </c:pt>
                <c:pt idx="97">
                  <c:v>FEB 2008 </c:v>
                </c:pt>
                <c:pt idx="98">
                  <c:v>MAR 2008 </c:v>
                </c:pt>
                <c:pt idx="99">
                  <c:v>APR 2008 </c:v>
                </c:pt>
                <c:pt idx="100">
                  <c:v>MAY 2008 </c:v>
                </c:pt>
                <c:pt idx="101">
                  <c:v>JUN 2008 </c:v>
                </c:pt>
                <c:pt idx="102">
                  <c:v>JUL 2008 </c:v>
                </c:pt>
                <c:pt idx="103">
                  <c:v>AUG 2008 </c:v>
                </c:pt>
                <c:pt idx="104">
                  <c:v>SEP 2008 </c:v>
                </c:pt>
                <c:pt idx="105">
                  <c:v>OCT 2008 </c:v>
                </c:pt>
                <c:pt idx="106">
                  <c:v>NOV 2008 </c:v>
                </c:pt>
                <c:pt idx="107">
                  <c:v>DEC 2008 </c:v>
                </c:pt>
                <c:pt idx="108">
                  <c:v>JAN 2009 r</c:v>
                </c:pt>
                <c:pt idx="109">
                  <c:v>FEB 2009 r</c:v>
                </c:pt>
                <c:pt idx="110">
                  <c:v>MAR 2009 r</c:v>
                </c:pt>
                <c:pt idx="111">
                  <c:v>APR 2009 r</c:v>
                </c:pt>
                <c:pt idx="112">
                  <c:v>MAY 2009 r</c:v>
                </c:pt>
                <c:pt idx="113">
                  <c:v>JUN 2009 r</c:v>
                </c:pt>
                <c:pt idx="114">
                  <c:v>JUL 2009 r</c:v>
                </c:pt>
                <c:pt idx="115">
                  <c:v>AUG 2009 r</c:v>
                </c:pt>
                <c:pt idx="116">
                  <c:v>SEP 2009 r</c:v>
                </c:pt>
                <c:pt idx="117">
                  <c:v>OCT 2009 r</c:v>
                </c:pt>
                <c:pt idx="118">
                  <c:v>NOV 2009 r</c:v>
                </c:pt>
                <c:pt idx="119">
                  <c:v>DEC 2009 r</c:v>
                </c:pt>
                <c:pt idx="120">
                  <c:v>JAN 2010 r</c:v>
                </c:pt>
                <c:pt idx="121">
                  <c:v>FEB 2010 r</c:v>
                </c:pt>
                <c:pt idx="122">
                  <c:v>MAR 2010 r</c:v>
                </c:pt>
                <c:pt idx="123">
                  <c:v>APR 2010 r</c:v>
                </c:pt>
                <c:pt idx="124">
                  <c:v>MAY 2010 r</c:v>
                </c:pt>
                <c:pt idx="125">
                  <c:v>JUN 2010 r</c:v>
                </c:pt>
                <c:pt idx="126">
                  <c:v>JUL 2010 p</c:v>
                </c:pt>
              </c:strCache>
            </c:strRef>
          </c:cat>
          <c:val>
            <c:numRef>
              <c:f>Sheet1!$B$3:$DX$3</c:f>
              <c:numCache>
                <c:formatCode>#,##0.00_);\(#,##0.00\)</c:formatCode>
                <c:ptCount val="127"/>
                <c:pt idx="0">
                  <c:v>94.61999999999999</c:v>
                </c:pt>
                <c:pt idx="1">
                  <c:v>97.710000000000022</c:v>
                </c:pt>
                <c:pt idx="2">
                  <c:v>97.64</c:v>
                </c:pt>
                <c:pt idx="3">
                  <c:v>97.58</c:v>
                </c:pt>
                <c:pt idx="4">
                  <c:v>99.149999999999991</c:v>
                </c:pt>
                <c:pt idx="5">
                  <c:v>100.24000000000002</c:v>
                </c:pt>
                <c:pt idx="6">
                  <c:v>99.11999999999999</c:v>
                </c:pt>
                <c:pt idx="7">
                  <c:v>100.53</c:v>
                </c:pt>
                <c:pt idx="8">
                  <c:v>105.36999999999999</c:v>
                </c:pt>
                <c:pt idx="9">
                  <c:v>101.64999999999999</c:v>
                </c:pt>
                <c:pt idx="10">
                  <c:v>103.24000000000002</c:v>
                </c:pt>
                <c:pt idx="11">
                  <c:v>102.61</c:v>
                </c:pt>
                <c:pt idx="12">
                  <c:v>101.6</c:v>
                </c:pt>
                <c:pt idx="13">
                  <c:v>102.66999999999999</c:v>
                </c:pt>
                <c:pt idx="14">
                  <c:v>101</c:v>
                </c:pt>
                <c:pt idx="15">
                  <c:v>99.36</c:v>
                </c:pt>
                <c:pt idx="16">
                  <c:v>101.66</c:v>
                </c:pt>
                <c:pt idx="17">
                  <c:v>104.48</c:v>
                </c:pt>
                <c:pt idx="18">
                  <c:v>103.23</c:v>
                </c:pt>
                <c:pt idx="19">
                  <c:v>105.02</c:v>
                </c:pt>
                <c:pt idx="20">
                  <c:v>105.22</c:v>
                </c:pt>
                <c:pt idx="21">
                  <c:v>104.85</c:v>
                </c:pt>
                <c:pt idx="22">
                  <c:v>101.75</c:v>
                </c:pt>
                <c:pt idx="23">
                  <c:v>101.44000000000015</c:v>
                </c:pt>
                <c:pt idx="24">
                  <c:v>103.49000000000002</c:v>
                </c:pt>
                <c:pt idx="25">
                  <c:v>105.14999999999999</c:v>
                </c:pt>
                <c:pt idx="26">
                  <c:v>109.02</c:v>
                </c:pt>
                <c:pt idx="27">
                  <c:v>108.54</c:v>
                </c:pt>
                <c:pt idx="28">
                  <c:v>113.09</c:v>
                </c:pt>
                <c:pt idx="29">
                  <c:v>111.11999999999999</c:v>
                </c:pt>
                <c:pt idx="30">
                  <c:v>111.57</c:v>
                </c:pt>
                <c:pt idx="31">
                  <c:v>116.61</c:v>
                </c:pt>
                <c:pt idx="32">
                  <c:v>114.11999999999999</c:v>
                </c:pt>
                <c:pt idx="33">
                  <c:v>116.41000000000012</c:v>
                </c:pt>
                <c:pt idx="34">
                  <c:v>120.5</c:v>
                </c:pt>
                <c:pt idx="35">
                  <c:v>114.3</c:v>
                </c:pt>
                <c:pt idx="36">
                  <c:v>124.23</c:v>
                </c:pt>
                <c:pt idx="37">
                  <c:v>120.42</c:v>
                </c:pt>
                <c:pt idx="38">
                  <c:v>124.74000000000002</c:v>
                </c:pt>
                <c:pt idx="39">
                  <c:v>129.41999999999999</c:v>
                </c:pt>
                <c:pt idx="40">
                  <c:v>126.36999999999999</c:v>
                </c:pt>
                <c:pt idx="41">
                  <c:v>125.58</c:v>
                </c:pt>
                <c:pt idx="42">
                  <c:v>127.75</c:v>
                </c:pt>
                <c:pt idx="43">
                  <c:v>124.51</c:v>
                </c:pt>
                <c:pt idx="44">
                  <c:v>128.62</c:v>
                </c:pt>
                <c:pt idx="45">
                  <c:v>133.02000000000001</c:v>
                </c:pt>
                <c:pt idx="46">
                  <c:v>129.33000000000001</c:v>
                </c:pt>
                <c:pt idx="47">
                  <c:v>138.33000000000001</c:v>
                </c:pt>
                <c:pt idx="48">
                  <c:v>140.20999999999998</c:v>
                </c:pt>
                <c:pt idx="49">
                  <c:v>143.26</c:v>
                </c:pt>
                <c:pt idx="50">
                  <c:v>135.85000000000031</c:v>
                </c:pt>
                <c:pt idx="51">
                  <c:v>141.70999999999998</c:v>
                </c:pt>
                <c:pt idx="52">
                  <c:v>138.54</c:v>
                </c:pt>
                <c:pt idx="53">
                  <c:v>139.15</c:v>
                </c:pt>
                <c:pt idx="54">
                  <c:v>144.66</c:v>
                </c:pt>
                <c:pt idx="55">
                  <c:v>137.37</c:v>
                </c:pt>
                <c:pt idx="56">
                  <c:v>145.9</c:v>
                </c:pt>
                <c:pt idx="57">
                  <c:v>146.9</c:v>
                </c:pt>
                <c:pt idx="58">
                  <c:v>146.9</c:v>
                </c:pt>
                <c:pt idx="59">
                  <c:v>150.66</c:v>
                </c:pt>
                <c:pt idx="60">
                  <c:v>148.76</c:v>
                </c:pt>
                <c:pt idx="61">
                  <c:v>145.05000000000001</c:v>
                </c:pt>
                <c:pt idx="62">
                  <c:v>152.32000000000031</c:v>
                </c:pt>
                <c:pt idx="63">
                  <c:v>155.68</c:v>
                </c:pt>
                <c:pt idx="64">
                  <c:v>154.02000000000001</c:v>
                </c:pt>
                <c:pt idx="65">
                  <c:v>158.75</c:v>
                </c:pt>
                <c:pt idx="66">
                  <c:v>156.69999999999999</c:v>
                </c:pt>
                <c:pt idx="67">
                  <c:v>156.57</c:v>
                </c:pt>
                <c:pt idx="68">
                  <c:v>160.76999999999998</c:v>
                </c:pt>
                <c:pt idx="69">
                  <c:v>158.58000000000001</c:v>
                </c:pt>
                <c:pt idx="70">
                  <c:v>158.22999999999999</c:v>
                </c:pt>
                <c:pt idx="71">
                  <c:v>159.97999999999999</c:v>
                </c:pt>
                <c:pt idx="72">
                  <c:v>158.03</c:v>
                </c:pt>
                <c:pt idx="73">
                  <c:v>164.62</c:v>
                </c:pt>
                <c:pt idx="74">
                  <c:v>168.73</c:v>
                </c:pt>
                <c:pt idx="75">
                  <c:v>163.28</c:v>
                </c:pt>
                <c:pt idx="76">
                  <c:v>167.81</c:v>
                </c:pt>
                <c:pt idx="77">
                  <c:v>169.13</c:v>
                </c:pt>
                <c:pt idx="78">
                  <c:v>165.84</c:v>
                </c:pt>
                <c:pt idx="79">
                  <c:v>167.5</c:v>
                </c:pt>
                <c:pt idx="80">
                  <c:v>167.98000000000027</c:v>
                </c:pt>
                <c:pt idx="81">
                  <c:v>166.89000000000001</c:v>
                </c:pt>
                <c:pt idx="82">
                  <c:v>170.95000000000007</c:v>
                </c:pt>
                <c:pt idx="83">
                  <c:v>171.1</c:v>
                </c:pt>
                <c:pt idx="84">
                  <c:v>173.58</c:v>
                </c:pt>
                <c:pt idx="85">
                  <c:v>173.46</c:v>
                </c:pt>
                <c:pt idx="86">
                  <c:v>176.2</c:v>
                </c:pt>
                <c:pt idx="87">
                  <c:v>175.20999999999998</c:v>
                </c:pt>
                <c:pt idx="88">
                  <c:v>178.1</c:v>
                </c:pt>
                <c:pt idx="89">
                  <c:v>175.46</c:v>
                </c:pt>
                <c:pt idx="90">
                  <c:v>177.88000000000031</c:v>
                </c:pt>
                <c:pt idx="91">
                  <c:v>182.53</c:v>
                </c:pt>
                <c:pt idx="92">
                  <c:v>181.64</c:v>
                </c:pt>
                <c:pt idx="93">
                  <c:v>188.56</c:v>
                </c:pt>
                <c:pt idx="94">
                  <c:v>191.44</c:v>
                </c:pt>
                <c:pt idx="95">
                  <c:v>192.09</c:v>
                </c:pt>
                <c:pt idx="96">
                  <c:v>198.5</c:v>
                </c:pt>
                <c:pt idx="97">
                  <c:v>200.33</c:v>
                </c:pt>
                <c:pt idx="98">
                  <c:v>193.33</c:v>
                </c:pt>
                <c:pt idx="99">
                  <c:v>193.64</c:v>
                </c:pt>
                <c:pt idx="100">
                  <c:v>193.96</c:v>
                </c:pt>
                <c:pt idx="101">
                  <c:v>195.05</c:v>
                </c:pt>
                <c:pt idx="102">
                  <c:v>196.97</c:v>
                </c:pt>
                <c:pt idx="103">
                  <c:v>195.41</c:v>
                </c:pt>
                <c:pt idx="104">
                  <c:v>188.72</c:v>
                </c:pt>
                <c:pt idx="105">
                  <c:v>192.87</c:v>
                </c:pt>
                <c:pt idx="106">
                  <c:v>176.76</c:v>
                </c:pt>
                <c:pt idx="107">
                  <c:v>156.9</c:v>
                </c:pt>
                <c:pt idx="108">
                  <c:v>156.49</c:v>
                </c:pt>
                <c:pt idx="109">
                  <c:v>160.39000000000001</c:v>
                </c:pt>
                <c:pt idx="110">
                  <c:v>165.76</c:v>
                </c:pt>
                <c:pt idx="111">
                  <c:v>175.48000000000027</c:v>
                </c:pt>
                <c:pt idx="112">
                  <c:v>174.86</c:v>
                </c:pt>
                <c:pt idx="113">
                  <c:v>179.23</c:v>
                </c:pt>
                <c:pt idx="114">
                  <c:v>182.87</c:v>
                </c:pt>
                <c:pt idx="115">
                  <c:v>175.35000000000031</c:v>
                </c:pt>
                <c:pt idx="116">
                  <c:v>192.23999999999998</c:v>
                </c:pt>
                <c:pt idx="117">
                  <c:v>194.02</c:v>
                </c:pt>
                <c:pt idx="118">
                  <c:v>193.66</c:v>
                </c:pt>
                <c:pt idx="119">
                  <c:v>214.03</c:v>
                </c:pt>
                <c:pt idx="120">
                  <c:v>201.89000000000001</c:v>
                </c:pt>
                <c:pt idx="121">
                  <c:v>209.52</c:v>
                </c:pt>
                <c:pt idx="122">
                  <c:v>221.44</c:v>
                </c:pt>
                <c:pt idx="123">
                  <c:v>213.94</c:v>
                </c:pt>
                <c:pt idx="124">
                  <c:v>205.43</c:v>
                </c:pt>
                <c:pt idx="125">
                  <c:v>218.43</c:v>
                </c:pt>
                <c:pt idx="126">
                  <c:v>212.64</c:v>
                </c:pt>
              </c:numCache>
            </c:numRef>
          </c:val>
        </c:ser>
        <c:marker val="1"/>
        <c:axId val="53638656"/>
        <c:axId val="53640192"/>
      </c:lineChart>
      <c:lineChart>
        <c:grouping val="standard"/>
        <c:ser>
          <c:idx val="0"/>
          <c:order val="0"/>
          <c:tx>
            <c:strRef>
              <c:f>Sheet1!$A$2</c:f>
              <c:strCache>
                <c:ptCount val="1"/>
                <c:pt idx="0">
                  <c:v>   Imports at 2000 prices (Million baht)</c:v>
                </c:pt>
              </c:strCache>
            </c:strRef>
          </c:tx>
          <c:spPr>
            <a:ln w="44450"/>
          </c:spPr>
          <c:marker>
            <c:symbol val="none"/>
          </c:marker>
          <c:cat>
            <c:strRef>
              <c:f>Sheet1!$B$1:$DX$1</c:f>
              <c:strCache>
                <c:ptCount val="127"/>
                <c:pt idx="0">
                  <c:v>JAN 2000 </c:v>
                </c:pt>
                <c:pt idx="1">
                  <c:v>FEB 2000 </c:v>
                </c:pt>
                <c:pt idx="2">
                  <c:v>MAR 2000 </c:v>
                </c:pt>
                <c:pt idx="3">
                  <c:v>APR 2000 </c:v>
                </c:pt>
                <c:pt idx="4">
                  <c:v>MAY 2000 </c:v>
                </c:pt>
                <c:pt idx="5">
                  <c:v>JUN 2000 </c:v>
                </c:pt>
                <c:pt idx="6">
                  <c:v>JUL 2000 </c:v>
                </c:pt>
                <c:pt idx="7">
                  <c:v>AUG 2000 </c:v>
                </c:pt>
                <c:pt idx="8">
                  <c:v>SEP 2000 </c:v>
                </c:pt>
                <c:pt idx="9">
                  <c:v>OCT 2000 </c:v>
                </c:pt>
                <c:pt idx="10">
                  <c:v>NOV 2000 </c:v>
                </c:pt>
                <c:pt idx="11">
                  <c:v>DEC 2000 </c:v>
                </c:pt>
                <c:pt idx="12">
                  <c:v>JAN 2001 </c:v>
                </c:pt>
                <c:pt idx="13">
                  <c:v>FEB 2001 </c:v>
                </c:pt>
                <c:pt idx="14">
                  <c:v>MAR 2001 </c:v>
                </c:pt>
                <c:pt idx="15">
                  <c:v>APR 2001 </c:v>
                </c:pt>
                <c:pt idx="16">
                  <c:v>MAY 2001 </c:v>
                </c:pt>
                <c:pt idx="17">
                  <c:v>JUN 2001 </c:v>
                </c:pt>
                <c:pt idx="18">
                  <c:v>JUL 2001 </c:v>
                </c:pt>
                <c:pt idx="19">
                  <c:v>AUG 2001 </c:v>
                </c:pt>
                <c:pt idx="20">
                  <c:v>SEP 2001 </c:v>
                </c:pt>
                <c:pt idx="21">
                  <c:v>OCT 2001 </c:v>
                </c:pt>
                <c:pt idx="22">
                  <c:v>NOV 2001 </c:v>
                </c:pt>
                <c:pt idx="23">
                  <c:v>DEC 2001 </c:v>
                </c:pt>
                <c:pt idx="24">
                  <c:v>JAN 2002 </c:v>
                </c:pt>
                <c:pt idx="25">
                  <c:v>FEB 2002 </c:v>
                </c:pt>
                <c:pt idx="26">
                  <c:v>MAR 2002 </c:v>
                </c:pt>
                <c:pt idx="27">
                  <c:v>APR 2002 </c:v>
                </c:pt>
                <c:pt idx="28">
                  <c:v>MAY 2002 </c:v>
                </c:pt>
                <c:pt idx="29">
                  <c:v>JUN 2002 </c:v>
                </c:pt>
                <c:pt idx="30">
                  <c:v>JUL 2002 </c:v>
                </c:pt>
                <c:pt idx="31">
                  <c:v>AUG 2002 </c:v>
                </c:pt>
                <c:pt idx="32">
                  <c:v>SEP 2002 </c:v>
                </c:pt>
                <c:pt idx="33">
                  <c:v>OCT 2002 </c:v>
                </c:pt>
                <c:pt idx="34">
                  <c:v>NOV 2002 </c:v>
                </c:pt>
                <c:pt idx="35">
                  <c:v>DEC 2002 </c:v>
                </c:pt>
                <c:pt idx="36">
                  <c:v>JAN 2003 </c:v>
                </c:pt>
                <c:pt idx="37">
                  <c:v>FEB 2003 </c:v>
                </c:pt>
                <c:pt idx="38">
                  <c:v>MAR 2003 </c:v>
                </c:pt>
                <c:pt idx="39">
                  <c:v>APR 2003 </c:v>
                </c:pt>
                <c:pt idx="40">
                  <c:v>MAY 2003 </c:v>
                </c:pt>
                <c:pt idx="41">
                  <c:v>JUN 2003 </c:v>
                </c:pt>
                <c:pt idx="42">
                  <c:v>JUL 2003 </c:v>
                </c:pt>
                <c:pt idx="43">
                  <c:v>AUG 2003 </c:v>
                </c:pt>
                <c:pt idx="44">
                  <c:v>SEP 2003 </c:v>
                </c:pt>
                <c:pt idx="45">
                  <c:v>OCT 2003 </c:v>
                </c:pt>
                <c:pt idx="46">
                  <c:v>NOV 2003 </c:v>
                </c:pt>
                <c:pt idx="47">
                  <c:v>DEC 2003 </c:v>
                </c:pt>
                <c:pt idx="48">
                  <c:v>JAN 2004 </c:v>
                </c:pt>
                <c:pt idx="49">
                  <c:v>FEB 2004 </c:v>
                </c:pt>
                <c:pt idx="50">
                  <c:v>MAR 2004 </c:v>
                </c:pt>
                <c:pt idx="51">
                  <c:v>APR 2004 </c:v>
                </c:pt>
                <c:pt idx="52">
                  <c:v>MAY 2004 </c:v>
                </c:pt>
                <c:pt idx="53">
                  <c:v>JUN 2004 </c:v>
                </c:pt>
                <c:pt idx="54">
                  <c:v>JUL 2004 </c:v>
                </c:pt>
                <c:pt idx="55">
                  <c:v>AUG 2004 </c:v>
                </c:pt>
                <c:pt idx="56">
                  <c:v>SEP 2004 </c:v>
                </c:pt>
                <c:pt idx="57">
                  <c:v>OCT 2004 </c:v>
                </c:pt>
                <c:pt idx="58">
                  <c:v>NOV 2004 </c:v>
                </c:pt>
                <c:pt idx="59">
                  <c:v>DEC 2004 </c:v>
                </c:pt>
                <c:pt idx="60">
                  <c:v>JAN 2005 </c:v>
                </c:pt>
                <c:pt idx="61">
                  <c:v>FEB 2005 </c:v>
                </c:pt>
                <c:pt idx="62">
                  <c:v>MAR 2005 </c:v>
                </c:pt>
                <c:pt idx="63">
                  <c:v>APR 2005 </c:v>
                </c:pt>
                <c:pt idx="64">
                  <c:v>MAY 2005 </c:v>
                </c:pt>
                <c:pt idx="65">
                  <c:v>JUN 2005 </c:v>
                </c:pt>
                <c:pt idx="66">
                  <c:v>JUL 2005 </c:v>
                </c:pt>
                <c:pt idx="67">
                  <c:v>AUG 2005 </c:v>
                </c:pt>
                <c:pt idx="68">
                  <c:v>SEP 2005 </c:v>
                </c:pt>
                <c:pt idx="69">
                  <c:v>OCT 2005 </c:v>
                </c:pt>
                <c:pt idx="70">
                  <c:v>NOV 2005 </c:v>
                </c:pt>
                <c:pt idx="71">
                  <c:v>DEC 2005 </c:v>
                </c:pt>
                <c:pt idx="72">
                  <c:v>JAN 2006 </c:v>
                </c:pt>
                <c:pt idx="73">
                  <c:v>FEB 2006 </c:v>
                </c:pt>
                <c:pt idx="74">
                  <c:v>MAR 2006 </c:v>
                </c:pt>
                <c:pt idx="75">
                  <c:v>APR 2006 </c:v>
                </c:pt>
                <c:pt idx="76">
                  <c:v>MAY 2006 </c:v>
                </c:pt>
                <c:pt idx="77">
                  <c:v>JUN 2006 </c:v>
                </c:pt>
                <c:pt idx="78">
                  <c:v>JUL 2006 </c:v>
                </c:pt>
                <c:pt idx="79">
                  <c:v>AUG 2006 </c:v>
                </c:pt>
                <c:pt idx="80">
                  <c:v>SEP 2006 </c:v>
                </c:pt>
                <c:pt idx="81">
                  <c:v>OCT 2006 </c:v>
                </c:pt>
                <c:pt idx="82">
                  <c:v>NOV 2006 </c:v>
                </c:pt>
                <c:pt idx="83">
                  <c:v>DEC 2006 </c:v>
                </c:pt>
                <c:pt idx="84">
                  <c:v>JAN 2007 </c:v>
                </c:pt>
                <c:pt idx="85">
                  <c:v>FEB 2007 </c:v>
                </c:pt>
                <c:pt idx="86">
                  <c:v>MAR 2007 </c:v>
                </c:pt>
                <c:pt idx="87">
                  <c:v>APR 2007 </c:v>
                </c:pt>
                <c:pt idx="88">
                  <c:v>MAY 2007 </c:v>
                </c:pt>
                <c:pt idx="89">
                  <c:v>JUN 2007 </c:v>
                </c:pt>
                <c:pt idx="90">
                  <c:v>JUL 2007 </c:v>
                </c:pt>
                <c:pt idx="91">
                  <c:v>AUG 2007 </c:v>
                </c:pt>
                <c:pt idx="92">
                  <c:v>SEP 2007 </c:v>
                </c:pt>
                <c:pt idx="93">
                  <c:v>OCT 2007 </c:v>
                </c:pt>
                <c:pt idx="94">
                  <c:v>NOV 2007 </c:v>
                </c:pt>
                <c:pt idx="95">
                  <c:v>DEC 2007 </c:v>
                </c:pt>
                <c:pt idx="96">
                  <c:v>JAN 2008 </c:v>
                </c:pt>
                <c:pt idx="97">
                  <c:v>FEB 2008 </c:v>
                </c:pt>
                <c:pt idx="98">
                  <c:v>MAR 2008 </c:v>
                </c:pt>
                <c:pt idx="99">
                  <c:v>APR 2008 </c:v>
                </c:pt>
                <c:pt idx="100">
                  <c:v>MAY 2008 </c:v>
                </c:pt>
                <c:pt idx="101">
                  <c:v>JUN 2008 </c:v>
                </c:pt>
                <c:pt idx="102">
                  <c:v>JUL 2008 </c:v>
                </c:pt>
                <c:pt idx="103">
                  <c:v>AUG 2008 </c:v>
                </c:pt>
                <c:pt idx="104">
                  <c:v>SEP 2008 </c:v>
                </c:pt>
                <c:pt idx="105">
                  <c:v>OCT 2008 </c:v>
                </c:pt>
                <c:pt idx="106">
                  <c:v>NOV 2008 </c:v>
                </c:pt>
                <c:pt idx="107">
                  <c:v>DEC 2008 </c:v>
                </c:pt>
                <c:pt idx="108">
                  <c:v>JAN 2009 r</c:v>
                </c:pt>
                <c:pt idx="109">
                  <c:v>FEB 2009 r</c:v>
                </c:pt>
                <c:pt idx="110">
                  <c:v>MAR 2009 r</c:v>
                </c:pt>
                <c:pt idx="111">
                  <c:v>APR 2009 r</c:v>
                </c:pt>
                <c:pt idx="112">
                  <c:v>MAY 2009 r</c:v>
                </c:pt>
                <c:pt idx="113">
                  <c:v>JUN 2009 r</c:v>
                </c:pt>
                <c:pt idx="114">
                  <c:v>JUL 2009 r</c:v>
                </c:pt>
                <c:pt idx="115">
                  <c:v>AUG 2009 r</c:v>
                </c:pt>
                <c:pt idx="116">
                  <c:v>SEP 2009 r</c:v>
                </c:pt>
                <c:pt idx="117">
                  <c:v>OCT 2009 r</c:v>
                </c:pt>
                <c:pt idx="118">
                  <c:v>NOV 2009 r</c:v>
                </c:pt>
                <c:pt idx="119">
                  <c:v>DEC 2009 r</c:v>
                </c:pt>
                <c:pt idx="120">
                  <c:v>JAN 2010 r</c:v>
                </c:pt>
                <c:pt idx="121">
                  <c:v>FEB 2010 r</c:v>
                </c:pt>
                <c:pt idx="122">
                  <c:v>MAR 2010 r</c:v>
                </c:pt>
                <c:pt idx="123">
                  <c:v>APR 2010 r</c:v>
                </c:pt>
                <c:pt idx="124">
                  <c:v>MAY 2010 r</c:v>
                </c:pt>
                <c:pt idx="125">
                  <c:v>JUN 2010 r</c:v>
                </c:pt>
                <c:pt idx="126">
                  <c:v>JUL 2010 p</c:v>
                </c:pt>
              </c:strCache>
            </c:strRef>
          </c:cat>
          <c:val>
            <c:numRef>
              <c:f>Sheet1!$B$2:$DX$2</c:f>
              <c:numCache>
                <c:formatCode>#,##0.00_);\(#,##0.00\)</c:formatCode>
                <c:ptCount val="127"/>
                <c:pt idx="0">
                  <c:v>165056.51</c:v>
                </c:pt>
                <c:pt idx="1">
                  <c:v>251012.8</c:v>
                </c:pt>
                <c:pt idx="2">
                  <c:v>185330.2</c:v>
                </c:pt>
                <c:pt idx="3">
                  <c:v>193908.38999999964</c:v>
                </c:pt>
                <c:pt idx="4">
                  <c:v>195248.67</c:v>
                </c:pt>
                <c:pt idx="5">
                  <c:v>209650.54</c:v>
                </c:pt>
                <c:pt idx="6">
                  <c:v>208309.67</c:v>
                </c:pt>
                <c:pt idx="7">
                  <c:v>224429.59</c:v>
                </c:pt>
                <c:pt idx="8">
                  <c:v>211966.09</c:v>
                </c:pt>
                <c:pt idx="9">
                  <c:v>226640.52</c:v>
                </c:pt>
                <c:pt idx="10">
                  <c:v>215419.49</c:v>
                </c:pt>
                <c:pt idx="11">
                  <c:v>221240.05</c:v>
                </c:pt>
                <c:pt idx="12">
                  <c:v>212860.08</c:v>
                </c:pt>
                <c:pt idx="13">
                  <c:v>218644.19</c:v>
                </c:pt>
                <c:pt idx="14">
                  <c:v>217927.21000000011</c:v>
                </c:pt>
                <c:pt idx="15">
                  <c:v>199350.1</c:v>
                </c:pt>
                <c:pt idx="16">
                  <c:v>219697.26</c:v>
                </c:pt>
                <c:pt idx="17">
                  <c:v>193801.31999999998</c:v>
                </c:pt>
                <c:pt idx="18">
                  <c:v>199748.15</c:v>
                </c:pt>
                <c:pt idx="19">
                  <c:v>187177.74000000011</c:v>
                </c:pt>
                <c:pt idx="20">
                  <c:v>199999.86</c:v>
                </c:pt>
                <c:pt idx="21">
                  <c:v>193695.97</c:v>
                </c:pt>
                <c:pt idx="22">
                  <c:v>196602.97999999998</c:v>
                </c:pt>
                <c:pt idx="23">
                  <c:v>185927.53</c:v>
                </c:pt>
                <c:pt idx="24">
                  <c:v>196599.37999999998</c:v>
                </c:pt>
                <c:pt idx="25">
                  <c:v>189889.65</c:v>
                </c:pt>
                <c:pt idx="26">
                  <c:v>197448.66</c:v>
                </c:pt>
                <c:pt idx="27">
                  <c:v>206666.94</c:v>
                </c:pt>
                <c:pt idx="28">
                  <c:v>209316.91999999998</c:v>
                </c:pt>
                <c:pt idx="29">
                  <c:v>205401.53</c:v>
                </c:pt>
                <c:pt idx="30">
                  <c:v>218916.33</c:v>
                </c:pt>
                <c:pt idx="31">
                  <c:v>224286.53</c:v>
                </c:pt>
                <c:pt idx="32">
                  <c:v>215315.64</c:v>
                </c:pt>
                <c:pt idx="33">
                  <c:v>219903.86</c:v>
                </c:pt>
                <c:pt idx="34">
                  <c:v>220832.38999999964</c:v>
                </c:pt>
                <c:pt idx="35">
                  <c:v>210674.66</c:v>
                </c:pt>
                <c:pt idx="36">
                  <c:v>230740.77000000011</c:v>
                </c:pt>
                <c:pt idx="37">
                  <c:v>226945.9</c:v>
                </c:pt>
                <c:pt idx="38">
                  <c:v>217790.15</c:v>
                </c:pt>
                <c:pt idx="39">
                  <c:v>224299.79</c:v>
                </c:pt>
                <c:pt idx="40">
                  <c:v>226406.91</c:v>
                </c:pt>
                <c:pt idx="41">
                  <c:v>219811.64</c:v>
                </c:pt>
                <c:pt idx="42">
                  <c:v>241660.07</c:v>
                </c:pt>
                <c:pt idx="43">
                  <c:v>229675.26</c:v>
                </c:pt>
                <c:pt idx="44">
                  <c:v>244360.59</c:v>
                </c:pt>
                <c:pt idx="45">
                  <c:v>267123.36</c:v>
                </c:pt>
                <c:pt idx="46">
                  <c:v>243965.57</c:v>
                </c:pt>
                <c:pt idx="47">
                  <c:v>281679.7800000002</c:v>
                </c:pt>
                <c:pt idx="48">
                  <c:v>264311.59999999998</c:v>
                </c:pt>
                <c:pt idx="49">
                  <c:v>277013.88</c:v>
                </c:pt>
                <c:pt idx="50">
                  <c:v>287712.98000000021</c:v>
                </c:pt>
                <c:pt idx="51">
                  <c:v>282511.19</c:v>
                </c:pt>
                <c:pt idx="52">
                  <c:v>278786.8</c:v>
                </c:pt>
                <c:pt idx="53">
                  <c:v>292440.64999999985</c:v>
                </c:pt>
                <c:pt idx="54">
                  <c:v>279364.63999999996</c:v>
                </c:pt>
                <c:pt idx="55">
                  <c:v>293501.75</c:v>
                </c:pt>
                <c:pt idx="56">
                  <c:v>296255.81</c:v>
                </c:pt>
                <c:pt idx="57">
                  <c:v>289310.88</c:v>
                </c:pt>
                <c:pt idx="58">
                  <c:v>308685.92000000022</c:v>
                </c:pt>
                <c:pt idx="59">
                  <c:v>284061.34999999986</c:v>
                </c:pt>
                <c:pt idx="60">
                  <c:v>339040.52</c:v>
                </c:pt>
                <c:pt idx="61">
                  <c:v>319986.99000000022</c:v>
                </c:pt>
                <c:pt idx="62">
                  <c:v>354083.9700000002</c:v>
                </c:pt>
                <c:pt idx="63">
                  <c:v>352222.37</c:v>
                </c:pt>
                <c:pt idx="64">
                  <c:v>352983.62</c:v>
                </c:pt>
                <c:pt idx="65">
                  <c:v>370944.7200000002</c:v>
                </c:pt>
                <c:pt idx="66">
                  <c:v>324721.59000000008</c:v>
                </c:pt>
                <c:pt idx="67">
                  <c:v>332348.59999999998</c:v>
                </c:pt>
                <c:pt idx="68">
                  <c:v>330436.96000000002</c:v>
                </c:pt>
                <c:pt idx="69">
                  <c:v>323536.84999999986</c:v>
                </c:pt>
                <c:pt idx="70">
                  <c:v>330884.14999999985</c:v>
                </c:pt>
                <c:pt idx="71">
                  <c:v>333171.58</c:v>
                </c:pt>
                <c:pt idx="72">
                  <c:v>325841.55</c:v>
                </c:pt>
                <c:pt idx="73">
                  <c:v>344757.16</c:v>
                </c:pt>
                <c:pt idx="74">
                  <c:v>342078.71999999997</c:v>
                </c:pt>
                <c:pt idx="75">
                  <c:v>322393.08</c:v>
                </c:pt>
                <c:pt idx="76">
                  <c:v>354162.61</c:v>
                </c:pt>
                <c:pt idx="77">
                  <c:v>350812.8</c:v>
                </c:pt>
                <c:pt idx="78">
                  <c:v>348204.36</c:v>
                </c:pt>
                <c:pt idx="79">
                  <c:v>343228.2200000002</c:v>
                </c:pt>
                <c:pt idx="80">
                  <c:v>336950.48000000021</c:v>
                </c:pt>
                <c:pt idx="81">
                  <c:v>333668.84000000003</c:v>
                </c:pt>
                <c:pt idx="82">
                  <c:v>346720.9700000002</c:v>
                </c:pt>
                <c:pt idx="83">
                  <c:v>365819.83</c:v>
                </c:pt>
                <c:pt idx="84">
                  <c:v>339837.16</c:v>
                </c:pt>
                <c:pt idx="85">
                  <c:v>356240.32</c:v>
                </c:pt>
                <c:pt idx="86">
                  <c:v>347621.95</c:v>
                </c:pt>
                <c:pt idx="87">
                  <c:v>347497.2</c:v>
                </c:pt>
                <c:pt idx="88">
                  <c:v>365353.32</c:v>
                </c:pt>
                <c:pt idx="89">
                  <c:v>351858.56</c:v>
                </c:pt>
                <c:pt idx="90">
                  <c:v>334172.75</c:v>
                </c:pt>
                <c:pt idx="91">
                  <c:v>372771.13999999996</c:v>
                </c:pt>
                <c:pt idx="92">
                  <c:v>340858.62</c:v>
                </c:pt>
                <c:pt idx="93">
                  <c:v>368573.45</c:v>
                </c:pt>
                <c:pt idx="94">
                  <c:v>367303.08</c:v>
                </c:pt>
                <c:pt idx="95">
                  <c:v>360261.79000000021</c:v>
                </c:pt>
                <c:pt idx="96">
                  <c:v>407707.78</c:v>
                </c:pt>
                <c:pt idx="97">
                  <c:v>406883.14999999985</c:v>
                </c:pt>
                <c:pt idx="98">
                  <c:v>400257.03</c:v>
                </c:pt>
                <c:pt idx="99">
                  <c:v>415853.64999999985</c:v>
                </c:pt>
                <c:pt idx="100">
                  <c:v>361768.05</c:v>
                </c:pt>
                <c:pt idx="101">
                  <c:v>398673.25</c:v>
                </c:pt>
                <c:pt idx="102">
                  <c:v>426866.78</c:v>
                </c:pt>
                <c:pt idx="103">
                  <c:v>404867.38</c:v>
                </c:pt>
                <c:pt idx="104">
                  <c:v>415320.43000000028</c:v>
                </c:pt>
                <c:pt idx="105">
                  <c:v>419020.69</c:v>
                </c:pt>
                <c:pt idx="106">
                  <c:v>363306.13</c:v>
                </c:pt>
                <c:pt idx="107">
                  <c:v>337858.02</c:v>
                </c:pt>
                <c:pt idx="108">
                  <c:v>281167.88</c:v>
                </c:pt>
                <c:pt idx="109">
                  <c:v>242229.59</c:v>
                </c:pt>
                <c:pt idx="110">
                  <c:v>283640.8</c:v>
                </c:pt>
                <c:pt idx="111">
                  <c:v>296451.75</c:v>
                </c:pt>
                <c:pt idx="112">
                  <c:v>261213.29</c:v>
                </c:pt>
                <c:pt idx="113">
                  <c:v>298930.62</c:v>
                </c:pt>
                <c:pt idx="114">
                  <c:v>304647.94</c:v>
                </c:pt>
                <c:pt idx="115">
                  <c:v>271533.37</c:v>
                </c:pt>
                <c:pt idx="116">
                  <c:v>332719.40999999997</c:v>
                </c:pt>
                <c:pt idx="117">
                  <c:v>316884.26</c:v>
                </c:pt>
                <c:pt idx="118">
                  <c:v>325857.15999999986</c:v>
                </c:pt>
                <c:pt idx="119">
                  <c:v>388435.77</c:v>
                </c:pt>
                <c:pt idx="120">
                  <c:v>362831.3</c:v>
                </c:pt>
                <c:pt idx="121">
                  <c:v>373534.18</c:v>
                </c:pt>
                <c:pt idx="122">
                  <c:v>388379.06</c:v>
                </c:pt>
                <c:pt idx="123">
                  <c:v>347557.71</c:v>
                </c:pt>
                <c:pt idx="124">
                  <c:v>336811.98000000021</c:v>
                </c:pt>
                <c:pt idx="125">
                  <c:v>368666.56</c:v>
                </c:pt>
                <c:pt idx="126">
                  <c:v>373452.89</c:v>
                </c:pt>
              </c:numCache>
            </c:numRef>
          </c:val>
        </c:ser>
        <c:marker val="1"/>
        <c:axId val="53742208"/>
        <c:axId val="53740672"/>
      </c:lineChart>
      <c:catAx>
        <c:axId val="53638656"/>
        <c:scaling>
          <c:orientation val="minMax"/>
        </c:scaling>
        <c:axPos val="b"/>
        <c:majorTickMark val="none"/>
        <c:tickLblPos val="nextTo"/>
        <c:txPr>
          <a:bodyPr/>
          <a:lstStyle/>
          <a:p>
            <a:pPr>
              <a:defRPr lang="th-TH"/>
            </a:pPr>
            <a:endParaRPr lang="en-US"/>
          </a:p>
        </c:txPr>
        <c:crossAx val="53640192"/>
        <c:crosses val="autoZero"/>
        <c:auto val="1"/>
        <c:lblAlgn val="ctr"/>
        <c:lblOffset val="100"/>
      </c:catAx>
      <c:valAx>
        <c:axId val="53640192"/>
        <c:scaling>
          <c:orientation val="minMax"/>
          <c:min val="50"/>
        </c:scaling>
        <c:axPos val="l"/>
        <c:majorGridlines/>
        <c:title>
          <c:tx>
            <c:rich>
              <a:bodyPr/>
              <a:lstStyle/>
              <a:p>
                <a:pPr>
                  <a:defRPr lang="th-TH"/>
                </a:pPr>
                <a:r>
                  <a:rPr lang="en-US"/>
                  <a:t>MPI</a:t>
                </a:r>
              </a:p>
            </c:rich>
          </c:tx>
          <c:layout/>
        </c:title>
        <c:numFmt formatCode="#,##0" sourceLinked="0"/>
        <c:majorTickMark val="none"/>
        <c:tickLblPos val="nextTo"/>
        <c:txPr>
          <a:bodyPr/>
          <a:lstStyle/>
          <a:p>
            <a:pPr>
              <a:defRPr lang="th-TH" sz="1600" b="1"/>
            </a:pPr>
            <a:endParaRPr lang="en-US"/>
          </a:p>
        </c:txPr>
        <c:crossAx val="53638656"/>
        <c:crosses val="autoZero"/>
        <c:crossBetween val="between"/>
      </c:valAx>
      <c:valAx>
        <c:axId val="53740672"/>
        <c:scaling>
          <c:orientation val="minMax"/>
          <c:min val="150000"/>
        </c:scaling>
        <c:axPos val="r"/>
        <c:numFmt formatCode="#,##0" sourceLinked="0"/>
        <c:tickLblPos val="nextTo"/>
        <c:txPr>
          <a:bodyPr/>
          <a:lstStyle/>
          <a:p>
            <a:pPr>
              <a:defRPr lang="th-TH" sz="1050" b="1"/>
            </a:pPr>
            <a:endParaRPr lang="en-US"/>
          </a:p>
        </c:txPr>
        <c:crossAx val="53742208"/>
        <c:crosses val="max"/>
        <c:crossBetween val="between"/>
      </c:valAx>
      <c:catAx>
        <c:axId val="53742208"/>
        <c:scaling>
          <c:orientation val="minMax"/>
        </c:scaling>
        <c:delete val="1"/>
        <c:axPos val="b"/>
        <c:tickLblPos val="none"/>
        <c:crossAx val="53740672"/>
        <c:crosses val="autoZero"/>
        <c:auto val="1"/>
        <c:lblAlgn val="ctr"/>
        <c:lblOffset val="100"/>
      </c:catAx>
    </c:plotArea>
    <c:legend>
      <c:legendPos val="b"/>
      <c:layout/>
      <c:txPr>
        <a:bodyPr/>
        <a:lstStyle/>
        <a:p>
          <a:pPr>
            <a:defRPr lang="th-TH" sz="1400" b="1"/>
          </a:pPr>
          <a:endParaRPr lang="en-US"/>
        </a:p>
      </c:txPr>
    </c:legend>
    <c:plotVisOnly val="1"/>
    <c:dispBlanksAs val="gap"/>
  </c:chart>
  <c:spPr>
    <a:ln>
      <a:noFill/>
    </a:ln>
  </c:sp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lang="th-TH"/>
            </a:pPr>
            <a:r>
              <a:rPr lang="en-US"/>
              <a:t>Manufacturing production index</a:t>
            </a:r>
          </a:p>
        </c:rich>
      </c:tx>
      <c:layout/>
    </c:title>
    <c:plotArea>
      <c:layout/>
      <c:lineChart>
        <c:grouping val="standard"/>
        <c:ser>
          <c:idx val="0"/>
          <c:order val="0"/>
          <c:tx>
            <c:strRef>
              <c:f>Sheet1!$A$2</c:f>
              <c:strCache>
                <c:ptCount val="1"/>
                <c:pt idx="0">
                  <c:v>Food</c:v>
                </c:pt>
              </c:strCache>
            </c:strRef>
          </c:tx>
          <c:spPr>
            <a:ln>
              <a:solidFill>
                <a:srgbClr val="00B050"/>
              </a:solidFill>
            </a:ln>
          </c:spPr>
          <c:marker>
            <c:symbol val="none"/>
          </c:marker>
          <c:cat>
            <c:strRef>
              <c:f>Sheet1!$B$1:$U$1</c:f>
              <c:strCache>
                <c:ptCount val="20"/>
                <c:pt idx="0">
                  <c:v>1990 </c:v>
                </c:pt>
                <c:pt idx="1">
                  <c:v>1991 </c:v>
                </c:pt>
                <c:pt idx="2">
                  <c:v>1992 </c:v>
                </c:pt>
                <c:pt idx="3">
                  <c:v>1993 </c:v>
                </c:pt>
                <c:pt idx="4">
                  <c:v>1994 </c:v>
                </c:pt>
                <c:pt idx="5">
                  <c:v>1995 </c:v>
                </c:pt>
                <c:pt idx="6">
                  <c:v>1996 </c:v>
                </c:pt>
                <c:pt idx="7">
                  <c:v>1997 </c:v>
                </c:pt>
                <c:pt idx="8">
                  <c:v>1998 </c:v>
                </c:pt>
                <c:pt idx="9">
                  <c:v>1999 </c:v>
                </c:pt>
                <c:pt idx="10">
                  <c:v>2000 </c:v>
                </c:pt>
                <c:pt idx="11">
                  <c:v>2001 </c:v>
                </c:pt>
                <c:pt idx="12">
                  <c:v>2002 </c:v>
                </c:pt>
                <c:pt idx="13">
                  <c:v>2003 </c:v>
                </c:pt>
                <c:pt idx="14">
                  <c:v>2004 </c:v>
                </c:pt>
                <c:pt idx="15">
                  <c:v>2005 </c:v>
                </c:pt>
                <c:pt idx="16">
                  <c:v>2006 </c:v>
                </c:pt>
                <c:pt idx="17">
                  <c:v>2007 </c:v>
                </c:pt>
                <c:pt idx="18">
                  <c:v>2008 </c:v>
                </c:pt>
                <c:pt idx="19">
                  <c:v>2009 p</c:v>
                </c:pt>
              </c:strCache>
            </c:strRef>
          </c:cat>
          <c:val>
            <c:numRef>
              <c:f>Sheet1!$B$2:$U$2</c:f>
              <c:numCache>
                <c:formatCode>#,##0.00_);\(#,##0.00\)</c:formatCode>
                <c:ptCount val="20"/>
                <c:pt idx="0">
                  <c:v>65.45</c:v>
                </c:pt>
                <c:pt idx="1">
                  <c:v>76.22</c:v>
                </c:pt>
                <c:pt idx="2">
                  <c:v>83.38</c:v>
                </c:pt>
                <c:pt idx="3">
                  <c:v>79.64</c:v>
                </c:pt>
                <c:pt idx="4">
                  <c:v>85.86</c:v>
                </c:pt>
                <c:pt idx="5">
                  <c:v>84.97</c:v>
                </c:pt>
                <c:pt idx="6">
                  <c:v>86.28</c:v>
                </c:pt>
                <c:pt idx="7">
                  <c:v>87.8</c:v>
                </c:pt>
                <c:pt idx="8">
                  <c:v>86.51</c:v>
                </c:pt>
                <c:pt idx="9">
                  <c:v>98.51</c:v>
                </c:pt>
                <c:pt idx="10">
                  <c:v>100</c:v>
                </c:pt>
                <c:pt idx="11">
                  <c:v>98.42</c:v>
                </c:pt>
                <c:pt idx="12">
                  <c:v>102.55</c:v>
                </c:pt>
                <c:pt idx="13">
                  <c:v>120.69</c:v>
                </c:pt>
                <c:pt idx="14">
                  <c:v>119.19</c:v>
                </c:pt>
                <c:pt idx="15">
                  <c:v>118.86</c:v>
                </c:pt>
                <c:pt idx="16">
                  <c:v>127.95</c:v>
                </c:pt>
                <c:pt idx="17">
                  <c:v>133.66</c:v>
                </c:pt>
                <c:pt idx="18">
                  <c:v>137.82000000000031</c:v>
                </c:pt>
                <c:pt idx="19">
                  <c:v>137.25</c:v>
                </c:pt>
              </c:numCache>
            </c:numRef>
          </c:val>
        </c:ser>
        <c:ser>
          <c:idx val="1"/>
          <c:order val="1"/>
          <c:tx>
            <c:strRef>
              <c:f>Sheet1!$A$3</c:f>
              <c:strCache>
                <c:ptCount val="1"/>
                <c:pt idx="0">
                  <c:v>Textile</c:v>
                </c:pt>
              </c:strCache>
            </c:strRef>
          </c:tx>
          <c:marker>
            <c:symbol val="none"/>
          </c:marker>
          <c:cat>
            <c:strRef>
              <c:f>Sheet1!$B$1:$U$1</c:f>
              <c:strCache>
                <c:ptCount val="20"/>
                <c:pt idx="0">
                  <c:v>1990 </c:v>
                </c:pt>
                <c:pt idx="1">
                  <c:v>1991 </c:v>
                </c:pt>
                <c:pt idx="2">
                  <c:v>1992 </c:v>
                </c:pt>
                <c:pt idx="3">
                  <c:v>1993 </c:v>
                </c:pt>
                <c:pt idx="4">
                  <c:v>1994 </c:v>
                </c:pt>
                <c:pt idx="5">
                  <c:v>1995 </c:v>
                </c:pt>
                <c:pt idx="6">
                  <c:v>1996 </c:v>
                </c:pt>
                <c:pt idx="7">
                  <c:v>1997 </c:v>
                </c:pt>
                <c:pt idx="8">
                  <c:v>1998 </c:v>
                </c:pt>
                <c:pt idx="9">
                  <c:v>1999 </c:v>
                </c:pt>
                <c:pt idx="10">
                  <c:v>2000 </c:v>
                </c:pt>
                <c:pt idx="11">
                  <c:v>2001 </c:v>
                </c:pt>
                <c:pt idx="12">
                  <c:v>2002 </c:v>
                </c:pt>
                <c:pt idx="13">
                  <c:v>2003 </c:v>
                </c:pt>
                <c:pt idx="14">
                  <c:v>2004 </c:v>
                </c:pt>
                <c:pt idx="15">
                  <c:v>2005 </c:v>
                </c:pt>
                <c:pt idx="16">
                  <c:v>2006 </c:v>
                </c:pt>
                <c:pt idx="17">
                  <c:v>2007 </c:v>
                </c:pt>
                <c:pt idx="18">
                  <c:v>2008 </c:v>
                </c:pt>
                <c:pt idx="19">
                  <c:v>2009 p</c:v>
                </c:pt>
              </c:strCache>
            </c:strRef>
          </c:cat>
          <c:val>
            <c:numRef>
              <c:f>Sheet1!$B$3:$U$3</c:f>
              <c:numCache>
                <c:formatCode>#,##0.00_);\(#,##0.00\)</c:formatCode>
                <c:ptCount val="20"/>
                <c:pt idx="0">
                  <c:v>59.09</c:v>
                </c:pt>
                <c:pt idx="1">
                  <c:v>68.16</c:v>
                </c:pt>
                <c:pt idx="2">
                  <c:v>72.669999999999987</c:v>
                </c:pt>
                <c:pt idx="3">
                  <c:v>73.69</c:v>
                </c:pt>
                <c:pt idx="4">
                  <c:v>76.790000000000006</c:v>
                </c:pt>
                <c:pt idx="5">
                  <c:v>79.22</c:v>
                </c:pt>
                <c:pt idx="6">
                  <c:v>79.989999999999995</c:v>
                </c:pt>
                <c:pt idx="7">
                  <c:v>84.26</c:v>
                </c:pt>
                <c:pt idx="8">
                  <c:v>90.7</c:v>
                </c:pt>
                <c:pt idx="9">
                  <c:v>90.1</c:v>
                </c:pt>
                <c:pt idx="10">
                  <c:v>100</c:v>
                </c:pt>
                <c:pt idx="11">
                  <c:v>107.96000000000002</c:v>
                </c:pt>
                <c:pt idx="12">
                  <c:v>115.84</c:v>
                </c:pt>
                <c:pt idx="13">
                  <c:v>121.26</c:v>
                </c:pt>
                <c:pt idx="14">
                  <c:v>129.22</c:v>
                </c:pt>
                <c:pt idx="15">
                  <c:v>132.12</c:v>
                </c:pt>
                <c:pt idx="16">
                  <c:v>134.97999999999999</c:v>
                </c:pt>
                <c:pt idx="17">
                  <c:v>131.56</c:v>
                </c:pt>
                <c:pt idx="18">
                  <c:v>128.73999999999998</c:v>
                </c:pt>
                <c:pt idx="19">
                  <c:v>120.69</c:v>
                </c:pt>
              </c:numCache>
            </c:numRef>
          </c:val>
        </c:ser>
        <c:ser>
          <c:idx val="2"/>
          <c:order val="2"/>
          <c:tx>
            <c:strRef>
              <c:f>Sheet1!$A$4</c:f>
              <c:strCache>
                <c:ptCount val="1"/>
                <c:pt idx="0">
                  <c:v>Petroleum</c:v>
                </c:pt>
              </c:strCache>
            </c:strRef>
          </c:tx>
          <c:marker>
            <c:symbol val="none"/>
          </c:marker>
          <c:cat>
            <c:strRef>
              <c:f>Sheet1!$B$1:$U$1</c:f>
              <c:strCache>
                <c:ptCount val="20"/>
                <c:pt idx="0">
                  <c:v>1990 </c:v>
                </c:pt>
                <c:pt idx="1">
                  <c:v>1991 </c:v>
                </c:pt>
                <c:pt idx="2">
                  <c:v>1992 </c:v>
                </c:pt>
                <c:pt idx="3">
                  <c:v>1993 </c:v>
                </c:pt>
                <c:pt idx="4">
                  <c:v>1994 </c:v>
                </c:pt>
                <c:pt idx="5">
                  <c:v>1995 </c:v>
                </c:pt>
                <c:pt idx="6">
                  <c:v>1996 </c:v>
                </c:pt>
                <c:pt idx="7">
                  <c:v>1997 </c:v>
                </c:pt>
                <c:pt idx="8">
                  <c:v>1998 </c:v>
                </c:pt>
                <c:pt idx="9">
                  <c:v>1999 </c:v>
                </c:pt>
                <c:pt idx="10">
                  <c:v>2000 </c:v>
                </c:pt>
                <c:pt idx="11">
                  <c:v>2001 </c:v>
                </c:pt>
                <c:pt idx="12">
                  <c:v>2002 </c:v>
                </c:pt>
                <c:pt idx="13">
                  <c:v>2003 </c:v>
                </c:pt>
                <c:pt idx="14">
                  <c:v>2004 </c:v>
                </c:pt>
                <c:pt idx="15">
                  <c:v>2005 </c:v>
                </c:pt>
                <c:pt idx="16">
                  <c:v>2006 </c:v>
                </c:pt>
                <c:pt idx="17">
                  <c:v>2007 </c:v>
                </c:pt>
                <c:pt idx="18">
                  <c:v>2008 </c:v>
                </c:pt>
                <c:pt idx="19">
                  <c:v>2009 p</c:v>
                </c:pt>
              </c:strCache>
            </c:strRef>
          </c:cat>
          <c:val>
            <c:numRef>
              <c:f>Sheet1!$B$4:$U$4</c:f>
              <c:numCache>
                <c:formatCode>#,##0.00_);\(#,##0.00\)</c:formatCode>
                <c:ptCount val="20"/>
                <c:pt idx="0">
                  <c:v>34.590000000000003</c:v>
                </c:pt>
                <c:pt idx="1">
                  <c:v>36.89</c:v>
                </c:pt>
                <c:pt idx="2">
                  <c:v>44.51</c:v>
                </c:pt>
                <c:pt idx="3">
                  <c:v>51.720000000000013</c:v>
                </c:pt>
                <c:pt idx="4">
                  <c:v>59.07</c:v>
                </c:pt>
                <c:pt idx="5">
                  <c:v>68.8</c:v>
                </c:pt>
                <c:pt idx="6">
                  <c:v>91.05</c:v>
                </c:pt>
                <c:pt idx="7">
                  <c:v>105.51</c:v>
                </c:pt>
                <c:pt idx="8">
                  <c:v>98.77</c:v>
                </c:pt>
                <c:pt idx="9">
                  <c:v>100.89</c:v>
                </c:pt>
                <c:pt idx="10">
                  <c:v>100</c:v>
                </c:pt>
                <c:pt idx="11">
                  <c:v>102.19</c:v>
                </c:pt>
                <c:pt idx="12">
                  <c:v>103.99000000000002</c:v>
                </c:pt>
                <c:pt idx="13">
                  <c:v>108.59</c:v>
                </c:pt>
                <c:pt idx="14">
                  <c:v>117.69</c:v>
                </c:pt>
                <c:pt idx="15">
                  <c:v>117.23</c:v>
                </c:pt>
                <c:pt idx="16">
                  <c:v>120.03</c:v>
                </c:pt>
                <c:pt idx="17">
                  <c:v>121.42</c:v>
                </c:pt>
                <c:pt idx="18">
                  <c:v>124.73</c:v>
                </c:pt>
                <c:pt idx="19">
                  <c:v>130.04</c:v>
                </c:pt>
              </c:numCache>
            </c:numRef>
          </c:val>
        </c:ser>
        <c:ser>
          <c:idx val="3"/>
          <c:order val="3"/>
          <c:tx>
            <c:strRef>
              <c:f>Sheet1!$A$5</c:f>
              <c:strCache>
                <c:ptCount val="1"/>
                <c:pt idx="0">
                  <c:v>Electronics</c:v>
                </c:pt>
              </c:strCache>
            </c:strRef>
          </c:tx>
          <c:spPr>
            <a:ln>
              <a:solidFill>
                <a:srgbClr val="FF0000"/>
              </a:solidFill>
            </a:ln>
          </c:spPr>
          <c:marker>
            <c:symbol val="none"/>
          </c:marker>
          <c:cat>
            <c:strRef>
              <c:f>Sheet1!$B$1:$U$1</c:f>
              <c:strCache>
                <c:ptCount val="20"/>
                <c:pt idx="0">
                  <c:v>1990 </c:v>
                </c:pt>
                <c:pt idx="1">
                  <c:v>1991 </c:v>
                </c:pt>
                <c:pt idx="2">
                  <c:v>1992 </c:v>
                </c:pt>
                <c:pt idx="3">
                  <c:v>1993 </c:v>
                </c:pt>
                <c:pt idx="4">
                  <c:v>1994 </c:v>
                </c:pt>
                <c:pt idx="5">
                  <c:v>1995 </c:v>
                </c:pt>
                <c:pt idx="6">
                  <c:v>1996 </c:v>
                </c:pt>
                <c:pt idx="7">
                  <c:v>1997 </c:v>
                </c:pt>
                <c:pt idx="8">
                  <c:v>1998 </c:v>
                </c:pt>
                <c:pt idx="9">
                  <c:v>1999 </c:v>
                </c:pt>
                <c:pt idx="10">
                  <c:v>2000 </c:v>
                </c:pt>
                <c:pt idx="11">
                  <c:v>2001 </c:v>
                </c:pt>
                <c:pt idx="12">
                  <c:v>2002 </c:v>
                </c:pt>
                <c:pt idx="13">
                  <c:v>2003 </c:v>
                </c:pt>
                <c:pt idx="14">
                  <c:v>2004 </c:v>
                </c:pt>
                <c:pt idx="15">
                  <c:v>2005 </c:v>
                </c:pt>
                <c:pt idx="16">
                  <c:v>2006 </c:v>
                </c:pt>
                <c:pt idx="17">
                  <c:v>2007 </c:v>
                </c:pt>
                <c:pt idx="18">
                  <c:v>2008 </c:v>
                </c:pt>
                <c:pt idx="19">
                  <c:v>2009 p</c:v>
                </c:pt>
              </c:strCache>
            </c:strRef>
          </c:cat>
          <c:val>
            <c:numRef>
              <c:f>Sheet1!$B$5:$U$5</c:f>
              <c:numCache>
                <c:formatCode>#,##0.00_);\(#,##0.00\)</c:formatCode>
                <c:ptCount val="20"/>
                <c:pt idx="0">
                  <c:v>18.399999999999999</c:v>
                </c:pt>
                <c:pt idx="1">
                  <c:v>20.09</c:v>
                </c:pt>
                <c:pt idx="2">
                  <c:v>21.22</c:v>
                </c:pt>
                <c:pt idx="3">
                  <c:v>24.939999999999987</c:v>
                </c:pt>
                <c:pt idx="4">
                  <c:v>32.410000000000004</c:v>
                </c:pt>
                <c:pt idx="5">
                  <c:v>44.46</c:v>
                </c:pt>
                <c:pt idx="6">
                  <c:v>47.1</c:v>
                </c:pt>
                <c:pt idx="7">
                  <c:v>56.71</c:v>
                </c:pt>
                <c:pt idx="8">
                  <c:v>55.57</c:v>
                </c:pt>
                <c:pt idx="9">
                  <c:v>73.3</c:v>
                </c:pt>
                <c:pt idx="10">
                  <c:v>100</c:v>
                </c:pt>
                <c:pt idx="11">
                  <c:v>88.669999999999987</c:v>
                </c:pt>
                <c:pt idx="12">
                  <c:v>99.440000000000026</c:v>
                </c:pt>
                <c:pt idx="13">
                  <c:v>139.94</c:v>
                </c:pt>
                <c:pt idx="14">
                  <c:v>183.83</c:v>
                </c:pt>
                <c:pt idx="15">
                  <c:v>256.86</c:v>
                </c:pt>
                <c:pt idx="16">
                  <c:v>317.86</c:v>
                </c:pt>
                <c:pt idx="17">
                  <c:v>398.16</c:v>
                </c:pt>
                <c:pt idx="18">
                  <c:v>457.34000000000032</c:v>
                </c:pt>
                <c:pt idx="19">
                  <c:v>467.19</c:v>
                </c:pt>
              </c:numCache>
            </c:numRef>
          </c:val>
        </c:ser>
        <c:ser>
          <c:idx val="4"/>
          <c:order val="4"/>
          <c:tx>
            <c:strRef>
              <c:f>Sheet1!$A$6</c:f>
              <c:strCache>
                <c:ptCount val="1"/>
                <c:pt idx="0">
                  <c:v>Vehicles and parts</c:v>
                </c:pt>
              </c:strCache>
            </c:strRef>
          </c:tx>
          <c:spPr>
            <a:ln>
              <a:solidFill>
                <a:schemeClr val="accent1">
                  <a:lumMod val="75000"/>
                </a:schemeClr>
              </a:solidFill>
            </a:ln>
          </c:spPr>
          <c:marker>
            <c:symbol val="none"/>
          </c:marker>
          <c:cat>
            <c:strRef>
              <c:f>Sheet1!$B$1:$U$1</c:f>
              <c:strCache>
                <c:ptCount val="20"/>
                <c:pt idx="0">
                  <c:v>1990 </c:v>
                </c:pt>
                <c:pt idx="1">
                  <c:v>1991 </c:v>
                </c:pt>
                <c:pt idx="2">
                  <c:v>1992 </c:v>
                </c:pt>
                <c:pt idx="3">
                  <c:v>1993 </c:v>
                </c:pt>
                <c:pt idx="4">
                  <c:v>1994 </c:v>
                </c:pt>
                <c:pt idx="5">
                  <c:v>1995 </c:v>
                </c:pt>
                <c:pt idx="6">
                  <c:v>1996 </c:v>
                </c:pt>
                <c:pt idx="7">
                  <c:v>1997 </c:v>
                </c:pt>
                <c:pt idx="8">
                  <c:v>1998 </c:v>
                </c:pt>
                <c:pt idx="9">
                  <c:v>1999 </c:v>
                </c:pt>
                <c:pt idx="10">
                  <c:v>2000 </c:v>
                </c:pt>
                <c:pt idx="11">
                  <c:v>2001 </c:v>
                </c:pt>
                <c:pt idx="12">
                  <c:v>2002 </c:v>
                </c:pt>
                <c:pt idx="13">
                  <c:v>2003 </c:v>
                </c:pt>
                <c:pt idx="14">
                  <c:v>2004 </c:v>
                </c:pt>
                <c:pt idx="15">
                  <c:v>2005 </c:v>
                </c:pt>
                <c:pt idx="16">
                  <c:v>2006 </c:v>
                </c:pt>
                <c:pt idx="17">
                  <c:v>2007 </c:v>
                </c:pt>
                <c:pt idx="18">
                  <c:v>2008 </c:v>
                </c:pt>
                <c:pt idx="19">
                  <c:v>2009 p</c:v>
                </c:pt>
              </c:strCache>
            </c:strRef>
          </c:cat>
          <c:val>
            <c:numRef>
              <c:f>Sheet1!$B$6:$U$6</c:f>
              <c:numCache>
                <c:formatCode>#,##0.00_);\(#,##0.00\)</c:formatCode>
                <c:ptCount val="20"/>
                <c:pt idx="0">
                  <c:v>70.2</c:v>
                </c:pt>
                <c:pt idx="1">
                  <c:v>69.069999999999993</c:v>
                </c:pt>
                <c:pt idx="2">
                  <c:v>84.740000000000023</c:v>
                </c:pt>
                <c:pt idx="3">
                  <c:v>113.21000000000002</c:v>
                </c:pt>
                <c:pt idx="4">
                  <c:v>107.22</c:v>
                </c:pt>
                <c:pt idx="5">
                  <c:v>124.92</c:v>
                </c:pt>
                <c:pt idx="6">
                  <c:v>130.44</c:v>
                </c:pt>
                <c:pt idx="7">
                  <c:v>97.59</c:v>
                </c:pt>
                <c:pt idx="8">
                  <c:v>45.6</c:v>
                </c:pt>
                <c:pt idx="9">
                  <c:v>79.89</c:v>
                </c:pt>
                <c:pt idx="10">
                  <c:v>100</c:v>
                </c:pt>
                <c:pt idx="11">
                  <c:v>124.73</c:v>
                </c:pt>
                <c:pt idx="12">
                  <c:v>148.43</c:v>
                </c:pt>
                <c:pt idx="13">
                  <c:v>196.72</c:v>
                </c:pt>
                <c:pt idx="14">
                  <c:v>236.91</c:v>
                </c:pt>
                <c:pt idx="15">
                  <c:v>251.75</c:v>
                </c:pt>
                <c:pt idx="16">
                  <c:v>263.82</c:v>
                </c:pt>
                <c:pt idx="17">
                  <c:v>274.5</c:v>
                </c:pt>
                <c:pt idx="18">
                  <c:v>315.17</c:v>
                </c:pt>
                <c:pt idx="19">
                  <c:v>241.73</c:v>
                </c:pt>
              </c:numCache>
            </c:numRef>
          </c:val>
        </c:ser>
        <c:ser>
          <c:idx val="5"/>
          <c:order val="5"/>
          <c:tx>
            <c:strRef>
              <c:f>Sheet1!$A$7</c:f>
              <c:strCache>
                <c:ptCount val="1"/>
                <c:pt idx="0">
                  <c:v>Electical appliances</c:v>
                </c:pt>
              </c:strCache>
            </c:strRef>
          </c:tx>
          <c:marker>
            <c:symbol val="none"/>
          </c:marker>
          <c:cat>
            <c:strRef>
              <c:f>Sheet1!$B$1:$U$1</c:f>
              <c:strCache>
                <c:ptCount val="20"/>
                <c:pt idx="0">
                  <c:v>1990 </c:v>
                </c:pt>
                <c:pt idx="1">
                  <c:v>1991 </c:v>
                </c:pt>
                <c:pt idx="2">
                  <c:v>1992 </c:v>
                </c:pt>
                <c:pt idx="3">
                  <c:v>1993 </c:v>
                </c:pt>
                <c:pt idx="4">
                  <c:v>1994 </c:v>
                </c:pt>
                <c:pt idx="5">
                  <c:v>1995 </c:v>
                </c:pt>
                <c:pt idx="6">
                  <c:v>1996 </c:v>
                </c:pt>
                <c:pt idx="7">
                  <c:v>1997 </c:v>
                </c:pt>
                <c:pt idx="8">
                  <c:v>1998 </c:v>
                </c:pt>
                <c:pt idx="9">
                  <c:v>1999 </c:v>
                </c:pt>
                <c:pt idx="10">
                  <c:v>2000 </c:v>
                </c:pt>
                <c:pt idx="11">
                  <c:v>2001 </c:v>
                </c:pt>
                <c:pt idx="12">
                  <c:v>2002 </c:v>
                </c:pt>
                <c:pt idx="13">
                  <c:v>2003 </c:v>
                </c:pt>
                <c:pt idx="14">
                  <c:v>2004 </c:v>
                </c:pt>
                <c:pt idx="15">
                  <c:v>2005 </c:v>
                </c:pt>
                <c:pt idx="16">
                  <c:v>2006 </c:v>
                </c:pt>
                <c:pt idx="17">
                  <c:v>2007 </c:v>
                </c:pt>
                <c:pt idx="18">
                  <c:v>2008 </c:v>
                </c:pt>
                <c:pt idx="19">
                  <c:v>2009 p</c:v>
                </c:pt>
              </c:strCache>
            </c:strRef>
          </c:cat>
          <c:val>
            <c:numRef>
              <c:f>Sheet1!$B$7:$U$7</c:f>
              <c:numCache>
                <c:formatCode>#,##0.00_);\(#,##0.00\)</c:formatCode>
                <c:ptCount val="20"/>
                <c:pt idx="0">
                  <c:v>42.75</c:v>
                </c:pt>
                <c:pt idx="1">
                  <c:v>53.15</c:v>
                </c:pt>
                <c:pt idx="2">
                  <c:v>68.06</c:v>
                </c:pt>
                <c:pt idx="3">
                  <c:v>80.010000000000005</c:v>
                </c:pt>
                <c:pt idx="4">
                  <c:v>94.77</c:v>
                </c:pt>
                <c:pt idx="5">
                  <c:v>105.54</c:v>
                </c:pt>
                <c:pt idx="6">
                  <c:v>121.7</c:v>
                </c:pt>
                <c:pt idx="7">
                  <c:v>104.89</c:v>
                </c:pt>
                <c:pt idx="8">
                  <c:v>87.710000000000022</c:v>
                </c:pt>
                <c:pt idx="9">
                  <c:v>82.42</c:v>
                </c:pt>
                <c:pt idx="10">
                  <c:v>100</c:v>
                </c:pt>
                <c:pt idx="11">
                  <c:v>95.25</c:v>
                </c:pt>
                <c:pt idx="12">
                  <c:v>104.33</c:v>
                </c:pt>
                <c:pt idx="13">
                  <c:v>111.75</c:v>
                </c:pt>
                <c:pt idx="14">
                  <c:v>121.63</c:v>
                </c:pt>
                <c:pt idx="15">
                  <c:v>123.86999999999999</c:v>
                </c:pt>
                <c:pt idx="16">
                  <c:v>113.78</c:v>
                </c:pt>
                <c:pt idx="17">
                  <c:v>120.64999999999999</c:v>
                </c:pt>
                <c:pt idx="18">
                  <c:v>126.54</c:v>
                </c:pt>
                <c:pt idx="19">
                  <c:v>108.08</c:v>
                </c:pt>
              </c:numCache>
            </c:numRef>
          </c:val>
        </c:ser>
        <c:marker val="1"/>
        <c:axId val="54145792"/>
        <c:axId val="54147328"/>
      </c:lineChart>
      <c:catAx>
        <c:axId val="54145792"/>
        <c:scaling>
          <c:orientation val="minMax"/>
        </c:scaling>
        <c:axPos val="b"/>
        <c:majorTickMark val="none"/>
        <c:tickLblPos val="nextTo"/>
        <c:txPr>
          <a:bodyPr/>
          <a:lstStyle/>
          <a:p>
            <a:pPr>
              <a:defRPr lang="th-TH"/>
            </a:pPr>
            <a:endParaRPr lang="en-US"/>
          </a:p>
        </c:txPr>
        <c:crossAx val="54147328"/>
        <c:crosses val="autoZero"/>
        <c:auto val="1"/>
        <c:lblAlgn val="ctr"/>
        <c:lblOffset val="100"/>
      </c:catAx>
      <c:valAx>
        <c:axId val="54147328"/>
        <c:scaling>
          <c:orientation val="minMax"/>
        </c:scaling>
        <c:axPos val="l"/>
        <c:majorGridlines/>
        <c:title>
          <c:tx>
            <c:rich>
              <a:bodyPr/>
              <a:lstStyle/>
              <a:p>
                <a:pPr>
                  <a:defRPr lang="th-TH" sz="1600"/>
                </a:pPr>
                <a:r>
                  <a:rPr lang="en-US" sz="1600"/>
                  <a:t>2000=100</a:t>
                </a:r>
              </a:p>
            </c:rich>
          </c:tx>
          <c:layout/>
        </c:title>
        <c:numFmt formatCode="#,##0.00_);\(#,##0.00\)" sourceLinked="1"/>
        <c:majorTickMark val="none"/>
        <c:tickLblPos val="nextTo"/>
        <c:txPr>
          <a:bodyPr/>
          <a:lstStyle/>
          <a:p>
            <a:pPr>
              <a:defRPr lang="th-TH"/>
            </a:pPr>
            <a:endParaRPr lang="en-US"/>
          </a:p>
        </c:txPr>
        <c:crossAx val="54145792"/>
        <c:crosses val="autoZero"/>
        <c:crossBetween val="between"/>
      </c:valAx>
    </c:plotArea>
    <c:legend>
      <c:legendPos val="r"/>
      <c:layout/>
      <c:txPr>
        <a:bodyPr/>
        <a:lstStyle/>
        <a:p>
          <a:pPr>
            <a:defRPr lang="th-TH" sz="1600"/>
          </a:pPr>
          <a:endParaRPr lang="en-US"/>
        </a:p>
      </c:txPr>
    </c:legend>
    <c:plotVisOnly val="1"/>
    <c:dispBlanksAs val="gap"/>
  </c:chart>
  <c:spPr>
    <a:ln>
      <a:noFill/>
    </a:ln>
  </c:sp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lang="th-TH"/>
            </a:pPr>
            <a:r>
              <a:rPr lang="en-US"/>
              <a:t>Rate of Capacity</a:t>
            </a:r>
            <a:r>
              <a:rPr lang="en-US" baseline="0"/>
              <a:t> Utilization (%)</a:t>
            </a:r>
            <a:endParaRPr lang="en-US"/>
          </a:p>
        </c:rich>
      </c:tx>
      <c:layout/>
    </c:title>
    <c:plotArea>
      <c:layout/>
      <c:lineChart>
        <c:grouping val="standard"/>
        <c:ser>
          <c:idx val="0"/>
          <c:order val="0"/>
          <c:tx>
            <c:strRef>
              <c:f>Sheet1!$B$44</c:f>
              <c:strCache>
                <c:ptCount val="1"/>
                <c:pt idx="0">
                  <c:v>Total</c:v>
                </c:pt>
              </c:strCache>
            </c:strRef>
          </c:tx>
          <c:cat>
            <c:numRef>
              <c:f>Sheet1!$C$43:$I$43</c:f>
              <c:numCache>
                <c:formatCode>General</c:formatCode>
                <c:ptCount val="7"/>
                <c:pt idx="0">
                  <c:v>2007</c:v>
                </c:pt>
                <c:pt idx="1">
                  <c:v>2008</c:v>
                </c:pt>
                <c:pt idx="2" formatCode="B1mmm\-yy">
                  <c:v>39814</c:v>
                </c:pt>
                <c:pt idx="3" formatCode="B1mmm\-yy">
                  <c:v>39845</c:v>
                </c:pt>
                <c:pt idx="4" formatCode="B1mmm\-yy">
                  <c:v>39873</c:v>
                </c:pt>
                <c:pt idx="5" formatCode="B1mmm\-yy">
                  <c:v>39904</c:v>
                </c:pt>
                <c:pt idx="6" formatCode="B1mmm\-yy">
                  <c:v>39934</c:v>
                </c:pt>
              </c:numCache>
            </c:numRef>
          </c:cat>
          <c:val>
            <c:numRef>
              <c:f>Sheet1!$C$44:$I$44</c:f>
              <c:numCache>
                <c:formatCode>0.0</c:formatCode>
                <c:ptCount val="7"/>
                <c:pt idx="0">
                  <c:v>72.507064987801328</c:v>
                </c:pt>
                <c:pt idx="1">
                  <c:v>67.575696441895133</c:v>
                </c:pt>
                <c:pt idx="2">
                  <c:v>57.033487915742391</c:v>
                </c:pt>
                <c:pt idx="3">
                  <c:v>54.795657821450163</c:v>
                </c:pt>
                <c:pt idx="4">
                  <c:v>62.466593215539113</c:v>
                </c:pt>
                <c:pt idx="5">
                  <c:v>56.729622063395475</c:v>
                </c:pt>
                <c:pt idx="6">
                  <c:v>60.33658092249</c:v>
                </c:pt>
              </c:numCache>
            </c:numRef>
          </c:val>
        </c:ser>
        <c:ser>
          <c:idx val="1"/>
          <c:order val="1"/>
          <c:tx>
            <c:strRef>
              <c:f>Sheet1!$B$45</c:f>
              <c:strCache>
                <c:ptCount val="1"/>
                <c:pt idx="0">
                  <c:v>iron and steel</c:v>
                </c:pt>
              </c:strCache>
            </c:strRef>
          </c:tx>
          <c:cat>
            <c:numRef>
              <c:f>Sheet1!$C$43:$I$43</c:f>
              <c:numCache>
                <c:formatCode>General</c:formatCode>
                <c:ptCount val="7"/>
                <c:pt idx="0">
                  <c:v>2007</c:v>
                </c:pt>
                <c:pt idx="1">
                  <c:v>2008</c:v>
                </c:pt>
                <c:pt idx="2" formatCode="B1mmm\-yy">
                  <c:v>39814</c:v>
                </c:pt>
                <c:pt idx="3" formatCode="B1mmm\-yy">
                  <c:v>39845</c:v>
                </c:pt>
                <c:pt idx="4" formatCode="B1mmm\-yy">
                  <c:v>39873</c:v>
                </c:pt>
                <c:pt idx="5" formatCode="B1mmm\-yy">
                  <c:v>39904</c:v>
                </c:pt>
                <c:pt idx="6" formatCode="B1mmm\-yy">
                  <c:v>39934</c:v>
                </c:pt>
              </c:numCache>
            </c:numRef>
          </c:cat>
          <c:val>
            <c:numRef>
              <c:f>Sheet1!$C$45:$I$45</c:f>
              <c:numCache>
                <c:formatCode>0.0</c:formatCode>
                <c:ptCount val="7"/>
                <c:pt idx="0">
                  <c:v>55.406090155133342</c:v>
                </c:pt>
                <c:pt idx="1">
                  <c:v>50.275259438011261</c:v>
                </c:pt>
                <c:pt idx="2">
                  <c:v>35.095893964550413</c:v>
                </c:pt>
                <c:pt idx="3">
                  <c:v>35.972544321092144</c:v>
                </c:pt>
                <c:pt idx="4">
                  <c:v>35.316820586055997</c:v>
                </c:pt>
                <c:pt idx="5">
                  <c:v>34.309437317804424</c:v>
                </c:pt>
                <c:pt idx="6">
                  <c:v>38.547579518416001</c:v>
                </c:pt>
              </c:numCache>
            </c:numRef>
          </c:val>
        </c:ser>
        <c:ser>
          <c:idx val="2"/>
          <c:order val="2"/>
          <c:tx>
            <c:strRef>
              <c:f>Sheet1!$B$46</c:f>
              <c:strCache>
                <c:ptCount val="1"/>
                <c:pt idx="0">
                  <c:v>Food</c:v>
                </c:pt>
              </c:strCache>
            </c:strRef>
          </c:tx>
          <c:cat>
            <c:numRef>
              <c:f>Sheet1!$C$43:$I$43</c:f>
              <c:numCache>
                <c:formatCode>General</c:formatCode>
                <c:ptCount val="7"/>
                <c:pt idx="0">
                  <c:v>2007</c:v>
                </c:pt>
                <c:pt idx="1">
                  <c:v>2008</c:v>
                </c:pt>
                <c:pt idx="2" formatCode="B1mmm\-yy">
                  <c:v>39814</c:v>
                </c:pt>
                <c:pt idx="3" formatCode="B1mmm\-yy">
                  <c:v>39845</c:v>
                </c:pt>
                <c:pt idx="4" formatCode="B1mmm\-yy">
                  <c:v>39873</c:v>
                </c:pt>
                <c:pt idx="5" formatCode="B1mmm\-yy">
                  <c:v>39904</c:v>
                </c:pt>
                <c:pt idx="6" formatCode="B1mmm\-yy">
                  <c:v>39934</c:v>
                </c:pt>
              </c:numCache>
            </c:numRef>
          </c:cat>
          <c:val>
            <c:numRef>
              <c:f>Sheet1!$C$46:$I$46</c:f>
              <c:numCache>
                <c:formatCode>0.0</c:formatCode>
                <c:ptCount val="7"/>
                <c:pt idx="0">
                  <c:v>58.209902866902453</c:v>
                </c:pt>
                <c:pt idx="1">
                  <c:v>60.561988365195546</c:v>
                </c:pt>
                <c:pt idx="2">
                  <c:v>84.638200748256239</c:v>
                </c:pt>
                <c:pt idx="3">
                  <c:v>83.874157808565272</c:v>
                </c:pt>
                <c:pt idx="4">
                  <c:v>74.318182290877672</c:v>
                </c:pt>
                <c:pt idx="5">
                  <c:v>49.203601072388054</c:v>
                </c:pt>
                <c:pt idx="6">
                  <c:v>63.584988078810994</c:v>
                </c:pt>
              </c:numCache>
            </c:numRef>
          </c:val>
        </c:ser>
        <c:ser>
          <c:idx val="3"/>
          <c:order val="3"/>
          <c:tx>
            <c:strRef>
              <c:f>Sheet1!$B$47</c:f>
              <c:strCache>
                <c:ptCount val="1"/>
                <c:pt idx="0">
                  <c:v>Vehicles</c:v>
                </c:pt>
              </c:strCache>
            </c:strRef>
          </c:tx>
          <c:cat>
            <c:numRef>
              <c:f>Sheet1!$C$43:$I$43</c:f>
              <c:numCache>
                <c:formatCode>General</c:formatCode>
                <c:ptCount val="7"/>
                <c:pt idx="0">
                  <c:v>2007</c:v>
                </c:pt>
                <c:pt idx="1">
                  <c:v>2008</c:v>
                </c:pt>
                <c:pt idx="2" formatCode="B1mmm\-yy">
                  <c:v>39814</c:v>
                </c:pt>
                <c:pt idx="3" formatCode="B1mmm\-yy">
                  <c:v>39845</c:v>
                </c:pt>
                <c:pt idx="4" formatCode="B1mmm\-yy">
                  <c:v>39873</c:v>
                </c:pt>
                <c:pt idx="5" formatCode="B1mmm\-yy">
                  <c:v>39904</c:v>
                </c:pt>
                <c:pt idx="6" formatCode="B1mmm\-yy">
                  <c:v>39934</c:v>
                </c:pt>
              </c:numCache>
            </c:numRef>
          </c:cat>
          <c:val>
            <c:numRef>
              <c:f>Sheet1!$C$47:$I$47</c:f>
              <c:numCache>
                <c:formatCode>0.0</c:formatCode>
                <c:ptCount val="7"/>
                <c:pt idx="0">
                  <c:v>73.281189739724979</c:v>
                </c:pt>
                <c:pt idx="1">
                  <c:v>74.865911941710067</c:v>
                </c:pt>
                <c:pt idx="2">
                  <c:v>45.979105956158513</c:v>
                </c:pt>
                <c:pt idx="3">
                  <c:v>40.60128117810325</c:v>
                </c:pt>
                <c:pt idx="4">
                  <c:v>44.361678341309471</c:v>
                </c:pt>
                <c:pt idx="5">
                  <c:v>38.090144818719381</c:v>
                </c:pt>
                <c:pt idx="6">
                  <c:v>45.553283921467724</c:v>
                </c:pt>
              </c:numCache>
            </c:numRef>
          </c:val>
        </c:ser>
        <c:ser>
          <c:idx val="4"/>
          <c:order val="4"/>
          <c:tx>
            <c:strRef>
              <c:f>Sheet1!$B$48</c:f>
              <c:strCache>
                <c:ptCount val="1"/>
                <c:pt idx="0">
                  <c:v>Electronics</c:v>
                </c:pt>
              </c:strCache>
            </c:strRef>
          </c:tx>
          <c:cat>
            <c:numRef>
              <c:f>Sheet1!$C$43:$I$43</c:f>
              <c:numCache>
                <c:formatCode>General</c:formatCode>
                <c:ptCount val="7"/>
                <c:pt idx="0">
                  <c:v>2007</c:v>
                </c:pt>
                <c:pt idx="1">
                  <c:v>2008</c:v>
                </c:pt>
                <c:pt idx="2" formatCode="B1mmm\-yy">
                  <c:v>39814</c:v>
                </c:pt>
                <c:pt idx="3" formatCode="B1mmm\-yy">
                  <c:v>39845</c:v>
                </c:pt>
                <c:pt idx="4" formatCode="B1mmm\-yy">
                  <c:v>39873</c:v>
                </c:pt>
                <c:pt idx="5" formatCode="B1mmm\-yy">
                  <c:v>39904</c:v>
                </c:pt>
                <c:pt idx="6" formatCode="B1mmm\-yy">
                  <c:v>39934</c:v>
                </c:pt>
              </c:numCache>
            </c:numRef>
          </c:cat>
          <c:val>
            <c:numRef>
              <c:f>Sheet1!$C$48:$I$48</c:f>
              <c:numCache>
                <c:formatCode>0.0</c:formatCode>
                <c:ptCount val="7"/>
                <c:pt idx="0">
                  <c:v>76.141340004353609</c:v>
                </c:pt>
                <c:pt idx="1">
                  <c:v>67.222863578706068</c:v>
                </c:pt>
                <c:pt idx="2">
                  <c:v>40.840617422974255</c:v>
                </c:pt>
                <c:pt idx="3">
                  <c:v>43.709185688157113</c:v>
                </c:pt>
                <c:pt idx="4">
                  <c:v>53.132442739947933</c:v>
                </c:pt>
                <c:pt idx="5">
                  <c:v>52.254486427951974</c:v>
                </c:pt>
                <c:pt idx="6">
                  <c:v>60.104789479488794</c:v>
                </c:pt>
              </c:numCache>
            </c:numRef>
          </c:val>
        </c:ser>
        <c:marker val="1"/>
        <c:axId val="54202368"/>
        <c:axId val="54203904"/>
      </c:lineChart>
      <c:catAx>
        <c:axId val="54202368"/>
        <c:scaling>
          <c:orientation val="minMax"/>
        </c:scaling>
        <c:axPos val="b"/>
        <c:numFmt formatCode="General" sourceLinked="1"/>
        <c:majorTickMark val="none"/>
        <c:tickLblPos val="nextTo"/>
        <c:txPr>
          <a:bodyPr/>
          <a:lstStyle/>
          <a:p>
            <a:pPr>
              <a:defRPr lang="th-TH" sz="1400" b="1"/>
            </a:pPr>
            <a:endParaRPr lang="en-US"/>
          </a:p>
        </c:txPr>
        <c:crossAx val="54203904"/>
        <c:crosses val="autoZero"/>
        <c:auto val="1"/>
        <c:lblAlgn val="ctr"/>
        <c:lblOffset val="100"/>
      </c:catAx>
      <c:valAx>
        <c:axId val="54203904"/>
        <c:scaling>
          <c:orientation val="minMax"/>
          <c:min val="20"/>
        </c:scaling>
        <c:axPos val="l"/>
        <c:majorGridlines/>
        <c:numFmt formatCode="0" sourceLinked="0"/>
        <c:majorTickMark val="none"/>
        <c:tickLblPos val="nextTo"/>
        <c:spPr>
          <a:ln w="9525">
            <a:noFill/>
          </a:ln>
        </c:spPr>
        <c:txPr>
          <a:bodyPr/>
          <a:lstStyle/>
          <a:p>
            <a:pPr>
              <a:defRPr lang="th-TH"/>
            </a:pPr>
            <a:endParaRPr lang="en-US"/>
          </a:p>
        </c:txPr>
        <c:crossAx val="54202368"/>
        <c:crosses val="autoZero"/>
        <c:crossBetween val="between"/>
      </c:valAx>
    </c:plotArea>
    <c:legend>
      <c:legendPos val="b"/>
      <c:layout/>
      <c:txPr>
        <a:bodyPr/>
        <a:lstStyle/>
        <a:p>
          <a:pPr>
            <a:defRPr lang="th-TH" sz="2000" b="1"/>
          </a:pPr>
          <a:endParaRPr lang="en-US"/>
        </a:p>
      </c:txPr>
    </c:legend>
    <c:plotVisOnly val="1"/>
    <c:dispBlanksAs val="gap"/>
  </c:chart>
  <c:spPr>
    <a:ln>
      <a:noFill/>
    </a:ln>
  </c:sp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lang="th-TH" sz="2400"/>
            </a:pPr>
            <a:r>
              <a:rPr lang="en-US" sz="2400"/>
              <a:t>Global recession and manufactured exports</a:t>
            </a:r>
          </a:p>
        </c:rich>
      </c:tx>
      <c:layout/>
    </c:title>
    <c:plotArea>
      <c:layout/>
      <c:lineChart>
        <c:grouping val="standard"/>
        <c:ser>
          <c:idx val="0"/>
          <c:order val="0"/>
          <c:tx>
            <c:strRef>
              <c:f>Sheet1!$A$12</c:f>
              <c:strCache>
                <c:ptCount val="1"/>
                <c:pt idx="0">
                  <c:v>Export less than 30% of total production</c:v>
                </c:pt>
              </c:strCache>
            </c:strRef>
          </c:tx>
          <c:marker>
            <c:symbol val="square"/>
            <c:size val="5"/>
            <c:spPr>
              <a:solidFill>
                <a:schemeClr val="accent1"/>
              </a:solidFill>
            </c:spPr>
          </c:marker>
          <c:cat>
            <c:strRef>
              <c:f>Sheet1!$B$11:$BP$11</c:f>
              <c:strCache>
                <c:ptCount val="67"/>
                <c:pt idx="0">
                  <c:v>JAN 2005 </c:v>
                </c:pt>
                <c:pt idx="1">
                  <c:v>FEB 2005 </c:v>
                </c:pt>
                <c:pt idx="2">
                  <c:v>MAR 2005 </c:v>
                </c:pt>
                <c:pt idx="3">
                  <c:v>APR 2005 </c:v>
                </c:pt>
                <c:pt idx="4">
                  <c:v>MAY 2005 </c:v>
                </c:pt>
                <c:pt idx="5">
                  <c:v>JUN 2005 </c:v>
                </c:pt>
                <c:pt idx="6">
                  <c:v>JUL 2005 </c:v>
                </c:pt>
                <c:pt idx="7">
                  <c:v>AUG 2005 </c:v>
                </c:pt>
                <c:pt idx="8">
                  <c:v>SEP 2005 </c:v>
                </c:pt>
                <c:pt idx="9">
                  <c:v>OCT 2005 </c:v>
                </c:pt>
                <c:pt idx="10">
                  <c:v>NOV 2005 </c:v>
                </c:pt>
                <c:pt idx="11">
                  <c:v>DEC 2005 </c:v>
                </c:pt>
                <c:pt idx="12">
                  <c:v>JAN 2006 </c:v>
                </c:pt>
                <c:pt idx="13">
                  <c:v>FEB 2006 </c:v>
                </c:pt>
                <c:pt idx="14">
                  <c:v>MAR 2006 </c:v>
                </c:pt>
                <c:pt idx="15">
                  <c:v>APR 2006 </c:v>
                </c:pt>
                <c:pt idx="16">
                  <c:v>MAY 2006 </c:v>
                </c:pt>
                <c:pt idx="17">
                  <c:v>JUN 2006 </c:v>
                </c:pt>
                <c:pt idx="18">
                  <c:v>JUL 2006 </c:v>
                </c:pt>
                <c:pt idx="19">
                  <c:v>AUG 2006 </c:v>
                </c:pt>
                <c:pt idx="20">
                  <c:v>SEP 2006 </c:v>
                </c:pt>
                <c:pt idx="21">
                  <c:v>OCT 2006 </c:v>
                </c:pt>
                <c:pt idx="22">
                  <c:v>NOV 2006 </c:v>
                </c:pt>
                <c:pt idx="23">
                  <c:v>DEC 2006 </c:v>
                </c:pt>
                <c:pt idx="24">
                  <c:v>JAN 2007 </c:v>
                </c:pt>
                <c:pt idx="25">
                  <c:v>FEB 2007 </c:v>
                </c:pt>
                <c:pt idx="26">
                  <c:v>MAR 2007 </c:v>
                </c:pt>
                <c:pt idx="27">
                  <c:v>APR 2007 </c:v>
                </c:pt>
                <c:pt idx="28">
                  <c:v>MAY 2007 </c:v>
                </c:pt>
                <c:pt idx="29">
                  <c:v>JUN 2007 </c:v>
                </c:pt>
                <c:pt idx="30">
                  <c:v>JUL 2007 </c:v>
                </c:pt>
                <c:pt idx="31">
                  <c:v>AUG 2007 </c:v>
                </c:pt>
                <c:pt idx="32">
                  <c:v>SEP 2007 </c:v>
                </c:pt>
                <c:pt idx="33">
                  <c:v>OCT 2007 </c:v>
                </c:pt>
                <c:pt idx="34">
                  <c:v>NOV 2007 </c:v>
                </c:pt>
                <c:pt idx="35">
                  <c:v>DEC 2007 </c:v>
                </c:pt>
                <c:pt idx="36">
                  <c:v>JAN 2008 </c:v>
                </c:pt>
                <c:pt idx="37">
                  <c:v>FEB 2008 </c:v>
                </c:pt>
                <c:pt idx="38">
                  <c:v>MAR 2008 </c:v>
                </c:pt>
                <c:pt idx="39">
                  <c:v>APR 2008 </c:v>
                </c:pt>
                <c:pt idx="40">
                  <c:v>MAY 2008 </c:v>
                </c:pt>
                <c:pt idx="41">
                  <c:v>JUN 2008 </c:v>
                </c:pt>
                <c:pt idx="42">
                  <c:v>JUL 2008 </c:v>
                </c:pt>
                <c:pt idx="43">
                  <c:v>AUG 2008 </c:v>
                </c:pt>
                <c:pt idx="44">
                  <c:v>SEP 2008 </c:v>
                </c:pt>
                <c:pt idx="45">
                  <c:v>OCT 2008 </c:v>
                </c:pt>
                <c:pt idx="46">
                  <c:v>NOV 2008 </c:v>
                </c:pt>
                <c:pt idx="47">
                  <c:v>DEC 2008 </c:v>
                </c:pt>
                <c:pt idx="48">
                  <c:v>JAN 2009 </c:v>
                </c:pt>
                <c:pt idx="49">
                  <c:v>FEB 2009 </c:v>
                </c:pt>
                <c:pt idx="50">
                  <c:v>MAR 2009 </c:v>
                </c:pt>
                <c:pt idx="51">
                  <c:v>APR 2009 </c:v>
                </c:pt>
                <c:pt idx="52">
                  <c:v>MAY 2009 </c:v>
                </c:pt>
                <c:pt idx="53">
                  <c:v>JUN 2009 </c:v>
                </c:pt>
                <c:pt idx="54">
                  <c:v>JUL 2009 </c:v>
                </c:pt>
                <c:pt idx="55">
                  <c:v>AUG 2009 </c:v>
                </c:pt>
                <c:pt idx="56">
                  <c:v>SEP 2009 </c:v>
                </c:pt>
                <c:pt idx="57">
                  <c:v>OCT 2009 </c:v>
                </c:pt>
                <c:pt idx="58">
                  <c:v>NOV 2009 </c:v>
                </c:pt>
                <c:pt idx="59">
                  <c:v>DEC 2009 </c:v>
                </c:pt>
                <c:pt idx="60">
                  <c:v>JAN 2010 p</c:v>
                </c:pt>
                <c:pt idx="61">
                  <c:v>FEB 2010 p</c:v>
                </c:pt>
                <c:pt idx="62">
                  <c:v>MAR 2010 p</c:v>
                </c:pt>
                <c:pt idx="63">
                  <c:v>APR 2010 p</c:v>
                </c:pt>
                <c:pt idx="64">
                  <c:v>MAY 2010 p</c:v>
                </c:pt>
                <c:pt idx="65">
                  <c:v>JUN 2010 p</c:v>
                </c:pt>
                <c:pt idx="66">
                  <c:v>JUL 2010 p</c:v>
                </c:pt>
              </c:strCache>
            </c:strRef>
          </c:cat>
          <c:val>
            <c:numRef>
              <c:f>Sheet1!$B$12:$BP$12</c:f>
              <c:numCache>
                <c:formatCode>#,##0.00_);\(#,##0.00\)</c:formatCode>
                <c:ptCount val="67"/>
                <c:pt idx="0">
                  <c:v>76.34</c:v>
                </c:pt>
                <c:pt idx="1">
                  <c:v>69.5</c:v>
                </c:pt>
                <c:pt idx="2">
                  <c:v>81.53</c:v>
                </c:pt>
                <c:pt idx="3">
                  <c:v>77.239999999999995</c:v>
                </c:pt>
                <c:pt idx="4">
                  <c:v>78.930000000000007</c:v>
                </c:pt>
                <c:pt idx="5">
                  <c:v>73.95</c:v>
                </c:pt>
                <c:pt idx="6">
                  <c:v>75.3</c:v>
                </c:pt>
                <c:pt idx="7">
                  <c:v>75.95</c:v>
                </c:pt>
                <c:pt idx="8">
                  <c:v>75.61999999999999</c:v>
                </c:pt>
                <c:pt idx="9">
                  <c:v>75.599999999999994</c:v>
                </c:pt>
                <c:pt idx="10">
                  <c:v>73.48</c:v>
                </c:pt>
                <c:pt idx="11">
                  <c:v>79.3</c:v>
                </c:pt>
                <c:pt idx="12">
                  <c:v>76.72</c:v>
                </c:pt>
                <c:pt idx="13">
                  <c:v>75.169999999999987</c:v>
                </c:pt>
                <c:pt idx="14">
                  <c:v>83.86999999999999</c:v>
                </c:pt>
                <c:pt idx="15">
                  <c:v>76.31</c:v>
                </c:pt>
                <c:pt idx="16">
                  <c:v>81.349999999999994</c:v>
                </c:pt>
                <c:pt idx="17">
                  <c:v>81.349999999999994</c:v>
                </c:pt>
                <c:pt idx="18">
                  <c:v>82.2</c:v>
                </c:pt>
                <c:pt idx="19">
                  <c:v>80.28</c:v>
                </c:pt>
                <c:pt idx="20">
                  <c:v>78.55</c:v>
                </c:pt>
                <c:pt idx="21">
                  <c:v>77.440000000000026</c:v>
                </c:pt>
                <c:pt idx="22">
                  <c:v>78.7</c:v>
                </c:pt>
                <c:pt idx="23">
                  <c:v>82.27</c:v>
                </c:pt>
                <c:pt idx="24">
                  <c:v>76.27</c:v>
                </c:pt>
                <c:pt idx="25">
                  <c:v>69.38</c:v>
                </c:pt>
                <c:pt idx="26">
                  <c:v>77.430000000000007</c:v>
                </c:pt>
                <c:pt idx="27">
                  <c:v>73.56</c:v>
                </c:pt>
                <c:pt idx="28">
                  <c:v>78.440000000000026</c:v>
                </c:pt>
                <c:pt idx="29">
                  <c:v>75.13</c:v>
                </c:pt>
                <c:pt idx="30">
                  <c:v>77.489999999999995</c:v>
                </c:pt>
                <c:pt idx="31">
                  <c:v>78.11</c:v>
                </c:pt>
                <c:pt idx="32">
                  <c:v>76.3</c:v>
                </c:pt>
                <c:pt idx="33">
                  <c:v>76.55</c:v>
                </c:pt>
                <c:pt idx="34">
                  <c:v>74.849999999999994</c:v>
                </c:pt>
                <c:pt idx="35">
                  <c:v>78.489999999999995</c:v>
                </c:pt>
                <c:pt idx="36">
                  <c:v>78.709999999999994</c:v>
                </c:pt>
                <c:pt idx="37">
                  <c:v>76.930000000000007</c:v>
                </c:pt>
                <c:pt idx="38">
                  <c:v>82.54</c:v>
                </c:pt>
                <c:pt idx="39">
                  <c:v>77.42</c:v>
                </c:pt>
                <c:pt idx="40">
                  <c:v>80.78</c:v>
                </c:pt>
                <c:pt idx="41">
                  <c:v>76.61999999999999</c:v>
                </c:pt>
                <c:pt idx="42">
                  <c:v>77.679999999999978</c:v>
                </c:pt>
                <c:pt idx="43">
                  <c:v>77.08</c:v>
                </c:pt>
                <c:pt idx="44">
                  <c:v>71.63</c:v>
                </c:pt>
                <c:pt idx="45">
                  <c:v>72.22</c:v>
                </c:pt>
                <c:pt idx="46">
                  <c:v>64.739999999999995</c:v>
                </c:pt>
                <c:pt idx="47">
                  <c:v>71.52</c:v>
                </c:pt>
                <c:pt idx="48">
                  <c:v>66.98</c:v>
                </c:pt>
                <c:pt idx="49">
                  <c:v>62.839999999999996</c:v>
                </c:pt>
                <c:pt idx="50">
                  <c:v>75.440000000000026</c:v>
                </c:pt>
                <c:pt idx="51">
                  <c:v>69.569999999999993</c:v>
                </c:pt>
                <c:pt idx="52">
                  <c:v>67.39</c:v>
                </c:pt>
                <c:pt idx="53">
                  <c:v>63.47</c:v>
                </c:pt>
                <c:pt idx="54">
                  <c:v>67.63</c:v>
                </c:pt>
                <c:pt idx="55">
                  <c:v>64.42</c:v>
                </c:pt>
                <c:pt idx="56">
                  <c:v>68.400000000000006</c:v>
                </c:pt>
                <c:pt idx="57">
                  <c:v>69.63</c:v>
                </c:pt>
                <c:pt idx="58">
                  <c:v>69.14</c:v>
                </c:pt>
                <c:pt idx="59">
                  <c:v>72.64</c:v>
                </c:pt>
                <c:pt idx="60">
                  <c:v>68.98</c:v>
                </c:pt>
                <c:pt idx="61">
                  <c:v>66.11999999999999</c:v>
                </c:pt>
                <c:pt idx="62">
                  <c:v>78.52</c:v>
                </c:pt>
                <c:pt idx="63">
                  <c:v>68.23</c:v>
                </c:pt>
                <c:pt idx="64">
                  <c:v>72.83</c:v>
                </c:pt>
                <c:pt idx="65">
                  <c:v>73.73</c:v>
                </c:pt>
                <c:pt idx="66">
                  <c:v>73.56</c:v>
                </c:pt>
              </c:numCache>
            </c:numRef>
          </c:val>
        </c:ser>
        <c:ser>
          <c:idx val="1"/>
          <c:order val="1"/>
          <c:tx>
            <c:strRef>
              <c:f>Sheet1!$A$13</c:f>
              <c:strCache>
                <c:ptCount val="1"/>
                <c:pt idx="0">
                  <c:v>Export between 30% to 60% of total production</c:v>
                </c:pt>
              </c:strCache>
            </c:strRef>
          </c:tx>
          <c:spPr>
            <a:ln>
              <a:solidFill>
                <a:srgbClr val="FFC000"/>
              </a:solidFill>
            </a:ln>
          </c:spPr>
          <c:marker>
            <c:symbol val="none"/>
          </c:marker>
          <c:cat>
            <c:strRef>
              <c:f>Sheet1!$B$11:$BP$11</c:f>
              <c:strCache>
                <c:ptCount val="67"/>
                <c:pt idx="0">
                  <c:v>JAN 2005 </c:v>
                </c:pt>
                <c:pt idx="1">
                  <c:v>FEB 2005 </c:v>
                </c:pt>
                <c:pt idx="2">
                  <c:v>MAR 2005 </c:v>
                </c:pt>
                <c:pt idx="3">
                  <c:v>APR 2005 </c:v>
                </c:pt>
                <c:pt idx="4">
                  <c:v>MAY 2005 </c:v>
                </c:pt>
                <c:pt idx="5">
                  <c:v>JUN 2005 </c:v>
                </c:pt>
                <c:pt idx="6">
                  <c:v>JUL 2005 </c:v>
                </c:pt>
                <c:pt idx="7">
                  <c:v>AUG 2005 </c:v>
                </c:pt>
                <c:pt idx="8">
                  <c:v>SEP 2005 </c:v>
                </c:pt>
                <c:pt idx="9">
                  <c:v>OCT 2005 </c:v>
                </c:pt>
                <c:pt idx="10">
                  <c:v>NOV 2005 </c:v>
                </c:pt>
                <c:pt idx="11">
                  <c:v>DEC 2005 </c:v>
                </c:pt>
                <c:pt idx="12">
                  <c:v>JAN 2006 </c:v>
                </c:pt>
                <c:pt idx="13">
                  <c:v>FEB 2006 </c:v>
                </c:pt>
                <c:pt idx="14">
                  <c:v>MAR 2006 </c:v>
                </c:pt>
                <c:pt idx="15">
                  <c:v>APR 2006 </c:v>
                </c:pt>
                <c:pt idx="16">
                  <c:v>MAY 2006 </c:v>
                </c:pt>
                <c:pt idx="17">
                  <c:v>JUN 2006 </c:v>
                </c:pt>
                <c:pt idx="18">
                  <c:v>JUL 2006 </c:v>
                </c:pt>
                <c:pt idx="19">
                  <c:v>AUG 2006 </c:v>
                </c:pt>
                <c:pt idx="20">
                  <c:v>SEP 2006 </c:v>
                </c:pt>
                <c:pt idx="21">
                  <c:v>OCT 2006 </c:v>
                </c:pt>
                <c:pt idx="22">
                  <c:v>NOV 2006 </c:v>
                </c:pt>
                <c:pt idx="23">
                  <c:v>DEC 2006 </c:v>
                </c:pt>
                <c:pt idx="24">
                  <c:v>JAN 2007 </c:v>
                </c:pt>
                <c:pt idx="25">
                  <c:v>FEB 2007 </c:v>
                </c:pt>
                <c:pt idx="26">
                  <c:v>MAR 2007 </c:v>
                </c:pt>
                <c:pt idx="27">
                  <c:v>APR 2007 </c:v>
                </c:pt>
                <c:pt idx="28">
                  <c:v>MAY 2007 </c:v>
                </c:pt>
                <c:pt idx="29">
                  <c:v>JUN 2007 </c:v>
                </c:pt>
                <c:pt idx="30">
                  <c:v>JUL 2007 </c:v>
                </c:pt>
                <c:pt idx="31">
                  <c:v>AUG 2007 </c:v>
                </c:pt>
                <c:pt idx="32">
                  <c:v>SEP 2007 </c:v>
                </c:pt>
                <c:pt idx="33">
                  <c:v>OCT 2007 </c:v>
                </c:pt>
                <c:pt idx="34">
                  <c:v>NOV 2007 </c:v>
                </c:pt>
                <c:pt idx="35">
                  <c:v>DEC 2007 </c:v>
                </c:pt>
                <c:pt idx="36">
                  <c:v>JAN 2008 </c:v>
                </c:pt>
                <c:pt idx="37">
                  <c:v>FEB 2008 </c:v>
                </c:pt>
                <c:pt idx="38">
                  <c:v>MAR 2008 </c:v>
                </c:pt>
                <c:pt idx="39">
                  <c:v>APR 2008 </c:v>
                </c:pt>
                <c:pt idx="40">
                  <c:v>MAY 2008 </c:v>
                </c:pt>
                <c:pt idx="41">
                  <c:v>JUN 2008 </c:v>
                </c:pt>
                <c:pt idx="42">
                  <c:v>JUL 2008 </c:v>
                </c:pt>
                <c:pt idx="43">
                  <c:v>AUG 2008 </c:v>
                </c:pt>
                <c:pt idx="44">
                  <c:v>SEP 2008 </c:v>
                </c:pt>
                <c:pt idx="45">
                  <c:v>OCT 2008 </c:v>
                </c:pt>
                <c:pt idx="46">
                  <c:v>NOV 2008 </c:v>
                </c:pt>
                <c:pt idx="47">
                  <c:v>DEC 2008 </c:v>
                </c:pt>
                <c:pt idx="48">
                  <c:v>JAN 2009 </c:v>
                </c:pt>
                <c:pt idx="49">
                  <c:v>FEB 2009 </c:v>
                </c:pt>
                <c:pt idx="50">
                  <c:v>MAR 2009 </c:v>
                </c:pt>
                <c:pt idx="51">
                  <c:v>APR 2009 </c:v>
                </c:pt>
                <c:pt idx="52">
                  <c:v>MAY 2009 </c:v>
                </c:pt>
                <c:pt idx="53">
                  <c:v>JUN 2009 </c:v>
                </c:pt>
                <c:pt idx="54">
                  <c:v>JUL 2009 </c:v>
                </c:pt>
                <c:pt idx="55">
                  <c:v>AUG 2009 </c:v>
                </c:pt>
                <c:pt idx="56">
                  <c:v>SEP 2009 </c:v>
                </c:pt>
                <c:pt idx="57">
                  <c:v>OCT 2009 </c:v>
                </c:pt>
                <c:pt idx="58">
                  <c:v>NOV 2009 </c:v>
                </c:pt>
                <c:pt idx="59">
                  <c:v>DEC 2009 </c:v>
                </c:pt>
                <c:pt idx="60">
                  <c:v>JAN 2010 p</c:v>
                </c:pt>
                <c:pt idx="61">
                  <c:v>FEB 2010 p</c:v>
                </c:pt>
                <c:pt idx="62">
                  <c:v>MAR 2010 p</c:v>
                </c:pt>
                <c:pt idx="63">
                  <c:v>APR 2010 p</c:v>
                </c:pt>
                <c:pt idx="64">
                  <c:v>MAY 2010 p</c:v>
                </c:pt>
                <c:pt idx="65">
                  <c:v>JUN 2010 p</c:v>
                </c:pt>
                <c:pt idx="66">
                  <c:v>JUL 2010 p</c:v>
                </c:pt>
              </c:strCache>
            </c:strRef>
          </c:cat>
          <c:val>
            <c:numRef>
              <c:f>Sheet1!$B$13:$BP$13</c:f>
              <c:numCache>
                <c:formatCode>#,##0.00_);\(#,##0.00\)</c:formatCode>
                <c:ptCount val="67"/>
                <c:pt idx="0">
                  <c:v>80.13</c:v>
                </c:pt>
                <c:pt idx="1">
                  <c:v>74.63</c:v>
                </c:pt>
                <c:pt idx="2">
                  <c:v>79.400000000000006</c:v>
                </c:pt>
                <c:pt idx="3">
                  <c:v>62.98</c:v>
                </c:pt>
                <c:pt idx="4">
                  <c:v>68.19</c:v>
                </c:pt>
                <c:pt idx="5">
                  <c:v>68.61</c:v>
                </c:pt>
                <c:pt idx="6">
                  <c:v>66.489999999999995</c:v>
                </c:pt>
                <c:pt idx="7">
                  <c:v>67.440000000000026</c:v>
                </c:pt>
                <c:pt idx="8">
                  <c:v>70.33</c:v>
                </c:pt>
                <c:pt idx="9">
                  <c:v>71.77</c:v>
                </c:pt>
                <c:pt idx="10">
                  <c:v>69.739999999999995</c:v>
                </c:pt>
                <c:pt idx="11">
                  <c:v>70.430000000000007</c:v>
                </c:pt>
                <c:pt idx="12">
                  <c:v>79.22</c:v>
                </c:pt>
                <c:pt idx="13">
                  <c:v>80.63</c:v>
                </c:pt>
                <c:pt idx="14">
                  <c:v>81.819999999999993</c:v>
                </c:pt>
                <c:pt idx="15">
                  <c:v>64.290000000000006</c:v>
                </c:pt>
                <c:pt idx="16">
                  <c:v>71.290000000000006</c:v>
                </c:pt>
                <c:pt idx="17">
                  <c:v>71.040000000000006</c:v>
                </c:pt>
                <c:pt idx="18">
                  <c:v>67.53</c:v>
                </c:pt>
                <c:pt idx="19">
                  <c:v>71.040000000000006</c:v>
                </c:pt>
                <c:pt idx="20">
                  <c:v>67.410000000000025</c:v>
                </c:pt>
                <c:pt idx="21">
                  <c:v>66.08</c:v>
                </c:pt>
                <c:pt idx="22">
                  <c:v>67.55</c:v>
                </c:pt>
                <c:pt idx="23">
                  <c:v>71.400000000000006</c:v>
                </c:pt>
                <c:pt idx="24">
                  <c:v>78.540000000000006</c:v>
                </c:pt>
                <c:pt idx="25">
                  <c:v>76.540000000000006</c:v>
                </c:pt>
                <c:pt idx="26">
                  <c:v>78.040000000000006</c:v>
                </c:pt>
                <c:pt idx="27">
                  <c:v>60.05</c:v>
                </c:pt>
                <c:pt idx="28">
                  <c:v>67.8</c:v>
                </c:pt>
                <c:pt idx="29">
                  <c:v>65.05</c:v>
                </c:pt>
                <c:pt idx="30">
                  <c:v>65.169999999999987</c:v>
                </c:pt>
                <c:pt idx="31">
                  <c:v>65.400000000000006</c:v>
                </c:pt>
                <c:pt idx="32">
                  <c:v>66.25</c:v>
                </c:pt>
                <c:pt idx="33">
                  <c:v>68.3</c:v>
                </c:pt>
                <c:pt idx="34">
                  <c:v>68.349999999999994</c:v>
                </c:pt>
                <c:pt idx="35">
                  <c:v>71.72</c:v>
                </c:pt>
                <c:pt idx="36">
                  <c:v>79.649999999999991</c:v>
                </c:pt>
                <c:pt idx="37">
                  <c:v>78.02</c:v>
                </c:pt>
                <c:pt idx="38">
                  <c:v>82.38</c:v>
                </c:pt>
                <c:pt idx="39">
                  <c:v>60.1</c:v>
                </c:pt>
                <c:pt idx="40">
                  <c:v>64.36</c:v>
                </c:pt>
                <c:pt idx="41">
                  <c:v>65.19</c:v>
                </c:pt>
                <c:pt idx="42">
                  <c:v>64.52</c:v>
                </c:pt>
                <c:pt idx="43">
                  <c:v>59.55</c:v>
                </c:pt>
                <c:pt idx="44">
                  <c:v>60.98</c:v>
                </c:pt>
                <c:pt idx="45">
                  <c:v>57.93</c:v>
                </c:pt>
                <c:pt idx="46">
                  <c:v>52.09</c:v>
                </c:pt>
                <c:pt idx="47">
                  <c:v>52.33</c:v>
                </c:pt>
                <c:pt idx="48">
                  <c:v>63.5</c:v>
                </c:pt>
                <c:pt idx="49">
                  <c:v>60.04</c:v>
                </c:pt>
                <c:pt idx="50">
                  <c:v>55.7</c:v>
                </c:pt>
                <c:pt idx="51">
                  <c:v>42.9</c:v>
                </c:pt>
                <c:pt idx="52">
                  <c:v>50.82</c:v>
                </c:pt>
                <c:pt idx="53">
                  <c:v>51.56</c:v>
                </c:pt>
                <c:pt idx="54">
                  <c:v>52.97</c:v>
                </c:pt>
                <c:pt idx="55">
                  <c:v>53.55</c:v>
                </c:pt>
                <c:pt idx="56">
                  <c:v>56.46</c:v>
                </c:pt>
                <c:pt idx="57">
                  <c:v>60.160000000000011</c:v>
                </c:pt>
                <c:pt idx="58">
                  <c:v>61.660000000000011</c:v>
                </c:pt>
                <c:pt idx="59">
                  <c:v>70.73</c:v>
                </c:pt>
                <c:pt idx="60">
                  <c:v>72.61999999999999</c:v>
                </c:pt>
                <c:pt idx="61">
                  <c:v>73.42</c:v>
                </c:pt>
                <c:pt idx="62">
                  <c:v>77.33</c:v>
                </c:pt>
                <c:pt idx="63">
                  <c:v>57.42</c:v>
                </c:pt>
                <c:pt idx="64">
                  <c:v>64.05</c:v>
                </c:pt>
                <c:pt idx="65">
                  <c:v>63.160000000000011</c:v>
                </c:pt>
                <c:pt idx="66">
                  <c:v>64.97</c:v>
                </c:pt>
              </c:numCache>
            </c:numRef>
          </c:val>
        </c:ser>
        <c:ser>
          <c:idx val="2"/>
          <c:order val="2"/>
          <c:tx>
            <c:strRef>
              <c:f>Sheet1!$A$14</c:f>
              <c:strCache>
                <c:ptCount val="1"/>
                <c:pt idx="0">
                  <c:v>Export more than 60% of total production</c:v>
                </c:pt>
              </c:strCache>
            </c:strRef>
          </c:tx>
          <c:spPr>
            <a:ln cmpd="sng">
              <a:solidFill>
                <a:srgbClr val="FF0000"/>
              </a:solidFill>
            </a:ln>
          </c:spPr>
          <c:marker>
            <c:symbol val="none"/>
          </c:marker>
          <c:cat>
            <c:strRef>
              <c:f>Sheet1!$B$11:$BP$11</c:f>
              <c:strCache>
                <c:ptCount val="67"/>
                <c:pt idx="0">
                  <c:v>JAN 2005 </c:v>
                </c:pt>
                <c:pt idx="1">
                  <c:v>FEB 2005 </c:v>
                </c:pt>
                <c:pt idx="2">
                  <c:v>MAR 2005 </c:v>
                </c:pt>
                <c:pt idx="3">
                  <c:v>APR 2005 </c:v>
                </c:pt>
                <c:pt idx="4">
                  <c:v>MAY 2005 </c:v>
                </c:pt>
                <c:pt idx="5">
                  <c:v>JUN 2005 </c:v>
                </c:pt>
                <c:pt idx="6">
                  <c:v>JUL 2005 </c:v>
                </c:pt>
                <c:pt idx="7">
                  <c:v>AUG 2005 </c:v>
                </c:pt>
                <c:pt idx="8">
                  <c:v>SEP 2005 </c:v>
                </c:pt>
                <c:pt idx="9">
                  <c:v>OCT 2005 </c:v>
                </c:pt>
                <c:pt idx="10">
                  <c:v>NOV 2005 </c:v>
                </c:pt>
                <c:pt idx="11">
                  <c:v>DEC 2005 </c:v>
                </c:pt>
                <c:pt idx="12">
                  <c:v>JAN 2006 </c:v>
                </c:pt>
                <c:pt idx="13">
                  <c:v>FEB 2006 </c:v>
                </c:pt>
                <c:pt idx="14">
                  <c:v>MAR 2006 </c:v>
                </c:pt>
                <c:pt idx="15">
                  <c:v>APR 2006 </c:v>
                </c:pt>
                <c:pt idx="16">
                  <c:v>MAY 2006 </c:v>
                </c:pt>
                <c:pt idx="17">
                  <c:v>JUN 2006 </c:v>
                </c:pt>
                <c:pt idx="18">
                  <c:v>JUL 2006 </c:v>
                </c:pt>
                <c:pt idx="19">
                  <c:v>AUG 2006 </c:v>
                </c:pt>
                <c:pt idx="20">
                  <c:v>SEP 2006 </c:v>
                </c:pt>
                <c:pt idx="21">
                  <c:v>OCT 2006 </c:v>
                </c:pt>
                <c:pt idx="22">
                  <c:v>NOV 2006 </c:v>
                </c:pt>
                <c:pt idx="23">
                  <c:v>DEC 2006 </c:v>
                </c:pt>
                <c:pt idx="24">
                  <c:v>JAN 2007 </c:v>
                </c:pt>
                <c:pt idx="25">
                  <c:v>FEB 2007 </c:v>
                </c:pt>
                <c:pt idx="26">
                  <c:v>MAR 2007 </c:v>
                </c:pt>
                <c:pt idx="27">
                  <c:v>APR 2007 </c:v>
                </c:pt>
                <c:pt idx="28">
                  <c:v>MAY 2007 </c:v>
                </c:pt>
                <c:pt idx="29">
                  <c:v>JUN 2007 </c:v>
                </c:pt>
                <c:pt idx="30">
                  <c:v>JUL 2007 </c:v>
                </c:pt>
                <c:pt idx="31">
                  <c:v>AUG 2007 </c:v>
                </c:pt>
                <c:pt idx="32">
                  <c:v>SEP 2007 </c:v>
                </c:pt>
                <c:pt idx="33">
                  <c:v>OCT 2007 </c:v>
                </c:pt>
                <c:pt idx="34">
                  <c:v>NOV 2007 </c:v>
                </c:pt>
                <c:pt idx="35">
                  <c:v>DEC 2007 </c:v>
                </c:pt>
                <c:pt idx="36">
                  <c:v>JAN 2008 </c:v>
                </c:pt>
                <c:pt idx="37">
                  <c:v>FEB 2008 </c:v>
                </c:pt>
                <c:pt idx="38">
                  <c:v>MAR 2008 </c:v>
                </c:pt>
                <c:pt idx="39">
                  <c:v>APR 2008 </c:v>
                </c:pt>
                <c:pt idx="40">
                  <c:v>MAY 2008 </c:v>
                </c:pt>
                <c:pt idx="41">
                  <c:v>JUN 2008 </c:v>
                </c:pt>
                <c:pt idx="42">
                  <c:v>JUL 2008 </c:v>
                </c:pt>
                <c:pt idx="43">
                  <c:v>AUG 2008 </c:v>
                </c:pt>
                <c:pt idx="44">
                  <c:v>SEP 2008 </c:v>
                </c:pt>
                <c:pt idx="45">
                  <c:v>OCT 2008 </c:v>
                </c:pt>
                <c:pt idx="46">
                  <c:v>NOV 2008 </c:v>
                </c:pt>
                <c:pt idx="47">
                  <c:v>DEC 2008 </c:v>
                </c:pt>
                <c:pt idx="48">
                  <c:v>JAN 2009 </c:v>
                </c:pt>
                <c:pt idx="49">
                  <c:v>FEB 2009 </c:v>
                </c:pt>
                <c:pt idx="50">
                  <c:v>MAR 2009 </c:v>
                </c:pt>
                <c:pt idx="51">
                  <c:v>APR 2009 </c:v>
                </c:pt>
                <c:pt idx="52">
                  <c:v>MAY 2009 </c:v>
                </c:pt>
                <c:pt idx="53">
                  <c:v>JUN 2009 </c:v>
                </c:pt>
                <c:pt idx="54">
                  <c:v>JUL 2009 </c:v>
                </c:pt>
                <c:pt idx="55">
                  <c:v>AUG 2009 </c:v>
                </c:pt>
                <c:pt idx="56">
                  <c:v>SEP 2009 </c:v>
                </c:pt>
                <c:pt idx="57">
                  <c:v>OCT 2009 </c:v>
                </c:pt>
                <c:pt idx="58">
                  <c:v>NOV 2009 </c:v>
                </c:pt>
                <c:pt idx="59">
                  <c:v>DEC 2009 </c:v>
                </c:pt>
                <c:pt idx="60">
                  <c:v>JAN 2010 p</c:v>
                </c:pt>
                <c:pt idx="61">
                  <c:v>FEB 2010 p</c:v>
                </c:pt>
                <c:pt idx="62">
                  <c:v>MAR 2010 p</c:v>
                </c:pt>
                <c:pt idx="63">
                  <c:v>APR 2010 p</c:v>
                </c:pt>
                <c:pt idx="64">
                  <c:v>MAY 2010 p</c:v>
                </c:pt>
                <c:pt idx="65">
                  <c:v>JUN 2010 p</c:v>
                </c:pt>
                <c:pt idx="66">
                  <c:v>JUL 2010 p</c:v>
                </c:pt>
              </c:strCache>
            </c:strRef>
          </c:cat>
          <c:val>
            <c:numRef>
              <c:f>Sheet1!$B$14:$BP$14</c:f>
              <c:numCache>
                <c:formatCode>#,##0.00_);\(#,##0.00\)</c:formatCode>
                <c:ptCount val="67"/>
                <c:pt idx="0">
                  <c:v>62.42</c:v>
                </c:pt>
                <c:pt idx="1">
                  <c:v>59.14</c:v>
                </c:pt>
                <c:pt idx="2">
                  <c:v>71.819999999999993</c:v>
                </c:pt>
                <c:pt idx="3">
                  <c:v>64.66</c:v>
                </c:pt>
                <c:pt idx="4">
                  <c:v>70.239999999999995</c:v>
                </c:pt>
                <c:pt idx="5">
                  <c:v>71.53</c:v>
                </c:pt>
                <c:pt idx="6">
                  <c:v>69.290000000000006</c:v>
                </c:pt>
                <c:pt idx="7">
                  <c:v>66.900000000000006</c:v>
                </c:pt>
                <c:pt idx="8">
                  <c:v>74.540000000000006</c:v>
                </c:pt>
                <c:pt idx="9">
                  <c:v>69.430000000000007</c:v>
                </c:pt>
                <c:pt idx="10">
                  <c:v>67.599999999999994</c:v>
                </c:pt>
                <c:pt idx="11">
                  <c:v>68.760000000000005</c:v>
                </c:pt>
                <c:pt idx="12">
                  <c:v>64.97</c:v>
                </c:pt>
                <c:pt idx="13">
                  <c:v>64.81</c:v>
                </c:pt>
                <c:pt idx="14">
                  <c:v>75.11999999999999</c:v>
                </c:pt>
                <c:pt idx="15">
                  <c:v>63.93</c:v>
                </c:pt>
                <c:pt idx="16">
                  <c:v>72.77</c:v>
                </c:pt>
                <c:pt idx="17">
                  <c:v>70.08</c:v>
                </c:pt>
                <c:pt idx="18">
                  <c:v>67.169999999999987</c:v>
                </c:pt>
                <c:pt idx="19">
                  <c:v>68.66</c:v>
                </c:pt>
                <c:pt idx="20">
                  <c:v>70.179999999999978</c:v>
                </c:pt>
                <c:pt idx="21">
                  <c:v>70.28</c:v>
                </c:pt>
                <c:pt idx="22">
                  <c:v>68.22</c:v>
                </c:pt>
                <c:pt idx="23">
                  <c:v>66.45</c:v>
                </c:pt>
                <c:pt idx="24">
                  <c:v>65.8</c:v>
                </c:pt>
                <c:pt idx="25">
                  <c:v>66.36</c:v>
                </c:pt>
                <c:pt idx="26">
                  <c:v>73.7</c:v>
                </c:pt>
                <c:pt idx="27">
                  <c:v>66.52</c:v>
                </c:pt>
                <c:pt idx="28">
                  <c:v>74.86</c:v>
                </c:pt>
                <c:pt idx="29">
                  <c:v>75.3</c:v>
                </c:pt>
                <c:pt idx="30">
                  <c:v>66.819999999999993</c:v>
                </c:pt>
                <c:pt idx="31">
                  <c:v>68.63</c:v>
                </c:pt>
                <c:pt idx="32">
                  <c:v>68.58</c:v>
                </c:pt>
                <c:pt idx="33">
                  <c:v>70.78</c:v>
                </c:pt>
                <c:pt idx="34">
                  <c:v>70.849999999999994</c:v>
                </c:pt>
                <c:pt idx="35">
                  <c:v>71</c:v>
                </c:pt>
                <c:pt idx="36">
                  <c:v>65.25</c:v>
                </c:pt>
                <c:pt idx="37">
                  <c:v>60.790000000000013</c:v>
                </c:pt>
                <c:pt idx="38">
                  <c:v>64.92</c:v>
                </c:pt>
                <c:pt idx="39">
                  <c:v>57.46</c:v>
                </c:pt>
                <c:pt idx="40">
                  <c:v>63.41</c:v>
                </c:pt>
                <c:pt idx="41">
                  <c:v>64.89</c:v>
                </c:pt>
                <c:pt idx="42">
                  <c:v>60.879999999999995</c:v>
                </c:pt>
                <c:pt idx="43">
                  <c:v>62.260000000000012</c:v>
                </c:pt>
                <c:pt idx="44">
                  <c:v>63.839999999999996</c:v>
                </c:pt>
                <c:pt idx="45">
                  <c:v>61.27</c:v>
                </c:pt>
                <c:pt idx="46">
                  <c:v>52.75</c:v>
                </c:pt>
                <c:pt idx="47">
                  <c:v>43.32</c:v>
                </c:pt>
                <c:pt idx="48">
                  <c:v>41.78</c:v>
                </c:pt>
                <c:pt idx="49">
                  <c:v>42.47</c:v>
                </c:pt>
                <c:pt idx="50">
                  <c:v>50.24</c:v>
                </c:pt>
                <c:pt idx="51">
                  <c:v>48.230000000000011</c:v>
                </c:pt>
                <c:pt idx="52">
                  <c:v>55.06</c:v>
                </c:pt>
                <c:pt idx="53">
                  <c:v>58.27</c:v>
                </c:pt>
                <c:pt idx="54">
                  <c:v>56.949999999999996</c:v>
                </c:pt>
                <c:pt idx="55">
                  <c:v>56.41</c:v>
                </c:pt>
                <c:pt idx="56">
                  <c:v>63.730000000000011</c:v>
                </c:pt>
                <c:pt idx="57">
                  <c:v>62.39</c:v>
                </c:pt>
                <c:pt idx="58">
                  <c:v>59.17</c:v>
                </c:pt>
                <c:pt idx="59">
                  <c:v>64.010000000000005</c:v>
                </c:pt>
                <c:pt idx="60">
                  <c:v>57.77</c:v>
                </c:pt>
                <c:pt idx="61">
                  <c:v>59.620000000000012</c:v>
                </c:pt>
                <c:pt idx="62">
                  <c:v>68.959999999999994</c:v>
                </c:pt>
                <c:pt idx="63">
                  <c:v>58.68</c:v>
                </c:pt>
                <c:pt idx="64">
                  <c:v>62.03</c:v>
                </c:pt>
                <c:pt idx="65">
                  <c:v>63.63</c:v>
                </c:pt>
                <c:pt idx="66">
                  <c:v>60.290000000000013</c:v>
                </c:pt>
              </c:numCache>
            </c:numRef>
          </c:val>
        </c:ser>
        <c:marker val="1"/>
        <c:axId val="54251904"/>
        <c:axId val="54253440"/>
      </c:lineChart>
      <c:catAx>
        <c:axId val="54251904"/>
        <c:scaling>
          <c:orientation val="minMax"/>
        </c:scaling>
        <c:axPos val="b"/>
        <c:majorTickMark val="none"/>
        <c:tickLblPos val="nextTo"/>
        <c:txPr>
          <a:bodyPr/>
          <a:lstStyle/>
          <a:p>
            <a:pPr>
              <a:defRPr lang="th-TH" sz="1400"/>
            </a:pPr>
            <a:endParaRPr lang="en-US"/>
          </a:p>
        </c:txPr>
        <c:crossAx val="54253440"/>
        <c:crosses val="autoZero"/>
        <c:auto val="1"/>
        <c:lblAlgn val="ctr"/>
        <c:lblOffset val="100"/>
      </c:catAx>
      <c:valAx>
        <c:axId val="54253440"/>
        <c:scaling>
          <c:orientation val="minMax"/>
          <c:min val="40"/>
        </c:scaling>
        <c:axPos val="l"/>
        <c:majorGridlines/>
        <c:title>
          <c:tx>
            <c:rich>
              <a:bodyPr/>
              <a:lstStyle/>
              <a:p>
                <a:pPr>
                  <a:defRPr lang="th-TH" sz="1600"/>
                </a:pPr>
                <a:r>
                  <a:rPr lang="en-US" sz="1600"/>
                  <a:t>Capacity utilization rate</a:t>
                </a:r>
              </a:p>
            </c:rich>
          </c:tx>
          <c:layout/>
        </c:title>
        <c:numFmt formatCode="#,##0" sourceLinked="0"/>
        <c:majorTickMark val="none"/>
        <c:tickLblPos val="nextTo"/>
        <c:txPr>
          <a:bodyPr/>
          <a:lstStyle/>
          <a:p>
            <a:pPr>
              <a:defRPr lang="th-TH"/>
            </a:pPr>
            <a:endParaRPr lang="en-US"/>
          </a:p>
        </c:txPr>
        <c:crossAx val="54251904"/>
        <c:crosses val="autoZero"/>
        <c:crossBetween val="between"/>
      </c:valAx>
    </c:plotArea>
    <c:legend>
      <c:legendPos val="r"/>
      <c:layout/>
      <c:txPr>
        <a:bodyPr/>
        <a:lstStyle/>
        <a:p>
          <a:pPr>
            <a:defRPr lang="th-TH" sz="1600"/>
          </a:pPr>
          <a:endParaRPr lang="en-US"/>
        </a:p>
      </c:txPr>
    </c:legend>
    <c:plotVisOnly val="1"/>
    <c:dispBlanksAs val="gap"/>
  </c:chart>
  <c:spPr>
    <a:ln>
      <a:noFill/>
    </a:ln>
  </c:sp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lang="th-TH" sz="2800"/>
            </a:pPr>
            <a:r>
              <a:rPr lang="en-US" sz="2800" dirty="0" smtClean="0"/>
              <a:t>Market exports</a:t>
            </a:r>
            <a:r>
              <a:rPr lang="en-US" sz="2800" baseline="0" dirty="0" smtClean="0"/>
              <a:t> shares: </a:t>
            </a:r>
            <a:r>
              <a:rPr lang="en-US" sz="2800" dirty="0" smtClean="0"/>
              <a:t> </a:t>
            </a:r>
            <a:r>
              <a:rPr lang="en-US" sz="2800" dirty="0"/>
              <a:t>1995 </a:t>
            </a:r>
          </a:p>
        </c:rich>
      </c:tx>
    </c:title>
    <c:plotArea>
      <c:layout/>
      <c:pieChart>
        <c:varyColors val="1"/>
        <c:ser>
          <c:idx val="0"/>
          <c:order val="0"/>
          <c:explosion val="25"/>
          <c:dLbls>
            <c:txPr>
              <a:bodyPr/>
              <a:lstStyle/>
              <a:p>
                <a:pPr>
                  <a:defRPr lang="th-TH" sz="2000" b="1"/>
                </a:pPr>
                <a:endParaRPr lang="en-US"/>
              </a:p>
            </c:txPr>
            <c:showCatName val="1"/>
            <c:showPercent val="1"/>
          </c:dLbls>
          <c:cat>
            <c:strRef>
              <c:f>Sheet1!$A$2:$A$8</c:f>
              <c:strCache>
                <c:ptCount val="7"/>
                <c:pt idx="0">
                  <c:v>  Japan</c:v>
                </c:pt>
                <c:pt idx="1">
                  <c:v>    USA</c:v>
                </c:pt>
                <c:pt idx="2">
                  <c:v>  EU (27)</c:v>
                </c:pt>
                <c:pt idx="3">
                  <c:v>  ASEAN</c:v>
                </c:pt>
                <c:pt idx="4">
                  <c:v>  China</c:v>
                </c:pt>
                <c:pt idx="5">
                  <c:v>  Hong Kong</c:v>
                </c:pt>
                <c:pt idx="6">
                  <c:v>Others</c:v>
                </c:pt>
              </c:strCache>
            </c:strRef>
          </c:cat>
          <c:val>
            <c:numRef>
              <c:f>Sheet1!$B$2:$B$8</c:f>
              <c:numCache>
                <c:formatCode>#,##0.00_);\(#,##0.00\)</c:formatCode>
                <c:ptCount val="7"/>
                <c:pt idx="0">
                  <c:v>9524.7400000000089</c:v>
                </c:pt>
                <c:pt idx="1">
                  <c:v>10113.15</c:v>
                </c:pt>
                <c:pt idx="2">
                  <c:v>9363.94</c:v>
                </c:pt>
                <c:pt idx="3">
                  <c:v>12325.25</c:v>
                </c:pt>
                <c:pt idx="4">
                  <c:v>1649.32</c:v>
                </c:pt>
                <c:pt idx="5">
                  <c:v>2935.7599999999998</c:v>
                </c:pt>
                <c:pt idx="6">
                  <c:v>10813.14000000001</c:v>
                </c:pt>
              </c:numCache>
            </c:numRef>
          </c:val>
        </c:ser>
        <c:dLbls>
          <c:showCatName val="1"/>
          <c:showPercent val="1"/>
        </c:dLbls>
        <c:firstSliceAng val="0"/>
      </c:pieChart>
    </c:plotArea>
    <c:plotVisOnly val="1"/>
    <c:dispBlanksAs val="zero"/>
  </c:chart>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lang="th-TH"/>
            </a:pPr>
            <a:r>
              <a:rPr lang="en-US" sz="2800" dirty="0" smtClean="0"/>
              <a:t> Export</a:t>
            </a:r>
            <a:r>
              <a:rPr lang="en-US" sz="2800" baseline="0" dirty="0" smtClean="0"/>
              <a:t> market diversification  </a:t>
            </a:r>
            <a:r>
              <a:rPr lang="en-US" sz="2800" baseline="0" dirty="0"/>
              <a:t>in </a:t>
            </a:r>
            <a:r>
              <a:rPr lang="en-US" sz="2800" dirty="0"/>
              <a:t>2009</a:t>
            </a:r>
          </a:p>
        </c:rich>
      </c:tx>
      <c:layout>
        <c:manualLayout>
          <c:xMode val="edge"/>
          <c:yMode val="edge"/>
          <c:x val="0.13035918064589774"/>
          <c:y val="2.5000000000000001E-2"/>
        </c:manualLayout>
      </c:layout>
    </c:title>
    <c:plotArea>
      <c:layout>
        <c:manualLayout>
          <c:layoutTarget val="inner"/>
          <c:xMode val="edge"/>
          <c:yMode val="edge"/>
          <c:x val="0.26125437445319255"/>
          <c:y val="6.7310440361621524E-2"/>
          <c:w val="0.54138035870516044"/>
          <c:h val="0.9023005978419345"/>
        </c:manualLayout>
      </c:layout>
      <c:doughnutChart>
        <c:varyColors val="1"/>
        <c:ser>
          <c:idx val="0"/>
          <c:order val="0"/>
          <c:tx>
            <c:strRef>
              <c:f>Sheet1!$P$32</c:f>
              <c:strCache>
                <c:ptCount val="1"/>
                <c:pt idx="0">
                  <c:v>2009</c:v>
                </c:pt>
              </c:strCache>
            </c:strRef>
          </c:tx>
          <c:explosion val="25"/>
          <c:dLbls>
            <c:txPr>
              <a:bodyPr/>
              <a:lstStyle/>
              <a:p>
                <a:pPr>
                  <a:defRPr lang="th-TH" sz="2000" b="1"/>
                </a:pPr>
                <a:endParaRPr lang="en-US"/>
              </a:p>
            </c:txPr>
            <c:showCatName val="1"/>
            <c:showPercent val="1"/>
          </c:dLbls>
          <c:cat>
            <c:strRef>
              <c:f>Sheet1!$O$33:$O$39</c:f>
              <c:strCache>
                <c:ptCount val="7"/>
                <c:pt idx="0">
                  <c:v>  Japan</c:v>
                </c:pt>
                <c:pt idx="1">
                  <c:v>    USA</c:v>
                </c:pt>
                <c:pt idx="2">
                  <c:v>  EU (27)</c:v>
                </c:pt>
                <c:pt idx="3">
                  <c:v>  ASEAN</c:v>
                </c:pt>
                <c:pt idx="4">
                  <c:v>  China</c:v>
                </c:pt>
                <c:pt idx="5">
                  <c:v>  Hong Kong</c:v>
                </c:pt>
                <c:pt idx="6">
                  <c:v>Others</c:v>
                </c:pt>
              </c:strCache>
            </c:strRef>
          </c:cat>
          <c:val>
            <c:numRef>
              <c:f>Sheet1!$P$33:$P$39</c:f>
              <c:numCache>
                <c:formatCode>General</c:formatCode>
                <c:ptCount val="7"/>
                <c:pt idx="0">
                  <c:v>15723.29</c:v>
                </c:pt>
                <c:pt idx="1">
                  <c:v>16660.849999999955</c:v>
                </c:pt>
                <c:pt idx="2">
                  <c:v>18153.14</c:v>
                </c:pt>
                <c:pt idx="3">
                  <c:v>32488.95</c:v>
                </c:pt>
                <c:pt idx="4">
                  <c:v>16119</c:v>
                </c:pt>
                <c:pt idx="5">
                  <c:v>9483.719999999983</c:v>
                </c:pt>
                <c:pt idx="6">
                  <c:v>43793.29</c:v>
                </c:pt>
              </c:numCache>
            </c:numRef>
          </c:val>
        </c:ser>
        <c:dLbls>
          <c:showCatName val="1"/>
          <c:showPercent val="1"/>
        </c:dLbls>
        <c:firstSliceAng val="0"/>
        <c:holeSize val="50"/>
      </c:doughnutChart>
    </c:plotArea>
    <c:plotVisOnly val="1"/>
    <c:dispBlanksAs val="zero"/>
  </c:chart>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2800"/>
            </a:pPr>
            <a:r>
              <a:rPr lang="en-US" sz="2800"/>
              <a:t>Changing Export Destinations</a:t>
            </a:r>
          </a:p>
        </c:rich>
      </c:tx>
    </c:title>
    <c:plotArea>
      <c:layout/>
      <c:lineChart>
        <c:grouping val="standard"/>
        <c:ser>
          <c:idx val="0"/>
          <c:order val="0"/>
          <c:tx>
            <c:strRef>
              <c:f>Sheet1!$A$4</c:f>
              <c:strCache>
                <c:ptCount val="1"/>
                <c:pt idx="0">
                  <c:v> Japan</c:v>
                </c:pt>
              </c:strCache>
            </c:strRef>
          </c:tx>
          <c:cat>
            <c:strRef>
              <c:f>Sheet1!$B$3:$S$3</c:f>
              <c:strCache>
                <c:ptCount val="18"/>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Sheet1!$B$4:$S$4</c:f>
              <c:numCache>
                <c:formatCode>#,##0.00_);\(#,##0.00\)</c:formatCode>
                <c:ptCount val="18"/>
                <c:pt idx="0">
                  <c:v>236099.41</c:v>
                </c:pt>
                <c:pt idx="1">
                  <c:v>237523.9</c:v>
                </c:pt>
                <c:pt idx="2">
                  <c:v>270765.87</c:v>
                </c:pt>
                <c:pt idx="3">
                  <c:v>308416.31</c:v>
                </c:pt>
                <c:pt idx="4">
                  <c:v>312842.62</c:v>
                </c:pt>
                <c:pt idx="5">
                  <c:v>408340.99000000011</c:v>
                </c:pt>
                <c:pt idx="6">
                  <c:v>439830.2</c:v>
                </c:pt>
                <c:pt idx="7">
                  <c:v>427023.43000000011</c:v>
                </c:pt>
                <c:pt idx="8">
                  <c:v>471956.25</c:v>
                </c:pt>
                <c:pt idx="9">
                  <c:v>541487.66</c:v>
                </c:pt>
                <c:pt idx="10">
                  <c:v>602899.87</c:v>
                </c:pt>
                <c:pt idx="11">
                  <c:v>623930.99</c:v>
                </c:pt>
                <c:pt idx="12">
                  <c:v>625037.13</c:v>
                </c:pt>
                <c:pt idx="13">
                  <c:v>661565.54</c:v>
                </c:pt>
                <c:pt idx="14">
                  <c:v>535880.3400000002</c:v>
                </c:pt>
                <c:pt idx="15">
                  <c:v>641910.14</c:v>
                </c:pt>
                <c:pt idx="16">
                  <c:v>719382.47</c:v>
                </c:pt>
                <c:pt idx="17">
                  <c:v>725478.95000000019</c:v>
                </c:pt>
              </c:numCache>
            </c:numRef>
          </c:val>
        </c:ser>
        <c:ser>
          <c:idx val="1"/>
          <c:order val="1"/>
          <c:tx>
            <c:strRef>
              <c:f>Sheet1!$A$5</c:f>
              <c:strCache>
                <c:ptCount val="1"/>
                <c:pt idx="0">
                  <c:v> United States</c:v>
                </c:pt>
              </c:strCache>
            </c:strRef>
          </c:tx>
          <c:cat>
            <c:strRef>
              <c:f>Sheet1!$B$3:$S$3</c:f>
              <c:strCache>
                <c:ptCount val="18"/>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Sheet1!$B$5:$S$5</c:f>
              <c:numCache>
                <c:formatCode>#,##0.00_);\(#,##0.00\)</c:formatCode>
                <c:ptCount val="18"/>
                <c:pt idx="0">
                  <c:v>250684.81999999998</c:v>
                </c:pt>
                <c:pt idx="1">
                  <c:v>253799.76</c:v>
                </c:pt>
                <c:pt idx="2">
                  <c:v>354551.66</c:v>
                </c:pt>
                <c:pt idx="3">
                  <c:v>500786.96</c:v>
                </c:pt>
                <c:pt idx="4">
                  <c:v>479361.08</c:v>
                </c:pt>
                <c:pt idx="5">
                  <c:v>591688.19999999949</c:v>
                </c:pt>
                <c:pt idx="6">
                  <c:v>584496.9600000002</c:v>
                </c:pt>
                <c:pt idx="7">
                  <c:v>579071.63</c:v>
                </c:pt>
                <c:pt idx="8">
                  <c:v>565094.87</c:v>
                </c:pt>
                <c:pt idx="9">
                  <c:v>622496.98</c:v>
                </c:pt>
                <c:pt idx="10">
                  <c:v>680321.9600000002</c:v>
                </c:pt>
                <c:pt idx="11">
                  <c:v>740695.7</c:v>
                </c:pt>
                <c:pt idx="12">
                  <c:v>669511.38</c:v>
                </c:pt>
                <c:pt idx="13">
                  <c:v>667746.81999999972</c:v>
                </c:pt>
                <c:pt idx="14">
                  <c:v>567698.9600000002</c:v>
                </c:pt>
                <c:pt idx="15">
                  <c:v>638820.06999999972</c:v>
                </c:pt>
                <c:pt idx="16">
                  <c:v>656591.56999999972</c:v>
                </c:pt>
                <c:pt idx="17">
                  <c:v>703918.36000000022</c:v>
                </c:pt>
              </c:numCache>
            </c:numRef>
          </c:val>
        </c:ser>
        <c:ser>
          <c:idx val="2"/>
          <c:order val="2"/>
          <c:tx>
            <c:strRef>
              <c:f>Sheet1!$A$6</c:f>
              <c:strCache>
                <c:ptCount val="1"/>
                <c:pt idx="0">
                  <c:v> EU (15)</c:v>
                </c:pt>
              </c:strCache>
            </c:strRef>
          </c:tx>
          <c:cat>
            <c:strRef>
              <c:f>Sheet1!$B$3:$S$3</c:f>
              <c:strCache>
                <c:ptCount val="18"/>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Sheet1!$B$6:$S$6</c:f>
              <c:numCache>
                <c:formatCode>#,##0.00_);\(#,##0.00\)</c:formatCode>
                <c:ptCount val="18"/>
                <c:pt idx="0">
                  <c:v>212203.44</c:v>
                </c:pt>
                <c:pt idx="1">
                  <c:v>225977.99</c:v>
                </c:pt>
                <c:pt idx="2">
                  <c:v>290391.78000000014</c:v>
                </c:pt>
                <c:pt idx="3">
                  <c:v>401178.03</c:v>
                </c:pt>
                <c:pt idx="4">
                  <c:v>371973.01</c:v>
                </c:pt>
                <c:pt idx="5">
                  <c:v>437127.27</c:v>
                </c:pt>
                <c:pt idx="6">
                  <c:v>466433.8</c:v>
                </c:pt>
                <c:pt idx="7">
                  <c:v>438370.09</c:v>
                </c:pt>
                <c:pt idx="8">
                  <c:v>488392.12</c:v>
                </c:pt>
                <c:pt idx="9">
                  <c:v>553964.64</c:v>
                </c:pt>
                <c:pt idx="10">
                  <c:v>570836.64</c:v>
                </c:pt>
                <c:pt idx="11">
                  <c:v>642162.99</c:v>
                </c:pt>
                <c:pt idx="12">
                  <c:v>684560.21</c:v>
                </c:pt>
                <c:pt idx="13">
                  <c:v>699936.16999999981</c:v>
                </c:pt>
                <c:pt idx="14">
                  <c:v>547461.68999999948</c:v>
                </c:pt>
                <c:pt idx="15">
                  <c:v>607673.26999999979</c:v>
                </c:pt>
                <c:pt idx="16">
                  <c:v>648732.64</c:v>
                </c:pt>
                <c:pt idx="17">
                  <c:v>604077.72</c:v>
                </c:pt>
              </c:numCache>
            </c:numRef>
          </c:val>
        </c:ser>
        <c:ser>
          <c:idx val="3"/>
          <c:order val="3"/>
          <c:tx>
            <c:strRef>
              <c:f>Sheet1!$A$7</c:f>
              <c:strCache>
                <c:ptCount val="1"/>
                <c:pt idx="0">
                  <c:v>ASEAN</c:v>
                </c:pt>
              </c:strCache>
            </c:strRef>
          </c:tx>
          <c:cat>
            <c:strRef>
              <c:f>Sheet1!$B$3:$S$3</c:f>
              <c:strCache>
                <c:ptCount val="18"/>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Sheet1!$B$7:$S$7</c:f>
              <c:numCache>
                <c:formatCode>#,##0.00_);\(#,##0.00\)</c:formatCode>
                <c:ptCount val="18"/>
                <c:pt idx="0">
                  <c:v>305660.12</c:v>
                </c:pt>
                <c:pt idx="1">
                  <c:v>305529.53000000014</c:v>
                </c:pt>
                <c:pt idx="2">
                  <c:v>390410.12</c:v>
                </c:pt>
                <c:pt idx="3">
                  <c:v>409056.87</c:v>
                </c:pt>
                <c:pt idx="4">
                  <c:v>411650.2900000001</c:v>
                </c:pt>
                <c:pt idx="5">
                  <c:v>537507.05000000005</c:v>
                </c:pt>
                <c:pt idx="6">
                  <c:v>557801.15</c:v>
                </c:pt>
                <c:pt idx="7">
                  <c:v>582130.27999999968</c:v>
                </c:pt>
                <c:pt idx="8">
                  <c:v>684943.21</c:v>
                </c:pt>
                <c:pt idx="9">
                  <c:v>852487.24</c:v>
                </c:pt>
                <c:pt idx="10">
                  <c:v>975867.9</c:v>
                </c:pt>
                <c:pt idx="11">
                  <c:v>1029179.98</c:v>
                </c:pt>
                <c:pt idx="12">
                  <c:v>1129092.27</c:v>
                </c:pt>
                <c:pt idx="13">
                  <c:v>1319391.23</c:v>
                </c:pt>
                <c:pt idx="14">
                  <c:v>1106492.51</c:v>
                </c:pt>
                <c:pt idx="15">
                  <c:v>1403105.43</c:v>
                </c:pt>
                <c:pt idx="16">
                  <c:v>1628801.33</c:v>
                </c:pt>
                <c:pt idx="17">
                  <c:v>1752212.76</c:v>
                </c:pt>
              </c:numCache>
            </c:numRef>
          </c:val>
        </c:ser>
        <c:ser>
          <c:idx val="4"/>
          <c:order val="4"/>
          <c:tx>
            <c:strRef>
              <c:f>Sheet1!$A$8</c:f>
              <c:strCache>
                <c:ptCount val="1"/>
                <c:pt idx="0">
                  <c:v> China</c:v>
                </c:pt>
              </c:strCache>
            </c:strRef>
          </c:tx>
          <c:cat>
            <c:strRef>
              <c:f>Sheet1!$B$3:$S$3</c:f>
              <c:strCache>
                <c:ptCount val="18"/>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Sheet1!$B$8:$S$8</c:f>
              <c:numCache>
                <c:formatCode>#,##0.00_);\(#,##0.00\)</c:formatCode>
                <c:ptCount val="18"/>
                <c:pt idx="0">
                  <c:v>40867.65</c:v>
                </c:pt>
                <c:pt idx="1">
                  <c:v>47369.950000000012</c:v>
                </c:pt>
                <c:pt idx="2">
                  <c:v>55495.840000000011</c:v>
                </c:pt>
                <c:pt idx="3">
                  <c:v>72853.170000000027</c:v>
                </c:pt>
                <c:pt idx="4">
                  <c:v>70569.789999999994</c:v>
                </c:pt>
                <c:pt idx="5">
                  <c:v>113282.53</c:v>
                </c:pt>
                <c:pt idx="6">
                  <c:v>127205.17000000003</c:v>
                </c:pt>
                <c:pt idx="7">
                  <c:v>152591.67000000001</c:v>
                </c:pt>
                <c:pt idx="8">
                  <c:v>236057.84</c:v>
                </c:pt>
                <c:pt idx="9">
                  <c:v>285685.9800000001</c:v>
                </c:pt>
                <c:pt idx="10">
                  <c:v>367405.13999999996</c:v>
                </c:pt>
                <c:pt idx="11">
                  <c:v>445978.11</c:v>
                </c:pt>
                <c:pt idx="12">
                  <c:v>511109.61</c:v>
                </c:pt>
                <c:pt idx="13">
                  <c:v>532319.04</c:v>
                </c:pt>
                <c:pt idx="14">
                  <c:v>548760.05000000005</c:v>
                </c:pt>
                <c:pt idx="15">
                  <c:v>678631.83000000019</c:v>
                </c:pt>
                <c:pt idx="16">
                  <c:v>791212.19</c:v>
                </c:pt>
                <c:pt idx="17">
                  <c:v>830783.4</c:v>
                </c:pt>
              </c:numCache>
            </c:numRef>
          </c:val>
        </c:ser>
        <c:ser>
          <c:idx val="5"/>
          <c:order val="5"/>
          <c:tx>
            <c:strRef>
              <c:f>Sheet1!$A$9</c:f>
              <c:strCache>
                <c:ptCount val="1"/>
                <c:pt idx="0">
                  <c:v>India</c:v>
                </c:pt>
              </c:strCache>
            </c:strRef>
          </c:tx>
          <c:cat>
            <c:strRef>
              <c:f>Sheet1!$B$3:$S$3</c:f>
              <c:strCache>
                <c:ptCount val="18"/>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Sheet1!$B$9:$S$9</c:f>
              <c:numCache>
                <c:formatCode>#,##0.00_);\(#,##0.00\)</c:formatCode>
                <c:ptCount val="18"/>
                <c:pt idx="0">
                  <c:v>7231.85</c:v>
                </c:pt>
                <c:pt idx="1">
                  <c:v>6147.6900000000014</c:v>
                </c:pt>
                <c:pt idx="2">
                  <c:v>9388.6299999999956</c:v>
                </c:pt>
                <c:pt idx="3">
                  <c:v>11663.53</c:v>
                </c:pt>
                <c:pt idx="4">
                  <c:v>14110.08</c:v>
                </c:pt>
                <c:pt idx="5">
                  <c:v>22446.14</c:v>
                </c:pt>
                <c:pt idx="6">
                  <c:v>21421.129999999994</c:v>
                </c:pt>
                <c:pt idx="7">
                  <c:v>17739.32</c:v>
                </c:pt>
                <c:pt idx="8">
                  <c:v>26510.17</c:v>
                </c:pt>
                <c:pt idx="9">
                  <c:v>36686.99</c:v>
                </c:pt>
                <c:pt idx="10">
                  <c:v>61121.56</c:v>
                </c:pt>
                <c:pt idx="11">
                  <c:v>68716.59</c:v>
                </c:pt>
                <c:pt idx="12">
                  <c:v>91727.48</c:v>
                </c:pt>
                <c:pt idx="13">
                  <c:v>110193.95</c:v>
                </c:pt>
                <c:pt idx="14">
                  <c:v>109863.06</c:v>
                </c:pt>
                <c:pt idx="15">
                  <c:v>139178.32999999993</c:v>
                </c:pt>
                <c:pt idx="16">
                  <c:v>156288.72</c:v>
                </c:pt>
                <c:pt idx="17">
                  <c:v>169136.66</c:v>
                </c:pt>
              </c:numCache>
            </c:numRef>
          </c:val>
        </c:ser>
        <c:ser>
          <c:idx val="6"/>
          <c:order val="6"/>
          <c:tx>
            <c:strRef>
              <c:f>Sheet1!$A$10</c:f>
              <c:strCache>
                <c:ptCount val="1"/>
                <c:pt idx="0">
                  <c:v>Korea, south</c:v>
                </c:pt>
              </c:strCache>
            </c:strRef>
          </c:tx>
          <c:cat>
            <c:strRef>
              <c:f>Sheet1!$B$3:$S$3</c:f>
              <c:strCache>
                <c:ptCount val="18"/>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Sheet1!$B$10:$S$10</c:f>
              <c:numCache>
                <c:formatCode>#,##0.00_);\(#,##0.00\)</c:formatCode>
                <c:ptCount val="18"/>
                <c:pt idx="0">
                  <c:v>19936.939999999991</c:v>
                </c:pt>
                <c:pt idx="1">
                  <c:v>25661.57</c:v>
                </c:pt>
                <c:pt idx="2">
                  <c:v>30807.56</c:v>
                </c:pt>
                <c:pt idx="3">
                  <c:v>25742.7</c:v>
                </c:pt>
                <c:pt idx="4">
                  <c:v>34496.76</c:v>
                </c:pt>
                <c:pt idx="5">
                  <c:v>50835.16</c:v>
                </c:pt>
                <c:pt idx="6">
                  <c:v>54601.32</c:v>
                </c:pt>
                <c:pt idx="7">
                  <c:v>60017.02</c:v>
                </c:pt>
                <c:pt idx="8">
                  <c:v>65816.100000000006</c:v>
                </c:pt>
                <c:pt idx="9">
                  <c:v>74527.399999999994</c:v>
                </c:pt>
                <c:pt idx="10">
                  <c:v>90580.07</c:v>
                </c:pt>
                <c:pt idx="11">
                  <c:v>101598.03</c:v>
                </c:pt>
                <c:pt idx="12">
                  <c:v>102827.53</c:v>
                </c:pt>
                <c:pt idx="13">
                  <c:v>121102.51</c:v>
                </c:pt>
                <c:pt idx="14">
                  <c:v>96110.38</c:v>
                </c:pt>
                <c:pt idx="15">
                  <c:v>114267.82</c:v>
                </c:pt>
                <c:pt idx="16">
                  <c:v>137929.44999999998</c:v>
                </c:pt>
                <c:pt idx="17">
                  <c:v>147634.65</c:v>
                </c:pt>
              </c:numCache>
            </c:numRef>
          </c:val>
        </c:ser>
        <c:ser>
          <c:idx val="7"/>
          <c:order val="7"/>
          <c:tx>
            <c:strRef>
              <c:f>Sheet1!$A$11</c:f>
              <c:strCache>
                <c:ptCount val="1"/>
                <c:pt idx="0">
                  <c:v>Taiwan</c:v>
                </c:pt>
              </c:strCache>
            </c:strRef>
          </c:tx>
          <c:cat>
            <c:strRef>
              <c:f>Sheet1!$B$3:$S$3</c:f>
              <c:strCache>
                <c:ptCount val="18"/>
                <c:pt idx="0">
                  <c:v>1995 </c:v>
                </c:pt>
                <c:pt idx="1">
                  <c:v>1996 </c:v>
                </c:pt>
                <c:pt idx="2">
                  <c:v>1997 </c:v>
                </c:pt>
                <c:pt idx="3">
                  <c:v>1998 </c:v>
                </c:pt>
                <c:pt idx="4">
                  <c:v>1999 </c:v>
                </c:pt>
                <c:pt idx="5">
                  <c:v>2000 </c:v>
                </c:pt>
                <c:pt idx="6">
                  <c:v>2001 </c:v>
                </c:pt>
                <c:pt idx="7">
                  <c:v>2002 </c:v>
                </c:pt>
                <c:pt idx="8">
                  <c:v>2003 </c:v>
                </c:pt>
                <c:pt idx="9">
                  <c:v>2004 </c:v>
                </c:pt>
                <c:pt idx="10">
                  <c:v>2005 </c:v>
                </c:pt>
                <c:pt idx="11">
                  <c:v>2006 </c:v>
                </c:pt>
                <c:pt idx="12">
                  <c:v>2007 </c:v>
                </c:pt>
                <c:pt idx="13">
                  <c:v>2008 </c:v>
                </c:pt>
                <c:pt idx="14">
                  <c:v>2009 </c:v>
                </c:pt>
                <c:pt idx="15">
                  <c:v>2010 </c:v>
                </c:pt>
                <c:pt idx="16">
                  <c:v>2011 </c:v>
                </c:pt>
                <c:pt idx="17">
                  <c:v>2012 </c:v>
                </c:pt>
              </c:strCache>
            </c:strRef>
          </c:cat>
          <c:val>
            <c:numRef>
              <c:f>Sheet1!$B$11:$S$11</c:f>
              <c:numCache>
                <c:formatCode>#,##0.00_);\(#,##0.00\)</c:formatCode>
                <c:ptCount val="18"/>
                <c:pt idx="0">
                  <c:v>33715.11</c:v>
                </c:pt>
                <c:pt idx="1">
                  <c:v>36023.5</c:v>
                </c:pt>
                <c:pt idx="2">
                  <c:v>49369.53</c:v>
                </c:pt>
                <c:pt idx="3">
                  <c:v>71367.600000000006</c:v>
                </c:pt>
                <c:pt idx="4">
                  <c:v>77346.75</c:v>
                </c:pt>
                <c:pt idx="5">
                  <c:v>96669.439999999988</c:v>
                </c:pt>
                <c:pt idx="6">
                  <c:v>85130.25</c:v>
                </c:pt>
                <c:pt idx="7">
                  <c:v>84598.39</c:v>
                </c:pt>
                <c:pt idx="8">
                  <c:v>107192.42</c:v>
                </c:pt>
                <c:pt idx="9">
                  <c:v>104538.77</c:v>
                </c:pt>
                <c:pt idx="10">
                  <c:v>108874.31</c:v>
                </c:pt>
                <c:pt idx="11">
                  <c:v>128113.98</c:v>
                </c:pt>
                <c:pt idx="12">
                  <c:v>115196.57</c:v>
                </c:pt>
                <c:pt idx="13">
                  <c:v>88798.64</c:v>
                </c:pt>
                <c:pt idx="14">
                  <c:v>76677.600000000006</c:v>
                </c:pt>
                <c:pt idx="15">
                  <c:v>101770.31</c:v>
                </c:pt>
                <c:pt idx="16">
                  <c:v>116373.38</c:v>
                </c:pt>
                <c:pt idx="17">
                  <c:v>105622.55</c:v>
                </c:pt>
              </c:numCache>
            </c:numRef>
          </c:val>
        </c:ser>
        <c:marker val="1"/>
        <c:axId val="54529024"/>
        <c:axId val="54534912"/>
      </c:lineChart>
      <c:catAx>
        <c:axId val="54529024"/>
        <c:scaling>
          <c:orientation val="minMax"/>
        </c:scaling>
        <c:axPos val="b"/>
        <c:majorTickMark val="none"/>
        <c:tickLblPos val="nextTo"/>
        <c:txPr>
          <a:bodyPr/>
          <a:lstStyle/>
          <a:p>
            <a:pPr>
              <a:defRPr sz="1400" b="1"/>
            </a:pPr>
            <a:endParaRPr lang="en-US"/>
          </a:p>
        </c:txPr>
        <c:crossAx val="54534912"/>
        <c:crosses val="autoZero"/>
        <c:auto val="1"/>
        <c:lblAlgn val="ctr"/>
        <c:lblOffset val="100"/>
      </c:catAx>
      <c:valAx>
        <c:axId val="54534912"/>
        <c:scaling>
          <c:orientation val="minMax"/>
        </c:scaling>
        <c:axPos val="l"/>
        <c:majorGridlines/>
        <c:title>
          <c:tx>
            <c:rich>
              <a:bodyPr/>
              <a:lstStyle/>
              <a:p>
                <a:pPr>
                  <a:defRPr/>
                </a:pPr>
                <a:r>
                  <a:rPr lang="en-US"/>
                  <a:t>million baht</a:t>
                </a:r>
              </a:p>
            </c:rich>
          </c:tx>
        </c:title>
        <c:numFmt formatCode="#,##0.00_);\(#,##0.00\)" sourceLinked="1"/>
        <c:majorTickMark val="none"/>
        <c:tickLblPos val="nextTo"/>
        <c:crossAx val="54529024"/>
        <c:crosses val="autoZero"/>
        <c:crossBetween val="between"/>
      </c:valAx>
    </c:plotArea>
    <c:legend>
      <c:legendPos val="r"/>
      <c:txPr>
        <a:bodyPr/>
        <a:lstStyle/>
        <a:p>
          <a:pPr>
            <a:defRPr sz="1600" b="1"/>
          </a:pPr>
          <a:endParaRPr lang="en-US"/>
        </a:p>
      </c:txPr>
    </c:legend>
    <c:plotVisOnly val="1"/>
    <c:dispBlanksAs val="gap"/>
  </c:chart>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endParaRPr lang="en-US"/>
          </a:p>
        </p:txBody>
      </p:sp>
      <p:sp>
        <p:nvSpPr>
          <p:cNvPr id="73731" name="Rectangle 3"/>
          <p:cNvSpPr>
            <a:spLocks noGrp="1" noChangeArrowheads="1"/>
          </p:cNvSpPr>
          <p:nvPr>
            <p:ph type="dt" sz="quarter"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endParaRPr lang="en-US"/>
          </a:p>
        </p:txBody>
      </p:sp>
      <p:sp>
        <p:nvSpPr>
          <p:cNvPr id="73732" name="Rectangle 4"/>
          <p:cNvSpPr>
            <a:spLocks noGrp="1" noChangeArrowheads="1"/>
          </p:cNvSpPr>
          <p:nvPr>
            <p:ph type="ftr" sz="quarter" idx="2"/>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endParaRPr lang="en-US"/>
          </a:p>
        </p:txBody>
      </p:sp>
      <p:sp>
        <p:nvSpPr>
          <p:cNvPr id="73733" name="Rectangle 5"/>
          <p:cNvSpPr>
            <a:spLocks noGrp="1" noChangeArrowheads="1"/>
          </p:cNvSpPr>
          <p:nvPr>
            <p:ph type="sldNum" sz="quarter" idx="3"/>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F101AE96-7F81-4FA5-AD04-5B77AF85E0E3}" type="slidenum">
              <a:rPr lang="en-US"/>
              <a:pPr/>
              <a:t>‹#›</a:t>
            </a:fld>
            <a:endParaRPr lang="en-US"/>
          </a:p>
        </p:txBody>
      </p:sp>
    </p:spTree>
    <p:extLst>
      <p:ext uri="{BB962C8B-B14F-4D97-AF65-F5344CB8AC3E}">
        <p14:creationId xmlns="" xmlns:p14="http://schemas.microsoft.com/office/powerpoint/2010/main" val="39743869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endParaRPr lang="en-US"/>
          </a:p>
        </p:txBody>
      </p:sp>
      <p:sp>
        <p:nvSpPr>
          <p:cNvPr id="26627" name="Rectangle 3"/>
          <p:cNvSpPr>
            <a:spLocks noGrp="1" noChangeArrowheads="1"/>
          </p:cNvSpPr>
          <p:nvPr>
            <p:ph type="dt"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endParaRPr lang="en-US"/>
          </a:p>
        </p:txBody>
      </p:sp>
      <p:sp>
        <p:nvSpPr>
          <p:cNvPr id="26628"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a:effectLst/>
        </p:spPr>
      </p:sp>
      <p:sp>
        <p:nvSpPr>
          <p:cNvPr id="26629" name="Rectangle 5"/>
          <p:cNvSpPr>
            <a:spLocks noGrp="1" noChangeArrowheads="1"/>
          </p:cNvSpPr>
          <p:nvPr>
            <p:ph type="body" sz="quarter" idx="3"/>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6630" name="Rectangle 6"/>
          <p:cNvSpPr>
            <a:spLocks noGrp="1" noChangeArrowheads="1"/>
          </p:cNvSpPr>
          <p:nvPr>
            <p:ph type="ftr" sz="quarter" idx="4"/>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endParaRPr lang="en-US"/>
          </a:p>
        </p:txBody>
      </p:sp>
      <p:sp>
        <p:nvSpPr>
          <p:cNvPr id="26631" name="Rectangle 7"/>
          <p:cNvSpPr>
            <a:spLocks noGrp="1" noChangeArrowheads="1"/>
          </p:cNvSpPr>
          <p:nvPr>
            <p:ph type="sldNum" sz="quarter" idx="5"/>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1340B083-E614-44E0-AA7E-F5F35E54AAD3}" type="slidenum">
              <a:rPr lang="en-US"/>
              <a:pPr/>
              <a:t>‹#›</a:t>
            </a:fld>
            <a:endParaRPr lang="en-US"/>
          </a:p>
        </p:txBody>
      </p:sp>
    </p:spTree>
    <p:extLst>
      <p:ext uri="{BB962C8B-B14F-4D97-AF65-F5344CB8AC3E}">
        <p14:creationId xmlns="" xmlns:p14="http://schemas.microsoft.com/office/powerpoint/2010/main" val="9913969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mn-ea"/>
        <a:cs typeface="Angsana New" pitchFamily="18" charset="-34"/>
      </a:defRPr>
    </a:lvl1pPr>
    <a:lvl2pPr marL="457200" algn="l" rtl="0" fontAlgn="base">
      <a:spcBef>
        <a:spcPct val="30000"/>
      </a:spcBef>
      <a:spcAft>
        <a:spcPct val="0"/>
      </a:spcAft>
      <a:defRPr sz="1200" kern="1200">
        <a:solidFill>
          <a:schemeClr val="tx1"/>
        </a:solidFill>
        <a:latin typeface="Arial" pitchFamily="34" charset="0"/>
        <a:ea typeface="+mn-ea"/>
        <a:cs typeface="Angsana New" pitchFamily="18" charset="-34"/>
      </a:defRPr>
    </a:lvl2pPr>
    <a:lvl3pPr marL="914400" algn="l" rtl="0" fontAlgn="base">
      <a:spcBef>
        <a:spcPct val="30000"/>
      </a:spcBef>
      <a:spcAft>
        <a:spcPct val="0"/>
      </a:spcAft>
      <a:defRPr sz="1200" kern="1200">
        <a:solidFill>
          <a:schemeClr val="tx1"/>
        </a:solidFill>
        <a:latin typeface="Arial" pitchFamily="34" charset="0"/>
        <a:ea typeface="+mn-ea"/>
        <a:cs typeface="Angsana New" pitchFamily="18" charset="-34"/>
      </a:defRPr>
    </a:lvl3pPr>
    <a:lvl4pPr marL="1371600" algn="l" rtl="0" fontAlgn="base">
      <a:spcBef>
        <a:spcPct val="30000"/>
      </a:spcBef>
      <a:spcAft>
        <a:spcPct val="0"/>
      </a:spcAft>
      <a:defRPr sz="1200" kern="1200">
        <a:solidFill>
          <a:schemeClr val="tx1"/>
        </a:solidFill>
        <a:latin typeface="Arial" pitchFamily="34" charset="0"/>
        <a:ea typeface="+mn-ea"/>
        <a:cs typeface="Angsana New" pitchFamily="18" charset="-34"/>
      </a:defRPr>
    </a:lvl4pPr>
    <a:lvl5pPr marL="1828800" algn="l" rtl="0" fontAlgn="base">
      <a:spcBef>
        <a:spcPct val="30000"/>
      </a:spcBef>
      <a:spcAft>
        <a:spcPct val="0"/>
      </a:spcAft>
      <a:defRPr sz="1200" kern="1200">
        <a:solidFill>
          <a:schemeClr val="tx1"/>
        </a:solidFill>
        <a:latin typeface="Arial" pitchFamily="34"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1BD840-1DDE-4179-919D-5EA6DFC0A09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EE9A4-74F3-4E79-BF6E-4A67E957251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E6FC28-1703-4E20-BEA4-C6EA134FF88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482904-A824-4211-9BFC-3F3D77BC246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1FD019-9AAE-4278-B093-C59AC64BE0B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0D8DB21-9997-4ED9-9266-39BF19542E8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FE665D7-CD19-4428-B6CC-F4FF10DA30E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610BDC-DE2F-4642-83B2-D1AF91BA127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051DC0-56C9-4288-B486-ECF99BCD39C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FE03EB-44E7-4D9A-9E96-934719EB4EC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823B16-F9CE-43A4-AC74-E21BB99E2AE9}"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533400" y="106363"/>
            <a:ext cx="8001000" cy="131127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33400" y="1524000"/>
            <a:ext cx="8001000" cy="4572000"/>
          </a:xfrm>
        </p:spPr>
        <p:txBody>
          <a:bodyPr/>
          <a:lstStyle/>
          <a:p>
            <a:endParaRPr lang="en-US"/>
          </a:p>
        </p:txBody>
      </p:sp>
      <p:sp>
        <p:nvSpPr>
          <p:cNvPr id="4" name="Date Placeholder 3"/>
          <p:cNvSpPr>
            <a:spLocks noGrp="1"/>
          </p:cNvSpPr>
          <p:nvPr>
            <p:ph type="dt" sz="half" idx="10"/>
          </p:nvPr>
        </p:nvSpPr>
        <p:spPr>
          <a:xfrm>
            <a:off x="2209800" y="6248400"/>
            <a:ext cx="1600200" cy="457200"/>
          </a:xfrm>
        </p:spPr>
        <p:txBody>
          <a:bodyPr/>
          <a:lstStyle>
            <a:lvl1pPr>
              <a:defRPr/>
            </a:lvl1pPr>
          </a:lstStyle>
          <a:p>
            <a:endParaRPr lang="en-US"/>
          </a:p>
        </p:txBody>
      </p:sp>
      <p:sp>
        <p:nvSpPr>
          <p:cNvPr id="5" name="Footer Placeholder 4"/>
          <p:cNvSpPr>
            <a:spLocks noGrp="1"/>
          </p:cNvSpPr>
          <p:nvPr>
            <p:ph type="ftr" sz="quarter" idx="11"/>
          </p:nvPr>
        </p:nvSpPr>
        <p:spPr>
          <a:xfrm>
            <a:off x="3962400" y="6248400"/>
            <a:ext cx="2514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6629400" y="6248400"/>
            <a:ext cx="1905000" cy="457200"/>
          </a:xfrm>
        </p:spPr>
        <p:txBody>
          <a:bodyPr/>
          <a:lstStyle>
            <a:lvl1pPr>
              <a:defRPr/>
            </a:lvl1pPr>
          </a:lstStyle>
          <a:p>
            <a:fld id="{13115330-1095-498A-A187-03588D95C909}"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4079C7-DC7A-495D-9ECD-A9B1C09778C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Microsoft_Office_Excel_97-2003_Worksheet1.xls"/><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Microsoft_Office_Excel_97-2003_Worksheet2.xls"/><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3.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a:xfrm>
            <a:off x="685800" y="990600"/>
            <a:ext cx="7772400" cy="1555750"/>
          </a:xfrm>
        </p:spPr>
        <p:txBody>
          <a:bodyPr>
            <a:normAutofit fontScale="90000"/>
          </a:bodyPr>
          <a:lstStyle/>
          <a:p>
            <a:r>
              <a:rPr lang="en-US" sz="4900" dirty="0" smtClean="0">
                <a:latin typeface="+mn-lt"/>
              </a:rPr>
              <a:t>EE460:  Competitiveness and resilience of Thai Manufacture</a:t>
            </a:r>
            <a:r>
              <a:rPr lang="en-US" sz="4000" b="1" dirty="0" smtClean="0">
                <a:latin typeface="+mn-lt"/>
              </a:rPr>
              <a:t/>
            </a:r>
            <a:br>
              <a:rPr lang="en-US" sz="4000" b="1" dirty="0" smtClean="0">
                <a:latin typeface="+mn-lt"/>
              </a:rPr>
            </a:br>
            <a:endParaRPr lang="en-US" sz="4000" dirty="0">
              <a:latin typeface="+mn-lt"/>
            </a:endParaRPr>
          </a:p>
        </p:txBody>
      </p:sp>
      <p:sp>
        <p:nvSpPr>
          <p:cNvPr id="18435" name="Rectangle 3"/>
          <p:cNvSpPr>
            <a:spLocks noGrp="1" noChangeArrowheads="1"/>
          </p:cNvSpPr>
          <p:nvPr>
            <p:ph type="subTitle" idx="1"/>
          </p:nvPr>
        </p:nvSpPr>
        <p:spPr>
          <a:xfrm>
            <a:off x="1219200" y="2971800"/>
            <a:ext cx="6553200" cy="2057400"/>
          </a:xfrm>
        </p:spPr>
        <p:txBody>
          <a:bodyPr/>
          <a:lstStyle/>
          <a:p>
            <a:pPr>
              <a:lnSpc>
                <a:spcPct val="80000"/>
              </a:lnSpc>
            </a:pPr>
            <a:r>
              <a:rPr lang="en-US" sz="3600" b="1" dirty="0" err="1" smtClean="0"/>
              <a:t>Bhanupong</a:t>
            </a:r>
            <a:endParaRPr lang="en-US" sz="3600" b="1" dirty="0"/>
          </a:p>
          <a:p>
            <a:pPr>
              <a:lnSpc>
                <a:spcPct val="80000"/>
              </a:lnSpc>
            </a:pPr>
            <a:endParaRPr lang="en-US" sz="4400" b="1" i="1" dirty="0"/>
          </a:p>
          <a:p>
            <a:pPr>
              <a:lnSpc>
                <a:spcPct val="80000"/>
              </a:lnSpc>
            </a:pPr>
            <a:r>
              <a:rPr lang="en-US" sz="3600" b="1" dirty="0"/>
              <a:t>Lecture </a:t>
            </a:r>
            <a:r>
              <a:rPr lang="en-US" sz="3600" b="1" dirty="0" smtClean="0"/>
              <a:t> 14</a:t>
            </a:r>
            <a:endParaRPr lang="en-US" sz="1800" b="1" dirty="0"/>
          </a:p>
          <a:p>
            <a:pPr>
              <a:lnSpc>
                <a:spcPct val="80000"/>
              </a:lnSpc>
            </a:pPr>
            <a:endParaRPr lang="en-US" sz="1800" b="1" dirty="0"/>
          </a:p>
        </p:txBody>
      </p:sp>
      <p:sp>
        <p:nvSpPr>
          <p:cNvPr id="4" name="Rectangle 6"/>
          <p:cNvSpPr>
            <a:spLocks noGrp="1" noChangeArrowheads="1"/>
          </p:cNvSpPr>
          <p:nvPr>
            <p:ph type="sldNum" sz="quarter" idx="12"/>
          </p:nvPr>
        </p:nvSpPr>
        <p:spPr/>
        <p:txBody>
          <a:bodyPr/>
          <a:lstStyle/>
          <a:p>
            <a:fld id="{44026B29-80E8-4898-8D1D-90778D715411}" type="slidenum">
              <a:rPr lang="en-US"/>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dirty="0"/>
              <a:t>Outline</a:t>
            </a:r>
            <a:endParaRPr lang="th-TH" dirty="0"/>
          </a:p>
        </p:txBody>
      </p:sp>
      <p:sp>
        <p:nvSpPr>
          <p:cNvPr id="43011" name="Rectangle 3"/>
          <p:cNvSpPr>
            <a:spLocks noGrp="1" noChangeArrowheads="1"/>
          </p:cNvSpPr>
          <p:nvPr>
            <p:ph idx="1"/>
          </p:nvPr>
        </p:nvSpPr>
        <p:spPr/>
        <p:txBody>
          <a:bodyPr/>
          <a:lstStyle/>
          <a:p>
            <a:r>
              <a:rPr lang="en-US" dirty="0"/>
              <a:t>Overview of </a:t>
            </a:r>
            <a:r>
              <a:rPr lang="en-US" dirty="0" smtClean="0"/>
              <a:t>the industry</a:t>
            </a:r>
            <a:endParaRPr lang="en-US" dirty="0"/>
          </a:p>
          <a:p>
            <a:r>
              <a:rPr lang="en-US" dirty="0"/>
              <a:t>Global </a:t>
            </a:r>
            <a:r>
              <a:rPr lang="en-US" dirty="0" smtClean="0"/>
              <a:t>competitiveness</a:t>
            </a:r>
            <a:endParaRPr lang="en-US" dirty="0"/>
          </a:p>
          <a:p>
            <a:r>
              <a:rPr lang="en-US" dirty="0"/>
              <a:t>Competitiveness and positioning of Thai manufacturing</a:t>
            </a:r>
          </a:p>
          <a:p>
            <a:r>
              <a:rPr lang="en-US" dirty="0"/>
              <a:t>Diversification of </a:t>
            </a:r>
            <a:r>
              <a:rPr lang="en-US" dirty="0" smtClean="0"/>
              <a:t>exports</a:t>
            </a:r>
          </a:p>
          <a:p>
            <a:r>
              <a:rPr lang="en-US" dirty="0" smtClean="0"/>
              <a:t>Competitive wage and exchange rates</a:t>
            </a:r>
          </a:p>
          <a:p>
            <a:r>
              <a:rPr lang="en-US" dirty="0" smtClean="0"/>
              <a:t>R&amp;D revisited</a:t>
            </a:r>
            <a:endParaRPr lang="en-US" dirty="0"/>
          </a:p>
        </p:txBody>
      </p:sp>
      <p:sp>
        <p:nvSpPr>
          <p:cNvPr id="4" name="Slide Number Placeholder 5"/>
          <p:cNvSpPr>
            <a:spLocks noGrp="1"/>
          </p:cNvSpPr>
          <p:nvPr>
            <p:ph type="sldNum" sz="quarter" idx="12"/>
          </p:nvPr>
        </p:nvSpPr>
        <p:spPr/>
        <p:txBody>
          <a:bodyPr/>
          <a:lstStyle/>
          <a:p>
            <a:fld id="{B298A8EB-A816-457B-ABC8-167CE9136FDF}" type="slidenum">
              <a:rPr lang="en-US"/>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r>
              <a:rPr lang="en-US" dirty="0"/>
              <a:t>1. Overview</a:t>
            </a:r>
          </a:p>
        </p:txBody>
      </p:sp>
      <p:sp>
        <p:nvSpPr>
          <p:cNvPr id="106499" name="Rectangle 3"/>
          <p:cNvSpPr>
            <a:spLocks noGrp="1" noChangeArrowheads="1"/>
          </p:cNvSpPr>
          <p:nvPr>
            <p:ph idx="1"/>
          </p:nvPr>
        </p:nvSpPr>
        <p:spPr>
          <a:xfrm>
            <a:off x="1143000" y="2133600"/>
            <a:ext cx="7543800" cy="3992563"/>
          </a:xfrm>
        </p:spPr>
        <p:txBody>
          <a:bodyPr/>
          <a:lstStyle/>
          <a:p>
            <a:r>
              <a:rPr lang="en-US" dirty="0" smtClean="0"/>
              <a:t>Trend </a:t>
            </a:r>
            <a:r>
              <a:rPr lang="en-US" dirty="0"/>
              <a:t>growth of industrial production</a:t>
            </a:r>
          </a:p>
          <a:p>
            <a:r>
              <a:rPr lang="en-US" dirty="0"/>
              <a:t>Identify major industrial goods</a:t>
            </a:r>
          </a:p>
          <a:p>
            <a:r>
              <a:rPr lang="en-US" dirty="0"/>
              <a:t>Analyze the cyclical pattern</a:t>
            </a:r>
          </a:p>
          <a:p>
            <a:r>
              <a:rPr lang="en-US" dirty="0"/>
              <a:t>Characterize products by market orientation</a:t>
            </a:r>
          </a:p>
          <a:p>
            <a:endParaRPr lang="en-US" dirty="0"/>
          </a:p>
          <a:p>
            <a:endParaRPr lang="en-US" dirty="0"/>
          </a:p>
          <a:p>
            <a:endParaRPr lang="en-US" dirty="0"/>
          </a:p>
        </p:txBody>
      </p:sp>
      <p:sp>
        <p:nvSpPr>
          <p:cNvPr id="4" name="Slide Number Placeholder 5"/>
          <p:cNvSpPr>
            <a:spLocks noGrp="1"/>
          </p:cNvSpPr>
          <p:nvPr>
            <p:ph type="sldNum" sz="quarter" idx="12"/>
          </p:nvPr>
        </p:nvSpPr>
        <p:spPr/>
        <p:txBody>
          <a:bodyPr/>
          <a:lstStyle/>
          <a:p>
            <a:fld id="{141C208C-6FD6-4AAF-B628-D4571BD3B3F1}" type="slidenum">
              <a:rPr lang="en-US"/>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9CEE9A4-74F3-4E79-BF6E-4A67E957251C}" type="slidenum">
              <a:rPr lang="en-US" smtClean="0"/>
              <a:pPr/>
              <a:t>4</a:t>
            </a:fld>
            <a:endParaRPr lang="en-US"/>
          </a:p>
        </p:txBody>
      </p:sp>
      <p:pic>
        <p:nvPicPr>
          <p:cNvPr id="97282"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28600" y="210733"/>
            <a:ext cx="8686800" cy="671133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3907069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FE665D7-CD19-4428-B6CC-F4FF10DA30E0}" type="slidenum">
              <a:rPr lang="en-US" smtClean="0"/>
              <a:pPr/>
              <a:t>5</a:t>
            </a:fld>
            <a:endParaRPr lang="en-US"/>
          </a:p>
        </p:txBody>
      </p:sp>
      <p:pic>
        <p:nvPicPr>
          <p:cNvPr id="98306"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0" y="73589"/>
            <a:ext cx="8763000" cy="686496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8201178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FE665D7-CD19-4428-B6CC-F4FF10DA30E0}" type="slidenum">
              <a:rPr lang="en-US" smtClean="0"/>
              <a:pPr/>
              <a:t>6</a:t>
            </a:fld>
            <a:endParaRPr lang="en-US"/>
          </a:p>
        </p:txBody>
      </p:sp>
      <p:pic>
        <p:nvPicPr>
          <p:cNvPr id="9933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924040" y="1137945"/>
            <a:ext cx="6619760" cy="511045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3808806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FE665D7-CD19-4428-B6CC-F4FF10DA30E0}" type="slidenum">
              <a:rPr lang="en-US" smtClean="0"/>
              <a:pPr/>
              <a:t>7</a:t>
            </a:fld>
            <a:endParaRPr lang="en-US"/>
          </a:p>
        </p:txBody>
      </p:sp>
      <p:pic>
        <p:nvPicPr>
          <p:cNvPr id="97282"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85800" y="336065"/>
            <a:ext cx="8077200" cy="64284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8804689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Recession and recovery</a:t>
            </a:r>
            <a:endParaRPr lang="th-TH" dirty="0"/>
          </a:p>
        </p:txBody>
      </p:sp>
      <p:sp>
        <p:nvSpPr>
          <p:cNvPr id="4" name="Slide Number Placeholder 3"/>
          <p:cNvSpPr>
            <a:spLocks noGrp="1"/>
          </p:cNvSpPr>
          <p:nvPr>
            <p:ph type="sldNum" sz="quarter" idx="12"/>
          </p:nvPr>
        </p:nvSpPr>
        <p:spPr/>
        <p:txBody>
          <a:bodyPr/>
          <a:lstStyle/>
          <a:p>
            <a:fld id="{29CEE9A4-74F3-4E79-BF6E-4A67E957251C}" type="slidenum">
              <a:rPr lang="en-US" smtClean="0"/>
              <a:pPr/>
              <a:t>8</a:t>
            </a:fld>
            <a:endParaRPr lang="en-US"/>
          </a:p>
        </p:txBody>
      </p:sp>
      <p:graphicFrame>
        <p:nvGraphicFramePr>
          <p:cNvPr id="5" name="Content Placeholder 4"/>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endParaRPr lang="th-TH"/>
          </a:p>
        </p:txBody>
      </p:sp>
      <p:graphicFrame>
        <p:nvGraphicFramePr>
          <p:cNvPr id="88067" name="Object 3"/>
          <p:cNvGraphicFramePr>
            <a:graphicFrameLocks noGrp="1" noChangeAspect="1"/>
          </p:cNvGraphicFramePr>
          <p:nvPr>
            <p:ph idx="1"/>
          </p:nvPr>
        </p:nvGraphicFramePr>
        <p:xfrm>
          <a:off x="0" y="139700"/>
          <a:ext cx="8761413" cy="6672263"/>
        </p:xfrm>
        <a:graphic>
          <a:graphicData uri="http://schemas.openxmlformats.org/presentationml/2006/ole">
            <p:oleObj spid="_x0000_s88072" name="แผนภูมิ" r:id="rId3" imgW="3457575" imgH="2752725" progId="Excel.Sheet.8">
              <p:embed/>
            </p:oleObj>
          </a:graphicData>
        </a:graphic>
      </p:graphicFrame>
      <p:sp>
        <p:nvSpPr>
          <p:cNvPr id="4" name="Slide Number Placeholder 5"/>
          <p:cNvSpPr>
            <a:spLocks noGrp="1"/>
          </p:cNvSpPr>
          <p:nvPr>
            <p:ph type="sldNum" sz="quarter" idx="12"/>
          </p:nvPr>
        </p:nvSpPr>
        <p:spPr/>
        <p:txBody>
          <a:bodyPr/>
          <a:lstStyle/>
          <a:p>
            <a:fld id="{0579142A-BCA0-4101-9405-84C420AA9B26}" type="slidenum">
              <a:rPr lang="en-US"/>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9CEE9A4-74F3-4E79-BF6E-4A67E957251C}" type="slidenum">
              <a:rPr lang="en-US" smtClean="0"/>
              <a:pPr/>
              <a:t>10</a:t>
            </a:fld>
            <a:endParaRPr lang="en-US"/>
          </a:p>
        </p:txBody>
      </p:sp>
      <p:graphicFrame>
        <p:nvGraphicFramePr>
          <p:cNvPr id="5" name="Chart 4"/>
          <p:cNvGraphicFramePr/>
          <p:nvPr/>
        </p:nvGraphicFramePr>
        <p:xfrm>
          <a:off x="762001" y="685800"/>
          <a:ext cx="6858000" cy="56388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9CEE9A4-74F3-4E79-BF6E-4A67E957251C}" type="slidenum">
              <a:rPr lang="en-US" smtClean="0"/>
              <a:pPr/>
              <a:t>11</a:t>
            </a:fld>
            <a:endParaRPr lang="en-US"/>
          </a:p>
        </p:txBody>
      </p:sp>
      <p:graphicFrame>
        <p:nvGraphicFramePr>
          <p:cNvPr id="5" name="Chart 4"/>
          <p:cNvGraphicFramePr/>
          <p:nvPr/>
        </p:nvGraphicFramePr>
        <p:xfrm>
          <a:off x="1066800" y="457201"/>
          <a:ext cx="7162800" cy="5562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noAutofit/>
          </a:bodyPr>
          <a:lstStyle/>
          <a:p>
            <a:r>
              <a:rPr lang="en-US" sz="2800" dirty="0"/>
              <a:t>Capacity utilization by type of market orientation</a:t>
            </a:r>
          </a:p>
        </p:txBody>
      </p:sp>
      <p:graphicFrame>
        <p:nvGraphicFramePr>
          <p:cNvPr id="96259" name="Object 3"/>
          <p:cNvGraphicFramePr>
            <a:graphicFrameLocks noGrp="1" noChangeAspect="1"/>
          </p:cNvGraphicFramePr>
          <p:nvPr>
            <p:ph idx="1"/>
          </p:nvPr>
        </p:nvGraphicFramePr>
        <p:xfrm>
          <a:off x="230384" y="1447800"/>
          <a:ext cx="8505345" cy="4649174"/>
        </p:xfrm>
        <a:graphic>
          <a:graphicData uri="http://schemas.openxmlformats.org/presentationml/2006/ole">
            <p:oleObj spid="_x0000_s96264" name="แผนภูมิ" r:id="rId3" imgW="5210175" imgH="2848051" progId="Excel.Sheet.8">
              <p:embed/>
            </p:oleObj>
          </a:graphicData>
        </a:graphic>
      </p:graphicFrame>
      <p:sp>
        <p:nvSpPr>
          <p:cNvPr id="4" name="Slide Number Placeholder 5"/>
          <p:cNvSpPr>
            <a:spLocks noGrp="1"/>
          </p:cNvSpPr>
          <p:nvPr>
            <p:ph type="sldNum" sz="quarter" idx="12"/>
          </p:nvPr>
        </p:nvSpPr>
        <p:spPr/>
        <p:txBody>
          <a:bodyPr/>
          <a:lstStyle/>
          <a:p>
            <a:fld id="{20CB4C71-A498-4CB4-A793-D7024F66535E}" type="slidenum">
              <a:rPr lang="en-US"/>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9CEE9A4-74F3-4E79-BF6E-4A67E957251C}" type="slidenum">
              <a:rPr lang="en-US" smtClean="0"/>
              <a:pPr/>
              <a:t>13</a:t>
            </a:fld>
            <a:endParaRPr lang="en-US"/>
          </a:p>
        </p:txBody>
      </p:sp>
      <p:graphicFrame>
        <p:nvGraphicFramePr>
          <p:cNvPr id="5" name="Chart 4"/>
          <p:cNvGraphicFramePr/>
          <p:nvPr/>
        </p:nvGraphicFramePr>
        <p:xfrm>
          <a:off x="0" y="457200"/>
          <a:ext cx="8991600" cy="6019799"/>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normAutofit/>
          </a:bodyPr>
          <a:lstStyle/>
          <a:p>
            <a:r>
              <a:rPr lang="en-US" sz="3200" dirty="0"/>
              <a:t>Domestic Market oriented Products </a:t>
            </a:r>
            <a:br>
              <a:rPr lang="en-US" sz="3200" dirty="0"/>
            </a:br>
            <a:r>
              <a:rPr lang="en-US" sz="2000" dirty="0"/>
              <a:t>(exported less than 30% of total production)</a:t>
            </a:r>
          </a:p>
        </p:txBody>
      </p:sp>
      <p:sp>
        <p:nvSpPr>
          <p:cNvPr id="97283" name="Rectangle 3"/>
          <p:cNvSpPr>
            <a:spLocks noGrp="1" noChangeArrowheads="1"/>
          </p:cNvSpPr>
          <p:nvPr>
            <p:ph idx="1"/>
          </p:nvPr>
        </p:nvSpPr>
        <p:spPr>
          <a:xfrm>
            <a:off x="533400" y="1295400"/>
            <a:ext cx="8001000" cy="5562600"/>
          </a:xfrm>
        </p:spPr>
        <p:txBody>
          <a:bodyPr/>
          <a:lstStyle/>
          <a:p>
            <a:pPr>
              <a:lnSpc>
                <a:spcPct val="80000"/>
              </a:lnSpc>
              <a:buNone/>
            </a:pPr>
            <a:r>
              <a:rPr lang="en-US" sz="1800" dirty="0"/>
              <a:t>                                                                   </a:t>
            </a:r>
            <a:r>
              <a:rPr lang="en-US" sz="1800" dirty="0" smtClean="0"/>
              <a:t>         </a:t>
            </a:r>
            <a:r>
              <a:rPr lang="en-US" sz="1800" b="1" dirty="0" smtClean="0"/>
              <a:t>Weight </a:t>
            </a:r>
            <a:r>
              <a:rPr lang="en-US" sz="1800" b="1" dirty="0"/>
              <a:t>in MPI</a:t>
            </a:r>
          </a:p>
          <a:p>
            <a:pPr>
              <a:lnSpc>
                <a:spcPct val="80000"/>
              </a:lnSpc>
              <a:buNone/>
            </a:pPr>
            <a:r>
              <a:rPr lang="en-US" sz="2400" b="1" dirty="0"/>
              <a:t>     Total     </a:t>
            </a:r>
            <a:r>
              <a:rPr lang="en-US" sz="2400" b="1" dirty="0" smtClean="0"/>
              <a:t>weight                           </a:t>
            </a:r>
            <a:r>
              <a:rPr lang="en-US" sz="2400" b="1" dirty="0"/>
              <a:t>	</a:t>
            </a:r>
            <a:r>
              <a:rPr lang="en-US" sz="2400" b="1" dirty="0" smtClean="0"/>
              <a:t> 34.01 </a:t>
            </a:r>
            <a:endParaRPr lang="en-US" sz="2400" b="1" dirty="0"/>
          </a:p>
          <a:p>
            <a:pPr>
              <a:lnSpc>
                <a:spcPct val="80000"/>
              </a:lnSpc>
            </a:pPr>
            <a:r>
              <a:rPr lang="en-US" sz="2400" dirty="0"/>
              <a:t>      Petroleum products	        </a:t>
            </a:r>
            <a:r>
              <a:rPr lang="en-US" sz="2400" dirty="0" smtClean="0"/>
              <a:t>       </a:t>
            </a:r>
            <a:r>
              <a:rPr lang="en-US" sz="2400" dirty="0"/>
              <a:t>12.52</a:t>
            </a:r>
          </a:p>
          <a:p>
            <a:pPr>
              <a:lnSpc>
                <a:spcPct val="80000"/>
              </a:lnSpc>
            </a:pPr>
            <a:r>
              <a:rPr lang="en-US" sz="2400" dirty="0"/>
              <a:t>      Beer                                    </a:t>
            </a:r>
            <a:r>
              <a:rPr lang="en-US" sz="2400" dirty="0" smtClean="0"/>
              <a:t>             </a:t>
            </a:r>
            <a:r>
              <a:rPr lang="en-US" sz="2400" dirty="0"/>
              <a:t>5.08</a:t>
            </a:r>
          </a:p>
          <a:p>
            <a:pPr>
              <a:lnSpc>
                <a:spcPct val="80000"/>
              </a:lnSpc>
            </a:pPr>
            <a:r>
              <a:rPr lang="en-US" sz="2400" dirty="0"/>
              <a:t>      Passenger car                    </a:t>
            </a:r>
            <a:r>
              <a:rPr lang="en-US" sz="2400" dirty="0" smtClean="0"/>
              <a:t>             </a:t>
            </a:r>
            <a:r>
              <a:rPr lang="en-US" sz="2400" dirty="0"/>
              <a:t>3.74</a:t>
            </a:r>
          </a:p>
          <a:p>
            <a:pPr>
              <a:lnSpc>
                <a:spcPct val="80000"/>
              </a:lnSpc>
            </a:pPr>
            <a:r>
              <a:rPr lang="en-US" sz="2400" dirty="0"/>
              <a:t>      Downstream Petrochemical  </a:t>
            </a:r>
            <a:r>
              <a:rPr lang="en-US" sz="2400" dirty="0" smtClean="0"/>
              <a:t>     1.62</a:t>
            </a:r>
            <a:endParaRPr lang="en-US" sz="2400" dirty="0"/>
          </a:p>
          <a:p>
            <a:pPr>
              <a:lnSpc>
                <a:spcPct val="80000"/>
              </a:lnSpc>
            </a:pPr>
            <a:r>
              <a:rPr lang="en-US" sz="2400" dirty="0"/>
              <a:t>      Tobacco                               </a:t>
            </a:r>
            <a:r>
              <a:rPr lang="en-US" sz="2400" dirty="0" smtClean="0"/>
              <a:t>            1.58</a:t>
            </a:r>
            <a:endParaRPr lang="en-US" sz="2400" dirty="0"/>
          </a:p>
          <a:p>
            <a:pPr>
              <a:lnSpc>
                <a:spcPct val="80000"/>
              </a:lnSpc>
            </a:pPr>
            <a:r>
              <a:rPr lang="en-US" sz="2400" dirty="0"/>
              <a:t>      Clinker                                 </a:t>
            </a:r>
            <a:r>
              <a:rPr lang="en-US" sz="2400" dirty="0" smtClean="0"/>
              <a:t>            </a:t>
            </a:r>
            <a:r>
              <a:rPr lang="en-US" sz="2400" dirty="0"/>
              <a:t>0.96</a:t>
            </a:r>
          </a:p>
          <a:p>
            <a:pPr>
              <a:lnSpc>
                <a:spcPct val="80000"/>
              </a:lnSpc>
            </a:pPr>
            <a:r>
              <a:rPr lang="en-US" sz="2400" dirty="0"/>
              <a:t>      Motorcycle                         </a:t>
            </a:r>
            <a:r>
              <a:rPr lang="en-US" sz="2400" dirty="0" smtClean="0"/>
              <a:t>            </a:t>
            </a:r>
            <a:r>
              <a:rPr lang="en-US" sz="2400" dirty="0"/>
              <a:t>0.87</a:t>
            </a:r>
          </a:p>
          <a:p>
            <a:pPr>
              <a:lnSpc>
                <a:spcPct val="80000"/>
              </a:lnSpc>
            </a:pPr>
            <a:r>
              <a:rPr lang="en-US" sz="2400" dirty="0"/>
              <a:t>      Craft paper	                       </a:t>
            </a:r>
            <a:r>
              <a:rPr lang="en-US" sz="2400" dirty="0" smtClean="0"/>
              <a:t>     </a:t>
            </a:r>
            <a:r>
              <a:rPr lang="en-US" sz="2400" dirty="0"/>
              <a:t>0.83</a:t>
            </a:r>
          </a:p>
          <a:p>
            <a:pPr>
              <a:lnSpc>
                <a:spcPct val="80000"/>
              </a:lnSpc>
            </a:pPr>
            <a:r>
              <a:rPr lang="en-US" sz="2400" dirty="0"/>
              <a:t>      Pulp                                       </a:t>
            </a:r>
            <a:r>
              <a:rPr lang="en-US" sz="2400" dirty="0" smtClean="0"/>
              <a:t>           </a:t>
            </a:r>
            <a:r>
              <a:rPr lang="en-US" sz="2400" dirty="0"/>
              <a:t>0.80</a:t>
            </a:r>
          </a:p>
          <a:p>
            <a:pPr>
              <a:lnSpc>
                <a:spcPct val="80000"/>
              </a:lnSpc>
            </a:pPr>
            <a:r>
              <a:rPr lang="en-US" sz="2400" dirty="0"/>
              <a:t>      Vegetable  oil	                        </a:t>
            </a:r>
            <a:r>
              <a:rPr lang="en-US" sz="2400" dirty="0" smtClean="0"/>
              <a:t>     </a:t>
            </a:r>
            <a:r>
              <a:rPr lang="en-US" sz="2400" dirty="0"/>
              <a:t>0.68</a:t>
            </a:r>
          </a:p>
          <a:p>
            <a:pPr>
              <a:lnSpc>
                <a:spcPct val="80000"/>
              </a:lnSpc>
            </a:pPr>
            <a:r>
              <a:rPr lang="en-US" sz="2400" dirty="0"/>
              <a:t>      Carbonate water	          </a:t>
            </a:r>
            <a:r>
              <a:rPr lang="en-US" sz="2400" dirty="0" smtClean="0"/>
              <a:t>     </a:t>
            </a:r>
            <a:r>
              <a:rPr lang="en-US" sz="2400" dirty="0"/>
              <a:t>0.56</a:t>
            </a:r>
          </a:p>
          <a:p>
            <a:pPr>
              <a:lnSpc>
                <a:spcPct val="80000"/>
              </a:lnSpc>
            </a:pPr>
            <a:r>
              <a:rPr lang="en-US" sz="2400" dirty="0"/>
              <a:t>      Energy drink                           </a:t>
            </a:r>
            <a:r>
              <a:rPr lang="en-US" sz="2400" dirty="0" smtClean="0"/>
              <a:t>        0.54</a:t>
            </a:r>
            <a:endParaRPr lang="en-US" sz="2400" dirty="0"/>
          </a:p>
          <a:p>
            <a:pPr>
              <a:lnSpc>
                <a:spcPct val="80000"/>
              </a:lnSpc>
            </a:pPr>
            <a:endParaRPr lang="en-US" sz="2400" dirty="0"/>
          </a:p>
        </p:txBody>
      </p:sp>
      <p:sp>
        <p:nvSpPr>
          <p:cNvPr id="4" name="Slide Number Placeholder 5"/>
          <p:cNvSpPr>
            <a:spLocks noGrp="1"/>
          </p:cNvSpPr>
          <p:nvPr>
            <p:ph type="sldNum" sz="quarter" idx="12"/>
          </p:nvPr>
        </p:nvSpPr>
        <p:spPr/>
        <p:txBody>
          <a:bodyPr/>
          <a:lstStyle/>
          <a:p>
            <a:fld id="{DFEA1092-6576-49D1-9E11-E9AC1A32C4EB}" type="slidenum">
              <a:rPr lang="en-US"/>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normAutofit/>
          </a:bodyPr>
          <a:lstStyle/>
          <a:p>
            <a:r>
              <a:rPr lang="en-US" dirty="0"/>
              <a:t>Export Oriented Products</a:t>
            </a:r>
            <a:br>
              <a:rPr lang="en-US" dirty="0"/>
            </a:br>
            <a:r>
              <a:rPr lang="en-US" sz="2000" b="1" dirty="0"/>
              <a:t>(X/Q between 30% to 60%)</a:t>
            </a:r>
          </a:p>
        </p:txBody>
      </p:sp>
      <p:sp>
        <p:nvSpPr>
          <p:cNvPr id="99331" name="Rectangle 3"/>
          <p:cNvSpPr>
            <a:spLocks noGrp="1" noChangeArrowheads="1"/>
          </p:cNvSpPr>
          <p:nvPr>
            <p:ph idx="1"/>
          </p:nvPr>
        </p:nvSpPr>
        <p:spPr/>
        <p:txBody>
          <a:bodyPr>
            <a:normAutofit/>
          </a:bodyPr>
          <a:lstStyle/>
          <a:p>
            <a:pPr>
              <a:lnSpc>
                <a:spcPct val="90000"/>
              </a:lnSpc>
              <a:buNone/>
            </a:pPr>
            <a:r>
              <a:rPr lang="en-US" sz="2400" dirty="0" smtClean="0"/>
              <a:t>          </a:t>
            </a:r>
            <a:r>
              <a:rPr lang="en-US" sz="2400" b="1" dirty="0" smtClean="0"/>
              <a:t>Total           30.87 </a:t>
            </a:r>
            <a:r>
              <a:rPr lang="en-US" sz="2400" b="1" dirty="0"/>
              <a:t>%                weight in MPI</a:t>
            </a:r>
          </a:p>
          <a:p>
            <a:pPr>
              <a:lnSpc>
                <a:spcPct val="90000"/>
              </a:lnSpc>
            </a:pPr>
            <a:r>
              <a:rPr lang="en-US" sz="2400" dirty="0"/>
              <a:t>      Garment                            </a:t>
            </a:r>
            <a:r>
              <a:rPr lang="en-US" sz="2400" dirty="0" smtClean="0"/>
              <a:t>    </a:t>
            </a:r>
            <a:r>
              <a:rPr lang="en-US" sz="2400" dirty="0"/>
              <a:t>8.57</a:t>
            </a:r>
          </a:p>
          <a:p>
            <a:pPr>
              <a:lnSpc>
                <a:spcPct val="90000"/>
              </a:lnSpc>
            </a:pPr>
            <a:r>
              <a:rPr lang="en-US" sz="2400" dirty="0"/>
              <a:t>      Weaving	                   </a:t>
            </a:r>
            <a:r>
              <a:rPr lang="en-US" sz="2400" dirty="0" smtClean="0"/>
              <a:t>             </a:t>
            </a:r>
            <a:r>
              <a:rPr lang="en-US" sz="2400" dirty="0"/>
              <a:t>3.16</a:t>
            </a:r>
          </a:p>
          <a:p>
            <a:pPr>
              <a:lnSpc>
                <a:spcPct val="90000"/>
              </a:lnSpc>
            </a:pPr>
            <a:r>
              <a:rPr lang="en-US" sz="2400" dirty="0"/>
              <a:t>      Commercial car	        </a:t>
            </a:r>
            <a:r>
              <a:rPr lang="en-US" sz="2400" dirty="0" smtClean="0"/>
              <a:t>          </a:t>
            </a:r>
            <a:r>
              <a:rPr lang="en-US" sz="2400" dirty="0"/>
              <a:t>2.74</a:t>
            </a:r>
          </a:p>
          <a:p>
            <a:pPr>
              <a:lnSpc>
                <a:spcPct val="90000"/>
              </a:lnSpc>
            </a:pPr>
            <a:r>
              <a:rPr lang="en-US" sz="2400" dirty="0"/>
              <a:t>      Spinning                             </a:t>
            </a:r>
            <a:r>
              <a:rPr lang="en-US" sz="2400" dirty="0" smtClean="0"/>
              <a:t>   </a:t>
            </a:r>
            <a:r>
              <a:rPr lang="en-US" sz="2400" dirty="0"/>
              <a:t>2.24</a:t>
            </a:r>
          </a:p>
          <a:p>
            <a:pPr>
              <a:lnSpc>
                <a:spcPct val="90000"/>
              </a:lnSpc>
            </a:pPr>
            <a:r>
              <a:rPr lang="en-US" sz="2400" dirty="0"/>
              <a:t>      Sugar                                </a:t>
            </a:r>
            <a:r>
              <a:rPr lang="en-US" sz="2400" dirty="0" smtClean="0"/>
              <a:t>      </a:t>
            </a:r>
            <a:r>
              <a:rPr lang="en-US" sz="2400" dirty="0"/>
              <a:t>1.95</a:t>
            </a:r>
          </a:p>
          <a:p>
            <a:pPr>
              <a:lnSpc>
                <a:spcPct val="90000"/>
              </a:lnSpc>
            </a:pPr>
            <a:r>
              <a:rPr lang="en-US" sz="2400" dirty="0"/>
              <a:t>      Hot &amp; cold-rolled sheet </a:t>
            </a:r>
            <a:r>
              <a:rPr lang="en-US" sz="2400" dirty="0" smtClean="0"/>
              <a:t>     1.50</a:t>
            </a:r>
            <a:endParaRPr lang="en-US" sz="2400" dirty="0"/>
          </a:p>
          <a:p>
            <a:pPr>
              <a:lnSpc>
                <a:spcPct val="90000"/>
              </a:lnSpc>
            </a:pPr>
            <a:r>
              <a:rPr lang="en-US" sz="2400" dirty="0"/>
              <a:t>      </a:t>
            </a:r>
            <a:r>
              <a:rPr lang="en-US" sz="2400" dirty="0" smtClean="0"/>
              <a:t>Rice</a:t>
            </a:r>
            <a:r>
              <a:rPr lang="en-US" sz="2400" dirty="0"/>
              <a:t>	                     </a:t>
            </a:r>
            <a:r>
              <a:rPr lang="en-US" sz="2400" dirty="0" smtClean="0"/>
              <a:t>            </a:t>
            </a:r>
            <a:r>
              <a:rPr lang="en-US" sz="2400" dirty="0"/>
              <a:t>1.19</a:t>
            </a:r>
          </a:p>
          <a:p>
            <a:pPr>
              <a:lnSpc>
                <a:spcPct val="90000"/>
              </a:lnSpc>
            </a:pPr>
            <a:r>
              <a:rPr lang="en-US" sz="2400" dirty="0"/>
              <a:t>      Cement	                    </a:t>
            </a:r>
            <a:r>
              <a:rPr lang="en-US" sz="2400" dirty="0" smtClean="0"/>
              <a:t>             </a:t>
            </a:r>
            <a:r>
              <a:rPr lang="en-US" sz="2400" dirty="0"/>
              <a:t>1.14</a:t>
            </a:r>
          </a:p>
          <a:p>
            <a:pPr>
              <a:lnSpc>
                <a:spcPct val="90000"/>
              </a:lnSpc>
            </a:pPr>
            <a:r>
              <a:rPr lang="en-US" sz="2400" dirty="0"/>
              <a:t>      </a:t>
            </a:r>
            <a:r>
              <a:rPr lang="en-US" sz="2400" dirty="0" smtClean="0"/>
              <a:t>Tire </a:t>
            </a:r>
            <a:r>
              <a:rPr lang="en-US" sz="2400" dirty="0"/>
              <a:t>	                                 1.14</a:t>
            </a:r>
          </a:p>
          <a:p>
            <a:pPr>
              <a:lnSpc>
                <a:spcPct val="90000"/>
              </a:lnSpc>
            </a:pPr>
            <a:r>
              <a:rPr lang="en-US" sz="2400" dirty="0"/>
              <a:t>      Synthetic fiber	            </a:t>
            </a:r>
            <a:r>
              <a:rPr lang="en-US" sz="2400" dirty="0" smtClean="0"/>
              <a:t>        1.10</a:t>
            </a:r>
            <a:endParaRPr lang="en-US" sz="2400" dirty="0"/>
          </a:p>
          <a:p>
            <a:pPr>
              <a:lnSpc>
                <a:spcPct val="90000"/>
              </a:lnSpc>
            </a:pPr>
            <a:endParaRPr lang="en-US" sz="2400" dirty="0"/>
          </a:p>
        </p:txBody>
      </p:sp>
      <p:sp>
        <p:nvSpPr>
          <p:cNvPr id="4" name="Slide Number Placeholder 5"/>
          <p:cNvSpPr>
            <a:spLocks noGrp="1"/>
          </p:cNvSpPr>
          <p:nvPr>
            <p:ph type="sldNum" sz="quarter" idx="12"/>
          </p:nvPr>
        </p:nvSpPr>
        <p:spPr/>
        <p:txBody>
          <a:bodyPr/>
          <a:lstStyle/>
          <a:p>
            <a:fld id="{C6DA7BD4-06D2-4FBE-B98D-387823E6A395}" type="slidenum">
              <a:rPr lang="en-US"/>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normAutofit/>
          </a:bodyPr>
          <a:lstStyle/>
          <a:p>
            <a:r>
              <a:rPr lang="en-US" sz="3600" dirty="0"/>
              <a:t>Ultra Export oriented </a:t>
            </a:r>
            <a:r>
              <a:rPr lang="en-US" sz="3600" dirty="0" smtClean="0"/>
              <a:t>products: </a:t>
            </a:r>
            <a:r>
              <a:rPr lang="en-US" sz="2800" dirty="0" smtClean="0"/>
              <a:t>(</a:t>
            </a:r>
            <a:r>
              <a:rPr lang="en-US" sz="2800" dirty="0"/>
              <a:t>X/Q &gt; 60%)</a:t>
            </a:r>
          </a:p>
        </p:txBody>
      </p:sp>
      <p:sp>
        <p:nvSpPr>
          <p:cNvPr id="100355" name="Rectangle 3"/>
          <p:cNvSpPr>
            <a:spLocks noGrp="1" noChangeArrowheads="1"/>
          </p:cNvSpPr>
          <p:nvPr>
            <p:ph idx="1"/>
          </p:nvPr>
        </p:nvSpPr>
        <p:spPr>
          <a:xfrm>
            <a:off x="1295400" y="1219200"/>
            <a:ext cx="6934200" cy="5410200"/>
          </a:xfrm>
        </p:spPr>
        <p:txBody>
          <a:bodyPr/>
          <a:lstStyle/>
          <a:p>
            <a:pPr>
              <a:lnSpc>
                <a:spcPct val="80000"/>
              </a:lnSpc>
              <a:buNone/>
            </a:pPr>
            <a:r>
              <a:rPr lang="en-US" sz="1200" dirty="0"/>
              <a:t>      </a:t>
            </a:r>
            <a:r>
              <a:rPr lang="en-US" sz="2800" b="1" dirty="0"/>
              <a:t>Total  </a:t>
            </a:r>
            <a:r>
              <a:rPr lang="en-US" sz="2800" b="1" dirty="0" smtClean="0"/>
              <a:t> Weight in MPI   </a:t>
            </a:r>
            <a:r>
              <a:rPr lang="en-US" sz="2800" b="1" dirty="0"/>
              <a:t>35.11%</a:t>
            </a:r>
            <a:endParaRPr lang="en-US" sz="1800" b="1" dirty="0"/>
          </a:p>
          <a:p>
            <a:pPr>
              <a:lnSpc>
                <a:spcPct val="80000"/>
              </a:lnSpc>
            </a:pPr>
            <a:r>
              <a:rPr lang="en-US" sz="1800" dirty="0"/>
              <a:t>      Hard Disk Drive	</a:t>
            </a:r>
            <a:r>
              <a:rPr lang="en-US" sz="1800" dirty="0" smtClean="0"/>
              <a:t>   </a:t>
            </a:r>
            <a:r>
              <a:rPr lang="en-US" sz="1800" dirty="0"/>
              <a:t>6.14</a:t>
            </a:r>
          </a:p>
          <a:p>
            <a:pPr>
              <a:lnSpc>
                <a:spcPct val="80000"/>
              </a:lnSpc>
            </a:pPr>
            <a:r>
              <a:rPr lang="en-US" sz="1800" dirty="0"/>
              <a:t>      Integrated circuit	</a:t>
            </a:r>
            <a:r>
              <a:rPr lang="en-US" sz="1800" dirty="0" smtClean="0"/>
              <a:t>   </a:t>
            </a:r>
            <a:r>
              <a:rPr lang="en-US" sz="1800" dirty="0"/>
              <a:t>4.96</a:t>
            </a:r>
          </a:p>
          <a:p>
            <a:pPr>
              <a:lnSpc>
                <a:spcPct val="80000"/>
              </a:lnSpc>
            </a:pPr>
            <a:r>
              <a:rPr lang="en-US" sz="1800" dirty="0"/>
              <a:t>      T.V.	           </a:t>
            </a:r>
            <a:r>
              <a:rPr lang="en-US" sz="1800" dirty="0" smtClean="0"/>
              <a:t>          4.48    </a:t>
            </a:r>
            <a:endParaRPr lang="en-US" sz="1800" dirty="0"/>
          </a:p>
          <a:p>
            <a:pPr>
              <a:lnSpc>
                <a:spcPct val="80000"/>
              </a:lnSpc>
            </a:pPr>
            <a:r>
              <a:rPr lang="en-US" sz="1800" dirty="0"/>
              <a:t>      </a:t>
            </a:r>
            <a:r>
              <a:rPr lang="en-US" sz="1400" dirty="0"/>
              <a:t>Products of Leather &amp; </a:t>
            </a:r>
            <a:r>
              <a:rPr lang="en-US" sz="1400" dirty="0" smtClean="0"/>
              <a:t>Leather  </a:t>
            </a:r>
            <a:r>
              <a:rPr lang="en-US" sz="1800" dirty="0" smtClean="0"/>
              <a:t>3.68</a:t>
            </a:r>
            <a:endParaRPr lang="en-US" sz="1800" dirty="0"/>
          </a:p>
          <a:p>
            <a:pPr>
              <a:lnSpc>
                <a:spcPct val="80000"/>
              </a:lnSpc>
            </a:pPr>
            <a:r>
              <a:rPr lang="en-US" sz="1800" dirty="0"/>
              <a:t>      Setting </a:t>
            </a:r>
            <a:r>
              <a:rPr lang="en-US" sz="1800" dirty="0" smtClean="0"/>
              <a:t>jewelry</a:t>
            </a:r>
            <a:r>
              <a:rPr lang="en-US" sz="1800" dirty="0"/>
              <a:t>	 3.53</a:t>
            </a:r>
          </a:p>
          <a:p>
            <a:pPr>
              <a:lnSpc>
                <a:spcPct val="80000"/>
              </a:lnSpc>
            </a:pPr>
            <a:r>
              <a:rPr lang="en-US" sz="1800" dirty="0"/>
              <a:t>      Frozen  seafood	 2.18</a:t>
            </a:r>
          </a:p>
          <a:p>
            <a:pPr>
              <a:lnSpc>
                <a:spcPct val="80000"/>
              </a:lnSpc>
            </a:pPr>
            <a:r>
              <a:rPr lang="en-US" sz="1800" dirty="0"/>
              <a:t>      Canned seafood	 1.72</a:t>
            </a:r>
          </a:p>
          <a:p>
            <a:pPr>
              <a:lnSpc>
                <a:spcPct val="80000"/>
              </a:lnSpc>
            </a:pPr>
            <a:r>
              <a:rPr lang="en-US" sz="1800" dirty="0"/>
              <a:t>      Printer	          </a:t>
            </a:r>
            <a:r>
              <a:rPr lang="en-US" sz="1800" dirty="0" smtClean="0"/>
              <a:t>          </a:t>
            </a:r>
            <a:r>
              <a:rPr lang="en-US" sz="1800" dirty="0"/>
              <a:t>1.31</a:t>
            </a:r>
          </a:p>
          <a:p>
            <a:pPr>
              <a:lnSpc>
                <a:spcPct val="80000"/>
              </a:lnSpc>
            </a:pPr>
            <a:r>
              <a:rPr lang="en-US" sz="1800" dirty="0"/>
              <a:t>      Wood  furniture	 1.27</a:t>
            </a:r>
          </a:p>
          <a:p>
            <a:pPr>
              <a:lnSpc>
                <a:spcPct val="80000"/>
              </a:lnSpc>
            </a:pPr>
            <a:r>
              <a:rPr lang="en-US" sz="1800" dirty="0"/>
              <a:t>      Air-conditioners	 1.12</a:t>
            </a:r>
          </a:p>
          <a:p>
            <a:pPr>
              <a:lnSpc>
                <a:spcPct val="80000"/>
              </a:lnSpc>
            </a:pPr>
            <a:r>
              <a:rPr lang="en-US" sz="1800" dirty="0"/>
              <a:t>      Leather Footwear	 0.91</a:t>
            </a:r>
          </a:p>
          <a:p>
            <a:pPr>
              <a:lnSpc>
                <a:spcPct val="80000"/>
              </a:lnSpc>
            </a:pPr>
            <a:r>
              <a:rPr lang="en-US" sz="1800" dirty="0"/>
              <a:t>      Monitor                     </a:t>
            </a:r>
            <a:r>
              <a:rPr lang="en-US" sz="1800" dirty="0" smtClean="0"/>
              <a:t>       </a:t>
            </a:r>
            <a:r>
              <a:rPr lang="en-US" sz="1800" dirty="0"/>
              <a:t>0.75</a:t>
            </a:r>
          </a:p>
          <a:p>
            <a:pPr>
              <a:lnSpc>
                <a:spcPct val="80000"/>
              </a:lnSpc>
            </a:pPr>
            <a:r>
              <a:rPr lang="en-US" sz="1800" dirty="0"/>
              <a:t>      Block rubber	 </a:t>
            </a:r>
            <a:r>
              <a:rPr lang="en-US" sz="1800" dirty="0" smtClean="0"/>
              <a:t> </a:t>
            </a:r>
            <a:r>
              <a:rPr lang="en-US" sz="1800" dirty="0"/>
              <a:t>0.60</a:t>
            </a:r>
          </a:p>
          <a:p>
            <a:pPr>
              <a:lnSpc>
                <a:spcPct val="80000"/>
              </a:lnSpc>
            </a:pPr>
            <a:r>
              <a:rPr lang="en-US" sz="1800" dirty="0"/>
              <a:t>      Canned Pineapple	 0.58</a:t>
            </a:r>
          </a:p>
          <a:p>
            <a:pPr>
              <a:lnSpc>
                <a:spcPct val="80000"/>
              </a:lnSpc>
            </a:pPr>
            <a:r>
              <a:rPr lang="en-US" sz="1800" dirty="0"/>
              <a:t>      Glass Sheet 	</a:t>
            </a:r>
            <a:r>
              <a:rPr lang="en-US" sz="1800" dirty="0" smtClean="0"/>
              <a:t>                   0.45</a:t>
            </a:r>
            <a:endParaRPr lang="en-US" sz="1800" dirty="0"/>
          </a:p>
          <a:p>
            <a:pPr>
              <a:lnSpc>
                <a:spcPct val="80000"/>
              </a:lnSpc>
            </a:pPr>
            <a:r>
              <a:rPr lang="en-US" sz="1800" dirty="0"/>
              <a:t>      Computer Keyboard	 0.43</a:t>
            </a:r>
          </a:p>
          <a:p>
            <a:pPr>
              <a:lnSpc>
                <a:spcPct val="80000"/>
              </a:lnSpc>
            </a:pPr>
            <a:r>
              <a:rPr lang="en-US" sz="1800" dirty="0"/>
              <a:t>      Rubber glove	 </a:t>
            </a:r>
            <a:r>
              <a:rPr lang="en-US" sz="1800" dirty="0" smtClean="0"/>
              <a:t>0.40</a:t>
            </a:r>
            <a:endParaRPr lang="en-US" sz="1800" dirty="0"/>
          </a:p>
          <a:p>
            <a:pPr>
              <a:lnSpc>
                <a:spcPct val="80000"/>
              </a:lnSpc>
            </a:pPr>
            <a:endParaRPr lang="en-US" sz="1600" dirty="0"/>
          </a:p>
        </p:txBody>
      </p:sp>
      <p:sp>
        <p:nvSpPr>
          <p:cNvPr id="4" name="Slide Number Placeholder 5"/>
          <p:cNvSpPr>
            <a:spLocks noGrp="1"/>
          </p:cNvSpPr>
          <p:nvPr>
            <p:ph type="sldNum" sz="quarter" idx="12"/>
          </p:nvPr>
        </p:nvSpPr>
        <p:spPr/>
        <p:txBody>
          <a:bodyPr/>
          <a:lstStyle/>
          <a:p>
            <a:fld id="{8C40934E-521A-4DCF-890D-5A108A8135D7}" type="slidenum">
              <a:rPr lang="en-US"/>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en-US"/>
              <a:t>2. Global Competitiveness</a:t>
            </a:r>
          </a:p>
        </p:txBody>
      </p:sp>
      <p:sp>
        <p:nvSpPr>
          <p:cNvPr id="107523" name="Rectangle 3"/>
          <p:cNvSpPr>
            <a:spLocks noGrp="1" noChangeArrowheads="1"/>
          </p:cNvSpPr>
          <p:nvPr>
            <p:ph idx="1"/>
          </p:nvPr>
        </p:nvSpPr>
        <p:spPr/>
        <p:txBody>
          <a:bodyPr/>
          <a:lstStyle/>
          <a:p>
            <a:pPr>
              <a:lnSpc>
                <a:spcPct val="90000"/>
              </a:lnSpc>
            </a:pPr>
            <a:r>
              <a:rPr lang="en-US"/>
              <a:t>A country</a:t>
            </a:r>
            <a:r>
              <a:rPr lang="en-US">
                <a:latin typeface="Times New Roman"/>
              </a:rPr>
              <a:t>’</a:t>
            </a:r>
            <a:r>
              <a:rPr lang="en-US"/>
              <a:t>s future prosperity depends on its growth in productivity, which government policies can influence.</a:t>
            </a:r>
          </a:p>
          <a:p>
            <a:pPr>
              <a:lnSpc>
                <a:spcPct val="90000"/>
              </a:lnSpc>
            </a:pPr>
            <a:r>
              <a:rPr lang="en-US"/>
              <a:t>Nations compete to choose policies to promote higher living standards.</a:t>
            </a:r>
          </a:p>
          <a:p>
            <a:pPr>
              <a:lnSpc>
                <a:spcPct val="90000"/>
              </a:lnSpc>
            </a:pPr>
            <a:r>
              <a:rPr lang="en-US"/>
              <a:t>International Institute for Management Development (IMD) and World Economic Forum (WEF) have their own ways of measuring competitiveness.</a:t>
            </a:r>
          </a:p>
          <a:p>
            <a:pPr>
              <a:lnSpc>
                <a:spcPct val="90000"/>
              </a:lnSpc>
            </a:pPr>
            <a:endParaRPr lang="en-US"/>
          </a:p>
        </p:txBody>
      </p:sp>
      <p:sp>
        <p:nvSpPr>
          <p:cNvPr id="4" name="Slide Number Placeholder 5"/>
          <p:cNvSpPr>
            <a:spLocks noGrp="1"/>
          </p:cNvSpPr>
          <p:nvPr>
            <p:ph type="sldNum" sz="quarter" idx="12"/>
          </p:nvPr>
        </p:nvSpPr>
        <p:spPr/>
        <p:txBody>
          <a:bodyPr/>
          <a:lstStyle/>
          <a:p>
            <a:fld id="{580D768D-404B-44D8-A0F0-BC90644C9A6D}" type="slidenum">
              <a:rPr lang="en-US"/>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r>
              <a:rPr lang="en-US"/>
              <a:t>Paul Krugman</a:t>
            </a:r>
          </a:p>
        </p:txBody>
      </p:sp>
      <p:sp>
        <p:nvSpPr>
          <p:cNvPr id="111619" name="Rectangle 3"/>
          <p:cNvSpPr>
            <a:spLocks noGrp="1" noChangeArrowheads="1"/>
          </p:cNvSpPr>
          <p:nvPr>
            <p:ph idx="1"/>
          </p:nvPr>
        </p:nvSpPr>
        <p:spPr/>
        <p:txBody>
          <a:bodyPr/>
          <a:lstStyle/>
          <a:p>
            <a:r>
              <a:rPr lang="en-US" dirty="0"/>
              <a:t>International trade is not a zero-sum game.</a:t>
            </a:r>
          </a:p>
          <a:p>
            <a:r>
              <a:rPr lang="en-US" dirty="0"/>
              <a:t>Countries do not compete in the same way as companies.</a:t>
            </a:r>
          </a:p>
          <a:p>
            <a:r>
              <a:rPr lang="en-US" dirty="0"/>
              <a:t>When two countries compete through trade, they both win.</a:t>
            </a:r>
          </a:p>
          <a:p>
            <a:r>
              <a:rPr lang="en-US" dirty="0" smtClean="0">
                <a:latin typeface="Times New Roman"/>
              </a:rPr>
              <a:t>Is “</a:t>
            </a:r>
            <a:r>
              <a:rPr lang="en-US" dirty="0" smtClean="0"/>
              <a:t>Competitiveness</a:t>
            </a:r>
            <a:r>
              <a:rPr lang="en-US" dirty="0">
                <a:latin typeface="Times New Roman"/>
              </a:rPr>
              <a:t>”</a:t>
            </a:r>
            <a:r>
              <a:rPr lang="en-US" dirty="0"/>
              <a:t> </a:t>
            </a:r>
            <a:r>
              <a:rPr lang="en-US" dirty="0" smtClean="0"/>
              <a:t>a </a:t>
            </a:r>
            <a:r>
              <a:rPr lang="en-US" dirty="0"/>
              <a:t>meaningless </a:t>
            </a:r>
            <a:r>
              <a:rPr lang="en-US" dirty="0" smtClean="0"/>
              <a:t>word?</a:t>
            </a:r>
            <a:endParaRPr lang="en-US" dirty="0"/>
          </a:p>
          <a:p>
            <a:endParaRPr lang="en-US" dirty="0"/>
          </a:p>
        </p:txBody>
      </p:sp>
      <p:sp>
        <p:nvSpPr>
          <p:cNvPr id="4" name="Slide Number Placeholder 5"/>
          <p:cNvSpPr>
            <a:spLocks noGrp="1"/>
          </p:cNvSpPr>
          <p:nvPr>
            <p:ph type="sldNum" sz="quarter" idx="12"/>
          </p:nvPr>
        </p:nvSpPr>
        <p:spPr/>
        <p:txBody>
          <a:bodyPr/>
          <a:lstStyle/>
          <a:p>
            <a:fld id="{9E8D8C19-FE90-4A0E-B245-20A0E06EFB37}" type="slidenum">
              <a:rPr lang="en-US"/>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normAutofit/>
          </a:bodyPr>
          <a:lstStyle/>
          <a:p>
            <a:r>
              <a:rPr lang="en-US" sz="4000" dirty="0"/>
              <a:t>Trade and growth relationship</a:t>
            </a:r>
          </a:p>
        </p:txBody>
      </p:sp>
      <p:sp>
        <p:nvSpPr>
          <p:cNvPr id="112643" name="Rectangle 3"/>
          <p:cNvSpPr>
            <a:spLocks noGrp="1" noChangeArrowheads="1"/>
          </p:cNvSpPr>
          <p:nvPr>
            <p:ph idx="1"/>
          </p:nvPr>
        </p:nvSpPr>
        <p:spPr>
          <a:xfrm>
            <a:off x="609600" y="1371600"/>
            <a:ext cx="7924800" cy="5257800"/>
          </a:xfrm>
        </p:spPr>
        <p:txBody>
          <a:bodyPr>
            <a:normAutofit/>
          </a:bodyPr>
          <a:lstStyle/>
          <a:p>
            <a:pPr>
              <a:lnSpc>
                <a:spcPct val="80000"/>
              </a:lnSpc>
              <a:tabLst>
                <a:tab pos="7089775" algn="l"/>
              </a:tabLst>
            </a:pPr>
            <a:r>
              <a:rPr lang="en-US" dirty="0"/>
              <a:t>Jeffrey Sachs (Columbia) found a fairly strong correlation between recent growth rates and the competitiveness index.</a:t>
            </a:r>
          </a:p>
          <a:p>
            <a:pPr>
              <a:lnSpc>
                <a:spcPct val="80000"/>
              </a:lnSpc>
              <a:tabLst>
                <a:tab pos="7089775" algn="l"/>
              </a:tabLst>
            </a:pPr>
            <a:r>
              <a:rPr lang="en-US" dirty="0"/>
              <a:t>Critique: Correlation between the two variables does not guarantee that the competitive index will be a good predictor of economies</a:t>
            </a:r>
            <a:r>
              <a:rPr lang="en-US" dirty="0">
                <a:latin typeface="Times New Roman"/>
              </a:rPr>
              <a:t>’</a:t>
            </a:r>
            <a:r>
              <a:rPr lang="en-US" dirty="0"/>
              <a:t> future growth prospects.</a:t>
            </a:r>
          </a:p>
          <a:p>
            <a:pPr>
              <a:lnSpc>
                <a:spcPct val="80000"/>
              </a:lnSpc>
              <a:tabLst>
                <a:tab pos="7089775" algn="l"/>
              </a:tabLst>
            </a:pPr>
            <a:r>
              <a:rPr lang="en-US" dirty="0"/>
              <a:t>Sachs</a:t>
            </a:r>
            <a:r>
              <a:rPr lang="en-US" dirty="0">
                <a:latin typeface="Times New Roman"/>
              </a:rPr>
              <a:t>’</a:t>
            </a:r>
            <a:r>
              <a:rPr lang="en-US" dirty="0"/>
              <a:t> definition of competitiveness: </a:t>
            </a:r>
            <a:endParaRPr lang="en-US" dirty="0" smtClean="0"/>
          </a:p>
          <a:p>
            <a:pPr marL="0" indent="0">
              <a:lnSpc>
                <a:spcPct val="80000"/>
              </a:lnSpc>
              <a:buNone/>
              <a:tabLst>
                <a:tab pos="7089775" algn="l"/>
              </a:tabLst>
            </a:pPr>
            <a:r>
              <a:rPr lang="en-US" b="1" dirty="0" smtClean="0"/>
              <a:t>The</a:t>
            </a:r>
            <a:r>
              <a:rPr lang="en-US" b="1" i="1" dirty="0" smtClean="0"/>
              <a:t> </a:t>
            </a:r>
            <a:r>
              <a:rPr lang="en-US" b="1" i="1" dirty="0"/>
              <a:t>ability of a country to achieve sustained high rates of growth</a:t>
            </a:r>
            <a:r>
              <a:rPr lang="en-US" sz="2400" b="1" i="1" dirty="0"/>
              <a:t> </a:t>
            </a:r>
            <a:r>
              <a:rPr lang="en-US" b="1" i="1" dirty="0"/>
              <a:t>in GDP per capita</a:t>
            </a:r>
            <a:r>
              <a:rPr lang="en-US" i="1" dirty="0"/>
              <a:t>.</a:t>
            </a:r>
          </a:p>
          <a:p>
            <a:pPr>
              <a:lnSpc>
                <a:spcPct val="80000"/>
              </a:lnSpc>
              <a:buFontTx/>
              <a:buNone/>
              <a:tabLst>
                <a:tab pos="7089775" algn="l"/>
              </a:tabLst>
            </a:pPr>
            <a:r>
              <a:rPr lang="en-US" sz="1900" dirty="0" smtClean="0"/>
              <a:t> </a:t>
            </a:r>
            <a:endParaRPr lang="en-US" sz="1900" dirty="0"/>
          </a:p>
          <a:p>
            <a:pPr>
              <a:lnSpc>
                <a:spcPct val="80000"/>
              </a:lnSpc>
              <a:tabLst>
                <a:tab pos="7089775" algn="l"/>
              </a:tabLst>
            </a:pPr>
            <a:endParaRPr lang="en-US" sz="1800" dirty="0"/>
          </a:p>
        </p:txBody>
      </p:sp>
      <p:sp>
        <p:nvSpPr>
          <p:cNvPr id="4" name="Slide Number Placeholder 5"/>
          <p:cNvSpPr>
            <a:spLocks noGrp="1"/>
          </p:cNvSpPr>
          <p:nvPr>
            <p:ph type="sldNum" sz="quarter" idx="12"/>
          </p:nvPr>
        </p:nvSpPr>
        <p:spPr/>
        <p:txBody>
          <a:bodyPr/>
          <a:lstStyle/>
          <a:p>
            <a:fld id="{8FDA0D71-0A0D-4AAC-89AF-30B623D90EB9}" type="slidenum">
              <a:rPr lang="en-US"/>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762000" y="533400"/>
            <a:ext cx="7772400" cy="304800"/>
          </a:xfrm>
        </p:spPr>
        <p:txBody>
          <a:bodyPr>
            <a:normAutofit fontScale="90000"/>
          </a:bodyPr>
          <a:lstStyle/>
          <a:p>
            <a:r>
              <a:rPr lang="en-US" sz="3200" dirty="0"/>
              <a:t>World Economic Forum</a:t>
            </a:r>
            <a:br>
              <a:rPr lang="en-US" sz="3200" dirty="0"/>
            </a:br>
            <a:r>
              <a:rPr lang="en-US" sz="3200" dirty="0"/>
              <a:t> </a:t>
            </a:r>
            <a:r>
              <a:rPr lang="en-US" sz="3200" b="1" dirty="0"/>
              <a:t>Global </a:t>
            </a:r>
            <a:r>
              <a:rPr lang="en-US" sz="3200" b="1" dirty="0" smtClean="0"/>
              <a:t>Competitiveness </a:t>
            </a:r>
            <a:r>
              <a:rPr lang="en-US" sz="3200" b="1" dirty="0"/>
              <a:t>Index</a:t>
            </a:r>
          </a:p>
        </p:txBody>
      </p:sp>
      <p:sp>
        <p:nvSpPr>
          <p:cNvPr id="105475" name="Rectangle 3"/>
          <p:cNvSpPr>
            <a:spLocks noGrp="1" noChangeArrowheads="1"/>
          </p:cNvSpPr>
          <p:nvPr>
            <p:ph idx="1"/>
          </p:nvPr>
        </p:nvSpPr>
        <p:spPr/>
        <p:txBody>
          <a:bodyPr>
            <a:normAutofit/>
          </a:bodyPr>
          <a:lstStyle/>
          <a:p>
            <a:pPr>
              <a:lnSpc>
                <a:spcPct val="90000"/>
              </a:lnSpc>
            </a:pPr>
            <a:r>
              <a:rPr lang="en-US" sz="2800" dirty="0"/>
              <a:t>The rankings are calculated from both publicly available data and the Executive Opinion Survey, a comprehensive annual survey conducted by the World Economic Forum together with its network of Partner Institutes (leading research institutes and business organizations) in the countries covered by the Report. </a:t>
            </a:r>
          </a:p>
          <a:p>
            <a:pPr>
              <a:lnSpc>
                <a:spcPct val="90000"/>
              </a:lnSpc>
            </a:pPr>
            <a:r>
              <a:rPr lang="en-US" sz="2800" dirty="0" smtClean="0"/>
              <a:t>Over </a:t>
            </a:r>
            <a:r>
              <a:rPr lang="en-US" sz="2800" dirty="0"/>
              <a:t>11,000 business leaders were polled in a record 131 countries.</a:t>
            </a:r>
            <a:br>
              <a:rPr lang="en-US" sz="2800" dirty="0"/>
            </a:br>
            <a:endParaRPr lang="en-US" sz="2800" dirty="0"/>
          </a:p>
        </p:txBody>
      </p:sp>
      <p:sp>
        <p:nvSpPr>
          <p:cNvPr id="4" name="Slide Number Placeholder 5"/>
          <p:cNvSpPr>
            <a:spLocks noGrp="1"/>
          </p:cNvSpPr>
          <p:nvPr>
            <p:ph type="sldNum" sz="quarter" idx="12"/>
          </p:nvPr>
        </p:nvSpPr>
        <p:spPr/>
        <p:txBody>
          <a:bodyPr/>
          <a:lstStyle/>
          <a:p>
            <a:fld id="{6F3208EE-6BFD-4460-8C03-D4E9BEE90561}" type="slidenum">
              <a:rPr lang="en-US"/>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normAutofit fontScale="90000"/>
          </a:bodyPr>
          <a:lstStyle/>
          <a:p>
            <a:r>
              <a:rPr lang="en-US"/>
              <a:t>Components of weighted index of competitiveness</a:t>
            </a:r>
          </a:p>
        </p:txBody>
      </p:sp>
      <p:sp>
        <p:nvSpPr>
          <p:cNvPr id="110595" name="Rectangle 3"/>
          <p:cNvSpPr>
            <a:spLocks noGrp="1" noChangeArrowheads="1"/>
          </p:cNvSpPr>
          <p:nvPr>
            <p:ph idx="1"/>
          </p:nvPr>
        </p:nvSpPr>
        <p:spPr/>
        <p:txBody>
          <a:bodyPr>
            <a:normAutofit lnSpcReduction="10000"/>
          </a:bodyPr>
          <a:lstStyle/>
          <a:p>
            <a:pPr>
              <a:lnSpc>
                <a:spcPct val="90000"/>
              </a:lnSpc>
            </a:pPr>
            <a:r>
              <a:rPr lang="en-US" sz="2800" dirty="0"/>
              <a:t>Openness of an economy to trade and investment,</a:t>
            </a:r>
          </a:p>
          <a:p>
            <a:pPr>
              <a:lnSpc>
                <a:spcPct val="90000"/>
              </a:lnSpc>
            </a:pPr>
            <a:r>
              <a:rPr lang="en-US" sz="2800" dirty="0"/>
              <a:t>Role of government (public spending, low marginal tax rates), </a:t>
            </a:r>
          </a:p>
          <a:p>
            <a:pPr>
              <a:lnSpc>
                <a:spcPct val="90000"/>
              </a:lnSpc>
            </a:pPr>
            <a:r>
              <a:rPr lang="en-US" sz="2800" dirty="0"/>
              <a:t>Efficiency of the financial sector,</a:t>
            </a:r>
          </a:p>
          <a:p>
            <a:pPr>
              <a:lnSpc>
                <a:spcPct val="90000"/>
              </a:lnSpc>
            </a:pPr>
            <a:r>
              <a:rPr lang="en-US" sz="2800" dirty="0"/>
              <a:t>Levels of education and skills (two-thirds of the total index)</a:t>
            </a:r>
          </a:p>
          <a:p>
            <a:pPr>
              <a:lnSpc>
                <a:spcPct val="90000"/>
              </a:lnSpc>
            </a:pPr>
            <a:r>
              <a:rPr lang="en-US" sz="2800" dirty="0"/>
              <a:t>Quality of management, infrastructure and technology, the effectiveness of legal and political institutions (the rule of law).</a:t>
            </a:r>
          </a:p>
          <a:p>
            <a:pPr>
              <a:lnSpc>
                <a:spcPct val="90000"/>
              </a:lnSpc>
            </a:pPr>
            <a:r>
              <a:rPr lang="en-US" sz="2800" dirty="0"/>
              <a:t>Thailand</a:t>
            </a:r>
            <a:r>
              <a:rPr lang="en-US" sz="2800" dirty="0">
                <a:latin typeface="Times New Roman"/>
              </a:rPr>
              <a:t>’</a:t>
            </a:r>
            <a:r>
              <a:rPr lang="en-US" sz="2800" dirty="0"/>
              <a:t>s judicial system ranks 9th from the total of 12 countries in the region.</a:t>
            </a:r>
          </a:p>
          <a:p>
            <a:pPr>
              <a:lnSpc>
                <a:spcPct val="90000"/>
              </a:lnSpc>
            </a:pPr>
            <a:endParaRPr lang="en-US" sz="2400" dirty="0"/>
          </a:p>
        </p:txBody>
      </p:sp>
      <p:sp>
        <p:nvSpPr>
          <p:cNvPr id="4" name="Slide Number Placeholder 5"/>
          <p:cNvSpPr>
            <a:spLocks noGrp="1"/>
          </p:cNvSpPr>
          <p:nvPr>
            <p:ph type="sldNum" sz="quarter" idx="12"/>
          </p:nvPr>
        </p:nvSpPr>
        <p:spPr/>
        <p:txBody>
          <a:bodyPr/>
          <a:lstStyle/>
          <a:p>
            <a:fld id="{E8DA7475-DD90-4E1D-BE21-83E4CD01AD70}" type="slidenum">
              <a:rPr lang="en-US"/>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the index was constructed</a:t>
            </a:r>
            <a:endParaRPr lang="th-TH" dirty="0"/>
          </a:p>
        </p:txBody>
      </p:sp>
      <p:sp>
        <p:nvSpPr>
          <p:cNvPr id="3" name="Content Placeholder 2"/>
          <p:cNvSpPr>
            <a:spLocks noGrp="1"/>
          </p:cNvSpPr>
          <p:nvPr>
            <p:ph idx="1"/>
          </p:nvPr>
        </p:nvSpPr>
        <p:spPr/>
        <p:txBody>
          <a:bodyPr>
            <a:normAutofit fontScale="92500" lnSpcReduction="20000"/>
          </a:bodyPr>
          <a:lstStyle/>
          <a:p>
            <a:r>
              <a:rPr lang="en-US" dirty="0" smtClean="0"/>
              <a:t>The index is based on the ranking in 12 pillars: institutions (the strength of public and private institutions in creating sound and fair environment to generate income and wealth in the economy), infrastructure, macroeconomic environment, health and primary education, higher education and training, goods market efficiency, </a:t>
            </a:r>
            <a:r>
              <a:rPr lang="en-US" dirty="0" err="1" smtClean="0"/>
              <a:t>labour</a:t>
            </a:r>
            <a:r>
              <a:rPr lang="en-US" dirty="0" smtClean="0"/>
              <a:t> market efficiency, financial market development, technological readiness, market size, business sophistication, and innovation</a:t>
            </a:r>
            <a:endParaRPr lang="th-TH" dirty="0"/>
          </a:p>
        </p:txBody>
      </p:sp>
      <p:sp>
        <p:nvSpPr>
          <p:cNvPr id="4" name="Slide Number Placeholder 3"/>
          <p:cNvSpPr>
            <a:spLocks noGrp="1"/>
          </p:cNvSpPr>
          <p:nvPr>
            <p:ph type="sldNum" sz="quarter" idx="12"/>
          </p:nvPr>
        </p:nvSpPr>
        <p:spPr/>
        <p:txBody>
          <a:bodyPr/>
          <a:lstStyle/>
          <a:p>
            <a:fld id="{29CEE9A4-74F3-4E79-BF6E-4A67E957251C}" type="slidenum">
              <a:rPr lang="en-US" smtClean="0"/>
              <a:pPr/>
              <a:t>22</a:t>
            </a:fld>
            <a:endParaRPr lang="en-US"/>
          </a:p>
        </p:txBody>
      </p:sp>
    </p:spTree>
    <p:extLst>
      <p:ext uri="{BB962C8B-B14F-4D97-AF65-F5344CB8AC3E}">
        <p14:creationId xmlns="" xmlns:p14="http://schemas.microsoft.com/office/powerpoint/2010/main" val="10883877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WEF Report</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"In addition to urgently improving its institutional framework, the country needs to step up its effort to improve its health and educational systems and encourage wider adoption of new technologies for productivity enhancements. </a:t>
            </a:r>
          </a:p>
          <a:p>
            <a:r>
              <a:rPr lang="en-US" dirty="0" smtClean="0"/>
              <a:t>Such efforts will then buttress the country's innovation potential, which will become increasingly important as it moves towards the most advanced stage of economic development," WEF said in its report. </a:t>
            </a:r>
          </a:p>
        </p:txBody>
      </p:sp>
      <p:sp>
        <p:nvSpPr>
          <p:cNvPr id="4" name="Slide Number Placeholder 3"/>
          <p:cNvSpPr>
            <a:spLocks noGrp="1"/>
          </p:cNvSpPr>
          <p:nvPr>
            <p:ph type="sldNum" sz="quarter" idx="12"/>
          </p:nvPr>
        </p:nvSpPr>
        <p:spPr/>
        <p:txBody>
          <a:bodyPr/>
          <a:lstStyle/>
          <a:p>
            <a:fld id="{29CEE9A4-74F3-4E79-BF6E-4A67E957251C}" type="slidenum">
              <a:rPr lang="en-US" smtClean="0"/>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normAutofit/>
          </a:bodyPr>
          <a:lstStyle/>
          <a:p>
            <a:r>
              <a:rPr lang="en-US" dirty="0"/>
              <a:t>Asian Competitiveness </a:t>
            </a:r>
          </a:p>
        </p:txBody>
      </p:sp>
      <p:sp>
        <p:nvSpPr>
          <p:cNvPr id="82947" name="Rectangle 3"/>
          <p:cNvSpPr>
            <a:spLocks noGrp="1" noChangeArrowheads="1"/>
          </p:cNvSpPr>
          <p:nvPr>
            <p:ph idx="1"/>
          </p:nvPr>
        </p:nvSpPr>
        <p:spPr/>
        <p:txBody>
          <a:bodyPr/>
          <a:lstStyle/>
          <a:p>
            <a:pPr>
              <a:lnSpc>
                <a:spcPct val="90000"/>
              </a:lnSpc>
              <a:buFontTx/>
              <a:buNone/>
            </a:pPr>
            <a:r>
              <a:rPr lang="en-US" sz="4000" dirty="0"/>
              <a:t>Leaders </a:t>
            </a:r>
            <a:r>
              <a:rPr lang="en-US" sz="4000" dirty="0" smtClean="0"/>
              <a:t>in </a:t>
            </a:r>
            <a:r>
              <a:rPr lang="en-US" sz="4000" dirty="0"/>
              <a:t>Asia are:</a:t>
            </a:r>
          </a:p>
          <a:p>
            <a:pPr>
              <a:lnSpc>
                <a:spcPct val="90000"/>
              </a:lnSpc>
              <a:buFontTx/>
              <a:buNone/>
            </a:pPr>
            <a:r>
              <a:rPr lang="en-US" sz="2800" b="1" dirty="0"/>
              <a:t>Singapore</a:t>
            </a:r>
            <a:r>
              <a:rPr lang="en-US" sz="2800" dirty="0"/>
              <a:t> </a:t>
            </a:r>
          </a:p>
          <a:p>
            <a:pPr>
              <a:lnSpc>
                <a:spcPct val="90000"/>
              </a:lnSpc>
              <a:buFontTx/>
              <a:buNone/>
            </a:pPr>
            <a:r>
              <a:rPr lang="en-US" sz="2800" b="1" dirty="0"/>
              <a:t>Japan</a:t>
            </a:r>
            <a:r>
              <a:rPr lang="en-US" sz="2800" dirty="0"/>
              <a:t> </a:t>
            </a:r>
          </a:p>
          <a:p>
            <a:pPr>
              <a:lnSpc>
                <a:spcPct val="90000"/>
              </a:lnSpc>
              <a:buFontTx/>
              <a:buNone/>
            </a:pPr>
            <a:r>
              <a:rPr lang="en-US" sz="2800" b="1" dirty="0"/>
              <a:t>Republic of Korea</a:t>
            </a:r>
          </a:p>
          <a:p>
            <a:pPr>
              <a:lnSpc>
                <a:spcPct val="90000"/>
              </a:lnSpc>
              <a:buFontTx/>
              <a:buNone/>
            </a:pPr>
            <a:r>
              <a:rPr lang="en-US" sz="2800" b="1" dirty="0"/>
              <a:t>Hong Kong</a:t>
            </a:r>
            <a:r>
              <a:rPr lang="en-US" dirty="0"/>
              <a:t> </a:t>
            </a:r>
          </a:p>
          <a:p>
            <a:pPr>
              <a:lnSpc>
                <a:spcPct val="90000"/>
              </a:lnSpc>
              <a:buFontTx/>
              <a:buNone/>
            </a:pPr>
            <a:r>
              <a:rPr lang="en-US" dirty="0"/>
              <a:t> </a:t>
            </a:r>
          </a:p>
          <a:p>
            <a:pPr>
              <a:lnSpc>
                <a:spcPct val="90000"/>
              </a:lnSpc>
              <a:buFontTx/>
              <a:buNone/>
            </a:pPr>
            <a:r>
              <a:rPr lang="en-US" dirty="0"/>
              <a:t>What do these countries have in common? </a:t>
            </a:r>
          </a:p>
          <a:p>
            <a:pPr>
              <a:lnSpc>
                <a:spcPct val="90000"/>
              </a:lnSpc>
            </a:pPr>
            <a:endParaRPr lang="en-US" sz="2000" dirty="0"/>
          </a:p>
        </p:txBody>
      </p:sp>
      <p:sp>
        <p:nvSpPr>
          <p:cNvPr id="4" name="Slide Number Placeholder 5"/>
          <p:cNvSpPr>
            <a:spLocks noGrp="1"/>
          </p:cNvSpPr>
          <p:nvPr>
            <p:ph type="sldNum" sz="quarter" idx="12"/>
          </p:nvPr>
        </p:nvSpPr>
        <p:spPr/>
        <p:txBody>
          <a:bodyPr/>
          <a:lstStyle/>
          <a:p>
            <a:fld id="{EDA0FEBF-9745-4C78-A3FD-5D7C6D2ED882}" type="slidenum">
              <a:rPr lang="en-US"/>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noAutofit/>
          </a:bodyPr>
          <a:lstStyle/>
          <a:p>
            <a:r>
              <a:rPr lang="en-US" sz="4000" b="1" dirty="0" smtClean="0"/>
              <a:t>Competitive characters</a:t>
            </a:r>
            <a:endParaRPr lang="en-US" sz="4000" b="1" dirty="0"/>
          </a:p>
        </p:txBody>
      </p:sp>
      <p:sp>
        <p:nvSpPr>
          <p:cNvPr id="83971" name="Rectangle 3"/>
          <p:cNvSpPr>
            <a:spLocks noGrp="1" noChangeArrowheads="1"/>
          </p:cNvSpPr>
          <p:nvPr>
            <p:ph idx="1"/>
          </p:nvPr>
        </p:nvSpPr>
        <p:spPr>
          <a:xfrm>
            <a:off x="533400" y="2057400"/>
            <a:ext cx="7848600" cy="4800600"/>
          </a:xfrm>
        </p:spPr>
        <p:txBody>
          <a:bodyPr>
            <a:noAutofit/>
          </a:bodyPr>
          <a:lstStyle/>
          <a:p>
            <a:pPr>
              <a:buFontTx/>
              <a:buNone/>
            </a:pPr>
            <a:r>
              <a:rPr lang="en-US" sz="3600" dirty="0"/>
              <a:t>high-quality infrastructure, </a:t>
            </a:r>
          </a:p>
          <a:p>
            <a:pPr>
              <a:buFontTx/>
              <a:buNone/>
            </a:pPr>
            <a:r>
              <a:rPr lang="en-US" sz="3600" dirty="0"/>
              <a:t>flexible and efficient markets, </a:t>
            </a:r>
          </a:p>
          <a:p>
            <a:pPr>
              <a:buFontTx/>
              <a:buNone/>
            </a:pPr>
            <a:r>
              <a:rPr lang="en-US" sz="3600" dirty="0"/>
              <a:t>healthy and well-educated workforces, </a:t>
            </a:r>
          </a:p>
          <a:p>
            <a:pPr>
              <a:buFontTx/>
              <a:buNone/>
            </a:pPr>
            <a:r>
              <a:rPr lang="en-US" sz="3600" dirty="0"/>
              <a:t>high levels of technological readiness,  </a:t>
            </a:r>
          </a:p>
          <a:p>
            <a:pPr>
              <a:buFontTx/>
              <a:buNone/>
            </a:pPr>
            <a:r>
              <a:rPr lang="en-US" sz="3600" dirty="0"/>
              <a:t>innovative capacity</a:t>
            </a:r>
            <a:endParaRPr lang="en-US" sz="4000" dirty="0"/>
          </a:p>
        </p:txBody>
      </p:sp>
      <p:sp>
        <p:nvSpPr>
          <p:cNvPr id="4" name="Slide Number Placeholder 5"/>
          <p:cNvSpPr>
            <a:spLocks noGrp="1"/>
          </p:cNvSpPr>
          <p:nvPr>
            <p:ph type="sldNum" sz="quarter" idx="12"/>
          </p:nvPr>
        </p:nvSpPr>
        <p:spPr/>
        <p:txBody>
          <a:bodyPr/>
          <a:lstStyle/>
          <a:p>
            <a:fld id="{753F5D9C-CC31-41D7-820D-395C32F8FDC5}" type="slidenum">
              <a:rPr lang="en-US"/>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smtClean="0"/>
              <a:t>The Global Competitiveness Report 2012-2013</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Switzerland, for the fourth consecutive year, tops the overall </a:t>
            </a:r>
            <a:r>
              <a:rPr lang="en-US" dirty="0" smtClean="0"/>
              <a:t>rankings </a:t>
            </a:r>
            <a:r>
              <a:rPr lang="en-US" dirty="0" smtClean="0"/>
              <a:t>released today by the World Economic Forum. </a:t>
            </a:r>
            <a:endParaRPr lang="en-US" dirty="0" smtClean="0"/>
          </a:p>
          <a:p>
            <a:r>
              <a:rPr lang="en-US" dirty="0" smtClean="0"/>
              <a:t>Singapore </a:t>
            </a:r>
            <a:r>
              <a:rPr lang="en-US" dirty="0" smtClean="0"/>
              <a:t>remains in second position and Finland in third position, overtaking Sweden (4th). </a:t>
            </a:r>
            <a:endParaRPr lang="en-US" dirty="0" smtClean="0"/>
          </a:p>
          <a:p>
            <a:r>
              <a:rPr lang="en-US" dirty="0" smtClean="0"/>
              <a:t>These </a:t>
            </a:r>
            <a:r>
              <a:rPr lang="en-US" dirty="0" smtClean="0"/>
              <a:t>and other Northern and Western European countries dominate the top 10 with the Netherlands (5th), Germany (6th) and United Kingdom (8th). </a:t>
            </a:r>
            <a:endParaRPr lang="en-US" dirty="0" smtClean="0"/>
          </a:p>
          <a:p>
            <a:r>
              <a:rPr lang="en-US" dirty="0" smtClean="0"/>
              <a:t>The </a:t>
            </a:r>
            <a:r>
              <a:rPr lang="en-US" dirty="0" smtClean="0"/>
              <a:t>United States (7th), Hong Kong (9th) and Japan (10th) complete the ranking of the top 10 most competitive economies.</a:t>
            </a:r>
          </a:p>
          <a:p>
            <a:endParaRPr lang="en-US" dirty="0"/>
          </a:p>
        </p:txBody>
      </p:sp>
      <p:sp>
        <p:nvSpPr>
          <p:cNvPr id="4" name="Slide Number Placeholder 3"/>
          <p:cNvSpPr>
            <a:spLocks noGrp="1"/>
          </p:cNvSpPr>
          <p:nvPr>
            <p:ph type="sldNum" sz="quarter" idx="12"/>
          </p:nvPr>
        </p:nvSpPr>
        <p:spPr/>
        <p:txBody>
          <a:bodyPr/>
          <a:lstStyle/>
          <a:p>
            <a:fld id="{29CEE9A4-74F3-4E79-BF6E-4A67E957251C}" type="slidenum">
              <a:rPr lang="en-US" smtClean="0"/>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BRICS</a:t>
            </a:r>
            <a:endParaRPr lang="en-US" dirty="0"/>
          </a:p>
        </p:txBody>
      </p:sp>
      <p:sp>
        <p:nvSpPr>
          <p:cNvPr id="3" name="Content Placeholder 2"/>
          <p:cNvSpPr>
            <a:spLocks noGrp="1"/>
          </p:cNvSpPr>
          <p:nvPr>
            <p:ph idx="1"/>
          </p:nvPr>
        </p:nvSpPr>
        <p:spPr/>
        <p:txBody>
          <a:bodyPr>
            <a:noAutofit/>
          </a:bodyPr>
          <a:lstStyle/>
          <a:p>
            <a:r>
              <a:rPr lang="en-US" sz="2800" dirty="0" smtClean="0"/>
              <a:t>The large emerging market economies (BRICS) display different performances. Despite a slight decline in the rankings of three places, the People’s Republic of China (29th) continues to lead the group</a:t>
            </a:r>
            <a:r>
              <a:rPr lang="en-US" sz="2800" dirty="0" smtClean="0"/>
              <a:t>.</a:t>
            </a:r>
          </a:p>
          <a:p>
            <a:endParaRPr lang="en-US" sz="2800" dirty="0" smtClean="0"/>
          </a:p>
          <a:p>
            <a:r>
              <a:rPr lang="en-US" sz="2800" dirty="0" smtClean="0"/>
              <a:t> </a:t>
            </a:r>
            <a:r>
              <a:rPr lang="en-US" sz="2800" dirty="0" smtClean="0"/>
              <a:t>Of the others, only Brazil (48th) moves up this year, with South Africa (52nd), India (59th) and Russia (67th) experiencing small declines in rankings</a:t>
            </a:r>
            <a:r>
              <a:rPr lang="en-US" sz="2800" dirty="0" smtClean="0"/>
              <a:t>. </a:t>
            </a:r>
            <a:endParaRPr lang="en-US" sz="2800" dirty="0" smtClean="0"/>
          </a:p>
          <a:p>
            <a:endParaRPr lang="en-US" sz="2400" dirty="0" smtClean="0"/>
          </a:p>
        </p:txBody>
      </p:sp>
      <p:sp>
        <p:nvSpPr>
          <p:cNvPr id="4" name="Slide Number Placeholder 3"/>
          <p:cNvSpPr>
            <a:spLocks noGrp="1"/>
          </p:cNvSpPr>
          <p:nvPr>
            <p:ph type="sldNum" sz="quarter" idx="12"/>
          </p:nvPr>
        </p:nvSpPr>
        <p:spPr/>
        <p:txBody>
          <a:bodyPr/>
          <a:lstStyle/>
          <a:p>
            <a:fld id="{29CEE9A4-74F3-4E79-BF6E-4A67E957251C}" type="slidenum">
              <a:rPr lang="en-US" smtClean="0"/>
              <a:pPr/>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BRICS</a:t>
            </a:r>
            <a:endParaRPr lang="en-US" dirty="0"/>
          </a:p>
        </p:txBody>
      </p:sp>
      <p:sp>
        <p:nvSpPr>
          <p:cNvPr id="3" name="Content Placeholder 2"/>
          <p:cNvSpPr>
            <a:spLocks noGrp="1"/>
          </p:cNvSpPr>
          <p:nvPr>
            <p:ph idx="1"/>
          </p:nvPr>
        </p:nvSpPr>
        <p:spPr>
          <a:xfrm>
            <a:off x="457200" y="1371600"/>
            <a:ext cx="8229600" cy="4754563"/>
          </a:xfrm>
        </p:spPr>
        <p:txBody>
          <a:bodyPr>
            <a:noAutofit/>
          </a:bodyPr>
          <a:lstStyle/>
          <a:p>
            <a:pPr>
              <a:buNone/>
            </a:pPr>
            <a:endParaRPr lang="en-US" sz="2400" dirty="0" smtClean="0"/>
          </a:p>
          <a:p>
            <a:r>
              <a:rPr lang="en-US" sz="2800" dirty="0" smtClean="0"/>
              <a:t>Despite </a:t>
            </a:r>
            <a:r>
              <a:rPr lang="en-US" sz="2800" dirty="0" smtClean="0"/>
              <a:t>growing its overall competitiveness score, the United States continues its decline for the fourth year in a row, falling two more places to seventh position. </a:t>
            </a:r>
            <a:endParaRPr lang="en-US" sz="2800" dirty="0" smtClean="0"/>
          </a:p>
          <a:p>
            <a:r>
              <a:rPr lang="en-US" sz="2800" dirty="0" smtClean="0"/>
              <a:t>In </a:t>
            </a:r>
            <a:r>
              <a:rPr lang="en-US" sz="2800" dirty="0" smtClean="0"/>
              <a:t>addition to the burgeoning macroeconomic vulnerabilities, some aspects of the country’s institutional environment continue to raise concern among business leaders, particularly the low public trust in politicians and a perceived lack of government efficiency. </a:t>
            </a:r>
            <a:endParaRPr lang="en-US" sz="2800" dirty="0" smtClean="0"/>
          </a:p>
        </p:txBody>
      </p:sp>
      <p:sp>
        <p:nvSpPr>
          <p:cNvPr id="4" name="Slide Number Placeholder 3"/>
          <p:cNvSpPr>
            <a:spLocks noGrp="1"/>
          </p:cNvSpPr>
          <p:nvPr>
            <p:ph type="sldNum" sz="quarter" idx="12"/>
          </p:nvPr>
        </p:nvSpPr>
        <p:spPr/>
        <p:txBody>
          <a:bodyPr/>
          <a:lstStyle/>
          <a:p>
            <a:fld id="{29CEE9A4-74F3-4E79-BF6E-4A67E957251C}" type="slidenum">
              <a:rPr lang="en-US" smtClean="0"/>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Northern vs. Southern Europe</a:t>
            </a:r>
            <a:endParaRPr lang="en-US" dirty="0"/>
          </a:p>
        </p:txBody>
      </p:sp>
      <p:sp>
        <p:nvSpPr>
          <p:cNvPr id="3" name="Content Placeholder 2"/>
          <p:cNvSpPr>
            <a:spLocks noGrp="1"/>
          </p:cNvSpPr>
          <p:nvPr>
            <p:ph idx="1"/>
          </p:nvPr>
        </p:nvSpPr>
        <p:spPr/>
        <p:txBody>
          <a:bodyPr>
            <a:normAutofit/>
          </a:bodyPr>
          <a:lstStyle/>
          <a:p>
            <a:endParaRPr lang="en-US" sz="1800" dirty="0" smtClean="0"/>
          </a:p>
          <a:p>
            <a:r>
              <a:rPr lang="en-US" sz="2400" dirty="0" smtClean="0"/>
              <a:t>The </a:t>
            </a:r>
            <a:r>
              <a:rPr lang="en-US" sz="2400" dirty="0" smtClean="0"/>
              <a:t>country still remains a global innovation powerhouse and its markets work </a:t>
            </a:r>
            <a:r>
              <a:rPr lang="en-US" sz="2400" dirty="0" smtClean="0"/>
              <a:t>efficiently.   The </a:t>
            </a:r>
            <a:r>
              <a:rPr lang="en-US" sz="2400" dirty="0" smtClean="0"/>
              <a:t>report indicates that Switzerland and countries in Northern Europe have been consolidating their strong competitiveness positions since the financial and economic downturn in 2008. </a:t>
            </a:r>
            <a:endParaRPr lang="en-US" sz="2400" dirty="0" smtClean="0"/>
          </a:p>
          <a:p>
            <a:r>
              <a:rPr lang="en-US" sz="2400" dirty="0" smtClean="0"/>
              <a:t>On </a:t>
            </a:r>
            <a:r>
              <a:rPr lang="en-US" sz="2400" dirty="0" smtClean="0"/>
              <a:t>the other hand, countries in Southern Europe, i.e. Portugal (49th), Spain (36th), Italy (42nd) and particularly Greece (96th) continue to suffer from competitiveness weaknesses in terms of macroeconomic imbalances, poor access to financing, rigid </a:t>
            </a:r>
            <a:r>
              <a:rPr lang="en-US" sz="2400" dirty="0" err="1" smtClean="0"/>
              <a:t>labour</a:t>
            </a:r>
            <a:r>
              <a:rPr lang="en-US" sz="2400" dirty="0" smtClean="0"/>
              <a:t> markets and an innovation deficit</a:t>
            </a:r>
            <a:r>
              <a:rPr lang="en-US" sz="2400" dirty="0" smtClean="0"/>
              <a:t>.</a:t>
            </a:r>
            <a:endParaRPr lang="en-US" sz="2400" dirty="0" smtClean="0"/>
          </a:p>
        </p:txBody>
      </p:sp>
      <p:sp>
        <p:nvSpPr>
          <p:cNvPr id="4" name="Slide Number Placeholder 3"/>
          <p:cNvSpPr>
            <a:spLocks noGrp="1"/>
          </p:cNvSpPr>
          <p:nvPr>
            <p:ph type="sldNum" sz="quarter" idx="12"/>
          </p:nvPr>
        </p:nvSpPr>
        <p:spPr/>
        <p:txBody>
          <a:bodyPr/>
          <a:lstStyle/>
          <a:p>
            <a:fld id="{29CEE9A4-74F3-4E79-BF6E-4A67E957251C}" type="slidenum">
              <a:rPr lang="en-US" smtClean="0"/>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smtClean="0"/>
              <a:t>A window on the long-term trend</a:t>
            </a:r>
            <a:endParaRPr lang="en-US" dirty="0"/>
          </a:p>
        </p:txBody>
      </p:sp>
      <p:sp>
        <p:nvSpPr>
          <p:cNvPr id="3" name="Content Placeholder 2"/>
          <p:cNvSpPr>
            <a:spLocks noGrp="1"/>
          </p:cNvSpPr>
          <p:nvPr>
            <p:ph idx="1"/>
          </p:nvPr>
        </p:nvSpPr>
        <p:spPr>
          <a:xfrm>
            <a:off x="457200" y="1143000"/>
            <a:ext cx="8229600" cy="4983163"/>
          </a:xfrm>
        </p:spPr>
        <p:txBody>
          <a:bodyPr>
            <a:noAutofit/>
          </a:bodyPr>
          <a:lstStyle/>
          <a:p>
            <a:r>
              <a:rPr lang="en-US" sz="2800" dirty="0" smtClean="0"/>
              <a:t>Behind Singapore, several Asian economies are performing strongly, with Hong Kong SAR (9th), Japan (10th), Taiwan, China (13th) and the Republic of Korea (19th) all in the top 20.</a:t>
            </a:r>
          </a:p>
          <a:p>
            <a:r>
              <a:rPr lang="en-US" sz="2800" dirty="0" smtClean="0"/>
              <a:t>Xavier </a:t>
            </a:r>
            <a:r>
              <a:rPr lang="en-US" sz="2800" dirty="0" err="1" smtClean="0"/>
              <a:t>Sala</a:t>
            </a:r>
            <a:r>
              <a:rPr lang="en-US" sz="2800" dirty="0" smtClean="0"/>
              <a:t>-</a:t>
            </a:r>
            <a:r>
              <a:rPr lang="en-US" sz="2800" dirty="0" err="1" smtClean="0"/>
              <a:t>i</a:t>
            </a:r>
            <a:r>
              <a:rPr lang="en-US" sz="2800" dirty="0" smtClean="0"/>
              <a:t>-Martin, Professor of Economics, Columbia University, USA, said: “The Global Competitiveness Index provides a window on the long-term trends that are shaping the competitiveness of the world’s economies. </a:t>
            </a:r>
            <a:endParaRPr lang="en-US" sz="2800" dirty="0" smtClean="0"/>
          </a:p>
          <a:p>
            <a:r>
              <a:rPr lang="en-US" sz="2800" dirty="0" smtClean="0"/>
              <a:t>In </a:t>
            </a:r>
            <a:r>
              <a:rPr lang="en-US" sz="2800" dirty="0" smtClean="0"/>
              <a:t>this light, we believe it offers useful insight into the key areas where countries must act if they are to optimize the productivity that will determine their economic future.” </a:t>
            </a:r>
          </a:p>
          <a:p>
            <a:endParaRPr lang="en-US" sz="2800" dirty="0"/>
          </a:p>
        </p:txBody>
      </p:sp>
      <p:sp>
        <p:nvSpPr>
          <p:cNvPr id="4" name="Slide Number Placeholder 3"/>
          <p:cNvSpPr>
            <a:spLocks noGrp="1"/>
          </p:cNvSpPr>
          <p:nvPr>
            <p:ph type="sldNum" sz="quarter" idx="12"/>
          </p:nvPr>
        </p:nvSpPr>
        <p:spPr/>
        <p:txBody>
          <a:bodyPr/>
          <a:lstStyle/>
          <a:p>
            <a:fld id="{29CEE9A4-74F3-4E79-BF6E-4A67E957251C}" type="slidenum">
              <a:rPr lang="en-US" smtClean="0"/>
              <a:pPr/>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6" name="Content Placeholder 5"/>
          <p:cNvGraphicFramePr>
            <a:graphicFrameLocks noGrp="1"/>
          </p:cNvGraphicFramePr>
          <p:nvPr>
            <p:ph idx="1"/>
          </p:nvPr>
        </p:nvGraphicFramePr>
        <p:xfrm>
          <a:off x="457200" y="1143000"/>
          <a:ext cx="8229600" cy="5443220"/>
        </p:xfrm>
        <a:graphic>
          <a:graphicData uri="http://schemas.openxmlformats.org/drawingml/2006/table">
            <a:tbl>
              <a:tblPr firstRow="1" bandRow="1">
                <a:tableStyleId>{5C22544A-7EE6-4342-B048-85BDC9FD1C3A}</a:tableStyleId>
              </a:tblPr>
              <a:tblGrid>
                <a:gridCol w="1645920"/>
                <a:gridCol w="1645920"/>
                <a:gridCol w="1645920"/>
                <a:gridCol w="1645920"/>
                <a:gridCol w="1645920"/>
              </a:tblGrid>
              <a:tr h="370840">
                <a:tc>
                  <a:txBody>
                    <a:bodyPr/>
                    <a:lstStyle/>
                    <a:p>
                      <a:pPr algn="l" fontAlgn="ctr"/>
                      <a:r>
                        <a:rPr lang="en-US" sz="2000" b="1" i="0" u="none" strike="noStrike" dirty="0">
                          <a:solidFill>
                            <a:srgbClr val="000000"/>
                          </a:solidFill>
                          <a:latin typeface="Arial"/>
                        </a:rPr>
                        <a:t> </a:t>
                      </a:r>
                    </a:p>
                  </a:txBody>
                  <a:tcPr marL="9525" marR="9525" marT="9525" marB="0" anchor="ctr"/>
                </a:tc>
                <a:tc gridSpan="2">
                  <a:txBody>
                    <a:bodyPr/>
                    <a:lstStyle/>
                    <a:p>
                      <a:pPr algn="ctr" fontAlgn="b"/>
                      <a:r>
                        <a:rPr lang="en-US" sz="2000" b="1" i="0" u="none" strike="noStrike">
                          <a:solidFill>
                            <a:srgbClr val="FFFFFF"/>
                          </a:solidFill>
                          <a:latin typeface="Arial"/>
                        </a:rPr>
                        <a:t>GCI 2012-2013</a:t>
                      </a:r>
                    </a:p>
                  </a:txBody>
                  <a:tcPr marL="9525" marR="9525" marT="9525" marB="0" anchor="b"/>
                </a:tc>
                <a:tc hMerge="1">
                  <a:txBody>
                    <a:bodyPr/>
                    <a:lstStyle/>
                    <a:p>
                      <a:endParaRPr lang="en-US"/>
                    </a:p>
                  </a:txBody>
                  <a:tcPr/>
                </a:tc>
                <a:tc>
                  <a:txBody>
                    <a:bodyPr/>
                    <a:lstStyle/>
                    <a:p>
                      <a:pPr algn="ctr" fontAlgn="b"/>
                      <a:r>
                        <a:rPr lang="en-US" sz="2000" b="1" i="0" u="none" strike="noStrike">
                          <a:solidFill>
                            <a:srgbClr val="FFFFFF"/>
                          </a:solidFill>
                          <a:latin typeface="Arial"/>
                        </a:rPr>
                        <a:t>GCI 2011-2012</a:t>
                      </a:r>
                    </a:p>
                  </a:txBody>
                  <a:tcPr marL="9525" marR="9525" marT="9525" marB="0" anchor="b"/>
                </a:tc>
                <a:tc>
                  <a:txBody>
                    <a:bodyPr/>
                    <a:lstStyle/>
                    <a:p>
                      <a:pPr algn="ctr" fontAlgn="b"/>
                      <a:r>
                        <a:rPr lang="en-US" sz="2000" b="1" i="0" u="none" strike="noStrike">
                          <a:solidFill>
                            <a:srgbClr val="FFFFFF"/>
                          </a:solidFill>
                          <a:latin typeface="Arial"/>
                        </a:rPr>
                        <a:t> </a:t>
                      </a:r>
                    </a:p>
                  </a:txBody>
                  <a:tcPr marL="9525" marR="9525" marT="9525" marB="0" anchor="b"/>
                </a:tc>
              </a:tr>
              <a:tr h="370840">
                <a:tc>
                  <a:txBody>
                    <a:bodyPr/>
                    <a:lstStyle/>
                    <a:p>
                      <a:pPr algn="ctr" fontAlgn="b"/>
                      <a:r>
                        <a:rPr lang="en-US" sz="2000" b="1" i="0" u="none" strike="noStrike" dirty="0">
                          <a:solidFill>
                            <a:srgbClr val="FFFFFF"/>
                          </a:solidFill>
                          <a:latin typeface="Arial"/>
                        </a:rPr>
                        <a:t>Country/Economy</a:t>
                      </a:r>
                    </a:p>
                  </a:txBody>
                  <a:tcPr marL="9525" marR="9525" marT="9525" marB="0" anchor="b"/>
                </a:tc>
                <a:tc>
                  <a:txBody>
                    <a:bodyPr/>
                    <a:lstStyle/>
                    <a:p>
                      <a:pPr algn="ctr" fontAlgn="b"/>
                      <a:r>
                        <a:rPr lang="en-US" sz="2000" b="1" i="0" u="none" strike="noStrike">
                          <a:solidFill>
                            <a:srgbClr val="FFFFFF"/>
                          </a:solidFill>
                          <a:latin typeface="Arial"/>
                        </a:rPr>
                        <a:t>Rank</a:t>
                      </a:r>
                    </a:p>
                  </a:txBody>
                  <a:tcPr marL="9525" marR="9525" marT="9525" marB="0" anchor="b"/>
                </a:tc>
                <a:tc>
                  <a:txBody>
                    <a:bodyPr/>
                    <a:lstStyle/>
                    <a:p>
                      <a:pPr algn="ctr" fontAlgn="b"/>
                      <a:r>
                        <a:rPr lang="en-US" sz="2000" b="1" i="0" u="none" strike="noStrike">
                          <a:solidFill>
                            <a:srgbClr val="FFFFFF"/>
                          </a:solidFill>
                          <a:latin typeface="Arial"/>
                        </a:rPr>
                        <a:t>Score</a:t>
                      </a:r>
                    </a:p>
                  </a:txBody>
                  <a:tcPr marL="9525" marR="9525" marT="9525" marB="0" anchor="b"/>
                </a:tc>
                <a:tc>
                  <a:txBody>
                    <a:bodyPr/>
                    <a:lstStyle/>
                    <a:p>
                      <a:pPr algn="ctr" fontAlgn="b"/>
                      <a:r>
                        <a:rPr lang="en-US" sz="2000" b="1" i="0" u="none" strike="noStrike">
                          <a:solidFill>
                            <a:srgbClr val="FFFFFF"/>
                          </a:solidFill>
                          <a:latin typeface="Arial"/>
                        </a:rPr>
                        <a:t>Rank</a:t>
                      </a:r>
                    </a:p>
                  </a:txBody>
                  <a:tcPr marL="9525" marR="9525" marT="9525" marB="0" anchor="b"/>
                </a:tc>
                <a:tc>
                  <a:txBody>
                    <a:bodyPr/>
                    <a:lstStyle/>
                    <a:p>
                      <a:pPr algn="ctr" fontAlgn="b"/>
                      <a:r>
                        <a:rPr lang="en-US" sz="2000" b="1" i="0" u="none" strike="noStrike">
                          <a:solidFill>
                            <a:srgbClr val="FFFFFF"/>
                          </a:solidFill>
                          <a:latin typeface="Arial"/>
                        </a:rPr>
                        <a:t>Change</a:t>
                      </a:r>
                    </a:p>
                  </a:txBody>
                  <a:tcPr marL="9525" marR="9525" marT="9525" marB="0" anchor="b"/>
                </a:tc>
              </a:tr>
              <a:tr h="370840">
                <a:tc>
                  <a:txBody>
                    <a:bodyPr/>
                    <a:lstStyle/>
                    <a:p>
                      <a:pPr algn="l" fontAlgn="b"/>
                      <a:r>
                        <a:rPr lang="en-US" sz="2000" b="0" i="0" u="none" strike="noStrike" dirty="0">
                          <a:solidFill>
                            <a:srgbClr val="000000"/>
                          </a:solidFill>
                          <a:latin typeface="Arial"/>
                        </a:rPr>
                        <a:t>Switzerland</a:t>
                      </a:r>
                    </a:p>
                  </a:txBody>
                  <a:tcPr marL="9525" marR="9525" marT="9525" marB="0" anchor="b"/>
                </a:tc>
                <a:tc>
                  <a:txBody>
                    <a:bodyPr/>
                    <a:lstStyle/>
                    <a:p>
                      <a:pPr algn="ctr" fontAlgn="b"/>
                      <a:r>
                        <a:rPr lang="en-US" sz="2000" b="0" i="0" u="none" strike="noStrike">
                          <a:solidFill>
                            <a:srgbClr val="000000"/>
                          </a:solidFill>
                          <a:latin typeface="Arial"/>
                        </a:rPr>
                        <a:t>1</a:t>
                      </a:r>
                    </a:p>
                  </a:txBody>
                  <a:tcPr marL="9525" marR="9525" marT="9525" marB="0" anchor="b"/>
                </a:tc>
                <a:tc>
                  <a:txBody>
                    <a:bodyPr/>
                    <a:lstStyle/>
                    <a:p>
                      <a:pPr algn="ctr" fontAlgn="b"/>
                      <a:r>
                        <a:rPr lang="en-US" sz="2000" b="0" i="0" u="none" strike="noStrike">
                          <a:solidFill>
                            <a:srgbClr val="000000"/>
                          </a:solidFill>
                          <a:latin typeface="Arial"/>
                        </a:rPr>
                        <a:t>5.72</a:t>
                      </a:r>
                    </a:p>
                  </a:txBody>
                  <a:tcPr marL="9525" marR="9525" marT="9525" marB="0" anchor="b"/>
                </a:tc>
                <a:tc>
                  <a:txBody>
                    <a:bodyPr/>
                    <a:lstStyle/>
                    <a:p>
                      <a:pPr algn="ctr" fontAlgn="ctr"/>
                      <a:r>
                        <a:rPr lang="en-US" sz="2000" b="0" i="0" u="none" strike="noStrike">
                          <a:solidFill>
                            <a:srgbClr val="000000"/>
                          </a:solidFill>
                          <a:latin typeface="Arial"/>
                        </a:rPr>
                        <a:t>1</a:t>
                      </a:r>
                    </a:p>
                  </a:txBody>
                  <a:tcPr marL="9525" marR="9525" marT="9525" marB="0" anchor="ctr"/>
                </a:tc>
                <a:tc>
                  <a:txBody>
                    <a:bodyPr/>
                    <a:lstStyle/>
                    <a:p>
                      <a:pPr algn="ctr" fontAlgn="ctr"/>
                      <a:r>
                        <a:rPr lang="en-US" sz="2000" b="0" i="0" u="none" strike="noStrike">
                          <a:solidFill>
                            <a:srgbClr val="000000"/>
                          </a:solidFill>
                          <a:latin typeface="Arial"/>
                        </a:rPr>
                        <a:t>0</a:t>
                      </a:r>
                    </a:p>
                  </a:txBody>
                  <a:tcPr marL="9525" marR="9525" marT="9525" marB="0" anchor="ctr"/>
                </a:tc>
              </a:tr>
              <a:tr h="370840">
                <a:tc>
                  <a:txBody>
                    <a:bodyPr/>
                    <a:lstStyle/>
                    <a:p>
                      <a:pPr algn="l" fontAlgn="b"/>
                      <a:r>
                        <a:rPr lang="en-US" sz="2000" b="0" i="0" u="none" strike="noStrike" dirty="0">
                          <a:solidFill>
                            <a:srgbClr val="000000"/>
                          </a:solidFill>
                          <a:latin typeface="Arial"/>
                        </a:rPr>
                        <a:t>Singapore</a:t>
                      </a:r>
                    </a:p>
                  </a:txBody>
                  <a:tcPr marL="9525" marR="9525" marT="9525" marB="0" anchor="b"/>
                </a:tc>
                <a:tc>
                  <a:txBody>
                    <a:bodyPr/>
                    <a:lstStyle/>
                    <a:p>
                      <a:pPr algn="ctr" fontAlgn="b"/>
                      <a:r>
                        <a:rPr lang="en-US" sz="2000" b="0" i="0" u="none" strike="noStrike">
                          <a:solidFill>
                            <a:srgbClr val="000000"/>
                          </a:solidFill>
                          <a:latin typeface="Arial"/>
                        </a:rPr>
                        <a:t>2</a:t>
                      </a:r>
                    </a:p>
                  </a:txBody>
                  <a:tcPr marL="9525" marR="9525" marT="9525" marB="0" anchor="b"/>
                </a:tc>
                <a:tc>
                  <a:txBody>
                    <a:bodyPr/>
                    <a:lstStyle/>
                    <a:p>
                      <a:pPr algn="ctr" fontAlgn="b"/>
                      <a:r>
                        <a:rPr lang="en-US" sz="2000" b="0" i="0" u="none" strike="noStrike">
                          <a:solidFill>
                            <a:srgbClr val="000000"/>
                          </a:solidFill>
                          <a:latin typeface="Arial"/>
                        </a:rPr>
                        <a:t>5.67</a:t>
                      </a:r>
                    </a:p>
                  </a:txBody>
                  <a:tcPr marL="9525" marR="9525" marT="9525" marB="0" anchor="b"/>
                </a:tc>
                <a:tc>
                  <a:txBody>
                    <a:bodyPr/>
                    <a:lstStyle/>
                    <a:p>
                      <a:pPr algn="ctr" fontAlgn="ctr"/>
                      <a:r>
                        <a:rPr lang="en-US" sz="2000" b="0" i="0" u="none" strike="noStrike">
                          <a:solidFill>
                            <a:srgbClr val="000000"/>
                          </a:solidFill>
                          <a:latin typeface="Arial"/>
                        </a:rPr>
                        <a:t>2</a:t>
                      </a:r>
                    </a:p>
                  </a:txBody>
                  <a:tcPr marL="9525" marR="9525" marT="9525" marB="0" anchor="ctr"/>
                </a:tc>
                <a:tc>
                  <a:txBody>
                    <a:bodyPr/>
                    <a:lstStyle/>
                    <a:p>
                      <a:pPr algn="ctr" fontAlgn="ctr"/>
                      <a:r>
                        <a:rPr lang="en-US" sz="2000" b="0" i="0" u="none" strike="noStrike">
                          <a:solidFill>
                            <a:srgbClr val="000000"/>
                          </a:solidFill>
                          <a:latin typeface="Arial"/>
                        </a:rPr>
                        <a:t>0</a:t>
                      </a:r>
                    </a:p>
                  </a:txBody>
                  <a:tcPr marL="9525" marR="9525" marT="9525" marB="0" anchor="ctr"/>
                </a:tc>
              </a:tr>
              <a:tr h="370840">
                <a:tc>
                  <a:txBody>
                    <a:bodyPr/>
                    <a:lstStyle/>
                    <a:p>
                      <a:pPr algn="l" fontAlgn="b"/>
                      <a:r>
                        <a:rPr lang="en-US" sz="2000" b="0" i="0" u="none" strike="noStrike" dirty="0">
                          <a:solidFill>
                            <a:srgbClr val="000000"/>
                          </a:solidFill>
                          <a:latin typeface="Arial"/>
                        </a:rPr>
                        <a:t>Finland</a:t>
                      </a:r>
                    </a:p>
                  </a:txBody>
                  <a:tcPr marL="9525" marR="9525" marT="9525" marB="0" anchor="b"/>
                </a:tc>
                <a:tc>
                  <a:txBody>
                    <a:bodyPr/>
                    <a:lstStyle/>
                    <a:p>
                      <a:pPr algn="ctr" fontAlgn="b"/>
                      <a:r>
                        <a:rPr lang="en-US" sz="2000" b="0" i="0" u="none" strike="noStrike">
                          <a:solidFill>
                            <a:srgbClr val="000000"/>
                          </a:solidFill>
                          <a:latin typeface="Arial"/>
                        </a:rPr>
                        <a:t>3</a:t>
                      </a:r>
                    </a:p>
                  </a:txBody>
                  <a:tcPr marL="9525" marR="9525" marT="9525" marB="0" anchor="b"/>
                </a:tc>
                <a:tc>
                  <a:txBody>
                    <a:bodyPr/>
                    <a:lstStyle/>
                    <a:p>
                      <a:pPr algn="ctr" fontAlgn="b"/>
                      <a:r>
                        <a:rPr lang="en-US" sz="2000" b="0" i="0" u="none" strike="noStrike">
                          <a:solidFill>
                            <a:srgbClr val="000000"/>
                          </a:solidFill>
                          <a:latin typeface="Arial"/>
                        </a:rPr>
                        <a:t>5.55</a:t>
                      </a:r>
                    </a:p>
                  </a:txBody>
                  <a:tcPr marL="9525" marR="9525" marT="9525" marB="0" anchor="b"/>
                </a:tc>
                <a:tc>
                  <a:txBody>
                    <a:bodyPr/>
                    <a:lstStyle/>
                    <a:p>
                      <a:pPr algn="ctr" fontAlgn="ctr"/>
                      <a:r>
                        <a:rPr lang="en-US" sz="2000" b="0" i="0" u="none" strike="noStrike">
                          <a:solidFill>
                            <a:srgbClr val="000000"/>
                          </a:solidFill>
                          <a:latin typeface="Arial"/>
                        </a:rPr>
                        <a:t>4</a:t>
                      </a:r>
                    </a:p>
                  </a:txBody>
                  <a:tcPr marL="9525" marR="9525" marT="9525" marB="0" anchor="ctr"/>
                </a:tc>
                <a:tc>
                  <a:txBody>
                    <a:bodyPr/>
                    <a:lstStyle/>
                    <a:p>
                      <a:pPr algn="ctr" fontAlgn="ctr"/>
                      <a:r>
                        <a:rPr lang="en-US" sz="2000" b="0" i="0" u="none" strike="noStrike">
                          <a:solidFill>
                            <a:srgbClr val="000000"/>
                          </a:solidFill>
                          <a:latin typeface="Arial"/>
                        </a:rPr>
                        <a:t>1</a:t>
                      </a:r>
                    </a:p>
                  </a:txBody>
                  <a:tcPr marL="9525" marR="9525" marT="9525" marB="0" anchor="ctr"/>
                </a:tc>
              </a:tr>
              <a:tr h="370840">
                <a:tc>
                  <a:txBody>
                    <a:bodyPr/>
                    <a:lstStyle/>
                    <a:p>
                      <a:pPr algn="l" fontAlgn="b"/>
                      <a:r>
                        <a:rPr lang="en-US" sz="2000" b="0" i="0" u="none" strike="noStrike" dirty="0">
                          <a:solidFill>
                            <a:srgbClr val="000000"/>
                          </a:solidFill>
                          <a:latin typeface="Arial"/>
                        </a:rPr>
                        <a:t>Sweden</a:t>
                      </a:r>
                    </a:p>
                  </a:txBody>
                  <a:tcPr marL="9525" marR="9525" marT="9525" marB="0" anchor="b"/>
                </a:tc>
                <a:tc>
                  <a:txBody>
                    <a:bodyPr/>
                    <a:lstStyle/>
                    <a:p>
                      <a:pPr algn="ctr" fontAlgn="b"/>
                      <a:r>
                        <a:rPr lang="en-US" sz="2000" b="0" i="0" u="none" strike="noStrike">
                          <a:solidFill>
                            <a:srgbClr val="000000"/>
                          </a:solidFill>
                          <a:latin typeface="Arial"/>
                        </a:rPr>
                        <a:t>4</a:t>
                      </a:r>
                    </a:p>
                  </a:txBody>
                  <a:tcPr marL="9525" marR="9525" marT="9525" marB="0" anchor="b"/>
                </a:tc>
                <a:tc>
                  <a:txBody>
                    <a:bodyPr/>
                    <a:lstStyle/>
                    <a:p>
                      <a:pPr algn="ctr" fontAlgn="b"/>
                      <a:r>
                        <a:rPr lang="en-US" sz="2000" b="0" i="0" u="none" strike="noStrike">
                          <a:solidFill>
                            <a:srgbClr val="000000"/>
                          </a:solidFill>
                          <a:latin typeface="Arial"/>
                        </a:rPr>
                        <a:t>5.53</a:t>
                      </a:r>
                    </a:p>
                  </a:txBody>
                  <a:tcPr marL="9525" marR="9525" marT="9525" marB="0" anchor="b"/>
                </a:tc>
                <a:tc>
                  <a:txBody>
                    <a:bodyPr/>
                    <a:lstStyle/>
                    <a:p>
                      <a:pPr algn="ctr" fontAlgn="ctr"/>
                      <a:r>
                        <a:rPr lang="en-US" sz="2000" b="0" i="0" u="none" strike="noStrike">
                          <a:solidFill>
                            <a:srgbClr val="000000"/>
                          </a:solidFill>
                          <a:latin typeface="Arial"/>
                        </a:rPr>
                        <a:t>3</a:t>
                      </a:r>
                    </a:p>
                  </a:txBody>
                  <a:tcPr marL="9525" marR="9525" marT="9525" marB="0" anchor="ctr"/>
                </a:tc>
                <a:tc>
                  <a:txBody>
                    <a:bodyPr/>
                    <a:lstStyle/>
                    <a:p>
                      <a:pPr algn="ctr" fontAlgn="ctr"/>
                      <a:r>
                        <a:rPr lang="en-US" sz="2000" b="0" i="0" u="none" strike="noStrike">
                          <a:solidFill>
                            <a:srgbClr val="000000"/>
                          </a:solidFill>
                          <a:latin typeface="Arial"/>
                        </a:rPr>
                        <a:t>-1</a:t>
                      </a:r>
                    </a:p>
                  </a:txBody>
                  <a:tcPr marL="9525" marR="9525" marT="9525" marB="0" anchor="ctr"/>
                </a:tc>
              </a:tr>
              <a:tr h="370840">
                <a:tc>
                  <a:txBody>
                    <a:bodyPr/>
                    <a:lstStyle/>
                    <a:p>
                      <a:pPr algn="l" fontAlgn="b"/>
                      <a:r>
                        <a:rPr lang="en-US" sz="2000" b="0" i="0" u="none" strike="noStrike" dirty="0">
                          <a:solidFill>
                            <a:srgbClr val="000000"/>
                          </a:solidFill>
                          <a:latin typeface="Arial"/>
                        </a:rPr>
                        <a:t>Netherlands</a:t>
                      </a:r>
                    </a:p>
                  </a:txBody>
                  <a:tcPr marL="9525" marR="9525" marT="9525" marB="0" anchor="b"/>
                </a:tc>
                <a:tc>
                  <a:txBody>
                    <a:bodyPr/>
                    <a:lstStyle/>
                    <a:p>
                      <a:pPr algn="ctr" fontAlgn="b"/>
                      <a:r>
                        <a:rPr lang="en-US" sz="2000" b="0" i="0" u="none" strike="noStrike">
                          <a:solidFill>
                            <a:srgbClr val="000000"/>
                          </a:solidFill>
                          <a:latin typeface="Arial"/>
                        </a:rPr>
                        <a:t>5</a:t>
                      </a:r>
                    </a:p>
                  </a:txBody>
                  <a:tcPr marL="9525" marR="9525" marT="9525" marB="0" anchor="b"/>
                </a:tc>
                <a:tc>
                  <a:txBody>
                    <a:bodyPr/>
                    <a:lstStyle/>
                    <a:p>
                      <a:pPr algn="ctr" fontAlgn="b"/>
                      <a:r>
                        <a:rPr lang="en-US" sz="2000" b="0" i="0" u="none" strike="noStrike">
                          <a:solidFill>
                            <a:srgbClr val="000000"/>
                          </a:solidFill>
                          <a:latin typeface="Arial"/>
                        </a:rPr>
                        <a:t>5.50</a:t>
                      </a:r>
                    </a:p>
                  </a:txBody>
                  <a:tcPr marL="9525" marR="9525" marT="9525" marB="0" anchor="b"/>
                </a:tc>
                <a:tc>
                  <a:txBody>
                    <a:bodyPr/>
                    <a:lstStyle/>
                    <a:p>
                      <a:pPr algn="ctr" fontAlgn="ctr"/>
                      <a:r>
                        <a:rPr lang="en-US" sz="2000" b="0" i="0" u="none" strike="noStrike">
                          <a:solidFill>
                            <a:srgbClr val="000000"/>
                          </a:solidFill>
                          <a:latin typeface="Arial"/>
                        </a:rPr>
                        <a:t>7</a:t>
                      </a:r>
                    </a:p>
                  </a:txBody>
                  <a:tcPr marL="9525" marR="9525" marT="9525" marB="0" anchor="ctr"/>
                </a:tc>
                <a:tc>
                  <a:txBody>
                    <a:bodyPr/>
                    <a:lstStyle/>
                    <a:p>
                      <a:pPr algn="ctr" fontAlgn="ctr"/>
                      <a:r>
                        <a:rPr lang="en-US" sz="2000" b="0" i="0" u="none" strike="noStrike">
                          <a:solidFill>
                            <a:srgbClr val="000000"/>
                          </a:solidFill>
                          <a:latin typeface="Arial"/>
                        </a:rPr>
                        <a:t>2</a:t>
                      </a:r>
                    </a:p>
                  </a:txBody>
                  <a:tcPr marL="9525" marR="9525" marT="9525" marB="0" anchor="ctr"/>
                </a:tc>
              </a:tr>
              <a:tr h="370840">
                <a:tc>
                  <a:txBody>
                    <a:bodyPr/>
                    <a:lstStyle/>
                    <a:p>
                      <a:pPr algn="l" fontAlgn="b"/>
                      <a:r>
                        <a:rPr lang="en-US" sz="2000" b="0" i="0" u="none" strike="noStrike" dirty="0">
                          <a:solidFill>
                            <a:srgbClr val="000000"/>
                          </a:solidFill>
                          <a:latin typeface="Arial"/>
                        </a:rPr>
                        <a:t>Germany</a:t>
                      </a:r>
                    </a:p>
                  </a:txBody>
                  <a:tcPr marL="9525" marR="9525" marT="9525" marB="0" anchor="b"/>
                </a:tc>
                <a:tc>
                  <a:txBody>
                    <a:bodyPr/>
                    <a:lstStyle/>
                    <a:p>
                      <a:pPr algn="ctr" fontAlgn="b"/>
                      <a:r>
                        <a:rPr lang="en-US" sz="2000" b="0" i="0" u="none" strike="noStrike">
                          <a:solidFill>
                            <a:srgbClr val="000000"/>
                          </a:solidFill>
                          <a:latin typeface="Arial"/>
                        </a:rPr>
                        <a:t>6</a:t>
                      </a:r>
                    </a:p>
                  </a:txBody>
                  <a:tcPr marL="9525" marR="9525" marT="9525" marB="0" anchor="b"/>
                </a:tc>
                <a:tc>
                  <a:txBody>
                    <a:bodyPr/>
                    <a:lstStyle/>
                    <a:p>
                      <a:pPr algn="ctr" fontAlgn="b"/>
                      <a:r>
                        <a:rPr lang="en-US" sz="2000" b="0" i="0" u="none" strike="noStrike">
                          <a:solidFill>
                            <a:srgbClr val="000000"/>
                          </a:solidFill>
                          <a:latin typeface="Arial"/>
                        </a:rPr>
                        <a:t>5.48</a:t>
                      </a:r>
                    </a:p>
                  </a:txBody>
                  <a:tcPr marL="9525" marR="9525" marT="9525" marB="0" anchor="b"/>
                </a:tc>
                <a:tc>
                  <a:txBody>
                    <a:bodyPr/>
                    <a:lstStyle/>
                    <a:p>
                      <a:pPr algn="ctr" fontAlgn="ctr"/>
                      <a:r>
                        <a:rPr lang="en-US" sz="2000" b="0" i="0" u="none" strike="noStrike">
                          <a:solidFill>
                            <a:srgbClr val="000000"/>
                          </a:solidFill>
                          <a:latin typeface="Arial"/>
                        </a:rPr>
                        <a:t>6</a:t>
                      </a:r>
                    </a:p>
                  </a:txBody>
                  <a:tcPr marL="9525" marR="9525" marT="9525" marB="0" anchor="ctr"/>
                </a:tc>
                <a:tc>
                  <a:txBody>
                    <a:bodyPr/>
                    <a:lstStyle/>
                    <a:p>
                      <a:pPr algn="ctr" fontAlgn="ctr"/>
                      <a:r>
                        <a:rPr lang="en-US" sz="2000" b="0" i="0" u="none" strike="noStrike">
                          <a:solidFill>
                            <a:srgbClr val="000000"/>
                          </a:solidFill>
                          <a:latin typeface="Arial"/>
                        </a:rPr>
                        <a:t>0</a:t>
                      </a:r>
                    </a:p>
                  </a:txBody>
                  <a:tcPr marL="9525" marR="9525" marT="9525" marB="0" anchor="ctr"/>
                </a:tc>
              </a:tr>
              <a:tr h="370840">
                <a:tc>
                  <a:txBody>
                    <a:bodyPr/>
                    <a:lstStyle/>
                    <a:p>
                      <a:pPr algn="l" fontAlgn="b"/>
                      <a:r>
                        <a:rPr lang="en-US" sz="2000" b="0" i="0" u="none" strike="noStrike" dirty="0">
                          <a:solidFill>
                            <a:srgbClr val="000000"/>
                          </a:solidFill>
                          <a:latin typeface="Arial"/>
                        </a:rPr>
                        <a:t>United States</a:t>
                      </a:r>
                    </a:p>
                  </a:txBody>
                  <a:tcPr marL="9525" marR="9525" marT="9525" marB="0" anchor="b"/>
                </a:tc>
                <a:tc>
                  <a:txBody>
                    <a:bodyPr/>
                    <a:lstStyle/>
                    <a:p>
                      <a:pPr algn="ctr" fontAlgn="b"/>
                      <a:r>
                        <a:rPr lang="en-US" sz="2000" b="0" i="0" u="none" strike="noStrike" dirty="0">
                          <a:solidFill>
                            <a:srgbClr val="000000"/>
                          </a:solidFill>
                          <a:latin typeface="Arial"/>
                        </a:rPr>
                        <a:t>7</a:t>
                      </a:r>
                    </a:p>
                  </a:txBody>
                  <a:tcPr marL="9525" marR="9525" marT="9525" marB="0" anchor="b"/>
                </a:tc>
                <a:tc>
                  <a:txBody>
                    <a:bodyPr/>
                    <a:lstStyle/>
                    <a:p>
                      <a:pPr algn="ctr" fontAlgn="b"/>
                      <a:r>
                        <a:rPr lang="en-US" sz="2000" b="0" i="0" u="none" strike="noStrike">
                          <a:solidFill>
                            <a:srgbClr val="000000"/>
                          </a:solidFill>
                          <a:latin typeface="Arial"/>
                        </a:rPr>
                        <a:t>5.47</a:t>
                      </a:r>
                    </a:p>
                  </a:txBody>
                  <a:tcPr marL="9525" marR="9525" marT="9525" marB="0" anchor="b"/>
                </a:tc>
                <a:tc>
                  <a:txBody>
                    <a:bodyPr/>
                    <a:lstStyle/>
                    <a:p>
                      <a:pPr algn="ctr" fontAlgn="ctr"/>
                      <a:r>
                        <a:rPr lang="en-US" sz="2000" b="0" i="0" u="none" strike="noStrike">
                          <a:solidFill>
                            <a:srgbClr val="000000"/>
                          </a:solidFill>
                          <a:latin typeface="Arial"/>
                        </a:rPr>
                        <a:t>5</a:t>
                      </a:r>
                    </a:p>
                  </a:txBody>
                  <a:tcPr marL="9525" marR="9525" marT="9525" marB="0" anchor="ctr"/>
                </a:tc>
                <a:tc>
                  <a:txBody>
                    <a:bodyPr/>
                    <a:lstStyle/>
                    <a:p>
                      <a:pPr algn="ctr" fontAlgn="ctr"/>
                      <a:r>
                        <a:rPr lang="en-US" sz="2000" b="0" i="0" u="none" strike="noStrike">
                          <a:solidFill>
                            <a:srgbClr val="000000"/>
                          </a:solidFill>
                          <a:latin typeface="Arial"/>
                        </a:rPr>
                        <a:t>-2</a:t>
                      </a:r>
                    </a:p>
                  </a:txBody>
                  <a:tcPr marL="9525" marR="9525" marT="9525" marB="0" anchor="ctr"/>
                </a:tc>
              </a:tr>
              <a:tr h="370840">
                <a:tc>
                  <a:txBody>
                    <a:bodyPr/>
                    <a:lstStyle/>
                    <a:p>
                      <a:pPr algn="l" fontAlgn="b"/>
                      <a:r>
                        <a:rPr lang="en-US" sz="2000" b="0" i="0" u="none" strike="noStrike">
                          <a:solidFill>
                            <a:srgbClr val="000000"/>
                          </a:solidFill>
                          <a:latin typeface="Arial"/>
                        </a:rPr>
                        <a:t>United Kingdom</a:t>
                      </a:r>
                    </a:p>
                  </a:txBody>
                  <a:tcPr marL="9525" marR="9525" marT="9525" marB="0" anchor="b"/>
                </a:tc>
                <a:tc>
                  <a:txBody>
                    <a:bodyPr/>
                    <a:lstStyle/>
                    <a:p>
                      <a:pPr algn="ctr" fontAlgn="b"/>
                      <a:r>
                        <a:rPr lang="en-US" sz="2000" b="0" i="0" u="none" strike="noStrike" dirty="0">
                          <a:solidFill>
                            <a:srgbClr val="000000"/>
                          </a:solidFill>
                          <a:latin typeface="Arial"/>
                        </a:rPr>
                        <a:t>8</a:t>
                      </a:r>
                    </a:p>
                  </a:txBody>
                  <a:tcPr marL="9525" marR="9525" marT="9525" marB="0" anchor="b"/>
                </a:tc>
                <a:tc>
                  <a:txBody>
                    <a:bodyPr/>
                    <a:lstStyle/>
                    <a:p>
                      <a:pPr algn="ctr" fontAlgn="b"/>
                      <a:r>
                        <a:rPr lang="en-US" sz="2000" b="0" i="0" u="none" strike="noStrike">
                          <a:solidFill>
                            <a:srgbClr val="000000"/>
                          </a:solidFill>
                          <a:latin typeface="Arial"/>
                        </a:rPr>
                        <a:t>5.45</a:t>
                      </a:r>
                    </a:p>
                  </a:txBody>
                  <a:tcPr marL="9525" marR="9525" marT="9525" marB="0" anchor="b"/>
                </a:tc>
                <a:tc>
                  <a:txBody>
                    <a:bodyPr/>
                    <a:lstStyle/>
                    <a:p>
                      <a:pPr algn="ctr" fontAlgn="ctr"/>
                      <a:r>
                        <a:rPr lang="en-US" sz="2000" b="0" i="0" u="none" strike="noStrike">
                          <a:solidFill>
                            <a:srgbClr val="000000"/>
                          </a:solidFill>
                          <a:latin typeface="Arial"/>
                        </a:rPr>
                        <a:t>10</a:t>
                      </a:r>
                    </a:p>
                  </a:txBody>
                  <a:tcPr marL="9525" marR="9525" marT="9525" marB="0" anchor="ctr"/>
                </a:tc>
                <a:tc>
                  <a:txBody>
                    <a:bodyPr/>
                    <a:lstStyle/>
                    <a:p>
                      <a:pPr algn="ctr" fontAlgn="ctr"/>
                      <a:r>
                        <a:rPr lang="en-US" sz="2000" b="0" i="0" u="none" strike="noStrike">
                          <a:solidFill>
                            <a:srgbClr val="000000"/>
                          </a:solidFill>
                          <a:latin typeface="Arial"/>
                        </a:rPr>
                        <a:t>2</a:t>
                      </a:r>
                    </a:p>
                  </a:txBody>
                  <a:tcPr marL="9525" marR="9525" marT="9525" marB="0" anchor="ctr"/>
                </a:tc>
              </a:tr>
              <a:tr h="370840">
                <a:tc>
                  <a:txBody>
                    <a:bodyPr/>
                    <a:lstStyle/>
                    <a:p>
                      <a:pPr algn="l" fontAlgn="b"/>
                      <a:r>
                        <a:rPr lang="en-US" sz="2000" b="0" i="0" u="none" strike="noStrike">
                          <a:solidFill>
                            <a:srgbClr val="000000"/>
                          </a:solidFill>
                          <a:latin typeface="Arial"/>
                        </a:rPr>
                        <a:t>Hong Kong SAR</a:t>
                      </a:r>
                    </a:p>
                  </a:txBody>
                  <a:tcPr marL="9525" marR="9525" marT="9525" marB="0" anchor="b"/>
                </a:tc>
                <a:tc>
                  <a:txBody>
                    <a:bodyPr/>
                    <a:lstStyle/>
                    <a:p>
                      <a:pPr algn="ctr" fontAlgn="b"/>
                      <a:r>
                        <a:rPr lang="en-US" sz="2000" b="0" i="0" u="none" strike="noStrike" dirty="0">
                          <a:solidFill>
                            <a:srgbClr val="000000"/>
                          </a:solidFill>
                          <a:latin typeface="Arial"/>
                        </a:rPr>
                        <a:t>9</a:t>
                      </a:r>
                    </a:p>
                  </a:txBody>
                  <a:tcPr marL="9525" marR="9525" marT="9525" marB="0" anchor="b"/>
                </a:tc>
                <a:tc>
                  <a:txBody>
                    <a:bodyPr/>
                    <a:lstStyle/>
                    <a:p>
                      <a:pPr algn="ctr" fontAlgn="b"/>
                      <a:r>
                        <a:rPr lang="en-US" sz="2000" b="0" i="0" u="none" strike="noStrike" dirty="0">
                          <a:solidFill>
                            <a:srgbClr val="000000"/>
                          </a:solidFill>
                          <a:latin typeface="Arial"/>
                        </a:rPr>
                        <a:t>5.41</a:t>
                      </a:r>
                    </a:p>
                  </a:txBody>
                  <a:tcPr marL="9525" marR="9525" marT="9525" marB="0" anchor="b"/>
                </a:tc>
                <a:tc>
                  <a:txBody>
                    <a:bodyPr/>
                    <a:lstStyle/>
                    <a:p>
                      <a:pPr algn="ctr" fontAlgn="ctr"/>
                      <a:r>
                        <a:rPr lang="en-US" sz="2000" b="0" i="0" u="none" strike="noStrike">
                          <a:solidFill>
                            <a:srgbClr val="000000"/>
                          </a:solidFill>
                          <a:latin typeface="Arial"/>
                        </a:rPr>
                        <a:t>11</a:t>
                      </a:r>
                    </a:p>
                  </a:txBody>
                  <a:tcPr marL="9525" marR="9525" marT="9525" marB="0" anchor="ctr"/>
                </a:tc>
                <a:tc>
                  <a:txBody>
                    <a:bodyPr/>
                    <a:lstStyle/>
                    <a:p>
                      <a:pPr algn="ctr" fontAlgn="ctr"/>
                      <a:r>
                        <a:rPr lang="en-US" sz="2000" b="0" i="0" u="none" strike="noStrike">
                          <a:solidFill>
                            <a:srgbClr val="000000"/>
                          </a:solidFill>
                          <a:latin typeface="Arial"/>
                        </a:rPr>
                        <a:t>2</a:t>
                      </a:r>
                    </a:p>
                  </a:txBody>
                  <a:tcPr marL="9525" marR="9525" marT="9525" marB="0" anchor="ctr"/>
                </a:tc>
              </a:tr>
              <a:tr h="370840">
                <a:tc>
                  <a:txBody>
                    <a:bodyPr/>
                    <a:lstStyle/>
                    <a:p>
                      <a:pPr algn="l" fontAlgn="b"/>
                      <a:r>
                        <a:rPr lang="en-US" sz="2000" b="0" i="0" u="none" strike="noStrike">
                          <a:solidFill>
                            <a:srgbClr val="000000"/>
                          </a:solidFill>
                          <a:latin typeface="Arial"/>
                        </a:rPr>
                        <a:t>Japan</a:t>
                      </a:r>
                    </a:p>
                  </a:txBody>
                  <a:tcPr marL="9525" marR="9525" marT="9525" marB="0" anchor="b"/>
                </a:tc>
                <a:tc>
                  <a:txBody>
                    <a:bodyPr/>
                    <a:lstStyle/>
                    <a:p>
                      <a:pPr algn="ctr" fontAlgn="b"/>
                      <a:r>
                        <a:rPr lang="en-US" sz="2000" b="0" i="0" u="none" strike="noStrike">
                          <a:solidFill>
                            <a:srgbClr val="000000"/>
                          </a:solidFill>
                          <a:latin typeface="Arial"/>
                        </a:rPr>
                        <a:t>10</a:t>
                      </a:r>
                    </a:p>
                  </a:txBody>
                  <a:tcPr marL="9525" marR="9525" marT="9525" marB="0" anchor="b"/>
                </a:tc>
                <a:tc>
                  <a:txBody>
                    <a:bodyPr/>
                    <a:lstStyle/>
                    <a:p>
                      <a:pPr algn="ctr" fontAlgn="b"/>
                      <a:r>
                        <a:rPr lang="en-US" sz="2000" b="0" i="0" u="none" strike="noStrike" dirty="0">
                          <a:solidFill>
                            <a:srgbClr val="000000"/>
                          </a:solidFill>
                          <a:latin typeface="Arial"/>
                        </a:rPr>
                        <a:t>5.40</a:t>
                      </a:r>
                    </a:p>
                  </a:txBody>
                  <a:tcPr marL="9525" marR="9525" marT="9525" marB="0" anchor="b"/>
                </a:tc>
                <a:tc>
                  <a:txBody>
                    <a:bodyPr/>
                    <a:lstStyle/>
                    <a:p>
                      <a:pPr algn="ctr" fontAlgn="ctr"/>
                      <a:r>
                        <a:rPr lang="en-US" sz="2000" b="0" i="0" u="none" strike="noStrike" dirty="0">
                          <a:solidFill>
                            <a:srgbClr val="000000"/>
                          </a:solidFill>
                          <a:latin typeface="Arial"/>
                        </a:rPr>
                        <a:t>9</a:t>
                      </a:r>
                    </a:p>
                  </a:txBody>
                  <a:tcPr marL="9525" marR="9525" marT="9525" marB="0" anchor="ctr"/>
                </a:tc>
                <a:tc>
                  <a:txBody>
                    <a:bodyPr/>
                    <a:lstStyle/>
                    <a:p>
                      <a:pPr algn="ctr" fontAlgn="ctr"/>
                      <a:r>
                        <a:rPr lang="en-US" sz="2000" b="0" i="0" u="none" strike="noStrike" dirty="0">
                          <a:solidFill>
                            <a:srgbClr val="000000"/>
                          </a:solidFill>
                          <a:latin typeface="Arial"/>
                        </a:rPr>
                        <a:t>-1</a:t>
                      </a:r>
                    </a:p>
                  </a:txBody>
                  <a:tcPr marL="9525" marR="9525" marT="9525" marB="0" anchor="ctr"/>
                </a:tc>
              </a:tr>
            </a:tbl>
          </a:graphicData>
        </a:graphic>
      </p:graphicFrame>
      <p:sp>
        <p:nvSpPr>
          <p:cNvPr id="4" name="Slide Number Placeholder 3"/>
          <p:cNvSpPr>
            <a:spLocks noGrp="1"/>
          </p:cNvSpPr>
          <p:nvPr>
            <p:ph type="sldNum" sz="quarter" idx="12"/>
          </p:nvPr>
        </p:nvSpPr>
        <p:spPr/>
        <p:txBody>
          <a:bodyPr/>
          <a:lstStyle/>
          <a:p>
            <a:fld id="{29CEE9A4-74F3-4E79-BF6E-4A67E957251C}" type="slidenum">
              <a:rPr lang="en-US" smtClean="0"/>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5" name="Content Placeholder 4"/>
          <p:cNvGraphicFramePr>
            <a:graphicFrameLocks noGrp="1"/>
          </p:cNvGraphicFramePr>
          <p:nvPr>
            <p:ph idx="1"/>
          </p:nvPr>
        </p:nvGraphicFramePr>
        <p:xfrm>
          <a:off x="457200" y="2"/>
          <a:ext cx="8077200" cy="6697388"/>
        </p:xfrm>
        <a:graphic>
          <a:graphicData uri="http://schemas.openxmlformats.org/drawingml/2006/table">
            <a:tbl>
              <a:tblPr firstRow="1" bandRow="1">
                <a:tableStyleId>{5C22544A-7EE6-4342-B048-85BDC9FD1C3A}</a:tableStyleId>
              </a:tblPr>
              <a:tblGrid>
                <a:gridCol w="1615440"/>
                <a:gridCol w="1615440"/>
                <a:gridCol w="1615440"/>
                <a:gridCol w="1615440"/>
                <a:gridCol w="1615440"/>
              </a:tblGrid>
              <a:tr h="603340">
                <a:tc>
                  <a:txBody>
                    <a:bodyPr/>
                    <a:lstStyle/>
                    <a:p>
                      <a:pPr algn="l" fontAlgn="ctr"/>
                      <a:r>
                        <a:rPr lang="en-US" sz="2000" b="1" i="0" u="none" strike="noStrike" dirty="0">
                          <a:solidFill>
                            <a:srgbClr val="000000"/>
                          </a:solidFill>
                          <a:latin typeface="Arial"/>
                        </a:rPr>
                        <a:t> </a:t>
                      </a:r>
                    </a:p>
                  </a:txBody>
                  <a:tcPr marL="9525" marR="9525" marT="9525" marB="0" anchor="ctr"/>
                </a:tc>
                <a:tc gridSpan="2">
                  <a:txBody>
                    <a:bodyPr/>
                    <a:lstStyle/>
                    <a:p>
                      <a:pPr algn="ctr" fontAlgn="b"/>
                      <a:r>
                        <a:rPr lang="en-US" sz="2000" b="1" i="0" u="none" strike="noStrike" dirty="0">
                          <a:solidFill>
                            <a:srgbClr val="FFFFFF"/>
                          </a:solidFill>
                          <a:latin typeface="Arial"/>
                        </a:rPr>
                        <a:t>GCI 2012-2013</a:t>
                      </a:r>
                    </a:p>
                  </a:txBody>
                  <a:tcPr marL="9525" marR="9525" marT="9525" marB="0" anchor="b"/>
                </a:tc>
                <a:tc hMerge="1">
                  <a:txBody>
                    <a:bodyPr/>
                    <a:lstStyle/>
                    <a:p>
                      <a:endParaRPr lang="en-US"/>
                    </a:p>
                  </a:txBody>
                  <a:tcPr/>
                </a:tc>
                <a:tc>
                  <a:txBody>
                    <a:bodyPr/>
                    <a:lstStyle/>
                    <a:p>
                      <a:pPr algn="ctr" fontAlgn="b"/>
                      <a:r>
                        <a:rPr lang="en-US" sz="2000" b="1" i="0" u="none" strike="noStrike">
                          <a:solidFill>
                            <a:srgbClr val="FFFFFF"/>
                          </a:solidFill>
                          <a:latin typeface="Arial"/>
                        </a:rPr>
                        <a:t>GCI 2011-2012</a:t>
                      </a:r>
                    </a:p>
                  </a:txBody>
                  <a:tcPr marL="9525" marR="9525" marT="9525" marB="0" anchor="b"/>
                </a:tc>
                <a:tc>
                  <a:txBody>
                    <a:bodyPr/>
                    <a:lstStyle/>
                    <a:p>
                      <a:pPr algn="ctr" fontAlgn="b"/>
                      <a:r>
                        <a:rPr lang="en-US" sz="2000" b="1" i="0" u="none" strike="noStrike">
                          <a:solidFill>
                            <a:srgbClr val="FFFFFF"/>
                          </a:solidFill>
                          <a:latin typeface="Arial"/>
                        </a:rPr>
                        <a:t> </a:t>
                      </a:r>
                    </a:p>
                  </a:txBody>
                  <a:tcPr marL="9525" marR="9525" marT="9525" marB="0" anchor="b"/>
                </a:tc>
              </a:tr>
              <a:tr h="603340">
                <a:tc>
                  <a:txBody>
                    <a:bodyPr/>
                    <a:lstStyle/>
                    <a:p>
                      <a:pPr algn="ctr" fontAlgn="b"/>
                      <a:r>
                        <a:rPr lang="en-US" sz="2000" b="1" i="0" u="none" strike="noStrike">
                          <a:solidFill>
                            <a:srgbClr val="FFFFFF"/>
                          </a:solidFill>
                          <a:latin typeface="Arial"/>
                        </a:rPr>
                        <a:t>Country/Economy</a:t>
                      </a:r>
                    </a:p>
                  </a:txBody>
                  <a:tcPr marL="9525" marR="9525" marT="9525" marB="0" anchor="b"/>
                </a:tc>
                <a:tc>
                  <a:txBody>
                    <a:bodyPr/>
                    <a:lstStyle/>
                    <a:p>
                      <a:pPr algn="ctr" fontAlgn="b"/>
                      <a:r>
                        <a:rPr lang="en-US" sz="2000" b="1" i="0" u="none" strike="noStrike" dirty="0">
                          <a:solidFill>
                            <a:srgbClr val="FFFFFF"/>
                          </a:solidFill>
                          <a:latin typeface="Arial"/>
                        </a:rPr>
                        <a:t>Rank</a:t>
                      </a:r>
                    </a:p>
                  </a:txBody>
                  <a:tcPr marL="9525" marR="9525" marT="9525" marB="0" anchor="b"/>
                </a:tc>
                <a:tc>
                  <a:txBody>
                    <a:bodyPr/>
                    <a:lstStyle/>
                    <a:p>
                      <a:pPr algn="ctr" fontAlgn="b"/>
                      <a:r>
                        <a:rPr lang="en-US" sz="2000" b="1" i="0" u="none" strike="noStrike" dirty="0">
                          <a:solidFill>
                            <a:srgbClr val="FFFFFF"/>
                          </a:solidFill>
                          <a:latin typeface="Arial"/>
                        </a:rPr>
                        <a:t>Score</a:t>
                      </a:r>
                    </a:p>
                  </a:txBody>
                  <a:tcPr marL="9525" marR="9525" marT="9525" marB="0" anchor="b"/>
                </a:tc>
                <a:tc>
                  <a:txBody>
                    <a:bodyPr/>
                    <a:lstStyle/>
                    <a:p>
                      <a:pPr algn="ctr" fontAlgn="b"/>
                      <a:r>
                        <a:rPr lang="en-US" sz="2000" b="1" i="0" u="none" strike="noStrike" dirty="0">
                          <a:solidFill>
                            <a:srgbClr val="FFFFFF"/>
                          </a:solidFill>
                          <a:latin typeface="Arial"/>
                        </a:rPr>
                        <a:t>Rank</a:t>
                      </a:r>
                    </a:p>
                  </a:txBody>
                  <a:tcPr marL="9525" marR="9525" marT="9525" marB="0" anchor="b"/>
                </a:tc>
                <a:tc>
                  <a:txBody>
                    <a:bodyPr/>
                    <a:lstStyle/>
                    <a:p>
                      <a:pPr algn="ctr" fontAlgn="b"/>
                      <a:r>
                        <a:rPr lang="en-US" sz="2000" b="1" i="0" u="none" strike="noStrike" dirty="0">
                          <a:solidFill>
                            <a:srgbClr val="FFFFFF"/>
                          </a:solidFill>
                          <a:latin typeface="Arial"/>
                        </a:rPr>
                        <a:t>Change</a:t>
                      </a:r>
                    </a:p>
                  </a:txBody>
                  <a:tcPr marL="9525" marR="9525" marT="9525" marB="0" anchor="b"/>
                </a:tc>
              </a:tr>
              <a:tr h="445543">
                <a:tc>
                  <a:txBody>
                    <a:bodyPr/>
                    <a:lstStyle/>
                    <a:p>
                      <a:pPr algn="l" fontAlgn="b"/>
                      <a:r>
                        <a:rPr lang="en-US" sz="1800" b="0" i="0" u="none" strike="noStrike">
                          <a:solidFill>
                            <a:srgbClr val="000000"/>
                          </a:solidFill>
                          <a:latin typeface="Arial"/>
                        </a:rPr>
                        <a:t>Denmark</a:t>
                      </a:r>
                    </a:p>
                  </a:txBody>
                  <a:tcPr marL="9525" marR="9525" marT="9525" marB="0" anchor="b"/>
                </a:tc>
                <a:tc>
                  <a:txBody>
                    <a:bodyPr/>
                    <a:lstStyle/>
                    <a:p>
                      <a:pPr algn="ctr" fontAlgn="b"/>
                      <a:r>
                        <a:rPr lang="en-US" sz="1800" b="0" i="0" u="none" strike="noStrike">
                          <a:solidFill>
                            <a:srgbClr val="000000"/>
                          </a:solidFill>
                          <a:latin typeface="Arial"/>
                        </a:rPr>
                        <a:t>12</a:t>
                      </a:r>
                    </a:p>
                  </a:txBody>
                  <a:tcPr marL="9525" marR="9525" marT="9525" marB="0" anchor="b"/>
                </a:tc>
                <a:tc>
                  <a:txBody>
                    <a:bodyPr/>
                    <a:lstStyle/>
                    <a:p>
                      <a:pPr algn="ctr" fontAlgn="b"/>
                      <a:r>
                        <a:rPr lang="en-US" sz="1800" b="0" i="0" u="none" strike="noStrike">
                          <a:solidFill>
                            <a:srgbClr val="000000"/>
                          </a:solidFill>
                          <a:latin typeface="Arial"/>
                        </a:rPr>
                        <a:t>5.29</a:t>
                      </a:r>
                    </a:p>
                  </a:txBody>
                  <a:tcPr marL="9525" marR="9525" marT="9525" marB="0" anchor="b"/>
                </a:tc>
                <a:tc>
                  <a:txBody>
                    <a:bodyPr/>
                    <a:lstStyle/>
                    <a:p>
                      <a:pPr algn="ctr" fontAlgn="ctr"/>
                      <a:r>
                        <a:rPr lang="en-US" sz="1800" b="0" i="0" u="none" strike="noStrike">
                          <a:solidFill>
                            <a:srgbClr val="000000"/>
                          </a:solidFill>
                          <a:latin typeface="Arial"/>
                        </a:rPr>
                        <a:t>8</a:t>
                      </a:r>
                    </a:p>
                  </a:txBody>
                  <a:tcPr marL="9525" marR="9525" marT="9525" marB="0" anchor="ctr"/>
                </a:tc>
                <a:tc>
                  <a:txBody>
                    <a:bodyPr/>
                    <a:lstStyle/>
                    <a:p>
                      <a:pPr algn="ctr" fontAlgn="ctr"/>
                      <a:r>
                        <a:rPr lang="en-US" sz="1800" b="0" i="0" u="none" strike="noStrike">
                          <a:solidFill>
                            <a:srgbClr val="000000"/>
                          </a:solidFill>
                          <a:latin typeface="Arial"/>
                        </a:rPr>
                        <a:t>-4</a:t>
                      </a:r>
                    </a:p>
                  </a:txBody>
                  <a:tcPr marL="9525" marR="9525" marT="9525" marB="0" anchor="ctr"/>
                </a:tc>
              </a:tr>
              <a:tr h="445543">
                <a:tc>
                  <a:txBody>
                    <a:bodyPr/>
                    <a:lstStyle/>
                    <a:p>
                      <a:pPr algn="l" fontAlgn="b"/>
                      <a:r>
                        <a:rPr lang="en-US" sz="1800" b="0" i="0" u="none" strike="noStrike">
                          <a:solidFill>
                            <a:srgbClr val="000000"/>
                          </a:solidFill>
                          <a:latin typeface="Arial"/>
                        </a:rPr>
                        <a:t>Korea, Rep.</a:t>
                      </a:r>
                    </a:p>
                  </a:txBody>
                  <a:tcPr marL="9525" marR="9525" marT="9525" marB="0" anchor="b"/>
                </a:tc>
                <a:tc>
                  <a:txBody>
                    <a:bodyPr/>
                    <a:lstStyle/>
                    <a:p>
                      <a:pPr algn="ctr" fontAlgn="b"/>
                      <a:r>
                        <a:rPr lang="en-US" sz="1800" b="0" i="0" u="none" strike="noStrike">
                          <a:solidFill>
                            <a:srgbClr val="000000"/>
                          </a:solidFill>
                          <a:latin typeface="Arial"/>
                        </a:rPr>
                        <a:t>19</a:t>
                      </a:r>
                    </a:p>
                  </a:txBody>
                  <a:tcPr marL="9525" marR="9525" marT="9525" marB="0" anchor="b"/>
                </a:tc>
                <a:tc>
                  <a:txBody>
                    <a:bodyPr/>
                    <a:lstStyle/>
                    <a:p>
                      <a:pPr algn="ctr" fontAlgn="b"/>
                      <a:r>
                        <a:rPr lang="en-US" sz="1800" b="0" i="0" u="none" strike="noStrike">
                          <a:solidFill>
                            <a:srgbClr val="000000"/>
                          </a:solidFill>
                          <a:latin typeface="Arial"/>
                        </a:rPr>
                        <a:t>5.12</a:t>
                      </a:r>
                    </a:p>
                  </a:txBody>
                  <a:tcPr marL="9525" marR="9525" marT="9525" marB="0" anchor="b"/>
                </a:tc>
                <a:tc>
                  <a:txBody>
                    <a:bodyPr/>
                    <a:lstStyle/>
                    <a:p>
                      <a:pPr algn="ctr" fontAlgn="ctr"/>
                      <a:r>
                        <a:rPr lang="en-US" sz="1800" b="0" i="0" u="none" strike="noStrike">
                          <a:solidFill>
                            <a:srgbClr val="000000"/>
                          </a:solidFill>
                          <a:latin typeface="Arial"/>
                        </a:rPr>
                        <a:t>24</a:t>
                      </a:r>
                    </a:p>
                  </a:txBody>
                  <a:tcPr marL="9525" marR="9525" marT="9525" marB="0" anchor="ctr"/>
                </a:tc>
                <a:tc>
                  <a:txBody>
                    <a:bodyPr/>
                    <a:lstStyle/>
                    <a:p>
                      <a:pPr algn="ctr" fontAlgn="ctr"/>
                      <a:r>
                        <a:rPr lang="en-US" sz="1800" b="0" i="0" u="none" strike="noStrike">
                          <a:solidFill>
                            <a:srgbClr val="000000"/>
                          </a:solidFill>
                          <a:latin typeface="Arial"/>
                        </a:rPr>
                        <a:t>5</a:t>
                      </a:r>
                    </a:p>
                  </a:txBody>
                  <a:tcPr marL="9525" marR="9525" marT="9525" marB="0" anchor="ctr"/>
                </a:tc>
              </a:tr>
              <a:tr h="445543">
                <a:tc>
                  <a:txBody>
                    <a:bodyPr/>
                    <a:lstStyle/>
                    <a:p>
                      <a:pPr algn="l" fontAlgn="b"/>
                      <a:r>
                        <a:rPr lang="en-US" sz="1800" b="0" i="0" u="none" strike="noStrike">
                          <a:solidFill>
                            <a:srgbClr val="000000"/>
                          </a:solidFill>
                          <a:latin typeface="Arial"/>
                        </a:rPr>
                        <a:t>Australia</a:t>
                      </a:r>
                    </a:p>
                  </a:txBody>
                  <a:tcPr marL="9525" marR="9525" marT="9525" marB="0" anchor="b"/>
                </a:tc>
                <a:tc>
                  <a:txBody>
                    <a:bodyPr/>
                    <a:lstStyle/>
                    <a:p>
                      <a:pPr algn="ctr" fontAlgn="b"/>
                      <a:r>
                        <a:rPr lang="en-US" sz="1800" b="0" i="0" u="none" strike="noStrike">
                          <a:solidFill>
                            <a:srgbClr val="000000"/>
                          </a:solidFill>
                          <a:latin typeface="Arial"/>
                        </a:rPr>
                        <a:t>20</a:t>
                      </a:r>
                    </a:p>
                  </a:txBody>
                  <a:tcPr marL="9525" marR="9525" marT="9525" marB="0" anchor="b"/>
                </a:tc>
                <a:tc>
                  <a:txBody>
                    <a:bodyPr/>
                    <a:lstStyle/>
                    <a:p>
                      <a:pPr algn="ctr" fontAlgn="b"/>
                      <a:r>
                        <a:rPr lang="en-US" sz="1800" b="0" i="0" u="none" strike="noStrike">
                          <a:solidFill>
                            <a:srgbClr val="000000"/>
                          </a:solidFill>
                          <a:latin typeface="Arial"/>
                        </a:rPr>
                        <a:t>5.12</a:t>
                      </a:r>
                    </a:p>
                  </a:txBody>
                  <a:tcPr marL="9525" marR="9525" marT="9525" marB="0" anchor="b"/>
                </a:tc>
                <a:tc>
                  <a:txBody>
                    <a:bodyPr/>
                    <a:lstStyle/>
                    <a:p>
                      <a:pPr algn="ctr" fontAlgn="ctr"/>
                      <a:r>
                        <a:rPr lang="en-US" sz="1800" b="0" i="0" u="none" strike="noStrike">
                          <a:solidFill>
                            <a:srgbClr val="000000"/>
                          </a:solidFill>
                          <a:latin typeface="Arial"/>
                        </a:rPr>
                        <a:t>20</a:t>
                      </a:r>
                    </a:p>
                  </a:txBody>
                  <a:tcPr marL="9525" marR="9525" marT="9525" marB="0" anchor="ctr"/>
                </a:tc>
                <a:tc>
                  <a:txBody>
                    <a:bodyPr/>
                    <a:lstStyle/>
                    <a:p>
                      <a:pPr algn="ctr" fontAlgn="ctr"/>
                      <a:r>
                        <a:rPr lang="en-US" sz="1800" b="0" i="0" u="none" strike="noStrike">
                          <a:solidFill>
                            <a:srgbClr val="000000"/>
                          </a:solidFill>
                          <a:latin typeface="Arial"/>
                        </a:rPr>
                        <a:t>0</a:t>
                      </a:r>
                    </a:p>
                  </a:txBody>
                  <a:tcPr marL="9525" marR="9525" marT="9525" marB="0" anchor="ctr"/>
                </a:tc>
              </a:tr>
              <a:tr h="445543">
                <a:tc>
                  <a:txBody>
                    <a:bodyPr/>
                    <a:lstStyle/>
                    <a:p>
                      <a:pPr algn="l" fontAlgn="b"/>
                      <a:r>
                        <a:rPr lang="en-US" sz="1800" b="0" i="0" u="none" strike="noStrike">
                          <a:solidFill>
                            <a:srgbClr val="000000"/>
                          </a:solidFill>
                          <a:latin typeface="Arial"/>
                        </a:rPr>
                        <a:t>Malaysia</a:t>
                      </a:r>
                    </a:p>
                  </a:txBody>
                  <a:tcPr marL="9525" marR="9525" marT="9525" marB="0" anchor="b"/>
                </a:tc>
                <a:tc>
                  <a:txBody>
                    <a:bodyPr/>
                    <a:lstStyle/>
                    <a:p>
                      <a:pPr algn="ctr" fontAlgn="b"/>
                      <a:r>
                        <a:rPr lang="en-US" sz="1800" b="0" i="0" u="none" strike="noStrike">
                          <a:solidFill>
                            <a:srgbClr val="000000"/>
                          </a:solidFill>
                          <a:latin typeface="Arial"/>
                        </a:rPr>
                        <a:t>25</a:t>
                      </a:r>
                    </a:p>
                  </a:txBody>
                  <a:tcPr marL="9525" marR="9525" marT="9525" marB="0" anchor="b"/>
                </a:tc>
                <a:tc>
                  <a:txBody>
                    <a:bodyPr/>
                    <a:lstStyle/>
                    <a:p>
                      <a:pPr algn="ctr" fontAlgn="b"/>
                      <a:r>
                        <a:rPr lang="en-US" sz="1800" b="0" i="0" u="none" strike="noStrike">
                          <a:solidFill>
                            <a:srgbClr val="000000"/>
                          </a:solidFill>
                          <a:latin typeface="Arial"/>
                        </a:rPr>
                        <a:t>5.06</a:t>
                      </a:r>
                    </a:p>
                  </a:txBody>
                  <a:tcPr marL="9525" marR="9525" marT="9525" marB="0" anchor="b"/>
                </a:tc>
                <a:tc>
                  <a:txBody>
                    <a:bodyPr/>
                    <a:lstStyle/>
                    <a:p>
                      <a:pPr algn="ctr" fontAlgn="ctr"/>
                      <a:r>
                        <a:rPr lang="en-US" sz="1800" b="0" i="0" u="none" strike="noStrike">
                          <a:solidFill>
                            <a:srgbClr val="000000"/>
                          </a:solidFill>
                          <a:latin typeface="Arial"/>
                        </a:rPr>
                        <a:t>21</a:t>
                      </a:r>
                    </a:p>
                  </a:txBody>
                  <a:tcPr marL="9525" marR="9525" marT="9525" marB="0" anchor="ctr"/>
                </a:tc>
                <a:tc>
                  <a:txBody>
                    <a:bodyPr/>
                    <a:lstStyle/>
                    <a:p>
                      <a:pPr algn="ctr" fontAlgn="ctr"/>
                      <a:r>
                        <a:rPr lang="en-US" sz="1800" b="0" i="0" u="none" strike="noStrike">
                          <a:solidFill>
                            <a:srgbClr val="000000"/>
                          </a:solidFill>
                          <a:latin typeface="Arial"/>
                        </a:rPr>
                        <a:t>-4</a:t>
                      </a:r>
                    </a:p>
                  </a:txBody>
                  <a:tcPr marL="9525" marR="9525" marT="9525" marB="0" anchor="ctr"/>
                </a:tc>
              </a:tr>
              <a:tr h="445543">
                <a:tc>
                  <a:txBody>
                    <a:bodyPr/>
                    <a:lstStyle/>
                    <a:p>
                      <a:pPr algn="l" fontAlgn="b"/>
                      <a:r>
                        <a:rPr lang="en-US" sz="1800" b="0" i="0" u="none" strike="noStrike">
                          <a:solidFill>
                            <a:srgbClr val="000000"/>
                          </a:solidFill>
                          <a:latin typeface="Arial"/>
                        </a:rPr>
                        <a:t>China</a:t>
                      </a:r>
                    </a:p>
                  </a:txBody>
                  <a:tcPr marL="9525" marR="9525" marT="9525" marB="0" anchor="b"/>
                </a:tc>
                <a:tc>
                  <a:txBody>
                    <a:bodyPr/>
                    <a:lstStyle/>
                    <a:p>
                      <a:pPr algn="ctr" fontAlgn="b"/>
                      <a:r>
                        <a:rPr lang="en-US" sz="1800" b="0" i="0" u="none" strike="noStrike">
                          <a:solidFill>
                            <a:srgbClr val="000000"/>
                          </a:solidFill>
                          <a:latin typeface="Arial"/>
                        </a:rPr>
                        <a:t>29</a:t>
                      </a:r>
                    </a:p>
                  </a:txBody>
                  <a:tcPr marL="9525" marR="9525" marT="9525" marB="0" anchor="b"/>
                </a:tc>
                <a:tc>
                  <a:txBody>
                    <a:bodyPr/>
                    <a:lstStyle/>
                    <a:p>
                      <a:pPr algn="ctr" fontAlgn="b"/>
                      <a:r>
                        <a:rPr lang="en-US" sz="1800" b="0" i="0" u="none" strike="noStrike">
                          <a:solidFill>
                            <a:srgbClr val="000000"/>
                          </a:solidFill>
                          <a:latin typeface="Arial"/>
                        </a:rPr>
                        <a:t>4.83</a:t>
                      </a:r>
                    </a:p>
                  </a:txBody>
                  <a:tcPr marL="9525" marR="9525" marT="9525" marB="0" anchor="b"/>
                </a:tc>
                <a:tc>
                  <a:txBody>
                    <a:bodyPr/>
                    <a:lstStyle/>
                    <a:p>
                      <a:pPr algn="ctr" fontAlgn="ctr"/>
                      <a:r>
                        <a:rPr lang="en-US" sz="1800" b="0" i="0" u="none" strike="noStrike">
                          <a:solidFill>
                            <a:srgbClr val="000000"/>
                          </a:solidFill>
                          <a:latin typeface="Arial"/>
                        </a:rPr>
                        <a:t>26</a:t>
                      </a:r>
                    </a:p>
                  </a:txBody>
                  <a:tcPr marL="9525" marR="9525" marT="9525" marB="0" anchor="ctr"/>
                </a:tc>
                <a:tc>
                  <a:txBody>
                    <a:bodyPr/>
                    <a:lstStyle/>
                    <a:p>
                      <a:pPr algn="ctr" fontAlgn="ctr"/>
                      <a:r>
                        <a:rPr lang="en-US" sz="1800" b="0" i="0" u="none" strike="noStrike">
                          <a:solidFill>
                            <a:srgbClr val="000000"/>
                          </a:solidFill>
                          <a:latin typeface="Arial"/>
                        </a:rPr>
                        <a:t>-3</a:t>
                      </a:r>
                    </a:p>
                  </a:txBody>
                  <a:tcPr marL="9525" marR="9525" marT="9525" marB="0" anchor="ctr"/>
                </a:tc>
              </a:tr>
              <a:tr h="445543">
                <a:tc>
                  <a:txBody>
                    <a:bodyPr/>
                    <a:lstStyle/>
                    <a:p>
                      <a:pPr algn="l" fontAlgn="b"/>
                      <a:r>
                        <a:rPr lang="en-US" sz="1800" b="0" i="0" u="none" strike="noStrike">
                          <a:solidFill>
                            <a:srgbClr val="000000"/>
                          </a:solidFill>
                          <a:latin typeface="Arial"/>
                        </a:rPr>
                        <a:t>Spain</a:t>
                      </a:r>
                    </a:p>
                  </a:txBody>
                  <a:tcPr marL="9525" marR="9525" marT="9525" marB="0" anchor="b"/>
                </a:tc>
                <a:tc>
                  <a:txBody>
                    <a:bodyPr/>
                    <a:lstStyle/>
                    <a:p>
                      <a:pPr algn="ctr" fontAlgn="b"/>
                      <a:r>
                        <a:rPr lang="en-US" sz="1800" b="0" i="0" u="none" strike="noStrike">
                          <a:solidFill>
                            <a:srgbClr val="000000"/>
                          </a:solidFill>
                          <a:latin typeface="Arial"/>
                        </a:rPr>
                        <a:t>36</a:t>
                      </a:r>
                    </a:p>
                  </a:txBody>
                  <a:tcPr marL="9525" marR="9525" marT="9525" marB="0" anchor="b"/>
                </a:tc>
                <a:tc>
                  <a:txBody>
                    <a:bodyPr/>
                    <a:lstStyle/>
                    <a:p>
                      <a:pPr algn="ctr" fontAlgn="b"/>
                      <a:r>
                        <a:rPr lang="en-US" sz="1800" b="0" i="0" u="none" strike="noStrike">
                          <a:solidFill>
                            <a:srgbClr val="000000"/>
                          </a:solidFill>
                          <a:latin typeface="Arial"/>
                        </a:rPr>
                        <a:t>4.60</a:t>
                      </a:r>
                    </a:p>
                  </a:txBody>
                  <a:tcPr marL="9525" marR="9525" marT="9525" marB="0" anchor="b"/>
                </a:tc>
                <a:tc>
                  <a:txBody>
                    <a:bodyPr/>
                    <a:lstStyle/>
                    <a:p>
                      <a:pPr algn="ctr" fontAlgn="ctr"/>
                      <a:r>
                        <a:rPr lang="en-US" sz="1800" b="0" i="0" u="none" strike="noStrike">
                          <a:solidFill>
                            <a:srgbClr val="000000"/>
                          </a:solidFill>
                          <a:latin typeface="Arial"/>
                        </a:rPr>
                        <a:t>36</a:t>
                      </a:r>
                    </a:p>
                  </a:txBody>
                  <a:tcPr marL="9525" marR="9525" marT="9525" marB="0" anchor="ctr"/>
                </a:tc>
                <a:tc>
                  <a:txBody>
                    <a:bodyPr/>
                    <a:lstStyle/>
                    <a:p>
                      <a:pPr algn="ctr" fontAlgn="ctr"/>
                      <a:r>
                        <a:rPr lang="en-US" sz="1800" b="0" i="0" u="none" strike="noStrike">
                          <a:solidFill>
                            <a:srgbClr val="000000"/>
                          </a:solidFill>
                          <a:latin typeface="Arial"/>
                        </a:rPr>
                        <a:t>0</a:t>
                      </a:r>
                    </a:p>
                  </a:txBody>
                  <a:tcPr marL="9525" marR="9525" marT="9525" marB="0" anchor="ctr"/>
                </a:tc>
              </a:tr>
              <a:tr h="445543">
                <a:tc>
                  <a:txBody>
                    <a:bodyPr/>
                    <a:lstStyle/>
                    <a:p>
                      <a:pPr algn="l" fontAlgn="b"/>
                      <a:r>
                        <a:rPr lang="en-US" sz="1800" b="0" i="0" u="none" strike="noStrike">
                          <a:solidFill>
                            <a:srgbClr val="000000"/>
                          </a:solidFill>
                          <a:latin typeface="Arial"/>
                        </a:rPr>
                        <a:t>Kuwait</a:t>
                      </a:r>
                    </a:p>
                  </a:txBody>
                  <a:tcPr marL="9525" marR="9525" marT="9525" marB="0" anchor="b"/>
                </a:tc>
                <a:tc>
                  <a:txBody>
                    <a:bodyPr/>
                    <a:lstStyle/>
                    <a:p>
                      <a:pPr algn="ctr" fontAlgn="b"/>
                      <a:r>
                        <a:rPr lang="en-US" sz="1800" b="0" i="0" u="none" strike="noStrike">
                          <a:solidFill>
                            <a:srgbClr val="000000"/>
                          </a:solidFill>
                          <a:latin typeface="Arial"/>
                        </a:rPr>
                        <a:t>37</a:t>
                      </a:r>
                    </a:p>
                  </a:txBody>
                  <a:tcPr marL="9525" marR="9525" marT="9525" marB="0" anchor="b"/>
                </a:tc>
                <a:tc>
                  <a:txBody>
                    <a:bodyPr/>
                    <a:lstStyle/>
                    <a:p>
                      <a:pPr algn="ctr" fontAlgn="b"/>
                      <a:r>
                        <a:rPr lang="en-US" sz="1800" b="0" i="0" u="none" strike="noStrike">
                          <a:solidFill>
                            <a:srgbClr val="000000"/>
                          </a:solidFill>
                          <a:latin typeface="Arial"/>
                        </a:rPr>
                        <a:t>4.56</a:t>
                      </a:r>
                    </a:p>
                  </a:txBody>
                  <a:tcPr marL="9525" marR="9525" marT="9525" marB="0" anchor="b"/>
                </a:tc>
                <a:tc>
                  <a:txBody>
                    <a:bodyPr/>
                    <a:lstStyle/>
                    <a:p>
                      <a:pPr algn="ctr" fontAlgn="ctr"/>
                      <a:r>
                        <a:rPr lang="en-US" sz="1800" b="0" i="0" u="none" strike="noStrike">
                          <a:solidFill>
                            <a:srgbClr val="000000"/>
                          </a:solidFill>
                          <a:latin typeface="Arial"/>
                        </a:rPr>
                        <a:t>34</a:t>
                      </a:r>
                    </a:p>
                  </a:txBody>
                  <a:tcPr marL="9525" marR="9525" marT="9525" marB="0" anchor="ctr"/>
                </a:tc>
                <a:tc>
                  <a:txBody>
                    <a:bodyPr/>
                    <a:lstStyle/>
                    <a:p>
                      <a:pPr algn="ctr" fontAlgn="ctr"/>
                      <a:r>
                        <a:rPr lang="en-US" sz="1800" b="0" i="0" u="none" strike="noStrike">
                          <a:solidFill>
                            <a:srgbClr val="000000"/>
                          </a:solidFill>
                          <a:latin typeface="Arial"/>
                        </a:rPr>
                        <a:t>-3</a:t>
                      </a:r>
                    </a:p>
                  </a:txBody>
                  <a:tcPr marL="9525" marR="9525" marT="9525" marB="0" anchor="ctr"/>
                </a:tc>
              </a:tr>
              <a:tr h="445543">
                <a:tc>
                  <a:txBody>
                    <a:bodyPr/>
                    <a:lstStyle/>
                    <a:p>
                      <a:pPr algn="l" fontAlgn="b"/>
                      <a:r>
                        <a:rPr lang="en-US" sz="1800" b="0" i="0" u="none" strike="noStrike">
                          <a:solidFill>
                            <a:srgbClr val="000000"/>
                          </a:solidFill>
                          <a:latin typeface="Arial"/>
                        </a:rPr>
                        <a:t>Thailand</a:t>
                      </a:r>
                    </a:p>
                  </a:txBody>
                  <a:tcPr marL="9525" marR="9525" marT="9525" marB="0" anchor="b"/>
                </a:tc>
                <a:tc>
                  <a:txBody>
                    <a:bodyPr/>
                    <a:lstStyle/>
                    <a:p>
                      <a:pPr algn="ctr" fontAlgn="b"/>
                      <a:r>
                        <a:rPr lang="en-US" sz="1800" b="0" i="0" u="none" strike="noStrike">
                          <a:solidFill>
                            <a:srgbClr val="000000"/>
                          </a:solidFill>
                          <a:latin typeface="Arial"/>
                        </a:rPr>
                        <a:t>38</a:t>
                      </a:r>
                    </a:p>
                  </a:txBody>
                  <a:tcPr marL="9525" marR="9525" marT="9525" marB="0" anchor="b"/>
                </a:tc>
                <a:tc>
                  <a:txBody>
                    <a:bodyPr/>
                    <a:lstStyle/>
                    <a:p>
                      <a:pPr algn="ctr" fontAlgn="b"/>
                      <a:r>
                        <a:rPr lang="en-US" sz="1800" b="0" i="0" u="none" strike="noStrike">
                          <a:solidFill>
                            <a:srgbClr val="000000"/>
                          </a:solidFill>
                          <a:latin typeface="Arial"/>
                        </a:rPr>
                        <a:t>4.52</a:t>
                      </a:r>
                    </a:p>
                  </a:txBody>
                  <a:tcPr marL="9525" marR="9525" marT="9525" marB="0" anchor="b"/>
                </a:tc>
                <a:tc>
                  <a:txBody>
                    <a:bodyPr/>
                    <a:lstStyle/>
                    <a:p>
                      <a:pPr algn="ctr" fontAlgn="ctr"/>
                      <a:r>
                        <a:rPr lang="en-US" sz="1800" b="0" i="0" u="none" strike="noStrike">
                          <a:solidFill>
                            <a:srgbClr val="000000"/>
                          </a:solidFill>
                          <a:latin typeface="Arial"/>
                        </a:rPr>
                        <a:t>39</a:t>
                      </a:r>
                    </a:p>
                  </a:txBody>
                  <a:tcPr marL="9525" marR="9525" marT="9525" marB="0" anchor="ctr"/>
                </a:tc>
                <a:tc>
                  <a:txBody>
                    <a:bodyPr/>
                    <a:lstStyle/>
                    <a:p>
                      <a:pPr algn="ctr" fontAlgn="ctr"/>
                      <a:r>
                        <a:rPr lang="en-US" sz="1800" b="0" i="0" u="none" strike="noStrike">
                          <a:solidFill>
                            <a:srgbClr val="000000"/>
                          </a:solidFill>
                          <a:latin typeface="Arial"/>
                        </a:rPr>
                        <a:t>1</a:t>
                      </a:r>
                    </a:p>
                  </a:txBody>
                  <a:tcPr marL="9525" marR="9525" marT="9525" marB="0" anchor="ctr"/>
                </a:tc>
              </a:tr>
              <a:tr h="445543">
                <a:tc>
                  <a:txBody>
                    <a:bodyPr/>
                    <a:lstStyle/>
                    <a:p>
                      <a:pPr algn="l" fontAlgn="b"/>
                      <a:r>
                        <a:rPr lang="en-US" sz="1800" b="0" i="0" u="none" strike="noStrike">
                          <a:solidFill>
                            <a:srgbClr val="000000"/>
                          </a:solidFill>
                          <a:latin typeface="Arial"/>
                        </a:rPr>
                        <a:t>Czech Republic</a:t>
                      </a:r>
                    </a:p>
                  </a:txBody>
                  <a:tcPr marL="9525" marR="9525" marT="9525" marB="0" anchor="b"/>
                </a:tc>
                <a:tc>
                  <a:txBody>
                    <a:bodyPr/>
                    <a:lstStyle/>
                    <a:p>
                      <a:pPr algn="ctr" fontAlgn="b"/>
                      <a:r>
                        <a:rPr lang="en-US" sz="1800" b="0" i="0" u="none" strike="noStrike">
                          <a:solidFill>
                            <a:srgbClr val="000000"/>
                          </a:solidFill>
                          <a:latin typeface="Arial"/>
                        </a:rPr>
                        <a:t>39</a:t>
                      </a:r>
                    </a:p>
                  </a:txBody>
                  <a:tcPr marL="9525" marR="9525" marT="9525" marB="0" anchor="b"/>
                </a:tc>
                <a:tc>
                  <a:txBody>
                    <a:bodyPr/>
                    <a:lstStyle/>
                    <a:p>
                      <a:pPr algn="ctr" fontAlgn="b"/>
                      <a:r>
                        <a:rPr lang="en-US" sz="1800" b="0" i="0" u="none" strike="noStrike">
                          <a:solidFill>
                            <a:srgbClr val="000000"/>
                          </a:solidFill>
                          <a:latin typeface="Arial"/>
                        </a:rPr>
                        <a:t>4.51</a:t>
                      </a:r>
                    </a:p>
                  </a:txBody>
                  <a:tcPr marL="9525" marR="9525" marT="9525" marB="0" anchor="b"/>
                </a:tc>
                <a:tc>
                  <a:txBody>
                    <a:bodyPr/>
                    <a:lstStyle/>
                    <a:p>
                      <a:pPr algn="ctr" fontAlgn="ctr"/>
                      <a:r>
                        <a:rPr lang="en-US" sz="1800" b="0" i="0" u="none" strike="noStrike">
                          <a:solidFill>
                            <a:srgbClr val="000000"/>
                          </a:solidFill>
                          <a:latin typeface="Arial"/>
                        </a:rPr>
                        <a:t>38</a:t>
                      </a:r>
                    </a:p>
                  </a:txBody>
                  <a:tcPr marL="9525" marR="9525" marT="9525" marB="0" anchor="ctr"/>
                </a:tc>
                <a:tc>
                  <a:txBody>
                    <a:bodyPr/>
                    <a:lstStyle/>
                    <a:p>
                      <a:pPr algn="ctr" fontAlgn="ctr"/>
                      <a:r>
                        <a:rPr lang="en-US" sz="1800" b="0" i="0" u="none" strike="noStrike">
                          <a:solidFill>
                            <a:srgbClr val="000000"/>
                          </a:solidFill>
                          <a:latin typeface="Arial"/>
                        </a:rPr>
                        <a:t>-1</a:t>
                      </a:r>
                    </a:p>
                  </a:txBody>
                  <a:tcPr marL="9525" marR="9525" marT="9525" marB="0" anchor="ctr"/>
                </a:tc>
              </a:tr>
              <a:tr h="445543">
                <a:tc>
                  <a:txBody>
                    <a:bodyPr/>
                    <a:lstStyle/>
                    <a:p>
                      <a:pPr algn="l" fontAlgn="b"/>
                      <a:r>
                        <a:rPr lang="en-US" sz="1800" b="0" i="0" u="none" strike="noStrike">
                          <a:solidFill>
                            <a:srgbClr val="000000"/>
                          </a:solidFill>
                          <a:latin typeface="Arial"/>
                        </a:rPr>
                        <a:t>Panama</a:t>
                      </a:r>
                    </a:p>
                  </a:txBody>
                  <a:tcPr marL="9525" marR="9525" marT="9525" marB="0" anchor="b"/>
                </a:tc>
                <a:tc>
                  <a:txBody>
                    <a:bodyPr/>
                    <a:lstStyle/>
                    <a:p>
                      <a:pPr algn="ctr" fontAlgn="b"/>
                      <a:r>
                        <a:rPr lang="en-US" sz="1800" b="0" i="0" u="none" strike="noStrike">
                          <a:solidFill>
                            <a:srgbClr val="000000"/>
                          </a:solidFill>
                          <a:latin typeface="Arial"/>
                        </a:rPr>
                        <a:t>40</a:t>
                      </a:r>
                    </a:p>
                  </a:txBody>
                  <a:tcPr marL="9525" marR="9525" marT="9525" marB="0" anchor="b"/>
                </a:tc>
                <a:tc>
                  <a:txBody>
                    <a:bodyPr/>
                    <a:lstStyle/>
                    <a:p>
                      <a:pPr algn="ctr" fontAlgn="b"/>
                      <a:r>
                        <a:rPr lang="en-US" sz="1800" b="0" i="0" u="none" strike="noStrike">
                          <a:solidFill>
                            <a:srgbClr val="000000"/>
                          </a:solidFill>
                          <a:latin typeface="Arial"/>
                        </a:rPr>
                        <a:t>4.49</a:t>
                      </a:r>
                    </a:p>
                  </a:txBody>
                  <a:tcPr marL="9525" marR="9525" marT="9525" marB="0" anchor="b"/>
                </a:tc>
                <a:tc>
                  <a:txBody>
                    <a:bodyPr/>
                    <a:lstStyle/>
                    <a:p>
                      <a:pPr algn="ctr" fontAlgn="ctr"/>
                      <a:r>
                        <a:rPr lang="en-US" sz="1800" b="0" i="0" u="none" strike="noStrike">
                          <a:solidFill>
                            <a:srgbClr val="000000"/>
                          </a:solidFill>
                          <a:latin typeface="Arial"/>
                        </a:rPr>
                        <a:t>49</a:t>
                      </a:r>
                    </a:p>
                  </a:txBody>
                  <a:tcPr marL="9525" marR="9525" marT="9525" marB="0" anchor="ctr"/>
                </a:tc>
                <a:tc>
                  <a:txBody>
                    <a:bodyPr/>
                    <a:lstStyle/>
                    <a:p>
                      <a:pPr algn="ctr" fontAlgn="ctr"/>
                      <a:r>
                        <a:rPr lang="en-US" sz="1800" b="0" i="0" u="none" strike="noStrike">
                          <a:solidFill>
                            <a:srgbClr val="000000"/>
                          </a:solidFill>
                          <a:latin typeface="Arial"/>
                        </a:rPr>
                        <a:t>9</a:t>
                      </a:r>
                    </a:p>
                  </a:txBody>
                  <a:tcPr marL="9525" marR="9525" marT="9525" marB="0" anchor="ctr"/>
                </a:tc>
              </a:tr>
              <a:tr h="445543">
                <a:tc>
                  <a:txBody>
                    <a:bodyPr/>
                    <a:lstStyle/>
                    <a:p>
                      <a:pPr algn="l" fontAlgn="b"/>
                      <a:r>
                        <a:rPr lang="en-US" sz="1800" b="0" i="0" u="none" strike="noStrike">
                          <a:solidFill>
                            <a:srgbClr val="000000"/>
                          </a:solidFill>
                          <a:latin typeface="Arial"/>
                        </a:rPr>
                        <a:t>Poland</a:t>
                      </a:r>
                    </a:p>
                  </a:txBody>
                  <a:tcPr marL="9525" marR="9525" marT="9525" marB="0" anchor="b"/>
                </a:tc>
                <a:tc>
                  <a:txBody>
                    <a:bodyPr/>
                    <a:lstStyle/>
                    <a:p>
                      <a:pPr algn="ctr" fontAlgn="b"/>
                      <a:r>
                        <a:rPr lang="en-US" sz="1800" b="0" i="0" u="none" strike="noStrike">
                          <a:solidFill>
                            <a:srgbClr val="000000"/>
                          </a:solidFill>
                          <a:latin typeface="Arial"/>
                        </a:rPr>
                        <a:t>41</a:t>
                      </a:r>
                    </a:p>
                  </a:txBody>
                  <a:tcPr marL="9525" marR="9525" marT="9525" marB="0" anchor="b"/>
                </a:tc>
                <a:tc>
                  <a:txBody>
                    <a:bodyPr/>
                    <a:lstStyle/>
                    <a:p>
                      <a:pPr algn="ctr" fontAlgn="b"/>
                      <a:r>
                        <a:rPr lang="en-US" sz="1800" b="0" i="0" u="none" strike="noStrike">
                          <a:solidFill>
                            <a:srgbClr val="000000"/>
                          </a:solidFill>
                          <a:latin typeface="Arial"/>
                        </a:rPr>
                        <a:t>4.46</a:t>
                      </a:r>
                    </a:p>
                  </a:txBody>
                  <a:tcPr marL="9525" marR="9525" marT="9525" marB="0" anchor="b"/>
                </a:tc>
                <a:tc>
                  <a:txBody>
                    <a:bodyPr/>
                    <a:lstStyle/>
                    <a:p>
                      <a:pPr algn="ctr" fontAlgn="ctr"/>
                      <a:r>
                        <a:rPr lang="en-US" sz="1800" b="0" i="0" u="none" strike="noStrike">
                          <a:solidFill>
                            <a:srgbClr val="000000"/>
                          </a:solidFill>
                          <a:latin typeface="Arial"/>
                        </a:rPr>
                        <a:t>41</a:t>
                      </a:r>
                    </a:p>
                  </a:txBody>
                  <a:tcPr marL="9525" marR="9525" marT="9525" marB="0" anchor="ctr"/>
                </a:tc>
                <a:tc>
                  <a:txBody>
                    <a:bodyPr/>
                    <a:lstStyle/>
                    <a:p>
                      <a:pPr algn="ctr" fontAlgn="ctr"/>
                      <a:r>
                        <a:rPr lang="en-US" sz="1800" b="0" i="0" u="none" strike="noStrike">
                          <a:solidFill>
                            <a:srgbClr val="000000"/>
                          </a:solidFill>
                          <a:latin typeface="Arial"/>
                        </a:rPr>
                        <a:t>0</a:t>
                      </a:r>
                    </a:p>
                  </a:txBody>
                  <a:tcPr marL="9525" marR="9525" marT="9525" marB="0" anchor="ctr"/>
                </a:tc>
              </a:tr>
              <a:tr h="445543">
                <a:tc>
                  <a:txBody>
                    <a:bodyPr/>
                    <a:lstStyle/>
                    <a:p>
                      <a:pPr algn="l" fontAlgn="b"/>
                      <a:r>
                        <a:rPr lang="en-US" sz="1800" b="0" i="0" u="none" strike="noStrike">
                          <a:solidFill>
                            <a:srgbClr val="000000"/>
                          </a:solidFill>
                          <a:latin typeface="Arial"/>
                        </a:rPr>
                        <a:t>Italy</a:t>
                      </a:r>
                    </a:p>
                  </a:txBody>
                  <a:tcPr marL="9525" marR="9525" marT="9525" marB="0" anchor="b"/>
                </a:tc>
                <a:tc>
                  <a:txBody>
                    <a:bodyPr/>
                    <a:lstStyle/>
                    <a:p>
                      <a:pPr algn="ctr" fontAlgn="b"/>
                      <a:r>
                        <a:rPr lang="en-US" sz="1800" b="0" i="0" u="none" strike="noStrike">
                          <a:solidFill>
                            <a:srgbClr val="000000"/>
                          </a:solidFill>
                          <a:latin typeface="Arial"/>
                        </a:rPr>
                        <a:t>42</a:t>
                      </a:r>
                    </a:p>
                  </a:txBody>
                  <a:tcPr marL="9525" marR="9525" marT="9525" marB="0" anchor="b"/>
                </a:tc>
                <a:tc>
                  <a:txBody>
                    <a:bodyPr/>
                    <a:lstStyle/>
                    <a:p>
                      <a:pPr algn="ctr" fontAlgn="b"/>
                      <a:r>
                        <a:rPr lang="en-US" sz="1800" b="0" i="0" u="none" strike="noStrike">
                          <a:solidFill>
                            <a:srgbClr val="000000"/>
                          </a:solidFill>
                          <a:latin typeface="Arial"/>
                        </a:rPr>
                        <a:t>4.46</a:t>
                      </a:r>
                    </a:p>
                  </a:txBody>
                  <a:tcPr marL="9525" marR="9525" marT="9525" marB="0" anchor="b"/>
                </a:tc>
                <a:tc>
                  <a:txBody>
                    <a:bodyPr/>
                    <a:lstStyle/>
                    <a:p>
                      <a:pPr algn="ctr" fontAlgn="ctr"/>
                      <a:r>
                        <a:rPr lang="en-US" sz="1800" b="0" i="0" u="none" strike="noStrike">
                          <a:solidFill>
                            <a:srgbClr val="000000"/>
                          </a:solidFill>
                          <a:latin typeface="Arial"/>
                        </a:rPr>
                        <a:t>43</a:t>
                      </a:r>
                    </a:p>
                  </a:txBody>
                  <a:tcPr marL="9525" marR="9525" marT="9525" marB="0" anchor="ctr"/>
                </a:tc>
                <a:tc>
                  <a:txBody>
                    <a:bodyPr/>
                    <a:lstStyle/>
                    <a:p>
                      <a:pPr algn="ctr" fontAlgn="ctr"/>
                      <a:r>
                        <a:rPr lang="en-US" sz="1800" b="0" i="0" u="none" strike="noStrike" dirty="0">
                          <a:solidFill>
                            <a:srgbClr val="000000"/>
                          </a:solidFill>
                          <a:latin typeface="Arial"/>
                        </a:rPr>
                        <a:t>1</a:t>
                      </a:r>
                    </a:p>
                  </a:txBody>
                  <a:tcPr marL="9525" marR="9525" marT="9525" marB="0" anchor="ctr"/>
                </a:tc>
              </a:tr>
            </a:tbl>
          </a:graphicData>
        </a:graphic>
      </p:graphicFrame>
      <p:sp>
        <p:nvSpPr>
          <p:cNvPr id="4" name="Slide Number Placeholder 3"/>
          <p:cNvSpPr>
            <a:spLocks noGrp="1"/>
          </p:cNvSpPr>
          <p:nvPr>
            <p:ph type="sldNum" sz="quarter" idx="12"/>
          </p:nvPr>
        </p:nvSpPr>
        <p:spPr/>
        <p:txBody>
          <a:bodyPr/>
          <a:lstStyle/>
          <a:p>
            <a:fld id="{29CEE9A4-74F3-4E79-BF6E-4A67E957251C}" type="slidenum">
              <a:rPr lang="en-US" smtClean="0"/>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normAutofit fontScale="90000"/>
          </a:bodyPr>
          <a:lstStyle/>
          <a:p>
            <a:r>
              <a:rPr lang="en-US"/>
              <a:t>3. Competitiveness of Thai Manufacturing sector</a:t>
            </a:r>
          </a:p>
        </p:txBody>
      </p:sp>
      <p:sp>
        <p:nvSpPr>
          <p:cNvPr id="108547" name="Rectangle 3"/>
          <p:cNvSpPr>
            <a:spLocks noGrp="1" noChangeArrowheads="1"/>
          </p:cNvSpPr>
          <p:nvPr>
            <p:ph idx="1"/>
          </p:nvPr>
        </p:nvSpPr>
        <p:spPr>
          <a:xfrm>
            <a:off x="1143000" y="2133600"/>
            <a:ext cx="7543800" cy="3992563"/>
          </a:xfrm>
        </p:spPr>
        <p:txBody>
          <a:bodyPr/>
          <a:lstStyle/>
          <a:p>
            <a:r>
              <a:rPr lang="en-US" sz="4000" dirty="0"/>
              <a:t>Characteristics of manufactured products</a:t>
            </a:r>
          </a:p>
          <a:p>
            <a:r>
              <a:rPr lang="en-US" sz="4000" dirty="0"/>
              <a:t>Growth of exports in each product group</a:t>
            </a:r>
          </a:p>
          <a:p>
            <a:r>
              <a:rPr lang="en-US" sz="4000" dirty="0"/>
              <a:t>BCG </a:t>
            </a:r>
            <a:r>
              <a:rPr lang="en-US" sz="4000" dirty="0" smtClean="0"/>
              <a:t>model</a:t>
            </a:r>
            <a:endParaRPr lang="en-US" sz="4000" dirty="0"/>
          </a:p>
        </p:txBody>
      </p:sp>
      <p:sp>
        <p:nvSpPr>
          <p:cNvPr id="4" name="Slide Number Placeholder 5"/>
          <p:cNvSpPr>
            <a:spLocks noGrp="1"/>
          </p:cNvSpPr>
          <p:nvPr>
            <p:ph type="sldNum" sz="quarter" idx="12"/>
          </p:nvPr>
        </p:nvSpPr>
        <p:spPr/>
        <p:txBody>
          <a:bodyPr/>
          <a:lstStyle/>
          <a:p>
            <a:fld id="{A8767BCC-0F1F-45F2-BE9F-07748CE2C073}" type="slidenum">
              <a:rPr lang="en-US"/>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28" name="Rectangle 28"/>
          <p:cNvSpPr>
            <a:spLocks noGrp="1" noChangeArrowheads="1"/>
          </p:cNvSpPr>
          <p:nvPr>
            <p:ph type="title"/>
          </p:nvPr>
        </p:nvSpPr>
        <p:spPr>
          <a:xfrm>
            <a:off x="152400" y="0"/>
            <a:ext cx="8610600" cy="960437"/>
          </a:xfrm>
        </p:spPr>
        <p:txBody>
          <a:bodyPr>
            <a:normAutofit/>
          </a:bodyPr>
          <a:lstStyle/>
          <a:p>
            <a:r>
              <a:rPr lang="en-US" sz="3200" dirty="0"/>
              <a:t>Competitive </a:t>
            </a:r>
            <a:r>
              <a:rPr lang="en-US" sz="3200" dirty="0" smtClean="0"/>
              <a:t>Positioning</a:t>
            </a:r>
            <a:br>
              <a:rPr lang="en-US" sz="3200" dirty="0" smtClean="0"/>
            </a:br>
            <a:r>
              <a:rPr lang="en-US" sz="1800" dirty="0" smtClean="0"/>
              <a:t>Reveal competitiveness </a:t>
            </a:r>
            <a:r>
              <a:rPr lang="en-US" sz="1800" dirty="0" smtClean="0">
                <a:latin typeface="Arial" pitchFamily="34" charset="0"/>
                <a:cs typeface="Angsana New" pitchFamily="18" charset="-34"/>
              </a:rPr>
              <a:t>(</a:t>
            </a:r>
            <a:r>
              <a:rPr lang="en-US" sz="1800" dirty="0" smtClean="0">
                <a:latin typeface="Verdana"/>
                <a:cs typeface="Angsana New" pitchFamily="18" charset="-34"/>
              </a:rPr>
              <a:t>Ż&gt;0)</a:t>
            </a:r>
            <a:r>
              <a:rPr lang="en-US" sz="1800" dirty="0" smtClean="0"/>
              <a:t>and income elasticity of </a:t>
            </a:r>
            <a:r>
              <a:rPr lang="en-US" sz="1800" b="1" dirty="0" smtClean="0"/>
              <a:t>demand  </a:t>
            </a:r>
            <a:r>
              <a:rPr lang="en-US" sz="1800" dirty="0" smtClean="0">
                <a:latin typeface="Arial" pitchFamily="34" charset="0"/>
                <a:cs typeface="Angsana New" pitchFamily="18" charset="-34"/>
              </a:rPr>
              <a:t>(</a:t>
            </a:r>
            <a:r>
              <a:rPr lang="el-GR" sz="1800" dirty="0" smtClean="0">
                <a:latin typeface="Verdana"/>
                <a:cs typeface="Angsana New" pitchFamily="18" charset="-34"/>
              </a:rPr>
              <a:t>η</a:t>
            </a:r>
            <a:r>
              <a:rPr lang="en-US" sz="1800" dirty="0" smtClean="0">
                <a:latin typeface="Verdana"/>
                <a:cs typeface="Angsana New" pitchFamily="18" charset="-34"/>
              </a:rPr>
              <a:t>) </a:t>
            </a:r>
            <a:endParaRPr lang="en-US" sz="1600" dirty="0"/>
          </a:p>
        </p:txBody>
      </p:sp>
      <p:graphicFrame>
        <p:nvGraphicFramePr>
          <p:cNvPr id="25649" name="Group 49"/>
          <p:cNvGraphicFramePr>
            <a:graphicFrameLocks noGrp="1"/>
          </p:cNvGraphicFramePr>
          <p:nvPr>
            <p:ph type="tbl" idx="1"/>
          </p:nvPr>
        </p:nvGraphicFramePr>
        <p:xfrm>
          <a:off x="533400" y="1524000"/>
          <a:ext cx="8001000" cy="4572000"/>
        </p:xfrm>
        <a:graphic>
          <a:graphicData uri="http://schemas.openxmlformats.org/drawingml/2006/table">
            <a:tbl>
              <a:tblPr/>
              <a:tblGrid>
                <a:gridCol w="2667000"/>
                <a:gridCol w="2667000"/>
                <a:gridCol w="2667000"/>
              </a:tblGrid>
              <a:tr h="1524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th-TH" sz="2800" b="0" i="0" u="none" strike="noStrike" cap="none" normalizeH="0" baseline="0" dirty="0" smtClean="0">
                        <a:ln>
                          <a:noFill/>
                        </a:ln>
                        <a:solidFill>
                          <a:schemeClr val="tx1"/>
                        </a:solidFill>
                        <a:effectLst/>
                        <a:latin typeface="Arial" pitchFamily="34" charset="0"/>
                        <a:cs typeface="Angsana New" pitchFamily="18" charset="-34"/>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pitchFamily="34" charset="0"/>
                          <a:cs typeface="Angsana New" pitchFamily="18" charset="-34"/>
                        </a:rPr>
                        <a:t>Rising share of that product in world trade (</a:t>
                      </a:r>
                      <a:r>
                        <a:rPr kumimoji="0" lang="el-GR" sz="2000" b="0" i="0" u="none" strike="noStrike" cap="none" normalizeH="0" baseline="0" dirty="0" smtClean="0">
                          <a:ln>
                            <a:noFill/>
                          </a:ln>
                          <a:solidFill>
                            <a:schemeClr val="tx1"/>
                          </a:solidFill>
                          <a:effectLst/>
                          <a:latin typeface="Verdana"/>
                          <a:cs typeface="Angsana New" pitchFamily="18" charset="-34"/>
                        </a:rPr>
                        <a:t>η&gt;1</a:t>
                      </a:r>
                      <a:r>
                        <a:rPr kumimoji="0" lang="en-US" sz="2000" b="0" i="0" u="none" strike="noStrike" cap="none" normalizeH="0" baseline="0" dirty="0" smtClean="0">
                          <a:ln>
                            <a:noFill/>
                          </a:ln>
                          <a:solidFill>
                            <a:schemeClr val="tx1"/>
                          </a:solidFill>
                          <a:effectLst/>
                          <a:latin typeface="Verdana"/>
                          <a:cs typeface="Angsana New" pitchFamily="18" charset="-34"/>
                        </a:rPr>
                        <a:t>)</a:t>
                      </a:r>
                      <a:r>
                        <a:rPr kumimoji="0" lang="en-US" sz="2000" b="0" i="0" u="none" strike="noStrike" cap="none" normalizeH="0" baseline="0" dirty="0" smtClean="0">
                          <a:ln>
                            <a:noFill/>
                          </a:ln>
                          <a:solidFill>
                            <a:schemeClr val="tx1"/>
                          </a:solidFill>
                          <a:effectLst/>
                          <a:latin typeface="Arial" pitchFamily="34" charset="0"/>
                          <a:cs typeface="Angsana New" pitchFamily="18" charset="-34"/>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pitchFamily="34" charset="0"/>
                          <a:cs typeface="Angsana New" pitchFamily="18" charset="-34"/>
                        </a:rPr>
                        <a:t>Declining  share that product in world trade (</a:t>
                      </a:r>
                      <a:r>
                        <a:rPr kumimoji="0" lang="el-GR" sz="2000" b="0" i="0" u="none" strike="noStrike" cap="none" normalizeH="0" baseline="0" dirty="0" smtClean="0">
                          <a:ln>
                            <a:noFill/>
                          </a:ln>
                          <a:solidFill>
                            <a:schemeClr val="tx1"/>
                          </a:solidFill>
                          <a:effectLst/>
                          <a:latin typeface="Verdana"/>
                          <a:cs typeface="Angsana New" pitchFamily="18" charset="-34"/>
                        </a:rPr>
                        <a:t>η</a:t>
                      </a:r>
                      <a:r>
                        <a:rPr kumimoji="0" lang="en-US" sz="2000" b="0" i="0" u="none" strike="noStrike" cap="none" normalizeH="0" baseline="0" dirty="0" smtClean="0">
                          <a:ln>
                            <a:noFill/>
                          </a:ln>
                          <a:solidFill>
                            <a:schemeClr val="tx1"/>
                          </a:solidFill>
                          <a:effectLst/>
                          <a:latin typeface="Verdana"/>
                          <a:cs typeface="Angsana New" pitchFamily="18" charset="-34"/>
                        </a:rPr>
                        <a:t>&lt;0)</a:t>
                      </a:r>
                      <a:r>
                        <a:rPr kumimoji="0" lang="en-US" sz="2000" b="0" i="0" u="none" strike="noStrike" cap="none" normalizeH="0" baseline="0" dirty="0" smtClean="0">
                          <a:ln>
                            <a:noFill/>
                          </a:ln>
                          <a:solidFill>
                            <a:schemeClr val="tx1"/>
                          </a:solidFill>
                          <a:effectLst/>
                          <a:latin typeface="Arial" pitchFamily="34" charset="0"/>
                          <a:cs typeface="Angsana New" pitchFamily="18" charset="-34"/>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24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ngsana New" pitchFamily="18" charset="-34"/>
                        </a:rPr>
                        <a:t>Gaining world market share (</a:t>
                      </a:r>
                      <a:r>
                        <a:rPr kumimoji="0" lang="en-US" sz="2800" b="0" i="0" u="none" strike="noStrike" cap="none" normalizeH="0" baseline="0" dirty="0" smtClean="0">
                          <a:ln>
                            <a:noFill/>
                          </a:ln>
                          <a:solidFill>
                            <a:schemeClr val="tx1"/>
                          </a:solidFill>
                          <a:effectLst/>
                          <a:latin typeface="Verdana"/>
                          <a:cs typeface="Angsana New" pitchFamily="18" charset="-34"/>
                        </a:rPr>
                        <a:t>Ż&gt;0)</a:t>
                      </a:r>
                      <a:endParaRPr kumimoji="0" lang="en-US" sz="2800" b="0" i="0" u="none" strike="noStrike" cap="none" normalizeH="0" baseline="0" dirty="0" smtClean="0">
                        <a:ln>
                          <a:noFill/>
                        </a:ln>
                        <a:solidFill>
                          <a:schemeClr val="tx1"/>
                        </a:solidFill>
                        <a:effectLst/>
                        <a:latin typeface="Arial" pitchFamily="34" charset="0"/>
                        <a:cs typeface="Angsana New" pitchFamily="18" charset="-34"/>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pitchFamily="34" charset="0"/>
                          <a:cs typeface="Angsana New" pitchFamily="18" charset="-34"/>
                        </a:rPr>
                        <a:t>Rising stars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cs typeface="Angsana New" pitchFamily="18" charset="-34"/>
                        </a:rPr>
                        <a:t>(Stars)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pitchFamily="34" charset="0"/>
                          <a:cs typeface="Angsana New" pitchFamily="18" charset="-34"/>
                        </a:rPr>
                        <a:t>Falling stars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cs typeface="Angsana New" pitchFamily="18" charset="-34"/>
                        </a:rPr>
                        <a:t>(Cash Cows)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24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cs typeface="Angsana New" pitchFamily="18" charset="-34"/>
                        </a:rPr>
                        <a:t>Losing world market share(</a:t>
                      </a:r>
                      <a:r>
                        <a:rPr kumimoji="0" lang="en-US" sz="2800" b="0" i="0" u="none" strike="noStrike" cap="none" normalizeH="0" baseline="0" dirty="0" smtClean="0">
                          <a:ln>
                            <a:noFill/>
                          </a:ln>
                          <a:solidFill>
                            <a:schemeClr val="tx1"/>
                          </a:solidFill>
                          <a:effectLst/>
                          <a:latin typeface="Verdana"/>
                          <a:cs typeface="Angsana New" pitchFamily="18" charset="-34"/>
                        </a:rPr>
                        <a:t>Ż&lt;0)</a:t>
                      </a:r>
                      <a:endParaRPr kumimoji="0" lang="en-US" sz="2800" b="0" i="0" u="none" strike="noStrike" cap="none" normalizeH="0" baseline="0" dirty="0" smtClean="0">
                        <a:ln>
                          <a:noFill/>
                        </a:ln>
                        <a:solidFill>
                          <a:schemeClr val="tx1"/>
                        </a:solidFill>
                        <a:effectLst/>
                        <a:latin typeface="Arial" pitchFamily="34" charset="0"/>
                        <a:cs typeface="Angsana New" pitchFamily="18" charset="-34"/>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pitchFamily="34" charset="0"/>
                          <a:cs typeface="Angsana New" pitchFamily="18" charset="-34"/>
                        </a:rPr>
                        <a:t>Lost Opportunity</a:t>
                      </a:r>
                      <a:r>
                        <a:rPr kumimoji="0" lang="en-US" sz="2800" b="0" i="0" u="none" strike="noStrike" cap="none" normalizeH="0" baseline="0" smtClean="0">
                          <a:ln>
                            <a:noFill/>
                          </a:ln>
                          <a:solidFill>
                            <a:schemeClr val="tx1"/>
                          </a:solidFill>
                          <a:effectLst/>
                          <a:latin typeface="Arial" pitchFamily="34" charset="0"/>
                          <a:cs typeface="Angsana New" pitchFamily="18" charset="-34"/>
                        </a:rPr>
                        <a:t> (Problem Child)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pitchFamily="34" charset="0"/>
                          <a:cs typeface="Angsana New" pitchFamily="18" charset="-34"/>
                        </a:rPr>
                        <a:t>Retreat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cs typeface="Angsana New" pitchFamily="18" charset="-34"/>
                        </a:rPr>
                        <a:t>(Dog)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1" name="Slide Number Placeholder 5"/>
          <p:cNvSpPr>
            <a:spLocks noGrp="1"/>
          </p:cNvSpPr>
          <p:nvPr>
            <p:ph type="sldNum" sz="quarter" idx="12"/>
          </p:nvPr>
        </p:nvSpPr>
        <p:spPr/>
        <p:txBody>
          <a:bodyPr/>
          <a:lstStyle/>
          <a:p>
            <a:fld id="{5BDF90A3-2D91-421C-BF9D-DF78A6B24133}" type="slidenum">
              <a:rPr lang="en-US"/>
              <a:pPr/>
              <a:t>34</a:t>
            </a:fld>
            <a:endParaRPr lang="en-US"/>
          </a:p>
        </p:txBody>
      </p:sp>
      <p:sp>
        <p:nvSpPr>
          <p:cNvPr id="5" name="TextBox 4"/>
          <p:cNvSpPr txBox="1"/>
          <p:nvPr/>
        </p:nvSpPr>
        <p:spPr>
          <a:xfrm>
            <a:off x="3962400" y="1066800"/>
            <a:ext cx="3767207" cy="400110"/>
          </a:xfrm>
          <a:prstGeom prst="rect">
            <a:avLst/>
          </a:prstGeom>
          <a:noFill/>
        </p:spPr>
        <p:txBody>
          <a:bodyPr wrap="square" rtlCol="0">
            <a:spAutoFit/>
          </a:bodyPr>
          <a:lstStyle/>
          <a:p>
            <a:r>
              <a:rPr lang="en-US" sz="2000" i="1" dirty="0" smtClean="0">
                <a:solidFill>
                  <a:schemeClr val="accent6">
                    <a:lumMod val="75000"/>
                  </a:schemeClr>
                </a:solidFill>
              </a:rPr>
              <a:t>Export the right commodity</a:t>
            </a:r>
            <a:endParaRPr lang="th-TH" sz="2000" i="1" dirty="0">
              <a:solidFill>
                <a:schemeClr val="accent6">
                  <a:lumMod val="75000"/>
                </a:schemeClr>
              </a:solidFill>
            </a:endParaRPr>
          </a:p>
        </p:txBody>
      </p:sp>
      <p:sp>
        <p:nvSpPr>
          <p:cNvPr id="6" name="TextBox 5"/>
          <p:cNvSpPr txBox="1"/>
          <p:nvPr/>
        </p:nvSpPr>
        <p:spPr>
          <a:xfrm>
            <a:off x="0" y="3200400"/>
            <a:ext cx="461665" cy="2836674"/>
          </a:xfrm>
          <a:prstGeom prst="rect">
            <a:avLst/>
          </a:prstGeom>
          <a:noFill/>
        </p:spPr>
        <p:txBody>
          <a:bodyPr vert="vert270" wrap="none" rtlCol="0">
            <a:spAutoFit/>
          </a:bodyPr>
          <a:lstStyle/>
          <a:p>
            <a:r>
              <a:rPr lang="en-US" i="1" dirty="0" smtClean="0">
                <a:solidFill>
                  <a:schemeClr val="accent6">
                    <a:lumMod val="75000"/>
                  </a:schemeClr>
                </a:solidFill>
              </a:rPr>
              <a:t>Export the commodity right</a:t>
            </a:r>
            <a:endParaRPr lang="th-TH" i="1" dirty="0">
              <a:solidFill>
                <a:schemeClr val="accent6">
                  <a:lumMod val="75000"/>
                </a:schemeClr>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en-US" dirty="0"/>
              <a:t>The </a:t>
            </a:r>
            <a:r>
              <a:rPr lang="en-US" dirty="0" smtClean="0"/>
              <a:t>2004 OIE </a:t>
            </a:r>
            <a:r>
              <a:rPr lang="en-US" dirty="0"/>
              <a:t>Study</a:t>
            </a:r>
            <a:endParaRPr lang="th-TH" dirty="0"/>
          </a:p>
        </p:txBody>
      </p:sp>
      <p:sp>
        <p:nvSpPr>
          <p:cNvPr id="54275" name="Rectangle 3"/>
          <p:cNvSpPr>
            <a:spLocks noGrp="1" noChangeArrowheads="1"/>
          </p:cNvSpPr>
          <p:nvPr>
            <p:ph idx="1"/>
          </p:nvPr>
        </p:nvSpPr>
        <p:spPr/>
        <p:txBody>
          <a:bodyPr>
            <a:normAutofit/>
          </a:bodyPr>
          <a:lstStyle/>
          <a:p>
            <a:pPr>
              <a:lnSpc>
                <a:spcPct val="80000"/>
              </a:lnSpc>
              <a:buNone/>
            </a:pPr>
            <a:r>
              <a:rPr lang="en-US" sz="2800" b="1" dirty="0"/>
              <a:t>Office of Industrial </a:t>
            </a:r>
            <a:r>
              <a:rPr lang="en-US" sz="2800" b="1" dirty="0" smtClean="0"/>
              <a:t>Economics </a:t>
            </a:r>
            <a:r>
              <a:rPr lang="en-US" sz="2800" b="1" dirty="0"/>
              <a:t>employed the </a:t>
            </a:r>
            <a:endParaRPr lang="en-US" sz="2800" b="1" dirty="0" smtClean="0"/>
          </a:p>
          <a:p>
            <a:pPr>
              <a:lnSpc>
                <a:spcPct val="80000"/>
              </a:lnSpc>
              <a:buNone/>
            </a:pPr>
            <a:r>
              <a:rPr lang="en-US" sz="2800" b="1" dirty="0" smtClean="0"/>
              <a:t>Boston </a:t>
            </a:r>
            <a:r>
              <a:rPr lang="en-US" sz="2800" b="1" dirty="0"/>
              <a:t>Consulting Group Model (BCG</a:t>
            </a:r>
            <a:r>
              <a:rPr lang="en-US" sz="2800" b="1" dirty="0" smtClean="0"/>
              <a:t>) </a:t>
            </a:r>
          </a:p>
          <a:p>
            <a:pPr>
              <a:lnSpc>
                <a:spcPct val="80000"/>
              </a:lnSpc>
              <a:buNone/>
            </a:pPr>
            <a:endParaRPr lang="en-US" sz="2800" b="1" dirty="0"/>
          </a:p>
          <a:p>
            <a:pPr>
              <a:lnSpc>
                <a:spcPct val="80000"/>
              </a:lnSpc>
            </a:pPr>
            <a:r>
              <a:rPr lang="en-US" b="1" dirty="0"/>
              <a:t>RISING STARS</a:t>
            </a:r>
            <a:r>
              <a:rPr lang="en-US" dirty="0"/>
              <a:t>: </a:t>
            </a:r>
            <a:r>
              <a:rPr lang="en-US" sz="2800" dirty="0"/>
              <a:t>air conditioners</a:t>
            </a:r>
          </a:p>
          <a:p>
            <a:pPr>
              <a:lnSpc>
                <a:spcPct val="80000"/>
              </a:lnSpc>
            </a:pPr>
            <a:r>
              <a:rPr lang="en-US" b="1" dirty="0"/>
              <a:t>FALLING STARS: </a:t>
            </a:r>
            <a:r>
              <a:rPr lang="en-US" dirty="0"/>
              <a:t> garments</a:t>
            </a:r>
          </a:p>
          <a:p>
            <a:pPr>
              <a:lnSpc>
                <a:spcPct val="80000"/>
              </a:lnSpc>
            </a:pPr>
            <a:r>
              <a:rPr lang="en-US" b="1" dirty="0"/>
              <a:t>LOST OPPORTUNITY</a:t>
            </a:r>
            <a:r>
              <a:rPr lang="en-US" dirty="0"/>
              <a:t>: </a:t>
            </a:r>
            <a:r>
              <a:rPr lang="en-US" sz="2400" dirty="0"/>
              <a:t>plastic, cargo transportation vehicles, pulp and paper, primary petrochemicals</a:t>
            </a:r>
          </a:p>
          <a:p>
            <a:pPr>
              <a:lnSpc>
                <a:spcPct val="80000"/>
              </a:lnSpc>
            </a:pPr>
            <a:r>
              <a:rPr lang="en-US" b="1" dirty="0"/>
              <a:t>RETREAT</a:t>
            </a:r>
            <a:r>
              <a:rPr lang="en-US" dirty="0"/>
              <a:t>: medicine, artificial fiber, </a:t>
            </a:r>
            <a:r>
              <a:rPr lang="en-US" dirty="0" smtClean="0"/>
              <a:t>chicken</a:t>
            </a:r>
          </a:p>
          <a:p>
            <a:pPr>
              <a:lnSpc>
                <a:spcPct val="80000"/>
              </a:lnSpc>
            </a:pPr>
            <a:r>
              <a:rPr lang="en-US" dirty="0" smtClean="0"/>
              <a:t>What export products were rising stars in 2010?</a:t>
            </a:r>
            <a:endParaRPr lang="en-US" dirty="0"/>
          </a:p>
          <a:p>
            <a:pPr>
              <a:lnSpc>
                <a:spcPct val="80000"/>
              </a:lnSpc>
            </a:pPr>
            <a:endParaRPr lang="en-US" sz="2400" b="1" i="1" dirty="0">
              <a:solidFill>
                <a:schemeClr val="folHlink"/>
              </a:solidFill>
            </a:endParaRPr>
          </a:p>
          <a:p>
            <a:pPr>
              <a:lnSpc>
                <a:spcPct val="80000"/>
              </a:lnSpc>
            </a:pPr>
            <a:endParaRPr lang="en-US" sz="1600" dirty="0"/>
          </a:p>
          <a:p>
            <a:pPr>
              <a:lnSpc>
                <a:spcPct val="80000"/>
              </a:lnSpc>
            </a:pPr>
            <a:endParaRPr lang="en-US" sz="1600" dirty="0"/>
          </a:p>
          <a:p>
            <a:pPr>
              <a:lnSpc>
                <a:spcPct val="80000"/>
              </a:lnSpc>
            </a:pPr>
            <a:endParaRPr lang="en-US" sz="1600" dirty="0"/>
          </a:p>
          <a:p>
            <a:pPr>
              <a:lnSpc>
                <a:spcPct val="80000"/>
              </a:lnSpc>
            </a:pPr>
            <a:endParaRPr lang="th-TH" sz="1600" dirty="0"/>
          </a:p>
        </p:txBody>
      </p:sp>
      <p:sp>
        <p:nvSpPr>
          <p:cNvPr id="4" name="Slide Number Placeholder 5"/>
          <p:cNvSpPr>
            <a:spLocks noGrp="1"/>
          </p:cNvSpPr>
          <p:nvPr>
            <p:ph type="sldNum" sz="quarter" idx="12"/>
          </p:nvPr>
        </p:nvSpPr>
        <p:spPr/>
        <p:txBody>
          <a:bodyPr/>
          <a:lstStyle/>
          <a:p>
            <a:fld id="{5E1E83E7-F0C3-43C5-AF6D-1C72A6F0A92D}" type="slidenum">
              <a:rPr lang="en-US"/>
              <a:pPr/>
              <a:t>35</a:t>
            </a:fld>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a:bodyPr>
          <a:lstStyle/>
          <a:p>
            <a:r>
              <a:rPr lang="en-US" sz="3600" dirty="0"/>
              <a:t>Two opposing views: Quo Vadis?</a:t>
            </a:r>
            <a:endParaRPr lang="th-TH" sz="3600" dirty="0"/>
          </a:p>
        </p:txBody>
      </p:sp>
      <p:sp>
        <p:nvSpPr>
          <p:cNvPr id="30723" name="Rectangle 3"/>
          <p:cNvSpPr>
            <a:spLocks noGrp="1" noChangeArrowheads="1"/>
          </p:cNvSpPr>
          <p:nvPr>
            <p:ph idx="1"/>
          </p:nvPr>
        </p:nvSpPr>
        <p:spPr>
          <a:xfrm>
            <a:off x="838200" y="1371600"/>
            <a:ext cx="7696200" cy="4724400"/>
          </a:xfrm>
        </p:spPr>
        <p:txBody>
          <a:bodyPr>
            <a:normAutofit fontScale="92500"/>
          </a:bodyPr>
          <a:lstStyle/>
          <a:p>
            <a:pPr>
              <a:lnSpc>
                <a:spcPct val="90000"/>
              </a:lnSpc>
            </a:pPr>
            <a:r>
              <a:rPr lang="en-US" sz="2800" b="1" dirty="0">
                <a:latin typeface="Clarendon Condensed" pitchFamily="18" charset="0"/>
                <a:ea typeface="Dotum" pitchFamily="34" charset="-127"/>
              </a:rPr>
              <a:t>“Thailand does not necessarily have to compete in the manufacturing, since it can specialize in the production of agricultural commodities and in tourism, where it has a definite comparative </a:t>
            </a:r>
            <a:r>
              <a:rPr lang="en-US" sz="2800" b="1" dirty="0" smtClean="0">
                <a:latin typeface="Clarendon Condensed" pitchFamily="18" charset="0"/>
                <a:ea typeface="Dotum" pitchFamily="34" charset="-127"/>
              </a:rPr>
              <a:t>advantage.</a:t>
            </a:r>
            <a:r>
              <a:rPr lang="en-US" sz="2800" dirty="0" smtClean="0">
                <a:latin typeface="Clarendon Condensed" pitchFamily="18" charset="0"/>
                <a:ea typeface="Dotum" pitchFamily="34" charset="-127"/>
              </a:rPr>
              <a:t>”</a:t>
            </a:r>
          </a:p>
          <a:p>
            <a:pPr>
              <a:lnSpc>
                <a:spcPct val="90000"/>
              </a:lnSpc>
            </a:pPr>
            <a:endParaRPr lang="en-US" sz="2800" dirty="0">
              <a:latin typeface="Clarendon Condensed" pitchFamily="18" charset="0"/>
              <a:ea typeface="Dotum" pitchFamily="34" charset="-127"/>
            </a:endParaRPr>
          </a:p>
          <a:p>
            <a:pPr>
              <a:lnSpc>
                <a:spcPct val="90000"/>
              </a:lnSpc>
            </a:pPr>
            <a:r>
              <a:rPr lang="en-US" sz="2400" b="1" dirty="0">
                <a:latin typeface="Arial Black" pitchFamily="34" charset="0"/>
                <a:ea typeface="Batang" pitchFamily="18" charset="-127"/>
              </a:rPr>
              <a:t>“Thailand has to continue its industrialization drive to generate additional industrial employment and incomes, and to raise general living standards through linkages with other sectors, particularly agriculture and </a:t>
            </a:r>
            <a:r>
              <a:rPr lang="en-US" sz="2400" b="1" dirty="0" smtClean="0">
                <a:latin typeface="Arial Black" pitchFamily="34" charset="0"/>
                <a:ea typeface="Batang" pitchFamily="18" charset="-127"/>
              </a:rPr>
              <a:t>service.”</a:t>
            </a:r>
          </a:p>
          <a:p>
            <a:pPr>
              <a:lnSpc>
                <a:spcPct val="90000"/>
              </a:lnSpc>
            </a:pPr>
            <a:endParaRPr lang="en-US" sz="2400" b="1" dirty="0">
              <a:latin typeface="Arial Black" pitchFamily="34" charset="0"/>
              <a:ea typeface="Batang" pitchFamily="18" charset="-127"/>
            </a:endParaRPr>
          </a:p>
          <a:p>
            <a:pPr>
              <a:lnSpc>
                <a:spcPct val="90000"/>
              </a:lnSpc>
            </a:pPr>
            <a:r>
              <a:rPr lang="en-US" sz="2800" b="1" i="1" dirty="0">
                <a:solidFill>
                  <a:schemeClr val="folHlink"/>
                </a:solidFill>
              </a:rPr>
              <a:t>Which view would you endorse?</a:t>
            </a:r>
          </a:p>
          <a:p>
            <a:pPr>
              <a:lnSpc>
                <a:spcPct val="90000"/>
              </a:lnSpc>
            </a:pPr>
            <a:endParaRPr lang="th-TH" sz="2800" dirty="0">
              <a:solidFill>
                <a:schemeClr val="folHlink"/>
              </a:solidFill>
            </a:endParaRPr>
          </a:p>
        </p:txBody>
      </p:sp>
      <p:sp>
        <p:nvSpPr>
          <p:cNvPr id="4" name="Slide Number Placeholder 5"/>
          <p:cNvSpPr>
            <a:spLocks noGrp="1"/>
          </p:cNvSpPr>
          <p:nvPr>
            <p:ph type="sldNum" sz="quarter" idx="12"/>
          </p:nvPr>
        </p:nvSpPr>
        <p:spPr/>
        <p:txBody>
          <a:bodyPr/>
          <a:lstStyle/>
          <a:p>
            <a:fld id="{9C7309B0-4A32-4B86-B926-2B1C958DC42C}" type="slidenum">
              <a:rPr lang="en-US"/>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sz="2800"/>
              <a:t>Michael Porter (1990) </a:t>
            </a:r>
            <a:r>
              <a:rPr lang="en-US" sz="2800" i="1"/>
              <a:t>The Competitive Advantages of Nations</a:t>
            </a:r>
            <a:endParaRPr lang="th-TH" sz="2800" i="1"/>
          </a:p>
        </p:txBody>
      </p:sp>
      <p:sp>
        <p:nvSpPr>
          <p:cNvPr id="31747" name="Rectangle 3"/>
          <p:cNvSpPr>
            <a:spLocks noGrp="1" noChangeArrowheads="1"/>
          </p:cNvSpPr>
          <p:nvPr>
            <p:ph idx="1"/>
          </p:nvPr>
        </p:nvSpPr>
        <p:spPr/>
        <p:txBody>
          <a:bodyPr>
            <a:normAutofit/>
          </a:bodyPr>
          <a:lstStyle/>
          <a:p>
            <a:pPr>
              <a:lnSpc>
                <a:spcPct val="90000"/>
              </a:lnSpc>
            </a:pPr>
            <a:r>
              <a:rPr lang="en-US" sz="2800" b="1" dirty="0"/>
              <a:t>There are two basic types of competitive advantages: </a:t>
            </a:r>
            <a:r>
              <a:rPr lang="en-US" sz="2800" b="1" dirty="0">
                <a:solidFill>
                  <a:schemeClr val="folHlink"/>
                </a:solidFill>
              </a:rPr>
              <a:t>lower cost</a:t>
            </a:r>
            <a:r>
              <a:rPr lang="en-US" sz="2800" b="1" dirty="0"/>
              <a:t> and </a:t>
            </a:r>
            <a:r>
              <a:rPr lang="en-US" sz="2800" b="1" dirty="0">
                <a:solidFill>
                  <a:schemeClr val="folHlink"/>
                </a:solidFill>
              </a:rPr>
              <a:t>product differentiation.</a:t>
            </a:r>
          </a:p>
          <a:p>
            <a:pPr>
              <a:lnSpc>
                <a:spcPct val="90000"/>
              </a:lnSpc>
            </a:pPr>
            <a:r>
              <a:rPr lang="en-US" sz="2800" b="1" dirty="0">
                <a:solidFill>
                  <a:srgbClr val="FF0000"/>
                </a:solidFill>
              </a:rPr>
              <a:t>Pure cost advantages </a:t>
            </a:r>
            <a:r>
              <a:rPr lang="en-US" sz="2800" b="1" dirty="0"/>
              <a:t>are less sustainable than </a:t>
            </a:r>
            <a:r>
              <a:rPr lang="en-US" sz="2800" b="1" dirty="0">
                <a:solidFill>
                  <a:srgbClr val="FF0000"/>
                </a:solidFill>
              </a:rPr>
              <a:t>differentiation</a:t>
            </a:r>
            <a:r>
              <a:rPr lang="en-US" sz="2800" b="1" dirty="0"/>
              <a:t>: any new source of lower costs can nullify a firm</a:t>
            </a:r>
            <a:r>
              <a:rPr lang="en-US" sz="2800" b="1" dirty="0">
                <a:latin typeface="Times New Roman"/>
              </a:rPr>
              <a:t>’</a:t>
            </a:r>
            <a:r>
              <a:rPr lang="en-US" sz="2800" b="1" dirty="0"/>
              <a:t>s cost advantage.</a:t>
            </a:r>
          </a:p>
          <a:p>
            <a:pPr>
              <a:lnSpc>
                <a:spcPct val="90000"/>
              </a:lnSpc>
            </a:pPr>
            <a:r>
              <a:rPr lang="en-US" sz="2800" b="1" dirty="0"/>
              <a:t>Differentiation is the ability to provide unique and superior value to buyers in terms of product quality, special features, or after-sale service</a:t>
            </a:r>
            <a:r>
              <a:rPr lang="en-US" sz="2800" b="1" dirty="0" smtClean="0"/>
              <a:t>.</a:t>
            </a:r>
          </a:p>
          <a:p>
            <a:pPr>
              <a:lnSpc>
                <a:spcPct val="90000"/>
              </a:lnSpc>
            </a:pPr>
            <a:r>
              <a:rPr lang="en-US" sz="2800" b="1" dirty="0" smtClean="0"/>
              <a:t>Examples: differentiation in services  provided by banks, supermarkets,  and gasoline stations. </a:t>
            </a:r>
            <a:endParaRPr lang="th-TH" sz="2800" dirty="0"/>
          </a:p>
        </p:txBody>
      </p:sp>
      <p:sp>
        <p:nvSpPr>
          <p:cNvPr id="4" name="Slide Number Placeholder 5"/>
          <p:cNvSpPr>
            <a:spLocks noGrp="1"/>
          </p:cNvSpPr>
          <p:nvPr>
            <p:ph type="sldNum" sz="quarter" idx="12"/>
          </p:nvPr>
        </p:nvSpPr>
        <p:spPr/>
        <p:txBody>
          <a:bodyPr/>
          <a:lstStyle/>
          <a:p>
            <a:fld id="{9C4481D9-501C-4A2B-9663-2A8BFB350EE4}" type="slidenum">
              <a:rPr lang="en-US"/>
              <a:pPr/>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noAutofit/>
          </a:bodyPr>
          <a:lstStyle/>
          <a:p>
            <a:r>
              <a:rPr lang="en-US" sz="3200" dirty="0"/>
              <a:t>More advice from</a:t>
            </a:r>
            <a:br>
              <a:rPr lang="en-US" sz="3200" dirty="0"/>
            </a:br>
            <a:r>
              <a:rPr lang="en-US" sz="3200" dirty="0"/>
              <a:t> Michael Porter</a:t>
            </a:r>
            <a:endParaRPr lang="th-TH" sz="3200" dirty="0"/>
          </a:p>
        </p:txBody>
      </p:sp>
      <p:sp>
        <p:nvSpPr>
          <p:cNvPr id="32771" name="Rectangle 3"/>
          <p:cNvSpPr>
            <a:spLocks noGrp="1" noChangeArrowheads="1"/>
          </p:cNvSpPr>
          <p:nvPr>
            <p:ph idx="1"/>
          </p:nvPr>
        </p:nvSpPr>
        <p:spPr/>
        <p:txBody>
          <a:bodyPr>
            <a:normAutofit/>
          </a:bodyPr>
          <a:lstStyle/>
          <a:p>
            <a:pPr>
              <a:lnSpc>
                <a:spcPct val="90000"/>
              </a:lnSpc>
            </a:pPr>
            <a:r>
              <a:rPr lang="en-US" sz="2800" b="1">
                <a:solidFill>
                  <a:schemeClr val="folHlink"/>
                </a:solidFill>
              </a:rPr>
              <a:t>Differentiation</a:t>
            </a:r>
            <a:r>
              <a:rPr lang="en-US" sz="2800" b="1"/>
              <a:t> allows a firm to command a </a:t>
            </a:r>
            <a:r>
              <a:rPr lang="en-US" sz="2800" b="1">
                <a:solidFill>
                  <a:schemeClr val="folHlink"/>
                </a:solidFill>
              </a:rPr>
              <a:t>premium price</a:t>
            </a:r>
            <a:r>
              <a:rPr lang="en-US" sz="2800" b="1"/>
              <a:t>, which leads to superior profitability  provided costs are comparable to those of competitors.</a:t>
            </a:r>
          </a:p>
          <a:p>
            <a:pPr>
              <a:lnSpc>
                <a:spcPct val="90000"/>
              </a:lnSpc>
            </a:pPr>
            <a:r>
              <a:rPr lang="en-US" sz="2800" b="1"/>
              <a:t>Pure cost advantages are more vulnerable because new product designs or other forms of </a:t>
            </a:r>
            <a:r>
              <a:rPr lang="en-US" sz="2800" b="1">
                <a:solidFill>
                  <a:schemeClr val="folHlink"/>
                </a:solidFill>
              </a:rPr>
              <a:t>differentiation can</a:t>
            </a:r>
            <a:r>
              <a:rPr lang="en-US" sz="2800" b="1"/>
              <a:t> eliminate a cost advantage. </a:t>
            </a:r>
          </a:p>
          <a:p>
            <a:pPr>
              <a:lnSpc>
                <a:spcPct val="90000"/>
              </a:lnSpc>
            </a:pPr>
            <a:r>
              <a:rPr lang="en-US" sz="2800" b="1"/>
              <a:t>The government can raise the odds of gaining competitive advantage but lacks the power to create advantage itself.</a:t>
            </a:r>
          </a:p>
          <a:p>
            <a:pPr>
              <a:lnSpc>
                <a:spcPct val="90000"/>
              </a:lnSpc>
            </a:pPr>
            <a:endParaRPr lang="th-TH" sz="2800"/>
          </a:p>
        </p:txBody>
      </p:sp>
      <p:sp>
        <p:nvSpPr>
          <p:cNvPr id="4" name="Slide Number Placeholder 5"/>
          <p:cNvSpPr>
            <a:spLocks noGrp="1"/>
          </p:cNvSpPr>
          <p:nvPr>
            <p:ph type="sldNum" sz="quarter" idx="12"/>
          </p:nvPr>
        </p:nvSpPr>
        <p:spPr/>
        <p:txBody>
          <a:bodyPr/>
          <a:lstStyle/>
          <a:p>
            <a:fld id="{513630D2-94EC-4FCC-A84B-E869CF457563}" type="slidenum">
              <a:rPr lang="en-US"/>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274638"/>
            <a:ext cx="8229600" cy="792162"/>
          </a:xfrm>
        </p:spPr>
        <p:txBody>
          <a:bodyPr>
            <a:normAutofit/>
          </a:bodyPr>
          <a:lstStyle/>
          <a:p>
            <a:r>
              <a:rPr lang="en-US" sz="3600" dirty="0"/>
              <a:t>Manufacturing value-added and exports</a:t>
            </a:r>
            <a:endParaRPr lang="th-TH" sz="3600" dirty="0"/>
          </a:p>
        </p:txBody>
      </p:sp>
      <p:sp>
        <p:nvSpPr>
          <p:cNvPr id="33795" name="Rectangle 3"/>
          <p:cNvSpPr>
            <a:spLocks noGrp="1" noChangeArrowheads="1"/>
          </p:cNvSpPr>
          <p:nvPr>
            <p:ph idx="1"/>
          </p:nvPr>
        </p:nvSpPr>
        <p:spPr>
          <a:xfrm>
            <a:off x="609600" y="1219200"/>
            <a:ext cx="7924800" cy="4876800"/>
          </a:xfrm>
        </p:spPr>
        <p:txBody>
          <a:bodyPr>
            <a:normAutofit fontScale="92500"/>
          </a:bodyPr>
          <a:lstStyle/>
          <a:p>
            <a:pPr>
              <a:lnSpc>
                <a:spcPct val="80000"/>
              </a:lnSpc>
            </a:pPr>
            <a:r>
              <a:rPr lang="en-US" sz="2800" b="1" dirty="0"/>
              <a:t>Despite impressive performance, Thai manufacturing sector </a:t>
            </a:r>
            <a:r>
              <a:rPr lang="en-US" sz="2800" b="1" dirty="0">
                <a:solidFill>
                  <a:schemeClr val="folHlink"/>
                </a:solidFill>
              </a:rPr>
              <a:t>did not</a:t>
            </a:r>
            <a:r>
              <a:rPr lang="en-US" sz="2800" b="1" dirty="0"/>
              <a:t> generate net foreign exchange earnings between 1980 and 1996 before the crisis.</a:t>
            </a:r>
          </a:p>
          <a:p>
            <a:pPr>
              <a:lnSpc>
                <a:spcPct val="80000"/>
              </a:lnSpc>
            </a:pPr>
            <a:r>
              <a:rPr lang="en-US" sz="2800" b="1" dirty="0"/>
              <a:t>Thailand</a:t>
            </a:r>
            <a:r>
              <a:rPr lang="en-US" sz="2800" b="1" dirty="0">
                <a:latin typeface="Times New Roman"/>
              </a:rPr>
              <a:t>’</a:t>
            </a:r>
            <a:r>
              <a:rPr lang="en-US" sz="2800" b="1" dirty="0"/>
              <a:t>s nature of rapid industrialization is characterized by its heavy and </a:t>
            </a:r>
            <a:r>
              <a:rPr lang="en-US" sz="2800" b="1" dirty="0">
                <a:solidFill>
                  <a:schemeClr val="folHlink"/>
                </a:solidFill>
              </a:rPr>
              <a:t>persistent reliance</a:t>
            </a:r>
            <a:r>
              <a:rPr lang="en-US" sz="2800" b="1" dirty="0"/>
              <a:t> on imported capital goods, intermediate inputs and technology, contributing to the widening trade deficit in the manufactured goods.</a:t>
            </a:r>
          </a:p>
          <a:p>
            <a:pPr>
              <a:lnSpc>
                <a:spcPct val="80000"/>
              </a:lnSpc>
            </a:pPr>
            <a:r>
              <a:rPr lang="en-US" sz="2800" b="1" i="1" dirty="0">
                <a:solidFill>
                  <a:schemeClr val="folHlink"/>
                </a:solidFill>
              </a:rPr>
              <a:t>How about now?</a:t>
            </a:r>
            <a:endParaRPr lang="en-US" sz="2800" b="1" dirty="0"/>
          </a:p>
          <a:p>
            <a:pPr>
              <a:lnSpc>
                <a:spcPct val="80000"/>
              </a:lnSpc>
            </a:pPr>
            <a:r>
              <a:rPr lang="en-US" sz="2800" b="1" dirty="0"/>
              <a:t>Thailand</a:t>
            </a:r>
            <a:r>
              <a:rPr lang="en-US" sz="2800" b="1" dirty="0">
                <a:latin typeface="Times New Roman"/>
              </a:rPr>
              <a:t>’</a:t>
            </a:r>
            <a:r>
              <a:rPr lang="en-US" sz="2800" b="1" dirty="0"/>
              <a:t>s future growth pattern may exhibit significant balance of payments deficit, unless the import-dependent pattern of industrialization is altered.</a:t>
            </a:r>
          </a:p>
          <a:p>
            <a:pPr>
              <a:lnSpc>
                <a:spcPct val="80000"/>
              </a:lnSpc>
            </a:pPr>
            <a:r>
              <a:rPr lang="en-US" sz="2800" b="1" i="1" dirty="0">
                <a:solidFill>
                  <a:schemeClr val="folHlink"/>
                </a:solidFill>
              </a:rPr>
              <a:t>Is it true?</a:t>
            </a:r>
            <a:endParaRPr lang="th-TH" sz="2800" b="1" i="1" dirty="0">
              <a:solidFill>
                <a:schemeClr val="folHlink"/>
              </a:solidFill>
            </a:endParaRPr>
          </a:p>
          <a:p>
            <a:pPr>
              <a:lnSpc>
                <a:spcPct val="80000"/>
              </a:lnSpc>
            </a:pPr>
            <a:endParaRPr lang="th-TH" sz="2400" i="1" dirty="0">
              <a:solidFill>
                <a:schemeClr val="folHlink"/>
              </a:solidFill>
            </a:endParaRPr>
          </a:p>
        </p:txBody>
      </p:sp>
      <p:sp>
        <p:nvSpPr>
          <p:cNvPr id="4" name="Slide Number Placeholder 5"/>
          <p:cNvSpPr>
            <a:spLocks noGrp="1"/>
          </p:cNvSpPr>
          <p:nvPr>
            <p:ph type="sldNum" sz="quarter" idx="12"/>
          </p:nvPr>
        </p:nvSpPr>
        <p:spPr/>
        <p:txBody>
          <a:bodyPr/>
          <a:lstStyle/>
          <a:p>
            <a:fld id="{C3ED7EDF-B509-4B8D-856D-C9A51EF45F9F}" type="slidenum">
              <a:rPr lang="en-US"/>
              <a:pPr/>
              <a:t>39</a:t>
            </a:fld>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a:bodyPr>
          <a:lstStyle/>
          <a:p>
            <a:r>
              <a:rPr lang="en-US" sz="4000" dirty="0"/>
              <a:t>Net user of foreign exchanges</a:t>
            </a:r>
            <a:endParaRPr lang="th-TH" sz="4000" dirty="0"/>
          </a:p>
        </p:txBody>
      </p:sp>
      <p:sp>
        <p:nvSpPr>
          <p:cNvPr id="34819" name="Rectangle 3"/>
          <p:cNvSpPr>
            <a:spLocks noGrp="1" noChangeArrowheads="1"/>
          </p:cNvSpPr>
          <p:nvPr>
            <p:ph idx="1"/>
          </p:nvPr>
        </p:nvSpPr>
        <p:spPr>
          <a:xfrm>
            <a:off x="990600" y="1295400"/>
            <a:ext cx="7543800" cy="4800600"/>
          </a:xfrm>
        </p:spPr>
        <p:txBody>
          <a:bodyPr>
            <a:normAutofit/>
          </a:bodyPr>
          <a:lstStyle/>
          <a:p>
            <a:pPr>
              <a:lnSpc>
                <a:spcPct val="90000"/>
              </a:lnSpc>
            </a:pPr>
            <a:r>
              <a:rPr lang="en-US" sz="2800" b="1" dirty="0"/>
              <a:t>The manufacturing sector exported nearly 40% of its product in 1997, but because of the heavy reliance on imported intermediate inputs, the </a:t>
            </a:r>
            <a:r>
              <a:rPr lang="en-US" sz="2800" b="1" dirty="0">
                <a:solidFill>
                  <a:schemeClr val="folHlink"/>
                </a:solidFill>
              </a:rPr>
              <a:t>net</a:t>
            </a:r>
            <a:r>
              <a:rPr lang="en-US" sz="2800" b="1" dirty="0"/>
              <a:t> export was just 16% (10% if resource-based food and rubber products are excluded).</a:t>
            </a:r>
          </a:p>
          <a:p>
            <a:pPr>
              <a:lnSpc>
                <a:spcPct val="90000"/>
              </a:lnSpc>
            </a:pPr>
            <a:r>
              <a:rPr lang="en-US" sz="2800" b="1" i="1" dirty="0">
                <a:solidFill>
                  <a:schemeClr val="folHlink"/>
                </a:solidFill>
              </a:rPr>
              <a:t>What are </a:t>
            </a:r>
            <a:r>
              <a:rPr lang="en-US" sz="2800" b="1" i="1" dirty="0" smtClean="0">
                <a:solidFill>
                  <a:schemeClr val="folHlink"/>
                </a:solidFill>
              </a:rPr>
              <a:t>implications </a:t>
            </a:r>
            <a:r>
              <a:rPr lang="en-US" sz="2800" b="1" i="1" dirty="0">
                <a:solidFill>
                  <a:schemeClr val="folHlink"/>
                </a:solidFill>
              </a:rPr>
              <a:t>of currency depreciation and appreciation?</a:t>
            </a:r>
          </a:p>
          <a:p>
            <a:pPr>
              <a:lnSpc>
                <a:spcPct val="90000"/>
              </a:lnSpc>
            </a:pPr>
            <a:r>
              <a:rPr lang="en-US" sz="2400" b="1" dirty="0" smtClean="0"/>
              <a:t>If </a:t>
            </a:r>
            <a:r>
              <a:rPr lang="en-US" sz="2400" b="1" dirty="0"/>
              <a:t>imports of capital equipment are included, the manufacturing sector as whole was a net users of foreign </a:t>
            </a:r>
            <a:r>
              <a:rPr lang="en-US" sz="2400" b="1" dirty="0" smtClean="0"/>
              <a:t>exchanges.</a:t>
            </a:r>
            <a:endParaRPr lang="en-US" sz="2400" b="1" dirty="0"/>
          </a:p>
          <a:p>
            <a:pPr>
              <a:lnSpc>
                <a:spcPct val="90000"/>
              </a:lnSpc>
            </a:pPr>
            <a:endParaRPr lang="th-TH" sz="2400" dirty="0"/>
          </a:p>
        </p:txBody>
      </p:sp>
      <p:sp>
        <p:nvSpPr>
          <p:cNvPr id="4" name="Slide Number Placeholder 5"/>
          <p:cNvSpPr>
            <a:spLocks noGrp="1"/>
          </p:cNvSpPr>
          <p:nvPr>
            <p:ph type="sldNum" sz="quarter" idx="12"/>
          </p:nvPr>
        </p:nvSpPr>
        <p:spPr/>
        <p:txBody>
          <a:bodyPr/>
          <a:lstStyle/>
          <a:p>
            <a:fld id="{97ED3837-969B-4A53-A300-14EEB30DD2CB}" type="slidenum">
              <a:rPr lang="en-US"/>
              <a:pPr/>
              <a:t>40</a:t>
            </a:fld>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normAutofit/>
          </a:bodyPr>
          <a:lstStyle/>
          <a:p>
            <a:r>
              <a:rPr lang="en-US"/>
              <a:t>4. Diversification of Thai exports</a:t>
            </a:r>
          </a:p>
        </p:txBody>
      </p:sp>
      <p:sp>
        <p:nvSpPr>
          <p:cNvPr id="109571" name="Rectangle 3"/>
          <p:cNvSpPr>
            <a:spLocks noGrp="1" noChangeArrowheads="1"/>
          </p:cNvSpPr>
          <p:nvPr>
            <p:ph idx="1"/>
          </p:nvPr>
        </p:nvSpPr>
        <p:spPr/>
        <p:txBody>
          <a:bodyPr>
            <a:normAutofit/>
          </a:bodyPr>
          <a:lstStyle/>
          <a:p>
            <a:pPr>
              <a:lnSpc>
                <a:spcPct val="80000"/>
              </a:lnSpc>
            </a:pPr>
            <a:r>
              <a:rPr lang="en-US" sz="2400" b="1" dirty="0"/>
              <a:t>A country is considered competitive in products in which it is increasing its world market share.</a:t>
            </a:r>
          </a:p>
          <a:p>
            <a:pPr>
              <a:lnSpc>
                <a:spcPct val="80000"/>
              </a:lnSpc>
            </a:pPr>
            <a:r>
              <a:rPr lang="en-US" sz="2400" b="1" dirty="0"/>
              <a:t>An export product is considered dynamic in world trade if it is </a:t>
            </a:r>
            <a:r>
              <a:rPr lang="en-US" sz="2400" b="1" i="1" dirty="0">
                <a:solidFill>
                  <a:schemeClr val="folHlink"/>
                </a:solidFill>
              </a:rPr>
              <a:t>growing faster</a:t>
            </a:r>
            <a:r>
              <a:rPr lang="en-US" sz="2400" b="1" dirty="0"/>
              <a:t> than the average for all products (either rising or falling stars).</a:t>
            </a:r>
          </a:p>
          <a:p>
            <a:pPr>
              <a:lnSpc>
                <a:spcPct val="80000"/>
              </a:lnSpc>
            </a:pPr>
            <a:r>
              <a:rPr lang="en-US" sz="2400" b="1" dirty="0"/>
              <a:t>Thailand</a:t>
            </a:r>
            <a:r>
              <a:rPr lang="en-US" sz="2400" b="1" dirty="0">
                <a:latin typeface="Times New Roman"/>
              </a:rPr>
              <a:t>’</a:t>
            </a:r>
            <a:r>
              <a:rPr lang="en-US" sz="2400" b="1" dirty="0"/>
              <a:t>s exports were in the rising stars category for 54% in 1996, but they </a:t>
            </a:r>
            <a:r>
              <a:rPr lang="en-US" sz="2400" b="1" i="1" dirty="0">
                <a:solidFill>
                  <a:schemeClr val="folHlink"/>
                </a:solidFill>
              </a:rPr>
              <a:t>fell</a:t>
            </a:r>
            <a:r>
              <a:rPr lang="en-US" sz="2400" b="1" dirty="0"/>
              <a:t> to 15% by 2000.</a:t>
            </a:r>
          </a:p>
          <a:p>
            <a:pPr>
              <a:lnSpc>
                <a:spcPct val="80000"/>
              </a:lnSpc>
            </a:pPr>
            <a:r>
              <a:rPr lang="en-US" sz="2400" b="1" dirty="0"/>
              <a:t>Ten years after this study, the figures were totally different in 2006.</a:t>
            </a:r>
          </a:p>
          <a:p>
            <a:pPr>
              <a:lnSpc>
                <a:spcPct val="80000"/>
              </a:lnSpc>
            </a:pPr>
            <a:r>
              <a:rPr lang="en-US" sz="2400" b="1" dirty="0"/>
              <a:t>Thailand did not do as well as its major competitors during the 1996-2000 boom in electronic exports. </a:t>
            </a:r>
          </a:p>
          <a:p>
            <a:pPr>
              <a:lnSpc>
                <a:spcPct val="80000"/>
              </a:lnSpc>
            </a:pPr>
            <a:r>
              <a:rPr lang="en-US" sz="2400" b="1" dirty="0"/>
              <a:t>Thus the share of loss opportunity category </a:t>
            </a:r>
            <a:r>
              <a:rPr lang="en-US" sz="2400" b="1" i="1" dirty="0">
                <a:solidFill>
                  <a:schemeClr val="folHlink"/>
                </a:solidFill>
              </a:rPr>
              <a:t>increased</a:t>
            </a:r>
            <a:r>
              <a:rPr lang="en-US" sz="2400" b="1" dirty="0"/>
              <a:t> from 3% to 43% of total exports.</a:t>
            </a:r>
          </a:p>
          <a:p>
            <a:pPr>
              <a:lnSpc>
                <a:spcPct val="80000"/>
              </a:lnSpc>
            </a:pPr>
            <a:endParaRPr lang="en-US" sz="2000" dirty="0"/>
          </a:p>
        </p:txBody>
      </p:sp>
      <p:sp>
        <p:nvSpPr>
          <p:cNvPr id="4" name="Slide Number Placeholder 5"/>
          <p:cNvSpPr>
            <a:spLocks noGrp="1"/>
          </p:cNvSpPr>
          <p:nvPr>
            <p:ph type="sldNum" sz="quarter" idx="12"/>
          </p:nvPr>
        </p:nvSpPr>
        <p:spPr/>
        <p:txBody>
          <a:bodyPr/>
          <a:lstStyle/>
          <a:p>
            <a:fld id="{ECB339E0-CA50-44FA-AAE3-27A1326EA60E}" type="slidenum">
              <a:rPr lang="en-US"/>
              <a:pPr/>
              <a:t>41</a:t>
            </a:fld>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sz="3600" dirty="0"/>
              <a:t>Export Product Diversification</a:t>
            </a:r>
            <a:endParaRPr lang="th-TH" sz="3600" dirty="0"/>
          </a:p>
        </p:txBody>
      </p:sp>
      <p:sp>
        <p:nvSpPr>
          <p:cNvPr id="36867" name="Rectangle 3"/>
          <p:cNvSpPr>
            <a:spLocks noGrp="1" noChangeArrowheads="1"/>
          </p:cNvSpPr>
          <p:nvPr>
            <p:ph idx="1"/>
          </p:nvPr>
        </p:nvSpPr>
        <p:spPr/>
        <p:txBody>
          <a:bodyPr/>
          <a:lstStyle/>
          <a:p>
            <a:r>
              <a:rPr lang="en-US" dirty="0"/>
              <a:t>Electronics                      </a:t>
            </a:r>
            <a:r>
              <a:rPr lang="en-US" dirty="0" smtClean="0"/>
              <a:t>   </a:t>
            </a:r>
            <a:r>
              <a:rPr lang="en-US" dirty="0"/>
              <a:t>31%</a:t>
            </a:r>
          </a:p>
          <a:p>
            <a:r>
              <a:rPr lang="en-US" dirty="0"/>
              <a:t>Food and beverages        15%</a:t>
            </a:r>
          </a:p>
          <a:p>
            <a:r>
              <a:rPr lang="en-US" dirty="0"/>
              <a:t>Chemicals and plastics     7%</a:t>
            </a:r>
          </a:p>
          <a:p>
            <a:r>
              <a:rPr lang="en-US" dirty="0"/>
              <a:t>Electrical goods                </a:t>
            </a:r>
            <a:r>
              <a:rPr lang="en-US" dirty="0" smtClean="0"/>
              <a:t> 6</a:t>
            </a:r>
            <a:r>
              <a:rPr lang="en-US" dirty="0"/>
              <a:t>%</a:t>
            </a:r>
          </a:p>
          <a:p>
            <a:r>
              <a:rPr lang="en-US" dirty="0"/>
              <a:t>Machinery , garments       5% </a:t>
            </a:r>
          </a:p>
          <a:p>
            <a:r>
              <a:rPr lang="en-US" dirty="0"/>
              <a:t>jewelry and furniture         5% </a:t>
            </a:r>
          </a:p>
          <a:p>
            <a:r>
              <a:rPr lang="en-US" dirty="0"/>
              <a:t>Vehicle and parts            </a:t>
            </a:r>
            <a:r>
              <a:rPr lang="en-US" dirty="0" smtClean="0"/>
              <a:t>    </a:t>
            </a:r>
            <a:r>
              <a:rPr lang="en-US" dirty="0"/>
              <a:t>4%</a:t>
            </a:r>
          </a:p>
          <a:p>
            <a:endParaRPr lang="th-TH" dirty="0"/>
          </a:p>
        </p:txBody>
      </p:sp>
      <p:sp>
        <p:nvSpPr>
          <p:cNvPr id="4" name="Slide Number Placeholder 5"/>
          <p:cNvSpPr>
            <a:spLocks noGrp="1"/>
          </p:cNvSpPr>
          <p:nvPr>
            <p:ph type="sldNum" sz="quarter" idx="12"/>
          </p:nvPr>
        </p:nvSpPr>
        <p:spPr/>
        <p:txBody>
          <a:bodyPr/>
          <a:lstStyle/>
          <a:p>
            <a:fld id="{4064402E-69D9-4E53-AB9A-91E3239DB476}" type="slidenum">
              <a:rPr lang="en-US"/>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a:t>De-concentration</a:t>
            </a:r>
            <a:endParaRPr lang="th-TH"/>
          </a:p>
        </p:txBody>
      </p:sp>
      <p:sp>
        <p:nvSpPr>
          <p:cNvPr id="37891" name="Rectangle 3"/>
          <p:cNvSpPr>
            <a:spLocks noGrp="1" noChangeArrowheads="1"/>
          </p:cNvSpPr>
          <p:nvPr>
            <p:ph idx="1"/>
          </p:nvPr>
        </p:nvSpPr>
        <p:spPr>
          <a:xfrm>
            <a:off x="533400" y="1295400"/>
            <a:ext cx="8153400" cy="4830763"/>
          </a:xfrm>
        </p:spPr>
        <p:txBody>
          <a:bodyPr>
            <a:normAutofit/>
          </a:bodyPr>
          <a:lstStyle/>
          <a:p>
            <a:pPr>
              <a:lnSpc>
                <a:spcPct val="90000"/>
              </a:lnSpc>
            </a:pPr>
            <a:r>
              <a:rPr lang="en-US" sz="2800" b="1" dirty="0"/>
              <a:t>The reliance on top five export products (50%) diminished in the 1988-2000 period.</a:t>
            </a:r>
          </a:p>
          <a:p>
            <a:pPr>
              <a:lnSpc>
                <a:spcPct val="90000"/>
              </a:lnSpc>
            </a:pPr>
            <a:r>
              <a:rPr lang="en-US" sz="2800" b="1" dirty="0"/>
              <a:t>The reliance on labor-intensive food, garments, jewelry and furniture has </a:t>
            </a:r>
            <a:r>
              <a:rPr lang="en-US" sz="2800" b="1" dirty="0">
                <a:solidFill>
                  <a:schemeClr val="folHlink"/>
                </a:solidFill>
              </a:rPr>
              <a:t>declined.</a:t>
            </a:r>
          </a:p>
          <a:p>
            <a:pPr>
              <a:lnSpc>
                <a:spcPct val="90000"/>
              </a:lnSpc>
            </a:pPr>
            <a:r>
              <a:rPr lang="en-US" sz="2800" b="1" dirty="0"/>
              <a:t>But the reliance on the top exports, electronic products, increased significantly from 11 to 31 percent.</a:t>
            </a:r>
          </a:p>
          <a:p>
            <a:pPr>
              <a:lnSpc>
                <a:spcPct val="90000"/>
              </a:lnSpc>
            </a:pPr>
            <a:r>
              <a:rPr lang="en-US" sz="2800" b="1" dirty="0"/>
              <a:t>Manufacturing exports accounted for 86% of total exports of $70billion  in 2000.</a:t>
            </a:r>
          </a:p>
          <a:p>
            <a:pPr>
              <a:lnSpc>
                <a:spcPct val="90000"/>
              </a:lnSpc>
            </a:pPr>
            <a:endParaRPr lang="th-TH" sz="2800" dirty="0"/>
          </a:p>
        </p:txBody>
      </p:sp>
      <p:sp>
        <p:nvSpPr>
          <p:cNvPr id="4" name="Slide Number Placeholder 5"/>
          <p:cNvSpPr>
            <a:spLocks noGrp="1"/>
          </p:cNvSpPr>
          <p:nvPr>
            <p:ph type="sldNum" sz="quarter" idx="12"/>
          </p:nvPr>
        </p:nvSpPr>
        <p:spPr/>
        <p:txBody>
          <a:bodyPr/>
          <a:lstStyle/>
          <a:p>
            <a:fld id="{7A952F0B-A83B-4D02-83D0-EB2C3F101976}" type="slidenum">
              <a:rPr lang="en-US"/>
              <a:pPr/>
              <a:t>43</a:t>
            </a:fld>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274638"/>
            <a:ext cx="8229600" cy="868362"/>
          </a:xfrm>
        </p:spPr>
        <p:txBody>
          <a:bodyPr/>
          <a:lstStyle/>
          <a:p>
            <a:r>
              <a:rPr lang="en-US" sz="3200" b="1" dirty="0"/>
              <a:t>Vulnerability to external shocks</a:t>
            </a:r>
            <a:endParaRPr lang="th-TH" sz="3200" b="1" dirty="0"/>
          </a:p>
        </p:txBody>
      </p:sp>
      <p:sp>
        <p:nvSpPr>
          <p:cNvPr id="39939" name="Rectangle 3"/>
          <p:cNvSpPr>
            <a:spLocks noGrp="1" noChangeArrowheads="1"/>
          </p:cNvSpPr>
          <p:nvPr>
            <p:ph idx="1"/>
          </p:nvPr>
        </p:nvSpPr>
        <p:spPr>
          <a:xfrm>
            <a:off x="457200" y="1143000"/>
            <a:ext cx="8229600" cy="4983163"/>
          </a:xfrm>
        </p:spPr>
        <p:txBody>
          <a:bodyPr>
            <a:normAutofit/>
          </a:bodyPr>
          <a:lstStyle/>
          <a:p>
            <a:pPr>
              <a:lnSpc>
                <a:spcPct val="80000"/>
              </a:lnSpc>
            </a:pPr>
            <a:r>
              <a:rPr lang="en-US" sz="2800" b="1" dirty="0"/>
              <a:t>Electronic products such as computer parts, integrated circuits concentrated in five major markets accounted for 70% of total exports.</a:t>
            </a:r>
          </a:p>
          <a:p>
            <a:pPr>
              <a:lnSpc>
                <a:spcPct val="80000"/>
              </a:lnSpc>
            </a:pPr>
            <a:r>
              <a:rPr lang="en-US" sz="2800" b="1" dirty="0"/>
              <a:t>Thai garment's exports to USA accounted for 54% of total market.</a:t>
            </a:r>
          </a:p>
          <a:p>
            <a:pPr>
              <a:lnSpc>
                <a:spcPct val="80000"/>
              </a:lnSpc>
            </a:pPr>
            <a:r>
              <a:rPr lang="en-US" sz="2800" b="1" dirty="0"/>
              <a:t>Top five importers of Thailand</a:t>
            </a:r>
            <a:r>
              <a:rPr lang="en-US" sz="2800" b="1" dirty="0">
                <a:latin typeface="Times New Roman"/>
              </a:rPr>
              <a:t>’</a:t>
            </a:r>
            <a:r>
              <a:rPr lang="en-US" sz="2800" b="1" dirty="0"/>
              <a:t>s electrical and plastic products accounted for 55%.</a:t>
            </a:r>
          </a:p>
          <a:p>
            <a:pPr>
              <a:lnSpc>
                <a:spcPct val="80000"/>
              </a:lnSpc>
            </a:pPr>
            <a:r>
              <a:rPr lang="en-US" sz="2800" b="1" dirty="0"/>
              <a:t>Need to diversify to lessen vulnerability and to upgrade productivity.</a:t>
            </a:r>
          </a:p>
          <a:p>
            <a:pPr>
              <a:lnSpc>
                <a:spcPct val="80000"/>
              </a:lnSpc>
            </a:pPr>
            <a:r>
              <a:rPr lang="en-US" sz="2800" b="1" dirty="0" smtClean="0"/>
              <a:t>But diversification </a:t>
            </a:r>
            <a:r>
              <a:rPr lang="en-US" sz="2800" b="1" dirty="0"/>
              <a:t>would not help if business cycles are synchronized all over the world.</a:t>
            </a:r>
          </a:p>
          <a:p>
            <a:pPr>
              <a:lnSpc>
                <a:spcPct val="80000"/>
              </a:lnSpc>
            </a:pPr>
            <a:endParaRPr lang="th-TH" sz="2800" dirty="0"/>
          </a:p>
        </p:txBody>
      </p:sp>
      <p:sp>
        <p:nvSpPr>
          <p:cNvPr id="4" name="Slide Number Placeholder 5"/>
          <p:cNvSpPr>
            <a:spLocks noGrp="1"/>
          </p:cNvSpPr>
          <p:nvPr>
            <p:ph type="sldNum" sz="quarter" idx="12"/>
          </p:nvPr>
        </p:nvSpPr>
        <p:spPr/>
        <p:txBody>
          <a:bodyPr/>
          <a:lstStyle/>
          <a:p>
            <a:fld id="{7B5DC062-4413-40D7-A844-DC1713E08EAC}" type="slidenum">
              <a:rPr lang="en-US"/>
              <a:pPr/>
              <a:t>44</a:t>
            </a:fld>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r>
              <a:rPr lang="en-US" sz="3600" dirty="0"/>
              <a:t>Geographical Diversification</a:t>
            </a:r>
          </a:p>
        </p:txBody>
      </p:sp>
      <p:sp>
        <p:nvSpPr>
          <p:cNvPr id="113667" name="Rectangle 3"/>
          <p:cNvSpPr>
            <a:spLocks noGrp="1" noChangeArrowheads="1"/>
          </p:cNvSpPr>
          <p:nvPr>
            <p:ph idx="1"/>
          </p:nvPr>
        </p:nvSpPr>
        <p:spPr>
          <a:xfrm>
            <a:off x="533400" y="1219200"/>
            <a:ext cx="8153400" cy="4906963"/>
          </a:xfrm>
        </p:spPr>
        <p:txBody>
          <a:bodyPr>
            <a:normAutofit/>
          </a:bodyPr>
          <a:lstStyle/>
          <a:p>
            <a:pPr>
              <a:lnSpc>
                <a:spcPct val="80000"/>
              </a:lnSpc>
            </a:pPr>
            <a:r>
              <a:rPr lang="en-US" sz="2400" dirty="0"/>
              <a:t>Thailand was dependent on just three countries for nearly of its half exports in 2000. </a:t>
            </a:r>
          </a:p>
          <a:p>
            <a:pPr>
              <a:lnSpc>
                <a:spcPct val="80000"/>
              </a:lnSpc>
            </a:pPr>
            <a:r>
              <a:rPr lang="en-US" sz="2400" dirty="0"/>
              <a:t>USA 21%</a:t>
            </a:r>
          </a:p>
          <a:p>
            <a:pPr>
              <a:lnSpc>
                <a:spcPct val="80000"/>
              </a:lnSpc>
            </a:pPr>
            <a:r>
              <a:rPr lang="en-US" sz="2400" dirty="0"/>
              <a:t>Japan 15%</a:t>
            </a:r>
          </a:p>
          <a:p>
            <a:pPr>
              <a:lnSpc>
                <a:spcPct val="80000"/>
              </a:lnSpc>
            </a:pPr>
            <a:r>
              <a:rPr lang="en-US" sz="2400" dirty="0"/>
              <a:t>Singapore 9</a:t>
            </a:r>
            <a:r>
              <a:rPr lang="en-US" sz="2400" dirty="0" smtClean="0"/>
              <a:t>%</a:t>
            </a:r>
          </a:p>
          <a:p>
            <a:pPr>
              <a:lnSpc>
                <a:spcPct val="80000"/>
              </a:lnSpc>
            </a:pPr>
            <a:endParaRPr lang="en-US" sz="2400" dirty="0" smtClean="0"/>
          </a:p>
          <a:p>
            <a:pPr>
              <a:lnSpc>
                <a:spcPct val="80000"/>
              </a:lnSpc>
            </a:pPr>
            <a:r>
              <a:rPr lang="en-US" sz="2400" b="1" i="1" dirty="0" smtClean="0">
                <a:solidFill>
                  <a:schemeClr val="folHlink"/>
                </a:solidFill>
              </a:rPr>
              <a:t>What </a:t>
            </a:r>
            <a:r>
              <a:rPr lang="en-US" sz="2400" b="1" i="1" dirty="0">
                <a:solidFill>
                  <a:schemeClr val="folHlink"/>
                </a:solidFill>
              </a:rPr>
              <a:t>was the geographical diversification of Thai exports in </a:t>
            </a:r>
            <a:r>
              <a:rPr lang="en-US" sz="2400" b="1" i="1" dirty="0" smtClean="0">
                <a:solidFill>
                  <a:schemeClr val="folHlink"/>
                </a:solidFill>
              </a:rPr>
              <a:t>2010?</a:t>
            </a:r>
            <a:endParaRPr lang="en-US" sz="2400" b="1" i="1" dirty="0">
              <a:solidFill>
                <a:schemeClr val="folHlink"/>
              </a:solidFill>
            </a:endParaRPr>
          </a:p>
          <a:p>
            <a:pPr>
              <a:lnSpc>
                <a:spcPct val="80000"/>
              </a:lnSpc>
            </a:pPr>
            <a:r>
              <a:rPr lang="en-US" sz="2400" b="1" i="1" dirty="0">
                <a:solidFill>
                  <a:schemeClr val="folHlink"/>
                </a:solidFill>
              </a:rPr>
              <a:t>How </a:t>
            </a:r>
            <a:r>
              <a:rPr lang="en-US" sz="2400" b="1" i="1" dirty="0" smtClean="0">
                <a:solidFill>
                  <a:schemeClr val="folHlink"/>
                </a:solidFill>
              </a:rPr>
              <a:t>was </a:t>
            </a:r>
            <a:r>
              <a:rPr lang="en-US" sz="2400" b="1" i="1" dirty="0">
                <a:solidFill>
                  <a:schemeClr val="folHlink"/>
                </a:solidFill>
              </a:rPr>
              <a:t>the manufacturing sector be affected by the global recession in </a:t>
            </a:r>
            <a:r>
              <a:rPr lang="en-US" sz="2400" b="1" i="1" dirty="0" smtClean="0">
                <a:solidFill>
                  <a:schemeClr val="folHlink"/>
                </a:solidFill>
              </a:rPr>
              <a:t>2010?</a:t>
            </a:r>
            <a:endParaRPr lang="en-US" sz="2400" b="1" i="1" dirty="0">
              <a:solidFill>
                <a:schemeClr val="folHlink"/>
              </a:solidFill>
            </a:endParaRPr>
          </a:p>
          <a:p>
            <a:pPr>
              <a:lnSpc>
                <a:spcPct val="80000"/>
              </a:lnSpc>
            </a:pPr>
            <a:r>
              <a:rPr lang="en-US" sz="2400" b="1" i="1" dirty="0" smtClean="0">
                <a:solidFill>
                  <a:schemeClr val="folHlink"/>
                </a:solidFill>
              </a:rPr>
              <a:t>Did  </a:t>
            </a:r>
            <a:r>
              <a:rPr lang="en-US" sz="2400" b="1" i="1" dirty="0">
                <a:solidFill>
                  <a:schemeClr val="folHlink"/>
                </a:solidFill>
              </a:rPr>
              <a:t>free trade agreements prevent Asian countries from global recession?</a:t>
            </a:r>
          </a:p>
          <a:p>
            <a:pPr>
              <a:lnSpc>
                <a:spcPct val="80000"/>
              </a:lnSpc>
            </a:pPr>
            <a:endParaRPr lang="th-TH" sz="2400" dirty="0"/>
          </a:p>
          <a:p>
            <a:pPr>
              <a:lnSpc>
                <a:spcPct val="80000"/>
              </a:lnSpc>
            </a:pPr>
            <a:endParaRPr lang="en-US" sz="2000" dirty="0"/>
          </a:p>
        </p:txBody>
      </p:sp>
      <p:sp>
        <p:nvSpPr>
          <p:cNvPr id="4" name="Slide Number Placeholder 5"/>
          <p:cNvSpPr>
            <a:spLocks noGrp="1"/>
          </p:cNvSpPr>
          <p:nvPr>
            <p:ph type="sldNum" sz="quarter" idx="12"/>
          </p:nvPr>
        </p:nvSpPr>
        <p:spPr/>
        <p:txBody>
          <a:bodyPr/>
          <a:lstStyle/>
          <a:p>
            <a:fld id="{D9F74D94-29BF-4EE2-9559-548CBEC7CF10}" type="slidenum">
              <a:rPr lang="en-US"/>
              <a:pPr/>
              <a:t>45</a:t>
            </a:fld>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9CEE9A4-74F3-4E79-BF6E-4A67E957251C}" type="slidenum">
              <a:rPr lang="en-US" smtClean="0"/>
              <a:pPr/>
              <a:t>46</a:t>
            </a:fld>
            <a:endParaRPr lang="en-US"/>
          </a:p>
        </p:txBody>
      </p:sp>
      <p:graphicFrame>
        <p:nvGraphicFramePr>
          <p:cNvPr id="5" name="Chart 4"/>
          <p:cNvGraphicFramePr/>
          <p:nvPr/>
        </p:nvGraphicFramePr>
        <p:xfrm>
          <a:off x="914400" y="685800"/>
          <a:ext cx="7772400" cy="6172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FE665D7-CD19-4428-B6CC-F4FF10DA30E0}" type="slidenum">
              <a:rPr lang="en-US" smtClean="0"/>
              <a:pPr/>
              <a:t>47</a:t>
            </a:fld>
            <a:endParaRPr lang="en-US"/>
          </a:p>
        </p:txBody>
      </p:sp>
      <p:graphicFrame>
        <p:nvGraphicFramePr>
          <p:cNvPr id="3" name="Chart 2"/>
          <p:cNvGraphicFramePr/>
          <p:nvPr/>
        </p:nvGraphicFramePr>
        <p:xfrm>
          <a:off x="228600" y="457200"/>
          <a:ext cx="8534400" cy="6096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FE665D7-CD19-4428-B6CC-F4FF10DA30E0}" type="slidenum">
              <a:rPr lang="en-US" smtClean="0"/>
              <a:pPr/>
              <a:t>48</a:t>
            </a:fld>
            <a:endParaRPr lang="en-US"/>
          </a:p>
        </p:txBody>
      </p:sp>
      <p:graphicFrame>
        <p:nvGraphicFramePr>
          <p:cNvPr id="3" name="Chart 2"/>
          <p:cNvGraphicFramePr>
            <a:graphicFrameLocks/>
          </p:cNvGraphicFramePr>
          <p:nvPr>
            <p:extLst>
              <p:ext uri="{D42A27DB-BD31-4B8C-83A1-F6EECF244321}">
                <p14:modId xmlns="" xmlns:p14="http://schemas.microsoft.com/office/powerpoint/2010/main" val="3452882445"/>
              </p:ext>
            </p:extLst>
          </p:nvPr>
        </p:nvGraphicFramePr>
        <p:xfrm>
          <a:off x="609600" y="762000"/>
          <a:ext cx="7772400" cy="579119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367547609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9CEE9A4-74F3-4E79-BF6E-4A67E957251C}" type="slidenum">
              <a:rPr lang="en-US" smtClean="0"/>
              <a:pPr/>
              <a:t>49</a:t>
            </a:fld>
            <a:endParaRPr lang="en-US"/>
          </a:p>
        </p:txBody>
      </p:sp>
      <p:pic>
        <p:nvPicPr>
          <p:cNvPr id="5" name="Picture 4" descr="http://media.economist.com/sites/default/files/20110827_INC483_0.gif"/>
          <p:cNvPicPr/>
          <p:nvPr/>
        </p:nvPicPr>
        <p:blipFill>
          <a:blip r:embed="rId2" cstate="print"/>
          <a:srcRect/>
          <a:stretch>
            <a:fillRect/>
          </a:stretch>
        </p:blipFill>
        <p:spPr bwMode="auto">
          <a:xfrm>
            <a:off x="1285852" y="285729"/>
            <a:ext cx="6357982" cy="635798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fontScale="90000"/>
          </a:bodyPr>
          <a:lstStyle/>
          <a:p>
            <a:r>
              <a:rPr lang="en-US" sz="3600" dirty="0" smtClean="0"/>
              <a:t>Competitiveness and the exchange rate</a:t>
            </a:r>
            <a:r>
              <a:rPr lang="en-US" sz="2700" dirty="0" smtClean="0"/>
              <a:t/>
            </a:r>
            <a:br>
              <a:rPr lang="en-US" sz="2700" dirty="0" smtClean="0"/>
            </a:br>
            <a:r>
              <a:rPr lang="en-US" sz="2200" b="1" dirty="0" smtClean="0"/>
              <a:t>Strong baht may curb output  </a:t>
            </a:r>
            <a:r>
              <a:rPr lang="en-US" sz="2700" dirty="0" smtClean="0"/>
              <a:t> (Bangkok Post,  16 Sep 2010)</a:t>
            </a:r>
            <a:r>
              <a:rPr lang="en-US" sz="3200" dirty="0" smtClean="0"/>
              <a:t> </a:t>
            </a:r>
            <a:r>
              <a:rPr lang="en-US" sz="3200" b="1" dirty="0" smtClean="0"/>
              <a:t/>
            </a:r>
            <a:br>
              <a:rPr lang="en-US" sz="3200" b="1" dirty="0" smtClean="0"/>
            </a:br>
            <a:r>
              <a:rPr lang="en-US" sz="3200" b="1" dirty="0" smtClean="0"/>
              <a:t/>
            </a:r>
            <a:br>
              <a:rPr lang="en-US" sz="3200" b="1" dirty="0" smtClean="0"/>
            </a:br>
            <a:endParaRPr lang="th-TH" sz="3200" dirty="0"/>
          </a:p>
        </p:txBody>
      </p:sp>
      <p:sp>
        <p:nvSpPr>
          <p:cNvPr id="3" name="Content Placeholder 2"/>
          <p:cNvSpPr>
            <a:spLocks noGrp="1"/>
          </p:cNvSpPr>
          <p:nvPr>
            <p:ph idx="1"/>
          </p:nvPr>
        </p:nvSpPr>
        <p:spPr/>
        <p:txBody>
          <a:bodyPr>
            <a:normAutofit/>
          </a:bodyPr>
          <a:lstStyle/>
          <a:p>
            <a:r>
              <a:rPr lang="en-US" sz="2400" dirty="0" smtClean="0"/>
              <a:t>“An exchange rate of 31-32 baht to the US dollar is considered sufficient for local exporters to survive”.</a:t>
            </a:r>
          </a:p>
          <a:p>
            <a:r>
              <a:rPr lang="en-US" sz="2400" dirty="0" smtClean="0"/>
              <a:t>Chairman  of  the Federation of Thai Industries said exporters in the agro-industrial, textile and furniture sectors are possibly unable to receive orders from abroad due to severe price competition from regional competitors.</a:t>
            </a:r>
          </a:p>
          <a:p>
            <a:r>
              <a:rPr lang="en-US" sz="2400" dirty="0" smtClean="0"/>
              <a:t>"</a:t>
            </a:r>
            <a:r>
              <a:rPr lang="en-US" sz="2400" dirty="0" smtClean="0">
                <a:solidFill>
                  <a:srgbClr val="FF0000"/>
                </a:solidFill>
              </a:rPr>
              <a:t>The possibility is high that we'll see export value contract in the fourth quarter even if we meet the target volume</a:t>
            </a:r>
            <a:r>
              <a:rPr lang="en-US" sz="2400" dirty="0" smtClean="0"/>
              <a:t>”</a:t>
            </a:r>
          </a:p>
          <a:p>
            <a:r>
              <a:rPr lang="en-US" sz="2400" dirty="0" smtClean="0"/>
              <a:t>"The current situation is worrisome, especially for food processing manufacturers, which normally use low import content and thus do not benefit from the strong baht" </a:t>
            </a:r>
            <a:endParaRPr lang="th-TH" sz="2400" dirty="0"/>
          </a:p>
        </p:txBody>
      </p:sp>
      <p:sp>
        <p:nvSpPr>
          <p:cNvPr id="4" name="Slide Number Placeholder 3"/>
          <p:cNvSpPr>
            <a:spLocks noGrp="1"/>
          </p:cNvSpPr>
          <p:nvPr>
            <p:ph type="sldNum" sz="quarter" idx="12"/>
          </p:nvPr>
        </p:nvSpPr>
        <p:spPr/>
        <p:txBody>
          <a:bodyPr/>
          <a:lstStyle/>
          <a:p>
            <a:fld id="{29CEE9A4-74F3-4E79-BF6E-4A67E957251C}" type="slidenum">
              <a:rPr lang="en-US" smtClean="0"/>
              <a:pPr/>
              <a:t>50</a:t>
            </a:fld>
            <a:endParaRPr 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R&amp;D once more</a:t>
            </a:r>
            <a:endParaRPr lang="th-TH" dirty="0"/>
          </a:p>
        </p:txBody>
      </p:sp>
      <p:sp>
        <p:nvSpPr>
          <p:cNvPr id="3" name="Content Placeholder 2"/>
          <p:cNvSpPr>
            <a:spLocks noGrp="1"/>
          </p:cNvSpPr>
          <p:nvPr>
            <p:ph idx="1"/>
          </p:nvPr>
        </p:nvSpPr>
        <p:spPr/>
        <p:txBody>
          <a:bodyPr/>
          <a:lstStyle/>
          <a:p>
            <a:r>
              <a:rPr lang="en-US" dirty="0" smtClean="0"/>
              <a:t>Thailand has been slow to expand its research and development (R&amp;D) capability, placing it in danger of losing out to global competition in its quest for economic growth via the production of higher value-added goods.</a:t>
            </a:r>
          </a:p>
          <a:p>
            <a:endParaRPr lang="th-TH" dirty="0"/>
          </a:p>
        </p:txBody>
      </p:sp>
      <p:sp>
        <p:nvSpPr>
          <p:cNvPr id="4" name="Slide Number Placeholder 3"/>
          <p:cNvSpPr>
            <a:spLocks noGrp="1"/>
          </p:cNvSpPr>
          <p:nvPr>
            <p:ph type="sldNum" sz="quarter" idx="12"/>
          </p:nvPr>
        </p:nvSpPr>
        <p:spPr/>
        <p:txBody>
          <a:bodyPr/>
          <a:lstStyle/>
          <a:p>
            <a:fld id="{29CEE9A4-74F3-4E79-BF6E-4A67E957251C}" type="slidenum">
              <a:rPr lang="en-US" smtClean="0"/>
              <a:pPr/>
              <a:t>51</a:t>
            </a:fld>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9CEE9A4-74F3-4E79-BF6E-4A67E957251C}" type="slidenum">
              <a:rPr lang="en-US" smtClean="0"/>
              <a:pPr/>
              <a:t>52</a:t>
            </a:fld>
            <a:endParaRPr lang="en-US"/>
          </a:p>
        </p:txBody>
      </p:sp>
      <p:pic>
        <p:nvPicPr>
          <p:cNvPr id="5" name="Picture 4" descr="http://www.bangkokpost.com/media/content/20110219/236368.jpg"/>
          <p:cNvPicPr/>
          <p:nvPr/>
        </p:nvPicPr>
        <p:blipFill>
          <a:blip r:embed="rId2" cstate="print"/>
          <a:srcRect/>
          <a:stretch>
            <a:fillRect/>
          </a:stretch>
        </p:blipFill>
        <p:spPr bwMode="auto">
          <a:xfrm>
            <a:off x="685800" y="152400"/>
            <a:ext cx="7543800" cy="6553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Siam Cement Group</a:t>
            </a:r>
            <a:endParaRPr lang="th-TH" dirty="0"/>
          </a:p>
        </p:txBody>
      </p:sp>
      <p:sp>
        <p:nvSpPr>
          <p:cNvPr id="4" name="Content Placeholder 3"/>
          <p:cNvSpPr>
            <a:spLocks noGrp="1"/>
          </p:cNvSpPr>
          <p:nvPr>
            <p:ph idx="1"/>
          </p:nvPr>
        </p:nvSpPr>
        <p:spPr/>
        <p:txBody>
          <a:bodyPr>
            <a:normAutofit fontScale="77500" lnSpcReduction="20000"/>
          </a:bodyPr>
          <a:lstStyle/>
          <a:p>
            <a:r>
              <a:rPr lang="en-US" dirty="0" smtClean="0"/>
              <a:t>The Siam Cement Group (SCG) as a successful case study in increasing revenue from higher value-added products via R&amp;D. </a:t>
            </a:r>
          </a:p>
          <a:p>
            <a:r>
              <a:rPr lang="en-US" dirty="0" smtClean="0"/>
              <a:t>Half of its gross revenue for last year - 46 billion baht - was generated by such products after it spent almost 800 million baht on R&amp;D in 2009.</a:t>
            </a:r>
          </a:p>
          <a:p>
            <a:r>
              <a:rPr lang="en-US" dirty="0" smtClean="0"/>
              <a:t>The number of SCG employees holding doctoral degrees increased from only 40 in 2004 to 1,000 in 2009.</a:t>
            </a:r>
          </a:p>
          <a:p>
            <a:r>
              <a:rPr lang="en-US" dirty="0" smtClean="0"/>
              <a:t>A recent success in agricultural innovation was the modification of aromatic rice that can tolerate longer periods underwater. </a:t>
            </a:r>
          </a:p>
          <a:p>
            <a:r>
              <a:rPr lang="en-US" dirty="0" smtClean="0"/>
              <a:t>In medical science, an advanced testing kit for HIV and blood diseases was created.</a:t>
            </a:r>
          </a:p>
          <a:p>
            <a:endParaRPr lang="th-TH" dirty="0"/>
          </a:p>
        </p:txBody>
      </p:sp>
      <p:sp>
        <p:nvSpPr>
          <p:cNvPr id="2" name="Slide Number Placeholder 1"/>
          <p:cNvSpPr>
            <a:spLocks noGrp="1"/>
          </p:cNvSpPr>
          <p:nvPr>
            <p:ph type="sldNum" sz="quarter" idx="12"/>
          </p:nvPr>
        </p:nvSpPr>
        <p:spPr/>
        <p:txBody>
          <a:bodyPr/>
          <a:lstStyle/>
          <a:p>
            <a:fld id="{CFE665D7-CD19-4428-B6CC-F4FF10DA30E0}" type="slidenum">
              <a:rPr lang="en-US" smtClean="0"/>
              <a:pPr/>
              <a:t>53</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1083</TotalTime>
  <Words>2364</Words>
  <Application>Microsoft Office PowerPoint</Application>
  <PresentationFormat>On-screen Show (4:3)</PresentationFormat>
  <Paragraphs>425</Paragraphs>
  <Slides>53</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53</vt:i4>
      </vt:variant>
    </vt:vector>
  </HeadingPairs>
  <TitlesOfParts>
    <vt:vector size="55" baseType="lpstr">
      <vt:lpstr>Office Theme</vt:lpstr>
      <vt:lpstr>แผนภูมิ</vt:lpstr>
      <vt:lpstr>EE460:  Competitiveness and resilience of Thai Manufacture </vt:lpstr>
      <vt:lpstr>Outline</vt:lpstr>
      <vt:lpstr>1. Overview</vt:lpstr>
      <vt:lpstr>Slide 4</vt:lpstr>
      <vt:lpstr>Slide 5</vt:lpstr>
      <vt:lpstr>Slide 6</vt:lpstr>
      <vt:lpstr>Slide 7</vt:lpstr>
      <vt:lpstr>Recession and recovery</vt:lpstr>
      <vt:lpstr>Slide 9</vt:lpstr>
      <vt:lpstr>Slide 10</vt:lpstr>
      <vt:lpstr>Slide 11</vt:lpstr>
      <vt:lpstr>Capacity utilization by type of market orientation</vt:lpstr>
      <vt:lpstr>Slide 13</vt:lpstr>
      <vt:lpstr>Domestic Market oriented Products  (exported less than 30% of total production)</vt:lpstr>
      <vt:lpstr>Export Oriented Products (X/Q between 30% to 60%)</vt:lpstr>
      <vt:lpstr>Ultra Export oriented products: (X/Q &gt; 60%)</vt:lpstr>
      <vt:lpstr>2. Global Competitiveness</vt:lpstr>
      <vt:lpstr>Paul Krugman</vt:lpstr>
      <vt:lpstr>Trade and growth relationship</vt:lpstr>
      <vt:lpstr>World Economic Forum  Global Competitiveness Index</vt:lpstr>
      <vt:lpstr>Components of weighted index of competitiveness</vt:lpstr>
      <vt:lpstr>How the index was constructed</vt:lpstr>
      <vt:lpstr>WEF Report</vt:lpstr>
      <vt:lpstr>Asian Competitiveness </vt:lpstr>
      <vt:lpstr>Competitive characters</vt:lpstr>
      <vt:lpstr>The Global Competitiveness Report 2012-2013</vt:lpstr>
      <vt:lpstr>BRICS</vt:lpstr>
      <vt:lpstr>BRICS</vt:lpstr>
      <vt:lpstr>Northern vs. Southern Europe</vt:lpstr>
      <vt:lpstr>A window on the long-term trend</vt:lpstr>
      <vt:lpstr>Slide 31</vt:lpstr>
      <vt:lpstr>Slide 32</vt:lpstr>
      <vt:lpstr>3. Competitiveness of Thai Manufacturing sector</vt:lpstr>
      <vt:lpstr>Competitive Positioning Reveal competitiveness (Ż&gt;0)and income elasticity of demand  (η) </vt:lpstr>
      <vt:lpstr>The 2004 OIE Study</vt:lpstr>
      <vt:lpstr>Two opposing views: Quo Vadis?</vt:lpstr>
      <vt:lpstr>Michael Porter (1990) The Competitive Advantages of Nations</vt:lpstr>
      <vt:lpstr>More advice from  Michael Porter</vt:lpstr>
      <vt:lpstr>Manufacturing value-added and exports</vt:lpstr>
      <vt:lpstr>Net user of foreign exchanges</vt:lpstr>
      <vt:lpstr>4. Diversification of Thai exports</vt:lpstr>
      <vt:lpstr>Export Product Diversification</vt:lpstr>
      <vt:lpstr>De-concentration</vt:lpstr>
      <vt:lpstr>Vulnerability to external shocks</vt:lpstr>
      <vt:lpstr>Geographical Diversification</vt:lpstr>
      <vt:lpstr>Slide 46</vt:lpstr>
      <vt:lpstr>Slide 47</vt:lpstr>
      <vt:lpstr>Slide 48</vt:lpstr>
      <vt:lpstr>Slide 49</vt:lpstr>
      <vt:lpstr>Competitiveness and the exchange rate Strong baht may curb output   (Bangkok Post,  16 Sep 2010)   </vt:lpstr>
      <vt:lpstr>R&amp;D once more</vt:lpstr>
      <vt:lpstr>Slide 52</vt:lpstr>
      <vt:lpstr>Siam Cement Group</vt:lpstr>
    </vt:vector>
  </TitlesOfParts>
  <Manager/>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Night fall</dc:title>
  <dc:subject/>
  <dc:creator>ICSEAD</dc:creator>
  <cp:keywords/>
  <dc:description/>
  <cp:lastModifiedBy>bhanupong</cp:lastModifiedBy>
  <cp:revision>120</cp:revision>
  <cp:lastPrinted>1601-01-01T00:00:00Z</cp:lastPrinted>
  <dcterms:created xsi:type="dcterms:W3CDTF">2004-11-29T09:20:09Z</dcterms:created>
  <dcterms:modified xsi:type="dcterms:W3CDTF">2013-02-21T10:25:01Z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TC010721461033</vt:lpwstr>
  </property>
</Properties>
</file>