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34" r:id="rId2"/>
    <p:sldId id="260" r:id="rId3"/>
    <p:sldId id="261" r:id="rId4"/>
    <p:sldId id="262" r:id="rId5"/>
    <p:sldId id="263" r:id="rId6"/>
    <p:sldId id="301" r:id="rId7"/>
    <p:sldId id="265" r:id="rId8"/>
    <p:sldId id="267" r:id="rId9"/>
    <p:sldId id="268" r:id="rId10"/>
    <p:sldId id="302" r:id="rId11"/>
    <p:sldId id="303" r:id="rId12"/>
    <p:sldId id="269" r:id="rId13"/>
    <p:sldId id="270" r:id="rId14"/>
    <p:sldId id="271" r:id="rId15"/>
    <p:sldId id="272" r:id="rId16"/>
    <p:sldId id="335" r:id="rId17"/>
    <p:sldId id="273" r:id="rId18"/>
    <p:sldId id="274" r:id="rId19"/>
    <p:sldId id="336" r:id="rId20"/>
    <p:sldId id="276" r:id="rId21"/>
    <p:sldId id="277" r:id="rId22"/>
    <p:sldId id="337" r:id="rId23"/>
    <p:sldId id="305" r:id="rId24"/>
    <p:sldId id="278" r:id="rId25"/>
    <p:sldId id="279" r:id="rId26"/>
    <p:sldId id="338" r:id="rId27"/>
    <p:sldId id="308" r:id="rId28"/>
    <p:sldId id="280" r:id="rId29"/>
    <p:sldId id="339" r:id="rId30"/>
    <p:sldId id="281" r:id="rId31"/>
    <p:sldId id="341" r:id="rId32"/>
    <p:sldId id="342" r:id="rId33"/>
    <p:sldId id="344" r:id="rId34"/>
    <p:sldId id="345" r:id="rId35"/>
    <p:sldId id="346" r:id="rId36"/>
    <p:sldId id="309" r:id="rId37"/>
    <p:sldId id="311" r:id="rId38"/>
    <p:sldId id="315" r:id="rId39"/>
    <p:sldId id="343" r:id="rId40"/>
    <p:sldId id="316" r:id="rId41"/>
    <p:sldId id="282" r:id="rId42"/>
    <p:sldId id="284" r:id="rId43"/>
    <p:sldId id="317" r:id="rId44"/>
    <p:sldId id="318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86002EF-7D8D-4D26-91B0-65388FF062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7AED9F-6A86-4C15-940B-95C22B31BCF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69B2632F-68BF-43EC-870F-B4739EC6633E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83BDE73-3594-4C20-8B8F-676C744D84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8ED9F9C-D49E-42E2-81D9-512242A2D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A32BC8-E81C-4E02-BF65-C3ACBA7EAE1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426C48-7C2F-4EAF-A49B-10290A0DA7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FF75C12-AB7C-4B66-9EEB-E9725479361A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EBC9F-2FDC-40BB-88CF-6B36ED8DC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BF5DD-F525-42B3-B3EE-73A56B382D2D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6EB59-D3C8-43CD-BE0F-1B768BF04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639B6-7AA9-4538-9542-886F3312E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671F1-2977-4E59-89A5-C5E15C45536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4462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04D97-5D1C-463B-8A42-DF7E434FD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24C2-F0F5-4077-B722-07296AA16CE4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573E-8693-4952-9D63-07F43ECE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2CF8C-9D44-4CF2-BBA5-6122C5686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7BA27-7611-4EFD-8C75-F2151DBC1D7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4362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340B7-E898-4374-A137-FB5C3A793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59019-CFFD-4FC3-A3E1-F5FBF1EA3CBD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E781A-92D0-423A-8682-EAA23ED0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504BD-E7A9-47B9-BEB1-9AF8DC7E1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765ADA-5C6F-49DB-B612-141EB018A4B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41483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3C17B3-D498-4199-8835-D9F8F2D3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8C17-157D-491F-A149-31529AD04600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50E347-4B5D-451D-903C-EB1FBCF3D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2D496A-EDE3-486E-8E9C-BFCFB9B5C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14A35-EB18-4010-A72F-DECAAEAA48D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70822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8FD487-F23B-4B2E-9E06-904163E25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E17D3-6616-49CA-8FD1-4EE2B5834739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7A28EFA-6F28-4EB7-B1CF-2E09C7F2D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F81E37D-11B5-4FB4-BA8E-EE72670F5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009DC-4231-4490-9444-AAECDC33DD0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0804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39AD99C-4993-44F6-8DA6-5DF7A974D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A68AD-905F-4002-BAA0-921D8AC61CD9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44CE0C-8E94-4859-8EB7-CA3E29B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481C5DA-96CF-4E2D-AA96-DFA2B9F36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14E1A-40B4-40DD-9DCF-CDFA73465AC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48460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D0CABB3-E659-4582-B2FA-00474B0F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4790B-5CBF-4B0E-8740-6F04A203FA77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1AA120B-7858-4CD8-BACA-CE5AE52FA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C1C05F-6FA4-4809-9225-95C039CBF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DEB65-ED65-45FF-8DE0-EA418D35051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0858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7D9E978-3D76-4908-90F5-33DC9AA1E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EE67C-3CB2-41EF-832B-DB8AF6F51153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86992E3-7D50-48EF-8D1B-77514E029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C2F2FC-7E58-4716-9FDE-1F57FCE64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BC50-210D-4B43-9AA0-6B84CF3E41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09429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005A77-99B3-4B50-9BA7-BFBD5A5F2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AEDEB-06EC-4435-A788-2455B73F106E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9A9A8D0-B90F-4EBA-AF4D-C7924C4EC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8DF1F5B-A9AF-4C2B-9EF8-D8D9FFE85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A61E2-78D7-43BC-A4D1-D3F0A834753A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657410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27212-B143-4583-A38C-460C2C80B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672FC-DC39-44BF-89A6-3AAE2766D65D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775E0-5CCA-4BC9-A636-3F5CF04D7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737DF-259E-45EF-BB23-3AF008E87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3A26E-01EB-4FE2-A6F1-E57B6CE8E17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3534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D66AC-5179-4973-AACC-DE5058F84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70C23-8E4F-48CD-8534-D5943D7E067C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D79EA-96B6-40C5-B426-5E4FF9BE1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86E84-DF65-46F1-89B7-D22891D3B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B7D46-EB5A-4974-830E-A3FB676961A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5890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Placeholder 1">
            <a:extLst>
              <a:ext uri="{FF2B5EF4-FFF2-40B4-BE49-F238E27FC236}">
                <a16:creationId xmlns:a16="http://schemas.microsoft.com/office/drawing/2014/main" id="{4E358406-71DB-4056-8B7A-00F440A8203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45059" name="Text Placeholder 2">
            <a:extLst>
              <a:ext uri="{FF2B5EF4-FFF2-40B4-BE49-F238E27FC236}">
                <a16:creationId xmlns:a16="http://schemas.microsoft.com/office/drawing/2014/main" id="{E1AF9B3A-9D19-4594-9943-0FC3EE1A11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A8655-3A21-40CA-B483-5DB126B52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5DF78D0-693F-49D3-BAE6-9414620426A5}" type="datetimeFigureOut">
              <a:rPr lang="en-US"/>
              <a:pPr>
                <a:defRPr/>
              </a:pPr>
              <a:t>9/18/2019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B6FFD-08D6-4405-AFD7-0A30D1020A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141E44-54D6-445A-9827-FD0A44914D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E8565CD-26F3-4D6D-87F1-C797E3D93A20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6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2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Input and</a:t>
            </a:r>
            <a:br>
              <a:rPr lang="en-US" altLang="en-US" sz="4400" b="1" dirty="0"/>
            </a:br>
            <a:r>
              <a:rPr lang="en-US" altLang="en-US" sz="4400" b="1" dirty="0"/>
              <a:t>Production Functions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6)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9A39BCA8-D70D-46A2-8EB2-97E2167A1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204CEE-ED11-413D-A54C-79EC634246D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3361" name="Rectangle 17">
            <a:extLst>
              <a:ext uri="{FF2B5EF4-FFF2-40B4-BE49-F238E27FC236}">
                <a16:creationId xmlns:a16="http://schemas.microsoft.com/office/drawing/2014/main" id="{99AA7406-B576-4E1A-BDC3-0CB2265E1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" y="1274761"/>
            <a:ext cx="79629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800" dirty="0">
                <a:latin typeface="Calibri" pitchFamily="34" charset="0"/>
              </a:rPr>
              <a:t>Productive resources, such as labor and capital equipment, that firms use to manufacture goods and services are called </a:t>
            </a: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inputs or factors of production.</a:t>
            </a:r>
          </a:p>
          <a:p>
            <a:pPr algn="just">
              <a:defRPr/>
            </a:pPr>
            <a:endParaRPr lang="en-US" sz="2800" dirty="0"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latin typeface="Calibri" pitchFamily="34" charset="0"/>
              </a:rPr>
              <a:t>The amount of goods and services produces by the firm is the firm’s </a:t>
            </a: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output.</a:t>
            </a:r>
          </a:p>
          <a:p>
            <a:pPr algn="just">
              <a:defRPr/>
            </a:pPr>
            <a:endParaRPr lang="en-US" sz="2800" u="sng" dirty="0">
              <a:solidFill>
                <a:srgbClr val="000066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Production </a:t>
            </a:r>
            <a:r>
              <a:rPr lang="en-US" sz="2800" dirty="0">
                <a:latin typeface="Calibri" pitchFamily="34" charset="0"/>
              </a:rPr>
              <a:t>transforms a set of inputs into a set of outputs</a:t>
            </a:r>
          </a:p>
          <a:p>
            <a:pPr algn="just">
              <a:defRPr/>
            </a:pPr>
            <a:endParaRPr lang="en-US" sz="2800" dirty="0">
              <a:solidFill>
                <a:srgbClr val="000066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Technology</a:t>
            </a:r>
            <a:r>
              <a:rPr lang="en-US" sz="2800" dirty="0">
                <a:latin typeface="Calibri" pitchFamily="34" charset="0"/>
              </a:rPr>
              <a:t> determines the quantity of output that is feasible to attain for a given set of inputs.  </a:t>
            </a:r>
          </a:p>
        </p:txBody>
      </p:sp>
      <p:sp>
        <p:nvSpPr>
          <p:cNvPr id="313362" name="AutoShape 18">
            <a:extLst>
              <a:ext uri="{FF2B5EF4-FFF2-40B4-BE49-F238E27FC236}">
                <a16:creationId xmlns:a16="http://schemas.microsoft.com/office/drawing/2014/main" id="{056DE092-974E-4222-A79A-3E56928CD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Definitions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Slide Number Placeholder 3">
            <a:extLst>
              <a:ext uri="{FF2B5EF4-FFF2-40B4-BE49-F238E27FC236}">
                <a16:creationId xmlns:a16="http://schemas.microsoft.com/office/drawing/2014/main" id="{4541016D-2A82-496B-81C1-084650C6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9431A30-EFF8-4DD3-9AEC-6A279D25142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4382" name="AutoShape 14">
            <a:extLst>
              <a:ext uri="{FF2B5EF4-FFF2-40B4-BE49-F238E27FC236}">
                <a16:creationId xmlns:a16="http://schemas.microsoft.com/office/drawing/2014/main" id="{A4C8987D-BA83-46A3-B361-4BB1BBA37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Definitions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109" name="Rectangle 15">
            <a:extLst>
              <a:ext uri="{FF2B5EF4-FFF2-40B4-BE49-F238E27FC236}">
                <a16:creationId xmlns:a16="http://schemas.microsoft.com/office/drawing/2014/main" id="{BF464C86-F3D8-4D33-93CF-7EC29A8B3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295400"/>
            <a:ext cx="79248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The 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production function</a:t>
            </a:r>
            <a:r>
              <a:rPr lang="en-US" altLang="th-TH" sz="2600" dirty="0">
                <a:latin typeface="Calibri" panose="020F0502020204030204" pitchFamily="34" charset="0"/>
              </a:rPr>
              <a:t> tells us the </a:t>
            </a:r>
            <a:r>
              <a:rPr lang="en-US" altLang="th-TH" sz="2600" i="1" dirty="0">
                <a:solidFill>
                  <a:srgbClr val="000000"/>
                </a:solidFill>
                <a:latin typeface="Calibri" panose="020F0502020204030204" pitchFamily="34" charset="0"/>
              </a:rPr>
              <a:t>maximum </a:t>
            </a:r>
            <a:r>
              <a:rPr lang="en-US" altLang="th-TH" sz="2600" dirty="0">
                <a:latin typeface="Calibri" panose="020F0502020204030204" pitchFamily="34" charset="0"/>
              </a:rPr>
              <a:t>possible output that can be attained by the firm for any given quantity of inputs.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The 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production set</a:t>
            </a:r>
            <a:r>
              <a:rPr lang="en-US" altLang="th-TH" sz="2600" dirty="0">
                <a:latin typeface="Calibri" panose="020F0502020204030204" pitchFamily="34" charset="0"/>
              </a:rPr>
              <a:t> is a set of technically feasible combinations of inputs and outputs.</a:t>
            </a:r>
          </a:p>
        </p:txBody>
      </p:sp>
      <p:sp>
        <p:nvSpPr>
          <p:cNvPr id="4111" name="Content Placeholder 2">
            <a:extLst>
              <a:ext uri="{FF2B5EF4-FFF2-40B4-BE49-F238E27FC236}">
                <a16:creationId xmlns:a16="http://schemas.microsoft.com/office/drawing/2014/main" id="{A7D44B65-A7DE-4D39-AB0E-A3641AB8E9ED}"/>
              </a:ext>
            </a:extLst>
          </p:cNvPr>
          <p:cNvSpPr txBox="1">
            <a:spLocks/>
          </p:cNvSpPr>
          <p:nvPr/>
        </p:nvSpPr>
        <p:spPr bwMode="auto">
          <a:xfrm>
            <a:off x="1295400" y="2882900"/>
            <a:ext cx="4826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th-TH" sz="2800" dirty="0">
                <a:latin typeface="Calibri" panose="020F0502020204030204" pitchFamily="34" charset="0"/>
              </a:rPr>
              <a:t>Production Function: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Q = output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K = Capital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L = Labor  </a:t>
            </a:r>
          </a:p>
        </p:txBody>
      </p:sp>
      <p:graphicFrame>
        <p:nvGraphicFramePr>
          <p:cNvPr id="4100" name="Object 17">
            <a:extLst>
              <a:ext uri="{FF2B5EF4-FFF2-40B4-BE49-F238E27FC236}">
                <a16:creationId xmlns:a16="http://schemas.microsoft.com/office/drawing/2014/main" id="{21BBCB0C-D764-493E-9313-5C9BEC8380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131458"/>
              </p:ext>
            </p:extLst>
          </p:nvPr>
        </p:nvGraphicFramePr>
        <p:xfrm>
          <a:off x="4572000" y="2882900"/>
          <a:ext cx="27003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3" imgW="799920" imgH="203040" progId="Equation.3">
                  <p:embed/>
                </p:oleObj>
              </mc:Choice>
              <mc:Fallback>
                <p:oleObj name="Equation" r:id="rId3" imgW="799920" imgH="203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882900"/>
                        <a:ext cx="270033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C379DA71-D502-4569-9F11-BF5F5D90A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E43465E-913C-4EC0-B552-89CC1BCD6AE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125" name="Line 3">
            <a:extLst>
              <a:ext uri="{FF2B5EF4-FFF2-40B4-BE49-F238E27FC236}">
                <a16:creationId xmlns:a16="http://schemas.microsoft.com/office/drawing/2014/main" id="{8B442C92-D11D-4298-85C0-2D756BBFCB80}"/>
              </a:ext>
            </a:extLst>
          </p:cNvPr>
          <p:cNvSpPr>
            <a:spLocks noChangeShapeType="1"/>
          </p:cNvSpPr>
          <p:nvPr/>
        </p:nvSpPr>
        <p:spPr bwMode="auto">
          <a:xfrm>
            <a:off x="984250" y="5999163"/>
            <a:ext cx="6400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5126" name="Line 4">
            <a:extLst>
              <a:ext uri="{FF2B5EF4-FFF2-40B4-BE49-F238E27FC236}">
                <a16:creationId xmlns:a16="http://schemas.microsoft.com/office/drawing/2014/main" id="{C00EA867-9FE9-48F8-82AC-83BC0A27A9B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84250" y="1376363"/>
            <a:ext cx="17463" cy="4622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6421" name="Arc 5">
            <a:extLst>
              <a:ext uri="{FF2B5EF4-FFF2-40B4-BE49-F238E27FC236}">
                <a16:creationId xmlns:a16="http://schemas.microsoft.com/office/drawing/2014/main" id="{1C4CAB97-03F9-4459-88E6-E31C20DA9CFF}"/>
              </a:ext>
            </a:extLst>
          </p:cNvPr>
          <p:cNvSpPr>
            <a:spLocks/>
          </p:cNvSpPr>
          <p:nvPr/>
        </p:nvSpPr>
        <p:spPr bwMode="auto">
          <a:xfrm>
            <a:off x="985838" y="2997200"/>
            <a:ext cx="5824537" cy="3632200"/>
          </a:xfrm>
          <a:custGeom>
            <a:avLst/>
            <a:gdLst>
              <a:gd name="T0" fmla="*/ 0 w 21287"/>
              <a:gd name="T1" fmla="*/ 2147483647 h 21337"/>
              <a:gd name="T2" fmla="*/ 2147483647 w 21287"/>
              <a:gd name="T3" fmla="*/ 0 h 21337"/>
              <a:gd name="T4" fmla="*/ 2147483647 w 21287"/>
              <a:gd name="T5" fmla="*/ 2147483647 h 21337"/>
              <a:gd name="T6" fmla="*/ 0 60000 65536"/>
              <a:gd name="T7" fmla="*/ 0 60000 65536"/>
              <a:gd name="T8" fmla="*/ 0 60000 65536"/>
              <a:gd name="T9" fmla="*/ 0 w 21287"/>
              <a:gd name="T10" fmla="*/ 0 h 21337"/>
              <a:gd name="T11" fmla="*/ 21287 w 21287"/>
              <a:gd name="T12" fmla="*/ 21337 h 213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87" h="21337" fill="none" extrusionOk="0">
                <a:moveTo>
                  <a:pt x="0" y="17671"/>
                </a:moveTo>
                <a:cubicBezTo>
                  <a:pt x="1571" y="8546"/>
                  <a:pt x="8783" y="1438"/>
                  <a:pt x="17929" y="-1"/>
                </a:cubicBezTo>
              </a:path>
              <a:path w="21287" h="21337" stroke="0" extrusionOk="0">
                <a:moveTo>
                  <a:pt x="0" y="17671"/>
                </a:moveTo>
                <a:cubicBezTo>
                  <a:pt x="1571" y="8546"/>
                  <a:pt x="8783" y="1438"/>
                  <a:pt x="17929" y="-1"/>
                </a:cubicBezTo>
                <a:lnTo>
                  <a:pt x="21287" y="21337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6422" name="Text Box 6">
            <a:extLst>
              <a:ext uri="{FF2B5EF4-FFF2-40B4-BE49-F238E27FC236}">
                <a16:creationId xmlns:a16="http://schemas.microsoft.com/office/drawing/2014/main" id="{F099C84D-419A-413A-8202-4D48DB46A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7575" y="2687638"/>
            <a:ext cx="1254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= f(L)</a:t>
            </a:r>
          </a:p>
        </p:txBody>
      </p:sp>
      <p:sp>
        <p:nvSpPr>
          <p:cNvPr id="5129" name="Text Box 7">
            <a:extLst>
              <a:ext uri="{FF2B5EF4-FFF2-40B4-BE49-F238E27FC236}">
                <a16:creationId xmlns:a16="http://schemas.microsoft.com/office/drawing/2014/main" id="{D20CD3F9-39D8-480F-BC79-35106B237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9175" y="5888038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5130" name="Text Box 8">
            <a:extLst>
              <a:ext uri="{FF2B5EF4-FFF2-40B4-BE49-F238E27FC236}">
                <a16:creationId xmlns:a16="http://schemas.microsoft.com/office/drawing/2014/main" id="{D23F415A-800A-4FD8-90A6-2C69FE5998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438" y="1563688"/>
            <a:ext cx="496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</a:t>
            </a:r>
          </a:p>
        </p:txBody>
      </p:sp>
      <p:sp>
        <p:nvSpPr>
          <p:cNvPr id="316425" name="Line 9">
            <a:extLst>
              <a:ext uri="{FF2B5EF4-FFF2-40B4-BE49-F238E27FC236}">
                <a16:creationId xmlns:a16="http://schemas.microsoft.com/office/drawing/2014/main" id="{1F1284AF-B86A-4493-AF50-1AB57A7B4B0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55850" y="4170363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6426" name="Line 10">
            <a:extLst>
              <a:ext uri="{FF2B5EF4-FFF2-40B4-BE49-F238E27FC236}">
                <a16:creationId xmlns:a16="http://schemas.microsoft.com/office/drawing/2014/main" id="{AA166EDD-EF3B-4C0B-A037-62E41B5FD9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4250" y="4170363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6427" name="Line 11">
            <a:extLst>
              <a:ext uri="{FF2B5EF4-FFF2-40B4-BE49-F238E27FC236}">
                <a16:creationId xmlns:a16="http://schemas.microsoft.com/office/drawing/2014/main" id="{EB11274E-C9C4-4B3C-95AA-BF1A0C3E24A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32250" y="3408363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6428" name="Line 12">
            <a:extLst>
              <a:ext uri="{FF2B5EF4-FFF2-40B4-BE49-F238E27FC236}">
                <a16:creationId xmlns:a16="http://schemas.microsoft.com/office/drawing/2014/main" id="{0C764211-65C1-4E50-877D-4CCA1977DF3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4250" y="3408363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5135" name="Text Box 13">
            <a:extLst>
              <a:ext uri="{FF2B5EF4-FFF2-40B4-BE49-F238E27FC236}">
                <a16:creationId xmlns:a16="http://schemas.microsoft.com/office/drawing/2014/main" id="{BADF76DC-9A39-4632-A4A3-CFE6BD878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7250" y="4703763"/>
            <a:ext cx="396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>
                <a:latin typeface="Calibri" panose="020F0502020204030204" pitchFamily="34" charset="0"/>
              </a:rPr>
              <a:t>•</a:t>
            </a:r>
          </a:p>
        </p:txBody>
      </p:sp>
      <p:sp>
        <p:nvSpPr>
          <p:cNvPr id="5136" name="Text Box 14">
            <a:extLst>
              <a:ext uri="{FF2B5EF4-FFF2-40B4-BE49-F238E27FC236}">
                <a16:creationId xmlns:a16="http://schemas.microsoft.com/office/drawing/2014/main" id="{DD53BA3D-8447-45C5-B04E-835A0B2B4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0318" y="3752851"/>
            <a:ext cx="396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>
                <a:latin typeface="Calibri" panose="020F0502020204030204" pitchFamily="34" charset="0"/>
              </a:rPr>
              <a:t>•</a:t>
            </a:r>
          </a:p>
        </p:txBody>
      </p:sp>
      <p:sp>
        <p:nvSpPr>
          <p:cNvPr id="5137" name="Text Box 15">
            <a:extLst>
              <a:ext uri="{FF2B5EF4-FFF2-40B4-BE49-F238E27FC236}">
                <a16:creationId xmlns:a16="http://schemas.microsoft.com/office/drawing/2014/main" id="{B242D397-6E9B-4D06-85F1-98B5D8219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7250" y="3789363"/>
            <a:ext cx="396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>
                <a:latin typeface="Calibri" panose="020F0502020204030204" pitchFamily="34" charset="0"/>
              </a:rPr>
              <a:t>•</a:t>
            </a:r>
          </a:p>
        </p:txBody>
      </p:sp>
      <p:sp>
        <p:nvSpPr>
          <p:cNvPr id="5138" name="Text Box 16">
            <a:extLst>
              <a:ext uri="{FF2B5EF4-FFF2-40B4-BE49-F238E27FC236}">
                <a16:creationId xmlns:a16="http://schemas.microsoft.com/office/drawing/2014/main" id="{5065EA8C-24E3-479E-9CCF-3488CFF441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2951163"/>
            <a:ext cx="396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>
                <a:latin typeface="Calibri" panose="020F0502020204030204" pitchFamily="34" charset="0"/>
              </a:rPr>
              <a:t>•</a:t>
            </a:r>
          </a:p>
        </p:txBody>
      </p:sp>
      <p:sp>
        <p:nvSpPr>
          <p:cNvPr id="5139" name="Text Box 17">
            <a:extLst>
              <a:ext uri="{FF2B5EF4-FFF2-40B4-BE49-F238E27FC236}">
                <a16:creationId xmlns:a16="http://schemas.microsoft.com/office/drawing/2014/main" id="{AD962F50-F3A3-41CF-AA6D-44A7DAFA6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7250" y="3713163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5140" name="Text Box 18">
            <a:extLst>
              <a:ext uri="{FF2B5EF4-FFF2-40B4-BE49-F238E27FC236}">
                <a16:creationId xmlns:a16="http://schemas.microsoft.com/office/drawing/2014/main" id="{77B91753-124E-4D24-91E4-B28151625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9850" y="2874963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D</a:t>
            </a:r>
          </a:p>
        </p:txBody>
      </p:sp>
      <p:sp>
        <p:nvSpPr>
          <p:cNvPr id="5141" name="Text Box 19">
            <a:extLst>
              <a:ext uri="{FF2B5EF4-FFF2-40B4-BE49-F238E27FC236}">
                <a16:creationId xmlns:a16="http://schemas.microsoft.com/office/drawing/2014/main" id="{AFEEAFF3-632A-463A-82BC-1BC74D885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4118" y="4887119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5142" name="Text Box 20">
            <a:extLst>
              <a:ext uri="{FF2B5EF4-FFF2-40B4-BE49-F238E27FC236}">
                <a16:creationId xmlns:a16="http://schemas.microsoft.com/office/drawing/2014/main" id="{E25E6D3D-3599-4880-92CB-A25AB685B2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987" y="3972719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16437" name="Text Box 21">
            <a:extLst>
              <a:ext uri="{FF2B5EF4-FFF2-40B4-BE49-F238E27FC236}">
                <a16:creationId xmlns:a16="http://schemas.microsoft.com/office/drawing/2014/main" id="{D1CC5B07-B19B-4031-AE50-1546B1786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2175" y="4668838"/>
            <a:ext cx="2122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Production Set</a:t>
            </a:r>
          </a:p>
        </p:txBody>
      </p:sp>
      <p:sp>
        <p:nvSpPr>
          <p:cNvPr id="316438" name="Text Box 22">
            <a:extLst>
              <a:ext uri="{FF2B5EF4-FFF2-40B4-BE49-F238E27FC236}">
                <a16:creationId xmlns:a16="http://schemas.microsoft.com/office/drawing/2014/main" id="{0FDFD611-D809-4D47-A8CB-F9FB9E5B1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7650" y="2341563"/>
            <a:ext cx="2884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Production Function</a:t>
            </a:r>
          </a:p>
        </p:txBody>
      </p:sp>
      <p:sp>
        <p:nvSpPr>
          <p:cNvPr id="316448" name="AutoShape 32">
            <a:extLst>
              <a:ext uri="{FF2B5EF4-FFF2-40B4-BE49-F238E27FC236}">
                <a16:creationId xmlns:a16="http://schemas.microsoft.com/office/drawing/2014/main" id="{97A0415C-5027-4AB0-B71A-387120295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Production Function &amp; Technical Efficiency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5610BB-13BC-4231-A0D4-A093BBA24C17}"/>
              </a:ext>
            </a:extLst>
          </p:cNvPr>
          <p:cNvSpPr txBox="1"/>
          <p:nvPr/>
        </p:nvSpPr>
        <p:spPr>
          <a:xfrm>
            <a:off x="2447924" y="1312129"/>
            <a:ext cx="4508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 &amp; B are </a:t>
            </a:r>
            <a:r>
              <a:rPr lang="en-US" sz="2400" u="sng" dirty="0"/>
              <a:t>technically efficient</a:t>
            </a:r>
          </a:p>
          <a:p>
            <a:pPr algn="ctr"/>
            <a:r>
              <a:rPr lang="en-US" sz="2400" dirty="0"/>
              <a:t>C &amp; D are </a:t>
            </a:r>
            <a:r>
              <a:rPr lang="en-US" sz="2400" u="sng" dirty="0"/>
              <a:t>technically inefficient</a:t>
            </a:r>
            <a:endParaRPr lang="th-TH" sz="24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2" grpId="0" autoUpdateAnimBg="0"/>
      <p:bldP spid="316437" grpId="0" autoUpdateAnimBg="0"/>
      <p:bldP spid="31643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Slide Number Placeholder 3">
            <a:extLst>
              <a:ext uri="{FF2B5EF4-FFF2-40B4-BE49-F238E27FC236}">
                <a16:creationId xmlns:a16="http://schemas.microsoft.com/office/drawing/2014/main" id="{82053D3C-FB2D-4FEE-8CD1-642449875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7549871-D5E6-4794-B748-7FC9F3D6019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7455" name="AutoShape 15">
            <a:extLst>
              <a:ext uri="{FF2B5EF4-FFF2-40B4-BE49-F238E27FC236}">
                <a16:creationId xmlns:a16="http://schemas.microsoft.com/office/drawing/2014/main" id="{94A1C63D-DC32-4841-8579-B651BA66D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Production Function &amp; Technical Efficiency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58" name="Content Placeholder 2">
            <a:extLst>
              <a:ext uri="{FF2B5EF4-FFF2-40B4-BE49-F238E27FC236}">
                <a16:creationId xmlns:a16="http://schemas.microsoft.com/office/drawing/2014/main" id="{F25923A8-7A65-45D4-935C-177A355D1E6F}"/>
              </a:ext>
            </a:extLst>
          </p:cNvPr>
          <p:cNvSpPr txBox="1">
            <a:spLocks/>
          </p:cNvSpPr>
          <p:nvPr/>
        </p:nvSpPr>
        <p:spPr bwMode="auto">
          <a:xfrm>
            <a:off x="609599" y="1555750"/>
            <a:ext cx="7924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3200" dirty="0">
                <a:latin typeface="Calibri" panose="020F0502020204030204" pitchFamily="34" charset="0"/>
              </a:rPr>
              <a:t>Technically efficient:  Sets of points where the firm maximizes output from the given input (labor)</a:t>
            </a:r>
          </a:p>
          <a:p>
            <a:pPr marL="0" indent="0" algn="just" eaLnBrk="1" hangingPunct="1">
              <a:spcBef>
                <a:spcPct val="20000"/>
              </a:spcBef>
            </a:pPr>
            <a:endParaRPr lang="en-US" altLang="th-TH" sz="3200" dirty="0">
              <a:latin typeface="Calibri" panose="020F0502020204030204" pitchFamily="34" charset="0"/>
            </a:endParaRPr>
          </a:p>
          <a:p>
            <a:pPr algn="just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3200" dirty="0">
                <a:latin typeface="Calibri" panose="020F0502020204030204" pitchFamily="34" charset="0"/>
              </a:rPr>
              <a:t>Technically inefficient:  Sets of points where the firm is getting less output than it could from the given input (labor)</a:t>
            </a:r>
          </a:p>
        </p:txBody>
      </p:sp>
      <p:graphicFrame>
        <p:nvGraphicFramePr>
          <p:cNvPr id="6148" name="Object 16">
            <a:extLst>
              <a:ext uri="{FF2B5EF4-FFF2-40B4-BE49-F238E27FC236}">
                <a16:creationId xmlns:a16="http://schemas.microsoft.com/office/drawing/2014/main" id="{62295668-7CFB-4E86-9EC5-2E1BDABC7B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1477898"/>
              </p:ext>
            </p:extLst>
          </p:nvPr>
        </p:nvGraphicFramePr>
        <p:xfrm>
          <a:off x="3467100" y="3148012"/>
          <a:ext cx="220980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Equation" r:id="rId3" imgW="799920" imgH="203040" progId="Equation.3">
                  <p:embed/>
                </p:oleObj>
              </mc:Choice>
              <mc:Fallback>
                <p:oleObj name="Equation" r:id="rId3" imgW="799920" imgH="2030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7100" y="3148012"/>
                        <a:ext cx="2209800" cy="561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17">
            <a:extLst>
              <a:ext uri="{FF2B5EF4-FFF2-40B4-BE49-F238E27FC236}">
                <a16:creationId xmlns:a16="http://schemas.microsoft.com/office/drawing/2014/main" id="{4169A12B-8BCC-4F40-93DA-E10AAC3AB3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5545247"/>
              </p:ext>
            </p:extLst>
          </p:nvPr>
        </p:nvGraphicFramePr>
        <p:xfrm>
          <a:off x="3500436" y="5302249"/>
          <a:ext cx="214312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" name="Equation" r:id="rId5" imgW="787320" imgH="203040" progId="Equation.3">
                  <p:embed/>
                </p:oleObj>
              </mc:Choice>
              <mc:Fallback>
                <p:oleObj name="Equation" r:id="rId5" imgW="787320" imgH="203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6" y="5302249"/>
                        <a:ext cx="2143125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0D98A734-7AAE-4C2F-9CD0-44811A812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1A6C8DC-1DD1-4A85-9108-72BD86B0A35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7455" name="AutoShape 15">
            <a:extLst>
              <a:ext uri="{FF2B5EF4-FFF2-40B4-BE49-F238E27FC236}">
                <a16:creationId xmlns:a16="http://schemas.microsoft.com/office/drawing/2014/main" id="{AE55FB5E-70F6-4E1B-990B-D9A99E2E3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Production Function &amp; Technical Efficiency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7180" name="Picture 13">
            <a:extLst>
              <a:ext uri="{FF2B5EF4-FFF2-40B4-BE49-F238E27FC236}">
                <a16:creationId xmlns:a16="http://schemas.microsoft.com/office/drawing/2014/main" id="{8B821445-E5C3-4B3D-ABC4-9E7DDDBB9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828800"/>
            <a:ext cx="46482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Slide Number Placeholder 3">
            <a:extLst>
              <a:ext uri="{FF2B5EF4-FFF2-40B4-BE49-F238E27FC236}">
                <a16:creationId xmlns:a16="http://schemas.microsoft.com/office/drawing/2014/main" id="{77A5A1ED-3CAD-466A-927E-F19E414F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74E157-1952-4CCD-A8E1-59405A4AC3B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9503" name="AutoShape 15">
            <a:extLst>
              <a:ext uri="{FF2B5EF4-FFF2-40B4-BE49-F238E27FC236}">
                <a16:creationId xmlns:a16="http://schemas.microsoft.com/office/drawing/2014/main" id="{4970BA7E-5C41-403E-8B74-28F15939C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Labor Requirements Function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8207" name="Content Placeholder 2">
            <a:extLst>
              <a:ext uri="{FF2B5EF4-FFF2-40B4-BE49-F238E27FC236}">
                <a16:creationId xmlns:a16="http://schemas.microsoft.com/office/drawing/2014/main" id="{997473FB-81DF-4854-9B69-D85CF3427C48}"/>
              </a:ext>
            </a:extLst>
          </p:cNvPr>
          <p:cNvSpPr txBox="1">
            <a:spLocks/>
          </p:cNvSpPr>
          <p:nvPr/>
        </p:nvSpPr>
        <p:spPr bwMode="auto">
          <a:xfrm>
            <a:off x="457200" y="1600200"/>
            <a:ext cx="7924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3200" dirty="0">
                <a:solidFill>
                  <a:srgbClr val="002060"/>
                </a:solidFill>
                <a:latin typeface="Calibri" panose="020F0502020204030204" pitchFamily="34" charset="0"/>
              </a:rPr>
              <a:t>Labor requirements function </a:t>
            </a:r>
            <a:r>
              <a:rPr lang="en-US" altLang="th-TH" sz="3200" dirty="0">
                <a:latin typeface="Calibri" panose="020F0502020204030204" pitchFamily="34" charset="0"/>
              </a:rPr>
              <a:t>tells us the minimum amount of labor required to produce a given amount of output.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320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th-TH" sz="3200" dirty="0">
                <a:latin typeface="Calibri" panose="020F0502020204030204" pitchFamily="34" charset="0"/>
              </a:rPr>
              <a:t>Example:			for production function</a:t>
            </a:r>
          </a:p>
        </p:txBody>
      </p:sp>
      <p:graphicFrame>
        <p:nvGraphicFramePr>
          <p:cNvPr id="8197" name="Object 17">
            <a:extLst>
              <a:ext uri="{FF2B5EF4-FFF2-40B4-BE49-F238E27FC236}">
                <a16:creationId xmlns:a16="http://schemas.microsoft.com/office/drawing/2014/main" id="{73324A15-BA69-4666-A04D-77EC51EC931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9060490"/>
              </p:ext>
            </p:extLst>
          </p:nvPr>
        </p:nvGraphicFramePr>
        <p:xfrm>
          <a:off x="990600" y="4521200"/>
          <a:ext cx="18288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Equation" r:id="rId3" imgW="457200" imgH="228600" progId="Equation.3">
                  <p:embed/>
                </p:oleObj>
              </mc:Choice>
              <mc:Fallback>
                <p:oleObj name="Equation" r:id="rId3" imgW="457200" imgH="2286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4521200"/>
                        <a:ext cx="1828800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Object 18">
            <a:extLst>
              <a:ext uri="{FF2B5EF4-FFF2-40B4-BE49-F238E27FC236}">
                <a16:creationId xmlns:a16="http://schemas.microsoft.com/office/drawing/2014/main" id="{16F4AB0C-9C7A-4783-B8C1-D1332C6433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9072620"/>
              </p:ext>
            </p:extLst>
          </p:nvPr>
        </p:nvGraphicFramePr>
        <p:xfrm>
          <a:off x="5511800" y="4470400"/>
          <a:ext cx="20828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8" name="Equation" r:id="rId5" imgW="520560" imgH="241200" progId="Equation.3">
                  <p:embed/>
                </p:oleObj>
              </mc:Choice>
              <mc:Fallback>
                <p:oleObj name="Equation" r:id="rId5" imgW="520560" imgH="2412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1800" y="4470400"/>
                        <a:ext cx="208280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id="{E9918B35-5976-4224-AE4D-8AAA511B1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668313-08FB-4DE4-99B0-DCDD5A94243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9218" name="Object 2">
            <a:extLst>
              <a:ext uri="{FF2B5EF4-FFF2-40B4-BE49-F238E27FC236}">
                <a16:creationId xmlns:a16="http://schemas.microsoft.com/office/drawing/2014/main" id="{309417F5-0216-4151-87D2-C45D0A7D91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290418"/>
              </p:ext>
            </p:extLst>
          </p:nvPr>
        </p:nvGraphicFramePr>
        <p:xfrm>
          <a:off x="1295400" y="1257300"/>
          <a:ext cx="6553200" cy="509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Document" r:id="rId3" imgW="5630040" imgH="5637240" progId="Word.Document.8">
                  <p:embed/>
                </p:oleObj>
              </mc:Choice>
              <mc:Fallback>
                <p:oleObj name="Document" r:id="rId3" imgW="5630040" imgH="56372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552" r="9332"/>
                      <a:stretch>
                        <a:fillRect/>
                      </a:stretch>
                    </p:blipFill>
                    <p:spPr bwMode="auto">
                      <a:xfrm>
                        <a:off x="1295400" y="1257300"/>
                        <a:ext cx="6553200" cy="5099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1547" name="AutoShape 11">
            <a:extLst>
              <a:ext uri="{FF2B5EF4-FFF2-40B4-BE49-F238E27FC236}">
                <a16:creationId xmlns:a16="http://schemas.microsoft.com/office/drawing/2014/main" id="{64536F51-8795-45B8-9E5C-B3A53F574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Production &amp; Utility Functions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Slide Number Placeholder 3">
            <a:extLst>
              <a:ext uri="{FF2B5EF4-FFF2-40B4-BE49-F238E27FC236}">
                <a16:creationId xmlns:a16="http://schemas.microsoft.com/office/drawing/2014/main" id="{690D54B6-C2F5-4A39-A7E2-138CFF68C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912449-91BB-4733-93F0-1384C0FA568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242" name="Object 2">
            <a:extLst>
              <a:ext uri="{FF2B5EF4-FFF2-40B4-BE49-F238E27FC236}">
                <a16:creationId xmlns:a16="http://schemas.microsoft.com/office/drawing/2014/main" id="{42710796-CA40-4BB2-97E8-EE13D317E9E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4625058"/>
              </p:ext>
            </p:extLst>
          </p:nvPr>
        </p:nvGraphicFramePr>
        <p:xfrm>
          <a:off x="800100" y="2247106"/>
          <a:ext cx="7543800" cy="379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0" name="Document" r:id="rId3" imgW="5630040" imgH="3231000" progId="Word.Document.8">
                  <p:embed/>
                </p:oleObj>
              </mc:Choice>
              <mc:Fallback>
                <p:oleObj name="Document" r:id="rId3" imgW="5630040" imgH="32310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552" r="9416"/>
                      <a:stretch>
                        <a:fillRect/>
                      </a:stretch>
                    </p:blipFill>
                    <p:spPr bwMode="auto">
                      <a:xfrm>
                        <a:off x="800100" y="2247106"/>
                        <a:ext cx="7543800" cy="379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3">
            <a:extLst>
              <a:ext uri="{FF2B5EF4-FFF2-40B4-BE49-F238E27FC236}">
                <a16:creationId xmlns:a16="http://schemas.microsoft.com/office/drawing/2014/main" id="{7139552D-1548-4431-BF37-F2927814E7D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3478623"/>
              </p:ext>
            </p:extLst>
          </p:nvPr>
        </p:nvGraphicFramePr>
        <p:xfrm>
          <a:off x="1028700" y="1600198"/>
          <a:ext cx="70866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1" name="Document" r:id="rId5" imgW="5943600" imgH="306720" progId="Word.Document.8">
                  <p:embed/>
                </p:oleObj>
              </mc:Choice>
              <mc:Fallback>
                <p:oleObj name="Document" r:id="rId5" imgW="5943600" imgH="30672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7530" b="-11917"/>
                      <a:stretch>
                        <a:fillRect/>
                      </a:stretch>
                    </p:blipFill>
                    <p:spPr bwMode="auto">
                      <a:xfrm>
                        <a:off x="1028700" y="1600198"/>
                        <a:ext cx="70866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2573" name="AutoShape 13">
            <a:extLst>
              <a:ext uri="{FF2B5EF4-FFF2-40B4-BE49-F238E27FC236}">
                <a16:creationId xmlns:a16="http://schemas.microsoft.com/office/drawing/2014/main" id="{A9EF96E0-8AE8-4AEE-A375-2CAB83C57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Production &amp; Utility Functions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DD40C9F9-78B6-40C5-A37F-8C09180FF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A5096AE-E87D-4043-9677-F81F7E381E9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2573" name="AutoShape 13">
            <a:extLst>
              <a:ext uri="{FF2B5EF4-FFF2-40B4-BE49-F238E27FC236}">
                <a16:creationId xmlns:a16="http://schemas.microsoft.com/office/drawing/2014/main" id="{C6D3C582-8463-49B1-8BAF-B025D0AF3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 Product – Single Input (K is constant)</a:t>
            </a:r>
          </a:p>
        </p:txBody>
      </p:sp>
      <p:sp>
        <p:nvSpPr>
          <p:cNvPr id="12300" name="Content Placeholder 2">
            <a:extLst>
              <a:ext uri="{FF2B5EF4-FFF2-40B4-BE49-F238E27FC236}">
                <a16:creationId xmlns:a16="http://schemas.microsoft.com/office/drawing/2014/main" id="{7D1CF3C0-0FDA-4912-AD47-DA4034455394}"/>
              </a:ext>
            </a:extLst>
          </p:cNvPr>
          <p:cNvSpPr txBox="1">
            <a:spLocks/>
          </p:cNvSpPr>
          <p:nvPr/>
        </p:nvSpPr>
        <p:spPr bwMode="auto">
          <a:xfrm>
            <a:off x="457200" y="1219200"/>
            <a:ext cx="79248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Total Product Function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 </a:t>
            </a:r>
            <a:r>
              <a:rPr lang="en-US" altLang="th-TH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single-input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production function shows how total output depends on the level of the one input.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Increasing Marginal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increases total output at an increasing rate.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Diminishing Marginal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increases total output </a:t>
            </a:r>
            <a:r>
              <a:rPr lang="en-US" altLang="th-TH" sz="2600" b="1" u="sng" dirty="0">
                <a:latin typeface="Calibri" panose="020F0502020204030204" pitchFamily="34" charset="0"/>
                <a:cs typeface="Calibri" panose="020F0502020204030204" pitchFamily="34" charset="0"/>
              </a:rPr>
              <a:t>but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at a decreasing rate.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Diminishing Total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decreases total output.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8DD083C0-0280-4103-A25C-8D1145764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080ED24-7C6F-4C7E-9003-A4756DDB663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2573" name="AutoShape 13">
            <a:extLst>
              <a:ext uri="{FF2B5EF4-FFF2-40B4-BE49-F238E27FC236}">
                <a16:creationId xmlns:a16="http://schemas.microsoft.com/office/drawing/2014/main" id="{2E144CFF-6EA0-4998-AAD5-9D5485230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 Product – Single Input (K is constant)</a:t>
            </a:r>
          </a:p>
        </p:txBody>
      </p:sp>
      <p:pic>
        <p:nvPicPr>
          <p:cNvPr id="13324" name="Picture 13">
            <a:extLst>
              <a:ext uri="{FF2B5EF4-FFF2-40B4-BE49-F238E27FC236}">
                <a16:creationId xmlns:a16="http://schemas.microsoft.com/office/drawing/2014/main" id="{67C57295-FF8A-4FBA-A279-BA3E5FA3F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78895"/>
            <a:ext cx="7162800" cy="476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D92A966-059F-4B89-AD4B-40A0C5AB1CD4}"/>
              </a:ext>
            </a:extLst>
          </p:cNvPr>
          <p:cNvSpPr/>
          <p:nvPr/>
        </p:nvSpPr>
        <p:spPr>
          <a:xfrm>
            <a:off x="1333500" y="1286452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962A657A-B78A-4ADF-AF9F-C275C9DC4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9374C1-CBEE-45DC-ABD4-91B77234F62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41" name="Text Box 2">
            <a:extLst>
              <a:ext uri="{FF2B5EF4-FFF2-40B4-BE49-F238E27FC236}">
                <a16:creationId xmlns:a16="http://schemas.microsoft.com/office/drawing/2014/main" id="{0E2163DA-9D95-4BB0-A478-03DD0CF08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1295400"/>
            <a:ext cx="76962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product</a:t>
            </a:r>
            <a:r>
              <a:rPr lang="en-US" altLang="th-TH" sz="2600" dirty="0">
                <a:latin typeface="Calibri" panose="020F0502020204030204" pitchFamily="34" charset="0"/>
              </a:rPr>
              <a:t> of an input is the change in output that results from a small change in an input </a:t>
            </a:r>
            <a:r>
              <a:rPr lang="en-US" altLang="th-TH" sz="2600" i="1" dirty="0">
                <a:latin typeface="Calibri" panose="020F0502020204030204" pitchFamily="34" charset="0"/>
              </a:rPr>
              <a:t>holding the levels of all other inputs constant</a:t>
            </a:r>
            <a:r>
              <a:rPr lang="en-US" altLang="th-TH" sz="2600" dirty="0">
                <a:latin typeface="Calibri" panose="020F0502020204030204" pitchFamily="34" charset="0"/>
              </a:rPr>
              <a:t>.          </a:t>
            </a:r>
          </a:p>
        </p:txBody>
      </p:sp>
      <p:sp>
        <p:nvSpPr>
          <p:cNvPr id="14342" name="Text Box 5">
            <a:extLst>
              <a:ext uri="{FF2B5EF4-FFF2-40B4-BE49-F238E27FC236}">
                <a16:creationId xmlns:a16="http://schemas.microsoft.com/office/drawing/2014/main" id="{6C144B8B-AB97-4E8B-ABAC-6AC949930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0" y="2905780"/>
            <a:ext cx="5461000" cy="16927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MP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dirty="0">
                <a:latin typeface="Calibri" panose="020F0502020204030204" pitchFamily="34" charset="0"/>
              </a:rPr>
              <a:t> = 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Q/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</a:t>
            </a:r>
          </a:p>
          <a:p>
            <a:pPr lvl="1">
              <a:buFontTx/>
              <a:buChar char="•"/>
            </a:pPr>
            <a:r>
              <a:rPr lang="en-US" altLang="th-TH" sz="2600" i="1" dirty="0">
                <a:latin typeface="Calibri" panose="020F0502020204030204" pitchFamily="34" charset="0"/>
              </a:rPr>
              <a:t> (holding constant all other inputs)</a:t>
            </a:r>
          </a:p>
          <a:p>
            <a:r>
              <a:rPr lang="en-US" altLang="th-TH" sz="2600" dirty="0">
                <a:latin typeface="Calibri" panose="020F0502020204030204" pitchFamily="34" charset="0"/>
              </a:rPr>
              <a:t>MP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dirty="0">
                <a:latin typeface="Calibri" panose="020F0502020204030204" pitchFamily="34" charset="0"/>
              </a:rPr>
              <a:t> = 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Q/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</a:t>
            </a:r>
          </a:p>
          <a:p>
            <a:pPr lvl="1">
              <a:buFontTx/>
              <a:buChar char="•"/>
            </a:pPr>
            <a:r>
              <a:rPr lang="en-US" altLang="th-TH" sz="2600" i="1" dirty="0">
                <a:latin typeface="Calibri" panose="020F0502020204030204" pitchFamily="34" charset="0"/>
              </a:rPr>
              <a:t> (holding constant all other inputs)</a:t>
            </a:r>
          </a:p>
        </p:txBody>
      </p:sp>
      <p:sp>
        <p:nvSpPr>
          <p:cNvPr id="323598" name="Rectangle 14">
            <a:extLst>
              <a:ext uri="{FF2B5EF4-FFF2-40B4-BE49-F238E27FC236}">
                <a16:creationId xmlns:a16="http://schemas.microsoft.com/office/drawing/2014/main" id="{4B200557-ABAF-4C6D-968F-ECEC0F56D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4916269"/>
            <a:ext cx="30861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>
                <a:solidFill>
                  <a:srgbClr val="000066"/>
                </a:solidFill>
                <a:latin typeface="Calibri" pitchFamily="34" charset="0"/>
              </a:rPr>
              <a:t>Example: </a:t>
            </a:r>
            <a:r>
              <a:rPr lang="en-US" sz="2600" dirty="0">
                <a:latin typeface="Calibri" pitchFamily="34" charset="0"/>
              </a:rPr>
              <a:t>Q = K</a:t>
            </a:r>
            <a:r>
              <a:rPr lang="en-US" sz="2600" baseline="30000" dirty="0">
                <a:latin typeface="Calibri" pitchFamily="34" charset="0"/>
              </a:rPr>
              <a:t>1/2</a:t>
            </a:r>
            <a:r>
              <a:rPr lang="en-US" sz="2600" dirty="0">
                <a:latin typeface="Calibri" pitchFamily="34" charset="0"/>
              </a:rPr>
              <a:t>L</a:t>
            </a:r>
            <a:r>
              <a:rPr lang="en-US" sz="2600" baseline="30000" dirty="0">
                <a:latin typeface="Calibri" pitchFamily="34" charset="0"/>
              </a:rPr>
              <a:t>1/2</a:t>
            </a:r>
            <a:endParaRPr lang="en-US" sz="2600" dirty="0">
              <a:solidFill>
                <a:srgbClr val="000066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US" sz="2600" dirty="0">
                <a:latin typeface="Calibri" pitchFamily="34" charset="0"/>
              </a:rPr>
              <a:t>MP</a:t>
            </a:r>
            <a:r>
              <a:rPr lang="en-US" sz="2600" baseline="-25000" dirty="0">
                <a:latin typeface="Calibri" pitchFamily="34" charset="0"/>
              </a:rPr>
              <a:t>L</a:t>
            </a:r>
            <a:r>
              <a:rPr lang="en-US" sz="2600" dirty="0">
                <a:latin typeface="Calibri" pitchFamily="34" charset="0"/>
              </a:rPr>
              <a:t> = (1/2)L</a:t>
            </a:r>
            <a:r>
              <a:rPr lang="en-US" sz="2600" baseline="30000" dirty="0">
                <a:latin typeface="Calibri" pitchFamily="34" charset="0"/>
              </a:rPr>
              <a:t>-1/2</a:t>
            </a:r>
            <a:r>
              <a:rPr lang="en-US" sz="2600" dirty="0">
                <a:latin typeface="Calibri" pitchFamily="34" charset="0"/>
              </a:rPr>
              <a:t>K</a:t>
            </a:r>
            <a:r>
              <a:rPr lang="en-US" sz="2600" baseline="30000" dirty="0">
                <a:latin typeface="Calibri" pitchFamily="34" charset="0"/>
              </a:rPr>
              <a:t>1/2</a:t>
            </a:r>
          </a:p>
          <a:p>
            <a:pPr>
              <a:defRPr/>
            </a:pPr>
            <a:r>
              <a:rPr lang="en-US" sz="2600" dirty="0">
                <a:latin typeface="Calibri" pitchFamily="34" charset="0"/>
              </a:rPr>
              <a:t>MP</a:t>
            </a:r>
            <a:r>
              <a:rPr lang="en-US" sz="2600" baseline="-25000" dirty="0">
                <a:latin typeface="Calibri" pitchFamily="34" charset="0"/>
              </a:rPr>
              <a:t>K</a:t>
            </a:r>
            <a:r>
              <a:rPr lang="en-US" sz="2600" dirty="0">
                <a:latin typeface="Calibri" pitchFamily="34" charset="0"/>
              </a:rPr>
              <a:t> = (1/2)K</a:t>
            </a:r>
            <a:r>
              <a:rPr lang="en-US" sz="2600" baseline="30000" dirty="0">
                <a:latin typeface="Calibri" pitchFamily="34" charset="0"/>
              </a:rPr>
              <a:t>-1/2</a:t>
            </a:r>
            <a:r>
              <a:rPr lang="en-US" sz="2600" dirty="0">
                <a:latin typeface="Calibri" pitchFamily="34" charset="0"/>
              </a:rPr>
              <a:t>L</a:t>
            </a:r>
            <a:r>
              <a:rPr lang="en-US" sz="2600" baseline="30000" dirty="0">
                <a:latin typeface="Calibri" pitchFamily="34" charset="0"/>
              </a:rPr>
              <a:t>1/2</a:t>
            </a:r>
          </a:p>
        </p:txBody>
      </p:sp>
      <p:sp>
        <p:nvSpPr>
          <p:cNvPr id="323600" name="AutoShape 16">
            <a:extLst>
              <a:ext uri="{FF2B5EF4-FFF2-40B4-BE49-F238E27FC236}">
                <a16:creationId xmlns:a16="http://schemas.microsoft.com/office/drawing/2014/main" id="{7DC9216F-972D-4A0A-80BA-018C6A992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Marginal Product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99E7D18B-BC46-4B4F-A223-C52CC1035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86AB3FB-2A4A-4E9E-B983-8E332E3C01D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5373" name="Rectangle 13">
            <a:extLst>
              <a:ext uri="{FF2B5EF4-FFF2-40B4-BE49-F238E27FC236}">
                <a16:creationId xmlns:a16="http://schemas.microsoft.com/office/drawing/2014/main" id="{99E46309-0AF9-48E9-9581-D067DF353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278473"/>
            <a:ext cx="8496300" cy="502701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average product</a:t>
            </a:r>
            <a:r>
              <a:rPr lang="en-US" altLang="th-TH" sz="2600" dirty="0">
                <a:latin typeface="Calibri" panose="020F0502020204030204" pitchFamily="34" charset="0"/>
              </a:rPr>
              <a:t> of an input is equal to the total output that is to be produced divided by the quantity of the input that is used in its production:</a:t>
            </a:r>
          </a:p>
          <a:p>
            <a:pPr algn="ctr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ctr" eaLnBrk="1" hangingPunct="1"/>
            <a:r>
              <a:rPr lang="en-US" altLang="th-TH" sz="2600" b="1" dirty="0">
                <a:latin typeface="Calibri" panose="020F0502020204030204" pitchFamily="34" charset="0"/>
              </a:rPr>
              <a:t>AP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b="1" dirty="0">
                <a:latin typeface="Calibri" panose="020F0502020204030204" pitchFamily="34" charset="0"/>
              </a:rPr>
              <a:t> = Q/L		AP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b="1" dirty="0">
                <a:latin typeface="Calibri" panose="020F0502020204030204" pitchFamily="34" charset="0"/>
              </a:rPr>
              <a:t> = Q/K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</a:p>
          <a:p>
            <a:pPr algn="ctr" eaLnBrk="1" hangingPunct="1"/>
            <a:r>
              <a:rPr lang="en-US" altLang="th-TH" sz="2600" dirty="0">
                <a:latin typeface="Calibri" panose="020F0502020204030204" pitchFamily="34" charset="0"/>
              </a:rPr>
              <a:t>AP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dirty="0">
                <a:latin typeface="Calibri" panose="020F0502020204030204" pitchFamily="34" charset="0"/>
              </a:rPr>
              <a:t> = [K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]/L = 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-1/2		</a:t>
            </a:r>
            <a:r>
              <a:rPr lang="en-US" altLang="th-TH" sz="2600" dirty="0">
                <a:latin typeface="Calibri" panose="020F0502020204030204" pitchFamily="34" charset="0"/>
              </a:rPr>
              <a:t>AP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dirty="0">
                <a:latin typeface="Calibri" panose="020F0502020204030204" pitchFamily="34" charset="0"/>
              </a:rPr>
              <a:t> = [K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]/K = 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-1/2</a:t>
            </a:r>
            <a:endParaRPr lang="en-US" altLang="th-TH" sz="2600" dirty="0">
              <a:latin typeface="Calibri" panose="020F0502020204030204" pitchFamily="34" charset="0"/>
            </a:endParaRPr>
          </a:p>
          <a:p>
            <a:pPr eaLnBrk="1" hangingPunct="1"/>
            <a:endParaRPr lang="en-US" altLang="th-TH" sz="2600" i="1" baseline="30000" dirty="0">
              <a:latin typeface="Calibri" panose="020F0502020204030204" pitchFamily="34" charset="0"/>
            </a:endParaRPr>
          </a:p>
          <a:p>
            <a:pPr eaLnBrk="1" hangingPunct="1"/>
            <a:endParaRPr lang="en-US" altLang="th-TH" sz="2600" i="1" u="sng" baseline="300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law of diminishing marginal returns</a:t>
            </a:r>
            <a:r>
              <a:rPr lang="en-US" altLang="th-TH" sz="2600" b="1" dirty="0"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states that marginal products </a:t>
            </a:r>
            <a:r>
              <a:rPr lang="en-US" altLang="th-TH" sz="2600" i="1" dirty="0">
                <a:latin typeface="Calibri" panose="020F0502020204030204" pitchFamily="34" charset="0"/>
              </a:rPr>
              <a:t>(eventually)</a:t>
            </a:r>
            <a:r>
              <a:rPr lang="en-US" altLang="th-TH" sz="2600" dirty="0">
                <a:latin typeface="Calibri" panose="020F0502020204030204" pitchFamily="34" charset="0"/>
              </a:rPr>
              <a:t> decline as the quantity used of a single input increases.</a:t>
            </a:r>
            <a:endParaRPr lang="en-US" altLang="th-TH" sz="2600" baseline="30000" dirty="0">
              <a:latin typeface="Calibri" panose="020F0502020204030204" pitchFamily="34" charset="0"/>
            </a:endParaRPr>
          </a:p>
        </p:txBody>
      </p:sp>
      <p:sp>
        <p:nvSpPr>
          <p:cNvPr id="324624" name="AutoShape 16">
            <a:extLst>
              <a:ext uri="{FF2B5EF4-FFF2-40B4-BE49-F238E27FC236}">
                <a16:creationId xmlns:a16="http://schemas.microsoft.com/office/drawing/2014/main" id="{54D50351-5BE2-4025-9175-A7DD6BF60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Average Product &amp; Diminishing Returns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3BC68282-8276-4251-BFA3-052D77821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1FBEF9-19E3-4802-85B3-CFB07D550D6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5643" name="AutoShape 11">
            <a:extLst>
              <a:ext uri="{FF2B5EF4-FFF2-40B4-BE49-F238E27FC236}">
                <a16:creationId xmlns:a16="http://schemas.microsoft.com/office/drawing/2014/main" id="{033EACE9-783A-4F3E-AC7A-9CBC6E1FE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4F40275D-B7DD-4E86-9232-2CD7A93E9B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844951"/>
              </p:ext>
            </p:extLst>
          </p:nvPr>
        </p:nvGraphicFramePr>
        <p:xfrm>
          <a:off x="2324100" y="2652950"/>
          <a:ext cx="4495800" cy="2983230"/>
        </p:xfrm>
        <a:graphic>
          <a:graphicData uri="http://schemas.openxmlformats.org/drawingml/2006/table">
            <a:tbl>
              <a:tblPr/>
              <a:tblGrid>
                <a:gridCol w="1123950">
                  <a:extLst>
                    <a:ext uri="{9D8B030D-6E8A-4147-A177-3AD203B41FA5}">
                      <a16:colId xmlns:a16="http://schemas.microsoft.com/office/drawing/2014/main" val="3124402004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1938520347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288668190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3268824247"/>
                    </a:ext>
                  </a:extLst>
                </a:gridCol>
              </a:tblGrid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APL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MPL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6515404"/>
                  </a:ext>
                </a:extLst>
              </a:tr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 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418943"/>
                  </a:ext>
                </a:extLst>
              </a:tr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h-TH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5095859"/>
                  </a:ext>
                </a:extLst>
              </a:tr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kumimoji="0" lang="en-US" altLang="th-TH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h-TH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617166"/>
                  </a:ext>
                </a:extLst>
              </a:tr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801941"/>
                  </a:ext>
                </a:extLst>
              </a:tr>
              <a:tr h="482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th-TH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th-TH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097895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CEE47F1-2314-4AEA-B10D-E4178BC8D68F}"/>
              </a:ext>
            </a:extLst>
          </p:cNvPr>
          <p:cNvSpPr/>
          <p:nvPr/>
        </p:nvSpPr>
        <p:spPr>
          <a:xfrm>
            <a:off x="1333500" y="1686558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DC94490A-B6F7-470F-B902-5668123F9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4D7011-A821-4046-BEB6-60C3BF7A8EE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7413" name="Text Box 2">
            <a:extLst>
              <a:ext uri="{FF2B5EF4-FFF2-40B4-BE49-F238E27FC236}">
                <a16:creationId xmlns:a16="http://schemas.microsoft.com/office/drawing/2014/main" id="{8EA56C6F-CE67-462E-A415-5E15EEAF7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514600"/>
            <a:ext cx="94488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2">
              <a:buFont typeface="Symbol" panose="05050102010706020507" pitchFamily="18" charset="2"/>
              <a:buChar char="·"/>
            </a:pPr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26667" name="AutoShape 11">
            <a:extLst>
              <a:ext uri="{FF2B5EF4-FFF2-40B4-BE49-F238E27FC236}">
                <a16:creationId xmlns:a16="http://schemas.microsoft.com/office/drawing/2014/main" id="{CB323A47-4261-44B1-A14F-8739CE50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7421" name="Picture 14">
            <a:extLst>
              <a:ext uri="{FF2B5EF4-FFF2-40B4-BE49-F238E27FC236}">
                <a16:creationId xmlns:a16="http://schemas.microsoft.com/office/drawing/2014/main" id="{C36780F3-C137-435F-B11C-4FD947613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56" y="2108201"/>
            <a:ext cx="8934888" cy="4198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CE42502-14AE-473F-A131-44A8041F44E3}"/>
              </a:ext>
            </a:extLst>
          </p:cNvPr>
          <p:cNvSpPr/>
          <p:nvPr/>
        </p:nvSpPr>
        <p:spPr>
          <a:xfrm>
            <a:off x="1333500" y="1686558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9D760-9524-40E3-9E9A-DF1CB9B2B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2438400"/>
            <a:ext cx="7391400" cy="3656807"/>
          </a:xfrm>
        </p:spPr>
        <p:txBody>
          <a:bodyPr/>
          <a:lstStyle/>
          <a:p>
            <a:r>
              <a:rPr lang="en-US" dirty="0"/>
              <a:t>When AP is increasing in L, MPL &gt; APL.</a:t>
            </a:r>
          </a:p>
          <a:p>
            <a:endParaRPr lang="en-US" dirty="0"/>
          </a:p>
          <a:p>
            <a:r>
              <a:rPr lang="en-US" dirty="0"/>
              <a:t>When AP is decreasing in L, MPL &lt; APL.</a:t>
            </a:r>
          </a:p>
          <a:p>
            <a:endParaRPr lang="en-US" dirty="0"/>
          </a:p>
          <a:p>
            <a:r>
              <a:rPr lang="en-US" dirty="0"/>
              <a:t>When AP does not increase or decrease, MPL = APL.</a:t>
            </a:r>
            <a:endParaRPr lang="th-TH" dirty="0"/>
          </a:p>
          <a:p>
            <a:endParaRPr lang="th-TH" dirty="0"/>
          </a:p>
          <a:p>
            <a:endParaRPr lang="th-TH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DC94490A-B6F7-470F-B902-5668123F9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4D7011-A821-4046-BEB6-60C3BF7A8EE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6667" name="AutoShape 11">
            <a:extLst>
              <a:ext uri="{FF2B5EF4-FFF2-40B4-BE49-F238E27FC236}">
                <a16:creationId xmlns:a16="http://schemas.microsoft.com/office/drawing/2014/main" id="{CB323A47-4261-44B1-A14F-8739CE50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A57B0B-06B9-4649-A53C-8D8D50D7BE6B}"/>
              </a:ext>
            </a:extLst>
          </p:cNvPr>
          <p:cNvSpPr/>
          <p:nvPr/>
        </p:nvSpPr>
        <p:spPr>
          <a:xfrm>
            <a:off x="1333500" y="1686558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  <p:extLst>
      <p:ext uri="{BB962C8B-B14F-4D97-AF65-F5344CB8AC3E}">
        <p14:creationId xmlns:p14="http://schemas.microsoft.com/office/powerpoint/2010/main" val="39022950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9D904B1-7150-425E-A219-E0A9EDFCF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54AFEF-878B-41BA-BBB6-B87176B13DF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07" name="Text Box 27">
            <a:extLst>
              <a:ext uri="{FF2B5EF4-FFF2-40B4-BE49-F238E27FC236}">
                <a16:creationId xmlns:a16="http://schemas.microsoft.com/office/drawing/2014/main" id="{C7BAD288-AF38-4412-B9F0-636DA2D1D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2583342"/>
            <a:ext cx="33528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maximized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zero.</a:t>
            </a: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600" dirty="0">
              <a:latin typeface="+mn-lt"/>
            </a:endParaRP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falls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negative.</a:t>
            </a: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600" dirty="0">
              <a:latin typeface="+mn-lt"/>
            </a:endParaRP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rises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positive.</a:t>
            </a:r>
          </a:p>
        </p:txBody>
      </p:sp>
      <p:pic>
        <p:nvPicPr>
          <p:cNvPr id="18444" name="Picture 39">
            <a:extLst>
              <a:ext uri="{FF2B5EF4-FFF2-40B4-BE49-F238E27FC236}">
                <a16:creationId xmlns:a16="http://schemas.microsoft.com/office/drawing/2014/main" id="{74CBB386-ABBF-4D54-B375-A1B0E8498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95094"/>
            <a:ext cx="575310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0" name="AutoShape 40">
            <a:extLst>
              <a:ext uri="{FF2B5EF4-FFF2-40B4-BE49-F238E27FC236}">
                <a16:creationId xmlns:a16="http://schemas.microsoft.com/office/drawing/2014/main" id="{D6BE714C-2234-4A2B-AA7D-EEE8751A1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1326C0-431F-4207-B1F6-8C9ACF073089}"/>
              </a:ext>
            </a:extLst>
          </p:cNvPr>
          <p:cNvSpPr/>
          <p:nvPr/>
        </p:nvSpPr>
        <p:spPr>
          <a:xfrm>
            <a:off x="1333500" y="1155831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Slide Number Placeholder 3">
            <a:extLst>
              <a:ext uri="{FF2B5EF4-FFF2-40B4-BE49-F238E27FC236}">
                <a16:creationId xmlns:a16="http://schemas.microsoft.com/office/drawing/2014/main" id="{E29CAE9D-4725-4036-B7E2-DE27BDC30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A22ACFA-D4DF-4E52-A6C4-865F3D6786C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8717" name="AutoShape 13">
            <a:extLst>
              <a:ext uri="{FF2B5EF4-FFF2-40B4-BE49-F238E27FC236}">
                <a16:creationId xmlns:a16="http://schemas.microsoft.com/office/drawing/2014/main" id="{BA0900DA-C8D7-4C8D-A64F-04D60591F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494" name="Rectangle 14">
            <a:extLst>
              <a:ext uri="{FF2B5EF4-FFF2-40B4-BE49-F238E27FC236}">
                <a16:creationId xmlns:a16="http://schemas.microsoft.com/office/drawing/2014/main" id="{107E3408-8649-48F6-B042-B6B129E1C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931" y="1447800"/>
            <a:ext cx="7620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An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isoquant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traces out all the combinations of inputs (labor and capital) that allow that firm to produce the same quantity of output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6168DA-1756-4EA1-9935-8DDA620B484A}"/>
              </a:ext>
            </a:extLst>
          </p:cNvPr>
          <p:cNvSpPr txBox="1"/>
          <p:nvPr/>
        </p:nvSpPr>
        <p:spPr>
          <a:xfrm>
            <a:off x="1249163" y="3084929"/>
            <a:ext cx="681553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u="sng" dirty="0">
                <a:latin typeface="+mj-lt"/>
              </a:rPr>
              <a:t>Example</a:t>
            </a:r>
            <a:r>
              <a:rPr lang="en-US" sz="2600" dirty="0">
                <a:latin typeface="+mj-lt"/>
              </a:rPr>
              <a:t>:  Q = K</a:t>
            </a:r>
            <a:r>
              <a:rPr lang="en-US" sz="2600" baseline="30000" dirty="0">
                <a:latin typeface="+mj-lt"/>
              </a:rPr>
              <a:t>1/2</a:t>
            </a:r>
            <a:r>
              <a:rPr lang="en-US" sz="2600" dirty="0">
                <a:latin typeface="+mj-lt"/>
              </a:rPr>
              <a:t>L</a:t>
            </a:r>
            <a:r>
              <a:rPr lang="en-US" sz="2600" baseline="30000" dirty="0">
                <a:latin typeface="+mj-lt"/>
              </a:rPr>
              <a:t>1/2</a:t>
            </a:r>
            <a:endParaRPr lang="en-US" sz="2600" dirty="0">
              <a:latin typeface="+mj-lt"/>
            </a:endParaRPr>
          </a:p>
          <a:p>
            <a:r>
              <a:rPr lang="en-US" sz="2600" baseline="30000" dirty="0">
                <a:latin typeface="+mj-lt"/>
              </a:rPr>
              <a:t> 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What is the </a:t>
            </a:r>
            <a:r>
              <a:rPr lang="en-US" sz="2600" b="1" i="1" dirty="0">
                <a:latin typeface="+mj-lt"/>
              </a:rPr>
              <a:t>equation</a:t>
            </a:r>
            <a:r>
              <a:rPr lang="en-US" sz="2600" i="1" dirty="0">
                <a:latin typeface="+mj-lt"/>
              </a:rPr>
              <a:t> of the isoquant for Q = 20?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20 = K</a:t>
            </a:r>
            <a:r>
              <a:rPr lang="en-US" sz="2600" i="1" baseline="30000" dirty="0">
                <a:latin typeface="+mj-lt"/>
              </a:rPr>
              <a:t>1/2</a:t>
            </a:r>
            <a:r>
              <a:rPr lang="en-US" sz="2600" i="1" dirty="0">
                <a:latin typeface="+mj-lt"/>
              </a:rPr>
              <a:t>L</a:t>
            </a:r>
            <a:r>
              <a:rPr lang="en-US" sz="2600" i="1" baseline="30000" dirty="0">
                <a:latin typeface="+mj-lt"/>
              </a:rPr>
              <a:t>1/2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=&gt;	400 = KL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=&gt;	K = 400/L</a:t>
            </a:r>
            <a:endParaRPr lang="en-US" sz="26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F0BC94-FC63-48D7-AEA8-167CF65FAAFD}"/>
              </a:ext>
            </a:extLst>
          </p:cNvPr>
          <p:cNvSpPr txBox="1"/>
          <p:nvPr/>
        </p:nvSpPr>
        <p:spPr>
          <a:xfrm>
            <a:off x="4572000" y="5485586"/>
            <a:ext cx="2057401" cy="49244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Slope = </a:t>
            </a:r>
            <a:r>
              <a:rPr lang="en-US" sz="2600" dirty="0" err="1">
                <a:latin typeface="+mj-lt"/>
              </a:rPr>
              <a:t>dK</a:t>
            </a:r>
            <a:r>
              <a:rPr lang="en-US" sz="2600" dirty="0">
                <a:latin typeface="+mj-lt"/>
              </a:rPr>
              <a:t>/dL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200B0A-E4AB-44F0-B107-9D7E947CA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1600"/>
            <a:ext cx="9144000" cy="5074227"/>
          </a:xfrm>
          <a:prstGeom prst="rect">
            <a:avLst/>
          </a:prstGeom>
        </p:spPr>
      </p:pic>
      <p:sp>
        <p:nvSpPr>
          <p:cNvPr id="3" name="AutoShape 13">
            <a:extLst>
              <a:ext uri="{FF2B5EF4-FFF2-40B4-BE49-F238E27FC236}">
                <a16:creationId xmlns:a16="http://schemas.microsoft.com/office/drawing/2014/main" id="{46001469-4D86-422B-9FC4-1F5FC71B1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484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A25F1326-8396-431C-B0B5-35035DC23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3691D5C-7E37-43DD-9DE7-3FC6F773E95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1802" name="AutoShape 26">
            <a:extLst>
              <a:ext uri="{FF2B5EF4-FFF2-40B4-BE49-F238E27FC236}">
                <a16:creationId xmlns:a16="http://schemas.microsoft.com/office/drawing/2014/main" id="{FBF9CC5D-84AE-44F1-92C3-5BDD445AB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2534" name="Line 2">
            <a:extLst>
              <a:ext uri="{FF2B5EF4-FFF2-40B4-BE49-F238E27FC236}">
                <a16:creationId xmlns:a16="http://schemas.microsoft.com/office/drawing/2014/main" id="{BA2F3230-0FF2-4122-A86E-FF0B4EA4C736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6054725"/>
            <a:ext cx="624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35" name="Line 3">
            <a:extLst>
              <a:ext uri="{FF2B5EF4-FFF2-40B4-BE49-F238E27FC236}">
                <a16:creationId xmlns:a16="http://schemas.microsoft.com/office/drawing/2014/main" id="{477423A0-9349-49B3-B75C-A8839B6A1FE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5821" y="1241425"/>
            <a:ext cx="33337" cy="480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 dirty="0"/>
          </a:p>
        </p:txBody>
      </p:sp>
      <p:sp>
        <p:nvSpPr>
          <p:cNvPr id="22536" name="Text Box 4">
            <a:extLst>
              <a:ext uri="{FF2B5EF4-FFF2-40B4-BE49-F238E27FC236}">
                <a16:creationId xmlns:a16="http://schemas.microsoft.com/office/drawing/2014/main" id="{D45CC8D1-D590-4B77-B560-8E27CAE44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8325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22537" name="Text Box 5">
            <a:extLst>
              <a:ext uri="{FF2B5EF4-FFF2-40B4-BE49-F238E27FC236}">
                <a16:creationId xmlns:a16="http://schemas.microsoft.com/office/drawing/2014/main" id="{AB24866A-20F4-41DB-B3B6-C837E636E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" y="119062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22538" name="Arc 6">
            <a:extLst>
              <a:ext uri="{FF2B5EF4-FFF2-40B4-BE49-F238E27FC236}">
                <a16:creationId xmlns:a16="http://schemas.microsoft.com/office/drawing/2014/main" id="{35175F70-5905-456D-B984-C25E18ED8D68}"/>
              </a:ext>
            </a:extLst>
          </p:cNvPr>
          <p:cNvSpPr>
            <a:spLocks/>
          </p:cNvSpPr>
          <p:nvPr/>
        </p:nvSpPr>
        <p:spPr bwMode="auto">
          <a:xfrm>
            <a:off x="2217738" y="3162300"/>
            <a:ext cx="2130425" cy="2116138"/>
          </a:xfrm>
          <a:custGeom>
            <a:avLst/>
            <a:gdLst>
              <a:gd name="T0" fmla="*/ 2147483647 w 21588"/>
              <a:gd name="T1" fmla="*/ 2147483647 h 21420"/>
              <a:gd name="T2" fmla="*/ 0 w 21588"/>
              <a:gd name="T3" fmla="*/ 691338476 h 21420"/>
              <a:gd name="T4" fmla="*/ 2147483647 w 21588"/>
              <a:gd name="T5" fmla="*/ 0 h 21420"/>
              <a:gd name="T6" fmla="*/ 0 60000 65536"/>
              <a:gd name="T7" fmla="*/ 0 60000 65536"/>
              <a:gd name="T8" fmla="*/ 0 60000 65536"/>
              <a:gd name="T9" fmla="*/ 0 w 21588"/>
              <a:gd name="T10" fmla="*/ 0 h 21420"/>
              <a:gd name="T11" fmla="*/ 21588 w 21588"/>
              <a:gd name="T12" fmla="*/ 21420 h 214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88" h="21420" fill="none" extrusionOk="0">
                <a:moveTo>
                  <a:pt x="18805" y="21419"/>
                </a:moveTo>
                <a:cubicBezTo>
                  <a:pt x="8311" y="20056"/>
                  <a:pt x="351" y="11292"/>
                  <a:pt x="-1" y="717"/>
                </a:cubicBezTo>
              </a:path>
              <a:path w="21588" h="21420" stroke="0" extrusionOk="0">
                <a:moveTo>
                  <a:pt x="18805" y="21419"/>
                </a:moveTo>
                <a:cubicBezTo>
                  <a:pt x="8311" y="20056"/>
                  <a:pt x="351" y="11292"/>
                  <a:pt x="-1" y="717"/>
                </a:cubicBezTo>
                <a:lnTo>
                  <a:pt x="21588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39" name="Arc 7">
            <a:extLst>
              <a:ext uri="{FF2B5EF4-FFF2-40B4-BE49-F238E27FC236}">
                <a16:creationId xmlns:a16="http://schemas.microsoft.com/office/drawing/2014/main" id="{890B80C0-6F3A-409A-B586-60DDD027DE10}"/>
              </a:ext>
            </a:extLst>
          </p:cNvPr>
          <p:cNvSpPr>
            <a:spLocks/>
          </p:cNvSpPr>
          <p:nvPr/>
        </p:nvSpPr>
        <p:spPr bwMode="auto">
          <a:xfrm>
            <a:off x="3090863" y="2671763"/>
            <a:ext cx="1844675" cy="1843087"/>
          </a:xfrm>
          <a:custGeom>
            <a:avLst/>
            <a:gdLst>
              <a:gd name="T0" fmla="*/ 2147483647 w 21137"/>
              <a:gd name="T1" fmla="*/ 2147483647 h 21424"/>
              <a:gd name="T2" fmla="*/ 0 w 21137"/>
              <a:gd name="T3" fmla="*/ 2147483647 h 21424"/>
              <a:gd name="T4" fmla="*/ 2147483647 w 21137"/>
              <a:gd name="T5" fmla="*/ 0 h 21424"/>
              <a:gd name="T6" fmla="*/ 0 60000 65536"/>
              <a:gd name="T7" fmla="*/ 0 60000 65536"/>
              <a:gd name="T8" fmla="*/ 0 60000 65536"/>
              <a:gd name="T9" fmla="*/ 0 w 21137"/>
              <a:gd name="T10" fmla="*/ 0 h 21424"/>
              <a:gd name="T11" fmla="*/ 21137 w 21137"/>
              <a:gd name="T12" fmla="*/ 21424 h 214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137" h="21424" fill="none" extrusionOk="0">
                <a:moveTo>
                  <a:pt x="18385" y="21423"/>
                </a:moveTo>
                <a:cubicBezTo>
                  <a:pt x="9269" y="20253"/>
                  <a:pt x="1892" y="13441"/>
                  <a:pt x="-1" y="4448"/>
                </a:cubicBezTo>
              </a:path>
              <a:path w="21137" h="21424" stroke="0" extrusionOk="0">
                <a:moveTo>
                  <a:pt x="18385" y="21423"/>
                </a:moveTo>
                <a:cubicBezTo>
                  <a:pt x="9269" y="20253"/>
                  <a:pt x="1892" y="13441"/>
                  <a:pt x="-1" y="4448"/>
                </a:cubicBezTo>
                <a:lnTo>
                  <a:pt x="21137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0" name="Text Box 8">
            <a:extLst>
              <a:ext uri="{FF2B5EF4-FFF2-40B4-BE49-F238E27FC236}">
                <a16:creationId xmlns:a16="http://schemas.microsoft.com/office/drawing/2014/main" id="{8F1DD718-0DB3-4AF5-BDE5-9B2AB9493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125" y="5257800"/>
            <a:ext cx="1050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= 10</a:t>
            </a:r>
          </a:p>
        </p:txBody>
      </p:sp>
      <p:sp>
        <p:nvSpPr>
          <p:cNvPr id="22541" name="Text Box 9">
            <a:extLst>
              <a:ext uri="{FF2B5EF4-FFF2-40B4-BE49-F238E27FC236}">
                <a16:creationId xmlns:a16="http://schemas.microsoft.com/office/drawing/2014/main" id="{BB0C2A08-DBF7-4C48-8284-DC7828DAD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525" y="4267200"/>
            <a:ext cx="1050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= 20</a:t>
            </a:r>
          </a:p>
        </p:txBody>
      </p:sp>
      <p:sp>
        <p:nvSpPr>
          <p:cNvPr id="22542" name="Text Box 10">
            <a:extLst>
              <a:ext uri="{FF2B5EF4-FFF2-40B4-BE49-F238E27FC236}">
                <a16:creationId xmlns:a16="http://schemas.microsoft.com/office/drawing/2014/main" id="{1102EB8F-DBAD-434E-AD9A-56E4C7B08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1336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1787" name="Text Box 11">
            <a:extLst>
              <a:ext uri="{FF2B5EF4-FFF2-40B4-BE49-F238E27FC236}">
                <a16:creationId xmlns:a16="http://schemas.microsoft.com/office/drawing/2014/main" id="{6D4E032D-56BE-4486-B254-8DE2E08F4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6958" y="1325562"/>
            <a:ext cx="5148717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dirty="0">
                <a:latin typeface="+mn-lt"/>
              </a:rPr>
              <a:t>Isoquant for Q = 20:</a:t>
            </a:r>
            <a:br>
              <a:rPr lang="en-GB" sz="2600" dirty="0">
                <a:latin typeface="+mn-lt"/>
              </a:rPr>
            </a:br>
            <a:r>
              <a:rPr lang="en-GB" sz="2600" dirty="0">
                <a:latin typeface="+mn-lt"/>
              </a:rPr>
              <a:t>All combinations of (L,K) along the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dirty="0">
                <a:latin typeface="+mn-lt"/>
              </a:rPr>
              <a:t>isoquant produce 20 units of output.</a:t>
            </a:r>
          </a:p>
        </p:txBody>
      </p:sp>
      <p:sp>
        <p:nvSpPr>
          <p:cNvPr id="22544" name="Line 12">
            <a:extLst>
              <a:ext uri="{FF2B5EF4-FFF2-40B4-BE49-F238E27FC236}">
                <a16:creationId xmlns:a16="http://schemas.microsoft.com/office/drawing/2014/main" id="{EC2C22C9-D28E-4306-A077-BF873DF204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28244" y="2876986"/>
            <a:ext cx="533400" cy="7556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5" name="Text Box 13">
            <a:extLst>
              <a:ext uri="{FF2B5EF4-FFF2-40B4-BE49-F238E27FC236}">
                <a16:creationId xmlns:a16="http://schemas.microsoft.com/office/drawing/2014/main" id="{8E2C2994-C0B8-462D-912A-94E11F0E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2546" name="Line 14">
            <a:extLst>
              <a:ext uri="{FF2B5EF4-FFF2-40B4-BE49-F238E27FC236}">
                <a16:creationId xmlns:a16="http://schemas.microsoft.com/office/drawing/2014/main" id="{CBA195B5-9A7F-4714-8EE5-85283F632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921125"/>
            <a:ext cx="9144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7" name="Line 15">
            <a:extLst>
              <a:ext uri="{FF2B5EF4-FFF2-40B4-BE49-F238E27FC236}">
                <a16:creationId xmlns:a16="http://schemas.microsoft.com/office/drawing/2014/main" id="{EECAADA4-3ADA-414E-B709-C6E30F93FB4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81200" y="4606925"/>
            <a:ext cx="762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8" name="Text Box 16">
            <a:extLst>
              <a:ext uri="{FF2B5EF4-FFF2-40B4-BE49-F238E27FC236}">
                <a16:creationId xmlns:a16="http://schemas.microsoft.com/office/drawing/2014/main" id="{0F75E473-D77F-42C5-A4E6-E0D88D1BF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292725"/>
            <a:ext cx="2577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Slope = </a:t>
            </a:r>
            <a:r>
              <a:rPr lang="en-GB" altLang="th-TH" sz="2400" b="1" dirty="0">
                <a:latin typeface="Calibri" panose="020F0502020204030204" pitchFamily="34" charset="0"/>
                <a:sym typeface="Symbol" panose="05050102010706020507" pitchFamily="18" charset="2"/>
              </a:rPr>
              <a:t>K/L   &lt; 0</a:t>
            </a:r>
            <a:endParaRPr lang="en-GB" altLang="th-TH" sz="24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E46C460-C4EF-42AE-B23F-BCCA301A2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04B224-4899-4519-A1CF-4A702083909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2">
            <a:extLst>
              <a:ext uri="{FF2B5EF4-FFF2-40B4-BE49-F238E27FC236}">
                <a16:creationId xmlns:a16="http://schemas.microsoft.com/office/drawing/2014/main" id="{11465F89-FD61-4333-88A3-ADD21FC5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B84AE4A8-332C-4797-8958-A2228758C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" y="1449388"/>
            <a:ext cx="8610600" cy="4493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2060"/>
                </a:solidFill>
                <a:latin typeface="Calibri" panose="020F0502020204030204" pitchFamily="34" charset="0"/>
              </a:rPr>
              <a:t>marginal rate of technical substitution (MRTS)</a:t>
            </a:r>
            <a:r>
              <a:rPr lang="en-US" altLang="th-TH" sz="2600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is the rate at which capital can be reduced for every one-unit increase in labor, holding the quantity of output constant.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MRTS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600" dirty="0">
                <a:latin typeface="Calibri" panose="020F0502020204030204" pitchFamily="34" charset="0"/>
              </a:rPr>
              <a:t> = -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</a:t>
            </a:r>
            <a:r>
              <a:rPr lang="en-US" altLang="th-TH" sz="2600" i="1" dirty="0">
                <a:latin typeface="Calibri" panose="020F0502020204030204" pitchFamily="34" charset="0"/>
              </a:rPr>
              <a:t>(for a constant level of output)</a:t>
            </a:r>
          </a:p>
          <a:p>
            <a:endParaRPr lang="en-US" altLang="th-TH" sz="2600" i="1" dirty="0">
              <a:latin typeface="Calibri" panose="020F0502020204030204" pitchFamily="34" charset="0"/>
            </a:endParaRPr>
          </a:p>
          <a:p>
            <a:r>
              <a:rPr lang="en-US" altLang="th-TH" sz="2600" u="sng" dirty="0">
                <a:latin typeface="Calibri" panose="020F0502020204030204" pitchFamily="34" charset="0"/>
              </a:rPr>
              <a:t>Example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MRTS = 4</a:t>
            </a:r>
          </a:p>
          <a:p>
            <a:r>
              <a:rPr lang="en-US" altLang="th-TH" sz="2600" dirty="0">
                <a:latin typeface="Calibri" panose="020F0502020204030204" pitchFamily="34" charset="0"/>
              </a:rPr>
              <a:t>The firm can reduce capital by 4 units if it wants to employ one more labor. In doing so, the output will not change.</a:t>
            </a:r>
          </a:p>
        </p:txBody>
      </p:sp>
      <p:sp>
        <p:nvSpPr>
          <p:cNvPr id="23565" name="AutoShape 14">
            <a:extLst>
              <a:ext uri="{FF2B5EF4-FFF2-40B4-BE49-F238E27FC236}">
                <a16:creationId xmlns:a16="http://schemas.microsoft.com/office/drawing/2014/main" id="{AA70CDA5-3398-4BE6-8765-69254BA1C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E46C460-C4EF-42AE-B23F-BCCA301A2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04B224-4899-4519-A1CF-4A702083909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2">
            <a:extLst>
              <a:ext uri="{FF2B5EF4-FFF2-40B4-BE49-F238E27FC236}">
                <a16:creationId xmlns:a16="http://schemas.microsoft.com/office/drawing/2014/main" id="{11465F89-FD61-4333-88A3-ADD21FC5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B84AE4A8-332C-4797-8958-A2228758C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09688"/>
            <a:ext cx="5334000" cy="129266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MRTS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600" dirty="0">
                <a:latin typeface="Calibri" panose="020F0502020204030204" pitchFamily="34" charset="0"/>
              </a:rPr>
              <a:t> = -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= </a:t>
            </a:r>
            <a:r>
              <a:rPr lang="en-US" altLang="th-TH" sz="2600" b="1" dirty="0">
                <a:latin typeface="Calibri" panose="020F0502020204030204" pitchFamily="34" charset="0"/>
              </a:rPr>
              <a:t>MPL/MPK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u="sng" dirty="0">
                <a:latin typeface="Calibri" panose="020F0502020204030204" pitchFamily="34" charset="0"/>
              </a:rPr>
              <a:t>Proof</a:t>
            </a:r>
          </a:p>
        </p:txBody>
      </p:sp>
      <p:sp>
        <p:nvSpPr>
          <p:cNvPr id="23565" name="AutoShape 14">
            <a:extLst>
              <a:ext uri="{FF2B5EF4-FFF2-40B4-BE49-F238E27FC236}">
                <a16:creationId xmlns:a16="http://schemas.microsoft.com/office/drawing/2014/main" id="{AA70CDA5-3398-4BE6-8765-69254BA1C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graphicFrame>
        <p:nvGraphicFramePr>
          <p:cNvPr id="6" name="Object 7">
            <a:extLst>
              <a:ext uri="{FF2B5EF4-FFF2-40B4-BE49-F238E27FC236}">
                <a16:creationId xmlns:a16="http://schemas.microsoft.com/office/drawing/2014/main" id="{13EE8821-3E7E-4856-BFF4-1AA55B7F7C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19522"/>
              </p:ext>
            </p:extLst>
          </p:nvPr>
        </p:nvGraphicFramePr>
        <p:xfrm>
          <a:off x="2905125" y="5584825"/>
          <a:ext cx="333375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19" name="Equation" r:id="rId3" imgW="1282680" imgH="431640" progId="Equation.3">
                  <p:embed/>
                </p:oleObj>
              </mc:Choice>
              <mc:Fallback>
                <p:oleObj name="Equation" r:id="rId3" imgW="1282680" imgH="431640" progId="Equation.3">
                  <p:embed/>
                  <p:pic>
                    <p:nvPicPr>
                      <p:cNvPr id="27655" name="Object 7">
                        <a:extLst>
                          <a:ext uri="{FF2B5EF4-FFF2-40B4-BE49-F238E27FC236}">
                            <a16:creationId xmlns:a16="http://schemas.microsoft.com/office/drawing/2014/main" id="{DE4E19BE-DB57-4966-A8BB-40AF51D4CAA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5125" y="5584825"/>
                        <a:ext cx="3333750" cy="1120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169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495B77EC-10D4-4621-B920-F8D855D0C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10132F2-5374-4383-88D5-4342A1FCE93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4581" name="Text Box 2">
            <a:extLst>
              <a:ext uri="{FF2B5EF4-FFF2-40B4-BE49-F238E27FC236}">
                <a16:creationId xmlns:a16="http://schemas.microsoft.com/office/drawing/2014/main" id="{A0A006E5-968D-4CD2-A5C2-69538458A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156BD851-C718-44A0-AE12-7EE3A7E5A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462088"/>
            <a:ext cx="7391400" cy="4493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600" b="1" dirty="0">
                <a:latin typeface="+mj-lt"/>
              </a:rPr>
              <a:t>Different ways to think about MRTS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The rate at which the quantity of capital that can be </a:t>
            </a:r>
            <a:r>
              <a:rPr lang="en-US" altLang="th-TH" sz="2600" i="1" dirty="0">
                <a:latin typeface="+mj-lt"/>
              </a:rPr>
              <a:t>decreased</a:t>
            </a:r>
            <a:r>
              <a:rPr lang="en-US" altLang="th-TH" sz="2600" dirty="0">
                <a:latin typeface="+mj-lt"/>
              </a:rPr>
              <a:t> for every unit of </a:t>
            </a:r>
            <a:r>
              <a:rPr lang="en-US" altLang="th-TH" sz="2600" i="1" dirty="0">
                <a:latin typeface="+mj-lt"/>
              </a:rPr>
              <a:t>increase</a:t>
            </a:r>
            <a:r>
              <a:rPr lang="en-US" altLang="th-TH" sz="2600" dirty="0">
                <a:latin typeface="+mj-lt"/>
              </a:rPr>
              <a:t> in the quantity of labor, holding the quantity of output constant, 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/>
            <a:r>
              <a:rPr lang="en-US" altLang="th-TH" sz="2600" dirty="0">
                <a:latin typeface="+mj-lt"/>
              </a:rPr>
              <a:t>or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 The rate at which the quantity of capital that can be </a:t>
            </a:r>
            <a:r>
              <a:rPr lang="en-US" altLang="th-TH" sz="2600" i="1" dirty="0">
                <a:latin typeface="+mj-lt"/>
              </a:rPr>
              <a:t>increased</a:t>
            </a:r>
            <a:r>
              <a:rPr lang="en-US" altLang="th-TH" sz="2600" dirty="0">
                <a:latin typeface="+mj-lt"/>
              </a:rPr>
              <a:t> for every unit of </a:t>
            </a:r>
            <a:r>
              <a:rPr lang="en-US" altLang="th-TH" sz="2600" i="1" dirty="0">
                <a:latin typeface="+mj-lt"/>
              </a:rPr>
              <a:t>decrease</a:t>
            </a:r>
            <a:r>
              <a:rPr lang="en-US" altLang="th-TH" sz="2600" dirty="0">
                <a:latin typeface="+mj-lt"/>
              </a:rPr>
              <a:t> in the quantity of labor, holding the quantity of output constant</a:t>
            </a:r>
          </a:p>
        </p:txBody>
      </p:sp>
      <p:sp>
        <p:nvSpPr>
          <p:cNvPr id="24590" name="AutoShape 14">
            <a:extLst>
              <a:ext uri="{FF2B5EF4-FFF2-40B4-BE49-F238E27FC236}">
                <a16:creationId xmlns:a16="http://schemas.microsoft.com/office/drawing/2014/main" id="{08448D77-289E-4D5C-8158-A44FBE5A1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1664A0B-8131-414E-9534-4C4CE97CC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62FF576-2C80-44D2-9E93-3BBC4CC419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5611" name="AutoShape 12">
            <a:extLst>
              <a:ext uri="{FF2B5EF4-FFF2-40B4-BE49-F238E27FC236}">
                <a16:creationId xmlns:a16="http://schemas.microsoft.com/office/drawing/2014/main" id="{7A3FEDB8-063A-4675-874E-F21C3758F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sp>
        <p:nvSpPr>
          <p:cNvPr id="25612" name="Rectangle 15">
            <a:extLst>
              <a:ext uri="{FF2B5EF4-FFF2-40B4-BE49-F238E27FC236}">
                <a16:creationId xmlns:a16="http://schemas.microsoft.com/office/drawing/2014/main" id="{22F37487-1934-4A53-AC54-47BA6388A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450003"/>
            <a:ext cx="8001000" cy="489364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If both marginal products are positive, the slope of the isoquant is negative.</a:t>
            </a:r>
          </a:p>
          <a:p>
            <a:pPr algn="just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If we have diminishing marginal returns, we also have a diminishing marginal rate of technical substitution - the marginal rate of technical substitution of labor for capital diminishes as the quantity of labor increases, along an isoquant – isoquants are convex to the origin.</a:t>
            </a:r>
          </a:p>
          <a:p>
            <a:pPr algn="just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For many production functions, marginal products eventually become negative.  </a:t>
            </a:r>
            <a:r>
              <a:rPr lang="en-US" altLang="th-TH" sz="2600" b="1" dirty="0">
                <a:latin typeface="Calibri" panose="020F0502020204030204" pitchFamily="34" charset="0"/>
              </a:rPr>
              <a:t>We don’t graph parts of the isoquants where marginal products are negative.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347BB37-6147-42D2-B52A-098E1089D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ED504C-F8F6-49FB-8C52-EF5DCE9D796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AutoShape 12">
            <a:extLst>
              <a:ext uri="{FF2B5EF4-FFF2-40B4-BE49-F238E27FC236}">
                <a16:creationId xmlns:a16="http://schemas.microsoft.com/office/drawing/2014/main" id="{F3A46045-5B63-4493-863F-2EC362EC1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C06CE-6480-4414-A5EE-CD54A81FF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6966"/>
            <a:ext cx="9144000" cy="4589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F2775E-B163-4845-A03D-5B244EAF51DA}"/>
              </a:ext>
            </a:extLst>
          </p:cNvPr>
          <p:cNvSpPr txBox="1"/>
          <p:nvPr/>
        </p:nvSpPr>
        <p:spPr>
          <a:xfrm>
            <a:off x="3200400" y="1183361"/>
            <a:ext cx="2743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u="sng" dirty="0">
                <a:latin typeface="+mj-lt"/>
              </a:rPr>
              <a:t>Diminishing MRTS</a:t>
            </a:r>
            <a:endParaRPr lang="th-TH" sz="2600" b="1" u="sng" dirty="0">
              <a:latin typeface="+mj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347BB37-6147-42D2-B52A-098E1089D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ED504C-F8F6-49FB-8C52-EF5DCE9D796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12C8B6-CB51-489A-BE52-20488106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00" y="1143000"/>
            <a:ext cx="7308000" cy="5652000"/>
          </a:xfrm>
          <a:prstGeom prst="rect">
            <a:avLst/>
          </a:prstGeom>
        </p:spPr>
      </p:pic>
      <p:sp>
        <p:nvSpPr>
          <p:cNvPr id="31" name="AutoShape 12">
            <a:extLst>
              <a:ext uri="{FF2B5EF4-FFF2-40B4-BE49-F238E27FC236}">
                <a16:creationId xmlns:a16="http://schemas.microsoft.com/office/drawing/2014/main" id="{F3A46045-5B63-4493-863F-2EC362EC1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  <p:extLst>
      <p:ext uri="{BB962C8B-B14F-4D97-AF65-F5344CB8AC3E}">
        <p14:creationId xmlns:p14="http://schemas.microsoft.com/office/powerpoint/2010/main" val="18304993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Slide Number Placeholder 3">
            <a:extLst>
              <a:ext uri="{FF2B5EF4-FFF2-40B4-BE49-F238E27FC236}">
                <a16:creationId xmlns:a16="http://schemas.microsoft.com/office/drawing/2014/main" id="{321CB96B-5F25-4DF4-B3C6-32BE9BCF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85F395D-2DCC-49BE-AD5B-03E1866A062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74" name="Text Box 2">
            <a:extLst>
              <a:ext uri="{FF2B5EF4-FFF2-40B4-BE49-F238E27FC236}">
                <a16:creationId xmlns:a16="http://schemas.microsoft.com/office/drawing/2014/main" id="{60154DCD-EEB7-4712-A411-5A658E970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204" y="1504453"/>
            <a:ext cx="78486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en-US" sz="26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sz="2600" dirty="0">
                <a:latin typeface="Calibri" pitchFamily="34" charset="0"/>
              </a:rPr>
              <a:t> The </a:t>
            </a:r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r>
              <a:rPr lang="en-US" sz="2600" dirty="0">
                <a:latin typeface="Calibri" pitchFamily="34" charset="0"/>
              </a:rPr>
              <a:t>, 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</a:t>
            </a:r>
            <a:r>
              <a:rPr lang="en-US" sz="2600" dirty="0">
                <a:latin typeface="Calibri" pitchFamily="34" charset="0"/>
              </a:rPr>
              <a:t>, measures how the capital-labor ratio, K/L, changes relative to the change in the 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. </a:t>
            </a:r>
            <a:r>
              <a:rPr lang="en-US" sz="2600" b="1" dirty="0">
                <a:latin typeface="Calibri" pitchFamily="34" charset="0"/>
              </a:rPr>
              <a:t>It</a:t>
            </a:r>
            <a:r>
              <a:rPr lang="en-US" altLang="th-TH" sz="2600" b="1" dirty="0">
                <a:latin typeface="Calibri" panose="020F0502020204030204" pitchFamily="34" charset="0"/>
              </a:rPr>
              <a:t> measures of how easy is it for a firm to substitute labor for capital.</a:t>
            </a:r>
            <a:endParaRPr lang="en-US" sz="2600" dirty="0">
              <a:latin typeface="Calibri" pitchFamily="34" charset="0"/>
            </a:endParaRP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59181A41-F59D-402E-AA2A-EFE4A1E4C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29700" name="Content Placeholder 3">
            <a:extLst>
              <a:ext uri="{FF2B5EF4-FFF2-40B4-BE49-F238E27FC236}">
                <a16:creationId xmlns:a16="http://schemas.microsoft.com/office/drawing/2014/main" id="{57939D86-65A4-4C36-8E55-3EF42938F7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291593"/>
              </p:ext>
            </p:extLst>
          </p:nvPr>
        </p:nvGraphicFramePr>
        <p:xfrm>
          <a:off x="888998" y="3517899"/>
          <a:ext cx="7593013" cy="298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7" name="Equation" r:id="rId3" imgW="2844720" imgH="1117440" progId="Equation.3">
                  <p:embed/>
                </p:oleObj>
              </mc:Choice>
              <mc:Fallback>
                <p:oleObj name="Equation" r:id="rId3" imgW="2844720" imgH="1117440" progId="Equation.3">
                  <p:embed/>
                  <p:pic>
                    <p:nvPicPr>
                      <p:cNvPr id="0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8998" y="3517899"/>
                        <a:ext cx="7593013" cy="298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B689C3AA-BC7D-4F46-A15E-CDF02818A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82EA8BF-DAAE-49C2-9D46-EA159275523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74" name="Text Box 2">
            <a:extLst>
              <a:ext uri="{FF2B5EF4-FFF2-40B4-BE49-F238E27FC236}">
                <a16:creationId xmlns:a16="http://schemas.microsoft.com/office/drawing/2014/main" id="{A58D9133-7883-42B7-B594-2D932D085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76400"/>
            <a:ext cx="82296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2600" dirty="0">
                <a:solidFill>
                  <a:srgbClr val="000066"/>
                </a:solidFill>
                <a:latin typeface="Calibri" pitchFamily="34" charset="0"/>
              </a:rPr>
              <a:t>Example:</a:t>
            </a:r>
            <a:r>
              <a:rPr lang="en-US" sz="2600" dirty="0">
                <a:latin typeface="Calibri" pitchFamily="34" charset="0"/>
              </a:rPr>
              <a:t>   </a:t>
            </a:r>
            <a:r>
              <a:rPr lang="en-US" sz="2600" i="1" dirty="0">
                <a:latin typeface="Calibri" pitchFamily="34" charset="0"/>
              </a:rPr>
              <a:t>Suppose that:</a:t>
            </a:r>
          </a:p>
          <a:p>
            <a:pPr algn="just">
              <a:defRPr/>
            </a:pPr>
            <a:endParaRPr lang="en-US" sz="2600" i="1" dirty="0">
              <a:latin typeface="Calibri" pitchFamily="34" charset="0"/>
            </a:endParaRPr>
          </a:p>
          <a:p>
            <a:pPr lvl="2" algn="just">
              <a:buFontTx/>
              <a:buChar char="•"/>
              <a:defRPr/>
            </a:pPr>
            <a:r>
              <a:rPr lang="en-US" sz="2600" dirty="0">
                <a:latin typeface="Calibri" pitchFamily="34" charset="0"/>
              </a:rPr>
              <a:t>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4,  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/L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4</a:t>
            </a:r>
          </a:p>
          <a:p>
            <a:pPr lvl="2" algn="just">
              <a:buFontTx/>
              <a:buChar char="•"/>
              <a:defRPr/>
            </a:pPr>
            <a:r>
              <a:rPr lang="en-US" sz="2600" dirty="0">
                <a:latin typeface="Calibri" pitchFamily="34" charset="0"/>
              </a:rPr>
              <a:t>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= 1,  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/L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= 1</a:t>
            </a:r>
          </a:p>
          <a:p>
            <a:pPr lvl="2" algn="just">
              <a:defRPr/>
            </a:pPr>
            <a:endParaRPr lang="en-US" sz="2600" dirty="0">
              <a:latin typeface="Calibri" pitchFamily="34" charset="0"/>
            </a:endParaRPr>
          </a:p>
          <a:p>
            <a:pPr lvl="2" algn="just">
              <a:defRPr/>
            </a:pP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 =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-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-3</a:t>
            </a:r>
          </a:p>
          <a:p>
            <a:pPr lvl="2" algn="just">
              <a:defRPr/>
            </a:pPr>
            <a:endParaRPr lang="en-US" sz="2600" dirty="0">
              <a:latin typeface="Calibri" pitchFamily="34" charset="0"/>
            </a:endParaRPr>
          </a:p>
          <a:p>
            <a:pPr algn="ctr">
              <a:defRPr/>
            </a:pPr>
            <a:r>
              <a:rPr lang="en-US" sz="2600" dirty="0">
                <a:latin typeface="Calibri" pitchFamily="34" charset="0"/>
                <a:sym typeface="Symbol" pitchFamily="18" charset="2"/>
              </a:rPr>
              <a:t></a:t>
            </a:r>
            <a:r>
              <a:rPr lang="en-US" sz="2600" dirty="0">
                <a:latin typeface="Calibri" pitchFamily="34" charset="0"/>
              </a:rPr>
              <a:t> =  [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(K/L)/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]*[MRTS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/(K/L)] = (-3/-3)(4/4)  = 1 </a:t>
            </a: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A0E680C2-233B-4B60-9AAF-859ADE965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B689C3AA-BC7D-4F46-A15E-CDF02818A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82EA8BF-DAAE-49C2-9D46-EA159275523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A0E680C2-233B-4B60-9AAF-859ADE965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8E8563-2093-4E75-A366-DF5FB35D1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03845"/>
            <a:ext cx="9144000" cy="461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91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BC782083-8254-4DD2-BB7E-3674A75BF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749" name="Line 4">
            <a:extLst>
              <a:ext uri="{FF2B5EF4-FFF2-40B4-BE49-F238E27FC236}">
                <a16:creationId xmlns:a16="http://schemas.microsoft.com/office/drawing/2014/main" id="{68F77100-4AAB-4493-AF5C-A4A7C7E1F40D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6308725"/>
            <a:ext cx="624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0" name="Line 5">
            <a:extLst>
              <a:ext uri="{FF2B5EF4-FFF2-40B4-BE49-F238E27FC236}">
                <a16:creationId xmlns:a16="http://schemas.microsoft.com/office/drawing/2014/main" id="{E9394068-E4D4-4877-B68D-7B838A1346A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68338" y="1385887"/>
            <a:ext cx="17462" cy="494506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1" name="Text Box 6">
            <a:extLst>
              <a:ext uri="{FF2B5EF4-FFF2-40B4-BE49-F238E27FC236}">
                <a16:creationId xmlns:a16="http://schemas.microsoft.com/office/drawing/2014/main" id="{0EC1FB20-7A0A-48C6-B0DD-69371F384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8325" y="6121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31752" name="Text Box 7">
            <a:extLst>
              <a:ext uri="{FF2B5EF4-FFF2-40B4-BE49-F238E27FC236}">
                <a16:creationId xmlns:a16="http://schemas.microsoft.com/office/drawing/2014/main" id="{52F3FDE1-5AA6-4476-AFBF-D407737C2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5" y="144462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1753" name="Text Box 8">
            <a:extLst>
              <a:ext uri="{FF2B5EF4-FFF2-40B4-BE49-F238E27FC236}">
                <a16:creationId xmlns:a16="http://schemas.microsoft.com/office/drawing/2014/main" id="{3F365BF2-3196-4A21-B77E-356DC29AF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125" y="55118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 b="1">
              <a:latin typeface="Calibri" panose="020F0502020204030204" pitchFamily="34" charset="0"/>
            </a:endParaRPr>
          </a:p>
        </p:txBody>
      </p:sp>
      <p:sp>
        <p:nvSpPr>
          <p:cNvPr id="31754" name="Text Box 9">
            <a:extLst>
              <a:ext uri="{FF2B5EF4-FFF2-40B4-BE49-F238E27FC236}">
                <a16:creationId xmlns:a16="http://schemas.microsoft.com/office/drawing/2014/main" id="{37E807BF-433A-4D08-9363-B674FA714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3876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1755" name="Text Box 10">
            <a:extLst>
              <a:ext uri="{FF2B5EF4-FFF2-40B4-BE49-F238E27FC236}">
                <a16:creationId xmlns:a16="http://schemas.microsoft.com/office/drawing/2014/main" id="{8D047CB7-BB52-4D50-BA46-AA76CC707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6273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36907" name="Line 11">
            <a:extLst>
              <a:ext uri="{FF2B5EF4-FFF2-40B4-BE49-F238E27FC236}">
                <a16:creationId xmlns:a16="http://schemas.microsoft.com/office/drawing/2014/main" id="{6A5E3FB3-6BC8-4393-9293-7D65815F04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1736725"/>
            <a:ext cx="4572000" cy="457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08" name="Arc 12">
            <a:extLst>
              <a:ext uri="{FF2B5EF4-FFF2-40B4-BE49-F238E27FC236}">
                <a16:creationId xmlns:a16="http://schemas.microsoft.com/office/drawing/2014/main" id="{6E0D35A0-6EFD-480E-8C89-A1502E3A5755}"/>
              </a:ext>
            </a:extLst>
          </p:cNvPr>
          <p:cNvSpPr>
            <a:spLocks/>
          </p:cNvSpPr>
          <p:nvPr/>
        </p:nvSpPr>
        <p:spPr bwMode="auto">
          <a:xfrm>
            <a:off x="1752600" y="669925"/>
            <a:ext cx="4354513" cy="4418013"/>
          </a:xfrm>
          <a:custGeom>
            <a:avLst/>
            <a:gdLst>
              <a:gd name="T0" fmla="*/ 2147483647 w 20889"/>
              <a:gd name="T1" fmla="*/ 2147483647 h 20531"/>
              <a:gd name="T2" fmla="*/ 0 w 20889"/>
              <a:gd name="T3" fmla="*/ 2147483647 h 20531"/>
              <a:gd name="T4" fmla="*/ 2147483647 w 20889"/>
              <a:gd name="T5" fmla="*/ 0 h 20531"/>
              <a:gd name="T6" fmla="*/ 0 60000 65536"/>
              <a:gd name="T7" fmla="*/ 0 60000 65536"/>
              <a:gd name="T8" fmla="*/ 0 60000 65536"/>
              <a:gd name="T9" fmla="*/ 0 w 20889"/>
              <a:gd name="T10" fmla="*/ 0 h 20531"/>
              <a:gd name="T11" fmla="*/ 20889 w 20889"/>
              <a:gd name="T12" fmla="*/ 20531 h 205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89" h="20531" fill="none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</a:path>
              <a:path w="20889" h="20531" stroke="0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  <a:lnTo>
                  <a:pt x="2088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8" name="Line 13">
            <a:extLst>
              <a:ext uri="{FF2B5EF4-FFF2-40B4-BE49-F238E27FC236}">
                <a16:creationId xmlns:a16="http://schemas.microsoft.com/office/drawing/2014/main" id="{A0730367-A0C2-4A11-8DF7-5896DE3CF7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5800" y="2638425"/>
            <a:ext cx="365760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0" name="Arc 14">
            <a:extLst>
              <a:ext uri="{FF2B5EF4-FFF2-40B4-BE49-F238E27FC236}">
                <a16:creationId xmlns:a16="http://schemas.microsoft.com/office/drawing/2014/main" id="{49B93F86-E435-418A-85FC-E7CBA1C7CFB5}"/>
              </a:ext>
            </a:extLst>
          </p:cNvPr>
          <p:cNvSpPr>
            <a:spLocks/>
          </p:cNvSpPr>
          <p:nvPr/>
        </p:nvSpPr>
        <p:spPr bwMode="auto">
          <a:xfrm>
            <a:off x="2362200" y="2574925"/>
            <a:ext cx="2667000" cy="2209800"/>
          </a:xfrm>
          <a:custGeom>
            <a:avLst/>
            <a:gdLst>
              <a:gd name="T0" fmla="*/ 2147483647 w 21542"/>
              <a:gd name="T1" fmla="*/ 2147483647 h 21285"/>
              <a:gd name="T2" fmla="*/ 0 w 21542"/>
              <a:gd name="T3" fmla="*/ 1770293645 h 21285"/>
              <a:gd name="T4" fmla="*/ 2147483647 w 21542"/>
              <a:gd name="T5" fmla="*/ 0 h 21285"/>
              <a:gd name="T6" fmla="*/ 0 60000 65536"/>
              <a:gd name="T7" fmla="*/ 0 60000 65536"/>
              <a:gd name="T8" fmla="*/ 0 60000 65536"/>
              <a:gd name="T9" fmla="*/ 0 w 21542"/>
              <a:gd name="T10" fmla="*/ 0 h 21285"/>
              <a:gd name="T11" fmla="*/ 21542 w 21542"/>
              <a:gd name="T12" fmla="*/ 21285 h 212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2" h="21285" fill="none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</a:path>
              <a:path w="21542" h="21285" stroke="0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  <a:lnTo>
                  <a:pt x="21542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1" name="Line 15">
            <a:extLst>
              <a:ext uri="{FF2B5EF4-FFF2-40B4-BE49-F238E27FC236}">
                <a16:creationId xmlns:a16="http://schemas.microsoft.com/office/drawing/2014/main" id="{9C4767D4-5B93-4E2D-BAC2-14616F703E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4022725"/>
            <a:ext cx="3581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2" name="Line 16">
            <a:extLst>
              <a:ext uri="{FF2B5EF4-FFF2-40B4-BE49-F238E27FC236}">
                <a16:creationId xmlns:a16="http://schemas.microsoft.com/office/drawing/2014/main" id="{EE9899D1-B59A-49B3-B48D-08B5DE89D30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60688" y="1606550"/>
            <a:ext cx="11112" cy="2416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3" name="Text Box 17">
            <a:extLst>
              <a:ext uri="{FF2B5EF4-FFF2-40B4-BE49-F238E27FC236}">
                <a16:creationId xmlns:a16="http://schemas.microsoft.com/office/drawing/2014/main" id="{40B90489-3CAD-41FD-BA08-3F0AEFC1E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3525" y="367665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0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4" name="Text Box 18">
            <a:extLst>
              <a:ext uri="{FF2B5EF4-FFF2-40B4-BE49-F238E27FC236}">
                <a16:creationId xmlns:a16="http://schemas.microsoft.com/office/drawing/2014/main" id="{1388761D-B488-4B47-A408-1AF3092D7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6294" y="444500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latin typeface="Calibri" panose="020F0502020204030204" pitchFamily="34" charset="0"/>
                <a:sym typeface="Symbol" panose="05050102010706020507" pitchFamily="18" charset="2"/>
              </a:rPr>
              <a:t> = 1</a:t>
            </a:r>
            <a:endParaRPr lang="en-GB" altLang="th-TH" sz="2400" dirty="0">
              <a:latin typeface="Calibri" panose="020F0502020204030204" pitchFamily="34" charset="0"/>
            </a:endParaRPr>
          </a:p>
        </p:txBody>
      </p:sp>
      <p:sp>
        <p:nvSpPr>
          <p:cNvPr id="336915" name="Text Box 19">
            <a:extLst>
              <a:ext uri="{FF2B5EF4-FFF2-40B4-BE49-F238E27FC236}">
                <a16:creationId xmlns:a16="http://schemas.microsoft.com/office/drawing/2014/main" id="{01713A84-E515-42EE-A4D9-F48980CA2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2325" y="4972050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 = 5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6" name="Text Box 20">
            <a:extLst>
              <a:ext uri="{FF2B5EF4-FFF2-40B4-BE49-F238E27FC236}">
                <a16:creationId xmlns:a16="http://schemas.microsoft.com/office/drawing/2014/main" id="{F21BB75A-843A-4F73-92B6-7709B036D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9525" y="5734050"/>
            <a:ext cx="909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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25" name="Rectangle 29">
            <a:extLst>
              <a:ext uri="{FF2B5EF4-FFF2-40B4-BE49-F238E27FC236}">
                <a16:creationId xmlns:a16="http://schemas.microsoft.com/office/drawing/2014/main" id="{C908793A-09D5-4387-971A-AAE69039D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1603156"/>
            <a:ext cx="4206875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600" b="1" dirty="0">
                <a:latin typeface="Calibri" pitchFamily="34" charset="0"/>
              </a:rPr>
              <a:t>"The shape of the isoquant indicates the degree of substitutability of the input."</a:t>
            </a:r>
          </a:p>
        </p:txBody>
      </p:sp>
      <p:sp>
        <p:nvSpPr>
          <p:cNvPr id="336926" name="AutoShape 30">
            <a:extLst>
              <a:ext uri="{FF2B5EF4-FFF2-40B4-BE49-F238E27FC236}">
                <a16:creationId xmlns:a16="http://schemas.microsoft.com/office/drawing/2014/main" id="{BEE41FD7-C1F8-4C9A-9D9A-BF6B48FFC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Inputs are Perfect Substitutes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σ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= ∞ 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AB5C0-254D-4013-9A95-64655F5EE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100" y="1704781"/>
            <a:ext cx="9144000" cy="401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500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A85D39-DCEF-4F6E-9B81-108778816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7873"/>
            <a:ext cx="9144000" cy="4788477"/>
          </a:xfrm>
          <a:prstGeom prst="rect">
            <a:avLst/>
          </a:prstGeom>
        </p:spPr>
      </p:pic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Inputs are Perfect Complements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σ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= 0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707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Cobb-Douglas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615E8-A03E-4290-9319-F71553276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latin typeface="+mj-lt"/>
              </a:rPr>
              <a:t>Q = AK</a:t>
            </a:r>
            <a:r>
              <a:rPr lang="el-GR" sz="2600" baseline="30000" dirty="0">
                <a:latin typeface="+mj-lt"/>
              </a:rPr>
              <a:t>α</a:t>
            </a:r>
            <a:r>
              <a:rPr lang="en-US" sz="2600" dirty="0">
                <a:latin typeface="+mj-lt"/>
              </a:rPr>
              <a:t>L</a:t>
            </a:r>
            <a:r>
              <a:rPr lang="el-GR" sz="2600" baseline="30000" dirty="0">
                <a:latin typeface="+mj-lt"/>
              </a:rPr>
              <a:t>β</a:t>
            </a:r>
            <a:r>
              <a:rPr lang="en-US" sz="2600" dirty="0">
                <a:latin typeface="+mj-lt"/>
              </a:rPr>
              <a:t>		where A, α, and </a:t>
            </a:r>
            <a:r>
              <a:rPr lang="el-GR" sz="2600" dirty="0">
                <a:latin typeface="+mj-lt"/>
              </a:rPr>
              <a:t>β</a:t>
            </a:r>
            <a:r>
              <a:rPr lang="en-US" sz="2600" dirty="0">
                <a:latin typeface="+mj-lt"/>
              </a:rPr>
              <a:t> are positive.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Cobb-Douglas function has the following properties:</a:t>
            </a:r>
          </a:p>
          <a:p>
            <a:pPr lvl="1"/>
            <a:r>
              <a:rPr lang="en-US" sz="2600" dirty="0">
                <a:latin typeface="+mj-lt"/>
              </a:rPr>
              <a:t>MPK and MPL &gt; 0.</a:t>
            </a:r>
          </a:p>
          <a:p>
            <a:pPr lvl="1"/>
            <a:r>
              <a:rPr lang="en-US" sz="2600" dirty="0">
                <a:latin typeface="+mj-lt"/>
              </a:rPr>
              <a:t>MPK and MPL are diminishing </a:t>
            </a:r>
            <a:r>
              <a:rPr lang="en-US" sz="2600" dirty="0" err="1">
                <a:latin typeface="+mj-lt"/>
              </a:rPr>
              <a:t>w.r.t.</a:t>
            </a:r>
            <a:r>
              <a:rPr lang="en-US" sz="2600" dirty="0">
                <a:latin typeface="+mj-lt"/>
              </a:rPr>
              <a:t> their inputs.</a:t>
            </a:r>
          </a:p>
          <a:p>
            <a:pPr marL="457200" lvl="1" indent="0">
              <a:buNone/>
            </a:pPr>
            <a:r>
              <a:rPr lang="en-US" sz="2600" dirty="0">
                <a:latin typeface="+mj-lt"/>
              </a:rPr>
              <a:t>That is, </a:t>
            </a:r>
            <a:r>
              <a:rPr lang="en-US" sz="2600" dirty="0" err="1">
                <a:latin typeface="+mj-lt"/>
              </a:rPr>
              <a:t>dMPK</a:t>
            </a:r>
            <a:r>
              <a:rPr lang="en-US" sz="2600" dirty="0">
                <a:latin typeface="+mj-lt"/>
              </a:rPr>
              <a:t>/</a:t>
            </a:r>
            <a:r>
              <a:rPr lang="en-US" sz="2600" dirty="0" err="1">
                <a:latin typeface="+mj-lt"/>
              </a:rPr>
              <a:t>dK</a:t>
            </a:r>
            <a:r>
              <a:rPr lang="en-US" sz="2600" dirty="0">
                <a:latin typeface="+mj-lt"/>
              </a:rPr>
              <a:t> &lt; 0 and </a:t>
            </a:r>
            <a:r>
              <a:rPr lang="en-US" sz="2600" dirty="0" err="1">
                <a:latin typeface="+mj-lt"/>
              </a:rPr>
              <a:t>dMPL</a:t>
            </a:r>
            <a:r>
              <a:rPr lang="en-US" sz="2600" dirty="0">
                <a:latin typeface="+mj-lt"/>
              </a:rPr>
              <a:t>/dL &lt; 0.</a:t>
            </a:r>
          </a:p>
          <a:p>
            <a:pPr lvl="1"/>
            <a:r>
              <a:rPr lang="en-US" sz="2600" dirty="0">
                <a:latin typeface="+mj-lt"/>
              </a:rPr>
              <a:t>Elasticity of Substitution = </a:t>
            </a:r>
            <a:r>
              <a:rPr lang="el-GR" sz="2600" dirty="0">
                <a:latin typeface="+mj-lt"/>
              </a:rPr>
              <a:t>σ</a:t>
            </a:r>
            <a:r>
              <a:rPr lang="en-US" sz="2600" dirty="0">
                <a:latin typeface="+mj-lt"/>
              </a:rPr>
              <a:t> = 1</a:t>
            </a:r>
          </a:p>
          <a:p>
            <a:pPr marL="457200" lvl="1" indent="0">
              <a:buNone/>
            </a:pPr>
            <a:endParaRPr lang="en-US" sz="2600" dirty="0"/>
          </a:p>
          <a:p>
            <a:pPr marL="457200" lvl="1" indent="0">
              <a:buNone/>
            </a:pPr>
            <a:endParaRPr lang="th-TH" sz="2600" dirty="0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9847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CES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615E8-A03E-4290-9319-F71553276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en-US" sz="2600" dirty="0">
                <a:latin typeface="+mj-lt"/>
              </a:rPr>
              <a:t>CES stands for Constant Elasticity of Substitution.</a:t>
            </a:r>
          </a:p>
          <a:p>
            <a:endParaRPr lang="en-US" sz="2600" dirty="0">
              <a:latin typeface="+mj-lt"/>
            </a:endParaRPr>
          </a:p>
          <a:p>
            <a:endParaRPr lang="en-US" sz="2600" dirty="0">
              <a:latin typeface="+mj-lt"/>
            </a:endParaRPr>
          </a:p>
          <a:p>
            <a:pPr marL="0" indent="0" algn="ctr">
              <a:buNone/>
            </a:pPr>
            <a:r>
              <a:rPr lang="en-US" sz="2600" dirty="0">
                <a:latin typeface="+mj-lt"/>
              </a:rPr>
              <a:t>where a, b, and </a:t>
            </a:r>
            <a:r>
              <a:rPr lang="el-GR" sz="2600" dirty="0">
                <a:latin typeface="+mj-lt"/>
              </a:rPr>
              <a:t>σ</a:t>
            </a:r>
            <a:r>
              <a:rPr lang="en-US" sz="2600" dirty="0">
                <a:latin typeface="+mj-lt"/>
              </a:rPr>
              <a:t> are positive.</a:t>
            </a:r>
          </a:p>
          <a:p>
            <a:pPr marL="0" indent="0" algn="ctr">
              <a:buNone/>
            </a:pPr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σ is the elasticity of substitution, σ </a:t>
            </a:r>
            <a:r>
              <a:rPr lang="el-GR" sz="2600" dirty="0">
                <a:latin typeface="+mj-lt"/>
              </a:rPr>
              <a:t>ϵ</a:t>
            </a:r>
            <a:r>
              <a:rPr lang="en-US" sz="2600" dirty="0">
                <a:latin typeface="+mj-lt"/>
              </a:rPr>
              <a:t> [0, ∞).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It combines all three types of production functions:</a:t>
            </a:r>
          </a:p>
          <a:p>
            <a:pPr lvl="1"/>
            <a:r>
              <a:rPr lang="en-US" sz="2600" dirty="0">
                <a:latin typeface="+mj-lt"/>
              </a:rPr>
              <a:t>Cobb-Douglas</a:t>
            </a:r>
          </a:p>
          <a:p>
            <a:pPr lvl="1"/>
            <a:r>
              <a:rPr lang="en-US" sz="2600" dirty="0">
                <a:latin typeface="+mj-lt"/>
              </a:rPr>
              <a:t>Perfect Substitutes</a:t>
            </a:r>
          </a:p>
          <a:p>
            <a:pPr lvl="1"/>
            <a:r>
              <a:rPr lang="en-US" sz="2600" dirty="0">
                <a:latin typeface="+mj-lt"/>
              </a:rPr>
              <a:t>Perfect Complements</a:t>
            </a:r>
            <a:endParaRPr lang="th-TH" sz="2600" dirty="0">
              <a:latin typeface="+mj-lt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3B9419-163E-4067-BE02-FF29456E0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000" y="1905000"/>
            <a:ext cx="4536000" cy="81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084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CES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2DEAC6-5247-4D22-B5CC-3E941BD95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6309"/>
            <a:ext cx="9144000" cy="42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011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id="{CAE3BB24-2B3B-44CB-B35F-A275823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D857F0-5F4D-4FFD-B19F-D481B1F6CBC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4" name="Text Box 3">
            <a:extLst>
              <a:ext uri="{FF2B5EF4-FFF2-40B4-BE49-F238E27FC236}">
                <a16:creationId xmlns:a16="http://schemas.microsoft.com/office/drawing/2014/main" id="{A5DF83E2-3506-4D6C-A445-85CF30C6A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43" y="1440716"/>
            <a:ext cx="7943510" cy="329320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600" dirty="0">
                <a:latin typeface="Calibri" panose="020F0502020204030204" pitchFamily="34" charset="0"/>
              </a:rPr>
              <a:t>(Positive) </a:t>
            </a:r>
            <a:r>
              <a:rPr lang="en-US" altLang="th-TH" sz="2600" b="1" dirty="0">
                <a:latin typeface="Calibri" panose="020F0502020204030204" pitchFamily="34" charset="0"/>
              </a:rPr>
              <a:t>Marginal Return or Marginal Product </a:t>
            </a:r>
            <a:r>
              <a:rPr lang="en-US" altLang="th-TH" sz="2600" dirty="0">
                <a:latin typeface="Calibri" panose="020F0502020204030204" pitchFamily="34" charset="0"/>
              </a:rPr>
              <a:t>tells us how output will increase when one more input is added.</a:t>
            </a:r>
          </a:p>
          <a:p>
            <a:pPr algn="just"/>
            <a:endParaRPr lang="en-US" altLang="th-TH" sz="2600" dirty="0">
              <a:latin typeface="Calibri" panose="020F0502020204030204" pitchFamily="34" charset="0"/>
            </a:endParaRPr>
          </a:p>
          <a:p>
            <a:pPr algn="just"/>
            <a:r>
              <a:rPr lang="en-US" altLang="th-TH" sz="2600" b="1" dirty="0">
                <a:latin typeface="Calibri" panose="020F0502020204030204" pitchFamily="34" charset="0"/>
              </a:rPr>
              <a:t>Returns to Scale </a:t>
            </a:r>
            <a:r>
              <a:rPr lang="en-US" altLang="th-TH" sz="2600" dirty="0">
                <a:latin typeface="Calibri" panose="020F0502020204030204" pitchFamily="34" charset="0"/>
              </a:rPr>
              <a:t>tells us how output will increase when BOTH inputs are added.</a:t>
            </a:r>
          </a:p>
          <a:p>
            <a:pPr algn="just"/>
            <a:endParaRPr lang="en-US" altLang="th-TH" sz="2600" dirty="0">
              <a:latin typeface="Calibri" panose="020F0502020204030204" pitchFamily="34" charset="0"/>
            </a:endParaRPr>
          </a:p>
          <a:p>
            <a:pPr algn="just"/>
            <a:r>
              <a:rPr lang="en-US" altLang="th-TH" sz="2600" dirty="0">
                <a:latin typeface="Calibri" panose="020F0502020204030204" pitchFamily="34" charset="0"/>
              </a:rPr>
              <a:t>For example, when we double inputs (K and L double), will the output double too?</a:t>
            </a: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952D2F9B-EC14-442E-9AF7-2B0CE79F56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32772" name="Object 5">
            <a:extLst>
              <a:ext uri="{FF2B5EF4-FFF2-40B4-BE49-F238E27FC236}">
                <a16:creationId xmlns:a16="http://schemas.microsoft.com/office/drawing/2014/main" id="{50D05170-6567-4D9A-BCD0-36691D501B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6951671"/>
              </p:ext>
            </p:extLst>
          </p:nvPr>
        </p:nvGraphicFramePr>
        <p:xfrm>
          <a:off x="362289" y="5099050"/>
          <a:ext cx="8419419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2" name="Equation" r:id="rId3" imgW="2806560" imgH="419040" progId="Equation.3">
                  <p:embed/>
                </p:oleObj>
              </mc:Choice>
              <mc:Fallback>
                <p:oleObj name="Equation" r:id="rId3" imgW="280656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89" y="5099050"/>
                        <a:ext cx="8419419" cy="1257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E587C7EF-D914-4B5F-9D47-A1D90DEF0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684B2FF-44C7-409C-A0C4-FDF27E560A2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47148" name="AutoShape 12">
            <a:extLst>
              <a:ext uri="{FF2B5EF4-FFF2-40B4-BE49-F238E27FC236}">
                <a16:creationId xmlns:a16="http://schemas.microsoft.com/office/drawing/2014/main" id="{49EC9EF3-985B-4516-A808-2C1CA3CB6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 vs. Marginal Returns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F4DDE3A-1A10-43A5-A633-C7806B4C136D}"/>
              </a:ext>
            </a:extLst>
          </p:cNvPr>
          <p:cNvSpPr txBox="1">
            <a:spLocks/>
          </p:cNvSpPr>
          <p:nvPr/>
        </p:nvSpPr>
        <p:spPr>
          <a:xfrm>
            <a:off x="542925" y="1905000"/>
            <a:ext cx="8058150" cy="3428769"/>
          </a:xfrm>
          <a:prstGeom prst="rect">
            <a:avLst/>
          </a:prstGeom>
        </p:spPr>
        <p:txBody>
          <a:bodyPr/>
          <a:lstStyle/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600" b="1" dirty="0">
                <a:latin typeface="+mj-lt"/>
              </a:rPr>
              <a:t>Returns to scale</a:t>
            </a:r>
            <a:r>
              <a:rPr lang="en-US" sz="2600" dirty="0">
                <a:latin typeface="+mj-lt"/>
              </a:rPr>
              <a:t>:  simultaneous increase in all inputs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600" b="1" dirty="0">
                <a:latin typeface="+mj-lt"/>
              </a:rPr>
              <a:t>Marginal Returns</a:t>
            </a:r>
            <a:r>
              <a:rPr lang="en-US" sz="2600" dirty="0">
                <a:latin typeface="+mj-lt"/>
              </a:rPr>
              <a:t>: increase in a single input, holding all others constant.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2600" dirty="0">
              <a:latin typeface="+mj-lt"/>
            </a:endParaRP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latin typeface="+mj-lt"/>
              </a:rPr>
              <a:t>The marginal product of a single factor may diminish while the returns to scale do not.</a:t>
            </a: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latin typeface="+mj-lt"/>
              </a:rPr>
              <a:t>Returns to scale need not be the same at different levels of production.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093AB18C-6DA4-4ACA-B305-80BB4353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FFB4B4-937B-4820-BE9E-C73CFDDA014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A053870D-AFF5-495E-B617-D1648A2D7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DAF5D978-F0F7-4C89-9FB0-11A0E26AD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30018"/>
            <a:ext cx="7924800" cy="379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800" dirty="0">
                <a:latin typeface="+mj-lt"/>
              </a:rPr>
              <a:t>Let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 &gt; 1 represent the amount by which both inputs, labor and capital, increase.</a:t>
            </a:r>
          </a:p>
          <a:p>
            <a:pPr eaLnBrk="1" hangingPunct="1"/>
            <a:endParaRPr lang="en-US" altLang="th-TH" sz="2800" dirty="0">
              <a:latin typeface="+mj-lt"/>
            </a:endParaRPr>
          </a:p>
          <a:p>
            <a:pPr eaLnBrk="1" hangingPunct="1"/>
            <a:r>
              <a:rPr lang="en-US" altLang="th-TH" sz="2800" dirty="0">
                <a:latin typeface="+mj-lt"/>
              </a:rPr>
              <a:t>A Production Function F(K,L) is said to have</a:t>
            </a:r>
          </a:p>
          <a:p>
            <a:pPr eaLnBrk="1" hangingPunct="1"/>
            <a:endParaRPr lang="en-US" altLang="th-TH" sz="2800" i="1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Increasing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&gt;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Decreasing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&lt;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Constant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=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093AB18C-6DA4-4ACA-B305-80BB4353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FFB4B4-937B-4820-BE9E-C73CFDDA014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A053870D-AFF5-495E-B617-D1648A2D7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DAF5D978-F0F7-4C89-9FB0-11A0E26AD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302659"/>
            <a:ext cx="8077200" cy="5053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Increasing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&gt;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a greater than proportional increase in output.</a:t>
            </a:r>
          </a:p>
          <a:p>
            <a:pPr>
              <a:spcBef>
                <a:spcPct val="20000"/>
              </a:spcBef>
              <a:defRPr/>
            </a:pPr>
            <a:endParaRPr lang="en-US" sz="26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Decreasing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&lt;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a less than proportional increase in output.</a:t>
            </a:r>
          </a:p>
          <a:p>
            <a:pPr>
              <a:spcBef>
                <a:spcPct val="20000"/>
              </a:spcBef>
              <a:defRPr/>
            </a:pPr>
            <a:endParaRPr lang="en-US" sz="26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Constant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=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the same proportional increase in output.</a:t>
            </a:r>
          </a:p>
        </p:txBody>
      </p:sp>
    </p:spTree>
    <p:extLst>
      <p:ext uri="{BB962C8B-B14F-4D97-AF65-F5344CB8AC3E}">
        <p14:creationId xmlns:p14="http://schemas.microsoft.com/office/powerpoint/2010/main" val="12919099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94A36D70-AB2F-4D4A-B668-545399B66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2D4FA1B-5DDE-4F00-A376-B93E78C6C3B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9" name="Text Box 11">
            <a:extLst>
              <a:ext uri="{FF2B5EF4-FFF2-40B4-BE49-F238E27FC236}">
                <a16:creationId xmlns:a16="http://schemas.microsoft.com/office/drawing/2014/main" id="{9E1B4285-E97A-40C7-8F57-9033BE852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2174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46140" name="AutoShape 28">
            <a:extLst>
              <a:ext uri="{FF2B5EF4-FFF2-40B4-BE49-F238E27FC236}">
                <a16:creationId xmlns:a16="http://schemas.microsoft.com/office/drawing/2014/main" id="{BA86FD54-A6B3-4841-A918-A9AA550FD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6877" name="Picture 14">
            <a:extLst>
              <a:ext uri="{FF2B5EF4-FFF2-40B4-BE49-F238E27FC236}">
                <a16:creationId xmlns:a16="http://schemas.microsoft.com/office/drawing/2014/main" id="{3C2FAC09-B7BF-4873-A3F0-86174ED05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58" y="1930003"/>
            <a:ext cx="8824484" cy="2997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F55A074E-79E9-4D8A-983E-147D2B7F5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D9835D-8EF0-45BB-AEBF-36B1284991B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7923" name="Text Box 3">
            <a:extLst>
              <a:ext uri="{FF2B5EF4-FFF2-40B4-BE49-F238E27FC236}">
                <a16:creationId xmlns:a16="http://schemas.microsoft.com/office/drawing/2014/main" id="{14817C78-B05A-4626-8125-92B0FD7B5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15" y="1462703"/>
            <a:ext cx="861097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600" dirty="0">
                <a:latin typeface="+mj-lt"/>
              </a:rPr>
              <a:t>  </a:t>
            </a:r>
            <a:r>
              <a:rPr lang="en-US" sz="2600" b="1" dirty="0">
                <a:latin typeface="+mj-lt"/>
              </a:rPr>
              <a:t>Technological progress</a:t>
            </a:r>
            <a:r>
              <a:rPr lang="en-US" sz="2600" dirty="0">
                <a:latin typeface="+mj-lt"/>
              </a:rPr>
              <a:t> (or </a:t>
            </a:r>
            <a:r>
              <a:rPr lang="en-US" sz="2600" b="1" dirty="0">
                <a:latin typeface="+mj-lt"/>
              </a:rPr>
              <a:t>invention</a:t>
            </a:r>
            <a:r>
              <a:rPr lang="en-US" sz="2600" dirty="0">
                <a:latin typeface="+mj-lt"/>
              </a:rPr>
              <a:t>) shifts the production function by allowing the firm to achieve </a:t>
            </a:r>
            <a:r>
              <a:rPr lang="en-US" sz="2600" i="1" dirty="0">
                <a:latin typeface="+mj-lt"/>
              </a:rPr>
              <a:t>more</a:t>
            </a:r>
            <a:r>
              <a:rPr lang="en-US" sz="2600" dirty="0">
                <a:latin typeface="+mj-lt"/>
              </a:rPr>
              <a:t> output from a given combination of inputs (or the same output with fewer inputs).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6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dirty="0">
                <a:latin typeface="+mj-lt"/>
              </a:rPr>
              <a:t>That is, it increases “productivity”, measured by MPK and MPL.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600" dirty="0">
              <a:latin typeface="+mj-lt"/>
            </a:endParaRPr>
          </a:p>
          <a:p>
            <a:pPr algn="just" eaLnBrk="0" hangingPunct="0">
              <a:defRPr/>
            </a:pPr>
            <a:r>
              <a:rPr lang="en-US" sz="2600" b="1" dirty="0">
                <a:latin typeface="+mj-lt"/>
              </a:rPr>
              <a:t>Capital-saving technological progress </a:t>
            </a:r>
            <a:r>
              <a:rPr lang="en-US" sz="2600" dirty="0">
                <a:latin typeface="+mj-lt"/>
              </a:rPr>
              <a:t>causes  MPL to increase relative to MPK, and hence a rise in the MRTS</a:t>
            </a:r>
            <a:r>
              <a:rPr lang="en-US" sz="2600" baseline="-25000" dirty="0">
                <a:latin typeface="+mj-lt"/>
              </a:rPr>
              <a:t>L,K</a:t>
            </a:r>
            <a:r>
              <a:rPr lang="en-US" sz="2600" dirty="0">
                <a:latin typeface="+mj-lt"/>
              </a:rPr>
              <a:t>.</a:t>
            </a:r>
            <a:endParaRPr lang="en-US" sz="2600" baseline="-25000" dirty="0">
              <a:latin typeface="+mj-lt"/>
            </a:endParaRPr>
          </a:p>
          <a:p>
            <a:pPr algn="just" eaLnBrk="0" hangingPunct="0">
              <a:defRPr/>
            </a:pPr>
            <a:endParaRPr lang="en-US" sz="2600" b="1" dirty="0">
              <a:latin typeface="+mj-lt"/>
            </a:endParaRPr>
          </a:p>
          <a:p>
            <a:pPr algn="just" eaLnBrk="0" hangingPunct="0">
              <a:defRPr/>
            </a:pPr>
            <a:r>
              <a:rPr lang="en-US" sz="2600" b="1" dirty="0">
                <a:latin typeface="+mj-lt"/>
              </a:rPr>
              <a:t>Labor-saving technological progress </a:t>
            </a:r>
            <a:r>
              <a:rPr lang="en-US" sz="2600" dirty="0">
                <a:latin typeface="+mj-lt"/>
              </a:rPr>
              <a:t>causes  MPK to increase relative to MPL, and hence a fall in the MRTS</a:t>
            </a:r>
            <a:r>
              <a:rPr lang="en-US" sz="2600" baseline="-25000" dirty="0">
                <a:latin typeface="+mj-lt"/>
              </a:rPr>
              <a:t>L,K</a:t>
            </a:r>
            <a:r>
              <a:rPr lang="en-US" sz="2600" dirty="0">
                <a:latin typeface="+mj-lt"/>
              </a:rPr>
              <a:t>.</a:t>
            </a:r>
            <a:endParaRPr lang="en-US" sz="2600" b="1" dirty="0">
              <a:latin typeface="+mj-lt"/>
            </a:endParaRPr>
          </a:p>
        </p:txBody>
      </p:sp>
      <p:sp>
        <p:nvSpPr>
          <p:cNvPr id="337933" name="AutoShape 13">
            <a:extLst>
              <a:ext uri="{FF2B5EF4-FFF2-40B4-BE49-F238E27FC236}">
                <a16:creationId xmlns:a16="http://schemas.microsoft.com/office/drawing/2014/main" id="{FCFC3DA9-EB57-4A44-89D3-CC8775019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Technological Progress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Slide Number Placeholder 3">
            <a:extLst>
              <a:ext uri="{FF2B5EF4-FFF2-40B4-BE49-F238E27FC236}">
                <a16:creationId xmlns:a16="http://schemas.microsoft.com/office/drawing/2014/main" id="{027F4497-5EBB-4C06-AB8A-E7F1C11CD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817514-6CFE-4915-9403-05C47A09B83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9996" name="AutoShape 28">
            <a:extLst>
              <a:ext uri="{FF2B5EF4-FFF2-40B4-BE49-F238E27FC236}">
                <a16:creationId xmlns:a16="http://schemas.microsoft.com/office/drawing/2014/main" id="{822D7075-F96A-44C5-AB52-7A201E712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Neutral Technological Progress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0638B8-3D44-4560-81BD-59E68DC46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117600"/>
            <a:ext cx="8568000" cy="53190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81E8883F-E3CF-4A52-90DB-93735BA20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91BA448-12F9-4834-85BF-13E398ABD3D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AutoShape 30">
            <a:extLst>
              <a:ext uri="{FF2B5EF4-FFF2-40B4-BE49-F238E27FC236}">
                <a16:creationId xmlns:a16="http://schemas.microsoft.com/office/drawing/2014/main" id="{E5BFADC3-AB06-45C1-9F6C-B2CC397B7D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Labor-Saving Technological Progress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1685B0-474E-4A56-9E51-695028699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917"/>
            <a:ext cx="9144000" cy="431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9DC614-FC01-43E0-AB07-F46EDDA220F1}"/>
              </a:ext>
            </a:extLst>
          </p:cNvPr>
          <p:cNvSpPr txBox="1"/>
          <p:nvPr/>
        </p:nvSpPr>
        <p:spPr>
          <a:xfrm>
            <a:off x="7086600" y="1562932"/>
            <a:ext cx="1752600" cy="129266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e.g. better capital equipment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8E328F7D-EF32-46DE-968D-89A586C0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9A5ADA-B1F8-4FBD-82B7-25101D7C807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AutoShape 28">
            <a:extLst>
              <a:ext uri="{FF2B5EF4-FFF2-40B4-BE49-F238E27FC236}">
                <a16:creationId xmlns:a16="http://schemas.microsoft.com/office/drawing/2014/main" id="{9986C5BB-7D13-4C41-A1C5-A089CB263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Capital-Saving Technological Progress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A67656-E7F6-48D4-ABCA-2B4A616EC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00" y="1388350"/>
            <a:ext cx="7956000" cy="496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862E807-8B55-48D2-A599-448BD0C08100}"/>
              </a:ext>
            </a:extLst>
          </p:cNvPr>
          <p:cNvSpPr txBox="1"/>
          <p:nvPr/>
        </p:nvSpPr>
        <p:spPr>
          <a:xfrm>
            <a:off x="762000" y="1524000"/>
            <a:ext cx="1981200" cy="89255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e.g. better skills of labor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1720</Words>
  <Application>Microsoft Office PowerPoint</Application>
  <PresentationFormat>On-screen Show (4:3)</PresentationFormat>
  <Paragraphs>299</Paragraphs>
  <Slides>44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Calibri</vt:lpstr>
      <vt:lpstr>Wingdings</vt:lpstr>
      <vt:lpstr>Symbol</vt:lpstr>
      <vt:lpstr>Tahoma</vt:lpstr>
      <vt:lpstr>Office Theme</vt:lpstr>
      <vt:lpstr>Equation</vt:lpstr>
      <vt:lpstr>Microsoft Word Document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37</cp:revision>
  <dcterms:created xsi:type="dcterms:W3CDTF">2010-03-18T15:13:52Z</dcterms:created>
  <dcterms:modified xsi:type="dcterms:W3CDTF">2019-09-17T22:00:06Z</dcterms:modified>
</cp:coreProperties>
</file>