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258" r:id="rId3"/>
    <p:sldId id="280" r:id="rId4"/>
    <p:sldId id="263" r:id="rId5"/>
    <p:sldId id="260" r:id="rId6"/>
    <p:sldId id="264" r:id="rId7"/>
    <p:sldId id="278" r:id="rId8"/>
    <p:sldId id="272" r:id="rId9"/>
    <p:sldId id="281" r:id="rId10"/>
    <p:sldId id="283" r:id="rId11"/>
    <p:sldId id="273" r:id="rId12"/>
    <p:sldId id="265" r:id="rId13"/>
    <p:sldId id="279" r:id="rId14"/>
    <p:sldId id="266" r:id="rId15"/>
    <p:sldId id="267" r:id="rId16"/>
    <p:sldId id="274" r:id="rId17"/>
    <p:sldId id="270" r:id="rId18"/>
    <p:sldId id="275" r:id="rId19"/>
    <p:sldId id="268" r:id="rId20"/>
    <p:sldId id="269" r:id="rId21"/>
    <p:sldId id="271" r:id="rId22"/>
    <p:sldId id="276" r:id="rId23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Best\Local%20Settings\Temp\CNT0006830-1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Best\Local%20Settings\Temp\CNT0006832-1-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ภาษีทางตรง</c:v>
                </c:pt>
              </c:strCache>
            </c:strRef>
          </c:tx>
          <c:invertIfNegative val="0"/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Sheet1!$B$2:$W$2</c:f>
              <c:numCache>
                <c:formatCode>_(* #,##0_);_(* \(#,##0\);_(* "-"??_);_(@_)</c:formatCode>
                <c:ptCount val="22"/>
                <c:pt idx="0">
                  <c:v>100031.09999999999</c:v>
                </c:pt>
                <c:pt idx="1">
                  <c:v>126814.9</c:v>
                </c:pt>
                <c:pt idx="2">
                  <c:v>143101.9</c:v>
                </c:pt>
                <c:pt idx="3">
                  <c:v>164660.4</c:v>
                </c:pt>
                <c:pt idx="4">
                  <c:v>204522</c:v>
                </c:pt>
                <c:pt idx="5">
                  <c:v>246464.1</c:v>
                </c:pt>
                <c:pt idx="6">
                  <c:v>285061.62</c:v>
                </c:pt>
                <c:pt idx="7">
                  <c:v>283114.69999999995</c:v>
                </c:pt>
                <c:pt idx="8">
                  <c:v>227741.30000000002</c:v>
                </c:pt>
                <c:pt idx="9">
                  <c:v>225762.5</c:v>
                </c:pt>
                <c:pt idx="10">
                  <c:v>248083.36599999998</c:v>
                </c:pt>
                <c:pt idx="11">
                  <c:v>267967.45599999995</c:v>
                </c:pt>
                <c:pt idx="12">
                  <c:v>297913.5013</c:v>
                </c:pt>
                <c:pt idx="13">
                  <c:v>347940.50633348996</c:v>
                </c:pt>
                <c:pt idx="14">
                  <c:v>428980.25633093005</c:v>
                </c:pt>
                <c:pt idx="15">
                  <c:v>518045.67961474886</c:v>
                </c:pt>
                <c:pt idx="16">
                  <c:v>601292.24899999937</c:v>
                </c:pt>
                <c:pt idx="17">
                  <c:v>643148.77960273088</c:v>
                </c:pt>
                <c:pt idx="18">
                  <c:v>739531.09078217694</c:v>
                </c:pt>
                <c:pt idx="19">
                  <c:v>680979.70532898186</c:v>
                </c:pt>
                <c:pt idx="20">
                  <c:v>730538.31517523143</c:v>
                </c:pt>
                <c:pt idx="21">
                  <c:v>891841.47353197238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ภาษีทางอ้อม</c:v>
                </c:pt>
              </c:strCache>
            </c:strRef>
          </c:tx>
          <c:invertIfNegative val="0"/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Sheet1!$B$3:$W$3</c:f>
              <c:numCache>
                <c:formatCode>_(* #,##0_);_(* \(#,##0\);_(* "-"??_);_(@_)</c:formatCode>
                <c:ptCount val="22"/>
                <c:pt idx="0">
                  <c:v>254721.90000000002</c:v>
                </c:pt>
                <c:pt idx="1">
                  <c:v>294061.60000000003</c:v>
                </c:pt>
                <c:pt idx="2">
                  <c:v>304634.57999999996</c:v>
                </c:pt>
                <c:pt idx="3">
                  <c:v>366255.5</c:v>
                </c:pt>
                <c:pt idx="4">
                  <c:v>416324</c:v>
                </c:pt>
                <c:pt idx="5">
                  <c:v>480130.8</c:v>
                </c:pt>
                <c:pt idx="6">
                  <c:v>518754.24000000005</c:v>
                </c:pt>
                <c:pt idx="7">
                  <c:v>517835.08</c:v>
                </c:pt>
                <c:pt idx="8">
                  <c:v>493511.9</c:v>
                </c:pt>
                <c:pt idx="9">
                  <c:v>457060.89999999997</c:v>
                </c:pt>
                <c:pt idx="10">
                  <c:v>463237.28</c:v>
                </c:pt>
                <c:pt idx="11">
                  <c:v>500330.10399999993</c:v>
                </c:pt>
                <c:pt idx="12">
                  <c:v>550561.61800000002</c:v>
                </c:pt>
                <c:pt idx="13">
                  <c:v>636127.87550805637</c:v>
                </c:pt>
                <c:pt idx="14">
                  <c:v>722373.81501443044</c:v>
                </c:pt>
                <c:pt idx="15">
                  <c:v>805036.76702967391</c:v>
                </c:pt>
                <c:pt idx="16">
                  <c:v>823339.18891714001</c:v>
                </c:pt>
                <c:pt idx="17">
                  <c:v>851291.50922477432</c:v>
                </c:pt>
                <c:pt idx="18">
                  <c:v>911733.9707496491</c:v>
                </c:pt>
                <c:pt idx="19">
                  <c:v>825646.09195261542</c:v>
                </c:pt>
                <c:pt idx="20">
                  <c:v>1032946.1274142988</c:v>
                </c:pt>
                <c:pt idx="21">
                  <c:v>1123109.0675267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รายได้ที่มิใช่ภาษี</c:v>
                </c:pt>
              </c:strCache>
            </c:strRef>
          </c:tx>
          <c:invertIfNegative val="0"/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Sheet1!$B$4:$W$4</c:f>
              <c:numCache>
                <c:formatCode>_(* #,##0_);_(* \(#,##0\);_(* "-"??_);_(@_)</c:formatCode>
                <c:ptCount val="22"/>
                <c:pt idx="0">
                  <c:v>50186.1</c:v>
                </c:pt>
                <c:pt idx="1">
                  <c:v>56097.5</c:v>
                </c:pt>
                <c:pt idx="2">
                  <c:v>77628</c:v>
                </c:pt>
                <c:pt idx="3">
                  <c:v>77190.499999999971</c:v>
                </c:pt>
                <c:pt idx="4">
                  <c:v>86699.8</c:v>
                </c:pt>
                <c:pt idx="5">
                  <c:v>88547.6</c:v>
                </c:pt>
                <c:pt idx="6">
                  <c:v>91475.26999999999</c:v>
                </c:pt>
                <c:pt idx="7">
                  <c:v>108098.98</c:v>
                </c:pt>
                <c:pt idx="8">
                  <c:v>94427.500000000015</c:v>
                </c:pt>
                <c:pt idx="9">
                  <c:v>110522.29999999999</c:v>
                </c:pt>
                <c:pt idx="10">
                  <c:v>106274.04000000001</c:v>
                </c:pt>
                <c:pt idx="11">
                  <c:v>106468.51000000001</c:v>
                </c:pt>
                <c:pt idx="12">
                  <c:v>109897.53100000003</c:v>
                </c:pt>
                <c:pt idx="13">
                  <c:v>120558.62281884042</c:v>
                </c:pt>
                <c:pt idx="14">
                  <c:v>107450.51727398927</c:v>
                </c:pt>
                <c:pt idx="15">
                  <c:v>149852.86598097999</c:v>
                </c:pt>
                <c:pt idx="16">
                  <c:v>156892.35442455861</c:v>
                </c:pt>
                <c:pt idx="17">
                  <c:v>172383.55789350448</c:v>
                </c:pt>
                <c:pt idx="18">
                  <c:v>186378.23213682001</c:v>
                </c:pt>
                <c:pt idx="19">
                  <c:v>177671.62795025817</c:v>
                </c:pt>
                <c:pt idx="20">
                  <c:v>239562.28858130999</c:v>
                </c:pt>
                <c:pt idx="21">
                  <c:v>209426.6452918401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-1455044992"/>
        <c:axId val="-1455048256"/>
      </c:barChart>
      <c:catAx>
        <c:axId val="-145504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-1455048256"/>
        <c:crosses val="autoZero"/>
        <c:auto val="1"/>
        <c:lblAlgn val="ctr"/>
        <c:lblOffset val="100"/>
        <c:noMultiLvlLbl val="0"/>
      </c:catAx>
      <c:valAx>
        <c:axId val="-1455048256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th-TH"/>
            </a:pPr>
            <a:endParaRPr lang="en-US"/>
          </a:p>
        </c:txPr>
        <c:crossAx val="-145504499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lang="th-TH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600">
          <a:latin typeface="Browallia New" pitchFamily="34" charset="-34"/>
          <a:cs typeface="Browallia New" pitchFamily="34" charset="-34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รายจ่ายประจำ</c:v>
                </c:pt>
              </c:strCache>
            </c:strRef>
          </c:tx>
          <c:invertIfNegative val="0"/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Sheet1!$B$2:$X$2</c:f>
              <c:numCache>
                <c:formatCode>#,##0.0_);[Red]\(#,##0.0\)</c:formatCode>
                <c:ptCount val="23"/>
                <c:pt idx="0">
                  <c:v>210571.8</c:v>
                </c:pt>
                <c:pt idx="1">
                  <c:v>227550</c:v>
                </c:pt>
                <c:pt idx="2">
                  <c:v>261932.2</c:v>
                </c:pt>
                <c:pt idx="3">
                  <c:v>301818.2</c:v>
                </c:pt>
                <c:pt idx="4">
                  <c:v>351060.8</c:v>
                </c:pt>
                <c:pt idx="5">
                  <c:v>376382.3</c:v>
                </c:pt>
                <c:pt idx="6">
                  <c:v>434383.3</c:v>
                </c:pt>
                <c:pt idx="7">
                  <c:v>482368.2</c:v>
                </c:pt>
                <c:pt idx="8">
                  <c:v>520453.1</c:v>
                </c:pt>
                <c:pt idx="9">
                  <c:v>519505.8</c:v>
                </c:pt>
                <c:pt idx="10">
                  <c:v>586115.1</c:v>
                </c:pt>
                <c:pt idx="11">
                  <c:v>635585.1</c:v>
                </c:pt>
                <c:pt idx="12">
                  <c:v>679286.5</c:v>
                </c:pt>
                <c:pt idx="13">
                  <c:v>773714.1</c:v>
                </c:pt>
                <c:pt idx="14">
                  <c:v>753454.7</c:v>
                </c:pt>
                <c:pt idx="15">
                  <c:v>836544.4</c:v>
                </c:pt>
                <c:pt idx="16">
                  <c:v>881251.7</c:v>
                </c:pt>
                <c:pt idx="17">
                  <c:v>958477</c:v>
                </c:pt>
                <c:pt idx="18">
                  <c:v>1135988.1000000001</c:v>
                </c:pt>
                <c:pt idx="19" formatCode="_-* #,##0.0_-;\-* #,##0.0_-;_-* &quot;-&quot;??_-;_-@_-">
                  <c:v>1213989.1000000001</c:v>
                </c:pt>
                <c:pt idx="20" formatCode="#,##0.0">
                  <c:v>1411382.4</c:v>
                </c:pt>
                <c:pt idx="21" formatCode="#,##0.0">
                  <c:v>1434710.1</c:v>
                </c:pt>
                <c:pt idx="22" formatCode="#,##0.0">
                  <c:v>1667439.7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รายจ่ายลงทุน</c:v>
                </c:pt>
              </c:strCache>
            </c:strRef>
          </c:tx>
          <c:invertIfNegative val="0"/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Sheet1!$B$3:$X$3</c:f>
              <c:numCache>
                <c:formatCode>#,##0.0_);[Red]\(#,##0.0\)</c:formatCode>
                <c:ptCount val="23"/>
                <c:pt idx="0">
                  <c:v>53592.4</c:v>
                </c:pt>
                <c:pt idx="1">
                  <c:v>82034.399999999994</c:v>
                </c:pt>
                <c:pt idx="2">
                  <c:v>105647.6</c:v>
                </c:pt>
                <c:pt idx="3">
                  <c:v>130652.6</c:v>
                </c:pt>
                <c:pt idx="4">
                  <c:v>171606.7</c:v>
                </c:pt>
                <c:pt idx="5">
                  <c:v>212975.6</c:v>
                </c:pt>
                <c:pt idx="6">
                  <c:v>253839.8</c:v>
                </c:pt>
                <c:pt idx="7">
                  <c:v>327288.59999999998</c:v>
                </c:pt>
                <c:pt idx="8">
                  <c:v>380050</c:v>
                </c:pt>
                <c:pt idx="9">
                  <c:v>279258.09999999998</c:v>
                </c:pt>
                <c:pt idx="10">
                  <c:v>233534.7</c:v>
                </c:pt>
                <c:pt idx="11">
                  <c:v>217097.60000000001</c:v>
                </c:pt>
                <c:pt idx="12">
                  <c:v>218578.2</c:v>
                </c:pt>
                <c:pt idx="13">
                  <c:v>223617</c:v>
                </c:pt>
                <c:pt idx="14">
                  <c:v>211493.5</c:v>
                </c:pt>
                <c:pt idx="15">
                  <c:v>292800.2</c:v>
                </c:pt>
                <c:pt idx="16">
                  <c:v>318672</c:v>
                </c:pt>
                <c:pt idx="17">
                  <c:v>358335.8</c:v>
                </c:pt>
                <c:pt idx="18">
                  <c:v>374721.4</c:v>
                </c:pt>
                <c:pt idx="19" formatCode="_-* #,##0.0_-;\-* #,##0.0_-;_-* &quot;-&quot;??_-;_-@_-">
                  <c:v>400483.9</c:v>
                </c:pt>
                <c:pt idx="20" formatCode="#,##0.0">
                  <c:v>429961.8</c:v>
                </c:pt>
                <c:pt idx="21" formatCode="#,##0.0">
                  <c:v>214369</c:v>
                </c:pt>
                <c:pt idx="22" formatCode="#,##0.0">
                  <c:v>355484.6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รายจ่ายชำระต้นเงินกู้</c:v>
                </c:pt>
              </c:strCache>
            </c:strRef>
          </c:tx>
          <c:invertIfNegative val="0"/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Sheet1!$B$4:$X$4</c:f>
              <c:numCache>
                <c:formatCode>#,##0.0_);[Red]\(#,##0.0\)</c:formatCode>
                <c:ptCount val="23"/>
                <c:pt idx="0">
                  <c:v>21335.8</c:v>
                </c:pt>
                <c:pt idx="1">
                  <c:v>25415.599999999897</c:v>
                </c:pt>
                <c:pt idx="2">
                  <c:v>19920.2</c:v>
                </c:pt>
                <c:pt idx="3">
                  <c:v>27929.200000000001</c:v>
                </c:pt>
                <c:pt idx="4">
                  <c:v>37332.5</c:v>
                </c:pt>
                <c:pt idx="5">
                  <c:v>35642.1</c:v>
                </c:pt>
                <c:pt idx="6">
                  <c:v>26776.9</c:v>
                </c:pt>
                <c:pt idx="7">
                  <c:v>33543.199999999997</c:v>
                </c:pt>
                <c:pt idx="8">
                  <c:v>24496.9</c:v>
                </c:pt>
                <c:pt idx="9">
                  <c:v>31236.1</c:v>
                </c:pt>
                <c:pt idx="10">
                  <c:v>5350.2</c:v>
                </c:pt>
                <c:pt idx="11">
                  <c:v>7317.3</c:v>
                </c:pt>
                <c:pt idx="12">
                  <c:v>12135.3</c:v>
                </c:pt>
                <c:pt idx="13">
                  <c:v>25668.9</c:v>
                </c:pt>
                <c:pt idx="14">
                  <c:v>34951.800000000003</c:v>
                </c:pt>
                <c:pt idx="15">
                  <c:v>34155.4</c:v>
                </c:pt>
                <c:pt idx="16">
                  <c:v>50076.3</c:v>
                </c:pt>
                <c:pt idx="17">
                  <c:v>43187.199999999997</c:v>
                </c:pt>
                <c:pt idx="18">
                  <c:v>55490.5</c:v>
                </c:pt>
                <c:pt idx="19" formatCode="_-* #,##0.0_-;\-* #,##0.0_-;_-* &quot;-&quot;??_-;_-@_-">
                  <c:v>45527</c:v>
                </c:pt>
                <c:pt idx="20" formatCode="#,##0.0">
                  <c:v>63676.1</c:v>
                </c:pt>
                <c:pt idx="21" formatCode="#,##0.0">
                  <c:v>50920.9</c:v>
                </c:pt>
                <c:pt idx="22" formatCode="#,##0.0">
                  <c:v>32554.6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รายจ่ายเพื่อชดใช้เงินคงคลัง</c:v>
                </c:pt>
              </c:strCache>
            </c:strRef>
          </c:tx>
          <c:invertIfNegative val="0"/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Sheet1!$B$5:$X$5</c:f>
              <c:numCache>
                <c:formatCode>General</c:formatCode>
                <c:ptCount val="23"/>
                <c:pt idx="20" formatCode="#,##0.0">
                  <c:v>46679.7</c:v>
                </c:pt>
                <c:pt idx="21" formatCode="#,##0.0">
                  <c:v>0</c:v>
                </c:pt>
                <c:pt idx="22" formatCode="#,##0.0">
                  <c:v>114488.6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-1455043904"/>
        <c:axId val="-1455046080"/>
      </c:barChart>
      <c:catAx>
        <c:axId val="-1455043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-1455046080"/>
        <c:crosses val="autoZero"/>
        <c:auto val="1"/>
        <c:lblAlgn val="ctr"/>
        <c:lblOffset val="100"/>
        <c:noMultiLvlLbl val="0"/>
      </c:catAx>
      <c:valAx>
        <c:axId val="-1455046080"/>
        <c:scaling>
          <c:orientation val="minMax"/>
        </c:scaling>
        <c:delete val="0"/>
        <c:axPos val="l"/>
        <c:majorGridlines/>
        <c:numFmt formatCode="#,##0.0_);[Red]\(#,##0.0\)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th-TH"/>
            </a:pPr>
            <a:endParaRPr lang="en-US"/>
          </a:p>
        </c:txPr>
        <c:crossAx val="-1455043904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lang="th-TH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600">
          <a:latin typeface="Browallia New" pitchFamily="34" charset="-34"/>
          <a:cs typeface="Browallia New" pitchFamily="34" charset="-34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30531-4B1E-4D02-932B-8FBFF10DE27B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9E809-4A01-4547-9B27-8E55D1C5313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89161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487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4382D-81E6-426D-9BE0-634E13F5C160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9138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728" y="3257167"/>
            <a:ext cx="7957820" cy="30864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487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201DA-2AD5-45F8-8D3D-4E85C34DC6E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3152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201DA-2AD5-45F8-8D3D-4E85C34DC6E2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8997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11F7C-8477-421A-B87F-FEB56D922C26}" type="datetimeFigureOut">
              <a:rPr lang="th-TH" smtClean="0"/>
              <a:pPr/>
              <a:t>07/03/61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dmo.go.th/popup_money_data.php?m=money&amp;ts2_id=1" TargetMode="External"/><Relationship Id="rId2" Type="http://schemas.openxmlformats.org/officeDocument/2006/relationships/hyperlink" Target="http://en.wikipedia.org/wiki/List_of_countries_by_public_deb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Macroeconomics: Fiscal Policy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Taxation</a:t>
            </a:r>
            <a:endParaRPr lang="en-US" dirty="0" smtClean="0"/>
          </a:p>
          <a:p>
            <a:r>
              <a:rPr lang="en-US" dirty="0" smtClean="0"/>
              <a:t>Government spending</a:t>
            </a:r>
          </a:p>
          <a:p>
            <a:r>
              <a:rPr lang="en-US" dirty="0" smtClean="0"/>
              <a:t>Government debt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14353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Expansionary VS </a:t>
            </a:r>
            <a:r>
              <a:rPr lang="en-US" dirty="0" err="1" smtClean="0"/>
              <a:t>Contractionary</a:t>
            </a:r>
            <a:r>
              <a:rPr lang="en-US" dirty="0" smtClean="0"/>
              <a:t> fiscal policy</a:t>
            </a:r>
          </a:p>
          <a:p>
            <a:pPr lvl="1"/>
            <a:r>
              <a:rPr lang="en-US" b="1" dirty="0" smtClean="0"/>
              <a:t>Expansionary fiscal policy:  </a:t>
            </a:r>
            <a:r>
              <a:rPr lang="en-US" dirty="0" smtClean="0"/>
              <a:t>the set of government fiscal policy that aims to stimulate a higher level of economic activity</a:t>
            </a:r>
          </a:p>
          <a:p>
            <a:pPr lvl="2"/>
            <a:r>
              <a:rPr lang="en-US" dirty="0" smtClean="0"/>
              <a:t>Example: raising government spending, raising transfer payment, and lower taxes</a:t>
            </a:r>
          </a:p>
          <a:p>
            <a:pPr lvl="2"/>
            <a:r>
              <a:rPr lang="en-US" dirty="0" smtClean="0"/>
              <a:t>Challenges: in order to spend, government needs to raise taxes, borrow, or print money. These create further problems to be managed</a:t>
            </a:r>
          </a:p>
          <a:p>
            <a:pPr lvl="1"/>
            <a:r>
              <a:rPr lang="en-US" b="1" dirty="0" err="1" smtClean="0"/>
              <a:t>Contractionary</a:t>
            </a:r>
            <a:r>
              <a:rPr lang="en-US" b="1" dirty="0" smtClean="0"/>
              <a:t> fiscal policy: </a:t>
            </a:r>
            <a:r>
              <a:rPr lang="en-US" dirty="0" smtClean="0"/>
              <a:t>opposite of expansionary fiscal policy. Used when trying to deal with the overheated economy and its associated inflation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Automatic </a:t>
            </a:r>
            <a:r>
              <a:rPr lang="en-US" dirty="0" err="1" smtClean="0"/>
              <a:t>Stabilisers</a:t>
            </a:r>
            <a:r>
              <a:rPr lang="en-US" dirty="0" smtClean="0"/>
              <a:t> VS Discretionary Policy</a:t>
            </a:r>
          </a:p>
          <a:p>
            <a:pPr lvl="1"/>
            <a:r>
              <a:rPr lang="en-US" b="1" dirty="0" smtClean="0"/>
              <a:t>Automatic </a:t>
            </a:r>
            <a:r>
              <a:rPr lang="en-US" b="1" dirty="0" err="1"/>
              <a:t>s</a:t>
            </a:r>
            <a:r>
              <a:rPr lang="en-US" b="1" dirty="0" err="1" smtClean="0"/>
              <a:t>tabilisers</a:t>
            </a:r>
            <a:r>
              <a:rPr lang="en-US" dirty="0" smtClean="0"/>
              <a:t>: taxes and </a:t>
            </a:r>
            <a:r>
              <a:rPr lang="en-US" dirty="0" err="1" smtClean="0"/>
              <a:t>spendings</a:t>
            </a:r>
            <a:r>
              <a:rPr lang="en-US" dirty="0" smtClean="0"/>
              <a:t> that tend to increase government revenues and lower government spending during economic expansion, but lower revenues and raise government spending during economic recessions</a:t>
            </a:r>
            <a:endParaRPr lang="en-US" sz="3200" dirty="0" smtClean="0"/>
          </a:p>
          <a:p>
            <a:pPr lvl="2"/>
            <a:r>
              <a:rPr lang="en-US" dirty="0" smtClean="0"/>
              <a:t>Example: unemployment benefits and income taxes </a:t>
            </a:r>
          </a:p>
          <a:p>
            <a:pPr lvl="1"/>
            <a:r>
              <a:rPr lang="en-US" b="1" dirty="0" smtClean="0"/>
              <a:t>Discretionary fiscal policy: </a:t>
            </a:r>
            <a:r>
              <a:rPr lang="en-US" dirty="0" smtClean="0"/>
              <a:t>government’s deliberate attempt in using fiscal means to solve macroeconomic problems</a:t>
            </a:r>
          </a:p>
          <a:p>
            <a:pPr lvl="2"/>
            <a:r>
              <a:rPr lang="en-US" dirty="0" smtClean="0"/>
              <a:t>Problem of discretionary fiscal policy: time lag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roles in addition to the management of </a:t>
            </a:r>
            <a:r>
              <a:rPr lang="en-US" dirty="0" err="1" smtClean="0"/>
              <a:t>macroeconomy</a:t>
            </a:r>
            <a:endParaRPr lang="en-US" dirty="0"/>
          </a:p>
          <a:p>
            <a:pPr lvl="1"/>
            <a:r>
              <a:rPr lang="en-US" dirty="0" smtClean="0"/>
              <a:t>Solving market failures</a:t>
            </a:r>
          </a:p>
          <a:p>
            <a:pPr lvl="2"/>
            <a:r>
              <a:rPr lang="en-US" dirty="0" smtClean="0"/>
              <a:t>Public goods</a:t>
            </a:r>
          </a:p>
          <a:p>
            <a:pPr lvl="2"/>
            <a:r>
              <a:rPr lang="en-US" dirty="0" smtClean="0"/>
              <a:t>Externalities</a:t>
            </a:r>
          </a:p>
          <a:p>
            <a:pPr lvl="2"/>
            <a:r>
              <a:rPr lang="en-US" dirty="0" err="1" smtClean="0"/>
              <a:t>Asymetric</a:t>
            </a:r>
            <a:r>
              <a:rPr lang="en-US" dirty="0" smtClean="0"/>
              <a:t> information</a:t>
            </a:r>
          </a:p>
          <a:p>
            <a:pPr lvl="2"/>
            <a:r>
              <a:rPr lang="en-US" dirty="0" smtClean="0"/>
              <a:t>Imperfect competition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Types of taxes (</a:t>
            </a:r>
            <a:r>
              <a:rPr lang="en-US" dirty="0" err="1" smtClean="0"/>
              <a:t>categorised</a:t>
            </a:r>
            <a:r>
              <a:rPr lang="en-US" dirty="0" smtClean="0"/>
              <a:t> from tax base)</a:t>
            </a:r>
          </a:p>
          <a:p>
            <a:pPr lvl="1"/>
            <a:r>
              <a:rPr lang="en-US" dirty="0" smtClean="0"/>
              <a:t>Income-based taxes</a:t>
            </a:r>
          </a:p>
          <a:p>
            <a:pPr lvl="2"/>
            <a:r>
              <a:rPr lang="en-US" dirty="0" smtClean="0"/>
              <a:t>Collected from personal and corporate income</a:t>
            </a:r>
          </a:p>
          <a:p>
            <a:pPr lvl="1"/>
            <a:r>
              <a:rPr lang="en-US" dirty="0" smtClean="0"/>
              <a:t>Consumption-based taxes</a:t>
            </a:r>
          </a:p>
          <a:p>
            <a:pPr lvl="2"/>
            <a:r>
              <a:rPr lang="en-US" dirty="0" smtClean="0"/>
              <a:t>Collected from transaction in buying and selling of goods and services</a:t>
            </a:r>
          </a:p>
          <a:p>
            <a:pPr lvl="3"/>
            <a:r>
              <a:rPr lang="en-US" dirty="0" smtClean="0"/>
              <a:t>Example: VAT, excise taxes (for ex. sin-tax)</a:t>
            </a:r>
          </a:p>
          <a:p>
            <a:pPr lvl="1"/>
            <a:r>
              <a:rPr lang="en-US" dirty="0" smtClean="0"/>
              <a:t>Import/export taxes</a:t>
            </a:r>
          </a:p>
          <a:p>
            <a:pPr lvl="2"/>
            <a:r>
              <a:rPr lang="en-US" dirty="0" smtClean="0"/>
              <a:t>Collected from import and export of goods. Used as means to protect the domestic market. 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Types of taxes (</a:t>
            </a:r>
            <a:r>
              <a:rPr lang="en-US" dirty="0" err="1" smtClean="0"/>
              <a:t>categorised</a:t>
            </a:r>
            <a:r>
              <a:rPr lang="en-US" dirty="0" smtClean="0"/>
              <a:t> from burden)</a:t>
            </a:r>
          </a:p>
          <a:p>
            <a:pPr lvl="1"/>
            <a:r>
              <a:rPr lang="en-US" dirty="0" smtClean="0"/>
              <a:t>Direct taxes</a:t>
            </a:r>
          </a:p>
          <a:p>
            <a:pPr lvl="2"/>
            <a:r>
              <a:rPr lang="en-US" dirty="0" smtClean="0"/>
              <a:t>Taxes on personal and corporate income.</a:t>
            </a:r>
          </a:p>
          <a:p>
            <a:pPr lvl="2"/>
            <a:r>
              <a:rPr lang="en-US" dirty="0" smtClean="0"/>
              <a:t>Tax-payers cannot push the burden on others</a:t>
            </a:r>
          </a:p>
          <a:p>
            <a:pPr lvl="1"/>
            <a:r>
              <a:rPr lang="en-US" dirty="0" smtClean="0"/>
              <a:t>Indirect taxes</a:t>
            </a:r>
          </a:p>
          <a:p>
            <a:pPr lvl="2"/>
            <a:r>
              <a:rPr lang="en-US" dirty="0" smtClean="0"/>
              <a:t>Taxes on transactions in buying and selling of goods and services</a:t>
            </a:r>
          </a:p>
          <a:p>
            <a:pPr lvl="2"/>
            <a:r>
              <a:rPr lang="en-US" dirty="0" smtClean="0"/>
              <a:t>Tax-payers can push the burden on other parties involved in the transactions</a:t>
            </a:r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The Revenue Structure, Thai Government, 2533-2554 BE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" name="แผนภูมิ 2"/>
          <p:cNvGraphicFramePr/>
          <p:nvPr/>
        </p:nvGraphicFramePr>
        <p:xfrm>
          <a:off x="357158" y="1357298"/>
          <a:ext cx="8001056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143900" y="1643050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209,427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(9.4%)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84698" y="330476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891,841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(40.1%)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70479" y="2285992"/>
            <a:ext cx="830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1,123,109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(50.5%)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86710" y="1285860"/>
            <a:ext cx="7857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Browallia New" pitchFamily="34" charset="-34"/>
                <a:cs typeface="Browallia New" pitchFamily="34" charset="-34"/>
              </a:rPr>
              <a:t>2,224,377</a:t>
            </a:r>
            <a:endParaRPr lang="th-TH" sz="16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4857760"/>
            <a:ext cx="40238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Direct taxes: personal and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corportate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income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5214950"/>
            <a:ext cx="29450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Indirect taxes: VAT and excise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5572140"/>
            <a:ext cx="67088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Non-tax revenues : government services fees, and revenue from state-own enterprises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107154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Unit: Millions Baht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2857488" y="4492503"/>
            <a:ext cx="92869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Direct taxes</a:t>
            </a:r>
            <a:endParaRPr lang="th-TH" sz="1100" dirty="0"/>
          </a:p>
        </p:txBody>
      </p:sp>
      <p:sp>
        <p:nvSpPr>
          <p:cNvPr id="14" name="Rectangle 13"/>
          <p:cNvSpPr/>
          <p:nvPr/>
        </p:nvSpPr>
        <p:spPr>
          <a:xfrm>
            <a:off x="3929058" y="4500570"/>
            <a:ext cx="957313" cy="2616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Indirect </a:t>
            </a:r>
            <a:r>
              <a:rPr lang="en-US" sz="1100" dirty="0">
                <a:solidFill>
                  <a:prstClr val="black"/>
                </a:solidFill>
              </a:rPr>
              <a:t>taxes</a:t>
            </a:r>
            <a:endParaRPr lang="th-TH" sz="11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72066" y="4492503"/>
            <a:ext cx="1214446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Non-tax revenues</a:t>
            </a:r>
            <a:endParaRPr lang="th-TH" sz="11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" y="1552802"/>
            <a:ext cx="9113108" cy="337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5720" y="4857760"/>
            <a:ext cx="31486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Source: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Sakon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Varunyuwatttana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(2014)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Tax Revenue, Thailand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6" y="1428736"/>
            <a:ext cx="9041202" cy="3303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79512" y="6350264"/>
            <a:ext cx="2952328" cy="365125"/>
          </a:xfrm>
        </p:spPr>
        <p:txBody>
          <a:bodyPr/>
          <a:lstStyle/>
          <a:p>
            <a:pPr algn="l"/>
            <a:r>
              <a:rPr lang="en-US" sz="1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Thammasat Economic Focus  (TEF)</a:t>
            </a:r>
            <a:endParaRPr lang="th-TH" sz="18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4488542" y="6362595"/>
            <a:ext cx="29523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1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คณะเศรษฐศาสตร์ มหาวิทยาลัยธรรมศาสตร์</a:t>
            </a:r>
            <a:endParaRPr lang="th-TH" sz="18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4857760"/>
            <a:ext cx="31486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Source: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Sakon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Varunyuwatttana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(2014)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Excise Tax Revenue, Thailand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712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11</a:t>
            </a:fld>
            <a:endParaRPr lang="th-TH"/>
          </a:p>
        </p:txBody>
      </p:sp>
      <p:pic>
        <p:nvPicPr>
          <p:cNvPr id="2050" name="Picture 2" descr="\\psf\Home\Documents\untitled folder\สัดส่วนรายได้รัฐ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43998" cy="62865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72132" y="1383629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Comsumption</a:t>
            </a:r>
            <a:r>
              <a:rPr lang="en-US" sz="1400" dirty="0" smtClean="0"/>
              <a:t>-based taxes</a:t>
            </a:r>
            <a:endParaRPr lang="th-TH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5572132" y="1928802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Income-based taxes</a:t>
            </a:r>
            <a:endParaRPr lang="th-TH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572414" y="2428868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Import-export taxes</a:t>
            </a:r>
            <a:endParaRPr lang="th-TH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572132" y="2973195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Other taxes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Types of tax regimes</a:t>
            </a:r>
          </a:p>
          <a:p>
            <a:pPr lvl="1"/>
            <a:r>
              <a:rPr lang="en-US" b="1" dirty="0" smtClean="0"/>
              <a:t>Progressive: </a:t>
            </a:r>
            <a:r>
              <a:rPr lang="en-US" dirty="0" smtClean="0"/>
              <a:t>a tax in which the tax rate (as % of tax base) increases as the taxable base amount increases </a:t>
            </a:r>
          </a:p>
          <a:p>
            <a:pPr lvl="2"/>
            <a:r>
              <a:rPr lang="en-US" dirty="0" smtClean="0"/>
              <a:t>i.e. the richer you’re, the more percentage of taxes you pay </a:t>
            </a:r>
          </a:p>
          <a:p>
            <a:pPr lvl="1"/>
            <a:r>
              <a:rPr lang="en-US" b="1" dirty="0" smtClean="0"/>
              <a:t>Regressive: </a:t>
            </a:r>
            <a:r>
              <a:rPr lang="en-US" dirty="0" smtClean="0"/>
              <a:t>a tax in which the tax rate decreases as the taxable base amount increases </a:t>
            </a:r>
          </a:p>
          <a:p>
            <a:pPr lvl="1"/>
            <a:r>
              <a:rPr lang="en-US" b="1" dirty="0" smtClean="0"/>
              <a:t>Proportional: </a:t>
            </a:r>
            <a:r>
              <a:rPr lang="en-US" dirty="0" smtClean="0"/>
              <a:t>a tax in which the tax rate stays the same as the taxable base amount increases </a:t>
            </a:r>
          </a:p>
          <a:p>
            <a:pPr lvl="1"/>
            <a:r>
              <a:rPr lang="en-US" dirty="0" smtClean="0"/>
              <a:t>What are the following taxes?</a:t>
            </a:r>
          </a:p>
          <a:p>
            <a:pPr lvl="2"/>
            <a:r>
              <a:rPr lang="en-US" dirty="0" smtClean="0"/>
              <a:t>VAT., import taxes, and income taxes</a:t>
            </a:r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</p:spPr>
        <p:txBody>
          <a:bodyPr/>
          <a:lstStyle/>
          <a:p>
            <a:r>
              <a:rPr lang="en-US" dirty="0" smtClean="0"/>
              <a:t>Tax regimes (Example)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95536" y="2348880"/>
          <a:ext cx="8352928" cy="387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1944216"/>
                <a:gridCol w="2088232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Tax</a:t>
                      </a:r>
                      <a:r>
                        <a:rPr lang="en-US" sz="2400" baseline="0" dirty="0" smtClean="0"/>
                        <a:t> rates (as % of income)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Income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Progressive</a:t>
                      </a:r>
                      <a:r>
                        <a:rPr lang="en-US" sz="2400" baseline="0" dirty="0" smtClean="0"/>
                        <a:t> tax regime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Proportional</a:t>
                      </a:r>
                      <a:r>
                        <a:rPr lang="en-US" sz="2400" baseline="0" dirty="0" smtClean="0"/>
                        <a:t> tax regime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Regressive tax</a:t>
                      </a:r>
                      <a:r>
                        <a:rPr lang="en-US" sz="2400" baseline="0" dirty="0" smtClean="0"/>
                        <a:t> regime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0-10000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10001-20000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20001-30000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30001-40000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40001-more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Tax collectors</a:t>
            </a:r>
          </a:p>
          <a:p>
            <a:pPr lvl="1"/>
            <a:r>
              <a:rPr lang="en-US" b="1" dirty="0" smtClean="0"/>
              <a:t>The revenue department</a:t>
            </a:r>
            <a:r>
              <a:rPr lang="en-US" dirty="0" smtClean="0"/>
              <a:t>: responsible for collecting all types of taxes except excise taxes, and import/export taxes</a:t>
            </a:r>
          </a:p>
          <a:p>
            <a:pPr lvl="1"/>
            <a:r>
              <a:rPr lang="en-US" b="1" dirty="0" smtClean="0"/>
              <a:t>The excise department</a:t>
            </a:r>
            <a:r>
              <a:rPr lang="en-US" dirty="0" smtClean="0"/>
              <a:t>: responsible for collecting sin-taxes and other special taxes (such as taxes on cars, motorcycles, and fuel)</a:t>
            </a:r>
          </a:p>
          <a:p>
            <a:pPr lvl="1"/>
            <a:r>
              <a:rPr lang="en-US" b="1" dirty="0" smtClean="0"/>
              <a:t>The custom department</a:t>
            </a:r>
            <a:r>
              <a:rPr lang="en-US" dirty="0" smtClean="0"/>
              <a:t>: responsible for collecting taxes on imported and exported products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budget</a:t>
            </a:r>
          </a:p>
          <a:p>
            <a:pPr lvl="1"/>
            <a:r>
              <a:rPr lang="en-US" dirty="0" smtClean="0"/>
              <a:t>Spending types (1)</a:t>
            </a:r>
          </a:p>
          <a:p>
            <a:pPr lvl="2"/>
            <a:r>
              <a:rPr lang="en-US" b="1" dirty="0" smtClean="0"/>
              <a:t>Investments: </a:t>
            </a:r>
            <a:r>
              <a:rPr lang="en-US" dirty="0" smtClean="0"/>
              <a:t>spending to stimulate economy, and to invest in machineries, equipments, and buildings </a:t>
            </a:r>
          </a:p>
          <a:p>
            <a:pPr lvl="2"/>
            <a:r>
              <a:rPr lang="en-US" b="1" dirty="0" smtClean="0"/>
              <a:t>Operations: </a:t>
            </a:r>
            <a:r>
              <a:rPr lang="en-US" dirty="0" smtClean="0"/>
              <a:t>spending to operate government’s tasks, such as wages and salary for civil servants, and government’s consumptions of non-capital products. </a:t>
            </a:r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6032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The Spending Structure, Thai Government, 2532-2554 BE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" name="แผนภูมิ 2"/>
          <p:cNvGraphicFramePr/>
          <p:nvPr/>
        </p:nvGraphicFramePr>
        <p:xfrm>
          <a:off x="357158" y="1343020"/>
          <a:ext cx="7572428" cy="3228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8072462" y="2701349"/>
            <a:ext cx="898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1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,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66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7,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439.7</a:t>
            </a: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76.8%)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8143900" y="2058407"/>
            <a:ext cx="785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355,484.6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16.4%)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219266" y="1500174"/>
            <a:ext cx="7104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32,554.6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1.5%)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8143925" y="1000108"/>
            <a:ext cx="785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114,488.6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5.3%)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 rot="5400000" flipH="1" flipV="1">
            <a:off x="7643834" y="1285860"/>
            <a:ext cx="642942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/>
          <p:nvPr/>
        </p:nvCxnSpPr>
        <p:spPr>
          <a:xfrm flipV="1">
            <a:off x="7786710" y="1643050"/>
            <a:ext cx="500066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786710" y="2071678"/>
            <a:ext cx="428628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7715272" y="28574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สี่เหลี่ยมผืนผ้า 15"/>
          <p:cNvSpPr/>
          <p:nvPr/>
        </p:nvSpPr>
        <p:spPr>
          <a:xfrm>
            <a:off x="7174459" y="1447372"/>
            <a:ext cx="8980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latin typeface="Browallia New" pitchFamily="34" charset="-34"/>
                <a:cs typeface="Browallia New" pitchFamily="34" charset="-34"/>
              </a:rPr>
              <a:t>2,169,967.5</a:t>
            </a:r>
            <a:endParaRPr lang="th-TH" sz="1600" b="1" dirty="0" smtClean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5720" y="1018744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Unit: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Millions Baht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17" name="TextBox 16"/>
          <p:cNvSpPr txBox="1"/>
          <p:nvPr/>
        </p:nvSpPr>
        <p:spPr>
          <a:xfrm>
            <a:off x="1428728" y="4188645"/>
            <a:ext cx="92869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Operation </a:t>
            </a:r>
            <a:r>
              <a:rPr lang="en-US" sz="1100" dirty="0" err="1" smtClean="0"/>
              <a:t>spendings</a:t>
            </a:r>
            <a:endParaRPr lang="th-TH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2643174" y="4169553"/>
            <a:ext cx="92869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Investment spending</a:t>
            </a:r>
            <a:endParaRPr lang="th-TH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857620" y="4167522"/>
            <a:ext cx="128588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Debt repayment</a:t>
            </a:r>
            <a:endParaRPr lang="th-TH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5500694" y="4170539"/>
            <a:ext cx="207170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Payment for treasury reserves</a:t>
            </a:r>
            <a:endParaRPr lang="th-TH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budget</a:t>
            </a:r>
          </a:p>
          <a:p>
            <a:pPr lvl="1"/>
            <a:r>
              <a:rPr lang="en-US" dirty="0" smtClean="0"/>
              <a:t>Spending types (2)</a:t>
            </a:r>
          </a:p>
          <a:p>
            <a:pPr lvl="2"/>
            <a:r>
              <a:rPr lang="en-US" b="1" dirty="0" smtClean="0"/>
              <a:t>Spending based on tasks</a:t>
            </a:r>
          </a:p>
          <a:p>
            <a:pPr lvl="3"/>
            <a:r>
              <a:rPr lang="en-US" b="1" dirty="0" smtClean="0"/>
              <a:t>General public services: </a:t>
            </a:r>
            <a:r>
              <a:rPr lang="en-US" dirty="0" smtClean="0"/>
              <a:t>public services, defense, and internal security</a:t>
            </a:r>
          </a:p>
          <a:p>
            <a:pPr lvl="3"/>
            <a:r>
              <a:rPr lang="en-US" b="1" dirty="0" smtClean="0"/>
              <a:t>Social services: </a:t>
            </a:r>
            <a:r>
              <a:rPr lang="en-US" dirty="0" smtClean="0"/>
              <a:t>education, health care, social works, housing and community works, and religion-culture</a:t>
            </a:r>
          </a:p>
          <a:p>
            <a:pPr lvl="3"/>
            <a:r>
              <a:rPr lang="en-US" b="1" dirty="0" smtClean="0"/>
              <a:t>Economics: </a:t>
            </a:r>
            <a:r>
              <a:rPr lang="en-US" dirty="0" smtClean="0"/>
              <a:t>energy and petroleum, agriculture, mining and industry, transportation, others</a:t>
            </a:r>
          </a:p>
          <a:p>
            <a:pPr lvl="3"/>
            <a:r>
              <a:rPr lang="en-US" dirty="0" smtClean="0"/>
              <a:t>Others</a:t>
            </a:r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18</a:t>
            </a:fld>
            <a:endParaRPr lang="th-TH"/>
          </a:p>
        </p:txBody>
      </p:sp>
      <p:pic>
        <p:nvPicPr>
          <p:cNvPr id="1026" name="Picture 2" descr="\\psf\Home\Downloads\siu-budget-2556-620x44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4140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2910" y="714356"/>
            <a:ext cx="3071834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Accommodations and community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357298"/>
            <a:ext cx="242889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Internal security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984" y="2263967"/>
            <a:ext cx="1785950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National defense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389" y="3268194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Social work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6755" y="4473957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Health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84083" y="5563175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Economics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43636" y="4143380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Education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3636" y="2125469"/>
            <a:ext cx="2107280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Public administration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52121" y="1009074"/>
            <a:ext cx="278608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Religion culture and environment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34" y="5500702"/>
            <a:ext cx="2643206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Government Budget (draft)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2013 (Unit: Baht)</a:t>
            </a:r>
            <a:endParaRPr lang="th-TH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r>
              <a:rPr lang="en-US" dirty="0" smtClean="0"/>
              <a:t>Government outside-budget spending</a:t>
            </a:r>
          </a:p>
          <a:p>
            <a:pPr lvl="1"/>
            <a:r>
              <a:rPr lang="en-US" b="1" dirty="0" smtClean="0"/>
              <a:t>Outside-budget spending: </a:t>
            </a:r>
            <a:r>
              <a:rPr lang="en-US" dirty="0" smtClean="0"/>
              <a:t>spending that needs not be processed through government’s budget</a:t>
            </a:r>
          </a:p>
          <a:p>
            <a:pPr lvl="1"/>
            <a:r>
              <a:rPr lang="en-US" dirty="0" smtClean="0"/>
              <a:t>Sources of outside-budget spending</a:t>
            </a:r>
          </a:p>
          <a:p>
            <a:pPr lvl="2"/>
            <a:r>
              <a:rPr lang="en-US" b="1" dirty="0" smtClean="0"/>
              <a:t>Funds: </a:t>
            </a:r>
            <a:r>
              <a:rPr lang="en-US" dirty="0" smtClean="0"/>
              <a:t>the government-related funds which can keep their revenues for their operations. </a:t>
            </a:r>
          </a:p>
          <a:p>
            <a:pPr lvl="3"/>
            <a:r>
              <a:rPr lang="en-US" dirty="0" smtClean="0"/>
              <a:t>Example: social insurance fund</a:t>
            </a:r>
          </a:p>
          <a:p>
            <a:pPr lvl="2"/>
            <a:r>
              <a:rPr lang="en-US" b="1" dirty="0" smtClean="0"/>
              <a:t>Loans:</a:t>
            </a:r>
            <a:r>
              <a:rPr lang="en-US" dirty="0" smtClean="0"/>
              <a:t> project-based loans, or foreign aids</a:t>
            </a:r>
          </a:p>
          <a:p>
            <a:pPr lvl="2"/>
            <a:r>
              <a:rPr lang="en-US" b="1" dirty="0" smtClean="0"/>
              <a:t>Revenue of public institutions: </a:t>
            </a:r>
            <a:r>
              <a:rPr lang="en-US" dirty="0" smtClean="0"/>
              <a:t>such as revenue of public hospital or universities. </a:t>
            </a:r>
          </a:p>
          <a:p>
            <a:pPr lvl="2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government debt</a:t>
            </a:r>
          </a:p>
          <a:p>
            <a:pPr lvl="1"/>
            <a:r>
              <a:rPr lang="en-US" b="1" dirty="0" smtClean="0"/>
              <a:t>Public debt</a:t>
            </a:r>
            <a:r>
              <a:rPr lang="en-US" dirty="0" smtClean="0"/>
              <a:t>: debt created for government’s operations</a:t>
            </a:r>
          </a:p>
          <a:p>
            <a:pPr lvl="1"/>
            <a:r>
              <a:rPr lang="en-US" b="1" dirty="0" smtClean="0"/>
              <a:t>Loan guarantee</a:t>
            </a:r>
            <a:r>
              <a:rPr lang="en-US" dirty="0" smtClean="0"/>
              <a:t>: government guarantee for debt that belongs to state-owned enterprises such as the national rail and the port authority.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Purposes for creating public debt</a:t>
            </a:r>
            <a:endParaRPr lang="en-US" dirty="0"/>
          </a:p>
          <a:p>
            <a:pPr lvl="1"/>
            <a:r>
              <a:rPr lang="en-US" dirty="0" smtClean="0"/>
              <a:t>Investment (infrastructure, education, etc.)</a:t>
            </a:r>
          </a:p>
          <a:p>
            <a:pPr lvl="1"/>
            <a:r>
              <a:rPr lang="en-US" dirty="0" err="1" smtClean="0"/>
              <a:t>Stabilising</a:t>
            </a:r>
            <a:r>
              <a:rPr lang="en-US" dirty="0" smtClean="0"/>
              <a:t> the economy</a:t>
            </a:r>
          </a:p>
          <a:p>
            <a:pPr lvl="1"/>
            <a:r>
              <a:rPr lang="en-US" dirty="0" smtClean="0"/>
              <a:t>Making up for budget deficits</a:t>
            </a:r>
          </a:p>
          <a:p>
            <a:pPr lvl="1"/>
            <a:r>
              <a:rPr lang="en-US" dirty="0" smtClean="0"/>
              <a:t>Emergency spending (such as dealing with a natural disaster)</a:t>
            </a:r>
          </a:p>
          <a:p>
            <a:pPr lvl="1"/>
            <a:r>
              <a:rPr lang="en-US" dirty="0" smtClean="0"/>
              <a:t>Rechanneling unused savings (especially for domestic savings)</a:t>
            </a:r>
          </a:p>
          <a:p>
            <a:pPr lvl="1"/>
            <a:r>
              <a:rPr lang="en-US" dirty="0" smtClean="0"/>
              <a:t>Rolled-over debt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Sources for information</a:t>
            </a:r>
          </a:p>
          <a:p>
            <a:pPr lvl="1"/>
            <a:r>
              <a:rPr lang="en-US" dirty="0" smtClean="0"/>
              <a:t>International comparison:</a:t>
            </a:r>
          </a:p>
          <a:p>
            <a:pPr lvl="1">
              <a:buNone/>
            </a:pPr>
            <a:r>
              <a:rPr lang="en-US" dirty="0" smtClean="0">
                <a:hlinkClick r:id="rId2"/>
              </a:rPr>
              <a:t>http://en.wikipedia.org/wiki/List_of_countries_by_public_debt</a:t>
            </a:r>
            <a:endParaRPr lang="en-US" dirty="0" smtClean="0"/>
          </a:p>
          <a:p>
            <a:pPr lvl="1"/>
            <a:r>
              <a:rPr lang="en-US" dirty="0" smtClean="0"/>
              <a:t>Thai government debt</a:t>
            </a:r>
          </a:p>
          <a:p>
            <a:pPr lvl="1">
              <a:buNone/>
            </a:pPr>
            <a:r>
              <a:rPr lang="en-US" dirty="0" smtClean="0">
                <a:hlinkClick r:id="rId3"/>
              </a:rPr>
              <a:t>http://www.pdmo.go.th/popup_money_data.php?m=money&amp;ts2_id=1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895</Words>
  <Application>Microsoft Office PowerPoint</Application>
  <PresentationFormat>On-screen Show (4:3)</PresentationFormat>
  <Paragraphs>178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Angsana New</vt:lpstr>
      <vt:lpstr>Arial</vt:lpstr>
      <vt:lpstr>Browallia New</vt:lpstr>
      <vt:lpstr>Calibri</vt:lpstr>
      <vt:lpstr>Cordia New</vt:lpstr>
      <vt:lpstr>TH SarabunPSK</vt:lpstr>
      <vt:lpstr>Office Theme</vt:lpstr>
      <vt:lpstr>Macroeconomics: Fiscal Policy</vt:lpstr>
      <vt:lpstr>Agenda</vt:lpstr>
      <vt:lpstr>Additional insights on the roles of the government</vt:lpstr>
      <vt:lpstr>Additional insights on the roles of the government</vt:lpstr>
      <vt:lpstr>Additional insights on the roles of the government</vt:lpstr>
      <vt:lpstr>Taxation</vt:lpstr>
      <vt:lpstr>Taxation</vt:lpstr>
      <vt:lpstr>The Revenue Structure, Thai Government, 2533-2554 BE</vt:lpstr>
      <vt:lpstr>Tax Revenue, Thailand</vt:lpstr>
      <vt:lpstr>Excise Tax Revenue, Thailand</vt:lpstr>
      <vt:lpstr>PowerPoint Presentation</vt:lpstr>
      <vt:lpstr>Taxation</vt:lpstr>
      <vt:lpstr>Taxation</vt:lpstr>
      <vt:lpstr>Taxation</vt:lpstr>
      <vt:lpstr>Government spending</vt:lpstr>
      <vt:lpstr>The Spending Structure, Thai Government, 2532-2554 BE</vt:lpstr>
      <vt:lpstr>Government spending</vt:lpstr>
      <vt:lpstr>PowerPoint Presentation</vt:lpstr>
      <vt:lpstr>Government spending</vt:lpstr>
      <vt:lpstr>Government debt</vt:lpstr>
      <vt:lpstr>Government debt</vt:lpstr>
      <vt:lpstr>Government debt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 Theory: The Government and Fiscal Policy (2)</dc:title>
  <dc:creator>Thorn</dc:creator>
  <cp:lastModifiedBy>Thorn Pitidol</cp:lastModifiedBy>
  <cp:revision>41</cp:revision>
  <dcterms:created xsi:type="dcterms:W3CDTF">2013-12-24T13:08:37Z</dcterms:created>
  <dcterms:modified xsi:type="dcterms:W3CDTF">2018-03-07T14:36:08Z</dcterms:modified>
</cp:coreProperties>
</file>