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75" r:id="rId7"/>
    <p:sldId id="261" r:id="rId8"/>
    <p:sldId id="262" r:id="rId9"/>
  </p:sldIdLst>
  <p:sldSz cx="9144000" cy="6858000" type="screen4x3"/>
  <p:notesSz cx="7099300" cy="10234613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294" y="0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930" y="4861441"/>
            <a:ext cx="5679440" cy="4605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Click to edit Master text styles</a:t>
            </a:r>
          </a:p>
          <a:p>
            <a:pPr lvl="1"/>
            <a:r>
              <a:rPr lang="th-TH" noProof="0" smtClean="0"/>
              <a:t>Second level</a:t>
            </a:r>
          </a:p>
          <a:p>
            <a:pPr lvl="2"/>
            <a:r>
              <a:rPr lang="th-TH" noProof="0" smtClean="0"/>
              <a:t>Third level</a:t>
            </a:r>
          </a:p>
          <a:p>
            <a:pPr lvl="3"/>
            <a:r>
              <a:rPr lang="th-TH" noProof="0" smtClean="0"/>
              <a:t>Fourth level</a:t>
            </a:r>
          </a:p>
          <a:p>
            <a:pPr lvl="4"/>
            <a:r>
              <a:rPr lang="th-TH" noProof="0" smtClean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106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294" y="9721106"/>
            <a:ext cx="3076363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fld id="{FFED70BF-DFEF-4346-8475-A86A2B63628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A58C69B-3150-4EEB-9AB3-5E6A341D8230}" type="slidenum">
              <a:rPr lang="en-US" smtClean="0">
                <a:latin typeface="Arial" charset="0"/>
              </a:rPr>
              <a:pPr/>
              <a:t>1</a:t>
            </a:fld>
            <a:endParaRPr lang="th-TH" smtClean="0">
              <a:latin typeface="Arial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80EA85-04E6-4494-B4A0-35CA8DF211AF}" type="slidenum">
              <a:rPr lang="en-US" smtClean="0">
                <a:latin typeface="Arial" charset="0"/>
              </a:rPr>
              <a:pPr/>
              <a:t>2</a:t>
            </a:fld>
            <a:endParaRPr lang="th-TH" smtClean="0">
              <a:latin typeface="Arial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CFC165-8069-4F6F-A936-199F72B7D6CA}" type="slidenum">
              <a:rPr lang="en-US" smtClean="0">
                <a:latin typeface="Arial" charset="0"/>
              </a:rPr>
              <a:pPr/>
              <a:t>3</a:t>
            </a:fld>
            <a:endParaRPr lang="th-TH" smtClean="0">
              <a:latin typeface="Arial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A8E708-C2DA-46F2-B9A2-17D53530FA46}" type="slidenum">
              <a:rPr lang="en-US" smtClean="0">
                <a:latin typeface="Arial" charset="0"/>
              </a:rPr>
              <a:pPr/>
              <a:t>4</a:t>
            </a:fld>
            <a:endParaRPr lang="th-TH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82CE6B-4A0C-44F2-8D68-3B1547DE32B0}" type="slidenum">
              <a:rPr lang="en-US" smtClean="0">
                <a:latin typeface="Arial" charset="0"/>
              </a:rPr>
              <a:pPr/>
              <a:t>5</a:t>
            </a:fld>
            <a:endParaRPr lang="th-TH" smtClean="0">
              <a:latin typeface="Arial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8AA6AD8-E538-40FB-8C6B-36ACC54360A4}" type="slidenum">
              <a:rPr lang="en-US" smtClean="0">
                <a:latin typeface="Arial" charset="0"/>
              </a:rPr>
              <a:pPr/>
              <a:t>7</a:t>
            </a:fld>
            <a:endParaRPr lang="th-TH" smtClean="0">
              <a:latin typeface="Arial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523616-7660-45B2-9846-1E0542C112E1}" type="slidenum">
              <a:rPr lang="en-US" smtClean="0">
                <a:latin typeface="Arial" charset="0"/>
              </a:rPr>
              <a:pPr/>
              <a:t>8</a:t>
            </a:fld>
            <a:endParaRPr lang="th-TH" smtClean="0">
              <a:latin typeface="Arial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89A2A-7A7D-4270-A0FE-00F2A55A6B02}" type="datetime1">
              <a:rPr lang="en-US"/>
              <a:pPr>
                <a:defRPr/>
              </a:pPr>
              <a:t>1/26/2014</a:t>
            </a:fld>
            <a:endParaRPr lang="th-TH"/>
          </a:p>
        </p:txBody>
      </p:sp>
      <p:sp>
        <p:nvSpPr>
          <p:cNvPr id="12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13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A5CCCB18-BF4A-404F-95A1-04765C57997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64E8F-5E6A-478B-956B-27309B5AD776}" type="datetime1">
              <a:rPr lang="en-US"/>
              <a:pPr>
                <a:defRPr/>
              </a:pPr>
              <a:t>1/26/2014</a:t>
            </a:fld>
            <a:endParaRPr lang="th-TH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C3980-08E2-4F16-AFCF-3574E25A3DA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3B4C0-2A1E-4937-BD1A-6E6F65F8A2A7}" type="datetime1">
              <a:rPr lang="en-US"/>
              <a:pPr>
                <a:defRPr/>
              </a:pPr>
              <a:t>1/26/2014</a:t>
            </a:fld>
            <a:endParaRPr lang="th-TH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6160E4-69E5-4B27-B049-4DAD7018289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099733-91FD-4CC1-BC37-0C9E8D03F9F3}" type="datetime1">
              <a:rPr lang="en-US"/>
              <a:pPr>
                <a:defRPr/>
              </a:pPr>
              <a:t>1/26/2014</a:t>
            </a:fld>
            <a:endParaRPr lang="th-TH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51818-C4E6-4953-8BB1-12D9A64F15A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A7B331-0A10-49B7-A136-41BF1CEECD15}" type="datetime1">
              <a:rPr lang="en-US"/>
              <a:pPr>
                <a:defRPr/>
              </a:pPr>
              <a:t>1/26/2014</a:t>
            </a:fld>
            <a:endParaRPr lang="th-TH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324ED-40BE-4BF6-B184-5DEDF15F585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25BC6-BBBF-4B5D-8A7E-F5D56D0F2780}" type="datetime1">
              <a:rPr lang="en-US"/>
              <a:pPr>
                <a:defRPr/>
              </a:pPr>
              <a:t>1/26/2014</a:t>
            </a:fld>
            <a:endParaRPr lang="th-TH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61AE5-AC9F-45C4-B99A-5922476C444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2B9F8-3FC5-460C-BC4C-3DA563005B22}" type="datetime1">
              <a:rPr lang="en-US"/>
              <a:pPr>
                <a:defRPr/>
              </a:pPr>
              <a:t>1/26/2014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FFC65-749C-4063-ADE5-65B9A925032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25373-13B8-4BEC-A2CB-6FD17F4D8F9F}" type="datetime1">
              <a:rPr lang="en-US"/>
              <a:pPr>
                <a:defRPr/>
              </a:pPr>
              <a:t>1/26/2014</a:t>
            </a:fld>
            <a:endParaRPr lang="th-TH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5A791-A2B5-42CE-AC22-16A54B3FC8A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93F8A-B65D-488E-BDC0-A6615A1C93CC}" type="datetime1">
              <a:rPr lang="en-US"/>
              <a:pPr>
                <a:defRPr/>
              </a:pPr>
              <a:t>1/26/2014</a:t>
            </a:fld>
            <a:endParaRPr lang="th-TH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8D726E-AC7A-48DD-A1FA-94A81734F55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B98DC-9A83-4F5C-B16D-C8D4421AAF93}" type="datetime1">
              <a:rPr lang="en-US"/>
              <a:pPr>
                <a:defRPr/>
              </a:pPr>
              <a:t>1/26/2014</a:t>
            </a:fld>
            <a:endParaRPr lang="th-TH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49E41-A2B2-4745-B1D9-588ED4C4A1E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7D61C-8137-45CC-A347-428745ED8668}" type="datetime1">
              <a:rPr lang="en-US"/>
              <a:pPr>
                <a:defRPr/>
              </a:pPr>
              <a:t>1/26/2014</a:t>
            </a:fld>
            <a:endParaRPr lang="th-TH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D1700-EAA8-4C8A-8616-A6CAE305ADB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843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843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E5D8492-EB49-4BEE-A483-73F08691FAE0}" type="datetime1">
              <a:rPr lang="en-US"/>
              <a:pPr>
                <a:defRPr/>
              </a:pPr>
              <a:t>1/26/2014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 smtClean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AC483D06-9725-4EB1-A5AD-AB50A0A5FB9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0" r:id="rId2"/>
    <p:sldLayoutId id="2147483708" r:id="rId3"/>
    <p:sldLayoutId id="2147483701" r:id="rId4"/>
    <p:sldLayoutId id="2147483702" r:id="rId5"/>
    <p:sldLayoutId id="2147483703" r:id="rId6"/>
    <p:sldLayoutId id="2147483704" r:id="rId7"/>
    <p:sldLayoutId id="2147483709" r:id="rId8"/>
    <p:sldLayoutId id="2147483710" r:id="rId9"/>
    <p:sldLayoutId id="2147483705" r:id="rId10"/>
    <p:sldLayoutId id="2147483706" r:id="rId11"/>
  </p:sldLayoutIdLst>
  <p:hf hdr="0"/>
  <p:txStyles>
    <p:titleStyle>
      <a:lvl1pPr algn="l" rtl="0" fontAlgn="base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LilyUPC" pitchFamily="34" charset="-34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LilyUPC" pitchFamily="34" charset="-34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LilyUPC" pitchFamily="34" charset="-34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LilyUPC" pitchFamily="34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LilyUPC" pitchFamily="34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LilyUPC" pitchFamily="34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LilyUPC" pitchFamily="34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LilyUPC" pitchFamily="34" charset="-34"/>
        </a:defRPr>
      </a:lvl9pPr>
    </p:titleStyle>
    <p:bodyStyle>
      <a:lvl1pPr marL="273050" indent="-273050" algn="l" rtl="0" fontAlgn="base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fontAlgn="base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8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9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  <a:cs typeface="EucrosiaUPC" pitchFamily="18" charset="-34"/>
              </a:rPr>
              <a:t>Lecture 3</a:t>
            </a:r>
            <a:endParaRPr lang="th-TH" b="1" dirty="0" smtClean="0">
              <a:solidFill>
                <a:srgbClr val="002060"/>
              </a:solidFill>
            </a:endParaRPr>
          </a:p>
        </p:txBody>
      </p:sp>
      <p:sp>
        <p:nvSpPr>
          <p:cNvPr id="23555" name="Rectangle 4"/>
          <p:cNvSpPr>
            <a:spLocks noGrp="1" noChangeArrowheads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436AB8C9-933E-4733-9AE0-4A1ACB9BF7D8}" type="datetime1">
              <a:rPr lang="en-US"/>
              <a:pPr/>
              <a:t>1/26/2014</a:t>
            </a:fld>
            <a:endParaRPr lang="th-TH"/>
          </a:p>
        </p:txBody>
      </p:sp>
      <p:sp>
        <p:nvSpPr>
          <p:cNvPr id="23556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/>
              <a:t>Arayah Preechametta</a:t>
            </a:r>
            <a:endParaRPr lang="th-TH"/>
          </a:p>
        </p:txBody>
      </p:sp>
      <p:sp>
        <p:nvSpPr>
          <p:cNvPr id="20484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C4ED09D6-E06C-4168-8F5C-7AFE3C7BA47D}" type="slidenum">
              <a:rPr lang="en-US">
                <a:latin typeface="Arial" charset="0"/>
              </a:rPr>
              <a:pPr>
                <a:defRPr/>
              </a:pPr>
              <a:t>1</a:t>
            </a:fld>
            <a:endParaRPr lang="th-TH">
              <a:latin typeface="Arial" charset="0"/>
            </a:endParaRPr>
          </a:p>
        </p:txBody>
      </p:sp>
      <p:sp>
        <p:nvSpPr>
          <p:cNvPr id="235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r>
              <a:rPr b="1" dirty="0" smtClean="0">
                <a:solidFill>
                  <a:srgbClr val="002060"/>
                </a:solidFill>
                <a:cs typeface="LilyUPC" pitchFamily="34" charset="-34"/>
              </a:rPr>
              <a:t>Macroeconomics</a:t>
            </a:r>
            <a:endParaRPr lang="th-TH" b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F32206FC-31B2-4FA4-8EA5-06C4CBBA0298}" type="datetime1">
              <a:rPr lang="en-US"/>
              <a:pPr/>
              <a:t>1/26/2014</a:t>
            </a:fld>
            <a:endParaRPr lang="th-TH"/>
          </a:p>
        </p:txBody>
      </p:sp>
      <p:sp>
        <p:nvSpPr>
          <p:cNvPr id="1029" name="Footer Placeholder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/>
              <a:t>Arayah Preechametta</a:t>
            </a:r>
            <a:endParaRPr lang="th-TH"/>
          </a:p>
        </p:txBody>
      </p:sp>
      <p:sp>
        <p:nvSpPr>
          <p:cNvPr id="103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CB2DEE33-1B51-4A3F-954D-E15E1EDBE304}" type="slidenum">
              <a:rPr lang="en-US">
                <a:latin typeface="Arial" charset="0"/>
              </a:rPr>
              <a:pPr>
                <a:defRPr/>
              </a:pPr>
              <a:t>2</a:t>
            </a:fld>
            <a:endParaRPr lang="th-TH">
              <a:latin typeface="Arial" charset="0"/>
            </a:endParaRPr>
          </a:p>
        </p:txBody>
      </p:sp>
      <p:sp>
        <p:nvSpPr>
          <p:cNvPr id="1031" name="Rectangle 4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r>
              <a:rPr lang="en-US" sz="4000" b="1" dirty="0">
                <a:solidFill>
                  <a:srgbClr val="002060"/>
                </a:solidFill>
              </a:rPr>
              <a:t>Bellman’s Equations</a:t>
            </a:r>
          </a:p>
        </p:txBody>
      </p:sp>
      <p:sp>
        <p:nvSpPr>
          <p:cNvPr id="1032" name="Rectangle 5"/>
          <p:cNvSpPr>
            <a:spLocks noChangeArrowheads="1"/>
          </p:cNvSpPr>
          <p:nvPr/>
        </p:nvSpPr>
        <p:spPr bwMode="auto">
          <a:xfrm>
            <a:off x="1676400" y="1600200"/>
            <a:ext cx="6786563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400" dirty="0">
                <a:solidFill>
                  <a:schemeClr val="accent2"/>
                </a:solidFill>
              </a:rPr>
              <a:t>Define the (T+1)-period value function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>
                <a:solidFill>
                  <a:schemeClr val="accent2"/>
                </a:solidFill>
              </a:rPr>
              <a:t> 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>
                <a:solidFill>
                  <a:schemeClr val="accent2"/>
                </a:solidFill>
              </a:rPr>
              <a:t> Problem (1) is the same as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>
                <a:solidFill>
                  <a:schemeClr val="accent2"/>
                </a:solidFill>
              </a:rPr>
              <a:t>(1) Solving for </a:t>
            </a:r>
            <a:r>
              <a:rPr lang="en-US" sz="2400" dirty="0" err="1" smtClean="0">
                <a:solidFill>
                  <a:schemeClr val="accent2"/>
                </a:solidFill>
              </a:rPr>
              <a:t>c</a:t>
            </a:r>
            <a:r>
              <a:rPr lang="en-US" sz="24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400" dirty="0" smtClean="0">
                <a:solidFill>
                  <a:schemeClr val="accent2"/>
                </a:solidFill>
              </a:rPr>
              <a:t>=</a:t>
            </a:r>
            <a:r>
              <a:rPr lang="en-US" sz="2400" dirty="0" err="1" smtClean="0">
                <a:solidFill>
                  <a:schemeClr val="accent2"/>
                </a:solidFill>
              </a:rPr>
              <a:t>h</a:t>
            </a:r>
            <a:r>
              <a:rPr lang="en-US" sz="24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400" dirty="0" smtClean="0">
                <a:solidFill>
                  <a:schemeClr val="accent2"/>
                </a:solidFill>
              </a:rPr>
              <a:t>(</a:t>
            </a:r>
            <a:r>
              <a:rPr lang="en-US" sz="2400" dirty="0" err="1" smtClean="0">
                <a:solidFill>
                  <a:schemeClr val="accent2"/>
                </a:solidFill>
              </a:rPr>
              <a:t>x</a:t>
            </a:r>
            <a:r>
              <a:rPr lang="en-US" sz="24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400" dirty="0">
                <a:solidFill>
                  <a:schemeClr val="accent2"/>
                </a:solidFill>
              </a:rPr>
              <a:t>) to optimize W</a:t>
            </a:r>
            <a:r>
              <a:rPr lang="en-US" sz="2400" baseline="-25000" dirty="0">
                <a:solidFill>
                  <a:schemeClr val="accent2"/>
                </a:solidFill>
              </a:rPr>
              <a:t>1</a:t>
            </a:r>
            <a:r>
              <a:rPr lang="en-US" sz="2400" dirty="0">
                <a:solidFill>
                  <a:schemeClr val="accent2"/>
                </a:solidFill>
              </a:rPr>
              <a:t>(</a:t>
            </a:r>
            <a:r>
              <a:rPr lang="en-US" sz="2400" dirty="0" err="1">
                <a:solidFill>
                  <a:schemeClr val="accent2"/>
                </a:solidFill>
              </a:rPr>
              <a:t>x</a:t>
            </a:r>
            <a:r>
              <a:rPr lang="en-US" sz="2400" baseline="-25000" dirty="0" err="1">
                <a:solidFill>
                  <a:schemeClr val="accent2"/>
                </a:solidFill>
              </a:rPr>
              <a:t>T</a:t>
            </a:r>
            <a:r>
              <a:rPr lang="en-US" sz="2400" dirty="0">
                <a:solidFill>
                  <a:schemeClr val="accent2"/>
                </a:solidFill>
              </a:rPr>
              <a:t>),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>
                <a:solidFill>
                  <a:schemeClr val="accent2"/>
                </a:solidFill>
              </a:rPr>
              <a:t>(2) Solving for </a:t>
            </a:r>
            <a:r>
              <a:rPr lang="en-US" sz="2400" dirty="0" smtClean="0">
                <a:solidFill>
                  <a:schemeClr val="accent2"/>
                </a:solidFill>
              </a:rPr>
              <a:t>c</a:t>
            </a:r>
            <a:r>
              <a:rPr lang="en-US" sz="2400" baseline="-25000" dirty="0" smtClean="0">
                <a:solidFill>
                  <a:schemeClr val="accent2"/>
                </a:solidFill>
              </a:rPr>
              <a:t>T-1</a:t>
            </a:r>
            <a:r>
              <a:rPr lang="en-US" sz="2400" dirty="0" smtClean="0">
                <a:solidFill>
                  <a:schemeClr val="accent2"/>
                </a:solidFill>
              </a:rPr>
              <a:t>=h</a:t>
            </a:r>
            <a:r>
              <a:rPr lang="en-US" sz="2400" baseline="-25000" dirty="0" smtClean="0">
                <a:solidFill>
                  <a:schemeClr val="accent2"/>
                </a:solidFill>
              </a:rPr>
              <a:t>T-1</a:t>
            </a:r>
            <a:r>
              <a:rPr lang="en-US" sz="2400" dirty="0" smtClean="0">
                <a:solidFill>
                  <a:schemeClr val="accent2"/>
                </a:solidFill>
              </a:rPr>
              <a:t>(x</a:t>
            </a:r>
            <a:r>
              <a:rPr lang="en-US" sz="2400" baseline="-25000" dirty="0" smtClean="0">
                <a:solidFill>
                  <a:schemeClr val="accent2"/>
                </a:solidFill>
              </a:rPr>
              <a:t>T-1</a:t>
            </a:r>
            <a:r>
              <a:rPr lang="en-US" sz="2400" dirty="0">
                <a:solidFill>
                  <a:schemeClr val="accent2"/>
                </a:solidFill>
              </a:rPr>
              <a:t>) to optimize W</a:t>
            </a:r>
            <a:r>
              <a:rPr lang="en-US" sz="2400" baseline="-25000" dirty="0">
                <a:solidFill>
                  <a:schemeClr val="accent2"/>
                </a:solidFill>
              </a:rPr>
              <a:t>2</a:t>
            </a:r>
            <a:r>
              <a:rPr lang="en-US" sz="2400" dirty="0">
                <a:solidFill>
                  <a:schemeClr val="accent2"/>
                </a:solidFill>
              </a:rPr>
              <a:t>(x</a:t>
            </a:r>
            <a:r>
              <a:rPr lang="en-US" sz="2400" baseline="-25000" dirty="0">
                <a:solidFill>
                  <a:schemeClr val="accent2"/>
                </a:solidFill>
              </a:rPr>
              <a:t>T-1</a:t>
            </a:r>
            <a:r>
              <a:rPr lang="en-US" sz="2400" dirty="0">
                <a:solidFill>
                  <a:schemeClr val="accent2"/>
                </a:solidFill>
              </a:rPr>
              <a:t>),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>
                <a:solidFill>
                  <a:schemeClr val="accent2"/>
                </a:solidFill>
              </a:rPr>
              <a:t> Continue to repeat this process until t=0. </a:t>
            </a:r>
          </a:p>
        </p:txBody>
      </p:sp>
      <p:graphicFrame>
        <p:nvGraphicFramePr>
          <p:cNvPr id="1026" name="Object 6"/>
          <p:cNvGraphicFramePr>
            <a:graphicFrameLocks noChangeAspect="1"/>
          </p:cNvGraphicFramePr>
          <p:nvPr/>
        </p:nvGraphicFramePr>
        <p:xfrm>
          <a:off x="1939925" y="2133600"/>
          <a:ext cx="5994400" cy="920750"/>
        </p:xfrm>
        <a:graphic>
          <a:graphicData uri="http://schemas.openxmlformats.org/presentationml/2006/ole">
            <p:oleObj spid="_x0000_s1026" name="Equation" r:id="rId4" imgW="4012920" imgH="583920" progId="Equation.DSMT4">
              <p:embed/>
            </p:oleObj>
          </a:graphicData>
        </a:graphic>
      </p:graphicFrame>
      <p:graphicFrame>
        <p:nvGraphicFramePr>
          <p:cNvPr id="1027" name="Object 7"/>
          <p:cNvGraphicFramePr>
            <a:graphicFrameLocks noChangeAspect="1"/>
          </p:cNvGraphicFramePr>
          <p:nvPr/>
        </p:nvGraphicFramePr>
        <p:xfrm>
          <a:off x="1766888" y="3733800"/>
          <a:ext cx="6403975" cy="985838"/>
        </p:xfrm>
        <a:graphic>
          <a:graphicData uri="http://schemas.openxmlformats.org/presentationml/2006/ole">
            <p:oleObj spid="_x0000_s1027" name="Equation" r:id="rId5" imgW="4520880" imgH="66024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DE550570-BCD0-4F67-9BFC-F67EDC756B3B}" type="datetime1">
              <a:rPr lang="en-US"/>
              <a:pPr/>
              <a:t>1/26/2014</a:t>
            </a:fld>
            <a:endParaRPr lang="th-TH"/>
          </a:p>
        </p:txBody>
      </p:sp>
      <p:sp>
        <p:nvSpPr>
          <p:cNvPr id="2052" name="Footer Placeholder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/>
              <a:t>Arayah Preechametta</a:t>
            </a:r>
            <a:endParaRPr lang="th-TH"/>
          </a:p>
        </p:txBody>
      </p:sp>
      <p:sp>
        <p:nvSpPr>
          <p:cNvPr id="205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16F8BD51-453E-4E97-A313-5E061CEC418C}" type="slidenum">
              <a:rPr lang="en-US">
                <a:latin typeface="Arial" charset="0"/>
              </a:rPr>
              <a:pPr>
                <a:defRPr/>
              </a:pPr>
              <a:t>3</a:t>
            </a:fld>
            <a:endParaRPr lang="th-TH">
              <a:latin typeface="Arial" charset="0"/>
            </a:endParaRPr>
          </a:p>
        </p:txBody>
      </p:sp>
      <p:sp>
        <p:nvSpPr>
          <p:cNvPr id="2054" name="Rectangle 4"/>
          <p:cNvSpPr>
            <a:spLocks noChangeArrowheads="1"/>
          </p:cNvSpPr>
          <p:nvPr/>
        </p:nvSpPr>
        <p:spPr bwMode="auto">
          <a:xfrm>
            <a:off x="1524000" y="274638"/>
            <a:ext cx="716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r>
              <a:rPr lang="en-US" sz="4000" b="1" dirty="0">
                <a:solidFill>
                  <a:srgbClr val="002060"/>
                </a:solidFill>
              </a:rPr>
              <a:t>Self-enforcing property</a:t>
            </a:r>
          </a:p>
        </p:txBody>
      </p:sp>
      <p:sp>
        <p:nvSpPr>
          <p:cNvPr id="2055" name="Rectangle 5"/>
          <p:cNvSpPr>
            <a:spLocks noChangeArrowheads="1"/>
          </p:cNvSpPr>
          <p:nvPr/>
        </p:nvSpPr>
        <p:spPr bwMode="auto">
          <a:xfrm>
            <a:off x="1524000" y="1600200"/>
            <a:ext cx="7159625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</a:rPr>
              <a:t>The optimal policies </a:t>
            </a:r>
            <a:r>
              <a:rPr lang="en-US" sz="2800" dirty="0" smtClean="0">
                <a:solidFill>
                  <a:schemeClr val="accent2"/>
                </a:solidFill>
              </a:rPr>
              <a:t>c</a:t>
            </a:r>
            <a:r>
              <a:rPr lang="en-US" sz="2800" baseline="-25000" dirty="0" smtClean="0">
                <a:solidFill>
                  <a:schemeClr val="accent2"/>
                </a:solidFill>
              </a:rPr>
              <a:t>t</a:t>
            </a:r>
            <a:r>
              <a:rPr lang="en-US" sz="2800" dirty="0" smtClean="0">
                <a:solidFill>
                  <a:schemeClr val="accent2"/>
                </a:solidFill>
              </a:rPr>
              <a:t>=h</a:t>
            </a:r>
            <a:r>
              <a:rPr lang="en-US" sz="2800" baseline="-25000" dirty="0" smtClean="0">
                <a:solidFill>
                  <a:schemeClr val="accent2"/>
                </a:solidFill>
              </a:rPr>
              <a:t>t</a:t>
            </a:r>
            <a:r>
              <a:rPr lang="en-US" sz="2800" dirty="0" smtClean="0">
                <a:solidFill>
                  <a:schemeClr val="accent2"/>
                </a:solidFill>
              </a:rPr>
              <a:t>(</a:t>
            </a:r>
            <a:r>
              <a:rPr lang="en-US" sz="2800" dirty="0" err="1" smtClean="0">
                <a:solidFill>
                  <a:schemeClr val="accent2"/>
                </a:solidFill>
              </a:rPr>
              <a:t>x</a:t>
            </a:r>
            <a:r>
              <a:rPr lang="en-US" sz="28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800" dirty="0">
                <a:solidFill>
                  <a:schemeClr val="accent2"/>
                </a:solidFill>
              </a:rPr>
              <a:t>), t=0,1,2…,T, from problem (1) will have the same values of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dirty="0">
                <a:solidFill>
                  <a:schemeClr val="accent2"/>
                </a:solidFill>
              </a:rPr>
              <a:t>                  </a:t>
            </a:r>
            <a:r>
              <a:rPr lang="en-US" sz="2800" dirty="0" err="1" smtClean="0">
                <a:solidFill>
                  <a:schemeClr val="accent2"/>
                </a:solidFill>
              </a:rPr>
              <a:t>c</a:t>
            </a:r>
            <a:r>
              <a:rPr lang="en-US" sz="2800" baseline="-25000" dirty="0" err="1" smtClean="0">
                <a:solidFill>
                  <a:schemeClr val="accent2"/>
                </a:solidFill>
              </a:rPr>
              <a:t>s</a:t>
            </a:r>
            <a:r>
              <a:rPr lang="en-US" sz="2800" dirty="0" smtClean="0">
                <a:solidFill>
                  <a:schemeClr val="accent2"/>
                </a:solidFill>
              </a:rPr>
              <a:t>=</a:t>
            </a:r>
            <a:r>
              <a:rPr lang="en-US" sz="2800" dirty="0" err="1" smtClean="0">
                <a:solidFill>
                  <a:schemeClr val="accent2"/>
                </a:solidFill>
              </a:rPr>
              <a:t>h</a:t>
            </a:r>
            <a:r>
              <a:rPr lang="en-US" sz="2800" baseline="-25000" dirty="0" err="1" smtClean="0">
                <a:solidFill>
                  <a:schemeClr val="accent2"/>
                </a:solidFill>
              </a:rPr>
              <a:t>s</a:t>
            </a:r>
            <a:r>
              <a:rPr lang="en-US" sz="2800" dirty="0" smtClean="0">
                <a:solidFill>
                  <a:schemeClr val="accent2"/>
                </a:solidFill>
              </a:rPr>
              <a:t>(</a:t>
            </a:r>
            <a:r>
              <a:rPr lang="en-US" sz="2800" dirty="0" err="1" smtClean="0">
                <a:solidFill>
                  <a:schemeClr val="accent2"/>
                </a:solidFill>
              </a:rPr>
              <a:t>x</a:t>
            </a:r>
            <a:r>
              <a:rPr lang="en-US" sz="2800" baseline="-25000" dirty="0" err="1" smtClean="0">
                <a:solidFill>
                  <a:schemeClr val="accent2"/>
                </a:solidFill>
              </a:rPr>
              <a:t>s</a:t>
            </a:r>
            <a:r>
              <a:rPr lang="en-US" sz="2800" dirty="0">
                <a:solidFill>
                  <a:schemeClr val="accent2"/>
                </a:solidFill>
              </a:rPr>
              <a:t>), t=s,s+1,s+2…,T,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dirty="0">
                <a:solidFill>
                  <a:schemeClr val="accent2"/>
                </a:solidFill>
              </a:rPr>
              <a:t>    as those optimal policies obtained from the following problem:  for s&gt;0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</a:rPr>
              <a:t>Then, these optimal policies are said to be “time consistent”.</a:t>
            </a:r>
          </a:p>
        </p:txBody>
      </p:sp>
      <p:graphicFrame>
        <p:nvGraphicFramePr>
          <p:cNvPr id="2050" name="Object 6"/>
          <p:cNvGraphicFramePr>
            <a:graphicFrameLocks noChangeAspect="1"/>
          </p:cNvGraphicFramePr>
          <p:nvPr/>
        </p:nvGraphicFramePr>
        <p:xfrm>
          <a:off x="2417763" y="4343400"/>
          <a:ext cx="5307012" cy="995363"/>
        </p:xfrm>
        <a:graphic>
          <a:graphicData uri="http://schemas.openxmlformats.org/presentationml/2006/ole">
            <p:oleObj spid="_x0000_s2050" name="Equation" r:id="rId4" imgW="3771720" imgH="58392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C1924775-E33C-4FB1-9DF2-7EC9FA80FA44}" type="datetime1">
              <a:rPr lang="en-US"/>
              <a:pPr/>
              <a:t>1/26/2014</a:t>
            </a:fld>
            <a:endParaRPr lang="th-TH"/>
          </a:p>
        </p:txBody>
      </p:sp>
      <p:sp>
        <p:nvSpPr>
          <p:cNvPr id="3077" name="Footer Placeholder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/>
              <a:t>Arayah Preechametta</a:t>
            </a:r>
            <a:endParaRPr lang="th-TH"/>
          </a:p>
        </p:txBody>
      </p:sp>
      <p:sp>
        <p:nvSpPr>
          <p:cNvPr id="30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ECA222CE-9165-4031-8459-150167669286}" type="slidenum">
              <a:rPr lang="en-US">
                <a:latin typeface="Arial" charset="0"/>
              </a:rPr>
              <a:pPr>
                <a:defRPr/>
              </a:pPr>
              <a:t>4</a:t>
            </a:fld>
            <a:endParaRPr lang="th-TH">
              <a:latin typeface="Arial" charset="0"/>
            </a:endParaRPr>
          </a:p>
        </p:txBody>
      </p:sp>
      <p:sp>
        <p:nvSpPr>
          <p:cNvPr id="3079" name="Rectangle 4"/>
          <p:cNvSpPr>
            <a:spLocks noChangeArrowheads="1"/>
          </p:cNvSpPr>
          <p:nvPr/>
        </p:nvSpPr>
        <p:spPr bwMode="auto">
          <a:xfrm>
            <a:off x="685801" y="274638"/>
            <a:ext cx="8001000" cy="1143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r>
              <a:rPr lang="en-US" sz="2800" b="1" dirty="0">
                <a:solidFill>
                  <a:srgbClr val="002060"/>
                </a:solidFill>
              </a:rPr>
              <a:t>Policy function that does not vary over time</a:t>
            </a:r>
          </a:p>
        </p:txBody>
      </p:sp>
      <p:sp>
        <p:nvSpPr>
          <p:cNvPr id="3080" name="Rectangle 5"/>
          <p:cNvSpPr>
            <a:spLocks noChangeArrowheads="1"/>
          </p:cNvSpPr>
          <p:nvPr/>
        </p:nvSpPr>
        <p:spPr bwMode="auto">
          <a:xfrm>
            <a:off x="838200" y="1600200"/>
            <a:ext cx="7699375" cy="4495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dirty="0">
                <a:solidFill>
                  <a:schemeClr val="accent2"/>
                </a:solidFill>
              </a:rPr>
              <a:t>Assume that:     </a:t>
            </a:r>
            <a:r>
              <a:rPr lang="en-US" sz="2400" dirty="0" err="1" smtClean="0">
                <a:solidFill>
                  <a:schemeClr val="accent2"/>
                </a:solidFill>
              </a:rPr>
              <a:t>U</a:t>
            </a:r>
            <a:r>
              <a:rPr lang="en-US" sz="24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400" dirty="0" smtClean="0">
                <a:solidFill>
                  <a:schemeClr val="accent2"/>
                </a:solidFill>
              </a:rPr>
              <a:t>(</a:t>
            </a:r>
            <a:r>
              <a:rPr lang="en-US" sz="2400" dirty="0" err="1" smtClean="0">
                <a:solidFill>
                  <a:schemeClr val="accent2"/>
                </a:solidFill>
              </a:rPr>
              <a:t>x</a:t>
            </a:r>
            <a:r>
              <a:rPr lang="en-US" sz="24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400" dirty="0" err="1" smtClean="0">
                <a:solidFill>
                  <a:schemeClr val="accent2"/>
                </a:solidFill>
              </a:rPr>
              <a:t>,c</a:t>
            </a:r>
            <a:r>
              <a:rPr lang="en-US" sz="24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400" dirty="0">
                <a:solidFill>
                  <a:schemeClr val="accent2"/>
                </a:solidFill>
              </a:rPr>
              <a:t>) = </a:t>
            </a:r>
            <a:r>
              <a:rPr lang="en-US" sz="2400" dirty="0">
                <a:solidFill>
                  <a:schemeClr val="accent2"/>
                </a:solidFill>
                <a:sym typeface="Symbol" pitchFamily="18" charset="2"/>
              </a:rPr>
              <a:t></a:t>
            </a:r>
            <a:r>
              <a:rPr lang="en-US" sz="2400" baseline="30000" dirty="0" err="1" smtClean="0">
                <a:solidFill>
                  <a:schemeClr val="accent2"/>
                </a:solidFill>
                <a:sym typeface="Symbol" pitchFamily="18" charset="2"/>
              </a:rPr>
              <a:t>t</a:t>
            </a:r>
            <a:r>
              <a:rPr lang="en-US" sz="2400" dirty="0" err="1" smtClean="0">
                <a:solidFill>
                  <a:schemeClr val="accent2"/>
                </a:solidFill>
              </a:rPr>
              <a:t>.U</a:t>
            </a:r>
            <a:r>
              <a:rPr lang="en-US" sz="2400" dirty="0" smtClean="0">
                <a:solidFill>
                  <a:schemeClr val="accent2"/>
                </a:solidFill>
              </a:rPr>
              <a:t>(</a:t>
            </a:r>
            <a:r>
              <a:rPr lang="en-US" sz="2400" dirty="0" err="1" smtClean="0">
                <a:solidFill>
                  <a:schemeClr val="accent2"/>
                </a:solidFill>
              </a:rPr>
              <a:t>x</a:t>
            </a:r>
            <a:r>
              <a:rPr lang="en-US" sz="24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400" dirty="0" err="1" smtClean="0">
                <a:solidFill>
                  <a:schemeClr val="accent2"/>
                </a:solidFill>
              </a:rPr>
              <a:t>,c</a:t>
            </a:r>
            <a:r>
              <a:rPr lang="en-US" sz="24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400" dirty="0">
                <a:solidFill>
                  <a:schemeClr val="accent2"/>
                </a:solidFill>
              </a:rPr>
              <a:t>),  0&lt;</a:t>
            </a:r>
            <a:r>
              <a:rPr lang="en-US" sz="2400" dirty="0">
                <a:solidFill>
                  <a:schemeClr val="accent2"/>
                </a:solidFill>
                <a:sym typeface="Symbol" pitchFamily="18" charset="2"/>
              </a:rPr>
              <a:t></a:t>
            </a:r>
            <a:r>
              <a:rPr lang="en-US" sz="2400" dirty="0">
                <a:solidFill>
                  <a:schemeClr val="accent2"/>
                </a:solidFill>
              </a:rPr>
              <a:t>&lt;1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dirty="0">
                <a:solidFill>
                  <a:schemeClr val="accent2"/>
                </a:solidFill>
              </a:rPr>
              <a:t>                          </a:t>
            </a:r>
            <a:r>
              <a:rPr lang="en-US" sz="2400" dirty="0" err="1" smtClean="0">
                <a:solidFill>
                  <a:schemeClr val="accent2"/>
                </a:solidFill>
              </a:rPr>
              <a:t>g</a:t>
            </a:r>
            <a:r>
              <a:rPr lang="en-US" sz="24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400" dirty="0" smtClean="0">
                <a:solidFill>
                  <a:schemeClr val="accent2"/>
                </a:solidFill>
              </a:rPr>
              <a:t>(</a:t>
            </a:r>
            <a:r>
              <a:rPr lang="en-US" sz="2400" dirty="0" err="1" smtClean="0">
                <a:solidFill>
                  <a:schemeClr val="accent2"/>
                </a:solidFill>
              </a:rPr>
              <a:t>x</a:t>
            </a:r>
            <a:r>
              <a:rPr lang="en-US" sz="24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400" dirty="0" err="1" smtClean="0">
                <a:solidFill>
                  <a:schemeClr val="accent2"/>
                </a:solidFill>
              </a:rPr>
              <a:t>,c</a:t>
            </a:r>
            <a:r>
              <a:rPr lang="en-US" sz="24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400" dirty="0">
                <a:solidFill>
                  <a:schemeClr val="accent2"/>
                </a:solidFill>
              </a:rPr>
              <a:t>) = </a:t>
            </a:r>
            <a:r>
              <a:rPr lang="en-US" sz="2400" dirty="0" smtClean="0">
                <a:solidFill>
                  <a:schemeClr val="accent2"/>
                </a:solidFill>
              </a:rPr>
              <a:t>g(</a:t>
            </a:r>
            <a:r>
              <a:rPr lang="en-US" sz="2400" dirty="0" err="1" smtClean="0">
                <a:solidFill>
                  <a:schemeClr val="accent2"/>
                </a:solidFill>
              </a:rPr>
              <a:t>x</a:t>
            </a:r>
            <a:r>
              <a:rPr lang="en-US" sz="24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400" dirty="0" err="1" smtClean="0">
                <a:solidFill>
                  <a:schemeClr val="accent2"/>
                </a:solidFill>
              </a:rPr>
              <a:t>,c</a:t>
            </a:r>
            <a:r>
              <a:rPr lang="en-US" sz="24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400" dirty="0">
                <a:solidFill>
                  <a:schemeClr val="accent2"/>
                </a:solidFill>
              </a:rPr>
              <a:t>),                (4)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dirty="0">
                <a:solidFill>
                  <a:schemeClr val="accent2"/>
                </a:solidFill>
              </a:rPr>
              <a:t>Bellman’s equation becomes (for j=1,2,..T)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400" dirty="0">
                <a:solidFill>
                  <a:schemeClr val="accent2"/>
                </a:solidFill>
              </a:rPr>
              <a:t>where </a:t>
            </a:r>
          </a:p>
        </p:txBody>
      </p:sp>
      <p:graphicFrame>
        <p:nvGraphicFramePr>
          <p:cNvPr id="3074" name="Object 6"/>
          <p:cNvGraphicFramePr>
            <a:graphicFrameLocks noChangeAspect="1"/>
          </p:cNvGraphicFramePr>
          <p:nvPr/>
        </p:nvGraphicFramePr>
        <p:xfrm>
          <a:off x="1644650" y="2971800"/>
          <a:ext cx="6237288" cy="1801813"/>
        </p:xfrm>
        <a:graphic>
          <a:graphicData uri="http://schemas.openxmlformats.org/presentationml/2006/ole">
            <p:oleObj spid="_x0000_s3074" name="Equation" r:id="rId4" imgW="3644640" imgH="1079280" progId="Equation.DSMT4">
              <p:embed/>
            </p:oleObj>
          </a:graphicData>
        </a:graphic>
      </p:graphicFrame>
      <p:graphicFrame>
        <p:nvGraphicFramePr>
          <p:cNvPr id="3075" name="Object 7"/>
          <p:cNvGraphicFramePr>
            <a:graphicFrameLocks noChangeAspect="1"/>
          </p:cNvGraphicFramePr>
          <p:nvPr/>
        </p:nvGraphicFramePr>
        <p:xfrm>
          <a:off x="3527425" y="5257800"/>
          <a:ext cx="3711575" cy="973138"/>
        </p:xfrm>
        <a:graphic>
          <a:graphicData uri="http://schemas.openxmlformats.org/presentationml/2006/ole">
            <p:oleObj spid="_x0000_s3075" name="Equation" r:id="rId5" imgW="2425680" imgH="5331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8D769F7C-BB50-4430-892F-BA57BE418C7F}" type="datetime1">
              <a:rPr lang="en-US"/>
              <a:pPr/>
              <a:t>1/26/2014</a:t>
            </a:fld>
            <a:endParaRPr lang="th-TH"/>
          </a:p>
        </p:txBody>
      </p:sp>
      <p:sp>
        <p:nvSpPr>
          <p:cNvPr id="4101" name="Footer Placeholder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/>
              <a:t>Arayah Preechametta</a:t>
            </a:r>
            <a:endParaRPr lang="th-TH"/>
          </a:p>
        </p:txBody>
      </p:sp>
      <p:sp>
        <p:nvSpPr>
          <p:cNvPr id="410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2485B3EF-0C96-417C-BFB8-08F114C0EC14}" type="slidenum">
              <a:rPr lang="en-US">
                <a:latin typeface="Arial" charset="0"/>
              </a:rPr>
              <a:pPr>
                <a:defRPr/>
              </a:pPr>
              <a:t>5</a:t>
            </a:fld>
            <a:endParaRPr lang="th-TH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85800" y="274638"/>
            <a:ext cx="8001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r>
              <a:rPr lang="en-US" sz="3600" b="1" dirty="0">
                <a:solidFill>
                  <a:srgbClr val="002060"/>
                </a:solidFill>
              </a:rPr>
              <a:t>Policy function that does not vary over time</a:t>
            </a:r>
          </a:p>
        </p:txBody>
      </p:sp>
      <p:sp>
        <p:nvSpPr>
          <p:cNvPr id="4104" name="Rectangle 5"/>
          <p:cNvSpPr>
            <a:spLocks noChangeArrowheads="1"/>
          </p:cNvSpPr>
          <p:nvPr/>
        </p:nvSpPr>
        <p:spPr bwMode="auto">
          <a:xfrm>
            <a:off x="1524000" y="1600200"/>
            <a:ext cx="7086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2800">
                <a:solidFill>
                  <a:schemeClr val="accent2"/>
                </a:solidFill>
              </a:rPr>
              <a:t>The Bellman’s equation becomes, (for j=1,2,….,T)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</a:rPr>
              <a:t>In the case that   V=lim</a:t>
            </a:r>
            <a:r>
              <a:rPr lang="en-US" sz="2800" baseline="-25000">
                <a:solidFill>
                  <a:schemeClr val="accent2"/>
                </a:solidFill>
              </a:rPr>
              <a:t>j</a:t>
            </a:r>
            <a:r>
              <a:rPr lang="en-US" sz="2800" baseline="-25000">
                <a:solidFill>
                  <a:schemeClr val="accent2"/>
                </a:solidFill>
                <a:sym typeface="Symbol" pitchFamily="18" charset="2"/>
              </a:rPr>
              <a:t></a:t>
            </a:r>
            <a:r>
              <a:rPr lang="en-US" sz="2800">
                <a:solidFill>
                  <a:schemeClr val="accent2"/>
                </a:solidFill>
              </a:rPr>
              <a:t> V</a:t>
            </a:r>
            <a:r>
              <a:rPr lang="en-US" sz="2800" baseline="-25000">
                <a:solidFill>
                  <a:schemeClr val="accent2"/>
                </a:solidFill>
              </a:rPr>
              <a:t>j</a:t>
            </a:r>
            <a:r>
              <a:rPr lang="en-US" sz="2800">
                <a:solidFill>
                  <a:schemeClr val="accent2"/>
                </a:solidFill>
              </a:rPr>
              <a:t> , then</a:t>
            </a:r>
          </a:p>
        </p:txBody>
      </p:sp>
      <p:graphicFrame>
        <p:nvGraphicFramePr>
          <p:cNvPr id="4098" name="Object 6"/>
          <p:cNvGraphicFramePr>
            <a:graphicFrameLocks noChangeAspect="1"/>
          </p:cNvGraphicFramePr>
          <p:nvPr/>
        </p:nvGraphicFramePr>
        <p:xfrm>
          <a:off x="1989138" y="2895600"/>
          <a:ext cx="4976812" cy="917575"/>
        </p:xfrm>
        <a:graphic>
          <a:graphicData uri="http://schemas.openxmlformats.org/presentationml/2006/ole">
            <p:oleObj spid="_x0000_s4098" name="Equation" r:id="rId4" imgW="3632040" imgH="634680" progId="Equation.DSMT4">
              <p:embed/>
            </p:oleObj>
          </a:graphicData>
        </a:graphic>
      </p:graphicFrame>
      <p:graphicFrame>
        <p:nvGraphicFramePr>
          <p:cNvPr id="4099" name="Object 8"/>
          <p:cNvGraphicFramePr>
            <a:graphicFrameLocks noChangeAspect="1"/>
          </p:cNvGraphicFramePr>
          <p:nvPr/>
        </p:nvGraphicFramePr>
        <p:xfrm>
          <a:off x="2776538" y="5164138"/>
          <a:ext cx="3749675" cy="847725"/>
        </p:xfrm>
        <a:graphic>
          <a:graphicData uri="http://schemas.openxmlformats.org/presentationml/2006/ole">
            <p:oleObj spid="_x0000_s4099" name="Equation" r:id="rId5" imgW="2844720" imgH="6094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74638"/>
            <a:ext cx="7772400" cy="792162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2060"/>
                </a:solidFill>
                <a:cs typeface="LilyUPC" pitchFamily="34" charset="-34"/>
              </a:rPr>
              <a:t>Policy function that does not vary over time</a:t>
            </a:r>
            <a:endParaRPr lang="th-TH" sz="3200" b="1" dirty="0" smtClean="0">
              <a:solidFill>
                <a:srgbClr val="002060"/>
              </a:solidFill>
            </a:endParaRPr>
          </a:p>
        </p:txBody>
      </p:sp>
      <p:sp>
        <p:nvSpPr>
          <p:cNvPr id="24579" name="Date Placeholder 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567831F4-8177-4104-9B5A-FAEAB3A1D57A}" type="datetime1">
              <a:rPr lang="en-US"/>
              <a:pPr/>
              <a:t>1/26/2014</a:t>
            </a:fld>
            <a:endParaRPr lang="th-TH"/>
          </a:p>
        </p:txBody>
      </p:sp>
      <p:sp>
        <p:nvSpPr>
          <p:cNvPr id="24580" name="Footer Placeholder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/>
              <a:t>Arayah Preechametta</a:t>
            </a:r>
            <a:endParaRPr lang="th-TH"/>
          </a:p>
        </p:txBody>
      </p:sp>
      <p:sp>
        <p:nvSpPr>
          <p:cNvPr id="21508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9C5452D9-BF27-4E6A-AAF7-38CC37E46F63}" type="slidenum">
              <a:rPr lang="en-US">
                <a:latin typeface="Arial" charset="0"/>
              </a:rPr>
              <a:pPr>
                <a:defRPr/>
              </a:pPr>
              <a:t>6</a:t>
            </a:fld>
            <a:endParaRPr lang="th-TH">
              <a:latin typeface="Arial" charset="0"/>
            </a:endParaRPr>
          </a:p>
        </p:txBody>
      </p:sp>
      <p:sp>
        <p:nvSpPr>
          <p:cNvPr id="24582" name="Line 4"/>
          <p:cNvSpPr>
            <a:spLocks noChangeShapeType="1"/>
          </p:cNvSpPr>
          <p:nvPr/>
        </p:nvSpPr>
        <p:spPr bwMode="auto">
          <a:xfrm>
            <a:off x="2209800" y="5257800"/>
            <a:ext cx="510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583" name="Line 5"/>
          <p:cNvSpPr>
            <a:spLocks noChangeShapeType="1"/>
          </p:cNvSpPr>
          <p:nvPr/>
        </p:nvSpPr>
        <p:spPr bwMode="auto">
          <a:xfrm flipV="1">
            <a:off x="2209800" y="1752600"/>
            <a:ext cx="0" cy="3505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584" name="Freeform 6"/>
          <p:cNvSpPr>
            <a:spLocks/>
          </p:cNvSpPr>
          <p:nvPr/>
        </p:nvSpPr>
        <p:spPr bwMode="auto">
          <a:xfrm>
            <a:off x="2209800" y="2743200"/>
            <a:ext cx="4724400" cy="2514600"/>
          </a:xfrm>
          <a:custGeom>
            <a:avLst/>
            <a:gdLst>
              <a:gd name="T0" fmla="*/ 0 w 2976"/>
              <a:gd name="T1" fmla="*/ 2147483647 h 1584"/>
              <a:gd name="T2" fmla="*/ 241935020 w 2976"/>
              <a:gd name="T3" fmla="*/ 2147483647 h 1584"/>
              <a:gd name="T4" fmla="*/ 1330642460 w 2976"/>
              <a:gd name="T5" fmla="*/ 1572577412 h 1584"/>
              <a:gd name="T6" fmla="*/ 2147483647 w 2976"/>
              <a:gd name="T7" fmla="*/ 725804975 h 1584"/>
              <a:gd name="T8" fmla="*/ 2147483647 w 2976"/>
              <a:gd name="T9" fmla="*/ 120967512 h 1584"/>
              <a:gd name="T10" fmla="*/ 2147483647 w 2976"/>
              <a:gd name="T11" fmla="*/ 0 h 158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976"/>
              <a:gd name="T19" fmla="*/ 0 h 1584"/>
              <a:gd name="T20" fmla="*/ 2976 w 2976"/>
              <a:gd name="T21" fmla="*/ 1584 h 158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976" h="1584">
                <a:moveTo>
                  <a:pt x="0" y="1584"/>
                </a:moveTo>
                <a:cubicBezTo>
                  <a:pt x="4" y="1544"/>
                  <a:pt x="8" y="1504"/>
                  <a:pt x="96" y="1344"/>
                </a:cubicBezTo>
                <a:cubicBezTo>
                  <a:pt x="184" y="1184"/>
                  <a:pt x="360" y="800"/>
                  <a:pt x="528" y="624"/>
                </a:cubicBezTo>
                <a:cubicBezTo>
                  <a:pt x="696" y="448"/>
                  <a:pt x="848" y="384"/>
                  <a:pt x="1104" y="288"/>
                </a:cubicBezTo>
                <a:cubicBezTo>
                  <a:pt x="1360" y="192"/>
                  <a:pt x="1752" y="96"/>
                  <a:pt x="2064" y="48"/>
                </a:cubicBezTo>
                <a:cubicBezTo>
                  <a:pt x="2376" y="0"/>
                  <a:pt x="2676" y="0"/>
                  <a:pt x="2976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585" name="Line 8"/>
          <p:cNvSpPr>
            <a:spLocks noChangeShapeType="1"/>
          </p:cNvSpPr>
          <p:nvPr/>
        </p:nvSpPr>
        <p:spPr bwMode="auto">
          <a:xfrm flipH="1">
            <a:off x="2209800" y="2667000"/>
            <a:ext cx="5181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586" name="Text Box 9"/>
          <p:cNvSpPr txBox="1">
            <a:spLocks noChangeArrowheads="1"/>
          </p:cNvSpPr>
          <p:nvPr/>
        </p:nvSpPr>
        <p:spPr bwMode="auto">
          <a:xfrm>
            <a:off x="1889125" y="5141913"/>
            <a:ext cx="31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0</a:t>
            </a:r>
            <a:endParaRPr lang="th-TH"/>
          </a:p>
        </p:txBody>
      </p:sp>
      <p:sp>
        <p:nvSpPr>
          <p:cNvPr id="24587" name="Text Box 11"/>
          <p:cNvSpPr txBox="1">
            <a:spLocks noChangeArrowheads="1"/>
          </p:cNvSpPr>
          <p:nvPr/>
        </p:nvSpPr>
        <p:spPr bwMode="auto">
          <a:xfrm>
            <a:off x="1736725" y="2398713"/>
            <a:ext cx="336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V</a:t>
            </a:r>
            <a:endParaRPr lang="th-TH"/>
          </a:p>
        </p:txBody>
      </p:sp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1905000" y="1371600"/>
            <a:ext cx="5492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V</a:t>
            </a:r>
            <a:r>
              <a:rPr lang="en-US" baseline="-25000"/>
              <a:t>j</a:t>
            </a:r>
            <a:endParaRPr lang="th-TH"/>
          </a:p>
        </p:txBody>
      </p:sp>
      <p:sp>
        <p:nvSpPr>
          <p:cNvPr id="24589" name="Text Box 14"/>
          <p:cNvSpPr txBox="1">
            <a:spLocks noChangeArrowheads="1"/>
          </p:cNvSpPr>
          <p:nvPr/>
        </p:nvSpPr>
        <p:spPr bwMode="auto">
          <a:xfrm>
            <a:off x="7010400" y="5334000"/>
            <a:ext cx="234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j</a:t>
            </a:r>
            <a:endParaRPr lang="th-TH"/>
          </a:p>
        </p:txBody>
      </p:sp>
      <p:sp>
        <p:nvSpPr>
          <p:cNvPr id="24590" name="Text Box 16"/>
          <p:cNvSpPr txBox="1">
            <a:spLocks noChangeArrowheads="1"/>
          </p:cNvSpPr>
          <p:nvPr/>
        </p:nvSpPr>
        <p:spPr bwMode="auto">
          <a:xfrm>
            <a:off x="2286000" y="533400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1</a:t>
            </a:r>
            <a:endParaRPr lang="th-TH"/>
          </a:p>
        </p:txBody>
      </p:sp>
      <p:sp>
        <p:nvSpPr>
          <p:cNvPr id="24591" name="Text Box 17"/>
          <p:cNvSpPr txBox="1">
            <a:spLocks noChangeArrowheads="1"/>
          </p:cNvSpPr>
          <p:nvPr/>
        </p:nvSpPr>
        <p:spPr bwMode="auto">
          <a:xfrm>
            <a:off x="2743200" y="533400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2</a:t>
            </a:r>
            <a:endParaRPr lang="th-TH"/>
          </a:p>
        </p:txBody>
      </p:sp>
      <p:sp>
        <p:nvSpPr>
          <p:cNvPr id="24592" name="Text Box 18"/>
          <p:cNvSpPr txBox="1">
            <a:spLocks noChangeArrowheads="1"/>
          </p:cNvSpPr>
          <p:nvPr/>
        </p:nvSpPr>
        <p:spPr bwMode="auto">
          <a:xfrm>
            <a:off x="3200400" y="533400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3</a:t>
            </a:r>
            <a:endParaRPr lang="th-TH"/>
          </a:p>
        </p:txBody>
      </p:sp>
      <p:sp>
        <p:nvSpPr>
          <p:cNvPr id="24593" name="Text Box 19"/>
          <p:cNvSpPr txBox="1">
            <a:spLocks noChangeArrowheads="1"/>
          </p:cNvSpPr>
          <p:nvPr/>
        </p:nvSpPr>
        <p:spPr bwMode="auto">
          <a:xfrm>
            <a:off x="3733800" y="533400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4</a:t>
            </a:r>
            <a:endParaRPr lang="th-TH"/>
          </a:p>
        </p:txBody>
      </p:sp>
      <p:sp>
        <p:nvSpPr>
          <p:cNvPr id="24594" name="Text Box 20"/>
          <p:cNvSpPr txBox="1">
            <a:spLocks noChangeArrowheads="1"/>
          </p:cNvSpPr>
          <p:nvPr/>
        </p:nvSpPr>
        <p:spPr bwMode="auto">
          <a:xfrm>
            <a:off x="4267200" y="5334000"/>
            <a:ext cx="31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5</a:t>
            </a:r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72CBCC9D-7927-4A52-827C-911ACCEFD684}" type="datetime1">
              <a:rPr lang="en-US"/>
              <a:pPr/>
              <a:t>1/26/2014</a:t>
            </a:fld>
            <a:endParaRPr lang="th-TH"/>
          </a:p>
        </p:txBody>
      </p:sp>
      <p:sp>
        <p:nvSpPr>
          <p:cNvPr id="5124" name="Footer Placeholder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/>
              <a:t>Arayah Preechametta</a:t>
            </a:r>
            <a:endParaRPr lang="th-TH"/>
          </a:p>
        </p:txBody>
      </p:sp>
      <p:sp>
        <p:nvSpPr>
          <p:cNvPr id="512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BF914B32-C02C-48F4-B9CE-47F7826CF131}" type="slidenum">
              <a:rPr lang="en-US">
                <a:latin typeface="Arial" charset="0"/>
              </a:rPr>
              <a:pPr>
                <a:defRPr/>
              </a:pPr>
              <a:t>7</a:t>
            </a:fld>
            <a:endParaRPr lang="th-TH">
              <a:latin typeface="Arial" charset="0"/>
            </a:endParaRPr>
          </a:p>
        </p:txBody>
      </p:sp>
      <p:sp>
        <p:nvSpPr>
          <p:cNvPr id="5126" name="Rectangle 4"/>
          <p:cNvSpPr>
            <a:spLocks noChangeArrowheads="1"/>
          </p:cNvSpPr>
          <p:nvPr/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r>
              <a:rPr lang="en-US" sz="3600" b="1" dirty="0">
                <a:solidFill>
                  <a:srgbClr val="002060"/>
                </a:solidFill>
              </a:rPr>
              <a:t>Discounted Dynamic Programming Problem</a:t>
            </a:r>
          </a:p>
        </p:txBody>
      </p:sp>
      <p:sp>
        <p:nvSpPr>
          <p:cNvPr id="5127" name="Rectangle 5"/>
          <p:cNvSpPr>
            <a:spLocks noChangeArrowheads="1"/>
          </p:cNvSpPr>
          <p:nvPr/>
        </p:nvSpPr>
        <p:spPr bwMode="auto">
          <a:xfrm>
            <a:off x="1295400" y="1600200"/>
            <a:ext cx="7167563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400" dirty="0">
                <a:solidFill>
                  <a:schemeClr val="accent2"/>
                </a:solidFill>
              </a:rPr>
              <a:t>The limiting value function V that solves (7) is the optimal value function for the infinite horizon problem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400" dirty="0">
                <a:solidFill>
                  <a:schemeClr val="accent2"/>
                </a:solidFill>
              </a:rPr>
              <a:t>There is a unique and time-invariant optimal policy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400" dirty="0">
                <a:solidFill>
                  <a:schemeClr val="accent2"/>
                </a:solidFill>
              </a:rPr>
              <a:t>                </a:t>
            </a:r>
            <a:r>
              <a:rPr lang="en-US" sz="2400" dirty="0" smtClean="0">
                <a:solidFill>
                  <a:schemeClr val="accent2"/>
                </a:solidFill>
              </a:rPr>
              <a:t>c</a:t>
            </a:r>
            <a:r>
              <a:rPr lang="en-US" sz="2400" baseline="-25000" dirty="0" smtClean="0">
                <a:solidFill>
                  <a:schemeClr val="accent2"/>
                </a:solidFill>
              </a:rPr>
              <a:t>t</a:t>
            </a:r>
            <a:r>
              <a:rPr lang="en-US" sz="2400" dirty="0" smtClean="0">
                <a:solidFill>
                  <a:schemeClr val="accent2"/>
                </a:solidFill>
              </a:rPr>
              <a:t>=h(</a:t>
            </a:r>
            <a:r>
              <a:rPr lang="en-US" sz="2400" dirty="0" err="1" smtClean="0">
                <a:solidFill>
                  <a:schemeClr val="accent2"/>
                </a:solidFill>
              </a:rPr>
              <a:t>x</a:t>
            </a:r>
            <a:r>
              <a:rPr lang="en-US" sz="24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400" dirty="0">
                <a:solidFill>
                  <a:schemeClr val="accent2"/>
                </a:solidFill>
              </a:rPr>
              <a:t>), t=0,1,2…,T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400" dirty="0">
                <a:solidFill>
                  <a:schemeClr val="accent2"/>
                </a:solidFill>
              </a:rPr>
              <a:t>Where h(.) is chosen to maximize the right hand side of (7), and</a:t>
            </a:r>
          </a:p>
        </p:txBody>
      </p:sp>
      <p:graphicFrame>
        <p:nvGraphicFramePr>
          <p:cNvPr id="5122" name="Object 6"/>
          <p:cNvGraphicFramePr>
            <a:graphicFrameLocks noChangeAspect="1"/>
          </p:cNvGraphicFramePr>
          <p:nvPr/>
        </p:nvGraphicFramePr>
        <p:xfrm>
          <a:off x="2144713" y="2667000"/>
          <a:ext cx="4648200" cy="1254125"/>
        </p:xfrm>
        <a:graphic>
          <a:graphicData uri="http://schemas.openxmlformats.org/presentationml/2006/ole">
            <p:oleObj spid="_x0000_s5122" name="Equation" r:id="rId4" imgW="2679480" imgH="6858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1F271985-3636-4746-8907-2769E257D633}" type="datetime1">
              <a:rPr lang="en-US"/>
              <a:pPr/>
              <a:t>1/26/2014</a:t>
            </a:fld>
            <a:endParaRPr lang="th-TH"/>
          </a:p>
        </p:txBody>
      </p:sp>
      <p:sp>
        <p:nvSpPr>
          <p:cNvPr id="6148" name="Footer Placeholder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/>
              <a:t>Arayah Preechametta</a:t>
            </a:r>
            <a:endParaRPr lang="th-TH"/>
          </a:p>
        </p:txBody>
      </p:sp>
      <p:sp>
        <p:nvSpPr>
          <p:cNvPr id="614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D9F2E307-9AD3-4EC3-A691-2AC28502F7C3}" type="slidenum">
              <a:rPr lang="en-US">
                <a:latin typeface="Arial" charset="0"/>
              </a:rPr>
              <a:pPr>
                <a:defRPr/>
              </a:pPr>
              <a:t>8</a:t>
            </a:fld>
            <a:endParaRPr lang="th-TH">
              <a:latin typeface="Arial" charset="0"/>
            </a:endParaRPr>
          </a:p>
        </p:txBody>
      </p:sp>
      <p:sp>
        <p:nvSpPr>
          <p:cNvPr id="6150" name="Rectangle 4"/>
          <p:cNvSpPr>
            <a:spLocks noChangeArrowheads="1"/>
          </p:cNvSpPr>
          <p:nvPr/>
        </p:nvSpPr>
        <p:spPr bwMode="auto">
          <a:xfrm>
            <a:off x="1524000" y="304800"/>
            <a:ext cx="6781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r>
              <a:rPr lang="en-US" sz="3600" b="1" dirty="0">
                <a:solidFill>
                  <a:srgbClr val="002060"/>
                </a:solidFill>
              </a:rPr>
              <a:t>Discounted Dynamic Programming Problem</a:t>
            </a:r>
          </a:p>
        </p:txBody>
      </p:sp>
      <p:sp>
        <p:nvSpPr>
          <p:cNvPr id="6151" name="Rectangle 5"/>
          <p:cNvSpPr>
            <a:spLocks noChangeArrowheads="1"/>
          </p:cNvSpPr>
          <p:nvPr/>
        </p:nvSpPr>
        <p:spPr bwMode="auto">
          <a:xfrm>
            <a:off x="838200" y="1600200"/>
            <a:ext cx="7478713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2800" dirty="0"/>
              <a:t>   </a:t>
            </a:r>
            <a:r>
              <a:rPr lang="en-US" sz="2800" dirty="0">
                <a:solidFill>
                  <a:schemeClr val="accent2"/>
                </a:solidFill>
              </a:rPr>
              <a:t>the limiting value function V is differentiable with respect to x. (This is the same as the marginal condition (</a:t>
            </a:r>
            <a:r>
              <a:rPr lang="en-US" sz="2800" dirty="0" smtClean="0">
                <a:solidFill>
                  <a:schemeClr val="accent2"/>
                </a:solidFill>
              </a:rPr>
              <a:t>1.4d) </a:t>
            </a:r>
            <a:r>
              <a:rPr lang="en-US" sz="2800" dirty="0">
                <a:solidFill>
                  <a:schemeClr val="accent2"/>
                </a:solidFill>
              </a:rPr>
              <a:t>in Lecture #1).  Hence,</a:t>
            </a:r>
          </a:p>
        </p:txBody>
      </p:sp>
      <p:graphicFrame>
        <p:nvGraphicFramePr>
          <p:cNvPr id="6146" name="Object 6"/>
          <p:cNvGraphicFramePr>
            <a:graphicFrameLocks noChangeAspect="1"/>
          </p:cNvGraphicFramePr>
          <p:nvPr/>
        </p:nvGraphicFramePr>
        <p:xfrm>
          <a:off x="1600200" y="3810000"/>
          <a:ext cx="6278563" cy="1943100"/>
        </p:xfrm>
        <a:graphic>
          <a:graphicData uri="http://schemas.openxmlformats.org/presentationml/2006/ole">
            <p:oleObj spid="_x0000_s6146" name="Equation" r:id="rId4" imgW="3288960" imgH="9651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552</TotalTime>
  <Words>324</Words>
  <Application>Microsoft Office PowerPoint</Application>
  <PresentationFormat>On-screen Show (4:3)</PresentationFormat>
  <Paragraphs>89</Paragraphs>
  <Slides>8</Slides>
  <Notes>7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Equity</vt:lpstr>
      <vt:lpstr>Equation</vt:lpstr>
      <vt:lpstr>Macroeconomics</vt:lpstr>
      <vt:lpstr>Slide 2</vt:lpstr>
      <vt:lpstr>Slide 3</vt:lpstr>
      <vt:lpstr>Slide 4</vt:lpstr>
      <vt:lpstr>Slide 5</vt:lpstr>
      <vt:lpstr>Policy function that does not vary over time</vt:lpstr>
      <vt:lpstr>Slide 7</vt:lpstr>
      <vt:lpstr>Slide 8</vt:lpstr>
    </vt:vector>
  </TitlesOfParts>
  <Company>Econ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arayah</cp:lastModifiedBy>
  <cp:revision>58</cp:revision>
  <cp:lastPrinted>1601-01-01T00:00:00Z</cp:lastPrinted>
  <dcterms:created xsi:type="dcterms:W3CDTF">2005-06-14T04:25:27Z</dcterms:created>
  <dcterms:modified xsi:type="dcterms:W3CDTF">2014-01-26T06:26:13Z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TC010875731033</vt:lpwstr>
  </property>
</Properties>
</file>