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58" r:id="rId5"/>
    <p:sldId id="264" r:id="rId6"/>
    <p:sldId id="265" r:id="rId7"/>
    <p:sldId id="263" r:id="rId8"/>
    <p:sldId id="262" r:id="rId9"/>
    <p:sldId id="261" r:id="rId10"/>
    <p:sldId id="259" r:id="rId11"/>
    <p:sldId id="266" r:id="rId12"/>
    <p:sldId id="267" r:id="rId13"/>
    <p:sldId id="268" r:id="rId14"/>
    <p:sldId id="269" r:id="rId15"/>
    <p:sldId id="270" r:id="rId16"/>
    <p:sldId id="271" r:id="rId17"/>
    <p:sldId id="272" r:id="rId18"/>
    <p:sldId id="274" r:id="rId19"/>
    <p:sldId id="273" r:id="rId20"/>
    <p:sldId id="277"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40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2/9/2021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2/9/2021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2/9/2021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124FB-59A9-4AB4-9E75-6F082FE57BF9}"/>
              </a:ext>
            </a:extLst>
          </p:cNvPr>
          <p:cNvSpPr>
            <a:spLocks noGrp="1"/>
          </p:cNvSpPr>
          <p:nvPr>
            <p:ph type="ctrTitle"/>
          </p:nvPr>
        </p:nvSpPr>
        <p:spPr/>
        <p:txBody>
          <a:bodyPr>
            <a:normAutofit/>
          </a:bodyPr>
          <a:lstStyle/>
          <a:p>
            <a:r>
              <a:rPr lang="en-US" sz="4400" dirty="0"/>
              <a:t>Role of states and markets</a:t>
            </a:r>
            <a:endParaRPr lang="en-ID" sz="4400" dirty="0"/>
          </a:p>
        </p:txBody>
      </p:sp>
      <p:sp>
        <p:nvSpPr>
          <p:cNvPr id="3" name="Subtitle 2">
            <a:extLst>
              <a:ext uri="{FF2B5EF4-FFF2-40B4-BE49-F238E27FC236}">
                <a16:creationId xmlns:a16="http://schemas.microsoft.com/office/drawing/2014/main" id="{4F54D254-4DF1-439E-B49D-9F7E1D01847A}"/>
              </a:ext>
            </a:extLst>
          </p:cNvPr>
          <p:cNvSpPr>
            <a:spLocks noGrp="1"/>
          </p:cNvSpPr>
          <p:nvPr>
            <p:ph type="subTitle" idx="1"/>
          </p:nvPr>
        </p:nvSpPr>
        <p:spPr/>
        <p:txBody>
          <a:bodyPr>
            <a:noAutofit/>
          </a:bodyPr>
          <a:lstStyle/>
          <a:p>
            <a:pPr>
              <a:spcBef>
                <a:spcPts val="0"/>
              </a:spcBef>
            </a:pPr>
            <a:r>
              <a:rPr lang="en-US" dirty="0"/>
              <a:t>E463 Globalization and international development</a:t>
            </a:r>
          </a:p>
          <a:p>
            <a:pPr>
              <a:spcBef>
                <a:spcPts val="0"/>
              </a:spcBef>
            </a:pPr>
            <a:r>
              <a:rPr lang="en-US" dirty="0"/>
              <a:t>Faculty of Economics</a:t>
            </a:r>
          </a:p>
          <a:p>
            <a:pPr>
              <a:spcBef>
                <a:spcPts val="0"/>
              </a:spcBef>
            </a:pPr>
            <a:r>
              <a:rPr lang="en-US" dirty="0"/>
              <a:t>Thammasat university</a:t>
            </a:r>
            <a:endParaRPr lang="en-ID" dirty="0"/>
          </a:p>
        </p:txBody>
      </p:sp>
    </p:spTree>
    <p:extLst>
      <p:ext uri="{BB962C8B-B14F-4D97-AF65-F5344CB8AC3E}">
        <p14:creationId xmlns:p14="http://schemas.microsoft.com/office/powerpoint/2010/main" val="3654661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9936A-788B-4D1F-BF4A-58442B5DA6A6}"/>
              </a:ext>
            </a:extLst>
          </p:cNvPr>
          <p:cNvSpPr>
            <a:spLocks noGrp="1"/>
          </p:cNvSpPr>
          <p:nvPr>
            <p:ph type="title"/>
          </p:nvPr>
        </p:nvSpPr>
        <p:spPr/>
        <p:txBody>
          <a:bodyPr/>
          <a:lstStyle/>
          <a:p>
            <a:r>
              <a:rPr lang="en-US" dirty="0" err="1"/>
              <a:t>viewS</a:t>
            </a:r>
            <a:r>
              <a:rPr lang="en-US" dirty="0"/>
              <a:t> on economic growth</a:t>
            </a:r>
            <a:endParaRPr lang="en-ID" dirty="0"/>
          </a:p>
        </p:txBody>
      </p:sp>
      <p:sp>
        <p:nvSpPr>
          <p:cNvPr id="3" name="TextBox 2">
            <a:extLst>
              <a:ext uri="{FF2B5EF4-FFF2-40B4-BE49-F238E27FC236}">
                <a16:creationId xmlns:a16="http://schemas.microsoft.com/office/drawing/2014/main" id="{C88758DD-256C-44BB-A526-FB6F30FE82DC}"/>
              </a:ext>
            </a:extLst>
          </p:cNvPr>
          <p:cNvSpPr txBox="1"/>
          <p:nvPr/>
        </p:nvSpPr>
        <p:spPr>
          <a:xfrm>
            <a:off x="1451579" y="1976845"/>
            <a:ext cx="9603275" cy="4154984"/>
          </a:xfrm>
          <a:prstGeom prst="rect">
            <a:avLst/>
          </a:prstGeom>
          <a:noFill/>
        </p:spPr>
        <p:txBody>
          <a:bodyPr wrap="square" rtlCol="0">
            <a:spAutoFit/>
          </a:bodyPr>
          <a:lstStyle/>
          <a:p>
            <a:r>
              <a:rPr lang="en-US" sz="2200" u="sng" dirty="0"/>
              <a:t>Adam Smith</a:t>
            </a:r>
            <a:r>
              <a:rPr lang="en-US" sz="2200" dirty="0"/>
              <a:t>: economic progress is achieved by individuals who work through the market to specialize in the production of one particular product (invisible hand) </a:t>
            </a:r>
          </a:p>
          <a:p>
            <a:endParaRPr lang="en-US" sz="2200" dirty="0"/>
          </a:p>
          <a:p>
            <a:r>
              <a:rPr lang="en-US" sz="2200" u="sng" dirty="0"/>
              <a:t>David Ricardo</a:t>
            </a:r>
            <a:r>
              <a:rPr lang="en-US" sz="2200" dirty="0"/>
              <a:t>: Growth = Savings + Investment + Accumulation of capital</a:t>
            </a:r>
          </a:p>
          <a:p>
            <a:endParaRPr lang="en-US" sz="2200" dirty="0"/>
          </a:p>
          <a:p>
            <a:r>
              <a:rPr lang="en-US" sz="2200" u="sng" dirty="0"/>
              <a:t>Karl Marx</a:t>
            </a:r>
            <a:r>
              <a:rPr lang="en-US" sz="2200" dirty="0"/>
              <a:t>: capital accumulation = central driving force of growth</a:t>
            </a:r>
          </a:p>
          <a:p>
            <a:endParaRPr lang="en-US" sz="2200" dirty="0"/>
          </a:p>
          <a:p>
            <a:r>
              <a:rPr lang="en-US" sz="2200" u="sng" dirty="0"/>
              <a:t>Roy Harrod and </a:t>
            </a:r>
            <a:r>
              <a:rPr lang="en-US" sz="2200" u="sng" dirty="0" err="1"/>
              <a:t>Evsey</a:t>
            </a:r>
            <a:r>
              <a:rPr lang="en-US" sz="2200" u="sng" dirty="0"/>
              <a:t> </a:t>
            </a:r>
            <a:r>
              <a:rPr lang="en-US" sz="2200" u="sng" dirty="0" err="1"/>
              <a:t>Domar</a:t>
            </a:r>
            <a:r>
              <a:rPr lang="en-US" sz="2200" dirty="0"/>
              <a:t>: Growth = Investment + Capital </a:t>
            </a:r>
          </a:p>
          <a:p>
            <a:endParaRPr lang="en-US" sz="2200" dirty="0"/>
          </a:p>
          <a:p>
            <a:r>
              <a:rPr lang="en-US" sz="2200" u="sng" dirty="0"/>
              <a:t>Hollis Chenery</a:t>
            </a:r>
            <a:r>
              <a:rPr lang="en-US" sz="2200" dirty="0"/>
              <a:t>: Foreign exchange is needed for poor countries to grow in the absence of investment and savings</a:t>
            </a:r>
          </a:p>
          <a:p>
            <a:endParaRPr lang="en-US" sz="2200" dirty="0"/>
          </a:p>
        </p:txBody>
      </p:sp>
    </p:spTree>
    <p:extLst>
      <p:ext uri="{BB962C8B-B14F-4D97-AF65-F5344CB8AC3E}">
        <p14:creationId xmlns:p14="http://schemas.microsoft.com/office/powerpoint/2010/main" val="4234092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B85A4-2611-4FFB-AAC3-780949B36CE2}"/>
              </a:ext>
            </a:extLst>
          </p:cNvPr>
          <p:cNvSpPr>
            <a:spLocks noGrp="1"/>
          </p:cNvSpPr>
          <p:nvPr>
            <p:ph type="title"/>
          </p:nvPr>
        </p:nvSpPr>
        <p:spPr/>
        <p:txBody>
          <a:bodyPr>
            <a:normAutofit/>
          </a:bodyPr>
          <a:lstStyle/>
          <a:p>
            <a:r>
              <a:rPr lang="en-US" sz="2800" dirty="0" err="1"/>
              <a:t>viewS</a:t>
            </a:r>
            <a:r>
              <a:rPr lang="en-US" sz="2800" dirty="0"/>
              <a:t> on economic growth</a:t>
            </a:r>
            <a:endParaRPr lang="en-ID" sz="2800" dirty="0"/>
          </a:p>
        </p:txBody>
      </p:sp>
      <p:sp>
        <p:nvSpPr>
          <p:cNvPr id="3" name="TextBox 2">
            <a:extLst>
              <a:ext uri="{FF2B5EF4-FFF2-40B4-BE49-F238E27FC236}">
                <a16:creationId xmlns:a16="http://schemas.microsoft.com/office/drawing/2014/main" id="{636B5E13-9A41-4778-9B10-F1932001C615}"/>
              </a:ext>
            </a:extLst>
          </p:cNvPr>
          <p:cNvSpPr txBox="1"/>
          <p:nvPr/>
        </p:nvSpPr>
        <p:spPr>
          <a:xfrm>
            <a:off x="1451579" y="1976845"/>
            <a:ext cx="7300535" cy="3816429"/>
          </a:xfrm>
          <a:prstGeom prst="rect">
            <a:avLst/>
          </a:prstGeom>
          <a:noFill/>
        </p:spPr>
        <p:txBody>
          <a:bodyPr wrap="square" rtlCol="0">
            <a:spAutoFit/>
          </a:bodyPr>
          <a:lstStyle/>
          <a:p>
            <a:r>
              <a:rPr lang="en-US" sz="2200" dirty="0"/>
              <a:t>At the heart of the debate, the consensus is that:</a:t>
            </a:r>
          </a:p>
          <a:p>
            <a:r>
              <a:rPr lang="en-US" sz="2200" dirty="0"/>
              <a:t> </a:t>
            </a:r>
          </a:p>
          <a:p>
            <a:pPr marL="342900" indent="-342900">
              <a:buFont typeface="Arial" panose="020B0604020202020204" pitchFamily="34" charset="0"/>
              <a:buChar char="•"/>
            </a:pPr>
            <a:r>
              <a:rPr lang="en-US" sz="2200" dirty="0"/>
              <a:t>Capital, and investment are critical to economic growth</a:t>
            </a:r>
          </a:p>
          <a:p>
            <a:pPr marL="342900" indent="-342900">
              <a:buFont typeface="Arial" panose="020B0604020202020204" pitchFamily="34" charset="0"/>
              <a:buChar char="•"/>
            </a:pPr>
            <a:r>
              <a:rPr lang="en-US" sz="2200" dirty="0"/>
              <a:t>Governments (state) and private firms (markets) have roles to play in economic growth</a:t>
            </a:r>
          </a:p>
          <a:p>
            <a:pPr marL="342900" indent="-342900">
              <a:buFont typeface="Arial" panose="020B0604020202020204" pitchFamily="34" charset="0"/>
              <a:buChar char="•"/>
            </a:pPr>
            <a:endParaRPr lang="en-US" sz="2200" dirty="0"/>
          </a:p>
          <a:p>
            <a:r>
              <a:rPr lang="en-US" sz="2200" dirty="0"/>
              <a:t>However to what extent do states and markets play in economic development? </a:t>
            </a:r>
          </a:p>
          <a:p>
            <a:endParaRPr lang="en-US" sz="2200" dirty="0"/>
          </a:p>
          <a:p>
            <a:r>
              <a:rPr lang="en-US" sz="2200" dirty="0"/>
              <a:t>How can poor/developing countries acquire capital?</a:t>
            </a:r>
          </a:p>
          <a:p>
            <a:pPr marL="342900" indent="-342900">
              <a:buFont typeface="Arial" panose="020B0604020202020204" pitchFamily="34" charset="0"/>
              <a:buChar char="•"/>
            </a:pPr>
            <a:endParaRPr lang="en-US" sz="2200" dirty="0"/>
          </a:p>
        </p:txBody>
      </p:sp>
      <p:pic>
        <p:nvPicPr>
          <p:cNvPr id="1026" name="Picture 2" descr="Image result for capital">
            <a:extLst>
              <a:ext uri="{FF2B5EF4-FFF2-40B4-BE49-F238E27FC236}">
                <a16:creationId xmlns:a16="http://schemas.microsoft.com/office/drawing/2014/main" id="{CE3960BD-C904-4D7A-80FC-D10F0CD28A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449" y="1853752"/>
            <a:ext cx="3545552" cy="216409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investment">
            <a:extLst>
              <a:ext uri="{FF2B5EF4-FFF2-40B4-BE49-F238E27FC236}">
                <a16:creationId xmlns:a16="http://schemas.microsoft.com/office/drawing/2014/main" id="{EF5C6B4C-4941-4A35-9288-E0250F916C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6449" y="4017846"/>
            <a:ext cx="3449757" cy="2121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0550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47AC0-2975-4A45-A202-21CB321B5C9E}"/>
              </a:ext>
            </a:extLst>
          </p:cNvPr>
          <p:cNvSpPr>
            <a:spLocks noGrp="1"/>
          </p:cNvSpPr>
          <p:nvPr>
            <p:ph type="title"/>
          </p:nvPr>
        </p:nvSpPr>
        <p:spPr/>
        <p:txBody>
          <a:bodyPr>
            <a:normAutofit/>
          </a:bodyPr>
          <a:lstStyle/>
          <a:p>
            <a:r>
              <a:rPr lang="en-US" sz="2800" dirty="0"/>
              <a:t>Post World War II Experience: Europe and Japan</a:t>
            </a:r>
            <a:endParaRPr lang="en-ID" sz="2800" dirty="0"/>
          </a:p>
        </p:txBody>
      </p:sp>
      <p:sp>
        <p:nvSpPr>
          <p:cNvPr id="3" name="TextBox 2">
            <a:extLst>
              <a:ext uri="{FF2B5EF4-FFF2-40B4-BE49-F238E27FC236}">
                <a16:creationId xmlns:a16="http://schemas.microsoft.com/office/drawing/2014/main" id="{1AB63D93-C892-4445-9764-6F804F784A20}"/>
              </a:ext>
            </a:extLst>
          </p:cNvPr>
          <p:cNvSpPr txBox="1"/>
          <p:nvPr/>
        </p:nvSpPr>
        <p:spPr>
          <a:xfrm>
            <a:off x="1469996" y="2053656"/>
            <a:ext cx="9128335" cy="4216539"/>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400" dirty="0"/>
              <a:t>Devastation in Europe and Japan following World War II</a:t>
            </a:r>
          </a:p>
          <a:p>
            <a:pPr marL="285750" indent="-285750">
              <a:spcAft>
                <a:spcPts val="1200"/>
              </a:spcAft>
              <a:buFont typeface="Arial" panose="020B0604020202020204" pitchFamily="34" charset="0"/>
              <a:buChar char="•"/>
            </a:pPr>
            <a:r>
              <a:rPr lang="en-US" sz="2400" dirty="0"/>
              <a:t>$25 billion aid to reconstruct Western European (Marshall Plan)</a:t>
            </a:r>
          </a:p>
          <a:p>
            <a:pPr marL="285750" indent="-285750">
              <a:spcAft>
                <a:spcPts val="1200"/>
              </a:spcAft>
              <a:buFont typeface="Arial" panose="020B0604020202020204" pitchFamily="34" charset="0"/>
              <a:buChar char="•"/>
            </a:pPr>
            <a:r>
              <a:rPr lang="en-US" sz="2400" dirty="0"/>
              <a:t>$7 billion aid to reconstruct Japan (Dodge Plan)</a:t>
            </a:r>
          </a:p>
          <a:p>
            <a:pPr marL="285750" indent="-285750">
              <a:spcAft>
                <a:spcPts val="1200"/>
              </a:spcAft>
              <a:buFont typeface="Arial" panose="020B0604020202020204" pitchFamily="34" charset="0"/>
              <a:buChar char="•"/>
            </a:pPr>
            <a:r>
              <a:rPr lang="en-US" sz="2400" dirty="0"/>
              <a:t>Results were immediate and direct; high growth rates in Western Europe and Japan</a:t>
            </a:r>
          </a:p>
          <a:p>
            <a:pPr marL="285750" indent="-285750">
              <a:spcAft>
                <a:spcPts val="1200"/>
              </a:spcAft>
              <a:buFont typeface="Arial" panose="020B0604020202020204" pitchFamily="34" charset="0"/>
              <a:buChar char="•"/>
            </a:pPr>
            <a:r>
              <a:rPr lang="en-US" sz="2400" dirty="0"/>
              <a:t>US provided aid to strengthen ties with Western Europe and Japan and to contain further the spread of communism</a:t>
            </a:r>
          </a:p>
          <a:p>
            <a:pPr>
              <a:spcAft>
                <a:spcPts val="1200"/>
              </a:spcAft>
            </a:pPr>
            <a:endParaRPr lang="en-US" sz="2200" dirty="0"/>
          </a:p>
          <a:p>
            <a:endParaRPr lang="en-ID" dirty="0"/>
          </a:p>
        </p:txBody>
      </p:sp>
    </p:spTree>
    <p:extLst>
      <p:ext uri="{BB962C8B-B14F-4D97-AF65-F5344CB8AC3E}">
        <p14:creationId xmlns:p14="http://schemas.microsoft.com/office/powerpoint/2010/main" val="26871133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marshall plan">
            <a:extLst>
              <a:ext uri="{FF2B5EF4-FFF2-40B4-BE49-F238E27FC236}">
                <a16:creationId xmlns:a16="http://schemas.microsoft.com/office/drawing/2014/main" id="{26852C12-F59C-4CAD-8913-64378B242C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70" b="-270"/>
          <a:stretch/>
        </p:blipFill>
        <p:spPr bwMode="auto">
          <a:xfrm>
            <a:off x="0" y="0"/>
            <a:ext cx="4048688" cy="32134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Image result for atom bomb japan">
            <a:extLst>
              <a:ext uri="{FF2B5EF4-FFF2-40B4-BE49-F238E27FC236}">
                <a16:creationId xmlns:a16="http://schemas.microsoft.com/office/drawing/2014/main" id="{79995B39-9281-49B1-8F95-5D54FF00E2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13463"/>
            <a:ext cx="4070631" cy="294339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Image result for atomic bomb">
            <a:extLst>
              <a:ext uri="{FF2B5EF4-FFF2-40B4-BE49-F238E27FC236}">
                <a16:creationId xmlns:a16="http://schemas.microsoft.com/office/drawing/2014/main" id="{ED398D58-1785-4A87-8D4D-DBCD68723C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0631" y="-17416"/>
            <a:ext cx="5254384" cy="61742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D6ECB82-882D-4F96-9F5C-F5BD7CA29A95}"/>
              </a:ext>
            </a:extLst>
          </p:cNvPr>
          <p:cNvSpPr txBox="1"/>
          <p:nvPr/>
        </p:nvSpPr>
        <p:spPr>
          <a:xfrm>
            <a:off x="9683931" y="1419497"/>
            <a:ext cx="1724298" cy="2862322"/>
          </a:xfrm>
          <a:prstGeom prst="rect">
            <a:avLst/>
          </a:prstGeom>
          <a:noFill/>
        </p:spPr>
        <p:txBody>
          <a:bodyPr wrap="square" rtlCol="0">
            <a:spAutoFit/>
          </a:bodyPr>
          <a:lstStyle/>
          <a:p>
            <a:r>
              <a:rPr lang="en-US" dirty="0"/>
              <a:t>Clockwise from top left: Destruction of St. Paul’s Cathedral, London; atomic bomb over Nagasaki; destruction of  Hiroshima </a:t>
            </a:r>
            <a:endParaRPr lang="en-ID" dirty="0"/>
          </a:p>
        </p:txBody>
      </p:sp>
    </p:spTree>
    <p:extLst>
      <p:ext uri="{BB962C8B-B14F-4D97-AF65-F5344CB8AC3E}">
        <p14:creationId xmlns:p14="http://schemas.microsoft.com/office/powerpoint/2010/main" val="26535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Image result for rebuilding europe after ww2">
            <a:extLst>
              <a:ext uri="{FF2B5EF4-FFF2-40B4-BE49-F238E27FC236}">
                <a16:creationId xmlns:a16="http://schemas.microsoft.com/office/drawing/2014/main" id="{8145CB96-5919-4FEC-BC55-27832E6ED5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7855" y="0"/>
            <a:ext cx="5844146" cy="308283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Image result for japan post war reconstruction">
            <a:extLst>
              <a:ext uri="{FF2B5EF4-FFF2-40B4-BE49-F238E27FC236}">
                <a16:creationId xmlns:a16="http://schemas.microsoft.com/office/drawing/2014/main" id="{3E563F41-D996-4C01-919F-FA421B4E438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775" b="10976"/>
          <a:stretch/>
        </p:blipFill>
        <p:spPr bwMode="auto">
          <a:xfrm>
            <a:off x="6374555" y="3082833"/>
            <a:ext cx="5817445" cy="308283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059402EB-2344-4B15-81A9-69F75ACFCF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394580" cy="447620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A566DDF-1182-43A4-8739-7157D9A1BDB1}"/>
              </a:ext>
            </a:extLst>
          </p:cNvPr>
          <p:cNvSpPr txBox="1"/>
          <p:nvPr/>
        </p:nvSpPr>
        <p:spPr>
          <a:xfrm>
            <a:off x="1175656" y="4797656"/>
            <a:ext cx="4397829" cy="1200329"/>
          </a:xfrm>
          <a:prstGeom prst="rect">
            <a:avLst/>
          </a:prstGeom>
          <a:noFill/>
        </p:spPr>
        <p:txBody>
          <a:bodyPr wrap="square" rtlCol="0">
            <a:spAutoFit/>
          </a:bodyPr>
          <a:lstStyle/>
          <a:p>
            <a:r>
              <a:rPr lang="en-US" dirty="0"/>
              <a:t>Clockwise from top left: electric bulbs production line at Shibaura Electric company; women help clear rubbles, France; Germany rebuilds its infrastructure</a:t>
            </a:r>
            <a:endParaRPr lang="en-ID" dirty="0"/>
          </a:p>
        </p:txBody>
      </p:sp>
    </p:spTree>
    <p:extLst>
      <p:ext uri="{BB962C8B-B14F-4D97-AF65-F5344CB8AC3E}">
        <p14:creationId xmlns:p14="http://schemas.microsoft.com/office/powerpoint/2010/main" val="4119366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3B56E5-DD15-4AC2-A0D1-16000A580BBD}"/>
              </a:ext>
            </a:extLst>
          </p:cNvPr>
          <p:cNvPicPr>
            <a:picLocks noChangeAspect="1"/>
          </p:cNvPicPr>
          <p:nvPr/>
        </p:nvPicPr>
        <p:blipFill>
          <a:blip r:embed="rId2"/>
          <a:stretch>
            <a:fillRect/>
          </a:stretch>
        </p:blipFill>
        <p:spPr>
          <a:xfrm>
            <a:off x="3150453" y="-1"/>
            <a:ext cx="9041547" cy="6148252"/>
          </a:xfrm>
          <a:prstGeom prst="rect">
            <a:avLst/>
          </a:prstGeom>
        </p:spPr>
      </p:pic>
      <p:sp>
        <p:nvSpPr>
          <p:cNvPr id="6" name="TextBox 5">
            <a:extLst>
              <a:ext uri="{FF2B5EF4-FFF2-40B4-BE49-F238E27FC236}">
                <a16:creationId xmlns:a16="http://schemas.microsoft.com/office/drawing/2014/main" id="{B605103B-4D61-454C-850B-2FE0F9E94C67}"/>
              </a:ext>
            </a:extLst>
          </p:cNvPr>
          <p:cNvSpPr txBox="1"/>
          <p:nvPr/>
        </p:nvSpPr>
        <p:spPr>
          <a:xfrm>
            <a:off x="457199" y="1179245"/>
            <a:ext cx="2373088" cy="646331"/>
          </a:xfrm>
          <a:prstGeom prst="rect">
            <a:avLst/>
          </a:prstGeom>
          <a:noFill/>
        </p:spPr>
        <p:txBody>
          <a:bodyPr wrap="square" rtlCol="0">
            <a:spAutoFit/>
          </a:bodyPr>
          <a:lstStyle/>
          <a:p>
            <a:r>
              <a:rPr lang="en-US" dirty="0"/>
              <a:t>Aerial view of modern Tokyo, 1954</a:t>
            </a:r>
            <a:endParaRPr lang="en-ID" dirty="0"/>
          </a:p>
        </p:txBody>
      </p:sp>
    </p:spTree>
    <p:extLst>
      <p:ext uri="{BB962C8B-B14F-4D97-AF65-F5344CB8AC3E}">
        <p14:creationId xmlns:p14="http://schemas.microsoft.com/office/powerpoint/2010/main" val="24199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2696AD-F8C8-4B0A-81C3-5B35C789EDB1}"/>
              </a:ext>
            </a:extLst>
          </p:cNvPr>
          <p:cNvSpPr>
            <a:spLocks noGrp="1"/>
          </p:cNvSpPr>
          <p:nvPr>
            <p:ph type="title"/>
          </p:nvPr>
        </p:nvSpPr>
        <p:spPr>
          <a:xfrm>
            <a:off x="1450975" y="804863"/>
            <a:ext cx="10087882" cy="1049337"/>
          </a:xfrm>
        </p:spPr>
        <p:txBody>
          <a:bodyPr>
            <a:normAutofit/>
          </a:bodyPr>
          <a:lstStyle/>
          <a:p>
            <a:r>
              <a:rPr lang="en-US" sz="2800" dirty="0"/>
              <a:t>Post World war II Experience: </a:t>
            </a:r>
            <a:br>
              <a:rPr lang="en-US" sz="2800" dirty="0"/>
            </a:br>
            <a:r>
              <a:rPr lang="en-US" sz="2800" dirty="0"/>
              <a:t>Developing countries</a:t>
            </a:r>
            <a:endParaRPr lang="en-ID" sz="2800" dirty="0"/>
          </a:p>
        </p:txBody>
      </p:sp>
      <p:sp>
        <p:nvSpPr>
          <p:cNvPr id="5" name="TextBox 4">
            <a:extLst>
              <a:ext uri="{FF2B5EF4-FFF2-40B4-BE49-F238E27FC236}">
                <a16:creationId xmlns:a16="http://schemas.microsoft.com/office/drawing/2014/main" id="{AE90159A-3253-4F4A-AF65-879A9305540E}"/>
              </a:ext>
            </a:extLst>
          </p:cNvPr>
          <p:cNvSpPr txBox="1"/>
          <p:nvPr/>
        </p:nvSpPr>
        <p:spPr>
          <a:xfrm>
            <a:off x="1450974" y="2019628"/>
            <a:ext cx="4444729" cy="2831544"/>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US" sz="2400" dirty="0"/>
              <a:t>Development has occurred slowly/not occurred despite flow of foreign aid </a:t>
            </a:r>
          </a:p>
          <a:p>
            <a:pPr marL="285750" indent="-285750">
              <a:spcAft>
                <a:spcPts val="1200"/>
              </a:spcAft>
              <a:buFont typeface="Arial" panose="020B0604020202020204" pitchFamily="34" charset="0"/>
              <a:buChar char="•"/>
            </a:pPr>
            <a:r>
              <a:rPr lang="en-US" sz="2400" dirty="0"/>
              <a:t>Difficulties encountered in starting modern industries in developing countries; no market, no skills, no capital</a:t>
            </a:r>
          </a:p>
        </p:txBody>
      </p:sp>
      <p:pic>
        <p:nvPicPr>
          <p:cNvPr id="6" name="Picture 2" descr="Image result for food aid aid to cambodia">
            <a:extLst>
              <a:ext uri="{FF2B5EF4-FFF2-40B4-BE49-F238E27FC236}">
                <a16:creationId xmlns:a16="http://schemas.microsoft.com/office/drawing/2014/main" id="{D4A90EAF-2721-4293-9AD3-66716F4B75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0879" y="-32380"/>
            <a:ext cx="4621121" cy="34613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Image result for humanitarian assistance to africa">
            <a:extLst>
              <a:ext uri="{FF2B5EF4-FFF2-40B4-BE49-F238E27FC236}">
                <a16:creationId xmlns:a16="http://schemas.microsoft.com/office/drawing/2014/main" id="{70078F51-ADB2-42BF-B2E4-6A56C489BC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0879" y="3429000"/>
            <a:ext cx="4621121" cy="269558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A3A490D-FB5E-4A8D-B6D2-19F5DBBD6D10}"/>
              </a:ext>
            </a:extLst>
          </p:cNvPr>
          <p:cNvSpPr txBox="1"/>
          <p:nvPr/>
        </p:nvSpPr>
        <p:spPr>
          <a:xfrm>
            <a:off x="5703272" y="2059536"/>
            <a:ext cx="2586445" cy="646331"/>
          </a:xfrm>
          <a:prstGeom prst="rect">
            <a:avLst/>
          </a:prstGeom>
          <a:noFill/>
        </p:spPr>
        <p:txBody>
          <a:bodyPr wrap="square" rtlCol="0">
            <a:spAutoFit/>
          </a:bodyPr>
          <a:lstStyle/>
          <a:p>
            <a:r>
              <a:rPr lang="en-US" dirty="0"/>
              <a:t>Rural water supply project, Cambodia</a:t>
            </a:r>
            <a:endParaRPr lang="en-ID" dirty="0"/>
          </a:p>
        </p:txBody>
      </p:sp>
      <p:sp>
        <p:nvSpPr>
          <p:cNvPr id="9" name="TextBox 8">
            <a:extLst>
              <a:ext uri="{FF2B5EF4-FFF2-40B4-BE49-F238E27FC236}">
                <a16:creationId xmlns:a16="http://schemas.microsoft.com/office/drawing/2014/main" id="{DCCC80D5-8BA5-4C2A-870F-32700F927700}"/>
              </a:ext>
            </a:extLst>
          </p:cNvPr>
          <p:cNvSpPr txBox="1"/>
          <p:nvPr/>
        </p:nvSpPr>
        <p:spPr>
          <a:xfrm>
            <a:off x="5505584" y="4776790"/>
            <a:ext cx="2065295" cy="646331"/>
          </a:xfrm>
          <a:prstGeom prst="rect">
            <a:avLst/>
          </a:prstGeom>
          <a:noFill/>
        </p:spPr>
        <p:txBody>
          <a:bodyPr wrap="square" rtlCol="0">
            <a:spAutoFit/>
          </a:bodyPr>
          <a:lstStyle/>
          <a:p>
            <a:pPr algn="r"/>
            <a:r>
              <a:rPr lang="en-US" dirty="0"/>
              <a:t>Humanitarian assistance,  Ethiopia</a:t>
            </a:r>
            <a:endParaRPr lang="en-ID" dirty="0"/>
          </a:p>
        </p:txBody>
      </p:sp>
    </p:spTree>
    <p:extLst>
      <p:ext uri="{BB962C8B-B14F-4D97-AF65-F5344CB8AC3E}">
        <p14:creationId xmlns:p14="http://schemas.microsoft.com/office/powerpoint/2010/main" val="3714420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4F7085-FCC6-4E59-AC27-C5520ACAF7BB}"/>
              </a:ext>
            </a:extLst>
          </p:cNvPr>
          <p:cNvSpPr>
            <a:spLocks noGrp="1"/>
          </p:cNvSpPr>
          <p:nvPr>
            <p:ph type="title"/>
          </p:nvPr>
        </p:nvSpPr>
        <p:spPr>
          <a:xfrm>
            <a:off x="1450975" y="830989"/>
            <a:ext cx="9604375" cy="1049337"/>
          </a:xfrm>
        </p:spPr>
        <p:txBody>
          <a:bodyPr>
            <a:normAutofit/>
          </a:bodyPr>
          <a:lstStyle/>
          <a:p>
            <a:r>
              <a:rPr lang="en-US" dirty="0"/>
              <a:t>Post World War II Experience: Soviet Union</a:t>
            </a:r>
            <a:endParaRPr lang="en-ID" dirty="0"/>
          </a:p>
        </p:txBody>
      </p:sp>
      <p:sp>
        <p:nvSpPr>
          <p:cNvPr id="5" name="TextBox 4">
            <a:extLst>
              <a:ext uri="{FF2B5EF4-FFF2-40B4-BE49-F238E27FC236}">
                <a16:creationId xmlns:a16="http://schemas.microsoft.com/office/drawing/2014/main" id="{F3020925-5941-49FA-8910-C6075634CA39}"/>
              </a:ext>
            </a:extLst>
          </p:cNvPr>
          <p:cNvSpPr txBox="1"/>
          <p:nvPr/>
        </p:nvSpPr>
        <p:spPr>
          <a:xfrm>
            <a:off x="1450975" y="1963672"/>
            <a:ext cx="5156302" cy="2831544"/>
          </a:xfrm>
          <a:prstGeom prst="rect">
            <a:avLst/>
          </a:prstGeom>
          <a:noFill/>
        </p:spPr>
        <p:txBody>
          <a:bodyPr wrap="square">
            <a:spAutoFit/>
          </a:bodyPr>
          <a:lstStyle/>
          <a:p>
            <a:pPr marL="285750" indent="-285750">
              <a:spcAft>
                <a:spcPts val="1200"/>
              </a:spcAft>
              <a:buFont typeface="Arial" panose="020B0604020202020204" pitchFamily="34" charset="0"/>
              <a:buChar char="•"/>
            </a:pPr>
            <a:r>
              <a:rPr lang="en-US" sz="2400" dirty="0"/>
              <a:t>The Soviet Union growth model based on central command seemed to be working; allocation of resources done by the state</a:t>
            </a:r>
          </a:p>
          <a:p>
            <a:pPr marL="285750" indent="-285750">
              <a:spcAft>
                <a:spcPts val="1200"/>
              </a:spcAft>
              <a:buFont typeface="Arial" panose="020B0604020202020204" pitchFamily="34" charset="0"/>
              <a:buChar char="•"/>
            </a:pPr>
            <a:r>
              <a:rPr lang="en-US" sz="2400" dirty="0"/>
              <a:t>However the system was inefficient and became irrelevant after the collapse of the Soviet Union </a:t>
            </a:r>
            <a:endParaRPr lang="en-ID" sz="2400" dirty="0"/>
          </a:p>
        </p:txBody>
      </p:sp>
      <p:pic>
        <p:nvPicPr>
          <p:cNvPr id="8194" name="Picture 2">
            <a:extLst>
              <a:ext uri="{FF2B5EF4-FFF2-40B4-BE49-F238E27FC236}">
                <a16:creationId xmlns:a16="http://schemas.microsoft.com/office/drawing/2014/main" id="{179FC8D5-175E-4872-9959-80795A3274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8906" y="1880325"/>
            <a:ext cx="5163094" cy="3507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797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3003A-221D-45F2-85AA-95C20A0385E9}"/>
              </a:ext>
            </a:extLst>
          </p:cNvPr>
          <p:cNvSpPr>
            <a:spLocks noGrp="1"/>
          </p:cNvSpPr>
          <p:nvPr>
            <p:ph type="title"/>
          </p:nvPr>
        </p:nvSpPr>
        <p:spPr/>
        <p:txBody>
          <a:bodyPr/>
          <a:lstStyle/>
          <a:p>
            <a:r>
              <a:rPr lang="en-US" dirty="0"/>
              <a:t>What made the difference?</a:t>
            </a:r>
            <a:endParaRPr lang="en-ID" dirty="0"/>
          </a:p>
        </p:txBody>
      </p:sp>
      <p:sp>
        <p:nvSpPr>
          <p:cNvPr id="3" name="TextBox 2">
            <a:extLst>
              <a:ext uri="{FF2B5EF4-FFF2-40B4-BE49-F238E27FC236}">
                <a16:creationId xmlns:a16="http://schemas.microsoft.com/office/drawing/2014/main" id="{AD6B984D-CA16-45EE-8284-0BB33F576E92}"/>
              </a:ext>
            </a:extLst>
          </p:cNvPr>
          <p:cNvSpPr txBox="1"/>
          <p:nvPr/>
        </p:nvSpPr>
        <p:spPr>
          <a:xfrm>
            <a:off x="1451579" y="2029097"/>
            <a:ext cx="9603275" cy="3477875"/>
          </a:xfrm>
          <a:prstGeom prst="rect">
            <a:avLst/>
          </a:prstGeom>
          <a:noFill/>
        </p:spPr>
        <p:txBody>
          <a:bodyPr wrap="square" rtlCol="0">
            <a:spAutoFit/>
          </a:bodyPr>
          <a:lstStyle/>
          <a:p>
            <a:r>
              <a:rPr lang="en-US" sz="2200" dirty="0"/>
              <a:t>In Western Europe and Japan, although the countries were devastated by the war, institutions, legal systems, and know-how were intact. Key institutions were embodied in people; key business decisions were by the private sector (market)</a:t>
            </a:r>
          </a:p>
          <a:p>
            <a:endParaRPr lang="en-US" sz="2200" dirty="0"/>
          </a:p>
          <a:p>
            <a:r>
              <a:rPr lang="en-US" sz="2200" dirty="0"/>
              <a:t>In less developed countries (formerly under colonial rule, where capital was in the hands of colonialists), modern institutions and functioning markets did not exist. Key decisions to allocate resources were taken by the government</a:t>
            </a:r>
          </a:p>
          <a:p>
            <a:endParaRPr lang="en-US" sz="2200" dirty="0"/>
          </a:p>
          <a:p>
            <a:r>
              <a:rPr lang="en-US" sz="2200" dirty="0"/>
              <a:t>In the communist states,  key decisions to allocate resources were taken by the state. Emphasis was on heavy industry and agriculture production</a:t>
            </a:r>
            <a:endParaRPr lang="en-ID" sz="2200" dirty="0"/>
          </a:p>
        </p:txBody>
      </p:sp>
    </p:spTree>
    <p:extLst>
      <p:ext uri="{BB962C8B-B14F-4D97-AF65-F5344CB8AC3E}">
        <p14:creationId xmlns:p14="http://schemas.microsoft.com/office/powerpoint/2010/main" val="4030345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4C1F2-083F-4C00-B70E-FDF1A9E8CA2D}"/>
              </a:ext>
            </a:extLst>
          </p:cNvPr>
          <p:cNvSpPr>
            <a:spLocks noGrp="1"/>
          </p:cNvSpPr>
          <p:nvPr>
            <p:ph type="title"/>
          </p:nvPr>
        </p:nvSpPr>
        <p:spPr/>
        <p:txBody>
          <a:bodyPr/>
          <a:lstStyle/>
          <a:p>
            <a:r>
              <a:rPr lang="en-US" dirty="0"/>
              <a:t>Approach by developing countries, 1950-70</a:t>
            </a:r>
            <a:r>
              <a:rPr lang="en-US" cap="small" dirty="0"/>
              <a:t>s</a:t>
            </a:r>
            <a:endParaRPr lang="en-ID" cap="small" dirty="0"/>
          </a:p>
        </p:txBody>
      </p:sp>
      <p:sp>
        <p:nvSpPr>
          <p:cNvPr id="3" name="TextBox 2">
            <a:extLst>
              <a:ext uri="{FF2B5EF4-FFF2-40B4-BE49-F238E27FC236}">
                <a16:creationId xmlns:a16="http://schemas.microsoft.com/office/drawing/2014/main" id="{CBB5C6B4-AE50-41DE-8890-A153D49120DA}"/>
              </a:ext>
            </a:extLst>
          </p:cNvPr>
          <p:cNvSpPr txBox="1"/>
          <p:nvPr/>
        </p:nvSpPr>
        <p:spPr>
          <a:xfrm>
            <a:off x="1367707" y="1869999"/>
            <a:ext cx="6374213" cy="3816429"/>
          </a:xfrm>
          <a:prstGeom prst="rect">
            <a:avLst/>
          </a:prstGeom>
          <a:noFill/>
        </p:spPr>
        <p:txBody>
          <a:bodyPr wrap="square" rtlCol="0">
            <a:spAutoFit/>
          </a:bodyPr>
          <a:lstStyle/>
          <a:p>
            <a:r>
              <a:rPr lang="en-US" sz="2200" dirty="0"/>
              <a:t>The situation facing developing countries cannot be left to the market; government planning and intervention was needed to achieve economic growth. The Soviet “central command” approach was preferred. </a:t>
            </a:r>
          </a:p>
          <a:p>
            <a:endParaRPr lang="en-US" sz="2200" dirty="0"/>
          </a:p>
          <a:p>
            <a:r>
              <a:rPr lang="en-US" sz="2200" dirty="0"/>
              <a:t>Governments set up planning commissions and embarked on national economic development plans; developed industrialized provided foreign capital/assistance and assisted in designing and managing development projects </a:t>
            </a:r>
            <a:endParaRPr lang="en-ID" sz="2200" dirty="0"/>
          </a:p>
        </p:txBody>
      </p:sp>
      <p:pic>
        <p:nvPicPr>
          <p:cNvPr id="1028" name="Picture 4" descr="Image result for development projects">
            <a:extLst>
              <a:ext uri="{FF2B5EF4-FFF2-40B4-BE49-F238E27FC236}">
                <a16:creationId xmlns:a16="http://schemas.microsoft.com/office/drawing/2014/main" id="{400E0D89-AA6E-4A91-B004-80308F89DF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3399" y="1885239"/>
            <a:ext cx="4508602" cy="3000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4744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09143-F1DB-4660-8F0B-4C4C28636D5C}"/>
              </a:ext>
            </a:extLst>
          </p:cNvPr>
          <p:cNvSpPr>
            <a:spLocks noGrp="1"/>
          </p:cNvSpPr>
          <p:nvPr>
            <p:ph type="title"/>
          </p:nvPr>
        </p:nvSpPr>
        <p:spPr/>
        <p:txBody>
          <a:bodyPr/>
          <a:lstStyle/>
          <a:p>
            <a:r>
              <a:rPr lang="en-US" dirty="0"/>
              <a:t>Development in the 1970-80</a:t>
            </a:r>
            <a:r>
              <a:rPr lang="en-US" cap="small" dirty="0"/>
              <a:t>s</a:t>
            </a:r>
            <a:endParaRPr lang="en-ID" cap="small" dirty="0"/>
          </a:p>
        </p:txBody>
      </p:sp>
      <p:sp>
        <p:nvSpPr>
          <p:cNvPr id="3" name="TextBox 2">
            <a:extLst>
              <a:ext uri="{FF2B5EF4-FFF2-40B4-BE49-F238E27FC236}">
                <a16:creationId xmlns:a16="http://schemas.microsoft.com/office/drawing/2014/main" id="{52D8EA73-7BCC-4A9A-912A-05A4849A563B}"/>
              </a:ext>
            </a:extLst>
          </p:cNvPr>
          <p:cNvSpPr txBox="1"/>
          <p:nvPr/>
        </p:nvSpPr>
        <p:spPr>
          <a:xfrm>
            <a:off x="1541417" y="2029097"/>
            <a:ext cx="9603275" cy="3816429"/>
          </a:xfrm>
          <a:prstGeom prst="rect">
            <a:avLst/>
          </a:prstGeom>
          <a:noFill/>
        </p:spPr>
        <p:txBody>
          <a:bodyPr wrap="square" rtlCol="0">
            <a:spAutoFit/>
          </a:bodyPr>
          <a:lstStyle/>
          <a:p>
            <a:r>
              <a:rPr lang="en-US" sz="2200" dirty="0"/>
              <a:t>Growing criticism that foreign aid to developing countries was not having the intended effect. Too much aid, too few results. Furthermore, by borrowing money, developing countries began to build unsustainable debt</a:t>
            </a:r>
          </a:p>
          <a:p>
            <a:endParaRPr lang="en-US" sz="2200" dirty="0"/>
          </a:p>
          <a:p>
            <a:r>
              <a:rPr lang="en-US" sz="2200" dirty="0"/>
              <a:t>Too much effort to achieve economic growth, less focus on how benefits of growth are distributed; most development aid going to a few people</a:t>
            </a:r>
          </a:p>
          <a:p>
            <a:endParaRPr lang="en-US" sz="2200" dirty="0"/>
          </a:p>
          <a:p>
            <a:r>
              <a:rPr lang="en-US" sz="2200" dirty="0"/>
              <a:t>Shift in thinking: too much government interference impedes growth (excessive bureaucracy, red tape, government protection, tariffs)</a:t>
            </a:r>
          </a:p>
          <a:p>
            <a:endParaRPr lang="en-US" sz="2200" dirty="0"/>
          </a:p>
          <a:p>
            <a:endParaRPr lang="en-ID" sz="2200" dirty="0"/>
          </a:p>
        </p:txBody>
      </p:sp>
    </p:spTree>
    <p:extLst>
      <p:ext uri="{BB962C8B-B14F-4D97-AF65-F5344CB8AC3E}">
        <p14:creationId xmlns:p14="http://schemas.microsoft.com/office/powerpoint/2010/main" val="7621499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CE0B3-694B-482D-8F9A-8B8BFC0424CC}"/>
              </a:ext>
            </a:extLst>
          </p:cNvPr>
          <p:cNvSpPr>
            <a:spLocks noGrp="1"/>
          </p:cNvSpPr>
          <p:nvPr>
            <p:ph type="title"/>
          </p:nvPr>
        </p:nvSpPr>
        <p:spPr/>
        <p:txBody>
          <a:bodyPr/>
          <a:lstStyle/>
          <a:p>
            <a:r>
              <a:rPr lang="en-US" dirty="0"/>
              <a:t>Industrial strategies: Import substitution vs export orientation</a:t>
            </a:r>
            <a:endParaRPr lang="en-ID" dirty="0"/>
          </a:p>
        </p:txBody>
      </p:sp>
      <p:sp>
        <p:nvSpPr>
          <p:cNvPr id="3" name="TextBox 2">
            <a:extLst>
              <a:ext uri="{FF2B5EF4-FFF2-40B4-BE49-F238E27FC236}">
                <a16:creationId xmlns:a16="http://schemas.microsoft.com/office/drawing/2014/main" id="{E6E18EE5-32B7-4235-9DC7-7C74A729632A}"/>
              </a:ext>
            </a:extLst>
          </p:cNvPr>
          <p:cNvSpPr txBox="1"/>
          <p:nvPr/>
        </p:nvSpPr>
        <p:spPr>
          <a:xfrm>
            <a:off x="1358536" y="2246811"/>
            <a:ext cx="9696317" cy="3139321"/>
          </a:xfrm>
          <a:prstGeom prst="rect">
            <a:avLst/>
          </a:prstGeom>
          <a:noFill/>
        </p:spPr>
        <p:txBody>
          <a:bodyPr wrap="square" rtlCol="0">
            <a:spAutoFit/>
          </a:bodyPr>
          <a:lstStyle/>
          <a:p>
            <a:r>
              <a:rPr lang="en-US" sz="2200" dirty="0"/>
              <a:t>Before World War II many countries imposed high tariffs on import goods. This prompted several Latin American countries to develop their industries based on import substitution. Goods that were previously imported are then made domestically. This requires government decisions on resource allocation and high tariffs were imposed on imports</a:t>
            </a:r>
          </a:p>
          <a:p>
            <a:endParaRPr lang="en-US" sz="2200" dirty="0"/>
          </a:p>
          <a:p>
            <a:r>
              <a:rPr lang="en-US" sz="2200" dirty="0"/>
              <a:t>After gaining independence, most developing countries considered that free trade worked to their disadvantage since they were only able to export raw materials at cheap prices  </a:t>
            </a:r>
            <a:endParaRPr lang="en-ID" sz="2200" dirty="0"/>
          </a:p>
        </p:txBody>
      </p:sp>
    </p:spTree>
    <p:extLst>
      <p:ext uri="{BB962C8B-B14F-4D97-AF65-F5344CB8AC3E}">
        <p14:creationId xmlns:p14="http://schemas.microsoft.com/office/powerpoint/2010/main" val="2821333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810F5-100E-4267-AD90-E3C1C92F2481}"/>
              </a:ext>
            </a:extLst>
          </p:cNvPr>
          <p:cNvSpPr>
            <a:spLocks noGrp="1"/>
          </p:cNvSpPr>
          <p:nvPr>
            <p:ph type="title"/>
          </p:nvPr>
        </p:nvSpPr>
        <p:spPr/>
        <p:txBody>
          <a:bodyPr/>
          <a:lstStyle/>
          <a:p>
            <a:r>
              <a:rPr lang="en-US" dirty="0"/>
              <a:t>Import substitution vs export orientation</a:t>
            </a:r>
            <a:endParaRPr lang="en-ID" dirty="0"/>
          </a:p>
        </p:txBody>
      </p:sp>
      <p:sp>
        <p:nvSpPr>
          <p:cNvPr id="3" name="TextBox 2">
            <a:extLst>
              <a:ext uri="{FF2B5EF4-FFF2-40B4-BE49-F238E27FC236}">
                <a16:creationId xmlns:a16="http://schemas.microsoft.com/office/drawing/2014/main" id="{648EF047-2134-4980-9057-367FB5FAC402}"/>
              </a:ext>
            </a:extLst>
          </p:cNvPr>
          <p:cNvSpPr txBox="1"/>
          <p:nvPr/>
        </p:nvSpPr>
        <p:spPr>
          <a:xfrm>
            <a:off x="1451578" y="1853754"/>
            <a:ext cx="9947942" cy="4154984"/>
          </a:xfrm>
          <a:prstGeom prst="rect">
            <a:avLst/>
          </a:prstGeom>
          <a:noFill/>
        </p:spPr>
        <p:txBody>
          <a:bodyPr wrap="square" rtlCol="0">
            <a:spAutoFit/>
          </a:bodyPr>
          <a:lstStyle/>
          <a:p>
            <a:r>
              <a:rPr lang="en-US" sz="2200" dirty="0"/>
              <a:t>In the 1960s, South Korea, Taiwan, Hong Kong and Singapore started to develop labor intensive industries. The products were used to meet the demands of the large US market, which had dismantled its protective trade barriers.  </a:t>
            </a:r>
          </a:p>
          <a:p>
            <a:endParaRPr lang="en-US" sz="2200" dirty="0"/>
          </a:p>
          <a:p>
            <a:r>
              <a:rPr lang="en-US" sz="2200" dirty="0"/>
              <a:t>In the 1970s the OPEC countries raised their oil prices which led to large amounts of money flowing to these countries, which were then reinvested in big international banks.  This led to low interest rates which led firms and governments to borrow excessively. </a:t>
            </a:r>
          </a:p>
          <a:p>
            <a:endParaRPr lang="en-US" sz="2200" dirty="0"/>
          </a:p>
          <a:p>
            <a:r>
              <a:rPr lang="en-US" sz="2200" dirty="0"/>
              <a:t>When loans were due, many countries were not able to repay. Countries that pursued export- orientation strategies (receiving foreign currency/US dollars) benefited; while countries that pursued import substitution accumulated large debts in the 1980s.</a:t>
            </a:r>
            <a:endParaRPr lang="en-ID" sz="2200" dirty="0"/>
          </a:p>
        </p:txBody>
      </p:sp>
    </p:spTree>
    <p:extLst>
      <p:ext uri="{BB962C8B-B14F-4D97-AF65-F5344CB8AC3E}">
        <p14:creationId xmlns:p14="http://schemas.microsoft.com/office/powerpoint/2010/main" val="4138539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BE3D4-057C-4921-BDC5-B0C79868AF25}"/>
              </a:ext>
            </a:extLst>
          </p:cNvPr>
          <p:cNvSpPr>
            <a:spLocks noGrp="1"/>
          </p:cNvSpPr>
          <p:nvPr>
            <p:ph type="title"/>
          </p:nvPr>
        </p:nvSpPr>
        <p:spPr/>
        <p:txBody>
          <a:bodyPr/>
          <a:lstStyle/>
          <a:p>
            <a:r>
              <a:rPr lang="en-US" dirty="0"/>
              <a:t>Structural adjustment in 1990</a:t>
            </a:r>
            <a:r>
              <a:rPr lang="en-US" cap="small" dirty="0"/>
              <a:t>s</a:t>
            </a:r>
            <a:endParaRPr lang="en-ID" cap="small" dirty="0"/>
          </a:p>
        </p:txBody>
      </p:sp>
      <p:sp>
        <p:nvSpPr>
          <p:cNvPr id="3" name="TextBox 2">
            <a:extLst>
              <a:ext uri="{FF2B5EF4-FFF2-40B4-BE49-F238E27FC236}">
                <a16:creationId xmlns:a16="http://schemas.microsoft.com/office/drawing/2014/main" id="{A19E8EEC-CDC0-45BC-9C19-E6AD625105A4}"/>
              </a:ext>
            </a:extLst>
          </p:cNvPr>
          <p:cNvSpPr txBox="1"/>
          <p:nvPr/>
        </p:nvSpPr>
        <p:spPr>
          <a:xfrm>
            <a:off x="1515291" y="1959429"/>
            <a:ext cx="9539563" cy="4832092"/>
          </a:xfrm>
          <a:prstGeom prst="rect">
            <a:avLst/>
          </a:prstGeom>
          <a:noFill/>
        </p:spPr>
        <p:txBody>
          <a:bodyPr wrap="square" rtlCol="0">
            <a:spAutoFit/>
          </a:bodyPr>
          <a:lstStyle/>
          <a:p>
            <a:r>
              <a:rPr lang="en-US" sz="2200" dirty="0"/>
              <a:t>International lending institutions (World Bank, IMF) realized the poor performance of many developing countries and that excessive government intervention was a detriment to development and that changes </a:t>
            </a:r>
          </a:p>
          <a:p>
            <a:endParaRPr lang="en-US" sz="2200" dirty="0"/>
          </a:p>
          <a:p>
            <a:r>
              <a:rPr lang="en-US" sz="2200" dirty="0"/>
              <a:t>Structural adjustment: reforms aimed to restructure the economy to be more market-based, more efficient, more open to international trade </a:t>
            </a:r>
          </a:p>
          <a:p>
            <a:endParaRPr lang="en-US" sz="2200" dirty="0"/>
          </a:p>
          <a:p>
            <a:r>
              <a:rPr lang="en-US" sz="2200" dirty="0"/>
              <a:t>World Bank made structural adjustment a conditionality to receive aid and loans. However these measures also resulted in a backlash from well-connected elites</a:t>
            </a:r>
          </a:p>
          <a:p>
            <a:endParaRPr lang="en-US" sz="2200" dirty="0"/>
          </a:p>
          <a:p>
            <a:r>
              <a:rPr lang="en-US" sz="2200" dirty="0"/>
              <a:t>Structural adjustment measures: eliminating subsidies (for food, fuel, education) and tariffs, limiting wage increases, abolishment of price controls, and restructuring of state-owned enterprises </a:t>
            </a:r>
          </a:p>
          <a:p>
            <a:r>
              <a:rPr lang="en-US" sz="2200" dirty="0"/>
              <a:t>  </a:t>
            </a:r>
            <a:endParaRPr lang="en-ID" sz="2200" dirty="0"/>
          </a:p>
        </p:txBody>
      </p:sp>
    </p:spTree>
    <p:extLst>
      <p:ext uri="{BB962C8B-B14F-4D97-AF65-F5344CB8AC3E}">
        <p14:creationId xmlns:p14="http://schemas.microsoft.com/office/powerpoint/2010/main" val="1656387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D6D2F-E811-4046-9D18-A347ABC04E23}"/>
              </a:ext>
            </a:extLst>
          </p:cNvPr>
          <p:cNvSpPr>
            <a:spLocks noGrp="1"/>
          </p:cNvSpPr>
          <p:nvPr>
            <p:ph type="title"/>
          </p:nvPr>
        </p:nvSpPr>
        <p:spPr/>
        <p:txBody>
          <a:bodyPr/>
          <a:lstStyle/>
          <a:p>
            <a:r>
              <a:rPr lang="en-US" dirty="0"/>
              <a:t>Washington consensus</a:t>
            </a:r>
            <a:endParaRPr lang="en-ID" dirty="0"/>
          </a:p>
        </p:txBody>
      </p:sp>
      <p:sp>
        <p:nvSpPr>
          <p:cNvPr id="4" name="TextBox 3">
            <a:extLst>
              <a:ext uri="{FF2B5EF4-FFF2-40B4-BE49-F238E27FC236}">
                <a16:creationId xmlns:a16="http://schemas.microsoft.com/office/drawing/2014/main" id="{F2AD4EA8-3FEB-4FBC-9CD4-2B679787CBD1}"/>
              </a:ext>
            </a:extLst>
          </p:cNvPr>
          <p:cNvSpPr txBox="1"/>
          <p:nvPr/>
        </p:nvSpPr>
        <p:spPr>
          <a:xfrm>
            <a:off x="1451579" y="1853754"/>
            <a:ext cx="9260888" cy="1107996"/>
          </a:xfrm>
          <a:prstGeom prst="rect">
            <a:avLst/>
          </a:prstGeom>
          <a:noFill/>
        </p:spPr>
        <p:txBody>
          <a:bodyPr wrap="square" rtlCol="0">
            <a:spAutoFit/>
          </a:bodyPr>
          <a:lstStyle/>
          <a:p>
            <a:r>
              <a:rPr lang="en-US" sz="2200" dirty="0"/>
              <a:t>John Williamson highlighted 10 areas that would need to be addressed for developing countries were to accelerate their development. This became known as the Washington Consensus: </a:t>
            </a:r>
            <a:endParaRPr lang="en-ID" sz="2200" dirty="0"/>
          </a:p>
        </p:txBody>
      </p:sp>
      <p:sp>
        <p:nvSpPr>
          <p:cNvPr id="5" name="TextBox 4">
            <a:extLst>
              <a:ext uri="{FF2B5EF4-FFF2-40B4-BE49-F238E27FC236}">
                <a16:creationId xmlns:a16="http://schemas.microsoft.com/office/drawing/2014/main" id="{41A4D6AF-2491-464F-8C99-DE1A2E47FCCD}"/>
              </a:ext>
            </a:extLst>
          </p:cNvPr>
          <p:cNvSpPr txBox="1"/>
          <p:nvPr/>
        </p:nvSpPr>
        <p:spPr>
          <a:xfrm>
            <a:off x="1593669" y="3274423"/>
            <a:ext cx="4084320" cy="2400657"/>
          </a:xfrm>
          <a:prstGeom prst="rect">
            <a:avLst/>
          </a:prstGeom>
          <a:noFill/>
        </p:spPr>
        <p:txBody>
          <a:bodyPr wrap="square" rtlCol="0">
            <a:spAutoFit/>
          </a:bodyPr>
          <a:lstStyle/>
          <a:p>
            <a:pPr marL="285750" indent="-285750">
              <a:buFont typeface="Arial" panose="020B0604020202020204" pitchFamily="34" charset="0"/>
              <a:buChar char="•"/>
            </a:pPr>
            <a:r>
              <a:rPr lang="en-US" sz="2200" dirty="0"/>
              <a:t>Fiscal discipline</a:t>
            </a:r>
          </a:p>
          <a:p>
            <a:pPr marL="285750" indent="-285750">
              <a:buFont typeface="Arial" panose="020B0604020202020204" pitchFamily="34" charset="0"/>
              <a:buChar char="•"/>
            </a:pPr>
            <a:r>
              <a:rPr lang="en-US" sz="2200" dirty="0"/>
              <a:t>Reordering public expenditure priorities</a:t>
            </a:r>
          </a:p>
          <a:p>
            <a:pPr marL="285750" indent="-285750">
              <a:buFont typeface="Arial" panose="020B0604020202020204" pitchFamily="34" charset="0"/>
              <a:buChar char="•"/>
            </a:pPr>
            <a:r>
              <a:rPr lang="en-US" sz="2200" dirty="0"/>
              <a:t>Tax reform</a:t>
            </a:r>
          </a:p>
          <a:p>
            <a:pPr marL="285750" indent="-285750">
              <a:buFont typeface="Arial" panose="020B0604020202020204" pitchFamily="34" charset="0"/>
              <a:buChar char="•"/>
            </a:pPr>
            <a:r>
              <a:rPr lang="en-US" sz="2200" dirty="0"/>
              <a:t>Competitive exchange rates</a:t>
            </a:r>
          </a:p>
          <a:p>
            <a:pPr marL="285750" indent="-285750">
              <a:buFont typeface="Arial" panose="020B0604020202020204" pitchFamily="34" charset="0"/>
              <a:buChar char="•"/>
            </a:pPr>
            <a:r>
              <a:rPr lang="en-US" sz="2200" dirty="0"/>
              <a:t>Trade liberalization</a:t>
            </a:r>
          </a:p>
          <a:p>
            <a:endParaRPr lang="en-ID" dirty="0"/>
          </a:p>
        </p:txBody>
      </p:sp>
      <p:sp>
        <p:nvSpPr>
          <p:cNvPr id="6" name="TextBox 5">
            <a:extLst>
              <a:ext uri="{FF2B5EF4-FFF2-40B4-BE49-F238E27FC236}">
                <a16:creationId xmlns:a16="http://schemas.microsoft.com/office/drawing/2014/main" id="{2D757969-2848-4438-92F5-4ED84AE1F07C}"/>
              </a:ext>
            </a:extLst>
          </p:cNvPr>
          <p:cNvSpPr txBox="1"/>
          <p:nvPr/>
        </p:nvSpPr>
        <p:spPr>
          <a:xfrm>
            <a:off x="6082023" y="3296195"/>
            <a:ext cx="4084320" cy="2400657"/>
          </a:xfrm>
          <a:prstGeom prst="rect">
            <a:avLst/>
          </a:prstGeom>
          <a:noFill/>
        </p:spPr>
        <p:txBody>
          <a:bodyPr wrap="square" rtlCol="0">
            <a:spAutoFit/>
          </a:bodyPr>
          <a:lstStyle/>
          <a:p>
            <a:pPr marL="285750" indent="-285750">
              <a:buFont typeface="Arial" panose="020B0604020202020204" pitchFamily="34" charset="0"/>
              <a:buChar char="•"/>
            </a:pPr>
            <a:r>
              <a:rPr lang="en-US" sz="2200" dirty="0"/>
              <a:t>Liberalization of interest rates</a:t>
            </a:r>
          </a:p>
          <a:p>
            <a:pPr marL="285750" indent="-285750">
              <a:buFont typeface="Arial" panose="020B0604020202020204" pitchFamily="34" charset="0"/>
              <a:buChar char="•"/>
            </a:pPr>
            <a:r>
              <a:rPr lang="en-US" sz="2200" dirty="0"/>
              <a:t>Liberalization of foreign direct investment</a:t>
            </a:r>
          </a:p>
          <a:p>
            <a:pPr marL="285750" indent="-285750">
              <a:buFont typeface="Arial" panose="020B0604020202020204" pitchFamily="34" charset="0"/>
              <a:buChar char="•"/>
            </a:pPr>
            <a:r>
              <a:rPr lang="en-US" sz="2200"/>
              <a:t>Privatization</a:t>
            </a:r>
            <a:endParaRPr lang="en-US" sz="2200" dirty="0"/>
          </a:p>
          <a:p>
            <a:pPr marL="285750" indent="-285750">
              <a:buFont typeface="Arial" panose="020B0604020202020204" pitchFamily="34" charset="0"/>
              <a:buChar char="•"/>
            </a:pPr>
            <a:r>
              <a:rPr lang="en-US" sz="2200" dirty="0"/>
              <a:t>Deregulation</a:t>
            </a:r>
          </a:p>
          <a:p>
            <a:pPr marL="285750" indent="-285750">
              <a:buFont typeface="Arial" panose="020B0604020202020204" pitchFamily="34" charset="0"/>
              <a:buChar char="•"/>
            </a:pPr>
            <a:r>
              <a:rPr lang="en-US" sz="2200" dirty="0"/>
              <a:t>Secure property rights</a:t>
            </a:r>
          </a:p>
          <a:p>
            <a:endParaRPr lang="en-ID" dirty="0"/>
          </a:p>
        </p:txBody>
      </p:sp>
    </p:spTree>
    <p:extLst>
      <p:ext uri="{BB962C8B-B14F-4D97-AF65-F5344CB8AC3E}">
        <p14:creationId xmlns:p14="http://schemas.microsoft.com/office/powerpoint/2010/main" val="30882624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70D4F-AB9E-441A-9A81-2943AA09A320}"/>
              </a:ext>
            </a:extLst>
          </p:cNvPr>
          <p:cNvSpPr>
            <a:spLocks noGrp="1"/>
          </p:cNvSpPr>
          <p:nvPr>
            <p:ph type="title"/>
          </p:nvPr>
        </p:nvSpPr>
        <p:spPr/>
        <p:txBody>
          <a:bodyPr/>
          <a:lstStyle/>
          <a:p>
            <a:r>
              <a:rPr lang="en-US" dirty="0"/>
              <a:t>Transitioning towards market-based economy</a:t>
            </a:r>
            <a:endParaRPr lang="en-ID" dirty="0"/>
          </a:p>
        </p:txBody>
      </p:sp>
      <p:sp>
        <p:nvSpPr>
          <p:cNvPr id="3" name="TextBox 2">
            <a:extLst>
              <a:ext uri="{FF2B5EF4-FFF2-40B4-BE49-F238E27FC236}">
                <a16:creationId xmlns:a16="http://schemas.microsoft.com/office/drawing/2014/main" id="{866599BC-4FA9-4ACC-87B2-FD5D85066B9A}"/>
              </a:ext>
            </a:extLst>
          </p:cNvPr>
          <p:cNvSpPr txBox="1"/>
          <p:nvPr/>
        </p:nvSpPr>
        <p:spPr>
          <a:xfrm>
            <a:off x="1451579" y="1988037"/>
            <a:ext cx="9603275" cy="3570208"/>
          </a:xfrm>
          <a:prstGeom prst="rect">
            <a:avLst/>
          </a:prstGeom>
          <a:noFill/>
        </p:spPr>
        <p:txBody>
          <a:bodyPr wrap="square" rtlCol="0">
            <a:spAutoFit/>
          </a:bodyPr>
          <a:lstStyle/>
          <a:p>
            <a:pPr>
              <a:spcAft>
                <a:spcPts val="1200"/>
              </a:spcAft>
            </a:pPr>
            <a:r>
              <a:rPr lang="en-US" sz="2200" dirty="0"/>
              <a:t>In the 1980s as many developing countries faced heavy debt burdens, inefficiencies, and hyperinflation, centrally-planned economies began to shift towards a market-based approach and moving towards the direction of the Washington consensus:</a:t>
            </a:r>
          </a:p>
          <a:p>
            <a:pPr marL="342900" indent="-342900">
              <a:spcAft>
                <a:spcPts val="1200"/>
              </a:spcAft>
              <a:buFont typeface="Arial" panose="020B0604020202020204" pitchFamily="34" charset="0"/>
              <a:buChar char="•"/>
            </a:pPr>
            <a:r>
              <a:rPr lang="en-US" sz="2200" dirty="0"/>
              <a:t>Latin American countries began to pull out of the debt crisis</a:t>
            </a:r>
          </a:p>
          <a:p>
            <a:pPr marL="342900" indent="-342900">
              <a:spcAft>
                <a:spcPts val="1200"/>
              </a:spcAft>
              <a:buFont typeface="Arial" panose="020B0604020202020204" pitchFamily="34" charset="0"/>
              <a:buChar char="•"/>
            </a:pPr>
            <a:r>
              <a:rPr lang="en-US" sz="2200" dirty="0"/>
              <a:t>Eastern European countries were wrestling power from the Soviet Union</a:t>
            </a:r>
          </a:p>
          <a:p>
            <a:pPr marL="342900" indent="-342900">
              <a:spcAft>
                <a:spcPts val="1200"/>
              </a:spcAft>
              <a:buFont typeface="Arial" panose="020B0604020202020204" pitchFamily="34" charset="0"/>
              <a:buChar char="•"/>
            </a:pPr>
            <a:r>
              <a:rPr lang="en-US" sz="2200" dirty="0"/>
              <a:t>Three Baltic states (under the Soviet Union) became independent</a:t>
            </a:r>
          </a:p>
          <a:p>
            <a:pPr marL="342900" indent="-342900">
              <a:spcAft>
                <a:spcPts val="1200"/>
              </a:spcAft>
              <a:buFont typeface="Arial" panose="020B0604020202020204" pitchFamily="34" charset="0"/>
              <a:buChar char="•"/>
            </a:pPr>
            <a:r>
              <a:rPr lang="en-US" sz="2200" dirty="0"/>
              <a:t>The Soviet Union collapsed in 1989</a:t>
            </a:r>
          </a:p>
          <a:p>
            <a:pPr marL="342900" indent="-342900">
              <a:spcAft>
                <a:spcPts val="1200"/>
              </a:spcAft>
              <a:buFont typeface="Arial" panose="020B0604020202020204" pitchFamily="34" charset="0"/>
              <a:buChar char="•"/>
            </a:pPr>
            <a:r>
              <a:rPr lang="en-US" sz="2200" dirty="0"/>
              <a:t>China and Viet Nam embarked on economic reforms; modest reforms in India</a:t>
            </a:r>
          </a:p>
        </p:txBody>
      </p:sp>
    </p:spTree>
    <p:extLst>
      <p:ext uri="{BB962C8B-B14F-4D97-AF65-F5344CB8AC3E}">
        <p14:creationId xmlns:p14="http://schemas.microsoft.com/office/powerpoint/2010/main" val="28845854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B240F-F227-44EA-981F-48ABB0D4DD13}"/>
              </a:ext>
            </a:extLst>
          </p:cNvPr>
          <p:cNvSpPr>
            <a:spLocks noGrp="1"/>
          </p:cNvSpPr>
          <p:nvPr>
            <p:ph type="title"/>
          </p:nvPr>
        </p:nvSpPr>
        <p:spPr/>
        <p:txBody>
          <a:bodyPr/>
          <a:lstStyle/>
          <a:p>
            <a:r>
              <a:rPr lang="en-US" dirty="0"/>
              <a:t>The 2000</a:t>
            </a:r>
            <a:r>
              <a:rPr lang="en-US" cap="small" dirty="0"/>
              <a:t>s</a:t>
            </a:r>
            <a:r>
              <a:rPr lang="en-US" dirty="0"/>
              <a:t> and beyond</a:t>
            </a:r>
            <a:endParaRPr lang="en-ID" dirty="0"/>
          </a:p>
        </p:txBody>
      </p:sp>
      <p:sp>
        <p:nvSpPr>
          <p:cNvPr id="3" name="TextBox 2">
            <a:extLst>
              <a:ext uri="{FF2B5EF4-FFF2-40B4-BE49-F238E27FC236}">
                <a16:creationId xmlns:a16="http://schemas.microsoft.com/office/drawing/2014/main" id="{463E60BB-A132-4BEB-A238-F30487BA851E}"/>
              </a:ext>
            </a:extLst>
          </p:cNvPr>
          <p:cNvSpPr txBox="1"/>
          <p:nvPr/>
        </p:nvSpPr>
        <p:spPr>
          <a:xfrm>
            <a:off x="1451579" y="2046514"/>
            <a:ext cx="9603274" cy="2800767"/>
          </a:xfrm>
          <a:prstGeom prst="rect">
            <a:avLst/>
          </a:prstGeom>
          <a:noFill/>
        </p:spPr>
        <p:txBody>
          <a:bodyPr wrap="square" rtlCol="0">
            <a:spAutoFit/>
          </a:bodyPr>
          <a:lstStyle/>
          <a:p>
            <a:r>
              <a:rPr lang="en-US" sz="2200" dirty="0"/>
              <a:t>Market-based reforms of the 1980s and 1990s had not addressed issues of equity</a:t>
            </a:r>
          </a:p>
          <a:p>
            <a:endParaRPr lang="en-US" sz="2200" dirty="0"/>
          </a:p>
          <a:p>
            <a:r>
              <a:rPr lang="en-US" sz="2200" dirty="0"/>
              <a:t>Citizens of former Soviet Union states and Eastern Europe were not able to afford accommodation, food, and other basic necessities as subsidies disappeared</a:t>
            </a:r>
          </a:p>
          <a:p>
            <a:endParaRPr lang="en-US" sz="2200" dirty="0"/>
          </a:p>
          <a:p>
            <a:r>
              <a:rPr lang="en-US" sz="2200" dirty="0"/>
              <a:t>With increased globalization, those who were not able to compete were marginalized. Dissatisfaction with globalization therefore increased and backlash against globalization increased</a:t>
            </a:r>
            <a:endParaRPr lang="en-ID" sz="2200" dirty="0"/>
          </a:p>
        </p:txBody>
      </p:sp>
    </p:spTree>
    <p:extLst>
      <p:ext uri="{BB962C8B-B14F-4D97-AF65-F5344CB8AC3E}">
        <p14:creationId xmlns:p14="http://schemas.microsoft.com/office/powerpoint/2010/main" val="27824418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B2047B6-708D-487F-9587-6E33956A5A62}"/>
              </a:ext>
            </a:extLst>
          </p:cNvPr>
          <p:cNvSpPr>
            <a:spLocks noGrp="1"/>
          </p:cNvSpPr>
          <p:nvPr>
            <p:ph type="title"/>
          </p:nvPr>
        </p:nvSpPr>
        <p:spPr>
          <a:xfrm>
            <a:off x="1450975" y="804863"/>
            <a:ext cx="9604375" cy="1049337"/>
          </a:xfrm>
        </p:spPr>
        <p:txBody>
          <a:bodyPr/>
          <a:lstStyle/>
          <a:p>
            <a:r>
              <a:rPr lang="en-US" dirty="0"/>
              <a:t>Transitioning towards market-based economy</a:t>
            </a:r>
            <a:endParaRPr lang="en-ID" dirty="0"/>
          </a:p>
        </p:txBody>
      </p:sp>
      <p:sp>
        <p:nvSpPr>
          <p:cNvPr id="4" name="TextBox 3">
            <a:extLst>
              <a:ext uri="{FF2B5EF4-FFF2-40B4-BE49-F238E27FC236}">
                <a16:creationId xmlns:a16="http://schemas.microsoft.com/office/drawing/2014/main" id="{978BBF94-47C7-4E72-ACD3-E9BB091F18FB}"/>
              </a:ext>
            </a:extLst>
          </p:cNvPr>
          <p:cNvSpPr txBox="1"/>
          <p:nvPr/>
        </p:nvSpPr>
        <p:spPr>
          <a:xfrm>
            <a:off x="1593669" y="2046514"/>
            <a:ext cx="9604374" cy="2923877"/>
          </a:xfrm>
          <a:prstGeom prst="rect">
            <a:avLst/>
          </a:prstGeom>
          <a:noFill/>
        </p:spPr>
        <p:txBody>
          <a:bodyPr wrap="square" rtlCol="0">
            <a:spAutoFit/>
          </a:bodyPr>
          <a:lstStyle/>
          <a:p>
            <a:r>
              <a:rPr lang="en-US" sz="2200" dirty="0"/>
              <a:t>Some lessons on transition from a centrally-planned to a market-based economy:</a:t>
            </a:r>
          </a:p>
          <a:p>
            <a:endParaRPr lang="en-US" sz="2200" dirty="0"/>
          </a:p>
          <a:p>
            <a:pPr marL="342900" indent="-342900">
              <a:spcAft>
                <a:spcPts val="1200"/>
              </a:spcAft>
              <a:buFont typeface="Arial" panose="020B0604020202020204" pitchFamily="34" charset="0"/>
              <a:buChar char="•"/>
            </a:pPr>
            <a:r>
              <a:rPr lang="en-US" sz="2200" dirty="0"/>
              <a:t>Governments were able to curb hyperinflation and relax price controls</a:t>
            </a:r>
          </a:p>
          <a:p>
            <a:pPr marL="342900" indent="-342900">
              <a:spcAft>
                <a:spcPts val="1200"/>
              </a:spcAft>
              <a:buFont typeface="Arial" panose="020B0604020202020204" pitchFamily="34" charset="0"/>
              <a:buChar char="•"/>
            </a:pPr>
            <a:r>
              <a:rPr lang="en-US" sz="2200" dirty="0"/>
              <a:t>Short-term drop in GDP and rise in unemployment</a:t>
            </a:r>
          </a:p>
          <a:p>
            <a:pPr marL="342900" indent="-342900">
              <a:spcAft>
                <a:spcPts val="1200"/>
              </a:spcAft>
              <a:buFont typeface="Arial" panose="020B0604020202020204" pitchFamily="34" charset="0"/>
              <a:buChar char="•"/>
            </a:pPr>
            <a:r>
              <a:rPr lang="en-US" sz="2200" dirty="0"/>
              <a:t>Medium-term economic depression </a:t>
            </a:r>
          </a:p>
          <a:p>
            <a:pPr marL="342900" indent="-342900">
              <a:spcAft>
                <a:spcPts val="1200"/>
              </a:spcAft>
              <a:buFont typeface="Arial" panose="020B0604020202020204" pitchFamily="34" charset="0"/>
              <a:buChar char="•"/>
            </a:pPr>
            <a:r>
              <a:rPr lang="en-US" sz="2200" dirty="0"/>
              <a:t>State-owned enterprises face difficulties competing a free market system because of subsidies and inefficiencies</a:t>
            </a:r>
          </a:p>
        </p:txBody>
      </p:sp>
    </p:spTree>
    <p:extLst>
      <p:ext uri="{BB962C8B-B14F-4D97-AF65-F5344CB8AC3E}">
        <p14:creationId xmlns:p14="http://schemas.microsoft.com/office/powerpoint/2010/main" val="41206041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collapse of soviet union">
            <a:extLst>
              <a:ext uri="{FF2B5EF4-FFF2-40B4-BE49-F238E27FC236}">
                <a16:creationId xmlns:a16="http://schemas.microsoft.com/office/drawing/2014/main" id="{BE76DB0E-5336-4D93-90F6-BDC5ED5225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6832" y="0"/>
            <a:ext cx="6895168" cy="38742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huimanitarian aid cambodia">
            <a:extLst>
              <a:ext uri="{FF2B5EF4-FFF2-40B4-BE49-F238E27FC236}">
                <a16:creationId xmlns:a16="http://schemas.microsoft.com/office/drawing/2014/main" id="{7030618E-B9C0-451C-A9A6-7DA3572734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91480"/>
            <a:ext cx="5296832" cy="265677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emonstrations  indonesia">
            <a:extLst>
              <a:ext uri="{FF2B5EF4-FFF2-40B4-BE49-F238E27FC236}">
                <a16:creationId xmlns:a16="http://schemas.microsoft.com/office/drawing/2014/main" id="{57F0E907-F41A-44E0-82D3-D156CBB324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43" y="26936"/>
            <a:ext cx="5340376" cy="346454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236A9ED-70A1-4BC1-8558-D8F943D797C8}"/>
              </a:ext>
            </a:extLst>
          </p:cNvPr>
          <p:cNvSpPr txBox="1"/>
          <p:nvPr/>
        </p:nvSpPr>
        <p:spPr>
          <a:xfrm>
            <a:off x="7210697" y="4328160"/>
            <a:ext cx="3387634" cy="1200329"/>
          </a:xfrm>
          <a:prstGeom prst="rect">
            <a:avLst/>
          </a:prstGeom>
          <a:noFill/>
        </p:spPr>
        <p:txBody>
          <a:bodyPr wrap="square" rtlCol="0">
            <a:spAutoFit/>
          </a:bodyPr>
          <a:lstStyle/>
          <a:p>
            <a:r>
              <a:rPr lang="en-US" dirty="0"/>
              <a:t>Images of the late 1980s and early 1990s as governments try to cope with huge debt burdens, inefficiencies and social unrest</a:t>
            </a:r>
            <a:endParaRPr lang="en-ID" dirty="0"/>
          </a:p>
        </p:txBody>
      </p:sp>
    </p:spTree>
    <p:extLst>
      <p:ext uri="{BB962C8B-B14F-4D97-AF65-F5344CB8AC3E}">
        <p14:creationId xmlns:p14="http://schemas.microsoft.com/office/powerpoint/2010/main" val="13993945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5EF25-C5A4-4A55-AE4C-0DF5EA449338}"/>
              </a:ext>
            </a:extLst>
          </p:cNvPr>
          <p:cNvSpPr>
            <a:spLocks noGrp="1"/>
          </p:cNvSpPr>
          <p:nvPr>
            <p:ph type="title"/>
          </p:nvPr>
        </p:nvSpPr>
        <p:spPr/>
        <p:txBody>
          <a:bodyPr/>
          <a:lstStyle/>
          <a:p>
            <a:r>
              <a:rPr lang="en-US" dirty="0"/>
              <a:t>summary</a:t>
            </a:r>
            <a:endParaRPr lang="en-ID" dirty="0"/>
          </a:p>
        </p:txBody>
      </p:sp>
      <p:sp>
        <p:nvSpPr>
          <p:cNvPr id="4" name="TextBox 3">
            <a:extLst>
              <a:ext uri="{FF2B5EF4-FFF2-40B4-BE49-F238E27FC236}">
                <a16:creationId xmlns:a16="http://schemas.microsoft.com/office/drawing/2014/main" id="{C4CC6B93-3576-49D0-9E6C-ED15480F4AEB}"/>
              </a:ext>
            </a:extLst>
          </p:cNvPr>
          <p:cNvSpPr txBox="1"/>
          <p:nvPr/>
        </p:nvSpPr>
        <p:spPr>
          <a:xfrm>
            <a:off x="1451579" y="1976846"/>
            <a:ext cx="9843438" cy="5601533"/>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200" dirty="0"/>
              <a:t>The role of the states and markets have been a central focus of debate since the time of Adam Smith and even more so following World War II</a:t>
            </a:r>
          </a:p>
          <a:p>
            <a:pPr marL="342900" indent="-342900">
              <a:spcAft>
                <a:spcPts val="1200"/>
              </a:spcAft>
              <a:buFont typeface="Arial" panose="020B0604020202020204" pitchFamily="34" charset="0"/>
              <a:buChar char="•"/>
            </a:pPr>
            <a:r>
              <a:rPr lang="en-US" sz="2200" dirty="0"/>
              <a:t>Following World War II, focus was on accumulating capital as key to economic growth; which was evident in the reconstruction of Western Europe and Japan</a:t>
            </a:r>
          </a:p>
          <a:p>
            <a:pPr marL="342900" indent="-342900">
              <a:spcAft>
                <a:spcPts val="1200"/>
              </a:spcAft>
              <a:buFont typeface="Arial" panose="020B0604020202020204" pitchFamily="34" charset="0"/>
              <a:buChar char="•"/>
            </a:pPr>
            <a:r>
              <a:rPr lang="en-US" sz="2200" dirty="0"/>
              <a:t>The perceived success of the Soviet Union’s central planning model and the difficulties of newly-independent countries to develop pointed to the need for expanded government role and rejected reliance on market forces</a:t>
            </a:r>
          </a:p>
          <a:p>
            <a:pPr marL="342900" indent="-342900">
              <a:spcAft>
                <a:spcPts val="1200"/>
              </a:spcAft>
              <a:buFont typeface="Arial" panose="020B0604020202020204" pitchFamily="34" charset="0"/>
              <a:buChar char="•"/>
            </a:pPr>
            <a:r>
              <a:rPr lang="en-US" sz="2200" dirty="0"/>
              <a:t>Developing countries (which mostly exported raw materials) viewed international trade benefited industrialized countries. There was an increased emphasis on self-sufficiency in production, which gave rise to large state-owned enterprises</a:t>
            </a:r>
          </a:p>
          <a:p>
            <a:pPr marL="342900" indent="-342900">
              <a:spcAft>
                <a:spcPts val="1200"/>
              </a:spcAft>
              <a:buFont typeface="Arial" panose="020B0604020202020204" pitchFamily="34" charset="0"/>
              <a:buChar char="•"/>
            </a:pPr>
            <a:endParaRPr lang="en-US" sz="2200" dirty="0"/>
          </a:p>
          <a:p>
            <a:r>
              <a:rPr lang="en-US" sz="2200" dirty="0"/>
              <a:t> </a:t>
            </a:r>
          </a:p>
          <a:p>
            <a:endParaRPr lang="en-US" sz="2200" dirty="0"/>
          </a:p>
          <a:p>
            <a:endParaRPr lang="en-ID" sz="2200" dirty="0"/>
          </a:p>
        </p:txBody>
      </p:sp>
    </p:spTree>
    <p:extLst>
      <p:ext uri="{BB962C8B-B14F-4D97-AF65-F5344CB8AC3E}">
        <p14:creationId xmlns:p14="http://schemas.microsoft.com/office/powerpoint/2010/main" val="403456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7ECD3-0FE1-41DA-BEA5-757E63DF0140}"/>
              </a:ext>
            </a:extLst>
          </p:cNvPr>
          <p:cNvSpPr>
            <a:spLocks noGrp="1"/>
          </p:cNvSpPr>
          <p:nvPr>
            <p:ph type="title"/>
          </p:nvPr>
        </p:nvSpPr>
        <p:spPr/>
        <p:txBody>
          <a:bodyPr/>
          <a:lstStyle/>
          <a:p>
            <a:r>
              <a:rPr lang="en-US" dirty="0"/>
              <a:t>summary</a:t>
            </a:r>
            <a:endParaRPr lang="en-ID" dirty="0"/>
          </a:p>
        </p:txBody>
      </p:sp>
      <p:sp>
        <p:nvSpPr>
          <p:cNvPr id="3" name="TextBox 2">
            <a:extLst>
              <a:ext uri="{FF2B5EF4-FFF2-40B4-BE49-F238E27FC236}">
                <a16:creationId xmlns:a16="http://schemas.microsoft.com/office/drawing/2014/main" id="{1958F40C-EC89-43C6-80CA-FBE1AAF59AEC}"/>
              </a:ext>
            </a:extLst>
          </p:cNvPr>
          <p:cNvSpPr txBox="1"/>
          <p:nvPr/>
        </p:nvSpPr>
        <p:spPr>
          <a:xfrm>
            <a:off x="1364493" y="2029097"/>
            <a:ext cx="9626648" cy="4154984"/>
          </a:xfrm>
          <a:prstGeom prst="rect">
            <a:avLst/>
          </a:prstGeom>
          <a:noFill/>
        </p:spPr>
        <p:txBody>
          <a:bodyPr wrap="square" rtlCol="0">
            <a:spAutoFit/>
          </a:bodyPr>
          <a:lstStyle/>
          <a:p>
            <a:r>
              <a:rPr lang="en-US" sz="2200" dirty="0"/>
              <a:t>By the late 1970s, poor economic performance in many developing countries led to a doubt to government led models of development and the need to reexamine the potential benefits of market-based approaches. This was reinforced by the success of South Korea, Taiwan, Hong Kong and Singapore which pursued export-orientation policies</a:t>
            </a:r>
          </a:p>
          <a:p>
            <a:endParaRPr lang="en-US" sz="2200" dirty="0"/>
          </a:p>
          <a:p>
            <a:r>
              <a:rPr lang="en-US" sz="2200" dirty="0"/>
              <a:t>By the late 1980s and early 1990s developing countries faced huge debt which required macro-economic stabilization. International financing institutions and development agencies of industrialized countries provided lending on the condition that the developing countries followed strict fiscal discipline measures and longer terms measures, or structural adjustment. </a:t>
            </a:r>
          </a:p>
          <a:p>
            <a:r>
              <a:rPr lang="en-US" sz="2200" dirty="0"/>
              <a:t> </a:t>
            </a:r>
            <a:endParaRPr lang="en-ID" sz="2200" dirty="0"/>
          </a:p>
        </p:txBody>
      </p:sp>
    </p:spTree>
    <p:extLst>
      <p:ext uri="{BB962C8B-B14F-4D97-AF65-F5344CB8AC3E}">
        <p14:creationId xmlns:p14="http://schemas.microsoft.com/office/powerpoint/2010/main" val="43637711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TM10001114[[fn=Gallery]]</Template>
  <TotalTime>589</TotalTime>
  <Words>1498</Words>
  <Application>Microsoft Office PowerPoint</Application>
  <PresentationFormat>Widescreen</PresentationFormat>
  <Paragraphs>120</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Gill Sans MT</vt:lpstr>
      <vt:lpstr>Gallery</vt:lpstr>
      <vt:lpstr>Role of states and markets</vt:lpstr>
      <vt:lpstr>viewS on economic growth</vt:lpstr>
      <vt:lpstr>viewS on economic growth</vt:lpstr>
      <vt:lpstr>Post World War II Experience: Europe and Japan</vt:lpstr>
      <vt:lpstr>PowerPoint Presentation</vt:lpstr>
      <vt:lpstr>PowerPoint Presentation</vt:lpstr>
      <vt:lpstr>PowerPoint Presentation</vt:lpstr>
      <vt:lpstr>Post World war II Experience:  Developing countries</vt:lpstr>
      <vt:lpstr>Post World War II Experience: Soviet Union</vt:lpstr>
      <vt:lpstr>What made the difference?</vt:lpstr>
      <vt:lpstr>Approach by developing countries, 1950-70s</vt:lpstr>
      <vt:lpstr>Development in the 1970-80s</vt:lpstr>
      <vt:lpstr>Industrial strategies: Import substitution vs export orientation</vt:lpstr>
      <vt:lpstr>Import substitution vs export orientation</vt:lpstr>
      <vt:lpstr>Structural adjustment in 1990s</vt:lpstr>
      <vt:lpstr>Washington consensus</vt:lpstr>
      <vt:lpstr>Transitioning towards market-based economy</vt:lpstr>
      <vt:lpstr>The 2000s and beyond</vt:lpstr>
      <vt:lpstr>Transitioning towards market-based economy</vt:lpstr>
      <vt:lpstr>PowerPoint Presentation</vt:lpstr>
      <vt:lpstr>summary</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 of state and markets</dc:title>
  <dc:creator>januar hakim</dc:creator>
  <cp:lastModifiedBy>januar hakim</cp:lastModifiedBy>
  <cp:revision>43</cp:revision>
  <dcterms:created xsi:type="dcterms:W3CDTF">2021-02-06T00:29:57Z</dcterms:created>
  <dcterms:modified xsi:type="dcterms:W3CDTF">2021-02-08T22:55:48Z</dcterms:modified>
</cp:coreProperties>
</file>