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6F7EC6-C8B5-4FCF-8DC0-5876C4BF0323}" type="datetimeFigureOut">
              <a:rPr lang="en-US" smtClean="0"/>
              <a:t>7/6/2015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BBC3AF-1051-426B-B0EE-540ACDD079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948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Oil: Malaysia 24</a:t>
            </a:r>
            <a:r>
              <a:rPr lang="en-US" baseline="30000" dirty="0" smtClean="0"/>
              <a:t>th</a:t>
            </a:r>
            <a:r>
              <a:rPr lang="en-US" dirty="0" smtClean="0"/>
              <a:t> (0.39%)  Vietnam 28</a:t>
            </a:r>
            <a:r>
              <a:rPr lang="en-US" baseline="30000" dirty="0" smtClean="0"/>
              <a:t>th</a:t>
            </a:r>
            <a:r>
              <a:rPr lang="en-US" dirty="0" smtClean="0"/>
              <a:t> Indonesia 30</a:t>
            </a:r>
            <a:r>
              <a:rPr lang="en-US" baseline="30000" dirty="0" smtClean="0"/>
              <a:t>th</a:t>
            </a:r>
            <a:r>
              <a:rPr lang="en-US" dirty="0" smtClean="0"/>
              <a:t>   Thailand</a:t>
            </a:r>
            <a:r>
              <a:rPr lang="en-US" baseline="0" dirty="0" smtClean="0"/>
              <a:t> 51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(0.03%)</a:t>
            </a:r>
            <a:r>
              <a:rPr lang="en-US" dirty="0" smtClean="0"/>
              <a:t> </a:t>
            </a:r>
          </a:p>
          <a:p>
            <a:r>
              <a:rPr lang="en-US" dirty="0" smtClean="0"/>
              <a:t>Gas Indonesia 14</a:t>
            </a:r>
            <a:r>
              <a:rPr lang="en-US" baseline="30000" dirty="0" smtClean="0"/>
              <a:t>th (1.58%) </a:t>
            </a:r>
            <a:r>
              <a:rPr lang="en-US" dirty="0" smtClean="0"/>
              <a:t> Malaysia 16</a:t>
            </a:r>
            <a:r>
              <a:rPr lang="en-US" baseline="30000" dirty="0" smtClean="0"/>
              <a:t>th</a:t>
            </a:r>
            <a:r>
              <a:rPr lang="en-US" dirty="0" smtClean="0"/>
              <a:t> (1.24%) Vietnam 32</a:t>
            </a:r>
            <a:r>
              <a:rPr lang="en-US" baseline="30000" dirty="0" smtClean="0"/>
              <a:t>nd</a:t>
            </a:r>
            <a:r>
              <a:rPr lang="en-US" dirty="0" smtClean="0"/>
              <a:t> (0.36)   Thailand 39</a:t>
            </a:r>
            <a:r>
              <a:rPr lang="en-US" baseline="30000" dirty="0" smtClean="0"/>
              <a:t>th</a:t>
            </a:r>
            <a:r>
              <a:rPr lang="en-US" dirty="0" smtClean="0"/>
              <a:t> (0.18%)</a:t>
            </a:r>
          </a:p>
          <a:p>
            <a:r>
              <a:rPr lang="en-US" smtClean="0"/>
              <a:t>Coal Indonesia </a:t>
            </a:r>
            <a:r>
              <a:rPr lang="en-US" dirty="0" smtClean="0"/>
              <a:t>15</a:t>
            </a:r>
            <a:r>
              <a:rPr lang="en-US" baseline="30000" dirty="0" smtClean="0"/>
              <a:t>th</a:t>
            </a:r>
            <a:r>
              <a:rPr lang="en-US" baseline="0" dirty="0" smtClean="0"/>
              <a:t> (0.6%) Thailand 21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(0.1%)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31978-12A3-4AE7-83E6-879E477922FD}" type="slidenum">
              <a:rPr lang="th-TH" smtClean="0"/>
              <a:pPr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3935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Oil: Malaysia 24</a:t>
            </a:r>
            <a:r>
              <a:rPr lang="en-US" baseline="30000" dirty="0" smtClean="0"/>
              <a:t>th</a:t>
            </a:r>
            <a:r>
              <a:rPr lang="en-US" dirty="0" smtClean="0"/>
              <a:t> (0.39%)  Vietnam 28</a:t>
            </a:r>
            <a:r>
              <a:rPr lang="en-US" baseline="30000" dirty="0" smtClean="0"/>
              <a:t>th</a:t>
            </a:r>
            <a:r>
              <a:rPr lang="en-US" dirty="0" smtClean="0"/>
              <a:t> Indonesia 30</a:t>
            </a:r>
            <a:r>
              <a:rPr lang="en-US" baseline="30000" dirty="0" smtClean="0"/>
              <a:t>th</a:t>
            </a:r>
            <a:r>
              <a:rPr lang="en-US" dirty="0" smtClean="0"/>
              <a:t>   Thailand</a:t>
            </a:r>
            <a:r>
              <a:rPr lang="en-US" baseline="0" dirty="0" smtClean="0"/>
              <a:t> 51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(0.03%)</a:t>
            </a:r>
            <a:r>
              <a:rPr lang="en-US" dirty="0" smtClean="0"/>
              <a:t> </a:t>
            </a:r>
          </a:p>
          <a:p>
            <a:r>
              <a:rPr lang="en-US" dirty="0" smtClean="0"/>
              <a:t>Gas Indonesia 14</a:t>
            </a:r>
            <a:r>
              <a:rPr lang="en-US" baseline="30000" dirty="0" smtClean="0"/>
              <a:t>th (1.58%) </a:t>
            </a:r>
            <a:r>
              <a:rPr lang="en-US" dirty="0" smtClean="0"/>
              <a:t> Malaysia 16</a:t>
            </a:r>
            <a:r>
              <a:rPr lang="en-US" baseline="30000" dirty="0" smtClean="0"/>
              <a:t>th</a:t>
            </a:r>
            <a:r>
              <a:rPr lang="en-US" dirty="0" smtClean="0"/>
              <a:t> (1.24%) Vietnam 32</a:t>
            </a:r>
            <a:r>
              <a:rPr lang="en-US" baseline="30000" dirty="0" smtClean="0"/>
              <a:t>nd</a:t>
            </a:r>
            <a:r>
              <a:rPr lang="en-US" dirty="0" smtClean="0"/>
              <a:t> (0.36)   Thailand 39</a:t>
            </a:r>
            <a:r>
              <a:rPr lang="en-US" baseline="30000" dirty="0" smtClean="0"/>
              <a:t>th</a:t>
            </a:r>
            <a:r>
              <a:rPr lang="en-US" dirty="0" smtClean="0"/>
              <a:t> (0.18%)</a:t>
            </a:r>
          </a:p>
          <a:p>
            <a:r>
              <a:rPr lang="en-US" smtClean="0"/>
              <a:t>Coal Indonesia </a:t>
            </a:r>
            <a:r>
              <a:rPr lang="en-US" dirty="0" smtClean="0"/>
              <a:t>15</a:t>
            </a:r>
            <a:r>
              <a:rPr lang="en-US" baseline="30000" dirty="0" smtClean="0"/>
              <a:t>th</a:t>
            </a:r>
            <a:r>
              <a:rPr lang="en-US" baseline="0" dirty="0" smtClean="0"/>
              <a:t> (0.6%) Thailand 21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(0.1%)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31978-12A3-4AE7-83E6-879E477922FD}" type="slidenum">
              <a:rPr lang="th-TH" smtClean="0"/>
              <a:pPr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39354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Oil: Malaysia 24</a:t>
            </a:r>
            <a:r>
              <a:rPr lang="en-US" baseline="30000" dirty="0" smtClean="0"/>
              <a:t>th</a:t>
            </a:r>
            <a:r>
              <a:rPr lang="en-US" dirty="0" smtClean="0"/>
              <a:t> (0.39%)  Vietnam 28</a:t>
            </a:r>
            <a:r>
              <a:rPr lang="en-US" baseline="30000" dirty="0" smtClean="0"/>
              <a:t>th</a:t>
            </a:r>
            <a:r>
              <a:rPr lang="en-US" dirty="0" smtClean="0"/>
              <a:t> Indonesia 30</a:t>
            </a:r>
            <a:r>
              <a:rPr lang="en-US" baseline="30000" dirty="0" smtClean="0"/>
              <a:t>th</a:t>
            </a:r>
            <a:r>
              <a:rPr lang="en-US" dirty="0" smtClean="0"/>
              <a:t>   Thailand</a:t>
            </a:r>
            <a:r>
              <a:rPr lang="en-US" baseline="0" dirty="0" smtClean="0"/>
              <a:t> 51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(0.03%)</a:t>
            </a:r>
            <a:r>
              <a:rPr lang="en-US" dirty="0" smtClean="0"/>
              <a:t> </a:t>
            </a:r>
          </a:p>
          <a:p>
            <a:r>
              <a:rPr lang="en-US" dirty="0" smtClean="0"/>
              <a:t>Gas Indonesia 14</a:t>
            </a:r>
            <a:r>
              <a:rPr lang="en-US" baseline="30000" dirty="0" smtClean="0"/>
              <a:t>th (1.58%) </a:t>
            </a:r>
            <a:r>
              <a:rPr lang="en-US" dirty="0" smtClean="0"/>
              <a:t> Malaysia 16</a:t>
            </a:r>
            <a:r>
              <a:rPr lang="en-US" baseline="30000" dirty="0" smtClean="0"/>
              <a:t>th</a:t>
            </a:r>
            <a:r>
              <a:rPr lang="en-US" dirty="0" smtClean="0"/>
              <a:t> (1.24%) Vietnam 32</a:t>
            </a:r>
            <a:r>
              <a:rPr lang="en-US" baseline="30000" dirty="0" smtClean="0"/>
              <a:t>nd</a:t>
            </a:r>
            <a:r>
              <a:rPr lang="en-US" dirty="0" smtClean="0"/>
              <a:t> (0.36)   Thailand 39</a:t>
            </a:r>
            <a:r>
              <a:rPr lang="en-US" baseline="30000" dirty="0" smtClean="0"/>
              <a:t>th</a:t>
            </a:r>
            <a:r>
              <a:rPr lang="en-US" dirty="0" smtClean="0"/>
              <a:t> (0.18%)</a:t>
            </a:r>
          </a:p>
          <a:p>
            <a:r>
              <a:rPr lang="en-US" smtClean="0"/>
              <a:t>Coal Indonesia </a:t>
            </a:r>
            <a:r>
              <a:rPr lang="en-US" dirty="0" smtClean="0"/>
              <a:t>15</a:t>
            </a:r>
            <a:r>
              <a:rPr lang="en-US" baseline="30000" dirty="0" smtClean="0"/>
              <a:t>th</a:t>
            </a:r>
            <a:r>
              <a:rPr lang="en-US" baseline="0" dirty="0" smtClean="0"/>
              <a:t> (0.6%) Thailand 21</a:t>
            </a:r>
            <a:r>
              <a:rPr lang="en-US" baseline="30000" dirty="0" smtClean="0"/>
              <a:t>st</a:t>
            </a:r>
            <a:r>
              <a:rPr lang="en-US" baseline="0" dirty="0" smtClean="0"/>
              <a:t> (0.1%)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31978-12A3-4AE7-83E6-879E477922FD}" type="slidenum">
              <a:rPr lang="th-TH" smtClean="0"/>
              <a:pPr/>
              <a:t>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3935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CE5C-FA54-40F0-B12E-AB63C28954C7}" type="datetimeFigureOut">
              <a:rPr lang="en-US" smtClean="0"/>
              <a:t>7/6/2015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08553-6216-49A6-B30F-846C58E63AD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CE5C-FA54-40F0-B12E-AB63C28954C7}" type="datetimeFigureOut">
              <a:rPr lang="en-US" smtClean="0"/>
              <a:t>7/6/2015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08553-6216-49A6-B30F-846C58E63AD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CE5C-FA54-40F0-B12E-AB63C28954C7}" type="datetimeFigureOut">
              <a:rPr lang="en-US" smtClean="0"/>
              <a:t>7/6/2015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08553-6216-49A6-B30F-846C58E63AD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CE5C-FA54-40F0-B12E-AB63C28954C7}" type="datetimeFigureOut">
              <a:rPr lang="en-US" smtClean="0"/>
              <a:t>7/6/2015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08553-6216-49A6-B30F-846C58E63AD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CE5C-FA54-40F0-B12E-AB63C28954C7}" type="datetimeFigureOut">
              <a:rPr lang="en-US" smtClean="0"/>
              <a:t>7/6/2015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08553-6216-49A6-B30F-846C58E63AD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CE5C-FA54-40F0-B12E-AB63C28954C7}" type="datetimeFigureOut">
              <a:rPr lang="en-US" smtClean="0"/>
              <a:t>7/6/2015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08553-6216-49A6-B30F-846C58E63AD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CE5C-FA54-40F0-B12E-AB63C28954C7}" type="datetimeFigureOut">
              <a:rPr lang="en-US" smtClean="0"/>
              <a:t>7/6/2015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08553-6216-49A6-B30F-846C58E63AD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CE5C-FA54-40F0-B12E-AB63C28954C7}" type="datetimeFigureOut">
              <a:rPr lang="en-US" smtClean="0"/>
              <a:t>7/6/2015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08553-6216-49A6-B30F-846C58E63AD0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CE5C-FA54-40F0-B12E-AB63C28954C7}" type="datetimeFigureOut">
              <a:rPr lang="en-US" smtClean="0"/>
              <a:t>7/6/2015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808553-6216-49A6-B30F-846C58E63AD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CE5C-FA54-40F0-B12E-AB63C28954C7}" type="datetimeFigureOut">
              <a:rPr lang="en-US" smtClean="0"/>
              <a:t>7/6/2015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08553-6216-49A6-B30F-846C58E63AD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CE5C-FA54-40F0-B12E-AB63C28954C7}" type="datetimeFigureOut">
              <a:rPr lang="en-US" smtClean="0"/>
              <a:t>7/6/2015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08553-6216-49A6-B30F-846C58E63AD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E9808553-6216-49A6-B30F-846C58E63AD0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C4ADCE5C-FA54-40F0-B12E-AB63C28954C7}" type="datetimeFigureOut">
              <a:rPr lang="en-US" smtClean="0"/>
              <a:t>7/6/2015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Review on Industrialization in Thailand and CLMV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7756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Big Picture on Trade: RCEP, TPP, and ASEAN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00200"/>
            <a:ext cx="7772400" cy="421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38200" y="6477000"/>
            <a:ext cx="1355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ADB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43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ASEAN Economic Community(AEC)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36944"/>
            <a:ext cx="7259782" cy="428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38200" y="6324600"/>
            <a:ext cx="2724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 ASEAN secretariat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477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AEC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311008"/>
            <a:ext cx="7924800" cy="493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38200" y="6324600"/>
            <a:ext cx="2724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 ASEAN secretariat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751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Greater </a:t>
            </a:r>
            <a:r>
              <a:rPr lang="en-US" dirty="0" err="1" smtClean="0"/>
              <a:t>Mekhong</a:t>
            </a:r>
            <a:r>
              <a:rPr lang="en-US" dirty="0" smtClean="0"/>
              <a:t> Sub-region: Land Bridge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5747" y="1547367"/>
            <a:ext cx="4651053" cy="48006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285430"/>
            <a:ext cx="3989564" cy="53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38200" y="6324600"/>
            <a:ext cx="2121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BOI Thailand</a:t>
            </a:r>
            <a:endParaRPr lang="en-US" dirty="0"/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225747" y="1285430"/>
            <a:ext cx="4800600" cy="4886770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000" u="sng" dirty="0" smtClean="0"/>
              <a:t>Participating Countries</a:t>
            </a:r>
            <a:r>
              <a:rPr lang="en-US" altLang="en-US" sz="2000" dirty="0" smtClean="0"/>
              <a:t>: Cambodia, People’s Republic of China (Yunnan Province and Guangxi AR), Lao PDR, Myanmar, Thailand, and Viet Nam</a:t>
            </a:r>
          </a:p>
          <a:p>
            <a:r>
              <a:rPr lang="en-US" altLang="en-US" sz="2000" u="sng" dirty="0" smtClean="0"/>
              <a:t>Strategic Priorities</a:t>
            </a:r>
            <a:r>
              <a:rPr lang="en-US" altLang="en-US" sz="2000" dirty="0" smtClean="0"/>
              <a:t>:</a:t>
            </a:r>
          </a:p>
          <a:p>
            <a:pPr lvl="1">
              <a:buSzPct val="80000"/>
              <a:buFont typeface="Courier New" pitchFamily="49" charset="0"/>
              <a:buChar char="o"/>
            </a:pPr>
            <a:r>
              <a:rPr lang="en-US" altLang="en-US" sz="2000" dirty="0" smtClean="0"/>
              <a:t>Vision – a </a:t>
            </a:r>
            <a:r>
              <a:rPr lang="en-US" altLang="en-US" sz="2000" dirty="0" smtClean="0">
                <a:cs typeface="Arial" charset="0"/>
              </a:rPr>
              <a:t>more integrated, prosperous, and harmonious </a:t>
            </a:r>
            <a:r>
              <a:rPr lang="en-US" altLang="en-US" sz="2000" dirty="0" err="1" smtClean="0">
                <a:cs typeface="Arial" charset="0"/>
              </a:rPr>
              <a:t>subregion</a:t>
            </a:r>
            <a:endParaRPr lang="en-US" altLang="en-US" sz="2000" dirty="0" smtClean="0">
              <a:cs typeface="Arial" charset="0"/>
            </a:endParaRPr>
          </a:p>
          <a:p>
            <a:pPr lvl="1">
              <a:buSzPct val="80000"/>
              <a:buFont typeface="Courier New" pitchFamily="49" charset="0"/>
              <a:buChar char="o"/>
            </a:pPr>
            <a:r>
              <a:rPr lang="en-US" altLang="en-US" sz="2000" dirty="0" smtClean="0">
                <a:cs typeface="Arial" charset="0"/>
              </a:rPr>
              <a:t>“3Cs” – </a:t>
            </a:r>
            <a:r>
              <a:rPr lang="en-US" altLang="en-US" sz="2000" u="sng" dirty="0" smtClean="0">
                <a:cs typeface="Arial" charset="0"/>
              </a:rPr>
              <a:t>C</a:t>
            </a:r>
            <a:r>
              <a:rPr lang="en-US" altLang="en-US" sz="2000" dirty="0" smtClean="0">
                <a:cs typeface="Arial" charset="0"/>
              </a:rPr>
              <a:t>onnectivity, </a:t>
            </a:r>
            <a:r>
              <a:rPr lang="en-US" altLang="en-US" sz="2000" u="sng" dirty="0" smtClean="0">
                <a:cs typeface="Arial" charset="0"/>
              </a:rPr>
              <a:t>C</a:t>
            </a:r>
            <a:r>
              <a:rPr lang="en-US" altLang="en-US" sz="2000" dirty="0" smtClean="0">
                <a:cs typeface="Arial" charset="0"/>
              </a:rPr>
              <a:t>ompetitiveness, </a:t>
            </a:r>
            <a:r>
              <a:rPr lang="en-US" altLang="en-US" sz="2000" u="sng" dirty="0" smtClean="0">
                <a:cs typeface="Arial" charset="0"/>
              </a:rPr>
              <a:t>C</a:t>
            </a:r>
            <a:r>
              <a:rPr lang="en-US" altLang="en-US" sz="2000" dirty="0" smtClean="0">
                <a:cs typeface="Arial" charset="0"/>
              </a:rPr>
              <a:t>ommunity</a:t>
            </a:r>
          </a:p>
          <a:p>
            <a:r>
              <a:rPr lang="en-US" altLang="en-US" sz="2000" u="sng" dirty="0" smtClean="0"/>
              <a:t>GMS projects:</a:t>
            </a:r>
            <a:r>
              <a:rPr lang="en-US" altLang="en-US" sz="2000" dirty="0" smtClean="0"/>
              <a:t> More than $17 billion in investment projects supported since 1992</a:t>
            </a:r>
            <a:endParaRPr lang="en-US" altLang="en-US" sz="2000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256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74529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84117" y="4266681"/>
            <a:ext cx="16741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Indonesia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Oil 4000 </a:t>
            </a:r>
            <a:r>
              <a:rPr lang="en-US" sz="1400" dirty="0" err="1" smtClean="0">
                <a:solidFill>
                  <a:srgbClr val="C00000"/>
                </a:solidFill>
              </a:rPr>
              <a:t>Mbbl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Gas </a:t>
            </a:r>
            <a:r>
              <a:rPr lang="en-US" sz="1400" dirty="0">
                <a:solidFill>
                  <a:srgbClr val="C00000"/>
                </a:solidFill>
              </a:rPr>
              <a:t>3001 Bm</a:t>
            </a:r>
            <a:r>
              <a:rPr lang="en-US" sz="1400" baseline="30000" dirty="0">
                <a:solidFill>
                  <a:srgbClr val="C00000"/>
                </a:solidFill>
              </a:rPr>
              <a:t>3 </a:t>
            </a:r>
            <a:r>
              <a:rPr lang="en-US" sz="1400" dirty="0" smtClean="0">
                <a:solidFill>
                  <a:srgbClr val="C00000"/>
                </a:solidFill>
              </a:rPr>
              <a:t>Coal 5529 </a:t>
            </a:r>
            <a:r>
              <a:rPr lang="en-US" sz="1400" dirty="0" err="1" smtClean="0">
                <a:solidFill>
                  <a:srgbClr val="C00000"/>
                </a:solidFill>
              </a:rPr>
              <a:t>Mtons</a:t>
            </a:r>
            <a:endParaRPr lang="en-US" sz="1400" dirty="0" smtClean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24128" y="11362"/>
            <a:ext cx="2952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Energy Reserves in ASEAN Countries</a:t>
            </a:r>
            <a:endParaRPr lang="th-TH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483768" y="3172906"/>
            <a:ext cx="2088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Malaysia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Oil 5800 </a:t>
            </a:r>
            <a:r>
              <a:rPr lang="en-US" sz="1400" dirty="0" err="1" smtClean="0">
                <a:solidFill>
                  <a:srgbClr val="C00000"/>
                </a:solidFill>
              </a:rPr>
              <a:t>Mbbl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Gas </a:t>
            </a:r>
            <a:r>
              <a:rPr lang="en-US" sz="1400" dirty="0">
                <a:solidFill>
                  <a:srgbClr val="C00000"/>
                </a:solidFill>
              </a:rPr>
              <a:t>2350 Bm</a:t>
            </a:r>
            <a:r>
              <a:rPr lang="en-US" sz="1400" baseline="30000" dirty="0">
                <a:solidFill>
                  <a:srgbClr val="C00000"/>
                </a:solidFill>
              </a:rPr>
              <a:t>3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Coal --- </a:t>
            </a:r>
            <a:r>
              <a:rPr lang="en-US" sz="1400" dirty="0" err="1" smtClean="0">
                <a:solidFill>
                  <a:srgbClr val="C00000"/>
                </a:solidFill>
              </a:rPr>
              <a:t>Mtons</a:t>
            </a:r>
            <a:endParaRPr lang="en-US" sz="1400" dirty="0" smtClean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35896" y="1484784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Vietnam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Oil 4400 </a:t>
            </a:r>
            <a:r>
              <a:rPr lang="en-US" sz="1400" dirty="0" err="1" smtClean="0">
                <a:solidFill>
                  <a:srgbClr val="C00000"/>
                </a:solidFill>
              </a:rPr>
              <a:t>Mbbl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Gas </a:t>
            </a:r>
            <a:r>
              <a:rPr lang="en-US" sz="1400" dirty="0">
                <a:solidFill>
                  <a:srgbClr val="C00000"/>
                </a:solidFill>
              </a:rPr>
              <a:t>680 Bm</a:t>
            </a:r>
            <a:r>
              <a:rPr lang="en-US" sz="1400" baseline="30000" dirty="0">
                <a:solidFill>
                  <a:srgbClr val="C00000"/>
                </a:solidFill>
              </a:rPr>
              <a:t>3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Coal 150 </a:t>
            </a:r>
            <a:r>
              <a:rPr lang="en-US" sz="1400" dirty="0" err="1" smtClean="0">
                <a:solidFill>
                  <a:srgbClr val="C00000"/>
                </a:solidFill>
              </a:rPr>
              <a:t>Mtons</a:t>
            </a:r>
            <a:endParaRPr lang="en-US" sz="1400" dirty="0" smtClean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27643" y="2852936"/>
            <a:ext cx="16741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Brunei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Oil 1100 </a:t>
            </a:r>
            <a:r>
              <a:rPr lang="en-US" sz="1400" dirty="0" err="1" smtClean="0">
                <a:solidFill>
                  <a:srgbClr val="C00000"/>
                </a:solidFill>
              </a:rPr>
              <a:t>Mbbl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Gas 391 </a:t>
            </a:r>
            <a:r>
              <a:rPr lang="en-US" sz="1400" dirty="0">
                <a:solidFill>
                  <a:srgbClr val="C00000"/>
                </a:solidFill>
              </a:rPr>
              <a:t>Bm</a:t>
            </a:r>
            <a:r>
              <a:rPr lang="en-US" sz="1400" baseline="30000" dirty="0">
                <a:solidFill>
                  <a:srgbClr val="C00000"/>
                </a:solidFill>
              </a:rPr>
              <a:t>3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Coal --- tons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91680" y="692696"/>
            <a:ext cx="1584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Thailand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Oil 443 </a:t>
            </a:r>
            <a:r>
              <a:rPr lang="en-US" sz="1400" dirty="0" err="1" smtClean="0">
                <a:solidFill>
                  <a:srgbClr val="C00000"/>
                </a:solidFill>
              </a:rPr>
              <a:t>Mbbl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Gas 342 Bm</a:t>
            </a:r>
            <a:r>
              <a:rPr lang="en-US" sz="1400" baseline="30000" dirty="0" smtClean="0">
                <a:solidFill>
                  <a:srgbClr val="C00000"/>
                </a:solidFill>
              </a:rPr>
              <a:t>3</a:t>
            </a:r>
            <a:r>
              <a:rPr lang="en-US" sz="1400" dirty="0">
                <a:solidFill>
                  <a:srgbClr val="C00000"/>
                </a:solidFill>
              </a:rPr>
              <a:t/>
            </a:r>
            <a:br>
              <a:rPr lang="en-US" sz="1400" dirty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Coal </a:t>
            </a:r>
            <a:r>
              <a:rPr lang="en-US" sz="1400" dirty="0" smtClean="0">
                <a:solidFill>
                  <a:srgbClr val="C00000"/>
                </a:solidFill>
              </a:rPr>
              <a:t>1239 </a:t>
            </a:r>
            <a:r>
              <a:rPr lang="en-US" sz="1400" dirty="0" err="1">
                <a:solidFill>
                  <a:srgbClr val="C00000"/>
                </a:solidFill>
              </a:rPr>
              <a:t>Mtons</a:t>
            </a:r>
            <a:endParaRPr lang="en-US" sz="1400" dirty="0" smtClean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56176" y="1230367"/>
            <a:ext cx="1584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Philippines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Oil 168 </a:t>
            </a:r>
            <a:r>
              <a:rPr lang="en-US" sz="1400" dirty="0" err="1" smtClean="0">
                <a:solidFill>
                  <a:srgbClr val="C00000"/>
                </a:solidFill>
              </a:rPr>
              <a:t>Mbbl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Gas </a:t>
            </a:r>
            <a:r>
              <a:rPr lang="en-US" sz="1400" dirty="0">
                <a:solidFill>
                  <a:srgbClr val="C00000"/>
                </a:solidFill>
              </a:rPr>
              <a:t>109 Bm</a:t>
            </a:r>
            <a:r>
              <a:rPr lang="en-US" sz="1400" baseline="30000" dirty="0">
                <a:solidFill>
                  <a:srgbClr val="C00000"/>
                </a:solidFill>
              </a:rPr>
              <a:t>3</a:t>
            </a:r>
            <a:r>
              <a:rPr lang="en-US" sz="1400" dirty="0" smtClean="0">
                <a:solidFill>
                  <a:srgbClr val="C00000"/>
                </a:solidFill>
              </a:rPr>
              <a:t/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Coal --- </a:t>
            </a:r>
            <a:r>
              <a:rPr lang="en-US" sz="1400" dirty="0" err="1" smtClean="0">
                <a:solidFill>
                  <a:srgbClr val="C00000"/>
                </a:solidFill>
              </a:rPr>
              <a:t>Mtons</a:t>
            </a:r>
            <a:endParaRPr lang="en-US" sz="1400" dirty="0" smtClean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260648"/>
            <a:ext cx="1440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Myanmar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Oil 50 </a:t>
            </a:r>
            <a:r>
              <a:rPr lang="en-US" sz="1400" dirty="0" err="1" smtClean="0">
                <a:solidFill>
                  <a:srgbClr val="C00000"/>
                </a:solidFill>
              </a:rPr>
              <a:t>Mbbl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Gas 283 </a:t>
            </a:r>
            <a:r>
              <a:rPr lang="en-US" sz="1400" dirty="0">
                <a:solidFill>
                  <a:srgbClr val="C00000"/>
                </a:solidFill>
              </a:rPr>
              <a:t>Bm</a:t>
            </a:r>
            <a:r>
              <a:rPr lang="en-US" sz="1400" baseline="30000" dirty="0">
                <a:solidFill>
                  <a:srgbClr val="C00000"/>
                </a:solidFill>
              </a:rPr>
              <a:t>3</a:t>
            </a:r>
            <a:r>
              <a:rPr lang="en-US" sz="1400" dirty="0" smtClean="0">
                <a:solidFill>
                  <a:srgbClr val="C00000"/>
                </a:solidFill>
              </a:rPr>
              <a:t>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Coal --- </a:t>
            </a:r>
            <a:r>
              <a:rPr lang="en-US" sz="1400" dirty="0" err="1" smtClean="0">
                <a:solidFill>
                  <a:srgbClr val="C00000"/>
                </a:solidFill>
              </a:rPr>
              <a:t>Mtons</a:t>
            </a:r>
            <a:endParaRPr lang="en-US" sz="1400" dirty="0" smtClean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28184" y="6597352"/>
            <a:ext cx="23403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Source: BP statistical review 2012</a:t>
            </a:r>
            <a:endParaRPr lang="th-TH" sz="1200" b="1" dirty="0"/>
          </a:p>
        </p:txBody>
      </p:sp>
    </p:spTree>
    <p:extLst>
      <p:ext uri="{BB962C8B-B14F-4D97-AF65-F5344CB8AC3E}">
        <p14:creationId xmlns:p14="http://schemas.microsoft.com/office/powerpoint/2010/main" val="588280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74529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84117" y="4266681"/>
            <a:ext cx="19023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Indonesia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Energy </a:t>
            </a:r>
            <a:r>
              <a:rPr lang="en-US" sz="1400" dirty="0" smtClean="0">
                <a:solidFill>
                  <a:srgbClr val="C00000"/>
                </a:solidFill>
              </a:rPr>
              <a:t>Exports 74.2%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Efficiency: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GDP/KOE 4.5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24128" y="11362"/>
            <a:ext cx="29523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Energy Imports and Efficiency in</a:t>
            </a:r>
          </a:p>
          <a:p>
            <a:r>
              <a:rPr lang="en-US" b="1" dirty="0" smtClean="0"/>
              <a:t>ASEAN Countries</a:t>
            </a:r>
            <a:endParaRPr lang="th-TH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483768" y="3172906"/>
            <a:ext cx="2088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Malaysia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Energy </a:t>
            </a:r>
            <a:r>
              <a:rPr lang="en-US" sz="1400" dirty="0" smtClean="0">
                <a:solidFill>
                  <a:srgbClr val="C00000"/>
                </a:solidFill>
              </a:rPr>
              <a:t>Exports 34.2%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Efficiency: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GDP/KOE </a:t>
            </a:r>
            <a:r>
              <a:rPr lang="en-US" sz="1400" dirty="0" smtClean="0">
                <a:solidFill>
                  <a:srgbClr val="C00000"/>
                </a:solidFill>
              </a:rPr>
              <a:t>5.4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35896" y="1484784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Vietnam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Energy </a:t>
            </a:r>
            <a:r>
              <a:rPr lang="en-US" sz="1400" dirty="0" smtClean="0">
                <a:solidFill>
                  <a:srgbClr val="C00000"/>
                </a:solidFill>
              </a:rPr>
              <a:t>Exports 19.7%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Efficiency: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GDP/KOE </a:t>
            </a:r>
            <a:r>
              <a:rPr lang="en-US" sz="1400" dirty="0" smtClean="0">
                <a:solidFill>
                  <a:srgbClr val="C00000"/>
                </a:solidFill>
              </a:rPr>
              <a:t>4.2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27643" y="2852936"/>
            <a:ext cx="19159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Brunei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Energy </a:t>
            </a:r>
            <a:r>
              <a:rPr lang="en-US" sz="1400" dirty="0" smtClean="0">
                <a:solidFill>
                  <a:srgbClr val="C00000"/>
                </a:solidFill>
              </a:rPr>
              <a:t>Exports 506.4%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Efficiency: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GDP/KOE </a:t>
            </a:r>
            <a:r>
              <a:rPr lang="en-US" sz="1400" dirty="0" smtClean="0">
                <a:solidFill>
                  <a:srgbClr val="C00000"/>
                </a:solidFill>
              </a:rPr>
              <a:t>5.5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91680" y="692696"/>
            <a:ext cx="1808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Thailand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Energy Imports 40.3%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</a:t>
            </a:r>
            <a:r>
              <a:rPr lang="en-US" sz="1400" dirty="0" smtClean="0">
                <a:solidFill>
                  <a:srgbClr val="C00000"/>
                </a:solidFill>
              </a:rPr>
              <a:t>: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GDP/KOE </a:t>
            </a:r>
            <a:r>
              <a:rPr lang="en-US" sz="1400" dirty="0" smtClean="0">
                <a:solidFill>
                  <a:srgbClr val="C00000"/>
                </a:solidFill>
              </a:rPr>
              <a:t>4.5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56176" y="1230367"/>
            <a:ext cx="1844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Philippines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Energy Imports </a:t>
            </a:r>
            <a:r>
              <a:rPr lang="en-US" sz="1400" dirty="0" smtClean="0">
                <a:solidFill>
                  <a:srgbClr val="C00000"/>
                </a:solidFill>
              </a:rPr>
              <a:t>39.6%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Efficiency: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GDP/KOE </a:t>
            </a:r>
            <a:r>
              <a:rPr lang="en-US" sz="1400" dirty="0" smtClean="0">
                <a:solidFill>
                  <a:srgbClr val="C00000"/>
                </a:solidFill>
              </a:rPr>
              <a:t>8.2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260648"/>
            <a:ext cx="17487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Myanmar</a:t>
            </a:r>
            <a:r>
              <a:rPr lang="en-US" sz="1400" dirty="0" smtClean="0">
                <a:solidFill>
                  <a:srgbClr val="C00000"/>
                </a:solidFill>
              </a:rPr>
              <a:t>: </a:t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 smtClean="0">
                <a:solidFill>
                  <a:srgbClr val="C00000"/>
                </a:solidFill>
              </a:rPr>
              <a:t>Energy Exports 48.4%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Efficiency:    </a:t>
            </a:r>
            <a:r>
              <a:rPr lang="en-US" sz="1400" dirty="0" smtClean="0">
                <a:solidFill>
                  <a:srgbClr val="C00000"/>
                </a:solidFill>
              </a:rPr>
              <a:t>GDP/KOE NA 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28184" y="6597352"/>
            <a:ext cx="23403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Source: IMF World Outlook 2012</a:t>
            </a:r>
            <a:endParaRPr lang="th-TH" sz="1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916088" y="1961837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Cambodia</a:t>
            </a:r>
            <a:r>
              <a:rPr lang="en-US" sz="1400" dirty="0" smtClean="0">
                <a:solidFill>
                  <a:srgbClr val="C00000"/>
                </a:solidFill>
              </a:rPr>
              <a:t/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Energy Imports </a:t>
            </a:r>
            <a:r>
              <a:rPr lang="en-US" sz="1400" dirty="0" smtClean="0">
                <a:solidFill>
                  <a:srgbClr val="C00000"/>
                </a:solidFill>
              </a:rPr>
              <a:t>29.2%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 smtClean="0">
                <a:solidFill>
                  <a:srgbClr val="C00000"/>
                </a:solidFill>
              </a:rPr>
              <a:t>Energy Efficiency:    GDP/KOE 5.6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68488" y="4131077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C00000"/>
                </a:solidFill>
              </a:rPr>
              <a:t>Singapore</a:t>
            </a:r>
            <a:r>
              <a:rPr lang="en-US" sz="1400" dirty="0" smtClean="0">
                <a:solidFill>
                  <a:srgbClr val="C00000"/>
                </a:solidFill>
              </a:rPr>
              <a:t/>
            </a:r>
            <a:br>
              <a:rPr lang="en-US" sz="1400" dirty="0" smtClean="0">
                <a:solidFill>
                  <a:srgbClr val="C00000"/>
                </a:solidFill>
              </a:rPr>
            </a:br>
            <a:r>
              <a:rPr lang="en-US" sz="1400" dirty="0">
                <a:solidFill>
                  <a:srgbClr val="C00000"/>
                </a:solidFill>
              </a:rPr>
              <a:t>Energy Imports </a:t>
            </a:r>
            <a:r>
              <a:rPr lang="en-US" sz="1400" dirty="0" smtClean="0">
                <a:solidFill>
                  <a:srgbClr val="C00000"/>
                </a:solidFill>
              </a:rPr>
              <a:t>99.8%</a:t>
            </a:r>
            <a:endParaRPr lang="en-US" sz="1400" dirty="0">
              <a:solidFill>
                <a:srgbClr val="C00000"/>
              </a:solidFill>
            </a:endParaRP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Energy Efficiency: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GDP/KOE </a:t>
            </a:r>
            <a:r>
              <a:rPr lang="en-US" sz="1400" dirty="0" smtClean="0">
                <a:solidFill>
                  <a:srgbClr val="C00000"/>
                </a:solidFill>
              </a:rPr>
              <a:t>8.1</a:t>
            </a:r>
            <a:endParaRPr lang="en-US" sz="1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46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74529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 rot="21011231">
            <a:off x="1191852" y="1638939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Gas 21%</a:t>
            </a:r>
            <a:endParaRPr lang="th-TH" sz="1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5373216"/>
            <a:ext cx="26304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Energy Imports to Thailand</a:t>
            </a:r>
            <a:endParaRPr lang="th-TH" b="1" dirty="0"/>
          </a:p>
        </p:txBody>
      </p:sp>
      <p:sp>
        <p:nvSpPr>
          <p:cNvPr id="8" name="Right Arrow 7"/>
          <p:cNvSpPr/>
          <p:nvPr/>
        </p:nvSpPr>
        <p:spPr>
          <a:xfrm rot="20970922">
            <a:off x="1245093" y="1385569"/>
            <a:ext cx="948206" cy="340711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Right Arrow 9"/>
          <p:cNvSpPr/>
          <p:nvPr/>
        </p:nvSpPr>
        <p:spPr>
          <a:xfrm rot="8152436">
            <a:off x="2445621" y="773917"/>
            <a:ext cx="507562" cy="2688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Right Arrow 10"/>
          <p:cNvSpPr/>
          <p:nvPr/>
        </p:nvSpPr>
        <p:spPr>
          <a:xfrm rot="13645195">
            <a:off x="2007934" y="3288168"/>
            <a:ext cx="3223158" cy="212089"/>
          </a:xfrm>
          <a:prstGeom prst="rightArrow">
            <a:avLst>
              <a:gd name="adj1" fmla="val 69149"/>
              <a:gd name="adj2" fmla="val 50000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TextBox 11"/>
          <p:cNvSpPr txBox="1"/>
          <p:nvPr/>
        </p:nvSpPr>
        <p:spPr>
          <a:xfrm rot="18892449">
            <a:off x="2286107" y="624462"/>
            <a:ext cx="1742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Electricity </a:t>
            </a:r>
            <a:r>
              <a:rPr lang="en-US" sz="18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%</a:t>
            </a:r>
            <a:endParaRPr lang="th-TH" sz="1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" name="Right Arrow 12"/>
          <p:cNvSpPr/>
          <p:nvPr/>
        </p:nvSpPr>
        <p:spPr>
          <a:xfrm rot="13023305">
            <a:off x="2807833" y="4922983"/>
            <a:ext cx="5940831" cy="78301"/>
          </a:xfrm>
          <a:prstGeom prst="rightArrow">
            <a:avLst>
              <a:gd name="adj1" fmla="val 69149"/>
              <a:gd name="adj2" fmla="val 50000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 rot="2768540">
            <a:off x="2710303" y="3290019"/>
            <a:ext cx="1315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Coal 46%</a:t>
            </a:r>
            <a:endParaRPr lang="th-TH" sz="1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5" name="Right Arrow 14"/>
          <p:cNvSpPr/>
          <p:nvPr/>
        </p:nvSpPr>
        <p:spPr>
          <a:xfrm rot="20631055">
            <a:off x="676794" y="2061959"/>
            <a:ext cx="1154144" cy="779495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TextBox 15"/>
          <p:cNvSpPr txBox="1"/>
          <p:nvPr/>
        </p:nvSpPr>
        <p:spPr>
          <a:xfrm rot="20706531">
            <a:off x="638461" y="264398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solidFill>
                  <a:schemeClr val="accent5">
                    <a:lumMod val="50000"/>
                  </a:schemeClr>
                </a:solidFill>
              </a:rPr>
              <a:t>Oil 81%</a:t>
            </a:r>
            <a:endParaRPr lang="th-TH" sz="1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 rot="18892449">
            <a:off x="2432360" y="721401"/>
            <a:ext cx="6008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 smtClean="0">
                <a:solidFill>
                  <a:schemeClr val="bg1"/>
                </a:solidFill>
              </a:rPr>
              <a:t>Laos</a:t>
            </a:r>
            <a:endParaRPr lang="th-TH" sz="1400" b="1" i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 rot="20678487">
            <a:off x="587358" y="2210255"/>
            <a:ext cx="1203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 smtClean="0">
                <a:solidFill>
                  <a:schemeClr val="bg1"/>
                </a:solidFill>
              </a:rPr>
              <a:t>Middle East (75% of 81%)</a:t>
            </a:r>
            <a:endParaRPr lang="th-TH" sz="1400" b="1" i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 rot="20981104">
            <a:off x="1207060" y="1404713"/>
            <a:ext cx="10049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 smtClean="0">
                <a:solidFill>
                  <a:schemeClr val="bg1"/>
                </a:solidFill>
              </a:rPr>
              <a:t>Myanmar</a:t>
            </a:r>
            <a:endParaRPr lang="th-TH" sz="1400" b="1" i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 rot="2816555">
            <a:off x="2515029" y="3456035"/>
            <a:ext cx="25679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 smtClean="0">
                <a:solidFill>
                  <a:schemeClr val="bg1"/>
                </a:solidFill>
              </a:rPr>
              <a:t>Indonesia and Australia</a:t>
            </a:r>
            <a:endParaRPr lang="th-TH" sz="1400" b="1" i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36512" y="6597352"/>
            <a:ext cx="13152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Data: EPPO 2011</a:t>
            </a:r>
            <a:endParaRPr lang="th-TH" sz="1200" dirty="0"/>
          </a:p>
        </p:txBody>
      </p:sp>
    </p:spTree>
    <p:extLst>
      <p:ext uri="{BB962C8B-B14F-4D97-AF65-F5344CB8AC3E}">
        <p14:creationId xmlns:p14="http://schemas.microsoft.com/office/powerpoint/2010/main" val="348201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74529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84117" y="4266681"/>
            <a:ext cx="1674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Indonesia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65%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590 </a:t>
            </a:r>
            <a:r>
              <a:rPr lang="en-US" sz="1200" dirty="0" err="1">
                <a:solidFill>
                  <a:srgbClr val="C00000"/>
                </a:solidFill>
              </a:rPr>
              <a:t>KwH</a:t>
            </a:r>
            <a:r>
              <a:rPr lang="en-US" sz="12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46%</a:t>
            </a:r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43570" y="11362"/>
            <a:ext cx="29289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Basic Needs: Energy Access in </a:t>
            </a:r>
          </a:p>
          <a:p>
            <a:r>
              <a:rPr lang="en-US" b="1" dirty="0" smtClean="0"/>
              <a:t>ASEAN Countries</a:t>
            </a:r>
            <a:endParaRPr lang="th-TH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483768" y="3172906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Malaysia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99%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3614 </a:t>
            </a:r>
            <a:r>
              <a:rPr lang="en-US" sz="1200" dirty="0" err="1">
                <a:solidFill>
                  <a:srgbClr val="C00000"/>
                </a:solidFill>
              </a:rPr>
              <a:t>KwH</a:t>
            </a:r>
            <a:r>
              <a:rPr lang="en-US" sz="12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80%</a:t>
            </a:r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35896" y="1484784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Vietnam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98%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290 </a:t>
            </a:r>
            <a:r>
              <a:rPr lang="en-US" sz="1200" dirty="0" err="1">
                <a:solidFill>
                  <a:srgbClr val="C00000"/>
                </a:solidFill>
              </a:rPr>
              <a:t>KwH</a:t>
            </a:r>
            <a:r>
              <a:rPr lang="en-US" sz="12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200" dirty="0" smtClean="0">
                <a:solidFill>
                  <a:srgbClr val="C00000"/>
                </a:solidFill>
              </a:rPr>
              <a:t>Modern Cooking 34%</a:t>
            </a:r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27643" y="2852936"/>
            <a:ext cx="1674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Brunei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100%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8662 </a:t>
            </a:r>
            <a:r>
              <a:rPr lang="en-US" sz="1200" dirty="0" err="1">
                <a:solidFill>
                  <a:srgbClr val="C00000"/>
                </a:solidFill>
              </a:rPr>
              <a:t>KwH</a:t>
            </a:r>
            <a:r>
              <a:rPr lang="en-US" sz="12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100%</a:t>
            </a:r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91680" y="692696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Thailand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99%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2045 </a:t>
            </a:r>
            <a:r>
              <a:rPr lang="en-US" sz="1200" dirty="0" err="1">
                <a:solidFill>
                  <a:srgbClr val="C00000"/>
                </a:solidFill>
              </a:rPr>
              <a:t>KwH</a:t>
            </a:r>
            <a:r>
              <a:rPr lang="en-US" sz="12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63%</a:t>
            </a:r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56176" y="1230367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Philippines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90%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593 </a:t>
            </a:r>
            <a:r>
              <a:rPr lang="en-US" sz="1200" dirty="0" err="1" smtClean="0">
                <a:solidFill>
                  <a:srgbClr val="C00000"/>
                </a:solidFill>
              </a:rPr>
              <a:t>KwH</a:t>
            </a:r>
            <a:r>
              <a:rPr lang="en-US" sz="1200" dirty="0" smtClean="0">
                <a:solidFill>
                  <a:srgbClr val="C00000"/>
                </a:solidFill>
              </a:rPr>
              <a:t> 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49%</a:t>
            </a:r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260648"/>
            <a:ext cx="1664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Myanmar</a:t>
            </a:r>
            <a:r>
              <a:rPr lang="en-US" sz="1200" dirty="0" smtClean="0">
                <a:solidFill>
                  <a:srgbClr val="C00000"/>
                </a:solidFill>
              </a:rPr>
              <a:t>: </a:t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13%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104 </a:t>
            </a:r>
            <a:r>
              <a:rPr lang="en-US" sz="1200" dirty="0" err="1">
                <a:solidFill>
                  <a:srgbClr val="C00000"/>
                </a:solidFill>
              </a:rPr>
              <a:t>KwH</a:t>
            </a:r>
            <a:r>
              <a:rPr lang="en-US" sz="12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3</a:t>
            </a:r>
            <a:r>
              <a:rPr lang="en-US" sz="1200" dirty="0">
                <a:solidFill>
                  <a:srgbClr val="C00000"/>
                </a:solidFill>
              </a:rPr>
              <a:t>%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23728" y="6597352"/>
            <a:ext cx="64447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Source: World Development Indicators WB 2009, EIA 2012, WHO UNDP 2009,  WB </a:t>
            </a:r>
            <a:r>
              <a:rPr lang="en-US" sz="1200" b="1" dirty="0" err="1" smtClean="0"/>
              <a:t>AusAID</a:t>
            </a:r>
            <a:r>
              <a:rPr lang="en-US" sz="1200" b="1" dirty="0" smtClean="0"/>
              <a:t> 2011</a:t>
            </a:r>
            <a:endParaRPr lang="th-TH" sz="1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916088" y="1961837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Cambodia</a:t>
            </a:r>
            <a:r>
              <a:rPr lang="en-US" sz="1200" dirty="0" smtClean="0">
                <a:solidFill>
                  <a:srgbClr val="C00000"/>
                </a:solidFill>
              </a:rPr>
              <a:t/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24%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131 </a:t>
            </a:r>
            <a:r>
              <a:rPr lang="en-US" sz="1200" dirty="0" err="1" smtClean="0">
                <a:solidFill>
                  <a:srgbClr val="C00000"/>
                </a:solidFill>
              </a:rPr>
              <a:t>KwH</a:t>
            </a:r>
            <a:r>
              <a:rPr lang="en-US" sz="1200" dirty="0" smtClean="0">
                <a:solidFill>
                  <a:srgbClr val="C00000"/>
                </a:solidFill>
              </a:rPr>
              <a:t> 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7%</a:t>
            </a:r>
            <a:endParaRPr lang="en-US" sz="1200" dirty="0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21460" y="188640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Laos</a:t>
            </a:r>
            <a:r>
              <a:rPr lang="en-US" sz="1200" dirty="0" smtClean="0">
                <a:solidFill>
                  <a:srgbClr val="C00000"/>
                </a:solidFill>
              </a:rPr>
              <a:t/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55%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NA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3</a:t>
            </a:r>
            <a:r>
              <a:rPr lang="en-US" sz="1200" dirty="0">
                <a:solidFill>
                  <a:srgbClr val="C00000"/>
                </a:solidFill>
              </a:rPr>
              <a:t>%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068488" y="4131077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C00000"/>
                </a:solidFill>
              </a:rPr>
              <a:t>Singapore</a:t>
            </a:r>
            <a:r>
              <a:rPr lang="en-US" sz="1200" dirty="0" smtClean="0">
                <a:solidFill>
                  <a:srgbClr val="C00000"/>
                </a:solidFill>
              </a:rPr>
              <a:t/>
            </a:r>
            <a:br>
              <a:rPr lang="en-US" sz="1200" dirty="0" smtClean="0">
                <a:solidFill>
                  <a:srgbClr val="C00000"/>
                </a:solidFill>
              </a:rPr>
            </a:br>
            <a:r>
              <a:rPr lang="en-US" sz="1200" dirty="0">
                <a:solidFill>
                  <a:srgbClr val="C00000"/>
                </a:solidFill>
              </a:rPr>
              <a:t>Electrification </a:t>
            </a:r>
            <a:r>
              <a:rPr lang="en-US" sz="1200" dirty="0" smtClean="0">
                <a:solidFill>
                  <a:srgbClr val="C00000"/>
                </a:solidFill>
              </a:rPr>
              <a:t>100%</a:t>
            </a:r>
            <a:endParaRPr lang="en-US" sz="1200" dirty="0">
              <a:solidFill>
                <a:srgbClr val="C00000"/>
              </a:solidFill>
            </a:endParaRP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Electric Use </a:t>
            </a:r>
            <a:r>
              <a:rPr lang="en-US" sz="1200" dirty="0" smtClean="0">
                <a:solidFill>
                  <a:srgbClr val="C00000"/>
                </a:solidFill>
              </a:rPr>
              <a:t>7949 </a:t>
            </a:r>
            <a:r>
              <a:rPr lang="en-US" sz="1200" dirty="0" err="1">
                <a:solidFill>
                  <a:srgbClr val="C00000"/>
                </a:solidFill>
              </a:rPr>
              <a:t>KwH</a:t>
            </a:r>
            <a:r>
              <a:rPr lang="en-US" sz="12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200" dirty="0">
                <a:solidFill>
                  <a:srgbClr val="C00000"/>
                </a:solidFill>
              </a:rPr>
              <a:t>Modern Cooking </a:t>
            </a:r>
            <a:r>
              <a:rPr lang="en-US" sz="1200" dirty="0" smtClean="0">
                <a:solidFill>
                  <a:srgbClr val="C00000"/>
                </a:solidFill>
              </a:rPr>
              <a:t>100%</a:t>
            </a:r>
            <a:endParaRPr lang="en-US" sz="1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16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world as we know it.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127" y="1981200"/>
            <a:ext cx="6774873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16801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Path to Choose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NAIC</a:t>
            </a:r>
          </a:p>
          <a:p>
            <a:r>
              <a:rPr lang="en-US" dirty="0" smtClean="0"/>
              <a:t>Resource-based Industrialization</a:t>
            </a:r>
          </a:p>
          <a:p>
            <a:r>
              <a:rPr lang="en-US" dirty="0" smtClean="0"/>
              <a:t>Labor-Intensive goods</a:t>
            </a:r>
          </a:p>
          <a:p>
            <a:r>
              <a:rPr lang="en-US" dirty="0" smtClean="0"/>
              <a:t>Capital-Intensive goods</a:t>
            </a:r>
          </a:p>
          <a:p>
            <a:r>
              <a:rPr lang="en-US" dirty="0" smtClean="0"/>
              <a:t>Heavy Industry</a:t>
            </a:r>
          </a:p>
          <a:p>
            <a:r>
              <a:rPr lang="en-US" dirty="0" smtClean="0"/>
              <a:t>Technologically intensive goods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7572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38</TotalTime>
  <Words>406</Words>
  <Application>Microsoft Office PowerPoint</Application>
  <PresentationFormat>On-screen Show (4:3)</PresentationFormat>
  <Paragraphs>114</Paragraphs>
  <Slides>11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Adjacency</vt:lpstr>
      <vt:lpstr>Review on Industrialization in Thailand and CLMV</vt:lpstr>
      <vt:lpstr>Big Picture on Trade: RCEP, TPP, and ASEAN</vt:lpstr>
      <vt:lpstr>ASEAN Economic Community(AEC)</vt:lpstr>
      <vt:lpstr>AEC</vt:lpstr>
      <vt:lpstr>Greater Mekhong Sub-region: Land Bridge</vt:lpstr>
      <vt:lpstr>PowerPoint Presentation</vt:lpstr>
      <vt:lpstr>PowerPoint Presentation</vt:lpstr>
      <vt:lpstr>PowerPoint Presentation</vt:lpstr>
      <vt:lpstr>PowerPoint Presentation</vt:lpstr>
      <vt:lpstr>The world as we know it. </vt:lpstr>
      <vt:lpstr>Path to Choose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Review on Industrialization in Thailand and CLMV</dc:title>
  <dc:creator>Monthien</dc:creator>
  <cp:lastModifiedBy>Monthien</cp:lastModifiedBy>
  <cp:revision>5</cp:revision>
  <dcterms:created xsi:type="dcterms:W3CDTF">2015-07-06T10:11:52Z</dcterms:created>
  <dcterms:modified xsi:type="dcterms:W3CDTF">2015-07-06T15:24:11Z</dcterms:modified>
</cp:coreProperties>
</file>