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84" r:id="rId4"/>
    <p:sldId id="258" r:id="rId5"/>
    <p:sldId id="259" r:id="rId6"/>
    <p:sldId id="261" r:id="rId7"/>
    <p:sldId id="260" r:id="rId8"/>
    <p:sldId id="262" r:id="rId9"/>
    <p:sldId id="285" r:id="rId10"/>
    <p:sldId id="286" r:id="rId11"/>
    <p:sldId id="302" r:id="rId12"/>
    <p:sldId id="287" r:id="rId13"/>
    <p:sldId id="301" r:id="rId14"/>
    <p:sldId id="288" r:id="rId15"/>
    <p:sldId id="305" r:id="rId16"/>
    <p:sldId id="289" r:id="rId17"/>
    <p:sldId id="263" r:id="rId18"/>
    <p:sldId id="264" r:id="rId19"/>
    <p:sldId id="266" r:id="rId20"/>
    <p:sldId id="283" r:id="rId21"/>
    <p:sldId id="267" r:id="rId22"/>
    <p:sldId id="295" r:id="rId23"/>
  </p:sldIdLst>
  <p:sldSz cx="9144000" cy="6858000" type="screen4x3"/>
  <p:notesSz cx="6796088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0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975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8765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879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172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2322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2981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2073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736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0498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49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5508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585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8088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4521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7393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92617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023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8A6937EE-4FA1-4604-9163-52A6471C3A2A}" type="datetimeFigureOut">
              <a:rPr lang="th-TH" smtClean="0"/>
              <a:pPr/>
              <a:t>28/10/58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th-TH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15B6DB2A-C380-439D-B162-2A609AF2A29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8481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Memory, Cognition &amp; Language</a:t>
            </a:r>
            <a:endParaRPr lang="th-TH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PY 211</a:t>
            </a:r>
          </a:p>
          <a:p>
            <a:r>
              <a:rPr lang="en-US" dirty="0" smtClean="0"/>
              <a:t>General Psychology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of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Information processing theory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Computer-liked</a:t>
            </a:r>
          </a:p>
          <a:p>
            <a:r>
              <a:rPr lang="en-US" dirty="0" smtClean="0"/>
              <a:t>Stages of memory</a:t>
            </a:r>
          </a:p>
          <a:p>
            <a:pPr lvl="1"/>
            <a:r>
              <a:rPr lang="en-US" dirty="0" smtClean="0"/>
              <a:t>Encoding &gt; Storage &gt; Retrieving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Models of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Unitary-store </a:t>
            </a:r>
            <a:r>
              <a:rPr lang="en-US" dirty="0" smtClean="0"/>
              <a:t>model</a:t>
            </a:r>
          </a:p>
          <a:p>
            <a:r>
              <a:rPr lang="en-US" dirty="0" smtClean="0"/>
              <a:t>Multi-store model</a:t>
            </a:r>
          </a:p>
          <a:p>
            <a:pPr lvl="1"/>
            <a:r>
              <a:rPr lang="en-GB" dirty="0" smtClean="0"/>
              <a:t>Atkinson &amp; </a:t>
            </a:r>
            <a:r>
              <a:rPr lang="en-GB" dirty="0" err="1" smtClean="0"/>
              <a:t>Shiffrin</a:t>
            </a:r>
            <a:r>
              <a:rPr lang="en-GB" dirty="0" smtClean="0"/>
              <a:t>, 1968</a:t>
            </a:r>
          </a:p>
          <a:p>
            <a:pPr lvl="1"/>
            <a:endParaRPr lang="en-GB" dirty="0"/>
          </a:p>
          <a:p>
            <a:pPr marL="402336" lvl="1" indent="0">
              <a:buNone/>
            </a:pPr>
            <a:endParaRPr lang="th-TH" dirty="0" smtClean="0"/>
          </a:p>
          <a:p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337" y="3933056"/>
            <a:ext cx="7272808" cy="2636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Sensory register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Very brief</a:t>
            </a:r>
          </a:p>
          <a:p>
            <a:r>
              <a:rPr lang="en-US" dirty="0" smtClean="0"/>
              <a:t>Hold an exact image of each sensory experience until it can be fully processed</a:t>
            </a:r>
          </a:p>
          <a:p>
            <a:r>
              <a:rPr lang="en-US" u="sng" dirty="0" smtClean="0"/>
              <a:t>Iconic memory</a:t>
            </a:r>
            <a:r>
              <a:rPr lang="en-US" dirty="0" smtClean="0"/>
              <a:t> ~1/4 sec</a:t>
            </a:r>
          </a:p>
          <a:p>
            <a:r>
              <a:rPr lang="en-US" u="sng" dirty="0" smtClean="0"/>
              <a:t>Echoic memory</a:t>
            </a:r>
            <a:r>
              <a:rPr lang="en-US" dirty="0" smtClean="0"/>
              <a:t> up to 4 sec</a:t>
            </a:r>
          </a:p>
          <a:p>
            <a:r>
              <a:rPr lang="en-US" dirty="0" err="1" smtClean="0"/>
              <a:t>Sperling’s</a:t>
            </a:r>
            <a:r>
              <a:rPr lang="en-US" dirty="0" smtClean="0"/>
              <a:t> experiment (1960)</a:t>
            </a:r>
          </a:p>
          <a:p>
            <a:endParaRPr lang="en-US" dirty="0" smtClean="0"/>
          </a:p>
        </p:txBody>
      </p:sp>
      <p:pic>
        <p:nvPicPr>
          <p:cNvPr id="1026" name="Picture 2" descr="http://static.panoramio.com/photos/large/242775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89040"/>
            <a:ext cx="3128631" cy="234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Short-term memory (STM)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Require attention(Not necessary intentionally)</a:t>
            </a:r>
          </a:p>
          <a:p>
            <a:r>
              <a:rPr lang="en-US" dirty="0" smtClean="0"/>
              <a:t>Less than 30 seconds</a:t>
            </a:r>
          </a:p>
          <a:p>
            <a:r>
              <a:rPr lang="en-US" dirty="0" smtClean="0"/>
              <a:t>Many different types of memory can be stored</a:t>
            </a:r>
          </a:p>
          <a:p>
            <a:r>
              <a:rPr lang="en-US" dirty="0" smtClean="0"/>
              <a:t>Preference for acoustic code</a:t>
            </a:r>
          </a:p>
          <a:p>
            <a:r>
              <a:rPr lang="en-US" dirty="0" smtClean="0"/>
              <a:t>Chunking can increase STM capacity</a:t>
            </a:r>
          </a:p>
          <a:p>
            <a:r>
              <a:rPr lang="en-US" dirty="0" smtClean="0"/>
              <a:t>Rehearsal keeps STM alive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Working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Replace the concept of STM</a:t>
            </a:r>
          </a:p>
          <a:p>
            <a:r>
              <a:rPr lang="en-US" dirty="0" smtClean="0"/>
              <a:t>Consist of 4 components</a:t>
            </a:r>
          </a:p>
          <a:p>
            <a:pPr lvl="1"/>
            <a:r>
              <a:rPr lang="en-US" dirty="0" smtClean="0"/>
              <a:t>Central executive</a:t>
            </a:r>
          </a:p>
          <a:p>
            <a:pPr lvl="1"/>
            <a:r>
              <a:rPr lang="en-US" dirty="0" smtClean="0"/>
              <a:t>Phonological loop</a:t>
            </a:r>
          </a:p>
          <a:p>
            <a:pPr lvl="1"/>
            <a:r>
              <a:rPr lang="en-US" dirty="0" err="1" smtClean="0"/>
              <a:t>Visuo</a:t>
            </a:r>
            <a:r>
              <a:rPr lang="en-US" dirty="0" smtClean="0"/>
              <a:t>-spatial sketchpad</a:t>
            </a:r>
          </a:p>
          <a:p>
            <a:pPr lvl="1"/>
            <a:r>
              <a:rPr lang="en-US" dirty="0" smtClean="0"/>
              <a:t>Episodic buffer</a:t>
            </a:r>
          </a:p>
          <a:p>
            <a:pPr lvl="1"/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2370640"/>
            <a:ext cx="3775483" cy="44771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Long-term memory (LTM)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More durable/permanent</a:t>
            </a:r>
          </a:p>
          <a:p>
            <a:r>
              <a:rPr lang="en-US" dirty="0" smtClean="0"/>
              <a:t>Large amount of information</a:t>
            </a:r>
          </a:p>
          <a:p>
            <a:r>
              <a:rPr lang="en-US" dirty="0" smtClean="0"/>
              <a:t>Index and cues</a:t>
            </a:r>
          </a:p>
          <a:p>
            <a:r>
              <a:rPr lang="en-US" dirty="0" smtClean="0"/>
              <a:t>Semantic code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Long-term memory (LTM)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Declarative memory</a:t>
            </a:r>
          </a:p>
          <a:p>
            <a:pPr lvl="1"/>
            <a:r>
              <a:rPr lang="en-US" dirty="0" smtClean="0"/>
              <a:t>Episodic memory: events</a:t>
            </a:r>
          </a:p>
          <a:p>
            <a:pPr lvl="1"/>
            <a:r>
              <a:rPr lang="en-US" dirty="0" smtClean="0"/>
              <a:t>Semantic memory: knowledge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Non-declarative memory</a:t>
            </a:r>
          </a:p>
          <a:p>
            <a:pPr lvl="1"/>
            <a:r>
              <a:rPr lang="en-US" dirty="0" smtClean="0"/>
              <a:t>Priming</a:t>
            </a:r>
          </a:p>
          <a:p>
            <a:pPr lvl="1"/>
            <a:r>
              <a:rPr lang="en-US" dirty="0" smtClean="0"/>
              <a:t>Procedural memory: skill</a:t>
            </a:r>
          </a:p>
          <a:p>
            <a:pPr lvl="1"/>
            <a:r>
              <a:rPr lang="en-US" dirty="0" smtClean="0"/>
              <a:t>Associative learning (Conditioning)</a:t>
            </a:r>
          </a:p>
          <a:p>
            <a:pPr lvl="1"/>
            <a:r>
              <a:rPr lang="en-US" dirty="0" smtClean="0"/>
              <a:t>Non-associative learning: habituation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Memory organization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Semantic network</a:t>
            </a:r>
          </a:p>
          <a:p>
            <a:endParaRPr lang="en-US" dirty="0" smtClean="0"/>
          </a:p>
          <a:p>
            <a:r>
              <a:rPr lang="en-US" dirty="0" smtClean="0"/>
              <a:t>Mental representation</a:t>
            </a:r>
          </a:p>
          <a:p>
            <a:endParaRPr lang="en-US" dirty="0" smtClean="0"/>
          </a:p>
          <a:p>
            <a:r>
              <a:rPr lang="en-US" dirty="0" smtClean="0"/>
              <a:t>Spreading activation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Semantic network of our mental representations activates on the basis of spreading activation concept</a:t>
            </a:r>
            <a:r>
              <a:rPr lang="en-GB" b="1" dirty="0" smtClean="0"/>
              <a:t>.</a:t>
            </a:r>
            <a:endParaRPr lang="en-US" b="1" dirty="0" smtClean="0"/>
          </a:p>
        </p:txBody>
      </p:sp>
      <p:pic>
        <p:nvPicPr>
          <p:cNvPr id="1026" name="Picture 2" descr="http://upload.wikimedia.org/wikiversity/en/8/81/Spreadingactivati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3441721" cy="247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neuroscience of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Explicit memory: Hippocampus + Amygdala &gt; Frontal lobes</a:t>
            </a:r>
          </a:p>
          <a:p>
            <a:endParaRPr lang="en-US" dirty="0" smtClean="0"/>
          </a:p>
          <a:p>
            <a:r>
              <a:rPr lang="en-US" dirty="0" smtClean="0"/>
              <a:t>Implicit memory: Cerebellum</a:t>
            </a:r>
          </a:p>
          <a:p>
            <a:endParaRPr lang="en-US" dirty="0" smtClean="0"/>
          </a:p>
          <a:p>
            <a:r>
              <a:rPr lang="en-US" dirty="0" smtClean="0"/>
              <a:t>Memory consolidation: the processes of stabilizing a memory trace after the initial acquisition</a:t>
            </a:r>
          </a:p>
          <a:p>
            <a:pPr lvl="1"/>
            <a:r>
              <a:rPr lang="en-US" dirty="0" smtClean="0"/>
              <a:t>Long-term potentiation (LTP): Strengthened synapse, more firing, more neurotransmitters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neuroscience of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4382" y="2489200"/>
            <a:ext cx="6345260" cy="4252168"/>
          </a:xfrm>
        </p:spPr>
        <p:txBody>
          <a:bodyPr>
            <a:normAutofit fontScale="62500" lnSpcReduction="20000"/>
          </a:bodyPr>
          <a:lstStyle/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600" dirty="0" smtClean="0"/>
          </a:p>
          <a:p>
            <a:pPr marL="109728" indent="0">
              <a:buNone/>
            </a:pPr>
            <a:endParaRPr lang="en-US" sz="1600" dirty="0"/>
          </a:p>
          <a:p>
            <a:pPr marL="109728" indent="0">
              <a:buNone/>
            </a:pPr>
            <a:endParaRPr lang="en-US" sz="1400" dirty="0" smtClean="0"/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sz="1400" dirty="0" smtClean="0"/>
              <a:t>http</a:t>
            </a:r>
            <a:r>
              <a:rPr lang="en-US" sz="1400" dirty="0"/>
              <a:t>://employees.csbsju.edu/ltennison/PSYC340/learning.htm</a:t>
            </a:r>
            <a:endParaRPr lang="th-TH" sz="1400" dirty="0"/>
          </a:p>
        </p:txBody>
      </p:sp>
      <p:pic>
        <p:nvPicPr>
          <p:cNvPr id="2050" name="Picture 2" descr="http://employees.csbsju.edu/ltennison/PSYC340/LT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04864"/>
            <a:ext cx="5688632" cy="412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89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Encoding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Serial position effect</a:t>
            </a:r>
          </a:p>
          <a:p>
            <a:pPr lvl="1"/>
            <a:r>
              <a:rPr lang="en-US" dirty="0" smtClean="0"/>
              <a:t>Primacy effect</a:t>
            </a:r>
          </a:p>
          <a:p>
            <a:pPr lvl="1"/>
            <a:r>
              <a:rPr lang="en-US" dirty="0" err="1" smtClean="0"/>
              <a:t>Recency</a:t>
            </a:r>
            <a:r>
              <a:rPr lang="en-US" dirty="0" smtClean="0"/>
              <a:t> effect</a:t>
            </a:r>
          </a:p>
          <a:p>
            <a:r>
              <a:rPr lang="en-US" dirty="0" smtClean="0"/>
              <a:t>Spacing effect</a:t>
            </a:r>
          </a:p>
          <a:p>
            <a:r>
              <a:rPr lang="en-US" dirty="0" smtClean="0"/>
              <a:t>Generation effect</a:t>
            </a:r>
          </a:p>
          <a:p>
            <a:r>
              <a:rPr lang="en-US" dirty="0" smtClean="0"/>
              <a:t>Isolation effect</a:t>
            </a:r>
          </a:p>
          <a:p>
            <a:r>
              <a:rPr lang="en-US" dirty="0" smtClean="0"/>
              <a:t>Testing effect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Retrieval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Recall</a:t>
            </a:r>
          </a:p>
          <a:p>
            <a:r>
              <a:rPr lang="en-US" dirty="0" smtClean="0"/>
              <a:t>Recognition</a:t>
            </a:r>
          </a:p>
          <a:p>
            <a:r>
              <a:rPr lang="en-US" dirty="0" smtClean="0"/>
              <a:t>Relearning</a:t>
            </a:r>
          </a:p>
          <a:p>
            <a:endParaRPr lang="en-US" dirty="0" smtClean="0"/>
          </a:p>
          <a:p>
            <a:r>
              <a:rPr lang="en-US" dirty="0" smtClean="0"/>
              <a:t>Cues</a:t>
            </a:r>
          </a:p>
          <a:p>
            <a:pPr lvl="1"/>
            <a:r>
              <a:rPr lang="en-US" dirty="0" smtClean="0"/>
              <a:t>State</a:t>
            </a:r>
          </a:p>
          <a:p>
            <a:pPr lvl="1"/>
            <a:r>
              <a:rPr lang="en-US" dirty="0" smtClean="0"/>
              <a:t>Mood</a:t>
            </a:r>
          </a:p>
          <a:p>
            <a:pPr lvl="1"/>
            <a:r>
              <a:rPr lang="en-US" dirty="0" smtClean="0"/>
              <a:t>Contextual learning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Everyday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4382" y="2489199"/>
            <a:ext cx="6345260" cy="4142111"/>
          </a:xfrm>
        </p:spPr>
        <p:txBody>
          <a:bodyPr>
            <a:normAutofit/>
          </a:bodyPr>
          <a:lstStyle/>
          <a:p>
            <a:r>
              <a:rPr lang="en-US" dirty="0" smtClean="0"/>
              <a:t>Autobiographical memory</a:t>
            </a:r>
          </a:p>
          <a:p>
            <a:pPr lvl="1"/>
            <a:r>
              <a:rPr lang="en-US" dirty="0" smtClean="0"/>
              <a:t>Two types of autobiographical memory </a:t>
            </a:r>
          </a:p>
          <a:p>
            <a:pPr lvl="2"/>
            <a:r>
              <a:rPr lang="en-US" dirty="0" smtClean="0"/>
              <a:t>Redemptive story</a:t>
            </a:r>
          </a:p>
          <a:p>
            <a:pPr lvl="2"/>
            <a:r>
              <a:rPr lang="en-US" dirty="0" smtClean="0"/>
              <a:t>Contamination story</a:t>
            </a:r>
          </a:p>
          <a:p>
            <a:pPr lvl="1"/>
            <a:r>
              <a:rPr lang="en-US" dirty="0" smtClean="0"/>
              <a:t>Reminiscence bump</a:t>
            </a:r>
          </a:p>
          <a:p>
            <a:pPr lvl="1"/>
            <a:r>
              <a:rPr lang="en-US" dirty="0" smtClean="0"/>
              <a:t>Infantile amnesia</a:t>
            </a:r>
          </a:p>
          <a:p>
            <a:endParaRPr lang="en-US" dirty="0" smtClean="0"/>
          </a:p>
        </p:txBody>
      </p:sp>
      <p:pic>
        <p:nvPicPr>
          <p:cNvPr id="3074" name="Picture 2" descr="http://upload.wikimedia.org/wikipedia/en/f/f0/Lifespan_Retrieval_Curv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300" y="3429000"/>
            <a:ext cx="4546596" cy="320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Everyday memory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4382" y="2489199"/>
            <a:ext cx="6345260" cy="41421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Flashbulb memory: a detailed, vivid, snapshot-like memory when receiving a shocking or surprising piece of information</a:t>
            </a:r>
          </a:p>
          <a:p>
            <a:pPr lvl="1"/>
            <a:r>
              <a:rPr lang="en-US" dirty="0" smtClean="0"/>
              <a:t>9-11, USA</a:t>
            </a:r>
          </a:p>
          <a:p>
            <a:pPr lvl="1"/>
            <a:r>
              <a:rPr lang="en-US" dirty="0" smtClean="0"/>
              <a:t>Tsunami hitting SEA</a:t>
            </a:r>
          </a:p>
          <a:p>
            <a:pPr lvl="1"/>
            <a:r>
              <a:rPr lang="en-US" dirty="0" smtClean="0"/>
              <a:t>Coup d'état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Prospective memory: a memory of a planned action or thing you need to do at some future point in time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4642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 of processing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Craik</a:t>
            </a:r>
            <a:r>
              <a:rPr lang="en-US" dirty="0" smtClean="0"/>
              <a:t> &amp; </a:t>
            </a:r>
            <a:r>
              <a:rPr lang="en-US" dirty="0" err="1" smtClean="0"/>
              <a:t>Lockheart</a:t>
            </a:r>
            <a:r>
              <a:rPr lang="en-US" dirty="0" smtClean="0"/>
              <a:t> (1972)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Levels of processing</a:t>
            </a:r>
          </a:p>
          <a:p>
            <a:pPr lvl="1"/>
            <a:r>
              <a:rPr lang="en-US" dirty="0" smtClean="0"/>
              <a:t>Shallow level</a:t>
            </a:r>
          </a:p>
          <a:p>
            <a:pPr lvl="1"/>
            <a:r>
              <a:rPr lang="en-US" dirty="0" smtClean="0"/>
              <a:t>Intermediate level</a:t>
            </a:r>
          </a:p>
          <a:p>
            <a:pPr lvl="1"/>
            <a:r>
              <a:rPr lang="en-US" dirty="0" smtClean="0"/>
              <a:t>Deepest level</a:t>
            </a:r>
          </a:p>
          <a:p>
            <a:endParaRPr lang="en-US" dirty="0" smtClean="0"/>
          </a:p>
          <a:p>
            <a:r>
              <a:rPr lang="en-US" dirty="0" smtClean="0"/>
              <a:t>Elaboration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Forgetting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Decay theory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Memories that are not used fade gradually over time</a:t>
            </a:r>
          </a:p>
          <a:p>
            <a:r>
              <a:rPr lang="en-US" dirty="0" smtClean="0"/>
              <a:t>Commonsense</a:t>
            </a:r>
          </a:p>
          <a:p>
            <a:r>
              <a:rPr lang="en-US" dirty="0" smtClean="0"/>
              <a:t>Only for sensory register and STM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Forgetting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Interference theory</a:t>
            </a:r>
          </a:p>
          <a:p>
            <a:pPr>
              <a:buNone/>
            </a:pPr>
            <a:endParaRPr lang="en-US" b="1" dirty="0" smtClean="0"/>
          </a:p>
          <a:p>
            <a:r>
              <a:rPr lang="en-US" dirty="0" smtClean="0"/>
              <a:t>Focus on LTM</a:t>
            </a:r>
          </a:p>
          <a:p>
            <a:r>
              <a:rPr lang="en-US" dirty="0" smtClean="0"/>
              <a:t>Interference of other memories in the retrieval process of LTM</a:t>
            </a:r>
          </a:p>
          <a:p>
            <a:pPr lvl="1"/>
            <a:r>
              <a:rPr lang="en-US" dirty="0" smtClean="0"/>
              <a:t>Proactive interference</a:t>
            </a:r>
          </a:p>
          <a:p>
            <a:pPr lvl="1"/>
            <a:r>
              <a:rPr lang="en-US" dirty="0" smtClean="0"/>
              <a:t>Retroactive interference</a:t>
            </a:r>
          </a:p>
          <a:p>
            <a:r>
              <a:rPr lang="en-US" dirty="0" smtClean="0"/>
              <a:t>Overload information in STM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Forgetting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Repression and motivated forgetting</a:t>
            </a:r>
          </a:p>
          <a:p>
            <a:pPr>
              <a:buNone/>
            </a:pPr>
            <a:endParaRPr lang="en-US" dirty="0" smtClean="0"/>
          </a:p>
          <a:p>
            <a:r>
              <a:rPr lang="en-US" b="1" dirty="0" smtClean="0"/>
              <a:t>Repression</a:t>
            </a:r>
            <a:r>
              <a:rPr lang="en-US" dirty="0" smtClean="0"/>
              <a:t>: pushing unpleasant or dangerous information into unconsciousness</a:t>
            </a:r>
          </a:p>
          <a:p>
            <a:r>
              <a:rPr lang="en-US" dirty="0" smtClean="0"/>
              <a:t>However, memories that are tied with emotion are harder to forget.</a:t>
            </a:r>
          </a:p>
          <a:p>
            <a:endParaRPr lang="en-US" b="1" dirty="0" smtClean="0"/>
          </a:p>
          <a:p>
            <a:r>
              <a:rPr lang="en-US" b="1" dirty="0" smtClean="0"/>
              <a:t>Motivated forgetting</a:t>
            </a:r>
            <a:r>
              <a:rPr lang="en-US" dirty="0" smtClean="0"/>
              <a:t>: Forgetting occurs to outdated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Forgetting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Amnesia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err="1" smtClean="0"/>
              <a:t>Anterograde</a:t>
            </a:r>
            <a:r>
              <a:rPr lang="en-US" b="1" dirty="0" smtClean="0"/>
              <a:t> amnesia</a:t>
            </a:r>
            <a:r>
              <a:rPr lang="en-US" dirty="0" smtClean="0"/>
              <a:t>: an inability to store and/or retrieve new information in LTM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err="1" smtClean="0"/>
              <a:t>Reterograde</a:t>
            </a:r>
            <a:r>
              <a:rPr lang="en-US" b="1" dirty="0" smtClean="0"/>
              <a:t> amnesia</a:t>
            </a:r>
            <a:r>
              <a:rPr lang="en-US" dirty="0" smtClean="0"/>
              <a:t>: an inability to retrieve old LTMs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Cognition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intellectual processes through which information is obtained, transformed, stored, retrieved, and used</a:t>
            </a:r>
          </a:p>
          <a:p>
            <a:endParaRPr lang="en-US" dirty="0" smtClean="0"/>
          </a:p>
          <a:p>
            <a:r>
              <a:rPr lang="en-US" dirty="0" smtClean="0"/>
              <a:t>Including perception, memory, </a:t>
            </a:r>
            <a:r>
              <a:rPr lang="en-US" dirty="0" smtClean="0"/>
              <a:t>imagining, problem solving, decision making</a:t>
            </a:r>
            <a:r>
              <a:rPr lang="en-US" dirty="0" smtClean="0"/>
              <a:t>, language, etc.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Decision making</a:t>
            </a:r>
            <a:endParaRPr lang="th-T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Expected utility theory</a:t>
            </a:r>
            <a:endParaRPr lang="en-US" b="1" dirty="0" smtClean="0"/>
          </a:p>
          <a:p>
            <a:r>
              <a:rPr lang="en-US" b="1" dirty="0" smtClean="0"/>
              <a:t>Prospect theory</a:t>
            </a:r>
            <a:endParaRPr lang="en-US" dirty="0" smtClean="0"/>
          </a:p>
          <a:p>
            <a:pPr lvl="1"/>
            <a:r>
              <a:rPr lang="en-US" dirty="0" smtClean="0"/>
              <a:t>100% to win 100$</a:t>
            </a:r>
          </a:p>
          <a:p>
            <a:pPr lvl="1"/>
            <a:r>
              <a:rPr lang="en-US" dirty="0" smtClean="0"/>
              <a:t>85% to win 120$ and 15 % to win nothing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100% to lose 500$</a:t>
            </a:r>
          </a:p>
          <a:p>
            <a:pPr lvl="1"/>
            <a:r>
              <a:rPr lang="en-US" dirty="0" smtClean="0"/>
              <a:t>75% to lose 700% and 25 to lose nothing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Emotion &amp; decision making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1995</TotalTime>
  <Words>540</Words>
  <Application>Microsoft Office PowerPoint</Application>
  <PresentationFormat>On-screen Show (4:3)</PresentationFormat>
  <Paragraphs>164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Angsana New</vt:lpstr>
      <vt:lpstr>Arial</vt:lpstr>
      <vt:lpstr>Century Gothic</vt:lpstr>
      <vt:lpstr>Cordia New</vt:lpstr>
      <vt:lpstr>Wingdings 3</vt:lpstr>
      <vt:lpstr>Ion Boardroom</vt:lpstr>
      <vt:lpstr>Memory, Cognition &amp; Language</vt:lpstr>
      <vt:lpstr>Theory of memory</vt:lpstr>
      <vt:lpstr>Models of memory</vt:lpstr>
      <vt:lpstr>Sensory register</vt:lpstr>
      <vt:lpstr>Short-term memory (STM)</vt:lpstr>
      <vt:lpstr>Working Memory</vt:lpstr>
      <vt:lpstr>Long-term memory (LTM)</vt:lpstr>
      <vt:lpstr>Long-term memory (LTM)</vt:lpstr>
      <vt:lpstr>Memory organization</vt:lpstr>
      <vt:lpstr>The neuroscience of memory</vt:lpstr>
      <vt:lpstr>The neuroscience of memory</vt:lpstr>
      <vt:lpstr>Encoding</vt:lpstr>
      <vt:lpstr>Retrieval</vt:lpstr>
      <vt:lpstr>Everyday memory</vt:lpstr>
      <vt:lpstr>Everyday memory</vt:lpstr>
      <vt:lpstr>Level of processing</vt:lpstr>
      <vt:lpstr>Forgetting</vt:lpstr>
      <vt:lpstr>Forgetting</vt:lpstr>
      <vt:lpstr>Forgetting</vt:lpstr>
      <vt:lpstr>Forgetting</vt:lpstr>
      <vt:lpstr>Cognition</vt:lpstr>
      <vt:lpstr>Decision making</vt:lpstr>
    </vt:vector>
  </TitlesOfParts>
  <Company>iLLUSiON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Perception &amp; State of Consciousness</dc:title>
  <dc:creator>CasperX</dc:creator>
  <cp:lastModifiedBy>Windows User</cp:lastModifiedBy>
  <cp:revision>75</cp:revision>
  <dcterms:created xsi:type="dcterms:W3CDTF">2013-08-06T02:57:13Z</dcterms:created>
  <dcterms:modified xsi:type="dcterms:W3CDTF">2015-10-28T15:03:01Z</dcterms:modified>
</cp:coreProperties>
</file>