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51" r:id="rId2"/>
  </p:sldMasterIdLst>
  <p:notesMasterIdLst>
    <p:notesMasterId r:id="rId51"/>
  </p:notesMasterIdLst>
  <p:handoutMasterIdLst>
    <p:handoutMasterId r:id="rId52"/>
  </p:handoutMasterIdLst>
  <p:sldIdLst>
    <p:sldId id="256" r:id="rId3"/>
    <p:sldId id="339" r:id="rId4"/>
    <p:sldId id="341" r:id="rId5"/>
    <p:sldId id="342" r:id="rId6"/>
    <p:sldId id="344" r:id="rId7"/>
    <p:sldId id="451" r:id="rId8"/>
    <p:sldId id="452" r:id="rId9"/>
    <p:sldId id="453" r:id="rId10"/>
    <p:sldId id="351" r:id="rId11"/>
    <p:sldId id="352" r:id="rId12"/>
    <p:sldId id="353" r:id="rId13"/>
    <p:sldId id="438" r:id="rId14"/>
    <p:sldId id="441" r:id="rId15"/>
    <p:sldId id="359" r:id="rId16"/>
    <p:sldId id="360" r:id="rId17"/>
    <p:sldId id="361" r:id="rId18"/>
    <p:sldId id="362" r:id="rId19"/>
    <p:sldId id="376" r:id="rId20"/>
    <p:sldId id="377" r:id="rId21"/>
    <p:sldId id="378" r:id="rId22"/>
    <p:sldId id="379" r:id="rId23"/>
    <p:sldId id="380" r:id="rId24"/>
    <p:sldId id="381" r:id="rId25"/>
    <p:sldId id="382" r:id="rId26"/>
    <p:sldId id="383" r:id="rId27"/>
    <p:sldId id="386" r:id="rId28"/>
    <p:sldId id="387" r:id="rId29"/>
    <p:sldId id="389" r:id="rId30"/>
    <p:sldId id="390" r:id="rId31"/>
    <p:sldId id="392" r:id="rId32"/>
    <p:sldId id="436" r:id="rId33"/>
    <p:sldId id="424" r:id="rId34"/>
    <p:sldId id="425" r:id="rId35"/>
    <p:sldId id="443" r:id="rId36"/>
    <p:sldId id="444" r:id="rId37"/>
    <p:sldId id="429" r:id="rId38"/>
    <p:sldId id="430" r:id="rId39"/>
    <p:sldId id="431" r:id="rId40"/>
    <p:sldId id="445" r:id="rId41"/>
    <p:sldId id="446" r:id="rId42"/>
    <p:sldId id="442" r:id="rId43"/>
    <p:sldId id="393" r:id="rId44"/>
    <p:sldId id="408" r:id="rId45"/>
    <p:sldId id="411" r:id="rId46"/>
    <p:sldId id="447" r:id="rId47"/>
    <p:sldId id="448" r:id="rId48"/>
    <p:sldId id="449" r:id="rId49"/>
    <p:sldId id="450" r:id="rId5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 uri="{2D200454-40CA-4A62-9FC3-DE9A4176ACB9}">
      <p15:notesGuideLst xmlns=""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1F5C"/>
    <a:srgbClr val="E3DEC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5662" autoAdjust="0"/>
    <p:restoredTop sz="97962" autoAdjust="0"/>
  </p:normalViewPr>
  <p:slideViewPr>
    <p:cSldViewPr>
      <p:cViewPr>
        <p:scale>
          <a:sx n="66" d="100"/>
          <a:sy n="66" d="100"/>
        </p:scale>
        <p:origin x="-1218" y="-3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56" d="100"/>
          <a:sy n="56" d="100"/>
        </p:scale>
        <p:origin x="-2532" y="-8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defRPr>
            </a:lvl1pPr>
          </a:lstStyle>
          <a:p>
            <a:pPr>
              <a:defRPr/>
            </a:pP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atin typeface="Arial" charset="0"/>
              </a:defRPr>
            </a:lvl1pPr>
          </a:lstStyle>
          <a:p>
            <a:pPr>
              <a:defRPr/>
            </a:pPr>
            <a:fld id="{FAE46715-2C47-4096-8E15-7064639D5C8D}" type="datetimeFigureOut">
              <a:rPr lang="en-US"/>
              <a:pPr>
                <a:defRPr/>
              </a:pPr>
              <a:t>2/22/2017</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atin typeface="Arial" charset="0"/>
              </a:defRPr>
            </a:lvl1pPr>
          </a:lstStyle>
          <a:p>
            <a:pPr>
              <a:defRPr/>
            </a:pP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atin typeface="Arial" charset="0"/>
              </a:defRPr>
            </a:lvl1pPr>
          </a:lstStyle>
          <a:p>
            <a:pPr>
              <a:defRPr/>
            </a:pPr>
            <a:fld id="{E27CE5C3-5EAA-4E9C-B757-31657CD7CC22}" type="slidenum">
              <a:rPr lang="en-US"/>
              <a:pPr>
                <a:defRPr/>
              </a:pPr>
              <a:t>‹#›</a:t>
            </a:fld>
            <a:endParaRPr lang="en-US"/>
          </a:p>
        </p:txBody>
      </p:sp>
    </p:spTree>
    <p:extLst>
      <p:ext uri="{BB962C8B-B14F-4D97-AF65-F5344CB8AC3E}">
        <p14:creationId xmlns:p14="http://schemas.microsoft.com/office/powerpoint/2010/main" val="309620970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defRPr>
            </a:lvl1pPr>
          </a:lstStyle>
          <a:p>
            <a:pPr>
              <a:defRPr/>
            </a:pPr>
            <a:fld id="{CCBCC09C-36FD-4EBC-BE90-0F90A3708CE4}" type="datetimeFigureOut">
              <a:rPr lang="en-US"/>
              <a:pPr>
                <a:defRPr/>
              </a:pPr>
              <a:t>2/22/2017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defRPr>
            </a:lvl1pPr>
          </a:lstStyle>
          <a:p>
            <a:pPr>
              <a:defRPr/>
            </a:pPr>
            <a:fld id="{35D9656F-C2AA-4FFB-AF55-01D28A0D3634}" type="slidenum">
              <a:rPr lang="en-US"/>
              <a:pPr>
                <a:defRPr/>
              </a:pPr>
              <a:t>‹#›</a:t>
            </a:fld>
            <a:endParaRPr lang="en-US"/>
          </a:p>
        </p:txBody>
      </p:sp>
    </p:spTree>
    <p:extLst>
      <p:ext uri="{BB962C8B-B14F-4D97-AF65-F5344CB8AC3E}">
        <p14:creationId xmlns:p14="http://schemas.microsoft.com/office/powerpoint/2010/main" val="266780717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smtClean="0">
                <a:latin typeface="Times New Roman" pitchFamily="18" charset="0"/>
              </a:rPr>
              <a:t>This chapter discusses various methods available for the management of transaction exposure facing multinational firms. This chapter ties together Chapters 5, 6, and 7, so don’t expect a casual reading of Chapter 8 to yield much understanding if you haven’t got 5, 6, and 7 locked down.</a:t>
            </a:r>
            <a:endParaRPr lang="en-US" altLang="en-US" smtClean="0"/>
          </a:p>
        </p:txBody>
      </p:sp>
      <p:sp>
        <p:nvSpPr>
          <p:cNvPr id="542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F536C8A-4FF3-407A-89E8-36191F0DBDFA}" type="slidenum">
              <a:rPr lang="en-US" altLang="en-US" smtClean="0"/>
              <a:pPr eaLnBrk="1" hangingPunct="1"/>
              <a:t>1</a:t>
            </a:fld>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553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BB1D0C2-243C-42D4-BDD8-96CBE7613E04}" type="slidenum">
              <a:rPr lang="en-US" altLang="en-US" smtClean="0"/>
              <a:pPr eaLnBrk="1" hangingPunct="1"/>
              <a:t>3</a:t>
            </a:fld>
            <a:endParaRPr lang="en-US"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563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6D8A304-A8D7-429A-A74C-09E17BE6C47A}" type="slidenum">
              <a:rPr lang="en-US" altLang="en-US" smtClean="0"/>
              <a:pPr eaLnBrk="1" hangingPunct="1"/>
              <a:t>11</a:t>
            </a:fld>
            <a:endParaRPr lang="en-US"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573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4E348CB-C455-477B-B5DD-7ECB728450F7}" type="slidenum">
              <a:rPr lang="en-US" altLang="en-US" smtClean="0"/>
              <a:pPr eaLnBrk="1" hangingPunct="1"/>
              <a:t>19</a:t>
            </a:fld>
            <a:endParaRPr lang="en-US"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The hedge ratio tells you how fast the option value changes with changes in the value of the underlying currency. With a hedge ratio of 1/5 our put option only changes in value 20 percent as fast as the underlying asset changes in value, so we should buy 5 puts.</a:t>
            </a:r>
          </a:p>
        </p:txBody>
      </p:sp>
      <p:sp>
        <p:nvSpPr>
          <p:cNvPr id="583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69BAE1B-B055-4318-B15F-206876452579}" type="slidenum">
              <a:rPr lang="en-US" altLang="en-US" smtClean="0"/>
              <a:pPr eaLnBrk="1" hangingPunct="1"/>
              <a:t>20</a:t>
            </a:fld>
            <a:endParaRPr lang="en-US"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Notice that the dealer has the same net cash flow (£240 outflow) in either case, </a:t>
            </a:r>
            <a:r>
              <a:rPr lang="en-US" altLang="en-US" smtClean="0">
                <a:solidFill>
                  <a:srgbClr val="000000"/>
                </a:solidFill>
                <a:latin typeface="Times New Roman" pitchFamily="18" charset="0"/>
              </a:rPr>
              <a:t>S</a:t>
            </a:r>
            <a:r>
              <a:rPr lang="en-US" altLang="en-US" baseline="-25000" smtClean="0">
                <a:solidFill>
                  <a:srgbClr val="000000"/>
                </a:solidFill>
                <a:latin typeface="Times New Roman" pitchFamily="18" charset="0"/>
              </a:rPr>
              <a:t>1</a:t>
            </a:r>
            <a:r>
              <a:rPr lang="en-US" altLang="en-US" smtClean="0">
                <a:solidFill>
                  <a:srgbClr val="000000"/>
                </a:solidFill>
                <a:latin typeface="Times New Roman" pitchFamily="18" charset="0"/>
              </a:rPr>
              <a:t>(£/€) = £1.0/€</a:t>
            </a:r>
            <a:r>
              <a:rPr lang="en-US" altLang="en-US" smtClean="0"/>
              <a:t> or </a:t>
            </a:r>
            <a:r>
              <a:rPr lang="en-US" altLang="en-US" smtClean="0">
                <a:solidFill>
                  <a:srgbClr val="000000"/>
                </a:solidFill>
                <a:latin typeface="Times New Roman" pitchFamily="18" charset="0"/>
              </a:rPr>
              <a:t>S</a:t>
            </a:r>
            <a:r>
              <a:rPr lang="en-US" altLang="en-US" baseline="-25000" smtClean="0">
                <a:solidFill>
                  <a:srgbClr val="000000"/>
                </a:solidFill>
                <a:latin typeface="Times New Roman" pitchFamily="18" charset="0"/>
              </a:rPr>
              <a:t>1</a:t>
            </a:r>
            <a:r>
              <a:rPr lang="en-US" altLang="en-US" smtClean="0">
                <a:solidFill>
                  <a:srgbClr val="000000"/>
                </a:solidFill>
                <a:latin typeface="Times New Roman" pitchFamily="18" charset="0"/>
              </a:rPr>
              <a:t>(£/€) = £0.75/€</a:t>
            </a:r>
            <a:r>
              <a:rPr lang="en-US" altLang="en-US" smtClean="0"/>
              <a:t>. And if he received at least </a:t>
            </a:r>
            <a:r>
              <a:rPr lang="en-US" altLang="en-US" smtClean="0">
                <a:solidFill>
                  <a:srgbClr val="000000"/>
                </a:solidFill>
                <a:latin typeface="Times New Roman" pitchFamily="18" charset="0"/>
                <a:cs typeface="Times New Roman" pitchFamily="18" charset="0"/>
              </a:rPr>
              <a:t>£207.79 to write each put then he’s going to be OK, since the future value of today’s option income is just enough to service the known and certain £240 outflow at time 1.</a:t>
            </a: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p:txBody>
      </p:sp>
      <p:sp>
        <p:nvSpPr>
          <p:cNvPr id="593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1A29DDB-78BE-4697-9483-FBFF821F24E8}" type="slidenum">
              <a:rPr lang="en-US" altLang="en-US" smtClean="0"/>
              <a:pPr eaLnBrk="1" hangingPunct="1"/>
              <a:t>21</a:t>
            </a:fld>
            <a:endParaRPr lang="en-US"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In the next two slides see that we get </a:t>
            </a:r>
            <a:r>
              <a:rPr lang="en-US" altLang="en-US" smtClean="0">
                <a:solidFill>
                  <a:srgbClr val="000000"/>
                </a:solidFill>
                <a:latin typeface="Times New Roman" pitchFamily="18" charset="0"/>
                <a:cs typeface="Times New Roman" pitchFamily="18" charset="0"/>
              </a:rPr>
              <a:t>£88,000 with either the “right” number of options or with money market or forward hedges.</a:t>
            </a:r>
            <a:endParaRPr lang="en-US" altLang="en-US" smtClean="0"/>
          </a:p>
          <a:p>
            <a:pPr eaLnBrk="1" hangingPunct="1">
              <a:spcBef>
                <a:spcPct val="0"/>
              </a:spcBef>
            </a:pPr>
            <a:endParaRPr lang="en-US" altLang="en-US" smtClean="0"/>
          </a:p>
          <a:p>
            <a:pPr eaLnBrk="1" hangingPunct="1">
              <a:spcBef>
                <a:spcPct val="0"/>
              </a:spcBef>
            </a:pPr>
            <a:endParaRPr lang="en-US" altLang="en-US" smtClean="0"/>
          </a:p>
        </p:txBody>
      </p:sp>
      <p:sp>
        <p:nvSpPr>
          <p:cNvPr id="604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2AC1793-9F67-404E-BEED-2F98ECDA4C1F}" type="slidenum">
              <a:rPr lang="en-US" altLang="en-US" smtClean="0"/>
              <a:pPr eaLnBrk="1" hangingPunct="1"/>
              <a:t>22</a:t>
            </a:fld>
            <a:endParaRPr lang="en-US"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It really doesn’t matter for our cross-currency hedge example here what the interest rate in dollars is: put in any number you like, but this slide shows 10%.</a:t>
            </a:r>
          </a:p>
        </p:txBody>
      </p:sp>
      <p:sp>
        <p:nvSpPr>
          <p:cNvPr id="614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20D1040-EEAF-48C7-BDAF-40DB404441C6}" type="slidenum">
              <a:rPr lang="en-US" altLang="en-US" smtClean="0"/>
              <a:pPr eaLnBrk="1" hangingPunct="1"/>
              <a:t>25</a:t>
            </a:fld>
            <a:endParaRPr lang="en-US"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You can’t buy 12.5 PHLX calls on €10,000 each but you </a:t>
            </a:r>
            <a:r>
              <a:rPr lang="en-US" altLang="en-US" i="1" smtClean="0"/>
              <a:t>can</a:t>
            </a:r>
            <a:r>
              <a:rPr lang="en-US" altLang="en-US" smtClean="0"/>
              <a:t> buy one CME call on €125,000. By the way, the NYBOT options are written on €31,250 so he could buy 4 of those to gain exposure to €125,000. An American exporter who is owed €150,000 could hedge with 1 CME call and 2 NYBOT calls,</a:t>
            </a:r>
          </a:p>
          <a:p>
            <a:pPr eaLnBrk="1" hangingPunct="1">
              <a:spcBef>
                <a:spcPct val="0"/>
              </a:spcBef>
            </a:pPr>
            <a:r>
              <a:rPr lang="en-US" altLang="en-US" smtClean="0"/>
              <a:t>5/4 x €150,000  = €125,000 + 2 x €31,250, assuming the hedge ratio with a dollar strike is the same as the one on this slide (that might not happen).</a:t>
            </a:r>
          </a:p>
        </p:txBody>
      </p:sp>
      <p:sp>
        <p:nvSpPr>
          <p:cNvPr id="624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E2908D4-DEB3-4121-A9DC-D2CB3B52E3B6}" type="slidenum">
              <a:rPr lang="en-US" altLang="en-US" smtClean="0"/>
              <a:pPr eaLnBrk="1" hangingPunct="1"/>
              <a:t>26</a:t>
            </a:fld>
            <a:endParaRPr lang="en-US"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a:p>
            <a:pPr eaLnBrk="1" hangingPunct="1">
              <a:spcBef>
                <a:spcPct val="0"/>
              </a:spcBef>
            </a:pPr>
            <a:endParaRPr lang="en-US" altLang="en-US" smtClean="0"/>
          </a:p>
          <a:p>
            <a:pPr eaLnBrk="1" hangingPunct="1">
              <a:spcBef>
                <a:spcPct val="0"/>
              </a:spcBef>
            </a:pPr>
            <a:endParaRPr lang="en-US" altLang="en-US" smtClean="0"/>
          </a:p>
        </p:txBody>
      </p:sp>
      <p:sp>
        <p:nvSpPr>
          <p:cNvPr id="634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1370D4A-60FD-4428-A491-35C7A09B9B50}" type="slidenum">
              <a:rPr lang="en-US" altLang="en-US" smtClean="0"/>
              <a:pPr eaLnBrk="1" hangingPunct="1"/>
              <a:t>27</a:t>
            </a:fld>
            <a:endParaRPr lang="en-US"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smtClean="0"/>
              <a:t>Not all countries allow MNCs to net payments. By limiting netting, more unnecessary foreign exchange transactions flow through the local banking system.</a:t>
            </a:r>
          </a:p>
          <a:p>
            <a:pPr eaLnBrk="1" hangingPunct="1">
              <a:lnSpc>
                <a:spcPct val="90000"/>
              </a:lnSpc>
            </a:pPr>
            <a:endParaRPr lang="en-US" altLang="en-US" smtClean="0"/>
          </a:p>
          <a:p>
            <a:endParaRPr lang="en-US" altLang="en-US" smtClean="0"/>
          </a:p>
        </p:txBody>
      </p:sp>
      <p:sp>
        <p:nvSpPr>
          <p:cNvPr id="64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D8DC6CD-7306-446A-A7E6-1F994C1D2E75}" type="slidenum">
              <a:rPr lang="en-US" altLang="en-US" smtClean="0"/>
              <a:pPr eaLnBrk="1" hangingPunct="1"/>
              <a:t>31</a:t>
            </a:fld>
            <a:endParaRPr lang="en-US"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smtClean="0"/>
              <a:t>An additional benefit of a centralized cash depository is that the MNC’s investment in precautionary cash balances can be substantially reduced without a reduction in its ability to cover unforeseen expenses. In the above examples, suppose that each affiliate had to have the cash on hand to make disbursements before it received what it was owed—that would result in a big cash drain on the firm.</a:t>
            </a:r>
          </a:p>
          <a:p>
            <a:pPr eaLnBrk="1" hangingPunct="1">
              <a:lnSpc>
                <a:spcPct val="90000"/>
              </a:lnSpc>
              <a:buFont typeface="Wingdings" pitchFamily="2" charset="2"/>
              <a:buNone/>
            </a:pPr>
            <a:r>
              <a:rPr lang="en-US" altLang="en-US" smtClean="0"/>
              <a:t>The most frequently cited benefits of a multilateral netting system are:</a:t>
            </a:r>
          </a:p>
          <a:p>
            <a:pPr eaLnBrk="1" hangingPunct="1">
              <a:lnSpc>
                <a:spcPct val="90000"/>
              </a:lnSpc>
              <a:buFont typeface="Wingdings" pitchFamily="2" charset="2"/>
              <a:buNone/>
            </a:pPr>
            <a:r>
              <a:rPr lang="en-US" altLang="en-US" smtClean="0"/>
              <a:t>1. The decrease in the expense associated with funds transfer, which in some cases can be over $1,000 for a large international transfer of foreign exchange.</a:t>
            </a:r>
          </a:p>
          <a:p>
            <a:pPr eaLnBrk="1" hangingPunct="1">
              <a:lnSpc>
                <a:spcPct val="90000"/>
              </a:lnSpc>
              <a:buFont typeface="Wingdings" pitchFamily="2" charset="2"/>
              <a:buNone/>
            </a:pPr>
            <a:r>
              <a:rPr lang="en-US" altLang="en-US" smtClean="0"/>
              <a:t>2. The reduction in the number of foreign exchange transactions and the associated cost of making fewer but larger transactions.</a:t>
            </a:r>
          </a:p>
          <a:p>
            <a:pPr eaLnBrk="1" hangingPunct="1">
              <a:lnSpc>
                <a:spcPct val="90000"/>
              </a:lnSpc>
              <a:buFont typeface="Wingdings" pitchFamily="2" charset="2"/>
              <a:buNone/>
            </a:pPr>
            <a:r>
              <a:rPr lang="en-US" altLang="en-US" smtClean="0"/>
              <a:t>3. The reduction in intracompany float, which is frequently as high as five days even for wire transfers.</a:t>
            </a:r>
          </a:p>
          <a:p>
            <a:pPr eaLnBrk="1" hangingPunct="1">
              <a:lnSpc>
                <a:spcPct val="90000"/>
              </a:lnSpc>
              <a:buFont typeface="Wingdings" pitchFamily="2" charset="2"/>
              <a:buNone/>
            </a:pPr>
            <a:r>
              <a:rPr lang="en-US" altLang="en-US" smtClean="0"/>
              <a:t>4. The savings in administrative time.</a:t>
            </a:r>
          </a:p>
          <a:p>
            <a:pPr eaLnBrk="1" hangingPunct="1">
              <a:lnSpc>
                <a:spcPct val="90000"/>
              </a:lnSpc>
              <a:buFont typeface="Wingdings" pitchFamily="2" charset="2"/>
              <a:buNone/>
            </a:pPr>
            <a:r>
              <a:rPr lang="en-US" altLang="en-US" smtClean="0"/>
              <a:t>5. The benefits that accrue from the establishment of a formal information system, which serves as the foundation for centrally managing transaction exposure and the investment of excess funds.</a:t>
            </a:r>
          </a:p>
          <a:p>
            <a:endParaRPr lang="en-US" altLang="en-US" smtClean="0"/>
          </a:p>
        </p:txBody>
      </p:sp>
      <p:sp>
        <p:nvSpPr>
          <p:cNvPr id="655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3450870-5179-422A-AC53-7E280A1583F5}" type="slidenum">
              <a:rPr lang="en-US" altLang="en-US" smtClean="0"/>
              <a:pPr eaLnBrk="1" hangingPunct="1"/>
              <a:t>41</a:t>
            </a:fld>
            <a:endParaRPr lang="en-US"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lnSpc>
                <a:spcPct val="80000"/>
              </a:lnSpc>
            </a:pPr>
            <a:r>
              <a:rPr lang="en-US" altLang="en-US" sz="1100" smtClean="0"/>
              <a:t>In the presence of </a:t>
            </a:r>
            <a:r>
              <a:rPr lang="en-US" altLang="en-US" sz="1100" i="1" smtClean="0"/>
              <a:t>market imperfections</a:t>
            </a:r>
            <a:r>
              <a:rPr lang="en-US" altLang="en-US" sz="1100" smtClean="0"/>
              <a:t>, the firm should hedge.</a:t>
            </a:r>
          </a:p>
          <a:p>
            <a:pPr eaLnBrk="1" hangingPunct="1">
              <a:lnSpc>
                <a:spcPct val="80000"/>
              </a:lnSpc>
            </a:pPr>
            <a:r>
              <a:rPr lang="en-US" altLang="en-US" sz="1100" smtClean="0"/>
              <a:t>Information Asymmetry: </a:t>
            </a:r>
            <a:r>
              <a:rPr lang="en-US" altLang="en-US" sz="2600" smtClean="0"/>
              <a:t>The managers may have better information than the shareholders.</a:t>
            </a:r>
          </a:p>
          <a:p>
            <a:pPr eaLnBrk="1" hangingPunct="1">
              <a:lnSpc>
                <a:spcPct val="80000"/>
              </a:lnSpc>
            </a:pPr>
            <a:r>
              <a:rPr lang="en-US" altLang="en-US" sz="1100" smtClean="0"/>
              <a:t>Differential Transactions Costs: </a:t>
            </a:r>
            <a:r>
              <a:rPr lang="en-US" altLang="en-US" sz="2600" smtClean="0"/>
              <a:t>The firm may be able to hedge at better prices than the shareholders.</a:t>
            </a:r>
          </a:p>
          <a:p>
            <a:pPr eaLnBrk="1" hangingPunct="1">
              <a:lnSpc>
                <a:spcPct val="80000"/>
              </a:lnSpc>
            </a:pPr>
            <a:r>
              <a:rPr lang="en-US" altLang="en-US" sz="1100" smtClean="0"/>
              <a:t>Default Costs </a:t>
            </a:r>
            <a:r>
              <a:rPr lang="en-US" altLang="en-US" sz="2600" smtClean="0"/>
              <a:t>Hedging: May reduce the firms cost of capital if it reduces the probability of default.</a:t>
            </a:r>
          </a:p>
          <a:p>
            <a:pPr eaLnBrk="1" hangingPunct="1">
              <a:lnSpc>
                <a:spcPct val="90000"/>
              </a:lnSpc>
            </a:pPr>
            <a:r>
              <a:rPr lang="en-US" altLang="en-US" sz="1100" smtClean="0"/>
              <a:t>Taxes can be a large market imperfection. Corporations that face progressive tax rates may find that they pay less in taxes if they can manage earnings by hedging than if they have “boom and bust” cycles in their earnings stream.</a:t>
            </a:r>
          </a:p>
          <a:p>
            <a:pPr>
              <a:lnSpc>
                <a:spcPct val="90000"/>
              </a:lnSpc>
            </a:pPr>
            <a:endParaRPr lang="en-US" altLang="en-US" sz="1100" smtClean="0"/>
          </a:p>
        </p:txBody>
      </p:sp>
      <p:sp>
        <p:nvSpPr>
          <p:cNvPr id="665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E85C253-AF1C-41D2-B7F3-57626D32D578}" type="slidenum">
              <a:rPr lang="en-US" altLang="en-US" smtClean="0"/>
              <a:pPr eaLnBrk="1" hangingPunct="1"/>
              <a:t>43</a:t>
            </a:fld>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295400"/>
            <a:ext cx="9144000" cy="556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4" name="Rectangle 2"/>
          <p:cNvSpPr>
            <a:spLocks noGrp="1" noChangeArrowheads="1"/>
          </p:cNvSpPr>
          <p:nvPr>
            <p:ph type="ctrTitle"/>
          </p:nvPr>
        </p:nvSpPr>
        <p:spPr>
          <a:xfrm>
            <a:off x="0" y="0"/>
            <a:ext cx="9144000" cy="1295400"/>
          </a:xfrm>
        </p:spPr>
        <p:txBody>
          <a:bodyPr/>
          <a:lstStyle>
            <a:lvl1pPr>
              <a:defRPr>
                <a:solidFill>
                  <a:srgbClr val="E3DECF"/>
                </a:solidFill>
              </a:defRPr>
            </a:lvl1pPr>
          </a:lstStyle>
          <a:p>
            <a:r>
              <a:rPr lang="en-US" smtClean="0"/>
              <a:t>Click to edit Master title style</a:t>
            </a:r>
            <a:endParaRPr lang="en-US"/>
          </a:p>
        </p:txBody>
      </p:sp>
      <p:sp>
        <p:nvSpPr>
          <p:cNvPr id="3075" name="Rectangle 3"/>
          <p:cNvSpPr>
            <a:spLocks noGrp="1" noChangeArrowheads="1"/>
          </p:cNvSpPr>
          <p:nvPr>
            <p:ph type="subTitle" idx="1"/>
          </p:nvPr>
        </p:nvSpPr>
        <p:spPr>
          <a:xfrm>
            <a:off x="0" y="1295400"/>
            <a:ext cx="9144000" cy="990600"/>
          </a:xfrm>
        </p:spPr>
        <p:txBody>
          <a:bodyPr/>
          <a:lstStyle>
            <a:lvl1pPr marL="0" indent="0" algn="ctr">
              <a:buFont typeface="Wingdings" pitchFamily="2" charset="2"/>
              <a:buNone/>
              <a:defRPr>
                <a:solidFill>
                  <a:srgbClr val="001F5C"/>
                </a:solidFill>
              </a:defRPr>
            </a:lvl1pPr>
          </a:lstStyle>
          <a:p>
            <a:r>
              <a:rPr lang="en-US" smtClean="0"/>
              <a:t>Click to edit Master subtitle style</a:t>
            </a:r>
            <a:endParaRPr lang="en-US"/>
          </a:p>
        </p:txBody>
      </p:sp>
    </p:spTree>
    <p:extLst>
      <p:ext uri="{BB962C8B-B14F-4D97-AF65-F5344CB8AC3E}">
        <p14:creationId xmlns:p14="http://schemas.microsoft.com/office/powerpoint/2010/main" val="13814099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pic>
        <p:nvPicPr>
          <p:cNvPr id="4"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04800"/>
            <a:ext cx="9144000" cy="20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6657975"/>
            <a:ext cx="91440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Box 21"/>
          <p:cNvSpPr txBox="1">
            <a:spLocks noChangeArrowheads="1"/>
          </p:cNvSpPr>
          <p:nvPr userDrawn="1"/>
        </p:nvSpPr>
        <p:spPr bwMode="auto">
          <a:xfrm>
            <a:off x="8305800" y="6591300"/>
            <a:ext cx="838200" cy="304800"/>
          </a:xfrm>
          <a:prstGeom prst="rect">
            <a:avLst/>
          </a:prstGeom>
          <a:noFill/>
          <a:ln w="9525">
            <a:noFill/>
            <a:miter lim="800000"/>
            <a:headEnd/>
            <a:tailEnd/>
          </a:ln>
          <a:effec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defRPr/>
            </a:pPr>
            <a:r>
              <a:rPr lang="en-US" sz="1400" smtClean="0">
                <a:solidFill>
                  <a:schemeClr val="bg1"/>
                </a:solidFill>
                <a:latin typeface="Times New Roman" pitchFamily="18" charset="0"/>
                <a:ea typeface="宋体" pitchFamily="2" charset="-122"/>
              </a:rPr>
              <a:t>8-</a:t>
            </a:r>
            <a:fld id="{551EF8BC-4601-472B-8ECD-FE4320381355}" type="slidenum">
              <a:rPr lang="en-US" sz="1400" smtClean="0">
                <a:solidFill>
                  <a:schemeClr val="bg1"/>
                </a:solidFill>
                <a:latin typeface="Times New Roman" pitchFamily="18" charset="0"/>
                <a:ea typeface="宋体" pitchFamily="2" charset="-122"/>
              </a:rPr>
              <a:pPr eaLnBrk="1" hangingPunct="1">
                <a:spcBef>
                  <a:spcPct val="50000"/>
                </a:spcBef>
                <a:defRPr/>
              </a:pPr>
              <a:t>‹#›</a:t>
            </a:fld>
            <a:endParaRPr lang="en-US" sz="1400" smtClean="0">
              <a:solidFill>
                <a:schemeClr val="bg1"/>
              </a:solidFill>
              <a:latin typeface="Times New Roman" pitchFamily="18" charset="0"/>
              <a:ea typeface="宋体" pitchFamily="2" charset="-122"/>
            </a:endParaRPr>
          </a:p>
        </p:txBody>
      </p:sp>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752912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9810782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181718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7407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8272183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pic>
        <p:nvPicPr>
          <p:cNvPr id="2"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04800"/>
            <a:ext cx="9144000" cy="20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6657975"/>
            <a:ext cx="91440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21"/>
          <p:cNvSpPr txBox="1">
            <a:spLocks noChangeArrowheads="1"/>
          </p:cNvSpPr>
          <p:nvPr userDrawn="1"/>
        </p:nvSpPr>
        <p:spPr bwMode="auto">
          <a:xfrm>
            <a:off x="8305800" y="6591300"/>
            <a:ext cx="838200" cy="304800"/>
          </a:xfrm>
          <a:prstGeom prst="rect">
            <a:avLst/>
          </a:prstGeom>
          <a:noFill/>
          <a:ln w="9525">
            <a:noFill/>
            <a:miter lim="800000"/>
            <a:headEnd/>
            <a:tailEnd/>
          </a:ln>
          <a:effec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defRPr/>
            </a:pPr>
            <a:r>
              <a:rPr lang="en-US" sz="1400" smtClean="0">
                <a:solidFill>
                  <a:schemeClr val="bg1"/>
                </a:solidFill>
                <a:latin typeface="Times New Roman" pitchFamily="18" charset="0"/>
                <a:ea typeface="宋体" pitchFamily="2" charset="-122"/>
              </a:rPr>
              <a:t>8-</a:t>
            </a:r>
            <a:fld id="{C5F098B8-1DF5-4049-A8E5-9B64D950130B}" type="slidenum">
              <a:rPr lang="en-US" sz="1400" smtClean="0">
                <a:solidFill>
                  <a:schemeClr val="bg1"/>
                </a:solidFill>
                <a:latin typeface="Times New Roman" pitchFamily="18" charset="0"/>
                <a:ea typeface="宋体" pitchFamily="2" charset="-122"/>
              </a:rPr>
              <a:pPr eaLnBrk="1" hangingPunct="1">
                <a:spcBef>
                  <a:spcPct val="50000"/>
                </a:spcBef>
                <a:defRPr/>
              </a:pPr>
              <a:t>‹#›</a:t>
            </a:fld>
            <a:endParaRPr lang="en-US" sz="1400" smtClean="0">
              <a:solidFill>
                <a:schemeClr val="bg1"/>
              </a:solidFill>
              <a:latin typeface="Times New Roman" pitchFamily="18" charset="0"/>
              <a:ea typeface="宋体" pitchFamily="2" charset="-122"/>
            </a:endParaRPr>
          </a:p>
        </p:txBody>
      </p:sp>
    </p:spTree>
    <p:extLst>
      <p:ext uri="{BB962C8B-B14F-4D97-AF65-F5344CB8AC3E}">
        <p14:creationId xmlns:p14="http://schemas.microsoft.com/office/powerpoint/2010/main" val="3658601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724903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pic>
        <p:nvPicPr>
          <p:cNvPr id="5"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04800"/>
            <a:ext cx="9144000" cy="20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6657975"/>
            <a:ext cx="91440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796004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pic>
        <p:nvPicPr>
          <p:cNvPr id="4"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04800"/>
            <a:ext cx="9144000" cy="20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6657975"/>
            <a:ext cx="91440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2316627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8673412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AndObj">
  <p:cSld name="Title, Text, and Content">
    <p:spTree>
      <p:nvGrpSpPr>
        <p:cNvPr id="1" name=""/>
        <p:cNvGrpSpPr/>
        <p:nvPr/>
      </p:nvGrpSpPr>
      <p:grpSpPr>
        <a:xfrm>
          <a:off x="0" y="0"/>
          <a:ext cx="0" cy="0"/>
          <a:chOff x="0" y="0"/>
          <a:chExt cx="0" cy="0"/>
        </a:xfrm>
      </p:grpSpPr>
      <p:pic>
        <p:nvPicPr>
          <p:cNvPr id="5"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04800"/>
            <a:ext cx="9144000" cy="20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6657975"/>
            <a:ext cx="91440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Box 21"/>
          <p:cNvSpPr txBox="1">
            <a:spLocks noChangeArrowheads="1"/>
          </p:cNvSpPr>
          <p:nvPr userDrawn="1"/>
        </p:nvSpPr>
        <p:spPr bwMode="auto">
          <a:xfrm>
            <a:off x="8305800" y="6591300"/>
            <a:ext cx="838200" cy="304800"/>
          </a:xfrm>
          <a:prstGeom prst="rect">
            <a:avLst/>
          </a:prstGeom>
          <a:noFill/>
          <a:ln w="9525">
            <a:noFill/>
            <a:miter lim="800000"/>
            <a:headEnd/>
            <a:tailEnd/>
          </a:ln>
          <a:effec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defRPr/>
            </a:pPr>
            <a:r>
              <a:rPr lang="en-US" sz="1400" smtClean="0">
                <a:solidFill>
                  <a:schemeClr val="bg1"/>
                </a:solidFill>
                <a:latin typeface="Times New Roman" pitchFamily="18" charset="0"/>
                <a:ea typeface="宋体" pitchFamily="2" charset="-122"/>
              </a:rPr>
              <a:t>8-</a:t>
            </a:r>
            <a:fld id="{C6FE770B-4F71-4705-95C3-D76D1FDE840E}" type="slidenum">
              <a:rPr lang="en-US" sz="1400" smtClean="0">
                <a:solidFill>
                  <a:schemeClr val="bg1"/>
                </a:solidFill>
                <a:latin typeface="Times New Roman" pitchFamily="18" charset="0"/>
                <a:ea typeface="宋体" pitchFamily="2" charset="-122"/>
              </a:rPr>
              <a:pPr eaLnBrk="1" hangingPunct="1">
                <a:spcBef>
                  <a:spcPct val="50000"/>
                </a:spcBef>
                <a:defRPr/>
              </a:pPr>
              <a:t>‹#›</a:t>
            </a:fld>
            <a:endParaRPr lang="en-US" sz="1400" smtClean="0">
              <a:solidFill>
                <a:schemeClr val="bg1"/>
              </a:solidFill>
              <a:latin typeface="Times New Roman" pitchFamily="18" charset="0"/>
              <a:ea typeface="宋体" pitchFamily="2" charset="-122"/>
            </a:endParaRPr>
          </a:p>
        </p:txBody>
      </p:sp>
      <p:sp>
        <p:nvSpPr>
          <p:cNvPr id="2" name="Title 1"/>
          <p:cNvSpPr>
            <a:spLocks noGrp="1"/>
          </p:cNvSpPr>
          <p:nvPr>
            <p:ph type="title"/>
          </p:nvPr>
        </p:nvSpPr>
        <p:spPr>
          <a:xfrm>
            <a:off x="456848" y="122727"/>
            <a:ext cx="8230306" cy="1295033"/>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6848" y="1719996"/>
            <a:ext cx="4030486" cy="44108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56666" y="1719996"/>
            <a:ext cx="4030487" cy="44108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Rectangle 5"/>
          <p:cNvSpPr>
            <a:spLocks noGrp="1" noChangeArrowheads="1"/>
          </p:cNvSpPr>
          <p:nvPr>
            <p:ph type="dt" sz="half" idx="10"/>
          </p:nvPr>
        </p:nvSpPr>
        <p:spPr>
          <a:xfrm>
            <a:off x="66675" y="6248400"/>
            <a:ext cx="2135188" cy="457200"/>
          </a:xfrm>
          <a:prstGeom prst="rect">
            <a:avLst/>
          </a:prstGeom>
        </p:spPr>
        <p:txBody>
          <a:bodyPr lIns="103236" tIns="51618" rIns="103236" bIns="51618"/>
          <a:lstStyle>
            <a:lvl1pPr>
              <a:defRPr>
                <a:latin typeface="Arial" charset="0"/>
              </a:defRPr>
            </a:lvl1pPr>
          </a:lstStyle>
          <a:p>
            <a:pPr>
              <a:defRPr/>
            </a:pPr>
            <a:endParaRPr lang="en-US" altLang="en-US"/>
          </a:p>
        </p:txBody>
      </p:sp>
    </p:spTree>
    <p:extLst>
      <p:ext uri="{BB962C8B-B14F-4D97-AF65-F5344CB8AC3E}">
        <p14:creationId xmlns:p14="http://schemas.microsoft.com/office/powerpoint/2010/main" val="12050375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1447800" y="5791200"/>
            <a:ext cx="6400800" cy="876300"/>
          </a:xfrm>
          <a:prstGeom prst="rect">
            <a:avLst/>
          </a:prstGeom>
        </p:spPr>
        <p:txBody>
          <a:bodyPr/>
          <a:lstStyle>
            <a:lvl1pPr marL="0" indent="0" algn="ctr">
              <a:buNone/>
              <a:defRPr sz="4000">
                <a:solidFill>
                  <a:schemeClr val="tx1"/>
                </a:solidFill>
                <a:latin typeface="Arial Narrow" panose="020B060602020203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Chapter #</a:t>
            </a:r>
            <a:endParaRPr lang="en-US" dirty="0"/>
          </a:p>
        </p:txBody>
      </p:sp>
      <p:sp>
        <p:nvSpPr>
          <p:cNvPr id="5" name="Footer Placeholder 4"/>
          <p:cNvSpPr>
            <a:spLocks noGrp="1"/>
          </p:cNvSpPr>
          <p:nvPr>
            <p:ph type="ftr" sz="quarter" idx="11"/>
          </p:nvPr>
        </p:nvSpPr>
        <p:spPr>
          <a:xfrm>
            <a:off x="5867400" y="6477000"/>
            <a:ext cx="2895600" cy="514794"/>
          </a:xfrm>
        </p:spPr>
        <p:txBody>
          <a:bodyPr/>
          <a:lstStyle/>
          <a:p>
            <a:r>
              <a:rPr lang="en-US" dirty="0" smtClean="0"/>
              <a:t>Copyright © 2018 by the McGraw-Hill Companies, Inc. All rights reserved.</a:t>
            </a:r>
          </a:p>
          <a:p>
            <a:endParaRPr lang="en-US" dirty="0"/>
          </a:p>
        </p:txBody>
      </p:sp>
      <p:sp>
        <p:nvSpPr>
          <p:cNvPr id="6" name="Slide Number Placeholder 5"/>
          <p:cNvSpPr>
            <a:spLocks noGrp="1"/>
          </p:cNvSpPr>
          <p:nvPr>
            <p:ph type="sldNum" sz="quarter" idx="12"/>
          </p:nvPr>
        </p:nvSpPr>
        <p:spPr/>
        <p:txBody>
          <a:bodyPr/>
          <a:lstStyle/>
          <a:p>
            <a:fld id="{998838B0-B1EB-4CFB-B949-0A81B5280E76}" type="slidenum">
              <a:rPr lang="en-US" smtClean="0"/>
              <a:t>‹#›</a:t>
            </a:fld>
            <a:endParaRPr lang="en-US" dirty="0"/>
          </a:p>
        </p:txBody>
      </p:sp>
      <p:sp>
        <p:nvSpPr>
          <p:cNvPr id="7" name="Title Placeholder 1"/>
          <p:cNvSpPr>
            <a:spLocks noGrp="1"/>
          </p:cNvSpPr>
          <p:nvPr>
            <p:ph type="title"/>
          </p:nvPr>
        </p:nvSpPr>
        <p:spPr>
          <a:xfrm>
            <a:off x="457200" y="5029200"/>
            <a:ext cx="8229600" cy="990600"/>
          </a:xfrm>
          <a:prstGeom prst="rect">
            <a:avLst/>
          </a:prstGeom>
        </p:spPr>
        <p:txBody>
          <a:bodyPr vert="horz" lIns="91440" tIns="45720" rIns="91440" bIns="45720" rtlCol="0" anchor="t">
            <a:noAutofit/>
          </a:bodyPr>
          <a:lstStyle>
            <a:lvl1pPr>
              <a:defRPr sz="5400" b="1">
                <a:solidFill>
                  <a:srgbClr val="C00000"/>
                </a:solidFill>
                <a:latin typeface="Arial Narrow" panose="020B0606020202030204" pitchFamily="34" charset="0"/>
              </a:defRPr>
            </a:lvl1pPr>
          </a:lstStyle>
          <a:p>
            <a:r>
              <a:rPr lang="en-US" smtClean="0"/>
              <a:t>Click to edit Master title style</a:t>
            </a:r>
            <a:endParaRPr lang="en-US" dirty="0"/>
          </a:p>
        </p:txBody>
      </p:sp>
      <p:sp>
        <p:nvSpPr>
          <p:cNvPr id="8" name="Rectangle 7"/>
          <p:cNvSpPr/>
          <p:nvPr userDrawn="1"/>
        </p:nvSpPr>
        <p:spPr>
          <a:xfrm>
            <a:off x="0" y="0"/>
            <a:ext cx="9144000" cy="38100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p:spPr>
        <p:style>
          <a:lnRef idx="2">
            <a:schemeClr val="accent6"/>
          </a:lnRef>
          <a:fillRef idx="1">
            <a:schemeClr val="lt1"/>
          </a:fillRef>
          <a:effectRef idx="0">
            <a:schemeClr val="accent6"/>
          </a:effectRef>
          <a:fontRef idx="minor">
            <a:schemeClr val="dk1"/>
          </a:fontRef>
        </p:style>
        <p:txBody>
          <a:bodyPr anchor="ctr"/>
          <a:lstStyle/>
          <a:p>
            <a:pPr algn="ctr">
              <a:defRPr/>
            </a:pPr>
            <a:endParaRPr lang="en-US"/>
          </a:p>
        </p:txBody>
      </p:sp>
      <p:pic>
        <p:nvPicPr>
          <p:cNvPr id="10" name="Picture 9"/>
          <p:cNvPicPr>
            <a:picLocks noChangeAspect="1"/>
          </p:cNvPicPr>
          <p:nvPr userDrawn="1"/>
        </p:nvPicPr>
        <p:blipFill rotWithShape="1">
          <a:blip r:embed="rId2"/>
          <a:srcRect l="34978" t="26029" r="35061" b="24074"/>
          <a:stretch/>
        </p:blipFill>
        <p:spPr>
          <a:xfrm>
            <a:off x="2213810" y="497940"/>
            <a:ext cx="4716379" cy="4418330"/>
          </a:xfrm>
          <a:prstGeom prst="rect">
            <a:avLst/>
          </a:prstGeom>
        </p:spPr>
      </p:pic>
    </p:spTree>
    <p:extLst>
      <p:ext uri="{BB962C8B-B14F-4D97-AF65-F5344CB8AC3E}">
        <p14:creationId xmlns:p14="http://schemas.microsoft.com/office/powerpoint/2010/main" val="1988578397"/>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914400"/>
            <a:ext cx="8229600" cy="990600"/>
          </a:xfrm>
        </p:spPr>
        <p:txBody>
          <a:bodyPr>
            <a:normAutofit/>
          </a:bodyPr>
          <a:lstStyle>
            <a:lvl1pPr>
              <a:defRPr sz="4800">
                <a:solidFill>
                  <a:srgbClr val="C00000"/>
                </a:solidFill>
              </a:defRPr>
            </a:lvl1pPr>
          </a:lstStyle>
          <a:p>
            <a:r>
              <a:rPr lang="en-US" dirty="0" smtClean="0"/>
              <a:t>Title of slide</a:t>
            </a:r>
            <a:endParaRPr lang="en-US" dirty="0"/>
          </a:p>
        </p:txBody>
      </p:sp>
      <p:sp>
        <p:nvSpPr>
          <p:cNvPr id="3" name="Content Placeholder 2"/>
          <p:cNvSpPr>
            <a:spLocks noGrp="1"/>
          </p:cNvSpPr>
          <p:nvPr>
            <p:ph idx="1"/>
          </p:nvPr>
        </p:nvSpPr>
        <p:spPr>
          <a:xfrm>
            <a:off x="457200" y="1905000"/>
            <a:ext cx="8229600" cy="4525963"/>
          </a:xfrm>
          <a:prstGeom prst="rect">
            <a:avLst/>
          </a:prstGeom>
        </p:spPr>
        <p:txBody>
          <a:bodyPr/>
          <a:lstStyle>
            <a:lvl1pPr>
              <a:defRPr>
                <a:latin typeface="Arial Unicode MS" panose="020B0604020202020204" pitchFamily="34" charset="-128"/>
                <a:ea typeface="Arial Unicode MS" panose="020B0604020202020204" pitchFamily="34" charset="-128"/>
                <a:cs typeface="Arial Unicode MS" panose="020B0604020202020204" pitchFamily="34" charset="-128"/>
              </a:defRPr>
            </a:lvl1pPr>
            <a:lvl2pPr>
              <a:defRPr>
                <a:latin typeface="Arial Unicode MS" panose="020B0604020202020204" pitchFamily="34" charset="-128"/>
                <a:ea typeface="Arial Unicode MS" panose="020B0604020202020204" pitchFamily="34" charset="-128"/>
                <a:cs typeface="Arial Unicode MS" panose="020B0604020202020204" pitchFamily="34" charset="-128"/>
              </a:defRPr>
            </a:lvl2pPr>
            <a:lvl3pPr>
              <a:defRPr>
                <a:latin typeface="Arial Unicode MS" panose="020B0604020202020204" pitchFamily="34" charset="-128"/>
                <a:ea typeface="Arial Unicode MS" panose="020B0604020202020204" pitchFamily="34" charset="-128"/>
                <a:cs typeface="Arial Unicode MS" panose="020B0604020202020204" pitchFamily="34" charset="-128"/>
              </a:defRPr>
            </a:lvl3pPr>
            <a:lvl4pPr>
              <a:defRPr>
                <a:latin typeface="Arial Unicode MS" panose="020B0604020202020204" pitchFamily="34" charset="-128"/>
                <a:ea typeface="Arial Unicode MS" panose="020B0604020202020204" pitchFamily="34" charset="-128"/>
                <a:cs typeface="Arial Unicode MS" panose="020B0604020202020204" pitchFamily="34" charset="-128"/>
              </a:defRPr>
            </a:lvl4pPr>
            <a:lvl5pPr>
              <a:defRPr>
                <a:latin typeface="Arial Unicode MS" panose="020B0604020202020204" pitchFamily="34" charset="-128"/>
                <a:ea typeface="Arial Unicode MS" panose="020B0604020202020204" pitchFamily="34" charset="-128"/>
                <a:cs typeface="Arial Unicode MS" panose="020B0604020202020204" pitchFamily="34" charset="-128"/>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7" name="TextBox 16"/>
          <p:cNvSpPr txBox="1"/>
          <p:nvPr/>
        </p:nvSpPr>
        <p:spPr>
          <a:xfrm>
            <a:off x="0" y="6781800"/>
            <a:ext cx="9144000" cy="91440"/>
          </a:xfrm>
          <a:prstGeom prst="rect">
            <a:avLst/>
          </a:prstGeom>
          <a:solidFill>
            <a:schemeClr val="tx2">
              <a:lumMod val="50000"/>
            </a:schemeClr>
          </a:solidFill>
        </p:spPr>
        <p:txBody>
          <a:bodyPr wrap="square" rtlCol="0">
            <a:spAutoFit/>
          </a:bodyPr>
          <a:lstStyle/>
          <a:p>
            <a:endParaRPr lang="en-US" dirty="0"/>
          </a:p>
        </p:txBody>
      </p:sp>
      <p:pic>
        <p:nvPicPr>
          <p:cNvPr id="6" name="Picture 5"/>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32656"/>
            <a:ext cx="9144000" cy="7798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93460074"/>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8838B0-B1EB-4CFB-B949-0A81B5280E76}" type="slidenum">
              <a:rPr lang="en-US" smtClean="0"/>
              <a:t>‹#›</a:t>
            </a:fld>
            <a:endParaRPr lang="en-US"/>
          </a:p>
        </p:txBody>
      </p:sp>
    </p:spTree>
    <p:extLst>
      <p:ext uri="{BB962C8B-B14F-4D97-AF65-F5344CB8AC3E}">
        <p14:creationId xmlns:p14="http://schemas.microsoft.com/office/powerpoint/2010/main" val="3781447211"/>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8838B0-B1EB-4CFB-B949-0A81B5280E76}" type="slidenum">
              <a:rPr lang="en-US" smtClean="0"/>
              <a:t>‹#›</a:t>
            </a:fld>
            <a:endParaRPr lang="en-US"/>
          </a:p>
        </p:txBody>
      </p:sp>
    </p:spTree>
    <p:extLst>
      <p:ext uri="{BB962C8B-B14F-4D97-AF65-F5344CB8AC3E}">
        <p14:creationId xmlns:p14="http://schemas.microsoft.com/office/powerpoint/2010/main" val="12057462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98838B0-B1EB-4CFB-B949-0A81B5280E76}" type="slidenum">
              <a:rPr lang="en-US" smtClean="0"/>
              <a:t>‹#›</a:t>
            </a:fld>
            <a:endParaRPr lang="en-US"/>
          </a:p>
        </p:txBody>
      </p:sp>
    </p:spTree>
    <p:extLst>
      <p:ext uri="{BB962C8B-B14F-4D97-AF65-F5344CB8AC3E}">
        <p14:creationId xmlns:p14="http://schemas.microsoft.com/office/powerpoint/2010/main" val="10317515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98838B0-B1EB-4CFB-B949-0A81B5280E76}" type="slidenum">
              <a:rPr lang="en-US" smtClean="0"/>
              <a:t>‹#›</a:t>
            </a:fld>
            <a:endParaRPr lang="en-US"/>
          </a:p>
        </p:txBody>
      </p:sp>
    </p:spTree>
    <p:extLst>
      <p:ext uri="{BB962C8B-B14F-4D97-AF65-F5344CB8AC3E}">
        <p14:creationId xmlns:p14="http://schemas.microsoft.com/office/powerpoint/2010/main" val="128301721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98838B0-B1EB-4CFB-B949-0A81B5280E76}" type="slidenum">
              <a:rPr lang="en-US" smtClean="0"/>
              <a:t>‹#›</a:t>
            </a:fld>
            <a:endParaRPr lang="en-US"/>
          </a:p>
        </p:txBody>
      </p:sp>
      <p:sp>
        <p:nvSpPr>
          <p:cNvPr id="5" name="Text Box 21"/>
          <p:cNvSpPr txBox="1">
            <a:spLocks noChangeArrowheads="1"/>
          </p:cNvSpPr>
          <p:nvPr userDrawn="1"/>
        </p:nvSpPr>
        <p:spPr bwMode="auto">
          <a:xfrm>
            <a:off x="8305800" y="6591300"/>
            <a:ext cx="838200" cy="304800"/>
          </a:xfrm>
          <a:prstGeom prst="rect">
            <a:avLst/>
          </a:prstGeom>
          <a:noFill/>
          <a:ln w="9525">
            <a:noFill/>
            <a:miter lim="800000"/>
            <a:headEnd/>
            <a:tailEnd/>
          </a:ln>
          <a:effec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defRPr/>
            </a:pPr>
            <a:r>
              <a:rPr lang="en-US" sz="1400" smtClean="0">
                <a:solidFill>
                  <a:schemeClr val="bg1"/>
                </a:solidFill>
                <a:latin typeface="Times New Roman" pitchFamily="18" charset="0"/>
                <a:ea typeface="宋体" pitchFamily="2" charset="-122"/>
              </a:rPr>
              <a:t>8-</a:t>
            </a:r>
            <a:fld id="{C5F098B8-1DF5-4049-A8E5-9B64D950130B}" type="slidenum">
              <a:rPr lang="en-US" sz="1400" smtClean="0">
                <a:solidFill>
                  <a:schemeClr val="bg1"/>
                </a:solidFill>
                <a:latin typeface="Times New Roman" pitchFamily="18" charset="0"/>
                <a:ea typeface="宋体" pitchFamily="2" charset="-122"/>
              </a:rPr>
              <a:pPr eaLnBrk="1" hangingPunct="1">
                <a:spcBef>
                  <a:spcPct val="50000"/>
                </a:spcBef>
                <a:defRPr/>
              </a:pPr>
              <a:t>‹#›</a:t>
            </a:fld>
            <a:endParaRPr lang="en-US" sz="1400" smtClean="0">
              <a:solidFill>
                <a:schemeClr val="bg1"/>
              </a:solidFill>
              <a:latin typeface="Times New Roman" pitchFamily="18" charset="0"/>
              <a:ea typeface="宋体" pitchFamily="2" charset="-122"/>
            </a:endParaRPr>
          </a:p>
        </p:txBody>
      </p:sp>
    </p:spTree>
    <p:extLst>
      <p:ext uri="{BB962C8B-B14F-4D97-AF65-F5344CB8AC3E}">
        <p14:creationId xmlns:p14="http://schemas.microsoft.com/office/powerpoint/2010/main" val="17251015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8838B0-B1EB-4CFB-B949-0A81B5280E76}" type="slidenum">
              <a:rPr lang="en-US" smtClean="0"/>
              <a:t>‹#›</a:t>
            </a:fld>
            <a:endParaRPr lang="en-US"/>
          </a:p>
        </p:txBody>
      </p:sp>
    </p:spTree>
    <p:extLst>
      <p:ext uri="{BB962C8B-B14F-4D97-AF65-F5344CB8AC3E}">
        <p14:creationId xmlns:p14="http://schemas.microsoft.com/office/powerpoint/2010/main" val="13031199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8838B0-B1EB-4CFB-B949-0A81B5280E76}" type="slidenum">
              <a:rPr lang="en-US" smtClean="0"/>
              <a:t>‹#›</a:t>
            </a:fld>
            <a:endParaRPr lang="en-US"/>
          </a:p>
        </p:txBody>
      </p:sp>
    </p:spTree>
    <p:extLst>
      <p:ext uri="{BB962C8B-B14F-4D97-AF65-F5344CB8AC3E}">
        <p14:creationId xmlns:p14="http://schemas.microsoft.com/office/powerpoint/2010/main" val="9866850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066800" y="838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8838B0-B1EB-4CFB-B949-0A81B5280E76}" type="slidenum">
              <a:rPr lang="en-US" smtClean="0"/>
              <a:t>‹#›</a:t>
            </a:fld>
            <a:endParaRPr lang="en-US"/>
          </a:p>
        </p:txBody>
      </p:sp>
    </p:spTree>
    <p:extLst>
      <p:ext uri="{BB962C8B-B14F-4D97-AF65-F5344CB8AC3E}">
        <p14:creationId xmlns:p14="http://schemas.microsoft.com/office/powerpoint/2010/main" val="76198514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8838B0-B1EB-4CFB-B949-0A81B5280E76}" type="slidenum">
              <a:rPr lang="en-US" smtClean="0"/>
              <a:t>‹#›</a:t>
            </a:fld>
            <a:endParaRPr lang="en-US"/>
          </a:p>
        </p:txBody>
      </p:sp>
    </p:spTree>
    <p:extLst>
      <p:ext uri="{BB962C8B-B14F-4D97-AF65-F5344CB8AC3E}">
        <p14:creationId xmlns:p14="http://schemas.microsoft.com/office/powerpoint/2010/main" val="82745775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xAndObj">
  <p:cSld name="Title, Text, and Content">
    <p:spTree>
      <p:nvGrpSpPr>
        <p:cNvPr id="1" name=""/>
        <p:cNvGrpSpPr/>
        <p:nvPr/>
      </p:nvGrpSpPr>
      <p:grpSpPr>
        <a:xfrm>
          <a:off x="0" y="0"/>
          <a:ext cx="0" cy="0"/>
          <a:chOff x="0" y="0"/>
          <a:chExt cx="0" cy="0"/>
        </a:xfrm>
      </p:grpSpPr>
      <p:sp>
        <p:nvSpPr>
          <p:cNvPr id="8" name="Text Box 21"/>
          <p:cNvSpPr txBox="1">
            <a:spLocks noChangeArrowheads="1"/>
          </p:cNvSpPr>
          <p:nvPr userDrawn="1"/>
        </p:nvSpPr>
        <p:spPr bwMode="auto">
          <a:xfrm>
            <a:off x="8305800" y="6591300"/>
            <a:ext cx="838200" cy="304800"/>
          </a:xfrm>
          <a:prstGeom prst="rect">
            <a:avLst/>
          </a:prstGeom>
          <a:noFill/>
          <a:ln w="9525">
            <a:noFill/>
            <a:miter lim="800000"/>
            <a:headEnd/>
            <a:tailEnd/>
          </a:ln>
          <a:effec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defRPr/>
            </a:pPr>
            <a:r>
              <a:rPr lang="en-US" sz="1400" smtClean="0">
                <a:solidFill>
                  <a:schemeClr val="bg1"/>
                </a:solidFill>
                <a:latin typeface="Times New Roman" pitchFamily="18" charset="0"/>
                <a:ea typeface="宋体" pitchFamily="2" charset="-122"/>
              </a:rPr>
              <a:t>8-</a:t>
            </a:r>
            <a:fld id="{C6FE770B-4F71-4705-95C3-D76D1FDE840E}" type="slidenum">
              <a:rPr lang="en-US" sz="1400" smtClean="0">
                <a:solidFill>
                  <a:schemeClr val="bg1"/>
                </a:solidFill>
                <a:latin typeface="Times New Roman" pitchFamily="18" charset="0"/>
                <a:ea typeface="宋体" pitchFamily="2" charset="-122"/>
              </a:rPr>
              <a:pPr eaLnBrk="1" hangingPunct="1">
                <a:spcBef>
                  <a:spcPct val="50000"/>
                </a:spcBef>
                <a:defRPr/>
              </a:pPr>
              <a:t>‹#›</a:t>
            </a:fld>
            <a:endParaRPr lang="en-US" sz="1400" smtClean="0">
              <a:solidFill>
                <a:schemeClr val="bg1"/>
              </a:solidFill>
              <a:latin typeface="Times New Roman" pitchFamily="18" charset="0"/>
              <a:ea typeface="宋体" pitchFamily="2" charset="-122"/>
            </a:endParaRPr>
          </a:p>
        </p:txBody>
      </p:sp>
      <p:sp>
        <p:nvSpPr>
          <p:cNvPr id="2" name="Title 1"/>
          <p:cNvSpPr>
            <a:spLocks noGrp="1"/>
          </p:cNvSpPr>
          <p:nvPr>
            <p:ph type="title"/>
          </p:nvPr>
        </p:nvSpPr>
        <p:spPr>
          <a:xfrm>
            <a:off x="456848" y="122727"/>
            <a:ext cx="8230306" cy="1295033"/>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6848" y="1719996"/>
            <a:ext cx="4030486" cy="441080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56666" y="1719996"/>
            <a:ext cx="4030487" cy="441080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Rectangle 5"/>
          <p:cNvSpPr>
            <a:spLocks noGrp="1" noChangeArrowheads="1"/>
          </p:cNvSpPr>
          <p:nvPr>
            <p:ph type="dt" sz="half" idx="10"/>
          </p:nvPr>
        </p:nvSpPr>
        <p:spPr>
          <a:xfrm>
            <a:off x="66675" y="6248400"/>
            <a:ext cx="2135188" cy="457200"/>
          </a:xfrm>
          <a:prstGeom prst="rect">
            <a:avLst/>
          </a:prstGeom>
        </p:spPr>
        <p:txBody>
          <a:bodyPr lIns="103236" tIns="51618" rIns="103236" bIns="51618"/>
          <a:lstStyle>
            <a:lvl1pPr>
              <a:defRPr>
                <a:latin typeface="Arial" charset="0"/>
              </a:defRPr>
            </a:lvl1pPr>
          </a:lstStyle>
          <a:p>
            <a:pPr>
              <a:defRPr/>
            </a:pPr>
            <a:endParaRPr lang="en-US" altLang="en-US"/>
          </a:p>
        </p:txBody>
      </p:sp>
    </p:spTree>
    <p:extLst>
      <p:ext uri="{BB962C8B-B14F-4D97-AF65-F5344CB8AC3E}">
        <p14:creationId xmlns:p14="http://schemas.microsoft.com/office/powerpoint/2010/main" val="12050375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9"/>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0"/>
            <a:ext cx="9144000"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8"/>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0" y="304800"/>
            <a:ext cx="9144000" cy="20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10"/>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0" y="6657975"/>
            <a:ext cx="91440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9" name="Rectangle 2"/>
          <p:cNvSpPr>
            <a:spLocks noGrp="1" noChangeArrowheads="1"/>
          </p:cNvSpPr>
          <p:nvPr>
            <p:ph type="title"/>
          </p:nvPr>
        </p:nvSpPr>
        <p:spPr bwMode="auto">
          <a:xfrm>
            <a:off x="457200" y="4572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30"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90485" name="Text Box 21"/>
          <p:cNvSpPr txBox="1">
            <a:spLocks noChangeArrowheads="1"/>
          </p:cNvSpPr>
          <p:nvPr userDrawn="1"/>
        </p:nvSpPr>
        <p:spPr bwMode="auto">
          <a:xfrm>
            <a:off x="8305800" y="6591300"/>
            <a:ext cx="838200" cy="304800"/>
          </a:xfrm>
          <a:prstGeom prst="rect">
            <a:avLst/>
          </a:prstGeom>
          <a:noFill/>
          <a:ln w="9525">
            <a:noFill/>
            <a:miter lim="800000"/>
            <a:headEnd/>
            <a:tailEnd/>
          </a:ln>
          <a:effec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defRPr/>
            </a:pPr>
            <a:r>
              <a:rPr lang="en-US" sz="1400" smtClean="0">
                <a:solidFill>
                  <a:schemeClr val="bg1"/>
                </a:solidFill>
                <a:latin typeface="Times New Roman" pitchFamily="18" charset="0"/>
                <a:ea typeface="宋体" pitchFamily="2" charset="-122"/>
              </a:rPr>
              <a:t>8-</a:t>
            </a:r>
            <a:fld id="{DC5AA39E-878C-4CA7-8B0D-FD2C62072979}" type="slidenum">
              <a:rPr lang="en-US" sz="1400" smtClean="0">
                <a:solidFill>
                  <a:schemeClr val="bg1"/>
                </a:solidFill>
                <a:latin typeface="Times New Roman" pitchFamily="18" charset="0"/>
                <a:ea typeface="宋体" pitchFamily="2" charset="-122"/>
              </a:rPr>
              <a:pPr eaLnBrk="1" hangingPunct="1">
                <a:spcBef>
                  <a:spcPct val="50000"/>
                </a:spcBef>
                <a:defRPr/>
              </a:pPr>
              <a:t>‹#›</a:t>
            </a:fld>
            <a:endParaRPr lang="en-US" sz="1400" smtClean="0">
              <a:solidFill>
                <a:schemeClr val="bg1"/>
              </a:solidFill>
              <a:latin typeface="Times New Roman" pitchFamily="18" charset="0"/>
              <a:ea typeface="宋体" pitchFamily="2" charset="-122"/>
            </a:endParaRPr>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39" r:id="rId3"/>
    <p:sldLayoutId id="2147483740" r:id="rId4"/>
    <p:sldLayoutId id="2147483741" r:id="rId5"/>
    <p:sldLayoutId id="2147483742" r:id="rId6"/>
    <p:sldLayoutId id="2147483747" r:id="rId7"/>
    <p:sldLayoutId id="2147483743" r:id="rId8"/>
    <p:sldLayoutId id="2147483748" r:id="rId9"/>
    <p:sldLayoutId id="2147483749" r:id="rId10"/>
    <p:sldLayoutId id="2147483744" r:id="rId11"/>
    <p:sldLayoutId id="2147483750" r:id="rId12"/>
  </p:sldLayoutIdLst>
  <p:timing>
    <p:tnLst>
      <p:par>
        <p:cTn id="1" dur="indefinite" restart="never" nodeType="tmRoot"/>
      </p:par>
    </p:tnLst>
  </p:timing>
  <p:txStyles>
    <p:titleStyle>
      <a:lvl1pPr algn="ctr" rtl="0" eaLnBrk="0" fontAlgn="base" hangingPunct="0">
        <a:spcBef>
          <a:spcPct val="0"/>
        </a:spcBef>
        <a:spcAft>
          <a:spcPct val="0"/>
        </a:spcAft>
        <a:defRPr sz="4000">
          <a:solidFill>
            <a:schemeClr val="tx2"/>
          </a:solidFill>
          <a:latin typeface="+mj-lt"/>
          <a:ea typeface="+mj-ea"/>
          <a:cs typeface="+mj-cs"/>
        </a:defRPr>
      </a:lvl1pPr>
      <a:lvl2pPr algn="ctr" rtl="0" eaLnBrk="0" fontAlgn="base" hangingPunct="0">
        <a:spcBef>
          <a:spcPct val="0"/>
        </a:spcBef>
        <a:spcAft>
          <a:spcPct val="0"/>
        </a:spcAft>
        <a:defRPr sz="4000">
          <a:solidFill>
            <a:schemeClr val="tx2"/>
          </a:solidFill>
          <a:latin typeface="Palatino Linotype" pitchFamily="18" charset="0"/>
        </a:defRPr>
      </a:lvl2pPr>
      <a:lvl3pPr algn="ctr" rtl="0" eaLnBrk="0" fontAlgn="base" hangingPunct="0">
        <a:spcBef>
          <a:spcPct val="0"/>
        </a:spcBef>
        <a:spcAft>
          <a:spcPct val="0"/>
        </a:spcAft>
        <a:defRPr sz="4000">
          <a:solidFill>
            <a:schemeClr val="tx2"/>
          </a:solidFill>
          <a:latin typeface="Palatino Linotype" pitchFamily="18" charset="0"/>
        </a:defRPr>
      </a:lvl3pPr>
      <a:lvl4pPr algn="ctr" rtl="0" eaLnBrk="0" fontAlgn="base" hangingPunct="0">
        <a:spcBef>
          <a:spcPct val="0"/>
        </a:spcBef>
        <a:spcAft>
          <a:spcPct val="0"/>
        </a:spcAft>
        <a:defRPr sz="4000">
          <a:solidFill>
            <a:schemeClr val="tx2"/>
          </a:solidFill>
          <a:latin typeface="Palatino Linotype" pitchFamily="18" charset="0"/>
        </a:defRPr>
      </a:lvl4pPr>
      <a:lvl5pPr algn="ctr" rtl="0" eaLnBrk="0" fontAlgn="base" hangingPunct="0">
        <a:spcBef>
          <a:spcPct val="0"/>
        </a:spcBef>
        <a:spcAft>
          <a:spcPct val="0"/>
        </a:spcAft>
        <a:defRPr sz="4000">
          <a:solidFill>
            <a:schemeClr val="tx2"/>
          </a:solidFill>
          <a:latin typeface="Palatino Linotype" pitchFamily="18" charset="0"/>
        </a:defRPr>
      </a:lvl5pPr>
      <a:lvl6pPr marL="457200" algn="ctr" rtl="0" eaLnBrk="1" fontAlgn="base" hangingPunct="1">
        <a:spcBef>
          <a:spcPct val="0"/>
        </a:spcBef>
        <a:spcAft>
          <a:spcPct val="0"/>
        </a:spcAft>
        <a:defRPr sz="4400">
          <a:solidFill>
            <a:schemeClr val="tx2"/>
          </a:solidFill>
          <a:latin typeface="Palatino Linotype" pitchFamily="18" charset="0"/>
        </a:defRPr>
      </a:lvl6pPr>
      <a:lvl7pPr marL="914400" algn="ctr" rtl="0" eaLnBrk="1" fontAlgn="base" hangingPunct="1">
        <a:spcBef>
          <a:spcPct val="0"/>
        </a:spcBef>
        <a:spcAft>
          <a:spcPct val="0"/>
        </a:spcAft>
        <a:defRPr sz="4400">
          <a:solidFill>
            <a:schemeClr val="tx2"/>
          </a:solidFill>
          <a:latin typeface="Palatino Linotype" pitchFamily="18" charset="0"/>
        </a:defRPr>
      </a:lvl7pPr>
      <a:lvl8pPr marL="1371600" algn="ctr" rtl="0" eaLnBrk="1" fontAlgn="base" hangingPunct="1">
        <a:spcBef>
          <a:spcPct val="0"/>
        </a:spcBef>
        <a:spcAft>
          <a:spcPct val="0"/>
        </a:spcAft>
        <a:defRPr sz="4400">
          <a:solidFill>
            <a:schemeClr val="tx2"/>
          </a:solidFill>
          <a:latin typeface="Palatino Linotype" pitchFamily="18" charset="0"/>
        </a:defRPr>
      </a:lvl8pPr>
      <a:lvl9pPr marL="1828800" algn="ctr" rtl="0" eaLnBrk="1" fontAlgn="base" hangingPunct="1">
        <a:spcBef>
          <a:spcPct val="0"/>
        </a:spcBef>
        <a:spcAft>
          <a:spcPct val="0"/>
        </a:spcAft>
        <a:defRPr sz="4400">
          <a:solidFill>
            <a:schemeClr val="tx2"/>
          </a:solidFill>
          <a:latin typeface="Palatino Linotype" pitchFamily="18" charset="0"/>
        </a:defRPr>
      </a:lvl9pPr>
    </p:titleStyle>
    <p:bodyStyle>
      <a:lvl1pPr marL="342900" indent="-342900" algn="l" rtl="0" eaLnBrk="0" fontAlgn="base" hangingPunct="0">
        <a:spcBef>
          <a:spcPct val="20000"/>
        </a:spcBef>
        <a:spcAft>
          <a:spcPct val="0"/>
        </a:spcAft>
        <a:buFont typeface="Wingdings" pitchFamily="2" charset="2"/>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Font typeface="Wingdings" pitchFamily="2" charset="2"/>
        <a:buChar char="v"/>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5029200"/>
            <a:ext cx="8229600" cy="990600"/>
          </a:xfrm>
          <a:prstGeom prst="rect">
            <a:avLst/>
          </a:prstGeom>
        </p:spPr>
        <p:txBody>
          <a:bodyPr vert="horz" lIns="91440" tIns="45720" rIns="91440" bIns="45720" rtlCol="0" anchor="t">
            <a:normAutofit/>
          </a:bodyPr>
          <a:lstStyle/>
          <a:p>
            <a:r>
              <a:rPr lang="en-US" dirty="0" smtClean="0"/>
              <a:t>Chapter Title</a:t>
            </a:r>
            <a:endParaRPr lang="en-US" dirty="0"/>
          </a:p>
        </p:txBody>
      </p:sp>
      <p:sp>
        <p:nvSpPr>
          <p:cNvPr id="5" name="Footer Placeholder 4"/>
          <p:cNvSpPr>
            <a:spLocks noGrp="1"/>
          </p:cNvSpPr>
          <p:nvPr>
            <p:ph type="ftr" sz="quarter" idx="3"/>
          </p:nvPr>
        </p:nvSpPr>
        <p:spPr>
          <a:xfrm>
            <a:off x="5867400" y="6629400"/>
            <a:ext cx="2895600" cy="362394"/>
          </a:xfrm>
          <a:prstGeom prst="rect">
            <a:avLst/>
          </a:prstGeom>
        </p:spPr>
        <p:txBody>
          <a:bodyPr vert="horz" lIns="91440" tIns="45720" rIns="91440" bIns="45720" rtlCol="0" anchor="ctr"/>
          <a:lstStyle>
            <a:lvl1pPr algn="r">
              <a:defRPr sz="900">
                <a:solidFill>
                  <a:schemeClr val="tx1"/>
                </a:solidFill>
              </a:defRPr>
            </a:lvl1pPr>
          </a:lstStyle>
          <a:p>
            <a:pPr>
              <a:defRPr/>
            </a:pPr>
            <a:r>
              <a:rPr lang="en-US" dirty="0" smtClean="0"/>
              <a:t>Copyright © 2018 by the McGraw-Hill Companies, Inc. All rights reserved.</a:t>
            </a:r>
          </a:p>
          <a:p>
            <a:pPr>
              <a:defRPr/>
            </a:pPr>
            <a:endParaRPr lang="en-US" dirty="0" smtClean="0"/>
          </a:p>
          <a:p>
            <a:endParaRPr lang="en-US" dirty="0"/>
          </a:p>
        </p:txBody>
      </p:sp>
      <p:sp>
        <p:nvSpPr>
          <p:cNvPr id="6" name="Slide Number Placeholder 5"/>
          <p:cNvSpPr>
            <a:spLocks noGrp="1"/>
          </p:cNvSpPr>
          <p:nvPr>
            <p:ph type="sldNum" sz="quarter" idx="4"/>
          </p:nvPr>
        </p:nvSpPr>
        <p:spPr>
          <a:xfrm>
            <a:off x="7010400" y="6492875"/>
            <a:ext cx="2133600" cy="365125"/>
          </a:xfrm>
          <a:prstGeom prst="rect">
            <a:avLst/>
          </a:prstGeom>
        </p:spPr>
        <p:txBody>
          <a:bodyPr vert="horz" lIns="91440" tIns="45720" rIns="91440" bIns="45720" rtlCol="0" anchor="ctr"/>
          <a:lstStyle>
            <a:lvl1pPr algn="r">
              <a:defRPr sz="1000">
                <a:solidFill>
                  <a:schemeClr val="tx1"/>
                </a:solidFill>
              </a:defRPr>
            </a:lvl1pPr>
          </a:lstStyle>
          <a:p>
            <a:fld id="{998838B0-B1EB-4CFB-B949-0A81B5280E76}" type="slidenum">
              <a:rPr lang="en-US" smtClean="0"/>
              <a:pPr/>
              <a:t>‹#›</a:t>
            </a:fld>
            <a:endParaRPr lang="en-US" dirty="0"/>
          </a:p>
        </p:txBody>
      </p:sp>
      <p:sp>
        <p:nvSpPr>
          <p:cNvPr id="7" name="Text Box 21"/>
          <p:cNvSpPr txBox="1">
            <a:spLocks noChangeArrowheads="1"/>
          </p:cNvSpPr>
          <p:nvPr userDrawn="1"/>
        </p:nvSpPr>
        <p:spPr bwMode="auto">
          <a:xfrm>
            <a:off x="8305800" y="6591300"/>
            <a:ext cx="838200" cy="304800"/>
          </a:xfrm>
          <a:prstGeom prst="rect">
            <a:avLst/>
          </a:prstGeom>
          <a:noFill/>
          <a:ln w="9525">
            <a:noFill/>
            <a:miter lim="800000"/>
            <a:headEnd/>
            <a:tailEnd/>
          </a:ln>
          <a:effec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defRPr/>
            </a:pPr>
            <a:r>
              <a:rPr lang="en-US" sz="1400" smtClean="0">
                <a:solidFill>
                  <a:schemeClr val="bg1"/>
                </a:solidFill>
                <a:latin typeface="Times New Roman" pitchFamily="18" charset="0"/>
                <a:ea typeface="宋体" pitchFamily="2" charset="-122"/>
              </a:rPr>
              <a:t>8-</a:t>
            </a:r>
            <a:fld id="{DC5AA39E-878C-4CA7-8B0D-FD2C62072979}" type="slidenum">
              <a:rPr lang="en-US" sz="1400" smtClean="0">
                <a:solidFill>
                  <a:schemeClr val="bg1"/>
                </a:solidFill>
                <a:latin typeface="Times New Roman" pitchFamily="18" charset="0"/>
                <a:ea typeface="宋体" pitchFamily="2" charset="-122"/>
              </a:rPr>
              <a:pPr eaLnBrk="1" hangingPunct="1">
                <a:spcBef>
                  <a:spcPct val="50000"/>
                </a:spcBef>
                <a:defRPr/>
              </a:pPr>
              <a:t>‹#›</a:t>
            </a:fld>
            <a:endParaRPr lang="en-US" sz="1400" smtClean="0">
              <a:solidFill>
                <a:schemeClr val="bg1"/>
              </a:solidFill>
              <a:latin typeface="Times New Roman" pitchFamily="18" charset="0"/>
              <a:ea typeface="宋体" pitchFamily="2" charset="-122"/>
            </a:endParaRPr>
          </a:p>
        </p:txBody>
      </p:sp>
    </p:spTree>
    <p:extLst>
      <p:ext uri="{BB962C8B-B14F-4D97-AF65-F5344CB8AC3E}">
        <p14:creationId xmlns:p14="http://schemas.microsoft.com/office/powerpoint/2010/main" val="1706669638"/>
      </p:ext>
    </p:extLst>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 id="2147483763" r:id="rId12"/>
  </p:sldLayoutIdLst>
  <p:txStyles>
    <p:titleStyle>
      <a:lvl1pPr algn="ctr" defTabSz="914400" rtl="0" eaLnBrk="1" latinLnBrk="0" hangingPunct="1">
        <a:spcBef>
          <a:spcPct val="0"/>
        </a:spcBef>
        <a:buNone/>
        <a:defRPr sz="5400" b="1" kern="1200">
          <a:solidFill>
            <a:srgbClr val="C05533"/>
          </a:solidFill>
          <a:latin typeface="Arial Narrow" panose="020B0606020202030204"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9.png"/></Relationships>
</file>

<file path=ppt/slides/_rels/slide3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9.png"/></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9.png"/></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4.xml"/><Relationship Id="rId6" Type="http://schemas.openxmlformats.org/officeDocument/2006/relationships/image" Target="../media/image9.png"/><Relationship Id="rId5" Type="http://schemas.openxmlformats.org/officeDocument/2006/relationships/image" Target="../media/image10.png"/><Relationship Id="rId4" Type="http://schemas.openxmlformats.org/officeDocument/2006/relationships/image" Target="../media/image18.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5181600"/>
            <a:ext cx="8229600" cy="838200"/>
          </a:xfrm>
        </p:spPr>
        <p:txBody>
          <a:bodyPr/>
          <a:lstStyle/>
          <a:p>
            <a:pPr eaLnBrk="1" hangingPunct="1"/>
            <a:r>
              <a:rPr lang="en-US" altLang="en-US" sz="4000" dirty="0" smtClean="0"/>
              <a:t>Management of Transaction Exposure</a:t>
            </a:r>
          </a:p>
        </p:txBody>
      </p:sp>
      <p:sp>
        <p:nvSpPr>
          <p:cNvPr id="2" name="Subtitle 1"/>
          <p:cNvSpPr>
            <a:spLocks noGrp="1"/>
          </p:cNvSpPr>
          <p:nvPr>
            <p:ph type="subTitle" idx="1"/>
          </p:nvPr>
        </p:nvSpPr>
        <p:spPr/>
        <p:txBody>
          <a:bodyPr/>
          <a:lstStyle/>
          <a:p>
            <a:r>
              <a:rPr lang="en-US" sz="3600" dirty="0" smtClean="0"/>
              <a:t>Chapter Eight</a:t>
            </a:r>
            <a:endParaRPr lang="en-US" sz="3600" dirty="0"/>
          </a:p>
        </p:txBody>
      </p:sp>
      <p:sp>
        <p:nvSpPr>
          <p:cNvPr id="6" name="Rectangle 20"/>
          <p:cNvSpPr>
            <a:spLocks noGrp="1" noChangeArrowheads="1"/>
          </p:cNvSpPr>
          <p:nvPr>
            <p:ph type="ftr" sz="quarter" idx="4294967295"/>
          </p:nvPr>
        </p:nvSpPr>
        <p:spPr bwMode="auto">
          <a:xfrm>
            <a:off x="6269038" y="6477000"/>
            <a:ext cx="2895600" cy="5143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US" altLang="en-US" smtClean="0"/>
              <a:t>Chapter Outline</a:t>
            </a:r>
          </a:p>
        </p:txBody>
      </p:sp>
      <p:sp>
        <p:nvSpPr>
          <p:cNvPr id="9219" name="Rectangle 3"/>
          <p:cNvSpPr>
            <a:spLocks noGrp="1" noChangeArrowheads="1"/>
          </p:cNvSpPr>
          <p:nvPr>
            <p:ph idx="1"/>
          </p:nvPr>
        </p:nvSpPr>
        <p:spPr>
          <a:prstGeom prst="rect">
            <a:avLst/>
          </a:prstGeom>
        </p:spPr>
        <p:txBody>
          <a:bodyPr/>
          <a:lstStyle/>
          <a:p>
            <a:pPr eaLnBrk="1" hangingPunct="1"/>
            <a:r>
              <a:rPr lang="en-US" altLang="en-US" sz="2000" dirty="0" smtClean="0"/>
              <a:t>Forward Market Hedge</a:t>
            </a:r>
          </a:p>
          <a:p>
            <a:pPr eaLnBrk="1" hangingPunct="1"/>
            <a:r>
              <a:rPr lang="en-US" altLang="en-US" sz="2000" dirty="0" smtClean="0"/>
              <a:t>Money Market Hedge</a:t>
            </a:r>
          </a:p>
          <a:p>
            <a:pPr eaLnBrk="1" hangingPunct="1"/>
            <a:r>
              <a:rPr lang="en-US" altLang="en-US" sz="2000" dirty="0" smtClean="0"/>
              <a:t>Options Market Hedge</a:t>
            </a:r>
          </a:p>
          <a:p>
            <a:pPr eaLnBrk="1" hangingPunct="1"/>
            <a:r>
              <a:rPr lang="en-US" altLang="en-US" sz="2000" dirty="0" smtClean="0"/>
              <a:t>Cross-Hedging Minor Currency Exposure</a:t>
            </a:r>
          </a:p>
          <a:p>
            <a:pPr eaLnBrk="1" hangingPunct="1"/>
            <a:r>
              <a:rPr lang="en-US" altLang="en-US" sz="2000" dirty="0" smtClean="0"/>
              <a:t>Hedging Contingent Exposure</a:t>
            </a:r>
          </a:p>
          <a:p>
            <a:pPr eaLnBrk="1" hangingPunct="1"/>
            <a:r>
              <a:rPr lang="en-US" altLang="en-US" sz="2000" dirty="0" smtClean="0"/>
              <a:t>Hedging Recurrent Exposure with Swap Contracts</a:t>
            </a:r>
          </a:p>
          <a:p>
            <a:pPr eaLnBrk="1" hangingPunct="1"/>
            <a:r>
              <a:rPr lang="en-US" altLang="en-US" sz="2000" dirty="0" smtClean="0"/>
              <a:t>Hedging Through Invoice Currency</a:t>
            </a:r>
          </a:p>
          <a:p>
            <a:pPr eaLnBrk="1" hangingPunct="1"/>
            <a:r>
              <a:rPr lang="en-US" altLang="en-US" sz="2000" dirty="0" smtClean="0"/>
              <a:t>Hedging via Lead and Lag</a:t>
            </a:r>
          </a:p>
          <a:p>
            <a:pPr eaLnBrk="1" hangingPunct="1"/>
            <a:r>
              <a:rPr lang="en-US" altLang="en-US" sz="2000" dirty="0" smtClean="0"/>
              <a:t>Exposure Netting</a:t>
            </a:r>
          </a:p>
          <a:p>
            <a:pPr eaLnBrk="1" hangingPunct="1"/>
            <a:r>
              <a:rPr lang="en-US" altLang="en-US" sz="2000" dirty="0" smtClean="0"/>
              <a:t>Should the Firm Hedge?</a:t>
            </a:r>
          </a:p>
          <a:p>
            <a:pPr eaLnBrk="1" hangingPunct="1"/>
            <a:r>
              <a:rPr lang="en-US" altLang="en-US" sz="2000" dirty="0" smtClean="0"/>
              <a:t>What Risk Management Products Do Firms Use?</a:t>
            </a:r>
          </a:p>
          <a:p>
            <a:pPr eaLnBrk="1" hangingPunct="1"/>
            <a:endParaRPr lang="en-US" altLang="en-US" sz="2000" dirty="0" smtClean="0"/>
          </a:p>
        </p:txBody>
      </p:sp>
      <p:sp>
        <p:nvSpPr>
          <p:cNvPr id="4" name="Rectangle 20"/>
          <p:cNvSpPr txBox="1">
            <a:spLocks noChangeArrowheads="1"/>
          </p:cNvSpPr>
          <p:nvPr/>
        </p:nvSpPr>
        <p:spPr bwMode="auto">
          <a:xfrm>
            <a:off x="4572000" y="6553200"/>
            <a:ext cx="4191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2</a:t>
            </a:fld>
            <a:endParaRPr lang="en-US" altLang="en-US" sz="1000" dirty="0">
              <a:cs typeface="Arial" charset="0"/>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US" altLang="en-US" sz="4100" smtClean="0"/>
              <a:t>Forward Market Hedge: Imports</a:t>
            </a:r>
          </a:p>
        </p:txBody>
      </p:sp>
      <p:sp>
        <p:nvSpPr>
          <p:cNvPr id="10243" name="Rectangle 3"/>
          <p:cNvSpPr>
            <a:spLocks noGrp="1" noChangeArrowheads="1"/>
          </p:cNvSpPr>
          <p:nvPr>
            <p:ph idx="1"/>
          </p:nvPr>
        </p:nvSpPr>
        <p:spPr>
          <a:xfrm>
            <a:off x="457200" y="1600200"/>
            <a:ext cx="8229600" cy="4830763"/>
          </a:xfrm>
          <a:prstGeom prst="rect">
            <a:avLst/>
          </a:prstGeom>
        </p:spPr>
        <p:txBody>
          <a:bodyPr/>
          <a:lstStyle/>
          <a:p>
            <a:pPr eaLnBrk="1" hangingPunct="1"/>
            <a:r>
              <a:rPr lang="en-US" altLang="en-US" sz="2000" dirty="0" smtClean="0"/>
              <a:t>If you expect to </a:t>
            </a:r>
            <a:r>
              <a:rPr lang="en-US" altLang="en-US" sz="2000" i="1" dirty="0" smtClean="0"/>
              <a:t>owe</a:t>
            </a:r>
            <a:r>
              <a:rPr lang="en-US" altLang="en-US" sz="2000" dirty="0" smtClean="0"/>
              <a:t> foreign currency in the future, you can hedge by agreeing today to </a:t>
            </a:r>
            <a:r>
              <a:rPr lang="en-US" altLang="en-US" sz="2000" i="1" dirty="0" smtClean="0"/>
              <a:t>buy</a:t>
            </a:r>
            <a:r>
              <a:rPr lang="en-US" altLang="en-US" sz="2000" dirty="0" smtClean="0"/>
              <a:t> the foreign currency in the future at a set price by entering into a long position in a forward contract.</a:t>
            </a:r>
          </a:p>
        </p:txBody>
      </p:sp>
      <p:sp>
        <p:nvSpPr>
          <p:cNvPr id="7" name="TextBox 6"/>
          <p:cNvSpPr txBox="1"/>
          <p:nvPr/>
        </p:nvSpPr>
        <p:spPr>
          <a:xfrm>
            <a:off x="81491" y="4881031"/>
            <a:ext cx="2624138" cy="1397000"/>
          </a:xfrm>
          <a:prstGeom prst="rect">
            <a:avLst/>
          </a:prstGeom>
          <a:noFill/>
          <a:ln>
            <a:solidFill>
              <a:schemeClr val="tx1"/>
            </a:solidFill>
          </a:ln>
        </p:spPr>
        <p:txBody>
          <a:bodyPr lIns="103236" tIns="51618" rIns="103236" bIns="51618">
            <a:spAutoFit/>
          </a:bodyPr>
          <a:lstStyle/>
          <a:p>
            <a:pPr algn="ctr">
              <a:defRPr/>
            </a:pPr>
            <a:r>
              <a:rPr lang="en-US" sz="2800" dirty="0">
                <a:latin typeface="+mj-lt"/>
              </a:rPr>
              <a:t>Forward Contract Counterparty</a:t>
            </a:r>
          </a:p>
        </p:txBody>
      </p:sp>
      <p:grpSp>
        <p:nvGrpSpPr>
          <p:cNvPr id="10245" name="Group 8"/>
          <p:cNvGrpSpPr>
            <a:grpSpLocks/>
          </p:cNvGrpSpPr>
          <p:nvPr/>
        </p:nvGrpSpPr>
        <p:grpSpPr bwMode="auto">
          <a:xfrm>
            <a:off x="3259138" y="2789238"/>
            <a:ext cx="2328862" cy="1611312"/>
            <a:chOff x="2590800" y="3715434"/>
            <a:chExt cx="2362200" cy="1384995"/>
          </a:xfrm>
        </p:grpSpPr>
        <p:sp>
          <p:nvSpPr>
            <p:cNvPr id="6" name="TextBox 5"/>
            <p:cNvSpPr txBox="1"/>
            <p:nvPr/>
          </p:nvSpPr>
          <p:spPr>
            <a:xfrm>
              <a:off x="2858097" y="4083856"/>
              <a:ext cx="1827605" cy="450294"/>
            </a:xfrm>
            <a:prstGeom prst="rect">
              <a:avLst/>
            </a:prstGeom>
            <a:noFill/>
          </p:spPr>
          <p:txBody>
            <a:bodyPr>
              <a:spAutoFit/>
            </a:bodyPr>
            <a:lstStyle/>
            <a:p>
              <a:pPr algn="ctr">
                <a:defRPr/>
              </a:pPr>
              <a:r>
                <a:rPr lang="en-US" sz="2800" dirty="0">
                  <a:latin typeface="+mj-lt"/>
                </a:rPr>
                <a:t>Importer</a:t>
              </a:r>
            </a:p>
          </p:txBody>
        </p:sp>
        <p:sp>
          <p:nvSpPr>
            <p:cNvPr id="10262" name="Rectangle 7"/>
            <p:cNvSpPr>
              <a:spLocks noChangeArrowheads="1"/>
            </p:cNvSpPr>
            <p:nvPr/>
          </p:nvSpPr>
          <p:spPr bwMode="auto">
            <a:xfrm>
              <a:off x="2590800" y="3715434"/>
              <a:ext cx="2362200" cy="1384995"/>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altLang="en-US" sz="2800"/>
            </a:p>
          </p:txBody>
        </p:sp>
      </p:grpSp>
      <p:grpSp>
        <p:nvGrpSpPr>
          <p:cNvPr id="10246" name="Group 9"/>
          <p:cNvGrpSpPr>
            <a:grpSpLocks/>
          </p:cNvGrpSpPr>
          <p:nvPr/>
        </p:nvGrpSpPr>
        <p:grpSpPr bwMode="auto">
          <a:xfrm>
            <a:off x="6646863" y="4973639"/>
            <a:ext cx="2327275" cy="1350962"/>
            <a:chOff x="2590800" y="3715434"/>
            <a:chExt cx="2362200" cy="1384995"/>
          </a:xfrm>
        </p:grpSpPr>
        <p:sp>
          <p:nvSpPr>
            <p:cNvPr id="11" name="TextBox 10"/>
            <p:cNvSpPr txBox="1"/>
            <p:nvPr/>
          </p:nvSpPr>
          <p:spPr>
            <a:xfrm>
              <a:off x="2856668" y="3956362"/>
              <a:ext cx="1830463" cy="827418"/>
            </a:xfrm>
            <a:prstGeom prst="rect">
              <a:avLst/>
            </a:prstGeom>
            <a:noFill/>
          </p:spPr>
          <p:txBody>
            <a:bodyPr>
              <a:spAutoFit/>
            </a:bodyPr>
            <a:lstStyle/>
            <a:p>
              <a:pPr algn="ctr">
                <a:defRPr/>
              </a:pPr>
              <a:r>
                <a:rPr lang="en-US" sz="2800" dirty="0">
                  <a:latin typeface="+mj-lt"/>
                </a:rPr>
                <a:t>Foreign Supplier</a:t>
              </a:r>
            </a:p>
          </p:txBody>
        </p:sp>
        <p:sp>
          <p:nvSpPr>
            <p:cNvPr id="10260" name="Rectangle 11"/>
            <p:cNvSpPr>
              <a:spLocks noChangeArrowheads="1"/>
            </p:cNvSpPr>
            <p:nvPr/>
          </p:nvSpPr>
          <p:spPr bwMode="auto">
            <a:xfrm>
              <a:off x="2590800" y="3715434"/>
              <a:ext cx="2362200" cy="1384995"/>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altLang="en-US" sz="2800"/>
            </a:p>
          </p:txBody>
        </p:sp>
      </p:grpSp>
      <p:grpSp>
        <p:nvGrpSpPr>
          <p:cNvPr id="10247" name="Group 14"/>
          <p:cNvGrpSpPr>
            <a:grpSpLocks/>
          </p:cNvGrpSpPr>
          <p:nvPr/>
        </p:nvGrpSpPr>
        <p:grpSpPr bwMode="auto">
          <a:xfrm rot="2842306">
            <a:off x="4665663" y="4740275"/>
            <a:ext cx="2200275" cy="1431925"/>
            <a:chOff x="5382972" y="2330439"/>
            <a:chExt cx="2237029" cy="1015663"/>
          </a:xfrm>
          <a:noFill/>
        </p:grpSpPr>
        <p:sp>
          <p:nvSpPr>
            <p:cNvPr id="10257" name="Right Arrow 12"/>
            <p:cNvSpPr>
              <a:spLocks noChangeArrowheads="1"/>
            </p:cNvSpPr>
            <p:nvPr/>
          </p:nvSpPr>
          <p:spPr bwMode="auto">
            <a:xfrm>
              <a:off x="5524501" y="2330439"/>
              <a:ext cx="2095500" cy="1015663"/>
            </a:xfrm>
            <a:prstGeom prst="rightArrow">
              <a:avLst>
                <a:gd name="adj1" fmla="val 50000"/>
                <a:gd name="adj2" fmla="val 50004"/>
              </a:avLst>
            </a:prstGeom>
            <a:grp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altLang="en-US" sz="2800"/>
            </a:p>
          </p:txBody>
        </p:sp>
        <p:sp>
          <p:nvSpPr>
            <p:cNvPr id="14" name="TextBox 13"/>
            <p:cNvSpPr txBox="1"/>
            <p:nvPr/>
          </p:nvSpPr>
          <p:spPr>
            <a:xfrm>
              <a:off x="5382569" y="2563694"/>
              <a:ext cx="2091767" cy="590030"/>
            </a:xfrm>
            <a:prstGeom prst="rect">
              <a:avLst/>
            </a:prstGeom>
            <a:grpFill/>
          </p:spPr>
          <p:txBody>
            <a:bodyPr>
              <a:spAutoFit/>
            </a:bodyPr>
            <a:lstStyle/>
            <a:p>
              <a:pPr algn="ctr">
                <a:defRPr/>
              </a:pPr>
              <a:r>
                <a:rPr lang="en-US" sz="2400" dirty="0">
                  <a:latin typeface="+mn-lt"/>
                </a:rPr>
                <a:t>Foreign currency</a:t>
              </a:r>
            </a:p>
          </p:txBody>
        </p:sp>
      </p:grpSp>
      <p:grpSp>
        <p:nvGrpSpPr>
          <p:cNvPr id="10248" name="Group 24"/>
          <p:cNvGrpSpPr>
            <a:grpSpLocks/>
          </p:cNvGrpSpPr>
          <p:nvPr/>
        </p:nvGrpSpPr>
        <p:grpSpPr bwMode="auto">
          <a:xfrm rot="-168160">
            <a:off x="5703888" y="2954338"/>
            <a:ext cx="1431925" cy="2201862"/>
            <a:chOff x="5127379" y="2662465"/>
            <a:chExt cx="1289296" cy="1907266"/>
          </a:xfrm>
          <a:noFill/>
        </p:grpSpPr>
        <p:sp>
          <p:nvSpPr>
            <p:cNvPr id="10255" name="Right Arrow 19"/>
            <p:cNvSpPr>
              <a:spLocks noChangeArrowheads="1"/>
            </p:cNvSpPr>
            <p:nvPr/>
          </p:nvSpPr>
          <p:spPr bwMode="auto">
            <a:xfrm rot="-7831075">
              <a:off x="4878476" y="2911368"/>
              <a:ext cx="1787101" cy="1289296"/>
            </a:xfrm>
            <a:prstGeom prst="rightArrow">
              <a:avLst>
                <a:gd name="adj1" fmla="val 50000"/>
                <a:gd name="adj2" fmla="val 50002"/>
              </a:avLst>
            </a:prstGeom>
            <a:grp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altLang="en-US" sz="2800"/>
            </a:p>
          </p:txBody>
        </p:sp>
        <p:sp>
          <p:nvSpPr>
            <p:cNvPr id="21" name="TextBox 20"/>
            <p:cNvSpPr txBox="1"/>
            <p:nvPr/>
          </p:nvSpPr>
          <p:spPr bwMode="auto">
            <a:xfrm rot="2842306">
              <a:off x="4994331" y="3294595"/>
              <a:ext cx="1787633" cy="747563"/>
            </a:xfrm>
            <a:prstGeom prst="rect">
              <a:avLst/>
            </a:prstGeom>
            <a:grpFill/>
          </p:spPr>
          <p:txBody>
            <a:bodyPr>
              <a:spAutoFit/>
            </a:bodyPr>
            <a:lstStyle/>
            <a:p>
              <a:pPr algn="ctr">
                <a:defRPr/>
              </a:pPr>
              <a:r>
                <a:rPr lang="en-US" sz="2400" dirty="0">
                  <a:latin typeface="+mn-lt"/>
                </a:rPr>
                <a:t>Goods or Services </a:t>
              </a:r>
            </a:p>
          </p:txBody>
        </p:sp>
      </p:grpSp>
      <p:grpSp>
        <p:nvGrpSpPr>
          <p:cNvPr id="10249" name="Group 15"/>
          <p:cNvGrpSpPr>
            <a:grpSpLocks/>
          </p:cNvGrpSpPr>
          <p:nvPr/>
        </p:nvGrpSpPr>
        <p:grpSpPr bwMode="auto">
          <a:xfrm rot="-2735491">
            <a:off x="2176463" y="4630738"/>
            <a:ext cx="2189162" cy="1433512"/>
            <a:chOff x="5394716" y="2330439"/>
            <a:chExt cx="2225285" cy="1015663"/>
          </a:xfrm>
          <a:noFill/>
        </p:grpSpPr>
        <p:sp>
          <p:nvSpPr>
            <p:cNvPr id="10253" name="Right Arrow 16"/>
            <p:cNvSpPr>
              <a:spLocks noChangeArrowheads="1"/>
            </p:cNvSpPr>
            <p:nvPr/>
          </p:nvSpPr>
          <p:spPr bwMode="auto">
            <a:xfrm>
              <a:off x="5524501" y="2330439"/>
              <a:ext cx="2095500" cy="1015663"/>
            </a:xfrm>
            <a:prstGeom prst="rightArrow">
              <a:avLst>
                <a:gd name="adj1" fmla="val 50000"/>
                <a:gd name="adj2" fmla="val 50004"/>
              </a:avLst>
            </a:prstGeom>
            <a:grp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altLang="en-US" sz="2800"/>
            </a:p>
          </p:txBody>
        </p:sp>
        <p:sp>
          <p:nvSpPr>
            <p:cNvPr id="18" name="TextBox 17"/>
            <p:cNvSpPr txBox="1"/>
            <p:nvPr/>
          </p:nvSpPr>
          <p:spPr>
            <a:xfrm>
              <a:off x="5396746" y="2520452"/>
              <a:ext cx="2092963" cy="589377"/>
            </a:xfrm>
            <a:prstGeom prst="rect">
              <a:avLst/>
            </a:prstGeom>
            <a:grpFill/>
          </p:spPr>
          <p:txBody>
            <a:bodyPr>
              <a:spAutoFit/>
            </a:bodyPr>
            <a:lstStyle/>
            <a:p>
              <a:pPr algn="ctr">
                <a:defRPr/>
              </a:pPr>
              <a:r>
                <a:rPr lang="en-US" sz="2400" dirty="0">
                  <a:latin typeface="+mn-lt"/>
                </a:rPr>
                <a:t>Foreign currency</a:t>
              </a:r>
            </a:p>
          </p:txBody>
        </p:sp>
      </p:grpSp>
      <p:grpSp>
        <p:nvGrpSpPr>
          <p:cNvPr id="10250" name="Group 23"/>
          <p:cNvGrpSpPr>
            <a:grpSpLocks/>
          </p:cNvGrpSpPr>
          <p:nvPr/>
        </p:nvGrpSpPr>
        <p:grpSpPr bwMode="auto">
          <a:xfrm>
            <a:off x="1687513" y="2813050"/>
            <a:ext cx="1433512" cy="2173288"/>
            <a:chOff x="1519237" y="2593977"/>
            <a:chExt cx="1289833" cy="1883537"/>
          </a:xfrm>
          <a:noFill/>
        </p:grpSpPr>
        <p:sp>
          <p:nvSpPr>
            <p:cNvPr id="10251" name="Right Arrow 22"/>
            <p:cNvSpPr>
              <a:spLocks noChangeArrowheads="1"/>
            </p:cNvSpPr>
            <p:nvPr/>
          </p:nvSpPr>
          <p:spPr bwMode="auto">
            <a:xfrm rot="8020551">
              <a:off x="1270784" y="2939228"/>
              <a:ext cx="1786739" cy="1289833"/>
            </a:xfrm>
            <a:prstGeom prst="rightArrow">
              <a:avLst>
                <a:gd name="adj1" fmla="val 50000"/>
                <a:gd name="adj2" fmla="val 49997"/>
              </a:avLst>
            </a:prstGeom>
            <a:grp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altLang="en-US" sz="2400"/>
            </a:p>
          </p:txBody>
        </p:sp>
        <p:sp>
          <p:nvSpPr>
            <p:cNvPr id="22" name="TextBox 21"/>
            <p:cNvSpPr txBox="1"/>
            <p:nvPr/>
          </p:nvSpPr>
          <p:spPr bwMode="auto">
            <a:xfrm rot="18798964">
              <a:off x="1350556" y="3114041"/>
              <a:ext cx="1788603" cy="748475"/>
            </a:xfrm>
            <a:prstGeom prst="rect">
              <a:avLst/>
            </a:prstGeom>
            <a:grpFill/>
          </p:spPr>
          <p:txBody>
            <a:bodyPr>
              <a:spAutoFit/>
            </a:bodyPr>
            <a:lstStyle/>
            <a:p>
              <a:pPr algn="ctr">
                <a:defRPr/>
              </a:pPr>
              <a:r>
                <a:rPr lang="en-US" sz="2400" dirty="0">
                  <a:latin typeface="+mn-lt"/>
                </a:rPr>
                <a:t>Domestic Currency</a:t>
              </a:r>
            </a:p>
          </p:txBody>
        </p:sp>
      </p:grpSp>
      <p:sp>
        <p:nvSpPr>
          <p:cNvPr id="23" name="Rectangle 20"/>
          <p:cNvSpPr txBox="1">
            <a:spLocks noChangeArrowheads="1"/>
          </p:cNvSpPr>
          <p:nvPr/>
        </p:nvSpPr>
        <p:spPr bwMode="auto">
          <a:xfrm>
            <a:off x="4693253" y="6553200"/>
            <a:ext cx="4069747"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2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3</a:t>
            </a:fld>
            <a:endParaRPr lang="en-US" altLang="en-US" sz="1000" dirty="0">
              <a:cs typeface="Arial" charset="0"/>
            </a:endParaRP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US" altLang="en-US" sz="4100" smtClean="0"/>
              <a:t>Forward Market Hedge: Exports</a:t>
            </a:r>
          </a:p>
        </p:txBody>
      </p:sp>
      <p:sp>
        <p:nvSpPr>
          <p:cNvPr id="11267" name="Rectangle 3"/>
          <p:cNvSpPr>
            <a:spLocks noGrp="1" noChangeArrowheads="1"/>
          </p:cNvSpPr>
          <p:nvPr>
            <p:ph idx="1"/>
          </p:nvPr>
        </p:nvSpPr>
        <p:spPr>
          <a:xfrm>
            <a:off x="457200" y="1600200"/>
            <a:ext cx="8229600" cy="4830763"/>
          </a:xfrm>
          <a:prstGeom prst="rect">
            <a:avLst/>
          </a:prstGeom>
        </p:spPr>
        <p:txBody>
          <a:bodyPr/>
          <a:lstStyle/>
          <a:p>
            <a:pPr eaLnBrk="1" hangingPunct="1"/>
            <a:r>
              <a:rPr lang="en-US" altLang="en-US" sz="2000" dirty="0" smtClean="0"/>
              <a:t>If you are going to </a:t>
            </a:r>
            <a:r>
              <a:rPr lang="en-US" altLang="en-US" sz="2000" i="1" dirty="0" smtClean="0"/>
              <a:t>receive</a:t>
            </a:r>
            <a:r>
              <a:rPr lang="en-US" altLang="en-US" sz="2000" dirty="0" smtClean="0"/>
              <a:t> foreign currency in the future, agree to </a:t>
            </a:r>
            <a:r>
              <a:rPr lang="en-US" altLang="en-US" sz="2000" i="1" dirty="0" smtClean="0"/>
              <a:t>sell</a:t>
            </a:r>
            <a:r>
              <a:rPr lang="en-US" altLang="en-US" sz="2000" dirty="0" smtClean="0"/>
              <a:t> the foreign currency in the future at a set price by entering into short position in a forward contract.</a:t>
            </a:r>
          </a:p>
        </p:txBody>
      </p:sp>
      <p:sp>
        <p:nvSpPr>
          <p:cNvPr id="7" name="TextBox 6"/>
          <p:cNvSpPr txBox="1"/>
          <p:nvPr/>
        </p:nvSpPr>
        <p:spPr>
          <a:xfrm>
            <a:off x="75420" y="5032950"/>
            <a:ext cx="2624138" cy="1397000"/>
          </a:xfrm>
          <a:prstGeom prst="rect">
            <a:avLst/>
          </a:prstGeom>
          <a:noFill/>
          <a:ln>
            <a:solidFill>
              <a:schemeClr val="tx1"/>
            </a:solidFill>
          </a:ln>
        </p:spPr>
        <p:txBody>
          <a:bodyPr lIns="103236" tIns="51618" rIns="103236" bIns="51618">
            <a:spAutoFit/>
          </a:bodyPr>
          <a:lstStyle/>
          <a:p>
            <a:pPr algn="ctr">
              <a:defRPr/>
            </a:pPr>
            <a:r>
              <a:rPr lang="en-US" sz="2800" dirty="0">
                <a:latin typeface="+mj-lt"/>
              </a:rPr>
              <a:t>Forward Contract Counterparty</a:t>
            </a:r>
          </a:p>
        </p:txBody>
      </p:sp>
      <p:grpSp>
        <p:nvGrpSpPr>
          <p:cNvPr id="11269" name="Group 7"/>
          <p:cNvGrpSpPr>
            <a:grpSpLocks/>
          </p:cNvGrpSpPr>
          <p:nvPr/>
        </p:nvGrpSpPr>
        <p:grpSpPr bwMode="auto">
          <a:xfrm>
            <a:off x="3259138" y="2789238"/>
            <a:ext cx="2328862" cy="1611312"/>
            <a:chOff x="2590800" y="3715434"/>
            <a:chExt cx="2362200" cy="1384995"/>
          </a:xfrm>
          <a:noFill/>
        </p:grpSpPr>
        <p:sp>
          <p:nvSpPr>
            <p:cNvPr id="9" name="TextBox 8"/>
            <p:cNvSpPr txBox="1"/>
            <p:nvPr/>
          </p:nvSpPr>
          <p:spPr>
            <a:xfrm>
              <a:off x="2858097" y="4083856"/>
              <a:ext cx="1827605" cy="450294"/>
            </a:xfrm>
            <a:prstGeom prst="rect">
              <a:avLst/>
            </a:prstGeom>
            <a:grpFill/>
          </p:spPr>
          <p:txBody>
            <a:bodyPr>
              <a:spAutoFit/>
            </a:bodyPr>
            <a:lstStyle/>
            <a:p>
              <a:pPr algn="ctr">
                <a:defRPr/>
              </a:pPr>
              <a:r>
                <a:rPr lang="en-US" sz="2800" dirty="0">
                  <a:latin typeface="+mj-lt"/>
                </a:rPr>
                <a:t>Exporter</a:t>
              </a:r>
            </a:p>
          </p:txBody>
        </p:sp>
        <p:sp>
          <p:nvSpPr>
            <p:cNvPr id="11286" name="Rectangle 9"/>
            <p:cNvSpPr>
              <a:spLocks noChangeArrowheads="1"/>
            </p:cNvSpPr>
            <p:nvPr/>
          </p:nvSpPr>
          <p:spPr bwMode="auto">
            <a:xfrm>
              <a:off x="2590800" y="3715434"/>
              <a:ext cx="2362200" cy="1384995"/>
            </a:xfrm>
            <a:prstGeom prst="rect">
              <a:avLst/>
            </a:prstGeom>
            <a:grpFill/>
            <a:ln w="9525" algn="ctr">
              <a:solidFill>
                <a:schemeClr val="tx1"/>
              </a:solidFill>
              <a:round/>
              <a:headEnd/>
              <a:tailEnd/>
            </a:ln>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altLang="en-US" sz="2800"/>
            </a:p>
          </p:txBody>
        </p:sp>
      </p:grpSp>
      <p:grpSp>
        <p:nvGrpSpPr>
          <p:cNvPr id="11270" name="Group 10"/>
          <p:cNvGrpSpPr>
            <a:grpSpLocks/>
          </p:cNvGrpSpPr>
          <p:nvPr/>
        </p:nvGrpSpPr>
        <p:grpSpPr bwMode="auto">
          <a:xfrm>
            <a:off x="6646863" y="4973639"/>
            <a:ext cx="2327275" cy="1350962"/>
            <a:chOff x="2590800" y="3715434"/>
            <a:chExt cx="2362200" cy="1384995"/>
          </a:xfrm>
          <a:noFill/>
        </p:grpSpPr>
        <p:sp>
          <p:nvSpPr>
            <p:cNvPr id="12" name="TextBox 11"/>
            <p:cNvSpPr txBox="1"/>
            <p:nvPr/>
          </p:nvSpPr>
          <p:spPr>
            <a:xfrm>
              <a:off x="2856668" y="3956362"/>
              <a:ext cx="1830463" cy="827418"/>
            </a:xfrm>
            <a:prstGeom prst="rect">
              <a:avLst/>
            </a:prstGeom>
            <a:grpFill/>
          </p:spPr>
          <p:txBody>
            <a:bodyPr>
              <a:spAutoFit/>
            </a:bodyPr>
            <a:lstStyle/>
            <a:p>
              <a:pPr algn="ctr">
                <a:defRPr/>
              </a:pPr>
              <a:r>
                <a:rPr lang="en-US" sz="2800" dirty="0">
                  <a:latin typeface="+mj-lt"/>
                </a:rPr>
                <a:t>Foreign Customer</a:t>
              </a:r>
            </a:p>
          </p:txBody>
        </p:sp>
        <p:sp>
          <p:nvSpPr>
            <p:cNvPr id="11284" name="Rectangle 12"/>
            <p:cNvSpPr>
              <a:spLocks noChangeArrowheads="1"/>
            </p:cNvSpPr>
            <p:nvPr/>
          </p:nvSpPr>
          <p:spPr bwMode="auto">
            <a:xfrm>
              <a:off x="2590800" y="3715434"/>
              <a:ext cx="2362200" cy="1384995"/>
            </a:xfrm>
            <a:prstGeom prst="rect">
              <a:avLst/>
            </a:prstGeom>
            <a:grpFill/>
            <a:ln w="9525" algn="ctr">
              <a:solidFill>
                <a:schemeClr val="tx1"/>
              </a:solidFill>
              <a:round/>
              <a:headEnd/>
              <a:tailEnd/>
            </a:ln>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altLang="en-US" sz="2800"/>
            </a:p>
          </p:txBody>
        </p:sp>
      </p:grpSp>
      <p:grpSp>
        <p:nvGrpSpPr>
          <p:cNvPr id="11271" name="Group 13"/>
          <p:cNvGrpSpPr>
            <a:grpSpLocks/>
          </p:cNvGrpSpPr>
          <p:nvPr/>
        </p:nvGrpSpPr>
        <p:grpSpPr bwMode="auto">
          <a:xfrm>
            <a:off x="5051425" y="2965450"/>
            <a:ext cx="2078038" cy="3349625"/>
            <a:chOff x="4990093" y="1949960"/>
            <a:chExt cx="1871220" cy="2903993"/>
          </a:xfrm>
          <a:noFill/>
        </p:grpSpPr>
        <p:grpSp>
          <p:nvGrpSpPr>
            <p:cNvPr id="11278" name="Group 14"/>
            <p:cNvGrpSpPr>
              <a:grpSpLocks/>
            </p:cNvGrpSpPr>
            <p:nvPr/>
          </p:nvGrpSpPr>
          <p:grpSpPr bwMode="auto">
            <a:xfrm rot="2842306">
              <a:off x="4682213" y="3256248"/>
              <a:ext cx="1905585" cy="1289826"/>
              <a:chOff x="5385510" y="2330439"/>
              <a:chExt cx="2234491" cy="1015663"/>
            </a:xfrm>
            <a:grpFill/>
          </p:grpSpPr>
          <p:sp>
            <p:nvSpPr>
              <p:cNvPr id="11281" name="Right Arrow 12"/>
              <p:cNvSpPr>
                <a:spLocks noChangeArrowheads="1"/>
              </p:cNvSpPr>
              <p:nvPr/>
            </p:nvSpPr>
            <p:spPr bwMode="auto">
              <a:xfrm>
                <a:off x="5524501" y="2330439"/>
                <a:ext cx="2095500" cy="1015663"/>
              </a:xfrm>
              <a:prstGeom prst="rightArrow">
                <a:avLst>
                  <a:gd name="adj1" fmla="val 50000"/>
                  <a:gd name="adj2" fmla="val 50004"/>
                </a:avLst>
              </a:prstGeom>
              <a:grp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altLang="en-US" sz="2400"/>
              </a:p>
            </p:txBody>
          </p:sp>
          <p:sp>
            <p:nvSpPr>
              <p:cNvPr id="19" name="TextBox 18"/>
              <p:cNvSpPr txBox="1"/>
              <p:nvPr/>
            </p:nvSpPr>
            <p:spPr>
              <a:xfrm>
                <a:off x="5375031" y="2533667"/>
                <a:ext cx="2106075" cy="588715"/>
              </a:xfrm>
              <a:prstGeom prst="rect">
                <a:avLst/>
              </a:prstGeom>
              <a:grpFill/>
            </p:spPr>
            <p:txBody>
              <a:bodyPr>
                <a:spAutoFit/>
              </a:bodyPr>
              <a:lstStyle/>
              <a:p>
                <a:pPr algn="ctr">
                  <a:defRPr/>
                </a:pPr>
                <a:r>
                  <a:rPr lang="en-US" sz="2400" dirty="0">
                    <a:latin typeface="+mn-lt"/>
                  </a:rPr>
                  <a:t>Goods or Services </a:t>
                </a:r>
              </a:p>
            </p:txBody>
          </p:sp>
        </p:grpSp>
        <p:sp>
          <p:nvSpPr>
            <p:cNvPr id="11279" name="Right Arrow 15"/>
            <p:cNvSpPr>
              <a:spLocks noChangeArrowheads="1"/>
            </p:cNvSpPr>
            <p:nvPr/>
          </p:nvSpPr>
          <p:spPr bwMode="auto">
            <a:xfrm rot="-7831075">
              <a:off x="5322873" y="2290872"/>
              <a:ext cx="1787053" cy="1289826"/>
            </a:xfrm>
            <a:prstGeom prst="rightArrow">
              <a:avLst>
                <a:gd name="adj1" fmla="val 50000"/>
                <a:gd name="adj2" fmla="val 50000"/>
              </a:avLst>
            </a:prstGeom>
            <a:grp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altLang="en-US" sz="2400"/>
            </a:p>
          </p:txBody>
        </p:sp>
        <p:sp>
          <p:nvSpPr>
            <p:cNvPr id="17" name="TextBox 16"/>
            <p:cNvSpPr txBox="1"/>
            <p:nvPr/>
          </p:nvSpPr>
          <p:spPr>
            <a:xfrm rot="2842306">
              <a:off x="5305519" y="2469363"/>
              <a:ext cx="1786437" cy="747631"/>
            </a:xfrm>
            <a:prstGeom prst="rect">
              <a:avLst/>
            </a:prstGeom>
            <a:grpFill/>
          </p:spPr>
          <p:txBody>
            <a:bodyPr>
              <a:spAutoFit/>
            </a:bodyPr>
            <a:lstStyle/>
            <a:p>
              <a:pPr algn="ctr">
                <a:defRPr/>
              </a:pPr>
              <a:r>
                <a:rPr lang="en-US" sz="2400" dirty="0">
                  <a:latin typeface="+mn-lt"/>
                </a:rPr>
                <a:t>Foreign Currency</a:t>
              </a:r>
            </a:p>
          </p:txBody>
        </p:sp>
      </p:grpSp>
      <p:grpSp>
        <p:nvGrpSpPr>
          <p:cNvPr id="11272" name="Group 19"/>
          <p:cNvGrpSpPr>
            <a:grpSpLocks/>
          </p:cNvGrpSpPr>
          <p:nvPr/>
        </p:nvGrpSpPr>
        <p:grpSpPr bwMode="auto">
          <a:xfrm>
            <a:off x="1687513" y="3103563"/>
            <a:ext cx="2322512" cy="2913062"/>
            <a:chOff x="1141812" y="2197871"/>
            <a:chExt cx="2088892" cy="2525482"/>
          </a:xfrm>
          <a:noFill/>
        </p:grpSpPr>
        <p:sp>
          <p:nvSpPr>
            <p:cNvPr id="11273" name="Right Arrow 20"/>
            <p:cNvSpPr>
              <a:spLocks noChangeArrowheads="1"/>
            </p:cNvSpPr>
            <p:nvPr/>
          </p:nvSpPr>
          <p:spPr bwMode="auto">
            <a:xfrm rot="8020551">
              <a:off x="893198" y="2447789"/>
              <a:ext cx="1787053" cy="1289826"/>
            </a:xfrm>
            <a:prstGeom prst="rightArrow">
              <a:avLst>
                <a:gd name="adj1" fmla="val 50000"/>
                <a:gd name="adj2" fmla="val 50000"/>
              </a:avLst>
            </a:prstGeom>
            <a:grp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altLang="en-US" sz="2400"/>
            </a:p>
          </p:txBody>
        </p:sp>
        <p:grpSp>
          <p:nvGrpSpPr>
            <p:cNvPr id="11274" name="Group 15"/>
            <p:cNvGrpSpPr>
              <a:grpSpLocks/>
            </p:cNvGrpSpPr>
            <p:nvPr/>
          </p:nvGrpSpPr>
          <p:grpSpPr bwMode="auto">
            <a:xfrm rot="-2735491">
              <a:off x="1663915" y="3156565"/>
              <a:ext cx="1843751" cy="1289826"/>
              <a:chOff x="5458017" y="2330439"/>
              <a:chExt cx="2161984" cy="1015663"/>
            </a:xfrm>
            <a:grpFill/>
          </p:grpSpPr>
          <p:sp>
            <p:nvSpPr>
              <p:cNvPr id="11276" name="Right Arrow 23"/>
              <p:cNvSpPr>
                <a:spLocks noChangeArrowheads="1"/>
              </p:cNvSpPr>
              <p:nvPr/>
            </p:nvSpPr>
            <p:spPr bwMode="auto">
              <a:xfrm>
                <a:off x="5524501" y="2330439"/>
                <a:ext cx="2095500" cy="1015663"/>
              </a:xfrm>
              <a:prstGeom prst="rightArrow">
                <a:avLst>
                  <a:gd name="adj1" fmla="val 50000"/>
                  <a:gd name="adj2" fmla="val 50004"/>
                </a:avLst>
              </a:prstGeom>
              <a:grp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altLang="en-US" sz="2400"/>
              </a:p>
            </p:txBody>
          </p:sp>
          <p:sp>
            <p:nvSpPr>
              <p:cNvPr id="25" name="TextBox 17"/>
              <p:cNvSpPr txBox="1"/>
              <p:nvPr/>
            </p:nvSpPr>
            <p:spPr>
              <a:xfrm>
                <a:off x="5460871" y="2519814"/>
                <a:ext cx="2099596" cy="588019"/>
              </a:xfrm>
              <a:prstGeom prst="rect">
                <a:avLst/>
              </a:prstGeom>
              <a:grpFill/>
            </p:spPr>
            <p:txBody>
              <a:bodyPr>
                <a:spAutoFit/>
              </a:bodyPr>
              <a:lstStyle/>
              <a:p>
                <a:pPr algn="ctr">
                  <a:defRPr/>
                </a:pPr>
                <a:r>
                  <a:rPr lang="en-US" sz="2400" dirty="0">
                    <a:latin typeface="+mn-lt"/>
                  </a:rPr>
                  <a:t>Domestic Currency</a:t>
                </a:r>
              </a:p>
            </p:txBody>
          </p:sp>
        </p:grpSp>
        <p:sp>
          <p:nvSpPr>
            <p:cNvPr id="23" name="TextBox 22"/>
            <p:cNvSpPr txBox="1"/>
            <p:nvPr/>
          </p:nvSpPr>
          <p:spPr>
            <a:xfrm rot="18798964">
              <a:off x="886122" y="2717706"/>
              <a:ext cx="1786418" cy="746747"/>
            </a:xfrm>
            <a:prstGeom prst="rect">
              <a:avLst/>
            </a:prstGeom>
            <a:grpFill/>
          </p:spPr>
          <p:txBody>
            <a:bodyPr>
              <a:spAutoFit/>
            </a:bodyPr>
            <a:lstStyle/>
            <a:p>
              <a:pPr algn="ctr">
                <a:defRPr/>
              </a:pPr>
              <a:r>
                <a:rPr lang="en-US" sz="2400" dirty="0">
                  <a:latin typeface="+mn-lt"/>
                </a:rPr>
                <a:t>Foreign Currency</a:t>
              </a:r>
            </a:p>
          </p:txBody>
        </p:sp>
      </p:grpSp>
      <p:sp>
        <p:nvSpPr>
          <p:cNvPr id="24" name="Rectangle 20"/>
          <p:cNvSpPr txBox="1">
            <a:spLocks noChangeArrowheads="1"/>
          </p:cNvSpPr>
          <p:nvPr/>
        </p:nvSpPr>
        <p:spPr bwMode="auto">
          <a:xfrm>
            <a:off x="4549318" y="6553200"/>
            <a:ext cx="4213682" cy="457200"/>
          </a:xfrm>
          <a:prstGeom prst="rect">
            <a:avLst/>
          </a:prstGeom>
          <a:noFill/>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26" name="Rectangle 6"/>
          <p:cNvSpPr>
            <a:spLocks noChangeArrowheads="1"/>
          </p:cNvSpPr>
          <p:nvPr/>
        </p:nvSpPr>
        <p:spPr bwMode="auto">
          <a:xfrm>
            <a:off x="8610600" y="6553200"/>
            <a:ext cx="533400" cy="304800"/>
          </a:xfrm>
          <a:prstGeom prst="rect">
            <a:avLst/>
          </a:prstGeom>
          <a:noFill/>
          <a:ln>
            <a:noFill/>
          </a:ln>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4</a:t>
            </a:fld>
            <a:endParaRPr lang="en-US" altLang="en-US" sz="1000" dirty="0">
              <a:cs typeface="Arial" charset="0"/>
            </a:endParaRP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4490" y="5063338"/>
            <a:ext cx="2243138" cy="1304573"/>
          </a:xfrm>
          <a:prstGeom prst="rect">
            <a:avLst/>
          </a:prstGeom>
          <a:noFill/>
          <a:ln>
            <a:noFill/>
          </a:ln>
        </p:spPr>
        <p:txBody>
          <a:bodyPr wrap="square" lIns="103236" tIns="51618" rIns="103236" bIns="51618">
            <a:spAutoFit/>
          </a:bodyPr>
          <a:lstStyle/>
          <a:p>
            <a:pPr algn="ctr">
              <a:defRPr/>
            </a:pPr>
            <a:r>
              <a:rPr lang="en-US" sz="2600" dirty="0">
                <a:latin typeface="+mj-lt"/>
              </a:rPr>
              <a:t>Forward Contract Counterparty</a:t>
            </a:r>
          </a:p>
        </p:txBody>
      </p:sp>
      <p:grpSp>
        <p:nvGrpSpPr>
          <p:cNvPr id="12292" name="Group 8"/>
          <p:cNvGrpSpPr>
            <a:grpSpLocks/>
          </p:cNvGrpSpPr>
          <p:nvPr/>
        </p:nvGrpSpPr>
        <p:grpSpPr bwMode="auto">
          <a:xfrm>
            <a:off x="3355975" y="2505075"/>
            <a:ext cx="2328863" cy="1609725"/>
            <a:chOff x="2590800" y="3715434"/>
            <a:chExt cx="2362200" cy="1384995"/>
          </a:xfrm>
        </p:grpSpPr>
        <p:sp>
          <p:nvSpPr>
            <p:cNvPr id="6" name="TextBox 5"/>
            <p:cNvSpPr txBox="1"/>
            <p:nvPr/>
          </p:nvSpPr>
          <p:spPr>
            <a:xfrm>
              <a:off x="2858097" y="3938072"/>
              <a:ext cx="1827605" cy="946549"/>
            </a:xfrm>
            <a:prstGeom prst="rect">
              <a:avLst/>
            </a:prstGeom>
            <a:noFill/>
          </p:spPr>
          <p:txBody>
            <a:bodyPr>
              <a:spAutoFit/>
            </a:bodyPr>
            <a:lstStyle/>
            <a:p>
              <a:pPr algn="ctr">
                <a:defRPr/>
              </a:pPr>
              <a:r>
                <a:rPr lang="en-US" sz="3200" dirty="0">
                  <a:latin typeface="+mj-lt"/>
                </a:rPr>
                <a:t>U.S. Importer</a:t>
              </a:r>
            </a:p>
          </p:txBody>
        </p:sp>
        <p:sp>
          <p:nvSpPr>
            <p:cNvPr id="12306" name="Rectangle 7"/>
            <p:cNvSpPr>
              <a:spLocks noChangeArrowheads="1"/>
            </p:cNvSpPr>
            <p:nvPr/>
          </p:nvSpPr>
          <p:spPr bwMode="auto">
            <a:xfrm>
              <a:off x="2590800" y="3715434"/>
              <a:ext cx="2362200" cy="1384995"/>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altLang="en-US"/>
            </a:p>
          </p:txBody>
        </p:sp>
      </p:grpSp>
      <p:grpSp>
        <p:nvGrpSpPr>
          <p:cNvPr id="12293" name="Group 9"/>
          <p:cNvGrpSpPr>
            <a:grpSpLocks/>
          </p:cNvGrpSpPr>
          <p:nvPr/>
        </p:nvGrpSpPr>
        <p:grpSpPr bwMode="auto">
          <a:xfrm>
            <a:off x="6688138" y="4924426"/>
            <a:ext cx="2328862" cy="1379538"/>
            <a:chOff x="2590800" y="3715434"/>
            <a:chExt cx="2362200" cy="1384995"/>
          </a:xfrm>
        </p:grpSpPr>
        <p:sp>
          <p:nvSpPr>
            <p:cNvPr id="9" name="TextBox 8"/>
            <p:cNvSpPr txBox="1"/>
            <p:nvPr/>
          </p:nvSpPr>
          <p:spPr>
            <a:xfrm>
              <a:off x="2858097" y="3956363"/>
              <a:ext cx="1827605" cy="955454"/>
            </a:xfrm>
            <a:prstGeom prst="rect">
              <a:avLst/>
            </a:prstGeom>
            <a:noFill/>
          </p:spPr>
          <p:txBody>
            <a:bodyPr>
              <a:spAutoFit/>
            </a:bodyPr>
            <a:lstStyle/>
            <a:p>
              <a:pPr algn="ctr">
                <a:defRPr/>
              </a:pPr>
              <a:r>
                <a:rPr lang="en-US" sz="3200" dirty="0">
                  <a:latin typeface="+mj-lt"/>
                </a:rPr>
                <a:t>Italian Supplier</a:t>
              </a:r>
            </a:p>
          </p:txBody>
        </p:sp>
        <p:sp>
          <p:nvSpPr>
            <p:cNvPr id="12304" name="Rectangle 11"/>
            <p:cNvSpPr>
              <a:spLocks noChangeArrowheads="1"/>
            </p:cNvSpPr>
            <p:nvPr/>
          </p:nvSpPr>
          <p:spPr bwMode="auto">
            <a:xfrm>
              <a:off x="2590800" y="3715434"/>
              <a:ext cx="2362200" cy="1384995"/>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altLang="en-US"/>
            </a:p>
          </p:txBody>
        </p:sp>
      </p:grpSp>
      <p:grpSp>
        <p:nvGrpSpPr>
          <p:cNvPr id="7" name="Group 14"/>
          <p:cNvGrpSpPr>
            <a:grpSpLocks/>
          </p:cNvGrpSpPr>
          <p:nvPr/>
        </p:nvGrpSpPr>
        <p:grpSpPr bwMode="auto">
          <a:xfrm rot="2636148">
            <a:off x="4864458" y="4394156"/>
            <a:ext cx="2032968" cy="1487649"/>
            <a:chOff x="5474586" y="2330439"/>
            <a:chExt cx="2145415" cy="1015663"/>
          </a:xfrm>
          <a:noFill/>
        </p:grpSpPr>
        <p:sp>
          <p:nvSpPr>
            <p:cNvPr id="15" name="Right Arrow 12"/>
            <p:cNvSpPr>
              <a:spLocks noChangeArrowheads="1"/>
            </p:cNvSpPr>
            <p:nvPr/>
          </p:nvSpPr>
          <p:spPr bwMode="auto">
            <a:xfrm>
              <a:off x="5524501" y="2330439"/>
              <a:ext cx="2095500" cy="1015663"/>
            </a:xfrm>
            <a:prstGeom prst="rightArrow">
              <a:avLst>
                <a:gd name="adj1" fmla="val 50000"/>
                <a:gd name="adj2" fmla="val 50004"/>
              </a:avLst>
            </a:prstGeom>
            <a:grpFill/>
            <a:ln w="9525" algn="ctr">
              <a:solidFill>
                <a:schemeClr val="tx1"/>
              </a:solidFill>
              <a:round/>
              <a:headEnd/>
              <a:tailEnd/>
            </a:ln>
          </p:spPr>
          <p:txBody>
            <a:bodyPr/>
            <a:lstStyle/>
            <a:p>
              <a:pPr algn="ctr">
                <a:defRPr/>
              </a:pPr>
              <a:endParaRPr lang="en-US"/>
            </a:p>
          </p:txBody>
        </p:sp>
        <p:sp>
          <p:nvSpPr>
            <p:cNvPr id="16" name="TextBox 15"/>
            <p:cNvSpPr txBox="1"/>
            <p:nvPr/>
          </p:nvSpPr>
          <p:spPr>
            <a:xfrm>
              <a:off x="5474586" y="2608216"/>
              <a:ext cx="2092274" cy="315193"/>
            </a:xfrm>
            <a:prstGeom prst="rect">
              <a:avLst/>
            </a:prstGeom>
            <a:grpFill/>
          </p:spPr>
          <p:txBody>
            <a:bodyPr>
              <a:spAutoFit/>
            </a:bodyPr>
            <a:lstStyle/>
            <a:p>
              <a:pPr algn="ctr">
                <a:defRPr/>
              </a:pPr>
              <a:r>
                <a:rPr lang="en-US" sz="2300" dirty="0">
                  <a:latin typeface="+mn-lt"/>
                </a:rPr>
                <a:t>€1,000,000</a:t>
              </a:r>
            </a:p>
          </p:txBody>
        </p:sp>
      </p:grpSp>
      <p:sp>
        <p:nvSpPr>
          <p:cNvPr id="12295" name="Right Arrow 19"/>
          <p:cNvSpPr>
            <a:spLocks noChangeArrowheads="1"/>
          </p:cNvSpPr>
          <p:nvPr/>
        </p:nvSpPr>
        <p:spPr bwMode="auto">
          <a:xfrm rot="-8197699">
            <a:off x="5505450" y="3119438"/>
            <a:ext cx="1985963" cy="1487487"/>
          </a:xfrm>
          <a:prstGeom prst="rightArrow">
            <a:avLst>
              <a:gd name="adj1" fmla="val 50000"/>
              <a:gd name="adj2" fmla="val 50017"/>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lIns="103236" tIns="51618" rIns="103236" bIns="51618"/>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altLang="en-US"/>
          </a:p>
        </p:txBody>
      </p:sp>
      <p:sp>
        <p:nvSpPr>
          <p:cNvPr id="14" name="TextBox 13"/>
          <p:cNvSpPr txBox="1"/>
          <p:nvPr/>
        </p:nvSpPr>
        <p:spPr bwMode="auto">
          <a:xfrm rot="2842306">
            <a:off x="5447507" y="3528219"/>
            <a:ext cx="2062162" cy="457200"/>
          </a:xfrm>
          <a:prstGeom prst="rect">
            <a:avLst/>
          </a:prstGeom>
          <a:noFill/>
        </p:spPr>
        <p:txBody>
          <a:bodyPr lIns="103236" tIns="51618" rIns="103236" bIns="51618">
            <a:spAutoFit/>
          </a:bodyPr>
          <a:lstStyle/>
          <a:p>
            <a:pPr algn="ctr">
              <a:defRPr/>
            </a:pPr>
            <a:r>
              <a:rPr lang="en-US" sz="2300" dirty="0">
                <a:latin typeface="+mn-lt"/>
              </a:rPr>
              <a:t>Shoes </a:t>
            </a:r>
          </a:p>
        </p:txBody>
      </p:sp>
      <p:grpSp>
        <p:nvGrpSpPr>
          <p:cNvPr id="8" name="Group 15"/>
          <p:cNvGrpSpPr>
            <a:grpSpLocks/>
          </p:cNvGrpSpPr>
          <p:nvPr/>
        </p:nvGrpSpPr>
        <p:grpSpPr bwMode="auto">
          <a:xfrm rot="18969411">
            <a:off x="2328961" y="4143823"/>
            <a:ext cx="2029558" cy="1488269"/>
            <a:chOff x="5477748" y="2330439"/>
            <a:chExt cx="2142253" cy="1015663"/>
          </a:xfrm>
          <a:noFill/>
        </p:grpSpPr>
        <p:sp>
          <p:nvSpPr>
            <p:cNvPr id="21" name="Right Arrow 16"/>
            <p:cNvSpPr>
              <a:spLocks noChangeArrowheads="1"/>
            </p:cNvSpPr>
            <p:nvPr/>
          </p:nvSpPr>
          <p:spPr bwMode="auto">
            <a:xfrm>
              <a:off x="5524501" y="2330439"/>
              <a:ext cx="2095500" cy="1015663"/>
            </a:xfrm>
            <a:prstGeom prst="rightArrow">
              <a:avLst>
                <a:gd name="adj1" fmla="val 50000"/>
                <a:gd name="adj2" fmla="val 50004"/>
              </a:avLst>
            </a:prstGeom>
            <a:grpFill/>
            <a:ln w="9525" algn="ctr">
              <a:solidFill>
                <a:schemeClr val="tx1"/>
              </a:solidFill>
              <a:round/>
              <a:headEnd/>
              <a:tailEnd/>
            </a:ln>
          </p:spPr>
          <p:txBody>
            <a:bodyPr/>
            <a:lstStyle/>
            <a:p>
              <a:pPr algn="ctr">
                <a:defRPr/>
              </a:pPr>
              <a:endParaRPr lang="en-US"/>
            </a:p>
          </p:txBody>
        </p:sp>
        <p:sp>
          <p:nvSpPr>
            <p:cNvPr id="22" name="TextBox 17"/>
            <p:cNvSpPr txBox="1"/>
            <p:nvPr/>
          </p:nvSpPr>
          <p:spPr>
            <a:xfrm>
              <a:off x="5477748" y="2607520"/>
              <a:ext cx="2094561" cy="315062"/>
            </a:xfrm>
            <a:prstGeom prst="rect">
              <a:avLst/>
            </a:prstGeom>
            <a:grpFill/>
          </p:spPr>
          <p:txBody>
            <a:bodyPr>
              <a:spAutoFit/>
            </a:bodyPr>
            <a:lstStyle/>
            <a:p>
              <a:pPr algn="ctr">
                <a:defRPr/>
              </a:pPr>
              <a:r>
                <a:rPr lang="en-US" sz="2300" dirty="0">
                  <a:solidFill>
                    <a:srgbClr val="000000"/>
                  </a:solidFill>
                  <a:latin typeface="Times New Roman"/>
                </a:rPr>
                <a:t>€1,000,000</a:t>
              </a:r>
            </a:p>
          </p:txBody>
        </p:sp>
      </p:grpSp>
      <p:grpSp>
        <p:nvGrpSpPr>
          <p:cNvPr id="12298" name="Group 24"/>
          <p:cNvGrpSpPr>
            <a:grpSpLocks/>
          </p:cNvGrpSpPr>
          <p:nvPr/>
        </p:nvGrpSpPr>
        <p:grpSpPr bwMode="auto">
          <a:xfrm>
            <a:off x="1608138" y="2901950"/>
            <a:ext cx="1433512" cy="2171700"/>
            <a:chOff x="1519237" y="2514600"/>
            <a:chExt cx="1289833" cy="1883539"/>
          </a:xfrm>
        </p:grpSpPr>
        <p:sp>
          <p:nvSpPr>
            <p:cNvPr id="12301" name="Right Arrow 22"/>
            <p:cNvSpPr>
              <a:spLocks noChangeArrowheads="1"/>
            </p:cNvSpPr>
            <p:nvPr/>
          </p:nvSpPr>
          <p:spPr bwMode="auto">
            <a:xfrm rot="8020551">
              <a:off x="1270785" y="2859853"/>
              <a:ext cx="1786738" cy="1289833"/>
            </a:xfrm>
            <a:prstGeom prst="rightArrow">
              <a:avLst>
                <a:gd name="adj1" fmla="val 50000"/>
                <a:gd name="adj2" fmla="val 49997"/>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altLang="en-US"/>
            </a:p>
          </p:txBody>
        </p:sp>
        <p:sp>
          <p:nvSpPr>
            <p:cNvPr id="20" name="TextBox 19"/>
            <p:cNvSpPr txBox="1"/>
            <p:nvPr/>
          </p:nvSpPr>
          <p:spPr bwMode="auto">
            <a:xfrm rot="18798964">
              <a:off x="1263457" y="3208894"/>
              <a:ext cx="1788536" cy="399948"/>
            </a:xfrm>
            <a:prstGeom prst="rect">
              <a:avLst/>
            </a:prstGeom>
            <a:noFill/>
          </p:spPr>
          <p:txBody>
            <a:bodyPr>
              <a:spAutoFit/>
            </a:bodyPr>
            <a:lstStyle/>
            <a:p>
              <a:pPr algn="ctr">
                <a:defRPr/>
              </a:pPr>
              <a:r>
                <a:rPr lang="en-US" sz="2300" dirty="0">
                  <a:latin typeface="+mn-lt"/>
                </a:rPr>
                <a:t>$</a:t>
              </a:r>
              <a:r>
                <a:rPr lang="en-US" sz="2300" dirty="0" smtClean="0">
                  <a:latin typeface="+mn-lt"/>
                </a:rPr>
                <a:t>1,150,000</a:t>
              </a:r>
              <a:endParaRPr lang="en-US" sz="2300" dirty="0">
                <a:latin typeface="+mn-lt"/>
              </a:endParaRPr>
            </a:p>
          </p:txBody>
        </p:sp>
      </p:grpSp>
      <p:sp>
        <p:nvSpPr>
          <p:cNvPr id="12299" name="Text Box 4"/>
          <p:cNvSpPr txBox="1">
            <a:spLocks noChangeArrowheads="1"/>
          </p:cNvSpPr>
          <p:nvPr/>
        </p:nvSpPr>
        <p:spPr bwMode="auto">
          <a:xfrm>
            <a:off x="94910" y="1676400"/>
            <a:ext cx="9144000" cy="769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27" tIns="51613" rIns="103227" bIns="51613">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nSpc>
                <a:spcPct val="80000"/>
              </a:lnSpc>
              <a:spcBef>
                <a:spcPct val="20000"/>
              </a:spcBef>
              <a:buClr>
                <a:schemeClr val="accent1"/>
              </a:buClr>
              <a:buSzPct val="65000"/>
            </a:pPr>
            <a:r>
              <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rPr>
              <a:t>A U.S.-based importer of Italian shoes has just ordered next year’s inventory. Payment of  €100M is due in one year. If the importer buys €100M at the forward exchange rate of $</a:t>
            </a:r>
            <a:r>
              <a:rPr lang="en-US" altLang="en-US" dirty="0" smtClean="0">
                <a:latin typeface="Arial Unicode MS" panose="020B0604020202020204" pitchFamily="34" charset="-128"/>
                <a:ea typeface="Arial Unicode MS" panose="020B0604020202020204" pitchFamily="34" charset="-128"/>
                <a:cs typeface="Arial Unicode MS" panose="020B0604020202020204" pitchFamily="34" charset="-128"/>
              </a:rPr>
              <a:t>1.150</a:t>
            </a:r>
            <a:r>
              <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rPr>
              <a:t>/€, the cash flows at maturity look like this:</a:t>
            </a:r>
          </a:p>
        </p:txBody>
      </p:sp>
      <p:sp>
        <p:nvSpPr>
          <p:cNvPr id="12300" name="Rectangle 23"/>
          <p:cNvSpPr>
            <a:spLocks noChangeArrowheads="1"/>
          </p:cNvSpPr>
          <p:nvPr/>
        </p:nvSpPr>
        <p:spPr bwMode="auto">
          <a:xfrm>
            <a:off x="254000" y="4924425"/>
            <a:ext cx="2101850" cy="1597025"/>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lIns="103236" tIns="51618" rIns="103236" bIns="51618"/>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altLang="en-US" sz="2800"/>
          </a:p>
        </p:txBody>
      </p:sp>
      <p:sp>
        <p:nvSpPr>
          <p:cNvPr id="3" name="Title 2"/>
          <p:cNvSpPr>
            <a:spLocks noGrp="1"/>
          </p:cNvSpPr>
          <p:nvPr>
            <p:ph type="title"/>
          </p:nvPr>
        </p:nvSpPr>
        <p:spPr>
          <a:xfrm>
            <a:off x="457200" y="838200"/>
            <a:ext cx="8229600" cy="1066800"/>
          </a:xfrm>
        </p:spPr>
        <p:txBody>
          <a:bodyPr/>
          <a:lstStyle/>
          <a:p>
            <a:r>
              <a:rPr lang="en-US" dirty="0" smtClean="0"/>
              <a:t>Importer’s Forward Market Hedge</a:t>
            </a:r>
            <a:endParaRPr lang="en-US" dirty="0"/>
          </a:p>
        </p:txBody>
      </p:sp>
      <p:sp>
        <p:nvSpPr>
          <p:cNvPr id="25" name="Rectangle 20"/>
          <p:cNvSpPr txBox="1">
            <a:spLocks noChangeArrowheads="1"/>
          </p:cNvSpPr>
          <p:nvPr/>
        </p:nvSpPr>
        <p:spPr bwMode="auto">
          <a:xfrm>
            <a:off x="4591090" y="6553200"/>
            <a:ext cx="417191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2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5</a:t>
            </a:fld>
            <a:endParaRPr lang="en-US" altLang="en-US" sz="1000" dirty="0">
              <a:cs typeface="Arial"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14400"/>
            <a:ext cx="9144000" cy="990600"/>
          </a:xfrm>
        </p:spPr>
        <p:txBody>
          <a:bodyPr>
            <a:noAutofit/>
          </a:bodyPr>
          <a:lstStyle/>
          <a:p>
            <a:r>
              <a:rPr lang="en-US" altLang="en-US" sz="3600" dirty="0"/>
              <a:t>Exporter’s Futures Market Cross-Currency Hedge</a:t>
            </a:r>
            <a:endParaRPr lang="en-US" sz="3600"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311970519"/>
              </p:ext>
            </p:extLst>
          </p:nvPr>
        </p:nvGraphicFramePr>
        <p:xfrm>
          <a:off x="3612107" y="2485936"/>
          <a:ext cx="5245099" cy="3406140"/>
        </p:xfrm>
        <a:graphic>
          <a:graphicData uri="http://schemas.openxmlformats.org/drawingml/2006/table">
            <a:tbl>
              <a:tblPr/>
              <a:tblGrid>
                <a:gridCol w="2261828">
                  <a:extLst>
                    <a:ext uri="{9D8B030D-6E8A-4147-A177-3AD203B41FA5}">
                      <a16:colId xmlns="" xmlns:a16="http://schemas.microsoft.com/office/drawing/2014/main" val="1648621754"/>
                    </a:ext>
                  </a:extLst>
                </a:gridCol>
                <a:gridCol w="1735367">
                  <a:extLst>
                    <a:ext uri="{9D8B030D-6E8A-4147-A177-3AD203B41FA5}">
                      <a16:colId xmlns="" xmlns:a16="http://schemas.microsoft.com/office/drawing/2014/main" val="3528679189"/>
                    </a:ext>
                  </a:extLst>
                </a:gridCol>
                <a:gridCol w="1247904">
                  <a:extLst>
                    <a:ext uri="{9D8B030D-6E8A-4147-A177-3AD203B41FA5}">
                      <a16:colId xmlns="" xmlns:a16="http://schemas.microsoft.com/office/drawing/2014/main" val="2023889078"/>
                    </a:ext>
                  </a:extLst>
                </a:gridCol>
              </a:tblGrid>
              <a:tr h="208867">
                <a:tc>
                  <a:txBody>
                    <a:bodyPr/>
                    <a:lstStyle/>
                    <a:p>
                      <a:pPr algn="l" fontAlgn="b"/>
                      <a:endParaRPr lang="en-US" sz="1800" b="0" i="0" u="none" strike="noStrike" dirty="0">
                        <a:effectLst/>
                        <a:latin typeface="Times New Roman" panose="02020603050405020304" pitchFamily="18" charset="0"/>
                        <a:cs typeface="Times New Roman" panose="02020603050405020304" pitchFamily="18" charset="0"/>
                      </a:endParaRPr>
                    </a:p>
                  </a:txBody>
                  <a:tcPr marL="9525" marR="9525" marT="9525" marB="0" anchor="b">
                    <a:lnL>
                      <a:noFill/>
                    </a:lnL>
                    <a:lnR>
                      <a:noFill/>
                    </a:lnR>
                    <a:lnT>
                      <a:noFill/>
                    </a:lnT>
                    <a:lnB>
                      <a:noFill/>
                    </a:lnB>
                  </a:tcPr>
                </a:tc>
                <a:tc gridSpan="2">
                  <a:txBody>
                    <a:bodyPr/>
                    <a:lstStyle/>
                    <a:p>
                      <a:pPr algn="ctr" fontAlgn="b"/>
                      <a:r>
                        <a:rPr lang="en-US" sz="1800" b="0" i="0" u="none" strike="noStrike">
                          <a:effectLst/>
                          <a:latin typeface="Times New Roman" panose="02020603050405020304" pitchFamily="18" charset="0"/>
                          <a:cs typeface="Times New Roman" panose="02020603050405020304" pitchFamily="18" charset="0"/>
                        </a:rPr>
                        <a:t>U.S. $ Equivalent </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 xmlns:a16="http://schemas.microsoft.com/office/drawing/2014/main" val="1611609011"/>
                  </a:ext>
                </a:extLst>
              </a:tr>
              <a:tr h="208867">
                <a:tc>
                  <a:txBody>
                    <a:bodyPr/>
                    <a:lstStyle/>
                    <a:p>
                      <a:pPr algn="l" fontAlgn="b"/>
                      <a:endParaRPr lang="en-US" sz="1800" b="0" i="0" u="none" strike="noStrike">
                        <a:effectLst/>
                        <a:latin typeface="Times New Roman" panose="02020603050405020304" pitchFamily="18" charset="0"/>
                        <a:cs typeface="Times New Roman" panose="02020603050405020304" pitchFamily="18" charset="0"/>
                      </a:endParaRPr>
                    </a:p>
                  </a:txBody>
                  <a:tcPr marL="9525" marR="9525" marT="9525" marB="0" anchor="b">
                    <a:lnL>
                      <a:noFill/>
                    </a:lnL>
                    <a:lnR>
                      <a:noFill/>
                    </a:lnR>
                    <a:lnT>
                      <a:noFill/>
                    </a:lnT>
                    <a:lnB>
                      <a:noFill/>
                    </a:lnB>
                  </a:tcPr>
                </a:tc>
                <a:tc>
                  <a:txBody>
                    <a:bodyPr/>
                    <a:lstStyle/>
                    <a:p>
                      <a:pPr algn="ctr" fontAlgn="b"/>
                      <a:r>
                        <a:rPr lang="en-US" sz="1800" b="0" i="0" u="none" strike="noStrike" dirty="0">
                          <a:effectLst/>
                          <a:latin typeface="Times New Roman" panose="02020603050405020304" pitchFamily="18" charset="0"/>
                          <a:cs typeface="Times New Roman" panose="02020603050405020304" pitchFamily="18" charset="0"/>
                        </a:rPr>
                        <a:t>Bid</a:t>
                      </a:r>
                    </a:p>
                  </a:txBody>
                  <a:tcPr marL="9525" marR="9525" marT="9525" marB="0" anchor="b">
                    <a:lnL>
                      <a:noFill/>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i="0" u="none" strike="noStrike" dirty="0">
                          <a:effectLst/>
                          <a:latin typeface="Times New Roman" panose="02020603050405020304" pitchFamily="18" charset="0"/>
                          <a:cs typeface="Times New Roman" panose="02020603050405020304" pitchFamily="18" charset="0"/>
                        </a:rPr>
                        <a:t>Ask</a:t>
                      </a:r>
                    </a:p>
                  </a:txBody>
                  <a:tcPr marL="9525" marR="9525" marT="9525" marB="0" anchor="b">
                    <a:lnL>
                      <a:noFill/>
                    </a:lnL>
                    <a:lnR>
                      <a:noFill/>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754978004"/>
                  </a:ext>
                </a:extLst>
              </a:tr>
              <a:tr h="208867">
                <a:tc>
                  <a:txBody>
                    <a:bodyPr/>
                    <a:lstStyle/>
                    <a:p>
                      <a:pPr algn="l" fontAlgn="b"/>
                      <a:r>
                        <a:rPr lang="en-US" sz="1800" b="0" i="0" u="none" strike="noStrike" dirty="0" smtClean="0">
                          <a:effectLst/>
                          <a:latin typeface="Times New Roman" panose="02020603050405020304" pitchFamily="18" charset="0"/>
                          <a:cs typeface="Times New Roman" panose="02020603050405020304" pitchFamily="18" charset="0"/>
                        </a:rPr>
                        <a:t>Pound     </a:t>
                      </a:r>
                      <a:endParaRPr lang="en-US" sz="1800" b="0" i="0" u="none" strike="noStrike" dirty="0">
                        <a:effectLst/>
                        <a:latin typeface="Times New Roman" panose="02020603050405020304" pitchFamily="18" charset="0"/>
                        <a:cs typeface="Times New Roman" panose="02020603050405020304" pitchFamily="18" charset="0"/>
                      </a:endParaRPr>
                    </a:p>
                  </a:txBody>
                  <a:tcPr marL="9525" marR="9525" marT="9525" marB="0" anchor="b">
                    <a:lnL>
                      <a:noFill/>
                    </a:lnL>
                    <a:lnR>
                      <a:noFill/>
                    </a:lnR>
                    <a:lnT>
                      <a:noFill/>
                    </a:lnT>
                    <a:lnB>
                      <a:noFill/>
                    </a:lnB>
                  </a:tcPr>
                </a:tc>
                <a:tc>
                  <a:txBody>
                    <a:bodyPr/>
                    <a:lstStyle/>
                    <a:p>
                      <a:pPr algn="ctr" fontAlgn="b"/>
                      <a:r>
                        <a:rPr lang="en-US" sz="1800" b="0" i="0" u="none" strike="noStrike" dirty="0">
                          <a:effectLst/>
                          <a:latin typeface="Times New Roman" panose="02020603050405020304" pitchFamily="18" charset="0"/>
                          <a:cs typeface="Times New Roman" panose="02020603050405020304" pitchFamily="18" charset="0"/>
                        </a:rPr>
                        <a:t>$1.1990 </a:t>
                      </a:r>
                    </a:p>
                  </a:txBody>
                  <a:tcPr marL="9525" marR="9525" marT="9525" marB="0" anchor="b">
                    <a:lnL>
                      <a:noFill/>
                    </a:lnL>
                    <a:lnR>
                      <a:noFill/>
                    </a:lnR>
                    <a:lnT w="12700" cap="flat" cmpd="sng" algn="ctr">
                      <a:solidFill>
                        <a:schemeClr val="tx1"/>
                      </a:solidFill>
                      <a:prstDash val="solid"/>
                      <a:round/>
                      <a:headEnd type="none" w="med" len="med"/>
                      <a:tailEnd type="none" w="med" len="med"/>
                    </a:lnT>
                    <a:lnB>
                      <a:noFill/>
                    </a:lnB>
                    <a:noFill/>
                  </a:tcPr>
                </a:tc>
                <a:tc>
                  <a:txBody>
                    <a:bodyPr/>
                    <a:lstStyle/>
                    <a:p>
                      <a:pPr algn="ctr" fontAlgn="b"/>
                      <a:r>
                        <a:rPr lang="en-US" sz="1800" b="0" i="0" u="none" strike="noStrike">
                          <a:effectLst/>
                          <a:latin typeface="Times New Roman" panose="02020603050405020304" pitchFamily="18" charset="0"/>
                          <a:cs typeface="Times New Roman" panose="02020603050405020304" pitchFamily="18" charset="0"/>
                        </a:rPr>
                        <a:t>$1.2000 </a:t>
                      </a:r>
                    </a:p>
                  </a:txBody>
                  <a:tcPr marL="9525" marR="9525" marT="9525" marB="0" anchor="b">
                    <a:lnL>
                      <a:noFill/>
                    </a:lnL>
                    <a:lnR>
                      <a:noFill/>
                    </a:lnR>
                    <a:lnT w="12700" cap="flat" cmpd="sng" algn="ctr">
                      <a:solidFill>
                        <a:schemeClr val="tx1"/>
                      </a:solidFill>
                      <a:prstDash val="solid"/>
                      <a:round/>
                      <a:headEnd type="none" w="med" len="med"/>
                      <a:tailEnd type="none" w="med" len="med"/>
                    </a:lnT>
                    <a:lnB>
                      <a:noFill/>
                    </a:lnB>
                  </a:tcPr>
                </a:tc>
                <a:extLst>
                  <a:ext uri="{0D108BD9-81ED-4DB2-BD59-A6C34878D82A}">
                    <a16:rowId xmlns="" xmlns:a16="http://schemas.microsoft.com/office/drawing/2014/main" val="3677377965"/>
                  </a:ext>
                </a:extLst>
              </a:tr>
              <a:tr h="208867">
                <a:tc>
                  <a:txBody>
                    <a:bodyPr/>
                    <a:lstStyle/>
                    <a:p>
                      <a:pPr algn="r" fontAlgn="b"/>
                      <a:r>
                        <a:rPr lang="en-US" sz="1800" b="0" i="0" u="none" strike="noStrike" dirty="0">
                          <a:effectLst/>
                          <a:latin typeface="Times New Roman" panose="02020603050405020304" pitchFamily="18" charset="0"/>
                          <a:cs typeface="Times New Roman" panose="02020603050405020304" pitchFamily="18" charset="0"/>
                        </a:rPr>
                        <a:t>1 Month Forward</a:t>
                      </a:r>
                    </a:p>
                  </a:txBody>
                  <a:tcPr marL="9525" marR="9525" marT="9525" marB="0" anchor="b">
                    <a:lnL>
                      <a:noFill/>
                    </a:lnL>
                    <a:lnR>
                      <a:noFill/>
                    </a:lnR>
                    <a:lnT>
                      <a:noFill/>
                    </a:lnT>
                    <a:lnB>
                      <a:noFill/>
                    </a:lnB>
                  </a:tcPr>
                </a:tc>
                <a:tc>
                  <a:txBody>
                    <a:bodyPr/>
                    <a:lstStyle/>
                    <a:p>
                      <a:pPr algn="ctr" fontAlgn="b"/>
                      <a:r>
                        <a:rPr lang="en-US" sz="1800" b="0" i="0" u="none" strike="noStrike" dirty="0">
                          <a:effectLst/>
                          <a:latin typeface="Times New Roman" panose="02020603050405020304" pitchFamily="18" charset="0"/>
                          <a:cs typeface="Times New Roman" panose="02020603050405020304" pitchFamily="18" charset="0"/>
                        </a:rPr>
                        <a:t>$1.2290 </a:t>
                      </a:r>
                    </a:p>
                  </a:txBody>
                  <a:tcPr marL="9525" marR="9525" marT="9525" marB="0" anchor="b">
                    <a:lnL>
                      <a:noFill/>
                    </a:lnL>
                    <a:lnR>
                      <a:noFill/>
                    </a:lnR>
                    <a:lnT>
                      <a:noFill/>
                    </a:lnT>
                    <a:lnB>
                      <a:noFill/>
                    </a:lnB>
                  </a:tcPr>
                </a:tc>
                <a:tc>
                  <a:txBody>
                    <a:bodyPr/>
                    <a:lstStyle/>
                    <a:p>
                      <a:pPr algn="ctr" fontAlgn="b"/>
                      <a:r>
                        <a:rPr lang="en-US" sz="1800" b="0" i="0" u="none" strike="noStrike">
                          <a:effectLst/>
                          <a:latin typeface="Times New Roman" panose="02020603050405020304" pitchFamily="18" charset="0"/>
                          <a:cs typeface="Times New Roman" panose="02020603050405020304" pitchFamily="18" charset="0"/>
                        </a:rPr>
                        <a:t>$1.2300 </a:t>
                      </a:r>
                    </a:p>
                  </a:txBody>
                  <a:tcPr marL="9525" marR="9525" marT="9525" marB="0" anchor="b">
                    <a:lnL>
                      <a:noFill/>
                    </a:lnL>
                    <a:lnR>
                      <a:noFill/>
                    </a:lnR>
                    <a:lnT>
                      <a:noFill/>
                    </a:lnT>
                    <a:lnB>
                      <a:noFill/>
                    </a:lnB>
                  </a:tcPr>
                </a:tc>
                <a:extLst>
                  <a:ext uri="{0D108BD9-81ED-4DB2-BD59-A6C34878D82A}">
                    <a16:rowId xmlns="" xmlns:a16="http://schemas.microsoft.com/office/drawing/2014/main" val="1397316710"/>
                  </a:ext>
                </a:extLst>
              </a:tr>
              <a:tr h="208867">
                <a:tc>
                  <a:txBody>
                    <a:bodyPr/>
                    <a:lstStyle/>
                    <a:p>
                      <a:pPr algn="r" fontAlgn="b"/>
                      <a:r>
                        <a:rPr lang="en-US" sz="1800" b="0" i="0" u="none" strike="noStrike" dirty="0">
                          <a:effectLst/>
                          <a:latin typeface="Times New Roman" panose="02020603050405020304" pitchFamily="18" charset="0"/>
                          <a:cs typeface="Times New Roman" panose="02020603050405020304" pitchFamily="18" charset="0"/>
                        </a:rPr>
                        <a:t>3 Months Forward</a:t>
                      </a:r>
                    </a:p>
                  </a:txBody>
                  <a:tcPr marL="9525" marR="9525" marT="9525" marB="0" anchor="b">
                    <a:lnL>
                      <a:noFill/>
                    </a:lnL>
                    <a:lnR>
                      <a:noFill/>
                    </a:lnR>
                    <a:lnT>
                      <a:noFill/>
                    </a:lnT>
                    <a:lnB>
                      <a:noFill/>
                    </a:lnB>
                  </a:tcPr>
                </a:tc>
                <a:tc>
                  <a:txBody>
                    <a:bodyPr/>
                    <a:lstStyle/>
                    <a:p>
                      <a:pPr algn="ctr" fontAlgn="b"/>
                      <a:r>
                        <a:rPr lang="en-US" sz="1800" b="0" i="0" u="none" strike="noStrike" dirty="0">
                          <a:effectLst/>
                          <a:latin typeface="Times New Roman" panose="02020603050405020304" pitchFamily="18" charset="0"/>
                          <a:cs typeface="Times New Roman" panose="02020603050405020304" pitchFamily="18" charset="0"/>
                        </a:rPr>
                        <a:t>$1.2690 </a:t>
                      </a:r>
                    </a:p>
                  </a:txBody>
                  <a:tcPr marL="9525" marR="9525" marT="9525" marB="0" anchor="b">
                    <a:lnL>
                      <a:noFill/>
                    </a:lnL>
                    <a:lnR>
                      <a:noFill/>
                    </a:lnR>
                    <a:lnT>
                      <a:noFill/>
                    </a:lnT>
                    <a:lnB>
                      <a:noFill/>
                    </a:lnB>
                  </a:tcPr>
                </a:tc>
                <a:tc>
                  <a:txBody>
                    <a:bodyPr/>
                    <a:lstStyle/>
                    <a:p>
                      <a:pPr algn="ctr" fontAlgn="b"/>
                      <a:r>
                        <a:rPr lang="en-US" sz="1800" b="0" i="0" u="none" strike="noStrike">
                          <a:effectLst/>
                          <a:latin typeface="Times New Roman" panose="02020603050405020304" pitchFamily="18" charset="0"/>
                          <a:cs typeface="Times New Roman" panose="02020603050405020304" pitchFamily="18" charset="0"/>
                        </a:rPr>
                        <a:t>$1.2700 </a:t>
                      </a:r>
                    </a:p>
                  </a:txBody>
                  <a:tcPr marL="9525" marR="9525" marT="9525" marB="0" anchor="b">
                    <a:lnL>
                      <a:noFill/>
                    </a:lnL>
                    <a:lnR>
                      <a:noFill/>
                    </a:lnR>
                    <a:lnT>
                      <a:noFill/>
                    </a:lnT>
                    <a:lnB>
                      <a:noFill/>
                    </a:lnB>
                  </a:tcPr>
                </a:tc>
                <a:extLst>
                  <a:ext uri="{0D108BD9-81ED-4DB2-BD59-A6C34878D82A}">
                    <a16:rowId xmlns="" xmlns:a16="http://schemas.microsoft.com/office/drawing/2014/main" val="464080837"/>
                  </a:ext>
                </a:extLst>
              </a:tr>
              <a:tr h="257175">
                <a:tc>
                  <a:txBody>
                    <a:bodyPr/>
                    <a:lstStyle/>
                    <a:p>
                      <a:pPr algn="r" fontAlgn="b"/>
                      <a:r>
                        <a:rPr lang="en-US" sz="1800" b="0" i="0" u="none" strike="noStrike" dirty="0">
                          <a:effectLst/>
                          <a:latin typeface="Times New Roman" panose="02020603050405020304" pitchFamily="18" charset="0"/>
                          <a:cs typeface="Times New Roman" panose="02020603050405020304" pitchFamily="18" charset="0"/>
                        </a:rPr>
                        <a:t>6 Months Forward</a:t>
                      </a:r>
                    </a:p>
                  </a:txBody>
                  <a:tcPr marL="9525" marR="9525" marT="9525" marB="0" anchor="b">
                    <a:lnL>
                      <a:noFill/>
                    </a:lnL>
                    <a:lnR>
                      <a:noFill/>
                    </a:lnR>
                    <a:lnT>
                      <a:noFill/>
                    </a:lnT>
                    <a:lnB>
                      <a:noFill/>
                    </a:lnB>
                  </a:tcPr>
                </a:tc>
                <a:tc>
                  <a:txBody>
                    <a:bodyPr/>
                    <a:lstStyle/>
                    <a:p>
                      <a:pPr algn="ctr" fontAlgn="b"/>
                      <a:r>
                        <a:rPr lang="en-US" sz="1800" b="0" i="0" u="none" strike="noStrike" dirty="0">
                          <a:effectLst/>
                          <a:latin typeface="Times New Roman" panose="02020603050405020304" pitchFamily="18" charset="0"/>
                          <a:cs typeface="Times New Roman" panose="02020603050405020304" pitchFamily="18" charset="0"/>
                        </a:rPr>
                        <a:t>$1.3190 </a:t>
                      </a:r>
                    </a:p>
                  </a:txBody>
                  <a:tcPr marL="9525" marR="9525" marT="9525" marB="0" anchor="b">
                    <a:lnL>
                      <a:noFill/>
                    </a:lnL>
                    <a:lnR>
                      <a:noFill/>
                    </a:lnR>
                    <a:lnT>
                      <a:noFill/>
                    </a:lnT>
                    <a:lnB>
                      <a:noFill/>
                    </a:lnB>
                    <a:noFill/>
                  </a:tcPr>
                </a:tc>
                <a:tc>
                  <a:txBody>
                    <a:bodyPr/>
                    <a:lstStyle/>
                    <a:p>
                      <a:pPr algn="ctr" fontAlgn="b"/>
                      <a:r>
                        <a:rPr lang="en-US" sz="1800" b="0" i="0" u="none" strike="noStrike">
                          <a:effectLst/>
                          <a:latin typeface="Times New Roman" panose="02020603050405020304" pitchFamily="18" charset="0"/>
                          <a:cs typeface="Times New Roman" panose="02020603050405020304" pitchFamily="18" charset="0"/>
                        </a:rPr>
                        <a:t>$1.2800 </a:t>
                      </a:r>
                    </a:p>
                  </a:txBody>
                  <a:tcPr marL="9525" marR="9525" marT="9525" marB="0" anchor="b">
                    <a:lnL>
                      <a:noFill/>
                    </a:lnL>
                    <a:lnR>
                      <a:noFill/>
                    </a:lnR>
                    <a:lnT>
                      <a:noFill/>
                    </a:lnT>
                    <a:lnB>
                      <a:noFill/>
                    </a:lnB>
                  </a:tcPr>
                </a:tc>
                <a:extLst>
                  <a:ext uri="{0D108BD9-81ED-4DB2-BD59-A6C34878D82A}">
                    <a16:rowId xmlns="" xmlns:a16="http://schemas.microsoft.com/office/drawing/2014/main" val="938197556"/>
                  </a:ext>
                </a:extLst>
              </a:tr>
              <a:tr h="182880">
                <a:tc>
                  <a:txBody>
                    <a:bodyPr/>
                    <a:lstStyle/>
                    <a:p>
                      <a:pPr algn="r" fontAlgn="b"/>
                      <a:r>
                        <a:rPr lang="en-US" sz="1800" b="0" i="0" u="none" strike="noStrike" dirty="0">
                          <a:effectLst/>
                          <a:latin typeface="Times New Roman" panose="02020603050405020304" pitchFamily="18" charset="0"/>
                          <a:cs typeface="Times New Roman" panose="02020603050405020304" pitchFamily="18" charset="0"/>
                        </a:rPr>
                        <a:t>12 Months Forward</a:t>
                      </a:r>
                    </a:p>
                  </a:txBody>
                  <a:tcPr marL="9525" marR="9525" marT="9525" marB="0" anchor="b">
                    <a:lnL>
                      <a:noFill/>
                    </a:lnL>
                    <a:lnR>
                      <a:noFill/>
                    </a:lnR>
                    <a:lnT>
                      <a:noFill/>
                    </a:lnT>
                    <a:lnB>
                      <a:noFill/>
                    </a:lnB>
                  </a:tcPr>
                </a:tc>
                <a:tc>
                  <a:txBody>
                    <a:bodyPr/>
                    <a:lstStyle/>
                    <a:p>
                      <a:pPr algn="ctr" fontAlgn="b"/>
                      <a:r>
                        <a:rPr lang="en-US" sz="1800" b="0" i="0" u="none" strike="noStrike" dirty="0">
                          <a:effectLst/>
                          <a:latin typeface="Times New Roman" panose="02020603050405020304" pitchFamily="18" charset="0"/>
                          <a:cs typeface="Times New Roman" panose="02020603050405020304" pitchFamily="18" charset="0"/>
                        </a:rPr>
                        <a:t>$1.3590 </a:t>
                      </a:r>
                    </a:p>
                  </a:txBody>
                  <a:tcPr marL="9525" marR="9525" marT="9525" marB="0" anchor="b">
                    <a:lnL>
                      <a:noFill/>
                    </a:lnL>
                    <a:lnR>
                      <a:noFill/>
                    </a:lnR>
                    <a:lnT>
                      <a:noFill/>
                    </a:lnT>
                    <a:lnB>
                      <a:noFill/>
                    </a:lnB>
                  </a:tcPr>
                </a:tc>
                <a:tc>
                  <a:txBody>
                    <a:bodyPr/>
                    <a:lstStyle/>
                    <a:p>
                      <a:pPr algn="ctr" fontAlgn="b"/>
                      <a:r>
                        <a:rPr lang="en-US" sz="1800" b="0" i="0" u="none" strike="noStrike">
                          <a:effectLst/>
                          <a:latin typeface="Times New Roman" panose="02020603050405020304" pitchFamily="18" charset="0"/>
                          <a:cs typeface="Times New Roman" panose="02020603050405020304" pitchFamily="18" charset="0"/>
                        </a:rPr>
                        <a:t>$1.3600 </a:t>
                      </a:r>
                    </a:p>
                  </a:txBody>
                  <a:tcPr marL="9525" marR="9525" marT="9525" marB="0" anchor="b">
                    <a:lnL>
                      <a:noFill/>
                    </a:lnL>
                    <a:lnR>
                      <a:noFill/>
                    </a:lnR>
                    <a:lnT>
                      <a:noFill/>
                    </a:lnT>
                    <a:lnB>
                      <a:noFill/>
                    </a:lnB>
                  </a:tcPr>
                </a:tc>
                <a:extLst>
                  <a:ext uri="{0D108BD9-81ED-4DB2-BD59-A6C34878D82A}">
                    <a16:rowId xmlns="" xmlns:a16="http://schemas.microsoft.com/office/drawing/2014/main" val="1208240963"/>
                  </a:ext>
                </a:extLst>
              </a:tr>
              <a:tr h="208867">
                <a:tc>
                  <a:txBody>
                    <a:bodyPr/>
                    <a:lstStyle/>
                    <a:p>
                      <a:pPr algn="l" fontAlgn="b"/>
                      <a:r>
                        <a:rPr lang="en-US" sz="1800" b="0" i="0" u="none" strike="noStrike" dirty="0" smtClean="0">
                          <a:effectLst/>
                          <a:latin typeface="Times New Roman" panose="02020603050405020304" pitchFamily="18" charset="0"/>
                          <a:cs typeface="Times New Roman" panose="02020603050405020304" pitchFamily="18" charset="0"/>
                        </a:rPr>
                        <a:t>Euro           </a:t>
                      </a:r>
                      <a:endParaRPr lang="en-US" sz="1800" b="0" i="0" u="none" strike="noStrike" dirty="0">
                        <a:effectLst/>
                        <a:latin typeface="Times New Roman" panose="02020603050405020304" pitchFamily="18" charset="0"/>
                        <a:cs typeface="Times New Roman" panose="02020603050405020304" pitchFamily="18" charset="0"/>
                      </a:endParaRPr>
                    </a:p>
                  </a:txBody>
                  <a:tcPr marL="9525" marR="9525" marT="9525" marB="0" anchor="b">
                    <a:lnL>
                      <a:noFill/>
                    </a:lnL>
                    <a:lnR>
                      <a:noFill/>
                    </a:lnR>
                    <a:lnT>
                      <a:noFill/>
                    </a:lnT>
                    <a:lnB>
                      <a:noFill/>
                    </a:lnB>
                  </a:tcPr>
                </a:tc>
                <a:tc>
                  <a:txBody>
                    <a:bodyPr/>
                    <a:lstStyle/>
                    <a:p>
                      <a:pPr algn="ctr" fontAlgn="b"/>
                      <a:r>
                        <a:rPr lang="en-US" sz="1800" b="0" i="0" u="none" strike="noStrike" dirty="0">
                          <a:effectLst/>
                          <a:latin typeface="Times New Roman" panose="02020603050405020304" pitchFamily="18" charset="0"/>
                          <a:cs typeface="Times New Roman" panose="02020603050405020304" pitchFamily="18" charset="0"/>
                        </a:rPr>
                        <a:t>$1.0500 </a:t>
                      </a:r>
                    </a:p>
                  </a:txBody>
                  <a:tcPr marL="9525" marR="9525" marT="9525" marB="0" anchor="b">
                    <a:lnL>
                      <a:noFill/>
                    </a:lnL>
                    <a:lnR>
                      <a:noFill/>
                    </a:lnR>
                    <a:lnT>
                      <a:noFill/>
                    </a:lnT>
                    <a:lnB>
                      <a:noFill/>
                    </a:lnB>
                  </a:tcPr>
                </a:tc>
                <a:tc>
                  <a:txBody>
                    <a:bodyPr/>
                    <a:lstStyle/>
                    <a:p>
                      <a:pPr algn="ctr" fontAlgn="b"/>
                      <a:r>
                        <a:rPr lang="en-US" sz="1800" b="0" i="0" u="none" strike="noStrike" dirty="0">
                          <a:effectLst/>
                          <a:latin typeface="Times New Roman" panose="02020603050405020304" pitchFamily="18" charset="0"/>
                          <a:cs typeface="Times New Roman" panose="02020603050405020304" pitchFamily="18" charset="0"/>
                        </a:rPr>
                        <a:t>$1.1250 </a:t>
                      </a:r>
                    </a:p>
                  </a:txBody>
                  <a:tcPr marL="9525" marR="9525" marT="9525" marB="0" anchor="b">
                    <a:lnL>
                      <a:noFill/>
                    </a:lnL>
                    <a:lnR>
                      <a:noFill/>
                    </a:lnR>
                    <a:lnT>
                      <a:noFill/>
                    </a:lnT>
                    <a:lnB>
                      <a:noFill/>
                    </a:lnB>
                    <a:noFill/>
                  </a:tcPr>
                </a:tc>
                <a:extLst>
                  <a:ext uri="{0D108BD9-81ED-4DB2-BD59-A6C34878D82A}">
                    <a16:rowId xmlns="" xmlns:a16="http://schemas.microsoft.com/office/drawing/2014/main" val="3607741906"/>
                  </a:ext>
                </a:extLst>
              </a:tr>
              <a:tr h="208867">
                <a:tc>
                  <a:txBody>
                    <a:bodyPr/>
                    <a:lstStyle/>
                    <a:p>
                      <a:pPr algn="r" fontAlgn="b"/>
                      <a:r>
                        <a:rPr lang="en-US" sz="1800" b="0" i="0" u="none" strike="noStrike" dirty="0">
                          <a:effectLst/>
                          <a:latin typeface="Times New Roman" panose="02020603050405020304" pitchFamily="18" charset="0"/>
                          <a:cs typeface="Times New Roman" panose="02020603050405020304" pitchFamily="18" charset="0"/>
                        </a:rPr>
                        <a:t>1 Month Forward</a:t>
                      </a:r>
                    </a:p>
                  </a:txBody>
                  <a:tcPr marL="9525" marR="9525" marT="9525" marB="0" anchor="b">
                    <a:lnL>
                      <a:noFill/>
                    </a:lnL>
                    <a:lnR>
                      <a:noFill/>
                    </a:lnR>
                    <a:lnT>
                      <a:noFill/>
                    </a:lnT>
                    <a:lnB>
                      <a:noFill/>
                    </a:lnB>
                  </a:tcPr>
                </a:tc>
                <a:tc>
                  <a:txBody>
                    <a:bodyPr/>
                    <a:lstStyle/>
                    <a:p>
                      <a:pPr algn="ctr" fontAlgn="b"/>
                      <a:r>
                        <a:rPr lang="en-US" sz="1800" b="0" i="0" u="none" strike="noStrike">
                          <a:effectLst/>
                          <a:latin typeface="Times New Roman" panose="02020603050405020304" pitchFamily="18" charset="0"/>
                          <a:cs typeface="Times New Roman" panose="02020603050405020304" pitchFamily="18" charset="0"/>
                        </a:rPr>
                        <a:t>$0.9500 </a:t>
                      </a:r>
                    </a:p>
                  </a:txBody>
                  <a:tcPr marL="9525" marR="9525" marT="9525" marB="0" anchor="b">
                    <a:lnL>
                      <a:noFill/>
                    </a:lnL>
                    <a:lnR>
                      <a:noFill/>
                    </a:lnR>
                    <a:lnT>
                      <a:noFill/>
                    </a:lnT>
                    <a:lnB>
                      <a:noFill/>
                    </a:lnB>
                  </a:tcPr>
                </a:tc>
                <a:tc>
                  <a:txBody>
                    <a:bodyPr/>
                    <a:lstStyle/>
                    <a:p>
                      <a:pPr algn="ctr" fontAlgn="b"/>
                      <a:r>
                        <a:rPr lang="en-US" sz="1800" b="0" i="0" u="none" strike="noStrike" dirty="0">
                          <a:effectLst/>
                          <a:latin typeface="Times New Roman" panose="02020603050405020304" pitchFamily="18" charset="0"/>
                          <a:cs typeface="Times New Roman" panose="02020603050405020304" pitchFamily="18" charset="0"/>
                        </a:rPr>
                        <a:t>$1.1260 </a:t>
                      </a:r>
                    </a:p>
                  </a:txBody>
                  <a:tcPr marL="9525" marR="9525" marT="9525" marB="0" anchor="b">
                    <a:lnL>
                      <a:noFill/>
                    </a:lnL>
                    <a:lnR>
                      <a:noFill/>
                    </a:lnR>
                    <a:lnT>
                      <a:noFill/>
                    </a:lnT>
                    <a:lnB>
                      <a:noFill/>
                    </a:lnB>
                  </a:tcPr>
                </a:tc>
                <a:extLst>
                  <a:ext uri="{0D108BD9-81ED-4DB2-BD59-A6C34878D82A}">
                    <a16:rowId xmlns="" xmlns:a16="http://schemas.microsoft.com/office/drawing/2014/main" val="3804312826"/>
                  </a:ext>
                </a:extLst>
              </a:tr>
              <a:tr h="208867">
                <a:tc>
                  <a:txBody>
                    <a:bodyPr/>
                    <a:lstStyle/>
                    <a:p>
                      <a:pPr algn="r" fontAlgn="b"/>
                      <a:r>
                        <a:rPr lang="en-US" sz="1800" b="0" i="0" u="none" strike="noStrike" dirty="0">
                          <a:effectLst/>
                          <a:latin typeface="Times New Roman" panose="02020603050405020304" pitchFamily="18" charset="0"/>
                          <a:cs typeface="Times New Roman" panose="02020603050405020304" pitchFamily="18" charset="0"/>
                        </a:rPr>
                        <a:t>3 Months Forward</a:t>
                      </a:r>
                    </a:p>
                  </a:txBody>
                  <a:tcPr marL="9525" marR="9525" marT="9525" marB="0" anchor="b">
                    <a:lnL>
                      <a:noFill/>
                    </a:lnL>
                    <a:lnR>
                      <a:noFill/>
                    </a:lnR>
                    <a:lnT>
                      <a:noFill/>
                    </a:lnT>
                    <a:lnB>
                      <a:noFill/>
                    </a:lnB>
                  </a:tcPr>
                </a:tc>
                <a:tc>
                  <a:txBody>
                    <a:bodyPr/>
                    <a:lstStyle/>
                    <a:p>
                      <a:pPr algn="ctr" fontAlgn="b"/>
                      <a:r>
                        <a:rPr lang="en-US" sz="1800" b="0" i="0" u="none" strike="noStrike">
                          <a:effectLst/>
                          <a:latin typeface="Times New Roman" panose="02020603050405020304" pitchFamily="18" charset="0"/>
                          <a:cs typeface="Times New Roman" panose="02020603050405020304" pitchFamily="18" charset="0"/>
                        </a:rPr>
                        <a:t>$0.8500 </a:t>
                      </a:r>
                    </a:p>
                  </a:txBody>
                  <a:tcPr marL="9525" marR="9525" marT="9525" marB="0" anchor="b">
                    <a:lnL>
                      <a:noFill/>
                    </a:lnL>
                    <a:lnR>
                      <a:noFill/>
                    </a:lnR>
                    <a:lnT>
                      <a:noFill/>
                    </a:lnT>
                    <a:lnB>
                      <a:noFill/>
                    </a:lnB>
                  </a:tcPr>
                </a:tc>
                <a:tc>
                  <a:txBody>
                    <a:bodyPr/>
                    <a:lstStyle/>
                    <a:p>
                      <a:pPr algn="ctr" fontAlgn="b"/>
                      <a:r>
                        <a:rPr lang="en-US" sz="1800" b="0" i="0" u="none" strike="noStrike" dirty="0">
                          <a:effectLst/>
                          <a:latin typeface="Times New Roman" panose="02020603050405020304" pitchFamily="18" charset="0"/>
                          <a:cs typeface="Times New Roman" panose="02020603050405020304" pitchFamily="18" charset="0"/>
                        </a:rPr>
                        <a:t>$1.1270 </a:t>
                      </a:r>
                    </a:p>
                  </a:txBody>
                  <a:tcPr marL="9525" marR="9525" marT="9525" marB="0" anchor="b">
                    <a:lnL>
                      <a:noFill/>
                    </a:lnL>
                    <a:lnR>
                      <a:noFill/>
                    </a:lnR>
                    <a:lnT>
                      <a:noFill/>
                    </a:lnT>
                    <a:lnB>
                      <a:noFill/>
                    </a:lnB>
                  </a:tcPr>
                </a:tc>
                <a:extLst>
                  <a:ext uri="{0D108BD9-81ED-4DB2-BD59-A6C34878D82A}">
                    <a16:rowId xmlns="" xmlns:a16="http://schemas.microsoft.com/office/drawing/2014/main" val="390431499"/>
                  </a:ext>
                </a:extLst>
              </a:tr>
              <a:tr h="208867">
                <a:tc>
                  <a:txBody>
                    <a:bodyPr/>
                    <a:lstStyle/>
                    <a:p>
                      <a:pPr algn="r" fontAlgn="b"/>
                      <a:r>
                        <a:rPr lang="en-US" sz="1800" b="0" i="0" u="none" strike="noStrike" dirty="0">
                          <a:effectLst/>
                          <a:latin typeface="Times New Roman" panose="02020603050405020304" pitchFamily="18" charset="0"/>
                          <a:cs typeface="Times New Roman" panose="02020603050405020304" pitchFamily="18" charset="0"/>
                        </a:rPr>
                        <a:t>6 Months Forward</a:t>
                      </a:r>
                    </a:p>
                  </a:txBody>
                  <a:tcPr marL="9525" marR="9525" marT="9525" marB="0" anchor="b">
                    <a:lnL>
                      <a:noFill/>
                    </a:lnL>
                    <a:lnR>
                      <a:noFill/>
                    </a:lnR>
                    <a:lnT>
                      <a:noFill/>
                    </a:lnT>
                    <a:lnB>
                      <a:noFill/>
                    </a:lnB>
                  </a:tcPr>
                </a:tc>
                <a:tc>
                  <a:txBody>
                    <a:bodyPr/>
                    <a:lstStyle/>
                    <a:p>
                      <a:pPr algn="ctr" fontAlgn="b"/>
                      <a:r>
                        <a:rPr lang="en-US" sz="1800" b="0" i="0" u="none" strike="noStrike">
                          <a:effectLst/>
                          <a:latin typeface="Times New Roman" panose="02020603050405020304" pitchFamily="18" charset="0"/>
                          <a:cs typeface="Times New Roman" panose="02020603050405020304" pitchFamily="18" charset="0"/>
                        </a:rPr>
                        <a:t>$0.8000 </a:t>
                      </a:r>
                    </a:p>
                  </a:txBody>
                  <a:tcPr marL="9525" marR="9525" marT="9525" marB="0" anchor="b">
                    <a:lnL>
                      <a:noFill/>
                    </a:lnL>
                    <a:lnR>
                      <a:noFill/>
                    </a:lnR>
                    <a:lnT>
                      <a:noFill/>
                    </a:lnT>
                    <a:lnB>
                      <a:noFill/>
                    </a:lnB>
                  </a:tcPr>
                </a:tc>
                <a:tc>
                  <a:txBody>
                    <a:bodyPr/>
                    <a:lstStyle/>
                    <a:p>
                      <a:pPr algn="ctr" fontAlgn="b"/>
                      <a:r>
                        <a:rPr lang="en-US" sz="1800" b="0" i="0" u="none" strike="noStrike" dirty="0">
                          <a:effectLst/>
                          <a:latin typeface="Times New Roman" panose="02020603050405020304" pitchFamily="18" charset="0"/>
                          <a:cs typeface="Times New Roman" panose="02020603050405020304" pitchFamily="18" charset="0"/>
                        </a:rPr>
                        <a:t>$1.1280 </a:t>
                      </a:r>
                    </a:p>
                  </a:txBody>
                  <a:tcPr marL="9525" marR="9525" marT="9525" marB="0" anchor="b">
                    <a:lnL>
                      <a:noFill/>
                    </a:lnL>
                    <a:lnR>
                      <a:noFill/>
                    </a:lnR>
                    <a:lnT>
                      <a:noFill/>
                    </a:lnT>
                    <a:lnB>
                      <a:noFill/>
                    </a:lnB>
                    <a:noFill/>
                  </a:tcPr>
                </a:tc>
                <a:extLst>
                  <a:ext uri="{0D108BD9-81ED-4DB2-BD59-A6C34878D82A}">
                    <a16:rowId xmlns="" xmlns:a16="http://schemas.microsoft.com/office/drawing/2014/main" val="1734861312"/>
                  </a:ext>
                </a:extLst>
              </a:tr>
              <a:tr h="274320">
                <a:tc>
                  <a:txBody>
                    <a:bodyPr/>
                    <a:lstStyle/>
                    <a:p>
                      <a:pPr algn="r" fontAlgn="b"/>
                      <a:r>
                        <a:rPr lang="en-US" sz="1800" b="0" i="0" u="none" strike="noStrike" dirty="0">
                          <a:effectLst/>
                          <a:latin typeface="Times New Roman" panose="02020603050405020304" pitchFamily="18" charset="0"/>
                          <a:cs typeface="Times New Roman" panose="02020603050405020304" pitchFamily="18" charset="0"/>
                        </a:rPr>
                        <a:t>12 Months Forward</a:t>
                      </a:r>
                    </a:p>
                  </a:txBody>
                  <a:tcPr marL="9525" marR="9525" marT="9525" marB="0" anchor="b">
                    <a:lnL>
                      <a:noFill/>
                    </a:lnL>
                    <a:lnR>
                      <a:noFill/>
                    </a:lnR>
                    <a:lnT>
                      <a:noFill/>
                    </a:lnT>
                    <a:lnB>
                      <a:noFill/>
                    </a:lnB>
                  </a:tcPr>
                </a:tc>
                <a:tc>
                  <a:txBody>
                    <a:bodyPr/>
                    <a:lstStyle/>
                    <a:p>
                      <a:pPr algn="ctr" fontAlgn="b"/>
                      <a:r>
                        <a:rPr lang="en-US" sz="1800" b="0" i="0" u="none" strike="noStrike">
                          <a:effectLst/>
                          <a:latin typeface="Times New Roman" panose="02020603050405020304" pitchFamily="18" charset="0"/>
                          <a:cs typeface="Times New Roman" panose="02020603050405020304" pitchFamily="18" charset="0"/>
                        </a:rPr>
                        <a:t>$0.7500 </a:t>
                      </a:r>
                    </a:p>
                  </a:txBody>
                  <a:tcPr marL="9525" marR="9525" marT="9525" marB="0" anchor="b">
                    <a:lnL>
                      <a:noFill/>
                    </a:lnL>
                    <a:lnR>
                      <a:noFill/>
                    </a:lnR>
                    <a:lnT>
                      <a:noFill/>
                    </a:lnT>
                    <a:lnB>
                      <a:noFill/>
                    </a:lnB>
                  </a:tcPr>
                </a:tc>
                <a:tc>
                  <a:txBody>
                    <a:bodyPr/>
                    <a:lstStyle/>
                    <a:p>
                      <a:pPr algn="ctr" fontAlgn="b"/>
                      <a:r>
                        <a:rPr lang="en-US" sz="1800" b="0" i="0" u="none" strike="noStrike" dirty="0">
                          <a:effectLst/>
                          <a:latin typeface="Times New Roman" panose="02020603050405020304" pitchFamily="18" charset="0"/>
                          <a:cs typeface="Times New Roman" panose="02020603050405020304" pitchFamily="18" charset="0"/>
                        </a:rPr>
                        <a:t>$1.1290 </a:t>
                      </a:r>
                    </a:p>
                  </a:txBody>
                  <a:tcPr marL="9525" marR="9525" marT="9525" marB="0" anchor="b">
                    <a:lnL>
                      <a:noFill/>
                    </a:lnL>
                    <a:lnR>
                      <a:noFill/>
                    </a:lnR>
                    <a:lnT>
                      <a:noFill/>
                    </a:lnT>
                    <a:lnB>
                      <a:noFill/>
                    </a:lnB>
                  </a:tcPr>
                </a:tc>
                <a:extLst>
                  <a:ext uri="{0D108BD9-81ED-4DB2-BD59-A6C34878D82A}">
                    <a16:rowId xmlns="" xmlns:a16="http://schemas.microsoft.com/office/drawing/2014/main" val="3571888804"/>
                  </a:ext>
                </a:extLst>
              </a:tr>
            </a:tbl>
          </a:graphicData>
        </a:graphic>
      </p:graphicFrame>
      <p:sp>
        <p:nvSpPr>
          <p:cNvPr id="6" name="Rectangle 5"/>
          <p:cNvSpPr/>
          <p:nvPr/>
        </p:nvSpPr>
        <p:spPr>
          <a:xfrm>
            <a:off x="152400" y="1495336"/>
            <a:ext cx="6858000" cy="1200329"/>
          </a:xfrm>
          <a:prstGeom prst="rect">
            <a:avLst/>
          </a:prstGeom>
        </p:spPr>
        <p:txBody>
          <a:bodyPr wrap="square">
            <a:spAutoFit/>
          </a:bodyPr>
          <a:lstStyle/>
          <a:p>
            <a:pPr marL="0" indent="0" eaLnBrk="1" hangingPunct="1">
              <a:buFont typeface="Wingdings" pitchFamily="2" charset="2"/>
              <a:buNone/>
            </a:pPr>
            <a:r>
              <a:rPr lang="en-GB" altLang="en-US" dirty="0"/>
              <a:t>Your firm is a U.K.-based </a:t>
            </a:r>
            <a:r>
              <a:rPr lang="en-GB" altLang="en-US" b="1" dirty="0"/>
              <a:t>exporter</a:t>
            </a:r>
            <a:r>
              <a:rPr lang="en-GB" altLang="en-US" dirty="0"/>
              <a:t> of bicycles.  </a:t>
            </a:r>
            <a:endParaRPr lang="en-GB" altLang="en-US" dirty="0" smtClean="0"/>
          </a:p>
          <a:p>
            <a:pPr marL="0" indent="0" eaLnBrk="1" hangingPunct="1">
              <a:buFont typeface="Wingdings" pitchFamily="2" charset="2"/>
              <a:buNone/>
            </a:pPr>
            <a:r>
              <a:rPr lang="en-GB" altLang="en-US" dirty="0" smtClean="0"/>
              <a:t>You </a:t>
            </a:r>
            <a:r>
              <a:rPr lang="en-GB" altLang="en-US" dirty="0"/>
              <a:t>have sold </a:t>
            </a:r>
            <a:r>
              <a:rPr lang="en-GB" altLang="en-US" dirty="0" smtClean="0"/>
              <a:t>€2,500,000 </a:t>
            </a:r>
            <a:r>
              <a:rPr lang="en-GB" altLang="en-US" dirty="0"/>
              <a:t>worth of bicycles to an Italian retailer. </a:t>
            </a:r>
          </a:p>
          <a:p>
            <a:pPr marL="0" indent="0" eaLnBrk="1" hangingPunct="1">
              <a:buFont typeface="Wingdings" pitchFamily="2" charset="2"/>
              <a:buNone/>
            </a:pPr>
            <a:r>
              <a:rPr lang="en-GB" altLang="en-US" dirty="0"/>
              <a:t>Payment (in euros) is due in </a:t>
            </a:r>
            <a:r>
              <a:rPr lang="en-GB" altLang="en-US" b="1" dirty="0"/>
              <a:t>six</a:t>
            </a:r>
            <a:r>
              <a:rPr lang="en-GB" altLang="en-US" dirty="0"/>
              <a:t> months.  </a:t>
            </a:r>
            <a:endParaRPr lang="en-GB" altLang="en-US" dirty="0" smtClean="0"/>
          </a:p>
          <a:p>
            <a:pPr marL="0" indent="0" eaLnBrk="1" hangingPunct="1">
              <a:buFont typeface="Wingdings" pitchFamily="2" charset="2"/>
              <a:buNone/>
            </a:pPr>
            <a:r>
              <a:rPr lang="en-GB" altLang="en-US" dirty="0" smtClean="0"/>
              <a:t>Your </a:t>
            </a:r>
            <a:r>
              <a:rPr lang="en-GB" altLang="en-US" dirty="0"/>
              <a:t>firm wants to hedge the receivable into </a:t>
            </a:r>
            <a:r>
              <a:rPr lang="en-GB" altLang="en-US" b="1" i="1" u="sng" dirty="0"/>
              <a:t>pounds</a:t>
            </a:r>
            <a:r>
              <a:rPr lang="en-GB" altLang="en-US" dirty="0"/>
              <a:t>.</a:t>
            </a:r>
          </a:p>
        </p:txBody>
      </p:sp>
      <p:sp>
        <p:nvSpPr>
          <p:cNvPr id="7" name="Rectangle 6"/>
          <p:cNvSpPr>
            <a:spLocks noChangeArrowheads="1"/>
          </p:cNvSpPr>
          <p:nvPr/>
        </p:nvSpPr>
        <p:spPr bwMode="auto">
          <a:xfrm>
            <a:off x="0" y="6138615"/>
            <a:ext cx="5969681" cy="350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3236" tIns="51618" rIns="103236" bIns="51618">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20000"/>
              </a:spcBef>
              <a:buClr>
                <a:srgbClr val="330066"/>
              </a:buClr>
              <a:buSzPct val="70000"/>
            </a:pPr>
            <a:r>
              <a:rPr lang="en-GB" altLang="en-US" sz="160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Sizes of forwards on this exchange are </a:t>
            </a:r>
            <a:r>
              <a:rPr lang="en-US" altLang="en-US" sz="1600" dirty="0">
                <a:latin typeface="Arial Unicode MS" panose="020B0604020202020204" pitchFamily="34" charset="-128"/>
                <a:ea typeface="Arial Unicode MS" panose="020B0604020202020204" pitchFamily="34" charset="-128"/>
                <a:cs typeface="Arial Unicode MS" panose="020B0604020202020204" pitchFamily="34" charset="-128"/>
              </a:rPr>
              <a:t>£62,500 and €125,000</a:t>
            </a:r>
            <a:r>
              <a:rPr lang="en-GB" altLang="en-US" sz="160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 </a:t>
            </a:r>
            <a:endParaRPr lang="en-US" altLang="en-US" sz="160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20285270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idx="1"/>
          </p:nvPr>
        </p:nvSpPr>
        <p:spPr>
          <a:xfrm>
            <a:off x="0" y="1676400"/>
            <a:ext cx="9037638" cy="4754563"/>
          </a:xfrm>
        </p:spPr>
        <p:txBody>
          <a:bodyPr/>
          <a:lstStyle/>
          <a:p>
            <a:pPr marL="457200" indent="-457200" eaLnBrk="1" hangingPunct="1">
              <a:buFont typeface="+mj-lt"/>
              <a:buAutoNum type="arabicPeriod"/>
            </a:pPr>
            <a:r>
              <a:rPr lang="en-US" altLang="en-US" sz="2000" dirty="0" smtClean="0"/>
              <a:t>The exporter has to convert the </a:t>
            </a:r>
            <a:r>
              <a:rPr lang="en-GB" altLang="en-US" sz="2000" dirty="0" smtClean="0"/>
              <a:t>€2,500,000 </a:t>
            </a:r>
            <a:r>
              <a:rPr lang="en-US" altLang="en-US" sz="2000" dirty="0" smtClean="0"/>
              <a:t>receivable first into dollars and then into pounds.</a:t>
            </a:r>
          </a:p>
          <a:p>
            <a:pPr marL="457200" indent="-457200">
              <a:buFont typeface="+mj-lt"/>
              <a:buAutoNum type="arabicPeriod"/>
            </a:pPr>
            <a:r>
              <a:rPr lang="en-US" altLang="en-US" sz="2000" dirty="0" smtClean="0"/>
              <a:t>If we sell the </a:t>
            </a:r>
            <a:r>
              <a:rPr lang="en-GB" altLang="en-US" sz="2000" dirty="0"/>
              <a:t>€2,500,000 </a:t>
            </a:r>
            <a:r>
              <a:rPr lang="en-GB" altLang="en-US" sz="2000" dirty="0" smtClean="0"/>
              <a:t>receivable forward at the six-month forward bid rate of $0.80/€, we can do this with a SHORT position in 20 six-month euro futures contracts.</a:t>
            </a:r>
            <a:endParaRPr lang="en-US" altLang="en-US" sz="2000" dirty="0" smtClean="0"/>
          </a:p>
        </p:txBody>
      </p:sp>
      <p:grpSp>
        <p:nvGrpSpPr>
          <p:cNvPr id="14339" name="Group 9"/>
          <p:cNvGrpSpPr>
            <a:grpSpLocks/>
          </p:cNvGrpSpPr>
          <p:nvPr/>
        </p:nvGrpSpPr>
        <p:grpSpPr bwMode="auto">
          <a:xfrm>
            <a:off x="4911725" y="2971800"/>
            <a:ext cx="3622675" cy="863600"/>
            <a:chOff x="1104" y="2295"/>
            <a:chExt cx="3024" cy="472"/>
          </a:xfrm>
        </p:grpSpPr>
        <p:sp>
          <p:nvSpPr>
            <p:cNvPr id="14353" name="Rectangle 5"/>
            <p:cNvSpPr>
              <a:spLocks noChangeArrowheads="1"/>
            </p:cNvSpPr>
            <p:nvPr/>
          </p:nvSpPr>
          <p:spPr bwMode="auto">
            <a:xfrm>
              <a:off x="1104" y="2400"/>
              <a:ext cx="1738"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dirty="0" smtClean="0">
                  <a:latin typeface="Times New Roman" pitchFamily="18" charset="0"/>
                </a:rPr>
                <a:t>20 </a:t>
              </a:r>
              <a:r>
                <a:rPr lang="en-GB" altLang="en-US" sz="2400" dirty="0">
                  <a:latin typeface="Times New Roman" pitchFamily="18" charset="0"/>
                </a:rPr>
                <a:t>contracts  = </a:t>
              </a:r>
              <a:endParaRPr lang="en-US" altLang="en-US" sz="2400" dirty="0">
                <a:latin typeface="Times New Roman" pitchFamily="18" charset="0"/>
              </a:endParaRPr>
            </a:p>
          </p:txBody>
        </p:sp>
        <p:sp>
          <p:nvSpPr>
            <p:cNvPr id="14354" name="Rectangle 6"/>
            <p:cNvSpPr>
              <a:spLocks noChangeArrowheads="1"/>
            </p:cNvSpPr>
            <p:nvPr/>
          </p:nvSpPr>
          <p:spPr bwMode="auto">
            <a:xfrm>
              <a:off x="2770" y="2295"/>
              <a:ext cx="1310"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dirty="0">
                  <a:latin typeface="Times New Roman" pitchFamily="18" charset="0"/>
                </a:rPr>
                <a:t>€</a:t>
              </a:r>
              <a:r>
                <a:rPr lang="en-GB" altLang="en-US" sz="2400" dirty="0" smtClean="0">
                  <a:latin typeface="Times New Roman" pitchFamily="18" charset="0"/>
                </a:rPr>
                <a:t>2,500,000</a:t>
              </a:r>
              <a:endParaRPr lang="en-US" altLang="en-US" sz="2400" dirty="0">
                <a:latin typeface="Times New Roman" pitchFamily="18" charset="0"/>
              </a:endParaRPr>
            </a:p>
          </p:txBody>
        </p:sp>
        <p:sp>
          <p:nvSpPr>
            <p:cNvPr id="14355" name="Rectangle 7"/>
            <p:cNvSpPr>
              <a:spLocks noChangeArrowheads="1"/>
            </p:cNvSpPr>
            <p:nvPr/>
          </p:nvSpPr>
          <p:spPr bwMode="auto">
            <a:xfrm>
              <a:off x="2598" y="2515"/>
              <a:ext cx="1368"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a:latin typeface="Times New Roman" pitchFamily="18" charset="0"/>
                </a:rPr>
                <a:t>€125,000/contract</a:t>
              </a:r>
              <a:endParaRPr lang="en-US" altLang="en-US" sz="2400">
                <a:latin typeface="Times New Roman" pitchFamily="18" charset="0"/>
              </a:endParaRPr>
            </a:p>
          </p:txBody>
        </p:sp>
        <p:sp>
          <p:nvSpPr>
            <p:cNvPr id="14356" name="Line 8"/>
            <p:cNvSpPr>
              <a:spLocks noChangeShapeType="1"/>
            </p:cNvSpPr>
            <p:nvPr/>
          </p:nvSpPr>
          <p:spPr bwMode="auto">
            <a:xfrm flipV="1">
              <a:off x="2758" y="2544"/>
              <a:ext cx="1370" cy="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0" name="Rectangle 9"/>
          <p:cNvSpPr/>
          <p:nvPr/>
        </p:nvSpPr>
        <p:spPr>
          <a:xfrm>
            <a:off x="0" y="3810000"/>
            <a:ext cx="9144000" cy="707886"/>
          </a:xfrm>
          <a:prstGeom prst="rect">
            <a:avLst/>
          </a:prstGeom>
        </p:spPr>
        <p:txBody>
          <a:bodyPr>
            <a:spAutoFit/>
          </a:bodyPr>
          <a:lstStyle/>
          <a:p>
            <a:pPr marL="457200" indent="-457200">
              <a:spcBef>
                <a:spcPct val="20000"/>
              </a:spcBef>
              <a:buFont typeface="+mj-lt"/>
              <a:buAutoNum type="arabicPeriod" startAt="3"/>
              <a:defRPr/>
            </a:pPr>
            <a:r>
              <a:rPr lang="en-US" sz="20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Selling the </a:t>
            </a:r>
            <a:r>
              <a:rPr lang="en-GB" sz="2000" kern="0" dirty="0" smtClean="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a:t>
            </a:r>
            <a:r>
              <a:rPr lang="en-GB" altLang="en-US" sz="2000" dirty="0" smtClean="0"/>
              <a:t>2,500</a:t>
            </a:r>
            <a:r>
              <a:rPr lang="en-GB" sz="2000" kern="0" dirty="0" smtClean="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,000 </a:t>
            </a:r>
            <a:r>
              <a:rPr lang="en-GB" sz="20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forward at the six-month forward </a:t>
            </a:r>
            <a:r>
              <a:rPr lang="en-GB" sz="2000" kern="0" dirty="0" smtClean="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bid rate </a:t>
            </a:r>
            <a:r>
              <a:rPr lang="en-GB" sz="20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of </a:t>
            </a:r>
            <a:r>
              <a:rPr lang="en-GB" sz="2000" kern="0" dirty="0" smtClean="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$0.8000</a:t>
            </a:r>
            <a:r>
              <a:rPr lang="en-GB" sz="20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 generates </a:t>
            </a:r>
            <a:r>
              <a:rPr lang="en-GB" sz="2000" kern="0" dirty="0" smtClean="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$2,000,000</a:t>
            </a:r>
            <a:r>
              <a:rPr lang="en-GB" sz="20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a:t>
            </a:r>
            <a:endParaRPr lang="en-US" sz="20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nvGrpSpPr>
          <p:cNvPr id="14341" name="Group 15"/>
          <p:cNvGrpSpPr>
            <a:grpSpLocks/>
          </p:cNvGrpSpPr>
          <p:nvPr/>
        </p:nvGrpSpPr>
        <p:grpSpPr bwMode="auto">
          <a:xfrm>
            <a:off x="4533688" y="4145957"/>
            <a:ext cx="4313450" cy="870544"/>
            <a:chOff x="1256" y="1601"/>
            <a:chExt cx="3076" cy="475"/>
          </a:xfrm>
        </p:grpSpPr>
        <p:sp>
          <p:nvSpPr>
            <p:cNvPr id="14349" name="Rectangle 10"/>
            <p:cNvSpPr>
              <a:spLocks noChangeArrowheads="1"/>
            </p:cNvSpPr>
            <p:nvPr/>
          </p:nvSpPr>
          <p:spPr bwMode="auto">
            <a:xfrm>
              <a:off x="1256" y="1718"/>
              <a:ext cx="2573"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dirty="0" smtClean="0">
                  <a:latin typeface="Times New Roman" pitchFamily="18" charset="0"/>
                </a:rPr>
                <a:t>$2,000,000 </a:t>
              </a:r>
              <a:r>
                <a:rPr lang="en-GB" altLang="en-US" sz="2400" dirty="0">
                  <a:latin typeface="Times New Roman" pitchFamily="18" charset="0"/>
                </a:rPr>
                <a:t>= </a:t>
              </a:r>
              <a:r>
                <a:rPr lang="en-GB" altLang="en-US" sz="2400" dirty="0" smtClean="0">
                  <a:latin typeface="Times New Roman" pitchFamily="18" charset="0"/>
                </a:rPr>
                <a:t>€2,500,000 </a:t>
              </a:r>
              <a:r>
                <a:rPr lang="en-GB" altLang="en-US" sz="2400" dirty="0">
                  <a:latin typeface="Times New Roman" pitchFamily="18" charset="0"/>
                </a:rPr>
                <a:t>× </a:t>
              </a:r>
              <a:endParaRPr lang="en-US" altLang="en-US" sz="2400" dirty="0">
                <a:latin typeface="Times New Roman" pitchFamily="18" charset="0"/>
              </a:endParaRPr>
            </a:p>
          </p:txBody>
        </p:sp>
        <p:sp>
          <p:nvSpPr>
            <p:cNvPr id="14350" name="Rectangle 12"/>
            <p:cNvSpPr>
              <a:spLocks noChangeArrowheads="1"/>
            </p:cNvSpPr>
            <p:nvPr/>
          </p:nvSpPr>
          <p:spPr bwMode="auto">
            <a:xfrm>
              <a:off x="3840" y="1824"/>
              <a:ext cx="27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a:latin typeface="Times New Roman" pitchFamily="18" charset="0"/>
                </a:rPr>
                <a:t>€1</a:t>
              </a:r>
              <a:endParaRPr lang="en-US" altLang="en-US" sz="2400">
                <a:latin typeface="Times New Roman" pitchFamily="18" charset="0"/>
              </a:endParaRPr>
            </a:p>
          </p:txBody>
        </p:sp>
        <p:sp>
          <p:nvSpPr>
            <p:cNvPr id="14351" name="Rectangle 13"/>
            <p:cNvSpPr>
              <a:spLocks noChangeArrowheads="1"/>
            </p:cNvSpPr>
            <p:nvPr/>
          </p:nvSpPr>
          <p:spPr bwMode="auto">
            <a:xfrm>
              <a:off x="3597" y="1601"/>
              <a:ext cx="735"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dirty="0" smtClean="0">
                  <a:latin typeface="Times New Roman" pitchFamily="18" charset="0"/>
                </a:rPr>
                <a:t>$0.800</a:t>
              </a:r>
              <a:endParaRPr lang="en-US" altLang="en-US" sz="2400" dirty="0">
                <a:latin typeface="Times New Roman" pitchFamily="18" charset="0"/>
              </a:endParaRPr>
            </a:p>
          </p:txBody>
        </p:sp>
        <p:sp>
          <p:nvSpPr>
            <p:cNvPr id="14352" name="Line 14"/>
            <p:cNvSpPr>
              <a:spLocks noChangeShapeType="1"/>
            </p:cNvSpPr>
            <p:nvPr/>
          </p:nvSpPr>
          <p:spPr bwMode="auto">
            <a:xfrm>
              <a:off x="3696" y="1833"/>
              <a:ext cx="576"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4342" name="Rectangle 16"/>
          <p:cNvSpPr>
            <a:spLocks noChangeArrowheads="1"/>
          </p:cNvSpPr>
          <p:nvPr/>
        </p:nvSpPr>
        <p:spPr bwMode="auto">
          <a:xfrm>
            <a:off x="0" y="4953000"/>
            <a:ext cx="9144000" cy="2109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lstStyle>
            <a:lvl1pPr marL="341313" indent="-341313"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marL="457200" indent="-457200" eaLnBrk="1" hangingPunct="1">
              <a:spcBef>
                <a:spcPct val="20000"/>
              </a:spcBef>
              <a:buSzPct val="100000"/>
              <a:buFont typeface="+mj-lt"/>
              <a:buAutoNum type="arabicPeriod" startAt="4"/>
            </a:pP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At the six-month forward </a:t>
            </a:r>
            <a:r>
              <a:rPr lang="en-US" altLang="en-US" sz="2000" dirty="0" smtClean="0">
                <a:latin typeface="Arial Unicode MS" panose="020B0604020202020204" pitchFamily="34" charset="-128"/>
                <a:ea typeface="Arial Unicode MS" panose="020B0604020202020204" pitchFamily="34" charset="-128"/>
                <a:cs typeface="Arial Unicode MS" panose="020B0604020202020204" pitchFamily="34" charset="-128"/>
              </a:rPr>
              <a:t>ask </a:t>
            </a: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rate of </a:t>
            </a:r>
            <a:r>
              <a:rPr lang="en-GB" altLang="en-US" sz="2000" dirty="0" smtClean="0">
                <a:latin typeface="Arial Unicode MS" panose="020B0604020202020204" pitchFamily="34" charset="-128"/>
                <a:ea typeface="Arial Unicode MS" panose="020B0604020202020204" pitchFamily="34" charset="-128"/>
                <a:cs typeface="Arial Unicode MS" panose="020B0604020202020204" pitchFamily="34" charset="-128"/>
              </a:rPr>
              <a:t>$1.280/£, $2,000,000 </a:t>
            </a:r>
            <a:r>
              <a:rPr lang="en-GB"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will buy </a:t>
            </a:r>
            <a:r>
              <a:rPr lang="en-GB" altLang="en-US" sz="2000" dirty="0" smtClean="0">
                <a:latin typeface="Arial Unicode MS" panose="020B0604020202020204" pitchFamily="34" charset="-128"/>
                <a:ea typeface="Arial Unicode MS" panose="020B0604020202020204" pitchFamily="34" charset="-128"/>
                <a:cs typeface="Arial Unicode MS" panose="020B0604020202020204" pitchFamily="34" charset="-128"/>
              </a:rPr>
              <a:t>£1,562,500. </a:t>
            </a:r>
            <a:r>
              <a:rPr lang="en-GB"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We can secure this trade with a LONG position in </a:t>
            </a:r>
            <a:r>
              <a:rPr lang="en-GB" altLang="en-US" sz="2000" dirty="0" smtClean="0">
                <a:latin typeface="Arial Unicode MS" panose="020B0604020202020204" pitchFamily="34" charset="-128"/>
                <a:ea typeface="Arial Unicode MS" panose="020B0604020202020204" pitchFamily="34" charset="-128"/>
                <a:cs typeface="Arial Unicode MS" panose="020B0604020202020204" pitchFamily="34" charset="-128"/>
              </a:rPr>
              <a:t>25 </a:t>
            </a:r>
            <a:r>
              <a:rPr lang="en-GB"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six-month pound futures contracts:</a:t>
            </a:r>
            <a:endPar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nvGrpSpPr>
          <p:cNvPr id="14343" name="Group 4"/>
          <p:cNvGrpSpPr>
            <a:grpSpLocks/>
          </p:cNvGrpSpPr>
          <p:nvPr/>
        </p:nvGrpSpPr>
        <p:grpSpPr bwMode="auto">
          <a:xfrm>
            <a:off x="4389150" y="5638884"/>
            <a:ext cx="4648488" cy="875325"/>
            <a:chOff x="1179" y="2256"/>
            <a:chExt cx="2949" cy="548"/>
          </a:xfrm>
        </p:grpSpPr>
        <p:sp>
          <p:nvSpPr>
            <p:cNvPr id="14345" name="Rectangle 5"/>
            <p:cNvSpPr>
              <a:spLocks noChangeArrowheads="1"/>
            </p:cNvSpPr>
            <p:nvPr/>
          </p:nvSpPr>
          <p:spPr bwMode="auto">
            <a:xfrm>
              <a:off x="1179" y="2400"/>
              <a:ext cx="1321" cy="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dirty="0" smtClean="0">
                  <a:latin typeface="Times New Roman" pitchFamily="18" charset="0"/>
                </a:rPr>
                <a:t>25 </a:t>
              </a:r>
              <a:r>
                <a:rPr lang="en-GB" altLang="en-US" sz="2400" dirty="0">
                  <a:latin typeface="Times New Roman" pitchFamily="18" charset="0"/>
                </a:rPr>
                <a:t>contracts  = </a:t>
              </a:r>
              <a:endParaRPr lang="en-US" altLang="en-US" sz="2400" dirty="0">
                <a:latin typeface="Times New Roman" pitchFamily="18" charset="0"/>
              </a:endParaRPr>
            </a:p>
          </p:txBody>
        </p:sp>
        <p:sp>
          <p:nvSpPr>
            <p:cNvPr id="14346" name="Rectangle 6"/>
            <p:cNvSpPr>
              <a:spLocks noChangeArrowheads="1"/>
            </p:cNvSpPr>
            <p:nvPr/>
          </p:nvSpPr>
          <p:spPr bwMode="auto">
            <a:xfrm>
              <a:off x="2770" y="2256"/>
              <a:ext cx="996" cy="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dirty="0">
                  <a:latin typeface="Times New Roman" pitchFamily="18" charset="0"/>
                </a:rPr>
                <a:t>£1,562,500</a:t>
              </a:r>
              <a:endParaRPr lang="en-US" altLang="en-US" sz="2400" dirty="0">
                <a:latin typeface="Times New Roman" pitchFamily="18" charset="0"/>
              </a:endParaRPr>
            </a:p>
          </p:txBody>
        </p:sp>
        <p:sp>
          <p:nvSpPr>
            <p:cNvPr id="14347" name="Rectangle 7"/>
            <p:cNvSpPr>
              <a:spLocks noChangeArrowheads="1"/>
            </p:cNvSpPr>
            <p:nvPr/>
          </p:nvSpPr>
          <p:spPr bwMode="auto">
            <a:xfrm>
              <a:off x="2500" y="2515"/>
              <a:ext cx="1433" cy="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a:latin typeface="Times New Roman" pitchFamily="18" charset="0"/>
                </a:rPr>
                <a:t>£62,500/contract</a:t>
              </a:r>
              <a:endParaRPr lang="en-US" altLang="en-US" sz="2400">
                <a:latin typeface="Times New Roman" pitchFamily="18" charset="0"/>
              </a:endParaRPr>
            </a:p>
          </p:txBody>
        </p:sp>
        <p:sp>
          <p:nvSpPr>
            <p:cNvPr id="14348" name="Line 8"/>
            <p:cNvSpPr>
              <a:spLocks noChangeShapeType="1"/>
            </p:cNvSpPr>
            <p:nvPr/>
          </p:nvSpPr>
          <p:spPr bwMode="auto">
            <a:xfrm>
              <a:off x="2446" y="2544"/>
              <a:ext cx="1682"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22" name="Rectangle 2"/>
          <p:cNvSpPr>
            <a:spLocks noGrp="1" noChangeArrowheads="1"/>
          </p:cNvSpPr>
          <p:nvPr>
            <p:ph type="title"/>
          </p:nvPr>
        </p:nvSpPr>
        <p:spPr>
          <a:xfrm>
            <a:off x="-76200" y="914400"/>
            <a:ext cx="9296400" cy="762000"/>
          </a:xfrm>
        </p:spPr>
        <p:txBody>
          <a:bodyPr>
            <a:noAutofit/>
          </a:bodyPr>
          <a:lstStyle/>
          <a:p>
            <a:pPr algn="l" eaLnBrk="1" hangingPunct="1"/>
            <a:r>
              <a:rPr lang="en-US" altLang="en-US" sz="3600" dirty="0" smtClean="0"/>
              <a:t>Futures Market Cross-Currency Hedge: # contracts</a:t>
            </a:r>
          </a:p>
        </p:txBody>
      </p:sp>
      <p:sp>
        <p:nvSpPr>
          <p:cNvPr id="23" name="Rectangle 20"/>
          <p:cNvSpPr txBox="1">
            <a:spLocks noChangeArrowheads="1"/>
          </p:cNvSpPr>
          <p:nvPr/>
        </p:nvSpPr>
        <p:spPr bwMode="auto">
          <a:xfrm>
            <a:off x="4572000" y="6553200"/>
            <a:ext cx="4191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2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7</a:t>
            </a:fld>
            <a:endParaRPr lang="en-US" altLang="en-US" sz="1000" dirty="0">
              <a:cs typeface="Arial" charset="0"/>
            </a:endParaRPr>
          </a:p>
        </p:txBody>
      </p:sp>
    </p:spTree>
    <p:extLst>
      <p:ext uri="{BB962C8B-B14F-4D97-AF65-F5344CB8AC3E}">
        <p14:creationId xmlns:p14="http://schemas.microsoft.com/office/powerpoint/2010/main" val="3130098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normAutofit fontScale="90000"/>
          </a:bodyPr>
          <a:lstStyle/>
          <a:p>
            <a:pPr eaLnBrk="1" hangingPunct="1"/>
            <a:r>
              <a:rPr lang="en-US" altLang="en-US" sz="3600" smtClean="0"/>
              <a:t>Exporter’s Futures Market Cross-Currency Hedge: Cash Flows at Maturity</a:t>
            </a:r>
          </a:p>
        </p:txBody>
      </p:sp>
      <p:grpSp>
        <p:nvGrpSpPr>
          <p:cNvPr id="2" name="Group 21"/>
          <p:cNvGrpSpPr>
            <a:grpSpLocks/>
          </p:cNvGrpSpPr>
          <p:nvPr/>
        </p:nvGrpSpPr>
        <p:grpSpPr bwMode="auto">
          <a:xfrm>
            <a:off x="4075113" y="3216275"/>
            <a:ext cx="1470025" cy="1268413"/>
            <a:chOff x="3567187" y="2787134"/>
            <a:chExt cx="1323106" cy="1099066"/>
          </a:xfrm>
        </p:grpSpPr>
        <p:sp>
          <p:nvSpPr>
            <p:cNvPr id="15392" name="Rectangle 4"/>
            <p:cNvSpPr>
              <a:spLocks noChangeArrowheads="1"/>
            </p:cNvSpPr>
            <p:nvPr/>
          </p:nvSpPr>
          <p:spPr bwMode="auto">
            <a:xfrm>
              <a:off x="3567187" y="2787134"/>
              <a:ext cx="1323106" cy="43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solidFill>
                    <a:srgbClr val="000000"/>
                  </a:solidFill>
                  <a:latin typeface="Times New Roman" pitchFamily="18" charset="0"/>
                </a:rPr>
                <a:t>Exporter </a:t>
              </a:r>
              <a:endParaRPr lang="en-US" altLang="en-US"/>
            </a:p>
          </p:txBody>
        </p:sp>
        <p:pic>
          <p:nvPicPr>
            <p:cNvPr id="15393" name="Picture 28" descr="UKfla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33800" y="3248799"/>
              <a:ext cx="966943" cy="4819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15394" name="Rectangle 20"/>
            <p:cNvSpPr>
              <a:spLocks noChangeArrowheads="1"/>
            </p:cNvSpPr>
            <p:nvPr/>
          </p:nvSpPr>
          <p:spPr bwMode="auto">
            <a:xfrm>
              <a:off x="3567214" y="2787134"/>
              <a:ext cx="1285929"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3" name="Group 26"/>
          <p:cNvGrpSpPr>
            <a:grpSpLocks/>
          </p:cNvGrpSpPr>
          <p:nvPr/>
        </p:nvGrpSpPr>
        <p:grpSpPr bwMode="auto">
          <a:xfrm>
            <a:off x="7518400" y="3235325"/>
            <a:ext cx="1517650" cy="1266825"/>
            <a:chOff x="6248400" y="2803267"/>
            <a:chExt cx="1365942" cy="1099066"/>
          </a:xfrm>
        </p:grpSpPr>
        <p:pic>
          <p:nvPicPr>
            <p:cNvPr id="15389" name="Picture 6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6273" y="3352800"/>
              <a:ext cx="776227" cy="41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90" name="Rectangle 23"/>
            <p:cNvSpPr>
              <a:spLocks noChangeArrowheads="1"/>
            </p:cNvSpPr>
            <p:nvPr/>
          </p:nvSpPr>
          <p:spPr bwMode="auto">
            <a:xfrm>
              <a:off x="6248400" y="2803267"/>
              <a:ext cx="1285929"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5391" name="Rectangle 10"/>
            <p:cNvSpPr>
              <a:spLocks noChangeArrowheads="1"/>
            </p:cNvSpPr>
            <p:nvPr/>
          </p:nvSpPr>
          <p:spPr bwMode="auto">
            <a:xfrm>
              <a:off x="6248400" y="2890036"/>
              <a:ext cx="1365942" cy="436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solidFill>
                    <a:srgbClr val="000000"/>
                  </a:solidFill>
                  <a:latin typeface="Times New Roman" pitchFamily="18" charset="0"/>
                </a:rPr>
                <a:t>Customer</a:t>
              </a:r>
              <a:endParaRPr lang="en-US" altLang="en-US"/>
            </a:p>
          </p:txBody>
        </p:sp>
      </p:grpSp>
      <p:grpSp>
        <p:nvGrpSpPr>
          <p:cNvPr id="4" name="Group 28"/>
          <p:cNvGrpSpPr>
            <a:grpSpLocks/>
          </p:cNvGrpSpPr>
          <p:nvPr/>
        </p:nvGrpSpPr>
        <p:grpSpPr bwMode="auto">
          <a:xfrm>
            <a:off x="5621338" y="3748088"/>
            <a:ext cx="1914525" cy="666750"/>
            <a:chOff x="4982792" y="3248799"/>
            <a:chExt cx="1722808" cy="577334"/>
          </a:xfrm>
        </p:grpSpPr>
        <p:sp>
          <p:nvSpPr>
            <p:cNvPr id="13" name="Rectangle 12"/>
            <p:cNvSpPr/>
            <p:nvPr/>
          </p:nvSpPr>
          <p:spPr>
            <a:xfrm>
              <a:off x="5059440" y="3302408"/>
              <a:ext cx="1646160" cy="439727"/>
            </a:xfrm>
            <a:prstGeom prst="rect">
              <a:avLst/>
            </a:prstGeom>
          </p:spPr>
          <p:txBody>
            <a:bodyPr wrap="none">
              <a:spAutoFit/>
            </a:bodyPr>
            <a:lstStyle/>
            <a:p>
              <a:pPr algn="r">
                <a:defRPr/>
              </a:pPr>
              <a:r>
                <a:rPr lang="en-US" sz="2700" kern="0" dirty="0">
                  <a:solidFill>
                    <a:srgbClr val="000000"/>
                  </a:solidFill>
                  <a:latin typeface="Times New Roman"/>
                </a:rPr>
                <a:t>€2,500,000 </a:t>
              </a:r>
              <a:endParaRPr lang="en-US" sz="2800" dirty="0"/>
            </a:p>
          </p:txBody>
        </p:sp>
        <p:sp>
          <p:nvSpPr>
            <p:cNvPr id="15388" name="Right Arrow 27"/>
            <p:cNvSpPr>
              <a:spLocks noChangeArrowheads="1"/>
            </p:cNvSpPr>
            <p:nvPr/>
          </p:nvSpPr>
          <p:spPr bwMode="auto">
            <a:xfrm rot="10800000">
              <a:off x="4982792" y="3248799"/>
              <a:ext cx="1646607" cy="577334"/>
            </a:xfrm>
            <a:prstGeom prst="rightArrow">
              <a:avLst>
                <a:gd name="adj1" fmla="val 50000"/>
                <a:gd name="adj2" fmla="val 50004"/>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6" name="Group 29"/>
          <p:cNvGrpSpPr>
            <a:grpSpLocks/>
          </p:cNvGrpSpPr>
          <p:nvPr/>
        </p:nvGrpSpPr>
        <p:grpSpPr bwMode="auto">
          <a:xfrm>
            <a:off x="2068513" y="2462213"/>
            <a:ext cx="1914525" cy="666750"/>
            <a:chOff x="4982792" y="3248799"/>
            <a:chExt cx="1722808" cy="577334"/>
          </a:xfrm>
        </p:grpSpPr>
        <p:sp>
          <p:nvSpPr>
            <p:cNvPr id="16" name="Rectangle 15"/>
            <p:cNvSpPr/>
            <p:nvPr/>
          </p:nvSpPr>
          <p:spPr>
            <a:xfrm>
              <a:off x="5059440" y="3302408"/>
              <a:ext cx="1646160" cy="439727"/>
            </a:xfrm>
            <a:prstGeom prst="rect">
              <a:avLst/>
            </a:prstGeom>
          </p:spPr>
          <p:txBody>
            <a:bodyPr wrap="none">
              <a:spAutoFit/>
            </a:bodyPr>
            <a:lstStyle/>
            <a:p>
              <a:pPr algn="r">
                <a:defRPr/>
              </a:pPr>
              <a:r>
                <a:rPr lang="en-US" sz="2700" kern="0" dirty="0" smtClean="0">
                  <a:solidFill>
                    <a:srgbClr val="000000"/>
                  </a:solidFill>
                  <a:latin typeface="Times New Roman"/>
                </a:rPr>
                <a:t>€2,500,000 </a:t>
              </a:r>
              <a:endParaRPr lang="en-US" dirty="0"/>
            </a:p>
          </p:txBody>
        </p:sp>
        <p:sp>
          <p:nvSpPr>
            <p:cNvPr id="15386" name="Right Arrow 31"/>
            <p:cNvSpPr>
              <a:spLocks noChangeArrowheads="1"/>
            </p:cNvSpPr>
            <p:nvPr/>
          </p:nvSpPr>
          <p:spPr bwMode="auto">
            <a:xfrm rot="10800000">
              <a:off x="4982792" y="3248799"/>
              <a:ext cx="1646607" cy="577334"/>
            </a:xfrm>
            <a:prstGeom prst="rightArrow">
              <a:avLst>
                <a:gd name="adj1" fmla="val 50000"/>
                <a:gd name="adj2" fmla="val 50004"/>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7" name="Group 39"/>
          <p:cNvGrpSpPr>
            <a:grpSpLocks/>
          </p:cNvGrpSpPr>
          <p:nvPr/>
        </p:nvGrpSpPr>
        <p:grpSpPr bwMode="auto">
          <a:xfrm>
            <a:off x="2116138" y="3022600"/>
            <a:ext cx="1830387" cy="665163"/>
            <a:chOff x="1905000" y="3994666"/>
            <a:chExt cx="1646607" cy="577334"/>
          </a:xfrm>
        </p:grpSpPr>
        <p:sp>
          <p:nvSpPr>
            <p:cNvPr id="15383" name="Rectangle 18"/>
            <p:cNvSpPr>
              <a:spLocks noChangeArrowheads="1"/>
            </p:cNvSpPr>
            <p:nvPr/>
          </p:nvSpPr>
          <p:spPr bwMode="auto">
            <a:xfrm>
              <a:off x="1920709" y="4048741"/>
              <a:ext cx="1567802" cy="440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GB" altLang="en-US" sz="2700" dirty="0" smtClean="0">
                  <a:solidFill>
                    <a:srgbClr val="000000"/>
                  </a:solidFill>
                  <a:latin typeface="Times New Roman" pitchFamily="18" charset="0"/>
                </a:rPr>
                <a:t>$2,000,000</a:t>
              </a:r>
              <a:endParaRPr lang="en-US" altLang="en-US" sz="2700" dirty="0"/>
            </a:p>
          </p:txBody>
        </p:sp>
        <p:sp>
          <p:nvSpPr>
            <p:cNvPr id="15384" name="Right Arrow 34"/>
            <p:cNvSpPr>
              <a:spLocks noChangeArrowheads="1"/>
            </p:cNvSpPr>
            <p:nvPr/>
          </p:nvSpPr>
          <p:spPr bwMode="auto">
            <a:xfrm>
              <a:off x="1905000" y="3994666"/>
              <a:ext cx="1646607" cy="577334"/>
            </a:xfrm>
            <a:prstGeom prst="rightArrow">
              <a:avLst>
                <a:gd name="adj1" fmla="val 50000"/>
                <a:gd name="adj2" fmla="val 50004"/>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8" name="Group 54"/>
          <p:cNvGrpSpPr>
            <a:grpSpLocks/>
          </p:cNvGrpSpPr>
          <p:nvPr/>
        </p:nvGrpSpPr>
        <p:grpSpPr bwMode="auto">
          <a:xfrm>
            <a:off x="0" y="1727200"/>
            <a:ext cx="2144713" cy="2082800"/>
            <a:chOff x="76200" y="1941731"/>
            <a:chExt cx="1815731" cy="1323439"/>
          </a:xfrm>
        </p:grpSpPr>
        <p:sp>
          <p:nvSpPr>
            <p:cNvPr id="15381" name="Rectangle 21"/>
            <p:cNvSpPr>
              <a:spLocks noChangeArrowheads="1"/>
            </p:cNvSpPr>
            <p:nvPr/>
          </p:nvSpPr>
          <p:spPr bwMode="auto">
            <a:xfrm>
              <a:off x="76200" y="1961905"/>
              <a:ext cx="1815731" cy="1173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300" dirty="0">
                  <a:solidFill>
                    <a:srgbClr val="000000"/>
                  </a:solidFill>
                  <a:latin typeface="Times New Roman" pitchFamily="18" charset="0"/>
                </a:rPr>
                <a:t> Short position in </a:t>
              </a:r>
              <a:r>
                <a:rPr lang="en-US" altLang="en-US" sz="2300" dirty="0" smtClean="0">
                  <a:solidFill>
                    <a:srgbClr val="000000"/>
                  </a:solidFill>
                  <a:latin typeface="Times New Roman" pitchFamily="18" charset="0"/>
                </a:rPr>
                <a:t>20 </a:t>
              </a:r>
              <a:r>
                <a:rPr lang="en-US" altLang="en-US" sz="2300" dirty="0">
                  <a:solidFill>
                    <a:srgbClr val="000000"/>
                  </a:solidFill>
                  <a:latin typeface="Times New Roman" pitchFamily="18" charset="0"/>
                </a:rPr>
                <a:t>six-month euro futures on </a:t>
              </a:r>
            </a:p>
            <a:p>
              <a:pPr algn="ctr" eaLnBrk="1" hangingPunct="1"/>
              <a:r>
                <a:rPr lang="en-US" altLang="en-US" sz="2300" dirty="0">
                  <a:solidFill>
                    <a:srgbClr val="000000"/>
                  </a:solidFill>
                  <a:latin typeface="Times New Roman" pitchFamily="18" charset="0"/>
                </a:rPr>
                <a:t>€125,000</a:t>
              </a:r>
            </a:p>
            <a:p>
              <a:pPr algn="ctr" eaLnBrk="1" hangingPunct="1"/>
              <a:r>
                <a:rPr lang="en-US" altLang="en-US" sz="2300" dirty="0">
                  <a:solidFill>
                    <a:srgbClr val="000000"/>
                  </a:solidFill>
                  <a:latin typeface="Times New Roman" pitchFamily="18" charset="0"/>
                </a:rPr>
                <a:t>at </a:t>
              </a:r>
              <a:r>
                <a:rPr lang="en-US" altLang="en-US" sz="2300" dirty="0" smtClean="0">
                  <a:solidFill>
                    <a:srgbClr val="000000"/>
                  </a:solidFill>
                  <a:latin typeface="Times New Roman" pitchFamily="18" charset="0"/>
                </a:rPr>
                <a:t>$0.8000/</a:t>
              </a:r>
              <a:r>
                <a:rPr lang="en-US" altLang="en-US" sz="2300" dirty="0">
                  <a:solidFill>
                    <a:srgbClr val="000000"/>
                  </a:solidFill>
                  <a:latin typeface="Times New Roman" pitchFamily="18" charset="0"/>
                </a:rPr>
                <a:t>€1</a:t>
              </a:r>
              <a:endParaRPr lang="en-US" altLang="en-US" sz="2300" dirty="0"/>
            </a:p>
          </p:txBody>
        </p:sp>
        <p:sp>
          <p:nvSpPr>
            <p:cNvPr id="15382" name="Rectangle 38"/>
            <p:cNvSpPr>
              <a:spLocks noChangeArrowheads="1"/>
            </p:cNvSpPr>
            <p:nvPr/>
          </p:nvSpPr>
          <p:spPr bwMode="auto">
            <a:xfrm>
              <a:off x="210318" y="1941731"/>
              <a:ext cx="1547495" cy="1323439"/>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9" name="Group 49"/>
          <p:cNvGrpSpPr>
            <a:grpSpLocks/>
          </p:cNvGrpSpPr>
          <p:nvPr/>
        </p:nvGrpSpPr>
        <p:grpSpPr bwMode="auto">
          <a:xfrm>
            <a:off x="152400" y="4011612"/>
            <a:ext cx="1992313" cy="2569934"/>
            <a:chOff x="-2240251" y="2887414"/>
            <a:chExt cx="1777178" cy="2122116"/>
          </a:xfrm>
        </p:grpSpPr>
        <p:sp>
          <p:nvSpPr>
            <p:cNvPr id="15379" name="Rectangle 24"/>
            <p:cNvSpPr>
              <a:spLocks noChangeArrowheads="1"/>
            </p:cNvSpPr>
            <p:nvPr/>
          </p:nvSpPr>
          <p:spPr bwMode="auto">
            <a:xfrm>
              <a:off x="-2172279" y="2887414"/>
              <a:ext cx="1709206" cy="2122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GB" altLang="en-US" sz="2300" dirty="0">
                  <a:latin typeface="Times New Roman" pitchFamily="18" charset="0"/>
                </a:rPr>
                <a:t>Long position in </a:t>
              </a:r>
              <a:r>
                <a:rPr lang="en-GB" altLang="en-US" sz="2300" dirty="0" smtClean="0">
                  <a:latin typeface="Times New Roman" pitchFamily="18" charset="0"/>
                </a:rPr>
                <a:t>25 </a:t>
              </a:r>
              <a:r>
                <a:rPr lang="en-GB" altLang="en-US" sz="2300" dirty="0">
                  <a:latin typeface="Times New Roman" pitchFamily="18" charset="0"/>
                </a:rPr>
                <a:t>six-month pound futures on £62,500 at </a:t>
              </a:r>
              <a:r>
                <a:rPr lang="en-GB" altLang="en-US" sz="2300" dirty="0" smtClean="0">
                  <a:latin typeface="Times New Roman" pitchFamily="18" charset="0"/>
                </a:rPr>
                <a:t>$1.2800/£</a:t>
              </a:r>
              <a:r>
                <a:rPr lang="en-GB" altLang="en-US" sz="2300" dirty="0">
                  <a:latin typeface="Times New Roman" pitchFamily="18" charset="0"/>
                </a:rPr>
                <a:t>1</a:t>
              </a:r>
            </a:p>
            <a:p>
              <a:pPr eaLnBrk="1" hangingPunct="1"/>
              <a:r>
                <a:rPr lang="en-GB" altLang="en-US" sz="2300" dirty="0">
                  <a:latin typeface="Times New Roman" pitchFamily="18" charset="0"/>
                </a:rPr>
                <a:t> </a:t>
              </a:r>
              <a:endParaRPr lang="en-US" altLang="en-US" sz="2300" dirty="0"/>
            </a:p>
          </p:txBody>
        </p:sp>
        <p:sp>
          <p:nvSpPr>
            <p:cNvPr id="15380" name="Rectangle 41"/>
            <p:cNvSpPr>
              <a:spLocks noChangeArrowheads="1"/>
            </p:cNvSpPr>
            <p:nvPr/>
          </p:nvSpPr>
          <p:spPr bwMode="auto">
            <a:xfrm>
              <a:off x="-2240251" y="2887414"/>
              <a:ext cx="1681613" cy="1847022"/>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0" name="Group 42"/>
          <p:cNvGrpSpPr>
            <a:grpSpLocks/>
          </p:cNvGrpSpPr>
          <p:nvPr/>
        </p:nvGrpSpPr>
        <p:grpSpPr bwMode="auto">
          <a:xfrm>
            <a:off x="5621338" y="3201988"/>
            <a:ext cx="1828800" cy="666750"/>
            <a:chOff x="1905000" y="3994666"/>
            <a:chExt cx="1646607" cy="577334"/>
          </a:xfrm>
        </p:grpSpPr>
        <p:sp>
          <p:nvSpPr>
            <p:cNvPr id="15377" name="Rectangle 27"/>
            <p:cNvSpPr>
              <a:spLocks noChangeArrowheads="1"/>
            </p:cNvSpPr>
            <p:nvPr/>
          </p:nvSpPr>
          <p:spPr bwMode="auto">
            <a:xfrm>
              <a:off x="2103679" y="4055149"/>
              <a:ext cx="1229238" cy="435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solidFill>
                    <a:srgbClr val="000000"/>
                  </a:solidFill>
                  <a:latin typeface="Times New Roman" pitchFamily="18" charset="0"/>
                </a:rPr>
                <a:t>Bicycles</a:t>
              </a:r>
              <a:endParaRPr lang="en-US" altLang="en-US"/>
            </a:p>
          </p:txBody>
        </p:sp>
        <p:sp>
          <p:nvSpPr>
            <p:cNvPr id="15378" name="Right Arrow 44"/>
            <p:cNvSpPr>
              <a:spLocks noChangeArrowheads="1"/>
            </p:cNvSpPr>
            <p:nvPr/>
          </p:nvSpPr>
          <p:spPr bwMode="auto">
            <a:xfrm>
              <a:off x="1905000" y="3994666"/>
              <a:ext cx="1646607" cy="577334"/>
            </a:xfrm>
            <a:prstGeom prst="rightArrow">
              <a:avLst>
                <a:gd name="adj1" fmla="val 50000"/>
                <a:gd name="adj2" fmla="val 50004"/>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2" name="Group 50"/>
          <p:cNvGrpSpPr>
            <a:grpSpLocks/>
          </p:cNvGrpSpPr>
          <p:nvPr/>
        </p:nvGrpSpPr>
        <p:grpSpPr bwMode="auto">
          <a:xfrm>
            <a:off x="2101850" y="4081463"/>
            <a:ext cx="1830388" cy="666750"/>
            <a:chOff x="1891931" y="3537466"/>
            <a:chExt cx="1646607" cy="577334"/>
          </a:xfrm>
        </p:grpSpPr>
        <p:sp>
          <p:nvSpPr>
            <p:cNvPr id="15375" name="Rectangle 30"/>
            <p:cNvSpPr>
              <a:spLocks noChangeArrowheads="1"/>
            </p:cNvSpPr>
            <p:nvPr/>
          </p:nvSpPr>
          <p:spPr bwMode="auto">
            <a:xfrm>
              <a:off x="1927867" y="3591393"/>
              <a:ext cx="1567799" cy="439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GB" altLang="en-US" sz="2700" dirty="0" smtClean="0">
                  <a:solidFill>
                    <a:srgbClr val="000000"/>
                  </a:solidFill>
                  <a:latin typeface="Times New Roman" pitchFamily="18" charset="0"/>
                </a:rPr>
                <a:t>$2,000,000</a:t>
              </a:r>
              <a:endParaRPr lang="en-US" altLang="en-US" sz="2700" dirty="0"/>
            </a:p>
          </p:txBody>
        </p:sp>
        <p:sp>
          <p:nvSpPr>
            <p:cNvPr id="15376" name="Right Arrow 47"/>
            <p:cNvSpPr>
              <a:spLocks noChangeArrowheads="1"/>
            </p:cNvSpPr>
            <p:nvPr/>
          </p:nvSpPr>
          <p:spPr bwMode="auto">
            <a:xfrm rot="10800000">
              <a:off x="1891931" y="3537466"/>
              <a:ext cx="1646607" cy="577334"/>
            </a:xfrm>
            <a:prstGeom prst="rightArrow">
              <a:avLst>
                <a:gd name="adj1" fmla="val 50000"/>
                <a:gd name="adj2" fmla="val 50004"/>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4" name="Group 51"/>
          <p:cNvGrpSpPr>
            <a:grpSpLocks/>
          </p:cNvGrpSpPr>
          <p:nvPr/>
        </p:nvGrpSpPr>
        <p:grpSpPr bwMode="auto">
          <a:xfrm>
            <a:off x="2130425" y="4659313"/>
            <a:ext cx="2017713" cy="666750"/>
            <a:chOff x="1905000" y="3994666"/>
            <a:chExt cx="1646607" cy="577334"/>
          </a:xfrm>
        </p:grpSpPr>
        <p:sp>
          <p:nvSpPr>
            <p:cNvPr id="15373" name="Right Arrow 53"/>
            <p:cNvSpPr>
              <a:spLocks noChangeArrowheads="1"/>
            </p:cNvSpPr>
            <p:nvPr/>
          </p:nvSpPr>
          <p:spPr bwMode="auto">
            <a:xfrm>
              <a:off x="1905000" y="3994666"/>
              <a:ext cx="1646607" cy="577334"/>
            </a:xfrm>
            <a:prstGeom prst="rightArrow">
              <a:avLst>
                <a:gd name="adj1" fmla="val 50000"/>
                <a:gd name="adj2" fmla="val 50004"/>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5374" name="Rectangle 34"/>
            <p:cNvSpPr>
              <a:spLocks noChangeArrowheads="1"/>
            </p:cNvSpPr>
            <p:nvPr/>
          </p:nvSpPr>
          <p:spPr bwMode="auto">
            <a:xfrm>
              <a:off x="1915601" y="4072636"/>
              <a:ext cx="1422245" cy="439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GB" altLang="en-US" sz="2700" dirty="0">
                  <a:latin typeface="Times New Roman" pitchFamily="18" charset="0"/>
                </a:rPr>
                <a:t>£1,562,500</a:t>
              </a:r>
            </a:p>
          </p:txBody>
        </p:sp>
      </p:grpSp>
      <p:sp>
        <p:nvSpPr>
          <p:cNvPr id="36" name="Rectangle 20"/>
          <p:cNvSpPr txBox="1">
            <a:spLocks noChangeArrowheads="1"/>
          </p:cNvSpPr>
          <p:nvPr/>
        </p:nvSpPr>
        <p:spPr bwMode="auto">
          <a:xfrm>
            <a:off x="4648200" y="6553200"/>
            <a:ext cx="4114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37"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8</a:t>
            </a:fld>
            <a:endParaRPr lang="en-US" altLang="en-US" sz="1000" dirty="0">
              <a:cs typeface="Arial" charset="0"/>
            </a:endParaRPr>
          </a:p>
        </p:txBody>
      </p:sp>
    </p:spTree>
    <p:extLst>
      <p:ext uri="{BB962C8B-B14F-4D97-AF65-F5344CB8AC3E}">
        <p14:creationId xmlns:p14="http://schemas.microsoft.com/office/powerpoint/2010/main" val="34965782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8"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500"/>
                                        <p:tgtEl>
                                          <p:spTgt spid="10"/>
                                        </p:tgtEl>
                                      </p:cBhvr>
                                    </p:animEffect>
                                  </p:childTnLst>
                                </p:cTn>
                              </p:par>
                              <p:par>
                                <p:cTn id="16" presetID="22" presetClass="entr" presetSubtype="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ipe(right)">
                                      <p:cBhvr>
                                        <p:cTn id="18" dur="500"/>
                                        <p:tgtEl>
                                          <p:spTgt spid="4"/>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42"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
                                          </p:val>
                                        </p:tav>
                                        <p:tav tm="100000">
                                          <p:val>
                                            <p:strVal val="#ppt_x"/>
                                          </p:val>
                                        </p:tav>
                                      </p:tavLst>
                                    </p:anim>
                                    <p:anim calcmode="lin" valueType="num">
                                      <p:cBhvr>
                                        <p:cTn id="2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2" presetClass="entr" presetSubtype="2" fill="hold"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wipe(right)">
                                      <p:cBhvr>
                                        <p:cTn id="30" dur="500"/>
                                        <p:tgtEl>
                                          <p:spTgt spid="6"/>
                                        </p:tgtEl>
                                      </p:cBhvr>
                                    </p:animEffect>
                                  </p:childTnLst>
                                </p:cTn>
                              </p:par>
                              <p:par>
                                <p:cTn id="31" presetID="22" presetClass="entr" presetSubtype="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left)">
                                      <p:cBhvr>
                                        <p:cTn id="33" dur="500"/>
                                        <p:tgtEl>
                                          <p:spTgt spid="7"/>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42" presetClass="entr" presetSubtype="0" fill="hold"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fade">
                                      <p:cBhvr>
                                        <p:cTn id="38" dur="1000"/>
                                        <p:tgtEl>
                                          <p:spTgt spid="9"/>
                                        </p:tgtEl>
                                      </p:cBhvr>
                                    </p:animEffect>
                                    <p:anim calcmode="lin" valueType="num">
                                      <p:cBhvr>
                                        <p:cTn id="39" dur="1000" fill="hold"/>
                                        <p:tgtEl>
                                          <p:spTgt spid="9"/>
                                        </p:tgtEl>
                                        <p:attrNameLst>
                                          <p:attrName>ppt_x</p:attrName>
                                        </p:attrNameLst>
                                      </p:cBhvr>
                                      <p:tavLst>
                                        <p:tav tm="0">
                                          <p:val>
                                            <p:strVal val="#ppt_x"/>
                                          </p:val>
                                        </p:tav>
                                        <p:tav tm="100000">
                                          <p:val>
                                            <p:strVal val="#ppt_x"/>
                                          </p:val>
                                        </p:tav>
                                      </p:tavLst>
                                    </p:anim>
                                    <p:anim calcmode="lin" valueType="num">
                                      <p:cBhvr>
                                        <p:cTn id="4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22" presetClass="entr" presetSubtype="2" fill="hold"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right)">
                                      <p:cBhvr>
                                        <p:cTn id="45" dur="500"/>
                                        <p:tgtEl>
                                          <p:spTgt spid="12"/>
                                        </p:tgtEl>
                                      </p:cBhvr>
                                    </p:animEffect>
                                  </p:childTnLst>
                                </p:cTn>
                              </p:par>
                              <p:par>
                                <p:cTn id="46" presetID="22" presetClass="entr" presetSubtype="8" fill="hold" nodeType="with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wipe(left)">
                                      <p:cBhvr>
                                        <p:cTn id="4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US" altLang="en-US" smtClean="0"/>
              <a:t>Importer’s Money Market Hedge</a:t>
            </a:r>
          </a:p>
        </p:txBody>
      </p:sp>
      <p:sp>
        <p:nvSpPr>
          <p:cNvPr id="16387" name="Rectangle 3"/>
          <p:cNvSpPr>
            <a:spLocks noGrp="1" noChangeArrowheads="1"/>
          </p:cNvSpPr>
          <p:nvPr>
            <p:ph idx="1"/>
          </p:nvPr>
        </p:nvSpPr>
        <p:spPr>
          <a:prstGeom prst="rect">
            <a:avLst/>
          </a:prstGeom>
        </p:spPr>
        <p:txBody>
          <a:bodyPr/>
          <a:lstStyle/>
          <a:p>
            <a:pPr eaLnBrk="1" hangingPunct="1"/>
            <a:r>
              <a:rPr lang="en-US" altLang="en-US" sz="2800" dirty="0" smtClean="0"/>
              <a:t>This is the same idea as covered interest arbitrage.</a:t>
            </a:r>
          </a:p>
          <a:p>
            <a:pPr eaLnBrk="1" hangingPunct="1"/>
            <a:r>
              <a:rPr lang="en-US" altLang="en-US" sz="2800" dirty="0" smtClean="0"/>
              <a:t>To hedge a foreign currency </a:t>
            </a:r>
            <a:r>
              <a:rPr lang="en-US" altLang="en-US" sz="2800" i="1" dirty="0" smtClean="0"/>
              <a:t>payable</a:t>
            </a:r>
            <a:r>
              <a:rPr lang="en-US" altLang="en-US" sz="2800" dirty="0" smtClean="0"/>
              <a:t>, </a:t>
            </a:r>
            <a:r>
              <a:rPr lang="en-US" altLang="en-US" sz="2800" u="sng" dirty="0" smtClean="0"/>
              <a:t>buy</a:t>
            </a:r>
            <a:r>
              <a:rPr lang="en-US" altLang="en-US" sz="2800" dirty="0" smtClean="0"/>
              <a:t> the </a:t>
            </a:r>
            <a:r>
              <a:rPr lang="en-US" altLang="en-US" sz="2800" u="sng" dirty="0" smtClean="0"/>
              <a:t>present value</a:t>
            </a:r>
            <a:r>
              <a:rPr lang="en-US" altLang="en-US" sz="2800" dirty="0" smtClean="0"/>
              <a:t> of that foreign currency payable today and put it in the bank at interest.</a:t>
            </a:r>
          </a:p>
          <a:p>
            <a:pPr lvl="1" eaLnBrk="1" hangingPunct="1"/>
            <a:r>
              <a:rPr lang="en-US" altLang="en-US" sz="2400" dirty="0" smtClean="0"/>
              <a:t>Buy the present value of the foreign currency payable today at the spot exchange rate.</a:t>
            </a:r>
          </a:p>
          <a:p>
            <a:pPr lvl="1" eaLnBrk="1" hangingPunct="1"/>
            <a:r>
              <a:rPr lang="en-US" altLang="en-US" sz="2400" dirty="0" smtClean="0"/>
              <a:t>Invest that amount at the foreign rate.</a:t>
            </a:r>
          </a:p>
          <a:p>
            <a:pPr lvl="1" eaLnBrk="1" hangingPunct="1"/>
            <a:r>
              <a:rPr lang="en-US" altLang="en-US" sz="2400" dirty="0" smtClean="0"/>
              <a:t>At maturity your investment will have grown enough to cover your foreign currency payable.</a:t>
            </a:r>
          </a:p>
        </p:txBody>
      </p:sp>
      <p:sp>
        <p:nvSpPr>
          <p:cNvPr id="4" name="Rectangle 20"/>
          <p:cNvSpPr txBox="1">
            <a:spLocks noChangeArrowheads="1"/>
          </p:cNvSpPr>
          <p:nvPr/>
        </p:nvSpPr>
        <p:spPr bwMode="auto">
          <a:xfrm>
            <a:off x="4648200" y="6553200"/>
            <a:ext cx="4114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9</a:t>
            </a:fld>
            <a:endParaRPr lang="en-US" altLang="en-US" sz="1000" dirty="0">
              <a:cs typeface="Arial" charset="0"/>
            </a:endParaRP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US" altLang="en-US" smtClean="0"/>
              <a:t>Importer’s Money Market Hedge</a:t>
            </a:r>
          </a:p>
        </p:txBody>
      </p:sp>
      <p:sp>
        <p:nvSpPr>
          <p:cNvPr id="17411" name="Rectangle 3"/>
          <p:cNvSpPr>
            <a:spLocks noGrp="1" noChangeArrowheads="1"/>
          </p:cNvSpPr>
          <p:nvPr>
            <p:ph idx="1"/>
          </p:nvPr>
        </p:nvSpPr>
        <p:spPr>
          <a:prstGeom prst="rect">
            <a:avLst/>
          </a:prstGeom>
        </p:spPr>
        <p:txBody>
          <a:bodyPr/>
          <a:lstStyle/>
          <a:p>
            <a:pPr eaLnBrk="1" hangingPunct="1">
              <a:lnSpc>
                <a:spcPct val="90000"/>
              </a:lnSpc>
              <a:buFont typeface="Wingdings" pitchFamily="2" charset="2"/>
              <a:buNone/>
            </a:pPr>
            <a:r>
              <a:rPr lang="en-US" altLang="en-US" sz="2400" dirty="0" smtClean="0"/>
              <a:t>	A U.S.–based importer of British bicycles owes £100,000 to an Italian supplier in one year.</a:t>
            </a:r>
          </a:p>
          <a:p>
            <a:pPr lvl="1">
              <a:lnSpc>
                <a:spcPct val="90000"/>
              </a:lnSpc>
            </a:pPr>
            <a:r>
              <a:rPr lang="en-US" altLang="en-US" sz="2000" dirty="0" smtClean="0"/>
              <a:t>The spot exchange rate is $1.50 = £1.00.</a:t>
            </a:r>
          </a:p>
          <a:p>
            <a:pPr lvl="1">
              <a:lnSpc>
                <a:spcPct val="90000"/>
              </a:lnSpc>
            </a:pPr>
            <a:r>
              <a:rPr lang="en-US" altLang="en-US" sz="2000" dirty="0" smtClean="0"/>
              <a:t>The one-year interest rate in the U.K. is </a:t>
            </a:r>
            <a:r>
              <a:rPr lang="en-US" altLang="en-US" sz="2000" i="1" dirty="0" smtClean="0"/>
              <a:t>i</a:t>
            </a:r>
            <a:r>
              <a:rPr lang="en-US" altLang="en-US" sz="2000" baseline="-25000" dirty="0"/>
              <a:t>£</a:t>
            </a:r>
            <a:r>
              <a:rPr lang="en-US" altLang="en-US" sz="2000" dirty="0" smtClean="0"/>
              <a:t> = 4%.</a:t>
            </a:r>
          </a:p>
          <a:p>
            <a:pPr lvl="1" eaLnBrk="1" hangingPunct="1">
              <a:lnSpc>
                <a:spcPct val="90000"/>
              </a:lnSpc>
            </a:pPr>
            <a:r>
              <a:rPr lang="en-US" altLang="en-US" sz="2000" dirty="0" smtClean="0"/>
              <a:t>The importer can hedge this payable by buying</a:t>
            </a:r>
          </a:p>
          <a:p>
            <a:pPr lvl="1" eaLnBrk="1" hangingPunct="1">
              <a:lnSpc>
                <a:spcPct val="90000"/>
              </a:lnSpc>
            </a:pPr>
            <a:endParaRPr lang="en-US" altLang="en-US" sz="2000" dirty="0"/>
          </a:p>
          <a:p>
            <a:pPr lvl="1" eaLnBrk="1" hangingPunct="1">
              <a:lnSpc>
                <a:spcPct val="90000"/>
              </a:lnSpc>
            </a:pPr>
            <a:endParaRPr lang="en-US" altLang="en-US" sz="2000" dirty="0" smtClean="0"/>
          </a:p>
          <a:p>
            <a:pPr lvl="1" eaLnBrk="1" hangingPunct="1">
              <a:lnSpc>
                <a:spcPct val="90000"/>
              </a:lnSpc>
            </a:pPr>
            <a:endParaRPr lang="en-US" altLang="en-US" sz="2000" dirty="0" smtClean="0"/>
          </a:p>
          <a:p>
            <a:pPr lvl="1">
              <a:lnSpc>
                <a:spcPct val="90000"/>
              </a:lnSpc>
              <a:buFontTx/>
              <a:buNone/>
            </a:pPr>
            <a:r>
              <a:rPr lang="en-US" altLang="en-US" sz="2000" dirty="0" smtClean="0"/>
              <a:t>	and investing </a:t>
            </a:r>
            <a:r>
              <a:rPr lang="en-US" altLang="en-US" sz="2000" dirty="0"/>
              <a:t>£96,153.85 </a:t>
            </a:r>
            <a:r>
              <a:rPr lang="en-US" altLang="en-US" sz="2000" dirty="0" smtClean="0"/>
              <a:t>at 4% in Italy for one year. At maturity, he will have </a:t>
            </a:r>
            <a:r>
              <a:rPr lang="en-US" altLang="en-US" sz="2000" dirty="0">
                <a:latin typeface="Times New Roman" pitchFamily="18" charset="0"/>
              </a:rPr>
              <a:t>£ </a:t>
            </a:r>
            <a:r>
              <a:rPr lang="en-US" altLang="en-US" sz="2000" dirty="0" smtClean="0"/>
              <a:t>100,000 = </a:t>
            </a:r>
            <a:r>
              <a:rPr lang="en-US" altLang="en-US" sz="2000" dirty="0"/>
              <a:t>£96,153.85 </a:t>
            </a:r>
            <a:r>
              <a:rPr lang="en-US" altLang="en-US" sz="2000" dirty="0" smtClean="0"/>
              <a:t>× (1.04).</a:t>
            </a:r>
          </a:p>
        </p:txBody>
      </p:sp>
      <p:grpSp>
        <p:nvGrpSpPr>
          <p:cNvPr id="17412" name="Group 13"/>
          <p:cNvGrpSpPr>
            <a:grpSpLocks/>
          </p:cNvGrpSpPr>
          <p:nvPr/>
        </p:nvGrpSpPr>
        <p:grpSpPr bwMode="auto">
          <a:xfrm>
            <a:off x="117124" y="5111115"/>
            <a:ext cx="7688263" cy="879475"/>
            <a:chOff x="173" y="3168"/>
            <a:chExt cx="4359" cy="480"/>
          </a:xfrm>
        </p:grpSpPr>
        <p:sp>
          <p:nvSpPr>
            <p:cNvPr id="17420" name="Rectangle 9"/>
            <p:cNvSpPr>
              <a:spLocks noChangeArrowheads="1"/>
            </p:cNvSpPr>
            <p:nvPr/>
          </p:nvSpPr>
          <p:spPr bwMode="auto">
            <a:xfrm>
              <a:off x="3984" y="3168"/>
              <a:ext cx="54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700">
                  <a:latin typeface="Times New Roman" pitchFamily="18" charset="0"/>
                </a:rPr>
                <a:t>$1.50</a:t>
              </a:r>
            </a:p>
          </p:txBody>
        </p:sp>
        <p:sp>
          <p:nvSpPr>
            <p:cNvPr id="17421" name="Rectangle 10"/>
            <p:cNvSpPr>
              <a:spLocks noChangeArrowheads="1"/>
            </p:cNvSpPr>
            <p:nvPr/>
          </p:nvSpPr>
          <p:spPr bwMode="auto">
            <a:xfrm>
              <a:off x="3984" y="3360"/>
              <a:ext cx="54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700" dirty="0">
                  <a:latin typeface="Times New Roman" pitchFamily="18" charset="0"/>
                </a:rPr>
                <a:t>£1.00</a:t>
              </a:r>
            </a:p>
          </p:txBody>
        </p:sp>
        <p:sp>
          <p:nvSpPr>
            <p:cNvPr id="17422" name="Line 11"/>
            <p:cNvSpPr>
              <a:spLocks noChangeShapeType="1"/>
            </p:cNvSpPr>
            <p:nvPr/>
          </p:nvSpPr>
          <p:spPr bwMode="auto">
            <a:xfrm>
              <a:off x="4032" y="3408"/>
              <a:ext cx="48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423" name="Rectangle 12"/>
            <p:cNvSpPr>
              <a:spLocks noChangeArrowheads="1"/>
            </p:cNvSpPr>
            <p:nvPr/>
          </p:nvSpPr>
          <p:spPr bwMode="auto">
            <a:xfrm>
              <a:off x="173" y="3264"/>
              <a:ext cx="3900" cy="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700" dirty="0">
                  <a:latin typeface="Times New Roman" pitchFamily="18" charset="0"/>
                </a:rPr>
                <a:t>Dollar cost today = $144,230.77 = £96,153.85 ×</a:t>
              </a:r>
            </a:p>
          </p:txBody>
        </p:sp>
      </p:grpSp>
      <p:grpSp>
        <p:nvGrpSpPr>
          <p:cNvPr id="17413" name="Group 15"/>
          <p:cNvGrpSpPr>
            <a:grpSpLocks/>
          </p:cNvGrpSpPr>
          <p:nvPr/>
        </p:nvGrpSpPr>
        <p:grpSpPr bwMode="auto">
          <a:xfrm>
            <a:off x="-2590800" y="3657600"/>
            <a:ext cx="8720138" cy="949325"/>
            <a:chOff x="240" y="1978"/>
            <a:chExt cx="4704" cy="363"/>
          </a:xfrm>
        </p:grpSpPr>
        <p:grpSp>
          <p:nvGrpSpPr>
            <p:cNvPr id="17414" name="Group 8"/>
            <p:cNvGrpSpPr>
              <a:grpSpLocks/>
            </p:cNvGrpSpPr>
            <p:nvPr/>
          </p:nvGrpSpPr>
          <p:grpSpPr bwMode="auto">
            <a:xfrm>
              <a:off x="2876" y="1978"/>
              <a:ext cx="1888" cy="339"/>
              <a:chOff x="2080" y="2266"/>
              <a:chExt cx="1888" cy="339"/>
            </a:xfrm>
          </p:grpSpPr>
          <p:sp>
            <p:nvSpPr>
              <p:cNvPr id="17416" name="Rectangle 4"/>
              <p:cNvSpPr>
                <a:spLocks noChangeArrowheads="1"/>
              </p:cNvSpPr>
              <p:nvPr/>
            </p:nvSpPr>
            <p:spPr bwMode="auto">
              <a:xfrm>
                <a:off x="3168" y="2266"/>
                <a:ext cx="800" cy="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700" dirty="0">
                    <a:latin typeface="Times New Roman" pitchFamily="18" charset="0"/>
                  </a:rPr>
                  <a:t>£100,000</a:t>
                </a:r>
              </a:p>
            </p:txBody>
          </p:sp>
          <p:sp>
            <p:nvSpPr>
              <p:cNvPr id="17417" name="Rectangle 5"/>
              <p:cNvSpPr>
                <a:spLocks noChangeArrowheads="1"/>
              </p:cNvSpPr>
              <p:nvPr/>
            </p:nvSpPr>
            <p:spPr bwMode="auto">
              <a:xfrm>
                <a:off x="3360" y="2412"/>
                <a:ext cx="423" cy="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700">
                    <a:latin typeface="Times New Roman" pitchFamily="18" charset="0"/>
                  </a:rPr>
                  <a:t>1.04</a:t>
                </a:r>
              </a:p>
            </p:txBody>
          </p:sp>
          <p:sp>
            <p:nvSpPr>
              <p:cNvPr id="17418" name="Line 6"/>
              <p:cNvSpPr>
                <a:spLocks noChangeShapeType="1"/>
              </p:cNvSpPr>
              <p:nvPr/>
            </p:nvSpPr>
            <p:spPr bwMode="auto">
              <a:xfrm>
                <a:off x="3216" y="2441"/>
                <a:ext cx="72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419" name="Rectangle 7"/>
              <p:cNvSpPr>
                <a:spLocks noChangeArrowheads="1"/>
              </p:cNvSpPr>
              <p:nvPr/>
            </p:nvSpPr>
            <p:spPr bwMode="auto">
              <a:xfrm>
                <a:off x="2080" y="2352"/>
                <a:ext cx="1139"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20000"/>
                  </a:spcBef>
                  <a:buClr>
                    <a:schemeClr val="accent1"/>
                  </a:buClr>
                  <a:buSzPct val="65000"/>
                  <a:buFont typeface="Wingdings" pitchFamily="2" charset="2"/>
                  <a:buNone/>
                </a:pPr>
                <a:r>
                  <a:rPr lang="en-US" altLang="en-US" sz="2700" dirty="0" smtClean="0">
                    <a:latin typeface="Times New Roman" pitchFamily="18" charset="0"/>
                  </a:rPr>
                  <a:t>£96,153.85 </a:t>
                </a:r>
                <a:r>
                  <a:rPr lang="en-US" altLang="en-US" sz="2700" dirty="0">
                    <a:latin typeface="Times New Roman" pitchFamily="18" charset="0"/>
                  </a:rPr>
                  <a:t>= </a:t>
                </a:r>
              </a:p>
            </p:txBody>
          </p:sp>
        </p:grpSp>
        <p:sp>
          <p:nvSpPr>
            <p:cNvPr id="17415" name="Rectangle 14"/>
            <p:cNvSpPr>
              <a:spLocks noChangeArrowheads="1"/>
            </p:cNvSpPr>
            <p:nvPr/>
          </p:nvSpPr>
          <p:spPr bwMode="auto">
            <a:xfrm>
              <a:off x="240" y="2212"/>
              <a:ext cx="4704" cy="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1600">
                <a:latin typeface="Times New Roman" pitchFamily="18" charset="0"/>
              </a:endParaRPr>
            </a:p>
          </p:txBody>
        </p:sp>
      </p:grpSp>
      <p:sp>
        <p:nvSpPr>
          <p:cNvPr id="16" name="Rectangle 20"/>
          <p:cNvSpPr txBox="1">
            <a:spLocks noChangeArrowheads="1"/>
          </p:cNvSpPr>
          <p:nvPr/>
        </p:nvSpPr>
        <p:spPr bwMode="auto">
          <a:xfrm>
            <a:off x="4572000" y="6553200"/>
            <a:ext cx="4191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17"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10</a:t>
            </a:fld>
            <a:endParaRPr lang="en-US" altLang="en-US" sz="1000" dirty="0">
              <a:cs typeface="Arial"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n-US" altLang="en-US" smtClean="0"/>
              <a:t>Importer’s Money Market Hedge</a:t>
            </a:r>
          </a:p>
        </p:txBody>
      </p:sp>
      <p:sp>
        <p:nvSpPr>
          <p:cNvPr id="18436" name="Rectangle 18"/>
          <p:cNvSpPr>
            <a:spLocks noGrp="1" noChangeArrowheads="1"/>
          </p:cNvSpPr>
          <p:nvPr>
            <p:ph idx="1"/>
          </p:nvPr>
        </p:nvSpPr>
        <p:spPr>
          <a:prstGeom prst="rect">
            <a:avLst/>
          </a:prstGeom>
        </p:spPr>
        <p:txBody>
          <a:bodyPr/>
          <a:lstStyle/>
          <a:p>
            <a:r>
              <a:rPr lang="en-US" altLang="en-US" sz="2400" dirty="0" smtClean="0"/>
              <a:t>With this money market hedge, we have redenominated a one-year </a:t>
            </a:r>
            <a:r>
              <a:rPr lang="en-US" altLang="en-US" sz="2400" dirty="0"/>
              <a:t>£100,000 </a:t>
            </a:r>
            <a:r>
              <a:rPr lang="en-US" altLang="en-US" sz="2400" dirty="0" smtClean="0"/>
              <a:t>payable into a $144,230.77 payable due today.</a:t>
            </a:r>
          </a:p>
          <a:p>
            <a:pPr eaLnBrk="1" hangingPunct="1"/>
            <a:r>
              <a:rPr lang="en-US" altLang="en-US" sz="2400" dirty="0" smtClean="0"/>
              <a:t>If the U.S. interest rate is </a:t>
            </a:r>
            <a:r>
              <a:rPr lang="en-US" altLang="en-US" sz="2000" i="1" dirty="0" err="1" smtClean="0"/>
              <a:t>i</a:t>
            </a:r>
            <a:r>
              <a:rPr lang="en-US" altLang="en-US" sz="2000" baseline="-25000" dirty="0" smtClean="0"/>
              <a:t>$</a:t>
            </a:r>
            <a:r>
              <a:rPr lang="en-US" altLang="en-US" sz="2000" dirty="0" smtClean="0"/>
              <a:t> = </a:t>
            </a:r>
            <a:r>
              <a:rPr lang="en-US" altLang="en-US" sz="2400" dirty="0" smtClean="0"/>
              <a:t>3%, we could borrow the $144,230.77 today and owe $148,557.69 in one year.</a:t>
            </a:r>
          </a:p>
        </p:txBody>
      </p:sp>
      <p:sp>
        <p:nvSpPr>
          <p:cNvPr id="18435" name="Text Box 16"/>
          <p:cNvSpPr txBox="1">
            <a:spLocks noChangeArrowheads="1"/>
          </p:cNvSpPr>
          <p:nvPr/>
        </p:nvSpPr>
        <p:spPr bwMode="auto">
          <a:xfrm>
            <a:off x="1905000" y="4267200"/>
            <a:ext cx="6180138" cy="51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a:latin typeface="Times New Roman" pitchFamily="18" charset="0"/>
                <a:cs typeface="Times New Roman" pitchFamily="18" charset="0"/>
              </a:rPr>
              <a:t>$148,557.69 = $</a:t>
            </a:r>
            <a:r>
              <a:rPr lang="en-US" altLang="en-US" sz="2700">
                <a:latin typeface="Times New Roman" pitchFamily="18" charset="0"/>
              </a:rPr>
              <a:t>144,230.77 </a:t>
            </a:r>
            <a:r>
              <a:rPr lang="en-US" altLang="en-US" sz="2700">
                <a:latin typeface="Times New Roman" pitchFamily="18" charset="0"/>
                <a:cs typeface="Times New Roman" pitchFamily="18" charset="0"/>
              </a:rPr>
              <a:t>× (1.03)</a:t>
            </a:r>
          </a:p>
        </p:txBody>
      </p:sp>
      <p:grpSp>
        <p:nvGrpSpPr>
          <p:cNvPr id="18437" name="Group 28"/>
          <p:cNvGrpSpPr>
            <a:grpSpLocks/>
          </p:cNvGrpSpPr>
          <p:nvPr/>
        </p:nvGrpSpPr>
        <p:grpSpPr bwMode="auto">
          <a:xfrm>
            <a:off x="1905000" y="4800599"/>
            <a:ext cx="6248400" cy="964350"/>
            <a:chOff x="192" y="3024"/>
            <a:chExt cx="3504" cy="526"/>
          </a:xfrm>
        </p:grpSpPr>
        <p:sp>
          <p:nvSpPr>
            <p:cNvPr id="18438" name="Text Box 20"/>
            <p:cNvSpPr txBox="1">
              <a:spLocks noChangeArrowheads="1"/>
            </p:cNvSpPr>
            <p:nvPr/>
          </p:nvSpPr>
          <p:spPr bwMode="auto">
            <a:xfrm>
              <a:off x="192" y="3168"/>
              <a:ext cx="2544" cy="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a:latin typeface="Times New Roman" pitchFamily="18" charset="0"/>
                  <a:cs typeface="Times New Roman" pitchFamily="18" charset="0"/>
                </a:rPr>
                <a:t>$148,557.69 =</a:t>
              </a:r>
            </a:p>
          </p:txBody>
        </p:sp>
        <p:sp>
          <p:nvSpPr>
            <p:cNvPr id="18439" name="Text Box 21"/>
            <p:cNvSpPr txBox="1">
              <a:spLocks noChangeArrowheads="1"/>
            </p:cNvSpPr>
            <p:nvPr/>
          </p:nvSpPr>
          <p:spPr bwMode="auto">
            <a:xfrm>
              <a:off x="2016" y="3024"/>
              <a:ext cx="912" cy="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dirty="0" smtClean="0">
                  <a:latin typeface="Times New Roman" pitchFamily="18" charset="0"/>
                </a:rPr>
                <a:t>£100,000</a:t>
              </a:r>
              <a:endParaRPr lang="en-US" altLang="en-US" sz="2700" dirty="0">
                <a:latin typeface="Times New Roman" pitchFamily="18" charset="0"/>
              </a:endParaRPr>
            </a:p>
          </p:txBody>
        </p:sp>
        <p:sp>
          <p:nvSpPr>
            <p:cNvPr id="18440" name="Text Box 22"/>
            <p:cNvSpPr txBox="1">
              <a:spLocks noChangeArrowheads="1"/>
            </p:cNvSpPr>
            <p:nvPr/>
          </p:nvSpPr>
          <p:spPr bwMode="auto">
            <a:xfrm>
              <a:off x="2064" y="3273"/>
              <a:ext cx="816" cy="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dirty="0">
                  <a:latin typeface="Times New Roman" pitchFamily="18" charset="0"/>
                </a:rPr>
                <a:t>(1+ </a:t>
              </a:r>
              <a:r>
                <a:rPr lang="en-US" altLang="en-US" sz="2700" i="1" dirty="0" smtClean="0">
                  <a:latin typeface="Times New Roman" pitchFamily="18" charset="0"/>
                </a:rPr>
                <a:t>i</a:t>
              </a:r>
              <a:r>
                <a:rPr lang="en-US" altLang="en-US" sz="2700" baseline="-25000" dirty="0" smtClean="0">
                  <a:latin typeface="Times New Roman" pitchFamily="18" charset="0"/>
                </a:rPr>
                <a:t>£</a:t>
              </a:r>
              <a:r>
                <a:rPr lang="en-US" altLang="en-US" sz="2700" dirty="0" smtClean="0">
                  <a:latin typeface="Times New Roman" pitchFamily="18" charset="0"/>
                </a:rPr>
                <a:t>)</a:t>
              </a:r>
              <a:r>
                <a:rPr lang="en-US" altLang="en-US" sz="2700" i="1" baseline="30000" dirty="0">
                  <a:latin typeface="Times New Roman" pitchFamily="18" charset="0"/>
                </a:rPr>
                <a:t>T</a:t>
              </a:r>
            </a:p>
          </p:txBody>
        </p:sp>
        <p:sp>
          <p:nvSpPr>
            <p:cNvPr id="18441" name="Line 23"/>
            <p:cNvSpPr>
              <a:spLocks noChangeShapeType="1"/>
            </p:cNvSpPr>
            <p:nvPr/>
          </p:nvSpPr>
          <p:spPr bwMode="auto">
            <a:xfrm>
              <a:off x="2064" y="3312"/>
              <a:ext cx="744"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8442" name="Text Box 24"/>
            <p:cNvSpPr txBox="1">
              <a:spLocks noChangeArrowheads="1"/>
            </p:cNvSpPr>
            <p:nvPr/>
          </p:nvSpPr>
          <p:spPr bwMode="auto">
            <a:xfrm>
              <a:off x="2880" y="3168"/>
              <a:ext cx="816" cy="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a:latin typeface="Times New Roman" pitchFamily="18" charset="0"/>
                </a:rPr>
                <a:t>(1+ </a:t>
              </a:r>
              <a:r>
                <a:rPr lang="en-US" altLang="en-US" sz="2700" i="1">
                  <a:latin typeface="Times New Roman" pitchFamily="18" charset="0"/>
                </a:rPr>
                <a:t>i</a:t>
              </a:r>
              <a:r>
                <a:rPr lang="en-US" altLang="en-US" sz="2700" baseline="-25000">
                  <a:latin typeface="Times New Roman" pitchFamily="18" charset="0"/>
                </a:rPr>
                <a:t>$</a:t>
              </a:r>
              <a:r>
                <a:rPr lang="en-US" altLang="en-US" sz="2700">
                  <a:latin typeface="Times New Roman" pitchFamily="18" charset="0"/>
                </a:rPr>
                <a:t>)</a:t>
              </a:r>
              <a:r>
                <a:rPr lang="en-US" altLang="en-US" sz="2700" i="1" baseline="30000">
                  <a:latin typeface="Times New Roman" pitchFamily="18" charset="0"/>
                </a:rPr>
                <a:t>T</a:t>
              </a:r>
            </a:p>
          </p:txBody>
        </p:sp>
        <p:sp>
          <p:nvSpPr>
            <p:cNvPr id="18443" name="Rectangle 26"/>
            <p:cNvSpPr>
              <a:spLocks noChangeArrowheads="1"/>
            </p:cNvSpPr>
            <p:nvPr/>
          </p:nvSpPr>
          <p:spPr bwMode="auto">
            <a:xfrm>
              <a:off x="2752" y="3168"/>
              <a:ext cx="212" cy="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700">
                  <a:latin typeface="Times New Roman" pitchFamily="18" charset="0"/>
                </a:rPr>
                <a:t>×</a:t>
              </a:r>
            </a:p>
          </p:txBody>
        </p:sp>
        <p:sp>
          <p:nvSpPr>
            <p:cNvPr id="18444" name="Rectangle 27"/>
            <p:cNvSpPr>
              <a:spLocks noChangeArrowheads="1"/>
            </p:cNvSpPr>
            <p:nvPr/>
          </p:nvSpPr>
          <p:spPr bwMode="auto">
            <a:xfrm>
              <a:off x="1346" y="3168"/>
              <a:ext cx="766" cy="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700" dirty="0" smtClean="0">
                  <a:latin typeface="Times New Roman" pitchFamily="18" charset="0"/>
                </a:rPr>
                <a:t>S</a:t>
              </a:r>
              <a:r>
                <a:rPr lang="en-US" altLang="en-US" sz="2700" baseline="-25000" dirty="0" smtClean="0">
                  <a:latin typeface="Times New Roman" pitchFamily="18" charset="0"/>
                </a:rPr>
                <a:t>0</a:t>
              </a:r>
              <a:r>
                <a:rPr lang="en-US" altLang="en-US" sz="2700" dirty="0" smtClean="0">
                  <a:latin typeface="Times New Roman" pitchFamily="18" charset="0"/>
                </a:rPr>
                <a:t>($/£)×</a:t>
              </a:r>
              <a:endParaRPr lang="en-US" altLang="en-US" sz="2700" dirty="0">
                <a:latin typeface="Times New Roman" pitchFamily="18" charset="0"/>
              </a:endParaRPr>
            </a:p>
          </p:txBody>
        </p:sp>
      </p:grpSp>
      <p:sp>
        <p:nvSpPr>
          <p:cNvPr id="13" name="Rectangle 20"/>
          <p:cNvSpPr txBox="1">
            <a:spLocks noChangeArrowheads="1"/>
          </p:cNvSpPr>
          <p:nvPr/>
        </p:nvSpPr>
        <p:spPr bwMode="auto">
          <a:xfrm>
            <a:off x="4495800" y="6553200"/>
            <a:ext cx="42672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1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11</a:t>
            </a:fld>
            <a:endParaRPr lang="en-US" altLang="en-US" sz="1000" dirty="0">
              <a:cs typeface="Arial" charset="0"/>
            </a:endParaRP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0"/>
          <p:cNvGrpSpPr>
            <a:grpSpLocks/>
          </p:cNvGrpSpPr>
          <p:nvPr/>
        </p:nvGrpSpPr>
        <p:grpSpPr bwMode="auto">
          <a:xfrm rot="5400000">
            <a:off x="3491139" y="3841649"/>
            <a:ext cx="2041777" cy="642056"/>
            <a:chOff x="1891927" y="3576802"/>
            <a:chExt cx="1646607" cy="577334"/>
          </a:xfrm>
          <a:solidFill>
            <a:srgbClr val="92D050">
              <a:alpha val="50000"/>
            </a:srgbClr>
          </a:solidFill>
        </p:grpSpPr>
        <p:sp>
          <p:nvSpPr>
            <p:cNvPr id="52" name="Rectangle 51"/>
            <p:cNvSpPr/>
            <p:nvPr/>
          </p:nvSpPr>
          <p:spPr>
            <a:xfrm>
              <a:off x="1937449" y="3598032"/>
              <a:ext cx="1537727" cy="470477"/>
            </a:xfrm>
            <a:prstGeom prst="rect">
              <a:avLst/>
            </a:prstGeom>
            <a:noFill/>
          </p:spPr>
          <p:txBody>
            <a:bodyPr wrap="none">
              <a:spAutoFit/>
            </a:bodyPr>
            <a:lstStyle/>
            <a:p>
              <a:pPr>
                <a:defRPr/>
              </a:pPr>
              <a:r>
                <a:rPr lang="en-US" sz="2800" dirty="0">
                  <a:latin typeface="Times New Roman" pitchFamily="18" charset="0"/>
                </a:rPr>
                <a:t>$144,230.77</a:t>
              </a:r>
              <a:endParaRPr lang="en-US" sz="2800" dirty="0"/>
            </a:p>
          </p:txBody>
        </p:sp>
        <p:sp>
          <p:nvSpPr>
            <p:cNvPr id="29725" name="Right Arrow 47"/>
            <p:cNvSpPr>
              <a:spLocks noChangeArrowheads="1"/>
            </p:cNvSpPr>
            <p:nvPr/>
          </p:nvSpPr>
          <p:spPr bwMode="auto">
            <a:xfrm rot="10800000">
              <a:off x="1891927" y="3576802"/>
              <a:ext cx="1646607" cy="577334"/>
            </a:xfrm>
            <a:prstGeom prst="rightArrow">
              <a:avLst>
                <a:gd name="adj1" fmla="val 50000"/>
                <a:gd name="adj2" fmla="val 50004"/>
              </a:avLst>
            </a:prstGeom>
            <a:grpFill/>
            <a:ln w="9525" algn="ctr">
              <a:solidFill>
                <a:schemeClr val="tx1"/>
              </a:solidFill>
              <a:round/>
              <a:headEnd/>
              <a:tailEnd/>
            </a:ln>
          </p:spPr>
          <p:txBody>
            <a:bodyPr/>
            <a:lstStyle/>
            <a:p>
              <a:pPr>
                <a:defRPr/>
              </a:pPr>
              <a:endParaRPr lang="en-US"/>
            </a:p>
          </p:txBody>
        </p:sp>
      </p:grpSp>
      <p:sp>
        <p:nvSpPr>
          <p:cNvPr id="19459" name="Title 1"/>
          <p:cNvSpPr>
            <a:spLocks noGrp="1"/>
          </p:cNvSpPr>
          <p:nvPr>
            <p:ph type="title"/>
          </p:nvPr>
        </p:nvSpPr>
        <p:spPr>
          <a:xfrm>
            <a:off x="0" y="831789"/>
            <a:ext cx="9144000" cy="990600"/>
          </a:xfrm>
        </p:spPr>
        <p:txBody>
          <a:bodyPr>
            <a:normAutofit/>
          </a:bodyPr>
          <a:lstStyle/>
          <a:p>
            <a:pPr eaLnBrk="1" hangingPunct="1"/>
            <a:r>
              <a:rPr lang="en-US" altLang="en-US" sz="2800" dirty="0" smtClean="0"/>
              <a:t>Importer’s Money Market Hedge: Cash Flows Now &amp; at Maturity</a:t>
            </a:r>
          </a:p>
        </p:txBody>
      </p:sp>
      <p:grpSp>
        <p:nvGrpSpPr>
          <p:cNvPr id="3" name="Group 21"/>
          <p:cNvGrpSpPr>
            <a:grpSpLocks/>
          </p:cNvGrpSpPr>
          <p:nvPr/>
        </p:nvGrpSpPr>
        <p:grpSpPr bwMode="auto">
          <a:xfrm>
            <a:off x="3894138" y="1798638"/>
            <a:ext cx="1470025" cy="1268412"/>
            <a:chOff x="3550354" y="2787134"/>
            <a:chExt cx="1324240" cy="1099066"/>
          </a:xfrm>
        </p:grpSpPr>
        <p:sp>
          <p:nvSpPr>
            <p:cNvPr id="19501" name="Rectangle 3"/>
            <p:cNvSpPr>
              <a:spLocks noChangeArrowheads="1"/>
            </p:cNvSpPr>
            <p:nvPr/>
          </p:nvSpPr>
          <p:spPr bwMode="auto">
            <a:xfrm>
              <a:off x="3550354" y="2787134"/>
              <a:ext cx="1324240" cy="43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solidFill>
                    <a:srgbClr val="000000"/>
                  </a:solidFill>
                  <a:latin typeface="Times New Roman" pitchFamily="18" charset="0"/>
                </a:rPr>
                <a:t>Importer </a:t>
              </a:r>
              <a:endParaRPr lang="en-US" altLang="en-US"/>
            </a:p>
          </p:txBody>
        </p:sp>
        <p:sp>
          <p:nvSpPr>
            <p:cNvPr id="19502" name="Rectangle 20"/>
            <p:cNvSpPr>
              <a:spLocks noChangeArrowheads="1"/>
            </p:cNvSpPr>
            <p:nvPr/>
          </p:nvSpPr>
          <p:spPr bwMode="auto">
            <a:xfrm>
              <a:off x="3567214" y="2787134"/>
              <a:ext cx="1285929"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5" name="Group 26"/>
          <p:cNvGrpSpPr>
            <a:grpSpLocks/>
          </p:cNvGrpSpPr>
          <p:nvPr/>
        </p:nvGrpSpPr>
        <p:grpSpPr bwMode="auto">
          <a:xfrm>
            <a:off x="7305675" y="4806950"/>
            <a:ext cx="1428750" cy="1266825"/>
            <a:chOff x="6248400" y="2803267"/>
            <a:chExt cx="1285929" cy="1099066"/>
          </a:xfrm>
        </p:grpSpPr>
        <p:sp>
          <p:nvSpPr>
            <p:cNvPr id="19499" name="Rectangle 23"/>
            <p:cNvSpPr>
              <a:spLocks noChangeArrowheads="1"/>
            </p:cNvSpPr>
            <p:nvPr/>
          </p:nvSpPr>
          <p:spPr bwMode="auto">
            <a:xfrm>
              <a:off x="6248400" y="2803267"/>
              <a:ext cx="1285929"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9500" name="Rectangle 9"/>
            <p:cNvSpPr>
              <a:spLocks noChangeArrowheads="1"/>
            </p:cNvSpPr>
            <p:nvPr/>
          </p:nvSpPr>
          <p:spPr bwMode="auto">
            <a:xfrm>
              <a:off x="6316983" y="2890036"/>
              <a:ext cx="1211631" cy="436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solidFill>
                    <a:srgbClr val="000000"/>
                  </a:solidFill>
                  <a:latin typeface="Times New Roman" pitchFamily="18" charset="0"/>
                </a:rPr>
                <a:t>Supplier</a:t>
              </a:r>
              <a:endParaRPr lang="en-US" altLang="en-US"/>
            </a:p>
          </p:txBody>
        </p:sp>
      </p:grpSp>
      <p:grpSp>
        <p:nvGrpSpPr>
          <p:cNvPr id="6" name="Group 28"/>
          <p:cNvGrpSpPr>
            <a:grpSpLocks/>
          </p:cNvGrpSpPr>
          <p:nvPr/>
        </p:nvGrpSpPr>
        <p:grpSpPr bwMode="auto">
          <a:xfrm rot="3112314">
            <a:off x="5464969" y="4226719"/>
            <a:ext cx="1900238" cy="641350"/>
            <a:chOff x="4982792" y="3248799"/>
            <a:chExt cx="1646607" cy="577334"/>
          </a:xfrm>
        </p:grpSpPr>
        <p:sp>
          <p:nvSpPr>
            <p:cNvPr id="12" name="Rectangle 11"/>
            <p:cNvSpPr/>
            <p:nvPr/>
          </p:nvSpPr>
          <p:spPr>
            <a:xfrm>
              <a:off x="5294375" y="3322906"/>
              <a:ext cx="1143132" cy="455865"/>
            </a:xfrm>
            <a:prstGeom prst="rect">
              <a:avLst/>
            </a:prstGeom>
          </p:spPr>
          <p:txBody>
            <a:bodyPr wrap="none">
              <a:spAutoFit/>
            </a:bodyPr>
            <a:lstStyle/>
            <a:p>
              <a:pPr algn="r">
                <a:defRPr/>
              </a:pPr>
              <a:r>
                <a:rPr lang="en-US" sz="2700" kern="0" dirty="0">
                  <a:solidFill>
                    <a:srgbClr val="000000"/>
                  </a:solidFill>
                  <a:latin typeface="Times New Roman"/>
                </a:rPr>
                <a:t>bicycles</a:t>
              </a:r>
              <a:endParaRPr lang="en-US" dirty="0"/>
            </a:p>
          </p:txBody>
        </p:sp>
        <p:sp>
          <p:nvSpPr>
            <p:cNvPr id="19497" name="Right Arrow 27"/>
            <p:cNvSpPr>
              <a:spLocks noChangeArrowheads="1"/>
            </p:cNvSpPr>
            <p:nvPr/>
          </p:nvSpPr>
          <p:spPr bwMode="auto">
            <a:xfrm rot="10800000">
              <a:off x="4982792" y="3248799"/>
              <a:ext cx="1646607" cy="577334"/>
            </a:xfrm>
            <a:prstGeom prst="rightArrow">
              <a:avLst>
                <a:gd name="adj1" fmla="val 50000"/>
                <a:gd name="adj2" fmla="val 50004"/>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7" name="Group 49"/>
          <p:cNvGrpSpPr>
            <a:grpSpLocks/>
          </p:cNvGrpSpPr>
          <p:nvPr/>
        </p:nvGrpSpPr>
        <p:grpSpPr bwMode="auto">
          <a:xfrm>
            <a:off x="-84138" y="1676400"/>
            <a:ext cx="2017713" cy="1276350"/>
            <a:chOff x="-2278804" y="2887413"/>
            <a:chExt cx="1815731" cy="1323439"/>
          </a:xfrm>
        </p:grpSpPr>
        <p:sp>
          <p:nvSpPr>
            <p:cNvPr id="24" name="Rectangle 23"/>
            <p:cNvSpPr/>
            <p:nvPr/>
          </p:nvSpPr>
          <p:spPr>
            <a:xfrm>
              <a:off x="-2278804" y="2887413"/>
              <a:ext cx="1815731" cy="1196692"/>
            </a:xfrm>
            <a:prstGeom prst="rect">
              <a:avLst/>
            </a:prstGeom>
          </p:spPr>
          <p:txBody>
            <a:bodyPr>
              <a:spAutoFit/>
            </a:bodyPr>
            <a:lstStyle/>
            <a:p>
              <a:pPr algn="ctr">
                <a:defRPr/>
              </a:pPr>
              <a:r>
                <a:rPr lang="en-US" sz="2300" kern="0" dirty="0">
                  <a:solidFill>
                    <a:srgbClr val="000000"/>
                  </a:solidFill>
                  <a:latin typeface="Times New Roman"/>
                </a:rPr>
                <a:t>Spot Foreign Exchange Market</a:t>
              </a:r>
              <a:endParaRPr lang="en-US" sz="2300" dirty="0"/>
            </a:p>
          </p:txBody>
        </p:sp>
        <p:sp>
          <p:nvSpPr>
            <p:cNvPr id="19495" name="Rectangle 41"/>
            <p:cNvSpPr>
              <a:spLocks noChangeArrowheads="1"/>
            </p:cNvSpPr>
            <p:nvPr/>
          </p:nvSpPr>
          <p:spPr bwMode="auto">
            <a:xfrm>
              <a:off x="-2144686" y="2887413"/>
              <a:ext cx="1547495" cy="1323439"/>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altLang="en-US"/>
            </a:p>
          </p:txBody>
        </p:sp>
      </p:grpSp>
      <p:grpSp>
        <p:nvGrpSpPr>
          <p:cNvPr id="8" name="Group 42"/>
          <p:cNvGrpSpPr>
            <a:grpSpLocks/>
          </p:cNvGrpSpPr>
          <p:nvPr/>
        </p:nvGrpSpPr>
        <p:grpSpPr bwMode="auto">
          <a:xfrm rot="3112699">
            <a:off x="5530746" y="3582562"/>
            <a:ext cx="1898649" cy="861993"/>
            <a:chOff x="1874221" y="3999962"/>
            <a:chExt cx="1646607" cy="775427"/>
          </a:xfrm>
        </p:grpSpPr>
        <p:sp>
          <p:nvSpPr>
            <p:cNvPr id="27" name="Rectangle 26"/>
            <p:cNvSpPr/>
            <p:nvPr/>
          </p:nvSpPr>
          <p:spPr>
            <a:xfrm>
              <a:off x="1997222" y="4069376"/>
              <a:ext cx="1455043" cy="706013"/>
            </a:xfrm>
            <a:prstGeom prst="rect">
              <a:avLst/>
            </a:prstGeom>
          </p:spPr>
          <p:txBody>
            <a:bodyPr wrap="square">
              <a:spAutoFit/>
            </a:bodyPr>
            <a:lstStyle/>
            <a:p>
              <a:pPr>
                <a:defRPr/>
              </a:pPr>
              <a:r>
                <a:rPr lang="en-US" sz="2700" kern="0" dirty="0">
                  <a:solidFill>
                    <a:srgbClr val="000000"/>
                  </a:solidFill>
                  <a:latin typeface="Times New Roman"/>
                </a:rPr>
                <a:t>£</a:t>
              </a:r>
              <a:r>
                <a:rPr lang="en-US" sz="2700" kern="0" dirty="0" smtClean="0">
                  <a:solidFill>
                    <a:srgbClr val="000000"/>
                  </a:solidFill>
                  <a:latin typeface="Times New Roman"/>
                </a:rPr>
                <a:t>100,000 </a:t>
              </a:r>
              <a:endParaRPr lang="en-US" sz="2700" dirty="0"/>
            </a:p>
            <a:p>
              <a:pPr>
                <a:defRPr/>
              </a:pPr>
              <a:endParaRPr lang="en-US" dirty="0"/>
            </a:p>
          </p:txBody>
        </p:sp>
        <p:sp>
          <p:nvSpPr>
            <p:cNvPr id="19493" name="Right Arrow 44"/>
            <p:cNvSpPr>
              <a:spLocks noChangeArrowheads="1"/>
            </p:cNvSpPr>
            <p:nvPr/>
          </p:nvSpPr>
          <p:spPr bwMode="auto">
            <a:xfrm>
              <a:off x="1874221" y="3999962"/>
              <a:ext cx="1646607" cy="577334"/>
            </a:xfrm>
            <a:prstGeom prst="rightArrow">
              <a:avLst>
                <a:gd name="adj1" fmla="val 50000"/>
                <a:gd name="adj2" fmla="val 50004"/>
              </a:avLst>
            </a:prstGeom>
            <a:solidFill>
              <a:srgbClr val="FFFF00">
                <a:alpha val="50195"/>
              </a:srgbClr>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9" name="Group 50"/>
          <p:cNvGrpSpPr>
            <a:grpSpLocks/>
          </p:cNvGrpSpPr>
          <p:nvPr/>
        </p:nvGrpSpPr>
        <p:grpSpPr bwMode="auto">
          <a:xfrm>
            <a:off x="1828800" y="2381250"/>
            <a:ext cx="2090738" cy="666750"/>
            <a:chOff x="1891931" y="3537466"/>
            <a:chExt cx="1661385" cy="577334"/>
          </a:xfrm>
        </p:grpSpPr>
        <p:sp>
          <p:nvSpPr>
            <p:cNvPr id="19490" name="Rectangle 29"/>
            <p:cNvSpPr>
              <a:spLocks noChangeArrowheads="1"/>
            </p:cNvSpPr>
            <p:nvPr/>
          </p:nvSpPr>
          <p:spPr bwMode="auto">
            <a:xfrm>
              <a:off x="1979510" y="3591393"/>
              <a:ext cx="1573806" cy="453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800">
                  <a:latin typeface="Times New Roman" pitchFamily="18" charset="0"/>
                </a:rPr>
                <a:t>$144,230.77</a:t>
              </a:r>
              <a:endParaRPr lang="en-US" altLang="en-US" sz="2800"/>
            </a:p>
          </p:txBody>
        </p:sp>
        <p:sp>
          <p:nvSpPr>
            <p:cNvPr id="19491" name="Right Arrow 47"/>
            <p:cNvSpPr>
              <a:spLocks noChangeArrowheads="1"/>
            </p:cNvSpPr>
            <p:nvPr/>
          </p:nvSpPr>
          <p:spPr bwMode="auto">
            <a:xfrm rot="10800000">
              <a:off x="1891931" y="3537466"/>
              <a:ext cx="1646607" cy="577334"/>
            </a:xfrm>
            <a:prstGeom prst="rightArrow">
              <a:avLst>
                <a:gd name="adj1" fmla="val 50000"/>
                <a:gd name="adj2" fmla="val 50004"/>
              </a:avLst>
            </a:prstGeom>
            <a:solidFill>
              <a:srgbClr val="92D050">
                <a:alpha val="50195"/>
              </a:srgbClr>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1" name="Group 51"/>
          <p:cNvGrpSpPr>
            <a:grpSpLocks/>
          </p:cNvGrpSpPr>
          <p:nvPr/>
        </p:nvGrpSpPr>
        <p:grpSpPr bwMode="auto">
          <a:xfrm>
            <a:off x="1869348" y="1680997"/>
            <a:ext cx="2057400" cy="666750"/>
            <a:chOff x="1830229" y="3982152"/>
            <a:chExt cx="1755987" cy="577334"/>
          </a:xfrm>
        </p:grpSpPr>
        <p:sp>
          <p:nvSpPr>
            <p:cNvPr id="19488" name="Rectangle 32"/>
            <p:cNvSpPr>
              <a:spLocks noChangeArrowheads="1"/>
            </p:cNvSpPr>
            <p:nvPr/>
          </p:nvSpPr>
          <p:spPr bwMode="auto">
            <a:xfrm>
              <a:off x="1881298" y="4048593"/>
              <a:ext cx="1536718" cy="453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800" dirty="0">
                  <a:latin typeface="Times New Roman" pitchFamily="18" charset="0"/>
                </a:rPr>
                <a:t>£</a:t>
              </a:r>
              <a:r>
                <a:rPr lang="en-US" altLang="en-US" sz="2800" dirty="0" smtClean="0">
                  <a:latin typeface="Times New Roman" pitchFamily="18" charset="0"/>
                </a:rPr>
                <a:t>96,153.85</a:t>
              </a:r>
              <a:endParaRPr lang="en-US" altLang="en-US" dirty="0"/>
            </a:p>
          </p:txBody>
        </p:sp>
        <p:sp>
          <p:nvSpPr>
            <p:cNvPr id="19489" name="Right Arrow 53"/>
            <p:cNvSpPr>
              <a:spLocks noChangeArrowheads="1"/>
            </p:cNvSpPr>
            <p:nvPr/>
          </p:nvSpPr>
          <p:spPr bwMode="auto">
            <a:xfrm>
              <a:off x="1830229" y="3982152"/>
              <a:ext cx="1755987" cy="577334"/>
            </a:xfrm>
            <a:prstGeom prst="rightArrow">
              <a:avLst>
                <a:gd name="adj1" fmla="val 50000"/>
                <a:gd name="adj2" fmla="val 50002"/>
              </a:avLst>
            </a:prstGeom>
            <a:solidFill>
              <a:schemeClr val="accent1">
                <a:alpha val="50195"/>
              </a:schemeClr>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3" name="Group 21"/>
          <p:cNvGrpSpPr>
            <a:grpSpLocks/>
          </p:cNvGrpSpPr>
          <p:nvPr/>
        </p:nvGrpSpPr>
        <p:grpSpPr bwMode="auto">
          <a:xfrm>
            <a:off x="3868738" y="5286375"/>
            <a:ext cx="1589087" cy="1266825"/>
            <a:chOff x="3493447" y="2787134"/>
            <a:chExt cx="1429962" cy="1099066"/>
          </a:xfrm>
        </p:grpSpPr>
        <p:sp>
          <p:nvSpPr>
            <p:cNvPr id="48" name="Rectangle 47"/>
            <p:cNvSpPr/>
            <p:nvPr/>
          </p:nvSpPr>
          <p:spPr>
            <a:xfrm>
              <a:off x="3493447" y="2787134"/>
              <a:ext cx="1429962" cy="440728"/>
            </a:xfrm>
            <a:prstGeom prst="rect">
              <a:avLst/>
            </a:prstGeom>
          </p:spPr>
          <p:txBody>
            <a:bodyPr wrap="none">
              <a:spAutoFit/>
            </a:bodyPr>
            <a:lstStyle/>
            <a:p>
              <a:pPr>
                <a:defRPr/>
              </a:pPr>
              <a:r>
                <a:rPr lang="en-US" sz="2700" kern="0" dirty="0">
                  <a:solidFill>
                    <a:srgbClr val="000000"/>
                  </a:solidFill>
                  <a:latin typeface="Times New Roman"/>
                </a:rPr>
                <a:t>U.S Bank</a:t>
              </a:r>
              <a:endParaRPr lang="en-US" dirty="0"/>
            </a:p>
          </p:txBody>
        </p:sp>
        <p:sp>
          <p:nvSpPr>
            <p:cNvPr id="19487" name="Rectangle 20"/>
            <p:cNvSpPr>
              <a:spLocks noChangeArrowheads="1"/>
            </p:cNvSpPr>
            <p:nvPr/>
          </p:nvSpPr>
          <p:spPr bwMode="auto">
            <a:xfrm>
              <a:off x="3567214" y="2787134"/>
              <a:ext cx="1285929"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4" name="Group 53"/>
          <p:cNvGrpSpPr>
            <a:grpSpLocks/>
          </p:cNvGrpSpPr>
          <p:nvPr/>
        </p:nvGrpSpPr>
        <p:grpSpPr bwMode="auto">
          <a:xfrm rot="-5400000">
            <a:off x="4055269" y="3837781"/>
            <a:ext cx="2220912" cy="641350"/>
            <a:chOff x="1891931" y="3537466"/>
            <a:chExt cx="1692348" cy="577334"/>
          </a:xfrm>
        </p:grpSpPr>
        <p:sp>
          <p:nvSpPr>
            <p:cNvPr id="19484" name="Rectangle 54"/>
            <p:cNvSpPr>
              <a:spLocks noChangeArrowheads="1"/>
            </p:cNvSpPr>
            <p:nvPr/>
          </p:nvSpPr>
          <p:spPr bwMode="auto">
            <a:xfrm>
              <a:off x="2006563" y="3586927"/>
              <a:ext cx="1577716" cy="470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800">
                  <a:latin typeface="Times New Roman" pitchFamily="18" charset="0"/>
                </a:rPr>
                <a:t>$</a:t>
              </a:r>
              <a:r>
                <a:rPr lang="en-US" altLang="en-US" sz="2800">
                  <a:latin typeface="Times New Roman" pitchFamily="18" charset="0"/>
                  <a:cs typeface="Times New Roman" pitchFamily="18" charset="0"/>
                </a:rPr>
                <a:t>148,557.69 </a:t>
              </a:r>
              <a:endParaRPr lang="en-US" altLang="en-US" sz="2800"/>
            </a:p>
          </p:txBody>
        </p:sp>
        <p:sp>
          <p:nvSpPr>
            <p:cNvPr id="19485" name="Right Arrow 47"/>
            <p:cNvSpPr>
              <a:spLocks noChangeArrowheads="1"/>
            </p:cNvSpPr>
            <p:nvPr/>
          </p:nvSpPr>
          <p:spPr bwMode="auto">
            <a:xfrm rot="10800000">
              <a:off x="1891931" y="3537466"/>
              <a:ext cx="1646607" cy="577334"/>
            </a:xfrm>
            <a:prstGeom prst="rightArrow">
              <a:avLst>
                <a:gd name="adj1" fmla="val 50000"/>
                <a:gd name="adj2" fmla="val 50004"/>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5" name="Group 26"/>
          <p:cNvGrpSpPr>
            <a:grpSpLocks/>
          </p:cNvGrpSpPr>
          <p:nvPr/>
        </p:nvGrpSpPr>
        <p:grpSpPr bwMode="auto">
          <a:xfrm>
            <a:off x="7488236" y="1781175"/>
            <a:ext cx="1533095" cy="1266825"/>
            <a:chOff x="6133613" y="2803267"/>
            <a:chExt cx="1381324" cy="1099066"/>
          </a:xfrm>
        </p:grpSpPr>
        <p:sp>
          <p:nvSpPr>
            <p:cNvPr id="19482" name="Rectangle 23"/>
            <p:cNvSpPr>
              <a:spLocks noChangeArrowheads="1"/>
            </p:cNvSpPr>
            <p:nvPr/>
          </p:nvSpPr>
          <p:spPr bwMode="auto">
            <a:xfrm>
              <a:off x="6191435" y="2803267"/>
              <a:ext cx="1323502"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64" name="Rectangle 63"/>
            <p:cNvSpPr/>
            <p:nvPr/>
          </p:nvSpPr>
          <p:spPr>
            <a:xfrm>
              <a:off x="6133613" y="2890036"/>
              <a:ext cx="1343499" cy="427231"/>
            </a:xfrm>
            <a:prstGeom prst="rect">
              <a:avLst/>
            </a:prstGeom>
          </p:spPr>
          <p:txBody>
            <a:bodyPr wrap="none">
              <a:spAutoFit/>
            </a:bodyPr>
            <a:lstStyle/>
            <a:p>
              <a:pPr>
                <a:defRPr/>
              </a:pPr>
              <a:r>
                <a:rPr lang="en-US" sz="2600" kern="0" dirty="0" smtClean="0">
                  <a:solidFill>
                    <a:srgbClr val="000000"/>
                  </a:solidFill>
                  <a:latin typeface="Times New Roman"/>
                </a:rPr>
                <a:t>Brit </a:t>
              </a:r>
              <a:r>
                <a:rPr lang="en-US" sz="2600" kern="0" dirty="0">
                  <a:solidFill>
                    <a:srgbClr val="000000"/>
                  </a:solidFill>
                  <a:latin typeface="Times New Roman"/>
                </a:rPr>
                <a:t>Bank</a:t>
              </a:r>
              <a:endParaRPr lang="en-US" sz="2600" dirty="0"/>
            </a:p>
          </p:txBody>
        </p:sp>
      </p:grpSp>
      <p:grpSp>
        <p:nvGrpSpPr>
          <p:cNvPr id="16" name="Group 50"/>
          <p:cNvGrpSpPr>
            <a:grpSpLocks/>
          </p:cNvGrpSpPr>
          <p:nvPr/>
        </p:nvGrpSpPr>
        <p:grpSpPr bwMode="auto">
          <a:xfrm>
            <a:off x="5521326" y="2406053"/>
            <a:ext cx="1707005" cy="666750"/>
            <a:chOff x="1868084" y="3880105"/>
            <a:chExt cx="1536946" cy="577334"/>
          </a:xfrm>
        </p:grpSpPr>
        <p:sp>
          <p:nvSpPr>
            <p:cNvPr id="66" name="Rectangle 65"/>
            <p:cNvSpPr/>
            <p:nvPr/>
          </p:nvSpPr>
          <p:spPr>
            <a:xfrm>
              <a:off x="1982614" y="3955406"/>
              <a:ext cx="1413284" cy="439727"/>
            </a:xfrm>
            <a:prstGeom prst="rect">
              <a:avLst/>
            </a:prstGeom>
          </p:spPr>
          <p:txBody>
            <a:bodyPr wrap="none">
              <a:spAutoFit/>
            </a:bodyPr>
            <a:lstStyle/>
            <a:p>
              <a:pPr>
                <a:defRPr/>
              </a:pPr>
              <a:r>
                <a:rPr lang="en-US" sz="2700" kern="0" dirty="0">
                  <a:solidFill>
                    <a:srgbClr val="000000"/>
                  </a:solidFill>
                  <a:latin typeface="Times New Roman"/>
                </a:rPr>
                <a:t>£</a:t>
              </a:r>
              <a:r>
                <a:rPr lang="en-US" sz="2700" kern="0" dirty="0" smtClean="0">
                  <a:solidFill>
                    <a:srgbClr val="000000"/>
                  </a:solidFill>
                  <a:latin typeface="Times New Roman"/>
                </a:rPr>
                <a:t>100,000 </a:t>
              </a:r>
              <a:endParaRPr lang="en-US" sz="2700" dirty="0"/>
            </a:p>
          </p:txBody>
        </p:sp>
        <p:sp>
          <p:nvSpPr>
            <p:cNvPr id="19480" name="Right Arrow 47"/>
            <p:cNvSpPr>
              <a:spLocks noChangeArrowheads="1"/>
            </p:cNvSpPr>
            <p:nvPr/>
          </p:nvSpPr>
          <p:spPr bwMode="auto">
            <a:xfrm rot="10800000">
              <a:off x="1868084" y="3880105"/>
              <a:ext cx="1536946" cy="577334"/>
            </a:xfrm>
            <a:prstGeom prst="rightArrow">
              <a:avLst>
                <a:gd name="adj1" fmla="val 50000"/>
                <a:gd name="adj2" fmla="val 50004"/>
              </a:avLst>
            </a:prstGeom>
            <a:solidFill>
              <a:srgbClr val="FFFF00">
                <a:alpha val="50195"/>
              </a:srgbClr>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
        <p:nvSpPr>
          <p:cNvPr id="68" name="Oval 67"/>
          <p:cNvSpPr>
            <a:spLocks noChangeArrowheads="1"/>
          </p:cNvSpPr>
          <p:nvPr/>
        </p:nvSpPr>
        <p:spPr bwMode="auto">
          <a:xfrm>
            <a:off x="4832350" y="2282825"/>
            <a:ext cx="2984500" cy="3335338"/>
          </a:xfrm>
          <a:prstGeom prst="ellipse">
            <a:avLst/>
          </a:prstGeom>
          <a:noFill/>
          <a:ln w="19050" algn="ctr">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lIns="103236" tIns="51618" rIns="103236" bIns="51618"/>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69" name="TextBox 68"/>
          <p:cNvSpPr txBox="1">
            <a:spLocks noChangeArrowheads="1"/>
          </p:cNvSpPr>
          <p:nvPr/>
        </p:nvSpPr>
        <p:spPr bwMode="auto">
          <a:xfrm>
            <a:off x="6350000" y="3055938"/>
            <a:ext cx="1428750" cy="1165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300" b="1">
                <a:latin typeface="Bradley Hand ITC" pitchFamily="66" charset="0"/>
              </a:rPr>
              <a:t>T= 1 cash flows</a:t>
            </a:r>
          </a:p>
        </p:txBody>
      </p:sp>
      <p:pic>
        <p:nvPicPr>
          <p:cNvPr id="57" name="Picture 31" descr="US fla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14800" y="5834063"/>
            <a:ext cx="1163638" cy="64293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59" name="Picture 31" descr="US fla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14800" y="2286000"/>
            <a:ext cx="1163638" cy="6429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60" name="Rectangle 59"/>
          <p:cNvSpPr>
            <a:spLocks noChangeArrowheads="1"/>
          </p:cNvSpPr>
          <p:nvPr/>
        </p:nvSpPr>
        <p:spPr bwMode="auto">
          <a:xfrm>
            <a:off x="5410200" y="1524000"/>
            <a:ext cx="16610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latin typeface="Times New Roman" pitchFamily="18" charset="0"/>
              </a:rPr>
              <a:t>deposit  </a:t>
            </a:r>
            <a:r>
              <a:rPr lang="en-US" altLang="en-US" i="1" dirty="0" smtClean="0">
                <a:latin typeface="Times New Roman" pitchFamily="18" charset="0"/>
              </a:rPr>
              <a:t>i</a:t>
            </a:r>
            <a:r>
              <a:rPr lang="en-US" altLang="en-US" baseline="-25000" dirty="0" smtClean="0">
                <a:latin typeface="Times New Roman" pitchFamily="18" charset="0"/>
              </a:rPr>
              <a:t>£</a:t>
            </a:r>
            <a:r>
              <a:rPr lang="en-US" altLang="en-US" dirty="0" smtClean="0">
                <a:latin typeface="Times New Roman" pitchFamily="18" charset="0"/>
              </a:rPr>
              <a:t> </a:t>
            </a:r>
            <a:r>
              <a:rPr lang="en-US" altLang="en-US" dirty="0">
                <a:latin typeface="Times New Roman" pitchFamily="18" charset="0"/>
              </a:rPr>
              <a:t>= 4%</a:t>
            </a:r>
            <a:endParaRPr lang="en-US" altLang="en-US" dirty="0"/>
          </a:p>
        </p:txBody>
      </p:sp>
      <p:grpSp>
        <p:nvGrpSpPr>
          <p:cNvPr id="17" name="Group 51"/>
          <p:cNvGrpSpPr>
            <a:grpSpLocks/>
          </p:cNvGrpSpPr>
          <p:nvPr/>
        </p:nvGrpSpPr>
        <p:grpSpPr bwMode="auto">
          <a:xfrm>
            <a:off x="5544225" y="1766094"/>
            <a:ext cx="2095667" cy="666750"/>
            <a:chOff x="1894532" y="3970473"/>
            <a:chExt cx="1788648" cy="577334"/>
          </a:xfrm>
        </p:grpSpPr>
        <p:sp>
          <p:nvSpPr>
            <p:cNvPr id="19477" name="Rectangle 32"/>
            <p:cNvSpPr>
              <a:spLocks noChangeArrowheads="1"/>
            </p:cNvSpPr>
            <p:nvPr/>
          </p:nvSpPr>
          <p:spPr bwMode="auto">
            <a:xfrm>
              <a:off x="1894532" y="4048276"/>
              <a:ext cx="1522939" cy="449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800" dirty="0" smtClean="0">
                  <a:latin typeface="Times New Roman" pitchFamily="18" charset="0"/>
                </a:rPr>
                <a:t>£96,153.85</a:t>
              </a:r>
              <a:endParaRPr lang="en-US" altLang="en-US" dirty="0"/>
            </a:p>
          </p:txBody>
        </p:sp>
        <p:sp>
          <p:nvSpPr>
            <p:cNvPr id="19478" name="Right Arrow 53"/>
            <p:cNvSpPr>
              <a:spLocks noChangeArrowheads="1"/>
            </p:cNvSpPr>
            <p:nvPr/>
          </p:nvSpPr>
          <p:spPr bwMode="auto">
            <a:xfrm>
              <a:off x="1927193" y="3970473"/>
              <a:ext cx="1755987" cy="577334"/>
            </a:xfrm>
            <a:prstGeom prst="rightArrow">
              <a:avLst>
                <a:gd name="adj1" fmla="val 50000"/>
                <a:gd name="adj2" fmla="val 50002"/>
              </a:avLst>
            </a:prstGeom>
            <a:solidFill>
              <a:schemeClr val="accent1">
                <a:alpha val="50195"/>
              </a:schemeClr>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
        <p:nvSpPr>
          <p:cNvPr id="50" name="Rectangle 20"/>
          <p:cNvSpPr txBox="1">
            <a:spLocks noChangeArrowheads="1"/>
          </p:cNvSpPr>
          <p:nvPr/>
        </p:nvSpPr>
        <p:spPr bwMode="auto">
          <a:xfrm>
            <a:off x="4809446" y="6553200"/>
            <a:ext cx="3953554"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51"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12</a:t>
            </a:fld>
            <a:endParaRPr lang="en-US" altLang="en-US" sz="1000" dirty="0">
              <a:cs typeface="Arial" charset="0"/>
            </a:endParaRPr>
          </a:p>
        </p:txBody>
      </p:sp>
      <p:pic>
        <p:nvPicPr>
          <p:cNvPr id="53" name="Picture 28" descr="UKfla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50848" y="2361689"/>
            <a:ext cx="1073890" cy="55619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54" name="Picture 28" descr="UKfla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18030" y="5434426"/>
            <a:ext cx="1073890" cy="55619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9"/>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4"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down)">
                                      <p:cBhvr>
                                        <p:cTn id="19" dur="500"/>
                                        <p:tgtEl>
                                          <p:spTgt spid="2"/>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42" presetClass="entr" presetSubtype="0"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2" presetClass="entr" presetSubtype="2"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right)">
                                      <p:cBhvr>
                                        <p:cTn id="31" dur="500"/>
                                        <p:tgtEl>
                                          <p:spTgt spid="9"/>
                                        </p:tgtEl>
                                      </p:cBhvr>
                                    </p:animEffect>
                                  </p:childTnLst>
                                </p:cTn>
                              </p:par>
                              <p:par>
                                <p:cTn id="32" presetID="22" presetClass="entr" presetSubtype="8"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left)">
                                      <p:cBhvr>
                                        <p:cTn id="34" dur="500"/>
                                        <p:tgtEl>
                                          <p:spTgt spid="11"/>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par>
                                <p:cTn id="39" presetID="22" presetClass="entr" presetSubtype="8" fill="hold" nodeType="with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wipe(left)">
                                      <p:cBhvr>
                                        <p:cTn id="41" dur="500"/>
                                        <p:tgtEl>
                                          <p:spTgt spid="17"/>
                                        </p:tgtEl>
                                      </p:cBhvr>
                                    </p:animEffect>
                                  </p:childTnLst>
                                </p:cTn>
                              </p:par>
                              <p:par>
                                <p:cTn id="42" presetID="22" presetClass="entr" presetSubtype="2" fill="hold" nodeType="with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wipe(right)">
                                      <p:cBhvr>
                                        <p:cTn id="44" dur="500"/>
                                        <p:tgtEl>
                                          <p:spTgt spid="16"/>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1" presetClass="entr" presetSubtype="0" fill="hold" nodeType="clickEffect">
                                  <p:stCondLst>
                                    <p:cond delay="0"/>
                                  </p:stCondLst>
                                  <p:childTnLst>
                                    <p:set>
                                      <p:cBhvr>
                                        <p:cTn id="48" dur="1" fill="hold">
                                          <p:stCondLst>
                                            <p:cond delay="0"/>
                                          </p:stCondLst>
                                        </p:cTn>
                                        <p:tgtEl>
                                          <p:spTgt spid="5"/>
                                        </p:tgtEl>
                                        <p:attrNameLst>
                                          <p:attrName>style.visibility</p:attrName>
                                        </p:attrNameLst>
                                      </p:cBhvr>
                                      <p:to>
                                        <p:strVal val="visible"/>
                                      </p:to>
                                    </p:set>
                                  </p:childTnLst>
                                </p:cTn>
                              </p:par>
                            </p:childTnLst>
                          </p:cTn>
                        </p:par>
                      </p:childTnLst>
                    </p:cTn>
                  </p:par>
                  <p:par>
                    <p:cTn id="49" fill="hold" nodeType="clickPar">
                      <p:stCondLst>
                        <p:cond delay="indefinite"/>
                      </p:stCondLst>
                      <p:childTnLst>
                        <p:par>
                          <p:cTn id="50" fill="hold" nodeType="withGroup">
                            <p:stCondLst>
                              <p:cond delay="0"/>
                            </p:stCondLst>
                            <p:childTnLst>
                              <p:par>
                                <p:cTn id="51" presetID="22" presetClass="entr" presetSubtype="4" fill="hold" nodeType="click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wipe(down)">
                                      <p:cBhvr>
                                        <p:cTn id="53" dur="500"/>
                                        <p:tgtEl>
                                          <p:spTgt spid="8"/>
                                        </p:tgtEl>
                                      </p:cBhvr>
                                    </p:animEffect>
                                  </p:childTnLst>
                                </p:cTn>
                              </p:par>
                              <p:par>
                                <p:cTn id="54" presetID="22" presetClass="entr" presetSubtype="1" fill="hold" nodeType="withEffect">
                                  <p:stCondLst>
                                    <p:cond delay="0"/>
                                  </p:stCondLst>
                                  <p:childTnLst>
                                    <p:set>
                                      <p:cBhvr>
                                        <p:cTn id="55" dur="1" fill="hold">
                                          <p:stCondLst>
                                            <p:cond delay="0"/>
                                          </p:stCondLst>
                                        </p:cTn>
                                        <p:tgtEl>
                                          <p:spTgt spid="6"/>
                                        </p:tgtEl>
                                        <p:attrNameLst>
                                          <p:attrName>style.visibility</p:attrName>
                                        </p:attrNameLst>
                                      </p:cBhvr>
                                      <p:to>
                                        <p:strVal val="visible"/>
                                      </p:to>
                                    </p:set>
                                    <p:animEffect transition="in" filter="wipe(up)">
                                      <p:cBhvr>
                                        <p:cTn id="56" dur="500"/>
                                        <p:tgtEl>
                                          <p:spTgt spid="6"/>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22" presetClass="entr" presetSubtype="1" fill="hold" nodeType="click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wipe(up)">
                                      <p:cBhvr>
                                        <p:cTn id="61" dur="500"/>
                                        <p:tgtEl>
                                          <p:spTgt spid="14"/>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17" presetClass="entr" presetSubtype="10" fill="hold" grpId="0" nodeType="clickEffect">
                                  <p:stCondLst>
                                    <p:cond delay="0"/>
                                  </p:stCondLst>
                                  <p:childTnLst>
                                    <p:set>
                                      <p:cBhvr>
                                        <p:cTn id="65" dur="1" fill="hold">
                                          <p:stCondLst>
                                            <p:cond delay="0"/>
                                          </p:stCondLst>
                                        </p:cTn>
                                        <p:tgtEl>
                                          <p:spTgt spid="68"/>
                                        </p:tgtEl>
                                        <p:attrNameLst>
                                          <p:attrName>style.visibility</p:attrName>
                                        </p:attrNameLst>
                                      </p:cBhvr>
                                      <p:to>
                                        <p:strVal val="visible"/>
                                      </p:to>
                                    </p:set>
                                    <p:anim calcmode="lin" valueType="num">
                                      <p:cBhvr>
                                        <p:cTn id="66" dur="500" fill="hold"/>
                                        <p:tgtEl>
                                          <p:spTgt spid="68"/>
                                        </p:tgtEl>
                                        <p:attrNameLst>
                                          <p:attrName>ppt_w</p:attrName>
                                        </p:attrNameLst>
                                      </p:cBhvr>
                                      <p:tavLst>
                                        <p:tav tm="0">
                                          <p:val>
                                            <p:fltVal val="0"/>
                                          </p:val>
                                        </p:tav>
                                        <p:tav tm="100000">
                                          <p:val>
                                            <p:strVal val="#ppt_w"/>
                                          </p:val>
                                        </p:tav>
                                      </p:tavLst>
                                    </p:anim>
                                    <p:anim calcmode="lin" valueType="num">
                                      <p:cBhvr>
                                        <p:cTn id="67" dur="500" fill="hold"/>
                                        <p:tgtEl>
                                          <p:spTgt spid="68"/>
                                        </p:tgtEl>
                                        <p:attrNameLst>
                                          <p:attrName>ppt_h</p:attrName>
                                        </p:attrNameLst>
                                      </p:cBhvr>
                                      <p:tavLst>
                                        <p:tav tm="0">
                                          <p:val>
                                            <p:strVal val="#ppt_h"/>
                                          </p:val>
                                        </p:tav>
                                        <p:tav tm="100000">
                                          <p:val>
                                            <p:strVal val="#ppt_h"/>
                                          </p:val>
                                        </p:tav>
                                      </p:tavLst>
                                    </p:anim>
                                  </p:childTnLst>
                                </p:cTn>
                              </p:par>
                              <p:par>
                                <p:cTn id="68" presetID="1" presetClass="entr" presetSubtype="0" fill="hold" grpId="0" nodeType="withEffect">
                                  <p:stCondLst>
                                    <p:cond delay="0"/>
                                  </p:stCondLst>
                                  <p:childTnLst>
                                    <p:set>
                                      <p:cBhvr>
                                        <p:cTn id="69" dur="1" fill="hold">
                                          <p:stCondLst>
                                            <p:cond delay="0"/>
                                          </p:stCondLst>
                                        </p:cTn>
                                        <p:tgtEl>
                                          <p:spTgt spid="69"/>
                                        </p:tgtEl>
                                        <p:attrNameLst>
                                          <p:attrName>style.visibility</p:attrName>
                                        </p:attrNameLst>
                                      </p:cBhvr>
                                      <p:to>
                                        <p:strVal val="visible"/>
                                      </p:to>
                                    </p:set>
                                  </p:childTnLst>
                                </p:cTn>
                              </p:par>
                            </p:childTnLst>
                          </p:cTn>
                        </p:par>
                      </p:childTnLst>
                    </p:cTn>
                  </p:par>
                  <p:par>
                    <p:cTn id="70" fill="hold" nodeType="clickPar">
                      <p:stCondLst>
                        <p:cond delay="indefinite"/>
                      </p:stCondLst>
                      <p:childTnLst>
                        <p:par>
                          <p:cTn id="71" fill="hold" nodeType="withGroup">
                            <p:stCondLst>
                              <p:cond delay="0"/>
                            </p:stCondLst>
                            <p:childTnLst>
                              <p:par>
                                <p:cTn id="72" presetID="1" presetClass="entr" presetSubtype="0" fill="hold" grpId="0" nodeType="clickEffect">
                                  <p:stCondLst>
                                    <p:cond delay="0"/>
                                  </p:stCondLst>
                                  <p:childTnLst>
                                    <p:set>
                                      <p:cBhvr>
                                        <p:cTn id="73" dur="1" fill="hold">
                                          <p:stCondLst>
                                            <p:cond delay="0"/>
                                          </p:stCondLst>
                                        </p:cTn>
                                        <p:tgtEl>
                                          <p:spTgt spid="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69" grpId="0"/>
      <p:bldP spid="6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0"/>
          <p:cNvGrpSpPr>
            <a:grpSpLocks/>
          </p:cNvGrpSpPr>
          <p:nvPr/>
        </p:nvGrpSpPr>
        <p:grpSpPr bwMode="auto">
          <a:xfrm rot="5400000">
            <a:off x="3146072" y="3831873"/>
            <a:ext cx="2362199" cy="642056"/>
            <a:chOff x="1764245" y="3850877"/>
            <a:chExt cx="1774287" cy="577334"/>
          </a:xfrm>
          <a:solidFill>
            <a:srgbClr val="92D050">
              <a:alpha val="50000"/>
            </a:srgbClr>
          </a:solidFill>
        </p:grpSpPr>
        <p:sp>
          <p:nvSpPr>
            <p:cNvPr id="29725" name="Right Arrow 47"/>
            <p:cNvSpPr>
              <a:spLocks noChangeArrowheads="1"/>
            </p:cNvSpPr>
            <p:nvPr/>
          </p:nvSpPr>
          <p:spPr bwMode="auto">
            <a:xfrm>
              <a:off x="1764245" y="3850877"/>
              <a:ext cx="1774287" cy="577334"/>
            </a:xfrm>
            <a:prstGeom prst="rightArrow">
              <a:avLst>
                <a:gd name="adj1" fmla="val 50000"/>
                <a:gd name="adj2" fmla="val 50004"/>
              </a:avLst>
            </a:prstGeom>
            <a:grpFill/>
            <a:ln w="9525" algn="ctr">
              <a:solidFill>
                <a:schemeClr val="tx1"/>
              </a:solidFill>
              <a:round/>
              <a:headEnd/>
              <a:tailEnd/>
            </a:ln>
          </p:spPr>
          <p:txBody>
            <a:bodyPr/>
            <a:lstStyle/>
            <a:p>
              <a:pPr>
                <a:defRPr/>
              </a:pPr>
              <a:endParaRPr lang="en-US"/>
            </a:p>
          </p:txBody>
        </p:sp>
        <p:sp>
          <p:nvSpPr>
            <p:cNvPr id="52" name="Rectangle 51"/>
            <p:cNvSpPr/>
            <p:nvPr/>
          </p:nvSpPr>
          <p:spPr>
            <a:xfrm>
              <a:off x="2063305" y="3915378"/>
              <a:ext cx="1286013" cy="415127"/>
            </a:xfrm>
            <a:prstGeom prst="rect">
              <a:avLst/>
            </a:prstGeom>
            <a:noFill/>
          </p:spPr>
          <p:txBody>
            <a:bodyPr wrap="none">
              <a:spAutoFit/>
            </a:bodyPr>
            <a:lstStyle/>
            <a:p>
              <a:pPr algn="ctr">
                <a:defRPr/>
              </a:pPr>
              <a:r>
                <a:rPr lang="en-US" sz="2400" dirty="0">
                  <a:latin typeface="Times New Roman" pitchFamily="18" charset="0"/>
                </a:rPr>
                <a:t>$119,047.62</a:t>
              </a:r>
              <a:endParaRPr lang="en-US" sz="2400" dirty="0"/>
            </a:p>
          </p:txBody>
        </p:sp>
      </p:grpSp>
      <p:sp>
        <p:nvSpPr>
          <p:cNvPr id="20483" name="Title 1"/>
          <p:cNvSpPr>
            <a:spLocks noGrp="1"/>
          </p:cNvSpPr>
          <p:nvPr>
            <p:ph type="title"/>
          </p:nvPr>
        </p:nvSpPr>
        <p:spPr>
          <a:xfrm>
            <a:off x="457200" y="845561"/>
            <a:ext cx="8229600" cy="990600"/>
          </a:xfrm>
        </p:spPr>
        <p:txBody>
          <a:bodyPr>
            <a:normAutofit/>
          </a:bodyPr>
          <a:lstStyle/>
          <a:p>
            <a:pPr eaLnBrk="1" hangingPunct="1"/>
            <a:r>
              <a:rPr lang="en-US" altLang="en-US" sz="4000" dirty="0" smtClean="0"/>
              <a:t>Exporter’s Money Market Hedge</a:t>
            </a:r>
          </a:p>
        </p:txBody>
      </p:sp>
      <p:grpSp>
        <p:nvGrpSpPr>
          <p:cNvPr id="3" name="Group 21"/>
          <p:cNvGrpSpPr>
            <a:grpSpLocks/>
          </p:cNvGrpSpPr>
          <p:nvPr/>
        </p:nvGrpSpPr>
        <p:grpSpPr bwMode="auto">
          <a:xfrm>
            <a:off x="3946525" y="1646238"/>
            <a:ext cx="1470025" cy="1268412"/>
            <a:chOff x="3550355" y="2787134"/>
            <a:chExt cx="1324239" cy="1099066"/>
          </a:xfrm>
        </p:grpSpPr>
        <p:sp>
          <p:nvSpPr>
            <p:cNvPr id="20527" name="Rectangle 3"/>
            <p:cNvSpPr>
              <a:spLocks noChangeArrowheads="1"/>
            </p:cNvSpPr>
            <p:nvPr/>
          </p:nvSpPr>
          <p:spPr bwMode="auto">
            <a:xfrm>
              <a:off x="3550355" y="2787134"/>
              <a:ext cx="1324239" cy="43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solidFill>
                    <a:srgbClr val="000000"/>
                  </a:solidFill>
                  <a:latin typeface="Times New Roman" pitchFamily="18" charset="0"/>
                </a:rPr>
                <a:t>Exporter </a:t>
              </a:r>
              <a:endParaRPr lang="en-US" altLang="en-US"/>
            </a:p>
          </p:txBody>
        </p:sp>
        <p:sp>
          <p:nvSpPr>
            <p:cNvPr id="20528" name="Rectangle 20"/>
            <p:cNvSpPr>
              <a:spLocks noChangeArrowheads="1"/>
            </p:cNvSpPr>
            <p:nvPr/>
          </p:nvSpPr>
          <p:spPr bwMode="auto">
            <a:xfrm>
              <a:off x="3567214" y="2787134"/>
              <a:ext cx="1285929"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5" name="Group 26"/>
          <p:cNvGrpSpPr>
            <a:grpSpLocks/>
          </p:cNvGrpSpPr>
          <p:nvPr/>
        </p:nvGrpSpPr>
        <p:grpSpPr bwMode="auto">
          <a:xfrm>
            <a:off x="7305675" y="4806950"/>
            <a:ext cx="1520825" cy="1266825"/>
            <a:chOff x="6248400" y="2803267"/>
            <a:chExt cx="1368800" cy="1099066"/>
          </a:xfrm>
        </p:grpSpPr>
        <p:sp>
          <p:nvSpPr>
            <p:cNvPr id="20525" name="Rectangle 23"/>
            <p:cNvSpPr>
              <a:spLocks noChangeArrowheads="1"/>
            </p:cNvSpPr>
            <p:nvPr/>
          </p:nvSpPr>
          <p:spPr bwMode="auto">
            <a:xfrm>
              <a:off x="6248400" y="2803267"/>
              <a:ext cx="1285929"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0526" name="Rectangle 9"/>
            <p:cNvSpPr>
              <a:spLocks noChangeArrowheads="1"/>
            </p:cNvSpPr>
            <p:nvPr/>
          </p:nvSpPr>
          <p:spPr bwMode="auto">
            <a:xfrm>
              <a:off x="6251258" y="2890036"/>
              <a:ext cx="1365942" cy="436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solidFill>
                    <a:srgbClr val="000000"/>
                  </a:solidFill>
                  <a:latin typeface="Times New Roman" pitchFamily="18" charset="0"/>
                </a:rPr>
                <a:t>Customer</a:t>
              </a:r>
              <a:endParaRPr lang="en-US" altLang="en-US"/>
            </a:p>
          </p:txBody>
        </p:sp>
      </p:grpSp>
      <p:grpSp>
        <p:nvGrpSpPr>
          <p:cNvPr id="6" name="Group 28"/>
          <p:cNvGrpSpPr>
            <a:grpSpLocks/>
          </p:cNvGrpSpPr>
          <p:nvPr/>
        </p:nvGrpSpPr>
        <p:grpSpPr bwMode="auto">
          <a:xfrm rot="-7762077">
            <a:off x="5464969" y="4226719"/>
            <a:ext cx="1900238" cy="641350"/>
            <a:chOff x="4982792" y="3248799"/>
            <a:chExt cx="1646607" cy="577334"/>
          </a:xfrm>
        </p:grpSpPr>
        <p:sp>
          <p:nvSpPr>
            <p:cNvPr id="12" name="Rectangle 11"/>
            <p:cNvSpPr/>
            <p:nvPr/>
          </p:nvSpPr>
          <p:spPr>
            <a:xfrm rot="10884791">
              <a:off x="5466130" y="3315721"/>
              <a:ext cx="826743" cy="455865"/>
            </a:xfrm>
            <a:prstGeom prst="rect">
              <a:avLst/>
            </a:prstGeom>
          </p:spPr>
          <p:txBody>
            <a:bodyPr wrap="none">
              <a:spAutoFit/>
            </a:bodyPr>
            <a:lstStyle/>
            <a:p>
              <a:pPr algn="r">
                <a:defRPr/>
              </a:pPr>
              <a:r>
                <a:rPr lang="en-US" sz="2700" kern="0" dirty="0">
                  <a:solidFill>
                    <a:srgbClr val="000000"/>
                  </a:solidFill>
                  <a:latin typeface="Times New Roman"/>
                </a:rPr>
                <a:t>shoes</a:t>
              </a:r>
              <a:endParaRPr lang="en-US" dirty="0"/>
            </a:p>
          </p:txBody>
        </p:sp>
        <p:sp>
          <p:nvSpPr>
            <p:cNvPr id="20524" name="Right Arrow 27"/>
            <p:cNvSpPr>
              <a:spLocks noChangeArrowheads="1"/>
            </p:cNvSpPr>
            <p:nvPr/>
          </p:nvSpPr>
          <p:spPr bwMode="auto">
            <a:xfrm rot="10800000">
              <a:off x="4982792" y="3248799"/>
              <a:ext cx="1646607" cy="577334"/>
            </a:xfrm>
            <a:prstGeom prst="rightArrow">
              <a:avLst>
                <a:gd name="adj1" fmla="val 50000"/>
                <a:gd name="adj2" fmla="val 50004"/>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7" name="Group 49"/>
          <p:cNvGrpSpPr>
            <a:grpSpLocks/>
          </p:cNvGrpSpPr>
          <p:nvPr/>
        </p:nvGrpSpPr>
        <p:grpSpPr bwMode="auto">
          <a:xfrm>
            <a:off x="-84138" y="1524000"/>
            <a:ext cx="2017713" cy="1276350"/>
            <a:chOff x="-2278804" y="2887413"/>
            <a:chExt cx="1815731" cy="1323439"/>
          </a:xfrm>
        </p:grpSpPr>
        <p:sp>
          <p:nvSpPr>
            <p:cNvPr id="24" name="Rectangle 23"/>
            <p:cNvSpPr/>
            <p:nvPr/>
          </p:nvSpPr>
          <p:spPr>
            <a:xfrm>
              <a:off x="-2278804" y="2887413"/>
              <a:ext cx="1815731" cy="1196692"/>
            </a:xfrm>
            <a:prstGeom prst="rect">
              <a:avLst/>
            </a:prstGeom>
          </p:spPr>
          <p:txBody>
            <a:bodyPr>
              <a:spAutoFit/>
            </a:bodyPr>
            <a:lstStyle/>
            <a:p>
              <a:pPr algn="ctr">
                <a:defRPr/>
              </a:pPr>
              <a:r>
                <a:rPr lang="en-US" sz="2300" kern="0" dirty="0">
                  <a:solidFill>
                    <a:srgbClr val="000000"/>
                  </a:solidFill>
                  <a:latin typeface="Times New Roman"/>
                </a:rPr>
                <a:t>Spot Foreign Exchange Market</a:t>
              </a:r>
              <a:endParaRPr lang="en-US" sz="2300" dirty="0"/>
            </a:p>
          </p:txBody>
        </p:sp>
        <p:sp>
          <p:nvSpPr>
            <p:cNvPr id="20522" name="Rectangle 41"/>
            <p:cNvSpPr>
              <a:spLocks noChangeArrowheads="1"/>
            </p:cNvSpPr>
            <p:nvPr/>
          </p:nvSpPr>
          <p:spPr bwMode="auto">
            <a:xfrm>
              <a:off x="-2144686" y="2887413"/>
              <a:ext cx="1547495" cy="1323439"/>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altLang="en-US"/>
            </a:p>
          </p:txBody>
        </p:sp>
      </p:grpSp>
      <p:grpSp>
        <p:nvGrpSpPr>
          <p:cNvPr id="8" name="Group 42"/>
          <p:cNvGrpSpPr>
            <a:grpSpLocks/>
          </p:cNvGrpSpPr>
          <p:nvPr/>
        </p:nvGrpSpPr>
        <p:grpSpPr bwMode="auto">
          <a:xfrm rot="-7733278">
            <a:off x="5811044" y="3655219"/>
            <a:ext cx="1898650" cy="601662"/>
            <a:chOff x="1883505" y="4023095"/>
            <a:chExt cx="1646606" cy="577334"/>
          </a:xfrm>
        </p:grpSpPr>
        <p:sp>
          <p:nvSpPr>
            <p:cNvPr id="20519" name="Right Arrow 44"/>
            <p:cNvSpPr>
              <a:spLocks noChangeArrowheads="1"/>
            </p:cNvSpPr>
            <p:nvPr/>
          </p:nvSpPr>
          <p:spPr bwMode="auto">
            <a:xfrm>
              <a:off x="1883505" y="4023095"/>
              <a:ext cx="1646606" cy="577334"/>
            </a:xfrm>
            <a:prstGeom prst="rightArrow">
              <a:avLst>
                <a:gd name="adj1" fmla="val 50000"/>
                <a:gd name="adj2" fmla="val 50004"/>
              </a:avLst>
            </a:prstGeom>
            <a:solidFill>
              <a:srgbClr val="FFFF00">
                <a:alpha val="50195"/>
              </a:srgbClr>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0520" name="Rectangle 26"/>
            <p:cNvSpPr>
              <a:spLocks noChangeArrowheads="1"/>
            </p:cNvSpPr>
            <p:nvPr/>
          </p:nvSpPr>
          <p:spPr bwMode="auto">
            <a:xfrm rot="-10770731">
              <a:off x="1911334" y="4097508"/>
              <a:ext cx="1371594" cy="443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a:latin typeface="Times New Roman" pitchFamily="18" charset="0"/>
                </a:rPr>
                <a:t>€100,000</a:t>
              </a:r>
              <a:endParaRPr lang="en-US" altLang="en-US" sz="2400"/>
            </a:p>
          </p:txBody>
        </p:sp>
      </p:grpSp>
      <p:grpSp>
        <p:nvGrpSpPr>
          <p:cNvPr id="9" name="Group 50"/>
          <p:cNvGrpSpPr>
            <a:grpSpLocks/>
          </p:cNvGrpSpPr>
          <p:nvPr/>
        </p:nvGrpSpPr>
        <p:grpSpPr bwMode="auto">
          <a:xfrm>
            <a:off x="1798638" y="2209800"/>
            <a:ext cx="2316162" cy="666750"/>
            <a:chOff x="1867386" y="3520971"/>
            <a:chExt cx="1841549" cy="577334"/>
          </a:xfrm>
        </p:grpSpPr>
        <p:sp>
          <p:nvSpPr>
            <p:cNvPr id="20517" name="Right Arrow 47"/>
            <p:cNvSpPr>
              <a:spLocks noChangeArrowheads="1"/>
            </p:cNvSpPr>
            <p:nvPr/>
          </p:nvSpPr>
          <p:spPr bwMode="auto">
            <a:xfrm>
              <a:off x="1891930" y="3520971"/>
              <a:ext cx="1695871" cy="577334"/>
            </a:xfrm>
            <a:prstGeom prst="rightArrow">
              <a:avLst>
                <a:gd name="adj1" fmla="val 50000"/>
                <a:gd name="adj2" fmla="val 50004"/>
              </a:avLst>
            </a:prstGeom>
            <a:solidFill>
              <a:srgbClr val="92D050">
                <a:alpha val="50195"/>
              </a:srgbClr>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0518" name="Rectangle 29"/>
            <p:cNvSpPr>
              <a:spLocks noChangeArrowheads="1"/>
            </p:cNvSpPr>
            <p:nvPr/>
          </p:nvSpPr>
          <p:spPr bwMode="auto">
            <a:xfrm>
              <a:off x="1867386" y="3591393"/>
              <a:ext cx="1841549" cy="399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400">
                  <a:latin typeface="Times New Roman" pitchFamily="18" charset="0"/>
                </a:rPr>
                <a:t>$119,047.62</a:t>
              </a:r>
              <a:endParaRPr lang="en-US" altLang="en-US" sz="2400"/>
            </a:p>
          </p:txBody>
        </p:sp>
      </p:grpSp>
      <p:grpSp>
        <p:nvGrpSpPr>
          <p:cNvPr id="11" name="Group 51"/>
          <p:cNvGrpSpPr>
            <a:grpSpLocks/>
          </p:cNvGrpSpPr>
          <p:nvPr/>
        </p:nvGrpSpPr>
        <p:grpSpPr bwMode="auto">
          <a:xfrm>
            <a:off x="1828800" y="1524000"/>
            <a:ext cx="2057400" cy="666750"/>
            <a:chOff x="1795622" y="3978171"/>
            <a:chExt cx="1755987" cy="577334"/>
          </a:xfrm>
        </p:grpSpPr>
        <p:sp>
          <p:nvSpPr>
            <p:cNvPr id="20515" name="Right Arrow 53"/>
            <p:cNvSpPr>
              <a:spLocks noChangeArrowheads="1"/>
            </p:cNvSpPr>
            <p:nvPr/>
          </p:nvSpPr>
          <p:spPr bwMode="auto">
            <a:xfrm rot="10800000">
              <a:off x="1795622" y="3978171"/>
              <a:ext cx="1755987" cy="577334"/>
            </a:xfrm>
            <a:prstGeom prst="rightArrow">
              <a:avLst>
                <a:gd name="adj1" fmla="val 50000"/>
                <a:gd name="adj2" fmla="val 50002"/>
              </a:avLst>
            </a:prstGeom>
            <a:solidFill>
              <a:schemeClr val="accent1">
                <a:alpha val="50195"/>
              </a:schemeClr>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0516" name="Rectangle 32"/>
            <p:cNvSpPr>
              <a:spLocks noChangeArrowheads="1"/>
            </p:cNvSpPr>
            <p:nvPr/>
          </p:nvSpPr>
          <p:spPr bwMode="auto">
            <a:xfrm>
              <a:off x="2055768" y="4048593"/>
              <a:ext cx="1339702" cy="399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400">
                  <a:latin typeface="Times New Roman" pitchFamily="18" charset="0"/>
                </a:rPr>
                <a:t>€95,238.10</a:t>
              </a:r>
              <a:endParaRPr lang="en-US" altLang="en-US" sz="2400"/>
            </a:p>
          </p:txBody>
        </p:sp>
      </p:grpSp>
      <p:grpSp>
        <p:nvGrpSpPr>
          <p:cNvPr id="13" name="Group 21"/>
          <p:cNvGrpSpPr>
            <a:grpSpLocks/>
          </p:cNvGrpSpPr>
          <p:nvPr/>
        </p:nvGrpSpPr>
        <p:grpSpPr bwMode="auto">
          <a:xfrm>
            <a:off x="3868738" y="5334000"/>
            <a:ext cx="1589087" cy="1266825"/>
            <a:chOff x="3493447" y="2787134"/>
            <a:chExt cx="1429962" cy="1099066"/>
          </a:xfrm>
        </p:grpSpPr>
        <p:sp>
          <p:nvSpPr>
            <p:cNvPr id="48" name="Rectangle 47"/>
            <p:cNvSpPr/>
            <p:nvPr/>
          </p:nvSpPr>
          <p:spPr>
            <a:xfrm>
              <a:off x="3493447" y="2787134"/>
              <a:ext cx="1429962" cy="440728"/>
            </a:xfrm>
            <a:prstGeom prst="rect">
              <a:avLst/>
            </a:prstGeom>
          </p:spPr>
          <p:txBody>
            <a:bodyPr wrap="none">
              <a:spAutoFit/>
            </a:bodyPr>
            <a:lstStyle/>
            <a:p>
              <a:pPr>
                <a:defRPr/>
              </a:pPr>
              <a:r>
                <a:rPr lang="en-US" sz="2700" kern="0" dirty="0">
                  <a:solidFill>
                    <a:srgbClr val="000000"/>
                  </a:solidFill>
                  <a:latin typeface="Times New Roman"/>
                </a:rPr>
                <a:t>U.S Bank</a:t>
              </a:r>
              <a:endParaRPr lang="en-US" dirty="0"/>
            </a:p>
          </p:txBody>
        </p:sp>
        <p:sp>
          <p:nvSpPr>
            <p:cNvPr id="20514" name="Rectangle 20"/>
            <p:cNvSpPr>
              <a:spLocks noChangeArrowheads="1"/>
            </p:cNvSpPr>
            <p:nvPr/>
          </p:nvSpPr>
          <p:spPr bwMode="auto">
            <a:xfrm>
              <a:off x="3567214" y="2787134"/>
              <a:ext cx="1285929"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4" name="Group 53"/>
          <p:cNvGrpSpPr>
            <a:grpSpLocks/>
          </p:cNvGrpSpPr>
          <p:nvPr/>
        </p:nvGrpSpPr>
        <p:grpSpPr bwMode="auto">
          <a:xfrm rot="-5400000">
            <a:off x="4085431" y="3807619"/>
            <a:ext cx="2160588" cy="641350"/>
            <a:chOff x="1891931" y="3537466"/>
            <a:chExt cx="1646607" cy="577334"/>
          </a:xfrm>
        </p:grpSpPr>
        <p:sp>
          <p:nvSpPr>
            <p:cNvPr id="20511" name="Rectangle 54"/>
            <p:cNvSpPr>
              <a:spLocks noChangeArrowheads="1"/>
            </p:cNvSpPr>
            <p:nvPr/>
          </p:nvSpPr>
          <p:spPr bwMode="auto">
            <a:xfrm>
              <a:off x="2138528" y="3614603"/>
              <a:ext cx="1313786" cy="415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a:latin typeface="Times New Roman" pitchFamily="18" charset="0"/>
                </a:rPr>
                <a:t>$127,500.00</a:t>
              </a:r>
              <a:endParaRPr lang="en-US" altLang="en-US" sz="2400"/>
            </a:p>
          </p:txBody>
        </p:sp>
        <p:sp>
          <p:nvSpPr>
            <p:cNvPr id="20512" name="Right Arrow 47"/>
            <p:cNvSpPr>
              <a:spLocks noChangeArrowheads="1"/>
            </p:cNvSpPr>
            <p:nvPr/>
          </p:nvSpPr>
          <p:spPr bwMode="auto">
            <a:xfrm>
              <a:off x="1891931" y="3537466"/>
              <a:ext cx="1646607" cy="577334"/>
            </a:xfrm>
            <a:prstGeom prst="rightArrow">
              <a:avLst>
                <a:gd name="adj1" fmla="val 50000"/>
                <a:gd name="adj2" fmla="val 50004"/>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5" name="Group 26"/>
          <p:cNvGrpSpPr>
            <a:grpSpLocks/>
          </p:cNvGrpSpPr>
          <p:nvPr/>
        </p:nvGrpSpPr>
        <p:grpSpPr bwMode="auto">
          <a:xfrm>
            <a:off x="7551738" y="1577975"/>
            <a:ext cx="1470025" cy="1317625"/>
            <a:chOff x="6191435" y="2759975"/>
            <a:chExt cx="1323502" cy="1142358"/>
          </a:xfrm>
        </p:grpSpPr>
        <p:sp>
          <p:nvSpPr>
            <p:cNvPr id="20509" name="Rectangle 23"/>
            <p:cNvSpPr>
              <a:spLocks noChangeArrowheads="1"/>
            </p:cNvSpPr>
            <p:nvPr/>
          </p:nvSpPr>
          <p:spPr bwMode="auto">
            <a:xfrm>
              <a:off x="6191435" y="2803267"/>
              <a:ext cx="1323502"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64" name="Rectangle 63"/>
            <p:cNvSpPr/>
            <p:nvPr/>
          </p:nvSpPr>
          <p:spPr>
            <a:xfrm>
              <a:off x="6242889" y="2759975"/>
              <a:ext cx="1039077" cy="613845"/>
            </a:xfrm>
            <a:prstGeom prst="rect">
              <a:avLst/>
            </a:prstGeom>
          </p:spPr>
          <p:txBody>
            <a:bodyPr wrap="none">
              <a:spAutoFit/>
            </a:bodyPr>
            <a:lstStyle/>
            <a:p>
              <a:pPr algn="ctr">
                <a:defRPr/>
              </a:pPr>
              <a:r>
                <a:rPr lang="en-US" sz="2000" dirty="0" err="1">
                  <a:latin typeface="+mn-lt"/>
                </a:rPr>
                <a:t>Crédit</a:t>
              </a:r>
              <a:r>
                <a:rPr lang="en-US" sz="2000" dirty="0">
                  <a:latin typeface="+mn-lt"/>
                </a:rPr>
                <a:t> </a:t>
              </a:r>
            </a:p>
            <a:p>
              <a:pPr algn="ctr">
                <a:defRPr/>
              </a:pPr>
              <a:r>
                <a:rPr lang="en-US" sz="2000" dirty="0" err="1">
                  <a:latin typeface="+mn-lt"/>
                </a:rPr>
                <a:t>Agricole</a:t>
              </a:r>
              <a:endParaRPr lang="en-US" sz="2000" dirty="0">
                <a:latin typeface="+mn-lt"/>
              </a:endParaRPr>
            </a:p>
          </p:txBody>
        </p:sp>
      </p:grpSp>
      <p:grpSp>
        <p:nvGrpSpPr>
          <p:cNvPr id="16" name="Group 50"/>
          <p:cNvGrpSpPr>
            <a:grpSpLocks/>
          </p:cNvGrpSpPr>
          <p:nvPr/>
        </p:nvGrpSpPr>
        <p:grpSpPr bwMode="auto">
          <a:xfrm>
            <a:off x="5589588" y="2389496"/>
            <a:ext cx="1716087" cy="666750"/>
            <a:chOff x="1891931" y="3577599"/>
            <a:chExt cx="1545123" cy="577334"/>
          </a:xfrm>
        </p:grpSpPr>
        <p:sp>
          <p:nvSpPr>
            <p:cNvPr id="20507" name="Right Arrow 47"/>
            <p:cNvSpPr>
              <a:spLocks noChangeArrowheads="1"/>
            </p:cNvSpPr>
            <p:nvPr/>
          </p:nvSpPr>
          <p:spPr bwMode="auto">
            <a:xfrm>
              <a:off x="1891931" y="3577599"/>
              <a:ext cx="1545123" cy="577334"/>
            </a:xfrm>
            <a:prstGeom prst="rightArrow">
              <a:avLst>
                <a:gd name="adj1" fmla="val 50000"/>
                <a:gd name="adj2" fmla="val 50004"/>
              </a:avLst>
            </a:prstGeom>
            <a:solidFill>
              <a:srgbClr val="FFFF00">
                <a:alpha val="50195"/>
              </a:srgbClr>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0508" name="Rectangle 65"/>
            <p:cNvSpPr>
              <a:spLocks noChangeArrowheads="1"/>
            </p:cNvSpPr>
            <p:nvPr/>
          </p:nvSpPr>
          <p:spPr bwMode="auto">
            <a:xfrm>
              <a:off x="1891931" y="3665564"/>
              <a:ext cx="1205215" cy="399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a:latin typeface="Times New Roman" pitchFamily="18" charset="0"/>
                </a:rPr>
                <a:t>€100,000</a:t>
              </a:r>
              <a:endParaRPr lang="en-US" altLang="en-US" sz="2400"/>
            </a:p>
          </p:txBody>
        </p:sp>
      </p:grpSp>
      <p:sp>
        <p:nvSpPr>
          <p:cNvPr id="68" name="Oval 67"/>
          <p:cNvSpPr>
            <a:spLocks noChangeArrowheads="1"/>
          </p:cNvSpPr>
          <p:nvPr/>
        </p:nvSpPr>
        <p:spPr bwMode="auto">
          <a:xfrm>
            <a:off x="4832350" y="2282825"/>
            <a:ext cx="2984500" cy="3584575"/>
          </a:xfrm>
          <a:prstGeom prst="ellipse">
            <a:avLst/>
          </a:prstGeom>
          <a:noFill/>
          <a:ln w="19050" algn="ctr">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lIns="103236" tIns="51618" rIns="103236" bIns="51618"/>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69" name="TextBox 68"/>
          <p:cNvSpPr txBox="1">
            <a:spLocks noChangeArrowheads="1"/>
          </p:cNvSpPr>
          <p:nvPr/>
        </p:nvSpPr>
        <p:spPr bwMode="auto">
          <a:xfrm>
            <a:off x="6350000" y="3055938"/>
            <a:ext cx="1428750" cy="1165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300" b="1">
                <a:latin typeface="Bradley Hand ITC" pitchFamily="66" charset="0"/>
              </a:rPr>
              <a:t>T= 1 cash flows</a:t>
            </a:r>
          </a:p>
        </p:txBody>
      </p:sp>
      <p:pic>
        <p:nvPicPr>
          <p:cNvPr id="57" name="Picture 31" descr="US fla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14800" y="5834063"/>
            <a:ext cx="1163638" cy="64293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59" name="Picture 31" descr="US fla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14800" y="2133600"/>
            <a:ext cx="1163638" cy="6429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60" name="Rectangle 59"/>
          <p:cNvSpPr>
            <a:spLocks noChangeArrowheads="1"/>
          </p:cNvSpPr>
          <p:nvPr/>
        </p:nvSpPr>
        <p:spPr bwMode="auto">
          <a:xfrm rot="5400000">
            <a:off x="3020219" y="3837781"/>
            <a:ext cx="19494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latin typeface="Times New Roman" pitchFamily="18" charset="0"/>
              </a:rPr>
              <a:t>deposit  </a:t>
            </a:r>
            <a:r>
              <a:rPr lang="en-US" altLang="en-US" i="1">
                <a:latin typeface="Times New Roman" pitchFamily="18" charset="0"/>
              </a:rPr>
              <a:t>i</a:t>
            </a:r>
            <a:r>
              <a:rPr lang="en-US" altLang="en-US" baseline="-25000">
                <a:latin typeface="Times New Roman" pitchFamily="18" charset="0"/>
              </a:rPr>
              <a:t>$</a:t>
            </a:r>
            <a:r>
              <a:rPr lang="en-US" altLang="en-US">
                <a:latin typeface="Times New Roman" pitchFamily="18" charset="0"/>
              </a:rPr>
              <a:t> = 7.10%</a:t>
            </a:r>
            <a:endParaRPr lang="en-US" altLang="en-US"/>
          </a:p>
        </p:txBody>
      </p:sp>
      <p:grpSp>
        <p:nvGrpSpPr>
          <p:cNvPr id="17" name="Group 51"/>
          <p:cNvGrpSpPr>
            <a:grpSpLocks/>
          </p:cNvGrpSpPr>
          <p:nvPr/>
        </p:nvGrpSpPr>
        <p:grpSpPr bwMode="auto">
          <a:xfrm rot="10800000">
            <a:off x="5435600" y="1543050"/>
            <a:ext cx="2057400" cy="666750"/>
            <a:chOff x="1860660" y="3943919"/>
            <a:chExt cx="1755987" cy="577335"/>
          </a:xfrm>
        </p:grpSpPr>
        <p:sp>
          <p:nvSpPr>
            <p:cNvPr id="20505" name="Right Arrow 53"/>
            <p:cNvSpPr>
              <a:spLocks noChangeArrowheads="1"/>
            </p:cNvSpPr>
            <p:nvPr/>
          </p:nvSpPr>
          <p:spPr bwMode="auto">
            <a:xfrm>
              <a:off x="1860660" y="3943919"/>
              <a:ext cx="1755987" cy="577335"/>
            </a:xfrm>
            <a:prstGeom prst="rightArrow">
              <a:avLst>
                <a:gd name="adj1" fmla="val 50000"/>
                <a:gd name="adj2" fmla="val 50002"/>
              </a:avLst>
            </a:prstGeom>
            <a:solidFill>
              <a:schemeClr val="accent1">
                <a:alpha val="50195"/>
              </a:schemeClr>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0506" name="Rectangle 32"/>
            <p:cNvSpPr>
              <a:spLocks noChangeArrowheads="1"/>
            </p:cNvSpPr>
            <p:nvPr/>
          </p:nvSpPr>
          <p:spPr bwMode="auto">
            <a:xfrm rot="10800000">
              <a:off x="2038417" y="4048593"/>
              <a:ext cx="1339702" cy="399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400">
                  <a:latin typeface="Times New Roman" pitchFamily="18" charset="0"/>
                </a:rPr>
                <a:t>€95,238.10</a:t>
              </a:r>
              <a:endParaRPr lang="en-US" altLang="en-US" sz="2400"/>
            </a:p>
          </p:txBody>
        </p:sp>
      </p:grpSp>
      <p:sp>
        <p:nvSpPr>
          <p:cNvPr id="51" name="Rectangle 50"/>
          <p:cNvSpPr>
            <a:spLocks noChangeArrowheads="1"/>
          </p:cNvSpPr>
          <p:nvPr/>
        </p:nvSpPr>
        <p:spPr bwMode="auto">
          <a:xfrm>
            <a:off x="5749925" y="1981200"/>
            <a:ext cx="16414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latin typeface="Times New Roman" pitchFamily="18" charset="0"/>
              </a:rPr>
              <a:t>Borrow </a:t>
            </a:r>
            <a:r>
              <a:rPr lang="en-US" altLang="en-US" i="1">
                <a:latin typeface="Times New Roman" pitchFamily="18" charset="0"/>
              </a:rPr>
              <a:t>i</a:t>
            </a:r>
            <a:r>
              <a:rPr lang="en-US" altLang="en-US" baseline="-25000">
                <a:latin typeface="Times New Roman" pitchFamily="18" charset="0"/>
              </a:rPr>
              <a:t>€</a:t>
            </a:r>
            <a:r>
              <a:rPr lang="en-US" altLang="en-US">
                <a:latin typeface="Times New Roman" pitchFamily="18" charset="0"/>
              </a:rPr>
              <a:t> = 5%</a:t>
            </a:r>
            <a:endParaRPr lang="en-US" altLang="en-US"/>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67600" y="5334000"/>
            <a:ext cx="1066800" cy="66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48600" y="2276475"/>
            <a:ext cx="838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04" name="Rectangle 53"/>
          <p:cNvSpPr>
            <a:spLocks noChangeArrowheads="1"/>
          </p:cNvSpPr>
          <p:nvPr/>
        </p:nvSpPr>
        <p:spPr bwMode="auto">
          <a:xfrm>
            <a:off x="152400" y="2895600"/>
            <a:ext cx="3352800" cy="405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Palatino Linotype" pitchFamily="18" charset="0"/>
              </a:rPr>
              <a:t>An American exporter has just sold €100,000 worth of shoes to a French customer. </a:t>
            </a:r>
          </a:p>
          <a:p>
            <a:pPr eaLnBrk="1" hangingPunct="1"/>
            <a:r>
              <a:rPr lang="en-US" altLang="en-US" sz="2000">
                <a:latin typeface="Palatino Linotype" pitchFamily="18" charset="0"/>
              </a:rPr>
              <a:t>Payment is due in one year.</a:t>
            </a:r>
          </a:p>
          <a:p>
            <a:pPr eaLnBrk="1" hangingPunct="1"/>
            <a:r>
              <a:rPr lang="en-US" altLang="en-US" sz="2000">
                <a:latin typeface="Palatino Linotype" pitchFamily="18" charset="0"/>
              </a:rPr>
              <a:t>Interest rates in dollars are 7.10 percent in the U.S. and 5 percent in the euro zone.</a:t>
            </a:r>
          </a:p>
          <a:p>
            <a:pPr eaLnBrk="1" hangingPunct="1"/>
            <a:r>
              <a:rPr lang="en-US" altLang="en-US" sz="2000">
                <a:latin typeface="Palatino Linotype" pitchFamily="18" charset="0"/>
              </a:rPr>
              <a:t>The spot exchange rate is $1.25/€1.00. Use a money market hedge to eliminate the exporter’s exchange rate risk.</a:t>
            </a:r>
          </a:p>
          <a:p>
            <a:pPr eaLnBrk="1" hangingPunct="1"/>
            <a:endParaRPr lang="en-US" altLang="en-US" sz="2000">
              <a:latin typeface="Palatino Linotype" pitchFamily="18" charset="0"/>
            </a:endParaRPr>
          </a:p>
        </p:txBody>
      </p:sp>
      <p:sp>
        <p:nvSpPr>
          <p:cNvPr id="54" name="Rectangle 20"/>
          <p:cNvSpPr txBox="1">
            <a:spLocks noChangeArrowheads="1"/>
          </p:cNvSpPr>
          <p:nvPr/>
        </p:nvSpPr>
        <p:spPr bwMode="auto">
          <a:xfrm>
            <a:off x="4648200" y="6553200"/>
            <a:ext cx="4114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5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13</a:t>
            </a:fld>
            <a:endParaRPr lang="en-US" altLang="en-US" sz="1000" dirty="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9"/>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3"/>
                                        </p:tgtEl>
                                        <p:attrNameLst>
                                          <p:attrName>style.visibility</p:attrName>
                                        </p:attrNameLst>
                                      </p:cBhvr>
                                      <p:to>
                                        <p:strVal val="visible"/>
                                      </p:to>
                                    </p:set>
                                  </p:childTnLst>
                                </p:cTn>
                              </p:par>
                              <p:par>
                                <p:cTn id="15" presetID="22" presetClass="entr" presetSubtype="2"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right)">
                                      <p:cBhvr>
                                        <p:cTn id="17" dur="500"/>
                                        <p:tgtEl>
                                          <p:spTgt spid="17"/>
                                        </p:tgtEl>
                                      </p:cBhvr>
                                    </p:animEffect>
                                  </p:childTnLst>
                                </p:cTn>
                              </p:par>
                              <p:par>
                                <p:cTn id="18" presetID="22" presetClass="entr" presetSubtype="2" fill="hold" nodeType="with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wipe(right)">
                                      <p:cBhvr>
                                        <p:cTn id="20" dur="500"/>
                                        <p:tgtEl>
                                          <p:spTgt spid="11"/>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1"/>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42" presetClass="entr" presetSubtype="0" fill="hold"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
                                          </p:val>
                                        </p:tav>
                                        <p:tav tm="100000">
                                          <p:val>
                                            <p:strVal val="#ppt_x"/>
                                          </p:val>
                                        </p:tav>
                                      </p:tavLst>
                                    </p:anim>
                                    <p:anim calcmode="lin" valueType="num">
                                      <p:cBhvr>
                                        <p:cTn id="3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22" presetClass="entr" presetSubtype="8" fill="hold" nodeType="click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ipe(left)">
                                      <p:cBhvr>
                                        <p:cTn id="36" dur="500"/>
                                        <p:tgtEl>
                                          <p:spTgt spid="9"/>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nodeType="clickEffect">
                                  <p:stCondLst>
                                    <p:cond delay="0"/>
                                  </p:stCondLst>
                                  <p:childTnLst>
                                    <p:set>
                                      <p:cBhvr>
                                        <p:cTn id="40" dur="1" fill="hold">
                                          <p:stCondLst>
                                            <p:cond delay="0"/>
                                          </p:stCondLst>
                                        </p:cTn>
                                        <p:tgtEl>
                                          <p:spTgt spid="13"/>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57"/>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ntr" presetSubtype="1" fill="hold" nodeType="click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wipe(up)">
                                      <p:cBhvr>
                                        <p:cTn id="47" dur="500"/>
                                        <p:tgtEl>
                                          <p:spTgt spid="2"/>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 presetClass="entr" presetSubtype="0" fill="hold" grpId="0" nodeType="clickEffect">
                                  <p:stCondLst>
                                    <p:cond delay="0"/>
                                  </p:stCondLst>
                                  <p:childTnLst>
                                    <p:set>
                                      <p:cBhvr>
                                        <p:cTn id="51" dur="1" fill="hold">
                                          <p:stCondLst>
                                            <p:cond delay="0"/>
                                          </p:stCondLst>
                                        </p:cTn>
                                        <p:tgtEl>
                                          <p:spTgt spid="60"/>
                                        </p:tgtEl>
                                        <p:attrNameLst>
                                          <p:attrName>style.visibility</p:attrName>
                                        </p:attrNameLst>
                                      </p:cBhvr>
                                      <p:to>
                                        <p:strVal val="visible"/>
                                      </p:to>
                                    </p:set>
                                  </p:childTnLst>
                                </p:cTn>
                              </p:par>
                            </p:childTnLst>
                          </p:cTn>
                        </p:par>
                      </p:childTnLst>
                    </p:cTn>
                  </p:par>
                  <p:par>
                    <p:cTn id="52" fill="hold" nodeType="clickPar">
                      <p:stCondLst>
                        <p:cond delay="indefinite"/>
                      </p:stCondLst>
                      <p:childTnLst>
                        <p:par>
                          <p:cTn id="53" fill="hold" nodeType="withGroup">
                            <p:stCondLst>
                              <p:cond delay="0"/>
                            </p:stCondLst>
                            <p:childTnLst>
                              <p:par>
                                <p:cTn id="54" presetID="22" presetClass="entr" presetSubtype="4" fill="hold" nodeType="click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wipe(down)">
                                      <p:cBhvr>
                                        <p:cTn id="56" dur="500"/>
                                        <p:tgtEl>
                                          <p:spTgt spid="14"/>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1" presetClass="entr" presetSubtype="0" fill="hold" nodeType="clickEffect">
                                  <p:stCondLst>
                                    <p:cond delay="0"/>
                                  </p:stCondLst>
                                  <p:childTnLst>
                                    <p:set>
                                      <p:cBhvr>
                                        <p:cTn id="60" dur="1" fill="hold">
                                          <p:stCondLst>
                                            <p:cond delay="0"/>
                                          </p:stCondLst>
                                        </p:cTn>
                                        <p:tgtEl>
                                          <p:spTgt spid="5"/>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1027"/>
                                        </p:tgtEl>
                                        <p:attrNameLst>
                                          <p:attrName>style.visibility</p:attrName>
                                        </p:attrNameLst>
                                      </p:cBhvr>
                                      <p:to>
                                        <p:strVal val="visible"/>
                                      </p:to>
                                    </p:set>
                                  </p:childTnLst>
                                </p:cTn>
                              </p:par>
                            </p:childTnLst>
                          </p:cTn>
                        </p:par>
                      </p:childTnLst>
                    </p:cTn>
                  </p:par>
                  <p:par>
                    <p:cTn id="63" fill="hold" nodeType="clickPar">
                      <p:stCondLst>
                        <p:cond delay="indefinite"/>
                      </p:stCondLst>
                      <p:childTnLst>
                        <p:par>
                          <p:cTn id="64" fill="hold" nodeType="withGroup">
                            <p:stCondLst>
                              <p:cond delay="0"/>
                            </p:stCondLst>
                            <p:childTnLst>
                              <p:par>
                                <p:cTn id="65" presetID="22" presetClass="entr" presetSubtype="4" fill="hold" nodeType="click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wipe(down)">
                                      <p:cBhvr>
                                        <p:cTn id="67" dur="500"/>
                                        <p:tgtEl>
                                          <p:spTgt spid="8"/>
                                        </p:tgtEl>
                                      </p:cBhvr>
                                    </p:animEffect>
                                  </p:childTnLst>
                                </p:cTn>
                              </p:par>
                              <p:par>
                                <p:cTn id="68" presetID="22" presetClass="entr" presetSubtype="1" fill="hold" nodeType="with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wipe(up)">
                                      <p:cBhvr>
                                        <p:cTn id="70" dur="500"/>
                                        <p:tgtEl>
                                          <p:spTgt spid="6"/>
                                        </p:tgtEl>
                                      </p:cBhvr>
                                    </p:animEffect>
                                  </p:childTnLst>
                                </p:cTn>
                              </p:par>
                            </p:childTnLst>
                          </p:cTn>
                        </p:par>
                      </p:childTnLst>
                    </p:cTn>
                  </p:par>
                  <p:par>
                    <p:cTn id="71" fill="hold" nodeType="clickPar">
                      <p:stCondLst>
                        <p:cond delay="indefinite"/>
                      </p:stCondLst>
                      <p:childTnLst>
                        <p:par>
                          <p:cTn id="72" fill="hold" nodeType="withGroup">
                            <p:stCondLst>
                              <p:cond delay="0"/>
                            </p:stCondLst>
                            <p:childTnLst>
                              <p:par>
                                <p:cTn id="73" presetID="22" presetClass="entr" presetSubtype="8" fill="hold" nodeType="clickEffect">
                                  <p:stCondLst>
                                    <p:cond delay="0"/>
                                  </p:stCondLst>
                                  <p:childTnLst>
                                    <p:set>
                                      <p:cBhvr>
                                        <p:cTn id="74" dur="1" fill="hold">
                                          <p:stCondLst>
                                            <p:cond delay="0"/>
                                          </p:stCondLst>
                                        </p:cTn>
                                        <p:tgtEl>
                                          <p:spTgt spid="16"/>
                                        </p:tgtEl>
                                        <p:attrNameLst>
                                          <p:attrName>style.visibility</p:attrName>
                                        </p:attrNameLst>
                                      </p:cBhvr>
                                      <p:to>
                                        <p:strVal val="visible"/>
                                      </p:to>
                                    </p:set>
                                    <p:animEffect transition="in" filter="wipe(left)">
                                      <p:cBhvr>
                                        <p:cTn id="75" dur="500"/>
                                        <p:tgtEl>
                                          <p:spTgt spid="16"/>
                                        </p:tgtEl>
                                      </p:cBhvr>
                                    </p:animEffect>
                                  </p:childTnLst>
                                </p:cTn>
                              </p:par>
                            </p:childTnLst>
                          </p:cTn>
                        </p:par>
                      </p:childTnLst>
                    </p:cTn>
                  </p:par>
                  <p:par>
                    <p:cTn id="76" fill="hold" nodeType="clickPar">
                      <p:stCondLst>
                        <p:cond delay="indefinite"/>
                      </p:stCondLst>
                      <p:childTnLst>
                        <p:par>
                          <p:cTn id="77" fill="hold" nodeType="withGroup">
                            <p:stCondLst>
                              <p:cond delay="0"/>
                            </p:stCondLst>
                            <p:childTnLst>
                              <p:par>
                                <p:cTn id="78" presetID="17" presetClass="entr" presetSubtype="10" fill="hold" grpId="0" nodeType="clickEffect">
                                  <p:stCondLst>
                                    <p:cond delay="0"/>
                                  </p:stCondLst>
                                  <p:childTnLst>
                                    <p:set>
                                      <p:cBhvr>
                                        <p:cTn id="79" dur="1" fill="hold">
                                          <p:stCondLst>
                                            <p:cond delay="0"/>
                                          </p:stCondLst>
                                        </p:cTn>
                                        <p:tgtEl>
                                          <p:spTgt spid="68"/>
                                        </p:tgtEl>
                                        <p:attrNameLst>
                                          <p:attrName>style.visibility</p:attrName>
                                        </p:attrNameLst>
                                      </p:cBhvr>
                                      <p:to>
                                        <p:strVal val="visible"/>
                                      </p:to>
                                    </p:set>
                                    <p:anim calcmode="lin" valueType="num">
                                      <p:cBhvr>
                                        <p:cTn id="80" dur="500" fill="hold"/>
                                        <p:tgtEl>
                                          <p:spTgt spid="68"/>
                                        </p:tgtEl>
                                        <p:attrNameLst>
                                          <p:attrName>ppt_w</p:attrName>
                                        </p:attrNameLst>
                                      </p:cBhvr>
                                      <p:tavLst>
                                        <p:tav tm="0">
                                          <p:val>
                                            <p:fltVal val="0"/>
                                          </p:val>
                                        </p:tav>
                                        <p:tav tm="100000">
                                          <p:val>
                                            <p:strVal val="#ppt_w"/>
                                          </p:val>
                                        </p:tav>
                                      </p:tavLst>
                                    </p:anim>
                                    <p:anim calcmode="lin" valueType="num">
                                      <p:cBhvr>
                                        <p:cTn id="81" dur="500" fill="hold"/>
                                        <p:tgtEl>
                                          <p:spTgt spid="68"/>
                                        </p:tgtEl>
                                        <p:attrNameLst>
                                          <p:attrName>ppt_h</p:attrName>
                                        </p:attrNameLst>
                                      </p:cBhvr>
                                      <p:tavLst>
                                        <p:tav tm="0">
                                          <p:val>
                                            <p:strVal val="#ppt_h"/>
                                          </p:val>
                                        </p:tav>
                                        <p:tav tm="100000">
                                          <p:val>
                                            <p:strVal val="#ppt_h"/>
                                          </p:val>
                                        </p:tav>
                                      </p:tavLst>
                                    </p:anim>
                                  </p:childTnLst>
                                </p:cTn>
                              </p:par>
                              <p:par>
                                <p:cTn id="82" presetID="1" presetClass="entr" presetSubtype="0" fill="hold" grpId="0" nodeType="withEffect">
                                  <p:stCondLst>
                                    <p:cond delay="0"/>
                                  </p:stCondLst>
                                  <p:childTnLst>
                                    <p:set>
                                      <p:cBhvr>
                                        <p:cTn id="83" dur="1" fill="hold">
                                          <p:stCondLst>
                                            <p:cond delay="0"/>
                                          </p:stCondLst>
                                        </p:cTn>
                                        <p:tgtEl>
                                          <p:spTgt spid="6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69" grpId="0"/>
      <p:bldP spid="60" grpId="0"/>
      <p:bldP spid="5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0" y="838200"/>
            <a:ext cx="9144000" cy="990600"/>
          </a:xfrm>
        </p:spPr>
        <p:txBody>
          <a:bodyPr>
            <a:noAutofit/>
          </a:bodyPr>
          <a:lstStyle/>
          <a:p>
            <a:pPr eaLnBrk="1" hangingPunct="1"/>
            <a:r>
              <a:rPr lang="en-US" altLang="en-US" sz="3600" dirty="0" smtClean="0"/>
              <a:t>Importer’s Money Market Cross-Currency Hedge</a:t>
            </a:r>
          </a:p>
        </p:txBody>
      </p:sp>
      <p:sp>
        <p:nvSpPr>
          <p:cNvPr id="21507" name="Rectangle 4"/>
          <p:cNvSpPr>
            <a:spLocks noGrp="1" noChangeArrowheads="1"/>
          </p:cNvSpPr>
          <p:nvPr>
            <p:ph idx="1"/>
          </p:nvPr>
        </p:nvSpPr>
        <p:spPr/>
        <p:txBody>
          <a:bodyPr/>
          <a:lstStyle/>
          <a:p>
            <a:pPr marL="0" indent="0" eaLnBrk="1" hangingPunct="1">
              <a:lnSpc>
                <a:spcPct val="90000"/>
              </a:lnSpc>
              <a:buFont typeface="Wingdings" pitchFamily="2" charset="2"/>
              <a:buNone/>
            </a:pPr>
            <a:r>
              <a:rPr lang="en-GB" altLang="en-US" sz="2800" dirty="0" smtClean="0"/>
              <a:t>Your firm is a U.K.-based </a:t>
            </a:r>
            <a:r>
              <a:rPr lang="en-GB" altLang="en-US" sz="2800" b="1" dirty="0" smtClean="0"/>
              <a:t>importer</a:t>
            </a:r>
            <a:r>
              <a:rPr lang="en-GB" altLang="en-US" sz="2800" dirty="0" smtClean="0"/>
              <a:t> of bicycles. You have bought €750,000 worth of bicycles from an Italian firm. Payment (in euros) is due in one year. Your firm wants to hedge the payable into </a:t>
            </a:r>
            <a:r>
              <a:rPr lang="en-GB" altLang="en-US" sz="2800" b="1" i="1" u="sng" dirty="0" smtClean="0"/>
              <a:t>pounds</a:t>
            </a:r>
            <a:r>
              <a:rPr lang="en-GB" altLang="en-US" sz="2800" dirty="0" smtClean="0"/>
              <a:t>.</a:t>
            </a:r>
          </a:p>
          <a:p>
            <a:pPr marL="1139825" lvl="1" indent="-493713" eaLnBrk="1" hangingPunct="1">
              <a:lnSpc>
                <a:spcPct val="90000"/>
              </a:lnSpc>
            </a:pPr>
            <a:r>
              <a:rPr lang="en-GB" altLang="en-US" sz="2400" dirty="0" smtClean="0"/>
              <a:t>Spot exchange rates are $2/£ and $1.55/€</a:t>
            </a:r>
          </a:p>
          <a:p>
            <a:pPr marL="1139825" lvl="1" indent="-493713" eaLnBrk="1" hangingPunct="1">
              <a:lnSpc>
                <a:spcPct val="90000"/>
              </a:lnSpc>
            </a:pPr>
            <a:r>
              <a:rPr lang="en-GB" altLang="en-US" sz="2400" dirty="0" smtClean="0"/>
              <a:t>The interest rates are 3% in €, 6% in $ and 4% in £, all quoted as an APR</a:t>
            </a:r>
            <a:r>
              <a:rPr lang="en-US" altLang="en-US" sz="2400" dirty="0" smtClean="0"/>
              <a:t>. </a:t>
            </a:r>
          </a:p>
          <a:p>
            <a:pPr marL="0" indent="0" eaLnBrk="1" hangingPunct="1">
              <a:lnSpc>
                <a:spcPct val="90000"/>
              </a:lnSpc>
              <a:buFont typeface="Wingdings" pitchFamily="2" charset="2"/>
              <a:buNone/>
            </a:pPr>
            <a:r>
              <a:rPr lang="en-US" altLang="en-US" sz="2800" dirty="0" smtClean="0"/>
              <a:t>What should you do to </a:t>
            </a:r>
            <a:r>
              <a:rPr lang="en-US" altLang="en-US" sz="2800" i="1" dirty="0" smtClean="0"/>
              <a:t>redenominate</a:t>
            </a:r>
            <a:r>
              <a:rPr lang="en-US" altLang="en-US" sz="2800" dirty="0" smtClean="0"/>
              <a:t> this 1-year €-denominated payable into a £-denominated payable with a 1-year maturity?</a:t>
            </a:r>
          </a:p>
        </p:txBody>
      </p:sp>
      <p:sp>
        <p:nvSpPr>
          <p:cNvPr id="4" name="Rectangle 20"/>
          <p:cNvSpPr txBox="1">
            <a:spLocks noChangeArrowheads="1"/>
          </p:cNvSpPr>
          <p:nvPr/>
        </p:nvSpPr>
        <p:spPr bwMode="auto">
          <a:xfrm>
            <a:off x="4724400" y="6553200"/>
            <a:ext cx="40386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14</a:t>
            </a:fld>
            <a:endParaRPr lang="en-US" altLang="en-US" sz="1000" dirty="0">
              <a:cs typeface="Arial"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p:cNvSpPr>
            <a:spLocks noGrp="1" noChangeArrowheads="1"/>
          </p:cNvSpPr>
          <p:nvPr>
            <p:ph idx="1"/>
          </p:nvPr>
        </p:nvSpPr>
        <p:spPr/>
        <p:txBody>
          <a:bodyPr/>
          <a:lstStyle/>
          <a:p>
            <a:pPr marL="0" indent="0" eaLnBrk="1" hangingPunct="1">
              <a:lnSpc>
                <a:spcPct val="90000"/>
              </a:lnSpc>
            </a:pPr>
            <a:r>
              <a:rPr lang="en-US" altLang="en-US" sz="2400" dirty="0" smtClean="0"/>
              <a:t> Sell pounds for dollars at spot exchange rate, buy euro    at spot exchange rate with the dollars, invest in the euro zone for one year at </a:t>
            </a:r>
            <a:r>
              <a:rPr lang="en-US" altLang="en-US" sz="2400" i="1" dirty="0" err="1" smtClean="0"/>
              <a:t>i</a:t>
            </a:r>
            <a:r>
              <a:rPr lang="en-US" altLang="en-US" sz="2400" baseline="-25000" dirty="0" smtClean="0"/>
              <a:t>€</a:t>
            </a:r>
            <a:r>
              <a:rPr lang="en-US" altLang="en-US" sz="2400" dirty="0" smtClean="0"/>
              <a:t> = 3%, all such that the future value of the investment equals €750,000. Using the numbers we have:</a:t>
            </a:r>
          </a:p>
          <a:p>
            <a:pPr lvl="1" eaLnBrk="1" hangingPunct="1">
              <a:lnSpc>
                <a:spcPct val="90000"/>
              </a:lnSpc>
            </a:pPr>
            <a:r>
              <a:rPr lang="en-US" altLang="en-US" sz="2000" dirty="0" smtClean="0"/>
              <a:t>Step 1: Borrow £564,320.39 at </a:t>
            </a:r>
            <a:r>
              <a:rPr lang="en-US" altLang="en-US" sz="2000" i="1" dirty="0" err="1" smtClean="0"/>
              <a:t>i</a:t>
            </a:r>
            <a:r>
              <a:rPr lang="en-US" altLang="en-US" sz="2000" baseline="-25000" dirty="0" smtClean="0"/>
              <a:t>£</a:t>
            </a:r>
            <a:r>
              <a:rPr lang="en-US" altLang="en-US" sz="2000" dirty="0" smtClean="0"/>
              <a:t> = 4%.</a:t>
            </a:r>
          </a:p>
          <a:p>
            <a:pPr lvl="1" eaLnBrk="1" hangingPunct="1">
              <a:lnSpc>
                <a:spcPct val="90000"/>
              </a:lnSpc>
            </a:pPr>
            <a:r>
              <a:rPr lang="en-US" altLang="en-US" sz="2000" dirty="0" smtClean="0"/>
              <a:t>Step 2: Sell pounds for dollars, receive $1,128,640.78.</a:t>
            </a:r>
          </a:p>
          <a:p>
            <a:pPr lvl="1" eaLnBrk="1" hangingPunct="1">
              <a:lnSpc>
                <a:spcPct val="90000"/>
              </a:lnSpc>
            </a:pPr>
            <a:r>
              <a:rPr lang="en-US" altLang="en-US" sz="2000" dirty="0" smtClean="0"/>
              <a:t>Step 3: Buy euro with the dollars, receive €728,155.34.</a:t>
            </a:r>
          </a:p>
          <a:p>
            <a:pPr lvl="1" eaLnBrk="1" hangingPunct="1">
              <a:lnSpc>
                <a:spcPct val="90000"/>
              </a:lnSpc>
            </a:pPr>
            <a:r>
              <a:rPr lang="en-US" altLang="en-US" sz="2000" dirty="0" smtClean="0"/>
              <a:t>Step 4: Invest in the euro zone for 12 months at 3% APR (the future value of the investment equals €750,000).</a:t>
            </a:r>
          </a:p>
          <a:p>
            <a:pPr lvl="1" eaLnBrk="1" hangingPunct="1">
              <a:lnSpc>
                <a:spcPct val="90000"/>
              </a:lnSpc>
            </a:pPr>
            <a:r>
              <a:rPr lang="en-US" altLang="en-US" sz="2000" dirty="0" smtClean="0"/>
              <a:t>Step 5: Repay your borrowing with £586,893.20. </a:t>
            </a:r>
          </a:p>
          <a:p>
            <a:pPr marL="0" indent="0" eaLnBrk="1" hangingPunct="1">
              <a:lnSpc>
                <a:spcPct val="90000"/>
              </a:lnSpc>
              <a:buFont typeface="Wingdings" pitchFamily="2" charset="2"/>
              <a:buNone/>
            </a:pPr>
            <a:r>
              <a:rPr lang="en-US" altLang="en-US" sz="2400" dirty="0" smtClean="0"/>
              <a:t>(see next slide for where the numbers come from)</a:t>
            </a:r>
          </a:p>
        </p:txBody>
      </p:sp>
      <p:sp>
        <p:nvSpPr>
          <p:cNvPr id="5" name="Rectangle 2"/>
          <p:cNvSpPr>
            <a:spLocks noGrp="1" noChangeArrowheads="1"/>
          </p:cNvSpPr>
          <p:nvPr>
            <p:ph type="title"/>
          </p:nvPr>
        </p:nvSpPr>
        <p:spPr>
          <a:xfrm>
            <a:off x="0" y="838200"/>
            <a:ext cx="9144000" cy="990600"/>
          </a:xfrm>
        </p:spPr>
        <p:txBody>
          <a:bodyPr>
            <a:noAutofit/>
          </a:bodyPr>
          <a:lstStyle/>
          <a:p>
            <a:pPr eaLnBrk="1" hangingPunct="1"/>
            <a:r>
              <a:rPr lang="en-US" altLang="en-US" sz="3600" dirty="0" smtClean="0"/>
              <a:t>Importer’s Money Market Cross-Currency Hedge</a:t>
            </a:r>
          </a:p>
        </p:txBody>
      </p:sp>
      <p:sp>
        <p:nvSpPr>
          <p:cNvPr id="6" name="Rectangle 20"/>
          <p:cNvSpPr txBox="1">
            <a:spLocks noChangeArrowheads="1"/>
          </p:cNvSpPr>
          <p:nvPr/>
        </p:nvSpPr>
        <p:spPr bwMode="auto">
          <a:xfrm>
            <a:off x="4724400" y="6553200"/>
            <a:ext cx="4038600" cy="304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7"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15</a:t>
            </a:fld>
            <a:endParaRPr lang="en-US" altLang="en-US" sz="1000" dirty="0">
              <a:cs typeface="Arial"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457200" y="762000"/>
            <a:ext cx="8229600" cy="1143000"/>
          </a:xfrm>
        </p:spPr>
        <p:txBody>
          <a:bodyPr>
            <a:normAutofit/>
          </a:bodyPr>
          <a:lstStyle/>
          <a:p>
            <a:pPr eaLnBrk="1" hangingPunct="1"/>
            <a:r>
              <a:rPr lang="en-US" altLang="en-US" sz="3200" dirty="0" smtClean="0"/>
              <a:t>Where Do the Numbers Come From?</a:t>
            </a:r>
          </a:p>
        </p:txBody>
      </p:sp>
      <p:sp>
        <p:nvSpPr>
          <p:cNvPr id="34820" name="Rectangle 5"/>
          <p:cNvSpPr>
            <a:spLocks noChangeArrowheads="1"/>
          </p:cNvSpPr>
          <p:nvPr/>
        </p:nvSpPr>
        <p:spPr bwMode="auto">
          <a:xfrm>
            <a:off x="4138613" y="5467350"/>
            <a:ext cx="5138737"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600">
                <a:latin typeface="Times New Roman" pitchFamily="18" charset="0"/>
              </a:rPr>
              <a:t>£586,893.20 = £564,320.39 × (1.04) </a:t>
            </a:r>
          </a:p>
        </p:txBody>
      </p:sp>
      <p:grpSp>
        <p:nvGrpSpPr>
          <p:cNvPr id="2" name="Group 11"/>
          <p:cNvGrpSpPr>
            <a:grpSpLocks/>
          </p:cNvGrpSpPr>
          <p:nvPr/>
        </p:nvGrpSpPr>
        <p:grpSpPr bwMode="auto">
          <a:xfrm>
            <a:off x="5273675" y="1055688"/>
            <a:ext cx="3532188" cy="1038225"/>
            <a:chOff x="1008" y="1712"/>
            <a:chExt cx="2002" cy="567"/>
          </a:xfrm>
        </p:grpSpPr>
        <p:sp>
          <p:nvSpPr>
            <p:cNvPr id="23574" name="Rectangle 6"/>
            <p:cNvSpPr>
              <a:spLocks noChangeArrowheads="1"/>
            </p:cNvSpPr>
            <p:nvPr/>
          </p:nvSpPr>
          <p:spPr bwMode="auto">
            <a:xfrm>
              <a:off x="1008" y="1860"/>
              <a:ext cx="1203"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600">
                  <a:latin typeface="Times New Roman" pitchFamily="18" charset="0"/>
                </a:rPr>
                <a:t>€728,155.34 =</a:t>
              </a:r>
            </a:p>
          </p:txBody>
        </p:sp>
        <p:sp>
          <p:nvSpPr>
            <p:cNvPr id="23575" name="Rectangle 7"/>
            <p:cNvSpPr>
              <a:spLocks noChangeArrowheads="1"/>
            </p:cNvSpPr>
            <p:nvPr/>
          </p:nvSpPr>
          <p:spPr bwMode="auto">
            <a:xfrm>
              <a:off x="2174" y="1712"/>
              <a:ext cx="8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latin typeface="Times New Roman" pitchFamily="18" charset="0"/>
                </a:rPr>
                <a:t>€750,000</a:t>
              </a:r>
            </a:p>
          </p:txBody>
        </p:sp>
        <p:sp>
          <p:nvSpPr>
            <p:cNvPr id="23576" name="Rectangle 9"/>
            <p:cNvSpPr>
              <a:spLocks noChangeArrowheads="1"/>
            </p:cNvSpPr>
            <p:nvPr/>
          </p:nvSpPr>
          <p:spPr bwMode="auto">
            <a:xfrm>
              <a:off x="2312" y="2000"/>
              <a:ext cx="560"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600">
                  <a:latin typeface="Times New Roman" pitchFamily="18" charset="0"/>
                </a:rPr>
                <a:t>(1.03)</a:t>
              </a:r>
            </a:p>
          </p:txBody>
        </p:sp>
        <p:sp>
          <p:nvSpPr>
            <p:cNvPr id="23577" name="Line 10"/>
            <p:cNvSpPr>
              <a:spLocks noChangeShapeType="1"/>
            </p:cNvSpPr>
            <p:nvPr/>
          </p:nvSpPr>
          <p:spPr bwMode="auto">
            <a:xfrm>
              <a:off x="2194" y="2000"/>
              <a:ext cx="816"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3" name="Group 18"/>
          <p:cNvGrpSpPr>
            <a:grpSpLocks/>
          </p:cNvGrpSpPr>
          <p:nvPr/>
        </p:nvGrpSpPr>
        <p:grpSpPr bwMode="auto">
          <a:xfrm>
            <a:off x="3603625" y="2462213"/>
            <a:ext cx="5446713" cy="985837"/>
            <a:chOff x="196" y="2219"/>
            <a:chExt cx="3088" cy="538"/>
          </a:xfrm>
        </p:grpSpPr>
        <p:sp>
          <p:nvSpPr>
            <p:cNvPr id="23570" name="Rectangle 13"/>
            <p:cNvSpPr>
              <a:spLocks noChangeArrowheads="1"/>
            </p:cNvSpPr>
            <p:nvPr/>
          </p:nvSpPr>
          <p:spPr bwMode="auto">
            <a:xfrm>
              <a:off x="196" y="2352"/>
              <a:ext cx="2692"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600">
                  <a:latin typeface="Times New Roman" pitchFamily="18" charset="0"/>
                </a:rPr>
                <a:t>= $1,128,640.78 = €728,155.34 × </a:t>
              </a:r>
            </a:p>
          </p:txBody>
        </p:sp>
        <p:sp>
          <p:nvSpPr>
            <p:cNvPr id="23571" name="Rectangle 14"/>
            <p:cNvSpPr>
              <a:spLocks noChangeArrowheads="1"/>
            </p:cNvSpPr>
            <p:nvPr/>
          </p:nvSpPr>
          <p:spPr bwMode="auto">
            <a:xfrm>
              <a:off x="2856" y="2469"/>
              <a:ext cx="30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latin typeface="Times New Roman" pitchFamily="18" charset="0"/>
                </a:rPr>
                <a:t>€1</a:t>
              </a:r>
            </a:p>
          </p:txBody>
        </p:sp>
        <p:sp>
          <p:nvSpPr>
            <p:cNvPr id="23572" name="Rectangle 15"/>
            <p:cNvSpPr>
              <a:spLocks noChangeArrowheads="1"/>
            </p:cNvSpPr>
            <p:nvPr/>
          </p:nvSpPr>
          <p:spPr bwMode="auto">
            <a:xfrm>
              <a:off x="2736" y="2219"/>
              <a:ext cx="54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latin typeface="Times New Roman" pitchFamily="18" charset="0"/>
                </a:rPr>
                <a:t>$1.55</a:t>
              </a:r>
            </a:p>
          </p:txBody>
        </p:sp>
        <p:sp>
          <p:nvSpPr>
            <p:cNvPr id="23573" name="Line 16"/>
            <p:cNvSpPr>
              <a:spLocks noChangeShapeType="1"/>
            </p:cNvSpPr>
            <p:nvPr/>
          </p:nvSpPr>
          <p:spPr bwMode="auto">
            <a:xfrm>
              <a:off x="2778" y="2507"/>
              <a:ext cx="421"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4" name="Group 26"/>
          <p:cNvGrpSpPr>
            <a:grpSpLocks/>
          </p:cNvGrpSpPr>
          <p:nvPr/>
        </p:nvGrpSpPr>
        <p:grpSpPr bwMode="auto">
          <a:xfrm>
            <a:off x="4070350" y="3781425"/>
            <a:ext cx="4819650" cy="984250"/>
            <a:chOff x="336" y="2678"/>
            <a:chExt cx="2732" cy="538"/>
          </a:xfrm>
        </p:grpSpPr>
        <p:sp>
          <p:nvSpPr>
            <p:cNvPr id="23566" name="Rectangle 20"/>
            <p:cNvSpPr>
              <a:spLocks noChangeArrowheads="1"/>
            </p:cNvSpPr>
            <p:nvPr/>
          </p:nvSpPr>
          <p:spPr bwMode="auto">
            <a:xfrm>
              <a:off x="336" y="2832"/>
              <a:ext cx="2491"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600">
                  <a:latin typeface="Times New Roman" pitchFamily="18" charset="0"/>
                </a:rPr>
                <a:t>£564,320.39 = $1,128,640.78 ×</a:t>
              </a:r>
            </a:p>
          </p:txBody>
        </p:sp>
        <p:sp>
          <p:nvSpPr>
            <p:cNvPr id="23567" name="Rectangle 23"/>
            <p:cNvSpPr>
              <a:spLocks noChangeArrowheads="1"/>
            </p:cNvSpPr>
            <p:nvPr/>
          </p:nvSpPr>
          <p:spPr bwMode="auto">
            <a:xfrm>
              <a:off x="2760" y="2928"/>
              <a:ext cx="30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latin typeface="Times New Roman" pitchFamily="18" charset="0"/>
                </a:rPr>
                <a:t>$2</a:t>
              </a:r>
            </a:p>
          </p:txBody>
        </p:sp>
        <p:sp>
          <p:nvSpPr>
            <p:cNvPr id="23568" name="Rectangle 24"/>
            <p:cNvSpPr>
              <a:spLocks noChangeArrowheads="1"/>
            </p:cNvSpPr>
            <p:nvPr/>
          </p:nvSpPr>
          <p:spPr bwMode="auto">
            <a:xfrm>
              <a:off x="2760" y="2678"/>
              <a:ext cx="30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latin typeface="Times New Roman" pitchFamily="18" charset="0"/>
                </a:rPr>
                <a:t>£1</a:t>
              </a:r>
            </a:p>
          </p:txBody>
        </p:sp>
        <p:sp>
          <p:nvSpPr>
            <p:cNvPr id="23569" name="Line 25"/>
            <p:cNvSpPr>
              <a:spLocks noChangeShapeType="1"/>
            </p:cNvSpPr>
            <p:nvPr/>
          </p:nvSpPr>
          <p:spPr bwMode="auto">
            <a:xfrm>
              <a:off x="2774" y="2966"/>
              <a:ext cx="25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20" name="Rectangle 6"/>
          <p:cNvSpPr>
            <a:spLocks noChangeArrowheads="1"/>
          </p:cNvSpPr>
          <p:nvPr/>
        </p:nvSpPr>
        <p:spPr bwMode="auto">
          <a:xfrm>
            <a:off x="14288" y="1317625"/>
            <a:ext cx="5575300" cy="50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600" dirty="0">
                <a:latin typeface="Times New Roman" pitchFamily="18" charset="0"/>
              </a:rPr>
              <a:t>The present value of the euro payable = </a:t>
            </a:r>
          </a:p>
        </p:txBody>
      </p:sp>
      <p:sp>
        <p:nvSpPr>
          <p:cNvPr id="21" name="Rectangle 6"/>
          <p:cNvSpPr>
            <a:spLocks noChangeArrowheads="1"/>
          </p:cNvSpPr>
          <p:nvPr/>
        </p:nvSpPr>
        <p:spPr bwMode="auto">
          <a:xfrm>
            <a:off x="84138" y="2198688"/>
            <a:ext cx="3556000" cy="13049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600">
                <a:latin typeface="Times New Roman" pitchFamily="18" charset="0"/>
              </a:rPr>
              <a:t>The dollar cost of buying the present value of the euro payable today</a:t>
            </a:r>
          </a:p>
        </p:txBody>
      </p:sp>
      <p:sp>
        <p:nvSpPr>
          <p:cNvPr id="22" name="Rectangle 6"/>
          <p:cNvSpPr>
            <a:spLocks noChangeArrowheads="1"/>
          </p:cNvSpPr>
          <p:nvPr/>
        </p:nvSpPr>
        <p:spPr bwMode="auto">
          <a:xfrm>
            <a:off x="44450" y="3692525"/>
            <a:ext cx="4019550" cy="13049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600">
                <a:latin typeface="Times New Roman" pitchFamily="18" charset="0"/>
              </a:rPr>
              <a:t>Cost today in pounds of the present dollar value of the euro payable</a:t>
            </a:r>
          </a:p>
        </p:txBody>
      </p:sp>
      <p:sp>
        <p:nvSpPr>
          <p:cNvPr id="23" name="Rectangle 6"/>
          <p:cNvSpPr>
            <a:spLocks noChangeArrowheads="1"/>
          </p:cNvSpPr>
          <p:nvPr/>
        </p:nvSpPr>
        <p:spPr bwMode="auto">
          <a:xfrm>
            <a:off x="117475" y="5135563"/>
            <a:ext cx="4021138" cy="13049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600">
                <a:latin typeface="Times New Roman" pitchFamily="18" charset="0"/>
              </a:rPr>
              <a:t>FV in pounds of the cost in pounds of being able to pay the supplier €750,000</a:t>
            </a:r>
          </a:p>
        </p:txBody>
      </p:sp>
      <p:cxnSp>
        <p:nvCxnSpPr>
          <p:cNvPr id="25611" name="Elbow Connector 24"/>
          <p:cNvCxnSpPr>
            <a:cxnSpLocks noChangeShapeType="1"/>
            <a:stCxn id="23574" idx="2"/>
          </p:cNvCxnSpPr>
          <p:nvPr/>
        </p:nvCxnSpPr>
        <p:spPr bwMode="auto">
          <a:xfrm rot="16200000" flipH="1">
            <a:off x="6280944" y="1874044"/>
            <a:ext cx="885825" cy="776287"/>
          </a:xfrm>
          <a:prstGeom prst="bentConnector3">
            <a:avLst>
              <a:gd name="adj1" fmla="val 50000"/>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25612" name="Elbow Connector 27"/>
          <p:cNvCxnSpPr>
            <a:cxnSpLocks noChangeShapeType="1"/>
          </p:cNvCxnSpPr>
          <p:nvPr/>
        </p:nvCxnSpPr>
        <p:spPr bwMode="auto">
          <a:xfrm rot="16200000" flipH="1">
            <a:off x="5435600" y="3203575"/>
            <a:ext cx="868363" cy="792163"/>
          </a:xfrm>
          <a:prstGeom prst="bentConnector3">
            <a:avLst>
              <a:gd name="adj1" fmla="val 54338"/>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25613" name="Elbow Connector 42"/>
          <p:cNvCxnSpPr>
            <a:cxnSpLocks noChangeShapeType="1"/>
          </p:cNvCxnSpPr>
          <p:nvPr/>
        </p:nvCxnSpPr>
        <p:spPr bwMode="auto">
          <a:xfrm rot="16200000" flipH="1">
            <a:off x="5435600" y="4610100"/>
            <a:ext cx="868363" cy="792163"/>
          </a:xfrm>
          <a:prstGeom prst="bentConnector3">
            <a:avLst>
              <a:gd name="adj1" fmla="val 50000"/>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sp>
        <p:nvSpPr>
          <p:cNvPr id="27" name="Rectangle 20"/>
          <p:cNvSpPr txBox="1">
            <a:spLocks noChangeArrowheads="1"/>
          </p:cNvSpPr>
          <p:nvPr/>
        </p:nvSpPr>
        <p:spPr bwMode="auto">
          <a:xfrm>
            <a:off x="4724400" y="6553200"/>
            <a:ext cx="40386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28"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16</a:t>
            </a:fld>
            <a:endParaRPr lang="en-US" altLang="en-US" sz="1000" dirty="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1" fill="hold" nodeType="clickEffect">
                                  <p:stCondLst>
                                    <p:cond delay="0"/>
                                  </p:stCondLst>
                                  <p:childTnLst>
                                    <p:set>
                                      <p:cBhvr>
                                        <p:cTn id="18" dur="1" fill="hold">
                                          <p:stCondLst>
                                            <p:cond delay="0"/>
                                          </p:stCondLst>
                                        </p:cTn>
                                        <p:tgtEl>
                                          <p:spTgt spid="25611"/>
                                        </p:tgtEl>
                                        <p:attrNameLst>
                                          <p:attrName>style.visibility</p:attrName>
                                        </p:attrNameLst>
                                      </p:cBhvr>
                                      <p:to>
                                        <p:strVal val="visible"/>
                                      </p:to>
                                    </p:set>
                                    <p:animEffect transition="in" filter="wipe(up)">
                                      <p:cBhvr>
                                        <p:cTn id="19" dur="500"/>
                                        <p:tgtEl>
                                          <p:spTgt spid="25611"/>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fade">
                                      <p:cBhvr>
                                        <p:cTn id="24" dur="1000"/>
                                        <p:tgtEl>
                                          <p:spTgt spid="21"/>
                                        </p:tgtEl>
                                      </p:cBhvr>
                                    </p:animEffect>
                                    <p:anim calcmode="lin" valueType="num">
                                      <p:cBhvr>
                                        <p:cTn id="25" dur="1000" fill="hold"/>
                                        <p:tgtEl>
                                          <p:spTgt spid="21"/>
                                        </p:tgtEl>
                                        <p:attrNameLst>
                                          <p:attrName>ppt_x</p:attrName>
                                        </p:attrNameLst>
                                      </p:cBhvr>
                                      <p:tavLst>
                                        <p:tav tm="0">
                                          <p:val>
                                            <p:strVal val="#ppt_x"/>
                                          </p:val>
                                        </p:tav>
                                        <p:tav tm="100000">
                                          <p:val>
                                            <p:strVal val="#ppt_x"/>
                                          </p:val>
                                        </p:tav>
                                      </p:tavLst>
                                    </p:anim>
                                    <p:anim calcmode="lin" valueType="num">
                                      <p:cBhvr>
                                        <p:cTn id="26" dur="1000" fill="hold"/>
                                        <p:tgtEl>
                                          <p:spTgt spid="21"/>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1000"/>
                                        <p:tgtEl>
                                          <p:spTgt spid="3"/>
                                        </p:tgtEl>
                                      </p:cBhvr>
                                    </p:animEffect>
                                    <p:anim calcmode="lin" valueType="num">
                                      <p:cBhvr>
                                        <p:cTn id="30" dur="1000" fill="hold"/>
                                        <p:tgtEl>
                                          <p:spTgt spid="3"/>
                                        </p:tgtEl>
                                        <p:attrNameLst>
                                          <p:attrName>ppt_x</p:attrName>
                                        </p:attrNameLst>
                                      </p:cBhvr>
                                      <p:tavLst>
                                        <p:tav tm="0">
                                          <p:val>
                                            <p:strVal val="#ppt_x"/>
                                          </p:val>
                                        </p:tav>
                                        <p:tav tm="100000">
                                          <p:val>
                                            <p:strVal val="#ppt_x"/>
                                          </p:val>
                                        </p:tav>
                                      </p:tavLst>
                                    </p:anim>
                                    <p:anim calcmode="lin" valueType="num">
                                      <p:cBhvr>
                                        <p:cTn id="3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22" presetClass="entr" presetSubtype="1" fill="hold" nodeType="clickEffect">
                                  <p:stCondLst>
                                    <p:cond delay="0"/>
                                  </p:stCondLst>
                                  <p:childTnLst>
                                    <p:set>
                                      <p:cBhvr>
                                        <p:cTn id="35" dur="1" fill="hold">
                                          <p:stCondLst>
                                            <p:cond delay="0"/>
                                          </p:stCondLst>
                                        </p:cTn>
                                        <p:tgtEl>
                                          <p:spTgt spid="25612"/>
                                        </p:tgtEl>
                                        <p:attrNameLst>
                                          <p:attrName>style.visibility</p:attrName>
                                        </p:attrNameLst>
                                      </p:cBhvr>
                                      <p:to>
                                        <p:strVal val="visible"/>
                                      </p:to>
                                    </p:set>
                                    <p:animEffect transition="in" filter="wipe(up)">
                                      <p:cBhvr>
                                        <p:cTn id="36" dur="500"/>
                                        <p:tgtEl>
                                          <p:spTgt spid="25612"/>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1000"/>
                                        <p:tgtEl>
                                          <p:spTgt spid="22"/>
                                        </p:tgtEl>
                                      </p:cBhvr>
                                    </p:animEffect>
                                    <p:anim calcmode="lin" valueType="num">
                                      <p:cBhvr>
                                        <p:cTn id="42" dur="1000" fill="hold"/>
                                        <p:tgtEl>
                                          <p:spTgt spid="22"/>
                                        </p:tgtEl>
                                        <p:attrNameLst>
                                          <p:attrName>ppt_x</p:attrName>
                                        </p:attrNameLst>
                                      </p:cBhvr>
                                      <p:tavLst>
                                        <p:tav tm="0">
                                          <p:val>
                                            <p:strVal val="#ppt_x"/>
                                          </p:val>
                                        </p:tav>
                                        <p:tav tm="100000">
                                          <p:val>
                                            <p:strVal val="#ppt_x"/>
                                          </p:val>
                                        </p:tav>
                                      </p:tavLst>
                                    </p:anim>
                                    <p:anim calcmode="lin" valueType="num">
                                      <p:cBhvr>
                                        <p:cTn id="43" dur="1000" fill="hold"/>
                                        <p:tgtEl>
                                          <p:spTgt spid="22"/>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fade">
                                      <p:cBhvr>
                                        <p:cTn id="46" dur="1000"/>
                                        <p:tgtEl>
                                          <p:spTgt spid="4"/>
                                        </p:tgtEl>
                                      </p:cBhvr>
                                    </p:animEffect>
                                    <p:anim calcmode="lin" valueType="num">
                                      <p:cBhvr>
                                        <p:cTn id="47" dur="1000" fill="hold"/>
                                        <p:tgtEl>
                                          <p:spTgt spid="4"/>
                                        </p:tgtEl>
                                        <p:attrNameLst>
                                          <p:attrName>ppt_x</p:attrName>
                                        </p:attrNameLst>
                                      </p:cBhvr>
                                      <p:tavLst>
                                        <p:tav tm="0">
                                          <p:val>
                                            <p:strVal val="#ppt_x"/>
                                          </p:val>
                                        </p:tav>
                                        <p:tav tm="100000">
                                          <p:val>
                                            <p:strVal val="#ppt_x"/>
                                          </p:val>
                                        </p:tav>
                                      </p:tavLst>
                                    </p:anim>
                                    <p:anim calcmode="lin" valueType="num">
                                      <p:cBhvr>
                                        <p:cTn id="4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2" presetClass="entr" presetSubtype="1" fill="hold" nodeType="clickEffect">
                                  <p:stCondLst>
                                    <p:cond delay="0"/>
                                  </p:stCondLst>
                                  <p:childTnLst>
                                    <p:set>
                                      <p:cBhvr>
                                        <p:cTn id="52" dur="1" fill="hold">
                                          <p:stCondLst>
                                            <p:cond delay="0"/>
                                          </p:stCondLst>
                                        </p:cTn>
                                        <p:tgtEl>
                                          <p:spTgt spid="25613"/>
                                        </p:tgtEl>
                                        <p:attrNameLst>
                                          <p:attrName>style.visibility</p:attrName>
                                        </p:attrNameLst>
                                      </p:cBhvr>
                                      <p:to>
                                        <p:strVal val="visible"/>
                                      </p:to>
                                    </p:set>
                                    <p:animEffect transition="in" filter="wipe(up)">
                                      <p:cBhvr>
                                        <p:cTn id="53" dur="500"/>
                                        <p:tgtEl>
                                          <p:spTgt spid="25613"/>
                                        </p:tgtEl>
                                      </p:cBhvr>
                                    </p:animEffect>
                                  </p:childTnLst>
                                </p:cTn>
                              </p:par>
                            </p:childTnLst>
                          </p:cTn>
                        </p:par>
                      </p:childTnLst>
                    </p:cTn>
                  </p:par>
                  <p:par>
                    <p:cTn id="54" fill="hold" nodeType="clickPar">
                      <p:stCondLst>
                        <p:cond delay="indefinite"/>
                      </p:stCondLst>
                      <p:childTnLst>
                        <p:par>
                          <p:cTn id="55" fill="hold" nodeType="withGroup">
                            <p:stCondLst>
                              <p:cond delay="0"/>
                            </p:stCondLst>
                            <p:childTnLst>
                              <p:par>
                                <p:cTn id="56" presetID="42" presetClass="entr" presetSubtype="0" fill="hold" grpId="0" nodeType="click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1000"/>
                                        <p:tgtEl>
                                          <p:spTgt spid="23"/>
                                        </p:tgtEl>
                                      </p:cBhvr>
                                    </p:animEffect>
                                    <p:anim calcmode="lin" valueType="num">
                                      <p:cBhvr>
                                        <p:cTn id="59" dur="1000" fill="hold"/>
                                        <p:tgtEl>
                                          <p:spTgt spid="23"/>
                                        </p:tgtEl>
                                        <p:attrNameLst>
                                          <p:attrName>ppt_x</p:attrName>
                                        </p:attrNameLst>
                                      </p:cBhvr>
                                      <p:tavLst>
                                        <p:tav tm="0">
                                          <p:val>
                                            <p:strVal val="#ppt_x"/>
                                          </p:val>
                                        </p:tav>
                                        <p:tav tm="100000">
                                          <p:val>
                                            <p:strVal val="#ppt_x"/>
                                          </p:val>
                                        </p:tav>
                                      </p:tavLst>
                                    </p:anim>
                                    <p:anim calcmode="lin" valueType="num">
                                      <p:cBhvr>
                                        <p:cTn id="60" dur="1000" fill="hold"/>
                                        <p:tgtEl>
                                          <p:spTgt spid="23"/>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34820"/>
                                        </p:tgtEl>
                                        <p:attrNameLst>
                                          <p:attrName>style.visibility</p:attrName>
                                        </p:attrNameLst>
                                      </p:cBhvr>
                                      <p:to>
                                        <p:strVal val="visible"/>
                                      </p:to>
                                    </p:set>
                                    <p:animEffect transition="in" filter="fade">
                                      <p:cBhvr>
                                        <p:cTn id="63" dur="1000"/>
                                        <p:tgtEl>
                                          <p:spTgt spid="34820"/>
                                        </p:tgtEl>
                                      </p:cBhvr>
                                    </p:animEffect>
                                    <p:anim calcmode="lin" valueType="num">
                                      <p:cBhvr>
                                        <p:cTn id="64" dur="1000" fill="hold"/>
                                        <p:tgtEl>
                                          <p:spTgt spid="34820"/>
                                        </p:tgtEl>
                                        <p:attrNameLst>
                                          <p:attrName>ppt_x</p:attrName>
                                        </p:attrNameLst>
                                      </p:cBhvr>
                                      <p:tavLst>
                                        <p:tav tm="0">
                                          <p:val>
                                            <p:strVal val="#ppt_x"/>
                                          </p:val>
                                        </p:tav>
                                        <p:tav tm="100000">
                                          <p:val>
                                            <p:strVal val="#ppt_x"/>
                                          </p:val>
                                        </p:tav>
                                      </p:tavLst>
                                    </p:anim>
                                    <p:anim calcmode="lin" valueType="num">
                                      <p:cBhvr>
                                        <p:cTn id="65" dur="1000" fill="hold"/>
                                        <p:tgtEl>
                                          <p:spTgt spid="348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0" grpId="0"/>
      <p:bldP spid="20" grpId="0"/>
      <p:bldP spid="21" grpId="0" animBg="1"/>
      <p:bldP spid="22" grpId="0" animBg="1"/>
      <p:bldP spid="2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0" y="790094"/>
            <a:ext cx="9144000" cy="990600"/>
          </a:xfrm>
        </p:spPr>
        <p:txBody>
          <a:bodyPr>
            <a:normAutofit/>
          </a:bodyPr>
          <a:lstStyle/>
          <a:p>
            <a:pPr eaLnBrk="1" hangingPunct="1"/>
            <a:r>
              <a:rPr lang="en-US" altLang="en-US" sz="2800" dirty="0" smtClean="0"/>
              <a:t>Importer’s Money Market Cross-Currency Hedge: Cash Flows Now and at Maturity</a:t>
            </a:r>
          </a:p>
        </p:txBody>
      </p:sp>
      <p:grpSp>
        <p:nvGrpSpPr>
          <p:cNvPr id="2" name="Group 21"/>
          <p:cNvGrpSpPr>
            <a:grpSpLocks/>
          </p:cNvGrpSpPr>
          <p:nvPr/>
        </p:nvGrpSpPr>
        <p:grpSpPr bwMode="auto">
          <a:xfrm>
            <a:off x="3894138" y="2179638"/>
            <a:ext cx="1470025" cy="1268412"/>
            <a:chOff x="3550354" y="2787134"/>
            <a:chExt cx="1323628" cy="1099066"/>
          </a:xfrm>
        </p:grpSpPr>
        <p:sp>
          <p:nvSpPr>
            <p:cNvPr id="24630" name="Rectangle 3"/>
            <p:cNvSpPr>
              <a:spLocks noChangeArrowheads="1"/>
            </p:cNvSpPr>
            <p:nvPr/>
          </p:nvSpPr>
          <p:spPr bwMode="auto">
            <a:xfrm>
              <a:off x="3550354" y="2787134"/>
              <a:ext cx="1323628" cy="43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solidFill>
                    <a:srgbClr val="000000"/>
                  </a:solidFill>
                  <a:latin typeface="Times New Roman" pitchFamily="18" charset="0"/>
                </a:rPr>
                <a:t>Importer </a:t>
              </a:r>
              <a:endParaRPr lang="en-US" altLang="en-US"/>
            </a:p>
          </p:txBody>
        </p:sp>
        <p:pic>
          <p:nvPicPr>
            <p:cNvPr id="24631" name="Picture 28" descr="UKfla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33800" y="3248799"/>
              <a:ext cx="966943" cy="4819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24632" name="Rectangle 20"/>
            <p:cNvSpPr>
              <a:spLocks noChangeArrowheads="1"/>
            </p:cNvSpPr>
            <p:nvPr/>
          </p:nvSpPr>
          <p:spPr bwMode="auto">
            <a:xfrm>
              <a:off x="3567214" y="2787134"/>
              <a:ext cx="1285929"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3" name="Group 26"/>
          <p:cNvGrpSpPr>
            <a:grpSpLocks/>
          </p:cNvGrpSpPr>
          <p:nvPr/>
        </p:nvGrpSpPr>
        <p:grpSpPr bwMode="auto">
          <a:xfrm>
            <a:off x="7305675" y="5187950"/>
            <a:ext cx="1428750" cy="1266825"/>
            <a:chOff x="6248400" y="2803267"/>
            <a:chExt cx="1285929" cy="1099066"/>
          </a:xfrm>
        </p:grpSpPr>
        <p:pic>
          <p:nvPicPr>
            <p:cNvPr id="24627" name="Picture 6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6273" y="3352800"/>
              <a:ext cx="776227" cy="41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628" name="Rectangle 23"/>
            <p:cNvSpPr>
              <a:spLocks noChangeArrowheads="1"/>
            </p:cNvSpPr>
            <p:nvPr/>
          </p:nvSpPr>
          <p:spPr bwMode="auto">
            <a:xfrm>
              <a:off x="6248400" y="2803267"/>
              <a:ext cx="1285929"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4629" name="Rectangle 9"/>
            <p:cNvSpPr>
              <a:spLocks noChangeArrowheads="1"/>
            </p:cNvSpPr>
            <p:nvPr/>
          </p:nvSpPr>
          <p:spPr bwMode="auto">
            <a:xfrm>
              <a:off x="6316983" y="2890036"/>
              <a:ext cx="1211631" cy="436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solidFill>
                    <a:srgbClr val="000000"/>
                  </a:solidFill>
                  <a:latin typeface="Times New Roman" pitchFamily="18" charset="0"/>
                </a:rPr>
                <a:t>Supplier</a:t>
              </a:r>
              <a:endParaRPr lang="en-US" altLang="en-US"/>
            </a:p>
          </p:txBody>
        </p:sp>
      </p:grpSp>
      <p:grpSp>
        <p:nvGrpSpPr>
          <p:cNvPr id="5" name="Group 28"/>
          <p:cNvGrpSpPr>
            <a:grpSpLocks/>
          </p:cNvGrpSpPr>
          <p:nvPr/>
        </p:nvGrpSpPr>
        <p:grpSpPr bwMode="auto">
          <a:xfrm rot="3112314">
            <a:off x="5464969" y="4607719"/>
            <a:ext cx="1900238" cy="641350"/>
            <a:chOff x="4982792" y="3248799"/>
            <a:chExt cx="1646607" cy="577334"/>
          </a:xfrm>
        </p:grpSpPr>
        <p:sp>
          <p:nvSpPr>
            <p:cNvPr id="12" name="Rectangle 11"/>
            <p:cNvSpPr/>
            <p:nvPr/>
          </p:nvSpPr>
          <p:spPr>
            <a:xfrm>
              <a:off x="5294375" y="3322906"/>
              <a:ext cx="1143132" cy="455865"/>
            </a:xfrm>
            <a:prstGeom prst="rect">
              <a:avLst/>
            </a:prstGeom>
          </p:spPr>
          <p:txBody>
            <a:bodyPr wrap="none">
              <a:spAutoFit/>
            </a:bodyPr>
            <a:lstStyle/>
            <a:p>
              <a:pPr algn="r">
                <a:defRPr/>
              </a:pPr>
              <a:r>
                <a:rPr lang="en-US" sz="2700" kern="0" dirty="0">
                  <a:solidFill>
                    <a:srgbClr val="000000"/>
                  </a:solidFill>
                  <a:latin typeface="Times New Roman"/>
                </a:rPr>
                <a:t>bicycles</a:t>
              </a:r>
              <a:endParaRPr lang="en-US" dirty="0"/>
            </a:p>
          </p:txBody>
        </p:sp>
        <p:sp>
          <p:nvSpPr>
            <p:cNvPr id="24626" name="Right Arrow 27"/>
            <p:cNvSpPr>
              <a:spLocks noChangeArrowheads="1"/>
            </p:cNvSpPr>
            <p:nvPr/>
          </p:nvSpPr>
          <p:spPr bwMode="auto">
            <a:xfrm rot="10800000">
              <a:off x="4982792" y="3248799"/>
              <a:ext cx="1646607" cy="577334"/>
            </a:xfrm>
            <a:prstGeom prst="rightArrow">
              <a:avLst>
                <a:gd name="adj1" fmla="val 50000"/>
                <a:gd name="adj2" fmla="val 50004"/>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6" name="Group 49"/>
          <p:cNvGrpSpPr>
            <a:grpSpLocks/>
          </p:cNvGrpSpPr>
          <p:nvPr/>
        </p:nvGrpSpPr>
        <p:grpSpPr bwMode="auto">
          <a:xfrm>
            <a:off x="-84138" y="2974975"/>
            <a:ext cx="2017713" cy="1276350"/>
            <a:chOff x="-2278804" y="2887413"/>
            <a:chExt cx="1815731" cy="1323439"/>
          </a:xfrm>
        </p:grpSpPr>
        <p:sp>
          <p:nvSpPr>
            <p:cNvPr id="24" name="Rectangle 23"/>
            <p:cNvSpPr/>
            <p:nvPr/>
          </p:nvSpPr>
          <p:spPr>
            <a:xfrm>
              <a:off x="-2278804" y="2887413"/>
              <a:ext cx="1815731" cy="1196692"/>
            </a:xfrm>
            <a:prstGeom prst="rect">
              <a:avLst/>
            </a:prstGeom>
          </p:spPr>
          <p:txBody>
            <a:bodyPr>
              <a:spAutoFit/>
            </a:bodyPr>
            <a:lstStyle/>
            <a:p>
              <a:pPr algn="ctr">
                <a:defRPr/>
              </a:pPr>
              <a:r>
                <a:rPr lang="en-US" sz="2300" kern="0" dirty="0">
                  <a:solidFill>
                    <a:srgbClr val="000000"/>
                  </a:solidFill>
                  <a:latin typeface="Times New Roman"/>
                </a:rPr>
                <a:t>Spot Foreign Exchange Market</a:t>
              </a:r>
              <a:endParaRPr lang="en-US" sz="2300" dirty="0"/>
            </a:p>
          </p:txBody>
        </p:sp>
        <p:sp>
          <p:nvSpPr>
            <p:cNvPr id="24624" name="Rectangle 41"/>
            <p:cNvSpPr>
              <a:spLocks noChangeArrowheads="1"/>
            </p:cNvSpPr>
            <p:nvPr/>
          </p:nvSpPr>
          <p:spPr bwMode="auto">
            <a:xfrm>
              <a:off x="-2144686" y="2887413"/>
              <a:ext cx="1547495" cy="1323439"/>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altLang="en-US"/>
            </a:p>
          </p:txBody>
        </p:sp>
      </p:grpSp>
      <p:grpSp>
        <p:nvGrpSpPr>
          <p:cNvPr id="7" name="Group 42"/>
          <p:cNvGrpSpPr>
            <a:grpSpLocks/>
          </p:cNvGrpSpPr>
          <p:nvPr/>
        </p:nvGrpSpPr>
        <p:grpSpPr bwMode="auto">
          <a:xfrm rot="3112699">
            <a:off x="5552282" y="3985418"/>
            <a:ext cx="1898650" cy="874713"/>
            <a:chOff x="1905000" y="3994666"/>
            <a:chExt cx="1646607" cy="786869"/>
          </a:xfrm>
        </p:grpSpPr>
        <p:sp>
          <p:nvSpPr>
            <p:cNvPr id="27" name="Rectangle 26"/>
            <p:cNvSpPr/>
            <p:nvPr/>
          </p:nvSpPr>
          <p:spPr>
            <a:xfrm>
              <a:off x="1997748" y="4069648"/>
              <a:ext cx="1360241" cy="705468"/>
            </a:xfrm>
            <a:prstGeom prst="rect">
              <a:avLst/>
            </a:prstGeom>
          </p:spPr>
          <p:txBody>
            <a:bodyPr wrap="none">
              <a:spAutoFit/>
            </a:bodyPr>
            <a:lstStyle/>
            <a:p>
              <a:pPr>
                <a:defRPr/>
              </a:pPr>
              <a:r>
                <a:rPr lang="en-US" sz="2700" kern="0" dirty="0">
                  <a:solidFill>
                    <a:srgbClr val="000000"/>
                  </a:solidFill>
                  <a:latin typeface="Times New Roman"/>
                </a:rPr>
                <a:t>€750,000 </a:t>
              </a:r>
              <a:endParaRPr lang="en-US" sz="2700" dirty="0"/>
            </a:p>
            <a:p>
              <a:pPr>
                <a:defRPr/>
              </a:pPr>
              <a:endParaRPr lang="en-US" dirty="0"/>
            </a:p>
          </p:txBody>
        </p:sp>
        <p:sp>
          <p:nvSpPr>
            <p:cNvPr id="24622" name="Right Arrow 44"/>
            <p:cNvSpPr>
              <a:spLocks noChangeArrowheads="1"/>
            </p:cNvSpPr>
            <p:nvPr/>
          </p:nvSpPr>
          <p:spPr bwMode="auto">
            <a:xfrm>
              <a:off x="1905000" y="3994666"/>
              <a:ext cx="1646607" cy="577334"/>
            </a:xfrm>
            <a:prstGeom prst="rightArrow">
              <a:avLst>
                <a:gd name="adj1" fmla="val 50000"/>
                <a:gd name="adj2" fmla="val 50004"/>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8" name="Group 50"/>
          <p:cNvGrpSpPr>
            <a:grpSpLocks/>
          </p:cNvGrpSpPr>
          <p:nvPr/>
        </p:nvGrpSpPr>
        <p:grpSpPr bwMode="auto">
          <a:xfrm>
            <a:off x="1890713" y="3044825"/>
            <a:ext cx="1962150" cy="666750"/>
            <a:chOff x="1891931" y="3537466"/>
            <a:chExt cx="1765695" cy="577334"/>
          </a:xfrm>
        </p:grpSpPr>
        <p:sp>
          <p:nvSpPr>
            <p:cNvPr id="30" name="Rectangle 29"/>
            <p:cNvSpPr/>
            <p:nvPr/>
          </p:nvSpPr>
          <p:spPr>
            <a:xfrm>
              <a:off x="1933359" y="3591076"/>
              <a:ext cx="1724267" cy="439874"/>
            </a:xfrm>
            <a:prstGeom prst="rect">
              <a:avLst/>
            </a:prstGeom>
          </p:spPr>
          <p:txBody>
            <a:bodyPr wrap="none">
              <a:spAutoFit/>
            </a:bodyPr>
            <a:lstStyle/>
            <a:p>
              <a:pPr algn="r">
                <a:defRPr/>
              </a:pPr>
              <a:r>
                <a:rPr lang="en-US" sz="2700" kern="0" dirty="0">
                  <a:solidFill>
                    <a:srgbClr val="000000"/>
                  </a:solidFill>
                  <a:latin typeface="Times New Roman"/>
                </a:rPr>
                <a:t>£564,320.39</a:t>
              </a:r>
              <a:endParaRPr lang="en-US" dirty="0"/>
            </a:p>
          </p:txBody>
        </p:sp>
        <p:sp>
          <p:nvSpPr>
            <p:cNvPr id="24620" name="Right Arrow 47"/>
            <p:cNvSpPr>
              <a:spLocks noChangeArrowheads="1"/>
            </p:cNvSpPr>
            <p:nvPr/>
          </p:nvSpPr>
          <p:spPr bwMode="auto">
            <a:xfrm rot="10800000">
              <a:off x="1891931" y="3537466"/>
              <a:ext cx="1646607" cy="577334"/>
            </a:xfrm>
            <a:prstGeom prst="rightArrow">
              <a:avLst>
                <a:gd name="adj1" fmla="val 50000"/>
                <a:gd name="adj2" fmla="val 50004"/>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9" name="Group 51"/>
          <p:cNvGrpSpPr>
            <a:grpSpLocks/>
          </p:cNvGrpSpPr>
          <p:nvPr/>
        </p:nvGrpSpPr>
        <p:grpSpPr bwMode="auto">
          <a:xfrm>
            <a:off x="1757363" y="3748088"/>
            <a:ext cx="2349500" cy="666750"/>
            <a:chOff x="1704837" y="3994666"/>
            <a:chExt cx="1915831" cy="577334"/>
          </a:xfrm>
        </p:grpSpPr>
        <p:sp>
          <p:nvSpPr>
            <p:cNvPr id="24617" name="Rectangle 32"/>
            <p:cNvSpPr>
              <a:spLocks noChangeArrowheads="1"/>
            </p:cNvSpPr>
            <p:nvPr/>
          </p:nvSpPr>
          <p:spPr bwMode="auto">
            <a:xfrm>
              <a:off x="1704837" y="4048593"/>
              <a:ext cx="1915831" cy="439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700">
                  <a:latin typeface="Times New Roman" pitchFamily="18" charset="0"/>
                </a:rPr>
                <a:t> $1,128,640.77 </a:t>
              </a:r>
              <a:endParaRPr lang="en-US" altLang="en-US"/>
            </a:p>
          </p:txBody>
        </p:sp>
        <p:sp>
          <p:nvSpPr>
            <p:cNvPr id="24618" name="Right Arrow 53"/>
            <p:cNvSpPr>
              <a:spLocks noChangeArrowheads="1"/>
            </p:cNvSpPr>
            <p:nvPr/>
          </p:nvSpPr>
          <p:spPr bwMode="auto">
            <a:xfrm>
              <a:off x="1795622" y="3994666"/>
              <a:ext cx="1755987" cy="577334"/>
            </a:xfrm>
            <a:prstGeom prst="rightArrow">
              <a:avLst>
                <a:gd name="adj1" fmla="val 50000"/>
                <a:gd name="adj2" fmla="val 50002"/>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1" name="Group 49"/>
          <p:cNvGrpSpPr>
            <a:grpSpLocks/>
          </p:cNvGrpSpPr>
          <p:nvPr/>
        </p:nvGrpSpPr>
        <p:grpSpPr bwMode="auto">
          <a:xfrm>
            <a:off x="-84138" y="1543050"/>
            <a:ext cx="2017713" cy="1276350"/>
            <a:chOff x="-2278804" y="2887413"/>
            <a:chExt cx="1815731" cy="1323439"/>
          </a:xfrm>
        </p:grpSpPr>
        <p:sp>
          <p:nvSpPr>
            <p:cNvPr id="36" name="Rectangle 35"/>
            <p:cNvSpPr/>
            <p:nvPr/>
          </p:nvSpPr>
          <p:spPr>
            <a:xfrm>
              <a:off x="-2278804" y="2887413"/>
              <a:ext cx="1815731" cy="1186816"/>
            </a:xfrm>
            <a:prstGeom prst="rect">
              <a:avLst/>
            </a:prstGeom>
          </p:spPr>
          <p:txBody>
            <a:bodyPr>
              <a:spAutoFit/>
            </a:bodyPr>
            <a:lstStyle/>
            <a:p>
              <a:pPr algn="ctr">
                <a:defRPr/>
              </a:pPr>
              <a:r>
                <a:rPr lang="en-US" sz="2300" kern="0" dirty="0">
                  <a:solidFill>
                    <a:srgbClr val="000000"/>
                  </a:solidFill>
                  <a:latin typeface="Times New Roman"/>
                </a:rPr>
                <a:t>Spot Foreign Exchange Market</a:t>
              </a:r>
              <a:endParaRPr lang="en-US" sz="2300" dirty="0"/>
            </a:p>
          </p:txBody>
        </p:sp>
        <p:sp>
          <p:nvSpPr>
            <p:cNvPr id="24616" name="Rectangle 41"/>
            <p:cNvSpPr>
              <a:spLocks noChangeArrowheads="1"/>
            </p:cNvSpPr>
            <p:nvPr/>
          </p:nvSpPr>
          <p:spPr bwMode="auto">
            <a:xfrm>
              <a:off x="-2144686" y="2887413"/>
              <a:ext cx="1547495" cy="1323439"/>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altLang="en-US"/>
            </a:p>
          </p:txBody>
        </p:sp>
      </p:grpSp>
      <p:grpSp>
        <p:nvGrpSpPr>
          <p:cNvPr id="13" name="Group 50"/>
          <p:cNvGrpSpPr>
            <a:grpSpLocks/>
          </p:cNvGrpSpPr>
          <p:nvPr/>
        </p:nvGrpSpPr>
        <p:grpSpPr bwMode="auto">
          <a:xfrm>
            <a:off x="1676400" y="1619250"/>
            <a:ext cx="2349500" cy="666750"/>
            <a:chOff x="1771886" y="3537466"/>
            <a:chExt cx="2114391" cy="577334"/>
          </a:xfrm>
        </p:grpSpPr>
        <p:sp>
          <p:nvSpPr>
            <p:cNvPr id="24613" name="Rectangle 38"/>
            <p:cNvSpPr>
              <a:spLocks noChangeArrowheads="1"/>
            </p:cNvSpPr>
            <p:nvPr/>
          </p:nvSpPr>
          <p:spPr bwMode="auto">
            <a:xfrm>
              <a:off x="1771886" y="3591393"/>
              <a:ext cx="2114391" cy="439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700">
                  <a:latin typeface="Times New Roman" pitchFamily="18" charset="0"/>
                </a:rPr>
                <a:t> $1,128,640.77 </a:t>
              </a:r>
              <a:endParaRPr lang="en-US" altLang="en-US" sz="2700"/>
            </a:p>
          </p:txBody>
        </p:sp>
        <p:sp>
          <p:nvSpPr>
            <p:cNvPr id="24614" name="Right Arrow 47"/>
            <p:cNvSpPr>
              <a:spLocks noChangeArrowheads="1"/>
            </p:cNvSpPr>
            <p:nvPr/>
          </p:nvSpPr>
          <p:spPr bwMode="auto">
            <a:xfrm rot="10800000">
              <a:off x="1891930" y="3537466"/>
              <a:ext cx="1841910" cy="577334"/>
            </a:xfrm>
            <a:prstGeom prst="rightArrow">
              <a:avLst>
                <a:gd name="adj1" fmla="val 50000"/>
                <a:gd name="adj2" fmla="val 49997"/>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4" name="Group 51"/>
          <p:cNvGrpSpPr>
            <a:grpSpLocks/>
          </p:cNvGrpSpPr>
          <p:nvPr/>
        </p:nvGrpSpPr>
        <p:grpSpPr bwMode="auto">
          <a:xfrm>
            <a:off x="1828800" y="2179638"/>
            <a:ext cx="2089150" cy="666750"/>
            <a:chOff x="1890403" y="3994666"/>
            <a:chExt cx="1704869" cy="577334"/>
          </a:xfrm>
        </p:grpSpPr>
        <p:sp>
          <p:nvSpPr>
            <p:cNvPr id="24611" name="Rectangle 41"/>
            <p:cNvSpPr>
              <a:spLocks noChangeArrowheads="1"/>
            </p:cNvSpPr>
            <p:nvPr/>
          </p:nvSpPr>
          <p:spPr bwMode="auto">
            <a:xfrm>
              <a:off x="1890403" y="4048593"/>
              <a:ext cx="1704869" cy="439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700">
                  <a:latin typeface="Times New Roman" pitchFamily="18" charset="0"/>
                </a:rPr>
                <a:t> €728,155.34 </a:t>
              </a:r>
            </a:p>
          </p:txBody>
        </p:sp>
        <p:sp>
          <p:nvSpPr>
            <p:cNvPr id="24612" name="Right Arrow 53"/>
            <p:cNvSpPr>
              <a:spLocks noChangeArrowheads="1"/>
            </p:cNvSpPr>
            <p:nvPr/>
          </p:nvSpPr>
          <p:spPr bwMode="auto">
            <a:xfrm>
              <a:off x="1905000" y="3994666"/>
              <a:ext cx="1646607" cy="577334"/>
            </a:xfrm>
            <a:prstGeom prst="rightArrow">
              <a:avLst>
                <a:gd name="adj1" fmla="val 50000"/>
                <a:gd name="adj2" fmla="val 50004"/>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5" name="Group 51"/>
          <p:cNvGrpSpPr>
            <a:grpSpLocks/>
          </p:cNvGrpSpPr>
          <p:nvPr/>
        </p:nvGrpSpPr>
        <p:grpSpPr bwMode="auto">
          <a:xfrm>
            <a:off x="5376863" y="1582738"/>
            <a:ext cx="2238375" cy="1319212"/>
            <a:chOff x="1864237" y="3994670"/>
            <a:chExt cx="1455097" cy="824764"/>
          </a:xfrm>
        </p:grpSpPr>
        <p:sp>
          <p:nvSpPr>
            <p:cNvPr id="24609" name="Rectangle 44"/>
            <p:cNvSpPr>
              <a:spLocks noChangeArrowheads="1"/>
            </p:cNvSpPr>
            <p:nvPr/>
          </p:nvSpPr>
          <p:spPr bwMode="auto">
            <a:xfrm>
              <a:off x="1864237" y="4159590"/>
              <a:ext cx="1455097" cy="510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300">
                  <a:latin typeface="Times New Roman" pitchFamily="18" charset="0"/>
                </a:rPr>
                <a:t>€728,155.34 deposit  </a:t>
              </a:r>
              <a:r>
                <a:rPr lang="en-US" altLang="en-US" sz="2300" i="1">
                  <a:latin typeface="Times New Roman" pitchFamily="18" charset="0"/>
                </a:rPr>
                <a:t>i</a:t>
              </a:r>
              <a:r>
                <a:rPr lang="en-US" altLang="en-US" sz="2300" baseline="-25000">
                  <a:latin typeface="Times New Roman" pitchFamily="18" charset="0"/>
                </a:rPr>
                <a:t>€</a:t>
              </a:r>
              <a:r>
                <a:rPr lang="en-US" altLang="en-US" sz="2300">
                  <a:latin typeface="Times New Roman" pitchFamily="18" charset="0"/>
                </a:rPr>
                <a:t> = 3%</a:t>
              </a:r>
            </a:p>
          </p:txBody>
        </p:sp>
        <p:sp>
          <p:nvSpPr>
            <p:cNvPr id="24610" name="Right Arrow 53"/>
            <p:cNvSpPr>
              <a:spLocks noChangeArrowheads="1"/>
            </p:cNvSpPr>
            <p:nvPr/>
          </p:nvSpPr>
          <p:spPr bwMode="auto">
            <a:xfrm>
              <a:off x="1905000" y="3994670"/>
              <a:ext cx="1292758" cy="824764"/>
            </a:xfrm>
            <a:prstGeom prst="rightArrow">
              <a:avLst>
                <a:gd name="adj1" fmla="val 50000"/>
                <a:gd name="adj2" fmla="val 50005"/>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6" name="Group 21"/>
          <p:cNvGrpSpPr>
            <a:grpSpLocks/>
          </p:cNvGrpSpPr>
          <p:nvPr/>
        </p:nvGrpSpPr>
        <p:grpSpPr bwMode="auto">
          <a:xfrm>
            <a:off x="3868738" y="5334000"/>
            <a:ext cx="1589087" cy="1268412"/>
            <a:chOff x="3493447" y="2787134"/>
            <a:chExt cx="1429962" cy="1099066"/>
          </a:xfrm>
        </p:grpSpPr>
        <p:sp>
          <p:nvSpPr>
            <p:cNvPr id="48" name="Rectangle 47"/>
            <p:cNvSpPr/>
            <p:nvPr/>
          </p:nvSpPr>
          <p:spPr>
            <a:xfrm>
              <a:off x="3493447" y="2787134"/>
              <a:ext cx="1429962" cy="440177"/>
            </a:xfrm>
            <a:prstGeom prst="rect">
              <a:avLst/>
            </a:prstGeom>
          </p:spPr>
          <p:txBody>
            <a:bodyPr wrap="none">
              <a:spAutoFit/>
            </a:bodyPr>
            <a:lstStyle/>
            <a:p>
              <a:pPr>
                <a:defRPr/>
              </a:pPr>
              <a:r>
                <a:rPr lang="en-US" sz="2700" kern="0" dirty="0">
                  <a:solidFill>
                    <a:srgbClr val="000000"/>
                  </a:solidFill>
                  <a:latin typeface="Times New Roman"/>
                </a:rPr>
                <a:t>U.K Bank</a:t>
              </a:r>
              <a:endParaRPr lang="en-US" dirty="0"/>
            </a:p>
          </p:txBody>
        </p:sp>
        <p:pic>
          <p:nvPicPr>
            <p:cNvPr id="24607" name="Picture 28" descr="UKfla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33800" y="3248799"/>
              <a:ext cx="966943" cy="4819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24608" name="Rectangle 20"/>
            <p:cNvSpPr>
              <a:spLocks noChangeArrowheads="1"/>
            </p:cNvSpPr>
            <p:nvPr/>
          </p:nvSpPr>
          <p:spPr bwMode="auto">
            <a:xfrm>
              <a:off x="3567214" y="2787134"/>
              <a:ext cx="1285929"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7" name="Group 50"/>
          <p:cNvGrpSpPr>
            <a:grpSpLocks/>
          </p:cNvGrpSpPr>
          <p:nvPr/>
        </p:nvGrpSpPr>
        <p:grpSpPr bwMode="auto">
          <a:xfrm rot="5400000">
            <a:off x="3493293" y="4126707"/>
            <a:ext cx="2036763" cy="641350"/>
            <a:chOff x="1891931" y="3537466"/>
            <a:chExt cx="1765695" cy="577334"/>
          </a:xfrm>
        </p:grpSpPr>
        <p:sp>
          <p:nvSpPr>
            <p:cNvPr id="52" name="Rectangle 51"/>
            <p:cNvSpPr/>
            <p:nvPr/>
          </p:nvSpPr>
          <p:spPr>
            <a:xfrm>
              <a:off x="1933217" y="3603201"/>
              <a:ext cx="1724408" cy="460152"/>
            </a:xfrm>
            <a:prstGeom prst="rect">
              <a:avLst/>
            </a:prstGeom>
          </p:spPr>
          <p:txBody>
            <a:bodyPr wrap="none">
              <a:spAutoFit/>
            </a:bodyPr>
            <a:lstStyle/>
            <a:p>
              <a:pPr algn="r">
                <a:defRPr/>
              </a:pPr>
              <a:r>
                <a:rPr lang="en-US" sz="2700" kern="0" dirty="0">
                  <a:solidFill>
                    <a:srgbClr val="000000"/>
                  </a:solidFill>
                  <a:latin typeface="Times New Roman"/>
                </a:rPr>
                <a:t>£564,320.39</a:t>
              </a:r>
              <a:endParaRPr lang="en-US" dirty="0"/>
            </a:p>
          </p:txBody>
        </p:sp>
        <p:sp>
          <p:nvSpPr>
            <p:cNvPr id="24605" name="Right Arrow 47"/>
            <p:cNvSpPr>
              <a:spLocks noChangeArrowheads="1"/>
            </p:cNvSpPr>
            <p:nvPr/>
          </p:nvSpPr>
          <p:spPr bwMode="auto">
            <a:xfrm rot="10800000">
              <a:off x="1891931" y="3537466"/>
              <a:ext cx="1646607" cy="577334"/>
            </a:xfrm>
            <a:prstGeom prst="rightArrow">
              <a:avLst>
                <a:gd name="adj1" fmla="val 50000"/>
                <a:gd name="adj2" fmla="val 50004"/>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8" name="Group 53"/>
          <p:cNvGrpSpPr>
            <a:grpSpLocks/>
          </p:cNvGrpSpPr>
          <p:nvPr/>
        </p:nvGrpSpPr>
        <p:grpSpPr bwMode="auto">
          <a:xfrm rot="-5400000">
            <a:off x="4081909" y="4080652"/>
            <a:ext cx="1998628" cy="641350"/>
            <a:chOff x="1900217" y="3525705"/>
            <a:chExt cx="1732497" cy="577334"/>
          </a:xfrm>
        </p:grpSpPr>
        <p:sp>
          <p:nvSpPr>
            <p:cNvPr id="24603" name="Right Arrow 47"/>
            <p:cNvSpPr>
              <a:spLocks noChangeArrowheads="1"/>
            </p:cNvSpPr>
            <p:nvPr/>
          </p:nvSpPr>
          <p:spPr bwMode="auto">
            <a:xfrm rot="10800000">
              <a:off x="1900217" y="3525705"/>
              <a:ext cx="1646607" cy="577334"/>
            </a:xfrm>
            <a:prstGeom prst="rightArrow">
              <a:avLst>
                <a:gd name="adj1" fmla="val 50000"/>
                <a:gd name="adj2" fmla="val 50004"/>
              </a:avLst>
            </a:prstGeom>
            <a:solidFill>
              <a:srgbClr val="FFFFFF"/>
            </a:solidFill>
            <a:ln w="9525" algn="ctr">
              <a:solidFill>
                <a:schemeClr val="tx1"/>
              </a:solidFill>
              <a:round/>
              <a:headEnd/>
              <a:tailEnd/>
            </a:ln>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5" name="Rectangle 54"/>
            <p:cNvSpPr/>
            <p:nvPr/>
          </p:nvSpPr>
          <p:spPr>
            <a:xfrm>
              <a:off x="1971745" y="3593198"/>
              <a:ext cx="1660969" cy="457294"/>
            </a:xfrm>
            <a:prstGeom prst="rect">
              <a:avLst/>
            </a:prstGeom>
          </p:spPr>
          <p:txBody>
            <a:bodyPr wrap="none">
              <a:spAutoFit/>
            </a:bodyPr>
            <a:lstStyle/>
            <a:p>
              <a:pPr algn="r">
                <a:defRPr/>
              </a:pPr>
              <a:r>
                <a:rPr lang="en-US" sz="2700" kern="0" dirty="0">
                  <a:solidFill>
                    <a:srgbClr val="000000"/>
                  </a:solidFill>
                  <a:latin typeface="Times New Roman"/>
                </a:rPr>
                <a:t>£</a:t>
              </a:r>
              <a:r>
                <a:rPr lang="en-US" sz="2700" dirty="0">
                  <a:latin typeface="Times New Roman" pitchFamily="18" charset="0"/>
                </a:rPr>
                <a:t>586,893.20</a:t>
              </a:r>
              <a:endParaRPr lang="en-US" dirty="0"/>
            </a:p>
          </p:txBody>
        </p:sp>
      </p:grpSp>
      <p:grpSp>
        <p:nvGrpSpPr>
          <p:cNvPr id="19" name="Group 26"/>
          <p:cNvGrpSpPr>
            <a:grpSpLocks/>
          </p:cNvGrpSpPr>
          <p:nvPr/>
        </p:nvGrpSpPr>
        <p:grpSpPr bwMode="auto">
          <a:xfrm>
            <a:off x="7381875" y="2162175"/>
            <a:ext cx="1655763" cy="1266825"/>
            <a:chOff x="6133613" y="2803267"/>
            <a:chExt cx="1491847" cy="1099066"/>
          </a:xfrm>
        </p:grpSpPr>
        <p:pic>
          <p:nvPicPr>
            <p:cNvPr id="24599" name="Picture 6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6273" y="3352800"/>
              <a:ext cx="776227" cy="41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600" name="Rectangle 23"/>
            <p:cNvSpPr>
              <a:spLocks noChangeArrowheads="1"/>
            </p:cNvSpPr>
            <p:nvPr/>
          </p:nvSpPr>
          <p:spPr bwMode="auto">
            <a:xfrm>
              <a:off x="6191435" y="2803267"/>
              <a:ext cx="1323502"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64" name="Rectangle 63"/>
            <p:cNvSpPr/>
            <p:nvPr/>
          </p:nvSpPr>
          <p:spPr>
            <a:xfrm>
              <a:off x="6133613" y="2890036"/>
              <a:ext cx="1491847" cy="426955"/>
            </a:xfrm>
            <a:prstGeom prst="rect">
              <a:avLst/>
            </a:prstGeom>
          </p:spPr>
          <p:txBody>
            <a:bodyPr wrap="none">
              <a:spAutoFit/>
            </a:bodyPr>
            <a:lstStyle/>
            <a:p>
              <a:pPr>
                <a:defRPr/>
              </a:pPr>
              <a:r>
                <a:rPr lang="en-US" sz="2600" kern="0" dirty="0">
                  <a:solidFill>
                    <a:srgbClr val="000000"/>
                  </a:solidFill>
                  <a:latin typeface="Times New Roman"/>
                </a:rPr>
                <a:t>Italia Bank</a:t>
              </a:r>
              <a:endParaRPr lang="en-US" sz="2600" dirty="0"/>
            </a:p>
          </p:txBody>
        </p:sp>
      </p:grpSp>
      <p:grpSp>
        <p:nvGrpSpPr>
          <p:cNvPr id="20" name="Group 50"/>
          <p:cNvGrpSpPr>
            <a:grpSpLocks/>
          </p:cNvGrpSpPr>
          <p:nvPr/>
        </p:nvGrpSpPr>
        <p:grpSpPr bwMode="auto">
          <a:xfrm>
            <a:off x="5440363" y="2843213"/>
            <a:ext cx="1828800" cy="666750"/>
            <a:chOff x="1891931" y="3537466"/>
            <a:chExt cx="1646607" cy="577334"/>
          </a:xfrm>
        </p:grpSpPr>
        <p:sp>
          <p:nvSpPr>
            <p:cNvPr id="66" name="Rectangle 65"/>
            <p:cNvSpPr/>
            <p:nvPr/>
          </p:nvSpPr>
          <p:spPr>
            <a:xfrm>
              <a:off x="1933382" y="3591075"/>
              <a:ext cx="1412194" cy="439874"/>
            </a:xfrm>
            <a:prstGeom prst="rect">
              <a:avLst/>
            </a:prstGeom>
          </p:spPr>
          <p:txBody>
            <a:bodyPr wrap="none">
              <a:spAutoFit/>
            </a:bodyPr>
            <a:lstStyle/>
            <a:p>
              <a:pPr>
                <a:defRPr/>
              </a:pPr>
              <a:r>
                <a:rPr lang="en-US" sz="2700" kern="0" dirty="0">
                  <a:solidFill>
                    <a:srgbClr val="000000"/>
                  </a:solidFill>
                  <a:latin typeface="Times New Roman"/>
                </a:rPr>
                <a:t>€750,000 </a:t>
              </a:r>
              <a:endParaRPr lang="en-US" sz="2700" dirty="0"/>
            </a:p>
          </p:txBody>
        </p:sp>
        <p:sp>
          <p:nvSpPr>
            <p:cNvPr id="24598" name="Right Arrow 47"/>
            <p:cNvSpPr>
              <a:spLocks noChangeArrowheads="1"/>
            </p:cNvSpPr>
            <p:nvPr/>
          </p:nvSpPr>
          <p:spPr bwMode="auto">
            <a:xfrm rot="10800000">
              <a:off x="1891931" y="3537466"/>
              <a:ext cx="1646607" cy="577334"/>
            </a:xfrm>
            <a:prstGeom prst="rightArrow">
              <a:avLst>
                <a:gd name="adj1" fmla="val 50000"/>
                <a:gd name="adj2" fmla="val 50004"/>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
        <p:nvSpPr>
          <p:cNvPr id="68" name="Oval 67"/>
          <p:cNvSpPr>
            <a:spLocks noChangeArrowheads="1"/>
          </p:cNvSpPr>
          <p:nvPr/>
        </p:nvSpPr>
        <p:spPr bwMode="auto">
          <a:xfrm>
            <a:off x="4832350" y="2663825"/>
            <a:ext cx="2984500" cy="3335338"/>
          </a:xfrm>
          <a:prstGeom prst="ellipse">
            <a:avLst/>
          </a:prstGeom>
          <a:noFill/>
          <a:ln w="19050" algn="ctr">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lIns="103236" tIns="51618" rIns="103236" bIns="51618"/>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69" name="TextBox 68"/>
          <p:cNvSpPr txBox="1">
            <a:spLocks noChangeArrowheads="1"/>
          </p:cNvSpPr>
          <p:nvPr/>
        </p:nvSpPr>
        <p:spPr bwMode="auto">
          <a:xfrm>
            <a:off x="6350000" y="3436938"/>
            <a:ext cx="1428750" cy="1165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300" b="1">
                <a:latin typeface="Bradley Hand ITC" pitchFamily="66" charset="0"/>
              </a:rPr>
              <a:t>T= 1 cash flows</a:t>
            </a:r>
          </a:p>
        </p:txBody>
      </p:sp>
      <p:sp>
        <p:nvSpPr>
          <p:cNvPr id="58" name="Rectangle 20"/>
          <p:cNvSpPr txBox="1">
            <a:spLocks noChangeArrowheads="1"/>
          </p:cNvSpPr>
          <p:nvPr/>
        </p:nvSpPr>
        <p:spPr bwMode="auto">
          <a:xfrm>
            <a:off x="4572000" y="6553200"/>
            <a:ext cx="4191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59"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17</a:t>
            </a:fld>
            <a:endParaRPr lang="en-US" altLang="en-US" sz="1000" dirty="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4" fill="hold" nodeType="click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down)">
                                      <p:cBhvr>
                                        <p:cTn id="15" dur="500"/>
                                        <p:tgtEl>
                                          <p:spTgt spid="17"/>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42" presetClass="entr" presetSubtype="0"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2"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right)">
                                      <p:cBhvr>
                                        <p:cTn id="27" dur="500"/>
                                        <p:tgtEl>
                                          <p:spTgt spid="8"/>
                                        </p:tgtEl>
                                      </p:cBhvr>
                                    </p:animEffect>
                                  </p:childTnLst>
                                </p:cTn>
                              </p:par>
                              <p:par>
                                <p:cTn id="28" presetID="22" presetClass="entr" presetSubtype="8"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left)">
                                      <p:cBhvr>
                                        <p:cTn id="30" dur="500"/>
                                        <p:tgtEl>
                                          <p:spTgt spid="9"/>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
                                          </p:val>
                                        </p:tav>
                                        <p:tav tm="100000">
                                          <p:val>
                                            <p:strVal val="#ppt_x"/>
                                          </p:val>
                                        </p:tav>
                                      </p:tavLst>
                                    </p:anim>
                                    <p:anim calcmode="lin" valueType="num">
                                      <p:cBhvr>
                                        <p:cTn id="3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2" fill="hold"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right)">
                                      <p:cBhvr>
                                        <p:cTn id="42" dur="500"/>
                                        <p:tgtEl>
                                          <p:spTgt spid="13"/>
                                        </p:tgtEl>
                                      </p:cBhvr>
                                    </p:animEffect>
                                  </p:childTnLst>
                                </p:cTn>
                              </p:par>
                              <p:par>
                                <p:cTn id="43" presetID="22" presetClass="entr" presetSubtype="8"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wipe(left)">
                                      <p:cBhvr>
                                        <p:cTn id="45" dur="500"/>
                                        <p:tgtEl>
                                          <p:spTgt spid="14"/>
                                        </p:tgtEl>
                                      </p:cBhvr>
                                    </p:animEffect>
                                  </p:childTnLst>
                                </p:cTn>
                              </p:par>
                              <p:par>
                                <p:cTn id="46" presetID="22" presetClass="entr" presetSubtype="8" fill="hold" nodeType="with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wipe(left)">
                                      <p:cBhvr>
                                        <p:cTn id="48" dur="500"/>
                                        <p:tgtEl>
                                          <p:spTgt spid="15"/>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1" presetClass="entr" presetSubtype="0" fill="hold" nodeType="clickEffect">
                                  <p:stCondLst>
                                    <p:cond delay="0"/>
                                  </p:stCondLst>
                                  <p:childTnLst>
                                    <p:set>
                                      <p:cBhvr>
                                        <p:cTn id="52" dur="1" fill="hold">
                                          <p:stCondLst>
                                            <p:cond delay="0"/>
                                          </p:stCondLst>
                                        </p:cTn>
                                        <p:tgtEl>
                                          <p:spTgt spid="19"/>
                                        </p:tgtEl>
                                        <p:attrNameLst>
                                          <p:attrName>style.visibility</p:attrName>
                                        </p:attrNameLst>
                                      </p:cBhvr>
                                      <p:to>
                                        <p:strVal val="visible"/>
                                      </p:to>
                                    </p:set>
                                  </p:childTnLst>
                                </p:cTn>
                              </p:par>
                            </p:childTnLst>
                          </p:cTn>
                        </p:par>
                      </p:childTnLst>
                    </p:cTn>
                  </p:par>
                  <p:par>
                    <p:cTn id="53" fill="hold" nodeType="clickPar">
                      <p:stCondLst>
                        <p:cond delay="indefinite"/>
                      </p:stCondLst>
                      <p:childTnLst>
                        <p:par>
                          <p:cTn id="54" fill="hold" nodeType="withGroup">
                            <p:stCondLst>
                              <p:cond delay="0"/>
                            </p:stCondLst>
                            <p:childTnLst>
                              <p:par>
                                <p:cTn id="55" presetID="22" presetClass="entr" presetSubtype="2" fill="hold" nodeType="click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wipe(right)">
                                      <p:cBhvr>
                                        <p:cTn id="57" dur="500"/>
                                        <p:tgtEl>
                                          <p:spTgt spid="20"/>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 presetClass="entr" presetSubtype="0" fill="hold" nodeType="clickEffect">
                                  <p:stCondLst>
                                    <p:cond delay="0"/>
                                  </p:stCondLst>
                                  <p:childTnLst>
                                    <p:set>
                                      <p:cBhvr>
                                        <p:cTn id="61" dur="1" fill="hold">
                                          <p:stCondLst>
                                            <p:cond delay="0"/>
                                          </p:stCondLst>
                                        </p:cTn>
                                        <p:tgtEl>
                                          <p:spTgt spid="3"/>
                                        </p:tgtEl>
                                        <p:attrNameLst>
                                          <p:attrName>style.visibility</p:attrName>
                                        </p:attrNameLst>
                                      </p:cBhvr>
                                      <p:to>
                                        <p:strVal val="visible"/>
                                      </p:to>
                                    </p:set>
                                  </p:childTnLst>
                                </p:cTn>
                              </p:par>
                            </p:childTnLst>
                          </p:cTn>
                        </p:par>
                      </p:childTnLst>
                    </p:cTn>
                  </p:par>
                  <p:par>
                    <p:cTn id="62" fill="hold" nodeType="clickPar">
                      <p:stCondLst>
                        <p:cond delay="indefinite"/>
                      </p:stCondLst>
                      <p:childTnLst>
                        <p:par>
                          <p:cTn id="63" fill="hold" nodeType="withGroup">
                            <p:stCondLst>
                              <p:cond delay="0"/>
                            </p:stCondLst>
                            <p:childTnLst>
                              <p:par>
                                <p:cTn id="64" presetID="22" presetClass="entr" presetSubtype="4" fill="hold" nodeType="click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wipe(down)">
                                      <p:cBhvr>
                                        <p:cTn id="66" dur="500"/>
                                        <p:tgtEl>
                                          <p:spTgt spid="7"/>
                                        </p:tgtEl>
                                      </p:cBhvr>
                                    </p:animEffect>
                                  </p:childTnLst>
                                </p:cTn>
                              </p:par>
                              <p:par>
                                <p:cTn id="67" presetID="22" presetClass="entr" presetSubtype="1" fill="hold" nodeType="withEffect">
                                  <p:stCondLst>
                                    <p:cond delay="0"/>
                                  </p:stCondLst>
                                  <p:childTnLst>
                                    <p:set>
                                      <p:cBhvr>
                                        <p:cTn id="68" dur="1" fill="hold">
                                          <p:stCondLst>
                                            <p:cond delay="0"/>
                                          </p:stCondLst>
                                        </p:cTn>
                                        <p:tgtEl>
                                          <p:spTgt spid="5"/>
                                        </p:tgtEl>
                                        <p:attrNameLst>
                                          <p:attrName>style.visibility</p:attrName>
                                        </p:attrNameLst>
                                      </p:cBhvr>
                                      <p:to>
                                        <p:strVal val="visible"/>
                                      </p:to>
                                    </p:set>
                                    <p:animEffect transition="in" filter="wipe(up)">
                                      <p:cBhvr>
                                        <p:cTn id="69" dur="500"/>
                                        <p:tgtEl>
                                          <p:spTgt spid="5"/>
                                        </p:tgtEl>
                                      </p:cBhvr>
                                    </p:animEffect>
                                  </p:childTnLst>
                                </p:cTn>
                              </p:par>
                            </p:childTnLst>
                          </p:cTn>
                        </p:par>
                      </p:childTnLst>
                    </p:cTn>
                  </p:par>
                  <p:par>
                    <p:cTn id="70" fill="hold" nodeType="clickPar">
                      <p:stCondLst>
                        <p:cond delay="indefinite"/>
                      </p:stCondLst>
                      <p:childTnLst>
                        <p:par>
                          <p:cTn id="71" fill="hold" nodeType="withGroup">
                            <p:stCondLst>
                              <p:cond delay="0"/>
                            </p:stCondLst>
                            <p:childTnLst>
                              <p:par>
                                <p:cTn id="72" presetID="22" presetClass="entr" presetSubtype="1" fill="hold" nodeType="clickEffect">
                                  <p:stCondLst>
                                    <p:cond delay="0"/>
                                  </p:stCondLst>
                                  <p:childTnLst>
                                    <p:set>
                                      <p:cBhvr>
                                        <p:cTn id="73" dur="1" fill="hold">
                                          <p:stCondLst>
                                            <p:cond delay="0"/>
                                          </p:stCondLst>
                                        </p:cTn>
                                        <p:tgtEl>
                                          <p:spTgt spid="18"/>
                                        </p:tgtEl>
                                        <p:attrNameLst>
                                          <p:attrName>style.visibility</p:attrName>
                                        </p:attrNameLst>
                                      </p:cBhvr>
                                      <p:to>
                                        <p:strVal val="visible"/>
                                      </p:to>
                                    </p:set>
                                    <p:animEffect transition="in" filter="wipe(up)">
                                      <p:cBhvr>
                                        <p:cTn id="74" dur="500"/>
                                        <p:tgtEl>
                                          <p:spTgt spid="18"/>
                                        </p:tgtEl>
                                      </p:cBhvr>
                                    </p:animEffect>
                                  </p:childTnLst>
                                </p:cTn>
                              </p:par>
                            </p:childTnLst>
                          </p:cTn>
                        </p:par>
                      </p:childTnLst>
                    </p:cTn>
                  </p:par>
                  <p:par>
                    <p:cTn id="75" fill="hold" nodeType="clickPar">
                      <p:stCondLst>
                        <p:cond delay="indefinite"/>
                      </p:stCondLst>
                      <p:childTnLst>
                        <p:par>
                          <p:cTn id="76" fill="hold" nodeType="withGroup">
                            <p:stCondLst>
                              <p:cond delay="0"/>
                            </p:stCondLst>
                            <p:childTnLst>
                              <p:par>
                                <p:cTn id="77" presetID="17" presetClass="entr" presetSubtype="10" fill="hold" grpId="0" nodeType="clickEffect">
                                  <p:stCondLst>
                                    <p:cond delay="0"/>
                                  </p:stCondLst>
                                  <p:childTnLst>
                                    <p:set>
                                      <p:cBhvr>
                                        <p:cTn id="78" dur="1" fill="hold">
                                          <p:stCondLst>
                                            <p:cond delay="0"/>
                                          </p:stCondLst>
                                        </p:cTn>
                                        <p:tgtEl>
                                          <p:spTgt spid="68"/>
                                        </p:tgtEl>
                                        <p:attrNameLst>
                                          <p:attrName>style.visibility</p:attrName>
                                        </p:attrNameLst>
                                      </p:cBhvr>
                                      <p:to>
                                        <p:strVal val="visible"/>
                                      </p:to>
                                    </p:set>
                                    <p:anim calcmode="lin" valueType="num">
                                      <p:cBhvr>
                                        <p:cTn id="79" dur="500" fill="hold"/>
                                        <p:tgtEl>
                                          <p:spTgt spid="68"/>
                                        </p:tgtEl>
                                        <p:attrNameLst>
                                          <p:attrName>ppt_w</p:attrName>
                                        </p:attrNameLst>
                                      </p:cBhvr>
                                      <p:tavLst>
                                        <p:tav tm="0">
                                          <p:val>
                                            <p:fltVal val="0"/>
                                          </p:val>
                                        </p:tav>
                                        <p:tav tm="100000">
                                          <p:val>
                                            <p:strVal val="#ppt_w"/>
                                          </p:val>
                                        </p:tav>
                                      </p:tavLst>
                                    </p:anim>
                                    <p:anim calcmode="lin" valueType="num">
                                      <p:cBhvr>
                                        <p:cTn id="80" dur="500" fill="hold"/>
                                        <p:tgtEl>
                                          <p:spTgt spid="68"/>
                                        </p:tgtEl>
                                        <p:attrNameLst>
                                          <p:attrName>ppt_h</p:attrName>
                                        </p:attrNameLst>
                                      </p:cBhvr>
                                      <p:tavLst>
                                        <p:tav tm="0">
                                          <p:val>
                                            <p:strVal val="#ppt_h"/>
                                          </p:val>
                                        </p:tav>
                                        <p:tav tm="100000">
                                          <p:val>
                                            <p:strVal val="#ppt_h"/>
                                          </p:val>
                                        </p:tav>
                                      </p:tavLst>
                                    </p:anim>
                                  </p:childTnLst>
                                </p:cTn>
                              </p:par>
                              <p:par>
                                <p:cTn id="81" presetID="1" presetClass="entr" presetSubtype="0" fill="hold" grpId="0" nodeType="withEffect">
                                  <p:stCondLst>
                                    <p:cond delay="0"/>
                                  </p:stCondLst>
                                  <p:childTnLst>
                                    <p:set>
                                      <p:cBhvr>
                                        <p:cTn id="82" dur="1" fill="hold">
                                          <p:stCondLst>
                                            <p:cond delay="0"/>
                                          </p:stCondLst>
                                        </p:cTn>
                                        <p:tgtEl>
                                          <p:spTgt spid="6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69" grpId="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US" altLang="en-US" smtClean="0"/>
              <a:t>Options</a:t>
            </a:r>
          </a:p>
        </p:txBody>
      </p:sp>
      <p:sp>
        <p:nvSpPr>
          <p:cNvPr id="25603" name="Rectangle 3"/>
          <p:cNvSpPr>
            <a:spLocks noGrp="1" noChangeArrowheads="1"/>
          </p:cNvSpPr>
          <p:nvPr>
            <p:ph idx="1"/>
          </p:nvPr>
        </p:nvSpPr>
        <p:spPr>
          <a:prstGeom prst="rect">
            <a:avLst/>
          </a:prstGeom>
        </p:spPr>
        <p:txBody>
          <a:bodyPr/>
          <a:lstStyle/>
          <a:p>
            <a:pPr eaLnBrk="1" hangingPunct="1"/>
            <a:r>
              <a:rPr lang="en-US" altLang="en-US" dirty="0" smtClean="0"/>
              <a:t>A motivated financial engineer can create almost any risk-return profile that a company might wish to consider.</a:t>
            </a:r>
          </a:p>
          <a:p>
            <a:pPr eaLnBrk="1" hangingPunct="1"/>
            <a:r>
              <a:rPr lang="en-US" altLang="en-US" dirty="0" smtClean="0"/>
              <a:t>An important consideration when using options is the hedge ratio that we covered in the last chapter.</a:t>
            </a:r>
          </a:p>
          <a:p>
            <a:pPr eaLnBrk="1" hangingPunct="1"/>
            <a:r>
              <a:rPr lang="en-US" altLang="en-US" dirty="0" smtClean="0"/>
              <a:t>Without due consideration of the hedge ratio, the careless use of options can undo attempts at hedging.</a:t>
            </a:r>
          </a:p>
        </p:txBody>
      </p:sp>
      <p:sp>
        <p:nvSpPr>
          <p:cNvPr id="4" name="Rectangle 20"/>
          <p:cNvSpPr txBox="1">
            <a:spLocks noChangeArrowheads="1"/>
          </p:cNvSpPr>
          <p:nvPr/>
        </p:nvSpPr>
        <p:spPr bwMode="auto">
          <a:xfrm>
            <a:off x="4572000" y="6553200"/>
            <a:ext cx="4191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18</a:t>
            </a:fld>
            <a:endParaRPr lang="en-US" altLang="en-US" sz="1000" dirty="0">
              <a:cs typeface="Arial" charset="0"/>
            </a:endParaRP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pPr eaLnBrk="1" hangingPunct="1"/>
            <a:r>
              <a:rPr lang="en-US" altLang="en-US" smtClean="0"/>
              <a:t>Using Options to Hedge: Exports</a:t>
            </a:r>
          </a:p>
        </p:txBody>
      </p:sp>
      <p:sp>
        <p:nvSpPr>
          <p:cNvPr id="26627" name="Content Placeholder 2"/>
          <p:cNvSpPr>
            <a:spLocks noGrp="1"/>
          </p:cNvSpPr>
          <p:nvPr>
            <p:ph idx="1"/>
          </p:nvPr>
        </p:nvSpPr>
        <p:spPr>
          <a:xfrm>
            <a:off x="0" y="1905000"/>
            <a:ext cx="8915400" cy="4525963"/>
          </a:xfrm>
        </p:spPr>
        <p:txBody>
          <a:bodyPr/>
          <a:lstStyle/>
          <a:p>
            <a:pPr eaLnBrk="1" hangingPunct="1"/>
            <a:r>
              <a:rPr lang="en-US" altLang="en-US" sz="2000" dirty="0" smtClean="0"/>
              <a:t>A British exporter who is owed €100,000 in one period has many choices:</a:t>
            </a:r>
          </a:p>
          <a:p>
            <a:pPr lvl="1" eaLnBrk="1" hangingPunct="1"/>
            <a:r>
              <a:rPr lang="en-US" altLang="en-US" sz="2000" dirty="0" smtClean="0"/>
              <a:t>Buy call options on the pound with a strike in dollars while also buying put options on the euro with a strike in dollars.</a:t>
            </a:r>
          </a:p>
          <a:p>
            <a:pPr lvl="1" eaLnBrk="1" hangingPunct="1"/>
            <a:r>
              <a:rPr lang="en-US" altLang="en-US" sz="2000" dirty="0" smtClean="0"/>
              <a:t>Buy call options on the pound with a strike in euros.</a:t>
            </a:r>
          </a:p>
          <a:p>
            <a:pPr lvl="1" eaLnBrk="1" hangingPunct="1"/>
            <a:r>
              <a:rPr lang="en-US" altLang="en-US" sz="2000" dirty="0" smtClean="0"/>
              <a:t>Buy put options on the euro with a strike in pounds.</a:t>
            </a:r>
          </a:p>
          <a:p>
            <a:pPr eaLnBrk="1" hangingPunct="1"/>
            <a:r>
              <a:rPr lang="en-US" altLang="en-US" sz="2000" dirty="0" smtClean="0"/>
              <a:t>For any options market hedge, the exporter should consider the hedge ratio to know how many options are needed.</a:t>
            </a:r>
          </a:p>
          <a:p>
            <a:pPr lvl="1" eaLnBrk="1" hangingPunct="1"/>
            <a:r>
              <a:rPr lang="en-US" altLang="en-US" sz="2000" dirty="0" smtClean="0"/>
              <a:t>Spot rates are S</a:t>
            </a:r>
            <a:r>
              <a:rPr lang="en-US" altLang="en-US" sz="2000" baseline="-25000" dirty="0" smtClean="0"/>
              <a:t>0</a:t>
            </a:r>
            <a:r>
              <a:rPr lang="en-US" altLang="en-US" sz="2000" dirty="0" smtClean="0"/>
              <a:t>(£/€) = £0.80/€ and S</a:t>
            </a:r>
            <a:r>
              <a:rPr lang="en-US" altLang="en-US" sz="2000" baseline="-25000" dirty="0" smtClean="0"/>
              <a:t>0</a:t>
            </a:r>
            <a:r>
              <a:rPr lang="en-US" altLang="en-US" sz="2000" dirty="0" smtClean="0"/>
              <a:t>($/€) = $1.00/€,</a:t>
            </a:r>
          </a:p>
          <a:p>
            <a:pPr lvl="1" eaLnBrk="1" hangingPunct="1"/>
            <a:r>
              <a:rPr lang="en-US" altLang="en-US" sz="2000" dirty="0" smtClean="0"/>
              <a:t>Cross rate is S</a:t>
            </a:r>
            <a:r>
              <a:rPr lang="en-US" altLang="en-US" sz="2000" baseline="-25000" dirty="0" smtClean="0"/>
              <a:t>0</a:t>
            </a:r>
            <a:r>
              <a:rPr lang="en-US" altLang="en-US" sz="2000" dirty="0" smtClean="0"/>
              <a:t>($/£) = $1.25/£;</a:t>
            </a:r>
          </a:p>
          <a:p>
            <a:pPr lvl="1" eaLnBrk="1" hangingPunct="1"/>
            <a:r>
              <a:rPr lang="en-US" altLang="en-US" sz="2000" dirty="0" smtClean="0"/>
              <a:t>Interest rates in pounds and euro are </a:t>
            </a:r>
            <a:r>
              <a:rPr lang="en-US" altLang="en-US" sz="2000" i="1" dirty="0" smtClean="0">
                <a:cs typeface="Times New Roman" pitchFamily="18" charset="0"/>
              </a:rPr>
              <a:t>i</a:t>
            </a:r>
            <a:r>
              <a:rPr lang="en-US" altLang="en-US" sz="2000" baseline="-25000" dirty="0" smtClean="0">
                <a:cs typeface="Times New Roman" pitchFamily="18" charset="0"/>
              </a:rPr>
              <a:t>£</a:t>
            </a:r>
            <a:r>
              <a:rPr lang="en-US" altLang="en-US" sz="2000" dirty="0" smtClean="0">
                <a:cs typeface="Times New Roman" pitchFamily="18" charset="0"/>
              </a:rPr>
              <a:t> = 15½% and </a:t>
            </a:r>
            <a:r>
              <a:rPr lang="en-US" altLang="en-US" sz="2000" i="1" dirty="0" smtClean="0">
                <a:cs typeface="Times New Roman" pitchFamily="18" charset="0"/>
              </a:rPr>
              <a:t>i</a:t>
            </a:r>
            <a:r>
              <a:rPr lang="en-US" altLang="en-US" sz="2000" baseline="-25000" dirty="0" smtClean="0">
                <a:cs typeface="Times New Roman" pitchFamily="18" charset="0"/>
              </a:rPr>
              <a:t>€</a:t>
            </a:r>
            <a:r>
              <a:rPr lang="en-US" altLang="en-US" sz="2000" dirty="0" smtClean="0">
                <a:cs typeface="Times New Roman" pitchFamily="18" charset="0"/>
              </a:rPr>
              <a:t> = 5%. </a:t>
            </a:r>
          </a:p>
          <a:p>
            <a:pPr lvl="1" eaLnBrk="1" hangingPunct="1"/>
            <a:r>
              <a:rPr lang="en-US" altLang="en-US" sz="2000" dirty="0" smtClean="0"/>
              <a:t>In the next year, suppose that there are two possibilities:</a:t>
            </a:r>
          </a:p>
          <a:p>
            <a:pPr lvl="2" eaLnBrk="1" hangingPunct="1"/>
            <a:r>
              <a:rPr lang="en-US" altLang="en-US" sz="2000" dirty="0" smtClean="0">
                <a:solidFill>
                  <a:srgbClr val="000000"/>
                </a:solidFill>
              </a:rPr>
              <a:t>S</a:t>
            </a:r>
            <a:r>
              <a:rPr lang="en-US" altLang="en-US" sz="2000" baseline="-25000" dirty="0" smtClean="0">
                <a:solidFill>
                  <a:srgbClr val="000000"/>
                </a:solidFill>
              </a:rPr>
              <a:t>1</a:t>
            </a:r>
            <a:r>
              <a:rPr lang="en-US" altLang="en-US" sz="2000" baseline="30000" dirty="0" smtClean="0">
                <a:solidFill>
                  <a:srgbClr val="000000"/>
                </a:solidFill>
              </a:rPr>
              <a:t>u</a:t>
            </a:r>
            <a:r>
              <a:rPr lang="en-US" altLang="en-US" sz="2000" dirty="0" smtClean="0">
                <a:solidFill>
                  <a:srgbClr val="000000"/>
                </a:solidFill>
              </a:rPr>
              <a:t>(£/€) = £1.00/€ or</a:t>
            </a:r>
          </a:p>
          <a:p>
            <a:pPr lvl="2" eaLnBrk="1" hangingPunct="1"/>
            <a:r>
              <a:rPr lang="en-US" altLang="en-US" sz="2000" dirty="0" smtClean="0">
                <a:solidFill>
                  <a:srgbClr val="000000"/>
                </a:solidFill>
              </a:rPr>
              <a:t>S</a:t>
            </a:r>
            <a:r>
              <a:rPr lang="en-US" altLang="en-US" sz="2000" baseline="-25000" dirty="0" smtClean="0">
                <a:solidFill>
                  <a:srgbClr val="000000"/>
                </a:solidFill>
              </a:rPr>
              <a:t>1</a:t>
            </a:r>
            <a:r>
              <a:rPr lang="en-US" altLang="en-US" sz="2000" baseline="30000" dirty="0" smtClean="0">
                <a:solidFill>
                  <a:srgbClr val="000000"/>
                </a:solidFill>
              </a:rPr>
              <a:t>d</a:t>
            </a:r>
            <a:r>
              <a:rPr lang="en-US" altLang="en-US" sz="2000" dirty="0" smtClean="0">
                <a:solidFill>
                  <a:srgbClr val="000000"/>
                </a:solidFill>
              </a:rPr>
              <a:t>(£/€) = £0.75/€</a:t>
            </a:r>
          </a:p>
          <a:p>
            <a:pPr lvl="1" eaLnBrk="1" hangingPunct="1"/>
            <a:endParaRPr lang="en-US" altLang="en-US" sz="2000" dirty="0" smtClean="0"/>
          </a:p>
        </p:txBody>
      </p:sp>
      <p:sp>
        <p:nvSpPr>
          <p:cNvPr id="4" name="Rectangle 20"/>
          <p:cNvSpPr txBox="1">
            <a:spLocks noChangeArrowheads="1"/>
          </p:cNvSpPr>
          <p:nvPr/>
        </p:nvSpPr>
        <p:spPr bwMode="auto">
          <a:xfrm>
            <a:off x="4572000" y="6553200"/>
            <a:ext cx="4191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19</a:t>
            </a:fld>
            <a:endParaRPr lang="en-US" altLang="en-US" sz="1000" dirty="0">
              <a:cs typeface="Arial"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pPr eaLnBrk="1" hangingPunct="1"/>
            <a:r>
              <a:rPr lang="en-US" altLang="en-US" sz="3600" smtClean="0"/>
              <a:t>Options Market Cross-Currency Hedge</a:t>
            </a:r>
          </a:p>
        </p:txBody>
      </p:sp>
      <p:sp>
        <p:nvSpPr>
          <p:cNvPr id="27651" name="Content Placeholder 2"/>
          <p:cNvSpPr>
            <a:spLocks noGrp="1"/>
          </p:cNvSpPr>
          <p:nvPr>
            <p:ph idx="1"/>
          </p:nvPr>
        </p:nvSpPr>
        <p:spPr>
          <a:xfrm>
            <a:off x="12798" y="1524000"/>
            <a:ext cx="7226202" cy="4754563"/>
          </a:xfrm>
        </p:spPr>
        <p:txBody>
          <a:bodyPr/>
          <a:lstStyle/>
          <a:p>
            <a:pPr marL="0" indent="0" eaLnBrk="1" hangingPunct="1">
              <a:buFont typeface="Wingdings" pitchFamily="2" charset="2"/>
              <a:buNone/>
            </a:pPr>
            <a:r>
              <a:rPr lang="en-US" altLang="en-US" sz="2000" dirty="0" smtClean="0"/>
              <a:t>At first it </a:t>
            </a:r>
            <a:r>
              <a:rPr lang="en-US" altLang="en-US" sz="2400" dirty="0" smtClean="0"/>
              <a:t>seems</a:t>
            </a:r>
            <a:r>
              <a:rPr lang="en-US" altLang="en-US" sz="2000" dirty="0" smtClean="0"/>
              <a:t> logical that a British exporter with a €100,000 receivable should buy 10 put options on €10,000—but that doesn’t work well.</a:t>
            </a:r>
          </a:p>
          <a:p>
            <a:pPr marL="0" indent="0">
              <a:buNone/>
            </a:pPr>
            <a:r>
              <a:rPr lang="en-US" altLang="en-US" sz="2000" dirty="0">
                <a:solidFill>
                  <a:srgbClr val="000000"/>
                </a:solidFill>
                <a:cs typeface="Times New Roman" pitchFamily="18" charset="0"/>
              </a:rPr>
              <a:t>The hedge ratio of this option is </a:t>
            </a:r>
            <a:r>
              <a:rPr lang="en-US" altLang="en-US" sz="2000" dirty="0"/>
              <a:t>− </a:t>
            </a:r>
            <a:r>
              <a:rPr lang="en-US" altLang="en-US" sz="2000" baseline="30000" dirty="0">
                <a:solidFill>
                  <a:srgbClr val="000000"/>
                </a:solidFill>
                <a:cs typeface="Times New Roman" pitchFamily="18" charset="0"/>
              </a:rPr>
              <a:t>1</a:t>
            </a:r>
            <a:r>
              <a:rPr lang="en-US" altLang="en-US" sz="2000" dirty="0">
                <a:solidFill>
                  <a:srgbClr val="000000"/>
                </a:solidFill>
                <a:cs typeface="Times New Roman" pitchFamily="18" charset="0"/>
              </a:rPr>
              <a:t>/</a:t>
            </a:r>
            <a:r>
              <a:rPr lang="en-US" altLang="en-US" sz="2000" baseline="-25000" dirty="0">
                <a:solidFill>
                  <a:srgbClr val="000000"/>
                </a:solidFill>
                <a:cs typeface="Times New Roman" pitchFamily="18" charset="0"/>
              </a:rPr>
              <a:t>5</a:t>
            </a:r>
            <a:r>
              <a:rPr lang="en-US" altLang="en-US" sz="2000" dirty="0">
                <a:solidFill>
                  <a:srgbClr val="000000"/>
                </a:solidFill>
                <a:cs typeface="Times New Roman" pitchFamily="18" charset="0"/>
              </a:rPr>
              <a:t> </a:t>
            </a:r>
            <a:endParaRPr lang="en-US" altLang="en-US" sz="2000" dirty="0"/>
          </a:p>
          <a:p>
            <a:pPr marL="0" indent="0" eaLnBrk="1" hangingPunct="1">
              <a:buFont typeface="Wingdings" pitchFamily="2" charset="2"/>
              <a:buNone/>
            </a:pPr>
            <a:endParaRPr lang="en-US" altLang="en-US" sz="2000" dirty="0" smtClean="0"/>
          </a:p>
        </p:txBody>
      </p:sp>
      <p:grpSp>
        <p:nvGrpSpPr>
          <p:cNvPr id="2" name="Group 28"/>
          <p:cNvGrpSpPr>
            <a:grpSpLocks/>
          </p:cNvGrpSpPr>
          <p:nvPr/>
        </p:nvGrpSpPr>
        <p:grpSpPr bwMode="auto">
          <a:xfrm>
            <a:off x="3200400" y="2677387"/>
            <a:ext cx="4935738" cy="3446171"/>
            <a:chOff x="2397182" y="2286000"/>
            <a:chExt cx="4444342" cy="2986900"/>
          </a:xfrm>
        </p:grpSpPr>
        <p:grpSp>
          <p:nvGrpSpPr>
            <p:cNvPr id="27680" name="Group 38"/>
            <p:cNvGrpSpPr>
              <a:grpSpLocks/>
            </p:cNvGrpSpPr>
            <p:nvPr/>
          </p:nvGrpSpPr>
          <p:grpSpPr bwMode="auto">
            <a:xfrm>
              <a:off x="2397182" y="2286000"/>
              <a:ext cx="4184380" cy="2533215"/>
              <a:chOff x="2396739" y="2286000"/>
              <a:chExt cx="4185476" cy="2532925"/>
            </a:xfrm>
          </p:grpSpPr>
          <p:sp>
            <p:nvSpPr>
              <p:cNvPr id="12" name="Rectangle 4"/>
              <p:cNvSpPr/>
              <p:nvPr/>
            </p:nvSpPr>
            <p:spPr>
              <a:xfrm>
                <a:off x="5515188" y="2286000"/>
                <a:ext cx="1066650" cy="400350"/>
              </a:xfrm>
              <a:prstGeom prst="rect">
                <a:avLst/>
              </a:prstGeom>
            </p:spPr>
            <p:txBody>
              <a:bodyPr wrap="none">
                <a:spAutoFit/>
              </a:bodyPr>
              <a:lstStyle/>
              <a:p>
                <a:pPr marL="342327" indent="-342327" algn="ctr" defTabSz="914067" eaLnBrk="0" hangingPunct="0">
                  <a:spcBef>
                    <a:spcPct val="20000"/>
                  </a:spcBef>
                  <a:buClr>
                    <a:srgbClr val="330066"/>
                  </a:buClr>
                  <a:buSzPct val="70000"/>
                  <a:defRPr/>
                </a:pPr>
                <a:r>
                  <a:rPr lang="en-US" sz="2400" kern="0" dirty="0">
                    <a:solidFill>
                      <a:srgbClr val="000000"/>
                    </a:solidFill>
                    <a:latin typeface="Times New Roman"/>
                  </a:rPr>
                  <a:t>£10,000</a:t>
                </a:r>
              </a:p>
            </p:txBody>
          </p:sp>
          <p:sp>
            <p:nvSpPr>
              <p:cNvPr id="13" name="Rectangle 12"/>
              <p:cNvSpPr/>
              <p:nvPr/>
            </p:nvSpPr>
            <p:spPr>
              <a:xfrm>
                <a:off x="5510899" y="4418453"/>
                <a:ext cx="998018" cy="400350"/>
              </a:xfrm>
              <a:prstGeom prst="rect">
                <a:avLst/>
              </a:prstGeom>
            </p:spPr>
            <p:txBody>
              <a:bodyPr wrap="none">
                <a:spAutoFit/>
              </a:bodyPr>
              <a:lstStyle/>
              <a:p>
                <a:pPr algn="ctr">
                  <a:defRPr/>
                </a:pPr>
                <a:r>
                  <a:rPr lang="en-US" sz="2400" kern="0" dirty="0">
                    <a:solidFill>
                      <a:srgbClr val="000000"/>
                    </a:solidFill>
                    <a:latin typeface="Times New Roman"/>
                  </a:rPr>
                  <a:t>£7,500 </a:t>
                </a:r>
                <a:endParaRPr lang="en-US" sz="2400" dirty="0"/>
              </a:p>
            </p:txBody>
          </p:sp>
          <p:sp>
            <p:nvSpPr>
              <p:cNvPr id="14" name="Rectangle 13"/>
              <p:cNvSpPr/>
              <p:nvPr/>
            </p:nvSpPr>
            <p:spPr>
              <a:xfrm>
                <a:off x="2396739" y="3352226"/>
                <a:ext cx="2123290" cy="400351"/>
              </a:xfrm>
              <a:prstGeom prst="rect">
                <a:avLst/>
              </a:prstGeom>
            </p:spPr>
            <p:txBody>
              <a:bodyPr wrap="none">
                <a:spAutoFit/>
              </a:bodyPr>
              <a:lstStyle/>
              <a:p>
                <a:pPr marL="342327" indent="-342327" algn="ctr" defTabSz="914067" eaLnBrk="0" hangingPunct="0">
                  <a:spcBef>
                    <a:spcPct val="20000"/>
                  </a:spcBef>
                  <a:buClr>
                    <a:srgbClr val="330066"/>
                  </a:buClr>
                  <a:buSzPct val="70000"/>
                  <a:defRPr/>
                </a:pPr>
                <a:r>
                  <a:rPr lang="en-US" sz="2400" kern="0" dirty="0">
                    <a:solidFill>
                      <a:srgbClr val="000000"/>
                    </a:solidFill>
                    <a:latin typeface="Times New Roman"/>
                  </a:rPr>
                  <a:t>€10,000 = £8,000</a:t>
                </a:r>
              </a:p>
            </p:txBody>
          </p:sp>
          <p:cxnSp>
            <p:nvCxnSpPr>
              <p:cNvPr id="27690" name="Straight Arrow Connector 39"/>
              <p:cNvCxnSpPr>
                <a:cxnSpLocks noChangeShapeType="1"/>
                <a:stCxn id="14" idx="3"/>
                <a:endCxn id="12" idx="1"/>
              </p:cNvCxnSpPr>
              <p:nvPr/>
            </p:nvCxnSpPr>
            <p:spPr bwMode="auto">
              <a:xfrm flipV="1">
                <a:off x="4520491" y="2485993"/>
                <a:ext cx="994652" cy="1066470"/>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27691" name="Straight Arrow Connector 9"/>
              <p:cNvCxnSpPr>
                <a:cxnSpLocks noChangeShapeType="1"/>
                <a:stCxn id="14" idx="3"/>
                <a:endCxn id="13" idx="1"/>
              </p:cNvCxnSpPr>
              <p:nvPr/>
            </p:nvCxnSpPr>
            <p:spPr bwMode="auto">
              <a:xfrm>
                <a:off x="4520491" y="3552463"/>
                <a:ext cx="990322" cy="1066470"/>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grpSp>
        <p:sp>
          <p:nvSpPr>
            <p:cNvPr id="10" name="Rectangle 9"/>
            <p:cNvSpPr/>
            <p:nvPr/>
          </p:nvSpPr>
          <p:spPr bwMode="auto">
            <a:xfrm>
              <a:off x="5490244" y="2671265"/>
              <a:ext cx="1061195" cy="400139"/>
            </a:xfrm>
            <a:prstGeom prst="rect">
              <a:avLst/>
            </a:prstGeom>
          </p:spPr>
          <p:txBody>
            <a:bodyPr wrap="none">
              <a:spAutoFit/>
            </a:bodyPr>
            <a:lstStyle/>
            <a:p>
              <a:pPr marL="342327" indent="-342327" algn="ctr" defTabSz="914067" eaLnBrk="0" hangingPunct="0">
                <a:spcBef>
                  <a:spcPct val="20000"/>
                </a:spcBef>
                <a:buClr>
                  <a:srgbClr val="330066"/>
                </a:buClr>
                <a:buSzPct val="70000"/>
                <a:defRPr/>
              </a:pPr>
              <a:r>
                <a:rPr lang="en-US" sz="2400" i="1" kern="0" dirty="0" smtClean="0">
                  <a:solidFill>
                    <a:srgbClr val="000000"/>
                  </a:solidFill>
                  <a:latin typeface="Times New Roman"/>
                </a:rPr>
                <a:t>p</a:t>
              </a:r>
              <a:r>
                <a:rPr lang="en-US" sz="2400" kern="0" baseline="-25000" dirty="0" smtClean="0">
                  <a:solidFill>
                    <a:srgbClr val="000000"/>
                  </a:solidFill>
                  <a:latin typeface="Times New Roman"/>
                </a:rPr>
                <a:t>1</a:t>
              </a:r>
              <a:r>
                <a:rPr lang="en-US" sz="2400" i="1" kern="0" baseline="30000" dirty="0" smtClean="0">
                  <a:solidFill>
                    <a:srgbClr val="000000"/>
                  </a:solidFill>
                  <a:latin typeface="Times New Roman"/>
                </a:rPr>
                <a:t>u</a:t>
              </a:r>
              <a:r>
                <a:rPr lang="en-US" sz="2400" kern="0" dirty="0" smtClean="0">
                  <a:solidFill>
                    <a:srgbClr val="000000"/>
                  </a:solidFill>
                  <a:latin typeface="Times New Roman"/>
                </a:rPr>
                <a:t> = </a:t>
              </a:r>
              <a:r>
                <a:rPr lang="en-US" sz="2400" kern="0" dirty="0">
                  <a:solidFill>
                    <a:srgbClr val="000000"/>
                  </a:solidFill>
                  <a:latin typeface="Times New Roman"/>
                </a:rPr>
                <a:t>£0</a:t>
              </a:r>
            </a:p>
          </p:txBody>
        </p:sp>
        <p:sp>
          <p:nvSpPr>
            <p:cNvPr id="8" name="Rectangle 7"/>
            <p:cNvSpPr/>
            <p:nvPr/>
          </p:nvSpPr>
          <p:spPr bwMode="auto">
            <a:xfrm>
              <a:off x="5503195" y="4872761"/>
              <a:ext cx="1338329" cy="400139"/>
            </a:xfrm>
            <a:prstGeom prst="rect">
              <a:avLst/>
            </a:prstGeom>
          </p:spPr>
          <p:txBody>
            <a:bodyPr wrap="none">
              <a:spAutoFit/>
            </a:bodyPr>
            <a:lstStyle/>
            <a:p>
              <a:pPr marL="342327" indent="-342327" algn="ctr" defTabSz="914067" eaLnBrk="0" hangingPunct="0">
                <a:spcBef>
                  <a:spcPct val="20000"/>
                </a:spcBef>
                <a:buClr>
                  <a:srgbClr val="330066"/>
                </a:buClr>
                <a:buSzPct val="70000"/>
                <a:defRPr/>
              </a:pPr>
              <a:r>
                <a:rPr lang="en-US" sz="2400" i="1" kern="0" dirty="0" smtClean="0">
                  <a:solidFill>
                    <a:srgbClr val="000000"/>
                  </a:solidFill>
                  <a:latin typeface="Times New Roman"/>
                </a:rPr>
                <a:t>p</a:t>
              </a:r>
              <a:r>
                <a:rPr lang="en-US" sz="2400" kern="0" baseline="-25000" dirty="0" smtClean="0">
                  <a:solidFill>
                    <a:srgbClr val="000000"/>
                  </a:solidFill>
                  <a:latin typeface="Times New Roman"/>
                </a:rPr>
                <a:t>1</a:t>
              </a:r>
              <a:r>
                <a:rPr lang="en-US" sz="2400" i="1" kern="0" baseline="30000" dirty="0" smtClean="0">
                  <a:solidFill>
                    <a:srgbClr val="000000"/>
                  </a:solidFill>
                  <a:latin typeface="Times New Roman"/>
                </a:rPr>
                <a:t>d</a:t>
              </a:r>
              <a:r>
                <a:rPr lang="en-US" sz="2400" kern="0" dirty="0" smtClean="0">
                  <a:solidFill>
                    <a:srgbClr val="000000"/>
                  </a:solidFill>
                  <a:latin typeface="Times New Roman"/>
                </a:rPr>
                <a:t> = </a:t>
              </a:r>
              <a:r>
                <a:rPr lang="en-US" sz="2400" kern="0" dirty="0">
                  <a:solidFill>
                    <a:srgbClr val="000000"/>
                  </a:solidFill>
                  <a:latin typeface="Times New Roman"/>
                </a:rPr>
                <a:t>£500</a:t>
              </a:r>
            </a:p>
          </p:txBody>
        </p:sp>
      </p:grpSp>
      <p:sp>
        <p:nvSpPr>
          <p:cNvPr id="37" name="Rectangle 36"/>
          <p:cNvSpPr>
            <a:spLocks noChangeArrowheads="1"/>
          </p:cNvSpPr>
          <p:nvPr/>
        </p:nvSpPr>
        <p:spPr bwMode="auto">
          <a:xfrm>
            <a:off x="12798" y="6047358"/>
            <a:ext cx="9144000" cy="658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spcBef>
                <a:spcPct val="20000"/>
              </a:spcBef>
              <a:buClr>
                <a:srgbClr val="330066"/>
              </a:buClr>
              <a:buSzPct val="70000"/>
            </a:pPr>
            <a:r>
              <a:rPr lang="en-US" altLang="en-US"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With a hedge ratio of –0.20 our exporter would actually be better hedged with a long position in </a:t>
            </a:r>
            <a:r>
              <a:rPr lang="en-US" altLang="en-US" b="1"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50</a:t>
            </a:r>
            <a:r>
              <a:rPr lang="en-US" altLang="en-US"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 PHLX puts.</a:t>
            </a:r>
          </a:p>
        </p:txBody>
      </p:sp>
      <p:sp>
        <p:nvSpPr>
          <p:cNvPr id="80" name="Rectangle 79"/>
          <p:cNvSpPr/>
          <p:nvPr/>
        </p:nvSpPr>
        <p:spPr>
          <a:xfrm>
            <a:off x="6552906" y="2252703"/>
            <a:ext cx="2569712" cy="473576"/>
          </a:xfrm>
          <a:prstGeom prst="rect">
            <a:avLst/>
          </a:prstGeom>
        </p:spPr>
        <p:txBody>
          <a:bodyPr wrap="none" lIns="103236" tIns="51618" rIns="103236" bIns="51618">
            <a:spAutoFit/>
          </a:bodyPr>
          <a:lstStyle/>
          <a:p>
            <a:pPr algn="ctr">
              <a:defRPr/>
            </a:pPr>
            <a:r>
              <a:rPr lang="en-US" sz="2400" kern="0" dirty="0" smtClean="0">
                <a:solidFill>
                  <a:srgbClr val="000000"/>
                </a:solidFill>
                <a:latin typeface="Times New Roman"/>
              </a:rPr>
              <a:t>S</a:t>
            </a:r>
            <a:r>
              <a:rPr lang="en-US" sz="2400" kern="0" baseline="-25000" dirty="0" smtClean="0">
                <a:solidFill>
                  <a:srgbClr val="000000"/>
                </a:solidFill>
                <a:latin typeface="Times New Roman"/>
              </a:rPr>
              <a:t>1</a:t>
            </a:r>
            <a:r>
              <a:rPr lang="en-US" sz="2400" i="1" kern="0" baseline="30000" dirty="0">
                <a:solidFill>
                  <a:srgbClr val="000000"/>
                </a:solidFill>
                <a:latin typeface="Times New Roman"/>
              </a:rPr>
              <a:t>u </a:t>
            </a:r>
            <a:r>
              <a:rPr lang="en-US" sz="2400" kern="0" dirty="0" smtClean="0">
                <a:solidFill>
                  <a:srgbClr val="000000"/>
                </a:solidFill>
                <a:latin typeface="Times New Roman"/>
              </a:rPr>
              <a:t>(£/</a:t>
            </a:r>
            <a:r>
              <a:rPr lang="en-US" sz="2400" kern="0" dirty="0">
                <a:solidFill>
                  <a:srgbClr val="000000"/>
                </a:solidFill>
                <a:latin typeface="Times New Roman"/>
              </a:rPr>
              <a:t>€) = £1.00/€ </a:t>
            </a:r>
            <a:endParaRPr lang="en-US" sz="2400" dirty="0"/>
          </a:p>
        </p:txBody>
      </p:sp>
      <p:sp>
        <p:nvSpPr>
          <p:cNvPr id="81" name="Rectangle 80"/>
          <p:cNvSpPr/>
          <p:nvPr/>
        </p:nvSpPr>
        <p:spPr>
          <a:xfrm>
            <a:off x="5937602" y="4667589"/>
            <a:ext cx="3192960" cy="473576"/>
          </a:xfrm>
          <a:prstGeom prst="rect">
            <a:avLst/>
          </a:prstGeom>
        </p:spPr>
        <p:txBody>
          <a:bodyPr wrap="none" lIns="103236" tIns="51618" rIns="103236" bIns="51618">
            <a:spAutoFit/>
          </a:bodyPr>
          <a:lstStyle/>
          <a:p>
            <a:pPr marL="987551" lvl="2" indent="-293935" algn="ctr" defTabSz="914067" eaLnBrk="0" hangingPunct="0">
              <a:spcBef>
                <a:spcPct val="20000"/>
              </a:spcBef>
              <a:buClr>
                <a:srgbClr val="CCCC00"/>
              </a:buClr>
              <a:buSzPct val="70000"/>
              <a:defRPr/>
            </a:pPr>
            <a:r>
              <a:rPr lang="en-US" sz="2400" kern="0" dirty="0" smtClean="0">
                <a:solidFill>
                  <a:srgbClr val="000000"/>
                </a:solidFill>
                <a:latin typeface="Times New Roman"/>
              </a:rPr>
              <a:t>S</a:t>
            </a:r>
            <a:r>
              <a:rPr lang="en-US" sz="2400" kern="0" baseline="-25000" dirty="0" smtClean="0">
                <a:solidFill>
                  <a:srgbClr val="000000"/>
                </a:solidFill>
                <a:latin typeface="Times New Roman"/>
              </a:rPr>
              <a:t>1</a:t>
            </a:r>
            <a:r>
              <a:rPr lang="en-US" sz="2400" i="1" kern="0" baseline="30000" dirty="0" smtClean="0">
                <a:solidFill>
                  <a:srgbClr val="000000"/>
                </a:solidFill>
                <a:latin typeface="Times New Roman"/>
              </a:rPr>
              <a:t>d </a:t>
            </a:r>
            <a:r>
              <a:rPr lang="en-US" sz="2400" kern="0" dirty="0" smtClean="0">
                <a:solidFill>
                  <a:srgbClr val="000000"/>
                </a:solidFill>
                <a:latin typeface="Times New Roman"/>
              </a:rPr>
              <a:t>(£/</a:t>
            </a:r>
            <a:r>
              <a:rPr lang="en-US" sz="2400" kern="0" dirty="0">
                <a:solidFill>
                  <a:srgbClr val="000000"/>
                </a:solidFill>
                <a:latin typeface="Times New Roman"/>
              </a:rPr>
              <a:t>€) = £0.75/€</a:t>
            </a:r>
          </a:p>
        </p:txBody>
      </p:sp>
      <p:grpSp>
        <p:nvGrpSpPr>
          <p:cNvPr id="16" name="Group 42"/>
          <p:cNvGrpSpPr>
            <a:grpSpLocks/>
          </p:cNvGrpSpPr>
          <p:nvPr/>
        </p:nvGrpSpPr>
        <p:grpSpPr bwMode="auto">
          <a:xfrm>
            <a:off x="3695698" y="3428924"/>
            <a:ext cx="2954136" cy="2540002"/>
            <a:chOff x="4054956" y="2402612"/>
            <a:chExt cx="2660695" cy="2200491"/>
          </a:xfrm>
        </p:grpSpPr>
        <p:sp>
          <p:nvSpPr>
            <p:cNvPr id="82" name="Rectangle 81"/>
            <p:cNvSpPr/>
            <p:nvPr/>
          </p:nvSpPr>
          <p:spPr>
            <a:xfrm>
              <a:off x="4054956" y="3199727"/>
              <a:ext cx="1661439" cy="400214"/>
            </a:xfrm>
            <a:prstGeom prst="rect">
              <a:avLst/>
            </a:prstGeom>
          </p:spPr>
          <p:txBody>
            <a:bodyPr wrap="none">
              <a:spAutoFit/>
            </a:bodyPr>
            <a:lstStyle/>
            <a:p>
              <a:pPr algn="ctr">
                <a:defRPr/>
              </a:pPr>
              <a:r>
                <a:rPr lang="en-US" sz="2400" i="1" kern="0" dirty="0">
                  <a:solidFill>
                    <a:srgbClr val="000000"/>
                  </a:solidFill>
                  <a:latin typeface="Times New Roman"/>
                  <a:cs typeface="Times New Roman" pitchFamily="18" charset="0"/>
                </a:rPr>
                <a:t>p</a:t>
              </a:r>
              <a:r>
                <a:rPr lang="en-US" sz="2400" kern="0" baseline="-25000" dirty="0">
                  <a:solidFill>
                    <a:srgbClr val="000000"/>
                  </a:solidFill>
                  <a:latin typeface="Times New Roman"/>
                  <a:cs typeface="Times New Roman" pitchFamily="18" charset="0"/>
                </a:rPr>
                <a:t>0</a:t>
              </a:r>
              <a:r>
                <a:rPr lang="en-US" sz="2400" kern="0" dirty="0">
                  <a:solidFill>
                    <a:srgbClr val="000000"/>
                  </a:solidFill>
                  <a:latin typeface="Times New Roman"/>
                  <a:cs typeface="Times New Roman" pitchFamily="18" charset="0"/>
                </a:rPr>
                <a:t> = £207.79 </a:t>
              </a:r>
              <a:endParaRPr lang="en-US" sz="2400" dirty="0"/>
            </a:p>
          </p:txBody>
        </p:sp>
        <p:cxnSp>
          <p:nvCxnSpPr>
            <p:cNvPr id="27660" name="Straight Arrow Connector 39"/>
            <p:cNvCxnSpPr>
              <a:cxnSpLocks noChangeShapeType="1"/>
              <a:stCxn id="8" idx="1"/>
              <a:endCxn id="82" idx="3"/>
            </p:cNvCxnSpPr>
            <p:nvPr/>
          </p:nvCxnSpPr>
          <p:spPr bwMode="auto">
            <a:xfrm flipH="1" flipV="1">
              <a:off x="5716395" y="3399835"/>
              <a:ext cx="999256" cy="1203268"/>
            </a:xfrm>
            <a:prstGeom prst="straightConnector1">
              <a:avLst/>
            </a:prstGeom>
            <a:noFill/>
            <a:ln w="9525" algn="ctr">
              <a:solidFill>
                <a:schemeClr val="tx1"/>
              </a:solidFill>
              <a:prstDash val="dash"/>
              <a:round/>
              <a:headEnd/>
              <a:tailEnd type="arrow" w="med" len="med"/>
            </a:ln>
            <a:extLst>
              <a:ext uri="{909E8E84-426E-40DD-AFC4-6F175D3DCCD1}">
                <a14:hiddenFill xmlns:a14="http://schemas.microsoft.com/office/drawing/2010/main">
                  <a:noFill/>
                </a14:hiddenFill>
              </a:ext>
            </a:extLst>
          </p:spPr>
        </p:cxnSp>
        <p:cxnSp>
          <p:nvCxnSpPr>
            <p:cNvPr id="27661" name="Straight Arrow Connector 39"/>
            <p:cNvCxnSpPr>
              <a:cxnSpLocks noChangeShapeType="1"/>
              <a:stCxn id="10" idx="1"/>
              <a:endCxn id="82" idx="3"/>
            </p:cNvCxnSpPr>
            <p:nvPr/>
          </p:nvCxnSpPr>
          <p:spPr bwMode="auto">
            <a:xfrm flipH="1">
              <a:off x="5716395" y="2402612"/>
              <a:ext cx="986301" cy="997222"/>
            </a:xfrm>
            <a:prstGeom prst="straightConnector1">
              <a:avLst/>
            </a:prstGeom>
            <a:noFill/>
            <a:ln w="9525" algn="ctr">
              <a:solidFill>
                <a:schemeClr val="tx1"/>
              </a:solidFill>
              <a:prstDash val="dash"/>
              <a:round/>
              <a:headEnd/>
              <a:tailEnd type="arrow" w="med" len="med"/>
            </a:ln>
            <a:extLst>
              <a:ext uri="{909E8E84-426E-40DD-AFC4-6F175D3DCCD1}">
                <a14:hiddenFill xmlns:a14="http://schemas.microsoft.com/office/drawing/2010/main">
                  <a:noFill/>
                </a14:hiddenFill>
              </a:ext>
            </a:extLst>
          </p:spPr>
        </p:cxnSp>
      </p:grpSp>
      <p:sp>
        <p:nvSpPr>
          <p:cNvPr id="44" name="Rectangle 20"/>
          <p:cNvSpPr txBox="1">
            <a:spLocks noChangeArrowheads="1"/>
          </p:cNvSpPr>
          <p:nvPr/>
        </p:nvSpPr>
        <p:spPr bwMode="auto">
          <a:xfrm>
            <a:off x="4419600" y="6553200"/>
            <a:ext cx="43434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4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20</a:t>
            </a:fld>
            <a:endParaRPr lang="en-US" altLang="en-US" sz="1000" dirty="0">
              <a:cs typeface="Arial" charset="0"/>
            </a:endParaRPr>
          </a:p>
        </p:txBody>
      </p:sp>
      <mc:AlternateContent xmlns:mc="http://schemas.openxmlformats.org/markup-compatibility/2006" xmlns:a14="http://schemas.microsoft.com/office/drawing/2010/main">
        <mc:Choice Requires="a14">
          <p:sp>
            <p:nvSpPr>
              <p:cNvPr id="3" name="TextBox 2"/>
              <p:cNvSpPr txBox="1"/>
              <p:nvPr/>
            </p:nvSpPr>
            <p:spPr>
              <a:xfrm>
                <a:off x="173048" y="4940279"/>
                <a:ext cx="6054703" cy="1008033"/>
              </a:xfrm>
              <a:prstGeom prst="rect">
                <a:avLst/>
              </a:prstGeom>
              <a:noFill/>
            </p:spPr>
            <p:txBody>
              <a:bodyPr wrap="square" lIns="0" tIns="0" rIns="0" bIns="0" rtlCol="0">
                <a:spAutoFit/>
              </a:bodyPr>
              <a:lstStyle/>
              <a:p>
                <a:pPr>
                  <a:spcBef>
                    <a:spcPts val="1200"/>
                  </a:spcBef>
                  <a:spcAft>
                    <a:spcPts val="1200"/>
                  </a:spcAft>
                </a:pPr>
                <a14:m>
                  <m:oMathPara xmlns:m="http://schemas.openxmlformats.org/officeDocument/2006/math">
                    <m:oMathParaPr>
                      <m:jc m:val="left"/>
                    </m:oMathParaPr>
                    <m:oMath xmlns:m="http://schemas.openxmlformats.org/officeDocument/2006/math">
                      <m:r>
                        <a:rPr lang="en-US" sz="2400" b="0" i="1" smtClean="0">
                          <a:latin typeface="Cambria Math" panose="02040503050406030204" pitchFamily="18" charset="0"/>
                        </a:rPr>
                        <m:t>𝐻</m:t>
                      </m:r>
                      <m:r>
                        <a:rPr lang="en-US" sz="2400" i="1" smtClean="0">
                          <a:latin typeface="Cambria Math" panose="02040503050406030204" pitchFamily="18" charset="0"/>
                        </a:rPr>
                        <m:t>=</m:t>
                      </m:r>
                      <m:f>
                        <m:fPr>
                          <m:ctrlPr>
                            <a:rPr lang="en-US" sz="2400" i="1" smtClean="0">
                              <a:latin typeface="Cambria Math"/>
                            </a:rPr>
                          </m:ctrlPr>
                        </m:fPr>
                        <m:num>
                          <m:sSubSup>
                            <m:sSubSupPr>
                              <m:ctrlPr>
                                <a:rPr lang="en-US" sz="2400" i="1" smtClean="0">
                                  <a:latin typeface="Cambria Math"/>
                                </a:rPr>
                              </m:ctrlPr>
                            </m:sSubSupPr>
                            <m:e>
                              <m:r>
                                <a:rPr lang="en-US" sz="2400" b="0" i="1" smtClean="0">
                                  <a:latin typeface="Cambria Math" panose="02040503050406030204" pitchFamily="18" charset="0"/>
                                </a:rPr>
                                <m:t>𝑝</m:t>
                              </m:r>
                            </m:e>
                            <m:sub>
                              <m:r>
                                <a:rPr lang="en-US" sz="2400" b="0" i="1" smtClean="0">
                                  <a:latin typeface="Cambria Math" panose="02040503050406030204" pitchFamily="18" charset="0"/>
                                </a:rPr>
                                <m:t>1</m:t>
                              </m:r>
                            </m:sub>
                            <m:sup>
                              <m:r>
                                <a:rPr lang="en-US" sz="2400" b="0" i="1" smtClean="0">
                                  <a:latin typeface="Cambria Math" panose="02040503050406030204" pitchFamily="18" charset="0"/>
                                </a:rPr>
                                <m:t>𝑢</m:t>
                              </m:r>
                            </m:sup>
                          </m:sSubSup>
                          <m:r>
                            <a:rPr lang="en-US" sz="2400" b="0" i="1" smtClean="0">
                              <a:latin typeface="Cambria Math" panose="02040503050406030204" pitchFamily="18" charset="0"/>
                            </a:rPr>
                            <m:t>−</m:t>
                          </m:r>
                          <m:sSubSup>
                            <m:sSubSupPr>
                              <m:ctrlPr>
                                <a:rPr lang="en-US" sz="2400" b="0" i="1" smtClean="0">
                                  <a:latin typeface="Cambria Math"/>
                                </a:rPr>
                              </m:ctrlPr>
                            </m:sSubSupPr>
                            <m:e>
                              <m:r>
                                <a:rPr lang="en-US" sz="2400" b="0" i="1" smtClean="0">
                                  <a:latin typeface="Cambria Math" panose="02040503050406030204" pitchFamily="18" charset="0"/>
                                </a:rPr>
                                <m:t>𝑝</m:t>
                              </m:r>
                            </m:e>
                            <m:sub>
                              <m:r>
                                <a:rPr lang="en-US" sz="2400" b="0" i="1" smtClean="0">
                                  <a:latin typeface="Cambria Math" panose="02040503050406030204" pitchFamily="18" charset="0"/>
                                </a:rPr>
                                <m:t>1</m:t>
                              </m:r>
                            </m:sub>
                            <m:sup>
                              <m:r>
                                <a:rPr lang="en-US" sz="2400" b="0" i="1" smtClean="0">
                                  <a:latin typeface="Cambria Math" panose="02040503050406030204" pitchFamily="18" charset="0"/>
                                </a:rPr>
                                <m:t>𝑑</m:t>
                              </m:r>
                            </m:sup>
                          </m:sSubSup>
                        </m:num>
                        <m:den>
                          <m:sSubSup>
                            <m:sSubSupPr>
                              <m:ctrlPr>
                                <a:rPr lang="en-US" sz="2400" i="1">
                                  <a:latin typeface="Cambria Math"/>
                                </a:rPr>
                              </m:ctrlPr>
                            </m:sSubSupPr>
                            <m:e>
                              <m:r>
                                <a:rPr lang="en-US" sz="2400" b="0" i="1" smtClean="0">
                                  <a:latin typeface="Cambria Math" panose="02040503050406030204" pitchFamily="18" charset="0"/>
                                </a:rPr>
                                <m:t>𝑆</m:t>
                              </m:r>
                            </m:e>
                            <m:sub>
                              <m:r>
                                <a:rPr lang="en-US" sz="2400" i="1">
                                  <a:latin typeface="Cambria Math" panose="02040503050406030204" pitchFamily="18" charset="0"/>
                                </a:rPr>
                                <m:t>1</m:t>
                              </m:r>
                            </m:sub>
                            <m:sup>
                              <m:r>
                                <a:rPr lang="en-US" sz="2400" i="1">
                                  <a:latin typeface="Cambria Math" panose="02040503050406030204" pitchFamily="18" charset="0"/>
                                </a:rPr>
                                <m:t>𝑢</m:t>
                              </m:r>
                            </m:sup>
                          </m:sSubSup>
                          <m:r>
                            <a:rPr lang="en-US" sz="2400" i="1">
                              <a:latin typeface="Cambria Math" panose="02040503050406030204" pitchFamily="18" charset="0"/>
                            </a:rPr>
                            <m:t>−</m:t>
                          </m:r>
                          <m:sSubSup>
                            <m:sSubSupPr>
                              <m:ctrlPr>
                                <a:rPr lang="en-US" sz="2400" i="1">
                                  <a:latin typeface="Cambria Math"/>
                                </a:rPr>
                              </m:ctrlPr>
                            </m:sSubSupPr>
                            <m:e>
                              <m:r>
                                <a:rPr lang="en-US" sz="2400" b="0" i="1" smtClean="0">
                                  <a:latin typeface="Cambria Math" panose="02040503050406030204" pitchFamily="18" charset="0"/>
                                </a:rPr>
                                <m:t>𝑆</m:t>
                              </m:r>
                            </m:e>
                            <m:sub>
                              <m:r>
                                <a:rPr lang="en-US" sz="2400" i="1">
                                  <a:latin typeface="Cambria Math" panose="02040503050406030204" pitchFamily="18" charset="0"/>
                                </a:rPr>
                                <m:t>1</m:t>
                              </m:r>
                            </m:sub>
                            <m:sup>
                              <m:r>
                                <a:rPr lang="en-US" sz="2400" i="1">
                                  <a:latin typeface="Cambria Math" panose="02040503050406030204" pitchFamily="18" charset="0"/>
                                </a:rPr>
                                <m:t>𝑑</m:t>
                              </m:r>
                            </m:sup>
                          </m:sSubSup>
                        </m:den>
                      </m:f>
                      <m:r>
                        <a:rPr lang="en-US" sz="2400" b="0" i="1" smtClean="0">
                          <a:latin typeface="Cambria Math" panose="02040503050406030204" pitchFamily="18" charset="0"/>
                        </a:rPr>
                        <m:t>=</m:t>
                      </m:r>
                      <m:f>
                        <m:fPr>
                          <m:ctrlPr>
                            <a:rPr lang="en-US" sz="2400" b="0" i="1" smtClean="0">
                              <a:latin typeface="Cambria Math"/>
                            </a:rPr>
                          </m:ctrlPr>
                        </m:fPr>
                        <m:num>
                          <m:r>
                            <a:rPr lang="en-US" sz="2400" b="0" i="1" smtClean="0">
                              <a:latin typeface="Cambria Math" panose="02040503050406030204" pitchFamily="18" charset="0"/>
                            </a:rPr>
                            <m:t>£0−£500</m:t>
                          </m:r>
                        </m:num>
                        <m:den>
                          <m:r>
                            <a:rPr lang="en-US" sz="2400" i="1">
                              <a:latin typeface="Cambria Math" panose="02040503050406030204" pitchFamily="18" charset="0"/>
                            </a:rPr>
                            <m:t>£</m:t>
                          </m:r>
                          <m:r>
                            <a:rPr lang="en-US" sz="2400" b="0" i="1" smtClean="0">
                              <a:latin typeface="Cambria Math" panose="02040503050406030204" pitchFamily="18" charset="0"/>
                            </a:rPr>
                            <m:t>10,00</m:t>
                          </m:r>
                          <m:r>
                            <a:rPr lang="en-US" sz="2400" i="1">
                              <a:latin typeface="Cambria Math" panose="02040503050406030204" pitchFamily="18" charset="0"/>
                            </a:rPr>
                            <m:t>0−£7,500</m:t>
                          </m:r>
                        </m:den>
                      </m:f>
                      <m:r>
                        <a:rPr lang="en-US" sz="2400" b="0" i="1" smtClean="0">
                          <a:latin typeface="Cambria Math" panose="02040503050406030204" pitchFamily="18" charset="0"/>
                        </a:rPr>
                        <m:t>=−0.20</m:t>
                      </m:r>
                    </m:oMath>
                  </m:oMathPara>
                </a14:m>
                <a:endParaRPr lang="en-US" sz="2400" dirty="0"/>
              </a:p>
            </p:txBody>
          </p:sp>
        </mc:Choice>
        <mc:Fallback xmlns="">
          <p:sp>
            <p:nvSpPr>
              <p:cNvPr id="3" name="TextBox 2"/>
              <p:cNvSpPr txBox="1">
                <a:spLocks noRot="1" noChangeAspect="1" noMove="1" noResize="1" noEditPoints="1" noAdjustHandles="1" noChangeArrowheads="1" noChangeShapeType="1" noTextEdit="1"/>
              </p:cNvSpPr>
              <p:nvPr/>
            </p:nvSpPr>
            <p:spPr>
              <a:xfrm>
                <a:off x="173048" y="4940279"/>
                <a:ext cx="6054703" cy="1008033"/>
              </a:xfrm>
              <a:prstGeom prst="rect">
                <a:avLst/>
              </a:prstGeom>
              <a:blipFill>
                <a:blip r:embed="rId3"/>
                <a:stretch>
                  <a:fillRect/>
                </a:stretch>
              </a:blipFill>
            </p:spPr>
            <p:txBody>
              <a:bodyPr/>
              <a:lstStyle/>
              <a:p>
                <a:r>
                  <a:rPr lang="en-US">
                    <a:noFill/>
                  </a:rPr>
                  <a:t> </a:t>
                </a:r>
              </a:p>
            </p:txBody>
          </p:sp>
        </mc:Fallback>
      </mc:AlternateContent>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2"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right)">
                                      <p:cBhvr>
                                        <p:cTn id="12" dur="500"/>
                                        <p:tgtEl>
                                          <p:spTgt spid="1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37"/>
                                        </p:tgtEl>
                                        <p:attrNameLst>
                                          <p:attrName>style.visibility</p:attrName>
                                        </p:attrNameLst>
                                      </p:cBhvr>
                                      <p:to>
                                        <p:strVal val="visible"/>
                                      </p:to>
                                    </p:set>
                                    <p:animEffect transition="in" filter="fade">
                                      <p:cBhvr>
                                        <p:cTn id="24" dur="1000"/>
                                        <p:tgtEl>
                                          <p:spTgt spid="37"/>
                                        </p:tgtEl>
                                      </p:cBhvr>
                                    </p:animEffect>
                                    <p:anim calcmode="lin" valueType="num">
                                      <p:cBhvr>
                                        <p:cTn id="25" dur="1000" fill="hold"/>
                                        <p:tgtEl>
                                          <p:spTgt spid="37"/>
                                        </p:tgtEl>
                                        <p:attrNameLst>
                                          <p:attrName>ppt_x</p:attrName>
                                        </p:attrNameLst>
                                      </p:cBhvr>
                                      <p:tavLst>
                                        <p:tav tm="0">
                                          <p:val>
                                            <p:strVal val="#ppt_x"/>
                                          </p:val>
                                        </p:tav>
                                        <p:tav tm="100000">
                                          <p:val>
                                            <p:strVal val="#ppt_x"/>
                                          </p:val>
                                        </p:tav>
                                      </p:tavLst>
                                    </p:anim>
                                    <p:anim calcmode="lin" valueType="num">
                                      <p:cBhvr>
                                        <p:cTn id="26"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51"/>
          <p:cNvSpPr>
            <a:spLocks noChangeArrowheads="1"/>
          </p:cNvSpPr>
          <p:nvPr/>
        </p:nvSpPr>
        <p:spPr bwMode="auto">
          <a:xfrm>
            <a:off x="783371" y="5124028"/>
            <a:ext cx="1551444" cy="457200"/>
          </a:xfrm>
          <a:prstGeom prst="rect">
            <a:avLst/>
          </a:prstGeom>
          <a:solidFill>
            <a:srgbClr val="FFFF00">
              <a:alpha val="50195"/>
            </a:srgbClr>
          </a:solidFill>
          <a:ln>
            <a:noFill/>
          </a:ln>
          <a:extLst>
            <a:ext uri="{91240B29-F687-4F45-9708-019B960494DF}">
              <a14:hiddenLine xmlns:a14="http://schemas.microsoft.com/office/drawing/2010/main" w="9525" algn="ctr">
                <a:solidFill>
                  <a:srgbClr val="000000"/>
                </a:solidFill>
                <a:round/>
                <a:headEnd/>
                <a:tailEnd/>
              </a14:hiddenLine>
            </a:ext>
          </a:extLst>
        </p:spPr>
        <p:txBody>
          <a:bodyPr lIns="103236" tIns="51618" rIns="103236" bIns="51618"/>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nvGrpSpPr>
          <p:cNvPr id="28675" name="Group 21"/>
          <p:cNvGrpSpPr>
            <a:grpSpLocks/>
          </p:cNvGrpSpPr>
          <p:nvPr/>
        </p:nvGrpSpPr>
        <p:grpSpPr bwMode="auto">
          <a:xfrm>
            <a:off x="7620000" y="3998913"/>
            <a:ext cx="1428750" cy="1266825"/>
            <a:chOff x="3567214" y="2787134"/>
            <a:chExt cx="1285929" cy="1099066"/>
          </a:xfrm>
        </p:grpSpPr>
        <p:sp>
          <p:nvSpPr>
            <p:cNvPr id="4" name="Rectangle 3"/>
            <p:cNvSpPr/>
            <p:nvPr/>
          </p:nvSpPr>
          <p:spPr>
            <a:xfrm>
              <a:off x="3652943" y="2944143"/>
              <a:ext cx="1110186" cy="800197"/>
            </a:xfrm>
            <a:prstGeom prst="rect">
              <a:avLst/>
            </a:prstGeom>
          </p:spPr>
          <p:txBody>
            <a:bodyPr wrap="none">
              <a:spAutoFit/>
            </a:bodyPr>
            <a:lstStyle/>
            <a:p>
              <a:pPr>
                <a:defRPr/>
              </a:pPr>
              <a:r>
                <a:rPr lang="en-US" sz="2700" kern="0" dirty="0">
                  <a:solidFill>
                    <a:srgbClr val="000000"/>
                  </a:solidFill>
                  <a:latin typeface="Times New Roman"/>
                </a:rPr>
                <a:t>Option </a:t>
              </a:r>
            </a:p>
            <a:p>
              <a:pPr>
                <a:defRPr/>
              </a:pPr>
              <a:r>
                <a:rPr lang="en-US" sz="2700" kern="0" dirty="0">
                  <a:solidFill>
                    <a:srgbClr val="000000"/>
                  </a:solidFill>
                  <a:latin typeface="Times New Roman"/>
                </a:rPr>
                <a:t>Dealer</a:t>
              </a:r>
            </a:p>
          </p:txBody>
        </p:sp>
        <p:sp>
          <p:nvSpPr>
            <p:cNvPr id="28724" name="Rectangle 20"/>
            <p:cNvSpPr>
              <a:spLocks noChangeArrowheads="1"/>
            </p:cNvSpPr>
            <p:nvPr/>
          </p:nvSpPr>
          <p:spPr bwMode="auto">
            <a:xfrm>
              <a:off x="3567214" y="2787134"/>
              <a:ext cx="1285929"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3" name="Group 51"/>
          <p:cNvGrpSpPr>
            <a:grpSpLocks/>
          </p:cNvGrpSpPr>
          <p:nvPr/>
        </p:nvGrpSpPr>
        <p:grpSpPr bwMode="auto">
          <a:xfrm rot="10800000">
            <a:off x="5503863" y="3781425"/>
            <a:ext cx="1670050" cy="812800"/>
            <a:chOff x="1864237" y="4214601"/>
            <a:chExt cx="1333521" cy="508647"/>
          </a:xfrm>
        </p:grpSpPr>
        <p:sp>
          <p:nvSpPr>
            <p:cNvPr id="28721" name="Rectangle 44"/>
            <p:cNvSpPr>
              <a:spLocks noChangeArrowheads="1"/>
            </p:cNvSpPr>
            <p:nvPr/>
          </p:nvSpPr>
          <p:spPr bwMode="auto">
            <a:xfrm rot="10800000">
              <a:off x="1864237" y="4326305"/>
              <a:ext cx="1333520" cy="317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latin typeface="Times New Roman" pitchFamily="18" charset="0"/>
                </a:rPr>
                <a:t>£80,000</a:t>
              </a:r>
            </a:p>
          </p:txBody>
        </p:sp>
        <p:sp>
          <p:nvSpPr>
            <p:cNvPr id="28722" name="Right Arrow 53"/>
            <p:cNvSpPr>
              <a:spLocks noChangeArrowheads="1"/>
            </p:cNvSpPr>
            <p:nvPr/>
          </p:nvSpPr>
          <p:spPr bwMode="auto">
            <a:xfrm>
              <a:off x="1905000" y="4214601"/>
              <a:ext cx="1292758" cy="508647"/>
            </a:xfrm>
            <a:prstGeom prst="rightArrow">
              <a:avLst>
                <a:gd name="adj1" fmla="val 50000"/>
                <a:gd name="adj2" fmla="val 50008"/>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28677" name="Group 26"/>
          <p:cNvGrpSpPr>
            <a:grpSpLocks/>
          </p:cNvGrpSpPr>
          <p:nvPr/>
        </p:nvGrpSpPr>
        <p:grpSpPr bwMode="auto">
          <a:xfrm>
            <a:off x="3979863" y="4067175"/>
            <a:ext cx="1428750" cy="1338263"/>
            <a:chOff x="6248400" y="2745908"/>
            <a:chExt cx="1285929" cy="1161035"/>
          </a:xfrm>
        </p:grpSpPr>
        <p:sp>
          <p:nvSpPr>
            <p:cNvPr id="28719" name="Rectangle 23"/>
            <p:cNvSpPr>
              <a:spLocks noChangeArrowheads="1"/>
            </p:cNvSpPr>
            <p:nvPr/>
          </p:nvSpPr>
          <p:spPr bwMode="auto">
            <a:xfrm>
              <a:off x="6248400" y="2803267"/>
              <a:ext cx="1285929"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64" name="Rectangle 63"/>
            <p:cNvSpPr/>
            <p:nvPr/>
          </p:nvSpPr>
          <p:spPr>
            <a:xfrm>
              <a:off x="6274119" y="2745908"/>
              <a:ext cx="1255924" cy="1161035"/>
            </a:xfrm>
            <a:prstGeom prst="rect">
              <a:avLst/>
            </a:prstGeom>
          </p:spPr>
          <p:txBody>
            <a:bodyPr wrap="none">
              <a:spAutoFit/>
            </a:bodyPr>
            <a:lstStyle/>
            <a:p>
              <a:pPr>
                <a:defRPr/>
              </a:pPr>
              <a:r>
                <a:rPr lang="en-US" sz="2700" kern="0" dirty="0">
                  <a:solidFill>
                    <a:srgbClr val="000000"/>
                  </a:solidFill>
                  <a:latin typeface="Times New Roman"/>
                </a:rPr>
                <a:t>Put</a:t>
              </a:r>
            </a:p>
            <a:p>
              <a:pPr>
                <a:defRPr/>
              </a:pPr>
              <a:r>
                <a:rPr lang="en-US" sz="2700" kern="0" dirty="0">
                  <a:solidFill>
                    <a:srgbClr val="000000"/>
                  </a:solidFill>
                  <a:latin typeface="Times New Roman"/>
                </a:rPr>
                <a:t>Buying</a:t>
              </a:r>
            </a:p>
            <a:p>
              <a:pPr>
                <a:defRPr/>
              </a:pPr>
              <a:r>
                <a:rPr lang="en-US" sz="2700" kern="0" dirty="0">
                  <a:solidFill>
                    <a:srgbClr val="000000"/>
                  </a:solidFill>
                  <a:latin typeface="Times New Roman"/>
                </a:rPr>
                <a:t>Exporter</a:t>
              </a:r>
              <a:endParaRPr lang="en-US" dirty="0"/>
            </a:p>
          </p:txBody>
        </p:sp>
      </p:grpSp>
      <p:grpSp>
        <p:nvGrpSpPr>
          <p:cNvPr id="6" name="Group 50"/>
          <p:cNvGrpSpPr>
            <a:grpSpLocks/>
          </p:cNvGrpSpPr>
          <p:nvPr/>
        </p:nvGrpSpPr>
        <p:grpSpPr bwMode="auto">
          <a:xfrm rot="10800000">
            <a:off x="6011863" y="4960938"/>
            <a:ext cx="1539875" cy="666750"/>
            <a:chOff x="1891931" y="3537466"/>
            <a:chExt cx="1677699" cy="577334"/>
          </a:xfrm>
        </p:grpSpPr>
        <p:sp>
          <p:nvSpPr>
            <p:cNvPr id="28717" name="Right Arrow 47"/>
            <p:cNvSpPr>
              <a:spLocks noChangeArrowheads="1"/>
            </p:cNvSpPr>
            <p:nvPr/>
          </p:nvSpPr>
          <p:spPr bwMode="auto">
            <a:xfrm rot="10800000">
              <a:off x="1891931" y="3537466"/>
              <a:ext cx="1646607" cy="577334"/>
            </a:xfrm>
            <a:prstGeom prst="rightArrow">
              <a:avLst>
                <a:gd name="adj1" fmla="val 50000"/>
                <a:gd name="adj2" fmla="val 50004"/>
              </a:avLst>
            </a:prstGeom>
            <a:solidFill>
              <a:srgbClr val="92D050">
                <a:alpha val="50195"/>
              </a:srgbClr>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8718" name="Rectangle 65"/>
            <p:cNvSpPr>
              <a:spLocks noChangeArrowheads="1"/>
            </p:cNvSpPr>
            <p:nvPr/>
          </p:nvSpPr>
          <p:spPr bwMode="auto">
            <a:xfrm rot="10800000">
              <a:off x="1953791" y="3612919"/>
              <a:ext cx="1615839" cy="439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latin typeface="Times New Roman" pitchFamily="18" charset="0"/>
                </a:rPr>
                <a:t>€100,000</a:t>
              </a:r>
            </a:p>
          </p:txBody>
        </p:sp>
      </p:grpSp>
      <p:grpSp>
        <p:nvGrpSpPr>
          <p:cNvPr id="28679" name="Group 21"/>
          <p:cNvGrpSpPr>
            <a:grpSpLocks/>
          </p:cNvGrpSpPr>
          <p:nvPr/>
        </p:nvGrpSpPr>
        <p:grpSpPr bwMode="auto">
          <a:xfrm>
            <a:off x="95250" y="1157288"/>
            <a:ext cx="1428750" cy="1266825"/>
            <a:chOff x="3567214" y="2787134"/>
            <a:chExt cx="1285929" cy="1099066"/>
          </a:xfrm>
        </p:grpSpPr>
        <p:sp>
          <p:nvSpPr>
            <p:cNvPr id="38" name="Rectangle 37"/>
            <p:cNvSpPr/>
            <p:nvPr/>
          </p:nvSpPr>
          <p:spPr>
            <a:xfrm>
              <a:off x="3652943" y="2787134"/>
              <a:ext cx="1110186" cy="800197"/>
            </a:xfrm>
            <a:prstGeom prst="rect">
              <a:avLst/>
            </a:prstGeom>
          </p:spPr>
          <p:txBody>
            <a:bodyPr wrap="none">
              <a:spAutoFit/>
            </a:bodyPr>
            <a:lstStyle/>
            <a:p>
              <a:pPr>
                <a:defRPr/>
              </a:pPr>
              <a:r>
                <a:rPr lang="en-US" sz="2700" kern="0" dirty="0">
                  <a:solidFill>
                    <a:srgbClr val="000000"/>
                  </a:solidFill>
                  <a:latin typeface="Times New Roman"/>
                </a:rPr>
                <a:t>Option </a:t>
              </a:r>
            </a:p>
            <a:p>
              <a:pPr>
                <a:defRPr/>
              </a:pPr>
              <a:r>
                <a:rPr lang="en-US" sz="2700" kern="0" dirty="0">
                  <a:solidFill>
                    <a:srgbClr val="000000"/>
                  </a:solidFill>
                  <a:latin typeface="Times New Roman"/>
                </a:rPr>
                <a:t>Dealer</a:t>
              </a:r>
            </a:p>
          </p:txBody>
        </p:sp>
        <p:sp>
          <p:nvSpPr>
            <p:cNvPr id="28716" name="Rectangle 20"/>
            <p:cNvSpPr>
              <a:spLocks noChangeArrowheads="1"/>
            </p:cNvSpPr>
            <p:nvPr/>
          </p:nvSpPr>
          <p:spPr bwMode="auto">
            <a:xfrm>
              <a:off x="3567214" y="2787134"/>
              <a:ext cx="1285929"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28680" name="Group 49"/>
          <p:cNvGrpSpPr>
            <a:grpSpLocks/>
          </p:cNvGrpSpPr>
          <p:nvPr/>
        </p:nvGrpSpPr>
        <p:grpSpPr bwMode="auto">
          <a:xfrm>
            <a:off x="6781800" y="1066800"/>
            <a:ext cx="2506663" cy="1276350"/>
            <a:chOff x="-2278804" y="2887413"/>
            <a:chExt cx="1815731" cy="1323439"/>
          </a:xfrm>
        </p:grpSpPr>
        <p:sp>
          <p:nvSpPr>
            <p:cNvPr id="28713" name="Rectangle 41"/>
            <p:cNvSpPr>
              <a:spLocks noChangeArrowheads="1"/>
            </p:cNvSpPr>
            <p:nvPr/>
          </p:nvSpPr>
          <p:spPr bwMode="auto">
            <a:xfrm>
              <a:off x="-2278804" y="2887413"/>
              <a:ext cx="1815731" cy="79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200">
                  <a:solidFill>
                    <a:srgbClr val="000000"/>
                  </a:solidFill>
                  <a:latin typeface="Times New Roman" pitchFamily="18" charset="0"/>
                </a:rPr>
                <a:t>T = 1 Spot Market</a:t>
              </a:r>
            </a:p>
            <a:p>
              <a:pPr eaLnBrk="1" hangingPunct="1"/>
              <a:r>
                <a:rPr lang="en-US" altLang="en-US" sz="2200">
                  <a:solidFill>
                    <a:srgbClr val="000000"/>
                  </a:solidFill>
                  <a:latin typeface="Times New Roman" pitchFamily="18" charset="0"/>
                </a:rPr>
                <a:t>Sell €100,000</a:t>
              </a:r>
              <a:endParaRPr lang="en-US" altLang="en-US" sz="2200"/>
            </a:p>
          </p:txBody>
        </p:sp>
        <p:sp>
          <p:nvSpPr>
            <p:cNvPr id="28714" name="Rectangle 41"/>
            <p:cNvSpPr>
              <a:spLocks noChangeArrowheads="1"/>
            </p:cNvSpPr>
            <p:nvPr/>
          </p:nvSpPr>
          <p:spPr bwMode="auto">
            <a:xfrm>
              <a:off x="-2209061" y="2887413"/>
              <a:ext cx="1611870" cy="1323439"/>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9" name="Group 50"/>
          <p:cNvGrpSpPr>
            <a:grpSpLocks/>
          </p:cNvGrpSpPr>
          <p:nvPr/>
        </p:nvGrpSpPr>
        <p:grpSpPr bwMode="auto">
          <a:xfrm>
            <a:off x="5102225" y="1157288"/>
            <a:ext cx="1585913" cy="666750"/>
            <a:chOff x="1891931" y="3537466"/>
            <a:chExt cx="1689839" cy="577334"/>
          </a:xfrm>
        </p:grpSpPr>
        <p:sp>
          <p:nvSpPr>
            <p:cNvPr id="28711" name="Rectangle 44"/>
            <p:cNvSpPr>
              <a:spLocks noChangeArrowheads="1"/>
            </p:cNvSpPr>
            <p:nvPr/>
          </p:nvSpPr>
          <p:spPr bwMode="auto">
            <a:xfrm>
              <a:off x="2001307" y="3591393"/>
              <a:ext cx="1580463" cy="439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700">
                  <a:latin typeface="Times New Roman" pitchFamily="18" charset="0"/>
                </a:rPr>
                <a:t>£100,000</a:t>
              </a:r>
            </a:p>
          </p:txBody>
        </p:sp>
        <p:sp>
          <p:nvSpPr>
            <p:cNvPr id="28712" name="Right Arrow 47"/>
            <p:cNvSpPr>
              <a:spLocks noChangeArrowheads="1"/>
            </p:cNvSpPr>
            <p:nvPr/>
          </p:nvSpPr>
          <p:spPr bwMode="auto">
            <a:xfrm rot="10800000">
              <a:off x="1891931" y="3537466"/>
              <a:ext cx="1646607" cy="577334"/>
            </a:xfrm>
            <a:prstGeom prst="rightArrow">
              <a:avLst>
                <a:gd name="adj1" fmla="val 50000"/>
                <a:gd name="adj2" fmla="val 50004"/>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0" name="Group 51"/>
          <p:cNvGrpSpPr>
            <a:grpSpLocks/>
          </p:cNvGrpSpPr>
          <p:nvPr/>
        </p:nvGrpSpPr>
        <p:grpSpPr bwMode="auto">
          <a:xfrm>
            <a:off x="5205413" y="1717675"/>
            <a:ext cx="1528762" cy="666750"/>
            <a:chOff x="1625435" y="3994666"/>
            <a:chExt cx="1774725" cy="577334"/>
          </a:xfrm>
        </p:grpSpPr>
        <p:sp>
          <p:nvSpPr>
            <p:cNvPr id="28709" name="Right Arrow 53"/>
            <p:cNvSpPr>
              <a:spLocks noChangeArrowheads="1"/>
            </p:cNvSpPr>
            <p:nvPr/>
          </p:nvSpPr>
          <p:spPr bwMode="auto">
            <a:xfrm>
              <a:off x="1644173" y="3994666"/>
              <a:ext cx="1755987" cy="577334"/>
            </a:xfrm>
            <a:prstGeom prst="rightArrow">
              <a:avLst>
                <a:gd name="adj1" fmla="val 50000"/>
                <a:gd name="adj2" fmla="val 50002"/>
              </a:avLst>
            </a:prstGeom>
            <a:solidFill>
              <a:srgbClr val="92D050">
                <a:alpha val="50195"/>
              </a:srgbClr>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8710" name="Rectangle 32"/>
            <p:cNvSpPr>
              <a:spLocks noChangeArrowheads="1"/>
            </p:cNvSpPr>
            <p:nvPr/>
          </p:nvSpPr>
          <p:spPr bwMode="auto">
            <a:xfrm>
              <a:off x="1625435" y="4048593"/>
              <a:ext cx="1721514" cy="439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700">
                  <a:latin typeface="Times New Roman" pitchFamily="18" charset="0"/>
                </a:rPr>
                <a:t>€100,000</a:t>
              </a:r>
            </a:p>
          </p:txBody>
        </p:sp>
      </p:grpSp>
      <p:grpSp>
        <p:nvGrpSpPr>
          <p:cNvPr id="28683" name="Group 26"/>
          <p:cNvGrpSpPr>
            <a:grpSpLocks/>
          </p:cNvGrpSpPr>
          <p:nvPr/>
        </p:nvGrpSpPr>
        <p:grpSpPr bwMode="auto">
          <a:xfrm>
            <a:off x="3567113" y="1108075"/>
            <a:ext cx="1428750" cy="1338263"/>
            <a:chOff x="6248400" y="2776090"/>
            <a:chExt cx="1285929" cy="1161036"/>
          </a:xfrm>
        </p:grpSpPr>
        <p:sp>
          <p:nvSpPr>
            <p:cNvPr id="28707" name="Rectangle 23"/>
            <p:cNvSpPr>
              <a:spLocks noChangeArrowheads="1"/>
            </p:cNvSpPr>
            <p:nvPr/>
          </p:nvSpPr>
          <p:spPr bwMode="auto">
            <a:xfrm>
              <a:off x="6248400" y="2803267"/>
              <a:ext cx="1285929"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66" name="Rectangle 65"/>
            <p:cNvSpPr/>
            <p:nvPr/>
          </p:nvSpPr>
          <p:spPr>
            <a:xfrm>
              <a:off x="6274119" y="2776090"/>
              <a:ext cx="1255924" cy="1161036"/>
            </a:xfrm>
            <a:prstGeom prst="rect">
              <a:avLst/>
            </a:prstGeom>
          </p:spPr>
          <p:txBody>
            <a:bodyPr wrap="none">
              <a:spAutoFit/>
            </a:bodyPr>
            <a:lstStyle/>
            <a:p>
              <a:pPr>
                <a:defRPr/>
              </a:pPr>
              <a:r>
                <a:rPr lang="en-US" sz="2700" kern="0" dirty="0">
                  <a:solidFill>
                    <a:srgbClr val="000000"/>
                  </a:solidFill>
                  <a:latin typeface="Times New Roman"/>
                </a:rPr>
                <a:t>Put</a:t>
              </a:r>
            </a:p>
            <a:p>
              <a:pPr>
                <a:defRPr/>
              </a:pPr>
              <a:r>
                <a:rPr lang="en-US" sz="2700" kern="0" dirty="0">
                  <a:solidFill>
                    <a:srgbClr val="000000"/>
                  </a:solidFill>
                  <a:latin typeface="Times New Roman"/>
                </a:rPr>
                <a:t>Buying </a:t>
              </a:r>
            </a:p>
            <a:p>
              <a:pPr>
                <a:defRPr/>
              </a:pPr>
              <a:r>
                <a:rPr lang="en-US" sz="2700" kern="0" dirty="0">
                  <a:solidFill>
                    <a:srgbClr val="000000"/>
                  </a:solidFill>
                  <a:latin typeface="Times New Roman"/>
                </a:rPr>
                <a:t>Exporter</a:t>
              </a:r>
              <a:endParaRPr lang="en-US" dirty="0"/>
            </a:p>
          </p:txBody>
        </p:sp>
      </p:grpSp>
      <p:sp>
        <p:nvSpPr>
          <p:cNvPr id="70" name="Rectangle 69"/>
          <p:cNvSpPr/>
          <p:nvPr/>
        </p:nvSpPr>
        <p:spPr>
          <a:xfrm>
            <a:off x="6988175" y="1860550"/>
            <a:ext cx="1865313" cy="381000"/>
          </a:xfrm>
          <a:prstGeom prst="rect">
            <a:avLst/>
          </a:prstGeom>
        </p:spPr>
        <p:txBody>
          <a:bodyPr wrap="none" lIns="103236" tIns="51618" rIns="103236" bIns="51618">
            <a:spAutoFit/>
          </a:bodyPr>
          <a:lstStyle/>
          <a:p>
            <a:pPr>
              <a:defRPr/>
            </a:pPr>
            <a:r>
              <a:rPr lang="en-US" kern="0" dirty="0">
                <a:solidFill>
                  <a:srgbClr val="000000"/>
                </a:solidFill>
                <a:latin typeface="Times New Roman"/>
              </a:rPr>
              <a:t>S</a:t>
            </a:r>
            <a:r>
              <a:rPr lang="en-US" kern="0" baseline="-25000" dirty="0">
                <a:solidFill>
                  <a:srgbClr val="000000"/>
                </a:solidFill>
                <a:latin typeface="Times New Roman"/>
              </a:rPr>
              <a:t>1</a:t>
            </a:r>
            <a:r>
              <a:rPr lang="en-US" kern="0" dirty="0">
                <a:solidFill>
                  <a:srgbClr val="000000"/>
                </a:solidFill>
                <a:latin typeface="Times New Roman"/>
              </a:rPr>
              <a:t>(£/€) = £1.00/€</a:t>
            </a:r>
            <a:r>
              <a:rPr lang="en-US" dirty="0">
                <a:latin typeface="Times New Roman" pitchFamily="18" charset="0"/>
              </a:rPr>
              <a:t>.</a:t>
            </a:r>
            <a:endParaRPr lang="en-US" dirty="0"/>
          </a:p>
        </p:txBody>
      </p:sp>
      <p:sp>
        <p:nvSpPr>
          <p:cNvPr id="74" name="TextBox 73"/>
          <p:cNvSpPr txBox="1"/>
          <p:nvPr/>
        </p:nvSpPr>
        <p:spPr>
          <a:xfrm>
            <a:off x="5418138" y="4395788"/>
            <a:ext cx="2201862" cy="658812"/>
          </a:xfrm>
          <a:prstGeom prst="rect">
            <a:avLst/>
          </a:prstGeom>
          <a:noFill/>
        </p:spPr>
        <p:txBody>
          <a:bodyPr lIns="103236" tIns="51618" rIns="103236" bIns="51618">
            <a:spAutoFit/>
          </a:bodyPr>
          <a:lstStyle/>
          <a:p>
            <a:pPr algn="ctr">
              <a:defRPr/>
            </a:pPr>
            <a:r>
              <a:rPr lang="en-US" kern="0" dirty="0">
                <a:solidFill>
                  <a:srgbClr val="000000"/>
                </a:solidFill>
                <a:latin typeface="Times New Roman"/>
              </a:rPr>
              <a:t>S</a:t>
            </a:r>
            <a:r>
              <a:rPr lang="en-US" kern="0" baseline="-25000" dirty="0">
                <a:solidFill>
                  <a:srgbClr val="000000"/>
                </a:solidFill>
                <a:latin typeface="Times New Roman"/>
              </a:rPr>
              <a:t>1</a:t>
            </a:r>
            <a:r>
              <a:rPr lang="en-US" kern="0" dirty="0">
                <a:solidFill>
                  <a:srgbClr val="000000"/>
                </a:solidFill>
                <a:latin typeface="Times New Roman"/>
              </a:rPr>
              <a:t>(£/€) = £0.75/€</a:t>
            </a:r>
          </a:p>
          <a:p>
            <a:pPr algn="ctr">
              <a:defRPr/>
            </a:pPr>
            <a:r>
              <a:rPr lang="en-US" kern="0" dirty="0">
                <a:solidFill>
                  <a:srgbClr val="000000"/>
                </a:solidFill>
                <a:latin typeface="Times New Roman"/>
              </a:rPr>
              <a:t>K</a:t>
            </a:r>
            <a:r>
              <a:rPr lang="en-US" kern="0" baseline="-25000" dirty="0">
                <a:solidFill>
                  <a:srgbClr val="000000"/>
                </a:solidFill>
                <a:latin typeface="Times New Roman"/>
              </a:rPr>
              <a:t>0</a:t>
            </a:r>
            <a:r>
              <a:rPr lang="en-US" kern="0" dirty="0">
                <a:solidFill>
                  <a:srgbClr val="000000"/>
                </a:solidFill>
                <a:latin typeface="Times New Roman"/>
              </a:rPr>
              <a:t>(£/€) = £0.80/€</a:t>
            </a:r>
            <a:endParaRPr lang="en-US" dirty="0"/>
          </a:p>
        </p:txBody>
      </p:sp>
      <p:sp>
        <p:nvSpPr>
          <p:cNvPr id="75" name="TextBox 74"/>
          <p:cNvSpPr txBox="1"/>
          <p:nvPr/>
        </p:nvSpPr>
        <p:spPr>
          <a:xfrm>
            <a:off x="1439863" y="1085850"/>
            <a:ext cx="2200275" cy="935038"/>
          </a:xfrm>
          <a:prstGeom prst="rect">
            <a:avLst/>
          </a:prstGeom>
          <a:noFill/>
        </p:spPr>
        <p:txBody>
          <a:bodyPr lIns="103236" tIns="51618" rIns="103236" bIns="51618">
            <a:spAutoFit/>
          </a:bodyPr>
          <a:lstStyle/>
          <a:p>
            <a:pPr algn="ctr">
              <a:defRPr/>
            </a:pPr>
            <a:r>
              <a:rPr lang="en-US" dirty="0">
                <a:latin typeface="+mj-lt"/>
              </a:rPr>
              <a:t>Out-of-the-Money:</a:t>
            </a:r>
          </a:p>
          <a:p>
            <a:pPr algn="ctr">
              <a:defRPr/>
            </a:pPr>
            <a:r>
              <a:rPr lang="en-US" kern="0" dirty="0">
                <a:solidFill>
                  <a:srgbClr val="000000"/>
                </a:solidFill>
                <a:latin typeface="Times New Roman"/>
              </a:rPr>
              <a:t>S</a:t>
            </a:r>
            <a:r>
              <a:rPr lang="en-US" kern="0" baseline="-25000" dirty="0">
                <a:solidFill>
                  <a:srgbClr val="000000"/>
                </a:solidFill>
                <a:latin typeface="Times New Roman"/>
              </a:rPr>
              <a:t>1</a:t>
            </a:r>
            <a:r>
              <a:rPr lang="en-US" kern="0" dirty="0">
                <a:solidFill>
                  <a:srgbClr val="000000"/>
                </a:solidFill>
                <a:latin typeface="Times New Roman"/>
              </a:rPr>
              <a:t>(£/€) = £1.00/€</a:t>
            </a:r>
          </a:p>
          <a:p>
            <a:pPr algn="ctr">
              <a:defRPr/>
            </a:pPr>
            <a:r>
              <a:rPr lang="en-US" kern="0" dirty="0">
                <a:solidFill>
                  <a:srgbClr val="000000"/>
                </a:solidFill>
                <a:latin typeface="Times New Roman"/>
              </a:rPr>
              <a:t>K</a:t>
            </a:r>
            <a:r>
              <a:rPr lang="en-US" kern="0" baseline="-25000" dirty="0">
                <a:solidFill>
                  <a:srgbClr val="000000"/>
                </a:solidFill>
                <a:latin typeface="Times New Roman"/>
              </a:rPr>
              <a:t>0</a:t>
            </a:r>
            <a:r>
              <a:rPr lang="en-US" kern="0" dirty="0">
                <a:solidFill>
                  <a:srgbClr val="000000"/>
                </a:solidFill>
                <a:latin typeface="Times New Roman"/>
              </a:rPr>
              <a:t>(£/€) = £0.80/€</a:t>
            </a:r>
            <a:endParaRPr lang="en-US" dirty="0"/>
          </a:p>
        </p:txBody>
      </p:sp>
      <p:sp>
        <p:nvSpPr>
          <p:cNvPr id="28687" name="Rectangle 66"/>
          <p:cNvSpPr>
            <a:spLocks noChangeArrowheads="1"/>
          </p:cNvSpPr>
          <p:nvPr/>
        </p:nvSpPr>
        <p:spPr bwMode="auto">
          <a:xfrm>
            <a:off x="0" y="246063"/>
            <a:ext cx="9144000" cy="592137"/>
          </a:xfrm>
          <a:prstGeom prst="rect">
            <a:avLst/>
          </a:prstGeom>
          <a:solidFill>
            <a:schemeClr val="bg1"/>
          </a:solidFill>
          <a:ln>
            <a:noFill/>
          </a:ln>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3200" b="1" dirty="0">
                <a:solidFill>
                  <a:srgbClr val="000000"/>
                </a:solidFill>
                <a:latin typeface="Times New Roman" pitchFamily="18" charset="0"/>
              </a:rPr>
              <a:t>10 Puts on €10,000 (Strike £8,000) is Not a Hedge</a:t>
            </a:r>
            <a:r>
              <a:rPr lang="en-US" altLang="en-US" sz="3200" dirty="0">
                <a:solidFill>
                  <a:srgbClr val="000000"/>
                </a:solidFill>
                <a:latin typeface="Times New Roman" pitchFamily="18" charset="0"/>
              </a:rPr>
              <a:t>  </a:t>
            </a:r>
            <a:endParaRPr lang="en-US" altLang="en-US" sz="3200" dirty="0"/>
          </a:p>
        </p:txBody>
      </p:sp>
      <p:sp>
        <p:nvSpPr>
          <p:cNvPr id="73" name="Rectangle 72"/>
          <p:cNvSpPr/>
          <p:nvPr/>
        </p:nvSpPr>
        <p:spPr bwMode="auto">
          <a:xfrm>
            <a:off x="-47625" y="4484688"/>
            <a:ext cx="2965450" cy="519112"/>
          </a:xfrm>
          <a:prstGeom prst="rect">
            <a:avLst/>
          </a:prstGeom>
        </p:spPr>
        <p:txBody>
          <a:bodyPr wrap="none" lIns="103236" tIns="51618" rIns="103236" bIns="51618">
            <a:spAutoFit/>
          </a:bodyPr>
          <a:lstStyle/>
          <a:p>
            <a:pPr>
              <a:defRPr/>
            </a:pPr>
            <a:r>
              <a:rPr lang="en-US" sz="2700" kern="0" dirty="0">
                <a:solidFill>
                  <a:srgbClr val="000000"/>
                </a:solidFill>
                <a:latin typeface="Times New Roman"/>
                <a:cs typeface="Times New Roman" pitchFamily="18" charset="0"/>
              </a:rPr>
              <a:t>10×</a:t>
            </a:r>
            <a:r>
              <a:rPr lang="en-US" sz="2700" i="1" kern="0" dirty="0">
                <a:solidFill>
                  <a:srgbClr val="000000"/>
                </a:solidFill>
                <a:latin typeface="Times New Roman"/>
                <a:cs typeface="Times New Roman" pitchFamily="18" charset="0"/>
              </a:rPr>
              <a:t>p</a:t>
            </a:r>
            <a:r>
              <a:rPr lang="en-US" sz="2700" kern="0" baseline="-25000" dirty="0">
                <a:solidFill>
                  <a:srgbClr val="000000"/>
                </a:solidFill>
                <a:latin typeface="Times New Roman"/>
                <a:cs typeface="Times New Roman" pitchFamily="18" charset="0"/>
              </a:rPr>
              <a:t>0</a:t>
            </a:r>
            <a:r>
              <a:rPr lang="en-US" sz="2700" kern="0" dirty="0">
                <a:solidFill>
                  <a:srgbClr val="000000"/>
                </a:solidFill>
                <a:latin typeface="Times New Roman"/>
                <a:cs typeface="Times New Roman" pitchFamily="18" charset="0"/>
              </a:rPr>
              <a:t> = £2,077.92  </a:t>
            </a:r>
            <a:endParaRPr lang="en-US" sz="2700" dirty="0"/>
          </a:p>
        </p:txBody>
      </p:sp>
      <p:grpSp>
        <p:nvGrpSpPr>
          <p:cNvPr id="12" name="Group 26"/>
          <p:cNvGrpSpPr>
            <a:grpSpLocks/>
          </p:cNvGrpSpPr>
          <p:nvPr/>
        </p:nvGrpSpPr>
        <p:grpSpPr bwMode="auto">
          <a:xfrm>
            <a:off x="1185863" y="3076575"/>
            <a:ext cx="1454150" cy="1266825"/>
            <a:chOff x="6248400" y="2803267"/>
            <a:chExt cx="1309122" cy="1099066"/>
          </a:xfrm>
        </p:grpSpPr>
        <p:pic>
          <p:nvPicPr>
            <p:cNvPr id="28704" name="Picture 6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6273" y="3352800"/>
              <a:ext cx="776227" cy="41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705" name="Rectangle 23"/>
            <p:cNvSpPr>
              <a:spLocks noChangeArrowheads="1"/>
            </p:cNvSpPr>
            <p:nvPr/>
          </p:nvSpPr>
          <p:spPr bwMode="auto">
            <a:xfrm>
              <a:off x="6248400" y="2803267"/>
              <a:ext cx="1285929"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82" name="Rectangle 81"/>
            <p:cNvSpPr/>
            <p:nvPr/>
          </p:nvSpPr>
          <p:spPr>
            <a:xfrm>
              <a:off x="6248400" y="2890036"/>
              <a:ext cx="1309122" cy="440728"/>
            </a:xfrm>
            <a:prstGeom prst="rect">
              <a:avLst/>
            </a:prstGeom>
          </p:spPr>
          <p:txBody>
            <a:bodyPr wrap="none">
              <a:spAutoFit/>
            </a:bodyPr>
            <a:lstStyle/>
            <a:p>
              <a:pPr>
                <a:defRPr/>
              </a:pPr>
              <a:r>
                <a:rPr lang="en-US" sz="2700" kern="0" dirty="0">
                  <a:solidFill>
                    <a:srgbClr val="000000"/>
                  </a:solidFill>
                  <a:latin typeface="Times New Roman"/>
                </a:rPr>
                <a:t>customer</a:t>
              </a:r>
              <a:endParaRPr lang="en-US" dirty="0"/>
            </a:p>
          </p:txBody>
        </p:sp>
      </p:grpSp>
      <p:grpSp>
        <p:nvGrpSpPr>
          <p:cNvPr id="13" name="Group 28"/>
          <p:cNvGrpSpPr>
            <a:grpSpLocks/>
          </p:cNvGrpSpPr>
          <p:nvPr/>
        </p:nvGrpSpPr>
        <p:grpSpPr bwMode="auto">
          <a:xfrm rot="8288192">
            <a:off x="2565400" y="2613025"/>
            <a:ext cx="1617663" cy="666750"/>
            <a:chOff x="4924599" y="3248799"/>
            <a:chExt cx="1704800" cy="577334"/>
          </a:xfrm>
        </p:grpSpPr>
        <p:sp>
          <p:nvSpPr>
            <p:cNvPr id="28702" name="Right Arrow 27"/>
            <p:cNvSpPr>
              <a:spLocks noChangeArrowheads="1"/>
            </p:cNvSpPr>
            <p:nvPr/>
          </p:nvSpPr>
          <p:spPr bwMode="auto">
            <a:xfrm rot="10800000">
              <a:off x="4982792" y="3248799"/>
              <a:ext cx="1646607" cy="577334"/>
            </a:xfrm>
            <a:prstGeom prst="rightArrow">
              <a:avLst>
                <a:gd name="adj1" fmla="val 50000"/>
                <a:gd name="adj2" fmla="val 50004"/>
              </a:avLst>
            </a:prstGeom>
            <a:solidFill>
              <a:srgbClr val="92D050">
                <a:alpha val="50195"/>
              </a:srgbClr>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84" name="Rectangle 83"/>
            <p:cNvSpPr/>
            <p:nvPr/>
          </p:nvSpPr>
          <p:spPr>
            <a:xfrm rot="10819365">
              <a:off x="4925132" y="3340051"/>
              <a:ext cx="1654609" cy="439874"/>
            </a:xfrm>
            <a:prstGeom prst="rect">
              <a:avLst/>
            </a:prstGeom>
          </p:spPr>
          <p:txBody>
            <a:bodyPr wrap="none">
              <a:spAutoFit/>
            </a:bodyPr>
            <a:lstStyle/>
            <a:p>
              <a:pPr algn="r">
                <a:defRPr/>
              </a:pPr>
              <a:r>
                <a:rPr lang="en-US" sz="2700" kern="0" dirty="0">
                  <a:solidFill>
                    <a:srgbClr val="000000"/>
                  </a:solidFill>
                  <a:latin typeface="Times New Roman"/>
                </a:rPr>
                <a:t>€100,000 </a:t>
              </a:r>
              <a:endParaRPr lang="en-US" dirty="0"/>
            </a:p>
          </p:txBody>
        </p:sp>
      </p:grpSp>
      <p:grpSp>
        <p:nvGrpSpPr>
          <p:cNvPr id="14" name="Group 42"/>
          <p:cNvGrpSpPr>
            <a:grpSpLocks/>
          </p:cNvGrpSpPr>
          <p:nvPr/>
        </p:nvGrpSpPr>
        <p:grpSpPr bwMode="auto">
          <a:xfrm rot="8404007">
            <a:off x="2133600" y="2101850"/>
            <a:ext cx="1609725" cy="666750"/>
            <a:chOff x="2103818" y="3994666"/>
            <a:chExt cx="1447789" cy="577334"/>
          </a:xfrm>
        </p:grpSpPr>
        <p:sp>
          <p:nvSpPr>
            <p:cNvPr id="87" name="Rectangle 86"/>
            <p:cNvSpPr/>
            <p:nvPr/>
          </p:nvSpPr>
          <p:spPr>
            <a:xfrm rot="10800000">
              <a:off x="2105012" y="4125369"/>
              <a:ext cx="1136529" cy="439874"/>
            </a:xfrm>
            <a:prstGeom prst="rect">
              <a:avLst/>
            </a:prstGeom>
          </p:spPr>
          <p:txBody>
            <a:bodyPr wrap="none">
              <a:spAutoFit/>
            </a:bodyPr>
            <a:lstStyle/>
            <a:p>
              <a:pPr>
                <a:defRPr/>
              </a:pPr>
              <a:r>
                <a:rPr lang="en-US" sz="2700" kern="0" dirty="0">
                  <a:solidFill>
                    <a:srgbClr val="000000"/>
                  </a:solidFill>
                  <a:latin typeface="Times New Roman"/>
                </a:rPr>
                <a:t>Goods  </a:t>
              </a:r>
              <a:endParaRPr lang="en-US" dirty="0"/>
            </a:p>
          </p:txBody>
        </p:sp>
        <p:sp>
          <p:nvSpPr>
            <p:cNvPr id="28701" name="Right Arrow 44"/>
            <p:cNvSpPr>
              <a:spLocks noChangeArrowheads="1"/>
            </p:cNvSpPr>
            <p:nvPr/>
          </p:nvSpPr>
          <p:spPr bwMode="auto">
            <a:xfrm>
              <a:off x="2320552" y="3994666"/>
              <a:ext cx="1231055" cy="577334"/>
            </a:xfrm>
            <a:prstGeom prst="rightArrow">
              <a:avLst>
                <a:gd name="adj1" fmla="val 50000"/>
                <a:gd name="adj2" fmla="val 50001"/>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
        <p:nvSpPr>
          <p:cNvPr id="90" name="Rectangle 89"/>
          <p:cNvSpPr/>
          <p:nvPr/>
        </p:nvSpPr>
        <p:spPr>
          <a:xfrm>
            <a:off x="3810000" y="2951163"/>
            <a:ext cx="5410200" cy="935037"/>
          </a:xfrm>
          <a:prstGeom prst="rect">
            <a:avLst/>
          </a:prstGeom>
        </p:spPr>
        <p:txBody>
          <a:bodyPr lIns="103236" tIns="51618" rIns="103236" bIns="51618">
            <a:spAutoFit/>
          </a:bodyPr>
          <a:lstStyle/>
          <a:p>
            <a:pPr>
              <a:defRPr/>
            </a:pPr>
            <a:r>
              <a:rPr lang="en-US" sz="2700" kern="0" dirty="0">
                <a:solidFill>
                  <a:srgbClr val="000000"/>
                </a:solidFill>
                <a:latin typeface="Times New Roman"/>
              </a:rPr>
              <a:t>Notice that our exporter doesn’t have a hedge when he buys 10 put options. </a:t>
            </a:r>
          </a:p>
        </p:txBody>
      </p:sp>
      <p:sp>
        <p:nvSpPr>
          <p:cNvPr id="91" name="Rectangle 90"/>
          <p:cNvSpPr/>
          <p:nvPr/>
        </p:nvSpPr>
        <p:spPr>
          <a:xfrm>
            <a:off x="144462" y="5009563"/>
            <a:ext cx="8855075" cy="1581572"/>
          </a:xfrm>
          <a:prstGeom prst="rect">
            <a:avLst/>
          </a:prstGeom>
        </p:spPr>
        <p:txBody>
          <a:bodyPr lIns="103236" tIns="51618" rIns="103236" bIns="51618">
            <a:spAutoFit/>
          </a:bodyPr>
          <a:lstStyle/>
          <a:p>
            <a:pPr>
              <a:defRPr/>
            </a:pPr>
            <a:r>
              <a:rPr lang="en-US" sz="2400" kern="0" dirty="0">
                <a:solidFill>
                  <a:srgbClr val="000000"/>
                </a:solidFill>
                <a:latin typeface="Times New Roman"/>
              </a:rPr>
              <a:t>The future value of the </a:t>
            </a:r>
          </a:p>
          <a:p>
            <a:pPr>
              <a:defRPr/>
            </a:pPr>
            <a:r>
              <a:rPr lang="en-US" sz="2400" kern="0" dirty="0">
                <a:solidFill>
                  <a:srgbClr val="000000"/>
                </a:solidFill>
                <a:latin typeface="Times New Roman"/>
              </a:rPr>
              <a:t>receivable </a:t>
            </a:r>
            <a:r>
              <a:rPr lang="en-US" sz="2400" b="1" kern="0" dirty="0">
                <a:solidFill>
                  <a:srgbClr val="000000"/>
                </a:solidFill>
                <a:latin typeface="Times New Roman"/>
              </a:rPr>
              <a:t>net of the cost of 10 options </a:t>
            </a:r>
            <a:r>
              <a:rPr lang="en-US" sz="2400" kern="0" dirty="0">
                <a:solidFill>
                  <a:srgbClr val="000000"/>
                </a:solidFill>
                <a:latin typeface="Times New Roman"/>
              </a:rPr>
              <a:t>is either </a:t>
            </a:r>
          </a:p>
          <a:p>
            <a:pPr>
              <a:defRPr/>
            </a:pPr>
            <a:r>
              <a:rPr lang="en-US" sz="2400" kern="0" dirty="0">
                <a:solidFill>
                  <a:srgbClr val="000000"/>
                </a:solidFill>
                <a:latin typeface="Times New Roman"/>
                <a:cs typeface="Times New Roman" pitchFamily="18" charset="0"/>
              </a:rPr>
              <a:t>	    £97,600 = </a:t>
            </a:r>
            <a:r>
              <a:rPr lang="en-US" sz="2400" dirty="0">
                <a:solidFill>
                  <a:srgbClr val="000000"/>
                </a:solidFill>
                <a:latin typeface="Times New Roman" pitchFamily="18" charset="0"/>
              </a:rPr>
              <a:t>£100,000</a:t>
            </a:r>
            <a:r>
              <a:rPr lang="en-US" sz="2400" kern="0" dirty="0">
                <a:solidFill>
                  <a:srgbClr val="000000"/>
                </a:solidFill>
                <a:latin typeface="Times New Roman"/>
              </a:rPr>
              <a:t> − </a:t>
            </a:r>
            <a:r>
              <a:rPr lang="en-US" sz="2400" kern="0" dirty="0">
                <a:solidFill>
                  <a:srgbClr val="000000"/>
                </a:solidFill>
                <a:latin typeface="Times New Roman"/>
                <a:cs typeface="Times New Roman" pitchFamily="18" charset="0"/>
              </a:rPr>
              <a:t>£2,077.92 × 1.155</a:t>
            </a:r>
          </a:p>
          <a:p>
            <a:pPr>
              <a:defRPr/>
            </a:pPr>
            <a:r>
              <a:rPr lang="en-US" sz="2400" kern="0" dirty="0">
                <a:solidFill>
                  <a:srgbClr val="000000"/>
                </a:solidFill>
                <a:latin typeface="Times New Roman"/>
                <a:cs typeface="Times New Roman" pitchFamily="18" charset="0"/>
              </a:rPr>
              <a:t>	or £77,600 = </a:t>
            </a:r>
            <a:r>
              <a:rPr lang="en-US" sz="2400" dirty="0">
                <a:solidFill>
                  <a:srgbClr val="000000"/>
                </a:solidFill>
                <a:latin typeface="Times New Roman" pitchFamily="18" charset="0"/>
              </a:rPr>
              <a:t>£80,000</a:t>
            </a:r>
            <a:r>
              <a:rPr lang="en-US" sz="2400" kern="0" dirty="0">
                <a:solidFill>
                  <a:srgbClr val="000000"/>
                </a:solidFill>
                <a:latin typeface="Times New Roman"/>
              </a:rPr>
              <a:t> − </a:t>
            </a:r>
            <a:r>
              <a:rPr lang="en-US" sz="2400" kern="0" dirty="0">
                <a:solidFill>
                  <a:srgbClr val="000000"/>
                </a:solidFill>
                <a:latin typeface="Times New Roman"/>
                <a:cs typeface="Times New Roman" pitchFamily="18" charset="0"/>
              </a:rPr>
              <a:t>£2,077.92 × 1.155  </a:t>
            </a:r>
            <a:endParaRPr lang="en-US" sz="2400" dirty="0">
              <a:solidFill>
                <a:srgbClr val="000000"/>
              </a:solidFill>
              <a:latin typeface="Times New Roman" pitchFamily="18" charset="0"/>
            </a:endParaRPr>
          </a:p>
        </p:txBody>
      </p:sp>
      <p:grpSp>
        <p:nvGrpSpPr>
          <p:cNvPr id="15" name="Group 28"/>
          <p:cNvGrpSpPr>
            <a:grpSpLocks/>
          </p:cNvGrpSpPr>
          <p:nvPr/>
        </p:nvGrpSpPr>
        <p:grpSpPr bwMode="auto">
          <a:xfrm rot="-8492019">
            <a:off x="2547938" y="4414838"/>
            <a:ext cx="1639887" cy="666750"/>
            <a:chOff x="4901703" y="3248799"/>
            <a:chExt cx="1727696" cy="577334"/>
          </a:xfrm>
        </p:grpSpPr>
        <p:sp>
          <p:nvSpPr>
            <p:cNvPr id="28698" name="Right Arrow 27"/>
            <p:cNvSpPr>
              <a:spLocks noChangeArrowheads="1"/>
            </p:cNvSpPr>
            <p:nvPr/>
          </p:nvSpPr>
          <p:spPr bwMode="auto">
            <a:xfrm rot="10800000">
              <a:off x="4982792" y="3248799"/>
              <a:ext cx="1646607" cy="577334"/>
            </a:xfrm>
            <a:prstGeom prst="rightArrow">
              <a:avLst>
                <a:gd name="adj1" fmla="val 50000"/>
                <a:gd name="adj2" fmla="val 50004"/>
              </a:avLst>
            </a:prstGeom>
            <a:solidFill>
              <a:srgbClr val="92D050">
                <a:alpha val="50195"/>
              </a:srgbClr>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93" name="Rectangle 92"/>
            <p:cNvSpPr/>
            <p:nvPr/>
          </p:nvSpPr>
          <p:spPr>
            <a:xfrm rot="10819365">
              <a:off x="4902208" y="3313135"/>
              <a:ext cx="1654107" cy="439874"/>
            </a:xfrm>
            <a:prstGeom prst="rect">
              <a:avLst/>
            </a:prstGeom>
          </p:spPr>
          <p:txBody>
            <a:bodyPr wrap="none">
              <a:spAutoFit/>
            </a:bodyPr>
            <a:lstStyle/>
            <a:p>
              <a:pPr algn="r">
                <a:defRPr/>
              </a:pPr>
              <a:r>
                <a:rPr lang="en-US" sz="2700" kern="0" dirty="0">
                  <a:solidFill>
                    <a:srgbClr val="000000"/>
                  </a:solidFill>
                  <a:latin typeface="Times New Roman"/>
                </a:rPr>
                <a:t>€100,000 </a:t>
              </a:r>
              <a:endParaRPr lang="en-US" dirty="0"/>
            </a:p>
          </p:txBody>
        </p:sp>
      </p:grpSp>
      <p:grpSp>
        <p:nvGrpSpPr>
          <p:cNvPr id="16" name="Group 42"/>
          <p:cNvGrpSpPr>
            <a:grpSpLocks/>
          </p:cNvGrpSpPr>
          <p:nvPr/>
        </p:nvGrpSpPr>
        <p:grpSpPr bwMode="auto">
          <a:xfrm rot="-8404370">
            <a:off x="2562225" y="3787775"/>
            <a:ext cx="1573213" cy="666750"/>
            <a:chOff x="2135521" y="3994666"/>
            <a:chExt cx="1416086" cy="577334"/>
          </a:xfrm>
        </p:grpSpPr>
        <p:sp>
          <p:nvSpPr>
            <p:cNvPr id="96" name="Rectangle 95"/>
            <p:cNvSpPr/>
            <p:nvPr/>
          </p:nvSpPr>
          <p:spPr>
            <a:xfrm rot="10800000">
              <a:off x="2142543" y="4103955"/>
              <a:ext cx="1136013" cy="438499"/>
            </a:xfrm>
            <a:prstGeom prst="rect">
              <a:avLst/>
            </a:prstGeom>
          </p:spPr>
          <p:txBody>
            <a:bodyPr wrap="none">
              <a:spAutoFit/>
            </a:bodyPr>
            <a:lstStyle/>
            <a:p>
              <a:pPr>
                <a:defRPr/>
              </a:pPr>
              <a:r>
                <a:rPr lang="en-US" sz="2700" kern="0" dirty="0">
                  <a:solidFill>
                    <a:srgbClr val="000000"/>
                  </a:solidFill>
                  <a:latin typeface="Times New Roman"/>
                </a:rPr>
                <a:t>Goods  </a:t>
              </a:r>
              <a:endParaRPr lang="en-US" dirty="0"/>
            </a:p>
          </p:txBody>
        </p:sp>
        <p:sp>
          <p:nvSpPr>
            <p:cNvPr id="28697" name="Right Arrow 44"/>
            <p:cNvSpPr>
              <a:spLocks noChangeArrowheads="1"/>
            </p:cNvSpPr>
            <p:nvPr/>
          </p:nvSpPr>
          <p:spPr bwMode="auto">
            <a:xfrm>
              <a:off x="2320552" y="3994666"/>
              <a:ext cx="1231055" cy="577334"/>
            </a:xfrm>
            <a:prstGeom prst="rightArrow">
              <a:avLst>
                <a:gd name="adj1" fmla="val 50000"/>
                <a:gd name="adj2" fmla="val 50001"/>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
        <p:nvSpPr>
          <p:cNvPr id="55" name="Rectangle 20"/>
          <p:cNvSpPr txBox="1">
            <a:spLocks noChangeArrowheads="1"/>
          </p:cNvSpPr>
          <p:nvPr/>
        </p:nvSpPr>
        <p:spPr bwMode="auto">
          <a:xfrm>
            <a:off x="4572000" y="6553200"/>
            <a:ext cx="4191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5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21</a:t>
            </a:fld>
            <a:endParaRPr lang="en-US" altLang="en-US" sz="1000" dirty="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22" presetClass="entr" presetSubtype="2" fill="hold" nodeType="withEffect">
                                  <p:stCondLst>
                                    <p:cond delay="0"/>
                                  </p:stCondLst>
                                  <p:childTnLst>
                                    <p:set>
                                      <p:cBhvr>
                                        <p:cTn id="8" dur="1" fill="hold">
                                          <p:stCondLst>
                                            <p:cond delay="0"/>
                                          </p:stCondLst>
                                        </p:cTn>
                                        <p:tgtEl>
                                          <p:spTgt spid="13"/>
                                        </p:tgtEl>
                                        <p:attrNameLst>
                                          <p:attrName>style.visibility</p:attrName>
                                        </p:attrNameLst>
                                      </p:cBhvr>
                                      <p:to>
                                        <p:strVal val="visible"/>
                                      </p:to>
                                    </p:set>
                                    <p:animEffect transition="in" filter="wipe(right)">
                                      <p:cBhvr>
                                        <p:cTn id="9" dur="500"/>
                                        <p:tgtEl>
                                          <p:spTgt spid="13"/>
                                        </p:tgtEl>
                                      </p:cBhvr>
                                    </p:animEffect>
                                  </p:childTnLst>
                                </p:cTn>
                              </p:par>
                              <p:par>
                                <p:cTn id="10" presetID="22" presetClass="entr" presetSubtype="8"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left)">
                                      <p:cBhvr>
                                        <p:cTn id="12" dur="500"/>
                                        <p:tgtEl>
                                          <p:spTgt spid="14"/>
                                        </p:tgtEl>
                                      </p:cBhvr>
                                    </p:animEffect>
                                  </p:childTnLst>
                                </p:cTn>
                              </p:par>
                            </p:childTnLst>
                          </p:cTn>
                        </p:par>
                        <p:par>
                          <p:cTn id="13" fill="hold" nodeType="afterGroup">
                            <p:stCondLst>
                              <p:cond delay="500"/>
                            </p:stCondLst>
                            <p:childTnLst>
                              <p:par>
                                <p:cTn id="14" presetID="22" presetClass="entr" presetSubtype="8"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left)">
                                      <p:cBhvr>
                                        <p:cTn id="16" dur="500"/>
                                        <p:tgtEl>
                                          <p:spTgt spid="10"/>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2"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right)">
                                      <p:cBhvr>
                                        <p:cTn id="21" dur="500"/>
                                        <p:tgtEl>
                                          <p:spTgt spid="9"/>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2" presetClass="entr" presetSubtype="8" fill="hold" nodeType="click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wipe(left)">
                                      <p:cBhvr>
                                        <p:cTn id="26" dur="500"/>
                                        <p:tgtEl>
                                          <p:spTgt spid="15"/>
                                        </p:tgtEl>
                                      </p:cBhvr>
                                    </p:animEffect>
                                  </p:childTnLst>
                                </p:cTn>
                              </p:par>
                              <p:par>
                                <p:cTn id="27" presetID="22" presetClass="entr" presetSubtype="8"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left)">
                                      <p:cBhvr>
                                        <p:cTn id="29" dur="500"/>
                                        <p:tgtEl>
                                          <p:spTgt spid="16"/>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2" presetClass="entr" presetSubtype="8" fill="hold" nodeType="click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wipe(left)">
                                      <p:cBhvr>
                                        <p:cTn id="34" dur="500"/>
                                        <p:tgtEl>
                                          <p:spTgt spid="6"/>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22" presetClass="entr" presetSubtype="2" fill="hold" nodeType="click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ipe(right)">
                                      <p:cBhvr>
                                        <p:cTn id="39" dur="500"/>
                                        <p:tgtEl>
                                          <p:spTgt spid="3"/>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90"/>
                                        </p:tgtEl>
                                        <p:attrNameLst>
                                          <p:attrName>style.visibility</p:attrName>
                                        </p:attrNameLst>
                                      </p:cBhvr>
                                      <p:to>
                                        <p:strVal val="visible"/>
                                      </p:to>
                                    </p:set>
                                    <p:animEffect transition="in" filter="fade">
                                      <p:cBhvr>
                                        <p:cTn id="44" dur="1000"/>
                                        <p:tgtEl>
                                          <p:spTgt spid="90"/>
                                        </p:tgtEl>
                                      </p:cBhvr>
                                    </p:animEffect>
                                    <p:anim calcmode="lin" valueType="num">
                                      <p:cBhvr>
                                        <p:cTn id="45" dur="1000" fill="hold"/>
                                        <p:tgtEl>
                                          <p:spTgt spid="90"/>
                                        </p:tgtEl>
                                        <p:attrNameLst>
                                          <p:attrName>ppt_x</p:attrName>
                                        </p:attrNameLst>
                                      </p:cBhvr>
                                      <p:tavLst>
                                        <p:tav tm="0">
                                          <p:val>
                                            <p:strVal val="#ppt_x"/>
                                          </p:val>
                                        </p:tav>
                                        <p:tav tm="100000">
                                          <p:val>
                                            <p:strVal val="#ppt_x"/>
                                          </p:val>
                                        </p:tav>
                                      </p:tavLst>
                                    </p:anim>
                                    <p:anim calcmode="lin" valueType="num">
                                      <p:cBhvr>
                                        <p:cTn id="46" dur="1000" fill="hold"/>
                                        <p:tgtEl>
                                          <p:spTgt spid="90"/>
                                        </p:tgtEl>
                                        <p:attrNameLst>
                                          <p:attrName>ppt_y</p:attrName>
                                        </p:attrNameLst>
                                      </p:cBhvr>
                                      <p:tavLst>
                                        <p:tav tm="0">
                                          <p:val>
                                            <p:strVal val="#ppt_y+.1"/>
                                          </p:val>
                                        </p:tav>
                                        <p:tav tm="100000">
                                          <p:val>
                                            <p:strVal val="#ppt_y"/>
                                          </p:val>
                                        </p:tav>
                                      </p:tavLst>
                                    </p:anim>
                                  </p:childTnLst>
                                </p:cTn>
                              </p:par>
                            </p:childTnLst>
                          </p:cTn>
                        </p:par>
                      </p:childTnLst>
                    </p:cTn>
                  </p:par>
                  <p:par>
                    <p:cTn id="47" fill="hold" nodeType="clickPar">
                      <p:stCondLst>
                        <p:cond delay="indefinite"/>
                      </p:stCondLst>
                      <p:childTnLst>
                        <p:par>
                          <p:cTn id="48" fill="hold" nodeType="withGroup">
                            <p:stCondLst>
                              <p:cond delay="0"/>
                            </p:stCondLst>
                            <p:childTnLst>
                              <p:par>
                                <p:cTn id="49" presetID="42" presetClass="entr" presetSubtype="0" fill="hold" grpId="0" nodeType="clickEffect">
                                  <p:stCondLst>
                                    <p:cond delay="0"/>
                                  </p:stCondLst>
                                  <p:childTnLst>
                                    <p:set>
                                      <p:cBhvr>
                                        <p:cTn id="50" dur="1" fill="hold">
                                          <p:stCondLst>
                                            <p:cond delay="0"/>
                                          </p:stCondLst>
                                        </p:cTn>
                                        <p:tgtEl>
                                          <p:spTgt spid="91">
                                            <p:txEl>
                                              <p:pRg st="0" end="0"/>
                                            </p:txEl>
                                          </p:spTgt>
                                        </p:tgtEl>
                                        <p:attrNameLst>
                                          <p:attrName>style.visibility</p:attrName>
                                        </p:attrNameLst>
                                      </p:cBhvr>
                                      <p:to>
                                        <p:strVal val="visible"/>
                                      </p:to>
                                    </p:set>
                                    <p:animEffect transition="in" filter="fade">
                                      <p:cBhvr>
                                        <p:cTn id="51" dur="1000"/>
                                        <p:tgtEl>
                                          <p:spTgt spid="91">
                                            <p:txEl>
                                              <p:pRg st="0" end="0"/>
                                            </p:txEl>
                                          </p:spTgt>
                                        </p:tgtEl>
                                      </p:cBhvr>
                                    </p:animEffect>
                                    <p:anim calcmode="lin" valueType="num">
                                      <p:cBhvr>
                                        <p:cTn id="52" dur="1000" fill="hold"/>
                                        <p:tgtEl>
                                          <p:spTgt spid="91">
                                            <p:txEl>
                                              <p:pRg st="0" end="0"/>
                                            </p:txEl>
                                          </p:spTgt>
                                        </p:tgtEl>
                                        <p:attrNameLst>
                                          <p:attrName>ppt_x</p:attrName>
                                        </p:attrNameLst>
                                      </p:cBhvr>
                                      <p:tavLst>
                                        <p:tav tm="0">
                                          <p:val>
                                            <p:strVal val="#ppt_x"/>
                                          </p:val>
                                        </p:tav>
                                        <p:tav tm="100000">
                                          <p:val>
                                            <p:strVal val="#ppt_x"/>
                                          </p:val>
                                        </p:tav>
                                      </p:tavLst>
                                    </p:anim>
                                    <p:anim calcmode="lin" valueType="num">
                                      <p:cBhvr>
                                        <p:cTn id="53" dur="1000" fill="hold"/>
                                        <p:tgtEl>
                                          <p:spTgt spid="91">
                                            <p:txEl>
                                              <p:pRg st="0" end="0"/>
                                            </p:txEl>
                                          </p:spTgt>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91">
                                            <p:txEl>
                                              <p:pRg st="1" end="1"/>
                                            </p:txEl>
                                          </p:spTgt>
                                        </p:tgtEl>
                                        <p:attrNameLst>
                                          <p:attrName>style.visibility</p:attrName>
                                        </p:attrNameLst>
                                      </p:cBhvr>
                                      <p:to>
                                        <p:strVal val="visible"/>
                                      </p:to>
                                    </p:set>
                                    <p:animEffect transition="in" filter="fade">
                                      <p:cBhvr>
                                        <p:cTn id="56" dur="1000"/>
                                        <p:tgtEl>
                                          <p:spTgt spid="91">
                                            <p:txEl>
                                              <p:pRg st="1" end="1"/>
                                            </p:txEl>
                                          </p:spTgt>
                                        </p:tgtEl>
                                      </p:cBhvr>
                                    </p:animEffect>
                                    <p:anim calcmode="lin" valueType="num">
                                      <p:cBhvr>
                                        <p:cTn id="57" dur="1000" fill="hold"/>
                                        <p:tgtEl>
                                          <p:spTgt spid="91">
                                            <p:txEl>
                                              <p:pRg st="1" end="1"/>
                                            </p:txEl>
                                          </p:spTgt>
                                        </p:tgtEl>
                                        <p:attrNameLst>
                                          <p:attrName>ppt_x</p:attrName>
                                        </p:attrNameLst>
                                      </p:cBhvr>
                                      <p:tavLst>
                                        <p:tav tm="0">
                                          <p:val>
                                            <p:strVal val="#ppt_x"/>
                                          </p:val>
                                        </p:tav>
                                        <p:tav tm="100000">
                                          <p:val>
                                            <p:strVal val="#ppt_x"/>
                                          </p:val>
                                        </p:tav>
                                      </p:tavLst>
                                    </p:anim>
                                    <p:anim calcmode="lin" valueType="num">
                                      <p:cBhvr>
                                        <p:cTn id="58" dur="1000" fill="hold"/>
                                        <p:tgtEl>
                                          <p:spTgt spid="91">
                                            <p:txEl>
                                              <p:pRg st="1" end="1"/>
                                            </p:txEl>
                                          </p:spTgt>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91">
                                            <p:txEl>
                                              <p:pRg st="2" end="2"/>
                                            </p:txEl>
                                          </p:spTgt>
                                        </p:tgtEl>
                                        <p:attrNameLst>
                                          <p:attrName>style.visibility</p:attrName>
                                        </p:attrNameLst>
                                      </p:cBhvr>
                                      <p:to>
                                        <p:strVal val="visible"/>
                                      </p:to>
                                    </p:set>
                                    <p:animEffect transition="in" filter="fade">
                                      <p:cBhvr>
                                        <p:cTn id="61" dur="1000"/>
                                        <p:tgtEl>
                                          <p:spTgt spid="91">
                                            <p:txEl>
                                              <p:pRg st="2" end="2"/>
                                            </p:txEl>
                                          </p:spTgt>
                                        </p:tgtEl>
                                      </p:cBhvr>
                                    </p:animEffect>
                                    <p:anim calcmode="lin" valueType="num">
                                      <p:cBhvr>
                                        <p:cTn id="62" dur="1000" fill="hold"/>
                                        <p:tgtEl>
                                          <p:spTgt spid="91">
                                            <p:txEl>
                                              <p:pRg st="2" end="2"/>
                                            </p:txEl>
                                          </p:spTgt>
                                        </p:tgtEl>
                                        <p:attrNameLst>
                                          <p:attrName>ppt_x</p:attrName>
                                        </p:attrNameLst>
                                      </p:cBhvr>
                                      <p:tavLst>
                                        <p:tav tm="0">
                                          <p:val>
                                            <p:strVal val="#ppt_x"/>
                                          </p:val>
                                        </p:tav>
                                        <p:tav tm="100000">
                                          <p:val>
                                            <p:strVal val="#ppt_x"/>
                                          </p:val>
                                        </p:tav>
                                      </p:tavLst>
                                    </p:anim>
                                    <p:anim calcmode="lin" valueType="num">
                                      <p:cBhvr>
                                        <p:cTn id="63" dur="1000" fill="hold"/>
                                        <p:tgtEl>
                                          <p:spTgt spid="91">
                                            <p:txEl>
                                              <p:pRg st="2" end="2"/>
                                            </p:txEl>
                                          </p:spTgt>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91">
                                            <p:txEl>
                                              <p:pRg st="3" end="3"/>
                                            </p:txEl>
                                          </p:spTgt>
                                        </p:tgtEl>
                                        <p:attrNameLst>
                                          <p:attrName>style.visibility</p:attrName>
                                        </p:attrNameLst>
                                      </p:cBhvr>
                                      <p:to>
                                        <p:strVal val="visible"/>
                                      </p:to>
                                    </p:set>
                                    <p:animEffect transition="in" filter="fade">
                                      <p:cBhvr>
                                        <p:cTn id="66" dur="1000"/>
                                        <p:tgtEl>
                                          <p:spTgt spid="91">
                                            <p:txEl>
                                              <p:pRg st="3" end="3"/>
                                            </p:txEl>
                                          </p:spTgt>
                                        </p:tgtEl>
                                      </p:cBhvr>
                                    </p:animEffect>
                                    <p:anim calcmode="lin" valueType="num">
                                      <p:cBhvr>
                                        <p:cTn id="67" dur="1000" fill="hold"/>
                                        <p:tgtEl>
                                          <p:spTgt spid="91">
                                            <p:txEl>
                                              <p:pRg st="3" end="3"/>
                                            </p:txEl>
                                          </p:spTgt>
                                        </p:tgtEl>
                                        <p:attrNameLst>
                                          <p:attrName>ppt_x</p:attrName>
                                        </p:attrNameLst>
                                      </p:cBhvr>
                                      <p:tavLst>
                                        <p:tav tm="0">
                                          <p:val>
                                            <p:strVal val="#ppt_x"/>
                                          </p:val>
                                        </p:tav>
                                        <p:tav tm="100000">
                                          <p:val>
                                            <p:strVal val="#ppt_x"/>
                                          </p:val>
                                        </p:tav>
                                      </p:tavLst>
                                    </p:anim>
                                    <p:anim calcmode="lin" valueType="num">
                                      <p:cBhvr>
                                        <p:cTn id="68" dur="1000" fill="hold"/>
                                        <p:tgtEl>
                                          <p:spTgt spid="91">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22" presetClass="entr" presetSubtype="8" fill="hold" grpId="0" nodeType="clickEffect">
                                  <p:stCondLst>
                                    <p:cond delay="0"/>
                                  </p:stCondLst>
                                  <p:childTnLst>
                                    <p:set>
                                      <p:cBhvr>
                                        <p:cTn id="72" dur="1" fill="hold">
                                          <p:stCondLst>
                                            <p:cond delay="0"/>
                                          </p:stCondLst>
                                        </p:cTn>
                                        <p:tgtEl>
                                          <p:spTgt spid="52"/>
                                        </p:tgtEl>
                                        <p:attrNameLst>
                                          <p:attrName>style.visibility</p:attrName>
                                        </p:attrNameLst>
                                      </p:cBhvr>
                                      <p:to>
                                        <p:strVal val="visible"/>
                                      </p:to>
                                    </p:set>
                                    <p:animEffect transition="in" filter="wipe(left)">
                                      <p:cBhvr>
                                        <p:cTn id="73" dur="500"/>
                                        <p:tgtEl>
                                          <p:spTgt spid="52"/>
                                        </p:tgtEl>
                                      </p:cBhvr>
                                    </p:animEffect>
                                  </p:childTnLst>
                                </p:cTn>
                              </p:par>
                            </p:childTnLst>
                          </p:cTn>
                        </p:par>
                      </p:childTnLst>
                    </p:cTn>
                  </p:par>
                  <p:par>
                    <p:cTn id="74" fill="hold" nodeType="clickPar">
                      <p:stCondLst>
                        <p:cond delay="indefinite"/>
                      </p:stCondLst>
                      <p:childTnLst>
                        <p:par>
                          <p:cTn id="75" fill="hold" nodeType="withGroup">
                            <p:stCondLst>
                              <p:cond delay="0"/>
                            </p:stCondLst>
                            <p:childTnLst>
                              <p:par>
                                <p:cTn id="76" presetID="42" presetClass="entr" presetSubtype="0" fill="hold" grpId="0" nodeType="clickEffect">
                                  <p:stCondLst>
                                    <p:cond delay="0"/>
                                  </p:stCondLst>
                                  <p:childTnLst>
                                    <p:set>
                                      <p:cBhvr>
                                        <p:cTn id="77" dur="1" fill="hold">
                                          <p:stCondLst>
                                            <p:cond delay="0"/>
                                          </p:stCondLst>
                                        </p:cTn>
                                        <p:tgtEl>
                                          <p:spTgt spid="73"/>
                                        </p:tgtEl>
                                        <p:attrNameLst>
                                          <p:attrName>style.visibility</p:attrName>
                                        </p:attrNameLst>
                                      </p:cBhvr>
                                      <p:to>
                                        <p:strVal val="visible"/>
                                      </p:to>
                                    </p:set>
                                    <p:animEffect transition="in" filter="fade">
                                      <p:cBhvr>
                                        <p:cTn id="78" dur="1000"/>
                                        <p:tgtEl>
                                          <p:spTgt spid="73"/>
                                        </p:tgtEl>
                                      </p:cBhvr>
                                    </p:animEffect>
                                    <p:anim calcmode="lin" valueType="num">
                                      <p:cBhvr>
                                        <p:cTn id="79" dur="1000" fill="hold"/>
                                        <p:tgtEl>
                                          <p:spTgt spid="73"/>
                                        </p:tgtEl>
                                        <p:attrNameLst>
                                          <p:attrName>ppt_x</p:attrName>
                                        </p:attrNameLst>
                                      </p:cBhvr>
                                      <p:tavLst>
                                        <p:tav tm="0">
                                          <p:val>
                                            <p:strVal val="#ppt_x"/>
                                          </p:val>
                                        </p:tav>
                                        <p:tav tm="100000">
                                          <p:val>
                                            <p:strVal val="#ppt_x"/>
                                          </p:val>
                                        </p:tav>
                                      </p:tavLst>
                                    </p:anim>
                                    <p:anim calcmode="lin" valueType="num">
                                      <p:cBhvr>
                                        <p:cTn id="80" dur="1000" fill="hold"/>
                                        <p:tgtEl>
                                          <p:spTgt spid="7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73" grpId="0"/>
      <p:bldP spid="90" grpId="0"/>
      <p:bldP spid="91" grpId="0" build="allAtOnce"/>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698" name="Group 21"/>
          <p:cNvGrpSpPr>
            <a:grpSpLocks/>
          </p:cNvGrpSpPr>
          <p:nvPr/>
        </p:nvGrpSpPr>
        <p:grpSpPr bwMode="auto">
          <a:xfrm>
            <a:off x="7366000" y="4959087"/>
            <a:ext cx="1428750" cy="1266825"/>
            <a:chOff x="3567214" y="2787134"/>
            <a:chExt cx="1285929" cy="1099066"/>
          </a:xfrm>
        </p:grpSpPr>
        <p:sp>
          <p:nvSpPr>
            <p:cNvPr id="4" name="Rectangle 3"/>
            <p:cNvSpPr/>
            <p:nvPr/>
          </p:nvSpPr>
          <p:spPr>
            <a:xfrm>
              <a:off x="3652943" y="2944143"/>
              <a:ext cx="1110186" cy="800198"/>
            </a:xfrm>
            <a:prstGeom prst="rect">
              <a:avLst/>
            </a:prstGeom>
          </p:spPr>
          <p:txBody>
            <a:bodyPr wrap="none">
              <a:spAutoFit/>
            </a:bodyPr>
            <a:lstStyle/>
            <a:p>
              <a:pPr>
                <a:defRPr/>
              </a:pPr>
              <a:r>
                <a:rPr lang="en-US" sz="2700" kern="0" dirty="0">
                  <a:solidFill>
                    <a:srgbClr val="000000"/>
                  </a:solidFill>
                  <a:latin typeface="Times New Roman"/>
                </a:rPr>
                <a:t>Option </a:t>
              </a:r>
            </a:p>
            <a:p>
              <a:pPr>
                <a:defRPr/>
              </a:pPr>
              <a:r>
                <a:rPr lang="en-US" sz="2700" kern="0" dirty="0">
                  <a:solidFill>
                    <a:srgbClr val="000000"/>
                  </a:solidFill>
                  <a:latin typeface="Times New Roman"/>
                </a:rPr>
                <a:t>Dealer</a:t>
              </a:r>
            </a:p>
          </p:txBody>
        </p:sp>
        <p:sp>
          <p:nvSpPr>
            <p:cNvPr id="29756" name="Rectangle 20"/>
            <p:cNvSpPr>
              <a:spLocks noChangeArrowheads="1"/>
            </p:cNvSpPr>
            <p:nvPr/>
          </p:nvSpPr>
          <p:spPr bwMode="auto">
            <a:xfrm>
              <a:off x="3567214" y="2787134"/>
              <a:ext cx="1285929"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3" name="Group 51"/>
          <p:cNvGrpSpPr>
            <a:grpSpLocks/>
          </p:cNvGrpSpPr>
          <p:nvPr/>
        </p:nvGrpSpPr>
        <p:grpSpPr bwMode="auto">
          <a:xfrm rot="10800000">
            <a:off x="5672138" y="4797162"/>
            <a:ext cx="1671637" cy="812800"/>
            <a:chOff x="1864237" y="4214601"/>
            <a:chExt cx="1333521" cy="508647"/>
          </a:xfrm>
        </p:grpSpPr>
        <p:sp>
          <p:nvSpPr>
            <p:cNvPr id="29753" name="Rectangle 44"/>
            <p:cNvSpPr>
              <a:spLocks noChangeArrowheads="1"/>
            </p:cNvSpPr>
            <p:nvPr/>
          </p:nvSpPr>
          <p:spPr bwMode="auto">
            <a:xfrm rot="10800000">
              <a:off x="1864237" y="4326305"/>
              <a:ext cx="1333520" cy="317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latin typeface="Times New Roman" pitchFamily="18" charset="0"/>
                </a:rPr>
                <a:t>£400,000</a:t>
              </a:r>
            </a:p>
          </p:txBody>
        </p:sp>
        <p:sp>
          <p:nvSpPr>
            <p:cNvPr id="29754" name="Right Arrow 53"/>
            <p:cNvSpPr>
              <a:spLocks noChangeArrowheads="1"/>
            </p:cNvSpPr>
            <p:nvPr/>
          </p:nvSpPr>
          <p:spPr bwMode="auto">
            <a:xfrm>
              <a:off x="1905000" y="4214601"/>
              <a:ext cx="1292758" cy="508647"/>
            </a:xfrm>
            <a:prstGeom prst="rightArrow">
              <a:avLst>
                <a:gd name="adj1" fmla="val 50000"/>
                <a:gd name="adj2" fmla="val 50008"/>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29700" name="Group 26"/>
          <p:cNvGrpSpPr>
            <a:grpSpLocks/>
          </p:cNvGrpSpPr>
          <p:nvPr/>
        </p:nvGrpSpPr>
        <p:grpSpPr bwMode="auto">
          <a:xfrm>
            <a:off x="3979863" y="4501887"/>
            <a:ext cx="1428750" cy="1338263"/>
            <a:chOff x="6248400" y="2745908"/>
            <a:chExt cx="1285929" cy="1161035"/>
          </a:xfrm>
        </p:grpSpPr>
        <p:sp>
          <p:nvSpPr>
            <p:cNvPr id="29751" name="Rectangle 23"/>
            <p:cNvSpPr>
              <a:spLocks noChangeArrowheads="1"/>
            </p:cNvSpPr>
            <p:nvPr/>
          </p:nvSpPr>
          <p:spPr bwMode="auto">
            <a:xfrm>
              <a:off x="6248400" y="2803267"/>
              <a:ext cx="1285929"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64" name="Rectangle 63"/>
            <p:cNvSpPr/>
            <p:nvPr/>
          </p:nvSpPr>
          <p:spPr>
            <a:xfrm>
              <a:off x="6274119" y="2745908"/>
              <a:ext cx="1255924" cy="1161035"/>
            </a:xfrm>
            <a:prstGeom prst="rect">
              <a:avLst/>
            </a:prstGeom>
          </p:spPr>
          <p:txBody>
            <a:bodyPr wrap="none">
              <a:spAutoFit/>
            </a:bodyPr>
            <a:lstStyle/>
            <a:p>
              <a:pPr>
                <a:defRPr/>
              </a:pPr>
              <a:r>
                <a:rPr lang="en-US" sz="2700" kern="0" dirty="0">
                  <a:solidFill>
                    <a:srgbClr val="000000"/>
                  </a:solidFill>
                  <a:latin typeface="Times New Roman"/>
                </a:rPr>
                <a:t>Put</a:t>
              </a:r>
            </a:p>
            <a:p>
              <a:pPr>
                <a:defRPr/>
              </a:pPr>
              <a:r>
                <a:rPr lang="en-US" sz="2700" kern="0" dirty="0">
                  <a:solidFill>
                    <a:srgbClr val="000000"/>
                  </a:solidFill>
                  <a:latin typeface="Times New Roman"/>
                </a:rPr>
                <a:t>Buying</a:t>
              </a:r>
            </a:p>
            <a:p>
              <a:pPr>
                <a:defRPr/>
              </a:pPr>
              <a:r>
                <a:rPr lang="en-US" sz="2700" kern="0" dirty="0">
                  <a:solidFill>
                    <a:srgbClr val="000000"/>
                  </a:solidFill>
                  <a:latin typeface="Times New Roman"/>
                </a:rPr>
                <a:t>Exporter</a:t>
              </a:r>
              <a:endParaRPr lang="en-US" dirty="0"/>
            </a:p>
          </p:txBody>
        </p:sp>
      </p:grpSp>
      <p:grpSp>
        <p:nvGrpSpPr>
          <p:cNvPr id="6" name="Group 50"/>
          <p:cNvGrpSpPr>
            <a:grpSpLocks/>
          </p:cNvGrpSpPr>
          <p:nvPr/>
        </p:nvGrpSpPr>
        <p:grpSpPr bwMode="auto">
          <a:xfrm rot="10800000">
            <a:off x="5757863" y="5471850"/>
            <a:ext cx="1539875" cy="666750"/>
            <a:chOff x="1891931" y="3537466"/>
            <a:chExt cx="1677699" cy="577334"/>
          </a:xfrm>
        </p:grpSpPr>
        <p:sp>
          <p:nvSpPr>
            <p:cNvPr id="29749" name="Right Arrow 47"/>
            <p:cNvSpPr>
              <a:spLocks noChangeArrowheads="1"/>
            </p:cNvSpPr>
            <p:nvPr/>
          </p:nvSpPr>
          <p:spPr bwMode="auto">
            <a:xfrm rot="10800000">
              <a:off x="1891931" y="3537466"/>
              <a:ext cx="1646607" cy="577334"/>
            </a:xfrm>
            <a:prstGeom prst="rightArrow">
              <a:avLst>
                <a:gd name="adj1" fmla="val 50000"/>
                <a:gd name="adj2" fmla="val 50004"/>
              </a:avLst>
            </a:prstGeom>
            <a:solidFill>
              <a:srgbClr val="92D050">
                <a:alpha val="50195"/>
              </a:srgbClr>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9750" name="Rectangle 65"/>
            <p:cNvSpPr>
              <a:spLocks noChangeArrowheads="1"/>
            </p:cNvSpPr>
            <p:nvPr/>
          </p:nvSpPr>
          <p:spPr bwMode="auto">
            <a:xfrm rot="10800000">
              <a:off x="1953791" y="3612919"/>
              <a:ext cx="1615839" cy="439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latin typeface="Times New Roman" pitchFamily="18" charset="0"/>
                </a:rPr>
                <a:t>€500,000</a:t>
              </a:r>
            </a:p>
          </p:txBody>
        </p:sp>
      </p:grpSp>
      <p:grpSp>
        <p:nvGrpSpPr>
          <p:cNvPr id="29702" name="Group 21"/>
          <p:cNvGrpSpPr>
            <a:grpSpLocks/>
          </p:cNvGrpSpPr>
          <p:nvPr/>
        </p:nvGrpSpPr>
        <p:grpSpPr bwMode="auto">
          <a:xfrm>
            <a:off x="95250" y="1445950"/>
            <a:ext cx="1428750" cy="1268412"/>
            <a:chOff x="3567214" y="2787134"/>
            <a:chExt cx="1285929" cy="1099066"/>
          </a:xfrm>
        </p:grpSpPr>
        <p:sp>
          <p:nvSpPr>
            <p:cNvPr id="38" name="Rectangle 37"/>
            <p:cNvSpPr/>
            <p:nvPr/>
          </p:nvSpPr>
          <p:spPr>
            <a:xfrm>
              <a:off x="3652943" y="2787134"/>
              <a:ext cx="1110186" cy="800572"/>
            </a:xfrm>
            <a:prstGeom prst="rect">
              <a:avLst/>
            </a:prstGeom>
          </p:spPr>
          <p:txBody>
            <a:bodyPr wrap="none">
              <a:spAutoFit/>
            </a:bodyPr>
            <a:lstStyle/>
            <a:p>
              <a:pPr>
                <a:defRPr/>
              </a:pPr>
              <a:r>
                <a:rPr lang="en-US" sz="2700" kern="0" dirty="0">
                  <a:solidFill>
                    <a:srgbClr val="000000"/>
                  </a:solidFill>
                  <a:latin typeface="Times New Roman"/>
                </a:rPr>
                <a:t>Option </a:t>
              </a:r>
            </a:p>
            <a:p>
              <a:pPr>
                <a:defRPr/>
              </a:pPr>
              <a:r>
                <a:rPr lang="en-US" sz="2700" kern="0" dirty="0">
                  <a:solidFill>
                    <a:srgbClr val="000000"/>
                  </a:solidFill>
                  <a:latin typeface="Times New Roman"/>
                </a:rPr>
                <a:t>Dealer</a:t>
              </a:r>
            </a:p>
          </p:txBody>
        </p:sp>
        <p:sp>
          <p:nvSpPr>
            <p:cNvPr id="29748" name="Rectangle 20"/>
            <p:cNvSpPr>
              <a:spLocks noChangeArrowheads="1"/>
            </p:cNvSpPr>
            <p:nvPr/>
          </p:nvSpPr>
          <p:spPr bwMode="auto">
            <a:xfrm>
              <a:off x="3567214" y="2787134"/>
              <a:ext cx="1285929"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29703" name="Group 49"/>
          <p:cNvGrpSpPr>
            <a:grpSpLocks/>
          </p:cNvGrpSpPr>
          <p:nvPr/>
        </p:nvGrpSpPr>
        <p:grpSpPr bwMode="auto">
          <a:xfrm>
            <a:off x="6721475" y="1376100"/>
            <a:ext cx="2506663" cy="1277937"/>
            <a:chOff x="-2278804" y="2887413"/>
            <a:chExt cx="1815731" cy="1323439"/>
          </a:xfrm>
        </p:grpSpPr>
        <p:sp>
          <p:nvSpPr>
            <p:cNvPr id="42" name="Rectangle 41"/>
            <p:cNvSpPr/>
            <p:nvPr/>
          </p:nvSpPr>
          <p:spPr>
            <a:xfrm>
              <a:off x="-2278804" y="2887413"/>
              <a:ext cx="1815731" cy="830232"/>
            </a:xfrm>
            <a:prstGeom prst="rect">
              <a:avLst/>
            </a:prstGeom>
          </p:spPr>
          <p:txBody>
            <a:bodyPr>
              <a:spAutoFit/>
            </a:bodyPr>
            <a:lstStyle/>
            <a:p>
              <a:pPr>
                <a:defRPr/>
              </a:pPr>
              <a:r>
                <a:rPr lang="en-US" sz="2300" kern="0" dirty="0">
                  <a:solidFill>
                    <a:srgbClr val="000000"/>
                  </a:solidFill>
                  <a:latin typeface="Times New Roman"/>
                </a:rPr>
                <a:t>T = 1 Spot Market</a:t>
              </a:r>
            </a:p>
            <a:p>
              <a:pPr>
                <a:defRPr/>
              </a:pPr>
              <a:r>
                <a:rPr lang="en-US" sz="2300" kern="0" dirty="0">
                  <a:solidFill>
                    <a:srgbClr val="000000"/>
                  </a:solidFill>
                  <a:latin typeface="Times New Roman"/>
                </a:rPr>
                <a:t>Sell €100,000</a:t>
              </a:r>
              <a:endParaRPr lang="en-US" sz="2300" dirty="0"/>
            </a:p>
          </p:txBody>
        </p:sp>
        <p:sp>
          <p:nvSpPr>
            <p:cNvPr id="29746" name="Rectangle 41"/>
            <p:cNvSpPr>
              <a:spLocks noChangeArrowheads="1"/>
            </p:cNvSpPr>
            <p:nvPr/>
          </p:nvSpPr>
          <p:spPr bwMode="auto">
            <a:xfrm>
              <a:off x="-2209061" y="2887413"/>
              <a:ext cx="1611870" cy="1323439"/>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9" name="Group 50"/>
          <p:cNvGrpSpPr>
            <a:grpSpLocks/>
          </p:cNvGrpSpPr>
          <p:nvPr/>
        </p:nvGrpSpPr>
        <p:grpSpPr bwMode="auto">
          <a:xfrm>
            <a:off x="5018088" y="1445950"/>
            <a:ext cx="1585912" cy="666750"/>
            <a:chOff x="1891931" y="3537466"/>
            <a:chExt cx="1689839" cy="577334"/>
          </a:xfrm>
        </p:grpSpPr>
        <p:sp>
          <p:nvSpPr>
            <p:cNvPr id="29743" name="Rectangle 44"/>
            <p:cNvSpPr>
              <a:spLocks noChangeArrowheads="1"/>
            </p:cNvSpPr>
            <p:nvPr/>
          </p:nvSpPr>
          <p:spPr bwMode="auto">
            <a:xfrm>
              <a:off x="2001307" y="3591393"/>
              <a:ext cx="1580463" cy="439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700">
                  <a:latin typeface="Times New Roman" pitchFamily="18" charset="0"/>
                </a:rPr>
                <a:t>£100,000</a:t>
              </a:r>
            </a:p>
          </p:txBody>
        </p:sp>
        <p:sp>
          <p:nvSpPr>
            <p:cNvPr id="29744" name="Right Arrow 47"/>
            <p:cNvSpPr>
              <a:spLocks noChangeArrowheads="1"/>
            </p:cNvSpPr>
            <p:nvPr/>
          </p:nvSpPr>
          <p:spPr bwMode="auto">
            <a:xfrm rot="10800000">
              <a:off x="1891931" y="3537466"/>
              <a:ext cx="1646607" cy="577334"/>
            </a:xfrm>
            <a:prstGeom prst="rightArrow">
              <a:avLst>
                <a:gd name="adj1" fmla="val 50000"/>
                <a:gd name="adj2" fmla="val 50004"/>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0" name="Group 51"/>
          <p:cNvGrpSpPr>
            <a:grpSpLocks/>
          </p:cNvGrpSpPr>
          <p:nvPr/>
        </p:nvGrpSpPr>
        <p:grpSpPr bwMode="auto">
          <a:xfrm>
            <a:off x="5205413" y="2006337"/>
            <a:ext cx="1528762" cy="666750"/>
            <a:chOff x="1625432" y="3994666"/>
            <a:chExt cx="1774728" cy="577334"/>
          </a:xfrm>
        </p:grpSpPr>
        <p:sp>
          <p:nvSpPr>
            <p:cNvPr id="29741" name="Right Arrow 53"/>
            <p:cNvSpPr>
              <a:spLocks noChangeArrowheads="1"/>
            </p:cNvSpPr>
            <p:nvPr/>
          </p:nvSpPr>
          <p:spPr bwMode="auto">
            <a:xfrm>
              <a:off x="1644173" y="3994666"/>
              <a:ext cx="1755987" cy="577334"/>
            </a:xfrm>
            <a:prstGeom prst="rightArrow">
              <a:avLst>
                <a:gd name="adj1" fmla="val 50000"/>
                <a:gd name="adj2" fmla="val 50002"/>
              </a:avLst>
            </a:prstGeom>
            <a:solidFill>
              <a:srgbClr val="92D050">
                <a:alpha val="50195"/>
              </a:srgbClr>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9742" name="Rectangle 32"/>
            <p:cNvSpPr>
              <a:spLocks noChangeArrowheads="1"/>
            </p:cNvSpPr>
            <p:nvPr/>
          </p:nvSpPr>
          <p:spPr bwMode="auto">
            <a:xfrm>
              <a:off x="1625432" y="4048593"/>
              <a:ext cx="1721515" cy="439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700">
                  <a:latin typeface="Times New Roman" pitchFamily="18" charset="0"/>
                </a:rPr>
                <a:t>€100,000</a:t>
              </a:r>
            </a:p>
          </p:txBody>
        </p:sp>
      </p:grpSp>
      <p:grpSp>
        <p:nvGrpSpPr>
          <p:cNvPr id="29706" name="Group 26"/>
          <p:cNvGrpSpPr>
            <a:grpSpLocks/>
          </p:cNvGrpSpPr>
          <p:nvPr/>
        </p:nvGrpSpPr>
        <p:grpSpPr bwMode="auto">
          <a:xfrm>
            <a:off x="3522663" y="1396737"/>
            <a:ext cx="1428750" cy="1338263"/>
            <a:chOff x="6248400" y="2776090"/>
            <a:chExt cx="1285929" cy="1161036"/>
          </a:xfrm>
        </p:grpSpPr>
        <p:sp>
          <p:nvSpPr>
            <p:cNvPr id="29739" name="Rectangle 23"/>
            <p:cNvSpPr>
              <a:spLocks noChangeArrowheads="1"/>
            </p:cNvSpPr>
            <p:nvPr/>
          </p:nvSpPr>
          <p:spPr bwMode="auto">
            <a:xfrm>
              <a:off x="6248400" y="2803267"/>
              <a:ext cx="1285929"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66" name="Rectangle 65"/>
            <p:cNvSpPr/>
            <p:nvPr/>
          </p:nvSpPr>
          <p:spPr>
            <a:xfrm>
              <a:off x="6274119" y="2776090"/>
              <a:ext cx="1255924" cy="1161036"/>
            </a:xfrm>
            <a:prstGeom prst="rect">
              <a:avLst/>
            </a:prstGeom>
          </p:spPr>
          <p:txBody>
            <a:bodyPr wrap="none">
              <a:spAutoFit/>
            </a:bodyPr>
            <a:lstStyle/>
            <a:p>
              <a:pPr>
                <a:defRPr/>
              </a:pPr>
              <a:r>
                <a:rPr lang="en-US" sz="2700" kern="0" dirty="0">
                  <a:solidFill>
                    <a:srgbClr val="000000"/>
                  </a:solidFill>
                  <a:latin typeface="Times New Roman"/>
                </a:rPr>
                <a:t>Put</a:t>
              </a:r>
            </a:p>
            <a:p>
              <a:pPr>
                <a:defRPr/>
              </a:pPr>
              <a:r>
                <a:rPr lang="en-US" sz="2700" kern="0" dirty="0">
                  <a:solidFill>
                    <a:srgbClr val="000000"/>
                  </a:solidFill>
                  <a:latin typeface="Times New Roman"/>
                </a:rPr>
                <a:t>Buying </a:t>
              </a:r>
            </a:p>
            <a:p>
              <a:pPr>
                <a:defRPr/>
              </a:pPr>
              <a:r>
                <a:rPr lang="en-US" sz="2700" kern="0" dirty="0">
                  <a:solidFill>
                    <a:srgbClr val="000000"/>
                  </a:solidFill>
                  <a:latin typeface="Times New Roman"/>
                </a:rPr>
                <a:t>Exporter</a:t>
              </a:r>
              <a:endParaRPr lang="en-US" dirty="0"/>
            </a:p>
          </p:txBody>
        </p:sp>
      </p:grpSp>
      <p:sp>
        <p:nvSpPr>
          <p:cNvPr id="70" name="Rectangle 69"/>
          <p:cNvSpPr/>
          <p:nvPr/>
        </p:nvSpPr>
        <p:spPr>
          <a:xfrm>
            <a:off x="6988175" y="2149212"/>
            <a:ext cx="1865313" cy="381000"/>
          </a:xfrm>
          <a:prstGeom prst="rect">
            <a:avLst/>
          </a:prstGeom>
        </p:spPr>
        <p:txBody>
          <a:bodyPr wrap="none" lIns="103236" tIns="51618" rIns="103236" bIns="51618">
            <a:spAutoFit/>
          </a:bodyPr>
          <a:lstStyle/>
          <a:p>
            <a:pPr>
              <a:defRPr/>
            </a:pPr>
            <a:r>
              <a:rPr lang="en-US" kern="0" dirty="0">
                <a:solidFill>
                  <a:srgbClr val="000000"/>
                </a:solidFill>
                <a:latin typeface="Times New Roman"/>
              </a:rPr>
              <a:t>S</a:t>
            </a:r>
            <a:r>
              <a:rPr lang="en-US" kern="0" baseline="-25000" dirty="0">
                <a:solidFill>
                  <a:srgbClr val="000000"/>
                </a:solidFill>
                <a:latin typeface="Times New Roman"/>
              </a:rPr>
              <a:t>1</a:t>
            </a:r>
            <a:r>
              <a:rPr lang="en-US" kern="0" dirty="0">
                <a:solidFill>
                  <a:srgbClr val="000000"/>
                </a:solidFill>
                <a:latin typeface="Times New Roman"/>
              </a:rPr>
              <a:t>(£/€) = £1.00/€</a:t>
            </a:r>
            <a:r>
              <a:rPr lang="en-US" dirty="0">
                <a:latin typeface="Times New Roman" pitchFamily="18" charset="0"/>
              </a:rPr>
              <a:t>.</a:t>
            </a:r>
            <a:endParaRPr lang="en-US" dirty="0"/>
          </a:p>
        </p:txBody>
      </p:sp>
      <p:sp>
        <p:nvSpPr>
          <p:cNvPr id="74" name="TextBox 73"/>
          <p:cNvSpPr txBox="1"/>
          <p:nvPr/>
        </p:nvSpPr>
        <p:spPr>
          <a:xfrm>
            <a:off x="6858000" y="3928800"/>
            <a:ext cx="2201863" cy="935037"/>
          </a:xfrm>
          <a:prstGeom prst="rect">
            <a:avLst/>
          </a:prstGeom>
          <a:noFill/>
        </p:spPr>
        <p:txBody>
          <a:bodyPr lIns="103236" tIns="51618" rIns="103236" bIns="51618">
            <a:spAutoFit/>
          </a:bodyPr>
          <a:lstStyle/>
          <a:p>
            <a:pPr algn="ctr">
              <a:defRPr/>
            </a:pPr>
            <a:r>
              <a:rPr lang="en-US" dirty="0">
                <a:latin typeface="+mj-lt"/>
              </a:rPr>
              <a:t>In-the-Money Puts</a:t>
            </a:r>
          </a:p>
          <a:p>
            <a:pPr algn="ctr">
              <a:defRPr/>
            </a:pPr>
            <a:r>
              <a:rPr lang="en-US" kern="0" dirty="0">
                <a:solidFill>
                  <a:srgbClr val="000000"/>
                </a:solidFill>
                <a:latin typeface="Times New Roman"/>
              </a:rPr>
              <a:t>S</a:t>
            </a:r>
            <a:r>
              <a:rPr lang="en-US" kern="0" baseline="-25000" dirty="0">
                <a:solidFill>
                  <a:srgbClr val="000000"/>
                </a:solidFill>
                <a:latin typeface="Times New Roman"/>
              </a:rPr>
              <a:t>1</a:t>
            </a:r>
            <a:r>
              <a:rPr lang="en-US" kern="0" dirty="0">
                <a:solidFill>
                  <a:srgbClr val="000000"/>
                </a:solidFill>
                <a:latin typeface="Times New Roman"/>
              </a:rPr>
              <a:t>(£/€) = £0.75/€</a:t>
            </a:r>
          </a:p>
          <a:p>
            <a:pPr algn="ctr">
              <a:defRPr/>
            </a:pPr>
            <a:r>
              <a:rPr lang="en-US" kern="0" dirty="0">
                <a:solidFill>
                  <a:srgbClr val="000000"/>
                </a:solidFill>
                <a:latin typeface="Times New Roman"/>
              </a:rPr>
              <a:t>K</a:t>
            </a:r>
            <a:r>
              <a:rPr lang="en-US" kern="0" baseline="-25000" dirty="0">
                <a:solidFill>
                  <a:srgbClr val="000000"/>
                </a:solidFill>
                <a:latin typeface="Times New Roman"/>
              </a:rPr>
              <a:t>0</a:t>
            </a:r>
            <a:r>
              <a:rPr lang="en-US" kern="0" dirty="0">
                <a:solidFill>
                  <a:srgbClr val="000000"/>
                </a:solidFill>
                <a:latin typeface="Times New Roman"/>
              </a:rPr>
              <a:t>(£/€) = £0.80/€</a:t>
            </a:r>
            <a:endParaRPr lang="en-US" dirty="0"/>
          </a:p>
        </p:txBody>
      </p:sp>
      <p:sp>
        <p:nvSpPr>
          <p:cNvPr id="75" name="TextBox 74"/>
          <p:cNvSpPr txBox="1"/>
          <p:nvPr/>
        </p:nvSpPr>
        <p:spPr>
          <a:xfrm>
            <a:off x="1439863" y="1374512"/>
            <a:ext cx="2200275" cy="935038"/>
          </a:xfrm>
          <a:prstGeom prst="rect">
            <a:avLst/>
          </a:prstGeom>
          <a:noFill/>
        </p:spPr>
        <p:txBody>
          <a:bodyPr lIns="103236" tIns="51618" rIns="103236" bIns="51618">
            <a:spAutoFit/>
          </a:bodyPr>
          <a:lstStyle/>
          <a:p>
            <a:pPr algn="ctr">
              <a:defRPr/>
            </a:pPr>
            <a:r>
              <a:rPr lang="en-US" dirty="0">
                <a:latin typeface="+mj-lt"/>
              </a:rPr>
              <a:t>Out-of-the-Money:</a:t>
            </a:r>
          </a:p>
          <a:p>
            <a:pPr algn="ctr">
              <a:defRPr/>
            </a:pPr>
            <a:r>
              <a:rPr lang="en-US" kern="0" dirty="0">
                <a:solidFill>
                  <a:srgbClr val="000000"/>
                </a:solidFill>
                <a:latin typeface="Times New Roman"/>
              </a:rPr>
              <a:t>S</a:t>
            </a:r>
            <a:r>
              <a:rPr lang="en-US" kern="0" baseline="-25000" dirty="0">
                <a:solidFill>
                  <a:srgbClr val="000000"/>
                </a:solidFill>
                <a:latin typeface="Times New Roman"/>
              </a:rPr>
              <a:t>1</a:t>
            </a:r>
            <a:r>
              <a:rPr lang="en-US" kern="0" dirty="0">
                <a:solidFill>
                  <a:srgbClr val="000000"/>
                </a:solidFill>
                <a:latin typeface="Times New Roman"/>
              </a:rPr>
              <a:t>(£/€) = £1.00/€</a:t>
            </a:r>
          </a:p>
          <a:p>
            <a:pPr algn="ctr">
              <a:defRPr/>
            </a:pPr>
            <a:r>
              <a:rPr lang="en-US" kern="0" dirty="0">
                <a:solidFill>
                  <a:srgbClr val="000000"/>
                </a:solidFill>
                <a:latin typeface="Times New Roman"/>
              </a:rPr>
              <a:t>K</a:t>
            </a:r>
            <a:r>
              <a:rPr lang="en-US" kern="0" baseline="-25000" dirty="0">
                <a:solidFill>
                  <a:srgbClr val="000000"/>
                </a:solidFill>
                <a:latin typeface="Times New Roman"/>
              </a:rPr>
              <a:t>0</a:t>
            </a:r>
            <a:r>
              <a:rPr lang="en-US" kern="0" dirty="0">
                <a:solidFill>
                  <a:srgbClr val="000000"/>
                </a:solidFill>
                <a:latin typeface="Times New Roman"/>
              </a:rPr>
              <a:t>(£/€) = £0.80/€</a:t>
            </a:r>
            <a:endParaRPr lang="en-US" dirty="0"/>
          </a:p>
        </p:txBody>
      </p:sp>
      <p:sp>
        <p:nvSpPr>
          <p:cNvPr id="67" name="Rectangle 66"/>
          <p:cNvSpPr/>
          <p:nvPr/>
        </p:nvSpPr>
        <p:spPr>
          <a:xfrm>
            <a:off x="0" y="626521"/>
            <a:ext cx="7112000" cy="744537"/>
          </a:xfrm>
          <a:prstGeom prst="rect">
            <a:avLst/>
          </a:prstGeom>
          <a:noFill/>
        </p:spPr>
        <p:txBody>
          <a:bodyPr lIns="103236" tIns="51618" rIns="103236" bIns="51618">
            <a:spAutoFit/>
          </a:bodyPr>
          <a:lstStyle/>
          <a:p>
            <a:pPr>
              <a:defRPr/>
            </a:pPr>
            <a:r>
              <a:rPr lang="en-US" sz="4100" kern="0" dirty="0">
                <a:solidFill>
                  <a:srgbClr val="000000"/>
                </a:solidFill>
                <a:latin typeface="Times New Roman"/>
              </a:rPr>
              <a:t>Long 50 Puts = Perfect Hedge</a:t>
            </a:r>
            <a:endParaRPr lang="en-US" sz="4100" dirty="0"/>
          </a:p>
        </p:txBody>
      </p:sp>
      <p:grpSp>
        <p:nvGrpSpPr>
          <p:cNvPr id="12" name="Group 26"/>
          <p:cNvGrpSpPr>
            <a:grpSpLocks/>
          </p:cNvGrpSpPr>
          <p:nvPr/>
        </p:nvGrpSpPr>
        <p:grpSpPr bwMode="auto">
          <a:xfrm>
            <a:off x="1185863" y="3435087"/>
            <a:ext cx="1454150" cy="1266825"/>
            <a:chOff x="6248400" y="2803267"/>
            <a:chExt cx="1309122" cy="1099066"/>
          </a:xfrm>
        </p:grpSpPr>
        <p:pic>
          <p:nvPicPr>
            <p:cNvPr id="29736" name="Picture 6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6273" y="3352800"/>
              <a:ext cx="776227" cy="41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37" name="Rectangle 23"/>
            <p:cNvSpPr>
              <a:spLocks noChangeArrowheads="1"/>
            </p:cNvSpPr>
            <p:nvPr/>
          </p:nvSpPr>
          <p:spPr bwMode="auto">
            <a:xfrm>
              <a:off x="6248400" y="2803267"/>
              <a:ext cx="1285929"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82" name="Rectangle 81"/>
            <p:cNvSpPr/>
            <p:nvPr/>
          </p:nvSpPr>
          <p:spPr>
            <a:xfrm>
              <a:off x="6248400" y="2890036"/>
              <a:ext cx="1309122" cy="440728"/>
            </a:xfrm>
            <a:prstGeom prst="rect">
              <a:avLst/>
            </a:prstGeom>
          </p:spPr>
          <p:txBody>
            <a:bodyPr wrap="none">
              <a:spAutoFit/>
            </a:bodyPr>
            <a:lstStyle/>
            <a:p>
              <a:pPr>
                <a:defRPr/>
              </a:pPr>
              <a:r>
                <a:rPr lang="en-US" sz="2700" kern="0" dirty="0">
                  <a:solidFill>
                    <a:srgbClr val="000000"/>
                  </a:solidFill>
                  <a:latin typeface="Times New Roman"/>
                </a:rPr>
                <a:t>customer</a:t>
              </a:r>
              <a:endParaRPr lang="en-US" dirty="0"/>
            </a:p>
          </p:txBody>
        </p:sp>
      </p:grpSp>
      <p:grpSp>
        <p:nvGrpSpPr>
          <p:cNvPr id="13" name="Group 28"/>
          <p:cNvGrpSpPr>
            <a:grpSpLocks/>
          </p:cNvGrpSpPr>
          <p:nvPr/>
        </p:nvGrpSpPr>
        <p:grpSpPr bwMode="auto">
          <a:xfrm rot="8288192">
            <a:off x="2563813" y="3046150"/>
            <a:ext cx="1619250" cy="666750"/>
            <a:chOff x="4923360" y="3248799"/>
            <a:chExt cx="1706039" cy="577334"/>
          </a:xfrm>
        </p:grpSpPr>
        <p:sp>
          <p:nvSpPr>
            <p:cNvPr id="29734" name="Right Arrow 27"/>
            <p:cNvSpPr>
              <a:spLocks noChangeArrowheads="1"/>
            </p:cNvSpPr>
            <p:nvPr/>
          </p:nvSpPr>
          <p:spPr bwMode="auto">
            <a:xfrm rot="10800000">
              <a:off x="4982792" y="3248799"/>
              <a:ext cx="1646607" cy="577334"/>
            </a:xfrm>
            <a:prstGeom prst="rightArrow">
              <a:avLst>
                <a:gd name="adj1" fmla="val 50000"/>
                <a:gd name="adj2" fmla="val 50004"/>
              </a:avLst>
            </a:prstGeom>
            <a:solidFill>
              <a:srgbClr val="92D050">
                <a:alpha val="50195"/>
              </a:srgbClr>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84" name="Rectangle 83"/>
            <p:cNvSpPr/>
            <p:nvPr/>
          </p:nvSpPr>
          <p:spPr>
            <a:xfrm rot="10819365">
              <a:off x="4929217" y="3345203"/>
              <a:ext cx="1654189" cy="439874"/>
            </a:xfrm>
            <a:prstGeom prst="rect">
              <a:avLst/>
            </a:prstGeom>
          </p:spPr>
          <p:txBody>
            <a:bodyPr wrap="none">
              <a:spAutoFit/>
            </a:bodyPr>
            <a:lstStyle/>
            <a:p>
              <a:pPr algn="r">
                <a:defRPr/>
              </a:pPr>
              <a:r>
                <a:rPr lang="en-US" sz="2700" kern="0" dirty="0">
                  <a:solidFill>
                    <a:srgbClr val="000000"/>
                  </a:solidFill>
                  <a:latin typeface="Times New Roman"/>
                </a:rPr>
                <a:t>€100,000 </a:t>
              </a:r>
              <a:endParaRPr lang="en-US" dirty="0"/>
            </a:p>
          </p:txBody>
        </p:sp>
      </p:grpSp>
      <p:grpSp>
        <p:nvGrpSpPr>
          <p:cNvPr id="14" name="Group 42"/>
          <p:cNvGrpSpPr>
            <a:grpSpLocks/>
          </p:cNvGrpSpPr>
          <p:nvPr/>
        </p:nvGrpSpPr>
        <p:grpSpPr bwMode="auto">
          <a:xfrm rot="8404007">
            <a:off x="2133600" y="2536562"/>
            <a:ext cx="1609725" cy="666750"/>
            <a:chOff x="2103818" y="3994666"/>
            <a:chExt cx="1447789" cy="577334"/>
          </a:xfrm>
        </p:grpSpPr>
        <p:sp>
          <p:nvSpPr>
            <p:cNvPr id="87" name="Rectangle 86"/>
            <p:cNvSpPr/>
            <p:nvPr/>
          </p:nvSpPr>
          <p:spPr>
            <a:xfrm rot="10800000">
              <a:off x="2105012" y="4125369"/>
              <a:ext cx="1136529" cy="439874"/>
            </a:xfrm>
            <a:prstGeom prst="rect">
              <a:avLst/>
            </a:prstGeom>
          </p:spPr>
          <p:txBody>
            <a:bodyPr wrap="none">
              <a:spAutoFit/>
            </a:bodyPr>
            <a:lstStyle/>
            <a:p>
              <a:pPr>
                <a:defRPr/>
              </a:pPr>
              <a:r>
                <a:rPr lang="en-US" sz="2700" kern="0" dirty="0">
                  <a:solidFill>
                    <a:srgbClr val="000000"/>
                  </a:solidFill>
                  <a:latin typeface="Times New Roman"/>
                </a:rPr>
                <a:t>Goods  </a:t>
              </a:r>
              <a:endParaRPr lang="en-US" dirty="0"/>
            </a:p>
          </p:txBody>
        </p:sp>
        <p:sp>
          <p:nvSpPr>
            <p:cNvPr id="29733" name="Right Arrow 44"/>
            <p:cNvSpPr>
              <a:spLocks noChangeArrowheads="1"/>
            </p:cNvSpPr>
            <p:nvPr/>
          </p:nvSpPr>
          <p:spPr bwMode="auto">
            <a:xfrm>
              <a:off x="2320552" y="3994666"/>
              <a:ext cx="1231055" cy="577334"/>
            </a:xfrm>
            <a:prstGeom prst="rightArrow">
              <a:avLst>
                <a:gd name="adj1" fmla="val 50000"/>
                <a:gd name="adj2" fmla="val 50001"/>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
        <p:nvSpPr>
          <p:cNvPr id="91" name="Rectangle 90"/>
          <p:cNvSpPr/>
          <p:nvPr/>
        </p:nvSpPr>
        <p:spPr>
          <a:xfrm>
            <a:off x="-254000" y="5446450"/>
            <a:ext cx="9288463" cy="1335350"/>
          </a:xfrm>
          <a:prstGeom prst="rect">
            <a:avLst/>
          </a:prstGeom>
        </p:spPr>
        <p:txBody>
          <a:bodyPr lIns="103236" tIns="51618" rIns="103236" bIns="51618">
            <a:spAutoFit/>
          </a:bodyPr>
          <a:lstStyle/>
          <a:p>
            <a:pPr marL="1032358" indent="-770684">
              <a:defRPr/>
            </a:pPr>
            <a:r>
              <a:rPr lang="en-US" sz="2000" kern="0" dirty="0">
                <a:solidFill>
                  <a:srgbClr val="000000"/>
                </a:solidFill>
                <a:latin typeface="Times New Roman"/>
              </a:rPr>
              <a:t>The future value of the </a:t>
            </a:r>
          </a:p>
          <a:p>
            <a:pPr marL="1032358" indent="-770684">
              <a:defRPr/>
            </a:pPr>
            <a:r>
              <a:rPr lang="en-US" sz="2000" kern="0" dirty="0">
                <a:solidFill>
                  <a:srgbClr val="000000"/>
                </a:solidFill>
                <a:latin typeface="Times New Roman"/>
              </a:rPr>
              <a:t>receivable net of the cost of </a:t>
            </a:r>
            <a:r>
              <a:rPr lang="en-US" sz="2000" b="1" kern="0" dirty="0">
                <a:solidFill>
                  <a:srgbClr val="000000"/>
                </a:solidFill>
                <a:latin typeface="Times New Roman"/>
              </a:rPr>
              <a:t>50 </a:t>
            </a:r>
            <a:r>
              <a:rPr lang="en-US" sz="2000" kern="0" dirty="0">
                <a:solidFill>
                  <a:srgbClr val="000000"/>
                </a:solidFill>
                <a:latin typeface="Times New Roman"/>
              </a:rPr>
              <a:t>puts is </a:t>
            </a:r>
          </a:p>
          <a:p>
            <a:pPr marL="1032358" indent="-770684">
              <a:defRPr/>
            </a:pPr>
            <a:r>
              <a:rPr lang="en-US" sz="2000" kern="0" dirty="0">
                <a:solidFill>
                  <a:srgbClr val="000000"/>
                </a:solidFill>
                <a:latin typeface="Times New Roman"/>
                <a:cs typeface="Times New Roman" pitchFamily="18" charset="0"/>
              </a:rPr>
              <a:t>	£88,000 = </a:t>
            </a:r>
            <a:r>
              <a:rPr lang="en-US" sz="2000" dirty="0">
                <a:solidFill>
                  <a:srgbClr val="000000"/>
                </a:solidFill>
                <a:latin typeface="Times New Roman" pitchFamily="18" charset="0"/>
              </a:rPr>
              <a:t>£100,000</a:t>
            </a:r>
            <a:r>
              <a:rPr lang="en-US" sz="2000" kern="0" dirty="0">
                <a:solidFill>
                  <a:srgbClr val="000000"/>
                </a:solidFill>
                <a:latin typeface="Times New Roman"/>
              </a:rPr>
              <a:t> − </a:t>
            </a:r>
            <a:r>
              <a:rPr lang="en-US" sz="2000" kern="0" dirty="0">
                <a:solidFill>
                  <a:srgbClr val="000000"/>
                </a:solidFill>
                <a:latin typeface="Times New Roman"/>
                <a:cs typeface="Times New Roman" pitchFamily="18" charset="0"/>
              </a:rPr>
              <a:t>£10,389.61 × 1.155 or </a:t>
            </a:r>
          </a:p>
          <a:p>
            <a:pPr marL="1032358">
              <a:defRPr/>
            </a:pPr>
            <a:r>
              <a:rPr lang="en-US" sz="2000" kern="0" dirty="0">
                <a:solidFill>
                  <a:srgbClr val="000000"/>
                </a:solidFill>
                <a:latin typeface="Times New Roman"/>
                <a:cs typeface="Times New Roman" pitchFamily="18" charset="0"/>
              </a:rPr>
              <a:t>£88,000 = </a:t>
            </a:r>
            <a:r>
              <a:rPr lang="en-US" sz="2000" dirty="0">
                <a:solidFill>
                  <a:srgbClr val="000000"/>
                </a:solidFill>
                <a:latin typeface="Times New Roman" pitchFamily="18" charset="0"/>
              </a:rPr>
              <a:t>£400,000</a:t>
            </a:r>
            <a:r>
              <a:rPr lang="en-US" sz="2000" kern="0" dirty="0">
                <a:solidFill>
                  <a:srgbClr val="000000"/>
                </a:solidFill>
                <a:latin typeface="Times New Roman"/>
              </a:rPr>
              <a:t> − </a:t>
            </a:r>
            <a:r>
              <a:rPr lang="en-US" sz="2000" kern="0" dirty="0">
                <a:solidFill>
                  <a:srgbClr val="000000"/>
                </a:solidFill>
                <a:latin typeface="Times New Roman"/>
                <a:cs typeface="Times New Roman" pitchFamily="18" charset="0"/>
              </a:rPr>
              <a:t>£10,389.61 × 1.155</a:t>
            </a:r>
            <a:r>
              <a:rPr lang="en-US" sz="2000" kern="0" dirty="0">
                <a:solidFill>
                  <a:srgbClr val="000000"/>
                </a:solidFill>
                <a:latin typeface="Times New Roman"/>
              </a:rPr>
              <a:t> − £300,000</a:t>
            </a:r>
            <a:endParaRPr lang="en-US" sz="2000" dirty="0">
              <a:solidFill>
                <a:srgbClr val="000000"/>
              </a:solidFill>
              <a:latin typeface="Times New Roman" pitchFamily="18" charset="0"/>
            </a:endParaRPr>
          </a:p>
        </p:txBody>
      </p:sp>
      <p:grpSp>
        <p:nvGrpSpPr>
          <p:cNvPr id="15" name="Group 28"/>
          <p:cNvGrpSpPr>
            <a:grpSpLocks/>
          </p:cNvGrpSpPr>
          <p:nvPr/>
        </p:nvGrpSpPr>
        <p:grpSpPr bwMode="auto">
          <a:xfrm rot="-8492019">
            <a:off x="2536825" y="4992425"/>
            <a:ext cx="1584325" cy="666750"/>
            <a:chOff x="4982792" y="3248799"/>
            <a:chExt cx="1669374" cy="577334"/>
          </a:xfrm>
        </p:grpSpPr>
        <p:sp>
          <p:nvSpPr>
            <p:cNvPr id="29730" name="Right Arrow 27"/>
            <p:cNvSpPr>
              <a:spLocks noChangeArrowheads="1"/>
            </p:cNvSpPr>
            <p:nvPr/>
          </p:nvSpPr>
          <p:spPr bwMode="auto">
            <a:xfrm rot="10800000">
              <a:off x="4982792" y="3248799"/>
              <a:ext cx="1646607" cy="577334"/>
            </a:xfrm>
            <a:prstGeom prst="rightArrow">
              <a:avLst>
                <a:gd name="adj1" fmla="val 50000"/>
                <a:gd name="adj2" fmla="val 50004"/>
              </a:avLst>
            </a:prstGeom>
            <a:solidFill>
              <a:srgbClr val="92D050">
                <a:alpha val="50195"/>
              </a:srgbClr>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93" name="Rectangle 92"/>
            <p:cNvSpPr/>
            <p:nvPr/>
          </p:nvSpPr>
          <p:spPr>
            <a:xfrm rot="10819365">
              <a:off x="5013705" y="3316306"/>
              <a:ext cx="1654319" cy="439874"/>
            </a:xfrm>
            <a:prstGeom prst="rect">
              <a:avLst/>
            </a:prstGeom>
          </p:spPr>
          <p:txBody>
            <a:bodyPr wrap="none">
              <a:spAutoFit/>
            </a:bodyPr>
            <a:lstStyle/>
            <a:p>
              <a:pPr algn="r">
                <a:defRPr/>
              </a:pPr>
              <a:r>
                <a:rPr lang="en-US" sz="2700" kern="0" dirty="0">
                  <a:solidFill>
                    <a:srgbClr val="000000"/>
                  </a:solidFill>
                  <a:latin typeface="Times New Roman"/>
                </a:rPr>
                <a:t>€100,000 </a:t>
              </a:r>
              <a:endParaRPr lang="en-US" dirty="0"/>
            </a:p>
          </p:txBody>
        </p:sp>
      </p:grpSp>
      <p:grpSp>
        <p:nvGrpSpPr>
          <p:cNvPr id="16" name="Group 42"/>
          <p:cNvGrpSpPr>
            <a:grpSpLocks/>
          </p:cNvGrpSpPr>
          <p:nvPr/>
        </p:nvGrpSpPr>
        <p:grpSpPr bwMode="auto">
          <a:xfrm rot="-8404370">
            <a:off x="2562225" y="4398700"/>
            <a:ext cx="1573213" cy="666750"/>
            <a:chOff x="2135521" y="3994666"/>
            <a:chExt cx="1416086" cy="577334"/>
          </a:xfrm>
        </p:grpSpPr>
        <p:sp>
          <p:nvSpPr>
            <p:cNvPr id="96" name="Rectangle 95"/>
            <p:cNvSpPr/>
            <p:nvPr/>
          </p:nvSpPr>
          <p:spPr>
            <a:xfrm rot="10800000">
              <a:off x="2142544" y="4103956"/>
              <a:ext cx="1136013" cy="438498"/>
            </a:xfrm>
            <a:prstGeom prst="rect">
              <a:avLst/>
            </a:prstGeom>
          </p:spPr>
          <p:txBody>
            <a:bodyPr wrap="none">
              <a:spAutoFit/>
            </a:bodyPr>
            <a:lstStyle/>
            <a:p>
              <a:pPr>
                <a:defRPr/>
              </a:pPr>
              <a:r>
                <a:rPr lang="en-US" sz="2700" kern="0" dirty="0">
                  <a:solidFill>
                    <a:srgbClr val="000000"/>
                  </a:solidFill>
                  <a:latin typeface="Times New Roman"/>
                </a:rPr>
                <a:t>Goods  </a:t>
              </a:r>
              <a:endParaRPr lang="en-US" dirty="0"/>
            </a:p>
          </p:txBody>
        </p:sp>
        <p:sp>
          <p:nvSpPr>
            <p:cNvPr id="29729" name="Right Arrow 44"/>
            <p:cNvSpPr>
              <a:spLocks noChangeArrowheads="1"/>
            </p:cNvSpPr>
            <p:nvPr/>
          </p:nvSpPr>
          <p:spPr bwMode="auto">
            <a:xfrm>
              <a:off x="2320552" y="3994666"/>
              <a:ext cx="1231055" cy="577334"/>
            </a:xfrm>
            <a:prstGeom prst="rightArrow">
              <a:avLst>
                <a:gd name="adj1" fmla="val 50000"/>
                <a:gd name="adj2" fmla="val 50001"/>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29717" name="Group 49"/>
          <p:cNvGrpSpPr>
            <a:grpSpLocks/>
          </p:cNvGrpSpPr>
          <p:nvPr/>
        </p:nvGrpSpPr>
        <p:grpSpPr bwMode="auto">
          <a:xfrm>
            <a:off x="6096000" y="2720712"/>
            <a:ext cx="2506663" cy="1216025"/>
            <a:chOff x="-2278804" y="2887413"/>
            <a:chExt cx="1815731" cy="1323439"/>
          </a:xfrm>
        </p:grpSpPr>
        <p:sp>
          <p:nvSpPr>
            <p:cNvPr id="57" name="Rectangle 56"/>
            <p:cNvSpPr/>
            <p:nvPr/>
          </p:nvSpPr>
          <p:spPr>
            <a:xfrm>
              <a:off x="-2278804" y="2887413"/>
              <a:ext cx="1815731" cy="870774"/>
            </a:xfrm>
            <a:prstGeom prst="rect">
              <a:avLst/>
            </a:prstGeom>
          </p:spPr>
          <p:txBody>
            <a:bodyPr>
              <a:spAutoFit/>
            </a:bodyPr>
            <a:lstStyle/>
            <a:p>
              <a:pPr algn="ctr">
                <a:defRPr/>
              </a:pPr>
              <a:r>
                <a:rPr lang="en-US" sz="2300" kern="0" dirty="0">
                  <a:solidFill>
                    <a:srgbClr val="000000"/>
                  </a:solidFill>
                  <a:latin typeface="Times New Roman"/>
                </a:rPr>
                <a:t>T = 1 Spot Market</a:t>
              </a:r>
            </a:p>
            <a:p>
              <a:pPr algn="ctr">
                <a:defRPr/>
              </a:pPr>
              <a:r>
                <a:rPr lang="en-US" sz="2300" kern="0" dirty="0">
                  <a:solidFill>
                    <a:srgbClr val="000000"/>
                  </a:solidFill>
                  <a:latin typeface="Times New Roman"/>
                </a:rPr>
                <a:t>Buy €400,000</a:t>
              </a:r>
              <a:endParaRPr lang="en-US" sz="2300" dirty="0"/>
            </a:p>
          </p:txBody>
        </p:sp>
        <p:sp>
          <p:nvSpPr>
            <p:cNvPr id="29727" name="Rectangle 41"/>
            <p:cNvSpPr>
              <a:spLocks noChangeArrowheads="1"/>
            </p:cNvSpPr>
            <p:nvPr/>
          </p:nvSpPr>
          <p:spPr bwMode="auto">
            <a:xfrm>
              <a:off x="-2209061" y="2887413"/>
              <a:ext cx="1696665" cy="1323439"/>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altLang="en-US"/>
            </a:p>
          </p:txBody>
        </p:sp>
      </p:grpSp>
      <p:sp>
        <p:nvSpPr>
          <p:cNvPr id="59" name="Rectangle 58"/>
          <p:cNvSpPr/>
          <p:nvPr/>
        </p:nvSpPr>
        <p:spPr>
          <a:xfrm>
            <a:off x="6365875" y="3482712"/>
            <a:ext cx="1863725" cy="381000"/>
          </a:xfrm>
          <a:prstGeom prst="rect">
            <a:avLst/>
          </a:prstGeom>
        </p:spPr>
        <p:txBody>
          <a:bodyPr wrap="none" lIns="103236" tIns="51618" rIns="103236" bIns="51618">
            <a:spAutoFit/>
          </a:bodyPr>
          <a:lstStyle/>
          <a:p>
            <a:pPr>
              <a:defRPr/>
            </a:pPr>
            <a:r>
              <a:rPr lang="en-US" kern="0" dirty="0">
                <a:solidFill>
                  <a:srgbClr val="000000"/>
                </a:solidFill>
                <a:latin typeface="Times New Roman"/>
              </a:rPr>
              <a:t>S</a:t>
            </a:r>
            <a:r>
              <a:rPr lang="en-US" kern="0" baseline="-25000" dirty="0">
                <a:solidFill>
                  <a:srgbClr val="000000"/>
                </a:solidFill>
                <a:latin typeface="Times New Roman"/>
              </a:rPr>
              <a:t>1</a:t>
            </a:r>
            <a:r>
              <a:rPr lang="en-US" kern="0" dirty="0">
                <a:solidFill>
                  <a:srgbClr val="000000"/>
                </a:solidFill>
                <a:latin typeface="Times New Roman"/>
              </a:rPr>
              <a:t>(£/€) = £0.75/€</a:t>
            </a:r>
            <a:r>
              <a:rPr lang="en-US" dirty="0">
                <a:latin typeface="Times New Roman" pitchFamily="18" charset="0"/>
              </a:rPr>
              <a:t>.</a:t>
            </a:r>
            <a:endParaRPr lang="en-US" dirty="0"/>
          </a:p>
        </p:txBody>
      </p:sp>
      <p:grpSp>
        <p:nvGrpSpPr>
          <p:cNvPr id="18" name="Group 50"/>
          <p:cNvGrpSpPr>
            <a:grpSpLocks/>
          </p:cNvGrpSpPr>
          <p:nvPr/>
        </p:nvGrpSpPr>
        <p:grpSpPr bwMode="auto">
          <a:xfrm rot="-2361752">
            <a:off x="5289550" y="4074850"/>
            <a:ext cx="1538288" cy="666750"/>
            <a:chOff x="1891931" y="3537466"/>
            <a:chExt cx="1674960" cy="577334"/>
          </a:xfrm>
        </p:grpSpPr>
        <p:sp>
          <p:nvSpPr>
            <p:cNvPr id="29724" name="Right Arrow 47"/>
            <p:cNvSpPr>
              <a:spLocks noChangeArrowheads="1"/>
            </p:cNvSpPr>
            <p:nvPr/>
          </p:nvSpPr>
          <p:spPr bwMode="auto">
            <a:xfrm rot="10800000">
              <a:off x="1891931" y="3537466"/>
              <a:ext cx="1646607" cy="577334"/>
            </a:xfrm>
            <a:prstGeom prst="rightArrow">
              <a:avLst>
                <a:gd name="adj1" fmla="val 50000"/>
                <a:gd name="adj2" fmla="val 50004"/>
              </a:avLst>
            </a:prstGeom>
            <a:solidFill>
              <a:srgbClr val="92D050">
                <a:alpha val="50195"/>
              </a:srgbClr>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9725" name="Rectangle 65"/>
            <p:cNvSpPr>
              <a:spLocks noChangeArrowheads="1"/>
            </p:cNvSpPr>
            <p:nvPr/>
          </p:nvSpPr>
          <p:spPr bwMode="auto">
            <a:xfrm>
              <a:off x="1951050" y="3602156"/>
              <a:ext cx="1615841" cy="439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latin typeface="Times New Roman" pitchFamily="18" charset="0"/>
                </a:rPr>
                <a:t>€400,000</a:t>
              </a:r>
            </a:p>
          </p:txBody>
        </p:sp>
      </p:grpSp>
      <p:grpSp>
        <p:nvGrpSpPr>
          <p:cNvPr id="19" name="Group 51"/>
          <p:cNvGrpSpPr>
            <a:grpSpLocks/>
          </p:cNvGrpSpPr>
          <p:nvPr/>
        </p:nvGrpSpPr>
        <p:grpSpPr bwMode="auto">
          <a:xfrm rot="5077300">
            <a:off x="5159375" y="3058850"/>
            <a:ext cx="812800" cy="1670050"/>
            <a:chOff x="2238769" y="3934907"/>
            <a:chExt cx="625220" cy="1084884"/>
          </a:xfrm>
        </p:grpSpPr>
        <p:sp>
          <p:nvSpPr>
            <p:cNvPr id="29722" name="Rectangle 44"/>
            <p:cNvSpPr>
              <a:spLocks noChangeArrowheads="1"/>
            </p:cNvSpPr>
            <p:nvPr/>
          </p:nvSpPr>
          <p:spPr bwMode="auto">
            <a:xfrm rot="-7480275">
              <a:off x="1988556" y="4282150"/>
              <a:ext cx="1084884" cy="390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latin typeface="Times New Roman" pitchFamily="18" charset="0"/>
                </a:rPr>
                <a:t>£300,000</a:t>
              </a:r>
            </a:p>
          </p:txBody>
        </p:sp>
        <p:sp>
          <p:nvSpPr>
            <p:cNvPr id="29723" name="Right Arrow 53"/>
            <p:cNvSpPr>
              <a:spLocks noChangeArrowheads="1"/>
            </p:cNvSpPr>
            <p:nvPr/>
          </p:nvSpPr>
          <p:spPr bwMode="auto">
            <a:xfrm rot="-7580959">
              <a:off x="2025518" y="4156314"/>
              <a:ext cx="1051722" cy="625220"/>
            </a:xfrm>
            <a:prstGeom prst="rightArrow">
              <a:avLst>
                <a:gd name="adj1" fmla="val 50000"/>
                <a:gd name="adj2" fmla="val 50005"/>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
        <p:nvSpPr>
          <p:cNvPr id="60" name="Rectangle 59"/>
          <p:cNvSpPr/>
          <p:nvPr/>
        </p:nvSpPr>
        <p:spPr bwMode="auto">
          <a:xfrm>
            <a:off x="6489700" y="758562"/>
            <a:ext cx="2778125" cy="458788"/>
          </a:xfrm>
          <a:prstGeom prst="rect">
            <a:avLst/>
          </a:prstGeom>
          <a:noFill/>
        </p:spPr>
        <p:txBody>
          <a:bodyPr wrap="none" lIns="103236" tIns="51618" rIns="103236" bIns="51618">
            <a:spAutoFit/>
          </a:bodyPr>
          <a:lstStyle/>
          <a:p>
            <a:pPr>
              <a:defRPr/>
            </a:pPr>
            <a:r>
              <a:rPr lang="en-US" sz="2300" kern="0" dirty="0">
                <a:solidFill>
                  <a:srgbClr val="000000"/>
                </a:solidFill>
                <a:latin typeface="Times New Roman"/>
                <a:cs typeface="Times New Roman" pitchFamily="18" charset="0"/>
              </a:rPr>
              <a:t>50 × </a:t>
            </a:r>
            <a:r>
              <a:rPr lang="en-US" sz="2300" i="1" kern="0" dirty="0">
                <a:solidFill>
                  <a:srgbClr val="000000"/>
                </a:solidFill>
                <a:latin typeface="Times New Roman"/>
                <a:cs typeface="Times New Roman" pitchFamily="18" charset="0"/>
              </a:rPr>
              <a:t>p</a:t>
            </a:r>
            <a:r>
              <a:rPr lang="en-US" sz="2300" kern="0" baseline="-25000" dirty="0">
                <a:solidFill>
                  <a:srgbClr val="000000"/>
                </a:solidFill>
                <a:latin typeface="Times New Roman"/>
                <a:cs typeface="Times New Roman" pitchFamily="18" charset="0"/>
              </a:rPr>
              <a:t>0</a:t>
            </a:r>
            <a:r>
              <a:rPr lang="en-US" sz="2300" kern="0" dirty="0">
                <a:solidFill>
                  <a:srgbClr val="000000"/>
                </a:solidFill>
                <a:latin typeface="Times New Roman"/>
                <a:cs typeface="Times New Roman" pitchFamily="18" charset="0"/>
              </a:rPr>
              <a:t> = £10,389.61 </a:t>
            </a:r>
            <a:endParaRPr lang="en-US" dirty="0"/>
          </a:p>
        </p:txBody>
      </p:sp>
      <p:sp>
        <p:nvSpPr>
          <p:cNvPr id="63" name="Rectangle 20"/>
          <p:cNvSpPr txBox="1">
            <a:spLocks noChangeArrowheads="1"/>
          </p:cNvSpPr>
          <p:nvPr/>
        </p:nvSpPr>
        <p:spPr bwMode="auto">
          <a:xfrm>
            <a:off x="6096000" y="6400800"/>
            <a:ext cx="2667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6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22</a:t>
            </a:fld>
            <a:endParaRPr lang="en-US" altLang="en-US" sz="1000" dirty="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22" presetClass="entr" presetSubtype="4" fill="hold" nodeType="withEffect">
                                  <p:stCondLst>
                                    <p:cond delay="0"/>
                                  </p:stCondLst>
                                  <p:childTnLst>
                                    <p:set>
                                      <p:cBhvr>
                                        <p:cTn id="8" dur="1" fill="hold">
                                          <p:stCondLst>
                                            <p:cond delay="0"/>
                                          </p:stCondLst>
                                        </p:cTn>
                                        <p:tgtEl>
                                          <p:spTgt spid="13"/>
                                        </p:tgtEl>
                                        <p:attrNameLst>
                                          <p:attrName>style.visibility</p:attrName>
                                        </p:attrNameLst>
                                      </p:cBhvr>
                                      <p:to>
                                        <p:strVal val="visible"/>
                                      </p:to>
                                    </p:set>
                                    <p:animEffect transition="in" filter="wipe(down)">
                                      <p:cBhvr>
                                        <p:cTn id="9" dur="500"/>
                                        <p:tgtEl>
                                          <p:spTgt spid="13"/>
                                        </p:tgtEl>
                                      </p:cBhvr>
                                    </p:animEffect>
                                  </p:childTnLst>
                                </p:cTn>
                              </p:par>
                              <p:par>
                                <p:cTn id="10" presetID="22" presetClass="entr" presetSubtype="1"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up)">
                                      <p:cBhvr>
                                        <p:cTn id="12" dur="500"/>
                                        <p:tgtEl>
                                          <p:spTgt spid="1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500"/>
                                        <p:tgtEl>
                                          <p:spTgt spid="10"/>
                                        </p:tgtEl>
                                      </p:cBhvr>
                                    </p:animEffect>
                                  </p:childTnLst>
                                </p:cTn>
                              </p:par>
                              <p:par>
                                <p:cTn id="18" presetID="22" presetClass="entr" presetSubtype="2" fill="hold"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right)">
                                      <p:cBhvr>
                                        <p:cTn id="20" dur="500"/>
                                        <p:tgtEl>
                                          <p:spTgt spid="9"/>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8" fill="hold"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left)">
                                      <p:cBhvr>
                                        <p:cTn id="25" dur="500"/>
                                        <p:tgtEl>
                                          <p:spTgt spid="15"/>
                                        </p:tgtEl>
                                      </p:cBhvr>
                                    </p:animEffect>
                                  </p:childTnLst>
                                </p:cTn>
                              </p:par>
                              <p:par>
                                <p:cTn id="26" presetID="22" presetClass="entr" presetSubtype="4"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wipe(down)">
                                      <p:cBhvr>
                                        <p:cTn id="28" dur="500"/>
                                        <p:tgtEl>
                                          <p:spTgt spid="16"/>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22" presetClass="entr" presetSubtype="2" fill="hold" nodeType="click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wipe(right)">
                                      <p:cBhvr>
                                        <p:cTn id="33" dur="500"/>
                                        <p:tgtEl>
                                          <p:spTgt spid="18"/>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22" presetClass="entr" presetSubtype="8" fill="hold" nodeType="click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ipe(left)">
                                      <p:cBhvr>
                                        <p:cTn id="38" dur="500"/>
                                        <p:tgtEl>
                                          <p:spTgt spid="6"/>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22" presetClass="entr" presetSubtype="8" fill="hold" nodeType="click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left)">
                                      <p:cBhvr>
                                        <p:cTn id="43" dur="500"/>
                                        <p:tgtEl>
                                          <p:spTgt spid="19"/>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22" presetClass="entr" presetSubtype="2" fill="hold" nodeType="click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wipe(right)">
                                      <p:cBhvr>
                                        <p:cTn id="48" dur="500"/>
                                        <p:tgtEl>
                                          <p:spTgt spid="3"/>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91"/>
                                        </p:tgtEl>
                                        <p:attrNameLst>
                                          <p:attrName>style.visibility</p:attrName>
                                        </p:attrNameLst>
                                      </p:cBhvr>
                                      <p:to>
                                        <p:strVal val="visible"/>
                                      </p:to>
                                    </p:set>
                                    <p:anim calcmode="lin" valueType="num">
                                      <p:cBhvr additive="base">
                                        <p:cTn id="53" dur="1000" fill="hold"/>
                                        <p:tgtEl>
                                          <p:spTgt spid="91"/>
                                        </p:tgtEl>
                                        <p:attrNameLst>
                                          <p:attrName>ppt_x</p:attrName>
                                        </p:attrNameLst>
                                      </p:cBhvr>
                                      <p:tavLst>
                                        <p:tav tm="0">
                                          <p:val>
                                            <p:strVal val="#ppt_x"/>
                                          </p:val>
                                        </p:tav>
                                        <p:tav tm="100000">
                                          <p:val>
                                            <p:strVal val="#ppt_x"/>
                                          </p:val>
                                        </p:tav>
                                      </p:tavLst>
                                    </p:anim>
                                    <p:anim calcmode="lin" valueType="num">
                                      <p:cBhvr additive="base">
                                        <p:cTn id="54" dur="1000" fill="hold"/>
                                        <p:tgtEl>
                                          <p:spTgt spid="9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457200" y="838200"/>
            <a:ext cx="8229600" cy="990600"/>
          </a:xfrm>
        </p:spPr>
        <p:txBody>
          <a:bodyPr>
            <a:normAutofit fontScale="90000"/>
          </a:bodyPr>
          <a:lstStyle/>
          <a:p>
            <a:pPr eaLnBrk="1" hangingPunct="1"/>
            <a:r>
              <a:rPr lang="en-US" altLang="en-US" sz="3600" dirty="0" smtClean="0"/>
              <a:t>Options Hedges and Money Market Hedges and Forward Market Hedges</a:t>
            </a:r>
          </a:p>
        </p:txBody>
      </p:sp>
      <p:sp>
        <p:nvSpPr>
          <p:cNvPr id="30723" name="Content Placeholder 2"/>
          <p:cNvSpPr>
            <a:spLocks noGrp="1"/>
          </p:cNvSpPr>
          <p:nvPr>
            <p:ph idx="1"/>
          </p:nvPr>
        </p:nvSpPr>
        <p:spPr>
          <a:xfrm>
            <a:off x="0" y="1905000"/>
            <a:ext cx="8686800" cy="4525963"/>
          </a:xfrm>
        </p:spPr>
        <p:txBody>
          <a:bodyPr/>
          <a:lstStyle/>
          <a:p>
            <a:pPr eaLnBrk="1" hangingPunct="1"/>
            <a:r>
              <a:rPr lang="en-US" altLang="en-US" sz="2800" dirty="0" smtClean="0"/>
              <a:t>The next two slides show that the hedge of buying 50 puts has the exact same payoffs as a forward market hedge and a money market hedge.</a:t>
            </a:r>
          </a:p>
          <a:p>
            <a:pPr eaLnBrk="1" hangingPunct="1"/>
            <a:r>
              <a:rPr lang="en-US" altLang="en-US" sz="2400" dirty="0" smtClean="0"/>
              <a:t>Recall the story: A British exporter is owed €100,000 in one period.</a:t>
            </a:r>
          </a:p>
          <a:p>
            <a:pPr eaLnBrk="1" hangingPunct="1"/>
            <a:r>
              <a:rPr lang="en-US" altLang="en-US" sz="2400" dirty="0" smtClean="0"/>
              <a:t>S</a:t>
            </a:r>
            <a:r>
              <a:rPr lang="en-US" altLang="en-US" sz="2400" baseline="-25000" dirty="0" smtClean="0"/>
              <a:t>0</a:t>
            </a:r>
            <a:r>
              <a:rPr lang="en-US" altLang="en-US" sz="2400" dirty="0" smtClean="0"/>
              <a:t>(£/€) = £0.80/€, S</a:t>
            </a:r>
            <a:r>
              <a:rPr lang="en-US" altLang="en-US" sz="2400" baseline="-25000" dirty="0" smtClean="0"/>
              <a:t>0</a:t>
            </a:r>
            <a:r>
              <a:rPr lang="en-US" altLang="en-US" sz="2400" dirty="0" smtClean="0"/>
              <a:t>($/€) = $2.00/€, S</a:t>
            </a:r>
            <a:r>
              <a:rPr lang="en-US" altLang="en-US" sz="2400" baseline="-25000" dirty="0" smtClean="0"/>
              <a:t>0</a:t>
            </a:r>
            <a:r>
              <a:rPr lang="en-US" altLang="en-US" sz="2400" dirty="0" smtClean="0"/>
              <a:t>($/£) = $2.50/£</a:t>
            </a:r>
          </a:p>
          <a:p>
            <a:pPr lvl="1" eaLnBrk="1" hangingPunct="1"/>
            <a:r>
              <a:rPr lang="en-US" altLang="en-US" sz="2400" i="1" dirty="0" err="1" smtClean="0">
                <a:cs typeface="Times New Roman" pitchFamily="18" charset="0"/>
              </a:rPr>
              <a:t>i</a:t>
            </a:r>
            <a:r>
              <a:rPr lang="en-US" altLang="en-US" sz="2400" baseline="-25000" dirty="0" smtClean="0">
                <a:cs typeface="Times New Roman" pitchFamily="18" charset="0"/>
              </a:rPr>
              <a:t>£</a:t>
            </a:r>
            <a:r>
              <a:rPr lang="en-US" altLang="en-US" sz="2400" dirty="0" smtClean="0">
                <a:cs typeface="Times New Roman" pitchFamily="18" charset="0"/>
              </a:rPr>
              <a:t> = 15½% and </a:t>
            </a:r>
            <a:r>
              <a:rPr lang="en-US" altLang="en-US" sz="2400" i="1" dirty="0" err="1" smtClean="0">
                <a:cs typeface="Times New Roman" pitchFamily="18" charset="0"/>
              </a:rPr>
              <a:t>i</a:t>
            </a:r>
            <a:r>
              <a:rPr lang="en-US" altLang="en-US" sz="2400" baseline="-25000" dirty="0" smtClean="0">
                <a:cs typeface="Times New Roman" pitchFamily="18" charset="0"/>
              </a:rPr>
              <a:t>€</a:t>
            </a:r>
            <a:r>
              <a:rPr lang="en-US" altLang="en-US" sz="2400" dirty="0" smtClean="0">
                <a:cs typeface="Times New Roman" pitchFamily="18" charset="0"/>
              </a:rPr>
              <a:t> = 5% </a:t>
            </a:r>
          </a:p>
          <a:p>
            <a:pPr lvl="1" eaLnBrk="1" hangingPunct="1"/>
            <a:r>
              <a:rPr lang="en-US" altLang="en-US" sz="2400" dirty="0" smtClean="0"/>
              <a:t>In the next year, there are two possibilities:</a:t>
            </a:r>
          </a:p>
          <a:p>
            <a:pPr lvl="2" eaLnBrk="1" hangingPunct="1"/>
            <a:r>
              <a:rPr lang="en-US" altLang="en-US" dirty="0" smtClean="0">
                <a:solidFill>
                  <a:srgbClr val="000000"/>
                </a:solidFill>
              </a:rPr>
              <a:t>S</a:t>
            </a:r>
            <a:r>
              <a:rPr lang="en-US" altLang="en-US" baseline="-25000" dirty="0" smtClean="0">
                <a:solidFill>
                  <a:srgbClr val="000000"/>
                </a:solidFill>
              </a:rPr>
              <a:t>1</a:t>
            </a:r>
            <a:r>
              <a:rPr lang="en-US" altLang="en-US" dirty="0" smtClean="0">
                <a:solidFill>
                  <a:srgbClr val="000000"/>
                </a:solidFill>
              </a:rPr>
              <a:t>(£/€) = £1.00/€ or</a:t>
            </a:r>
          </a:p>
          <a:p>
            <a:pPr lvl="2" eaLnBrk="1" hangingPunct="1"/>
            <a:r>
              <a:rPr lang="en-US" altLang="en-US" dirty="0" smtClean="0">
                <a:solidFill>
                  <a:srgbClr val="000000"/>
                </a:solidFill>
              </a:rPr>
              <a:t>S</a:t>
            </a:r>
            <a:r>
              <a:rPr lang="en-US" altLang="en-US" baseline="-25000" dirty="0" smtClean="0">
                <a:solidFill>
                  <a:srgbClr val="000000"/>
                </a:solidFill>
              </a:rPr>
              <a:t>1</a:t>
            </a:r>
            <a:r>
              <a:rPr lang="en-US" altLang="en-US" dirty="0" smtClean="0">
                <a:solidFill>
                  <a:srgbClr val="000000"/>
                </a:solidFill>
              </a:rPr>
              <a:t>(£/€) = £0.75/€</a:t>
            </a:r>
          </a:p>
          <a:p>
            <a:pPr eaLnBrk="1" hangingPunct="1"/>
            <a:endParaRPr lang="en-US" altLang="en-US" sz="2800" dirty="0" smtClean="0"/>
          </a:p>
        </p:txBody>
      </p:sp>
      <p:sp>
        <p:nvSpPr>
          <p:cNvPr id="4" name="Rectangle 20"/>
          <p:cNvSpPr txBox="1">
            <a:spLocks noChangeArrowheads="1"/>
          </p:cNvSpPr>
          <p:nvPr/>
        </p:nvSpPr>
        <p:spPr bwMode="auto">
          <a:xfrm>
            <a:off x="4648200" y="6553200"/>
            <a:ext cx="4114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23</a:t>
            </a:fld>
            <a:endParaRPr lang="en-US" altLang="en-US" sz="1000" dirty="0">
              <a:cs typeface="Arial"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449944" y="734403"/>
            <a:ext cx="8229600" cy="990600"/>
          </a:xfrm>
        </p:spPr>
        <p:txBody>
          <a:bodyPr>
            <a:normAutofit/>
          </a:bodyPr>
          <a:lstStyle/>
          <a:p>
            <a:pPr eaLnBrk="1" hangingPunct="1"/>
            <a:r>
              <a:rPr lang="en-US" altLang="en-US" sz="4000" dirty="0" smtClean="0"/>
              <a:t>Money Market Cross-Currency Hedge</a:t>
            </a:r>
          </a:p>
        </p:txBody>
      </p:sp>
      <p:grpSp>
        <p:nvGrpSpPr>
          <p:cNvPr id="2" name="Group 21"/>
          <p:cNvGrpSpPr>
            <a:grpSpLocks/>
          </p:cNvGrpSpPr>
          <p:nvPr/>
        </p:nvGrpSpPr>
        <p:grpSpPr bwMode="auto">
          <a:xfrm>
            <a:off x="3911600" y="2133600"/>
            <a:ext cx="1470025" cy="1266825"/>
            <a:chOff x="3567002" y="2787134"/>
            <a:chExt cx="1321827" cy="1099066"/>
          </a:xfrm>
        </p:grpSpPr>
        <p:sp>
          <p:nvSpPr>
            <p:cNvPr id="31801" name="Rectangle 3"/>
            <p:cNvSpPr>
              <a:spLocks noChangeArrowheads="1"/>
            </p:cNvSpPr>
            <p:nvPr/>
          </p:nvSpPr>
          <p:spPr bwMode="auto">
            <a:xfrm>
              <a:off x="3567002" y="2787134"/>
              <a:ext cx="1321827" cy="436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solidFill>
                    <a:srgbClr val="000000"/>
                  </a:solidFill>
                  <a:latin typeface="Times New Roman" pitchFamily="18" charset="0"/>
                </a:rPr>
                <a:t>Exporter </a:t>
              </a:r>
              <a:endParaRPr lang="en-US" altLang="en-US"/>
            </a:p>
          </p:txBody>
        </p:sp>
        <p:pic>
          <p:nvPicPr>
            <p:cNvPr id="31802" name="Picture 28" descr="UKfla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33800" y="3248799"/>
              <a:ext cx="966943" cy="4819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31803" name="Rectangle 20"/>
            <p:cNvSpPr>
              <a:spLocks noChangeArrowheads="1"/>
            </p:cNvSpPr>
            <p:nvPr/>
          </p:nvSpPr>
          <p:spPr bwMode="auto">
            <a:xfrm>
              <a:off x="3567214" y="2787134"/>
              <a:ext cx="1285929"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3" name="Group 26"/>
          <p:cNvGrpSpPr>
            <a:grpSpLocks/>
          </p:cNvGrpSpPr>
          <p:nvPr/>
        </p:nvGrpSpPr>
        <p:grpSpPr bwMode="auto">
          <a:xfrm>
            <a:off x="7305675" y="5111750"/>
            <a:ext cx="1517650" cy="1266825"/>
            <a:chOff x="6248252" y="2803267"/>
            <a:chExt cx="1366346" cy="1099066"/>
          </a:xfrm>
        </p:grpSpPr>
        <p:pic>
          <p:nvPicPr>
            <p:cNvPr id="31798" name="Picture 6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6273" y="3352800"/>
              <a:ext cx="776227" cy="41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99" name="Rectangle 23"/>
            <p:cNvSpPr>
              <a:spLocks noChangeArrowheads="1"/>
            </p:cNvSpPr>
            <p:nvPr/>
          </p:nvSpPr>
          <p:spPr bwMode="auto">
            <a:xfrm>
              <a:off x="6248400" y="2803267"/>
              <a:ext cx="1285929"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1800" name="Rectangle 9"/>
            <p:cNvSpPr>
              <a:spLocks noChangeArrowheads="1"/>
            </p:cNvSpPr>
            <p:nvPr/>
          </p:nvSpPr>
          <p:spPr bwMode="auto">
            <a:xfrm>
              <a:off x="6248252" y="2890036"/>
              <a:ext cx="1366346" cy="436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solidFill>
                    <a:srgbClr val="000000"/>
                  </a:solidFill>
                  <a:latin typeface="Times New Roman" pitchFamily="18" charset="0"/>
                </a:rPr>
                <a:t>Customer</a:t>
              </a:r>
              <a:endParaRPr lang="en-US" altLang="en-US"/>
            </a:p>
          </p:txBody>
        </p:sp>
      </p:grpSp>
      <p:grpSp>
        <p:nvGrpSpPr>
          <p:cNvPr id="5" name="Group 28"/>
          <p:cNvGrpSpPr>
            <a:grpSpLocks/>
          </p:cNvGrpSpPr>
          <p:nvPr/>
        </p:nvGrpSpPr>
        <p:grpSpPr bwMode="auto">
          <a:xfrm rot="3112314">
            <a:off x="5374481" y="4531519"/>
            <a:ext cx="1900238" cy="641350"/>
            <a:chOff x="4982792" y="3248799"/>
            <a:chExt cx="1646607" cy="577334"/>
          </a:xfrm>
        </p:grpSpPr>
        <p:sp>
          <p:nvSpPr>
            <p:cNvPr id="12" name="Rectangle 11"/>
            <p:cNvSpPr/>
            <p:nvPr/>
          </p:nvSpPr>
          <p:spPr>
            <a:xfrm>
              <a:off x="5128382" y="3306029"/>
              <a:ext cx="1286197" cy="457294"/>
            </a:xfrm>
            <a:prstGeom prst="rect">
              <a:avLst/>
            </a:prstGeom>
          </p:spPr>
          <p:txBody>
            <a:bodyPr wrap="none">
              <a:spAutoFit/>
            </a:bodyPr>
            <a:lstStyle/>
            <a:p>
              <a:pPr algn="r">
                <a:defRPr/>
              </a:pPr>
              <a:r>
                <a:rPr lang="en-US" sz="2700" kern="0" dirty="0">
                  <a:solidFill>
                    <a:srgbClr val="000000"/>
                  </a:solidFill>
                  <a:latin typeface="Times New Roman"/>
                </a:rPr>
                <a:t>€100,000</a:t>
              </a:r>
              <a:endParaRPr lang="en-US" dirty="0"/>
            </a:p>
          </p:txBody>
        </p:sp>
        <p:sp>
          <p:nvSpPr>
            <p:cNvPr id="31797" name="Right Arrow 27"/>
            <p:cNvSpPr>
              <a:spLocks noChangeArrowheads="1"/>
            </p:cNvSpPr>
            <p:nvPr/>
          </p:nvSpPr>
          <p:spPr bwMode="auto">
            <a:xfrm rot="10800000">
              <a:off x="4982792" y="3248799"/>
              <a:ext cx="1646607" cy="577334"/>
            </a:xfrm>
            <a:prstGeom prst="rightArrow">
              <a:avLst>
                <a:gd name="adj1" fmla="val 50000"/>
                <a:gd name="adj2" fmla="val 50004"/>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6" name="Group 49"/>
          <p:cNvGrpSpPr>
            <a:grpSpLocks/>
          </p:cNvGrpSpPr>
          <p:nvPr/>
        </p:nvGrpSpPr>
        <p:grpSpPr bwMode="auto">
          <a:xfrm>
            <a:off x="-84138" y="3284537"/>
            <a:ext cx="2017713" cy="1276350"/>
            <a:chOff x="-2278804" y="2887413"/>
            <a:chExt cx="1815731" cy="1323439"/>
          </a:xfrm>
        </p:grpSpPr>
        <p:sp>
          <p:nvSpPr>
            <p:cNvPr id="24" name="Rectangle 23"/>
            <p:cNvSpPr/>
            <p:nvPr/>
          </p:nvSpPr>
          <p:spPr>
            <a:xfrm>
              <a:off x="-2278804" y="2887413"/>
              <a:ext cx="1815731" cy="1196692"/>
            </a:xfrm>
            <a:prstGeom prst="rect">
              <a:avLst/>
            </a:prstGeom>
          </p:spPr>
          <p:txBody>
            <a:bodyPr>
              <a:spAutoFit/>
            </a:bodyPr>
            <a:lstStyle/>
            <a:p>
              <a:pPr algn="ctr">
                <a:defRPr/>
              </a:pPr>
              <a:r>
                <a:rPr lang="en-US" sz="2300" kern="0" dirty="0">
                  <a:solidFill>
                    <a:srgbClr val="000000"/>
                  </a:solidFill>
                  <a:latin typeface="Times New Roman"/>
                </a:rPr>
                <a:t>Spot Foreign Exchange Market</a:t>
              </a:r>
              <a:endParaRPr lang="en-US" sz="2300" dirty="0"/>
            </a:p>
          </p:txBody>
        </p:sp>
        <p:sp>
          <p:nvSpPr>
            <p:cNvPr id="31795" name="Rectangle 41"/>
            <p:cNvSpPr>
              <a:spLocks noChangeArrowheads="1"/>
            </p:cNvSpPr>
            <p:nvPr/>
          </p:nvSpPr>
          <p:spPr bwMode="auto">
            <a:xfrm>
              <a:off x="-2144686" y="2887413"/>
              <a:ext cx="1547495" cy="1323439"/>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altLang="en-US"/>
            </a:p>
          </p:txBody>
        </p:sp>
      </p:grpSp>
      <p:grpSp>
        <p:nvGrpSpPr>
          <p:cNvPr id="7" name="Group 42"/>
          <p:cNvGrpSpPr>
            <a:grpSpLocks/>
          </p:cNvGrpSpPr>
          <p:nvPr/>
        </p:nvGrpSpPr>
        <p:grpSpPr bwMode="auto">
          <a:xfrm rot="3112699">
            <a:off x="5559425" y="4095750"/>
            <a:ext cx="1900238" cy="852488"/>
            <a:chOff x="1905000" y="3994666"/>
            <a:chExt cx="1646607" cy="768777"/>
          </a:xfrm>
        </p:grpSpPr>
        <p:sp>
          <p:nvSpPr>
            <p:cNvPr id="27" name="Rectangle 26"/>
            <p:cNvSpPr/>
            <p:nvPr/>
          </p:nvSpPr>
          <p:spPr>
            <a:xfrm>
              <a:off x="2303887" y="4054161"/>
              <a:ext cx="943669" cy="707217"/>
            </a:xfrm>
            <a:prstGeom prst="rect">
              <a:avLst/>
            </a:prstGeom>
          </p:spPr>
          <p:txBody>
            <a:bodyPr wrap="none">
              <a:spAutoFit/>
            </a:bodyPr>
            <a:lstStyle/>
            <a:p>
              <a:pPr>
                <a:defRPr/>
              </a:pPr>
              <a:r>
                <a:rPr lang="en-US" sz="2700" kern="0" dirty="0">
                  <a:solidFill>
                    <a:srgbClr val="000000"/>
                  </a:solidFill>
                  <a:latin typeface="Times New Roman"/>
                </a:rPr>
                <a:t>Goods</a:t>
              </a:r>
              <a:endParaRPr lang="en-US" sz="2700" dirty="0"/>
            </a:p>
            <a:p>
              <a:pPr>
                <a:defRPr/>
              </a:pPr>
              <a:endParaRPr lang="en-US" dirty="0"/>
            </a:p>
          </p:txBody>
        </p:sp>
        <p:sp>
          <p:nvSpPr>
            <p:cNvPr id="31793" name="Right Arrow 44"/>
            <p:cNvSpPr>
              <a:spLocks noChangeArrowheads="1"/>
            </p:cNvSpPr>
            <p:nvPr/>
          </p:nvSpPr>
          <p:spPr bwMode="auto">
            <a:xfrm>
              <a:off x="1905000" y="3994666"/>
              <a:ext cx="1646607" cy="577334"/>
            </a:xfrm>
            <a:prstGeom prst="rightArrow">
              <a:avLst>
                <a:gd name="adj1" fmla="val 50000"/>
                <a:gd name="adj2" fmla="val 50004"/>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8" name="Group 50"/>
          <p:cNvGrpSpPr>
            <a:grpSpLocks/>
          </p:cNvGrpSpPr>
          <p:nvPr/>
        </p:nvGrpSpPr>
        <p:grpSpPr bwMode="auto">
          <a:xfrm>
            <a:off x="1890713" y="3354387"/>
            <a:ext cx="1829812" cy="666750"/>
            <a:chOff x="1891931" y="3537466"/>
            <a:chExt cx="1646607" cy="577334"/>
          </a:xfrm>
        </p:grpSpPr>
        <p:sp>
          <p:nvSpPr>
            <p:cNvPr id="31790" name="Rectangle 29"/>
            <p:cNvSpPr>
              <a:spLocks noChangeArrowheads="1"/>
            </p:cNvSpPr>
            <p:nvPr/>
          </p:nvSpPr>
          <p:spPr bwMode="auto">
            <a:xfrm>
              <a:off x="1932922" y="3591393"/>
              <a:ext cx="1568293" cy="439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dirty="0">
                  <a:latin typeface="Times New Roman" pitchFamily="18" charset="0"/>
                </a:rPr>
                <a:t>$95,238.10</a:t>
              </a:r>
            </a:p>
          </p:txBody>
        </p:sp>
        <p:sp>
          <p:nvSpPr>
            <p:cNvPr id="31791" name="Right Arrow 47"/>
            <p:cNvSpPr>
              <a:spLocks noChangeArrowheads="1"/>
            </p:cNvSpPr>
            <p:nvPr/>
          </p:nvSpPr>
          <p:spPr bwMode="auto">
            <a:xfrm rot="10800000">
              <a:off x="1891931" y="3537466"/>
              <a:ext cx="1646607" cy="577334"/>
            </a:xfrm>
            <a:prstGeom prst="rightArrow">
              <a:avLst>
                <a:gd name="adj1" fmla="val 50000"/>
                <a:gd name="adj2" fmla="val 50004"/>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9" name="Group 51"/>
          <p:cNvGrpSpPr>
            <a:grpSpLocks/>
          </p:cNvGrpSpPr>
          <p:nvPr/>
        </p:nvGrpSpPr>
        <p:grpSpPr bwMode="auto">
          <a:xfrm>
            <a:off x="1870075" y="4057650"/>
            <a:ext cx="2151063" cy="666750"/>
            <a:chOff x="1795622" y="3994666"/>
            <a:chExt cx="1755987" cy="577334"/>
          </a:xfrm>
        </p:grpSpPr>
        <p:sp>
          <p:nvSpPr>
            <p:cNvPr id="31788" name="Rectangle 32"/>
            <p:cNvSpPr>
              <a:spLocks noChangeArrowheads="1"/>
            </p:cNvSpPr>
            <p:nvPr/>
          </p:nvSpPr>
          <p:spPr bwMode="auto">
            <a:xfrm>
              <a:off x="1929158" y="4048593"/>
              <a:ext cx="1422113" cy="439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700" dirty="0">
                  <a:latin typeface="Times New Roman" pitchFamily="18" charset="0"/>
                </a:rPr>
                <a:t>£76,190.48</a:t>
              </a:r>
              <a:endParaRPr lang="en-US" altLang="en-US" dirty="0"/>
            </a:p>
          </p:txBody>
        </p:sp>
        <p:sp>
          <p:nvSpPr>
            <p:cNvPr id="31789" name="Right Arrow 53"/>
            <p:cNvSpPr>
              <a:spLocks noChangeArrowheads="1"/>
            </p:cNvSpPr>
            <p:nvPr/>
          </p:nvSpPr>
          <p:spPr bwMode="auto">
            <a:xfrm>
              <a:off x="1795622" y="3994666"/>
              <a:ext cx="1755987" cy="577334"/>
            </a:xfrm>
            <a:prstGeom prst="rightArrow">
              <a:avLst>
                <a:gd name="adj1" fmla="val 50000"/>
                <a:gd name="adj2" fmla="val 50002"/>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1" name="Group 49"/>
          <p:cNvGrpSpPr>
            <a:grpSpLocks/>
          </p:cNvGrpSpPr>
          <p:nvPr/>
        </p:nvGrpSpPr>
        <p:grpSpPr bwMode="auto">
          <a:xfrm>
            <a:off x="-84138" y="1716087"/>
            <a:ext cx="2017713" cy="1277938"/>
            <a:chOff x="-2278804" y="2887413"/>
            <a:chExt cx="1815731" cy="1323439"/>
          </a:xfrm>
        </p:grpSpPr>
        <p:sp>
          <p:nvSpPr>
            <p:cNvPr id="36" name="Rectangle 35"/>
            <p:cNvSpPr/>
            <p:nvPr/>
          </p:nvSpPr>
          <p:spPr>
            <a:xfrm>
              <a:off x="-2278804" y="2887413"/>
              <a:ext cx="1815731" cy="1196849"/>
            </a:xfrm>
            <a:prstGeom prst="rect">
              <a:avLst/>
            </a:prstGeom>
          </p:spPr>
          <p:txBody>
            <a:bodyPr>
              <a:spAutoFit/>
            </a:bodyPr>
            <a:lstStyle/>
            <a:p>
              <a:pPr algn="ctr">
                <a:defRPr/>
              </a:pPr>
              <a:r>
                <a:rPr lang="en-US" sz="2300" kern="0" dirty="0">
                  <a:solidFill>
                    <a:srgbClr val="000000"/>
                  </a:solidFill>
                  <a:latin typeface="Times New Roman"/>
                </a:rPr>
                <a:t>Spot Foreign Exchange Market</a:t>
              </a:r>
              <a:endParaRPr lang="en-US" sz="2300" dirty="0"/>
            </a:p>
          </p:txBody>
        </p:sp>
        <p:sp>
          <p:nvSpPr>
            <p:cNvPr id="31787" name="Rectangle 41"/>
            <p:cNvSpPr>
              <a:spLocks noChangeArrowheads="1"/>
            </p:cNvSpPr>
            <p:nvPr/>
          </p:nvSpPr>
          <p:spPr bwMode="auto">
            <a:xfrm>
              <a:off x="-2144686" y="2887413"/>
              <a:ext cx="1547495" cy="1323439"/>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altLang="en-US"/>
            </a:p>
          </p:txBody>
        </p:sp>
      </p:grpSp>
      <p:grpSp>
        <p:nvGrpSpPr>
          <p:cNvPr id="13" name="Group 50"/>
          <p:cNvGrpSpPr>
            <a:grpSpLocks/>
          </p:cNvGrpSpPr>
          <p:nvPr/>
        </p:nvGrpSpPr>
        <p:grpSpPr bwMode="auto">
          <a:xfrm>
            <a:off x="1828800" y="1785937"/>
            <a:ext cx="2046287" cy="666750"/>
            <a:chOff x="1891930" y="3537466"/>
            <a:chExt cx="1841910" cy="577334"/>
          </a:xfrm>
        </p:grpSpPr>
        <p:sp>
          <p:nvSpPr>
            <p:cNvPr id="31784" name="Rectangle 38"/>
            <p:cNvSpPr>
              <a:spLocks noChangeArrowheads="1"/>
            </p:cNvSpPr>
            <p:nvPr/>
          </p:nvSpPr>
          <p:spPr bwMode="auto">
            <a:xfrm>
              <a:off x="2046876" y="3591393"/>
              <a:ext cx="1568856" cy="439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dirty="0">
                  <a:latin typeface="Times New Roman" pitchFamily="18" charset="0"/>
                </a:rPr>
                <a:t>€95,238.10</a:t>
              </a:r>
            </a:p>
          </p:txBody>
        </p:sp>
        <p:sp>
          <p:nvSpPr>
            <p:cNvPr id="31785" name="Right Arrow 47"/>
            <p:cNvSpPr>
              <a:spLocks noChangeArrowheads="1"/>
            </p:cNvSpPr>
            <p:nvPr/>
          </p:nvSpPr>
          <p:spPr bwMode="auto">
            <a:xfrm rot="10800000">
              <a:off x="1891930" y="3537466"/>
              <a:ext cx="1841910" cy="577334"/>
            </a:xfrm>
            <a:prstGeom prst="rightArrow">
              <a:avLst>
                <a:gd name="adj1" fmla="val 50000"/>
                <a:gd name="adj2" fmla="val 49997"/>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4" name="Group 51"/>
          <p:cNvGrpSpPr>
            <a:grpSpLocks/>
          </p:cNvGrpSpPr>
          <p:nvPr/>
        </p:nvGrpSpPr>
        <p:grpSpPr bwMode="auto">
          <a:xfrm>
            <a:off x="1828800" y="2489200"/>
            <a:ext cx="2017712" cy="666750"/>
            <a:chOff x="1905000" y="3994666"/>
            <a:chExt cx="1646607" cy="577334"/>
          </a:xfrm>
        </p:grpSpPr>
        <p:sp>
          <p:nvSpPr>
            <p:cNvPr id="31782" name="Rectangle 41"/>
            <p:cNvSpPr>
              <a:spLocks noChangeArrowheads="1"/>
            </p:cNvSpPr>
            <p:nvPr/>
          </p:nvSpPr>
          <p:spPr bwMode="auto">
            <a:xfrm>
              <a:off x="1927805" y="4048593"/>
              <a:ext cx="1422246" cy="439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dirty="0">
                  <a:latin typeface="Times New Roman" pitchFamily="18" charset="0"/>
                </a:rPr>
                <a:t>$95,238.10</a:t>
              </a:r>
            </a:p>
          </p:txBody>
        </p:sp>
        <p:sp>
          <p:nvSpPr>
            <p:cNvPr id="31783" name="Right Arrow 53"/>
            <p:cNvSpPr>
              <a:spLocks noChangeArrowheads="1"/>
            </p:cNvSpPr>
            <p:nvPr/>
          </p:nvSpPr>
          <p:spPr bwMode="auto">
            <a:xfrm>
              <a:off x="1905000" y="3994666"/>
              <a:ext cx="1646607" cy="577334"/>
            </a:xfrm>
            <a:prstGeom prst="rightArrow">
              <a:avLst>
                <a:gd name="adj1" fmla="val 50000"/>
                <a:gd name="adj2" fmla="val 50004"/>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5" name="Group 51"/>
          <p:cNvGrpSpPr>
            <a:grpSpLocks/>
          </p:cNvGrpSpPr>
          <p:nvPr/>
        </p:nvGrpSpPr>
        <p:grpSpPr bwMode="auto">
          <a:xfrm>
            <a:off x="5440363" y="2027238"/>
            <a:ext cx="2095500" cy="715962"/>
            <a:chOff x="1904998" y="4206588"/>
            <a:chExt cx="1362702" cy="447893"/>
          </a:xfrm>
        </p:grpSpPr>
        <p:sp>
          <p:nvSpPr>
            <p:cNvPr id="31780" name="Rectangle 44"/>
            <p:cNvSpPr>
              <a:spLocks noChangeArrowheads="1"/>
            </p:cNvSpPr>
            <p:nvPr/>
          </p:nvSpPr>
          <p:spPr bwMode="auto">
            <a:xfrm>
              <a:off x="1934180" y="4269591"/>
              <a:ext cx="1333520" cy="317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latin typeface="Times New Roman" pitchFamily="18" charset="0"/>
                </a:rPr>
                <a:t>€95,238.10</a:t>
              </a:r>
            </a:p>
          </p:txBody>
        </p:sp>
        <p:sp>
          <p:nvSpPr>
            <p:cNvPr id="31781" name="Right Arrow 53"/>
            <p:cNvSpPr>
              <a:spLocks noChangeArrowheads="1"/>
            </p:cNvSpPr>
            <p:nvPr/>
          </p:nvSpPr>
          <p:spPr bwMode="auto">
            <a:xfrm rot="10800000">
              <a:off x="1904998" y="4206588"/>
              <a:ext cx="1292758" cy="447893"/>
            </a:xfrm>
            <a:prstGeom prst="rightArrow">
              <a:avLst>
                <a:gd name="adj1" fmla="val 50000"/>
                <a:gd name="adj2" fmla="val 50003"/>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6" name="Group 21"/>
          <p:cNvGrpSpPr>
            <a:grpSpLocks/>
          </p:cNvGrpSpPr>
          <p:nvPr/>
        </p:nvGrpSpPr>
        <p:grpSpPr bwMode="auto">
          <a:xfrm>
            <a:off x="3868738" y="5334000"/>
            <a:ext cx="1589087" cy="1268412"/>
            <a:chOff x="3493447" y="2787134"/>
            <a:chExt cx="1429962" cy="1099066"/>
          </a:xfrm>
        </p:grpSpPr>
        <p:sp>
          <p:nvSpPr>
            <p:cNvPr id="48" name="Rectangle 47"/>
            <p:cNvSpPr/>
            <p:nvPr/>
          </p:nvSpPr>
          <p:spPr>
            <a:xfrm>
              <a:off x="3493447" y="2787134"/>
              <a:ext cx="1429962" cy="440177"/>
            </a:xfrm>
            <a:prstGeom prst="rect">
              <a:avLst/>
            </a:prstGeom>
          </p:spPr>
          <p:txBody>
            <a:bodyPr wrap="none">
              <a:spAutoFit/>
            </a:bodyPr>
            <a:lstStyle/>
            <a:p>
              <a:pPr>
                <a:defRPr/>
              </a:pPr>
              <a:r>
                <a:rPr lang="en-US" sz="2700" kern="0" dirty="0">
                  <a:solidFill>
                    <a:srgbClr val="000000"/>
                  </a:solidFill>
                  <a:latin typeface="Times New Roman"/>
                </a:rPr>
                <a:t>U.K Bank</a:t>
              </a:r>
              <a:endParaRPr lang="en-US" dirty="0"/>
            </a:p>
          </p:txBody>
        </p:sp>
        <p:pic>
          <p:nvPicPr>
            <p:cNvPr id="31778" name="Picture 28" descr="UKfla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33800" y="3248799"/>
              <a:ext cx="966943" cy="4819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31779" name="Rectangle 20"/>
            <p:cNvSpPr>
              <a:spLocks noChangeArrowheads="1"/>
            </p:cNvSpPr>
            <p:nvPr/>
          </p:nvSpPr>
          <p:spPr bwMode="auto">
            <a:xfrm>
              <a:off x="3567214" y="2787134"/>
              <a:ext cx="1285929"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7" name="Group 50"/>
          <p:cNvGrpSpPr>
            <a:grpSpLocks/>
          </p:cNvGrpSpPr>
          <p:nvPr/>
        </p:nvGrpSpPr>
        <p:grpSpPr bwMode="auto">
          <a:xfrm rot="-5400000">
            <a:off x="3537743" y="4082257"/>
            <a:ext cx="1947863" cy="641350"/>
            <a:chOff x="1891931" y="3537466"/>
            <a:chExt cx="1688496" cy="577334"/>
          </a:xfrm>
        </p:grpSpPr>
        <p:sp>
          <p:nvSpPr>
            <p:cNvPr id="31776" name="Right Arrow 47"/>
            <p:cNvSpPr>
              <a:spLocks noChangeArrowheads="1"/>
            </p:cNvSpPr>
            <p:nvPr/>
          </p:nvSpPr>
          <p:spPr bwMode="auto">
            <a:xfrm rot="10800000">
              <a:off x="1891931" y="3537466"/>
              <a:ext cx="1646607" cy="577334"/>
            </a:xfrm>
            <a:prstGeom prst="rightArrow">
              <a:avLst>
                <a:gd name="adj1" fmla="val 50000"/>
                <a:gd name="adj2" fmla="val 50004"/>
              </a:avLst>
            </a:prstGeom>
            <a:solidFill>
              <a:srgbClr val="FFFFFF"/>
            </a:solidFill>
            <a:ln w="9525" algn="ctr">
              <a:solidFill>
                <a:schemeClr val="tx1"/>
              </a:solidFill>
              <a:round/>
              <a:headEnd/>
              <a:tailEnd/>
            </a:ln>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1775" name="Rectangle 51"/>
            <p:cNvSpPr>
              <a:spLocks noChangeArrowheads="1"/>
            </p:cNvSpPr>
            <p:nvPr/>
          </p:nvSpPr>
          <p:spPr bwMode="auto">
            <a:xfrm>
              <a:off x="2010416" y="3597886"/>
              <a:ext cx="1570011" cy="461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700" dirty="0">
                  <a:latin typeface="Times New Roman" pitchFamily="18" charset="0"/>
                </a:rPr>
                <a:t>£76,190.48</a:t>
              </a:r>
              <a:endParaRPr lang="en-US" altLang="en-US" sz="2700" dirty="0"/>
            </a:p>
          </p:txBody>
        </p:sp>
      </p:grpSp>
      <p:grpSp>
        <p:nvGrpSpPr>
          <p:cNvPr id="18" name="Group 53"/>
          <p:cNvGrpSpPr>
            <a:grpSpLocks/>
          </p:cNvGrpSpPr>
          <p:nvPr/>
        </p:nvGrpSpPr>
        <p:grpSpPr bwMode="auto">
          <a:xfrm rot="-5400000">
            <a:off x="4188698" y="4013915"/>
            <a:ext cx="1811179" cy="641350"/>
            <a:chOff x="1891930" y="3537466"/>
            <a:chExt cx="1646607" cy="577334"/>
          </a:xfrm>
        </p:grpSpPr>
        <p:sp>
          <p:nvSpPr>
            <p:cNvPr id="31773" name="Right Arrow 47"/>
            <p:cNvSpPr>
              <a:spLocks noChangeArrowheads="1"/>
            </p:cNvSpPr>
            <p:nvPr/>
          </p:nvSpPr>
          <p:spPr bwMode="auto">
            <a:xfrm>
              <a:off x="1891930" y="3537466"/>
              <a:ext cx="1646607" cy="577334"/>
            </a:xfrm>
            <a:prstGeom prst="rightArrow">
              <a:avLst>
                <a:gd name="adj1" fmla="val 50000"/>
                <a:gd name="adj2" fmla="val 50004"/>
              </a:avLst>
            </a:prstGeom>
            <a:solidFill>
              <a:srgbClr val="92D050">
                <a:alpha val="50195"/>
              </a:srgbClr>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5" name="Rectangle 54"/>
            <p:cNvSpPr/>
            <p:nvPr/>
          </p:nvSpPr>
          <p:spPr>
            <a:xfrm>
              <a:off x="2195940" y="3593198"/>
              <a:ext cx="1134879" cy="457294"/>
            </a:xfrm>
            <a:prstGeom prst="rect">
              <a:avLst/>
            </a:prstGeom>
          </p:spPr>
          <p:txBody>
            <a:bodyPr wrap="none">
              <a:spAutoFit/>
            </a:bodyPr>
            <a:lstStyle/>
            <a:p>
              <a:pPr algn="r">
                <a:defRPr/>
              </a:pPr>
              <a:r>
                <a:rPr lang="en-US" sz="2700" kern="0" dirty="0">
                  <a:solidFill>
                    <a:srgbClr val="000000"/>
                  </a:solidFill>
                  <a:latin typeface="Times New Roman"/>
                </a:rPr>
                <a:t>£</a:t>
              </a:r>
              <a:r>
                <a:rPr lang="en-US" sz="2700" dirty="0">
                  <a:latin typeface="Times New Roman" pitchFamily="18" charset="0"/>
                </a:rPr>
                <a:t>88,000</a:t>
              </a:r>
              <a:endParaRPr lang="en-US" dirty="0"/>
            </a:p>
          </p:txBody>
        </p:sp>
      </p:grpSp>
      <p:grpSp>
        <p:nvGrpSpPr>
          <p:cNvPr id="19" name="Group 26"/>
          <p:cNvGrpSpPr>
            <a:grpSpLocks/>
          </p:cNvGrpSpPr>
          <p:nvPr/>
        </p:nvGrpSpPr>
        <p:grpSpPr bwMode="auto">
          <a:xfrm>
            <a:off x="7464425" y="2266950"/>
            <a:ext cx="1603375" cy="1266825"/>
            <a:chOff x="6208013" y="2803267"/>
            <a:chExt cx="1444198" cy="1099066"/>
          </a:xfrm>
        </p:grpSpPr>
        <p:pic>
          <p:nvPicPr>
            <p:cNvPr id="31770" name="Picture 6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6273" y="3352800"/>
              <a:ext cx="776227" cy="41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71" name="Rectangle 23"/>
            <p:cNvSpPr>
              <a:spLocks noChangeArrowheads="1"/>
            </p:cNvSpPr>
            <p:nvPr/>
          </p:nvSpPr>
          <p:spPr bwMode="auto">
            <a:xfrm>
              <a:off x="6248400" y="2803267"/>
              <a:ext cx="1285929"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64" name="Rectangle 63"/>
            <p:cNvSpPr/>
            <p:nvPr/>
          </p:nvSpPr>
          <p:spPr>
            <a:xfrm>
              <a:off x="6208013" y="2890036"/>
              <a:ext cx="1444198" cy="414560"/>
            </a:xfrm>
            <a:prstGeom prst="rect">
              <a:avLst/>
            </a:prstGeom>
          </p:spPr>
          <p:txBody>
            <a:bodyPr wrap="none">
              <a:spAutoFit/>
            </a:bodyPr>
            <a:lstStyle/>
            <a:p>
              <a:pPr>
                <a:defRPr/>
              </a:pPr>
              <a:r>
                <a:rPr lang="en-US" sz="2500" kern="0" dirty="0">
                  <a:solidFill>
                    <a:srgbClr val="000000"/>
                  </a:solidFill>
                  <a:latin typeface="Times New Roman"/>
                </a:rPr>
                <a:t>Italia Bank</a:t>
              </a:r>
              <a:endParaRPr lang="en-US" sz="2500" dirty="0"/>
            </a:p>
          </p:txBody>
        </p:sp>
      </p:grpSp>
      <p:grpSp>
        <p:nvGrpSpPr>
          <p:cNvPr id="20" name="Group 50"/>
          <p:cNvGrpSpPr>
            <a:grpSpLocks/>
          </p:cNvGrpSpPr>
          <p:nvPr/>
        </p:nvGrpSpPr>
        <p:grpSpPr bwMode="auto">
          <a:xfrm>
            <a:off x="5440363" y="2947988"/>
            <a:ext cx="1828800" cy="666750"/>
            <a:chOff x="1891931" y="3537466"/>
            <a:chExt cx="1646607" cy="577334"/>
          </a:xfrm>
        </p:grpSpPr>
        <p:sp>
          <p:nvSpPr>
            <p:cNvPr id="66" name="Rectangle 65"/>
            <p:cNvSpPr/>
            <p:nvPr/>
          </p:nvSpPr>
          <p:spPr>
            <a:xfrm>
              <a:off x="1933382" y="3591075"/>
              <a:ext cx="1412194" cy="439874"/>
            </a:xfrm>
            <a:prstGeom prst="rect">
              <a:avLst/>
            </a:prstGeom>
          </p:spPr>
          <p:txBody>
            <a:bodyPr wrap="none">
              <a:spAutoFit/>
            </a:bodyPr>
            <a:lstStyle/>
            <a:p>
              <a:pPr>
                <a:defRPr/>
              </a:pPr>
              <a:r>
                <a:rPr lang="en-US" sz="2700" kern="0" dirty="0">
                  <a:solidFill>
                    <a:srgbClr val="000000"/>
                  </a:solidFill>
                  <a:latin typeface="Times New Roman"/>
                </a:rPr>
                <a:t>€100,000 </a:t>
              </a:r>
              <a:endParaRPr lang="en-US" sz="2700" dirty="0"/>
            </a:p>
          </p:txBody>
        </p:sp>
        <p:sp>
          <p:nvSpPr>
            <p:cNvPr id="31769" name="Right Arrow 47"/>
            <p:cNvSpPr>
              <a:spLocks noChangeArrowheads="1"/>
            </p:cNvSpPr>
            <p:nvPr/>
          </p:nvSpPr>
          <p:spPr bwMode="auto">
            <a:xfrm>
              <a:off x="1891931" y="3537466"/>
              <a:ext cx="1646607" cy="577334"/>
            </a:xfrm>
            <a:prstGeom prst="rightArrow">
              <a:avLst>
                <a:gd name="adj1" fmla="val 50000"/>
                <a:gd name="adj2" fmla="val 50004"/>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
        <p:nvSpPr>
          <p:cNvPr id="68" name="Oval 67"/>
          <p:cNvSpPr>
            <a:spLocks noChangeArrowheads="1"/>
          </p:cNvSpPr>
          <p:nvPr/>
        </p:nvSpPr>
        <p:spPr bwMode="auto">
          <a:xfrm>
            <a:off x="4832350" y="2587625"/>
            <a:ext cx="2984500" cy="3335338"/>
          </a:xfrm>
          <a:prstGeom prst="ellipse">
            <a:avLst/>
          </a:prstGeom>
          <a:noFill/>
          <a:ln w="19050" algn="ctr">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lIns="103236" tIns="51618" rIns="103236" bIns="51618"/>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69" name="TextBox 68"/>
          <p:cNvSpPr txBox="1">
            <a:spLocks noChangeArrowheads="1"/>
          </p:cNvSpPr>
          <p:nvPr/>
        </p:nvSpPr>
        <p:spPr bwMode="auto">
          <a:xfrm>
            <a:off x="6350000" y="3541713"/>
            <a:ext cx="1428750" cy="1165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300" b="1">
                <a:latin typeface="Bradley Hand ITC" pitchFamily="66" charset="0"/>
              </a:rPr>
              <a:t>T= 1 cash flows</a:t>
            </a:r>
          </a:p>
        </p:txBody>
      </p:sp>
      <p:sp>
        <p:nvSpPr>
          <p:cNvPr id="57" name="Rectangle 56"/>
          <p:cNvSpPr/>
          <p:nvPr/>
        </p:nvSpPr>
        <p:spPr>
          <a:xfrm>
            <a:off x="193675" y="4781550"/>
            <a:ext cx="2684463" cy="1349375"/>
          </a:xfrm>
          <a:prstGeom prst="rect">
            <a:avLst/>
          </a:prstGeom>
        </p:spPr>
        <p:txBody>
          <a:bodyPr lIns="103236" tIns="51618" rIns="103236" bIns="51618">
            <a:spAutoFit/>
          </a:bodyPr>
          <a:lstStyle/>
          <a:p>
            <a:pPr>
              <a:defRPr/>
            </a:pPr>
            <a:r>
              <a:rPr lang="en-US" sz="2700" kern="0" dirty="0">
                <a:solidFill>
                  <a:srgbClr val="000000"/>
                </a:solidFill>
                <a:latin typeface="Times New Roman"/>
              </a:rPr>
              <a:t>S</a:t>
            </a:r>
            <a:r>
              <a:rPr lang="en-US" sz="2700" kern="0" baseline="-25000" dirty="0">
                <a:solidFill>
                  <a:srgbClr val="000000"/>
                </a:solidFill>
                <a:latin typeface="Times New Roman"/>
              </a:rPr>
              <a:t>0</a:t>
            </a:r>
            <a:r>
              <a:rPr lang="en-US" sz="2700" kern="0" dirty="0">
                <a:solidFill>
                  <a:srgbClr val="000000"/>
                </a:solidFill>
                <a:latin typeface="Times New Roman"/>
              </a:rPr>
              <a:t>(£/€) = £0.80/</a:t>
            </a:r>
            <a:r>
              <a:rPr lang="en-US" sz="2700" kern="0" dirty="0" smtClean="0">
                <a:solidFill>
                  <a:srgbClr val="000000"/>
                </a:solidFill>
                <a:latin typeface="Times New Roman"/>
              </a:rPr>
              <a:t>€ </a:t>
            </a:r>
            <a:r>
              <a:rPr lang="en-US" sz="2700" i="1" kern="0" dirty="0">
                <a:solidFill>
                  <a:srgbClr val="000000"/>
                </a:solidFill>
                <a:latin typeface="Times New Roman"/>
                <a:cs typeface="Times New Roman" pitchFamily="18" charset="0"/>
              </a:rPr>
              <a:t>i</a:t>
            </a:r>
            <a:r>
              <a:rPr lang="en-US" sz="2700" kern="0" baseline="-25000" dirty="0">
                <a:solidFill>
                  <a:srgbClr val="000000"/>
                </a:solidFill>
                <a:latin typeface="Times New Roman"/>
                <a:cs typeface="Times New Roman" pitchFamily="18" charset="0"/>
              </a:rPr>
              <a:t>£</a:t>
            </a:r>
            <a:r>
              <a:rPr lang="en-US" sz="2700" kern="0" dirty="0">
                <a:solidFill>
                  <a:srgbClr val="000000"/>
                </a:solidFill>
                <a:latin typeface="Times New Roman"/>
                <a:cs typeface="Times New Roman" pitchFamily="18" charset="0"/>
              </a:rPr>
              <a:t> = 15½% </a:t>
            </a:r>
          </a:p>
          <a:p>
            <a:pPr>
              <a:defRPr/>
            </a:pPr>
            <a:r>
              <a:rPr lang="en-US" sz="2700" i="1" kern="0" dirty="0" err="1">
                <a:solidFill>
                  <a:srgbClr val="000000"/>
                </a:solidFill>
                <a:latin typeface="Times New Roman"/>
                <a:cs typeface="Times New Roman" pitchFamily="18" charset="0"/>
              </a:rPr>
              <a:t>i</a:t>
            </a:r>
            <a:r>
              <a:rPr lang="en-US" sz="2700" kern="0" baseline="-25000" dirty="0">
                <a:solidFill>
                  <a:srgbClr val="000000"/>
                </a:solidFill>
                <a:latin typeface="Times New Roman"/>
                <a:cs typeface="Times New Roman" pitchFamily="18" charset="0"/>
              </a:rPr>
              <a:t>€</a:t>
            </a:r>
            <a:r>
              <a:rPr lang="en-US" sz="2700" kern="0" dirty="0">
                <a:solidFill>
                  <a:srgbClr val="000000"/>
                </a:solidFill>
                <a:latin typeface="Times New Roman"/>
                <a:cs typeface="Times New Roman" pitchFamily="18" charset="0"/>
              </a:rPr>
              <a:t> = 5% </a:t>
            </a:r>
            <a:endParaRPr lang="en-US" sz="2700" dirty="0"/>
          </a:p>
        </p:txBody>
      </p:sp>
      <p:sp>
        <p:nvSpPr>
          <p:cNvPr id="31766" name="Rectangle 57"/>
          <p:cNvSpPr>
            <a:spLocks noChangeArrowheads="1"/>
          </p:cNvSpPr>
          <p:nvPr/>
        </p:nvSpPr>
        <p:spPr bwMode="auto">
          <a:xfrm>
            <a:off x="193675" y="1289779"/>
            <a:ext cx="8743950" cy="412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marL="342900" indent="-342900"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marL="0" lvl="2">
              <a:spcBef>
                <a:spcPct val="20000"/>
              </a:spcBef>
              <a:buClr>
                <a:srgbClr val="CCCC00"/>
              </a:buClr>
              <a:buSzPct val="70000"/>
            </a:pPr>
            <a:r>
              <a:rPr lang="en-US" altLang="en-US" sz="2000" dirty="0">
                <a:solidFill>
                  <a:srgbClr val="000000"/>
                </a:solidFill>
                <a:latin typeface="Times New Roman" pitchFamily="18" charset="0"/>
              </a:rPr>
              <a:t>Perfect hedge whether </a:t>
            </a:r>
            <a:r>
              <a:rPr lang="en-US" altLang="en-US" sz="2000" i="1" dirty="0" smtClean="0">
                <a:solidFill>
                  <a:srgbClr val="000000"/>
                </a:solidFill>
                <a:latin typeface="Times New Roman" pitchFamily="18" charset="0"/>
              </a:rPr>
              <a:t>S</a:t>
            </a:r>
            <a:r>
              <a:rPr lang="en-US" altLang="en-US" sz="2000" baseline="-25000" dirty="0" smtClean="0">
                <a:solidFill>
                  <a:srgbClr val="000000"/>
                </a:solidFill>
                <a:latin typeface="Times New Roman" pitchFamily="18" charset="0"/>
              </a:rPr>
              <a:t>1</a:t>
            </a:r>
            <a:r>
              <a:rPr lang="en-US" altLang="en-US" sz="2000" i="1" baseline="30000" dirty="0" smtClean="0">
                <a:solidFill>
                  <a:srgbClr val="000000"/>
                </a:solidFill>
                <a:latin typeface="Times New Roman" pitchFamily="18" charset="0"/>
              </a:rPr>
              <a:t>u</a:t>
            </a:r>
            <a:r>
              <a:rPr lang="en-US" altLang="en-US" sz="2000" dirty="0" smtClean="0">
                <a:solidFill>
                  <a:srgbClr val="000000"/>
                </a:solidFill>
                <a:latin typeface="Times New Roman" pitchFamily="18" charset="0"/>
              </a:rPr>
              <a:t>(£/</a:t>
            </a:r>
            <a:r>
              <a:rPr lang="en-US" altLang="en-US" sz="2000" dirty="0">
                <a:solidFill>
                  <a:srgbClr val="000000"/>
                </a:solidFill>
                <a:latin typeface="Times New Roman" pitchFamily="18" charset="0"/>
              </a:rPr>
              <a:t>€) = £1.00/€ or </a:t>
            </a:r>
            <a:r>
              <a:rPr lang="en-US" altLang="en-US" sz="2000" i="1" dirty="0" smtClean="0">
                <a:solidFill>
                  <a:srgbClr val="000000"/>
                </a:solidFill>
                <a:latin typeface="Times New Roman" pitchFamily="18" charset="0"/>
              </a:rPr>
              <a:t>S</a:t>
            </a:r>
            <a:r>
              <a:rPr lang="en-US" altLang="en-US" sz="2000" baseline="-25000" dirty="0" smtClean="0">
                <a:solidFill>
                  <a:srgbClr val="000000"/>
                </a:solidFill>
                <a:latin typeface="Times New Roman" pitchFamily="18" charset="0"/>
              </a:rPr>
              <a:t>1</a:t>
            </a:r>
            <a:r>
              <a:rPr lang="en-US" altLang="en-US" sz="2000" i="1" baseline="30000" dirty="0" smtClean="0">
                <a:solidFill>
                  <a:srgbClr val="000000"/>
                </a:solidFill>
                <a:latin typeface="Times New Roman" pitchFamily="18" charset="0"/>
              </a:rPr>
              <a:t>d</a:t>
            </a:r>
            <a:r>
              <a:rPr lang="en-US" altLang="en-US" sz="2000" dirty="0" smtClean="0">
                <a:solidFill>
                  <a:srgbClr val="000000"/>
                </a:solidFill>
                <a:latin typeface="Times New Roman" pitchFamily="18" charset="0"/>
              </a:rPr>
              <a:t>(£/</a:t>
            </a:r>
            <a:r>
              <a:rPr lang="en-US" altLang="en-US" sz="2000" dirty="0">
                <a:solidFill>
                  <a:srgbClr val="000000"/>
                </a:solidFill>
                <a:latin typeface="Times New Roman" pitchFamily="18" charset="0"/>
              </a:rPr>
              <a:t>€) = £0.75/€.</a:t>
            </a:r>
          </a:p>
        </p:txBody>
      </p:sp>
      <p:sp>
        <p:nvSpPr>
          <p:cNvPr id="59" name="Rectangle 58"/>
          <p:cNvSpPr/>
          <p:nvPr/>
        </p:nvSpPr>
        <p:spPr>
          <a:xfrm>
            <a:off x="4724400" y="1687513"/>
            <a:ext cx="3898900" cy="412750"/>
          </a:xfrm>
          <a:prstGeom prst="rect">
            <a:avLst/>
          </a:prstGeom>
        </p:spPr>
        <p:txBody>
          <a:bodyPr wrap="none" lIns="103236" tIns="51618" rIns="103236" bIns="51618">
            <a:spAutoFit/>
          </a:bodyPr>
          <a:lstStyle/>
          <a:p>
            <a:pPr>
              <a:defRPr/>
            </a:pPr>
            <a:r>
              <a:rPr lang="en-US" sz="2000" kern="0" dirty="0">
                <a:solidFill>
                  <a:srgbClr val="000000"/>
                </a:solidFill>
                <a:latin typeface="Times New Roman"/>
              </a:rPr>
              <a:t>Borrow PV of €100,000 at</a:t>
            </a:r>
            <a:r>
              <a:rPr lang="en-US" sz="2000" i="1" kern="0" dirty="0">
                <a:solidFill>
                  <a:srgbClr val="000000"/>
                </a:solidFill>
                <a:latin typeface="Times New Roman"/>
                <a:cs typeface="Times New Roman" pitchFamily="18" charset="0"/>
              </a:rPr>
              <a:t> </a:t>
            </a:r>
            <a:r>
              <a:rPr lang="en-US" sz="2000" i="1" kern="0" dirty="0" err="1">
                <a:solidFill>
                  <a:srgbClr val="000000"/>
                </a:solidFill>
                <a:latin typeface="Times New Roman"/>
                <a:cs typeface="Times New Roman" pitchFamily="18" charset="0"/>
              </a:rPr>
              <a:t>i</a:t>
            </a:r>
            <a:r>
              <a:rPr lang="en-US" sz="2000" kern="0" baseline="-25000" dirty="0">
                <a:solidFill>
                  <a:srgbClr val="000000"/>
                </a:solidFill>
                <a:latin typeface="Times New Roman"/>
                <a:cs typeface="Times New Roman" pitchFamily="18" charset="0"/>
              </a:rPr>
              <a:t>€</a:t>
            </a:r>
            <a:r>
              <a:rPr lang="en-US" sz="2000" kern="0" dirty="0">
                <a:solidFill>
                  <a:srgbClr val="000000"/>
                </a:solidFill>
                <a:latin typeface="Times New Roman"/>
                <a:cs typeface="Times New Roman" pitchFamily="18" charset="0"/>
              </a:rPr>
              <a:t> = 5%</a:t>
            </a:r>
            <a:r>
              <a:rPr lang="en-US" sz="2000" kern="0" dirty="0">
                <a:solidFill>
                  <a:srgbClr val="000000"/>
                </a:solidFill>
                <a:latin typeface="Times New Roman"/>
              </a:rPr>
              <a:t>  </a:t>
            </a:r>
            <a:endParaRPr lang="en-US" sz="2000" dirty="0"/>
          </a:p>
        </p:txBody>
      </p:sp>
      <p:sp>
        <p:nvSpPr>
          <p:cNvPr id="61" name="Rectangle 20"/>
          <p:cNvSpPr txBox="1">
            <a:spLocks noChangeArrowheads="1"/>
          </p:cNvSpPr>
          <p:nvPr/>
        </p:nvSpPr>
        <p:spPr bwMode="auto">
          <a:xfrm>
            <a:off x="4832350" y="6553200"/>
            <a:ext cx="393065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62"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24</a:t>
            </a:fld>
            <a:endParaRPr lang="en-US" altLang="en-US" sz="1000" dirty="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par>
                                <p:cTn id="19" presetID="22" presetClass="entr" presetSubtype="2"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right)">
                                      <p:cBhvr>
                                        <p:cTn id="21" dur="500"/>
                                        <p:tgtEl>
                                          <p:spTgt spid="15"/>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1000"/>
                                        <p:tgtEl>
                                          <p:spTgt spid="11"/>
                                        </p:tgtEl>
                                      </p:cBhvr>
                                    </p:animEffect>
                                    <p:anim calcmode="lin" valueType="num">
                                      <p:cBhvr>
                                        <p:cTn id="27" dur="1000" fill="hold"/>
                                        <p:tgtEl>
                                          <p:spTgt spid="11"/>
                                        </p:tgtEl>
                                        <p:attrNameLst>
                                          <p:attrName>ppt_x</p:attrName>
                                        </p:attrNameLst>
                                      </p:cBhvr>
                                      <p:tavLst>
                                        <p:tav tm="0">
                                          <p:val>
                                            <p:strVal val="#ppt_x"/>
                                          </p:val>
                                        </p:tav>
                                        <p:tav tm="100000">
                                          <p:val>
                                            <p:strVal val="#ppt_x"/>
                                          </p:val>
                                        </p:tav>
                                      </p:tavLst>
                                    </p:anim>
                                    <p:anim calcmode="lin" valueType="num">
                                      <p:cBhvr>
                                        <p:cTn id="2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2" presetClass="entr" presetSubtype="2" fill="hold" nodeType="click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wipe(right)">
                                      <p:cBhvr>
                                        <p:cTn id="33" dur="500"/>
                                        <p:tgtEl>
                                          <p:spTgt spid="13"/>
                                        </p:tgtEl>
                                      </p:cBhvr>
                                    </p:animEffect>
                                  </p:childTnLst>
                                </p:cTn>
                              </p:par>
                              <p:par>
                                <p:cTn id="34" presetID="22" presetClass="entr" presetSubtype="8" fill="hold"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ipe(left)">
                                      <p:cBhvr>
                                        <p:cTn id="36" dur="500"/>
                                        <p:tgtEl>
                                          <p:spTgt spid="14"/>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42" presetClass="entr" presetSubtype="0" fill="hold" nodeType="click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fade">
                                      <p:cBhvr>
                                        <p:cTn id="41" dur="1000"/>
                                        <p:tgtEl>
                                          <p:spTgt spid="6"/>
                                        </p:tgtEl>
                                      </p:cBhvr>
                                    </p:animEffect>
                                    <p:anim calcmode="lin" valueType="num">
                                      <p:cBhvr>
                                        <p:cTn id="42" dur="1000" fill="hold"/>
                                        <p:tgtEl>
                                          <p:spTgt spid="6"/>
                                        </p:tgtEl>
                                        <p:attrNameLst>
                                          <p:attrName>ppt_x</p:attrName>
                                        </p:attrNameLst>
                                      </p:cBhvr>
                                      <p:tavLst>
                                        <p:tav tm="0">
                                          <p:val>
                                            <p:strVal val="#ppt_x"/>
                                          </p:val>
                                        </p:tav>
                                        <p:tav tm="100000">
                                          <p:val>
                                            <p:strVal val="#ppt_x"/>
                                          </p:val>
                                        </p:tav>
                                      </p:tavLst>
                                    </p:anim>
                                    <p:anim calcmode="lin" valueType="num">
                                      <p:cBhvr>
                                        <p:cTn id="4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22" presetClass="entr" presetSubtype="2" fill="hold" nodeType="click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wipe(right)">
                                      <p:cBhvr>
                                        <p:cTn id="48" dur="500"/>
                                        <p:tgtEl>
                                          <p:spTgt spid="8"/>
                                        </p:tgtEl>
                                      </p:cBhvr>
                                    </p:animEffect>
                                  </p:childTnLst>
                                </p:cTn>
                              </p:par>
                              <p:par>
                                <p:cTn id="49" presetID="22" presetClass="entr" presetSubtype="8"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wipe(left)">
                                      <p:cBhvr>
                                        <p:cTn id="51" dur="500"/>
                                        <p:tgtEl>
                                          <p:spTgt spid="9"/>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22" presetClass="entr" presetSubtype="1" fill="hold" nodeType="click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wipe(up)">
                                      <p:cBhvr>
                                        <p:cTn id="56" dur="500"/>
                                        <p:tgtEl>
                                          <p:spTgt spid="17"/>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22" presetClass="entr" presetSubtype="4" fill="hold" nodeType="click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wipe(down)">
                                      <p:cBhvr>
                                        <p:cTn id="61" dur="500"/>
                                        <p:tgtEl>
                                          <p:spTgt spid="18"/>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22" presetClass="entr" presetSubtype="4" fill="hold" nodeType="click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wipe(down)">
                                      <p:cBhvr>
                                        <p:cTn id="66" dur="500"/>
                                        <p:tgtEl>
                                          <p:spTgt spid="7"/>
                                        </p:tgtEl>
                                      </p:cBhvr>
                                    </p:animEffect>
                                  </p:childTnLst>
                                </p:cTn>
                              </p:par>
                              <p:par>
                                <p:cTn id="67" presetID="22" presetClass="entr" presetSubtype="1" fill="hold" nodeType="withEffect">
                                  <p:stCondLst>
                                    <p:cond delay="0"/>
                                  </p:stCondLst>
                                  <p:childTnLst>
                                    <p:set>
                                      <p:cBhvr>
                                        <p:cTn id="68" dur="1" fill="hold">
                                          <p:stCondLst>
                                            <p:cond delay="0"/>
                                          </p:stCondLst>
                                        </p:cTn>
                                        <p:tgtEl>
                                          <p:spTgt spid="5"/>
                                        </p:tgtEl>
                                        <p:attrNameLst>
                                          <p:attrName>style.visibility</p:attrName>
                                        </p:attrNameLst>
                                      </p:cBhvr>
                                      <p:to>
                                        <p:strVal val="visible"/>
                                      </p:to>
                                    </p:set>
                                    <p:animEffect transition="in" filter="wipe(up)">
                                      <p:cBhvr>
                                        <p:cTn id="69" dur="500"/>
                                        <p:tgtEl>
                                          <p:spTgt spid="5"/>
                                        </p:tgtEl>
                                      </p:cBhvr>
                                    </p:animEffect>
                                  </p:childTnLst>
                                </p:cTn>
                              </p:par>
                            </p:childTnLst>
                          </p:cTn>
                        </p:par>
                      </p:childTnLst>
                    </p:cTn>
                  </p:par>
                  <p:par>
                    <p:cTn id="70" fill="hold" nodeType="clickPar">
                      <p:stCondLst>
                        <p:cond delay="indefinite"/>
                      </p:stCondLst>
                      <p:childTnLst>
                        <p:par>
                          <p:cTn id="71" fill="hold" nodeType="withGroup">
                            <p:stCondLst>
                              <p:cond delay="0"/>
                            </p:stCondLst>
                            <p:childTnLst>
                              <p:par>
                                <p:cTn id="72" presetID="22" presetClass="entr" presetSubtype="8" fill="hold" nodeType="clickEffect">
                                  <p:stCondLst>
                                    <p:cond delay="0"/>
                                  </p:stCondLst>
                                  <p:childTnLst>
                                    <p:set>
                                      <p:cBhvr>
                                        <p:cTn id="73" dur="1" fill="hold">
                                          <p:stCondLst>
                                            <p:cond delay="0"/>
                                          </p:stCondLst>
                                        </p:cTn>
                                        <p:tgtEl>
                                          <p:spTgt spid="20"/>
                                        </p:tgtEl>
                                        <p:attrNameLst>
                                          <p:attrName>style.visibility</p:attrName>
                                        </p:attrNameLst>
                                      </p:cBhvr>
                                      <p:to>
                                        <p:strVal val="visible"/>
                                      </p:to>
                                    </p:set>
                                    <p:animEffect transition="in" filter="wipe(left)">
                                      <p:cBhvr>
                                        <p:cTn id="74" dur="500"/>
                                        <p:tgtEl>
                                          <p:spTgt spid="20"/>
                                        </p:tgtEl>
                                      </p:cBhvr>
                                    </p:animEffect>
                                  </p:childTnLst>
                                </p:cTn>
                              </p:par>
                            </p:childTnLst>
                          </p:cTn>
                        </p:par>
                      </p:childTnLst>
                    </p:cTn>
                  </p:par>
                  <p:par>
                    <p:cTn id="75" fill="hold" nodeType="clickPar">
                      <p:stCondLst>
                        <p:cond delay="indefinite"/>
                      </p:stCondLst>
                      <p:childTnLst>
                        <p:par>
                          <p:cTn id="76" fill="hold" nodeType="withGroup">
                            <p:stCondLst>
                              <p:cond delay="0"/>
                            </p:stCondLst>
                            <p:childTnLst>
                              <p:par>
                                <p:cTn id="77" presetID="17" presetClass="entr" presetSubtype="10" fill="hold" grpId="0" nodeType="clickEffect">
                                  <p:stCondLst>
                                    <p:cond delay="0"/>
                                  </p:stCondLst>
                                  <p:childTnLst>
                                    <p:set>
                                      <p:cBhvr>
                                        <p:cTn id="78" dur="1" fill="hold">
                                          <p:stCondLst>
                                            <p:cond delay="0"/>
                                          </p:stCondLst>
                                        </p:cTn>
                                        <p:tgtEl>
                                          <p:spTgt spid="68"/>
                                        </p:tgtEl>
                                        <p:attrNameLst>
                                          <p:attrName>style.visibility</p:attrName>
                                        </p:attrNameLst>
                                      </p:cBhvr>
                                      <p:to>
                                        <p:strVal val="visible"/>
                                      </p:to>
                                    </p:set>
                                    <p:anim calcmode="lin" valueType="num">
                                      <p:cBhvr>
                                        <p:cTn id="79" dur="500" fill="hold"/>
                                        <p:tgtEl>
                                          <p:spTgt spid="68"/>
                                        </p:tgtEl>
                                        <p:attrNameLst>
                                          <p:attrName>ppt_w</p:attrName>
                                        </p:attrNameLst>
                                      </p:cBhvr>
                                      <p:tavLst>
                                        <p:tav tm="0">
                                          <p:val>
                                            <p:fltVal val="0"/>
                                          </p:val>
                                        </p:tav>
                                        <p:tav tm="100000">
                                          <p:val>
                                            <p:strVal val="#ppt_w"/>
                                          </p:val>
                                        </p:tav>
                                      </p:tavLst>
                                    </p:anim>
                                    <p:anim calcmode="lin" valueType="num">
                                      <p:cBhvr>
                                        <p:cTn id="80" dur="500" fill="hold"/>
                                        <p:tgtEl>
                                          <p:spTgt spid="68"/>
                                        </p:tgtEl>
                                        <p:attrNameLst>
                                          <p:attrName>ppt_h</p:attrName>
                                        </p:attrNameLst>
                                      </p:cBhvr>
                                      <p:tavLst>
                                        <p:tav tm="0">
                                          <p:val>
                                            <p:strVal val="#ppt_h"/>
                                          </p:val>
                                        </p:tav>
                                        <p:tav tm="100000">
                                          <p:val>
                                            <p:strVal val="#ppt_h"/>
                                          </p:val>
                                        </p:tav>
                                      </p:tavLst>
                                    </p:anim>
                                  </p:childTnLst>
                                </p:cTn>
                              </p:par>
                              <p:par>
                                <p:cTn id="81" presetID="1" presetClass="entr" presetSubtype="0" fill="hold" grpId="0" nodeType="withEffect">
                                  <p:stCondLst>
                                    <p:cond delay="0"/>
                                  </p:stCondLst>
                                  <p:childTnLst>
                                    <p:set>
                                      <p:cBhvr>
                                        <p:cTn id="82" dur="1" fill="hold">
                                          <p:stCondLst>
                                            <p:cond delay="0"/>
                                          </p:stCondLst>
                                        </p:cTn>
                                        <p:tgtEl>
                                          <p:spTgt spid="6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6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181"/>
          <p:cNvSpPr txBox="1">
            <a:spLocks noChangeArrowheads="1"/>
          </p:cNvSpPr>
          <p:nvPr/>
        </p:nvSpPr>
        <p:spPr bwMode="auto">
          <a:xfrm>
            <a:off x="457200" y="842963"/>
            <a:ext cx="7656513"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endParaRPr lang="en-US" altLang="en-US" sz="4100" b="1">
              <a:latin typeface="Times New Roman" pitchFamily="18" charset="0"/>
            </a:endParaRPr>
          </a:p>
        </p:txBody>
      </p:sp>
      <p:sp>
        <p:nvSpPr>
          <p:cNvPr id="32771" name="Rectangle 2"/>
          <p:cNvSpPr>
            <a:spLocks noGrp="1" noChangeArrowheads="1"/>
          </p:cNvSpPr>
          <p:nvPr>
            <p:ph type="title"/>
          </p:nvPr>
        </p:nvSpPr>
        <p:spPr/>
        <p:txBody>
          <a:bodyPr/>
          <a:lstStyle/>
          <a:p>
            <a:pPr eaLnBrk="1" hangingPunct="1"/>
            <a:r>
              <a:rPr lang="en-US" altLang="en-US" sz="3600" smtClean="0"/>
              <a:t>Forward Market Cross-Currency Hedge</a:t>
            </a:r>
          </a:p>
        </p:txBody>
      </p:sp>
      <p:sp>
        <p:nvSpPr>
          <p:cNvPr id="32772" name="Rectangle 3"/>
          <p:cNvSpPr>
            <a:spLocks noGrp="1" noChangeArrowheads="1"/>
          </p:cNvSpPr>
          <p:nvPr>
            <p:ph idx="1"/>
          </p:nvPr>
        </p:nvSpPr>
        <p:spPr>
          <a:xfrm>
            <a:off x="1" y="1501494"/>
            <a:ext cx="9144000" cy="4848225"/>
          </a:xfrm>
        </p:spPr>
        <p:txBody>
          <a:bodyPr/>
          <a:lstStyle/>
          <a:p>
            <a:pPr marL="0" indent="0" eaLnBrk="1" hangingPunct="1">
              <a:lnSpc>
                <a:spcPct val="90000"/>
              </a:lnSpc>
              <a:buFont typeface="Wingdings" pitchFamily="2" charset="2"/>
              <a:buNone/>
            </a:pPr>
            <a:r>
              <a:rPr lang="en-US" altLang="en-US" sz="2400" dirty="0" smtClean="0"/>
              <a:t>A U.K.-based exporter sold a €100,000 order to an Italian retailer. Payment is due in 1 year and the exporter used a forward hedge.</a:t>
            </a:r>
          </a:p>
        </p:txBody>
      </p:sp>
      <p:grpSp>
        <p:nvGrpSpPr>
          <p:cNvPr id="2" name="Group 21"/>
          <p:cNvGrpSpPr>
            <a:grpSpLocks/>
          </p:cNvGrpSpPr>
          <p:nvPr/>
        </p:nvGrpSpPr>
        <p:grpSpPr bwMode="auto">
          <a:xfrm>
            <a:off x="4075113" y="3667125"/>
            <a:ext cx="1470025" cy="1266825"/>
            <a:chOff x="3567214" y="2787134"/>
            <a:chExt cx="1323078" cy="1099066"/>
          </a:xfrm>
        </p:grpSpPr>
        <p:sp>
          <p:nvSpPr>
            <p:cNvPr id="32804" name="Rectangle 18"/>
            <p:cNvSpPr>
              <a:spLocks noChangeArrowheads="1"/>
            </p:cNvSpPr>
            <p:nvPr/>
          </p:nvSpPr>
          <p:spPr bwMode="auto">
            <a:xfrm>
              <a:off x="3567214" y="2787134"/>
              <a:ext cx="1323078" cy="436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solidFill>
                    <a:srgbClr val="000000"/>
                  </a:solidFill>
                  <a:latin typeface="Times New Roman" pitchFamily="18" charset="0"/>
                </a:rPr>
                <a:t>Exporter </a:t>
              </a:r>
              <a:endParaRPr lang="en-US" altLang="en-US"/>
            </a:p>
          </p:txBody>
        </p:sp>
        <p:pic>
          <p:nvPicPr>
            <p:cNvPr id="32805" name="Picture 28" descr="UKfla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33800" y="3248799"/>
              <a:ext cx="966943" cy="48193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32806" name="Rectangle 20"/>
            <p:cNvSpPr>
              <a:spLocks noChangeArrowheads="1"/>
            </p:cNvSpPr>
            <p:nvPr/>
          </p:nvSpPr>
          <p:spPr bwMode="auto">
            <a:xfrm>
              <a:off x="3567214" y="2787134"/>
              <a:ext cx="1285929"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3" name="Group 26"/>
          <p:cNvGrpSpPr>
            <a:grpSpLocks/>
          </p:cNvGrpSpPr>
          <p:nvPr/>
        </p:nvGrpSpPr>
        <p:grpSpPr bwMode="auto">
          <a:xfrm>
            <a:off x="7467600" y="3684587"/>
            <a:ext cx="1517650" cy="1268413"/>
            <a:chOff x="6248400" y="2803267"/>
            <a:chExt cx="1366289" cy="1099066"/>
          </a:xfrm>
        </p:grpSpPr>
        <p:pic>
          <p:nvPicPr>
            <p:cNvPr id="32801" name="Picture 6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26273" y="3352800"/>
              <a:ext cx="776227" cy="41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802" name="Rectangle 23"/>
            <p:cNvSpPr>
              <a:spLocks noChangeArrowheads="1"/>
            </p:cNvSpPr>
            <p:nvPr/>
          </p:nvSpPr>
          <p:spPr bwMode="auto">
            <a:xfrm>
              <a:off x="6248400" y="2803267"/>
              <a:ext cx="1285929"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2803" name="Rectangle 24"/>
            <p:cNvSpPr>
              <a:spLocks noChangeArrowheads="1"/>
            </p:cNvSpPr>
            <p:nvPr/>
          </p:nvSpPr>
          <p:spPr bwMode="auto">
            <a:xfrm>
              <a:off x="6248400" y="2891302"/>
              <a:ext cx="1366289" cy="43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solidFill>
                    <a:srgbClr val="000000"/>
                  </a:solidFill>
                  <a:latin typeface="Times New Roman" pitchFamily="18" charset="0"/>
                </a:rPr>
                <a:t>Customer</a:t>
              </a:r>
              <a:endParaRPr lang="en-US" altLang="en-US"/>
            </a:p>
          </p:txBody>
        </p:sp>
      </p:grpSp>
      <p:grpSp>
        <p:nvGrpSpPr>
          <p:cNvPr id="4" name="Group 28"/>
          <p:cNvGrpSpPr>
            <a:grpSpLocks/>
          </p:cNvGrpSpPr>
          <p:nvPr/>
        </p:nvGrpSpPr>
        <p:grpSpPr bwMode="auto">
          <a:xfrm>
            <a:off x="5621336" y="4198937"/>
            <a:ext cx="1701515" cy="666750"/>
            <a:chOff x="4982792" y="3248799"/>
            <a:chExt cx="1531129" cy="577334"/>
          </a:xfrm>
        </p:grpSpPr>
        <p:sp>
          <p:nvSpPr>
            <p:cNvPr id="26" name="Rectangle 25"/>
            <p:cNvSpPr/>
            <p:nvPr/>
          </p:nvSpPr>
          <p:spPr>
            <a:xfrm>
              <a:off x="5101104" y="3303967"/>
              <a:ext cx="1412817" cy="439874"/>
            </a:xfrm>
            <a:prstGeom prst="rect">
              <a:avLst/>
            </a:prstGeom>
          </p:spPr>
          <p:txBody>
            <a:bodyPr wrap="none">
              <a:spAutoFit/>
            </a:bodyPr>
            <a:lstStyle/>
            <a:p>
              <a:pPr algn="r">
                <a:defRPr/>
              </a:pPr>
              <a:r>
                <a:rPr lang="en-US" sz="2700" kern="0" dirty="0">
                  <a:solidFill>
                    <a:srgbClr val="000000"/>
                  </a:solidFill>
                  <a:latin typeface="Times New Roman"/>
                </a:rPr>
                <a:t>€100,000 </a:t>
              </a:r>
              <a:endParaRPr lang="en-US" dirty="0"/>
            </a:p>
          </p:txBody>
        </p:sp>
        <p:sp>
          <p:nvSpPr>
            <p:cNvPr id="32800" name="Right Arrow 27"/>
            <p:cNvSpPr>
              <a:spLocks noChangeArrowheads="1"/>
            </p:cNvSpPr>
            <p:nvPr/>
          </p:nvSpPr>
          <p:spPr bwMode="auto">
            <a:xfrm rot="10800000">
              <a:off x="4982792" y="3248799"/>
              <a:ext cx="1475369" cy="577334"/>
            </a:xfrm>
            <a:prstGeom prst="rightArrow">
              <a:avLst>
                <a:gd name="adj1" fmla="val 50000"/>
                <a:gd name="adj2" fmla="val 50004"/>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5" name="Group 29"/>
          <p:cNvGrpSpPr>
            <a:grpSpLocks/>
          </p:cNvGrpSpPr>
          <p:nvPr/>
        </p:nvGrpSpPr>
        <p:grpSpPr bwMode="auto">
          <a:xfrm>
            <a:off x="2036127" y="2967055"/>
            <a:ext cx="1829844" cy="666750"/>
            <a:chOff x="4953650" y="3228195"/>
            <a:chExt cx="1646607" cy="577334"/>
          </a:xfrm>
        </p:grpSpPr>
        <p:sp>
          <p:nvSpPr>
            <p:cNvPr id="31" name="Rectangle 30"/>
            <p:cNvSpPr/>
            <p:nvPr/>
          </p:nvSpPr>
          <p:spPr>
            <a:xfrm>
              <a:off x="5011029" y="3291697"/>
              <a:ext cx="1412817" cy="439874"/>
            </a:xfrm>
            <a:prstGeom prst="rect">
              <a:avLst/>
            </a:prstGeom>
          </p:spPr>
          <p:txBody>
            <a:bodyPr wrap="none">
              <a:spAutoFit/>
            </a:bodyPr>
            <a:lstStyle/>
            <a:p>
              <a:pPr algn="r">
                <a:defRPr/>
              </a:pPr>
              <a:r>
                <a:rPr lang="en-US" sz="2700" kern="0" dirty="0">
                  <a:solidFill>
                    <a:srgbClr val="000000"/>
                  </a:solidFill>
                  <a:latin typeface="Times New Roman"/>
                </a:rPr>
                <a:t>€100,000 </a:t>
              </a:r>
              <a:endParaRPr lang="en-US" dirty="0"/>
            </a:p>
          </p:txBody>
        </p:sp>
        <p:sp>
          <p:nvSpPr>
            <p:cNvPr id="32798" name="Right Arrow 31"/>
            <p:cNvSpPr>
              <a:spLocks noChangeArrowheads="1"/>
            </p:cNvSpPr>
            <p:nvPr/>
          </p:nvSpPr>
          <p:spPr bwMode="auto">
            <a:xfrm rot="10800000">
              <a:off x="4953650" y="3228195"/>
              <a:ext cx="1646607" cy="577334"/>
            </a:xfrm>
            <a:prstGeom prst="rightArrow">
              <a:avLst>
                <a:gd name="adj1" fmla="val 50000"/>
                <a:gd name="adj2" fmla="val 50004"/>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6" name="Group 39"/>
          <p:cNvGrpSpPr>
            <a:grpSpLocks/>
          </p:cNvGrpSpPr>
          <p:nvPr/>
        </p:nvGrpSpPr>
        <p:grpSpPr bwMode="auto">
          <a:xfrm>
            <a:off x="2046491" y="3473450"/>
            <a:ext cx="1915910" cy="663575"/>
            <a:chOff x="1842009" y="3994666"/>
            <a:chExt cx="1724523" cy="577334"/>
          </a:xfrm>
        </p:grpSpPr>
        <p:sp>
          <p:nvSpPr>
            <p:cNvPr id="34" name="Rectangle 33"/>
            <p:cNvSpPr/>
            <p:nvPr/>
          </p:nvSpPr>
          <p:spPr>
            <a:xfrm>
              <a:off x="1842009" y="4048532"/>
              <a:ext cx="1724523" cy="441831"/>
            </a:xfrm>
            <a:prstGeom prst="rect">
              <a:avLst/>
            </a:prstGeom>
          </p:spPr>
          <p:txBody>
            <a:bodyPr wrap="none">
              <a:spAutoFit/>
            </a:bodyPr>
            <a:lstStyle/>
            <a:p>
              <a:pPr algn="r">
                <a:defRPr/>
              </a:pPr>
              <a:r>
                <a:rPr lang="en-US" sz="2700" kern="0" dirty="0" smtClean="0">
                  <a:solidFill>
                    <a:srgbClr val="000000"/>
                  </a:solidFill>
                  <a:latin typeface="Times New Roman"/>
                </a:rPr>
                <a:t>$104,761.90</a:t>
              </a:r>
              <a:endParaRPr lang="en-US" dirty="0"/>
            </a:p>
          </p:txBody>
        </p:sp>
        <p:sp>
          <p:nvSpPr>
            <p:cNvPr id="32796" name="Right Arrow 34"/>
            <p:cNvSpPr>
              <a:spLocks noChangeArrowheads="1"/>
            </p:cNvSpPr>
            <p:nvPr/>
          </p:nvSpPr>
          <p:spPr bwMode="auto">
            <a:xfrm>
              <a:off x="1905000" y="3994666"/>
              <a:ext cx="1646607" cy="577334"/>
            </a:xfrm>
            <a:prstGeom prst="rightArrow">
              <a:avLst>
                <a:gd name="adj1" fmla="val 50000"/>
                <a:gd name="adj2" fmla="val 50004"/>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7" name="Group 54"/>
          <p:cNvGrpSpPr>
            <a:grpSpLocks/>
          </p:cNvGrpSpPr>
          <p:nvPr/>
        </p:nvGrpSpPr>
        <p:grpSpPr bwMode="auto">
          <a:xfrm>
            <a:off x="127000" y="2647950"/>
            <a:ext cx="2017713" cy="1570037"/>
            <a:chOff x="76200" y="1905000"/>
            <a:chExt cx="1815731" cy="1360170"/>
          </a:xfrm>
        </p:grpSpPr>
        <p:sp>
          <p:nvSpPr>
            <p:cNvPr id="37" name="Rectangle 36"/>
            <p:cNvSpPr/>
            <p:nvPr/>
          </p:nvSpPr>
          <p:spPr>
            <a:xfrm>
              <a:off x="76200" y="1905000"/>
              <a:ext cx="1815731" cy="1306534"/>
            </a:xfrm>
            <a:prstGeom prst="rect">
              <a:avLst/>
            </a:prstGeom>
          </p:spPr>
          <p:txBody>
            <a:bodyPr>
              <a:spAutoFit/>
            </a:bodyPr>
            <a:lstStyle/>
            <a:p>
              <a:pPr algn="ctr">
                <a:defRPr/>
              </a:pPr>
              <a:r>
                <a:rPr lang="en-US" sz="2300" kern="0" dirty="0">
                  <a:solidFill>
                    <a:srgbClr val="000000"/>
                  </a:solidFill>
                  <a:latin typeface="Times New Roman"/>
                </a:rPr>
                <a:t>Euro </a:t>
              </a:r>
            </a:p>
            <a:p>
              <a:pPr algn="ctr">
                <a:defRPr/>
              </a:pPr>
              <a:r>
                <a:rPr lang="en-US" sz="2300" kern="0" dirty="0">
                  <a:solidFill>
                    <a:srgbClr val="000000"/>
                  </a:solidFill>
                  <a:latin typeface="Times New Roman"/>
                </a:rPr>
                <a:t>Forward Contract Counterparty</a:t>
              </a:r>
              <a:endParaRPr lang="en-US" sz="2300" dirty="0"/>
            </a:p>
          </p:txBody>
        </p:sp>
        <p:sp>
          <p:nvSpPr>
            <p:cNvPr id="32794" name="Rectangle 38"/>
            <p:cNvSpPr>
              <a:spLocks noChangeArrowheads="1"/>
            </p:cNvSpPr>
            <p:nvPr/>
          </p:nvSpPr>
          <p:spPr bwMode="auto">
            <a:xfrm>
              <a:off x="210318" y="1941731"/>
              <a:ext cx="1547495" cy="1323439"/>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altLang="en-US"/>
            </a:p>
          </p:txBody>
        </p:sp>
      </p:grpSp>
      <p:grpSp>
        <p:nvGrpSpPr>
          <p:cNvPr id="8" name="Group 49"/>
          <p:cNvGrpSpPr>
            <a:grpSpLocks/>
          </p:cNvGrpSpPr>
          <p:nvPr/>
        </p:nvGrpSpPr>
        <p:grpSpPr bwMode="auto">
          <a:xfrm>
            <a:off x="127000" y="4462462"/>
            <a:ext cx="2017713" cy="1527175"/>
            <a:chOff x="-2278804" y="2887413"/>
            <a:chExt cx="1815731" cy="1323439"/>
          </a:xfrm>
        </p:grpSpPr>
        <p:sp>
          <p:nvSpPr>
            <p:cNvPr id="41" name="Rectangle 40"/>
            <p:cNvSpPr/>
            <p:nvPr/>
          </p:nvSpPr>
          <p:spPr>
            <a:xfrm>
              <a:off x="-2278804" y="2887413"/>
              <a:ext cx="1815731" cy="1306930"/>
            </a:xfrm>
            <a:prstGeom prst="rect">
              <a:avLst/>
            </a:prstGeom>
          </p:spPr>
          <p:txBody>
            <a:bodyPr>
              <a:spAutoFit/>
            </a:bodyPr>
            <a:lstStyle/>
            <a:p>
              <a:pPr algn="ctr">
                <a:defRPr/>
              </a:pPr>
              <a:r>
                <a:rPr lang="en-US" sz="2300" kern="0" dirty="0">
                  <a:solidFill>
                    <a:srgbClr val="000000"/>
                  </a:solidFill>
                  <a:latin typeface="Times New Roman"/>
                </a:rPr>
                <a:t>Pound</a:t>
              </a:r>
            </a:p>
            <a:p>
              <a:pPr algn="ctr">
                <a:defRPr/>
              </a:pPr>
              <a:r>
                <a:rPr lang="en-US" sz="2300" kern="0" dirty="0">
                  <a:solidFill>
                    <a:srgbClr val="000000"/>
                  </a:solidFill>
                  <a:latin typeface="Times New Roman"/>
                </a:rPr>
                <a:t>Forward Contract Counterparty</a:t>
              </a:r>
              <a:endParaRPr lang="en-US" sz="2300" dirty="0"/>
            </a:p>
          </p:txBody>
        </p:sp>
        <p:sp>
          <p:nvSpPr>
            <p:cNvPr id="32792" name="Rectangle 41"/>
            <p:cNvSpPr>
              <a:spLocks noChangeArrowheads="1"/>
            </p:cNvSpPr>
            <p:nvPr/>
          </p:nvSpPr>
          <p:spPr bwMode="auto">
            <a:xfrm>
              <a:off x="-2144686" y="2887413"/>
              <a:ext cx="1547495" cy="1323439"/>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altLang="en-US"/>
            </a:p>
          </p:txBody>
        </p:sp>
      </p:grpSp>
      <p:grpSp>
        <p:nvGrpSpPr>
          <p:cNvPr id="9" name="Group 42"/>
          <p:cNvGrpSpPr>
            <a:grpSpLocks/>
          </p:cNvGrpSpPr>
          <p:nvPr/>
        </p:nvGrpSpPr>
        <p:grpSpPr bwMode="auto">
          <a:xfrm>
            <a:off x="5621338" y="3652837"/>
            <a:ext cx="1639548" cy="666750"/>
            <a:chOff x="1905000" y="3994666"/>
            <a:chExt cx="1476209" cy="577334"/>
          </a:xfrm>
        </p:grpSpPr>
        <p:sp>
          <p:nvSpPr>
            <p:cNvPr id="44" name="Rectangle 43"/>
            <p:cNvSpPr/>
            <p:nvPr/>
          </p:nvSpPr>
          <p:spPr>
            <a:xfrm>
              <a:off x="2103679" y="4055149"/>
              <a:ext cx="1136331" cy="439874"/>
            </a:xfrm>
            <a:prstGeom prst="rect">
              <a:avLst/>
            </a:prstGeom>
          </p:spPr>
          <p:txBody>
            <a:bodyPr wrap="none">
              <a:spAutoFit/>
            </a:bodyPr>
            <a:lstStyle/>
            <a:p>
              <a:pPr>
                <a:defRPr/>
              </a:pPr>
              <a:r>
                <a:rPr lang="en-US" sz="2700" kern="0" dirty="0">
                  <a:solidFill>
                    <a:srgbClr val="000000"/>
                  </a:solidFill>
                  <a:latin typeface="Times New Roman"/>
                </a:rPr>
                <a:t>Goods  </a:t>
              </a:r>
              <a:endParaRPr lang="en-US" dirty="0"/>
            </a:p>
          </p:txBody>
        </p:sp>
        <p:sp>
          <p:nvSpPr>
            <p:cNvPr id="32790" name="Right Arrow 44"/>
            <p:cNvSpPr>
              <a:spLocks noChangeArrowheads="1"/>
            </p:cNvSpPr>
            <p:nvPr/>
          </p:nvSpPr>
          <p:spPr bwMode="auto">
            <a:xfrm>
              <a:off x="1905000" y="3994666"/>
              <a:ext cx="1476209" cy="577334"/>
            </a:xfrm>
            <a:prstGeom prst="rightArrow">
              <a:avLst>
                <a:gd name="adj1" fmla="val 50000"/>
                <a:gd name="adj2" fmla="val 50004"/>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0" name="Group 50"/>
          <p:cNvGrpSpPr>
            <a:grpSpLocks/>
          </p:cNvGrpSpPr>
          <p:nvPr/>
        </p:nvGrpSpPr>
        <p:grpSpPr bwMode="auto">
          <a:xfrm>
            <a:off x="2101850" y="4532312"/>
            <a:ext cx="1936750" cy="666750"/>
            <a:chOff x="1891931" y="3537466"/>
            <a:chExt cx="1742830" cy="577334"/>
          </a:xfrm>
        </p:grpSpPr>
        <p:sp>
          <p:nvSpPr>
            <p:cNvPr id="47" name="Rectangle 46"/>
            <p:cNvSpPr/>
            <p:nvPr/>
          </p:nvSpPr>
          <p:spPr>
            <a:xfrm>
              <a:off x="1910685" y="3591076"/>
              <a:ext cx="1724076" cy="439727"/>
            </a:xfrm>
            <a:prstGeom prst="rect">
              <a:avLst/>
            </a:prstGeom>
          </p:spPr>
          <p:txBody>
            <a:bodyPr wrap="none">
              <a:spAutoFit/>
            </a:bodyPr>
            <a:lstStyle/>
            <a:p>
              <a:pPr algn="r">
                <a:defRPr/>
              </a:pPr>
              <a:r>
                <a:rPr lang="en-US" sz="2700" kern="0" dirty="0" smtClean="0">
                  <a:solidFill>
                    <a:srgbClr val="000000"/>
                  </a:solidFill>
                  <a:latin typeface="Times New Roman"/>
                </a:rPr>
                <a:t>$104,761.90</a:t>
              </a:r>
              <a:endParaRPr lang="en-US" dirty="0"/>
            </a:p>
          </p:txBody>
        </p:sp>
        <p:sp>
          <p:nvSpPr>
            <p:cNvPr id="32788" name="Right Arrow 47"/>
            <p:cNvSpPr>
              <a:spLocks noChangeArrowheads="1"/>
            </p:cNvSpPr>
            <p:nvPr/>
          </p:nvSpPr>
          <p:spPr bwMode="auto">
            <a:xfrm rot="10800000">
              <a:off x="1891931" y="3537466"/>
              <a:ext cx="1646607" cy="577334"/>
            </a:xfrm>
            <a:prstGeom prst="rightArrow">
              <a:avLst>
                <a:gd name="adj1" fmla="val 50000"/>
                <a:gd name="adj2" fmla="val 50004"/>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1" name="Group 51"/>
          <p:cNvGrpSpPr>
            <a:grpSpLocks/>
          </p:cNvGrpSpPr>
          <p:nvPr/>
        </p:nvGrpSpPr>
        <p:grpSpPr bwMode="auto">
          <a:xfrm>
            <a:off x="2130425" y="5110162"/>
            <a:ext cx="2017713" cy="666750"/>
            <a:chOff x="1905000" y="3994666"/>
            <a:chExt cx="1646607" cy="577334"/>
          </a:xfrm>
        </p:grpSpPr>
        <p:sp>
          <p:nvSpPr>
            <p:cNvPr id="32785" name="Right Arrow 53"/>
            <p:cNvSpPr>
              <a:spLocks noChangeArrowheads="1"/>
            </p:cNvSpPr>
            <p:nvPr/>
          </p:nvSpPr>
          <p:spPr bwMode="auto">
            <a:xfrm>
              <a:off x="1905000" y="3994666"/>
              <a:ext cx="1646607" cy="577334"/>
            </a:xfrm>
            <a:prstGeom prst="rightArrow">
              <a:avLst>
                <a:gd name="adj1" fmla="val 50000"/>
                <a:gd name="adj2" fmla="val 50004"/>
              </a:avLst>
            </a:prstGeom>
            <a:solidFill>
              <a:srgbClr val="92D050">
                <a:alpha val="50195"/>
              </a:srgbClr>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3" name="Rectangle 52"/>
            <p:cNvSpPr/>
            <p:nvPr/>
          </p:nvSpPr>
          <p:spPr>
            <a:xfrm>
              <a:off x="2175764" y="4048276"/>
              <a:ext cx="1068804" cy="439874"/>
            </a:xfrm>
            <a:prstGeom prst="rect">
              <a:avLst/>
            </a:prstGeom>
          </p:spPr>
          <p:txBody>
            <a:bodyPr wrap="none">
              <a:spAutoFit/>
            </a:bodyPr>
            <a:lstStyle/>
            <a:p>
              <a:pPr algn="r">
                <a:defRPr/>
              </a:pPr>
              <a:r>
                <a:rPr lang="en-US" sz="2700" kern="0" dirty="0">
                  <a:solidFill>
                    <a:srgbClr val="000000"/>
                  </a:solidFill>
                  <a:latin typeface="Times New Roman"/>
                </a:rPr>
                <a:t>£88,000</a:t>
              </a:r>
              <a:endParaRPr lang="en-US" dirty="0"/>
            </a:p>
          </p:txBody>
        </p:sp>
      </p:grpSp>
      <p:sp>
        <p:nvSpPr>
          <p:cNvPr id="32783" name="Rectangle 37"/>
          <p:cNvSpPr>
            <a:spLocks noChangeArrowheads="1"/>
          </p:cNvSpPr>
          <p:nvPr/>
        </p:nvSpPr>
        <p:spPr bwMode="auto">
          <a:xfrm>
            <a:off x="19050" y="6048031"/>
            <a:ext cx="8743950" cy="713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marL="342900" indent="-342900"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marL="0" lvl="2">
              <a:spcBef>
                <a:spcPct val="20000"/>
              </a:spcBef>
              <a:buClr>
                <a:srgbClr val="CCCC00"/>
              </a:buClr>
              <a:buSzPct val="70000"/>
            </a:pPr>
            <a:r>
              <a:rPr lang="en-US" altLang="en-US" dirty="0">
                <a:solidFill>
                  <a:srgbClr val="000000"/>
                </a:solidFill>
                <a:latin typeface="Palatino Linotype" pitchFamily="18" charset="0"/>
              </a:rPr>
              <a:t>Perfect hedge whether </a:t>
            </a:r>
            <a:endParaRPr lang="en-US" altLang="en-US" dirty="0" smtClean="0">
              <a:solidFill>
                <a:srgbClr val="000000"/>
              </a:solidFill>
              <a:latin typeface="Palatino Linotype" pitchFamily="18" charset="0"/>
            </a:endParaRPr>
          </a:p>
          <a:p>
            <a:pPr marL="0" lvl="2">
              <a:spcBef>
                <a:spcPct val="20000"/>
              </a:spcBef>
              <a:buClr>
                <a:srgbClr val="CCCC00"/>
              </a:buClr>
              <a:buSzPct val="70000"/>
            </a:pPr>
            <a:r>
              <a:rPr lang="en-US" altLang="en-US" i="1" dirty="0" smtClean="0">
                <a:solidFill>
                  <a:srgbClr val="000000"/>
                </a:solidFill>
                <a:latin typeface="Palatino Linotype" pitchFamily="18" charset="0"/>
              </a:rPr>
              <a:t>S</a:t>
            </a:r>
            <a:r>
              <a:rPr lang="en-US" altLang="en-US" baseline="-25000" dirty="0" smtClean="0">
                <a:solidFill>
                  <a:srgbClr val="000000"/>
                </a:solidFill>
                <a:latin typeface="Palatino Linotype" pitchFamily="18" charset="0"/>
              </a:rPr>
              <a:t>1</a:t>
            </a:r>
            <a:r>
              <a:rPr lang="en-US" altLang="en-US" i="1" baseline="30000" dirty="0" smtClean="0">
                <a:solidFill>
                  <a:srgbClr val="000000"/>
                </a:solidFill>
                <a:latin typeface="Palatino Linotype" pitchFamily="18" charset="0"/>
              </a:rPr>
              <a:t>u</a:t>
            </a:r>
            <a:r>
              <a:rPr lang="en-US" altLang="en-US" dirty="0" smtClean="0">
                <a:solidFill>
                  <a:srgbClr val="000000"/>
                </a:solidFill>
                <a:latin typeface="Palatino Linotype" pitchFamily="18" charset="0"/>
              </a:rPr>
              <a:t>(£/</a:t>
            </a:r>
            <a:r>
              <a:rPr lang="en-US" altLang="en-US" dirty="0">
                <a:solidFill>
                  <a:srgbClr val="000000"/>
                </a:solidFill>
                <a:latin typeface="Palatino Linotype" pitchFamily="18" charset="0"/>
              </a:rPr>
              <a:t>€) = £1.00/€ or </a:t>
            </a:r>
            <a:r>
              <a:rPr lang="en-US" altLang="en-US" i="1" dirty="0" smtClean="0">
                <a:solidFill>
                  <a:srgbClr val="000000"/>
                </a:solidFill>
                <a:latin typeface="Palatino Linotype" pitchFamily="18" charset="0"/>
              </a:rPr>
              <a:t>S</a:t>
            </a:r>
            <a:r>
              <a:rPr lang="en-US" altLang="en-US" baseline="-25000" dirty="0" smtClean="0">
                <a:solidFill>
                  <a:srgbClr val="000000"/>
                </a:solidFill>
                <a:latin typeface="Palatino Linotype" pitchFamily="18" charset="0"/>
              </a:rPr>
              <a:t>1</a:t>
            </a:r>
            <a:r>
              <a:rPr lang="en-US" altLang="en-US" i="1" baseline="30000" dirty="0" smtClean="0">
                <a:solidFill>
                  <a:srgbClr val="000000"/>
                </a:solidFill>
                <a:latin typeface="Palatino Linotype" pitchFamily="18" charset="0"/>
              </a:rPr>
              <a:t>d</a:t>
            </a:r>
            <a:r>
              <a:rPr lang="en-US" altLang="en-US" dirty="0" smtClean="0">
                <a:solidFill>
                  <a:srgbClr val="000000"/>
                </a:solidFill>
                <a:latin typeface="Palatino Linotype" pitchFamily="18" charset="0"/>
              </a:rPr>
              <a:t>(£/</a:t>
            </a:r>
            <a:r>
              <a:rPr lang="en-US" altLang="en-US" dirty="0">
                <a:solidFill>
                  <a:srgbClr val="000000"/>
                </a:solidFill>
                <a:latin typeface="Palatino Linotype" pitchFamily="18" charset="0"/>
              </a:rPr>
              <a:t>€) = £0.75/€.</a:t>
            </a:r>
          </a:p>
        </p:txBody>
      </p:sp>
      <p:sp>
        <p:nvSpPr>
          <p:cNvPr id="39" name="Rectangle 38"/>
          <p:cNvSpPr/>
          <p:nvPr/>
        </p:nvSpPr>
        <p:spPr>
          <a:xfrm>
            <a:off x="2217550" y="2220024"/>
            <a:ext cx="6926450" cy="842908"/>
          </a:xfrm>
          <a:prstGeom prst="rect">
            <a:avLst/>
          </a:prstGeom>
        </p:spPr>
        <p:txBody>
          <a:bodyPr wrap="square" lIns="103236" tIns="51618" rIns="103236" bIns="51618">
            <a:spAutoFit/>
          </a:bodyPr>
          <a:lstStyle/>
          <a:p>
            <a:pPr marL="0" lvl="1">
              <a:defRPr/>
            </a:pPr>
            <a:r>
              <a:rPr lang="en-US" sz="2400" i="1" kern="0" dirty="0">
                <a:solidFill>
                  <a:srgbClr val="000000"/>
                </a:solidFill>
                <a:latin typeface="Times New Roman"/>
              </a:rPr>
              <a:t>S</a:t>
            </a:r>
            <a:r>
              <a:rPr lang="en-US" sz="2400" kern="0" baseline="-25000" dirty="0">
                <a:solidFill>
                  <a:srgbClr val="000000"/>
                </a:solidFill>
                <a:latin typeface="Times New Roman"/>
              </a:rPr>
              <a:t>0</a:t>
            </a:r>
            <a:r>
              <a:rPr lang="en-US" sz="2400" kern="0" dirty="0">
                <a:solidFill>
                  <a:srgbClr val="000000"/>
                </a:solidFill>
                <a:latin typeface="Times New Roman"/>
              </a:rPr>
              <a:t>(£/€) = £0.80/€, </a:t>
            </a:r>
            <a:r>
              <a:rPr lang="en-US" sz="2400" i="1" kern="0" dirty="0">
                <a:solidFill>
                  <a:srgbClr val="000000"/>
                </a:solidFill>
                <a:latin typeface="Times New Roman"/>
              </a:rPr>
              <a:t>S</a:t>
            </a:r>
            <a:r>
              <a:rPr lang="en-US" sz="2400" kern="0" baseline="-25000" dirty="0">
                <a:solidFill>
                  <a:srgbClr val="000000"/>
                </a:solidFill>
                <a:latin typeface="Times New Roman"/>
              </a:rPr>
              <a:t>0</a:t>
            </a:r>
            <a:r>
              <a:rPr lang="en-US" sz="2400" kern="0" dirty="0">
                <a:solidFill>
                  <a:srgbClr val="000000"/>
                </a:solidFill>
                <a:latin typeface="Times New Roman"/>
              </a:rPr>
              <a:t>($/€) = </a:t>
            </a:r>
            <a:r>
              <a:rPr lang="en-US" sz="2400" kern="0" dirty="0" smtClean="0">
                <a:solidFill>
                  <a:srgbClr val="000000"/>
                </a:solidFill>
                <a:latin typeface="Times New Roman"/>
              </a:rPr>
              <a:t>$1.00</a:t>
            </a:r>
            <a:r>
              <a:rPr lang="en-US" sz="2400" kern="0" dirty="0">
                <a:solidFill>
                  <a:srgbClr val="000000"/>
                </a:solidFill>
                <a:latin typeface="Times New Roman"/>
              </a:rPr>
              <a:t>/€, </a:t>
            </a:r>
            <a:r>
              <a:rPr lang="en-US" sz="2400" i="1" kern="0" dirty="0">
                <a:solidFill>
                  <a:srgbClr val="000000"/>
                </a:solidFill>
                <a:latin typeface="Times New Roman"/>
              </a:rPr>
              <a:t>S</a:t>
            </a:r>
            <a:r>
              <a:rPr lang="en-US" sz="2400" kern="0" baseline="-25000" dirty="0">
                <a:solidFill>
                  <a:srgbClr val="000000"/>
                </a:solidFill>
                <a:latin typeface="Times New Roman"/>
              </a:rPr>
              <a:t>0</a:t>
            </a:r>
            <a:r>
              <a:rPr lang="en-US" sz="2400" kern="0" dirty="0">
                <a:solidFill>
                  <a:srgbClr val="000000"/>
                </a:solidFill>
                <a:latin typeface="Times New Roman"/>
              </a:rPr>
              <a:t>($/£) = </a:t>
            </a:r>
            <a:r>
              <a:rPr lang="en-US" sz="2400" kern="0" dirty="0" smtClean="0">
                <a:solidFill>
                  <a:srgbClr val="000000"/>
                </a:solidFill>
                <a:latin typeface="Times New Roman"/>
              </a:rPr>
              <a:t>$1.25/£</a:t>
            </a:r>
            <a:endParaRPr lang="en-US" sz="2400" kern="0" dirty="0">
              <a:solidFill>
                <a:srgbClr val="000000"/>
              </a:solidFill>
              <a:latin typeface="Times New Roman"/>
            </a:endParaRPr>
          </a:p>
          <a:p>
            <a:pPr>
              <a:defRPr/>
            </a:pPr>
            <a:r>
              <a:rPr lang="en-US" sz="2400" i="1" kern="0" dirty="0" err="1">
                <a:solidFill>
                  <a:srgbClr val="000000"/>
                </a:solidFill>
                <a:latin typeface="Times New Roman"/>
                <a:cs typeface="Times New Roman" pitchFamily="18" charset="0"/>
              </a:rPr>
              <a:t>i</a:t>
            </a:r>
            <a:r>
              <a:rPr lang="en-US" sz="2400" kern="0" baseline="-25000" dirty="0">
                <a:solidFill>
                  <a:srgbClr val="000000"/>
                </a:solidFill>
                <a:latin typeface="Times New Roman"/>
                <a:cs typeface="Times New Roman" pitchFamily="18" charset="0"/>
              </a:rPr>
              <a:t>£</a:t>
            </a:r>
            <a:r>
              <a:rPr lang="en-US" sz="2400" kern="0" dirty="0">
                <a:solidFill>
                  <a:srgbClr val="000000"/>
                </a:solidFill>
                <a:latin typeface="Times New Roman"/>
                <a:cs typeface="Times New Roman" pitchFamily="18" charset="0"/>
              </a:rPr>
              <a:t> = 15½%  </a:t>
            </a:r>
            <a:r>
              <a:rPr lang="en-US" sz="2400" i="1" kern="0" dirty="0" err="1">
                <a:solidFill>
                  <a:srgbClr val="000000"/>
                </a:solidFill>
                <a:latin typeface="Times New Roman"/>
                <a:cs typeface="Times New Roman" pitchFamily="18" charset="0"/>
              </a:rPr>
              <a:t>i</a:t>
            </a:r>
            <a:r>
              <a:rPr lang="en-US" sz="2400" kern="0" baseline="-25000" dirty="0">
                <a:solidFill>
                  <a:srgbClr val="000000"/>
                </a:solidFill>
                <a:latin typeface="Times New Roman"/>
                <a:cs typeface="Times New Roman" pitchFamily="18" charset="0"/>
              </a:rPr>
              <a:t>€</a:t>
            </a:r>
            <a:r>
              <a:rPr lang="en-US" sz="2400" kern="0" dirty="0">
                <a:solidFill>
                  <a:srgbClr val="000000"/>
                </a:solidFill>
                <a:latin typeface="Times New Roman"/>
                <a:cs typeface="Times New Roman" pitchFamily="18" charset="0"/>
              </a:rPr>
              <a:t> = 5%  </a:t>
            </a:r>
            <a:r>
              <a:rPr lang="en-US" sz="2400" i="1" kern="0" dirty="0" err="1">
                <a:solidFill>
                  <a:srgbClr val="000000"/>
                </a:solidFill>
                <a:latin typeface="Times New Roman"/>
                <a:cs typeface="Times New Roman" pitchFamily="18" charset="0"/>
              </a:rPr>
              <a:t>i</a:t>
            </a:r>
            <a:r>
              <a:rPr lang="en-US" sz="2400" kern="0" baseline="-25000" dirty="0">
                <a:solidFill>
                  <a:srgbClr val="000000"/>
                </a:solidFill>
                <a:latin typeface="Times New Roman"/>
                <a:cs typeface="Times New Roman" pitchFamily="18" charset="0"/>
              </a:rPr>
              <a:t>$</a:t>
            </a:r>
            <a:r>
              <a:rPr lang="en-US" sz="2400" kern="0" dirty="0">
                <a:solidFill>
                  <a:srgbClr val="000000"/>
                </a:solidFill>
                <a:latin typeface="Times New Roman"/>
                <a:cs typeface="Times New Roman" pitchFamily="18" charset="0"/>
              </a:rPr>
              <a:t> = 10% </a:t>
            </a:r>
            <a:endParaRPr lang="en-US" sz="2400" dirty="0"/>
          </a:p>
        </p:txBody>
      </p:sp>
      <p:sp>
        <p:nvSpPr>
          <p:cNvPr id="40" name="Rectangle 20"/>
          <p:cNvSpPr txBox="1">
            <a:spLocks noChangeArrowheads="1"/>
          </p:cNvSpPr>
          <p:nvPr/>
        </p:nvSpPr>
        <p:spPr bwMode="auto">
          <a:xfrm>
            <a:off x="4800600" y="6553200"/>
            <a:ext cx="39624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42"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25</a:t>
            </a:fld>
            <a:endParaRPr lang="en-US" altLang="en-US" sz="1000" dirty="0">
              <a:cs typeface="Arial" charset="0"/>
            </a:endParaRPr>
          </a:p>
        </p:txBody>
      </p:sp>
      <mc:AlternateContent xmlns:mc="http://schemas.openxmlformats.org/markup-compatibility/2006" xmlns:a14="http://schemas.microsoft.com/office/drawing/2010/main">
        <mc:Choice Requires="a14">
          <p:sp>
            <p:nvSpPr>
              <p:cNvPr id="12" name="TextBox 11"/>
              <p:cNvSpPr txBox="1"/>
              <p:nvPr/>
            </p:nvSpPr>
            <p:spPr>
              <a:xfrm>
                <a:off x="4708782" y="5153795"/>
                <a:ext cx="4355844" cy="576312"/>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i="1" smtClean="0">
                              <a:latin typeface="Cambria Math"/>
                            </a:rPr>
                          </m:ctrlPr>
                        </m:sSubPr>
                        <m:e>
                          <m:r>
                            <a:rPr lang="en-US" b="0" i="1" smtClean="0">
                              <a:latin typeface="Cambria Math" panose="02040503050406030204" pitchFamily="18" charset="0"/>
                            </a:rPr>
                            <m:t>𝐹</m:t>
                          </m:r>
                        </m:e>
                        <m:sub>
                          <m:r>
                            <a:rPr lang="en-US" b="0" i="1" smtClean="0">
                              <a:latin typeface="Cambria Math" panose="02040503050406030204" pitchFamily="18" charset="0"/>
                            </a:rPr>
                            <m:t>1</m:t>
                          </m:r>
                        </m:sub>
                      </m:sSub>
                      <m:d>
                        <m:dPr>
                          <m:ctrlPr>
                            <a:rPr lang="en-US" b="0" i="1" smtClean="0">
                              <a:latin typeface="Cambria Math"/>
                            </a:rPr>
                          </m:ctrlPr>
                        </m:dPr>
                        <m:e>
                          <m:r>
                            <m:rPr>
                              <m:nor/>
                            </m:rPr>
                            <a:rPr lang="en-US" kern="0" dirty="0">
                              <a:solidFill>
                                <a:srgbClr val="000000"/>
                              </a:solidFill>
                              <a:latin typeface="Times New Roman"/>
                            </a:rPr>
                            <m:t>$/€</m:t>
                          </m:r>
                        </m:e>
                      </m:d>
                      <m:r>
                        <a:rPr lang="en-US" i="1" smtClean="0">
                          <a:latin typeface="Cambria Math" panose="02040503050406030204" pitchFamily="18" charset="0"/>
                        </a:rPr>
                        <m:t>=</m:t>
                      </m:r>
                      <m:f>
                        <m:fPr>
                          <m:ctrlPr>
                            <a:rPr lang="en-US" i="1" smtClean="0">
                              <a:latin typeface="Cambria Math"/>
                            </a:rPr>
                          </m:ctrlPr>
                        </m:fPr>
                        <m:num>
                          <m:r>
                            <a:rPr lang="en-US" b="0" i="1" smtClean="0">
                              <a:latin typeface="Cambria Math" panose="02040503050406030204" pitchFamily="18" charset="0"/>
                            </a:rPr>
                            <m:t>$1.00</m:t>
                          </m:r>
                          <m:r>
                            <a:rPr lang="en-US" i="1" kern="0" dirty="0">
                              <a:solidFill>
                                <a:srgbClr val="000000"/>
                              </a:solidFill>
                              <a:latin typeface="Cambria Math" panose="02040503050406030204" pitchFamily="18" charset="0"/>
                              <a:ea typeface="Cambria Math" panose="02040503050406030204" pitchFamily="18" charset="0"/>
                            </a:rPr>
                            <m:t>×(1+</m:t>
                          </m:r>
                          <m:r>
                            <a:rPr lang="en-US" b="0" i="1" kern="0" dirty="0" smtClean="0">
                              <a:solidFill>
                                <a:srgbClr val="000000"/>
                              </a:solidFill>
                              <a:latin typeface="Cambria Math" panose="02040503050406030204" pitchFamily="18" charset="0"/>
                              <a:ea typeface="Cambria Math" panose="02040503050406030204" pitchFamily="18" charset="0"/>
                            </a:rPr>
                            <m:t>.10)</m:t>
                          </m:r>
                        </m:num>
                        <m:den>
                          <m:r>
                            <m:rPr>
                              <m:nor/>
                            </m:rPr>
                            <a:rPr lang="en-US" kern="0" dirty="0">
                              <a:solidFill>
                                <a:srgbClr val="000000"/>
                              </a:solidFill>
                              <a:latin typeface="Times New Roman"/>
                            </a:rPr>
                            <m:t>€</m:t>
                          </m:r>
                          <m:r>
                            <m:rPr>
                              <m:nor/>
                            </m:rPr>
                            <a:rPr lang="en-US" b="0" i="0" kern="0" dirty="0" smtClean="0">
                              <a:solidFill>
                                <a:srgbClr val="000000"/>
                              </a:solidFill>
                              <a:latin typeface="Times New Roman"/>
                            </a:rPr>
                            <m:t>1.00</m:t>
                          </m:r>
                          <m:r>
                            <a:rPr lang="en-US" b="0" i="1" kern="0" dirty="0" smtClean="0">
                              <a:solidFill>
                                <a:srgbClr val="000000"/>
                              </a:solidFill>
                              <a:latin typeface="Cambria Math" panose="02040503050406030204" pitchFamily="18" charset="0"/>
                              <a:ea typeface="Cambria Math" panose="02040503050406030204" pitchFamily="18" charset="0"/>
                            </a:rPr>
                            <m:t>×</m:t>
                          </m:r>
                          <m:d>
                            <m:dPr>
                              <m:ctrlPr>
                                <a:rPr lang="en-US" b="0" i="1" kern="0" dirty="0" smtClean="0">
                                  <a:solidFill>
                                    <a:srgbClr val="000000"/>
                                  </a:solidFill>
                                  <a:latin typeface="Cambria Math"/>
                                  <a:ea typeface="Cambria Math" panose="02040503050406030204" pitchFamily="18" charset="0"/>
                                </a:rPr>
                              </m:ctrlPr>
                            </m:dPr>
                            <m:e>
                              <m:r>
                                <a:rPr lang="en-US" b="0" i="1" kern="0" dirty="0" smtClean="0">
                                  <a:solidFill>
                                    <a:srgbClr val="000000"/>
                                  </a:solidFill>
                                  <a:latin typeface="Cambria Math" panose="02040503050406030204" pitchFamily="18" charset="0"/>
                                  <a:ea typeface="Cambria Math" panose="02040503050406030204" pitchFamily="18" charset="0"/>
                                </a:rPr>
                                <m:t>1+.05</m:t>
                              </m:r>
                            </m:e>
                          </m:d>
                        </m:den>
                      </m:f>
                      <m:r>
                        <a:rPr lang="en-US" b="0" i="1" smtClean="0">
                          <a:latin typeface="Cambria Math" panose="02040503050406030204" pitchFamily="18" charset="0"/>
                        </a:rPr>
                        <m:t>=</m:t>
                      </m:r>
                      <m:f>
                        <m:fPr>
                          <m:ctrlPr>
                            <a:rPr lang="en-US" b="0" i="1" smtClean="0">
                              <a:latin typeface="Cambria Math"/>
                            </a:rPr>
                          </m:ctrlPr>
                        </m:fPr>
                        <m:num>
                          <m:r>
                            <a:rPr lang="en-US" b="0" i="1" smtClean="0">
                              <a:latin typeface="Cambria Math" panose="02040503050406030204" pitchFamily="18" charset="0"/>
                            </a:rPr>
                            <m:t>$1.0476</m:t>
                          </m:r>
                        </m:num>
                        <m:den>
                          <m:r>
                            <m:rPr>
                              <m:nor/>
                            </m:rPr>
                            <a:rPr lang="en-US" kern="0" dirty="0">
                              <a:solidFill>
                                <a:srgbClr val="000000"/>
                              </a:solidFill>
                              <a:latin typeface="Times New Roman"/>
                            </a:rPr>
                            <m:t>€1.00</m:t>
                          </m:r>
                        </m:den>
                      </m:f>
                    </m:oMath>
                  </m:oMathPara>
                </a14:m>
                <a:endParaRPr lang="en-US" dirty="0"/>
              </a:p>
            </p:txBody>
          </p:sp>
        </mc:Choice>
        <mc:Fallback xmlns="">
          <p:sp>
            <p:nvSpPr>
              <p:cNvPr id="12" name="TextBox 11"/>
              <p:cNvSpPr txBox="1">
                <a:spLocks noRot="1" noChangeAspect="1" noMove="1" noResize="1" noEditPoints="1" noAdjustHandles="1" noChangeArrowheads="1" noChangeShapeType="1" noTextEdit="1"/>
              </p:cNvSpPr>
              <p:nvPr/>
            </p:nvSpPr>
            <p:spPr>
              <a:xfrm>
                <a:off x="4708782" y="5153795"/>
                <a:ext cx="4355844" cy="576312"/>
              </a:xfrm>
              <a:prstGeom prst="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3" name="TextBox 42"/>
              <p:cNvSpPr txBox="1"/>
              <p:nvPr/>
            </p:nvSpPr>
            <p:spPr>
              <a:xfrm>
                <a:off x="4724400" y="5976888"/>
                <a:ext cx="4355844" cy="576312"/>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i="1" smtClean="0">
                              <a:latin typeface="Cambria Math"/>
                            </a:rPr>
                          </m:ctrlPr>
                        </m:sSubPr>
                        <m:e>
                          <m:r>
                            <a:rPr lang="en-US" b="0" i="1" smtClean="0">
                              <a:latin typeface="Cambria Math" panose="02040503050406030204" pitchFamily="18" charset="0"/>
                            </a:rPr>
                            <m:t>𝐹</m:t>
                          </m:r>
                        </m:e>
                        <m:sub>
                          <m:r>
                            <a:rPr lang="en-US" b="0" i="1" smtClean="0">
                              <a:latin typeface="Cambria Math" panose="02040503050406030204" pitchFamily="18" charset="0"/>
                            </a:rPr>
                            <m:t>1</m:t>
                          </m:r>
                        </m:sub>
                      </m:sSub>
                      <m:d>
                        <m:dPr>
                          <m:ctrlPr>
                            <a:rPr lang="en-US" b="0" i="1" smtClean="0">
                              <a:latin typeface="Cambria Math"/>
                            </a:rPr>
                          </m:ctrlPr>
                        </m:dPr>
                        <m:e>
                          <m:r>
                            <m:rPr>
                              <m:nor/>
                            </m:rPr>
                            <a:rPr lang="en-US" kern="0" dirty="0">
                              <a:solidFill>
                                <a:srgbClr val="000000"/>
                              </a:solidFill>
                              <a:latin typeface="Times New Roman"/>
                            </a:rPr>
                            <m:t>$/</m:t>
                          </m:r>
                          <m:r>
                            <a:rPr lang="en-US" i="1" kern="0" dirty="0" smtClean="0">
                              <a:solidFill>
                                <a:srgbClr val="000000"/>
                              </a:solidFill>
                              <a:latin typeface="Cambria Math"/>
                            </a:rPr>
                            <m:t>£</m:t>
                          </m:r>
                        </m:e>
                      </m:d>
                      <m:r>
                        <a:rPr lang="en-US" i="1" smtClean="0">
                          <a:latin typeface="Cambria Math" panose="02040503050406030204" pitchFamily="18" charset="0"/>
                        </a:rPr>
                        <m:t>=</m:t>
                      </m:r>
                      <m:f>
                        <m:fPr>
                          <m:ctrlPr>
                            <a:rPr lang="en-US" i="1" smtClean="0">
                              <a:latin typeface="Cambria Math"/>
                            </a:rPr>
                          </m:ctrlPr>
                        </m:fPr>
                        <m:num>
                          <m:r>
                            <a:rPr lang="en-US" b="0" i="1" smtClean="0">
                              <a:latin typeface="Cambria Math" panose="02040503050406030204" pitchFamily="18" charset="0"/>
                            </a:rPr>
                            <m:t>$1.25</m:t>
                          </m:r>
                          <m:r>
                            <a:rPr lang="en-US" i="1" kern="0" dirty="0">
                              <a:solidFill>
                                <a:srgbClr val="000000"/>
                              </a:solidFill>
                              <a:latin typeface="Cambria Math" panose="02040503050406030204" pitchFamily="18" charset="0"/>
                              <a:ea typeface="Cambria Math" panose="02040503050406030204" pitchFamily="18" charset="0"/>
                            </a:rPr>
                            <m:t>×(1+</m:t>
                          </m:r>
                          <m:r>
                            <a:rPr lang="en-US" b="0" i="1" kern="0" dirty="0" smtClean="0">
                              <a:solidFill>
                                <a:srgbClr val="000000"/>
                              </a:solidFill>
                              <a:latin typeface="Cambria Math" panose="02040503050406030204" pitchFamily="18" charset="0"/>
                              <a:ea typeface="Cambria Math" panose="02040503050406030204" pitchFamily="18" charset="0"/>
                            </a:rPr>
                            <m:t>.10)</m:t>
                          </m:r>
                        </m:num>
                        <m:den>
                          <m:r>
                            <a:rPr lang="en-US" i="1" kern="0" dirty="0">
                              <a:solidFill>
                                <a:srgbClr val="000000"/>
                              </a:solidFill>
                              <a:latin typeface="Cambria Math" panose="02040503050406030204" pitchFamily="18" charset="0"/>
                            </a:rPr>
                            <m:t>£</m:t>
                          </m:r>
                          <m:r>
                            <m:rPr>
                              <m:nor/>
                            </m:rPr>
                            <a:rPr lang="en-US" b="0" i="0" kern="0" dirty="0" smtClean="0">
                              <a:solidFill>
                                <a:srgbClr val="000000"/>
                              </a:solidFill>
                              <a:latin typeface="Times New Roman"/>
                            </a:rPr>
                            <m:t>1.00</m:t>
                          </m:r>
                          <m:r>
                            <a:rPr lang="en-US" b="0" i="1" kern="0" dirty="0" smtClean="0">
                              <a:solidFill>
                                <a:srgbClr val="000000"/>
                              </a:solidFill>
                              <a:latin typeface="Cambria Math" panose="02040503050406030204" pitchFamily="18" charset="0"/>
                              <a:ea typeface="Cambria Math" panose="02040503050406030204" pitchFamily="18" charset="0"/>
                            </a:rPr>
                            <m:t>×</m:t>
                          </m:r>
                          <m:d>
                            <m:dPr>
                              <m:ctrlPr>
                                <a:rPr lang="en-US" b="0" i="1" kern="0" dirty="0" smtClean="0">
                                  <a:solidFill>
                                    <a:srgbClr val="000000"/>
                                  </a:solidFill>
                                  <a:latin typeface="Cambria Math"/>
                                  <a:ea typeface="Cambria Math" panose="02040503050406030204" pitchFamily="18" charset="0"/>
                                </a:rPr>
                              </m:ctrlPr>
                            </m:dPr>
                            <m:e>
                              <m:r>
                                <a:rPr lang="en-US" b="0" i="1" kern="0" dirty="0" smtClean="0">
                                  <a:solidFill>
                                    <a:srgbClr val="000000"/>
                                  </a:solidFill>
                                  <a:latin typeface="Cambria Math" panose="02040503050406030204" pitchFamily="18" charset="0"/>
                                  <a:ea typeface="Cambria Math" panose="02040503050406030204" pitchFamily="18" charset="0"/>
                                </a:rPr>
                                <m:t>1+.155</m:t>
                              </m:r>
                            </m:e>
                          </m:d>
                        </m:den>
                      </m:f>
                      <m:r>
                        <a:rPr lang="en-US" b="0" i="1" smtClean="0">
                          <a:latin typeface="Cambria Math" panose="02040503050406030204" pitchFamily="18" charset="0"/>
                        </a:rPr>
                        <m:t>=</m:t>
                      </m:r>
                      <m:f>
                        <m:fPr>
                          <m:ctrlPr>
                            <a:rPr lang="en-US" b="0" i="1" smtClean="0">
                              <a:latin typeface="Cambria Math"/>
                            </a:rPr>
                          </m:ctrlPr>
                        </m:fPr>
                        <m:num>
                          <m:r>
                            <a:rPr lang="en-US" b="0" i="1" smtClean="0">
                              <a:latin typeface="Cambria Math" panose="02040503050406030204" pitchFamily="18" charset="0"/>
                            </a:rPr>
                            <m:t>$11905</m:t>
                          </m:r>
                        </m:num>
                        <m:den>
                          <m:r>
                            <a:rPr lang="en-US" i="1" kern="0" dirty="0">
                              <a:solidFill>
                                <a:srgbClr val="000000"/>
                              </a:solidFill>
                              <a:latin typeface="Cambria Math" panose="02040503050406030204" pitchFamily="18" charset="0"/>
                            </a:rPr>
                            <m:t>£</m:t>
                          </m:r>
                          <m:r>
                            <m:rPr>
                              <m:nor/>
                            </m:rPr>
                            <a:rPr lang="en-US" kern="0" dirty="0">
                              <a:solidFill>
                                <a:srgbClr val="000000"/>
                              </a:solidFill>
                              <a:latin typeface="Times New Roman"/>
                            </a:rPr>
                            <m:t>1.00</m:t>
                          </m:r>
                        </m:den>
                      </m:f>
                    </m:oMath>
                  </m:oMathPara>
                </a14:m>
                <a:endParaRPr lang="en-US" dirty="0"/>
              </a:p>
            </p:txBody>
          </p:sp>
        </mc:Choice>
        <mc:Fallback xmlns="">
          <p:sp>
            <p:nvSpPr>
              <p:cNvPr id="43" name="TextBox 42"/>
              <p:cNvSpPr txBox="1">
                <a:spLocks noRot="1" noChangeAspect="1" noMove="1" noResize="1" noEditPoints="1" noAdjustHandles="1" noChangeArrowheads="1" noChangeShapeType="1" noTextEdit="1"/>
              </p:cNvSpPr>
              <p:nvPr/>
            </p:nvSpPr>
            <p:spPr>
              <a:xfrm>
                <a:off x="4724400" y="5976888"/>
                <a:ext cx="4355844" cy="576312"/>
              </a:xfrm>
              <a:prstGeom prst="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5" name="TextBox 44"/>
              <p:cNvSpPr txBox="1"/>
              <p:nvPr/>
            </p:nvSpPr>
            <p:spPr>
              <a:xfrm>
                <a:off x="4572000" y="2993975"/>
                <a:ext cx="4355844" cy="576312"/>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i="1" smtClean="0">
                              <a:latin typeface="Cambria Math"/>
                            </a:rPr>
                          </m:ctrlPr>
                        </m:sSubPr>
                        <m:e>
                          <m:r>
                            <a:rPr lang="en-US" b="0" i="1" smtClean="0">
                              <a:latin typeface="Cambria Math" panose="02040503050406030204" pitchFamily="18" charset="0"/>
                            </a:rPr>
                            <m:t>𝐹</m:t>
                          </m:r>
                        </m:e>
                        <m:sub>
                          <m:r>
                            <a:rPr lang="en-US" b="0" i="1" smtClean="0">
                              <a:latin typeface="Cambria Math" panose="02040503050406030204" pitchFamily="18" charset="0"/>
                            </a:rPr>
                            <m:t>1</m:t>
                          </m:r>
                        </m:sub>
                      </m:sSub>
                      <m:d>
                        <m:dPr>
                          <m:ctrlPr>
                            <a:rPr lang="en-US" b="0" i="1" smtClean="0">
                              <a:latin typeface="Cambria Math"/>
                            </a:rPr>
                          </m:ctrlPr>
                        </m:dPr>
                        <m:e>
                          <m:r>
                            <a:rPr lang="en-US" i="1" kern="0" dirty="0" smtClean="0">
                              <a:solidFill>
                                <a:srgbClr val="000000"/>
                              </a:solidFill>
                              <a:latin typeface="Cambria Math"/>
                            </a:rPr>
                            <m:t>£</m:t>
                          </m:r>
                          <m:r>
                            <m:rPr>
                              <m:nor/>
                            </m:rPr>
                            <a:rPr lang="en-US" kern="0" dirty="0">
                              <a:solidFill>
                                <a:srgbClr val="000000"/>
                              </a:solidFill>
                              <a:latin typeface="Times New Roman"/>
                            </a:rPr>
                            <m:t>/</m:t>
                          </m:r>
                          <m:r>
                            <a:rPr lang="en-US" i="1" kern="0" dirty="0" smtClean="0">
                              <a:solidFill>
                                <a:srgbClr val="000000"/>
                              </a:solidFill>
                              <a:latin typeface="Cambria Math"/>
                            </a:rPr>
                            <m:t>€</m:t>
                          </m:r>
                        </m:e>
                      </m:d>
                      <m:r>
                        <a:rPr lang="en-US" i="1" smtClean="0">
                          <a:latin typeface="Cambria Math" panose="02040503050406030204" pitchFamily="18" charset="0"/>
                        </a:rPr>
                        <m:t>=</m:t>
                      </m:r>
                      <m:f>
                        <m:fPr>
                          <m:ctrlPr>
                            <a:rPr lang="en-US" i="1" smtClean="0">
                              <a:latin typeface="Cambria Math"/>
                            </a:rPr>
                          </m:ctrlPr>
                        </m:fPr>
                        <m:num>
                          <m:r>
                            <a:rPr lang="en-US" i="1" kern="0" dirty="0">
                              <a:solidFill>
                                <a:srgbClr val="000000"/>
                              </a:solidFill>
                              <a:latin typeface="Cambria Math" panose="02040503050406030204" pitchFamily="18" charset="0"/>
                            </a:rPr>
                            <m:t>£</m:t>
                          </m:r>
                          <m:r>
                            <a:rPr lang="en-US" b="0" i="1" smtClean="0">
                              <a:latin typeface="Cambria Math" panose="02040503050406030204" pitchFamily="18" charset="0"/>
                            </a:rPr>
                            <m:t>0.80</m:t>
                          </m:r>
                          <m:r>
                            <a:rPr lang="en-US" i="1" kern="0" dirty="0">
                              <a:solidFill>
                                <a:srgbClr val="000000"/>
                              </a:solidFill>
                              <a:latin typeface="Cambria Math" panose="02040503050406030204" pitchFamily="18" charset="0"/>
                              <a:ea typeface="Cambria Math" panose="02040503050406030204" pitchFamily="18" charset="0"/>
                            </a:rPr>
                            <m:t>×(1+</m:t>
                          </m:r>
                          <m:r>
                            <a:rPr lang="en-US" b="0" i="1" kern="0" dirty="0" smtClean="0">
                              <a:solidFill>
                                <a:srgbClr val="000000"/>
                              </a:solidFill>
                              <a:latin typeface="Cambria Math" panose="02040503050406030204" pitchFamily="18" charset="0"/>
                              <a:ea typeface="Cambria Math" panose="02040503050406030204" pitchFamily="18" charset="0"/>
                            </a:rPr>
                            <m:t>.1550)</m:t>
                          </m:r>
                        </m:num>
                        <m:den>
                          <m:r>
                            <a:rPr lang="en-US" i="1" kern="0" dirty="0">
                              <a:solidFill>
                                <a:srgbClr val="000000"/>
                              </a:solidFill>
                              <a:latin typeface="Cambria Math" panose="02040503050406030204" pitchFamily="18" charset="0"/>
                            </a:rPr>
                            <m:t>€</m:t>
                          </m:r>
                          <m:r>
                            <m:rPr>
                              <m:nor/>
                            </m:rPr>
                            <a:rPr lang="en-US" b="0" i="0" kern="0" dirty="0" smtClean="0">
                              <a:solidFill>
                                <a:srgbClr val="000000"/>
                              </a:solidFill>
                              <a:latin typeface="Times New Roman"/>
                            </a:rPr>
                            <m:t>1.00</m:t>
                          </m:r>
                          <m:r>
                            <a:rPr lang="en-US" b="0" i="1" kern="0" dirty="0" smtClean="0">
                              <a:solidFill>
                                <a:srgbClr val="000000"/>
                              </a:solidFill>
                              <a:latin typeface="Cambria Math" panose="02040503050406030204" pitchFamily="18" charset="0"/>
                              <a:ea typeface="Cambria Math" panose="02040503050406030204" pitchFamily="18" charset="0"/>
                            </a:rPr>
                            <m:t>×</m:t>
                          </m:r>
                          <m:d>
                            <m:dPr>
                              <m:ctrlPr>
                                <a:rPr lang="en-US" b="0" i="1" kern="0" dirty="0" smtClean="0">
                                  <a:solidFill>
                                    <a:srgbClr val="000000"/>
                                  </a:solidFill>
                                  <a:latin typeface="Cambria Math"/>
                                  <a:ea typeface="Cambria Math" panose="02040503050406030204" pitchFamily="18" charset="0"/>
                                </a:rPr>
                              </m:ctrlPr>
                            </m:dPr>
                            <m:e>
                              <m:r>
                                <a:rPr lang="en-US" b="0" i="1" kern="0" dirty="0" smtClean="0">
                                  <a:solidFill>
                                    <a:srgbClr val="000000"/>
                                  </a:solidFill>
                                  <a:latin typeface="Cambria Math" panose="02040503050406030204" pitchFamily="18" charset="0"/>
                                  <a:ea typeface="Cambria Math" panose="02040503050406030204" pitchFamily="18" charset="0"/>
                                </a:rPr>
                                <m:t>1+.05</m:t>
                              </m:r>
                            </m:e>
                          </m:d>
                        </m:den>
                      </m:f>
                      <m:r>
                        <a:rPr lang="en-US" b="0" i="1" smtClean="0">
                          <a:latin typeface="Cambria Math" panose="02040503050406030204" pitchFamily="18" charset="0"/>
                        </a:rPr>
                        <m:t>=</m:t>
                      </m:r>
                      <m:f>
                        <m:fPr>
                          <m:ctrlPr>
                            <a:rPr lang="en-US" b="0" i="1" smtClean="0">
                              <a:latin typeface="Cambria Math"/>
                            </a:rPr>
                          </m:ctrlPr>
                        </m:fPr>
                        <m:num>
                          <m:r>
                            <a:rPr lang="en-US" i="1" kern="0" dirty="0">
                              <a:solidFill>
                                <a:srgbClr val="000000"/>
                              </a:solidFill>
                              <a:latin typeface="Cambria Math" panose="02040503050406030204" pitchFamily="18" charset="0"/>
                            </a:rPr>
                            <m:t>£</m:t>
                          </m:r>
                          <m:r>
                            <a:rPr lang="en-US" b="0" i="1" smtClean="0">
                              <a:latin typeface="Cambria Math" panose="02040503050406030204" pitchFamily="18" charset="0"/>
                            </a:rPr>
                            <m:t>0.8800</m:t>
                          </m:r>
                        </m:num>
                        <m:den>
                          <m:r>
                            <a:rPr lang="en-US" i="1" kern="0" dirty="0">
                              <a:solidFill>
                                <a:srgbClr val="000000"/>
                              </a:solidFill>
                              <a:latin typeface="Cambria Math" panose="02040503050406030204" pitchFamily="18" charset="0"/>
                            </a:rPr>
                            <m:t>€</m:t>
                          </m:r>
                          <m:r>
                            <m:rPr>
                              <m:nor/>
                            </m:rPr>
                            <a:rPr lang="en-US" kern="0" dirty="0">
                              <a:solidFill>
                                <a:srgbClr val="000000"/>
                              </a:solidFill>
                              <a:latin typeface="Times New Roman"/>
                            </a:rPr>
                            <m:t>1.00</m:t>
                          </m:r>
                        </m:den>
                      </m:f>
                    </m:oMath>
                  </m:oMathPara>
                </a14:m>
                <a:endParaRPr lang="en-US" dirty="0"/>
              </a:p>
            </p:txBody>
          </p:sp>
        </mc:Choice>
        <mc:Fallback xmlns="">
          <p:sp>
            <p:nvSpPr>
              <p:cNvPr id="45" name="TextBox 44"/>
              <p:cNvSpPr txBox="1">
                <a:spLocks noRot="1" noChangeAspect="1" noMove="1" noResize="1" noEditPoints="1" noAdjustHandles="1" noChangeArrowheads="1" noChangeShapeType="1" noTextEdit="1"/>
              </p:cNvSpPr>
              <p:nvPr/>
            </p:nvSpPr>
            <p:spPr>
              <a:xfrm>
                <a:off x="4572000" y="2993975"/>
                <a:ext cx="4355844" cy="576312"/>
              </a:xfrm>
              <a:prstGeom prst="rect">
                <a:avLst/>
              </a:prstGeom>
              <a:blipFill>
                <a:blip r:embed="rId7"/>
                <a:stretch>
                  <a:fillRect/>
                </a:stretch>
              </a:blipFill>
            </p:spPr>
            <p:txBody>
              <a:bodyPr/>
              <a:lstStyle/>
              <a:p>
                <a:r>
                  <a:rPr lang="en-US">
                    <a:noFill/>
                  </a:rPr>
                  <a:t> </a:t>
                </a:r>
              </a:p>
            </p:txBody>
          </p:sp>
        </mc:Fallback>
      </mc:AlternateContent>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8"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left)">
                                      <p:cBhvr>
                                        <p:cTn id="15" dur="500"/>
                                        <p:tgtEl>
                                          <p:spTgt spid="9"/>
                                        </p:tgtEl>
                                      </p:cBhvr>
                                    </p:animEffect>
                                  </p:childTnLst>
                                </p:cTn>
                              </p:par>
                              <p:par>
                                <p:cTn id="16" presetID="22" presetClass="entr" presetSubtype="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ipe(right)">
                                      <p:cBhvr>
                                        <p:cTn id="18" dur="500"/>
                                        <p:tgtEl>
                                          <p:spTgt spid="4"/>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42"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2" presetClass="entr" presetSubtype="2" fill="hold"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wipe(right)">
                                      <p:cBhvr>
                                        <p:cTn id="30" dur="500"/>
                                        <p:tgtEl>
                                          <p:spTgt spid="5"/>
                                        </p:tgtEl>
                                      </p:cBhvr>
                                    </p:animEffect>
                                  </p:childTnLst>
                                </p:cTn>
                              </p:par>
                              <p:par>
                                <p:cTn id="31" presetID="22" presetClass="entr" presetSubtype="8"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ipe(left)">
                                      <p:cBhvr>
                                        <p:cTn id="33" dur="500"/>
                                        <p:tgtEl>
                                          <p:spTgt spid="6"/>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42" presetClass="entr" presetSubtype="0" fill="hold" nodeType="click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1000"/>
                                        <p:tgtEl>
                                          <p:spTgt spid="8"/>
                                        </p:tgtEl>
                                      </p:cBhvr>
                                    </p:animEffect>
                                    <p:anim calcmode="lin" valueType="num">
                                      <p:cBhvr>
                                        <p:cTn id="39" dur="1000" fill="hold"/>
                                        <p:tgtEl>
                                          <p:spTgt spid="8"/>
                                        </p:tgtEl>
                                        <p:attrNameLst>
                                          <p:attrName>ppt_x</p:attrName>
                                        </p:attrNameLst>
                                      </p:cBhvr>
                                      <p:tavLst>
                                        <p:tav tm="0">
                                          <p:val>
                                            <p:strVal val="#ppt_x"/>
                                          </p:val>
                                        </p:tav>
                                        <p:tav tm="100000">
                                          <p:val>
                                            <p:strVal val="#ppt_x"/>
                                          </p:val>
                                        </p:tav>
                                      </p:tavLst>
                                    </p:anim>
                                    <p:anim calcmode="lin" valueType="num">
                                      <p:cBhvr>
                                        <p:cTn id="4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22" presetClass="entr" presetSubtype="2" fill="hold" nodeType="click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wipe(right)">
                                      <p:cBhvr>
                                        <p:cTn id="45" dur="500"/>
                                        <p:tgtEl>
                                          <p:spTgt spid="10"/>
                                        </p:tgtEl>
                                      </p:cBhvr>
                                    </p:animEffect>
                                  </p:childTnLst>
                                </p:cTn>
                              </p:par>
                              <p:par>
                                <p:cTn id="46" presetID="22" presetClass="entr" presetSubtype="8" fill="hold"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wipe(left)">
                                      <p:cBhvr>
                                        <p:cTn id="4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pPr eaLnBrk="1" hangingPunct="1"/>
            <a:r>
              <a:rPr lang="en-US" altLang="en-US" dirty="0" smtClean="0"/>
              <a:t>Call-Buying Importer </a:t>
            </a:r>
          </a:p>
        </p:txBody>
      </p:sp>
      <p:sp>
        <p:nvSpPr>
          <p:cNvPr id="33795" name="Content Placeholder 2"/>
          <p:cNvSpPr>
            <a:spLocks noGrp="1"/>
          </p:cNvSpPr>
          <p:nvPr>
            <p:ph idx="1"/>
          </p:nvPr>
        </p:nvSpPr>
        <p:spPr>
          <a:xfrm>
            <a:off x="65882" y="1720850"/>
            <a:ext cx="8351042" cy="4525963"/>
          </a:xfrm>
        </p:spPr>
        <p:txBody>
          <a:bodyPr/>
          <a:lstStyle/>
          <a:p>
            <a:pPr marL="0" indent="0" eaLnBrk="1" hangingPunct="1">
              <a:buFont typeface="Wingdings" pitchFamily="2" charset="2"/>
              <a:buNone/>
            </a:pPr>
            <a:r>
              <a:rPr lang="en-US" altLang="en-US" sz="2400" dirty="0" smtClean="0"/>
              <a:t>Consider a British importer who owes €100,000 in one year.</a:t>
            </a:r>
          </a:p>
          <a:p>
            <a:pPr marL="0" indent="0" eaLnBrk="1" hangingPunct="1">
              <a:buFont typeface="Wingdings" pitchFamily="2" charset="2"/>
              <a:buNone/>
            </a:pPr>
            <a:r>
              <a:rPr lang="en-US" altLang="en-US" sz="2400" dirty="0" smtClean="0"/>
              <a:t>The importer can use a money market or forward market hedge to redenominate this into a £88,000 liability.</a:t>
            </a:r>
          </a:p>
          <a:p>
            <a:pPr marL="0" indent="0" eaLnBrk="1" hangingPunct="1">
              <a:buFont typeface="Wingdings" pitchFamily="2" charset="2"/>
              <a:buNone/>
            </a:pPr>
            <a:r>
              <a:rPr lang="en-US" altLang="en-US" sz="2400" dirty="0" smtClean="0"/>
              <a:t>He could also use OTC call options on the euro </a:t>
            </a:r>
          </a:p>
          <a:p>
            <a:pPr marL="0" indent="0" eaLnBrk="1" hangingPunct="1">
              <a:buFont typeface="Wingdings" pitchFamily="2" charset="2"/>
              <a:buNone/>
            </a:pPr>
            <a:r>
              <a:rPr lang="en-US" altLang="en-US" sz="2400" dirty="0" smtClean="0"/>
              <a:t>with a pound strike.</a:t>
            </a:r>
          </a:p>
        </p:txBody>
      </p:sp>
      <p:grpSp>
        <p:nvGrpSpPr>
          <p:cNvPr id="2" name="Group 28"/>
          <p:cNvGrpSpPr>
            <a:grpSpLocks/>
          </p:cNvGrpSpPr>
          <p:nvPr/>
        </p:nvGrpSpPr>
        <p:grpSpPr bwMode="auto">
          <a:xfrm>
            <a:off x="5116512" y="2222500"/>
            <a:ext cx="4175512" cy="3492337"/>
            <a:chOff x="2935202" y="2286001"/>
            <a:chExt cx="3756739" cy="3026722"/>
          </a:xfrm>
        </p:grpSpPr>
        <p:grpSp>
          <p:nvGrpSpPr>
            <p:cNvPr id="33825" name="Group 38"/>
            <p:cNvGrpSpPr>
              <a:grpSpLocks/>
            </p:cNvGrpSpPr>
            <p:nvPr/>
          </p:nvGrpSpPr>
          <p:grpSpPr bwMode="auto">
            <a:xfrm>
              <a:off x="2935202" y="2286001"/>
              <a:ext cx="3700223" cy="2572969"/>
              <a:chOff x="2934898" y="2286000"/>
              <a:chExt cx="3701190" cy="2572674"/>
            </a:xfrm>
          </p:grpSpPr>
          <p:sp>
            <p:nvSpPr>
              <p:cNvPr id="12" name="Rectangle 4"/>
              <p:cNvSpPr/>
              <p:nvPr/>
            </p:nvSpPr>
            <p:spPr>
              <a:xfrm>
                <a:off x="5457910" y="2286000"/>
                <a:ext cx="1178644" cy="440221"/>
              </a:xfrm>
              <a:prstGeom prst="rect">
                <a:avLst/>
              </a:prstGeom>
            </p:spPr>
            <p:txBody>
              <a:bodyPr wrap="none">
                <a:spAutoFit/>
              </a:bodyPr>
              <a:lstStyle/>
              <a:p>
                <a:pPr marL="342312" indent="-342312" defTabSz="914026" eaLnBrk="0" hangingPunct="0">
                  <a:spcBef>
                    <a:spcPct val="20000"/>
                  </a:spcBef>
                  <a:buClr>
                    <a:srgbClr val="330066"/>
                  </a:buClr>
                  <a:buSzPct val="70000"/>
                  <a:defRPr/>
                </a:pPr>
                <a:r>
                  <a:rPr lang="en-US" sz="2700" kern="0" dirty="0">
                    <a:solidFill>
                      <a:srgbClr val="000000"/>
                    </a:solidFill>
                    <a:latin typeface="Times New Roman"/>
                  </a:rPr>
                  <a:t>£10,000</a:t>
                </a:r>
              </a:p>
            </p:txBody>
          </p:sp>
          <p:sp>
            <p:nvSpPr>
              <p:cNvPr id="13" name="Rectangle 12"/>
              <p:cNvSpPr/>
              <p:nvPr/>
            </p:nvSpPr>
            <p:spPr>
              <a:xfrm>
                <a:off x="5459339" y="4418319"/>
                <a:ext cx="1101496" cy="440221"/>
              </a:xfrm>
              <a:prstGeom prst="rect">
                <a:avLst/>
              </a:prstGeom>
            </p:spPr>
            <p:txBody>
              <a:bodyPr wrap="none">
                <a:spAutoFit/>
              </a:bodyPr>
              <a:lstStyle/>
              <a:p>
                <a:pPr>
                  <a:defRPr/>
                </a:pPr>
                <a:r>
                  <a:rPr lang="en-US" sz="2700" kern="0" dirty="0">
                    <a:solidFill>
                      <a:srgbClr val="000000"/>
                    </a:solidFill>
                    <a:latin typeface="Times New Roman"/>
                  </a:rPr>
                  <a:t>£7,500 </a:t>
                </a:r>
                <a:endParaRPr lang="en-US" sz="2700" dirty="0"/>
              </a:p>
            </p:txBody>
          </p:sp>
          <p:sp>
            <p:nvSpPr>
              <p:cNvPr id="14" name="Rectangle 13"/>
              <p:cNvSpPr/>
              <p:nvPr/>
            </p:nvSpPr>
            <p:spPr>
              <a:xfrm>
                <a:off x="2934898" y="3352159"/>
                <a:ext cx="1022920" cy="440221"/>
              </a:xfrm>
              <a:prstGeom prst="rect">
                <a:avLst/>
              </a:prstGeom>
            </p:spPr>
            <p:txBody>
              <a:bodyPr wrap="none">
                <a:spAutoFit/>
              </a:bodyPr>
              <a:lstStyle/>
              <a:p>
                <a:pPr marL="342312" indent="-342312" defTabSz="914026" eaLnBrk="0" hangingPunct="0">
                  <a:spcBef>
                    <a:spcPct val="20000"/>
                  </a:spcBef>
                  <a:buClr>
                    <a:srgbClr val="330066"/>
                  </a:buClr>
                  <a:buSzPct val="70000"/>
                  <a:defRPr/>
                </a:pPr>
                <a:r>
                  <a:rPr lang="en-US" sz="2700" kern="0" dirty="0">
                    <a:solidFill>
                      <a:srgbClr val="000000"/>
                    </a:solidFill>
                    <a:latin typeface="Times New Roman"/>
                  </a:rPr>
                  <a:t>£8,000</a:t>
                </a:r>
              </a:p>
            </p:txBody>
          </p:sp>
          <p:cxnSp>
            <p:nvCxnSpPr>
              <p:cNvPr id="33835" name="Straight Arrow Connector 39"/>
              <p:cNvCxnSpPr>
                <a:cxnSpLocks noChangeShapeType="1"/>
                <a:stCxn id="14" idx="3"/>
                <a:endCxn id="12" idx="1"/>
              </p:cNvCxnSpPr>
              <p:nvPr/>
            </p:nvCxnSpPr>
            <p:spPr bwMode="auto">
              <a:xfrm flipV="1">
                <a:off x="3957973" y="2505971"/>
                <a:ext cx="1499242" cy="1066366"/>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33836" name="Straight Arrow Connector 9"/>
              <p:cNvCxnSpPr>
                <a:cxnSpLocks noChangeShapeType="1"/>
                <a:stCxn id="14" idx="3"/>
                <a:endCxn id="13" idx="1"/>
              </p:cNvCxnSpPr>
              <p:nvPr/>
            </p:nvCxnSpPr>
            <p:spPr bwMode="auto">
              <a:xfrm>
                <a:off x="3957973" y="3572337"/>
                <a:ext cx="1500828" cy="1066368"/>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grpSp>
        <p:sp>
          <p:nvSpPr>
            <p:cNvPr id="10" name="Rectangle 9"/>
            <p:cNvSpPr/>
            <p:nvPr/>
          </p:nvSpPr>
          <p:spPr bwMode="auto">
            <a:xfrm>
              <a:off x="4913378" y="2697620"/>
              <a:ext cx="1778563" cy="440125"/>
            </a:xfrm>
            <a:prstGeom prst="rect">
              <a:avLst/>
            </a:prstGeom>
          </p:spPr>
          <p:txBody>
            <a:bodyPr wrap="none">
              <a:spAutoFit/>
            </a:bodyPr>
            <a:lstStyle/>
            <a:p>
              <a:pPr marL="342312" indent="-342312" defTabSz="914026" eaLnBrk="0" hangingPunct="0">
                <a:spcBef>
                  <a:spcPct val="20000"/>
                </a:spcBef>
                <a:buClr>
                  <a:srgbClr val="330066"/>
                </a:buClr>
                <a:buSzPct val="70000"/>
                <a:defRPr/>
              </a:pPr>
              <a:r>
                <a:rPr lang="en-US" sz="2700" i="1" kern="0" dirty="0" smtClean="0">
                  <a:solidFill>
                    <a:srgbClr val="000000"/>
                  </a:solidFill>
                  <a:latin typeface="Times New Roman"/>
                </a:rPr>
                <a:t>c</a:t>
              </a:r>
              <a:r>
                <a:rPr lang="en-US" sz="2700" kern="0" baseline="-25000" dirty="0" smtClean="0">
                  <a:solidFill>
                    <a:srgbClr val="000000"/>
                  </a:solidFill>
                  <a:latin typeface="Times New Roman"/>
                </a:rPr>
                <a:t>1</a:t>
              </a:r>
              <a:r>
                <a:rPr lang="en-US" sz="2700" i="1" kern="0" baseline="30000" dirty="0" smtClean="0">
                  <a:solidFill>
                    <a:srgbClr val="000000"/>
                  </a:solidFill>
                  <a:latin typeface="Times New Roman"/>
                </a:rPr>
                <a:t>u</a:t>
              </a:r>
              <a:r>
                <a:rPr lang="en-US" sz="2700" kern="0" dirty="0" smtClean="0">
                  <a:solidFill>
                    <a:srgbClr val="000000"/>
                  </a:solidFill>
                  <a:latin typeface="Times New Roman"/>
                </a:rPr>
                <a:t> </a:t>
              </a:r>
              <a:r>
                <a:rPr lang="en-US" sz="2700" kern="0" dirty="0">
                  <a:solidFill>
                    <a:srgbClr val="000000"/>
                  </a:solidFill>
                  <a:latin typeface="Times New Roman"/>
                </a:rPr>
                <a:t>= £2,000 </a:t>
              </a:r>
            </a:p>
          </p:txBody>
        </p:sp>
        <p:sp>
          <p:nvSpPr>
            <p:cNvPr id="8" name="Rectangle 7"/>
            <p:cNvSpPr/>
            <p:nvPr/>
          </p:nvSpPr>
          <p:spPr bwMode="auto">
            <a:xfrm>
              <a:off x="5339008" y="4872598"/>
              <a:ext cx="1129557" cy="440125"/>
            </a:xfrm>
            <a:prstGeom prst="rect">
              <a:avLst/>
            </a:prstGeom>
          </p:spPr>
          <p:txBody>
            <a:bodyPr wrap="none">
              <a:spAutoFit/>
            </a:bodyPr>
            <a:lstStyle/>
            <a:p>
              <a:pPr marL="342312" indent="-342312" defTabSz="914026" eaLnBrk="0" hangingPunct="0">
                <a:spcBef>
                  <a:spcPct val="20000"/>
                </a:spcBef>
                <a:buClr>
                  <a:srgbClr val="330066"/>
                </a:buClr>
                <a:buSzPct val="70000"/>
                <a:defRPr/>
              </a:pPr>
              <a:r>
                <a:rPr lang="en-US" sz="2700" i="1" kern="0" dirty="0" smtClean="0">
                  <a:solidFill>
                    <a:srgbClr val="000000"/>
                  </a:solidFill>
                  <a:latin typeface="Times New Roman"/>
                </a:rPr>
                <a:t>c</a:t>
              </a:r>
              <a:r>
                <a:rPr lang="en-US" sz="2700" kern="0" baseline="-25000" dirty="0" smtClean="0">
                  <a:solidFill>
                    <a:srgbClr val="000000"/>
                  </a:solidFill>
                  <a:latin typeface="Times New Roman"/>
                </a:rPr>
                <a:t>1</a:t>
              </a:r>
              <a:r>
                <a:rPr lang="en-US" sz="2700" i="1" kern="0" baseline="30000" dirty="0" smtClean="0">
                  <a:solidFill>
                    <a:srgbClr val="000000"/>
                  </a:solidFill>
                  <a:latin typeface="Times New Roman"/>
                </a:rPr>
                <a:t>d </a:t>
              </a:r>
              <a:r>
                <a:rPr lang="en-US" sz="2700" kern="0" dirty="0" smtClean="0">
                  <a:solidFill>
                    <a:srgbClr val="000000"/>
                  </a:solidFill>
                  <a:latin typeface="Times New Roman"/>
                </a:rPr>
                <a:t>= </a:t>
              </a:r>
              <a:r>
                <a:rPr lang="en-US" sz="2700" kern="0" dirty="0">
                  <a:solidFill>
                    <a:srgbClr val="000000"/>
                  </a:solidFill>
                  <a:latin typeface="Times New Roman"/>
                </a:rPr>
                <a:t>£0</a:t>
              </a:r>
            </a:p>
          </p:txBody>
        </p:sp>
      </p:grpSp>
      <p:grpSp>
        <p:nvGrpSpPr>
          <p:cNvPr id="6" name="Group 48"/>
          <p:cNvGrpSpPr>
            <a:grpSpLocks/>
          </p:cNvGrpSpPr>
          <p:nvPr/>
        </p:nvGrpSpPr>
        <p:grpSpPr bwMode="auto">
          <a:xfrm>
            <a:off x="4232276" y="3091613"/>
            <a:ext cx="3556000" cy="2369307"/>
            <a:chOff x="3544595" y="2504845"/>
            <a:chExt cx="3201305" cy="2054632"/>
          </a:xfrm>
        </p:grpSpPr>
        <p:cxnSp>
          <p:nvCxnSpPr>
            <p:cNvPr id="33822" name="Straight Arrow Connector 39"/>
            <p:cNvCxnSpPr>
              <a:cxnSpLocks noChangeShapeType="1"/>
              <a:stCxn id="8" idx="1"/>
              <a:endCxn id="21" idx="3"/>
            </p:cNvCxnSpPr>
            <p:nvPr/>
          </p:nvCxnSpPr>
          <p:spPr bwMode="auto">
            <a:xfrm flipH="1" flipV="1">
              <a:off x="5453945" y="3415541"/>
              <a:ext cx="1291955" cy="1143936"/>
            </a:xfrm>
            <a:prstGeom prst="straightConnector1">
              <a:avLst/>
            </a:prstGeom>
            <a:noFill/>
            <a:ln w="9525" algn="ctr">
              <a:solidFill>
                <a:schemeClr val="tx1"/>
              </a:solidFill>
              <a:prstDash val="dash"/>
              <a:round/>
              <a:headEnd/>
              <a:tailEnd type="arrow" w="med" len="med"/>
            </a:ln>
            <a:extLst>
              <a:ext uri="{909E8E84-426E-40DD-AFC4-6F175D3DCCD1}">
                <a14:hiddenFill xmlns:a14="http://schemas.microsoft.com/office/drawing/2010/main">
                  <a:noFill/>
                </a14:hiddenFill>
              </a:ext>
            </a:extLst>
          </p:spPr>
        </p:cxnSp>
        <p:sp>
          <p:nvSpPr>
            <p:cNvPr id="21" name="Rectangle 20"/>
            <p:cNvSpPr/>
            <p:nvPr/>
          </p:nvSpPr>
          <p:spPr bwMode="auto">
            <a:xfrm>
              <a:off x="3544595" y="3195276"/>
              <a:ext cx="1909350" cy="440531"/>
            </a:xfrm>
            <a:prstGeom prst="rect">
              <a:avLst/>
            </a:prstGeom>
          </p:spPr>
          <p:txBody>
            <a:bodyPr wrap="none">
              <a:spAutoFit/>
            </a:bodyPr>
            <a:lstStyle/>
            <a:p>
              <a:pPr marL="342312" indent="-342312" defTabSz="914026" eaLnBrk="0" hangingPunct="0">
                <a:spcBef>
                  <a:spcPct val="20000"/>
                </a:spcBef>
                <a:buClr>
                  <a:srgbClr val="330066"/>
                </a:buClr>
                <a:buSzPct val="70000"/>
                <a:defRPr/>
              </a:pPr>
              <a:r>
                <a:rPr lang="en-US" sz="2700" i="1" kern="0" dirty="0">
                  <a:solidFill>
                    <a:srgbClr val="000000"/>
                  </a:solidFill>
                  <a:latin typeface="Times New Roman"/>
                </a:rPr>
                <a:t> c</a:t>
              </a:r>
              <a:r>
                <a:rPr lang="en-US" sz="2700" kern="0" baseline="-25000" dirty="0">
                  <a:solidFill>
                    <a:srgbClr val="000000"/>
                  </a:solidFill>
                  <a:latin typeface="Times New Roman"/>
                </a:rPr>
                <a:t>0</a:t>
              </a:r>
              <a:r>
                <a:rPr lang="en-US" sz="2700" kern="0" dirty="0">
                  <a:solidFill>
                    <a:srgbClr val="000000"/>
                  </a:solidFill>
                  <a:latin typeface="Times New Roman"/>
                </a:rPr>
                <a:t> = </a:t>
              </a:r>
              <a:r>
                <a:rPr lang="en-US" sz="2700" kern="0" dirty="0">
                  <a:solidFill>
                    <a:srgbClr val="000000"/>
                  </a:solidFill>
                  <a:latin typeface="Times New Roman"/>
                  <a:cs typeface="Times New Roman" pitchFamily="18" charset="0"/>
                </a:rPr>
                <a:t>£900.43 </a:t>
              </a:r>
              <a:endParaRPr lang="en-US" sz="2700" kern="0" dirty="0">
                <a:solidFill>
                  <a:srgbClr val="000000"/>
                </a:solidFill>
                <a:latin typeface="Times New Roman"/>
              </a:endParaRPr>
            </a:p>
          </p:txBody>
        </p:sp>
        <p:cxnSp>
          <p:nvCxnSpPr>
            <p:cNvPr id="33824" name="Straight Arrow Connector 44"/>
            <p:cNvCxnSpPr>
              <a:cxnSpLocks noChangeShapeType="1"/>
              <a:endCxn id="21" idx="3"/>
            </p:cNvCxnSpPr>
            <p:nvPr/>
          </p:nvCxnSpPr>
          <p:spPr bwMode="auto">
            <a:xfrm flipH="1">
              <a:off x="5453945" y="2504845"/>
              <a:ext cx="962478" cy="910696"/>
            </a:xfrm>
            <a:prstGeom prst="straightConnector1">
              <a:avLst/>
            </a:prstGeom>
            <a:noFill/>
            <a:ln w="9525" algn="ctr">
              <a:solidFill>
                <a:schemeClr val="tx1"/>
              </a:solidFill>
              <a:prstDash val="dash"/>
              <a:round/>
              <a:headEnd/>
              <a:tailEnd type="arrow" w="med" len="med"/>
            </a:ln>
            <a:extLst>
              <a:ext uri="{909E8E84-426E-40DD-AFC4-6F175D3DCCD1}">
                <a14:hiddenFill xmlns:a14="http://schemas.microsoft.com/office/drawing/2010/main">
                  <a:noFill/>
                </a14:hiddenFill>
              </a:ext>
            </a:extLst>
          </p:spPr>
        </p:cxnSp>
      </p:grpSp>
      <p:sp>
        <p:nvSpPr>
          <p:cNvPr id="46" name="Rectangle 45"/>
          <p:cNvSpPr>
            <a:spLocks noChangeArrowheads="1"/>
          </p:cNvSpPr>
          <p:nvPr/>
        </p:nvSpPr>
        <p:spPr bwMode="auto">
          <a:xfrm>
            <a:off x="207868" y="5469498"/>
            <a:ext cx="6963492" cy="842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spcBef>
                <a:spcPct val="20000"/>
              </a:spcBef>
              <a:buClr>
                <a:srgbClr val="330066"/>
              </a:buClr>
              <a:buSzPct val="70000"/>
            </a:pPr>
            <a:r>
              <a:rPr lang="en-US" altLang="en-US" sz="240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With a hedge ratio of .80 our importer can hedge with a long position in 1 OTC call on €125,000.</a:t>
            </a:r>
          </a:p>
        </p:txBody>
      </p:sp>
      <p:sp>
        <p:nvSpPr>
          <p:cNvPr id="45" name="Rectangle 20"/>
          <p:cNvSpPr txBox="1">
            <a:spLocks noChangeArrowheads="1"/>
          </p:cNvSpPr>
          <p:nvPr/>
        </p:nvSpPr>
        <p:spPr bwMode="auto">
          <a:xfrm>
            <a:off x="4343400" y="6553200"/>
            <a:ext cx="44196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47"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26</a:t>
            </a:fld>
            <a:endParaRPr lang="en-US" altLang="en-US" sz="1000" dirty="0">
              <a:cs typeface="Arial" charset="0"/>
            </a:endParaRPr>
          </a:p>
        </p:txBody>
      </p:sp>
      <mc:AlternateContent xmlns:mc="http://schemas.openxmlformats.org/markup-compatibility/2006" xmlns:a14="http://schemas.microsoft.com/office/drawing/2010/main">
        <mc:Choice Requires="a14">
          <p:sp>
            <p:nvSpPr>
              <p:cNvPr id="48" name="TextBox 47"/>
              <p:cNvSpPr txBox="1"/>
              <p:nvPr/>
            </p:nvSpPr>
            <p:spPr>
              <a:xfrm>
                <a:off x="662262" y="4422891"/>
                <a:ext cx="6054703" cy="1008033"/>
              </a:xfrm>
              <a:prstGeom prst="rect">
                <a:avLst/>
              </a:prstGeom>
              <a:noFill/>
            </p:spPr>
            <p:txBody>
              <a:bodyPr wrap="square" lIns="0" tIns="0" rIns="0" bIns="0" rtlCol="0">
                <a:spAutoFit/>
              </a:bodyPr>
              <a:lstStyle/>
              <a:p>
                <a:pPr>
                  <a:spcBef>
                    <a:spcPts val="1200"/>
                  </a:spcBef>
                  <a:spcAft>
                    <a:spcPts val="1200"/>
                  </a:spcAft>
                </a:pPr>
                <a14:m>
                  <m:oMathPara xmlns:m="http://schemas.openxmlformats.org/officeDocument/2006/math">
                    <m:oMathParaPr>
                      <m:jc m:val="left"/>
                    </m:oMathParaPr>
                    <m:oMath xmlns:m="http://schemas.openxmlformats.org/officeDocument/2006/math">
                      <m:r>
                        <a:rPr lang="en-US" sz="2400" b="0" i="1" smtClean="0">
                          <a:latin typeface="Cambria Math" panose="02040503050406030204" pitchFamily="18" charset="0"/>
                        </a:rPr>
                        <m:t>𝐻</m:t>
                      </m:r>
                      <m:r>
                        <a:rPr lang="en-US" sz="2400" i="1" smtClean="0">
                          <a:latin typeface="Cambria Math" panose="02040503050406030204" pitchFamily="18" charset="0"/>
                        </a:rPr>
                        <m:t>=</m:t>
                      </m:r>
                      <m:f>
                        <m:fPr>
                          <m:ctrlPr>
                            <a:rPr lang="en-US" sz="2400" i="1" smtClean="0">
                              <a:latin typeface="Cambria Math"/>
                            </a:rPr>
                          </m:ctrlPr>
                        </m:fPr>
                        <m:num>
                          <m:sSubSup>
                            <m:sSubSupPr>
                              <m:ctrlPr>
                                <a:rPr lang="en-US" sz="2400" i="1" smtClean="0">
                                  <a:latin typeface="Cambria Math"/>
                                </a:rPr>
                              </m:ctrlPr>
                            </m:sSubSupPr>
                            <m:e>
                              <m:r>
                                <a:rPr lang="en-US" sz="2400" b="0" i="1" smtClean="0">
                                  <a:latin typeface="Cambria Math" panose="02040503050406030204" pitchFamily="18" charset="0"/>
                                </a:rPr>
                                <m:t>𝑐</m:t>
                              </m:r>
                            </m:e>
                            <m:sub>
                              <m:r>
                                <a:rPr lang="en-US" sz="2400" b="0" i="1" smtClean="0">
                                  <a:latin typeface="Cambria Math" panose="02040503050406030204" pitchFamily="18" charset="0"/>
                                </a:rPr>
                                <m:t>1</m:t>
                              </m:r>
                            </m:sub>
                            <m:sup>
                              <m:r>
                                <a:rPr lang="en-US" sz="2400" b="0" i="1" smtClean="0">
                                  <a:latin typeface="Cambria Math" panose="02040503050406030204" pitchFamily="18" charset="0"/>
                                </a:rPr>
                                <m:t>𝑢</m:t>
                              </m:r>
                            </m:sup>
                          </m:sSubSup>
                          <m:r>
                            <a:rPr lang="en-US" sz="2400" b="0" i="1" smtClean="0">
                              <a:latin typeface="Cambria Math" panose="02040503050406030204" pitchFamily="18" charset="0"/>
                            </a:rPr>
                            <m:t>−</m:t>
                          </m:r>
                          <m:sSubSup>
                            <m:sSubSupPr>
                              <m:ctrlPr>
                                <a:rPr lang="en-US" sz="2400" b="0" i="1" smtClean="0">
                                  <a:latin typeface="Cambria Math"/>
                                </a:rPr>
                              </m:ctrlPr>
                            </m:sSubSupPr>
                            <m:e>
                              <m:r>
                                <a:rPr lang="en-US" sz="2400" b="0" i="1" smtClean="0">
                                  <a:latin typeface="Cambria Math" panose="02040503050406030204" pitchFamily="18" charset="0"/>
                                </a:rPr>
                                <m:t>𝑐</m:t>
                              </m:r>
                            </m:e>
                            <m:sub>
                              <m:r>
                                <a:rPr lang="en-US" sz="2400" b="0" i="1" smtClean="0">
                                  <a:latin typeface="Cambria Math" panose="02040503050406030204" pitchFamily="18" charset="0"/>
                                </a:rPr>
                                <m:t>1</m:t>
                              </m:r>
                            </m:sub>
                            <m:sup>
                              <m:r>
                                <a:rPr lang="en-US" sz="2400" b="0" i="1" smtClean="0">
                                  <a:latin typeface="Cambria Math" panose="02040503050406030204" pitchFamily="18" charset="0"/>
                                </a:rPr>
                                <m:t>𝑑</m:t>
                              </m:r>
                            </m:sup>
                          </m:sSubSup>
                        </m:num>
                        <m:den>
                          <m:sSubSup>
                            <m:sSubSupPr>
                              <m:ctrlPr>
                                <a:rPr lang="en-US" sz="2400" i="1">
                                  <a:latin typeface="Cambria Math"/>
                                </a:rPr>
                              </m:ctrlPr>
                            </m:sSubSupPr>
                            <m:e>
                              <m:r>
                                <a:rPr lang="en-US" sz="2400" b="0" i="1" smtClean="0">
                                  <a:latin typeface="Cambria Math" panose="02040503050406030204" pitchFamily="18" charset="0"/>
                                </a:rPr>
                                <m:t>𝑆</m:t>
                              </m:r>
                            </m:e>
                            <m:sub>
                              <m:r>
                                <a:rPr lang="en-US" sz="2400" i="1">
                                  <a:latin typeface="Cambria Math" panose="02040503050406030204" pitchFamily="18" charset="0"/>
                                </a:rPr>
                                <m:t>1</m:t>
                              </m:r>
                            </m:sub>
                            <m:sup>
                              <m:r>
                                <a:rPr lang="en-US" sz="2400" i="1">
                                  <a:latin typeface="Cambria Math" panose="02040503050406030204" pitchFamily="18" charset="0"/>
                                </a:rPr>
                                <m:t>𝑢</m:t>
                              </m:r>
                            </m:sup>
                          </m:sSubSup>
                          <m:r>
                            <a:rPr lang="en-US" sz="2400" i="1">
                              <a:latin typeface="Cambria Math" panose="02040503050406030204" pitchFamily="18" charset="0"/>
                            </a:rPr>
                            <m:t>−</m:t>
                          </m:r>
                          <m:sSubSup>
                            <m:sSubSupPr>
                              <m:ctrlPr>
                                <a:rPr lang="en-US" sz="2400" i="1">
                                  <a:latin typeface="Cambria Math"/>
                                </a:rPr>
                              </m:ctrlPr>
                            </m:sSubSupPr>
                            <m:e>
                              <m:r>
                                <a:rPr lang="en-US" sz="2400" b="0" i="1" smtClean="0">
                                  <a:latin typeface="Cambria Math" panose="02040503050406030204" pitchFamily="18" charset="0"/>
                                </a:rPr>
                                <m:t>𝑆</m:t>
                              </m:r>
                            </m:e>
                            <m:sub>
                              <m:r>
                                <a:rPr lang="en-US" sz="2400" i="1">
                                  <a:latin typeface="Cambria Math" panose="02040503050406030204" pitchFamily="18" charset="0"/>
                                </a:rPr>
                                <m:t>1</m:t>
                              </m:r>
                            </m:sub>
                            <m:sup>
                              <m:r>
                                <a:rPr lang="en-US" sz="2400" i="1">
                                  <a:latin typeface="Cambria Math" panose="02040503050406030204" pitchFamily="18" charset="0"/>
                                </a:rPr>
                                <m:t>𝑑</m:t>
                              </m:r>
                            </m:sup>
                          </m:sSubSup>
                        </m:den>
                      </m:f>
                      <m:r>
                        <a:rPr lang="en-US" sz="2400" b="0" i="1" smtClean="0">
                          <a:latin typeface="Cambria Math" panose="02040503050406030204" pitchFamily="18" charset="0"/>
                        </a:rPr>
                        <m:t>=</m:t>
                      </m:r>
                      <m:f>
                        <m:fPr>
                          <m:ctrlPr>
                            <a:rPr lang="en-US" sz="2400" b="0" i="1" smtClean="0">
                              <a:latin typeface="Cambria Math"/>
                            </a:rPr>
                          </m:ctrlPr>
                        </m:fPr>
                        <m:num>
                          <m:r>
                            <a:rPr lang="en-US" sz="2400" b="0" i="1" smtClean="0">
                              <a:latin typeface="Cambria Math" panose="02040503050406030204" pitchFamily="18" charset="0"/>
                            </a:rPr>
                            <m:t>£2,000−£0</m:t>
                          </m:r>
                        </m:num>
                        <m:den>
                          <m:r>
                            <a:rPr lang="en-US" sz="2400" i="1">
                              <a:latin typeface="Cambria Math" panose="02040503050406030204" pitchFamily="18" charset="0"/>
                            </a:rPr>
                            <m:t>£</m:t>
                          </m:r>
                          <m:r>
                            <a:rPr lang="en-US" sz="2400" b="0" i="1" smtClean="0">
                              <a:latin typeface="Cambria Math" panose="02040503050406030204" pitchFamily="18" charset="0"/>
                            </a:rPr>
                            <m:t>10,00</m:t>
                          </m:r>
                          <m:r>
                            <a:rPr lang="en-US" sz="2400" i="1">
                              <a:latin typeface="Cambria Math" panose="02040503050406030204" pitchFamily="18" charset="0"/>
                            </a:rPr>
                            <m:t>0−£7,500</m:t>
                          </m:r>
                        </m:den>
                      </m:f>
                      <m:r>
                        <a:rPr lang="en-US" sz="2400" b="0" i="1" smtClean="0">
                          <a:latin typeface="Cambria Math" panose="02040503050406030204" pitchFamily="18" charset="0"/>
                        </a:rPr>
                        <m:t>=0.80</m:t>
                      </m:r>
                    </m:oMath>
                  </m:oMathPara>
                </a14:m>
                <a:endParaRPr lang="en-US" sz="2400" dirty="0"/>
              </a:p>
            </p:txBody>
          </p:sp>
        </mc:Choice>
        <mc:Fallback xmlns="">
          <p:sp>
            <p:nvSpPr>
              <p:cNvPr id="48" name="TextBox 47"/>
              <p:cNvSpPr txBox="1">
                <a:spLocks noRot="1" noChangeAspect="1" noMove="1" noResize="1" noEditPoints="1" noAdjustHandles="1" noChangeArrowheads="1" noChangeShapeType="1" noTextEdit="1"/>
              </p:cNvSpPr>
              <p:nvPr/>
            </p:nvSpPr>
            <p:spPr>
              <a:xfrm>
                <a:off x="662262" y="4422891"/>
                <a:ext cx="6054703" cy="1008033"/>
              </a:xfrm>
              <a:prstGeom prst="rect">
                <a:avLst/>
              </a:prstGeom>
              <a:blipFill>
                <a:blip r:embed="rId3"/>
                <a:stretch>
                  <a:fillRect/>
                </a:stretch>
              </a:blipFill>
            </p:spPr>
            <p:txBody>
              <a:bodyPr/>
              <a:lstStyle/>
              <a:p>
                <a:r>
                  <a:rPr lang="en-US">
                    <a:noFill/>
                  </a:rPr>
                  <a:t> </a:t>
                </a:r>
              </a:p>
            </p:txBody>
          </p:sp>
        </mc:Fallback>
      </mc:AlternateContent>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2"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right)">
                                      <p:cBhvr>
                                        <p:cTn id="12" dur="500"/>
                                        <p:tgtEl>
                                          <p:spTgt spid="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8"/>
                                        </p:tgtEl>
                                        <p:attrNameLst>
                                          <p:attrName>style.visibility</p:attrName>
                                        </p:attrNameLst>
                                      </p:cBhvr>
                                      <p:to>
                                        <p:strVal val="visible"/>
                                      </p:to>
                                    </p:set>
                                    <p:animEffect transition="in" filter="fade">
                                      <p:cBhvr>
                                        <p:cTn id="21" dur="1000"/>
                                        <p:tgtEl>
                                          <p:spTgt spid="48"/>
                                        </p:tgtEl>
                                      </p:cBhvr>
                                    </p:animEffect>
                                    <p:anim calcmode="lin" valueType="num">
                                      <p:cBhvr>
                                        <p:cTn id="22" dur="1000" fill="hold"/>
                                        <p:tgtEl>
                                          <p:spTgt spid="48"/>
                                        </p:tgtEl>
                                        <p:attrNameLst>
                                          <p:attrName>ppt_x</p:attrName>
                                        </p:attrNameLst>
                                      </p:cBhvr>
                                      <p:tavLst>
                                        <p:tav tm="0">
                                          <p:val>
                                            <p:strVal val="#ppt_x"/>
                                          </p:val>
                                        </p:tav>
                                        <p:tav tm="100000">
                                          <p:val>
                                            <p:strVal val="#ppt_x"/>
                                          </p:val>
                                        </p:tav>
                                      </p:tavLst>
                                    </p:anim>
                                    <p:anim calcmode="lin" valueType="num">
                                      <p:cBhvr>
                                        <p:cTn id="23"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818" name="Group 21"/>
          <p:cNvGrpSpPr>
            <a:grpSpLocks/>
          </p:cNvGrpSpPr>
          <p:nvPr/>
        </p:nvGrpSpPr>
        <p:grpSpPr bwMode="auto">
          <a:xfrm>
            <a:off x="7292975" y="4271963"/>
            <a:ext cx="1428750" cy="1266825"/>
            <a:chOff x="3567214" y="2787134"/>
            <a:chExt cx="1285929" cy="1099066"/>
          </a:xfrm>
        </p:grpSpPr>
        <p:sp>
          <p:nvSpPr>
            <p:cNvPr id="4" name="Rectangle 3"/>
            <p:cNvSpPr/>
            <p:nvPr/>
          </p:nvSpPr>
          <p:spPr>
            <a:xfrm>
              <a:off x="3650085" y="2944143"/>
              <a:ext cx="1108757" cy="800197"/>
            </a:xfrm>
            <a:prstGeom prst="rect">
              <a:avLst/>
            </a:prstGeom>
          </p:spPr>
          <p:txBody>
            <a:bodyPr wrap="none">
              <a:spAutoFit/>
            </a:bodyPr>
            <a:lstStyle/>
            <a:p>
              <a:pPr>
                <a:defRPr/>
              </a:pPr>
              <a:r>
                <a:rPr lang="en-US" sz="2700" kern="0" dirty="0">
                  <a:solidFill>
                    <a:srgbClr val="000000"/>
                  </a:solidFill>
                  <a:latin typeface="Times New Roman"/>
                </a:rPr>
                <a:t>Option </a:t>
              </a:r>
            </a:p>
            <a:p>
              <a:pPr>
                <a:defRPr/>
              </a:pPr>
              <a:r>
                <a:rPr lang="en-US" sz="2700" kern="0" dirty="0">
                  <a:solidFill>
                    <a:srgbClr val="000000"/>
                  </a:solidFill>
                  <a:latin typeface="Times New Roman"/>
                </a:rPr>
                <a:t>Dealer</a:t>
              </a:r>
            </a:p>
          </p:txBody>
        </p:sp>
        <p:sp>
          <p:nvSpPr>
            <p:cNvPr id="34875" name="Rectangle 20"/>
            <p:cNvSpPr>
              <a:spLocks noChangeArrowheads="1"/>
            </p:cNvSpPr>
            <p:nvPr/>
          </p:nvSpPr>
          <p:spPr bwMode="auto">
            <a:xfrm>
              <a:off x="3567214" y="2787134"/>
              <a:ext cx="1285929"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3" name="Group 51"/>
          <p:cNvGrpSpPr>
            <a:grpSpLocks/>
          </p:cNvGrpSpPr>
          <p:nvPr/>
        </p:nvGrpSpPr>
        <p:grpSpPr bwMode="auto">
          <a:xfrm>
            <a:off x="5600700" y="4286250"/>
            <a:ext cx="1670050" cy="812800"/>
            <a:chOff x="1864237" y="4214601"/>
            <a:chExt cx="1333521" cy="508647"/>
          </a:xfrm>
        </p:grpSpPr>
        <p:sp>
          <p:nvSpPr>
            <p:cNvPr id="34872" name="Rectangle 44"/>
            <p:cNvSpPr>
              <a:spLocks noChangeArrowheads="1"/>
            </p:cNvSpPr>
            <p:nvPr/>
          </p:nvSpPr>
          <p:spPr bwMode="auto">
            <a:xfrm>
              <a:off x="1864237" y="4310758"/>
              <a:ext cx="1333520" cy="317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latin typeface="Times New Roman" pitchFamily="18" charset="0"/>
                </a:rPr>
                <a:t>£100,000</a:t>
              </a:r>
            </a:p>
          </p:txBody>
        </p:sp>
        <p:sp>
          <p:nvSpPr>
            <p:cNvPr id="34873" name="Right Arrow 53"/>
            <p:cNvSpPr>
              <a:spLocks noChangeArrowheads="1"/>
            </p:cNvSpPr>
            <p:nvPr/>
          </p:nvSpPr>
          <p:spPr bwMode="auto">
            <a:xfrm>
              <a:off x="1905000" y="4214601"/>
              <a:ext cx="1292758" cy="508647"/>
            </a:xfrm>
            <a:prstGeom prst="rightArrow">
              <a:avLst>
                <a:gd name="adj1" fmla="val 50000"/>
                <a:gd name="adj2" fmla="val 50008"/>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34820" name="Group 26"/>
          <p:cNvGrpSpPr>
            <a:grpSpLocks/>
          </p:cNvGrpSpPr>
          <p:nvPr/>
        </p:nvGrpSpPr>
        <p:grpSpPr bwMode="auto">
          <a:xfrm>
            <a:off x="3810000" y="4241800"/>
            <a:ext cx="1428750" cy="1339850"/>
            <a:chOff x="6248400" y="2745908"/>
            <a:chExt cx="1285929" cy="1161208"/>
          </a:xfrm>
        </p:grpSpPr>
        <p:sp>
          <p:nvSpPr>
            <p:cNvPr id="34870" name="Rectangle 23"/>
            <p:cNvSpPr>
              <a:spLocks noChangeArrowheads="1"/>
            </p:cNvSpPr>
            <p:nvPr/>
          </p:nvSpPr>
          <p:spPr bwMode="auto">
            <a:xfrm>
              <a:off x="6248400" y="2803267"/>
              <a:ext cx="1285929"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64" name="Rectangle 63"/>
            <p:cNvSpPr/>
            <p:nvPr/>
          </p:nvSpPr>
          <p:spPr>
            <a:xfrm>
              <a:off x="6272690" y="2745908"/>
              <a:ext cx="1255924" cy="1161208"/>
            </a:xfrm>
            <a:prstGeom prst="rect">
              <a:avLst/>
            </a:prstGeom>
          </p:spPr>
          <p:txBody>
            <a:bodyPr wrap="none">
              <a:spAutoFit/>
            </a:bodyPr>
            <a:lstStyle/>
            <a:p>
              <a:pPr>
                <a:defRPr/>
              </a:pPr>
              <a:r>
                <a:rPr lang="en-US" sz="2700" kern="0" dirty="0">
                  <a:solidFill>
                    <a:srgbClr val="000000"/>
                  </a:solidFill>
                  <a:latin typeface="Times New Roman"/>
                </a:rPr>
                <a:t>Call</a:t>
              </a:r>
            </a:p>
            <a:p>
              <a:pPr>
                <a:defRPr/>
              </a:pPr>
              <a:r>
                <a:rPr lang="en-US" sz="2700" kern="0" dirty="0">
                  <a:solidFill>
                    <a:srgbClr val="000000"/>
                  </a:solidFill>
                  <a:latin typeface="Times New Roman"/>
                </a:rPr>
                <a:t>Buying</a:t>
              </a:r>
            </a:p>
            <a:p>
              <a:pPr>
                <a:defRPr/>
              </a:pPr>
              <a:r>
                <a:rPr lang="en-US" sz="2700" kern="0" dirty="0">
                  <a:solidFill>
                    <a:srgbClr val="000000"/>
                  </a:solidFill>
                  <a:latin typeface="Times New Roman"/>
                </a:rPr>
                <a:t>Importer</a:t>
              </a:r>
              <a:endParaRPr lang="en-US" dirty="0"/>
            </a:p>
          </p:txBody>
        </p:sp>
      </p:grpSp>
      <p:grpSp>
        <p:nvGrpSpPr>
          <p:cNvPr id="6" name="Group 50"/>
          <p:cNvGrpSpPr>
            <a:grpSpLocks/>
          </p:cNvGrpSpPr>
          <p:nvPr/>
        </p:nvGrpSpPr>
        <p:grpSpPr bwMode="auto">
          <a:xfrm>
            <a:off x="5588000" y="4960938"/>
            <a:ext cx="1538288" cy="666750"/>
            <a:chOff x="1891931" y="3537466"/>
            <a:chExt cx="1675758" cy="577334"/>
          </a:xfrm>
        </p:grpSpPr>
        <p:sp>
          <p:nvSpPr>
            <p:cNvPr id="34868" name="Right Arrow 47"/>
            <p:cNvSpPr>
              <a:spLocks noChangeArrowheads="1"/>
            </p:cNvSpPr>
            <p:nvPr/>
          </p:nvSpPr>
          <p:spPr bwMode="auto">
            <a:xfrm rot="10800000">
              <a:off x="1891931" y="3537466"/>
              <a:ext cx="1646607" cy="577334"/>
            </a:xfrm>
            <a:prstGeom prst="rightArrow">
              <a:avLst>
                <a:gd name="adj1" fmla="val 50000"/>
                <a:gd name="adj2" fmla="val 50004"/>
              </a:avLst>
            </a:prstGeom>
            <a:solidFill>
              <a:srgbClr val="92D050">
                <a:alpha val="50195"/>
              </a:srgbClr>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4869" name="Rectangle 65"/>
            <p:cNvSpPr>
              <a:spLocks noChangeArrowheads="1"/>
            </p:cNvSpPr>
            <p:nvPr/>
          </p:nvSpPr>
          <p:spPr bwMode="auto">
            <a:xfrm>
              <a:off x="1951345" y="3591393"/>
              <a:ext cx="1616344" cy="439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latin typeface="Times New Roman" pitchFamily="18" charset="0"/>
                </a:rPr>
                <a:t>€125,000</a:t>
              </a:r>
            </a:p>
          </p:txBody>
        </p:sp>
      </p:grpSp>
      <p:grpSp>
        <p:nvGrpSpPr>
          <p:cNvPr id="34822" name="Group 21"/>
          <p:cNvGrpSpPr>
            <a:grpSpLocks/>
          </p:cNvGrpSpPr>
          <p:nvPr/>
        </p:nvGrpSpPr>
        <p:grpSpPr bwMode="auto">
          <a:xfrm>
            <a:off x="95250" y="1079500"/>
            <a:ext cx="1428750" cy="1268413"/>
            <a:chOff x="3567214" y="2787134"/>
            <a:chExt cx="1285929" cy="1099066"/>
          </a:xfrm>
        </p:grpSpPr>
        <p:sp>
          <p:nvSpPr>
            <p:cNvPr id="38" name="Rectangle 37"/>
            <p:cNvSpPr/>
            <p:nvPr/>
          </p:nvSpPr>
          <p:spPr>
            <a:xfrm>
              <a:off x="3650085" y="2787134"/>
              <a:ext cx="1108757" cy="800571"/>
            </a:xfrm>
            <a:prstGeom prst="rect">
              <a:avLst/>
            </a:prstGeom>
          </p:spPr>
          <p:txBody>
            <a:bodyPr wrap="none">
              <a:spAutoFit/>
            </a:bodyPr>
            <a:lstStyle/>
            <a:p>
              <a:pPr>
                <a:defRPr/>
              </a:pPr>
              <a:r>
                <a:rPr lang="en-US" sz="2700" kern="0" dirty="0">
                  <a:solidFill>
                    <a:srgbClr val="000000"/>
                  </a:solidFill>
                  <a:latin typeface="Times New Roman"/>
                </a:rPr>
                <a:t>Option </a:t>
              </a:r>
            </a:p>
            <a:p>
              <a:pPr>
                <a:defRPr/>
              </a:pPr>
              <a:r>
                <a:rPr lang="en-US" sz="2700" kern="0" dirty="0">
                  <a:solidFill>
                    <a:srgbClr val="000000"/>
                  </a:solidFill>
                  <a:latin typeface="Times New Roman"/>
                </a:rPr>
                <a:t>Dealer</a:t>
              </a:r>
            </a:p>
          </p:txBody>
        </p:sp>
        <p:sp>
          <p:nvSpPr>
            <p:cNvPr id="34867" name="Rectangle 20"/>
            <p:cNvSpPr>
              <a:spLocks noChangeArrowheads="1"/>
            </p:cNvSpPr>
            <p:nvPr/>
          </p:nvSpPr>
          <p:spPr bwMode="auto">
            <a:xfrm>
              <a:off x="3567214" y="2787134"/>
              <a:ext cx="1285929"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9" name="Group 50"/>
          <p:cNvGrpSpPr>
            <a:grpSpLocks/>
          </p:cNvGrpSpPr>
          <p:nvPr/>
        </p:nvGrpSpPr>
        <p:grpSpPr bwMode="auto">
          <a:xfrm rot="10800000">
            <a:off x="5059363" y="1079500"/>
            <a:ext cx="1544637" cy="666750"/>
            <a:chOff x="1891931" y="3537466"/>
            <a:chExt cx="1646607" cy="577334"/>
          </a:xfrm>
        </p:grpSpPr>
        <p:sp>
          <p:nvSpPr>
            <p:cNvPr id="34862" name="Rectangle 44"/>
            <p:cNvSpPr>
              <a:spLocks noChangeArrowheads="1"/>
            </p:cNvSpPr>
            <p:nvPr/>
          </p:nvSpPr>
          <p:spPr bwMode="auto">
            <a:xfrm rot="10800000">
              <a:off x="1996523" y="3612919"/>
              <a:ext cx="1395974" cy="439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700">
                  <a:latin typeface="Times New Roman" pitchFamily="18" charset="0"/>
                </a:rPr>
                <a:t>£75,000</a:t>
              </a:r>
            </a:p>
          </p:txBody>
        </p:sp>
        <p:sp>
          <p:nvSpPr>
            <p:cNvPr id="34863" name="Right Arrow 47"/>
            <p:cNvSpPr>
              <a:spLocks noChangeArrowheads="1"/>
            </p:cNvSpPr>
            <p:nvPr/>
          </p:nvSpPr>
          <p:spPr bwMode="auto">
            <a:xfrm rot="10800000">
              <a:off x="1891931" y="3537466"/>
              <a:ext cx="1646607" cy="577334"/>
            </a:xfrm>
            <a:prstGeom prst="rightArrow">
              <a:avLst>
                <a:gd name="adj1" fmla="val 50000"/>
                <a:gd name="adj2" fmla="val 50004"/>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0" name="Group 51"/>
          <p:cNvGrpSpPr>
            <a:grpSpLocks/>
          </p:cNvGrpSpPr>
          <p:nvPr/>
        </p:nvGrpSpPr>
        <p:grpSpPr bwMode="auto">
          <a:xfrm rot="10800000">
            <a:off x="5202238" y="1639888"/>
            <a:ext cx="1531937" cy="666750"/>
            <a:chOff x="1620221" y="3994666"/>
            <a:chExt cx="1779939" cy="577334"/>
          </a:xfrm>
        </p:grpSpPr>
        <p:sp>
          <p:nvSpPr>
            <p:cNvPr id="34860" name="Right Arrow 53"/>
            <p:cNvSpPr>
              <a:spLocks noChangeArrowheads="1"/>
            </p:cNvSpPr>
            <p:nvPr/>
          </p:nvSpPr>
          <p:spPr bwMode="auto">
            <a:xfrm>
              <a:off x="1644173" y="3994666"/>
              <a:ext cx="1755987" cy="577334"/>
            </a:xfrm>
            <a:prstGeom prst="rightArrow">
              <a:avLst>
                <a:gd name="adj1" fmla="val 50000"/>
                <a:gd name="adj2" fmla="val 50002"/>
              </a:avLst>
            </a:prstGeom>
            <a:solidFill>
              <a:srgbClr val="92D050">
                <a:alpha val="50195"/>
              </a:srgbClr>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4861" name="Rectangle 32"/>
            <p:cNvSpPr>
              <a:spLocks noChangeArrowheads="1"/>
            </p:cNvSpPr>
            <p:nvPr/>
          </p:nvSpPr>
          <p:spPr bwMode="auto">
            <a:xfrm rot="10800000">
              <a:off x="1620221" y="4070119"/>
              <a:ext cx="1722202" cy="439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700">
                  <a:latin typeface="Times New Roman" pitchFamily="18" charset="0"/>
                </a:rPr>
                <a:t>€100,000</a:t>
              </a:r>
            </a:p>
          </p:txBody>
        </p:sp>
      </p:grpSp>
      <p:grpSp>
        <p:nvGrpSpPr>
          <p:cNvPr id="34826" name="Group 26"/>
          <p:cNvGrpSpPr>
            <a:grpSpLocks/>
          </p:cNvGrpSpPr>
          <p:nvPr/>
        </p:nvGrpSpPr>
        <p:grpSpPr bwMode="auto">
          <a:xfrm>
            <a:off x="3522663" y="1030288"/>
            <a:ext cx="1428750" cy="1338262"/>
            <a:chOff x="6248400" y="2776090"/>
            <a:chExt cx="1285929" cy="1161210"/>
          </a:xfrm>
        </p:grpSpPr>
        <p:sp>
          <p:nvSpPr>
            <p:cNvPr id="34858" name="Rectangle 23"/>
            <p:cNvSpPr>
              <a:spLocks noChangeArrowheads="1"/>
            </p:cNvSpPr>
            <p:nvPr/>
          </p:nvSpPr>
          <p:spPr bwMode="auto">
            <a:xfrm>
              <a:off x="6248400" y="2803267"/>
              <a:ext cx="1285929"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66" name="Rectangle 65"/>
            <p:cNvSpPr/>
            <p:nvPr/>
          </p:nvSpPr>
          <p:spPr>
            <a:xfrm>
              <a:off x="6272689" y="2776090"/>
              <a:ext cx="1255924" cy="1161210"/>
            </a:xfrm>
            <a:prstGeom prst="rect">
              <a:avLst/>
            </a:prstGeom>
          </p:spPr>
          <p:txBody>
            <a:bodyPr wrap="none">
              <a:spAutoFit/>
            </a:bodyPr>
            <a:lstStyle/>
            <a:p>
              <a:pPr>
                <a:defRPr/>
              </a:pPr>
              <a:r>
                <a:rPr lang="en-US" sz="2700" kern="0" dirty="0">
                  <a:solidFill>
                    <a:srgbClr val="000000"/>
                  </a:solidFill>
                  <a:latin typeface="Times New Roman"/>
                </a:rPr>
                <a:t>Call </a:t>
              </a:r>
            </a:p>
            <a:p>
              <a:pPr>
                <a:defRPr/>
              </a:pPr>
              <a:r>
                <a:rPr lang="en-US" sz="2700" kern="0" dirty="0">
                  <a:solidFill>
                    <a:srgbClr val="000000"/>
                  </a:solidFill>
                  <a:latin typeface="Times New Roman"/>
                </a:rPr>
                <a:t>Buying </a:t>
              </a:r>
            </a:p>
            <a:p>
              <a:pPr>
                <a:defRPr/>
              </a:pPr>
              <a:r>
                <a:rPr lang="en-US" sz="2700" kern="0" dirty="0">
                  <a:solidFill>
                    <a:srgbClr val="000000"/>
                  </a:solidFill>
                  <a:latin typeface="Times New Roman"/>
                </a:rPr>
                <a:t>Importer</a:t>
              </a:r>
              <a:endParaRPr lang="en-US" dirty="0"/>
            </a:p>
          </p:txBody>
        </p:sp>
      </p:grpSp>
      <p:sp>
        <p:nvSpPr>
          <p:cNvPr id="70" name="Rectangle 69"/>
          <p:cNvSpPr/>
          <p:nvPr/>
        </p:nvSpPr>
        <p:spPr>
          <a:xfrm>
            <a:off x="6899275" y="1782763"/>
            <a:ext cx="1863725" cy="381000"/>
          </a:xfrm>
          <a:prstGeom prst="rect">
            <a:avLst/>
          </a:prstGeom>
        </p:spPr>
        <p:txBody>
          <a:bodyPr wrap="none" lIns="103231" tIns="51616" rIns="103231" bIns="51616">
            <a:spAutoFit/>
          </a:bodyPr>
          <a:lstStyle/>
          <a:p>
            <a:pPr>
              <a:defRPr/>
            </a:pPr>
            <a:r>
              <a:rPr lang="en-US" i="1" kern="0" dirty="0">
                <a:solidFill>
                  <a:srgbClr val="000000"/>
                </a:solidFill>
                <a:latin typeface="Times New Roman"/>
              </a:rPr>
              <a:t>S</a:t>
            </a:r>
            <a:r>
              <a:rPr lang="en-US" kern="0" baseline="-25000" dirty="0">
                <a:solidFill>
                  <a:srgbClr val="000000"/>
                </a:solidFill>
                <a:latin typeface="Times New Roman"/>
              </a:rPr>
              <a:t>1</a:t>
            </a:r>
            <a:r>
              <a:rPr lang="en-US" kern="0" dirty="0">
                <a:solidFill>
                  <a:srgbClr val="000000"/>
                </a:solidFill>
                <a:latin typeface="Times New Roman"/>
              </a:rPr>
              <a:t>(£/€) = £0.75/€</a:t>
            </a:r>
            <a:r>
              <a:rPr lang="en-US" dirty="0">
                <a:latin typeface="Times New Roman" pitchFamily="18" charset="0"/>
              </a:rPr>
              <a:t>.</a:t>
            </a:r>
            <a:endParaRPr lang="en-US" dirty="0"/>
          </a:p>
        </p:txBody>
      </p:sp>
      <p:sp>
        <p:nvSpPr>
          <p:cNvPr id="74" name="TextBox 73"/>
          <p:cNvSpPr txBox="1"/>
          <p:nvPr/>
        </p:nvSpPr>
        <p:spPr>
          <a:xfrm>
            <a:off x="6696075" y="5541963"/>
            <a:ext cx="2447925" cy="935037"/>
          </a:xfrm>
          <a:prstGeom prst="rect">
            <a:avLst/>
          </a:prstGeom>
          <a:noFill/>
        </p:spPr>
        <p:txBody>
          <a:bodyPr lIns="103231" tIns="51616" rIns="103231" bIns="51616">
            <a:spAutoFit/>
          </a:bodyPr>
          <a:lstStyle/>
          <a:p>
            <a:pPr>
              <a:defRPr/>
            </a:pPr>
            <a:r>
              <a:rPr lang="en-US" dirty="0">
                <a:latin typeface="+mj-lt"/>
              </a:rPr>
              <a:t>In-the-Money Calls:</a:t>
            </a:r>
          </a:p>
          <a:p>
            <a:pPr>
              <a:defRPr/>
            </a:pPr>
            <a:r>
              <a:rPr lang="en-US" i="1" kern="0" dirty="0">
                <a:solidFill>
                  <a:srgbClr val="000000"/>
                </a:solidFill>
                <a:latin typeface="Times New Roman"/>
              </a:rPr>
              <a:t>S</a:t>
            </a:r>
            <a:r>
              <a:rPr lang="en-US" kern="0" baseline="-25000" dirty="0">
                <a:solidFill>
                  <a:srgbClr val="000000"/>
                </a:solidFill>
                <a:latin typeface="Times New Roman"/>
              </a:rPr>
              <a:t>1</a:t>
            </a:r>
            <a:r>
              <a:rPr lang="en-US" kern="0" dirty="0">
                <a:solidFill>
                  <a:srgbClr val="000000"/>
                </a:solidFill>
                <a:latin typeface="Times New Roman"/>
              </a:rPr>
              <a:t>(£/€) = £1.00/€</a:t>
            </a:r>
          </a:p>
          <a:p>
            <a:pPr>
              <a:defRPr/>
            </a:pPr>
            <a:r>
              <a:rPr lang="en-US" i="1" kern="0" dirty="0">
                <a:solidFill>
                  <a:srgbClr val="000000"/>
                </a:solidFill>
                <a:latin typeface="Times New Roman"/>
              </a:rPr>
              <a:t>K</a:t>
            </a:r>
            <a:r>
              <a:rPr lang="en-US" kern="0" baseline="-25000" dirty="0">
                <a:solidFill>
                  <a:srgbClr val="000000"/>
                </a:solidFill>
                <a:latin typeface="Times New Roman"/>
              </a:rPr>
              <a:t>0</a:t>
            </a:r>
            <a:r>
              <a:rPr lang="en-US" kern="0" dirty="0">
                <a:solidFill>
                  <a:srgbClr val="000000"/>
                </a:solidFill>
                <a:latin typeface="Times New Roman"/>
              </a:rPr>
              <a:t>(£/€) = £0.80/€</a:t>
            </a:r>
            <a:endParaRPr lang="en-US" dirty="0">
              <a:latin typeface="+mj-lt"/>
            </a:endParaRPr>
          </a:p>
        </p:txBody>
      </p:sp>
      <p:sp>
        <p:nvSpPr>
          <p:cNvPr id="75" name="TextBox 74"/>
          <p:cNvSpPr txBox="1"/>
          <p:nvPr/>
        </p:nvSpPr>
        <p:spPr>
          <a:xfrm>
            <a:off x="1439863" y="1008063"/>
            <a:ext cx="2200275" cy="1212850"/>
          </a:xfrm>
          <a:prstGeom prst="rect">
            <a:avLst/>
          </a:prstGeom>
          <a:noFill/>
        </p:spPr>
        <p:txBody>
          <a:bodyPr lIns="103231" tIns="51616" rIns="103231" bIns="51616">
            <a:spAutoFit/>
          </a:bodyPr>
          <a:lstStyle/>
          <a:p>
            <a:pPr algn="ctr">
              <a:defRPr/>
            </a:pPr>
            <a:r>
              <a:rPr lang="en-US" dirty="0">
                <a:latin typeface="+mj-lt"/>
              </a:rPr>
              <a:t>Out-of-the-Money:</a:t>
            </a:r>
          </a:p>
          <a:p>
            <a:pPr algn="ctr">
              <a:defRPr/>
            </a:pPr>
            <a:r>
              <a:rPr lang="en-US" i="1" kern="0" dirty="0">
                <a:solidFill>
                  <a:srgbClr val="000000"/>
                </a:solidFill>
                <a:latin typeface="Times New Roman"/>
              </a:rPr>
              <a:t>S</a:t>
            </a:r>
            <a:r>
              <a:rPr lang="en-US" kern="0" baseline="-25000" dirty="0">
                <a:solidFill>
                  <a:srgbClr val="000000"/>
                </a:solidFill>
                <a:latin typeface="Times New Roman"/>
              </a:rPr>
              <a:t>1</a:t>
            </a:r>
            <a:r>
              <a:rPr lang="en-US" kern="0" dirty="0">
                <a:solidFill>
                  <a:srgbClr val="000000"/>
                </a:solidFill>
                <a:latin typeface="Times New Roman"/>
              </a:rPr>
              <a:t>(£/€) = £0.75/€</a:t>
            </a:r>
          </a:p>
          <a:p>
            <a:pPr algn="ctr">
              <a:defRPr/>
            </a:pPr>
            <a:r>
              <a:rPr lang="en-US" i="1" kern="0" dirty="0">
                <a:solidFill>
                  <a:srgbClr val="000000"/>
                </a:solidFill>
                <a:latin typeface="Times New Roman"/>
              </a:rPr>
              <a:t>K</a:t>
            </a:r>
            <a:r>
              <a:rPr lang="en-US" kern="0" baseline="-25000" dirty="0">
                <a:solidFill>
                  <a:srgbClr val="000000"/>
                </a:solidFill>
                <a:latin typeface="Times New Roman"/>
              </a:rPr>
              <a:t>0</a:t>
            </a:r>
            <a:r>
              <a:rPr lang="en-US" kern="0" dirty="0">
                <a:solidFill>
                  <a:srgbClr val="000000"/>
                </a:solidFill>
                <a:latin typeface="Times New Roman"/>
              </a:rPr>
              <a:t>(£/€) = £0.80/€</a:t>
            </a:r>
            <a:endParaRPr lang="en-US" dirty="0"/>
          </a:p>
          <a:p>
            <a:pPr algn="ctr">
              <a:defRPr/>
            </a:pPr>
            <a:endParaRPr lang="en-US" dirty="0"/>
          </a:p>
        </p:txBody>
      </p:sp>
      <p:sp>
        <p:nvSpPr>
          <p:cNvPr id="67" name="Rectangle 66"/>
          <p:cNvSpPr/>
          <p:nvPr/>
        </p:nvSpPr>
        <p:spPr>
          <a:xfrm>
            <a:off x="0" y="382588"/>
            <a:ext cx="9144000" cy="684212"/>
          </a:xfrm>
          <a:prstGeom prst="rect">
            <a:avLst/>
          </a:prstGeom>
          <a:solidFill>
            <a:schemeClr val="bg1"/>
          </a:solidFill>
        </p:spPr>
        <p:txBody>
          <a:bodyPr lIns="103231" tIns="51616" rIns="103231" bIns="51616">
            <a:spAutoFit/>
          </a:bodyPr>
          <a:lstStyle/>
          <a:p>
            <a:pPr algn="ctr">
              <a:defRPr/>
            </a:pPr>
            <a:r>
              <a:rPr lang="en-US" sz="3800" kern="0" dirty="0">
                <a:solidFill>
                  <a:srgbClr val="000000"/>
                </a:solidFill>
                <a:latin typeface="Times New Roman"/>
              </a:rPr>
              <a:t>1 Call on €125,000 = Perfect Import Hedge</a:t>
            </a:r>
            <a:endParaRPr lang="en-US" sz="3800" dirty="0"/>
          </a:p>
        </p:txBody>
      </p:sp>
      <p:grpSp>
        <p:nvGrpSpPr>
          <p:cNvPr id="12" name="Group 26"/>
          <p:cNvGrpSpPr>
            <a:grpSpLocks/>
          </p:cNvGrpSpPr>
          <p:nvPr/>
        </p:nvGrpSpPr>
        <p:grpSpPr bwMode="auto">
          <a:xfrm>
            <a:off x="914400" y="3076575"/>
            <a:ext cx="1428750" cy="1266825"/>
            <a:chOff x="6248400" y="2803267"/>
            <a:chExt cx="1285929" cy="1099066"/>
          </a:xfrm>
        </p:grpSpPr>
        <p:pic>
          <p:nvPicPr>
            <p:cNvPr id="34855" name="Picture 6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6273" y="3352800"/>
              <a:ext cx="776227" cy="41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56" name="Rectangle 23"/>
            <p:cNvSpPr>
              <a:spLocks noChangeArrowheads="1"/>
            </p:cNvSpPr>
            <p:nvPr/>
          </p:nvSpPr>
          <p:spPr bwMode="auto">
            <a:xfrm>
              <a:off x="6248400" y="2803267"/>
              <a:ext cx="1285929" cy="1099066"/>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4857" name="Rectangle 81"/>
            <p:cNvSpPr>
              <a:spLocks noChangeArrowheads="1"/>
            </p:cNvSpPr>
            <p:nvPr/>
          </p:nvSpPr>
          <p:spPr bwMode="auto">
            <a:xfrm>
              <a:off x="6315555" y="2890036"/>
              <a:ext cx="1211631" cy="436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solidFill>
                    <a:srgbClr val="000000"/>
                  </a:solidFill>
                  <a:latin typeface="Times New Roman" pitchFamily="18" charset="0"/>
                </a:rPr>
                <a:t>Supplier</a:t>
              </a:r>
              <a:endParaRPr lang="en-US" altLang="en-US"/>
            </a:p>
          </p:txBody>
        </p:sp>
      </p:grpSp>
      <p:grpSp>
        <p:nvGrpSpPr>
          <p:cNvPr id="13" name="Group 28"/>
          <p:cNvGrpSpPr>
            <a:grpSpLocks/>
          </p:cNvGrpSpPr>
          <p:nvPr/>
        </p:nvGrpSpPr>
        <p:grpSpPr bwMode="auto">
          <a:xfrm rot="8288192">
            <a:off x="2560501" y="2669210"/>
            <a:ext cx="1653912" cy="666750"/>
            <a:chOff x="4886403" y="3248799"/>
            <a:chExt cx="1742997" cy="577334"/>
          </a:xfrm>
        </p:grpSpPr>
        <p:sp>
          <p:nvSpPr>
            <p:cNvPr id="34853" name="Right Arrow 27"/>
            <p:cNvSpPr>
              <a:spLocks noChangeArrowheads="1"/>
            </p:cNvSpPr>
            <p:nvPr/>
          </p:nvSpPr>
          <p:spPr bwMode="auto">
            <a:xfrm rot="41159">
              <a:off x="4982793" y="3248799"/>
              <a:ext cx="1646607" cy="577334"/>
            </a:xfrm>
            <a:prstGeom prst="rightArrow">
              <a:avLst>
                <a:gd name="adj1" fmla="val 50000"/>
                <a:gd name="adj2" fmla="val 50004"/>
              </a:avLst>
            </a:prstGeom>
            <a:solidFill>
              <a:srgbClr val="92D050">
                <a:alpha val="50195"/>
              </a:srgbClr>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84" name="Rectangle 83"/>
            <p:cNvSpPr/>
            <p:nvPr/>
          </p:nvSpPr>
          <p:spPr>
            <a:xfrm rot="10819365">
              <a:off x="4886403" y="3338136"/>
              <a:ext cx="1654604" cy="439874"/>
            </a:xfrm>
            <a:prstGeom prst="rect">
              <a:avLst/>
            </a:prstGeom>
          </p:spPr>
          <p:txBody>
            <a:bodyPr wrap="none">
              <a:spAutoFit/>
            </a:bodyPr>
            <a:lstStyle/>
            <a:p>
              <a:pPr algn="r">
                <a:defRPr/>
              </a:pPr>
              <a:r>
                <a:rPr lang="en-US" sz="2700" kern="0" dirty="0">
                  <a:solidFill>
                    <a:srgbClr val="000000"/>
                  </a:solidFill>
                  <a:latin typeface="Times New Roman"/>
                </a:rPr>
                <a:t>€100,000 </a:t>
              </a:r>
              <a:endParaRPr lang="en-US" dirty="0"/>
            </a:p>
          </p:txBody>
        </p:sp>
      </p:grpSp>
      <p:grpSp>
        <p:nvGrpSpPr>
          <p:cNvPr id="14" name="Group 42"/>
          <p:cNvGrpSpPr>
            <a:grpSpLocks/>
          </p:cNvGrpSpPr>
          <p:nvPr/>
        </p:nvGrpSpPr>
        <p:grpSpPr bwMode="auto">
          <a:xfrm rot="8404007">
            <a:off x="2162175" y="2249488"/>
            <a:ext cx="1366838" cy="666750"/>
            <a:chOff x="2320552" y="3994666"/>
            <a:chExt cx="1231055" cy="577334"/>
          </a:xfrm>
        </p:grpSpPr>
        <p:sp>
          <p:nvSpPr>
            <p:cNvPr id="87" name="Rectangle 86"/>
            <p:cNvSpPr/>
            <p:nvPr/>
          </p:nvSpPr>
          <p:spPr>
            <a:xfrm rot="10800000">
              <a:off x="2322956" y="4103867"/>
              <a:ext cx="1135258" cy="439874"/>
            </a:xfrm>
            <a:prstGeom prst="rect">
              <a:avLst/>
            </a:prstGeom>
          </p:spPr>
          <p:txBody>
            <a:bodyPr wrap="none">
              <a:spAutoFit/>
            </a:bodyPr>
            <a:lstStyle/>
            <a:p>
              <a:pPr>
                <a:defRPr/>
              </a:pPr>
              <a:r>
                <a:rPr lang="en-US" sz="2700" kern="0" dirty="0">
                  <a:solidFill>
                    <a:srgbClr val="000000"/>
                  </a:solidFill>
                  <a:latin typeface="Times New Roman"/>
                </a:rPr>
                <a:t>Goods  </a:t>
              </a:r>
              <a:endParaRPr lang="en-US" dirty="0"/>
            </a:p>
          </p:txBody>
        </p:sp>
        <p:sp>
          <p:nvSpPr>
            <p:cNvPr id="34852" name="Right Arrow 44"/>
            <p:cNvSpPr>
              <a:spLocks noChangeArrowheads="1"/>
            </p:cNvSpPr>
            <p:nvPr/>
          </p:nvSpPr>
          <p:spPr bwMode="auto">
            <a:xfrm rot="10783577">
              <a:off x="2320552" y="3994666"/>
              <a:ext cx="1231055" cy="577334"/>
            </a:xfrm>
            <a:prstGeom prst="rightArrow">
              <a:avLst>
                <a:gd name="adj1" fmla="val 50000"/>
                <a:gd name="adj2" fmla="val 50001"/>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
        <p:nvSpPr>
          <p:cNvPr id="34834" name="Rectangle 90"/>
          <p:cNvSpPr>
            <a:spLocks noChangeArrowheads="1"/>
          </p:cNvSpPr>
          <p:nvPr/>
        </p:nvSpPr>
        <p:spPr bwMode="auto">
          <a:xfrm>
            <a:off x="-144463" y="5181600"/>
            <a:ext cx="9288463" cy="156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marL="2262188" indent="-2001838"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a:solidFill>
                  <a:srgbClr val="000000"/>
                </a:solidFill>
                <a:latin typeface="Times New Roman" pitchFamily="18" charset="0"/>
              </a:rPr>
              <a:t>The future value of the </a:t>
            </a:r>
          </a:p>
          <a:p>
            <a:pPr eaLnBrk="1" hangingPunct="1"/>
            <a:r>
              <a:rPr lang="en-US" altLang="en-US" sz="2400">
                <a:solidFill>
                  <a:srgbClr val="000000"/>
                </a:solidFill>
                <a:latin typeface="Times New Roman" pitchFamily="18" charset="0"/>
              </a:rPr>
              <a:t>receivable net of the cost of the call is </a:t>
            </a:r>
          </a:p>
          <a:p>
            <a:pPr eaLnBrk="1" hangingPunct="1"/>
            <a:r>
              <a:rPr lang="en-US" altLang="en-US" sz="2400">
                <a:solidFill>
                  <a:srgbClr val="000000"/>
                </a:solidFill>
                <a:latin typeface="Times New Roman" pitchFamily="18" charset="0"/>
                <a:cs typeface="Times New Roman" pitchFamily="18" charset="0"/>
              </a:rPr>
              <a:t>£88,000 = </a:t>
            </a:r>
            <a:r>
              <a:rPr lang="en-US" altLang="en-US" sz="2400">
                <a:solidFill>
                  <a:srgbClr val="000000"/>
                </a:solidFill>
                <a:latin typeface="Times New Roman" pitchFamily="18" charset="0"/>
              </a:rPr>
              <a:t>£75,000 + </a:t>
            </a:r>
            <a:r>
              <a:rPr lang="en-US" altLang="en-US" sz="2400">
                <a:solidFill>
                  <a:srgbClr val="000000"/>
                </a:solidFill>
                <a:latin typeface="Times New Roman" pitchFamily="18" charset="0"/>
                <a:cs typeface="Times New Roman" pitchFamily="18" charset="0"/>
              </a:rPr>
              <a:t>£13,000 or </a:t>
            </a:r>
          </a:p>
          <a:p>
            <a:pPr eaLnBrk="1" hangingPunct="1"/>
            <a:r>
              <a:rPr lang="en-US" altLang="en-US" sz="2400">
                <a:solidFill>
                  <a:srgbClr val="000000"/>
                </a:solidFill>
                <a:latin typeface="Times New Roman" pitchFamily="18" charset="0"/>
                <a:cs typeface="Times New Roman" pitchFamily="18" charset="0"/>
              </a:rPr>
              <a:t>£88,000 = </a:t>
            </a:r>
            <a:r>
              <a:rPr lang="en-US" altLang="en-US" sz="2400">
                <a:solidFill>
                  <a:srgbClr val="000000"/>
                </a:solidFill>
                <a:latin typeface="Times New Roman" pitchFamily="18" charset="0"/>
              </a:rPr>
              <a:t>£100,000 + </a:t>
            </a:r>
            <a:r>
              <a:rPr lang="en-US" altLang="en-US" sz="2400">
                <a:solidFill>
                  <a:srgbClr val="000000"/>
                </a:solidFill>
                <a:latin typeface="Times New Roman" pitchFamily="18" charset="0"/>
                <a:cs typeface="Times New Roman" pitchFamily="18" charset="0"/>
              </a:rPr>
              <a:t>£13,000 </a:t>
            </a:r>
            <a:r>
              <a:rPr lang="en-US" altLang="en-US" sz="2400">
                <a:solidFill>
                  <a:srgbClr val="000000"/>
                </a:solidFill>
                <a:latin typeface="Times New Roman" pitchFamily="18" charset="0"/>
              </a:rPr>
              <a:t>− £25,000</a:t>
            </a:r>
          </a:p>
        </p:txBody>
      </p:sp>
      <p:grpSp>
        <p:nvGrpSpPr>
          <p:cNvPr id="15" name="Group 28"/>
          <p:cNvGrpSpPr>
            <a:grpSpLocks/>
          </p:cNvGrpSpPr>
          <p:nvPr/>
        </p:nvGrpSpPr>
        <p:grpSpPr bwMode="auto">
          <a:xfrm rot="2490349">
            <a:off x="2208455" y="4502566"/>
            <a:ext cx="1719815" cy="666750"/>
            <a:chOff x="4982792" y="3248799"/>
            <a:chExt cx="1811852" cy="577334"/>
          </a:xfrm>
        </p:grpSpPr>
        <p:sp>
          <p:nvSpPr>
            <p:cNvPr id="34849" name="Right Arrow 27"/>
            <p:cNvSpPr>
              <a:spLocks noChangeArrowheads="1"/>
            </p:cNvSpPr>
            <p:nvPr/>
          </p:nvSpPr>
          <p:spPr bwMode="auto">
            <a:xfrm rot="10800000">
              <a:off x="4982792" y="3248799"/>
              <a:ext cx="1646607" cy="577334"/>
            </a:xfrm>
            <a:prstGeom prst="rightArrow">
              <a:avLst>
                <a:gd name="adj1" fmla="val 50000"/>
                <a:gd name="adj2" fmla="val 50004"/>
              </a:avLst>
            </a:prstGeom>
            <a:solidFill>
              <a:srgbClr val="92D050">
                <a:alpha val="50195"/>
              </a:srgbClr>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93" name="Rectangle 92"/>
            <p:cNvSpPr/>
            <p:nvPr/>
          </p:nvSpPr>
          <p:spPr>
            <a:xfrm rot="10514">
              <a:off x="5140586" y="3308972"/>
              <a:ext cx="1654058" cy="439874"/>
            </a:xfrm>
            <a:prstGeom prst="rect">
              <a:avLst/>
            </a:prstGeom>
          </p:spPr>
          <p:txBody>
            <a:bodyPr wrap="none">
              <a:spAutoFit/>
            </a:bodyPr>
            <a:lstStyle/>
            <a:p>
              <a:pPr algn="r">
                <a:defRPr/>
              </a:pPr>
              <a:r>
                <a:rPr lang="en-US" sz="2700" kern="0" dirty="0">
                  <a:solidFill>
                    <a:srgbClr val="000000"/>
                  </a:solidFill>
                  <a:latin typeface="Times New Roman"/>
                </a:rPr>
                <a:t>€100,000 </a:t>
              </a:r>
              <a:endParaRPr lang="en-US" dirty="0"/>
            </a:p>
          </p:txBody>
        </p:sp>
      </p:grpSp>
      <p:grpSp>
        <p:nvGrpSpPr>
          <p:cNvPr id="16" name="Group 42"/>
          <p:cNvGrpSpPr>
            <a:grpSpLocks/>
          </p:cNvGrpSpPr>
          <p:nvPr/>
        </p:nvGrpSpPr>
        <p:grpSpPr bwMode="auto">
          <a:xfrm rot="-8404370">
            <a:off x="2482850" y="3856038"/>
            <a:ext cx="1482725" cy="666750"/>
            <a:chOff x="2320551" y="3994666"/>
            <a:chExt cx="1336591" cy="577334"/>
          </a:xfrm>
        </p:grpSpPr>
        <p:sp>
          <p:nvSpPr>
            <p:cNvPr id="96" name="Rectangle 95"/>
            <p:cNvSpPr/>
            <p:nvPr/>
          </p:nvSpPr>
          <p:spPr>
            <a:xfrm rot="11124338">
              <a:off x="2527737" y="4101369"/>
              <a:ext cx="1137677" cy="439874"/>
            </a:xfrm>
            <a:prstGeom prst="rect">
              <a:avLst/>
            </a:prstGeom>
          </p:spPr>
          <p:txBody>
            <a:bodyPr wrap="none">
              <a:spAutoFit/>
            </a:bodyPr>
            <a:lstStyle/>
            <a:p>
              <a:pPr>
                <a:defRPr/>
              </a:pPr>
              <a:r>
                <a:rPr lang="en-US" sz="2700" kern="0" dirty="0">
                  <a:solidFill>
                    <a:srgbClr val="000000"/>
                  </a:solidFill>
                  <a:latin typeface="Times New Roman"/>
                </a:rPr>
                <a:t>Goods  </a:t>
              </a:r>
              <a:endParaRPr lang="en-US" dirty="0"/>
            </a:p>
          </p:txBody>
        </p:sp>
        <p:sp>
          <p:nvSpPr>
            <p:cNvPr id="34848" name="Right Arrow 44"/>
            <p:cNvSpPr>
              <a:spLocks noChangeArrowheads="1"/>
            </p:cNvSpPr>
            <p:nvPr/>
          </p:nvSpPr>
          <p:spPr bwMode="auto">
            <a:xfrm rot="-10563992">
              <a:off x="2320551" y="3994666"/>
              <a:ext cx="1231055" cy="577334"/>
            </a:xfrm>
            <a:prstGeom prst="rightArrow">
              <a:avLst>
                <a:gd name="adj1" fmla="val 50000"/>
                <a:gd name="adj2" fmla="val 50001"/>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34837" name="Group 49"/>
          <p:cNvGrpSpPr>
            <a:grpSpLocks/>
          </p:cNvGrpSpPr>
          <p:nvPr/>
        </p:nvGrpSpPr>
        <p:grpSpPr bwMode="auto">
          <a:xfrm>
            <a:off x="6332538" y="2746375"/>
            <a:ext cx="2506662" cy="1216025"/>
            <a:chOff x="-2278804" y="2887413"/>
            <a:chExt cx="1815731" cy="1323439"/>
          </a:xfrm>
        </p:grpSpPr>
        <p:sp>
          <p:nvSpPr>
            <p:cNvPr id="57" name="Rectangle 56"/>
            <p:cNvSpPr/>
            <p:nvPr/>
          </p:nvSpPr>
          <p:spPr>
            <a:xfrm>
              <a:off x="-2278804" y="2887413"/>
              <a:ext cx="1815731" cy="870774"/>
            </a:xfrm>
            <a:prstGeom prst="rect">
              <a:avLst/>
            </a:prstGeom>
          </p:spPr>
          <p:txBody>
            <a:bodyPr>
              <a:spAutoFit/>
            </a:bodyPr>
            <a:lstStyle/>
            <a:p>
              <a:pPr>
                <a:defRPr/>
              </a:pPr>
              <a:r>
                <a:rPr lang="en-US" sz="2300" kern="0" dirty="0">
                  <a:solidFill>
                    <a:srgbClr val="000000"/>
                  </a:solidFill>
                  <a:latin typeface="Times New Roman"/>
                </a:rPr>
                <a:t>T = 1 Spot Market</a:t>
              </a:r>
            </a:p>
            <a:p>
              <a:pPr>
                <a:defRPr/>
              </a:pPr>
              <a:r>
                <a:rPr lang="en-US" sz="2300" kern="0" dirty="0">
                  <a:solidFill>
                    <a:srgbClr val="000000"/>
                  </a:solidFill>
                  <a:latin typeface="Times New Roman"/>
                </a:rPr>
                <a:t>Sell €25,000</a:t>
              </a:r>
              <a:endParaRPr lang="en-US" sz="2300" dirty="0"/>
            </a:p>
          </p:txBody>
        </p:sp>
        <p:sp>
          <p:nvSpPr>
            <p:cNvPr id="34846" name="Rectangle 41"/>
            <p:cNvSpPr>
              <a:spLocks noChangeArrowheads="1"/>
            </p:cNvSpPr>
            <p:nvPr/>
          </p:nvSpPr>
          <p:spPr bwMode="auto">
            <a:xfrm>
              <a:off x="-2209061" y="2887413"/>
              <a:ext cx="1611870" cy="1323439"/>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
        <p:nvSpPr>
          <p:cNvPr id="59" name="Rectangle 58"/>
          <p:cNvSpPr/>
          <p:nvPr/>
        </p:nvSpPr>
        <p:spPr>
          <a:xfrm>
            <a:off x="6535738" y="3509963"/>
            <a:ext cx="1863725" cy="381000"/>
          </a:xfrm>
          <a:prstGeom prst="rect">
            <a:avLst/>
          </a:prstGeom>
        </p:spPr>
        <p:txBody>
          <a:bodyPr wrap="none" lIns="103231" tIns="51616" rIns="103231" bIns="51616">
            <a:spAutoFit/>
          </a:bodyPr>
          <a:lstStyle/>
          <a:p>
            <a:pPr>
              <a:defRPr/>
            </a:pPr>
            <a:r>
              <a:rPr lang="en-US" i="1" kern="0" dirty="0">
                <a:solidFill>
                  <a:srgbClr val="000000"/>
                </a:solidFill>
                <a:latin typeface="Times New Roman"/>
              </a:rPr>
              <a:t>S</a:t>
            </a:r>
            <a:r>
              <a:rPr lang="en-US" kern="0" baseline="-25000" dirty="0">
                <a:solidFill>
                  <a:srgbClr val="000000"/>
                </a:solidFill>
                <a:latin typeface="Times New Roman"/>
              </a:rPr>
              <a:t>1</a:t>
            </a:r>
            <a:r>
              <a:rPr lang="en-US" kern="0" dirty="0">
                <a:solidFill>
                  <a:srgbClr val="000000"/>
                </a:solidFill>
                <a:latin typeface="Times New Roman"/>
              </a:rPr>
              <a:t>(£/€) = £1.00/€</a:t>
            </a:r>
            <a:r>
              <a:rPr lang="en-US" dirty="0">
                <a:latin typeface="Times New Roman" pitchFamily="18" charset="0"/>
              </a:rPr>
              <a:t>.</a:t>
            </a:r>
            <a:endParaRPr lang="en-US" dirty="0"/>
          </a:p>
        </p:txBody>
      </p:sp>
      <p:grpSp>
        <p:nvGrpSpPr>
          <p:cNvPr id="18" name="Group 50"/>
          <p:cNvGrpSpPr>
            <a:grpSpLocks/>
          </p:cNvGrpSpPr>
          <p:nvPr/>
        </p:nvGrpSpPr>
        <p:grpSpPr bwMode="auto">
          <a:xfrm rot="8148859">
            <a:off x="5175250" y="3629025"/>
            <a:ext cx="1511300" cy="666750"/>
            <a:chOff x="1891931" y="3537466"/>
            <a:chExt cx="1646607" cy="577334"/>
          </a:xfrm>
        </p:grpSpPr>
        <p:sp>
          <p:nvSpPr>
            <p:cNvPr id="34843" name="Right Arrow 47"/>
            <p:cNvSpPr>
              <a:spLocks noChangeArrowheads="1"/>
            </p:cNvSpPr>
            <p:nvPr/>
          </p:nvSpPr>
          <p:spPr bwMode="auto">
            <a:xfrm rot="10800000">
              <a:off x="1891931" y="3537466"/>
              <a:ext cx="1646607" cy="577334"/>
            </a:xfrm>
            <a:prstGeom prst="rightArrow">
              <a:avLst>
                <a:gd name="adj1" fmla="val 50000"/>
                <a:gd name="adj2" fmla="val 50004"/>
              </a:avLst>
            </a:prstGeom>
            <a:solidFill>
              <a:srgbClr val="92D050">
                <a:alpha val="50195"/>
              </a:srgbClr>
            </a:solidFill>
            <a:ln w="9525" algn="ctr">
              <a:solidFill>
                <a:schemeClr val="tx1"/>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4844" name="Rectangle 65"/>
            <p:cNvSpPr>
              <a:spLocks noChangeArrowheads="1"/>
            </p:cNvSpPr>
            <p:nvPr/>
          </p:nvSpPr>
          <p:spPr bwMode="auto">
            <a:xfrm rot="-10703020">
              <a:off x="2045511" y="3602158"/>
              <a:ext cx="1426923" cy="439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latin typeface="Times New Roman" pitchFamily="18" charset="0"/>
                </a:rPr>
                <a:t>€25,000</a:t>
              </a:r>
            </a:p>
          </p:txBody>
        </p:sp>
      </p:grpSp>
      <p:grpSp>
        <p:nvGrpSpPr>
          <p:cNvPr id="19" name="Group 51"/>
          <p:cNvGrpSpPr>
            <a:grpSpLocks/>
          </p:cNvGrpSpPr>
          <p:nvPr/>
        </p:nvGrpSpPr>
        <p:grpSpPr bwMode="auto">
          <a:xfrm rot="-10528743">
            <a:off x="4891088" y="2754313"/>
            <a:ext cx="790575" cy="1735137"/>
            <a:chOff x="2238769" y="3935868"/>
            <a:chExt cx="625220" cy="1084884"/>
          </a:xfrm>
        </p:grpSpPr>
        <p:sp>
          <p:nvSpPr>
            <p:cNvPr id="34841" name="Rectangle 44"/>
            <p:cNvSpPr>
              <a:spLocks noChangeArrowheads="1"/>
            </p:cNvSpPr>
            <p:nvPr/>
          </p:nvSpPr>
          <p:spPr bwMode="auto">
            <a:xfrm rot="7999209">
              <a:off x="2001007" y="4275384"/>
              <a:ext cx="1084884" cy="405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latin typeface="Times New Roman" pitchFamily="18" charset="0"/>
                </a:rPr>
                <a:t>£25,000</a:t>
              </a:r>
            </a:p>
          </p:txBody>
        </p:sp>
        <p:sp>
          <p:nvSpPr>
            <p:cNvPr id="34842" name="Right Arrow 53"/>
            <p:cNvSpPr>
              <a:spLocks noChangeArrowheads="1"/>
            </p:cNvSpPr>
            <p:nvPr/>
          </p:nvSpPr>
          <p:spPr bwMode="auto">
            <a:xfrm rot="-2873451">
              <a:off x="2025518" y="4156314"/>
              <a:ext cx="1051722" cy="625220"/>
            </a:xfrm>
            <a:prstGeom prst="rightArrow">
              <a:avLst>
                <a:gd name="adj1" fmla="val 50000"/>
                <a:gd name="adj2" fmla="val 50005"/>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
        <p:nvSpPr>
          <p:cNvPr id="62" name="Rectangle 20"/>
          <p:cNvSpPr txBox="1">
            <a:spLocks noChangeArrowheads="1"/>
          </p:cNvSpPr>
          <p:nvPr/>
        </p:nvSpPr>
        <p:spPr bwMode="auto">
          <a:xfrm>
            <a:off x="6168028" y="6400800"/>
            <a:ext cx="2594972"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63"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27</a:t>
            </a:fld>
            <a:endParaRPr lang="en-US" altLang="en-US" sz="1000" dirty="0">
              <a:cs typeface="Arial" charset="0"/>
            </a:endParaRPr>
          </a:p>
        </p:txBody>
      </p:sp>
      <p:grpSp>
        <p:nvGrpSpPr>
          <p:cNvPr id="34823" name="Group 49"/>
          <p:cNvGrpSpPr>
            <a:grpSpLocks/>
          </p:cNvGrpSpPr>
          <p:nvPr/>
        </p:nvGrpSpPr>
        <p:grpSpPr bwMode="auto">
          <a:xfrm>
            <a:off x="6721475" y="1009650"/>
            <a:ext cx="2506663" cy="1276350"/>
            <a:chOff x="-2278804" y="2887413"/>
            <a:chExt cx="1815731" cy="1323439"/>
          </a:xfrm>
        </p:grpSpPr>
        <p:sp>
          <p:nvSpPr>
            <p:cNvPr id="42" name="Rectangle 41"/>
            <p:cNvSpPr/>
            <p:nvPr/>
          </p:nvSpPr>
          <p:spPr>
            <a:xfrm>
              <a:off x="-2278804" y="2887413"/>
              <a:ext cx="1815731" cy="829618"/>
            </a:xfrm>
            <a:prstGeom prst="rect">
              <a:avLst/>
            </a:prstGeom>
          </p:spPr>
          <p:txBody>
            <a:bodyPr>
              <a:spAutoFit/>
            </a:bodyPr>
            <a:lstStyle/>
            <a:p>
              <a:pPr>
                <a:defRPr/>
              </a:pPr>
              <a:r>
                <a:rPr lang="en-US" sz="2300" kern="0" dirty="0">
                  <a:solidFill>
                    <a:srgbClr val="000000"/>
                  </a:solidFill>
                  <a:latin typeface="Times New Roman"/>
                </a:rPr>
                <a:t>T = 1 Spot Market</a:t>
              </a:r>
            </a:p>
            <a:p>
              <a:pPr>
                <a:defRPr/>
              </a:pPr>
              <a:r>
                <a:rPr lang="en-US" sz="2300" kern="0" dirty="0">
                  <a:solidFill>
                    <a:srgbClr val="000000"/>
                  </a:solidFill>
                  <a:latin typeface="Times New Roman"/>
                </a:rPr>
                <a:t>Buy €100,000</a:t>
              </a:r>
              <a:endParaRPr lang="en-US" sz="2300" dirty="0"/>
            </a:p>
          </p:txBody>
        </p:sp>
        <p:sp>
          <p:nvSpPr>
            <p:cNvPr id="34865" name="Rectangle 41"/>
            <p:cNvSpPr>
              <a:spLocks noChangeArrowheads="1"/>
            </p:cNvSpPr>
            <p:nvPr/>
          </p:nvSpPr>
          <p:spPr bwMode="auto">
            <a:xfrm>
              <a:off x="-2246282" y="2887413"/>
              <a:ext cx="1611870" cy="1323439"/>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2"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right)">
                                      <p:cBhvr>
                                        <p:cTn id="7" dur="500"/>
                                        <p:tgtEl>
                                          <p:spTgt spid="10"/>
                                        </p:tgtEl>
                                      </p:cBhvr>
                                    </p:animEffect>
                                  </p:childTnLst>
                                </p:cTn>
                              </p:par>
                              <p:par>
                                <p:cTn id="8" presetID="22" presetClass="entr" presetSubtype="8"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22" presetClass="entr" presetSubtype="2"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right)">
                                      <p:cBhvr>
                                        <p:cTn id="17" dur="500"/>
                                        <p:tgtEl>
                                          <p:spTgt spid="13"/>
                                        </p:tgtEl>
                                      </p:cBhvr>
                                    </p:animEffect>
                                  </p:childTnLst>
                                </p:cTn>
                              </p:par>
                              <p:par>
                                <p:cTn id="18" presetID="22" presetClass="entr" presetSubtype="8" fill="hold" nodeType="with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wipe(left)">
                                      <p:cBhvr>
                                        <p:cTn id="20" dur="500"/>
                                        <p:tgtEl>
                                          <p:spTgt spid="14"/>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2"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right)">
                                      <p:cBhvr>
                                        <p:cTn id="25" dur="500"/>
                                        <p:tgtEl>
                                          <p:spTgt spid="6"/>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2" presetClass="entr" presetSubtype="8" fill="hold" nodeType="click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wipe(left)">
                                      <p:cBhvr>
                                        <p:cTn id="30" dur="500"/>
                                        <p:tgtEl>
                                          <p:spTgt spid="18"/>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2" presetClass="entr" presetSubtype="2" fill="hold"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right)">
                                      <p:cBhvr>
                                        <p:cTn id="35" dur="500"/>
                                        <p:tgtEl>
                                          <p:spTgt spid="15"/>
                                        </p:tgtEl>
                                      </p:cBhvr>
                                    </p:animEffect>
                                  </p:childTnLst>
                                </p:cTn>
                              </p:par>
                              <p:par>
                                <p:cTn id="36" presetID="22" presetClass="entr" presetSubtype="8"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wipe(left)">
                                      <p:cBhvr>
                                        <p:cTn id="38" dur="500"/>
                                        <p:tgtEl>
                                          <p:spTgt spid="16"/>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22" presetClass="entr" presetSubtype="2" fill="hold" nodeType="click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right)">
                                      <p:cBhvr>
                                        <p:cTn id="43" dur="500"/>
                                        <p:tgtEl>
                                          <p:spTgt spid="19"/>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22" presetClass="entr" presetSubtype="8" fill="hold" nodeType="click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wipe(left)">
                                      <p:cBhvr>
                                        <p:cTn id="4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0" y="838200"/>
            <a:ext cx="9144000" cy="990600"/>
          </a:xfrm>
        </p:spPr>
        <p:txBody>
          <a:bodyPr>
            <a:normAutofit fontScale="90000"/>
          </a:bodyPr>
          <a:lstStyle/>
          <a:p>
            <a:pPr eaLnBrk="1" hangingPunct="1"/>
            <a:r>
              <a:rPr lang="en-US" altLang="en-US" dirty="0" smtClean="0"/>
              <a:t>Cross-Hedging Minor Currency Exposure</a:t>
            </a:r>
          </a:p>
        </p:txBody>
      </p:sp>
      <p:sp>
        <p:nvSpPr>
          <p:cNvPr id="35843" name="Rectangle 3"/>
          <p:cNvSpPr>
            <a:spLocks noGrp="1" noChangeArrowheads="1"/>
          </p:cNvSpPr>
          <p:nvPr>
            <p:ph idx="1"/>
          </p:nvPr>
        </p:nvSpPr>
        <p:spPr>
          <a:prstGeom prst="rect">
            <a:avLst/>
          </a:prstGeom>
        </p:spPr>
        <p:txBody>
          <a:bodyPr/>
          <a:lstStyle/>
          <a:p>
            <a:pPr eaLnBrk="1" hangingPunct="1"/>
            <a:r>
              <a:rPr lang="en-US" altLang="en-US" sz="2800" dirty="0" smtClean="0"/>
              <a:t>The major world currencies are the U.S. dollar, Canadian dollar, British pound, euro, Swiss franc, Mexican peso, and Japanese yen.</a:t>
            </a:r>
          </a:p>
          <a:p>
            <a:pPr eaLnBrk="1" hangingPunct="1"/>
            <a:r>
              <a:rPr lang="en-US" altLang="en-US" sz="2800" dirty="0" smtClean="0"/>
              <a:t>Everything else is a minor currency (for example, the Swedish krona). </a:t>
            </a:r>
          </a:p>
          <a:p>
            <a:pPr eaLnBrk="1" hangingPunct="1"/>
            <a:r>
              <a:rPr lang="en-US" altLang="en-US" sz="2800" dirty="0" smtClean="0"/>
              <a:t>It is difficult, expensive, and sometimes even impossible to use financial contracts to hedge exposure to minor currencies.</a:t>
            </a:r>
          </a:p>
        </p:txBody>
      </p:sp>
      <p:sp>
        <p:nvSpPr>
          <p:cNvPr id="4" name="Rectangle 20"/>
          <p:cNvSpPr txBox="1">
            <a:spLocks noChangeArrowheads="1"/>
          </p:cNvSpPr>
          <p:nvPr/>
        </p:nvSpPr>
        <p:spPr bwMode="auto">
          <a:xfrm>
            <a:off x="4572000" y="6553200"/>
            <a:ext cx="4191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28</a:t>
            </a:fld>
            <a:endParaRPr lang="en-US" altLang="en-US" sz="1000" dirty="0">
              <a:cs typeface="Arial" charset="0"/>
            </a:endParaRP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7" name="Rectangle 3"/>
          <p:cNvSpPr>
            <a:spLocks noGrp="1" noChangeArrowheads="1"/>
          </p:cNvSpPr>
          <p:nvPr>
            <p:ph idx="1"/>
          </p:nvPr>
        </p:nvSpPr>
        <p:spPr>
          <a:prstGeom prst="rect">
            <a:avLst/>
          </a:prstGeom>
        </p:spPr>
        <p:txBody>
          <a:bodyPr/>
          <a:lstStyle/>
          <a:p>
            <a:pPr eaLnBrk="1" hangingPunct="1"/>
            <a:r>
              <a:rPr lang="en-US" altLang="en-US" sz="2800" smtClean="0"/>
              <a:t>Cross-hedging involves hedging a position in one asset by taking a position in another asset.</a:t>
            </a:r>
          </a:p>
          <a:p>
            <a:pPr eaLnBrk="1" hangingPunct="1"/>
            <a:r>
              <a:rPr lang="en-US" altLang="en-US" sz="2800" smtClean="0"/>
              <a:t>The effectiveness of cross-hedging depends upon how well the assets are correlated.</a:t>
            </a:r>
          </a:p>
          <a:p>
            <a:pPr lvl="1" eaLnBrk="1" hangingPunct="1"/>
            <a:r>
              <a:rPr lang="en-US" altLang="en-US" sz="2400" smtClean="0"/>
              <a:t>An example would be a U.S. importer with liabilities in Swedish krona hedging with long or short forward contracts on the euro. If the krona is expensive when the euro is expensive, or even if the krona is cheap when the euro is expensive, it can be a good hedge. But they need to co-vary in a predictable way.</a:t>
            </a:r>
          </a:p>
        </p:txBody>
      </p:sp>
      <p:sp>
        <p:nvSpPr>
          <p:cNvPr id="2" name="Title 1"/>
          <p:cNvSpPr>
            <a:spLocks noGrp="1"/>
          </p:cNvSpPr>
          <p:nvPr>
            <p:ph type="title"/>
          </p:nvPr>
        </p:nvSpPr>
        <p:spPr>
          <a:xfrm>
            <a:off x="0" y="838200"/>
            <a:ext cx="9144000" cy="1066800"/>
          </a:xfrm>
        </p:spPr>
        <p:txBody>
          <a:bodyPr>
            <a:normAutofit fontScale="90000"/>
          </a:bodyPr>
          <a:lstStyle/>
          <a:p>
            <a:r>
              <a:rPr lang="en-US" altLang="en-US" dirty="0"/>
              <a:t>Cross-Hedging Minor Currency Exposure</a:t>
            </a:r>
            <a:endParaRPr lang="en-US" dirty="0"/>
          </a:p>
        </p:txBody>
      </p:sp>
      <p:sp>
        <p:nvSpPr>
          <p:cNvPr id="5" name="Rectangle 20"/>
          <p:cNvSpPr txBox="1">
            <a:spLocks noChangeArrowheads="1"/>
          </p:cNvSpPr>
          <p:nvPr/>
        </p:nvSpPr>
        <p:spPr bwMode="auto">
          <a:xfrm>
            <a:off x="4572000" y="6553200"/>
            <a:ext cx="4191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endParaRPr lang="en-US" altLang="en-US" sz="900" dirty="0"/>
          </a:p>
        </p:txBody>
      </p:sp>
      <p:sp>
        <p:nvSpPr>
          <p:cNvPr id="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29</a:t>
            </a:fld>
            <a:endParaRPr lang="en-US" altLang="en-US" sz="1000" dirty="0">
              <a:cs typeface="Arial" charset="0"/>
            </a:endParaRP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457200" y="762000"/>
            <a:ext cx="8229600" cy="1143000"/>
          </a:xfrm>
        </p:spPr>
        <p:txBody>
          <a:bodyPr>
            <a:normAutofit fontScale="90000"/>
          </a:bodyPr>
          <a:lstStyle/>
          <a:p>
            <a:pPr eaLnBrk="1" hangingPunct="1"/>
            <a:r>
              <a:rPr lang="en-US" altLang="en-US" dirty="0" smtClean="0"/>
              <a:t>Hedging Recurrent Exposure with Swaps</a:t>
            </a:r>
          </a:p>
        </p:txBody>
      </p:sp>
      <p:sp>
        <p:nvSpPr>
          <p:cNvPr id="37891" name="Rectangle 3"/>
          <p:cNvSpPr>
            <a:spLocks noGrp="1" noChangeArrowheads="1"/>
          </p:cNvSpPr>
          <p:nvPr>
            <p:ph idx="1"/>
          </p:nvPr>
        </p:nvSpPr>
        <p:spPr>
          <a:xfrm>
            <a:off x="457200" y="2133600"/>
            <a:ext cx="8229600" cy="4297363"/>
          </a:xfrm>
          <a:prstGeom prst="rect">
            <a:avLst/>
          </a:prstGeom>
        </p:spPr>
        <p:txBody>
          <a:bodyPr/>
          <a:lstStyle/>
          <a:p>
            <a:pPr eaLnBrk="1" hangingPunct="1"/>
            <a:r>
              <a:rPr lang="en-US" altLang="en-US" sz="2800" dirty="0" smtClean="0"/>
              <a:t>Recall that swap contracts can be viewed as a portfolio of forward contracts.</a:t>
            </a:r>
          </a:p>
          <a:p>
            <a:pPr eaLnBrk="1" hangingPunct="1"/>
            <a:r>
              <a:rPr lang="en-US" altLang="en-US" sz="2800" dirty="0" smtClean="0"/>
              <a:t>Firms that have recurrent exposure can usually hedge their exchange risk at a lower cost with swaps than with a program of hedging each exposure as it comes along.</a:t>
            </a:r>
          </a:p>
          <a:p>
            <a:pPr eaLnBrk="1" hangingPunct="1"/>
            <a:r>
              <a:rPr lang="en-US" altLang="en-US" sz="2800" dirty="0" smtClean="0"/>
              <a:t>It is also the case that swaps are available in longer-terms than futures and forwards.</a:t>
            </a:r>
          </a:p>
        </p:txBody>
      </p:sp>
      <p:sp>
        <p:nvSpPr>
          <p:cNvPr id="4" name="Rectangle 20"/>
          <p:cNvSpPr txBox="1">
            <a:spLocks noChangeArrowheads="1"/>
          </p:cNvSpPr>
          <p:nvPr/>
        </p:nvSpPr>
        <p:spPr bwMode="auto">
          <a:xfrm>
            <a:off x="4572000" y="6553200"/>
            <a:ext cx="4191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30</a:t>
            </a:fld>
            <a:endParaRPr lang="en-US" altLang="en-US" sz="1000" dirty="0">
              <a:cs typeface="Arial" charset="0"/>
            </a:endParaRPr>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r>
              <a:rPr lang="en-US" altLang="en-US" smtClean="0"/>
              <a:t>Exposure Netting</a:t>
            </a:r>
          </a:p>
        </p:txBody>
      </p:sp>
      <p:sp>
        <p:nvSpPr>
          <p:cNvPr id="38915" name="Rectangle 3"/>
          <p:cNvSpPr>
            <a:spLocks noGrp="1" noChangeArrowheads="1"/>
          </p:cNvSpPr>
          <p:nvPr>
            <p:ph idx="1"/>
          </p:nvPr>
        </p:nvSpPr>
        <p:spPr>
          <a:prstGeom prst="rect">
            <a:avLst/>
          </a:prstGeom>
        </p:spPr>
        <p:txBody>
          <a:bodyPr/>
          <a:lstStyle/>
          <a:p>
            <a:pPr eaLnBrk="1" hangingPunct="1"/>
            <a:r>
              <a:rPr lang="en-US" altLang="en-US" sz="2000" dirty="0" smtClean="0"/>
              <a:t>A multinational firm should not consider deals in isolation, but should focus on hedging the firm as a </a:t>
            </a:r>
            <a:r>
              <a:rPr lang="en-US" altLang="en-US" sz="2000" i="1" dirty="0" smtClean="0"/>
              <a:t>portfolio of currency positions</a:t>
            </a:r>
            <a:r>
              <a:rPr lang="en-US" altLang="en-US" sz="2000" dirty="0" smtClean="0"/>
              <a:t>.</a:t>
            </a:r>
          </a:p>
          <a:p>
            <a:pPr eaLnBrk="1" hangingPunct="1"/>
            <a:r>
              <a:rPr lang="en-US" altLang="en-US" sz="2000" dirty="0" smtClean="0"/>
              <a:t>Once the residual exposure is determined, we hedge that.</a:t>
            </a:r>
          </a:p>
          <a:p>
            <a:pPr eaLnBrk="1" hangingPunct="1"/>
            <a:r>
              <a:rPr lang="en-US" altLang="en-US" sz="2000" dirty="0" smtClean="0"/>
              <a:t>Multilateral netting is an efficient and cost-effective mechanism for settling </a:t>
            </a:r>
            <a:r>
              <a:rPr lang="en-US" altLang="en-US" sz="2000" dirty="0" err="1" smtClean="0"/>
              <a:t>interaffiliate</a:t>
            </a:r>
            <a:r>
              <a:rPr lang="en-US" altLang="en-US" sz="2000" dirty="0" smtClean="0"/>
              <a:t> foreign exchange transactions and thus determining the firm’s residual exposure.</a:t>
            </a:r>
          </a:p>
          <a:p>
            <a:pPr eaLnBrk="1" hangingPunct="1"/>
            <a:r>
              <a:rPr lang="en-US" altLang="en-US" sz="2000" dirty="0" smtClean="0"/>
              <a:t>In the following slides, a firm faces the following exchange rates:</a:t>
            </a:r>
          </a:p>
          <a:p>
            <a:pPr eaLnBrk="1" hangingPunct="1"/>
            <a:endParaRPr lang="en-US" altLang="en-US" sz="2000" dirty="0" smtClean="0"/>
          </a:p>
        </p:txBody>
      </p:sp>
      <p:graphicFrame>
        <p:nvGraphicFramePr>
          <p:cNvPr id="5" name="Group 4"/>
          <p:cNvGraphicFramePr>
            <a:graphicFrameLocks noGrp="1"/>
          </p:cNvGraphicFramePr>
          <p:nvPr>
            <p:extLst>
              <p:ext uri="{D42A27DB-BD31-4B8C-83A1-F6EECF244321}">
                <p14:modId xmlns:p14="http://schemas.microsoft.com/office/powerpoint/2010/main" val="1344016794"/>
              </p:ext>
            </p:extLst>
          </p:nvPr>
        </p:nvGraphicFramePr>
        <p:xfrm>
          <a:off x="2819400" y="4572000"/>
          <a:ext cx="3165475" cy="1598613"/>
        </p:xfrm>
        <a:graphic>
          <a:graphicData uri="http://schemas.openxmlformats.org/drawingml/2006/table">
            <a:tbl>
              <a:tblPr/>
              <a:tblGrid>
                <a:gridCol w="1430338">
                  <a:extLst>
                    <a:ext uri="{9D8B030D-6E8A-4147-A177-3AD203B41FA5}">
                      <a16:colId xmlns="" xmlns:a16="http://schemas.microsoft.com/office/drawing/2014/main" val="20000"/>
                    </a:ext>
                  </a:extLst>
                </a:gridCol>
                <a:gridCol w="433387">
                  <a:extLst>
                    <a:ext uri="{9D8B030D-6E8A-4147-A177-3AD203B41FA5}">
                      <a16:colId xmlns="" xmlns:a16="http://schemas.microsoft.com/office/drawing/2014/main" val="20001"/>
                    </a:ext>
                  </a:extLst>
                </a:gridCol>
                <a:gridCol w="1301750">
                  <a:extLst>
                    <a:ext uri="{9D8B030D-6E8A-4147-A177-3AD203B41FA5}">
                      <a16:colId xmlns="" xmlns:a16="http://schemas.microsoft.com/office/drawing/2014/main" val="20002"/>
                    </a:ext>
                  </a:extLst>
                </a:gridCol>
              </a:tblGrid>
              <a:tr h="532480">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cs typeface="Times New Roman" pitchFamily="18" charset="0"/>
                        </a:rPr>
                        <a:t>£1.00</a:t>
                      </a:r>
                      <a:endParaRPr kumimoji="0" lang="en-US" sz="2800" b="0" i="0" u="none" strike="noStrike" cap="none" normalizeH="0" baseline="0" dirty="0" smtClean="0">
                        <a:ln>
                          <a:noFill/>
                        </a:ln>
                        <a:solidFill>
                          <a:schemeClr val="tx1"/>
                        </a:solidFill>
                        <a:effectLst/>
                        <a:latin typeface="Times New Roman" pitchFamily="18" charset="0"/>
                      </a:endParaRPr>
                    </a:p>
                  </a:txBody>
                  <a:tcPr marL="101600" marR="101600" marT="52779" marB="52779" horzOverflow="overflow">
                    <a:lnL>
                      <a:noFill/>
                    </a:lnL>
                    <a:lnR>
                      <a:noFill/>
                    </a:lnR>
                    <a:lnT>
                      <a:noFill/>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cs typeface="Times New Roman" pitchFamily="18" charset="0"/>
                        </a:rPr>
                        <a:t>=</a:t>
                      </a:r>
                      <a:endParaRPr kumimoji="0" lang="en-US" sz="2800" b="0" i="0" u="none" strike="noStrike" cap="none" normalizeH="0" baseline="0" dirty="0" smtClean="0">
                        <a:ln>
                          <a:noFill/>
                        </a:ln>
                        <a:solidFill>
                          <a:schemeClr val="tx1"/>
                        </a:solidFill>
                        <a:effectLst/>
                        <a:latin typeface="Times New Roman" pitchFamily="18" charset="0"/>
                      </a:endParaRPr>
                    </a:p>
                  </a:txBody>
                  <a:tcPr marL="101600" marR="101600" marT="52779" marB="52779" horzOverflow="overflow">
                    <a:lnL>
                      <a:noFill/>
                    </a:lnL>
                    <a:lnR>
                      <a:noFill/>
                    </a:lnR>
                    <a:lnT>
                      <a:noFill/>
                    </a:lnT>
                    <a:lnB>
                      <a:noFill/>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cs typeface="Times New Roman" pitchFamily="18" charset="0"/>
                        </a:rPr>
                        <a:t>$2.00</a:t>
                      </a:r>
                      <a:endParaRPr kumimoji="0" lang="en-US" sz="2800" b="0" i="0" u="none" strike="noStrike" cap="none" normalizeH="0" baseline="0" smtClean="0">
                        <a:ln>
                          <a:noFill/>
                        </a:ln>
                        <a:solidFill>
                          <a:schemeClr val="tx1"/>
                        </a:solidFill>
                        <a:effectLst/>
                        <a:latin typeface="Times New Roman" pitchFamily="18" charset="0"/>
                      </a:endParaRPr>
                    </a:p>
                  </a:txBody>
                  <a:tcPr marL="101600" marR="101600" marT="52779" marB="52779" horzOverflow="overflow">
                    <a:lnL>
                      <a:noFill/>
                    </a:lnL>
                    <a:lnR>
                      <a:noFill/>
                    </a:lnR>
                    <a:lnT>
                      <a:noFill/>
                    </a:lnT>
                    <a:lnB>
                      <a:noFill/>
                    </a:lnB>
                    <a:lnTlToBr>
                      <a:noFill/>
                    </a:lnTlToBr>
                    <a:lnBlToTr>
                      <a:noFill/>
                    </a:lnBlToTr>
                    <a:noFill/>
                  </a:tcPr>
                </a:tc>
                <a:extLst>
                  <a:ext uri="{0D108BD9-81ED-4DB2-BD59-A6C34878D82A}">
                    <a16:rowId xmlns="" xmlns:a16="http://schemas.microsoft.com/office/drawing/2014/main" val="10000"/>
                  </a:ext>
                </a:extLst>
              </a:tr>
              <a:tr h="533653">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cs typeface="Times New Roman" pitchFamily="18" charset="0"/>
                        </a:rPr>
                        <a:t>€1.00</a:t>
                      </a:r>
                      <a:endParaRPr kumimoji="0" lang="en-US" sz="2800" b="0" i="0" u="none" strike="noStrike" cap="none" normalizeH="0" baseline="0" smtClean="0">
                        <a:ln>
                          <a:noFill/>
                        </a:ln>
                        <a:solidFill>
                          <a:schemeClr val="tx1"/>
                        </a:solidFill>
                        <a:effectLst/>
                        <a:latin typeface="Times New Roman" pitchFamily="18" charset="0"/>
                      </a:endParaRPr>
                    </a:p>
                  </a:txBody>
                  <a:tcPr marL="101600" marR="101600" marT="52779" marB="52779" horzOverflow="overflow">
                    <a:lnL>
                      <a:noFill/>
                    </a:lnL>
                    <a:lnR>
                      <a:noFill/>
                    </a:lnR>
                    <a:lnT>
                      <a:noFill/>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en-US" sz="2800" b="0" i="0" u="none" strike="noStrike" cap="none" normalizeH="0" baseline="0" smtClean="0">
                        <a:ln>
                          <a:noFill/>
                        </a:ln>
                        <a:solidFill>
                          <a:schemeClr val="tx1"/>
                        </a:solidFill>
                        <a:effectLst/>
                        <a:latin typeface="Times New Roman" pitchFamily="18" charset="0"/>
                      </a:endParaRPr>
                    </a:p>
                  </a:txBody>
                  <a:tcPr marL="101600" marR="101600" marT="52779" marB="52779" horzOverflow="overflow">
                    <a:lnL>
                      <a:noFill/>
                    </a:lnL>
                    <a:lnR>
                      <a:noFill/>
                    </a:lnR>
                    <a:lnT>
                      <a:noFill/>
                    </a:lnT>
                    <a:lnB>
                      <a:noFill/>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cs typeface="Times New Roman" pitchFamily="18" charset="0"/>
                        </a:rPr>
                        <a:t>$1.50</a:t>
                      </a:r>
                      <a:endParaRPr kumimoji="0" lang="en-US" sz="2800" b="0" i="0" u="none" strike="noStrike" cap="none" normalizeH="0" baseline="0" smtClean="0">
                        <a:ln>
                          <a:noFill/>
                        </a:ln>
                        <a:solidFill>
                          <a:schemeClr val="tx1"/>
                        </a:solidFill>
                        <a:effectLst/>
                        <a:latin typeface="Times New Roman" pitchFamily="18" charset="0"/>
                      </a:endParaRPr>
                    </a:p>
                  </a:txBody>
                  <a:tcPr marL="101600" marR="101600" marT="52779" marB="52779" horzOverflow="overflow">
                    <a:lnL>
                      <a:noFill/>
                    </a:lnL>
                    <a:lnR>
                      <a:noFill/>
                    </a:lnR>
                    <a:lnT>
                      <a:noFill/>
                    </a:lnT>
                    <a:lnB>
                      <a:noFill/>
                    </a:lnB>
                    <a:lnTlToBr>
                      <a:noFill/>
                    </a:lnTlToBr>
                    <a:lnBlToTr>
                      <a:noFill/>
                    </a:lnBlToTr>
                    <a:noFill/>
                  </a:tcPr>
                </a:tc>
                <a:extLst>
                  <a:ext uri="{0D108BD9-81ED-4DB2-BD59-A6C34878D82A}">
                    <a16:rowId xmlns="" xmlns:a16="http://schemas.microsoft.com/office/drawing/2014/main" val="10001"/>
                  </a:ext>
                </a:extLst>
              </a:tr>
              <a:tr h="532480">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cs typeface="Times New Roman" pitchFamily="18" charset="0"/>
                        </a:rPr>
                        <a:t>SFr 1.00</a:t>
                      </a:r>
                      <a:endParaRPr kumimoji="0" lang="en-US" sz="2800" b="0" i="0" u="none" strike="noStrike" cap="none" normalizeH="0" baseline="0" smtClean="0">
                        <a:ln>
                          <a:noFill/>
                        </a:ln>
                        <a:solidFill>
                          <a:schemeClr val="tx1"/>
                        </a:solidFill>
                        <a:effectLst/>
                        <a:latin typeface="Times New Roman" pitchFamily="18" charset="0"/>
                      </a:endParaRPr>
                    </a:p>
                  </a:txBody>
                  <a:tcPr marL="101600" marR="101600" marT="52779" marB="52779" horzOverflow="overflow">
                    <a:lnL>
                      <a:noFill/>
                    </a:lnL>
                    <a:lnR>
                      <a:noFill/>
                    </a:lnR>
                    <a:lnT>
                      <a:noFill/>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en-US" sz="2800" b="0" i="0" u="none" strike="noStrike" cap="none" normalizeH="0" baseline="0" smtClean="0">
                        <a:ln>
                          <a:noFill/>
                        </a:ln>
                        <a:solidFill>
                          <a:schemeClr val="tx1"/>
                        </a:solidFill>
                        <a:effectLst/>
                        <a:latin typeface="Times New Roman" pitchFamily="18" charset="0"/>
                      </a:endParaRPr>
                    </a:p>
                  </a:txBody>
                  <a:tcPr marL="101600" marR="101600" marT="52779" marB="52779" horzOverflow="overflow">
                    <a:lnL>
                      <a:noFill/>
                    </a:lnL>
                    <a:lnR>
                      <a:noFill/>
                    </a:lnR>
                    <a:lnT>
                      <a:noFill/>
                    </a:lnT>
                    <a:lnB>
                      <a:noFill/>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392238" algn="l"/>
                        </a:tabLst>
                      </a:pPr>
                      <a:r>
                        <a:rPr kumimoji="0" lang="en-US" sz="2800" b="0" i="0" u="none" strike="noStrike" cap="none" normalizeH="0" baseline="0" dirty="0" smtClean="0">
                          <a:ln>
                            <a:noFill/>
                          </a:ln>
                          <a:solidFill>
                            <a:schemeClr val="tx1"/>
                          </a:solidFill>
                          <a:effectLst/>
                          <a:latin typeface="Times New Roman" pitchFamily="18" charset="0"/>
                          <a:cs typeface="Times New Roman" pitchFamily="18" charset="0"/>
                        </a:rPr>
                        <a:t>$0.90</a:t>
                      </a:r>
                      <a:endParaRPr kumimoji="0" lang="en-US" sz="2800" b="0" i="0" u="none" strike="noStrike" cap="none" normalizeH="0" baseline="0" dirty="0" smtClean="0">
                        <a:ln>
                          <a:noFill/>
                        </a:ln>
                        <a:solidFill>
                          <a:schemeClr val="tx1"/>
                        </a:solidFill>
                        <a:effectLst/>
                        <a:latin typeface="Times New Roman" pitchFamily="18" charset="0"/>
                      </a:endParaRPr>
                    </a:p>
                  </a:txBody>
                  <a:tcPr marL="101600" marR="101600" marT="52779" marB="52779" horzOverflow="overflow">
                    <a:lnL>
                      <a:noFill/>
                    </a:lnL>
                    <a:lnR>
                      <a:noFill/>
                    </a:lnR>
                    <a:lnT>
                      <a:noFill/>
                    </a:lnT>
                    <a:lnB>
                      <a:noFill/>
                    </a:lnB>
                    <a:lnTlToBr>
                      <a:noFill/>
                    </a:lnTlToBr>
                    <a:lnBlToTr>
                      <a:noFill/>
                    </a:lnBlToTr>
                    <a:noFill/>
                  </a:tcPr>
                </a:tc>
                <a:extLst>
                  <a:ext uri="{0D108BD9-81ED-4DB2-BD59-A6C34878D82A}">
                    <a16:rowId xmlns="" xmlns:a16="http://schemas.microsoft.com/office/drawing/2014/main" val="10002"/>
                  </a:ext>
                </a:extLst>
              </a:tr>
            </a:tbl>
          </a:graphicData>
        </a:graphic>
      </p:graphicFrame>
      <p:sp>
        <p:nvSpPr>
          <p:cNvPr id="6" name="Rectangle 20"/>
          <p:cNvSpPr txBox="1">
            <a:spLocks noChangeArrowheads="1"/>
          </p:cNvSpPr>
          <p:nvPr/>
        </p:nvSpPr>
        <p:spPr bwMode="auto">
          <a:xfrm>
            <a:off x="4572000" y="6553200"/>
            <a:ext cx="4191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7"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31</a:t>
            </a:fld>
            <a:endParaRPr lang="en-US" altLang="en-US" sz="1000" dirty="0">
              <a:cs typeface="Arial" charset="0"/>
            </a:endParaRP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9938" name="Picture 2" descr="UKfla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1200" y="5308600"/>
            <a:ext cx="2092326" cy="108294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39939" name="Picture 3" descr="US fla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338" y="841375"/>
            <a:ext cx="2405062" cy="13287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3994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 y="5308600"/>
            <a:ext cx="2362200" cy="129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5"/>
          <p:cNvGrpSpPr>
            <a:grpSpLocks/>
          </p:cNvGrpSpPr>
          <p:nvPr/>
        </p:nvGrpSpPr>
        <p:grpSpPr bwMode="auto">
          <a:xfrm>
            <a:off x="3429000" y="5308600"/>
            <a:ext cx="2295525" cy="687388"/>
            <a:chOff x="2160" y="3144"/>
            <a:chExt cx="1446" cy="432"/>
          </a:xfrm>
        </p:grpSpPr>
        <p:sp>
          <p:nvSpPr>
            <p:cNvPr id="39973" name="AutoShape 6"/>
            <p:cNvSpPr>
              <a:spLocks noChangeArrowheads="1"/>
            </p:cNvSpPr>
            <p:nvPr/>
          </p:nvSpPr>
          <p:spPr bwMode="auto">
            <a:xfrm>
              <a:off x="2160" y="3144"/>
              <a:ext cx="1440" cy="432"/>
            </a:xfrm>
            <a:prstGeom prst="rightArrow">
              <a:avLst>
                <a:gd name="adj1" fmla="val 50000"/>
                <a:gd name="adj2" fmla="val 83333"/>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9974" name="Text Box 7"/>
            <p:cNvSpPr txBox="1">
              <a:spLocks noChangeArrowheads="1"/>
            </p:cNvSpPr>
            <p:nvPr/>
          </p:nvSpPr>
          <p:spPr bwMode="auto">
            <a:xfrm>
              <a:off x="2910" y="3192"/>
              <a:ext cx="696"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€150</a:t>
              </a:r>
            </a:p>
          </p:txBody>
        </p:sp>
      </p:grpSp>
      <p:grpSp>
        <p:nvGrpSpPr>
          <p:cNvPr id="3" name="Group 8"/>
          <p:cNvGrpSpPr>
            <a:grpSpLocks/>
          </p:cNvGrpSpPr>
          <p:nvPr/>
        </p:nvGrpSpPr>
        <p:grpSpPr bwMode="auto">
          <a:xfrm>
            <a:off x="1062038" y="2603500"/>
            <a:ext cx="685800" cy="2286000"/>
            <a:chOff x="669" y="1440"/>
            <a:chExt cx="432" cy="1440"/>
          </a:xfrm>
        </p:grpSpPr>
        <p:sp>
          <p:nvSpPr>
            <p:cNvPr id="39971" name="AutoShape 9"/>
            <p:cNvSpPr>
              <a:spLocks noChangeArrowheads="1"/>
            </p:cNvSpPr>
            <p:nvPr/>
          </p:nvSpPr>
          <p:spPr bwMode="auto">
            <a:xfrm rot="5400000" flipH="1">
              <a:off x="165" y="1944"/>
              <a:ext cx="1440" cy="432"/>
            </a:xfrm>
            <a:prstGeom prst="rightArrow">
              <a:avLst>
                <a:gd name="adj1" fmla="val 50000"/>
                <a:gd name="adj2" fmla="val 83333"/>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9972" name="Text Box 10"/>
            <p:cNvSpPr txBox="1">
              <a:spLocks noChangeArrowheads="1"/>
            </p:cNvSpPr>
            <p:nvPr/>
          </p:nvSpPr>
          <p:spPr bwMode="auto">
            <a:xfrm rot="-5400000">
              <a:off x="568" y="1695"/>
              <a:ext cx="627"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€150</a:t>
              </a:r>
            </a:p>
          </p:txBody>
        </p:sp>
      </p:grpSp>
      <p:grpSp>
        <p:nvGrpSpPr>
          <p:cNvPr id="4" name="Group 11"/>
          <p:cNvGrpSpPr>
            <a:grpSpLocks/>
          </p:cNvGrpSpPr>
          <p:nvPr/>
        </p:nvGrpSpPr>
        <p:grpSpPr bwMode="auto">
          <a:xfrm>
            <a:off x="3352800" y="5918200"/>
            <a:ext cx="2286000" cy="685800"/>
            <a:chOff x="2112" y="3528"/>
            <a:chExt cx="1440" cy="432"/>
          </a:xfrm>
        </p:grpSpPr>
        <p:sp>
          <p:nvSpPr>
            <p:cNvPr id="39969" name="AutoShape 12"/>
            <p:cNvSpPr>
              <a:spLocks noChangeArrowheads="1"/>
            </p:cNvSpPr>
            <p:nvPr/>
          </p:nvSpPr>
          <p:spPr bwMode="auto">
            <a:xfrm flipH="1">
              <a:off x="2112" y="3528"/>
              <a:ext cx="1440" cy="432"/>
            </a:xfrm>
            <a:prstGeom prst="rightArrow">
              <a:avLst>
                <a:gd name="adj1" fmla="val 50000"/>
                <a:gd name="adj2" fmla="val 83333"/>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9970" name="Text Box 13"/>
            <p:cNvSpPr txBox="1">
              <a:spLocks noChangeArrowheads="1"/>
            </p:cNvSpPr>
            <p:nvPr/>
          </p:nvSpPr>
          <p:spPr bwMode="auto">
            <a:xfrm>
              <a:off x="2214" y="3577"/>
              <a:ext cx="696"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£150</a:t>
              </a:r>
            </a:p>
          </p:txBody>
        </p:sp>
      </p:grpSp>
      <p:grpSp>
        <p:nvGrpSpPr>
          <p:cNvPr id="5" name="Group 14"/>
          <p:cNvGrpSpPr>
            <a:grpSpLocks/>
          </p:cNvGrpSpPr>
          <p:nvPr/>
        </p:nvGrpSpPr>
        <p:grpSpPr bwMode="auto">
          <a:xfrm>
            <a:off x="6319838" y="2603500"/>
            <a:ext cx="685800" cy="2286000"/>
            <a:chOff x="3981" y="1440"/>
            <a:chExt cx="432" cy="1440"/>
          </a:xfrm>
        </p:grpSpPr>
        <p:sp>
          <p:nvSpPr>
            <p:cNvPr id="39967" name="AutoShape 15"/>
            <p:cNvSpPr>
              <a:spLocks noChangeArrowheads="1"/>
            </p:cNvSpPr>
            <p:nvPr/>
          </p:nvSpPr>
          <p:spPr bwMode="auto">
            <a:xfrm rot="5400000" flipH="1">
              <a:off x="3477" y="1944"/>
              <a:ext cx="1440" cy="432"/>
            </a:xfrm>
            <a:prstGeom prst="rightArrow">
              <a:avLst>
                <a:gd name="adj1" fmla="val 50000"/>
                <a:gd name="adj2" fmla="val 83333"/>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9968" name="Text Box 16"/>
            <p:cNvSpPr txBox="1">
              <a:spLocks noChangeArrowheads="1"/>
            </p:cNvSpPr>
            <p:nvPr/>
          </p:nvSpPr>
          <p:spPr bwMode="auto">
            <a:xfrm rot="-5400000">
              <a:off x="3837" y="1723"/>
              <a:ext cx="696"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800">
                  <a:latin typeface="Times New Roman" pitchFamily="18" charset="0"/>
                </a:rPr>
                <a:t>£150</a:t>
              </a:r>
            </a:p>
          </p:txBody>
        </p:sp>
      </p:grpSp>
      <p:grpSp>
        <p:nvGrpSpPr>
          <p:cNvPr id="6" name="Group 17"/>
          <p:cNvGrpSpPr>
            <a:grpSpLocks/>
          </p:cNvGrpSpPr>
          <p:nvPr/>
        </p:nvGrpSpPr>
        <p:grpSpPr bwMode="auto">
          <a:xfrm>
            <a:off x="3352800" y="1450975"/>
            <a:ext cx="2286000" cy="687388"/>
            <a:chOff x="2112" y="714"/>
            <a:chExt cx="1440" cy="432"/>
          </a:xfrm>
        </p:grpSpPr>
        <p:sp>
          <p:nvSpPr>
            <p:cNvPr id="39965" name="AutoShape 18"/>
            <p:cNvSpPr>
              <a:spLocks noChangeArrowheads="1"/>
            </p:cNvSpPr>
            <p:nvPr/>
          </p:nvSpPr>
          <p:spPr bwMode="auto">
            <a:xfrm>
              <a:off x="2112" y="714"/>
              <a:ext cx="1440" cy="432"/>
            </a:xfrm>
            <a:prstGeom prst="rightArrow">
              <a:avLst>
                <a:gd name="adj1" fmla="val 50000"/>
                <a:gd name="adj2" fmla="val 83333"/>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9966" name="Text Box 19"/>
            <p:cNvSpPr txBox="1">
              <a:spLocks noChangeArrowheads="1"/>
            </p:cNvSpPr>
            <p:nvPr/>
          </p:nvSpPr>
          <p:spPr bwMode="auto">
            <a:xfrm>
              <a:off x="2748" y="762"/>
              <a:ext cx="696"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800">
                  <a:latin typeface="Times New Roman" pitchFamily="18" charset="0"/>
                </a:rPr>
                <a:t>$150</a:t>
              </a:r>
            </a:p>
          </p:txBody>
        </p:sp>
      </p:grpSp>
      <p:grpSp>
        <p:nvGrpSpPr>
          <p:cNvPr id="7" name="Group 20"/>
          <p:cNvGrpSpPr>
            <a:grpSpLocks/>
          </p:cNvGrpSpPr>
          <p:nvPr/>
        </p:nvGrpSpPr>
        <p:grpSpPr bwMode="auto">
          <a:xfrm>
            <a:off x="1938338" y="2641600"/>
            <a:ext cx="685800" cy="2286000"/>
            <a:chOff x="1221" y="1464"/>
            <a:chExt cx="432" cy="1440"/>
          </a:xfrm>
        </p:grpSpPr>
        <p:sp>
          <p:nvSpPr>
            <p:cNvPr id="39963" name="AutoShape 21"/>
            <p:cNvSpPr>
              <a:spLocks noChangeArrowheads="1"/>
            </p:cNvSpPr>
            <p:nvPr/>
          </p:nvSpPr>
          <p:spPr bwMode="auto">
            <a:xfrm rot="5400000">
              <a:off x="717" y="1968"/>
              <a:ext cx="1440" cy="432"/>
            </a:xfrm>
            <a:prstGeom prst="rightArrow">
              <a:avLst>
                <a:gd name="adj1" fmla="val 50000"/>
                <a:gd name="adj2" fmla="val 83333"/>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9964" name="Text Box 22"/>
            <p:cNvSpPr txBox="1">
              <a:spLocks noChangeArrowheads="1"/>
            </p:cNvSpPr>
            <p:nvPr/>
          </p:nvSpPr>
          <p:spPr bwMode="auto">
            <a:xfrm rot="-5400000">
              <a:off x="1093" y="2262"/>
              <a:ext cx="696"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$150</a:t>
              </a:r>
            </a:p>
          </p:txBody>
        </p:sp>
      </p:grpSp>
      <p:grpSp>
        <p:nvGrpSpPr>
          <p:cNvPr id="8" name="Group 23"/>
          <p:cNvGrpSpPr>
            <a:grpSpLocks/>
          </p:cNvGrpSpPr>
          <p:nvPr/>
        </p:nvGrpSpPr>
        <p:grpSpPr bwMode="auto">
          <a:xfrm>
            <a:off x="3352800" y="765175"/>
            <a:ext cx="2286000" cy="685800"/>
            <a:chOff x="2112" y="282"/>
            <a:chExt cx="1440" cy="432"/>
          </a:xfrm>
        </p:grpSpPr>
        <p:sp>
          <p:nvSpPr>
            <p:cNvPr id="39961" name="AutoShape 24"/>
            <p:cNvSpPr>
              <a:spLocks noChangeArrowheads="1"/>
            </p:cNvSpPr>
            <p:nvPr/>
          </p:nvSpPr>
          <p:spPr bwMode="auto">
            <a:xfrm flipH="1">
              <a:off x="2112" y="282"/>
              <a:ext cx="1440" cy="432"/>
            </a:xfrm>
            <a:prstGeom prst="rightArrow">
              <a:avLst>
                <a:gd name="adj1" fmla="val 50000"/>
                <a:gd name="adj2" fmla="val 83333"/>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9962" name="Text Box 25"/>
            <p:cNvSpPr txBox="1">
              <a:spLocks noChangeArrowheads="1"/>
            </p:cNvSpPr>
            <p:nvPr/>
          </p:nvSpPr>
          <p:spPr bwMode="auto">
            <a:xfrm>
              <a:off x="2202" y="334"/>
              <a:ext cx="843"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SFr150</a:t>
              </a:r>
            </a:p>
          </p:txBody>
        </p:sp>
      </p:grpSp>
      <p:grpSp>
        <p:nvGrpSpPr>
          <p:cNvPr id="9" name="Group 26"/>
          <p:cNvGrpSpPr>
            <a:grpSpLocks/>
          </p:cNvGrpSpPr>
          <p:nvPr/>
        </p:nvGrpSpPr>
        <p:grpSpPr bwMode="auto">
          <a:xfrm>
            <a:off x="7196138" y="2641600"/>
            <a:ext cx="687387" cy="2286000"/>
            <a:chOff x="4533" y="1464"/>
            <a:chExt cx="432" cy="1440"/>
          </a:xfrm>
        </p:grpSpPr>
        <p:sp>
          <p:nvSpPr>
            <p:cNvPr id="39959" name="AutoShape 27"/>
            <p:cNvSpPr>
              <a:spLocks noChangeArrowheads="1"/>
            </p:cNvSpPr>
            <p:nvPr/>
          </p:nvSpPr>
          <p:spPr bwMode="auto">
            <a:xfrm rot="5400000">
              <a:off x="4029" y="1968"/>
              <a:ext cx="1440" cy="432"/>
            </a:xfrm>
            <a:prstGeom prst="rightArrow">
              <a:avLst>
                <a:gd name="adj1" fmla="val 50000"/>
                <a:gd name="adj2" fmla="val 83333"/>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9960" name="Text Box 28"/>
            <p:cNvSpPr txBox="1">
              <a:spLocks noChangeArrowheads="1"/>
            </p:cNvSpPr>
            <p:nvPr/>
          </p:nvSpPr>
          <p:spPr bwMode="auto">
            <a:xfrm rot="-5400000">
              <a:off x="4318" y="2217"/>
              <a:ext cx="842"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SFr150</a:t>
              </a:r>
            </a:p>
          </p:txBody>
        </p:sp>
      </p:grpSp>
      <p:pic>
        <p:nvPicPr>
          <p:cNvPr id="39949" name="Picture 2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40475" y="860425"/>
            <a:ext cx="133350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9854" name="Rectangle 30"/>
          <p:cNvSpPr>
            <a:spLocks noChangeArrowheads="1"/>
          </p:cNvSpPr>
          <p:nvPr/>
        </p:nvSpPr>
        <p:spPr bwMode="auto">
          <a:xfrm rot="3006253">
            <a:off x="3322638" y="3489325"/>
            <a:ext cx="338137" cy="760413"/>
          </a:xfrm>
          <a:prstGeom prst="rect">
            <a:avLst/>
          </a:prstGeom>
          <a:solidFill>
            <a:schemeClr val="bg1"/>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89855" name="AutoShape 31"/>
          <p:cNvSpPr>
            <a:spLocks noChangeArrowheads="1"/>
          </p:cNvSpPr>
          <p:nvPr/>
        </p:nvSpPr>
        <p:spPr bwMode="auto">
          <a:xfrm rot="3006253">
            <a:off x="2458244" y="3631406"/>
            <a:ext cx="3036888" cy="695325"/>
          </a:xfrm>
          <a:prstGeom prst="leftArrow">
            <a:avLst>
              <a:gd name="adj1" fmla="val 50000"/>
              <a:gd name="adj2" fmla="val 105145"/>
            </a:avLst>
          </a:prstGeom>
          <a:solidFill>
            <a:schemeClr val="bg1"/>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89856" name="AutoShape 32"/>
          <p:cNvSpPr>
            <a:spLocks noChangeArrowheads="1"/>
          </p:cNvSpPr>
          <p:nvPr/>
        </p:nvSpPr>
        <p:spPr bwMode="auto">
          <a:xfrm rot="-2393747">
            <a:off x="3295650" y="3924300"/>
            <a:ext cx="3038475" cy="695325"/>
          </a:xfrm>
          <a:prstGeom prst="leftArrow">
            <a:avLst>
              <a:gd name="adj1" fmla="val 50000"/>
              <a:gd name="adj2" fmla="val 113455"/>
            </a:avLst>
          </a:prstGeom>
          <a:solidFill>
            <a:schemeClr val="bg1"/>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89857" name="AutoShape 33"/>
          <p:cNvSpPr>
            <a:spLocks noChangeArrowheads="1"/>
          </p:cNvSpPr>
          <p:nvPr/>
        </p:nvSpPr>
        <p:spPr bwMode="auto">
          <a:xfrm rot="-7793747">
            <a:off x="3589337" y="3105151"/>
            <a:ext cx="3040063" cy="696912"/>
          </a:xfrm>
          <a:prstGeom prst="leftArrow">
            <a:avLst>
              <a:gd name="adj1" fmla="val 50000"/>
              <a:gd name="adj2" fmla="val 105016"/>
            </a:avLst>
          </a:prstGeom>
          <a:solidFill>
            <a:schemeClr val="bg1"/>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89858" name="AutoShape 34"/>
          <p:cNvSpPr>
            <a:spLocks noChangeArrowheads="1"/>
          </p:cNvSpPr>
          <p:nvPr/>
        </p:nvSpPr>
        <p:spPr bwMode="auto">
          <a:xfrm rot="8406253">
            <a:off x="3609975" y="2530475"/>
            <a:ext cx="2068513" cy="698500"/>
          </a:xfrm>
          <a:prstGeom prst="leftArrow">
            <a:avLst>
              <a:gd name="adj1" fmla="val 48528"/>
              <a:gd name="adj2" fmla="val 112052"/>
            </a:avLst>
          </a:prstGeom>
          <a:solidFill>
            <a:schemeClr val="bg1"/>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89859" name="Text Box 35"/>
          <p:cNvSpPr txBox="1">
            <a:spLocks noChangeArrowheads="1"/>
          </p:cNvSpPr>
          <p:nvPr/>
        </p:nvSpPr>
        <p:spPr bwMode="auto">
          <a:xfrm rot="3006253">
            <a:off x="2925763" y="3468688"/>
            <a:ext cx="1662112"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£150</a:t>
            </a:r>
          </a:p>
        </p:txBody>
      </p:sp>
      <p:sp>
        <p:nvSpPr>
          <p:cNvPr id="589860" name="Text Box 36"/>
          <p:cNvSpPr txBox="1">
            <a:spLocks noChangeArrowheads="1"/>
          </p:cNvSpPr>
          <p:nvPr/>
        </p:nvSpPr>
        <p:spPr bwMode="auto">
          <a:xfrm rot="3006253">
            <a:off x="4614863" y="3519487"/>
            <a:ext cx="1593850"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800">
                <a:latin typeface="Times New Roman" pitchFamily="18" charset="0"/>
              </a:rPr>
              <a:t>$150</a:t>
            </a:r>
          </a:p>
        </p:txBody>
      </p:sp>
      <p:sp>
        <p:nvSpPr>
          <p:cNvPr id="589861" name="Text Box 37"/>
          <p:cNvSpPr txBox="1">
            <a:spLocks noChangeArrowheads="1"/>
          </p:cNvSpPr>
          <p:nvPr/>
        </p:nvSpPr>
        <p:spPr bwMode="auto">
          <a:xfrm rot="-2393747">
            <a:off x="3757613" y="4202113"/>
            <a:ext cx="1649412"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SFr150</a:t>
            </a:r>
          </a:p>
        </p:txBody>
      </p:sp>
      <p:sp>
        <p:nvSpPr>
          <p:cNvPr id="589862" name="Text Box 38"/>
          <p:cNvSpPr txBox="1">
            <a:spLocks noChangeArrowheads="1"/>
          </p:cNvSpPr>
          <p:nvPr/>
        </p:nvSpPr>
        <p:spPr bwMode="auto">
          <a:xfrm rot="-2393747">
            <a:off x="3927475" y="2562225"/>
            <a:ext cx="149701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800">
                <a:latin typeface="Times New Roman" pitchFamily="18" charset="0"/>
              </a:rPr>
              <a:t>€150</a:t>
            </a:r>
          </a:p>
        </p:txBody>
      </p:sp>
      <p:sp>
        <p:nvSpPr>
          <p:cNvPr id="41" name="Rectangle 20"/>
          <p:cNvSpPr txBox="1">
            <a:spLocks noChangeArrowheads="1"/>
          </p:cNvSpPr>
          <p:nvPr/>
        </p:nvSpPr>
        <p:spPr bwMode="auto">
          <a:xfrm>
            <a:off x="4488988" y="6553200"/>
            <a:ext cx="4274012"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42"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32</a:t>
            </a:fld>
            <a:endParaRPr lang="en-US" altLang="en-US" sz="1000" dirty="0">
              <a:cs typeface="Arial"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2"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up)">
                                      <p:cBhvr>
                                        <p:cTn id="12" dur="500"/>
                                        <p:tgtEl>
                                          <p:spTgt spid="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589856"/>
                                        </p:tgtEl>
                                        <p:attrNameLst>
                                          <p:attrName>style.visibility</p:attrName>
                                        </p:attrNameLst>
                                      </p:cBhvr>
                                      <p:to>
                                        <p:strVal val="visible"/>
                                      </p:to>
                                    </p:set>
                                    <p:animEffect transition="in" filter="wipe(up)">
                                      <p:cBhvr>
                                        <p:cTn id="17" dur="500"/>
                                        <p:tgtEl>
                                          <p:spTgt spid="589856"/>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589861"/>
                                        </p:tgtEl>
                                        <p:attrNameLst>
                                          <p:attrName>style.visibility</p:attrName>
                                        </p:attrNameLst>
                                      </p:cBhvr>
                                      <p:to>
                                        <p:strVal val="visible"/>
                                      </p:to>
                                    </p:set>
                                    <p:animEffect transition="in" filter="wipe(up)">
                                      <p:cBhvr>
                                        <p:cTn id="20" dur="500"/>
                                        <p:tgtEl>
                                          <p:spTgt spid="589861"/>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8"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left)">
                                      <p:cBhvr>
                                        <p:cTn id="25" dur="500"/>
                                        <p:tgtEl>
                                          <p:spTgt spid="6"/>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2" presetClass="entr" presetSubtype="1"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up)">
                                      <p:cBhvr>
                                        <p:cTn id="30" dur="500"/>
                                        <p:tgtEl>
                                          <p:spTgt spid="7"/>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2" presetClass="entr" presetSubtype="1" fill="hold" grpId="0" nodeType="clickEffect">
                                  <p:stCondLst>
                                    <p:cond delay="0"/>
                                  </p:stCondLst>
                                  <p:childTnLst>
                                    <p:set>
                                      <p:cBhvr>
                                        <p:cTn id="34" dur="1" fill="hold">
                                          <p:stCondLst>
                                            <p:cond delay="0"/>
                                          </p:stCondLst>
                                        </p:cTn>
                                        <p:tgtEl>
                                          <p:spTgt spid="589857"/>
                                        </p:tgtEl>
                                        <p:attrNameLst>
                                          <p:attrName>style.visibility</p:attrName>
                                        </p:attrNameLst>
                                      </p:cBhvr>
                                      <p:to>
                                        <p:strVal val="visible"/>
                                      </p:to>
                                    </p:set>
                                    <p:animEffect transition="in" filter="wipe(up)">
                                      <p:cBhvr>
                                        <p:cTn id="35" dur="500"/>
                                        <p:tgtEl>
                                          <p:spTgt spid="589857"/>
                                        </p:tgtEl>
                                      </p:cBhvr>
                                    </p:animEffect>
                                  </p:childTnLst>
                                </p:cTn>
                              </p:par>
                              <p:par>
                                <p:cTn id="36" presetID="22" presetClass="entr" presetSubtype="1" fill="hold" nodeType="withEffect">
                                  <p:stCondLst>
                                    <p:cond delay="0"/>
                                  </p:stCondLst>
                                  <p:childTnLst>
                                    <p:set>
                                      <p:cBhvr>
                                        <p:cTn id="37" dur="1" fill="hold">
                                          <p:stCondLst>
                                            <p:cond delay="0"/>
                                          </p:stCondLst>
                                        </p:cTn>
                                        <p:tgtEl>
                                          <p:spTgt spid="589860">
                                            <p:txEl>
                                              <p:pRg st="0" end="0"/>
                                            </p:txEl>
                                          </p:spTgt>
                                        </p:tgtEl>
                                        <p:attrNameLst>
                                          <p:attrName>style.visibility</p:attrName>
                                        </p:attrNameLst>
                                      </p:cBhvr>
                                      <p:to>
                                        <p:strVal val="visible"/>
                                      </p:to>
                                    </p:set>
                                    <p:animEffect transition="in" filter="wipe(up)">
                                      <p:cBhvr>
                                        <p:cTn id="38" dur="500"/>
                                        <p:tgtEl>
                                          <p:spTgt spid="589860">
                                            <p:txEl>
                                              <p:pRg st="0" end="0"/>
                                            </p:txEl>
                                          </p:spTgt>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22" presetClass="entr" presetSubtype="4" fill="hold" nodeType="click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wipe(down)">
                                      <p:cBhvr>
                                        <p:cTn id="43" dur="500"/>
                                        <p:tgtEl>
                                          <p:spTgt spid="5"/>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22" presetClass="entr" presetSubtype="2" fill="hold" nodeType="click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wipe(right)">
                                      <p:cBhvr>
                                        <p:cTn id="48" dur="500"/>
                                        <p:tgtEl>
                                          <p:spTgt spid="4"/>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589855"/>
                                        </p:tgtEl>
                                        <p:attrNameLst>
                                          <p:attrName>style.visibility</p:attrName>
                                        </p:attrNameLst>
                                      </p:cBhvr>
                                      <p:to>
                                        <p:strVal val="visible"/>
                                      </p:to>
                                    </p:set>
                                    <p:animEffect transition="in" filter="wipe(down)">
                                      <p:cBhvr>
                                        <p:cTn id="53" dur="500"/>
                                        <p:tgtEl>
                                          <p:spTgt spid="589855"/>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589859"/>
                                        </p:tgtEl>
                                        <p:attrNameLst>
                                          <p:attrName>style.visibility</p:attrName>
                                        </p:attrNameLst>
                                      </p:cBhvr>
                                      <p:to>
                                        <p:strVal val="visible"/>
                                      </p:to>
                                    </p:set>
                                    <p:animEffect transition="in" filter="wipe(down)">
                                      <p:cBhvr>
                                        <p:cTn id="56" dur="500"/>
                                        <p:tgtEl>
                                          <p:spTgt spid="589859"/>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22" presetClass="entr" presetSubtype="8" fill="hold" nodeType="clickEffect">
                                  <p:stCondLst>
                                    <p:cond delay="0"/>
                                  </p:stCondLst>
                                  <p:childTnLst>
                                    <p:set>
                                      <p:cBhvr>
                                        <p:cTn id="60" dur="1" fill="hold">
                                          <p:stCondLst>
                                            <p:cond delay="0"/>
                                          </p:stCondLst>
                                        </p:cTn>
                                        <p:tgtEl>
                                          <p:spTgt spid="2"/>
                                        </p:tgtEl>
                                        <p:attrNameLst>
                                          <p:attrName>style.visibility</p:attrName>
                                        </p:attrNameLst>
                                      </p:cBhvr>
                                      <p:to>
                                        <p:strVal val="visible"/>
                                      </p:to>
                                    </p:set>
                                    <p:animEffect transition="in" filter="wipe(left)">
                                      <p:cBhvr>
                                        <p:cTn id="61" dur="500"/>
                                        <p:tgtEl>
                                          <p:spTgt spid="2"/>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22" presetClass="entr" presetSubtype="4" fill="hold" nodeType="clickEffect">
                                  <p:stCondLst>
                                    <p:cond delay="0"/>
                                  </p:stCondLst>
                                  <p:childTnLst>
                                    <p:set>
                                      <p:cBhvr>
                                        <p:cTn id="65" dur="1" fill="hold">
                                          <p:stCondLst>
                                            <p:cond delay="0"/>
                                          </p:stCondLst>
                                        </p:cTn>
                                        <p:tgtEl>
                                          <p:spTgt spid="3"/>
                                        </p:tgtEl>
                                        <p:attrNameLst>
                                          <p:attrName>style.visibility</p:attrName>
                                        </p:attrNameLst>
                                      </p:cBhvr>
                                      <p:to>
                                        <p:strVal val="visible"/>
                                      </p:to>
                                    </p:set>
                                    <p:animEffect transition="in" filter="wipe(down)">
                                      <p:cBhvr>
                                        <p:cTn id="66" dur="500"/>
                                        <p:tgtEl>
                                          <p:spTgt spid="3"/>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22" presetClass="entr" presetSubtype="4" fill="hold" grpId="0" nodeType="clickEffect">
                                  <p:stCondLst>
                                    <p:cond delay="0"/>
                                  </p:stCondLst>
                                  <p:childTnLst>
                                    <p:set>
                                      <p:cBhvr>
                                        <p:cTn id="70" dur="1" fill="hold">
                                          <p:stCondLst>
                                            <p:cond delay="0"/>
                                          </p:stCondLst>
                                        </p:cTn>
                                        <p:tgtEl>
                                          <p:spTgt spid="589854"/>
                                        </p:tgtEl>
                                        <p:attrNameLst>
                                          <p:attrName>style.visibility</p:attrName>
                                        </p:attrNameLst>
                                      </p:cBhvr>
                                      <p:to>
                                        <p:strVal val="visible"/>
                                      </p:to>
                                    </p:set>
                                    <p:animEffect transition="in" filter="wipe(down)">
                                      <p:cBhvr>
                                        <p:cTn id="71" dur="500"/>
                                        <p:tgtEl>
                                          <p:spTgt spid="589854"/>
                                        </p:tgtEl>
                                      </p:cBhvr>
                                    </p:animEffect>
                                  </p:childTnLst>
                                </p:cTn>
                              </p:par>
                              <p:par>
                                <p:cTn id="72" presetID="22" presetClass="entr" presetSubtype="4" fill="hold" grpId="0" nodeType="withEffect">
                                  <p:stCondLst>
                                    <p:cond delay="0"/>
                                  </p:stCondLst>
                                  <p:childTnLst>
                                    <p:set>
                                      <p:cBhvr>
                                        <p:cTn id="73" dur="1" fill="hold">
                                          <p:stCondLst>
                                            <p:cond delay="0"/>
                                          </p:stCondLst>
                                        </p:cTn>
                                        <p:tgtEl>
                                          <p:spTgt spid="589858"/>
                                        </p:tgtEl>
                                        <p:attrNameLst>
                                          <p:attrName>style.visibility</p:attrName>
                                        </p:attrNameLst>
                                      </p:cBhvr>
                                      <p:to>
                                        <p:strVal val="visible"/>
                                      </p:to>
                                    </p:set>
                                    <p:animEffect transition="in" filter="wipe(down)">
                                      <p:cBhvr>
                                        <p:cTn id="74" dur="500"/>
                                        <p:tgtEl>
                                          <p:spTgt spid="589858"/>
                                        </p:tgtEl>
                                      </p:cBhvr>
                                    </p:animEffect>
                                  </p:childTnLst>
                                </p:cTn>
                              </p:par>
                              <p:par>
                                <p:cTn id="75" presetID="22" presetClass="entr" presetSubtype="4" fill="hold" grpId="0" nodeType="withEffect">
                                  <p:stCondLst>
                                    <p:cond delay="0"/>
                                  </p:stCondLst>
                                  <p:childTnLst>
                                    <p:set>
                                      <p:cBhvr>
                                        <p:cTn id="76" dur="1" fill="hold">
                                          <p:stCondLst>
                                            <p:cond delay="0"/>
                                          </p:stCondLst>
                                        </p:cTn>
                                        <p:tgtEl>
                                          <p:spTgt spid="589862"/>
                                        </p:tgtEl>
                                        <p:attrNameLst>
                                          <p:attrName>style.visibility</p:attrName>
                                        </p:attrNameLst>
                                      </p:cBhvr>
                                      <p:to>
                                        <p:strVal val="visible"/>
                                      </p:to>
                                    </p:set>
                                    <p:animEffect transition="in" filter="wipe(down)">
                                      <p:cBhvr>
                                        <p:cTn id="77" dur="500"/>
                                        <p:tgtEl>
                                          <p:spTgt spid="5898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9854" grpId="0" animBg="1"/>
      <p:bldP spid="589855" grpId="0" animBg="1"/>
      <p:bldP spid="589856" grpId="0" animBg="1"/>
      <p:bldP spid="589857" grpId="0" animBg="1"/>
      <p:bldP spid="589858" grpId="0" animBg="1"/>
      <p:bldP spid="589859" grpId="0"/>
      <p:bldP spid="589861" grpId="0"/>
      <p:bldP spid="589862" grpId="0"/>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0962" name="Picture 2" descr="UKfla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1200" y="5308601"/>
            <a:ext cx="2110212" cy="10922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40963" name="Picture 3" descr="US fla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338" y="841375"/>
            <a:ext cx="2405062" cy="13287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4096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 y="5308600"/>
            <a:ext cx="2362200" cy="129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5" name="AutoShape 6"/>
          <p:cNvSpPr>
            <a:spLocks noChangeArrowheads="1"/>
          </p:cNvSpPr>
          <p:nvPr/>
        </p:nvSpPr>
        <p:spPr bwMode="auto">
          <a:xfrm>
            <a:off x="3429000" y="5308600"/>
            <a:ext cx="2286000" cy="687388"/>
          </a:xfrm>
          <a:prstGeom prst="rightArrow">
            <a:avLst>
              <a:gd name="adj1" fmla="val 50000"/>
              <a:gd name="adj2" fmla="val 83295"/>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4615" name="Text Box 7"/>
          <p:cNvSpPr txBox="1">
            <a:spLocks noChangeArrowheads="1"/>
          </p:cNvSpPr>
          <p:nvPr/>
        </p:nvSpPr>
        <p:spPr bwMode="auto">
          <a:xfrm>
            <a:off x="4619625" y="5384800"/>
            <a:ext cx="1104900"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€150</a:t>
            </a:r>
          </a:p>
        </p:txBody>
      </p:sp>
      <p:sp>
        <p:nvSpPr>
          <p:cNvPr id="40967" name="AutoShape 9"/>
          <p:cNvSpPr>
            <a:spLocks noChangeArrowheads="1"/>
          </p:cNvSpPr>
          <p:nvPr/>
        </p:nvSpPr>
        <p:spPr bwMode="auto">
          <a:xfrm rot="5400000" flipH="1">
            <a:off x="261938" y="3403600"/>
            <a:ext cx="2286000" cy="685800"/>
          </a:xfrm>
          <a:prstGeom prst="rightArrow">
            <a:avLst>
              <a:gd name="adj1" fmla="val 50000"/>
              <a:gd name="adj2" fmla="val 83380"/>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4613" name="Text Box 10"/>
          <p:cNvSpPr txBox="1">
            <a:spLocks noChangeArrowheads="1"/>
          </p:cNvSpPr>
          <p:nvPr/>
        </p:nvSpPr>
        <p:spPr bwMode="auto">
          <a:xfrm rot="-5400000">
            <a:off x="901701" y="3008312"/>
            <a:ext cx="995362"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€150</a:t>
            </a:r>
          </a:p>
        </p:txBody>
      </p:sp>
      <p:sp>
        <p:nvSpPr>
          <p:cNvPr id="40969" name="AutoShape 12"/>
          <p:cNvSpPr>
            <a:spLocks noChangeArrowheads="1"/>
          </p:cNvSpPr>
          <p:nvPr/>
        </p:nvSpPr>
        <p:spPr bwMode="auto">
          <a:xfrm flipH="1">
            <a:off x="3352800" y="5918200"/>
            <a:ext cx="2286000" cy="685800"/>
          </a:xfrm>
          <a:prstGeom prst="rightArrow">
            <a:avLst>
              <a:gd name="adj1" fmla="val 50000"/>
              <a:gd name="adj2" fmla="val 83241"/>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4611" name="Text Box 13"/>
          <p:cNvSpPr txBox="1">
            <a:spLocks noChangeArrowheads="1"/>
          </p:cNvSpPr>
          <p:nvPr/>
        </p:nvSpPr>
        <p:spPr bwMode="auto">
          <a:xfrm>
            <a:off x="3514725" y="5995988"/>
            <a:ext cx="11049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£150</a:t>
            </a:r>
          </a:p>
        </p:txBody>
      </p:sp>
      <p:sp>
        <p:nvSpPr>
          <p:cNvPr id="40971" name="AutoShape 15"/>
          <p:cNvSpPr>
            <a:spLocks noChangeArrowheads="1"/>
          </p:cNvSpPr>
          <p:nvPr/>
        </p:nvSpPr>
        <p:spPr bwMode="auto">
          <a:xfrm rot="5400000" flipH="1">
            <a:off x="5598319" y="3402806"/>
            <a:ext cx="2286000" cy="687388"/>
          </a:xfrm>
          <a:prstGeom prst="rightArrow">
            <a:avLst>
              <a:gd name="adj1" fmla="val 50000"/>
              <a:gd name="adj2" fmla="val 83187"/>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4609" name="Text Box 16"/>
          <p:cNvSpPr txBox="1">
            <a:spLocks noChangeArrowheads="1"/>
          </p:cNvSpPr>
          <p:nvPr/>
        </p:nvSpPr>
        <p:spPr bwMode="auto">
          <a:xfrm rot="-5400000">
            <a:off x="6188869" y="3051969"/>
            <a:ext cx="11049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800">
                <a:latin typeface="Times New Roman" pitchFamily="18" charset="0"/>
              </a:rPr>
              <a:t>£150</a:t>
            </a:r>
          </a:p>
        </p:txBody>
      </p:sp>
      <p:grpSp>
        <p:nvGrpSpPr>
          <p:cNvPr id="40973" name="Group 17"/>
          <p:cNvGrpSpPr>
            <a:grpSpLocks/>
          </p:cNvGrpSpPr>
          <p:nvPr/>
        </p:nvGrpSpPr>
        <p:grpSpPr bwMode="auto">
          <a:xfrm>
            <a:off x="3352800" y="1450975"/>
            <a:ext cx="2286000" cy="687388"/>
            <a:chOff x="2112" y="714"/>
            <a:chExt cx="1440" cy="432"/>
          </a:xfrm>
        </p:grpSpPr>
        <p:sp>
          <p:nvSpPr>
            <p:cNvPr id="41065" name="AutoShape 18"/>
            <p:cNvSpPr>
              <a:spLocks noChangeArrowheads="1"/>
            </p:cNvSpPr>
            <p:nvPr/>
          </p:nvSpPr>
          <p:spPr bwMode="auto">
            <a:xfrm>
              <a:off x="2112" y="714"/>
              <a:ext cx="1440" cy="432"/>
            </a:xfrm>
            <a:prstGeom prst="rightArrow">
              <a:avLst>
                <a:gd name="adj1" fmla="val 50000"/>
                <a:gd name="adj2" fmla="val 83333"/>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1066" name="Text Box 19"/>
            <p:cNvSpPr txBox="1">
              <a:spLocks noChangeArrowheads="1"/>
            </p:cNvSpPr>
            <p:nvPr/>
          </p:nvSpPr>
          <p:spPr bwMode="auto">
            <a:xfrm>
              <a:off x="2748" y="762"/>
              <a:ext cx="696"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800">
                  <a:latin typeface="Times New Roman" pitchFamily="18" charset="0"/>
                </a:rPr>
                <a:t>$150</a:t>
              </a:r>
            </a:p>
          </p:txBody>
        </p:sp>
      </p:grpSp>
      <p:grpSp>
        <p:nvGrpSpPr>
          <p:cNvPr id="40974" name="Group 20"/>
          <p:cNvGrpSpPr>
            <a:grpSpLocks/>
          </p:cNvGrpSpPr>
          <p:nvPr/>
        </p:nvGrpSpPr>
        <p:grpSpPr bwMode="auto">
          <a:xfrm>
            <a:off x="1938338" y="2641600"/>
            <a:ext cx="685800" cy="2286000"/>
            <a:chOff x="1221" y="1464"/>
            <a:chExt cx="432" cy="1440"/>
          </a:xfrm>
        </p:grpSpPr>
        <p:sp>
          <p:nvSpPr>
            <p:cNvPr id="41063" name="AutoShape 21"/>
            <p:cNvSpPr>
              <a:spLocks noChangeArrowheads="1"/>
            </p:cNvSpPr>
            <p:nvPr/>
          </p:nvSpPr>
          <p:spPr bwMode="auto">
            <a:xfrm rot="5400000">
              <a:off x="717" y="1968"/>
              <a:ext cx="1440" cy="432"/>
            </a:xfrm>
            <a:prstGeom prst="rightArrow">
              <a:avLst>
                <a:gd name="adj1" fmla="val 50000"/>
                <a:gd name="adj2" fmla="val 83333"/>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1064" name="Text Box 22"/>
            <p:cNvSpPr txBox="1">
              <a:spLocks noChangeArrowheads="1"/>
            </p:cNvSpPr>
            <p:nvPr/>
          </p:nvSpPr>
          <p:spPr bwMode="auto">
            <a:xfrm rot="-5400000">
              <a:off x="1093" y="2262"/>
              <a:ext cx="696"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$150</a:t>
              </a:r>
            </a:p>
          </p:txBody>
        </p:sp>
      </p:grpSp>
      <p:sp>
        <p:nvSpPr>
          <p:cNvPr id="40975" name="AutoShape 24"/>
          <p:cNvSpPr>
            <a:spLocks noChangeArrowheads="1"/>
          </p:cNvSpPr>
          <p:nvPr/>
        </p:nvSpPr>
        <p:spPr bwMode="auto">
          <a:xfrm flipH="1">
            <a:off x="3352800" y="765175"/>
            <a:ext cx="2286000" cy="685800"/>
          </a:xfrm>
          <a:prstGeom prst="rightArrow">
            <a:avLst>
              <a:gd name="adj1" fmla="val 50000"/>
              <a:gd name="adj2" fmla="val 83241"/>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0976" name="AutoShape 27"/>
          <p:cNvSpPr>
            <a:spLocks noChangeArrowheads="1"/>
          </p:cNvSpPr>
          <p:nvPr/>
        </p:nvSpPr>
        <p:spPr bwMode="auto">
          <a:xfrm rot="5400000">
            <a:off x="6380163" y="3441700"/>
            <a:ext cx="2286000" cy="685800"/>
          </a:xfrm>
          <a:prstGeom prst="rightArrow">
            <a:avLst>
              <a:gd name="adj1" fmla="val 50000"/>
              <a:gd name="adj2" fmla="val 83380"/>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pic>
        <p:nvPicPr>
          <p:cNvPr id="40977" name="Picture 2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40475" y="860425"/>
            <a:ext cx="133350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9854" name="Rectangle 30"/>
          <p:cNvSpPr>
            <a:spLocks noChangeArrowheads="1"/>
          </p:cNvSpPr>
          <p:nvPr/>
        </p:nvSpPr>
        <p:spPr bwMode="auto">
          <a:xfrm rot="3006253">
            <a:off x="3322638" y="3489325"/>
            <a:ext cx="338137" cy="760413"/>
          </a:xfrm>
          <a:prstGeom prst="rect">
            <a:avLst/>
          </a:prstGeom>
          <a:solidFill>
            <a:srgbClr val="92D050">
              <a:alpha val="50195"/>
            </a:srgbClr>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0979" name="AutoShape 31"/>
          <p:cNvSpPr>
            <a:spLocks noChangeArrowheads="1"/>
          </p:cNvSpPr>
          <p:nvPr/>
        </p:nvSpPr>
        <p:spPr bwMode="auto">
          <a:xfrm rot="3006253">
            <a:off x="2498725" y="3630613"/>
            <a:ext cx="3036888" cy="696912"/>
          </a:xfrm>
          <a:prstGeom prst="leftArrow">
            <a:avLst>
              <a:gd name="adj1" fmla="val 50000"/>
              <a:gd name="adj2" fmla="val 104906"/>
            </a:avLst>
          </a:prstGeom>
          <a:solidFill>
            <a:schemeClr val="bg1"/>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0980" name="AutoShape 32"/>
          <p:cNvSpPr>
            <a:spLocks noChangeArrowheads="1"/>
          </p:cNvSpPr>
          <p:nvPr/>
        </p:nvSpPr>
        <p:spPr bwMode="auto">
          <a:xfrm rot="-2393747">
            <a:off x="3295650" y="3924300"/>
            <a:ext cx="3038475" cy="695325"/>
          </a:xfrm>
          <a:prstGeom prst="leftArrow">
            <a:avLst>
              <a:gd name="adj1" fmla="val 50000"/>
              <a:gd name="adj2" fmla="val 113455"/>
            </a:avLst>
          </a:prstGeom>
          <a:solidFill>
            <a:schemeClr val="bg1"/>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89859" name="Text Box 35"/>
          <p:cNvSpPr txBox="1">
            <a:spLocks noChangeArrowheads="1"/>
          </p:cNvSpPr>
          <p:nvPr/>
        </p:nvSpPr>
        <p:spPr bwMode="auto">
          <a:xfrm rot="3006253">
            <a:off x="3128169" y="3255169"/>
            <a:ext cx="10001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£150</a:t>
            </a:r>
          </a:p>
        </p:txBody>
      </p:sp>
      <p:sp>
        <p:nvSpPr>
          <p:cNvPr id="40982" name="Text Box 36"/>
          <p:cNvSpPr txBox="1">
            <a:spLocks noChangeArrowheads="1"/>
          </p:cNvSpPr>
          <p:nvPr/>
        </p:nvSpPr>
        <p:spPr bwMode="auto">
          <a:xfrm rot="3006253">
            <a:off x="4614863" y="3519487"/>
            <a:ext cx="1593850"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800">
                <a:latin typeface="Times New Roman" pitchFamily="18" charset="0"/>
              </a:rPr>
              <a:t>$150</a:t>
            </a:r>
          </a:p>
        </p:txBody>
      </p:sp>
      <p:sp>
        <p:nvSpPr>
          <p:cNvPr id="40983" name="Rectangle 40"/>
          <p:cNvSpPr>
            <a:spLocks noChangeArrowheads="1"/>
          </p:cNvSpPr>
          <p:nvPr/>
        </p:nvSpPr>
        <p:spPr bwMode="auto">
          <a:xfrm>
            <a:off x="-9525" y="228600"/>
            <a:ext cx="2994507" cy="59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3200" b="1" dirty="0">
                <a:solidFill>
                  <a:srgbClr val="C00000"/>
                </a:solidFill>
                <a:latin typeface="Arial Narrow" panose="020B0606020202030204" pitchFamily="34" charset="0"/>
              </a:rPr>
              <a:t>Exposure Netting</a:t>
            </a:r>
          </a:p>
        </p:txBody>
      </p:sp>
      <p:sp>
        <p:nvSpPr>
          <p:cNvPr id="43" name="AutoShape 9"/>
          <p:cNvSpPr>
            <a:spLocks noChangeArrowheads="1"/>
          </p:cNvSpPr>
          <p:nvPr/>
        </p:nvSpPr>
        <p:spPr bwMode="auto">
          <a:xfrm rot="5400000" flipH="1">
            <a:off x="266700" y="3390900"/>
            <a:ext cx="2286000" cy="685800"/>
          </a:xfrm>
          <a:prstGeom prst="rightArrow">
            <a:avLst>
              <a:gd name="adj1" fmla="val 50000"/>
              <a:gd name="adj2" fmla="val 83380"/>
            </a:avLst>
          </a:prstGeom>
          <a:solidFill>
            <a:srgbClr val="92D050">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4" name="AutoShape 9"/>
          <p:cNvSpPr>
            <a:spLocks noChangeArrowheads="1"/>
          </p:cNvSpPr>
          <p:nvPr/>
        </p:nvSpPr>
        <p:spPr bwMode="auto">
          <a:xfrm rot="10800000" flipH="1">
            <a:off x="3429000" y="5334000"/>
            <a:ext cx="2286000" cy="685800"/>
          </a:xfrm>
          <a:prstGeom prst="rightArrow">
            <a:avLst>
              <a:gd name="adj1" fmla="val 50000"/>
              <a:gd name="adj2" fmla="val 83380"/>
            </a:avLst>
          </a:prstGeom>
          <a:solidFill>
            <a:srgbClr val="92D050">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6" name="Text Box 10"/>
          <p:cNvSpPr txBox="1">
            <a:spLocks noChangeArrowheads="1"/>
          </p:cNvSpPr>
          <p:nvPr/>
        </p:nvSpPr>
        <p:spPr bwMode="auto">
          <a:xfrm>
            <a:off x="3571875" y="5424488"/>
            <a:ext cx="995363"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$225</a:t>
            </a:r>
          </a:p>
        </p:txBody>
      </p:sp>
      <p:sp>
        <p:nvSpPr>
          <p:cNvPr id="58" name="AutoShape 32"/>
          <p:cNvSpPr>
            <a:spLocks noChangeArrowheads="1"/>
          </p:cNvSpPr>
          <p:nvPr/>
        </p:nvSpPr>
        <p:spPr bwMode="auto">
          <a:xfrm rot="-2393747">
            <a:off x="3298825" y="3941763"/>
            <a:ext cx="3038475" cy="695325"/>
          </a:xfrm>
          <a:prstGeom prst="leftArrow">
            <a:avLst>
              <a:gd name="adj1" fmla="val 50000"/>
              <a:gd name="adj2" fmla="val 113455"/>
            </a:avLst>
          </a:prstGeom>
          <a:solidFill>
            <a:srgbClr val="92D050">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2" name="Text Box 10"/>
          <p:cNvSpPr txBox="1">
            <a:spLocks noChangeArrowheads="1"/>
          </p:cNvSpPr>
          <p:nvPr/>
        </p:nvSpPr>
        <p:spPr bwMode="auto">
          <a:xfrm rot="-5400000">
            <a:off x="904876" y="4119562"/>
            <a:ext cx="995362"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$225</a:t>
            </a:r>
          </a:p>
        </p:txBody>
      </p:sp>
      <p:sp>
        <p:nvSpPr>
          <p:cNvPr id="48" name="Text Box 10"/>
          <p:cNvSpPr txBox="1">
            <a:spLocks noChangeArrowheads="1"/>
          </p:cNvSpPr>
          <p:nvPr/>
        </p:nvSpPr>
        <p:spPr bwMode="auto">
          <a:xfrm rot="-5400000">
            <a:off x="1171575" y="3552825"/>
            <a:ext cx="46196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a:t>
            </a:r>
          </a:p>
        </p:txBody>
      </p:sp>
      <p:sp>
        <p:nvSpPr>
          <p:cNvPr id="50" name="Text Box 10"/>
          <p:cNvSpPr txBox="1">
            <a:spLocks noChangeArrowheads="1"/>
          </p:cNvSpPr>
          <p:nvPr/>
        </p:nvSpPr>
        <p:spPr bwMode="auto">
          <a:xfrm>
            <a:off x="4343400" y="5410200"/>
            <a:ext cx="3905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a:t>
            </a:r>
          </a:p>
        </p:txBody>
      </p:sp>
      <p:sp>
        <p:nvSpPr>
          <p:cNvPr id="40991" name="Rectangle 30"/>
          <p:cNvSpPr>
            <a:spLocks noChangeArrowheads="1"/>
          </p:cNvSpPr>
          <p:nvPr/>
        </p:nvSpPr>
        <p:spPr bwMode="auto">
          <a:xfrm rot="3006253">
            <a:off x="3238500" y="3665538"/>
            <a:ext cx="338138" cy="5572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3" name="AutoShape 24"/>
          <p:cNvSpPr>
            <a:spLocks noChangeArrowheads="1"/>
          </p:cNvSpPr>
          <p:nvPr/>
        </p:nvSpPr>
        <p:spPr bwMode="auto">
          <a:xfrm flipH="1">
            <a:off x="3352800" y="762000"/>
            <a:ext cx="2286000" cy="685800"/>
          </a:xfrm>
          <a:prstGeom prst="rightArrow">
            <a:avLst>
              <a:gd name="adj1" fmla="val 50000"/>
              <a:gd name="adj2" fmla="val 83241"/>
            </a:avLst>
          </a:prstGeom>
          <a:solidFill>
            <a:srgbClr val="92D050">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4" name="Text Box 25"/>
          <p:cNvSpPr txBox="1">
            <a:spLocks noChangeArrowheads="1"/>
          </p:cNvSpPr>
          <p:nvPr/>
        </p:nvSpPr>
        <p:spPr bwMode="auto">
          <a:xfrm>
            <a:off x="4833938" y="846138"/>
            <a:ext cx="957262"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$135</a:t>
            </a:r>
          </a:p>
        </p:txBody>
      </p:sp>
      <p:sp>
        <p:nvSpPr>
          <p:cNvPr id="56" name="AutoShape 27"/>
          <p:cNvSpPr>
            <a:spLocks noChangeArrowheads="1"/>
          </p:cNvSpPr>
          <p:nvPr/>
        </p:nvSpPr>
        <p:spPr bwMode="auto">
          <a:xfrm rot="5400000">
            <a:off x="6380163" y="3467100"/>
            <a:ext cx="2286000" cy="685800"/>
          </a:xfrm>
          <a:prstGeom prst="rightArrow">
            <a:avLst>
              <a:gd name="adj1" fmla="val 50000"/>
              <a:gd name="adj2" fmla="val 83380"/>
            </a:avLst>
          </a:prstGeom>
          <a:solidFill>
            <a:srgbClr val="92D050">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7" name="Text Box 28"/>
          <p:cNvSpPr txBox="1">
            <a:spLocks noChangeArrowheads="1"/>
          </p:cNvSpPr>
          <p:nvPr/>
        </p:nvSpPr>
        <p:spPr bwMode="auto">
          <a:xfrm rot="-5400000">
            <a:off x="7057231" y="2848769"/>
            <a:ext cx="879475" cy="51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$135</a:t>
            </a:r>
          </a:p>
        </p:txBody>
      </p:sp>
      <p:sp>
        <p:nvSpPr>
          <p:cNvPr id="24601" name="Text Box 28"/>
          <p:cNvSpPr txBox="1">
            <a:spLocks noChangeArrowheads="1"/>
          </p:cNvSpPr>
          <p:nvPr/>
        </p:nvSpPr>
        <p:spPr bwMode="auto">
          <a:xfrm rot="-5400000">
            <a:off x="6838156" y="3836194"/>
            <a:ext cx="1336675" cy="51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SFr150</a:t>
            </a:r>
          </a:p>
        </p:txBody>
      </p:sp>
      <p:sp>
        <p:nvSpPr>
          <p:cNvPr id="24603" name="Text Box 25"/>
          <p:cNvSpPr txBox="1">
            <a:spLocks noChangeArrowheads="1"/>
          </p:cNvSpPr>
          <p:nvPr/>
        </p:nvSpPr>
        <p:spPr bwMode="auto">
          <a:xfrm>
            <a:off x="3495675" y="847725"/>
            <a:ext cx="133826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SFr150</a:t>
            </a:r>
          </a:p>
        </p:txBody>
      </p:sp>
      <p:sp>
        <p:nvSpPr>
          <p:cNvPr id="40998" name="AutoShape 33"/>
          <p:cNvSpPr>
            <a:spLocks noChangeArrowheads="1"/>
          </p:cNvSpPr>
          <p:nvPr/>
        </p:nvSpPr>
        <p:spPr bwMode="auto">
          <a:xfrm rot="-7793747">
            <a:off x="3589337" y="3105151"/>
            <a:ext cx="3040063" cy="696912"/>
          </a:xfrm>
          <a:prstGeom prst="leftArrow">
            <a:avLst>
              <a:gd name="adj1" fmla="val 50000"/>
              <a:gd name="adj2" fmla="val 105016"/>
            </a:avLst>
          </a:prstGeom>
          <a:solidFill>
            <a:schemeClr val="bg1"/>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0999" name="AutoShape 34"/>
          <p:cNvSpPr>
            <a:spLocks noChangeArrowheads="1"/>
          </p:cNvSpPr>
          <p:nvPr/>
        </p:nvSpPr>
        <p:spPr bwMode="auto">
          <a:xfrm rot="8406253">
            <a:off x="3663950" y="2562225"/>
            <a:ext cx="2068513" cy="698500"/>
          </a:xfrm>
          <a:prstGeom prst="leftArrow">
            <a:avLst>
              <a:gd name="adj1" fmla="val 48528"/>
              <a:gd name="adj2" fmla="val 112052"/>
            </a:avLst>
          </a:prstGeom>
          <a:solidFill>
            <a:schemeClr val="bg1"/>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89862" name="Text Box 38"/>
          <p:cNvSpPr txBox="1">
            <a:spLocks noChangeArrowheads="1"/>
          </p:cNvSpPr>
          <p:nvPr/>
        </p:nvSpPr>
        <p:spPr bwMode="auto">
          <a:xfrm rot="-2393747">
            <a:off x="3927475" y="2562225"/>
            <a:ext cx="149701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800">
                <a:latin typeface="Times New Roman" pitchFamily="18" charset="0"/>
              </a:rPr>
              <a:t>€150</a:t>
            </a:r>
          </a:p>
        </p:txBody>
      </p:sp>
      <p:sp>
        <p:nvSpPr>
          <p:cNvPr id="49" name="Text Box 10"/>
          <p:cNvSpPr txBox="1">
            <a:spLocks noChangeArrowheads="1"/>
          </p:cNvSpPr>
          <p:nvPr/>
        </p:nvSpPr>
        <p:spPr bwMode="auto">
          <a:xfrm rot="-2332210">
            <a:off x="4352925" y="2687638"/>
            <a:ext cx="4064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a:t>
            </a:r>
          </a:p>
        </p:txBody>
      </p:sp>
      <p:sp>
        <p:nvSpPr>
          <p:cNvPr id="45" name="AutoShape 34"/>
          <p:cNvSpPr>
            <a:spLocks noChangeArrowheads="1"/>
          </p:cNvSpPr>
          <p:nvPr/>
        </p:nvSpPr>
        <p:spPr bwMode="auto">
          <a:xfrm rot="8406253">
            <a:off x="3663950" y="2562225"/>
            <a:ext cx="2068513" cy="698500"/>
          </a:xfrm>
          <a:prstGeom prst="leftArrow">
            <a:avLst>
              <a:gd name="adj1" fmla="val 48528"/>
              <a:gd name="adj2" fmla="val 112052"/>
            </a:avLst>
          </a:prstGeom>
          <a:solidFill>
            <a:srgbClr val="92D050">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9" name="Text Box 37"/>
          <p:cNvSpPr txBox="1">
            <a:spLocks noChangeArrowheads="1"/>
          </p:cNvSpPr>
          <p:nvPr/>
        </p:nvSpPr>
        <p:spPr bwMode="auto">
          <a:xfrm rot="-2393747">
            <a:off x="5233988" y="3227388"/>
            <a:ext cx="9890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$135</a:t>
            </a:r>
          </a:p>
        </p:txBody>
      </p:sp>
      <p:sp>
        <p:nvSpPr>
          <p:cNvPr id="589861" name="Text Box 37"/>
          <p:cNvSpPr txBox="1">
            <a:spLocks noChangeArrowheads="1"/>
          </p:cNvSpPr>
          <p:nvPr/>
        </p:nvSpPr>
        <p:spPr bwMode="auto">
          <a:xfrm rot="-2393747">
            <a:off x="3800475" y="4319588"/>
            <a:ext cx="1282700"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SFr150</a:t>
            </a:r>
          </a:p>
        </p:txBody>
      </p:sp>
      <p:sp>
        <p:nvSpPr>
          <p:cNvPr id="47" name="Text Box 10"/>
          <p:cNvSpPr txBox="1">
            <a:spLocks noChangeArrowheads="1"/>
          </p:cNvSpPr>
          <p:nvPr/>
        </p:nvSpPr>
        <p:spPr bwMode="auto">
          <a:xfrm rot="-2332210">
            <a:off x="3709988" y="2998788"/>
            <a:ext cx="995362"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$225</a:t>
            </a:r>
          </a:p>
        </p:txBody>
      </p:sp>
      <p:sp>
        <p:nvSpPr>
          <p:cNvPr id="60" name="Text Box 25"/>
          <p:cNvSpPr txBox="1">
            <a:spLocks noChangeArrowheads="1"/>
          </p:cNvSpPr>
          <p:nvPr/>
        </p:nvSpPr>
        <p:spPr bwMode="auto">
          <a:xfrm>
            <a:off x="4572000" y="846138"/>
            <a:ext cx="381000"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a:t>
            </a:r>
          </a:p>
        </p:txBody>
      </p:sp>
      <p:sp>
        <p:nvSpPr>
          <p:cNvPr id="61" name="Text Box 28"/>
          <p:cNvSpPr txBox="1">
            <a:spLocks noChangeArrowheads="1"/>
          </p:cNvSpPr>
          <p:nvPr/>
        </p:nvSpPr>
        <p:spPr bwMode="auto">
          <a:xfrm rot="-5400000">
            <a:off x="7303294" y="3264694"/>
            <a:ext cx="422275" cy="515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a:t>
            </a:r>
          </a:p>
        </p:txBody>
      </p:sp>
      <p:sp>
        <p:nvSpPr>
          <p:cNvPr id="62" name="AutoShape 15"/>
          <p:cNvSpPr>
            <a:spLocks noChangeArrowheads="1"/>
          </p:cNvSpPr>
          <p:nvPr/>
        </p:nvSpPr>
        <p:spPr bwMode="auto">
          <a:xfrm rot="5400000" flipH="1">
            <a:off x="5598319" y="3390106"/>
            <a:ext cx="2286000" cy="687388"/>
          </a:xfrm>
          <a:prstGeom prst="rightArrow">
            <a:avLst>
              <a:gd name="adj1" fmla="val 50000"/>
              <a:gd name="adj2" fmla="val 83187"/>
            </a:avLst>
          </a:prstGeom>
          <a:solidFill>
            <a:srgbClr val="92D050">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63" name="AutoShape 31"/>
          <p:cNvSpPr>
            <a:spLocks noChangeArrowheads="1"/>
          </p:cNvSpPr>
          <p:nvPr/>
        </p:nvSpPr>
        <p:spPr bwMode="auto">
          <a:xfrm rot="3006253">
            <a:off x="2671763" y="3259138"/>
            <a:ext cx="2066925" cy="695325"/>
          </a:xfrm>
          <a:prstGeom prst="leftArrow">
            <a:avLst>
              <a:gd name="adj1" fmla="val 56519"/>
              <a:gd name="adj2" fmla="val 105197"/>
            </a:avLst>
          </a:prstGeom>
          <a:solidFill>
            <a:srgbClr val="92D050">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65" name="AutoShape 12"/>
          <p:cNvSpPr>
            <a:spLocks noChangeArrowheads="1"/>
          </p:cNvSpPr>
          <p:nvPr/>
        </p:nvSpPr>
        <p:spPr bwMode="auto">
          <a:xfrm flipH="1">
            <a:off x="3352800" y="5943600"/>
            <a:ext cx="2286000" cy="685800"/>
          </a:xfrm>
          <a:prstGeom prst="rightArrow">
            <a:avLst>
              <a:gd name="adj1" fmla="val 50000"/>
              <a:gd name="adj2" fmla="val 83241"/>
            </a:avLst>
          </a:prstGeom>
          <a:solidFill>
            <a:srgbClr val="92D050">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66" name="Text Box 13"/>
          <p:cNvSpPr txBox="1">
            <a:spLocks noChangeArrowheads="1"/>
          </p:cNvSpPr>
          <p:nvPr/>
        </p:nvSpPr>
        <p:spPr bwMode="auto">
          <a:xfrm>
            <a:off x="4762500" y="6019800"/>
            <a:ext cx="9525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$300</a:t>
            </a:r>
          </a:p>
        </p:txBody>
      </p:sp>
      <p:sp>
        <p:nvSpPr>
          <p:cNvPr id="67" name="Text Box 13"/>
          <p:cNvSpPr txBox="1">
            <a:spLocks noChangeArrowheads="1"/>
          </p:cNvSpPr>
          <p:nvPr/>
        </p:nvSpPr>
        <p:spPr bwMode="auto">
          <a:xfrm>
            <a:off x="4343400" y="6019800"/>
            <a:ext cx="4572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a:t>
            </a:r>
          </a:p>
        </p:txBody>
      </p:sp>
      <p:sp>
        <p:nvSpPr>
          <p:cNvPr id="68" name="Text Box 16"/>
          <p:cNvSpPr txBox="1">
            <a:spLocks noChangeArrowheads="1"/>
          </p:cNvSpPr>
          <p:nvPr/>
        </p:nvSpPr>
        <p:spPr bwMode="auto">
          <a:xfrm rot="-5400000">
            <a:off x="6188869" y="4255294"/>
            <a:ext cx="11049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800">
                <a:latin typeface="Times New Roman" pitchFamily="18" charset="0"/>
              </a:rPr>
              <a:t>$300</a:t>
            </a:r>
          </a:p>
        </p:txBody>
      </p:sp>
      <p:sp>
        <p:nvSpPr>
          <p:cNvPr id="69" name="Text Box 35"/>
          <p:cNvSpPr txBox="1">
            <a:spLocks noChangeArrowheads="1"/>
          </p:cNvSpPr>
          <p:nvPr/>
        </p:nvSpPr>
        <p:spPr bwMode="auto">
          <a:xfrm rot="3006253">
            <a:off x="3676650" y="3849688"/>
            <a:ext cx="941388"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$300</a:t>
            </a:r>
          </a:p>
        </p:txBody>
      </p:sp>
      <p:sp>
        <p:nvSpPr>
          <p:cNvPr id="70" name="Rectangle 69"/>
          <p:cNvSpPr/>
          <p:nvPr/>
        </p:nvSpPr>
        <p:spPr>
          <a:xfrm rot="3047517">
            <a:off x="4488657" y="4742656"/>
            <a:ext cx="603250" cy="357187"/>
          </a:xfrm>
          <a:prstGeom prst="rect">
            <a:avLst/>
          </a:prstGeom>
          <a:solidFill>
            <a:srgbClr val="92D05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9" name="Rectangle 20"/>
          <p:cNvSpPr txBox="1">
            <a:spLocks noChangeArrowheads="1"/>
          </p:cNvSpPr>
          <p:nvPr/>
        </p:nvSpPr>
        <p:spPr bwMode="auto">
          <a:xfrm>
            <a:off x="4567238" y="6553200"/>
            <a:ext cx="4195762"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111"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33</a:t>
            </a:fld>
            <a:endParaRPr lang="en-US" altLang="en-US" sz="1000" dirty="0">
              <a:cs typeface="Arial"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9"/>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0"/>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xit" presetSubtype="0" fill="hold" grpId="1" nodeType="clickEffect">
                                  <p:stCondLst>
                                    <p:cond delay="0"/>
                                  </p:stCondLst>
                                  <p:childTnLst>
                                    <p:animEffect transition="out" filter="fade">
                                      <p:cBhvr>
                                        <p:cTn id="20" dur="2000"/>
                                        <p:tgtEl>
                                          <p:spTgt spid="48"/>
                                        </p:tgtEl>
                                      </p:cBhvr>
                                    </p:animEffect>
                                    <p:set>
                                      <p:cBhvr>
                                        <p:cTn id="21" dur="1" fill="hold">
                                          <p:stCondLst>
                                            <p:cond delay="1999"/>
                                          </p:stCondLst>
                                        </p:cTn>
                                        <p:tgtEl>
                                          <p:spTgt spid="48"/>
                                        </p:tgtEl>
                                        <p:attrNameLst>
                                          <p:attrName>style.visibility</p:attrName>
                                        </p:attrNameLst>
                                      </p:cBhvr>
                                      <p:to>
                                        <p:strVal val="hidden"/>
                                      </p:to>
                                    </p:set>
                                  </p:childTnLst>
                                </p:cTn>
                              </p:par>
                              <p:par>
                                <p:cTn id="22" presetID="10" presetClass="exit" presetSubtype="0" fill="hold" grpId="1" nodeType="withEffect">
                                  <p:stCondLst>
                                    <p:cond delay="0"/>
                                  </p:stCondLst>
                                  <p:childTnLst>
                                    <p:animEffect transition="out" filter="fade">
                                      <p:cBhvr>
                                        <p:cTn id="23" dur="2000"/>
                                        <p:tgtEl>
                                          <p:spTgt spid="49"/>
                                        </p:tgtEl>
                                      </p:cBhvr>
                                    </p:animEffect>
                                    <p:set>
                                      <p:cBhvr>
                                        <p:cTn id="24" dur="1" fill="hold">
                                          <p:stCondLst>
                                            <p:cond delay="1999"/>
                                          </p:stCondLst>
                                        </p:cTn>
                                        <p:tgtEl>
                                          <p:spTgt spid="49"/>
                                        </p:tgtEl>
                                        <p:attrNameLst>
                                          <p:attrName>style.visibility</p:attrName>
                                        </p:attrNameLst>
                                      </p:cBhvr>
                                      <p:to>
                                        <p:strVal val="hidden"/>
                                      </p:to>
                                    </p:set>
                                  </p:childTnLst>
                                </p:cTn>
                              </p:par>
                              <p:par>
                                <p:cTn id="25" presetID="10" presetClass="exit" presetSubtype="0" fill="hold" grpId="1" nodeType="withEffect">
                                  <p:stCondLst>
                                    <p:cond delay="0"/>
                                  </p:stCondLst>
                                  <p:childTnLst>
                                    <p:animEffect transition="out" filter="fade">
                                      <p:cBhvr>
                                        <p:cTn id="26" dur="2000"/>
                                        <p:tgtEl>
                                          <p:spTgt spid="50"/>
                                        </p:tgtEl>
                                      </p:cBhvr>
                                    </p:animEffect>
                                    <p:set>
                                      <p:cBhvr>
                                        <p:cTn id="27" dur="1" fill="hold">
                                          <p:stCondLst>
                                            <p:cond delay="1999"/>
                                          </p:stCondLst>
                                        </p:cTn>
                                        <p:tgtEl>
                                          <p:spTgt spid="50"/>
                                        </p:tgtEl>
                                        <p:attrNameLst>
                                          <p:attrName>style.visibility</p:attrName>
                                        </p:attrNameLst>
                                      </p:cBhvr>
                                      <p:to>
                                        <p:strVal val="hidden"/>
                                      </p:to>
                                    </p:set>
                                  </p:childTnLst>
                                </p:cTn>
                              </p:par>
                              <p:par>
                                <p:cTn id="28" presetID="10" presetClass="exit" presetSubtype="0" fill="hold" grpId="0" nodeType="withEffect">
                                  <p:stCondLst>
                                    <p:cond delay="0"/>
                                  </p:stCondLst>
                                  <p:childTnLst>
                                    <p:animEffect transition="out" filter="fade">
                                      <p:cBhvr>
                                        <p:cTn id="29" dur="2000"/>
                                        <p:tgtEl>
                                          <p:spTgt spid="24613"/>
                                        </p:tgtEl>
                                      </p:cBhvr>
                                    </p:animEffect>
                                    <p:set>
                                      <p:cBhvr>
                                        <p:cTn id="30" dur="1" fill="hold">
                                          <p:stCondLst>
                                            <p:cond delay="1999"/>
                                          </p:stCondLst>
                                        </p:cTn>
                                        <p:tgtEl>
                                          <p:spTgt spid="24613"/>
                                        </p:tgtEl>
                                        <p:attrNameLst>
                                          <p:attrName>style.visibility</p:attrName>
                                        </p:attrNameLst>
                                      </p:cBhvr>
                                      <p:to>
                                        <p:strVal val="hidden"/>
                                      </p:to>
                                    </p:set>
                                  </p:childTnLst>
                                </p:cTn>
                              </p:par>
                              <p:par>
                                <p:cTn id="31" presetID="10" presetClass="exit" presetSubtype="0" fill="hold" grpId="0" nodeType="withEffect">
                                  <p:stCondLst>
                                    <p:cond delay="0"/>
                                  </p:stCondLst>
                                  <p:childTnLst>
                                    <p:animEffect transition="out" filter="fade">
                                      <p:cBhvr>
                                        <p:cTn id="32" dur="2000"/>
                                        <p:tgtEl>
                                          <p:spTgt spid="45"/>
                                        </p:tgtEl>
                                      </p:cBhvr>
                                    </p:animEffect>
                                    <p:set>
                                      <p:cBhvr>
                                        <p:cTn id="33" dur="1" fill="hold">
                                          <p:stCondLst>
                                            <p:cond delay="1999"/>
                                          </p:stCondLst>
                                        </p:cTn>
                                        <p:tgtEl>
                                          <p:spTgt spid="45"/>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2000"/>
                                        <p:tgtEl>
                                          <p:spTgt spid="589862"/>
                                        </p:tgtEl>
                                      </p:cBhvr>
                                    </p:animEffect>
                                    <p:set>
                                      <p:cBhvr>
                                        <p:cTn id="36" dur="1" fill="hold">
                                          <p:stCondLst>
                                            <p:cond delay="1999"/>
                                          </p:stCondLst>
                                        </p:cTn>
                                        <p:tgtEl>
                                          <p:spTgt spid="589862"/>
                                        </p:tgtEl>
                                        <p:attrNameLst>
                                          <p:attrName>style.visibility</p:attrName>
                                        </p:attrNameLst>
                                      </p:cBhvr>
                                      <p:to>
                                        <p:strVal val="hidden"/>
                                      </p:to>
                                    </p:set>
                                  </p:childTnLst>
                                </p:cTn>
                              </p:par>
                              <p:par>
                                <p:cTn id="37" presetID="10" presetClass="exit" presetSubtype="0" fill="hold" grpId="0" nodeType="withEffect">
                                  <p:stCondLst>
                                    <p:cond delay="0"/>
                                  </p:stCondLst>
                                  <p:childTnLst>
                                    <p:animEffect transition="out" filter="fade">
                                      <p:cBhvr>
                                        <p:cTn id="38" dur="2000"/>
                                        <p:tgtEl>
                                          <p:spTgt spid="44"/>
                                        </p:tgtEl>
                                      </p:cBhvr>
                                    </p:animEffect>
                                    <p:set>
                                      <p:cBhvr>
                                        <p:cTn id="39" dur="1" fill="hold">
                                          <p:stCondLst>
                                            <p:cond delay="1999"/>
                                          </p:stCondLst>
                                        </p:cTn>
                                        <p:tgtEl>
                                          <p:spTgt spid="44"/>
                                        </p:tgtEl>
                                        <p:attrNameLst>
                                          <p:attrName>style.visibility</p:attrName>
                                        </p:attrNameLst>
                                      </p:cBhvr>
                                      <p:to>
                                        <p:strVal val="hidden"/>
                                      </p:to>
                                    </p:set>
                                  </p:childTnLst>
                                </p:cTn>
                              </p:par>
                              <p:par>
                                <p:cTn id="40" presetID="10" presetClass="exit" presetSubtype="0" fill="hold" grpId="0" nodeType="withEffect">
                                  <p:stCondLst>
                                    <p:cond delay="0"/>
                                  </p:stCondLst>
                                  <p:childTnLst>
                                    <p:animEffect transition="out" filter="fade">
                                      <p:cBhvr>
                                        <p:cTn id="41" dur="2000"/>
                                        <p:tgtEl>
                                          <p:spTgt spid="24615"/>
                                        </p:tgtEl>
                                      </p:cBhvr>
                                    </p:animEffect>
                                    <p:set>
                                      <p:cBhvr>
                                        <p:cTn id="42" dur="1" fill="hold">
                                          <p:stCondLst>
                                            <p:cond delay="1999"/>
                                          </p:stCondLst>
                                        </p:cTn>
                                        <p:tgtEl>
                                          <p:spTgt spid="24615"/>
                                        </p:tgtEl>
                                        <p:attrNameLst>
                                          <p:attrName>style.visibility</p:attrName>
                                        </p:attrNameLst>
                                      </p:cBhvr>
                                      <p:to>
                                        <p:strVal val="hidden"/>
                                      </p:to>
                                    </p:set>
                                  </p:childTnLst>
                                </p:cTn>
                              </p:par>
                              <p:par>
                                <p:cTn id="43" presetID="10" presetClass="exit" presetSubtype="0" fill="hold" grpId="0" nodeType="withEffect">
                                  <p:stCondLst>
                                    <p:cond delay="0"/>
                                  </p:stCondLst>
                                  <p:childTnLst>
                                    <p:animEffect transition="out" filter="fade">
                                      <p:cBhvr>
                                        <p:cTn id="44" dur="2000"/>
                                        <p:tgtEl>
                                          <p:spTgt spid="43"/>
                                        </p:tgtEl>
                                      </p:cBhvr>
                                    </p:animEffect>
                                    <p:set>
                                      <p:cBhvr>
                                        <p:cTn id="45" dur="1" fill="hold">
                                          <p:stCondLst>
                                            <p:cond delay="1999"/>
                                          </p:stCondLst>
                                        </p:cTn>
                                        <p:tgtEl>
                                          <p:spTgt spid="43"/>
                                        </p:tgtEl>
                                        <p:attrNameLst>
                                          <p:attrName>style.visibility</p:attrName>
                                        </p:attrNameLst>
                                      </p:cBhvr>
                                      <p:to>
                                        <p:strVal val="hidden"/>
                                      </p:to>
                                    </p:set>
                                  </p:childTnLst>
                                </p:cTn>
                              </p:par>
                              <p:par>
                                <p:cTn id="46" presetID="10" presetClass="exit" presetSubtype="0" fill="hold" grpId="0" nodeType="withEffect">
                                  <p:stCondLst>
                                    <p:cond delay="0"/>
                                  </p:stCondLst>
                                  <p:childTnLst>
                                    <p:animEffect transition="out" filter="fade">
                                      <p:cBhvr>
                                        <p:cTn id="47" dur="2000"/>
                                        <p:tgtEl>
                                          <p:spTgt spid="589854"/>
                                        </p:tgtEl>
                                      </p:cBhvr>
                                    </p:animEffect>
                                    <p:set>
                                      <p:cBhvr>
                                        <p:cTn id="48" dur="1" fill="hold">
                                          <p:stCondLst>
                                            <p:cond delay="1999"/>
                                          </p:stCondLst>
                                        </p:cTn>
                                        <p:tgtEl>
                                          <p:spTgt spid="589854"/>
                                        </p:tgtEl>
                                        <p:attrNameLst>
                                          <p:attrName>style.visibility</p:attrName>
                                        </p:attrNameLst>
                                      </p:cBhvr>
                                      <p:to>
                                        <p:strVal val="hidden"/>
                                      </p:to>
                                    </p:set>
                                  </p:childTnLst>
                                </p:cTn>
                              </p:par>
                              <p:par>
                                <p:cTn id="49" presetID="64" presetClass="path" presetSubtype="0" accel="50000" decel="50000" fill="hold" grpId="1" nodeType="withEffect">
                                  <p:stCondLst>
                                    <p:cond delay="0"/>
                                  </p:stCondLst>
                                  <p:childTnLst>
                                    <p:animMotion origin="layout" path="M 1.38889E-6 4.66235E-6 L -0.0033 -0.1494 " pathEditMode="relative" rAng="0" ptsTypes="AA">
                                      <p:cBhvr>
                                        <p:cTn id="50" dur="2000" fill="hold"/>
                                        <p:tgtEl>
                                          <p:spTgt spid="42"/>
                                        </p:tgtEl>
                                        <p:attrNameLst>
                                          <p:attrName>ppt_x</p:attrName>
                                          <p:attrName>ppt_y</p:attrName>
                                        </p:attrNameLst>
                                      </p:cBhvr>
                                      <p:rCtr x="-200" y="-7500"/>
                                    </p:animMotion>
                                  </p:childTnLst>
                                </p:cTn>
                              </p:par>
                              <p:par>
                                <p:cTn id="51" presetID="63" presetClass="path" presetSubtype="0" accel="50000" decel="50000" fill="hold" grpId="1" nodeType="withEffect">
                                  <p:stCondLst>
                                    <p:cond delay="0"/>
                                  </p:stCondLst>
                                  <p:childTnLst>
                                    <p:animMotion origin="layout" path="M 4.72222E-6 2.90472E-6 L 0.10503 -0.00648 " pathEditMode="relative" rAng="0" ptsTypes="AA">
                                      <p:cBhvr>
                                        <p:cTn id="52" dur="2000" fill="hold"/>
                                        <p:tgtEl>
                                          <p:spTgt spid="46"/>
                                        </p:tgtEl>
                                        <p:attrNameLst>
                                          <p:attrName>ppt_x</p:attrName>
                                          <p:attrName>ppt_y</p:attrName>
                                        </p:attrNameLst>
                                      </p:cBhvr>
                                      <p:rCtr x="5200" y="-300"/>
                                    </p:animMotion>
                                  </p:childTnLst>
                                </p:cTn>
                              </p:par>
                              <p:par>
                                <p:cTn id="53" presetID="56" presetClass="path" presetSubtype="0" accel="50000" decel="50000" fill="hold" grpId="1" nodeType="withEffect">
                                  <p:stCondLst>
                                    <p:cond delay="0"/>
                                  </p:stCondLst>
                                  <p:childTnLst>
                                    <p:animMotion origin="layout" path="M 5.55556E-7 -5.92044E-7 L 0.07326 -0.07493 " pathEditMode="relative" rAng="0" ptsTypes="AA">
                                      <p:cBhvr>
                                        <p:cTn id="54" dur="2000" fill="hold"/>
                                        <p:tgtEl>
                                          <p:spTgt spid="47"/>
                                        </p:tgtEl>
                                        <p:attrNameLst>
                                          <p:attrName>ppt_x</p:attrName>
                                          <p:attrName>ppt_y</p:attrName>
                                        </p:attrNameLst>
                                      </p:cBhvr>
                                      <p:rCtr x="3700" y="-3700"/>
                                    </p:animMotion>
                                  </p:childTnLst>
                                </p:cTn>
                              </p:par>
                            </p:childTnLst>
                          </p:cTn>
                        </p:par>
                      </p:childTnLst>
                    </p:cTn>
                  </p:par>
                  <p:par>
                    <p:cTn id="55" fill="hold" nodeType="clickPar">
                      <p:stCondLst>
                        <p:cond delay="indefinite"/>
                      </p:stCondLst>
                      <p:childTnLst>
                        <p:par>
                          <p:cTn id="56" fill="hold" nodeType="withGroup">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53"/>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56"/>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58"/>
                                        </p:tgtEl>
                                        <p:attrNameLst>
                                          <p:attrName>style.visibility</p:attrName>
                                        </p:attrNameLst>
                                      </p:cBhvr>
                                      <p:to>
                                        <p:strVal val="visible"/>
                                      </p:to>
                                    </p:set>
                                  </p:childTnLst>
                                </p:cTn>
                              </p:par>
                            </p:childTnLst>
                          </p:cTn>
                        </p:par>
                      </p:childTnLst>
                    </p:cTn>
                  </p:par>
                  <p:par>
                    <p:cTn id="63" fill="hold" nodeType="clickPar">
                      <p:stCondLst>
                        <p:cond delay="indefinite"/>
                      </p:stCondLst>
                      <p:childTnLst>
                        <p:par>
                          <p:cTn id="64" fill="hold" nodeType="withGroup">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54"/>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60"/>
                                        </p:tgtEl>
                                        <p:attrNameLst>
                                          <p:attrName>style.visibility</p:attrName>
                                        </p:attrNameLst>
                                      </p:cBhvr>
                                      <p:to>
                                        <p:strVal val="visible"/>
                                      </p:to>
                                    </p:set>
                                  </p:childTnLst>
                                </p:cTn>
                              </p:par>
                              <p:par>
                                <p:cTn id="69" presetID="10" presetClass="exit" presetSubtype="0" fill="hold" grpId="0" nodeType="withEffect">
                                  <p:stCondLst>
                                    <p:cond delay="0"/>
                                  </p:stCondLst>
                                  <p:childTnLst>
                                    <p:animEffect transition="out" filter="fade">
                                      <p:cBhvr>
                                        <p:cTn id="70" dur="2000"/>
                                        <p:tgtEl>
                                          <p:spTgt spid="24603"/>
                                        </p:tgtEl>
                                      </p:cBhvr>
                                    </p:animEffect>
                                    <p:set>
                                      <p:cBhvr>
                                        <p:cTn id="71" dur="1" fill="hold">
                                          <p:stCondLst>
                                            <p:cond delay="1999"/>
                                          </p:stCondLst>
                                        </p:cTn>
                                        <p:tgtEl>
                                          <p:spTgt spid="24603"/>
                                        </p:tgtEl>
                                        <p:attrNameLst>
                                          <p:attrName>style.visibility</p:attrName>
                                        </p:attrNameLst>
                                      </p:cBhvr>
                                      <p:to>
                                        <p:strVal val="hidden"/>
                                      </p:to>
                                    </p:set>
                                  </p:childTnLst>
                                </p:cTn>
                              </p:par>
                              <p:par>
                                <p:cTn id="72" presetID="10" presetClass="exit" presetSubtype="0" fill="hold" grpId="1" nodeType="withEffect">
                                  <p:stCondLst>
                                    <p:cond delay="0"/>
                                  </p:stCondLst>
                                  <p:childTnLst>
                                    <p:animEffect transition="out" filter="fade">
                                      <p:cBhvr>
                                        <p:cTn id="73" dur="2000"/>
                                        <p:tgtEl>
                                          <p:spTgt spid="60"/>
                                        </p:tgtEl>
                                      </p:cBhvr>
                                    </p:animEffect>
                                    <p:set>
                                      <p:cBhvr>
                                        <p:cTn id="74" dur="1" fill="hold">
                                          <p:stCondLst>
                                            <p:cond delay="1999"/>
                                          </p:stCondLst>
                                        </p:cTn>
                                        <p:tgtEl>
                                          <p:spTgt spid="60"/>
                                        </p:tgtEl>
                                        <p:attrNameLst>
                                          <p:attrName>style.visibility</p:attrName>
                                        </p:attrNameLst>
                                      </p:cBhvr>
                                      <p:to>
                                        <p:strVal val="hidden"/>
                                      </p:to>
                                    </p:set>
                                  </p:childTnLst>
                                </p:cTn>
                              </p:par>
                              <p:par>
                                <p:cTn id="75" presetID="10" presetClass="exit" presetSubtype="0" fill="hold" grpId="1" nodeType="withEffect">
                                  <p:stCondLst>
                                    <p:cond delay="0"/>
                                  </p:stCondLst>
                                  <p:childTnLst>
                                    <p:animEffect transition="out" filter="fade">
                                      <p:cBhvr>
                                        <p:cTn id="76" dur="2000"/>
                                        <p:tgtEl>
                                          <p:spTgt spid="53"/>
                                        </p:tgtEl>
                                      </p:cBhvr>
                                    </p:animEffect>
                                    <p:set>
                                      <p:cBhvr>
                                        <p:cTn id="77" dur="1" fill="hold">
                                          <p:stCondLst>
                                            <p:cond delay="1999"/>
                                          </p:stCondLst>
                                        </p:cTn>
                                        <p:tgtEl>
                                          <p:spTgt spid="53"/>
                                        </p:tgtEl>
                                        <p:attrNameLst>
                                          <p:attrName>style.visibility</p:attrName>
                                        </p:attrNameLst>
                                      </p:cBhvr>
                                      <p:to>
                                        <p:strVal val="hidden"/>
                                      </p:to>
                                    </p:set>
                                  </p:childTnLst>
                                </p:cTn>
                              </p:par>
                              <p:par>
                                <p:cTn id="78" presetID="35" presetClass="path" presetSubtype="0" accel="50000" decel="50000" fill="hold" grpId="1" nodeType="withEffect">
                                  <p:stCondLst>
                                    <p:cond delay="0"/>
                                  </p:stCondLst>
                                  <p:childTnLst>
                                    <p:animMotion origin="layout" path="M -0.0059 0.00556 L -0.1309 0.00556 " pathEditMode="relative" rAng="0" ptsTypes="AA">
                                      <p:cBhvr>
                                        <p:cTn id="79" dur="2000" fill="hold"/>
                                        <p:tgtEl>
                                          <p:spTgt spid="54"/>
                                        </p:tgtEl>
                                        <p:attrNameLst>
                                          <p:attrName>ppt_x</p:attrName>
                                          <p:attrName>ppt_y</p:attrName>
                                        </p:attrNameLst>
                                      </p:cBhvr>
                                      <p:rCtr x="-6300" y="0"/>
                                    </p:animMotion>
                                  </p:childTnLst>
                                </p:cTn>
                              </p:par>
                            </p:childTnLst>
                          </p:cTn>
                        </p:par>
                      </p:childTnLst>
                    </p:cTn>
                  </p:par>
                  <p:par>
                    <p:cTn id="80" fill="hold" nodeType="clickPar">
                      <p:stCondLst>
                        <p:cond delay="indefinite"/>
                      </p:stCondLst>
                      <p:childTnLst>
                        <p:par>
                          <p:cTn id="81" fill="hold" nodeType="withGroup">
                            <p:stCondLst>
                              <p:cond delay="0"/>
                            </p:stCondLst>
                            <p:childTnLst>
                              <p:par>
                                <p:cTn id="82" presetID="1" presetClass="entr" presetSubtype="0" fill="hold" grpId="0" nodeType="clickEffect">
                                  <p:stCondLst>
                                    <p:cond delay="0"/>
                                  </p:stCondLst>
                                  <p:childTnLst>
                                    <p:set>
                                      <p:cBhvr>
                                        <p:cTn id="83" dur="1" fill="hold">
                                          <p:stCondLst>
                                            <p:cond delay="0"/>
                                          </p:stCondLst>
                                        </p:cTn>
                                        <p:tgtEl>
                                          <p:spTgt spid="57"/>
                                        </p:tgtEl>
                                        <p:attrNameLst>
                                          <p:attrName>style.visibility</p:attrName>
                                        </p:attrNameLst>
                                      </p:cBhvr>
                                      <p:to>
                                        <p:strVal val="visible"/>
                                      </p:to>
                                    </p:set>
                                  </p:childTnLst>
                                </p:cTn>
                              </p:par>
                              <p:par>
                                <p:cTn id="84" presetID="1" presetClass="entr" presetSubtype="0" fill="hold" grpId="0" nodeType="withEffect">
                                  <p:stCondLst>
                                    <p:cond delay="0"/>
                                  </p:stCondLst>
                                  <p:childTnLst>
                                    <p:set>
                                      <p:cBhvr>
                                        <p:cTn id="85" dur="1" fill="hold">
                                          <p:stCondLst>
                                            <p:cond delay="0"/>
                                          </p:stCondLst>
                                        </p:cTn>
                                        <p:tgtEl>
                                          <p:spTgt spid="61"/>
                                        </p:tgtEl>
                                        <p:attrNameLst>
                                          <p:attrName>style.visibility</p:attrName>
                                        </p:attrNameLst>
                                      </p:cBhvr>
                                      <p:to>
                                        <p:strVal val="visible"/>
                                      </p:to>
                                    </p:set>
                                  </p:childTnLst>
                                </p:cTn>
                              </p:par>
                              <p:par>
                                <p:cTn id="86" presetID="10" presetClass="exit" presetSubtype="0" fill="hold" grpId="0" nodeType="withEffect">
                                  <p:stCondLst>
                                    <p:cond delay="0"/>
                                  </p:stCondLst>
                                  <p:childTnLst>
                                    <p:animEffect transition="out" filter="fade">
                                      <p:cBhvr>
                                        <p:cTn id="87" dur="2000"/>
                                        <p:tgtEl>
                                          <p:spTgt spid="24601"/>
                                        </p:tgtEl>
                                      </p:cBhvr>
                                    </p:animEffect>
                                    <p:set>
                                      <p:cBhvr>
                                        <p:cTn id="88" dur="1" fill="hold">
                                          <p:stCondLst>
                                            <p:cond delay="1999"/>
                                          </p:stCondLst>
                                        </p:cTn>
                                        <p:tgtEl>
                                          <p:spTgt spid="24601"/>
                                        </p:tgtEl>
                                        <p:attrNameLst>
                                          <p:attrName>style.visibility</p:attrName>
                                        </p:attrNameLst>
                                      </p:cBhvr>
                                      <p:to>
                                        <p:strVal val="hidden"/>
                                      </p:to>
                                    </p:set>
                                  </p:childTnLst>
                                </p:cTn>
                              </p:par>
                              <p:par>
                                <p:cTn id="89" presetID="10" presetClass="exit" presetSubtype="0" fill="hold" grpId="1" nodeType="withEffect">
                                  <p:stCondLst>
                                    <p:cond delay="0"/>
                                  </p:stCondLst>
                                  <p:childTnLst>
                                    <p:animEffect transition="out" filter="fade">
                                      <p:cBhvr>
                                        <p:cTn id="90" dur="2000"/>
                                        <p:tgtEl>
                                          <p:spTgt spid="61"/>
                                        </p:tgtEl>
                                      </p:cBhvr>
                                    </p:animEffect>
                                    <p:set>
                                      <p:cBhvr>
                                        <p:cTn id="91" dur="1" fill="hold">
                                          <p:stCondLst>
                                            <p:cond delay="1999"/>
                                          </p:stCondLst>
                                        </p:cTn>
                                        <p:tgtEl>
                                          <p:spTgt spid="61"/>
                                        </p:tgtEl>
                                        <p:attrNameLst>
                                          <p:attrName>style.visibility</p:attrName>
                                        </p:attrNameLst>
                                      </p:cBhvr>
                                      <p:to>
                                        <p:strVal val="hidden"/>
                                      </p:to>
                                    </p:set>
                                  </p:childTnLst>
                                </p:cTn>
                              </p:par>
                              <p:par>
                                <p:cTn id="92" presetID="10" presetClass="exit" presetSubtype="0" fill="hold" grpId="1" nodeType="withEffect">
                                  <p:stCondLst>
                                    <p:cond delay="0"/>
                                  </p:stCondLst>
                                  <p:childTnLst>
                                    <p:animEffect transition="out" filter="fade">
                                      <p:cBhvr>
                                        <p:cTn id="93" dur="2000"/>
                                        <p:tgtEl>
                                          <p:spTgt spid="56"/>
                                        </p:tgtEl>
                                      </p:cBhvr>
                                    </p:animEffect>
                                    <p:set>
                                      <p:cBhvr>
                                        <p:cTn id="94" dur="1" fill="hold">
                                          <p:stCondLst>
                                            <p:cond delay="1999"/>
                                          </p:stCondLst>
                                        </p:cTn>
                                        <p:tgtEl>
                                          <p:spTgt spid="56"/>
                                        </p:tgtEl>
                                        <p:attrNameLst>
                                          <p:attrName>style.visibility</p:attrName>
                                        </p:attrNameLst>
                                      </p:cBhvr>
                                      <p:to>
                                        <p:strVal val="hidden"/>
                                      </p:to>
                                    </p:set>
                                  </p:childTnLst>
                                </p:cTn>
                              </p:par>
                              <p:par>
                                <p:cTn id="95" presetID="42" presetClass="path" presetSubtype="0" accel="50000" decel="50000" fill="hold" grpId="1" nodeType="withEffect">
                                  <p:stCondLst>
                                    <p:cond delay="0"/>
                                  </p:stCondLst>
                                  <p:childTnLst>
                                    <p:animMotion origin="layout" path="M 0.00503 0.00255 L 0.00503 0.18032 " pathEditMode="relative" rAng="0" ptsTypes="AA">
                                      <p:cBhvr>
                                        <p:cTn id="96" dur="2000" fill="hold"/>
                                        <p:tgtEl>
                                          <p:spTgt spid="57"/>
                                        </p:tgtEl>
                                        <p:attrNameLst>
                                          <p:attrName>ppt_x</p:attrName>
                                          <p:attrName>ppt_y</p:attrName>
                                        </p:attrNameLst>
                                      </p:cBhvr>
                                      <p:rCtr x="0" y="8900"/>
                                    </p:animMotion>
                                  </p:childTnLst>
                                </p:cTn>
                              </p:par>
                            </p:childTnLst>
                          </p:cTn>
                        </p:par>
                      </p:childTnLst>
                    </p:cTn>
                  </p:par>
                  <p:par>
                    <p:cTn id="97" fill="hold" nodeType="clickPar">
                      <p:stCondLst>
                        <p:cond delay="indefinite"/>
                      </p:stCondLst>
                      <p:childTnLst>
                        <p:par>
                          <p:cTn id="98" fill="hold" nodeType="withGroup">
                            <p:stCondLst>
                              <p:cond delay="0"/>
                            </p:stCondLst>
                            <p:childTnLst>
                              <p:par>
                                <p:cTn id="99" presetID="1" presetClass="entr" presetSubtype="0" fill="hold" grpId="0" nodeType="clickEffect">
                                  <p:stCondLst>
                                    <p:cond delay="0"/>
                                  </p:stCondLst>
                                  <p:childTnLst>
                                    <p:set>
                                      <p:cBhvr>
                                        <p:cTn id="100" dur="1" fill="hold">
                                          <p:stCondLst>
                                            <p:cond delay="0"/>
                                          </p:stCondLst>
                                        </p:cTn>
                                        <p:tgtEl>
                                          <p:spTgt spid="59"/>
                                        </p:tgtEl>
                                        <p:attrNameLst>
                                          <p:attrName>style.visibility</p:attrName>
                                        </p:attrNameLst>
                                      </p:cBhvr>
                                      <p:to>
                                        <p:strVal val="visible"/>
                                      </p:to>
                                    </p:set>
                                  </p:childTnLst>
                                </p:cTn>
                              </p:par>
                              <p:par>
                                <p:cTn id="101" presetID="10" presetClass="exit" presetSubtype="0" fill="hold" grpId="1" nodeType="withEffect">
                                  <p:stCondLst>
                                    <p:cond delay="0"/>
                                  </p:stCondLst>
                                  <p:childTnLst>
                                    <p:animEffect transition="out" filter="fade">
                                      <p:cBhvr>
                                        <p:cTn id="102" dur="2000"/>
                                        <p:tgtEl>
                                          <p:spTgt spid="58"/>
                                        </p:tgtEl>
                                      </p:cBhvr>
                                    </p:animEffect>
                                    <p:set>
                                      <p:cBhvr>
                                        <p:cTn id="103" dur="1" fill="hold">
                                          <p:stCondLst>
                                            <p:cond delay="1999"/>
                                          </p:stCondLst>
                                        </p:cTn>
                                        <p:tgtEl>
                                          <p:spTgt spid="58"/>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2000"/>
                                        <p:tgtEl>
                                          <p:spTgt spid="589861"/>
                                        </p:tgtEl>
                                      </p:cBhvr>
                                    </p:animEffect>
                                    <p:set>
                                      <p:cBhvr>
                                        <p:cTn id="106" dur="1" fill="hold">
                                          <p:stCondLst>
                                            <p:cond delay="1999"/>
                                          </p:stCondLst>
                                        </p:cTn>
                                        <p:tgtEl>
                                          <p:spTgt spid="589861"/>
                                        </p:tgtEl>
                                        <p:attrNameLst>
                                          <p:attrName>style.visibility</p:attrName>
                                        </p:attrNameLst>
                                      </p:cBhvr>
                                      <p:to>
                                        <p:strVal val="hidden"/>
                                      </p:to>
                                    </p:set>
                                  </p:childTnLst>
                                </p:cTn>
                              </p:par>
                              <p:par>
                                <p:cTn id="107" presetID="35" presetClass="path" presetSubtype="0" accel="50000" decel="50000" fill="hold" grpId="1" nodeType="withEffect">
                                  <p:stCondLst>
                                    <p:cond delay="0"/>
                                  </p:stCondLst>
                                  <p:childTnLst>
                                    <p:animMotion origin="layout" path="M 1.11111E-6 3.7037E-6 L -0.15972 0.18009 " pathEditMode="relative" rAng="0" ptsTypes="AA">
                                      <p:cBhvr>
                                        <p:cTn id="108" dur="2000" fill="hold"/>
                                        <p:tgtEl>
                                          <p:spTgt spid="59"/>
                                        </p:tgtEl>
                                        <p:attrNameLst>
                                          <p:attrName>ppt_x</p:attrName>
                                          <p:attrName>ppt_y</p:attrName>
                                        </p:attrNameLst>
                                      </p:cBhvr>
                                      <p:rCtr x="-8000" y="9000"/>
                                    </p:animMotion>
                                  </p:childTnLst>
                                </p:cTn>
                              </p:par>
                            </p:childTnLst>
                          </p:cTn>
                        </p:par>
                      </p:childTnLst>
                    </p:cTn>
                  </p:par>
                  <p:par>
                    <p:cTn id="109" fill="hold" nodeType="clickPar">
                      <p:stCondLst>
                        <p:cond delay="indefinite"/>
                      </p:stCondLst>
                      <p:childTnLst>
                        <p:par>
                          <p:cTn id="110" fill="hold" nodeType="withGroup">
                            <p:stCondLst>
                              <p:cond delay="0"/>
                            </p:stCondLst>
                            <p:childTnLst>
                              <p:par>
                                <p:cTn id="111" presetID="1" presetClass="entr" presetSubtype="0" fill="hold" grpId="0" nodeType="clickEffect">
                                  <p:stCondLst>
                                    <p:cond delay="0"/>
                                  </p:stCondLst>
                                  <p:childTnLst>
                                    <p:set>
                                      <p:cBhvr>
                                        <p:cTn id="112" dur="1" fill="hold">
                                          <p:stCondLst>
                                            <p:cond delay="0"/>
                                          </p:stCondLst>
                                        </p:cTn>
                                        <p:tgtEl>
                                          <p:spTgt spid="62"/>
                                        </p:tgtEl>
                                        <p:attrNameLst>
                                          <p:attrName>style.visibility</p:attrName>
                                        </p:attrNameLst>
                                      </p:cBhvr>
                                      <p:to>
                                        <p:strVal val="visible"/>
                                      </p:to>
                                    </p:set>
                                  </p:childTnLst>
                                </p:cTn>
                              </p:par>
                              <p:par>
                                <p:cTn id="113" presetID="1" presetClass="entr" presetSubtype="0" fill="hold" grpId="0" nodeType="withEffect">
                                  <p:stCondLst>
                                    <p:cond delay="0"/>
                                  </p:stCondLst>
                                  <p:childTnLst>
                                    <p:set>
                                      <p:cBhvr>
                                        <p:cTn id="114" dur="1" fill="hold">
                                          <p:stCondLst>
                                            <p:cond delay="0"/>
                                          </p:stCondLst>
                                        </p:cTn>
                                        <p:tgtEl>
                                          <p:spTgt spid="63"/>
                                        </p:tgtEl>
                                        <p:attrNameLst>
                                          <p:attrName>style.visibility</p:attrName>
                                        </p:attrNameLst>
                                      </p:cBhvr>
                                      <p:to>
                                        <p:strVal val="visible"/>
                                      </p:to>
                                    </p:set>
                                  </p:childTnLst>
                                </p:cTn>
                              </p:par>
                              <p:par>
                                <p:cTn id="115" presetID="1" presetClass="entr" presetSubtype="0" fill="hold" grpId="0" nodeType="withEffect">
                                  <p:stCondLst>
                                    <p:cond delay="0"/>
                                  </p:stCondLst>
                                  <p:childTnLst>
                                    <p:set>
                                      <p:cBhvr>
                                        <p:cTn id="116" dur="1" fill="hold">
                                          <p:stCondLst>
                                            <p:cond delay="0"/>
                                          </p:stCondLst>
                                        </p:cTn>
                                        <p:tgtEl>
                                          <p:spTgt spid="70"/>
                                        </p:tgtEl>
                                        <p:attrNameLst>
                                          <p:attrName>style.visibility</p:attrName>
                                        </p:attrNameLst>
                                      </p:cBhvr>
                                      <p:to>
                                        <p:strVal val="visible"/>
                                      </p:to>
                                    </p:set>
                                  </p:childTnLst>
                                </p:cTn>
                              </p:par>
                              <p:par>
                                <p:cTn id="117" presetID="1" presetClass="entr" presetSubtype="0" fill="hold" grpId="0" nodeType="withEffect">
                                  <p:stCondLst>
                                    <p:cond delay="0"/>
                                  </p:stCondLst>
                                  <p:childTnLst>
                                    <p:set>
                                      <p:cBhvr>
                                        <p:cTn id="118" dur="1" fill="hold">
                                          <p:stCondLst>
                                            <p:cond delay="0"/>
                                          </p:stCondLst>
                                        </p:cTn>
                                        <p:tgtEl>
                                          <p:spTgt spid="65"/>
                                        </p:tgtEl>
                                        <p:attrNameLst>
                                          <p:attrName>style.visibility</p:attrName>
                                        </p:attrNameLst>
                                      </p:cBhvr>
                                      <p:to>
                                        <p:strVal val="visible"/>
                                      </p:to>
                                    </p:set>
                                  </p:childTnLst>
                                </p:cTn>
                              </p:par>
                            </p:childTnLst>
                          </p:cTn>
                        </p:par>
                      </p:childTnLst>
                    </p:cTn>
                  </p:par>
                  <p:par>
                    <p:cTn id="119" fill="hold" nodeType="clickPar">
                      <p:stCondLst>
                        <p:cond delay="indefinite"/>
                      </p:stCondLst>
                      <p:childTnLst>
                        <p:par>
                          <p:cTn id="120" fill="hold" nodeType="withGroup">
                            <p:stCondLst>
                              <p:cond delay="0"/>
                            </p:stCondLst>
                            <p:childTnLst>
                              <p:par>
                                <p:cTn id="121" presetID="1" presetClass="entr" presetSubtype="0" fill="hold" grpId="0" nodeType="clickEffect">
                                  <p:stCondLst>
                                    <p:cond delay="0"/>
                                  </p:stCondLst>
                                  <p:childTnLst>
                                    <p:set>
                                      <p:cBhvr>
                                        <p:cTn id="122" dur="1" fill="hold">
                                          <p:stCondLst>
                                            <p:cond delay="0"/>
                                          </p:stCondLst>
                                        </p:cTn>
                                        <p:tgtEl>
                                          <p:spTgt spid="66"/>
                                        </p:tgtEl>
                                        <p:attrNameLst>
                                          <p:attrName>style.visibility</p:attrName>
                                        </p:attrNameLst>
                                      </p:cBhvr>
                                      <p:to>
                                        <p:strVal val="visible"/>
                                      </p:to>
                                    </p:set>
                                  </p:childTnLst>
                                </p:cTn>
                              </p:par>
                              <p:par>
                                <p:cTn id="123" presetID="1" presetClass="entr" presetSubtype="0" fill="hold" grpId="0" nodeType="withEffect">
                                  <p:stCondLst>
                                    <p:cond delay="0"/>
                                  </p:stCondLst>
                                  <p:childTnLst>
                                    <p:set>
                                      <p:cBhvr>
                                        <p:cTn id="124" dur="1" fill="hold">
                                          <p:stCondLst>
                                            <p:cond delay="0"/>
                                          </p:stCondLst>
                                        </p:cTn>
                                        <p:tgtEl>
                                          <p:spTgt spid="67"/>
                                        </p:tgtEl>
                                        <p:attrNameLst>
                                          <p:attrName>style.visibility</p:attrName>
                                        </p:attrNameLst>
                                      </p:cBhvr>
                                      <p:to>
                                        <p:strVal val="visible"/>
                                      </p:to>
                                    </p:set>
                                  </p:childTnLst>
                                </p:cTn>
                              </p:par>
                              <p:par>
                                <p:cTn id="125" presetID="10" presetClass="exit" presetSubtype="0" fill="hold" grpId="1" nodeType="withEffect">
                                  <p:stCondLst>
                                    <p:cond delay="0"/>
                                  </p:stCondLst>
                                  <p:childTnLst>
                                    <p:animEffect transition="out" filter="fade">
                                      <p:cBhvr>
                                        <p:cTn id="126" dur="2000"/>
                                        <p:tgtEl>
                                          <p:spTgt spid="67"/>
                                        </p:tgtEl>
                                      </p:cBhvr>
                                    </p:animEffect>
                                    <p:set>
                                      <p:cBhvr>
                                        <p:cTn id="127" dur="1" fill="hold">
                                          <p:stCondLst>
                                            <p:cond delay="1999"/>
                                          </p:stCondLst>
                                        </p:cTn>
                                        <p:tgtEl>
                                          <p:spTgt spid="67"/>
                                        </p:tgtEl>
                                        <p:attrNameLst>
                                          <p:attrName>style.visibility</p:attrName>
                                        </p:attrNameLst>
                                      </p:cBhvr>
                                      <p:to>
                                        <p:strVal val="hidden"/>
                                      </p:to>
                                    </p:set>
                                  </p:childTnLst>
                                </p:cTn>
                              </p:par>
                              <p:par>
                                <p:cTn id="128" presetID="10" presetClass="exit" presetSubtype="0" fill="hold" grpId="1" nodeType="withEffect">
                                  <p:stCondLst>
                                    <p:cond delay="0"/>
                                  </p:stCondLst>
                                  <p:childTnLst>
                                    <p:animEffect transition="out" filter="fade">
                                      <p:cBhvr>
                                        <p:cTn id="129" dur="2000"/>
                                        <p:tgtEl>
                                          <p:spTgt spid="65"/>
                                        </p:tgtEl>
                                      </p:cBhvr>
                                    </p:animEffect>
                                    <p:set>
                                      <p:cBhvr>
                                        <p:cTn id="130" dur="1" fill="hold">
                                          <p:stCondLst>
                                            <p:cond delay="1999"/>
                                          </p:stCondLst>
                                        </p:cTn>
                                        <p:tgtEl>
                                          <p:spTgt spid="65"/>
                                        </p:tgtEl>
                                        <p:attrNameLst>
                                          <p:attrName>style.visibility</p:attrName>
                                        </p:attrNameLst>
                                      </p:cBhvr>
                                      <p:to>
                                        <p:strVal val="hidden"/>
                                      </p:to>
                                    </p:set>
                                  </p:childTnLst>
                                </p:cTn>
                              </p:par>
                              <p:par>
                                <p:cTn id="131" presetID="10" presetClass="exit" presetSubtype="0" fill="hold" grpId="0" nodeType="withEffect">
                                  <p:stCondLst>
                                    <p:cond delay="0"/>
                                  </p:stCondLst>
                                  <p:childTnLst>
                                    <p:animEffect transition="out" filter="fade">
                                      <p:cBhvr>
                                        <p:cTn id="132" dur="2000"/>
                                        <p:tgtEl>
                                          <p:spTgt spid="24611"/>
                                        </p:tgtEl>
                                      </p:cBhvr>
                                    </p:animEffect>
                                    <p:set>
                                      <p:cBhvr>
                                        <p:cTn id="133" dur="1" fill="hold">
                                          <p:stCondLst>
                                            <p:cond delay="1999"/>
                                          </p:stCondLst>
                                        </p:cTn>
                                        <p:tgtEl>
                                          <p:spTgt spid="24611"/>
                                        </p:tgtEl>
                                        <p:attrNameLst>
                                          <p:attrName>style.visibility</p:attrName>
                                        </p:attrNameLst>
                                      </p:cBhvr>
                                      <p:to>
                                        <p:strVal val="hidden"/>
                                      </p:to>
                                    </p:set>
                                  </p:childTnLst>
                                </p:cTn>
                              </p:par>
                              <p:par>
                                <p:cTn id="134" presetID="35" presetClass="path" presetSubtype="0" accel="50000" decel="50000" fill="hold" grpId="1" nodeType="withEffect">
                                  <p:stCondLst>
                                    <p:cond delay="0"/>
                                  </p:stCondLst>
                                  <p:childTnLst>
                                    <p:animMotion origin="layout" path="M 0 1.72988E-6 L -0.13333 1.72988E-6 " pathEditMode="relative" rAng="0" ptsTypes="AA">
                                      <p:cBhvr>
                                        <p:cTn id="135" dur="2000" fill="hold"/>
                                        <p:tgtEl>
                                          <p:spTgt spid="66"/>
                                        </p:tgtEl>
                                        <p:attrNameLst>
                                          <p:attrName>ppt_x</p:attrName>
                                          <p:attrName>ppt_y</p:attrName>
                                        </p:attrNameLst>
                                      </p:cBhvr>
                                      <p:rCtr x="-6700" y="0"/>
                                    </p:animMotion>
                                  </p:childTnLst>
                                </p:cTn>
                              </p:par>
                            </p:childTnLst>
                          </p:cTn>
                        </p:par>
                      </p:childTnLst>
                    </p:cTn>
                  </p:par>
                  <p:par>
                    <p:cTn id="136" fill="hold" nodeType="clickPar">
                      <p:stCondLst>
                        <p:cond delay="indefinite"/>
                      </p:stCondLst>
                      <p:childTnLst>
                        <p:par>
                          <p:cTn id="137" fill="hold" nodeType="withGroup">
                            <p:stCondLst>
                              <p:cond delay="0"/>
                            </p:stCondLst>
                            <p:childTnLst>
                              <p:par>
                                <p:cTn id="138" presetID="1" presetClass="entr" presetSubtype="0" fill="hold" grpId="0" nodeType="clickEffect">
                                  <p:stCondLst>
                                    <p:cond delay="0"/>
                                  </p:stCondLst>
                                  <p:childTnLst>
                                    <p:set>
                                      <p:cBhvr>
                                        <p:cTn id="139" dur="1" fill="hold">
                                          <p:stCondLst>
                                            <p:cond delay="0"/>
                                          </p:stCondLst>
                                        </p:cTn>
                                        <p:tgtEl>
                                          <p:spTgt spid="68"/>
                                        </p:tgtEl>
                                        <p:attrNameLst>
                                          <p:attrName>style.visibility</p:attrName>
                                        </p:attrNameLst>
                                      </p:cBhvr>
                                      <p:to>
                                        <p:strVal val="visible"/>
                                      </p:to>
                                    </p:set>
                                  </p:childTnLst>
                                </p:cTn>
                              </p:par>
                              <p:par>
                                <p:cTn id="140" presetID="10" presetClass="exit" presetSubtype="0" fill="hold" grpId="0" nodeType="withEffect">
                                  <p:stCondLst>
                                    <p:cond delay="0"/>
                                  </p:stCondLst>
                                  <p:childTnLst>
                                    <p:animEffect transition="out" filter="fade">
                                      <p:cBhvr>
                                        <p:cTn id="141" dur="2000"/>
                                        <p:tgtEl>
                                          <p:spTgt spid="24609"/>
                                        </p:tgtEl>
                                      </p:cBhvr>
                                    </p:animEffect>
                                    <p:set>
                                      <p:cBhvr>
                                        <p:cTn id="142" dur="1" fill="hold">
                                          <p:stCondLst>
                                            <p:cond delay="1999"/>
                                          </p:stCondLst>
                                        </p:cTn>
                                        <p:tgtEl>
                                          <p:spTgt spid="24609"/>
                                        </p:tgtEl>
                                        <p:attrNameLst>
                                          <p:attrName>style.visibility</p:attrName>
                                        </p:attrNameLst>
                                      </p:cBhvr>
                                      <p:to>
                                        <p:strVal val="hidden"/>
                                      </p:to>
                                    </p:set>
                                  </p:childTnLst>
                                </p:cTn>
                              </p:par>
                              <p:par>
                                <p:cTn id="143" presetID="10" presetClass="exit" presetSubtype="0" fill="hold" grpId="1" nodeType="withEffect">
                                  <p:stCondLst>
                                    <p:cond delay="0"/>
                                  </p:stCondLst>
                                  <p:childTnLst>
                                    <p:animEffect transition="out" filter="fade">
                                      <p:cBhvr>
                                        <p:cTn id="144" dur="2000"/>
                                        <p:tgtEl>
                                          <p:spTgt spid="62"/>
                                        </p:tgtEl>
                                      </p:cBhvr>
                                    </p:animEffect>
                                    <p:set>
                                      <p:cBhvr>
                                        <p:cTn id="145" dur="1" fill="hold">
                                          <p:stCondLst>
                                            <p:cond delay="1999"/>
                                          </p:stCondLst>
                                        </p:cTn>
                                        <p:tgtEl>
                                          <p:spTgt spid="62"/>
                                        </p:tgtEl>
                                        <p:attrNameLst>
                                          <p:attrName>style.visibility</p:attrName>
                                        </p:attrNameLst>
                                      </p:cBhvr>
                                      <p:to>
                                        <p:strVal val="hidden"/>
                                      </p:to>
                                    </p:set>
                                  </p:childTnLst>
                                </p:cTn>
                              </p:par>
                              <p:par>
                                <p:cTn id="146" presetID="64" presetClass="path" presetSubtype="0" accel="50000" decel="50000" fill="hold" grpId="1" nodeType="withEffect">
                                  <p:stCondLst>
                                    <p:cond delay="0"/>
                                  </p:stCondLst>
                                  <p:childTnLst>
                                    <p:animMotion origin="layout" path="M 3.33333E-6 -3.8417E-6 L 3.33333E-6 -0.15552 " pathEditMode="relative" rAng="0" ptsTypes="AA">
                                      <p:cBhvr>
                                        <p:cTn id="147" dur="2000" fill="hold"/>
                                        <p:tgtEl>
                                          <p:spTgt spid="68"/>
                                        </p:tgtEl>
                                        <p:attrNameLst>
                                          <p:attrName>ppt_x</p:attrName>
                                          <p:attrName>ppt_y</p:attrName>
                                        </p:attrNameLst>
                                      </p:cBhvr>
                                      <p:rCtr x="0" y="-7800"/>
                                    </p:animMotion>
                                  </p:childTnLst>
                                </p:cTn>
                              </p:par>
                            </p:childTnLst>
                          </p:cTn>
                        </p:par>
                      </p:childTnLst>
                    </p:cTn>
                  </p:par>
                  <p:par>
                    <p:cTn id="148" fill="hold" nodeType="clickPar">
                      <p:stCondLst>
                        <p:cond delay="indefinite"/>
                      </p:stCondLst>
                      <p:childTnLst>
                        <p:par>
                          <p:cTn id="149" fill="hold" nodeType="withGroup">
                            <p:stCondLst>
                              <p:cond delay="0"/>
                            </p:stCondLst>
                            <p:childTnLst>
                              <p:par>
                                <p:cTn id="150" presetID="1" presetClass="entr" presetSubtype="0" fill="hold" grpId="0" nodeType="clickEffect">
                                  <p:stCondLst>
                                    <p:cond delay="0"/>
                                  </p:stCondLst>
                                  <p:childTnLst>
                                    <p:set>
                                      <p:cBhvr>
                                        <p:cTn id="151" dur="1" fill="hold">
                                          <p:stCondLst>
                                            <p:cond delay="0"/>
                                          </p:stCondLst>
                                        </p:cTn>
                                        <p:tgtEl>
                                          <p:spTgt spid="69"/>
                                        </p:tgtEl>
                                        <p:attrNameLst>
                                          <p:attrName>style.visibility</p:attrName>
                                        </p:attrNameLst>
                                      </p:cBhvr>
                                      <p:to>
                                        <p:strVal val="visible"/>
                                      </p:to>
                                    </p:set>
                                  </p:childTnLst>
                                </p:cTn>
                              </p:par>
                              <p:par>
                                <p:cTn id="152" presetID="10" presetClass="exit" presetSubtype="0" fill="hold" grpId="0" nodeType="withEffect">
                                  <p:stCondLst>
                                    <p:cond delay="0"/>
                                  </p:stCondLst>
                                  <p:childTnLst>
                                    <p:animEffect transition="out" filter="fade">
                                      <p:cBhvr>
                                        <p:cTn id="153" dur="2000"/>
                                        <p:tgtEl>
                                          <p:spTgt spid="589859"/>
                                        </p:tgtEl>
                                      </p:cBhvr>
                                    </p:animEffect>
                                    <p:set>
                                      <p:cBhvr>
                                        <p:cTn id="154" dur="1" fill="hold">
                                          <p:stCondLst>
                                            <p:cond delay="1999"/>
                                          </p:stCondLst>
                                        </p:cTn>
                                        <p:tgtEl>
                                          <p:spTgt spid="589859"/>
                                        </p:tgtEl>
                                        <p:attrNameLst>
                                          <p:attrName>style.visibility</p:attrName>
                                        </p:attrNameLst>
                                      </p:cBhvr>
                                      <p:to>
                                        <p:strVal val="hidden"/>
                                      </p:to>
                                    </p:set>
                                  </p:childTnLst>
                                </p:cTn>
                              </p:par>
                              <p:par>
                                <p:cTn id="155" presetID="10" presetClass="exit" presetSubtype="0" fill="hold" grpId="1" nodeType="withEffect">
                                  <p:stCondLst>
                                    <p:cond delay="0"/>
                                  </p:stCondLst>
                                  <p:childTnLst>
                                    <p:animEffect transition="out" filter="fade">
                                      <p:cBhvr>
                                        <p:cTn id="156" dur="2000"/>
                                        <p:tgtEl>
                                          <p:spTgt spid="63"/>
                                        </p:tgtEl>
                                      </p:cBhvr>
                                    </p:animEffect>
                                    <p:set>
                                      <p:cBhvr>
                                        <p:cTn id="157" dur="1" fill="hold">
                                          <p:stCondLst>
                                            <p:cond delay="1999"/>
                                          </p:stCondLst>
                                        </p:cTn>
                                        <p:tgtEl>
                                          <p:spTgt spid="63"/>
                                        </p:tgtEl>
                                        <p:attrNameLst>
                                          <p:attrName>style.visibility</p:attrName>
                                        </p:attrNameLst>
                                      </p:cBhvr>
                                      <p:to>
                                        <p:strVal val="hidden"/>
                                      </p:to>
                                    </p:set>
                                  </p:childTnLst>
                                </p:cTn>
                              </p:par>
                              <p:par>
                                <p:cTn id="158" presetID="10" presetClass="exit" presetSubtype="0" fill="hold" grpId="1" nodeType="withEffect">
                                  <p:stCondLst>
                                    <p:cond delay="0"/>
                                  </p:stCondLst>
                                  <p:childTnLst>
                                    <p:animEffect transition="out" filter="fade">
                                      <p:cBhvr>
                                        <p:cTn id="159" dur="2000"/>
                                        <p:tgtEl>
                                          <p:spTgt spid="70"/>
                                        </p:tgtEl>
                                      </p:cBhvr>
                                    </p:animEffect>
                                    <p:set>
                                      <p:cBhvr>
                                        <p:cTn id="160" dur="1" fill="hold">
                                          <p:stCondLst>
                                            <p:cond delay="1999"/>
                                          </p:stCondLst>
                                        </p:cTn>
                                        <p:tgtEl>
                                          <p:spTgt spid="70"/>
                                        </p:tgtEl>
                                        <p:attrNameLst>
                                          <p:attrName>style.visibility</p:attrName>
                                        </p:attrNameLst>
                                      </p:cBhvr>
                                      <p:to>
                                        <p:strVal val="hidden"/>
                                      </p:to>
                                    </p:set>
                                  </p:childTnLst>
                                </p:cTn>
                              </p:par>
                              <p:par>
                                <p:cTn id="161" presetID="35" presetClass="path" presetSubtype="0" accel="50000" decel="50000" fill="hold" grpId="1" nodeType="withEffect">
                                  <p:stCondLst>
                                    <p:cond delay="0"/>
                                  </p:stCondLst>
                                  <p:childTnLst>
                                    <p:animMotion origin="layout" path="M -2.22222E-6 -4.07407E-6 L -0.05347 -0.08796 " pathEditMode="relative" rAng="0" ptsTypes="AA">
                                      <p:cBhvr>
                                        <p:cTn id="162" dur="2000" fill="hold"/>
                                        <p:tgtEl>
                                          <p:spTgt spid="69"/>
                                        </p:tgtEl>
                                        <p:attrNameLst>
                                          <p:attrName>ppt_x</p:attrName>
                                          <p:attrName>ppt_y</p:attrName>
                                        </p:attrNameLst>
                                      </p:cBhvr>
                                      <p:rCtr x="-2700" y="-44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15" grpId="0"/>
      <p:bldP spid="24613" grpId="0"/>
      <p:bldP spid="24611" grpId="0"/>
      <p:bldP spid="24609" grpId="0"/>
      <p:bldP spid="589854" grpId="0" animBg="1"/>
      <p:bldP spid="589859" grpId="0"/>
      <p:bldP spid="43" grpId="0" animBg="1"/>
      <p:bldP spid="44" grpId="0" animBg="1"/>
      <p:bldP spid="46" grpId="0"/>
      <p:bldP spid="46" grpId="1"/>
      <p:bldP spid="58" grpId="0" animBg="1"/>
      <p:bldP spid="58" grpId="1" animBg="1"/>
      <p:bldP spid="42" grpId="0"/>
      <p:bldP spid="42" grpId="1"/>
      <p:bldP spid="48" grpId="0"/>
      <p:bldP spid="48" grpId="1"/>
      <p:bldP spid="50" grpId="0"/>
      <p:bldP spid="50" grpId="1"/>
      <p:bldP spid="53" grpId="0" animBg="1"/>
      <p:bldP spid="53" grpId="1" animBg="1"/>
      <p:bldP spid="54" grpId="0"/>
      <p:bldP spid="54" grpId="1"/>
      <p:bldP spid="56" grpId="0" animBg="1"/>
      <p:bldP spid="56" grpId="1" animBg="1"/>
      <p:bldP spid="57" grpId="0"/>
      <p:bldP spid="57" grpId="1"/>
      <p:bldP spid="24601" grpId="0"/>
      <p:bldP spid="24603" grpId="0"/>
      <p:bldP spid="589862" grpId="0"/>
      <p:bldP spid="49" grpId="0"/>
      <p:bldP spid="49" grpId="1"/>
      <p:bldP spid="45" grpId="0" animBg="1"/>
      <p:bldP spid="59" grpId="0"/>
      <p:bldP spid="59" grpId="1"/>
      <p:bldP spid="589861" grpId="0"/>
      <p:bldP spid="47" grpId="0"/>
      <p:bldP spid="47" grpId="1"/>
      <p:bldP spid="60" grpId="0"/>
      <p:bldP spid="60" grpId="1"/>
      <p:bldP spid="61" grpId="0"/>
      <p:bldP spid="61" grpId="1"/>
      <p:bldP spid="62" grpId="0" animBg="1"/>
      <p:bldP spid="62" grpId="1" animBg="1"/>
      <p:bldP spid="63" grpId="0" animBg="1"/>
      <p:bldP spid="63" grpId="1" animBg="1"/>
      <p:bldP spid="65" grpId="0" animBg="1"/>
      <p:bldP spid="65" grpId="1" animBg="1"/>
      <p:bldP spid="66" grpId="0"/>
      <p:bldP spid="66" grpId="1"/>
      <p:bldP spid="67" grpId="0"/>
      <p:bldP spid="67" grpId="1"/>
      <p:bldP spid="68" grpId="0"/>
      <p:bldP spid="68" grpId="1"/>
      <p:bldP spid="69" grpId="0"/>
      <p:bldP spid="69" grpId="1"/>
      <p:bldP spid="70" grpId="0" animBg="1"/>
      <p:bldP spid="70" grpId="1" animBg="1"/>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1986" name="Picture 2" descr="UKfla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1200" y="5308601"/>
            <a:ext cx="2110212" cy="10922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41987" name="Picture 3" descr="US fla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338" y="841375"/>
            <a:ext cx="2405062" cy="13287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4198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 y="5308600"/>
            <a:ext cx="2362200" cy="129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9" name="AutoShape 6"/>
          <p:cNvSpPr>
            <a:spLocks noChangeArrowheads="1"/>
          </p:cNvSpPr>
          <p:nvPr/>
        </p:nvSpPr>
        <p:spPr bwMode="auto">
          <a:xfrm>
            <a:off x="3429000" y="5308600"/>
            <a:ext cx="2286000" cy="687388"/>
          </a:xfrm>
          <a:prstGeom prst="rightArrow">
            <a:avLst>
              <a:gd name="adj1" fmla="val 50000"/>
              <a:gd name="adj2" fmla="val 83295"/>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4615" name="Text Box 7"/>
          <p:cNvSpPr txBox="1">
            <a:spLocks noChangeArrowheads="1"/>
          </p:cNvSpPr>
          <p:nvPr/>
        </p:nvSpPr>
        <p:spPr bwMode="auto">
          <a:xfrm>
            <a:off x="4619625" y="5384800"/>
            <a:ext cx="1104900"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€150</a:t>
            </a:r>
          </a:p>
        </p:txBody>
      </p:sp>
      <p:sp>
        <p:nvSpPr>
          <p:cNvPr id="41991" name="AutoShape 9"/>
          <p:cNvSpPr>
            <a:spLocks noChangeArrowheads="1"/>
          </p:cNvSpPr>
          <p:nvPr/>
        </p:nvSpPr>
        <p:spPr bwMode="auto">
          <a:xfrm rot="5400000" flipH="1">
            <a:off x="261938" y="3403600"/>
            <a:ext cx="2286000" cy="685800"/>
          </a:xfrm>
          <a:prstGeom prst="rightArrow">
            <a:avLst>
              <a:gd name="adj1" fmla="val 50000"/>
              <a:gd name="adj2" fmla="val 83380"/>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4613" name="Text Box 10"/>
          <p:cNvSpPr txBox="1">
            <a:spLocks noChangeArrowheads="1"/>
          </p:cNvSpPr>
          <p:nvPr/>
        </p:nvSpPr>
        <p:spPr bwMode="auto">
          <a:xfrm rot="-5400000">
            <a:off x="901701" y="3008312"/>
            <a:ext cx="995362"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€150</a:t>
            </a:r>
          </a:p>
        </p:txBody>
      </p:sp>
      <p:sp>
        <p:nvSpPr>
          <p:cNvPr id="41993" name="AutoShape 12"/>
          <p:cNvSpPr>
            <a:spLocks noChangeArrowheads="1"/>
          </p:cNvSpPr>
          <p:nvPr/>
        </p:nvSpPr>
        <p:spPr bwMode="auto">
          <a:xfrm flipH="1">
            <a:off x="3352800" y="5918200"/>
            <a:ext cx="2286000" cy="685800"/>
          </a:xfrm>
          <a:prstGeom prst="rightArrow">
            <a:avLst>
              <a:gd name="adj1" fmla="val 50000"/>
              <a:gd name="adj2" fmla="val 83241"/>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4611" name="Text Box 13"/>
          <p:cNvSpPr txBox="1">
            <a:spLocks noChangeArrowheads="1"/>
          </p:cNvSpPr>
          <p:nvPr/>
        </p:nvSpPr>
        <p:spPr bwMode="auto">
          <a:xfrm>
            <a:off x="3514725" y="5995988"/>
            <a:ext cx="11049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£150</a:t>
            </a:r>
          </a:p>
        </p:txBody>
      </p:sp>
      <p:sp>
        <p:nvSpPr>
          <p:cNvPr id="41995" name="AutoShape 15"/>
          <p:cNvSpPr>
            <a:spLocks noChangeArrowheads="1"/>
          </p:cNvSpPr>
          <p:nvPr/>
        </p:nvSpPr>
        <p:spPr bwMode="auto">
          <a:xfrm rot="5400000" flipH="1">
            <a:off x="5598319" y="3402806"/>
            <a:ext cx="2286000" cy="687388"/>
          </a:xfrm>
          <a:prstGeom prst="rightArrow">
            <a:avLst>
              <a:gd name="adj1" fmla="val 50000"/>
              <a:gd name="adj2" fmla="val 83187"/>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4609" name="Text Box 16"/>
          <p:cNvSpPr txBox="1">
            <a:spLocks noChangeArrowheads="1"/>
          </p:cNvSpPr>
          <p:nvPr/>
        </p:nvSpPr>
        <p:spPr bwMode="auto">
          <a:xfrm rot="-5400000">
            <a:off x="6188869" y="3051969"/>
            <a:ext cx="11049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800">
                <a:latin typeface="Times New Roman" pitchFamily="18" charset="0"/>
              </a:rPr>
              <a:t>£150</a:t>
            </a:r>
          </a:p>
        </p:txBody>
      </p:sp>
      <p:grpSp>
        <p:nvGrpSpPr>
          <p:cNvPr id="41997" name="Group 17"/>
          <p:cNvGrpSpPr>
            <a:grpSpLocks/>
          </p:cNvGrpSpPr>
          <p:nvPr/>
        </p:nvGrpSpPr>
        <p:grpSpPr bwMode="auto">
          <a:xfrm>
            <a:off x="3352800" y="1450975"/>
            <a:ext cx="2286000" cy="687388"/>
            <a:chOff x="2112" y="714"/>
            <a:chExt cx="1440" cy="432"/>
          </a:xfrm>
        </p:grpSpPr>
        <p:sp>
          <p:nvSpPr>
            <p:cNvPr id="42090" name="AutoShape 18"/>
            <p:cNvSpPr>
              <a:spLocks noChangeArrowheads="1"/>
            </p:cNvSpPr>
            <p:nvPr/>
          </p:nvSpPr>
          <p:spPr bwMode="auto">
            <a:xfrm>
              <a:off x="2112" y="714"/>
              <a:ext cx="1440" cy="432"/>
            </a:xfrm>
            <a:prstGeom prst="rightArrow">
              <a:avLst>
                <a:gd name="adj1" fmla="val 50000"/>
                <a:gd name="adj2" fmla="val 83333"/>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2091" name="Text Box 19"/>
            <p:cNvSpPr txBox="1">
              <a:spLocks noChangeArrowheads="1"/>
            </p:cNvSpPr>
            <p:nvPr/>
          </p:nvSpPr>
          <p:spPr bwMode="auto">
            <a:xfrm>
              <a:off x="2748" y="762"/>
              <a:ext cx="696"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800">
                  <a:latin typeface="Times New Roman" pitchFamily="18" charset="0"/>
                </a:rPr>
                <a:t>$150</a:t>
              </a:r>
            </a:p>
          </p:txBody>
        </p:sp>
      </p:grpSp>
      <p:grpSp>
        <p:nvGrpSpPr>
          <p:cNvPr id="41998" name="Group 20"/>
          <p:cNvGrpSpPr>
            <a:grpSpLocks/>
          </p:cNvGrpSpPr>
          <p:nvPr/>
        </p:nvGrpSpPr>
        <p:grpSpPr bwMode="auto">
          <a:xfrm>
            <a:off x="1938338" y="2641600"/>
            <a:ext cx="685800" cy="2286000"/>
            <a:chOff x="1221" y="1464"/>
            <a:chExt cx="432" cy="1440"/>
          </a:xfrm>
        </p:grpSpPr>
        <p:sp>
          <p:nvSpPr>
            <p:cNvPr id="42088" name="AutoShape 21"/>
            <p:cNvSpPr>
              <a:spLocks noChangeArrowheads="1"/>
            </p:cNvSpPr>
            <p:nvPr/>
          </p:nvSpPr>
          <p:spPr bwMode="auto">
            <a:xfrm rot="5400000">
              <a:off x="717" y="1968"/>
              <a:ext cx="1440" cy="432"/>
            </a:xfrm>
            <a:prstGeom prst="rightArrow">
              <a:avLst>
                <a:gd name="adj1" fmla="val 50000"/>
                <a:gd name="adj2" fmla="val 83333"/>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2089" name="Text Box 22"/>
            <p:cNvSpPr txBox="1">
              <a:spLocks noChangeArrowheads="1"/>
            </p:cNvSpPr>
            <p:nvPr/>
          </p:nvSpPr>
          <p:spPr bwMode="auto">
            <a:xfrm rot="-5400000">
              <a:off x="1093" y="2262"/>
              <a:ext cx="696"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$150</a:t>
              </a:r>
            </a:p>
          </p:txBody>
        </p:sp>
      </p:grpSp>
      <p:sp>
        <p:nvSpPr>
          <p:cNvPr id="41999" name="AutoShape 24"/>
          <p:cNvSpPr>
            <a:spLocks noChangeArrowheads="1"/>
          </p:cNvSpPr>
          <p:nvPr/>
        </p:nvSpPr>
        <p:spPr bwMode="auto">
          <a:xfrm flipH="1">
            <a:off x="3352800" y="765175"/>
            <a:ext cx="2286000" cy="685800"/>
          </a:xfrm>
          <a:prstGeom prst="rightArrow">
            <a:avLst>
              <a:gd name="adj1" fmla="val 50000"/>
              <a:gd name="adj2" fmla="val 83241"/>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2000" name="AutoShape 27"/>
          <p:cNvSpPr>
            <a:spLocks noChangeArrowheads="1"/>
          </p:cNvSpPr>
          <p:nvPr/>
        </p:nvSpPr>
        <p:spPr bwMode="auto">
          <a:xfrm rot="5400000">
            <a:off x="6380163" y="3441700"/>
            <a:ext cx="2286000" cy="685800"/>
          </a:xfrm>
          <a:prstGeom prst="rightArrow">
            <a:avLst>
              <a:gd name="adj1" fmla="val 50000"/>
              <a:gd name="adj2" fmla="val 83380"/>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pic>
        <p:nvPicPr>
          <p:cNvPr id="42001" name="Picture 2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40475" y="860425"/>
            <a:ext cx="133350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9854" name="Rectangle 30"/>
          <p:cNvSpPr>
            <a:spLocks noChangeArrowheads="1"/>
          </p:cNvSpPr>
          <p:nvPr/>
        </p:nvSpPr>
        <p:spPr bwMode="auto">
          <a:xfrm rot="3006253">
            <a:off x="3322638" y="3489325"/>
            <a:ext cx="338137" cy="760413"/>
          </a:xfrm>
          <a:prstGeom prst="rect">
            <a:avLst/>
          </a:prstGeom>
          <a:solidFill>
            <a:srgbClr val="92D050">
              <a:alpha val="50195"/>
            </a:srgbClr>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2003" name="AutoShape 31"/>
          <p:cNvSpPr>
            <a:spLocks noChangeArrowheads="1"/>
          </p:cNvSpPr>
          <p:nvPr/>
        </p:nvSpPr>
        <p:spPr bwMode="auto">
          <a:xfrm rot="3006253">
            <a:off x="2498725" y="3630613"/>
            <a:ext cx="3036888" cy="696912"/>
          </a:xfrm>
          <a:prstGeom prst="leftArrow">
            <a:avLst>
              <a:gd name="adj1" fmla="val 50000"/>
              <a:gd name="adj2" fmla="val 104906"/>
            </a:avLst>
          </a:prstGeom>
          <a:solidFill>
            <a:schemeClr val="bg1"/>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2004" name="AutoShape 32"/>
          <p:cNvSpPr>
            <a:spLocks noChangeArrowheads="1"/>
          </p:cNvSpPr>
          <p:nvPr/>
        </p:nvSpPr>
        <p:spPr bwMode="auto">
          <a:xfrm rot="-2393747">
            <a:off x="3295650" y="3924300"/>
            <a:ext cx="3038475" cy="695325"/>
          </a:xfrm>
          <a:prstGeom prst="leftArrow">
            <a:avLst>
              <a:gd name="adj1" fmla="val 50000"/>
              <a:gd name="adj2" fmla="val 113455"/>
            </a:avLst>
          </a:prstGeom>
          <a:solidFill>
            <a:schemeClr val="bg1"/>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89859" name="Text Box 35"/>
          <p:cNvSpPr txBox="1">
            <a:spLocks noChangeArrowheads="1"/>
          </p:cNvSpPr>
          <p:nvPr/>
        </p:nvSpPr>
        <p:spPr bwMode="auto">
          <a:xfrm rot="3006253">
            <a:off x="3128169" y="3255169"/>
            <a:ext cx="10001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£150</a:t>
            </a:r>
          </a:p>
        </p:txBody>
      </p:sp>
      <p:sp>
        <p:nvSpPr>
          <p:cNvPr id="42006" name="Text Box 36"/>
          <p:cNvSpPr txBox="1">
            <a:spLocks noChangeArrowheads="1"/>
          </p:cNvSpPr>
          <p:nvPr/>
        </p:nvSpPr>
        <p:spPr bwMode="auto">
          <a:xfrm rot="3006253">
            <a:off x="4614863" y="3519487"/>
            <a:ext cx="1593850"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800">
                <a:latin typeface="Times New Roman" pitchFamily="18" charset="0"/>
              </a:rPr>
              <a:t>$150</a:t>
            </a:r>
          </a:p>
        </p:txBody>
      </p:sp>
      <p:sp>
        <p:nvSpPr>
          <p:cNvPr id="43" name="AutoShape 9"/>
          <p:cNvSpPr>
            <a:spLocks noChangeArrowheads="1"/>
          </p:cNvSpPr>
          <p:nvPr/>
        </p:nvSpPr>
        <p:spPr bwMode="auto">
          <a:xfrm rot="5400000" flipH="1">
            <a:off x="266700" y="3390900"/>
            <a:ext cx="2286000" cy="685800"/>
          </a:xfrm>
          <a:prstGeom prst="rightArrow">
            <a:avLst>
              <a:gd name="adj1" fmla="val 50000"/>
              <a:gd name="adj2" fmla="val 83380"/>
            </a:avLst>
          </a:prstGeom>
          <a:solidFill>
            <a:srgbClr val="92D050">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4" name="AutoShape 9"/>
          <p:cNvSpPr>
            <a:spLocks noChangeArrowheads="1"/>
          </p:cNvSpPr>
          <p:nvPr/>
        </p:nvSpPr>
        <p:spPr bwMode="auto">
          <a:xfrm rot="10800000" flipH="1">
            <a:off x="3429000" y="5334000"/>
            <a:ext cx="2286000" cy="685800"/>
          </a:xfrm>
          <a:prstGeom prst="rightArrow">
            <a:avLst>
              <a:gd name="adj1" fmla="val 50000"/>
              <a:gd name="adj2" fmla="val 83380"/>
            </a:avLst>
          </a:prstGeom>
          <a:solidFill>
            <a:srgbClr val="92D050">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6" name="Text Box 10"/>
          <p:cNvSpPr txBox="1">
            <a:spLocks noChangeArrowheads="1"/>
          </p:cNvSpPr>
          <p:nvPr/>
        </p:nvSpPr>
        <p:spPr bwMode="auto">
          <a:xfrm>
            <a:off x="3571875" y="5424488"/>
            <a:ext cx="995363"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$225</a:t>
            </a:r>
          </a:p>
        </p:txBody>
      </p:sp>
      <p:sp>
        <p:nvSpPr>
          <p:cNvPr id="58" name="AutoShape 32"/>
          <p:cNvSpPr>
            <a:spLocks noChangeArrowheads="1"/>
          </p:cNvSpPr>
          <p:nvPr/>
        </p:nvSpPr>
        <p:spPr bwMode="auto">
          <a:xfrm rot="-2393747">
            <a:off x="3298825" y="3941763"/>
            <a:ext cx="3038475" cy="695325"/>
          </a:xfrm>
          <a:prstGeom prst="leftArrow">
            <a:avLst>
              <a:gd name="adj1" fmla="val 50000"/>
              <a:gd name="adj2" fmla="val 113455"/>
            </a:avLst>
          </a:prstGeom>
          <a:solidFill>
            <a:srgbClr val="92D050">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2" name="Text Box 10"/>
          <p:cNvSpPr txBox="1">
            <a:spLocks noChangeArrowheads="1"/>
          </p:cNvSpPr>
          <p:nvPr/>
        </p:nvSpPr>
        <p:spPr bwMode="auto">
          <a:xfrm rot="-5400000">
            <a:off x="904876" y="4119562"/>
            <a:ext cx="995362"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$225</a:t>
            </a:r>
          </a:p>
        </p:txBody>
      </p:sp>
      <p:sp>
        <p:nvSpPr>
          <p:cNvPr id="48" name="Text Box 10"/>
          <p:cNvSpPr txBox="1">
            <a:spLocks noChangeArrowheads="1"/>
          </p:cNvSpPr>
          <p:nvPr/>
        </p:nvSpPr>
        <p:spPr bwMode="auto">
          <a:xfrm rot="-5400000">
            <a:off x="1171575" y="3552825"/>
            <a:ext cx="46196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a:t>
            </a:r>
          </a:p>
        </p:txBody>
      </p:sp>
      <p:sp>
        <p:nvSpPr>
          <p:cNvPr id="50" name="Text Box 10"/>
          <p:cNvSpPr txBox="1">
            <a:spLocks noChangeArrowheads="1"/>
          </p:cNvSpPr>
          <p:nvPr/>
        </p:nvSpPr>
        <p:spPr bwMode="auto">
          <a:xfrm>
            <a:off x="4343400" y="5410200"/>
            <a:ext cx="3905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a:t>
            </a:r>
          </a:p>
        </p:txBody>
      </p:sp>
      <p:sp>
        <p:nvSpPr>
          <p:cNvPr id="42015" name="Rectangle 30"/>
          <p:cNvSpPr>
            <a:spLocks noChangeArrowheads="1"/>
          </p:cNvSpPr>
          <p:nvPr/>
        </p:nvSpPr>
        <p:spPr bwMode="auto">
          <a:xfrm rot="3006253">
            <a:off x="3238500" y="3665538"/>
            <a:ext cx="338138" cy="5572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3" name="AutoShape 24"/>
          <p:cNvSpPr>
            <a:spLocks noChangeArrowheads="1"/>
          </p:cNvSpPr>
          <p:nvPr/>
        </p:nvSpPr>
        <p:spPr bwMode="auto">
          <a:xfrm flipH="1">
            <a:off x="3352800" y="762000"/>
            <a:ext cx="2286000" cy="685800"/>
          </a:xfrm>
          <a:prstGeom prst="rightArrow">
            <a:avLst>
              <a:gd name="adj1" fmla="val 50000"/>
              <a:gd name="adj2" fmla="val 83241"/>
            </a:avLst>
          </a:prstGeom>
          <a:solidFill>
            <a:srgbClr val="92D050">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4" name="Text Box 25"/>
          <p:cNvSpPr txBox="1">
            <a:spLocks noChangeArrowheads="1"/>
          </p:cNvSpPr>
          <p:nvPr/>
        </p:nvSpPr>
        <p:spPr bwMode="auto">
          <a:xfrm>
            <a:off x="4833938" y="846138"/>
            <a:ext cx="957262"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$135</a:t>
            </a:r>
          </a:p>
        </p:txBody>
      </p:sp>
      <p:sp>
        <p:nvSpPr>
          <p:cNvPr id="56" name="AutoShape 27"/>
          <p:cNvSpPr>
            <a:spLocks noChangeArrowheads="1"/>
          </p:cNvSpPr>
          <p:nvPr/>
        </p:nvSpPr>
        <p:spPr bwMode="auto">
          <a:xfrm rot="5400000">
            <a:off x="6380163" y="3467100"/>
            <a:ext cx="2286000" cy="685800"/>
          </a:xfrm>
          <a:prstGeom prst="rightArrow">
            <a:avLst>
              <a:gd name="adj1" fmla="val 50000"/>
              <a:gd name="adj2" fmla="val 83380"/>
            </a:avLst>
          </a:prstGeom>
          <a:solidFill>
            <a:srgbClr val="92D050">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7" name="Text Box 28"/>
          <p:cNvSpPr txBox="1">
            <a:spLocks noChangeArrowheads="1"/>
          </p:cNvSpPr>
          <p:nvPr/>
        </p:nvSpPr>
        <p:spPr bwMode="auto">
          <a:xfrm rot="-5400000">
            <a:off x="7057231" y="2848769"/>
            <a:ext cx="879475" cy="51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$135</a:t>
            </a:r>
          </a:p>
        </p:txBody>
      </p:sp>
      <p:sp>
        <p:nvSpPr>
          <p:cNvPr id="24601" name="Text Box 28"/>
          <p:cNvSpPr txBox="1">
            <a:spLocks noChangeArrowheads="1"/>
          </p:cNvSpPr>
          <p:nvPr/>
        </p:nvSpPr>
        <p:spPr bwMode="auto">
          <a:xfrm rot="-5400000">
            <a:off x="6838156" y="3836194"/>
            <a:ext cx="1336675" cy="51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SFr150</a:t>
            </a:r>
          </a:p>
        </p:txBody>
      </p:sp>
      <p:sp>
        <p:nvSpPr>
          <p:cNvPr id="24603" name="Text Box 25"/>
          <p:cNvSpPr txBox="1">
            <a:spLocks noChangeArrowheads="1"/>
          </p:cNvSpPr>
          <p:nvPr/>
        </p:nvSpPr>
        <p:spPr bwMode="auto">
          <a:xfrm>
            <a:off x="3495675" y="847725"/>
            <a:ext cx="133826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SFr150</a:t>
            </a:r>
          </a:p>
        </p:txBody>
      </p:sp>
      <p:sp>
        <p:nvSpPr>
          <p:cNvPr id="42022" name="AutoShape 33"/>
          <p:cNvSpPr>
            <a:spLocks noChangeArrowheads="1"/>
          </p:cNvSpPr>
          <p:nvPr/>
        </p:nvSpPr>
        <p:spPr bwMode="auto">
          <a:xfrm rot="-7793747">
            <a:off x="3589337" y="3105151"/>
            <a:ext cx="3040063" cy="696912"/>
          </a:xfrm>
          <a:prstGeom prst="leftArrow">
            <a:avLst>
              <a:gd name="adj1" fmla="val 50000"/>
              <a:gd name="adj2" fmla="val 105016"/>
            </a:avLst>
          </a:prstGeom>
          <a:solidFill>
            <a:schemeClr val="bg1"/>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2023" name="AutoShape 34"/>
          <p:cNvSpPr>
            <a:spLocks noChangeArrowheads="1"/>
          </p:cNvSpPr>
          <p:nvPr/>
        </p:nvSpPr>
        <p:spPr bwMode="auto">
          <a:xfrm rot="8406253">
            <a:off x="3663950" y="2562225"/>
            <a:ext cx="2068513" cy="698500"/>
          </a:xfrm>
          <a:prstGeom prst="leftArrow">
            <a:avLst>
              <a:gd name="adj1" fmla="val 48528"/>
              <a:gd name="adj2" fmla="val 112052"/>
            </a:avLst>
          </a:prstGeom>
          <a:solidFill>
            <a:schemeClr val="bg1"/>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89862" name="Text Box 38"/>
          <p:cNvSpPr txBox="1">
            <a:spLocks noChangeArrowheads="1"/>
          </p:cNvSpPr>
          <p:nvPr/>
        </p:nvSpPr>
        <p:spPr bwMode="auto">
          <a:xfrm rot="-2393747">
            <a:off x="3927475" y="2562225"/>
            <a:ext cx="149701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800">
                <a:latin typeface="Times New Roman" pitchFamily="18" charset="0"/>
              </a:rPr>
              <a:t>€150</a:t>
            </a:r>
          </a:p>
        </p:txBody>
      </p:sp>
      <p:sp>
        <p:nvSpPr>
          <p:cNvPr id="49" name="Text Box 10"/>
          <p:cNvSpPr txBox="1">
            <a:spLocks noChangeArrowheads="1"/>
          </p:cNvSpPr>
          <p:nvPr/>
        </p:nvSpPr>
        <p:spPr bwMode="auto">
          <a:xfrm rot="-2332210">
            <a:off x="4352925" y="2687638"/>
            <a:ext cx="4064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a:t>
            </a:r>
          </a:p>
        </p:txBody>
      </p:sp>
      <p:sp>
        <p:nvSpPr>
          <p:cNvPr id="45" name="AutoShape 34"/>
          <p:cNvSpPr>
            <a:spLocks noChangeArrowheads="1"/>
          </p:cNvSpPr>
          <p:nvPr/>
        </p:nvSpPr>
        <p:spPr bwMode="auto">
          <a:xfrm rot="8406253">
            <a:off x="3663950" y="2562225"/>
            <a:ext cx="2068513" cy="698500"/>
          </a:xfrm>
          <a:prstGeom prst="leftArrow">
            <a:avLst>
              <a:gd name="adj1" fmla="val 48528"/>
              <a:gd name="adj2" fmla="val 112052"/>
            </a:avLst>
          </a:prstGeom>
          <a:solidFill>
            <a:srgbClr val="92D050">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9" name="Text Box 37"/>
          <p:cNvSpPr txBox="1">
            <a:spLocks noChangeArrowheads="1"/>
          </p:cNvSpPr>
          <p:nvPr/>
        </p:nvSpPr>
        <p:spPr bwMode="auto">
          <a:xfrm rot="-2393747">
            <a:off x="5233988" y="3227388"/>
            <a:ext cx="9890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$135</a:t>
            </a:r>
          </a:p>
        </p:txBody>
      </p:sp>
      <p:sp>
        <p:nvSpPr>
          <p:cNvPr id="589861" name="Text Box 37"/>
          <p:cNvSpPr txBox="1">
            <a:spLocks noChangeArrowheads="1"/>
          </p:cNvSpPr>
          <p:nvPr/>
        </p:nvSpPr>
        <p:spPr bwMode="auto">
          <a:xfrm rot="-2393747">
            <a:off x="3800475" y="4319588"/>
            <a:ext cx="1282700"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SFr150</a:t>
            </a:r>
          </a:p>
        </p:txBody>
      </p:sp>
      <p:sp>
        <p:nvSpPr>
          <p:cNvPr id="47" name="Text Box 10"/>
          <p:cNvSpPr txBox="1">
            <a:spLocks noChangeArrowheads="1"/>
          </p:cNvSpPr>
          <p:nvPr/>
        </p:nvSpPr>
        <p:spPr bwMode="auto">
          <a:xfrm rot="-2332210">
            <a:off x="3709988" y="2998788"/>
            <a:ext cx="995362"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$225</a:t>
            </a:r>
          </a:p>
        </p:txBody>
      </p:sp>
      <p:sp>
        <p:nvSpPr>
          <p:cNvPr id="60" name="Text Box 25"/>
          <p:cNvSpPr txBox="1">
            <a:spLocks noChangeArrowheads="1"/>
          </p:cNvSpPr>
          <p:nvPr/>
        </p:nvSpPr>
        <p:spPr bwMode="auto">
          <a:xfrm>
            <a:off x="4572000" y="846138"/>
            <a:ext cx="381000"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a:t>
            </a:r>
          </a:p>
        </p:txBody>
      </p:sp>
      <p:sp>
        <p:nvSpPr>
          <p:cNvPr id="61" name="Text Box 28"/>
          <p:cNvSpPr txBox="1">
            <a:spLocks noChangeArrowheads="1"/>
          </p:cNvSpPr>
          <p:nvPr/>
        </p:nvSpPr>
        <p:spPr bwMode="auto">
          <a:xfrm rot="-5400000">
            <a:off x="7303294" y="3264694"/>
            <a:ext cx="422275" cy="515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a:t>
            </a:r>
          </a:p>
        </p:txBody>
      </p:sp>
      <p:sp>
        <p:nvSpPr>
          <p:cNvPr id="62" name="AutoShape 15"/>
          <p:cNvSpPr>
            <a:spLocks noChangeArrowheads="1"/>
          </p:cNvSpPr>
          <p:nvPr/>
        </p:nvSpPr>
        <p:spPr bwMode="auto">
          <a:xfrm rot="5400000" flipH="1">
            <a:off x="5598319" y="3390106"/>
            <a:ext cx="2286000" cy="687388"/>
          </a:xfrm>
          <a:prstGeom prst="rightArrow">
            <a:avLst>
              <a:gd name="adj1" fmla="val 50000"/>
              <a:gd name="adj2" fmla="val 83187"/>
            </a:avLst>
          </a:prstGeom>
          <a:solidFill>
            <a:srgbClr val="92D050">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63" name="AutoShape 31"/>
          <p:cNvSpPr>
            <a:spLocks noChangeArrowheads="1"/>
          </p:cNvSpPr>
          <p:nvPr/>
        </p:nvSpPr>
        <p:spPr bwMode="auto">
          <a:xfrm rot="3006253">
            <a:off x="2671763" y="3259138"/>
            <a:ext cx="2066925" cy="695325"/>
          </a:xfrm>
          <a:prstGeom prst="leftArrow">
            <a:avLst>
              <a:gd name="adj1" fmla="val 56519"/>
              <a:gd name="adj2" fmla="val 105197"/>
            </a:avLst>
          </a:prstGeom>
          <a:solidFill>
            <a:srgbClr val="92D050">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65" name="AutoShape 12"/>
          <p:cNvSpPr>
            <a:spLocks noChangeArrowheads="1"/>
          </p:cNvSpPr>
          <p:nvPr/>
        </p:nvSpPr>
        <p:spPr bwMode="auto">
          <a:xfrm flipH="1">
            <a:off x="3352800" y="5943600"/>
            <a:ext cx="2286000" cy="685800"/>
          </a:xfrm>
          <a:prstGeom prst="rightArrow">
            <a:avLst>
              <a:gd name="adj1" fmla="val 50000"/>
              <a:gd name="adj2" fmla="val 83241"/>
            </a:avLst>
          </a:prstGeom>
          <a:solidFill>
            <a:srgbClr val="92D050">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66" name="Text Box 13"/>
          <p:cNvSpPr txBox="1">
            <a:spLocks noChangeArrowheads="1"/>
          </p:cNvSpPr>
          <p:nvPr/>
        </p:nvSpPr>
        <p:spPr bwMode="auto">
          <a:xfrm>
            <a:off x="4762500" y="6019800"/>
            <a:ext cx="9525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$300</a:t>
            </a:r>
          </a:p>
        </p:txBody>
      </p:sp>
      <p:sp>
        <p:nvSpPr>
          <p:cNvPr id="67" name="Text Box 13"/>
          <p:cNvSpPr txBox="1">
            <a:spLocks noChangeArrowheads="1"/>
          </p:cNvSpPr>
          <p:nvPr/>
        </p:nvSpPr>
        <p:spPr bwMode="auto">
          <a:xfrm>
            <a:off x="4343400" y="6019800"/>
            <a:ext cx="4572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a:t>
            </a:r>
          </a:p>
        </p:txBody>
      </p:sp>
      <p:sp>
        <p:nvSpPr>
          <p:cNvPr id="68" name="Text Box 16"/>
          <p:cNvSpPr txBox="1">
            <a:spLocks noChangeArrowheads="1"/>
          </p:cNvSpPr>
          <p:nvPr/>
        </p:nvSpPr>
        <p:spPr bwMode="auto">
          <a:xfrm rot="-5400000">
            <a:off x="6188869" y="4255294"/>
            <a:ext cx="11049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800">
                <a:latin typeface="Times New Roman" pitchFamily="18" charset="0"/>
              </a:rPr>
              <a:t>$300</a:t>
            </a:r>
          </a:p>
        </p:txBody>
      </p:sp>
      <p:sp>
        <p:nvSpPr>
          <p:cNvPr id="69" name="Text Box 35"/>
          <p:cNvSpPr txBox="1">
            <a:spLocks noChangeArrowheads="1"/>
          </p:cNvSpPr>
          <p:nvPr/>
        </p:nvSpPr>
        <p:spPr bwMode="auto">
          <a:xfrm rot="3006253">
            <a:off x="3676650" y="3849688"/>
            <a:ext cx="941388"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$300</a:t>
            </a:r>
          </a:p>
        </p:txBody>
      </p:sp>
      <p:sp>
        <p:nvSpPr>
          <p:cNvPr id="70" name="Rectangle 69"/>
          <p:cNvSpPr/>
          <p:nvPr/>
        </p:nvSpPr>
        <p:spPr>
          <a:xfrm rot="3047517">
            <a:off x="4488657" y="4742656"/>
            <a:ext cx="603250" cy="357187"/>
          </a:xfrm>
          <a:prstGeom prst="rect">
            <a:avLst/>
          </a:prstGeom>
          <a:solidFill>
            <a:srgbClr val="92D05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1" name="Rectangle 40"/>
          <p:cNvSpPr>
            <a:spLocks noChangeArrowheads="1"/>
          </p:cNvSpPr>
          <p:nvPr/>
        </p:nvSpPr>
        <p:spPr bwMode="auto">
          <a:xfrm>
            <a:off x="-9525" y="228600"/>
            <a:ext cx="2994507" cy="59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3200" b="1" dirty="0">
                <a:solidFill>
                  <a:srgbClr val="C00000"/>
                </a:solidFill>
                <a:latin typeface="Arial Narrow" panose="020B0606020202030204" pitchFamily="34" charset="0"/>
              </a:rPr>
              <a:t>Exposure Netting</a:t>
            </a:r>
          </a:p>
        </p:txBody>
      </p:sp>
      <p:sp>
        <p:nvSpPr>
          <p:cNvPr id="113" name="Rectangle 20"/>
          <p:cNvSpPr txBox="1">
            <a:spLocks noChangeArrowheads="1"/>
          </p:cNvSpPr>
          <p:nvPr/>
        </p:nvSpPr>
        <p:spPr bwMode="auto">
          <a:xfrm>
            <a:off x="4148104" y="6553200"/>
            <a:ext cx="4614896"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11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34</a:t>
            </a:fld>
            <a:endParaRPr lang="en-US" altLang="en-US" sz="1000" dirty="0">
              <a:cs typeface="Arial"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9"/>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0"/>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xit" presetSubtype="0" fill="hold" grpId="1" nodeType="clickEffect">
                                  <p:stCondLst>
                                    <p:cond delay="0"/>
                                  </p:stCondLst>
                                  <p:childTnLst>
                                    <p:animEffect transition="out" filter="fade">
                                      <p:cBhvr>
                                        <p:cTn id="20" dur="2000"/>
                                        <p:tgtEl>
                                          <p:spTgt spid="48"/>
                                        </p:tgtEl>
                                      </p:cBhvr>
                                    </p:animEffect>
                                    <p:set>
                                      <p:cBhvr>
                                        <p:cTn id="21" dur="1" fill="hold">
                                          <p:stCondLst>
                                            <p:cond delay="1999"/>
                                          </p:stCondLst>
                                        </p:cTn>
                                        <p:tgtEl>
                                          <p:spTgt spid="48"/>
                                        </p:tgtEl>
                                        <p:attrNameLst>
                                          <p:attrName>style.visibility</p:attrName>
                                        </p:attrNameLst>
                                      </p:cBhvr>
                                      <p:to>
                                        <p:strVal val="hidden"/>
                                      </p:to>
                                    </p:set>
                                  </p:childTnLst>
                                </p:cTn>
                              </p:par>
                              <p:par>
                                <p:cTn id="22" presetID="10" presetClass="exit" presetSubtype="0" fill="hold" grpId="1" nodeType="withEffect">
                                  <p:stCondLst>
                                    <p:cond delay="0"/>
                                  </p:stCondLst>
                                  <p:childTnLst>
                                    <p:animEffect transition="out" filter="fade">
                                      <p:cBhvr>
                                        <p:cTn id="23" dur="2000"/>
                                        <p:tgtEl>
                                          <p:spTgt spid="49"/>
                                        </p:tgtEl>
                                      </p:cBhvr>
                                    </p:animEffect>
                                    <p:set>
                                      <p:cBhvr>
                                        <p:cTn id="24" dur="1" fill="hold">
                                          <p:stCondLst>
                                            <p:cond delay="1999"/>
                                          </p:stCondLst>
                                        </p:cTn>
                                        <p:tgtEl>
                                          <p:spTgt spid="49"/>
                                        </p:tgtEl>
                                        <p:attrNameLst>
                                          <p:attrName>style.visibility</p:attrName>
                                        </p:attrNameLst>
                                      </p:cBhvr>
                                      <p:to>
                                        <p:strVal val="hidden"/>
                                      </p:to>
                                    </p:set>
                                  </p:childTnLst>
                                </p:cTn>
                              </p:par>
                              <p:par>
                                <p:cTn id="25" presetID="10" presetClass="exit" presetSubtype="0" fill="hold" grpId="1" nodeType="withEffect">
                                  <p:stCondLst>
                                    <p:cond delay="0"/>
                                  </p:stCondLst>
                                  <p:childTnLst>
                                    <p:animEffect transition="out" filter="fade">
                                      <p:cBhvr>
                                        <p:cTn id="26" dur="2000"/>
                                        <p:tgtEl>
                                          <p:spTgt spid="50"/>
                                        </p:tgtEl>
                                      </p:cBhvr>
                                    </p:animEffect>
                                    <p:set>
                                      <p:cBhvr>
                                        <p:cTn id="27" dur="1" fill="hold">
                                          <p:stCondLst>
                                            <p:cond delay="1999"/>
                                          </p:stCondLst>
                                        </p:cTn>
                                        <p:tgtEl>
                                          <p:spTgt spid="50"/>
                                        </p:tgtEl>
                                        <p:attrNameLst>
                                          <p:attrName>style.visibility</p:attrName>
                                        </p:attrNameLst>
                                      </p:cBhvr>
                                      <p:to>
                                        <p:strVal val="hidden"/>
                                      </p:to>
                                    </p:set>
                                  </p:childTnLst>
                                </p:cTn>
                              </p:par>
                              <p:par>
                                <p:cTn id="28" presetID="10" presetClass="exit" presetSubtype="0" fill="hold" grpId="0" nodeType="withEffect">
                                  <p:stCondLst>
                                    <p:cond delay="0"/>
                                  </p:stCondLst>
                                  <p:childTnLst>
                                    <p:animEffect transition="out" filter="fade">
                                      <p:cBhvr>
                                        <p:cTn id="29" dur="2000"/>
                                        <p:tgtEl>
                                          <p:spTgt spid="24613"/>
                                        </p:tgtEl>
                                      </p:cBhvr>
                                    </p:animEffect>
                                    <p:set>
                                      <p:cBhvr>
                                        <p:cTn id="30" dur="1" fill="hold">
                                          <p:stCondLst>
                                            <p:cond delay="1999"/>
                                          </p:stCondLst>
                                        </p:cTn>
                                        <p:tgtEl>
                                          <p:spTgt spid="24613"/>
                                        </p:tgtEl>
                                        <p:attrNameLst>
                                          <p:attrName>style.visibility</p:attrName>
                                        </p:attrNameLst>
                                      </p:cBhvr>
                                      <p:to>
                                        <p:strVal val="hidden"/>
                                      </p:to>
                                    </p:set>
                                  </p:childTnLst>
                                </p:cTn>
                              </p:par>
                              <p:par>
                                <p:cTn id="31" presetID="10" presetClass="exit" presetSubtype="0" fill="hold" grpId="0" nodeType="withEffect">
                                  <p:stCondLst>
                                    <p:cond delay="0"/>
                                  </p:stCondLst>
                                  <p:childTnLst>
                                    <p:animEffect transition="out" filter="fade">
                                      <p:cBhvr>
                                        <p:cTn id="32" dur="2000"/>
                                        <p:tgtEl>
                                          <p:spTgt spid="45"/>
                                        </p:tgtEl>
                                      </p:cBhvr>
                                    </p:animEffect>
                                    <p:set>
                                      <p:cBhvr>
                                        <p:cTn id="33" dur="1" fill="hold">
                                          <p:stCondLst>
                                            <p:cond delay="1999"/>
                                          </p:stCondLst>
                                        </p:cTn>
                                        <p:tgtEl>
                                          <p:spTgt spid="45"/>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2000"/>
                                        <p:tgtEl>
                                          <p:spTgt spid="589862"/>
                                        </p:tgtEl>
                                      </p:cBhvr>
                                    </p:animEffect>
                                    <p:set>
                                      <p:cBhvr>
                                        <p:cTn id="36" dur="1" fill="hold">
                                          <p:stCondLst>
                                            <p:cond delay="1999"/>
                                          </p:stCondLst>
                                        </p:cTn>
                                        <p:tgtEl>
                                          <p:spTgt spid="589862"/>
                                        </p:tgtEl>
                                        <p:attrNameLst>
                                          <p:attrName>style.visibility</p:attrName>
                                        </p:attrNameLst>
                                      </p:cBhvr>
                                      <p:to>
                                        <p:strVal val="hidden"/>
                                      </p:to>
                                    </p:set>
                                  </p:childTnLst>
                                </p:cTn>
                              </p:par>
                              <p:par>
                                <p:cTn id="37" presetID="10" presetClass="exit" presetSubtype="0" fill="hold" grpId="0" nodeType="withEffect">
                                  <p:stCondLst>
                                    <p:cond delay="0"/>
                                  </p:stCondLst>
                                  <p:childTnLst>
                                    <p:animEffect transition="out" filter="fade">
                                      <p:cBhvr>
                                        <p:cTn id="38" dur="2000"/>
                                        <p:tgtEl>
                                          <p:spTgt spid="44"/>
                                        </p:tgtEl>
                                      </p:cBhvr>
                                    </p:animEffect>
                                    <p:set>
                                      <p:cBhvr>
                                        <p:cTn id="39" dur="1" fill="hold">
                                          <p:stCondLst>
                                            <p:cond delay="1999"/>
                                          </p:stCondLst>
                                        </p:cTn>
                                        <p:tgtEl>
                                          <p:spTgt spid="44"/>
                                        </p:tgtEl>
                                        <p:attrNameLst>
                                          <p:attrName>style.visibility</p:attrName>
                                        </p:attrNameLst>
                                      </p:cBhvr>
                                      <p:to>
                                        <p:strVal val="hidden"/>
                                      </p:to>
                                    </p:set>
                                  </p:childTnLst>
                                </p:cTn>
                              </p:par>
                              <p:par>
                                <p:cTn id="40" presetID="10" presetClass="exit" presetSubtype="0" fill="hold" grpId="0" nodeType="withEffect">
                                  <p:stCondLst>
                                    <p:cond delay="0"/>
                                  </p:stCondLst>
                                  <p:childTnLst>
                                    <p:animEffect transition="out" filter="fade">
                                      <p:cBhvr>
                                        <p:cTn id="41" dur="2000"/>
                                        <p:tgtEl>
                                          <p:spTgt spid="24615"/>
                                        </p:tgtEl>
                                      </p:cBhvr>
                                    </p:animEffect>
                                    <p:set>
                                      <p:cBhvr>
                                        <p:cTn id="42" dur="1" fill="hold">
                                          <p:stCondLst>
                                            <p:cond delay="1999"/>
                                          </p:stCondLst>
                                        </p:cTn>
                                        <p:tgtEl>
                                          <p:spTgt spid="24615"/>
                                        </p:tgtEl>
                                        <p:attrNameLst>
                                          <p:attrName>style.visibility</p:attrName>
                                        </p:attrNameLst>
                                      </p:cBhvr>
                                      <p:to>
                                        <p:strVal val="hidden"/>
                                      </p:to>
                                    </p:set>
                                  </p:childTnLst>
                                </p:cTn>
                              </p:par>
                              <p:par>
                                <p:cTn id="43" presetID="10" presetClass="exit" presetSubtype="0" fill="hold" grpId="0" nodeType="withEffect">
                                  <p:stCondLst>
                                    <p:cond delay="0"/>
                                  </p:stCondLst>
                                  <p:childTnLst>
                                    <p:animEffect transition="out" filter="fade">
                                      <p:cBhvr>
                                        <p:cTn id="44" dur="2000"/>
                                        <p:tgtEl>
                                          <p:spTgt spid="43"/>
                                        </p:tgtEl>
                                      </p:cBhvr>
                                    </p:animEffect>
                                    <p:set>
                                      <p:cBhvr>
                                        <p:cTn id="45" dur="1" fill="hold">
                                          <p:stCondLst>
                                            <p:cond delay="1999"/>
                                          </p:stCondLst>
                                        </p:cTn>
                                        <p:tgtEl>
                                          <p:spTgt spid="43"/>
                                        </p:tgtEl>
                                        <p:attrNameLst>
                                          <p:attrName>style.visibility</p:attrName>
                                        </p:attrNameLst>
                                      </p:cBhvr>
                                      <p:to>
                                        <p:strVal val="hidden"/>
                                      </p:to>
                                    </p:set>
                                  </p:childTnLst>
                                </p:cTn>
                              </p:par>
                              <p:par>
                                <p:cTn id="46" presetID="10" presetClass="exit" presetSubtype="0" fill="hold" grpId="0" nodeType="withEffect">
                                  <p:stCondLst>
                                    <p:cond delay="0"/>
                                  </p:stCondLst>
                                  <p:childTnLst>
                                    <p:animEffect transition="out" filter="fade">
                                      <p:cBhvr>
                                        <p:cTn id="47" dur="2000"/>
                                        <p:tgtEl>
                                          <p:spTgt spid="589854"/>
                                        </p:tgtEl>
                                      </p:cBhvr>
                                    </p:animEffect>
                                    <p:set>
                                      <p:cBhvr>
                                        <p:cTn id="48" dur="1" fill="hold">
                                          <p:stCondLst>
                                            <p:cond delay="1999"/>
                                          </p:stCondLst>
                                        </p:cTn>
                                        <p:tgtEl>
                                          <p:spTgt spid="589854"/>
                                        </p:tgtEl>
                                        <p:attrNameLst>
                                          <p:attrName>style.visibility</p:attrName>
                                        </p:attrNameLst>
                                      </p:cBhvr>
                                      <p:to>
                                        <p:strVal val="hidden"/>
                                      </p:to>
                                    </p:set>
                                  </p:childTnLst>
                                </p:cTn>
                              </p:par>
                              <p:par>
                                <p:cTn id="49" presetID="64" presetClass="path" presetSubtype="0" accel="50000" decel="50000" fill="hold" grpId="1" nodeType="withEffect">
                                  <p:stCondLst>
                                    <p:cond delay="0"/>
                                  </p:stCondLst>
                                  <p:childTnLst>
                                    <p:animMotion origin="layout" path="M 1.38889E-6 4.66235E-6 L -0.0033 -0.1494 " pathEditMode="relative" rAng="0" ptsTypes="AA">
                                      <p:cBhvr>
                                        <p:cTn id="50" dur="2000" fill="hold"/>
                                        <p:tgtEl>
                                          <p:spTgt spid="42"/>
                                        </p:tgtEl>
                                        <p:attrNameLst>
                                          <p:attrName>ppt_x</p:attrName>
                                          <p:attrName>ppt_y</p:attrName>
                                        </p:attrNameLst>
                                      </p:cBhvr>
                                      <p:rCtr x="-200" y="-7500"/>
                                    </p:animMotion>
                                  </p:childTnLst>
                                </p:cTn>
                              </p:par>
                              <p:par>
                                <p:cTn id="51" presetID="63" presetClass="path" presetSubtype="0" accel="50000" decel="50000" fill="hold" grpId="1" nodeType="withEffect">
                                  <p:stCondLst>
                                    <p:cond delay="0"/>
                                  </p:stCondLst>
                                  <p:childTnLst>
                                    <p:animMotion origin="layout" path="M 4.72222E-6 2.90472E-6 L 0.10503 -0.00648 " pathEditMode="relative" rAng="0" ptsTypes="AA">
                                      <p:cBhvr>
                                        <p:cTn id="52" dur="2000" fill="hold"/>
                                        <p:tgtEl>
                                          <p:spTgt spid="46"/>
                                        </p:tgtEl>
                                        <p:attrNameLst>
                                          <p:attrName>ppt_x</p:attrName>
                                          <p:attrName>ppt_y</p:attrName>
                                        </p:attrNameLst>
                                      </p:cBhvr>
                                      <p:rCtr x="5200" y="-300"/>
                                    </p:animMotion>
                                  </p:childTnLst>
                                </p:cTn>
                              </p:par>
                              <p:par>
                                <p:cTn id="53" presetID="56" presetClass="path" presetSubtype="0" accel="50000" decel="50000" fill="hold" grpId="1" nodeType="withEffect">
                                  <p:stCondLst>
                                    <p:cond delay="0"/>
                                  </p:stCondLst>
                                  <p:childTnLst>
                                    <p:animMotion origin="layout" path="M 5.55556E-7 -5.92044E-7 L 0.07326 -0.07493 " pathEditMode="relative" rAng="0" ptsTypes="AA">
                                      <p:cBhvr>
                                        <p:cTn id="54" dur="2000" fill="hold"/>
                                        <p:tgtEl>
                                          <p:spTgt spid="47"/>
                                        </p:tgtEl>
                                        <p:attrNameLst>
                                          <p:attrName>ppt_x</p:attrName>
                                          <p:attrName>ppt_y</p:attrName>
                                        </p:attrNameLst>
                                      </p:cBhvr>
                                      <p:rCtr x="3700" y="-3700"/>
                                    </p:animMotion>
                                  </p:childTnLst>
                                </p:cTn>
                              </p:par>
                            </p:childTnLst>
                          </p:cTn>
                        </p:par>
                      </p:childTnLst>
                    </p:cTn>
                  </p:par>
                  <p:par>
                    <p:cTn id="55" fill="hold" nodeType="clickPar">
                      <p:stCondLst>
                        <p:cond delay="indefinite"/>
                      </p:stCondLst>
                      <p:childTnLst>
                        <p:par>
                          <p:cTn id="56" fill="hold" nodeType="withGroup">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53"/>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56"/>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58"/>
                                        </p:tgtEl>
                                        <p:attrNameLst>
                                          <p:attrName>style.visibility</p:attrName>
                                        </p:attrNameLst>
                                      </p:cBhvr>
                                      <p:to>
                                        <p:strVal val="visible"/>
                                      </p:to>
                                    </p:set>
                                  </p:childTnLst>
                                </p:cTn>
                              </p:par>
                            </p:childTnLst>
                          </p:cTn>
                        </p:par>
                      </p:childTnLst>
                    </p:cTn>
                  </p:par>
                  <p:par>
                    <p:cTn id="63" fill="hold" nodeType="clickPar">
                      <p:stCondLst>
                        <p:cond delay="indefinite"/>
                      </p:stCondLst>
                      <p:childTnLst>
                        <p:par>
                          <p:cTn id="64" fill="hold" nodeType="withGroup">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54"/>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60"/>
                                        </p:tgtEl>
                                        <p:attrNameLst>
                                          <p:attrName>style.visibility</p:attrName>
                                        </p:attrNameLst>
                                      </p:cBhvr>
                                      <p:to>
                                        <p:strVal val="visible"/>
                                      </p:to>
                                    </p:set>
                                  </p:childTnLst>
                                </p:cTn>
                              </p:par>
                              <p:par>
                                <p:cTn id="69" presetID="10" presetClass="exit" presetSubtype="0" fill="hold" grpId="0" nodeType="withEffect">
                                  <p:stCondLst>
                                    <p:cond delay="0"/>
                                  </p:stCondLst>
                                  <p:childTnLst>
                                    <p:animEffect transition="out" filter="fade">
                                      <p:cBhvr>
                                        <p:cTn id="70" dur="2000"/>
                                        <p:tgtEl>
                                          <p:spTgt spid="24603"/>
                                        </p:tgtEl>
                                      </p:cBhvr>
                                    </p:animEffect>
                                    <p:set>
                                      <p:cBhvr>
                                        <p:cTn id="71" dur="1" fill="hold">
                                          <p:stCondLst>
                                            <p:cond delay="1999"/>
                                          </p:stCondLst>
                                        </p:cTn>
                                        <p:tgtEl>
                                          <p:spTgt spid="24603"/>
                                        </p:tgtEl>
                                        <p:attrNameLst>
                                          <p:attrName>style.visibility</p:attrName>
                                        </p:attrNameLst>
                                      </p:cBhvr>
                                      <p:to>
                                        <p:strVal val="hidden"/>
                                      </p:to>
                                    </p:set>
                                  </p:childTnLst>
                                </p:cTn>
                              </p:par>
                              <p:par>
                                <p:cTn id="72" presetID="10" presetClass="exit" presetSubtype="0" fill="hold" grpId="1" nodeType="withEffect">
                                  <p:stCondLst>
                                    <p:cond delay="0"/>
                                  </p:stCondLst>
                                  <p:childTnLst>
                                    <p:animEffect transition="out" filter="fade">
                                      <p:cBhvr>
                                        <p:cTn id="73" dur="2000"/>
                                        <p:tgtEl>
                                          <p:spTgt spid="60"/>
                                        </p:tgtEl>
                                      </p:cBhvr>
                                    </p:animEffect>
                                    <p:set>
                                      <p:cBhvr>
                                        <p:cTn id="74" dur="1" fill="hold">
                                          <p:stCondLst>
                                            <p:cond delay="1999"/>
                                          </p:stCondLst>
                                        </p:cTn>
                                        <p:tgtEl>
                                          <p:spTgt spid="60"/>
                                        </p:tgtEl>
                                        <p:attrNameLst>
                                          <p:attrName>style.visibility</p:attrName>
                                        </p:attrNameLst>
                                      </p:cBhvr>
                                      <p:to>
                                        <p:strVal val="hidden"/>
                                      </p:to>
                                    </p:set>
                                  </p:childTnLst>
                                </p:cTn>
                              </p:par>
                              <p:par>
                                <p:cTn id="75" presetID="10" presetClass="exit" presetSubtype="0" fill="hold" grpId="1" nodeType="withEffect">
                                  <p:stCondLst>
                                    <p:cond delay="0"/>
                                  </p:stCondLst>
                                  <p:childTnLst>
                                    <p:animEffect transition="out" filter="fade">
                                      <p:cBhvr>
                                        <p:cTn id="76" dur="2000"/>
                                        <p:tgtEl>
                                          <p:spTgt spid="53"/>
                                        </p:tgtEl>
                                      </p:cBhvr>
                                    </p:animEffect>
                                    <p:set>
                                      <p:cBhvr>
                                        <p:cTn id="77" dur="1" fill="hold">
                                          <p:stCondLst>
                                            <p:cond delay="1999"/>
                                          </p:stCondLst>
                                        </p:cTn>
                                        <p:tgtEl>
                                          <p:spTgt spid="53"/>
                                        </p:tgtEl>
                                        <p:attrNameLst>
                                          <p:attrName>style.visibility</p:attrName>
                                        </p:attrNameLst>
                                      </p:cBhvr>
                                      <p:to>
                                        <p:strVal val="hidden"/>
                                      </p:to>
                                    </p:set>
                                  </p:childTnLst>
                                </p:cTn>
                              </p:par>
                              <p:par>
                                <p:cTn id="78" presetID="35" presetClass="path" presetSubtype="0" accel="50000" decel="50000" fill="hold" grpId="1" nodeType="withEffect">
                                  <p:stCondLst>
                                    <p:cond delay="0"/>
                                  </p:stCondLst>
                                  <p:childTnLst>
                                    <p:animMotion origin="layout" path="M -0.0059 0.00556 L -0.1309 0.00556 " pathEditMode="relative" rAng="0" ptsTypes="AA">
                                      <p:cBhvr>
                                        <p:cTn id="79" dur="2000" fill="hold"/>
                                        <p:tgtEl>
                                          <p:spTgt spid="54"/>
                                        </p:tgtEl>
                                        <p:attrNameLst>
                                          <p:attrName>ppt_x</p:attrName>
                                          <p:attrName>ppt_y</p:attrName>
                                        </p:attrNameLst>
                                      </p:cBhvr>
                                      <p:rCtr x="-6300" y="0"/>
                                    </p:animMotion>
                                  </p:childTnLst>
                                </p:cTn>
                              </p:par>
                            </p:childTnLst>
                          </p:cTn>
                        </p:par>
                      </p:childTnLst>
                    </p:cTn>
                  </p:par>
                  <p:par>
                    <p:cTn id="80" fill="hold" nodeType="clickPar">
                      <p:stCondLst>
                        <p:cond delay="indefinite"/>
                      </p:stCondLst>
                      <p:childTnLst>
                        <p:par>
                          <p:cTn id="81" fill="hold" nodeType="withGroup">
                            <p:stCondLst>
                              <p:cond delay="0"/>
                            </p:stCondLst>
                            <p:childTnLst>
                              <p:par>
                                <p:cTn id="82" presetID="1" presetClass="entr" presetSubtype="0" fill="hold" grpId="0" nodeType="clickEffect">
                                  <p:stCondLst>
                                    <p:cond delay="0"/>
                                  </p:stCondLst>
                                  <p:childTnLst>
                                    <p:set>
                                      <p:cBhvr>
                                        <p:cTn id="83" dur="1" fill="hold">
                                          <p:stCondLst>
                                            <p:cond delay="0"/>
                                          </p:stCondLst>
                                        </p:cTn>
                                        <p:tgtEl>
                                          <p:spTgt spid="57"/>
                                        </p:tgtEl>
                                        <p:attrNameLst>
                                          <p:attrName>style.visibility</p:attrName>
                                        </p:attrNameLst>
                                      </p:cBhvr>
                                      <p:to>
                                        <p:strVal val="visible"/>
                                      </p:to>
                                    </p:set>
                                  </p:childTnLst>
                                </p:cTn>
                              </p:par>
                              <p:par>
                                <p:cTn id="84" presetID="1" presetClass="entr" presetSubtype="0" fill="hold" grpId="0" nodeType="withEffect">
                                  <p:stCondLst>
                                    <p:cond delay="0"/>
                                  </p:stCondLst>
                                  <p:childTnLst>
                                    <p:set>
                                      <p:cBhvr>
                                        <p:cTn id="85" dur="1" fill="hold">
                                          <p:stCondLst>
                                            <p:cond delay="0"/>
                                          </p:stCondLst>
                                        </p:cTn>
                                        <p:tgtEl>
                                          <p:spTgt spid="61"/>
                                        </p:tgtEl>
                                        <p:attrNameLst>
                                          <p:attrName>style.visibility</p:attrName>
                                        </p:attrNameLst>
                                      </p:cBhvr>
                                      <p:to>
                                        <p:strVal val="visible"/>
                                      </p:to>
                                    </p:set>
                                  </p:childTnLst>
                                </p:cTn>
                              </p:par>
                              <p:par>
                                <p:cTn id="86" presetID="10" presetClass="exit" presetSubtype="0" fill="hold" grpId="0" nodeType="withEffect">
                                  <p:stCondLst>
                                    <p:cond delay="0"/>
                                  </p:stCondLst>
                                  <p:childTnLst>
                                    <p:animEffect transition="out" filter="fade">
                                      <p:cBhvr>
                                        <p:cTn id="87" dur="2000"/>
                                        <p:tgtEl>
                                          <p:spTgt spid="24601"/>
                                        </p:tgtEl>
                                      </p:cBhvr>
                                    </p:animEffect>
                                    <p:set>
                                      <p:cBhvr>
                                        <p:cTn id="88" dur="1" fill="hold">
                                          <p:stCondLst>
                                            <p:cond delay="1999"/>
                                          </p:stCondLst>
                                        </p:cTn>
                                        <p:tgtEl>
                                          <p:spTgt spid="24601"/>
                                        </p:tgtEl>
                                        <p:attrNameLst>
                                          <p:attrName>style.visibility</p:attrName>
                                        </p:attrNameLst>
                                      </p:cBhvr>
                                      <p:to>
                                        <p:strVal val="hidden"/>
                                      </p:to>
                                    </p:set>
                                  </p:childTnLst>
                                </p:cTn>
                              </p:par>
                              <p:par>
                                <p:cTn id="89" presetID="10" presetClass="exit" presetSubtype="0" fill="hold" grpId="1" nodeType="withEffect">
                                  <p:stCondLst>
                                    <p:cond delay="0"/>
                                  </p:stCondLst>
                                  <p:childTnLst>
                                    <p:animEffect transition="out" filter="fade">
                                      <p:cBhvr>
                                        <p:cTn id="90" dur="2000"/>
                                        <p:tgtEl>
                                          <p:spTgt spid="61"/>
                                        </p:tgtEl>
                                      </p:cBhvr>
                                    </p:animEffect>
                                    <p:set>
                                      <p:cBhvr>
                                        <p:cTn id="91" dur="1" fill="hold">
                                          <p:stCondLst>
                                            <p:cond delay="1999"/>
                                          </p:stCondLst>
                                        </p:cTn>
                                        <p:tgtEl>
                                          <p:spTgt spid="61"/>
                                        </p:tgtEl>
                                        <p:attrNameLst>
                                          <p:attrName>style.visibility</p:attrName>
                                        </p:attrNameLst>
                                      </p:cBhvr>
                                      <p:to>
                                        <p:strVal val="hidden"/>
                                      </p:to>
                                    </p:set>
                                  </p:childTnLst>
                                </p:cTn>
                              </p:par>
                              <p:par>
                                <p:cTn id="92" presetID="10" presetClass="exit" presetSubtype="0" fill="hold" grpId="1" nodeType="withEffect">
                                  <p:stCondLst>
                                    <p:cond delay="0"/>
                                  </p:stCondLst>
                                  <p:childTnLst>
                                    <p:animEffect transition="out" filter="fade">
                                      <p:cBhvr>
                                        <p:cTn id="93" dur="2000"/>
                                        <p:tgtEl>
                                          <p:spTgt spid="56"/>
                                        </p:tgtEl>
                                      </p:cBhvr>
                                    </p:animEffect>
                                    <p:set>
                                      <p:cBhvr>
                                        <p:cTn id="94" dur="1" fill="hold">
                                          <p:stCondLst>
                                            <p:cond delay="1999"/>
                                          </p:stCondLst>
                                        </p:cTn>
                                        <p:tgtEl>
                                          <p:spTgt spid="56"/>
                                        </p:tgtEl>
                                        <p:attrNameLst>
                                          <p:attrName>style.visibility</p:attrName>
                                        </p:attrNameLst>
                                      </p:cBhvr>
                                      <p:to>
                                        <p:strVal val="hidden"/>
                                      </p:to>
                                    </p:set>
                                  </p:childTnLst>
                                </p:cTn>
                              </p:par>
                              <p:par>
                                <p:cTn id="95" presetID="42" presetClass="path" presetSubtype="0" accel="50000" decel="50000" fill="hold" grpId="1" nodeType="withEffect">
                                  <p:stCondLst>
                                    <p:cond delay="0"/>
                                  </p:stCondLst>
                                  <p:childTnLst>
                                    <p:animMotion origin="layout" path="M 0.00503 0.00255 L 0.00503 0.18032 " pathEditMode="relative" rAng="0" ptsTypes="AA">
                                      <p:cBhvr>
                                        <p:cTn id="96" dur="2000" fill="hold"/>
                                        <p:tgtEl>
                                          <p:spTgt spid="57"/>
                                        </p:tgtEl>
                                        <p:attrNameLst>
                                          <p:attrName>ppt_x</p:attrName>
                                          <p:attrName>ppt_y</p:attrName>
                                        </p:attrNameLst>
                                      </p:cBhvr>
                                      <p:rCtr x="0" y="8900"/>
                                    </p:animMotion>
                                  </p:childTnLst>
                                </p:cTn>
                              </p:par>
                            </p:childTnLst>
                          </p:cTn>
                        </p:par>
                      </p:childTnLst>
                    </p:cTn>
                  </p:par>
                  <p:par>
                    <p:cTn id="97" fill="hold" nodeType="clickPar">
                      <p:stCondLst>
                        <p:cond delay="indefinite"/>
                      </p:stCondLst>
                      <p:childTnLst>
                        <p:par>
                          <p:cTn id="98" fill="hold" nodeType="withGroup">
                            <p:stCondLst>
                              <p:cond delay="0"/>
                            </p:stCondLst>
                            <p:childTnLst>
                              <p:par>
                                <p:cTn id="99" presetID="1" presetClass="entr" presetSubtype="0" fill="hold" grpId="0" nodeType="clickEffect">
                                  <p:stCondLst>
                                    <p:cond delay="0"/>
                                  </p:stCondLst>
                                  <p:childTnLst>
                                    <p:set>
                                      <p:cBhvr>
                                        <p:cTn id="100" dur="1" fill="hold">
                                          <p:stCondLst>
                                            <p:cond delay="0"/>
                                          </p:stCondLst>
                                        </p:cTn>
                                        <p:tgtEl>
                                          <p:spTgt spid="59"/>
                                        </p:tgtEl>
                                        <p:attrNameLst>
                                          <p:attrName>style.visibility</p:attrName>
                                        </p:attrNameLst>
                                      </p:cBhvr>
                                      <p:to>
                                        <p:strVal val="visible"/>
                                      </p:to>
                                    </p:set>
                                  </p:childTnLst>
                                </p:cTn>
                              </p:par>
                              <p:par>
                                <p:cTn id="101" presetID="10" presetClass="exit" presetSubtype="0" fill="hold" grpId="1" nodeType="withEffect">
                                  <p:stCondLst>
                                    <p:cond delay="0"/>
                                  </p:stCondLst>
                                  <p:childTnLst>
                                    <p:animEffect transition="out" filter="fade">
                                      <p:cBhvr>
                                        <p:cTn id="102" dur="2000"/>
                                        <p:tgtEl>
                                          <p:spTgt spid="58"/>
                                        </p:tgtEl>
                                      </p:cBhvr>
                                    </p:animEffect>
                                    <p:set>
                                      <p:cBhvr>
                                        <p:cTn id="103" dur="1" fill="hold">
                                          <p:stCondLst>
                                            <p:cond delay="1999"/>
                                          </p:stCondLst>
                                        </p:cTn>
                                        <p:tgtEl>
                                          <p:spTgt spid="58"/>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2000"/>
                                        <p:tgtEl>
                                          <p:spTgt spid="589861"/>
                                        </p:tgtEl>
                                      </p:cBhvr>
                                    </p:animEffect>
                                    <p:set>
                                      <p:cBhvr>
                                        <p:cTn id="106" dur="1" fill="hold">
                                          <p:stCondLst>
                                            <p:cond delay="1999"/>
                                          </p:stCondLst>
                                        </p:cTn>
                                        <p:tgtEl>
                                          <p:spTgt spid="589861"/>
                                        </p:tgtEl>
                                        <p:attrNameLst>
                                          <p:attrName>style.visibility</p:attrName>
                                        </p:attrNameLst>
                                      </p:cBhvr>
                                      <p:to>
                                        <p:strVal val="hidden"/>
                                      </p:to>
                                    </p:set>
                                  </p:childTnLst>
                                </p:cTn>
                              </p:par>
                              <p:par>
                                <p:cTn id="107" presetID="35" presetClass="path" presetSubtype="0" accel="50000" decel="50000" fill="hold" grpId="1" nodeType="withEffect">
                                  <p:stCondLst>
                                    <p:cond delay="0"/>
                                  </p:stCondLst>
                                  <p:childTnLst>
                                    <p:animMotion origin="layout" path="M 1.11111E-6 3.7037E-6 L -0.15972 0.18009 " pathEditMode="relative" rAng="0" ptsTypes="AA">
                                      <p:cBhvr>
                                        <p:cTn id="108" dur="2000" fill="hold"/>
                                        <p:tgtEl>
                                          <p:spTgt spid="59"/>
                                        </p:tgtEl>
                                        <p:attrNameLst>
                                          <p:attrName>ppt_x</p:attrName>
                                          <p:attrName>ppt_y</p:attrName>
                                        </p:attrNameLst>
                                      </p:cBhvr>
                                      <p:rCtr x="-8000" y="9000"/>
                                    </p:animMotion>
                                  </p:childTnLst>
                                </p:cTn>
                              </p:par>
                            </p:childTnLst>
                          </p:cTn>
                        </p:par>
                      </p:childTnLst>
                    </p:cTn>
                  </p:par>
                  <p:par>
                    <p:cTn id="109" fill="hold" nodeType="clickPar">
                      <p:stCondLst>
                        <p:cond delay="indefinite"/>
                      </p:stCondLst>
                      <p:childTnLst>
                        <p:par>
                          <p:cTn id="110" fill="hold" nodeType="withGroup">
                            <p:stCondLst>
                              <p:cond delay="0"/>
                            </p:stCondLst>
                            <p:childTnLst>
                              <p:par>
                                <p:cTn id="111" presetID="1" presetClass="entr" presetSubtype="0" fill="hold" grpId="0" nodeType="clickEffect">
                                  <p:stCondLst>
                                    <p:cond delay="0"/>
                                  </p:stCondLst>
                                  <p:childTnLst>
                                    <p:set>
                                      <p:cBhvr>
                                        <p:cTn id="112" dur="1" fill="hold">
                                          <p:stCondLst>
                                            <p:cond delay="0"/>
                                          </p:stCondLst>
                                        </p:cTn>
                                        <p:tgtEl>
                                          <p:spTgt spid="62"/>
                                        </p:tgtEl>
                                        <p:attrNameLst>
                                          <p:attrName>style.visibility</p:attrName>
                                        </p:attrNameLst>
                                      </p:cBhvr>
                                      <p:to>
                                        <p:strVal val="visible"/>
                                      </p:to>
                                    </p:set>
                                  </p:childTnLst>
                                </p:cTn>
                              </p:par>
                              <p:par>
                                <p:cTn id="113" presetID="1" presetClass="entr" presetSubtype="0" fill="hold" grpId="0" nodeType="withEffect">
                                  <p:stCondLst>
                                    <p:cond delay="0"/>
                                  </p:stCondLst>
                                  <p:childTnLst>
                                    <p:set>
                                      <p:cBhvr>
                                        <p:cTn id="114" dur="1" fill="hold">
                                          <p:stCondLst>
                                            <p:cond delay="0"/>
                                          </p:stCondLst>
                                        </p:cTn>
                                        <p:tgtEl>
                                          <p:spTgt spid="63"/>
                                        </p:tgtEl>
                                        <p:attrNameLst>
                                          <p:attrName>style.visibility</p:attrName>
                                        </p:attrNameLst>
                                      </p:cBhvr>
                                      <p:to>
                                        <p:strVal val="visible"/>
                                      </p:to>
                                    </p:set>
                                  </p:childTnLst>
                                </p:cTn>
                              </p:par>
                              <p:par>
                                <p:cTn id="115" presetID="1" presetClass="entr" presetSubtype="0" fill="hold" grpId="0" nodeType="withEffect">
                                  <p:stCondLst>
                                    <p:cond delay="0"/>
                                  </p:stCondLst>
                                  <p:childTnLst>
                                    <p:set>
                                      <p:cBhvr>
                                        <p:cTn id="116" dur="1" fill="hold">
                                          <p:stCondLst>
                                            <p:cond delay="0"/>
                                          </p:stCondLst>
                                        </p:cTn>
                                        <p:tgtEl>
                                          <p:spTgt spid="70"/>
                                        </p:tgtEl>
                                        <p:attrNameLst>
                                          <p:attrName>style.visibility</p:attrName>
                                        </p:attrNameLst>
                                      </p:cBhvr>
                                      <p:to>
                                        <p:strVal val="visible"/>
                                      </p:to>
                                    </p:set>
                                  </p:childTnLst>
                                </p:cTn>
                              </p:par>
                              <p:par>
                                <p:cTn id="117" presetID="1" presetClass="entr" presetSubtype="0" fill="hold" grpId="0" nodeType="withEffect">
                                  <p:stCondLst>
                                    <p:cond delay="0"/>
                                  </p:stCondLst>
                                  <p:childTnLst>
                                    <p:set>
                                      <p:cBhvr>
                                        <p:cTn id="118" dur="1" fill="hold">
                                          <p:stCondLst>
                                            <p:cond delay="0"/>
                                          </p:stCondLst>
                                        </p:cTn>
                                        <p:tgtEl>
                                          <p:spTgt spid="65"/>
                                        </p:tgtEl>
                                        <p:attrNameLst>
                                          <p:attrName>style.visibility</p:attrName>
                                        </p:attrNameLst>
                                      </p:cBhvr>
                                      <p:to>
                                        <p:strVal val="visible"/>
                                      </p:to>
                                    </p:set>
                                  </p:childTnLst>
                                </p:cTn>
                              </p:par>
                            </p:childTnLst>
                          </p:cTn>
                        </p:par>
                      </p:childTnLst>
                    </p:cTn>
                  </p:par>
                  <p:par>
                    <p:cTn id="119" fill="hold" nodeType="clickPar">
                      <p:stCondLst>
                        <p:cond delay="indefinite"/>
                      </p:stCondLst>
                      <p:childTnLst>
                        <p:par>
                          <p:cTn id="120" fill="hold" nodeType="withGroup">
                            <p:stCondLst>
                              <p:cond delay="0"/>
                            </p:stCondLst>
                            <p:childTnLst>
                              <p:par>
                                <p:cTn id="121" presetID="1" presetClass="entr" presetSubtype="0" fill="hold" grpId="0" nodeType="clickEffect">
                                  <p:stCondLst>
                                    <p:cond delay="0"/>
                                  </p:stCondLst>
                                  <p:childTnLst>
                                    <p:set>
                                      <p:cBhvr>
                                        <p:cTn id="122" dur="1" fill="hold">
                                          <p:stCondLst>
                                            <p:cond delay="0"/>
                                          </p:stCondLst>
                                        </p:cTn>
                                        <p:tgtEl>
                                          <p:spTgt spid="66"/>
                                        </p:tgtEl>
                                        <p:attrNameLst>
                                          <p:attrName>style.visibility</p:attrName>
                                        </p:attrNameLst>
                                      </p:cBhvr>
                                      <p:to>
                                        <p:strVal val="visible"/>
                                      </p:to>
                                    </p:set>
                                  </p:childTnLst>
                                </p:cTn>
                              </p:par>
                              <p:par>
                                <p:cTn id="123" presetID="1" presetClass="entr" presetSubtype="0" fill="hold" grpId="0" nodeType="withEffect">
                                  <p:stCondLst>
                                    <p:cond delay="0"/>
                                  </p:stCondLst>
                                  <p:childTnLst>
                                    <p:set>
                                      <p:cBhvr>
                                        <p:cTn id="124" dur="1" fill="hold">
                                          <p:stCondLst>
                                            <p:cond delay="0"/>
                                          </p:stCondLst>
                                        </p:cTn>
                                        <p:tgtEl>
                                          <p:spTgt spid="67"/>
                                        </p:tgtEl>
                                        <p:attrNameLst>
                                          <p:attrName>style.visibility</p:attrName>
                                        </p:attrNameLst>
                                      </p:cBhvr>
                                      <p:to>
                                        <p:strVal val="visible"/>
                                      </p:to>
                                    </p:set>
                                  </p:childTnLst>
                                </p:cTn>
                              </p:par>
                              <p:par>
                                <p:cTn id="125" presetID="10" presetClass="exit" presetSubtype="0" fill="hold" grpId="1" nodeType="withEffect">
                                  <p:stCondLst>
                                    <p:cond delay="0"/>
                                  </p:stCondLst>
                                  <p:childTnLst>
                                    <p:animEffect transition="out" filter="fade">
                                      <p:cBhvr>
                                        <p:cTn id="126" dur="2000"/>
                                        <p:tgtEl>
                                          <p:spTgt spid="67"/>
                                        </p:tgtEl>
                                      </p:cBhvr>
                                    </p:animEffect>
                                    <p:set>
                                      <p:cBhvr>
                                        <p:cTn id="127" dur="1" fill="hold">
                                          <p:stCondLst>
                                            <p:cond delay="1999"/>
                                          </p:stCondLst>
                                        </p:cTn>
                                        <p:tgtEl>
                                          <p:spTgt spid="67"/>
                                        </p:tgtEl>
                                        <p:attrNameLst>
                                          <p:attrName>style.visibility</p:attrName>
                                        </p:attrNameLst>
                                      </p:cBhvr>
                                      <p:to>
                                        <p:strVal val="hidden"/>
                                      </p:to>
                                    </p:set>
                                  </p:childTnLst>
                                </p:cTn>
                              </p:par>
                              <p:par>
                                <p:cTn id="128" presetID="10" presetClass="exit" presetSubtype="0" fill="hold" grpId="1" nodeType="withEffect">
                                  <p:stCondLst>
                                    <p:cond delay="0"/>
                                  </p:stCondLst>
                                  <p:childTnLst>
                                    <p:animEffect transition="out" filter="fade">
                                      <p:cBhvr>
                                        <p:cTn id="129" dur="2000"/>
                                        <p:tgtEl>
                                          <p:spTgt spid="65"/>
                                        </p:tgtEl>
                                      </p:cBhvr>
                                    </p:animEffect>
                                    <p:set>
                                      <p:cBhvr>
                                        <p:cTn id="130" dur="1" fill="hold">
                                          <p:stCondLst>
                                            <p:cond delay="1999"/>
                                          </p:stCondLst>
                                        </p:cTn>
                                        <p:tgtEl>
                                          <p:spTgt spid="65"/>
                                        </p:tgtEl>
                                        <p:attrNameLst>
                                          <p:attrName>style.visibility</p:attrName>
                                        </p:attrNameLst>
                                      </p:cBhvr>
                                      <p:to>
                                        <p:strVal val="hidden"/>
                                      </p:to>
                                    </p:set>
                                  </p:childTnLst>
                                </p:cTn>
                              </p:par>
                              <p:par>
                                <p:cTn id="131" presetID="10" presetClass="exit" presetSubtype="0" fill="hold" grpId="0" nodeType="withEffect">
                                  <p:stCondLst>
                                    <p:cond delay="0"/>
                                  </p:stCondLst>
                                  <p:childTnLst>
                                    <p:animEffect transition="out" filter="fade">
                                      <p:cBhvr>
                                        <p:cTn id="132" dur="2000"/>
                                        <p:tgtEl>
                                          <p:spTgt spid="24611"/>
                                        </p:tgtEl>
                                      </p:cBhvr>
                                    </p:animEffect>
                                    <p:set>
                                      <p:cBhvr>
                                        <p:cTn id="133" dur="1" fill="hold">
                                          <p:stCondLst>
                                            <p:cond delay="1999"/>
                                          </p:stCondLst>
                                        </p:cTn>
                                        <p:tgtEl>
                                          <p:spTgt spid="24611"/>
                                        </p:tgtEl>
                                        <p:attrNameLst>
                                          <p:attrName>style.visibility</p:attrName>
                                        </p:attrNameLst>
                                      </p:cBhvr>
                                      <p:to>
                                        <p:strVal val="hidden"/>
                                      </p:to>
                                    </p:set>
                                  </p:childTnLst>
                                </p:cTn>
                              </p:par>
                              <p:par>
                                <p:cTn id="134" presetID="35" presetClass="path" presetSubtype="0" accel="50000" decel="50000" fill="hold" grpId="1" nodeType="withEffect">
                                  <p:stCondLst>
                                    <p:cond delay="0"/>
                                  </p:stCondLst>
                                  <p:childTnLst>
                                    <p:animMotion origin="layout" path="M 0 1.72988E-6 L -0.13333 1.72988E-6 " pathEditMode="relative" rAng="0" ptsTypes="AA">
                                      <p:cBhvr>
                                        <p:cTn id="135" dur="2000" fill="hold"/>
                                        <p:tgtEl>
                                          <p:spTgt spid="66"/>
                                        </p:tgtEl>
                                        <p:attrNameLst>
                                          <p:attrName>ppt_x</p:attrName>
                                          <p:attrName>ppt_y</p:attrName>
                                        </p:attrNameLst>
                                      </p:cBhvr>
                                      <p:rCtr x="-6700" y="0"/>
                                    </p:animMotion>
                                  </p:childTnLst>
                                </p:cTn>
                              </p:par>
                            </p:childTnLst>
                          </p:cTn>
                        </p:par>
                      </p:childTnLst>
                    </p:cTn>
                  </p:par>
                  <p:par>
                    <p:cTn id="136" fill="hold" nodeType="clickPar">
                      <p:stCondLst>
                        <p:cond delay="indefinite"/>
                      </p:stCondLst>
                      <p:childTnLst>
                        <p:par>
                          <p:cTn id="137" fill="hold" nodeType="withGroup">
                            <p:stCondLst>
                              <p:cond delay="0"/>
                            </p:stCondLst>
                            <p:childTnLst>
                              <p:par>
                                <p:cTn id="138" presetID="1" presetClass="entr" presetSubtype="0" fill="hold" grpId="0" nodeType="clickEffect">
                                  <p:stCondLst>
                                    <p:cond delay="0"/>
                                  </p:stCondLst>
                                  <p:childTnLst>
                                    <p:set>
                                      <p:cBhvr>
                                        <p:cTn id="139" dur="1" fill="hold">
                                          <p:stCondLst>
                                            <p:cond delay="0"/>
                                          </p:stCondLst>
                                        </p:cTn>
                                        <p:tgtEl>
                                          <p:spTgt spid="68"/>
                                        </p:tgtEl>
                                        <p:attrNameLst>
                                          <p:attrName>style.visibility</p:attrName>
                                        </p:attrNameLst>
                                      </p:cBhvr>
                                      <p:to>
                                        <p:strVal val="visible"/>
                                      </p:to>
                                    </p:set>
                                  </p:childTnLst>
                                </p:cTn>
                              </p:par>
                              <p:par>
                                <p:cTn id="140" presetID="10" presetClass="exit" presetSubtype="0" fill="hold" grpId="0" nodeType="withEffect">
                                  <p:stCondLst>
                                    <p:cond delay="0"/>
                                  </p:stCondLst>
                                  <p:childTnLst>
                                    <p:animEffect transition="out" filter="fade">
                                      <p:cBhvr>
                                        <p:cTn id="141" dur="2000"/>
                                        <p:tgtEl>
                                          <p:spTgt spid="24609"/>
                                        </p:tgtEl>
                                      </p:cBhvr>
                                    </p:animEffect>
                                    <p:set>
                                      <p:cBhvr>
                                        <p:cTn id="142" dur="1" fill="hold">
                                          <p:stCondLst>
                                            <p:cond delay="1999"/>
                                          </p:stCondLst>
                                        </p:cTn>
                                        <p:tgtEl>
                                          <p:spTgt spid="24609"/>
                                        </p:tgtEl>
                                        <p:attrNameLst>
                                          <p:attrName>style.visibility</p:attrName>
                                        </p:attrNameLst>
                                      </p:cBhvr>
                                      <p:to>
                                        <p:strVal val="hidden"/>
                                      </p:to>
                                    </p:set>
                                  </p:childTnLst>
                                </p:cTn>
                              </p:par>
                              <p:par>
                                <p:cTn id="143" presetID="10" presetClass="exit" presetSubtype="0" fill="hold" grpId="1" nodeType="withEffect">
                                  <p:stCondLst>
                                    <p:cond delay="0"/>
                                  </p:stCondLst>
                                  <p:childTnLst>
                                    <p:animEffect transition="out" filter="fade">
                                      <p:cBhvr>
                                        <p:cTn id="144" dur="2000"/>
                                        <p:tgtEl>
                                          <p:spTgt spid="62"/>
                                        </p:tgtEl>
                                      </p:cBhvr>
                                    </p:animEffect>
                                    <p:set>
                                      <p:cBhvr>
                                        <p:cTn id="145" dur="1" fill="hold">
                                          <p:stCondLst>
                                            <p:cond delay="1999"/>
                                          </p:stCondLst>
                                        </p:cTn>
                                        <p:tgtEl>
                                          <p:spTgt spid="62"/>
                                        </p:tgtEl>
                                        <p:attrNameLst>
                                          <p:attrName>style.visibility</p:attrName>
                                        </p:attrNameLst>
                                      </p:cBhvr>
                                      <p:to>
                                        <p:strVal val="hidden"/>
                                      </p:to>
                                    </p:set>
                                  </p:childTnLst>
                                </p:cTn>
                              </p:par>
                              <p:par>
                                <p:cTn id="146" presetID="64" presetClass="path" presetSubtype="0" accel="50000" decel="50000" fill="hold" grpId="1" nodeType="withEffect">
                                  <p:stCondLst>
                                    <p:cond delay="0"/>
                                  </p:stCondLst>
                                  <p:childTnLst>
                                    <p:animMotion origin="layout" path="M 3.33333E-6 -3.8417E-6 L 3.33333E-6 -0.15552 " pathEditMode="relative" rAng="0" ptsTypes="AA">
                                      <p:cBhvr>
                                        <p:cTn id="147" dur="2000" fill="hold"/>
                                        <p:tgtEl>
                                          <p:spTgt spid="68"/>
                                        </p:tgtEl>
                                        <p:attrNameLst>
                                          <p:attrName>ppt_x</p:attrName>
                                          <p:attrName>ppt_y</p:attrName>
                                        </p:attrNameLst>
                                      </p:cBhvr>
                                      <p:rCtr x="0" y="-7800"/>
                                    </p:animMotion>
                                  </p:childTnLst>
                                </p:cTn>
                              </p:par>
                            </p:childTnLst>
                          </p:cTn>
                        </p:par>
                      </p:childTnLst>
                    </p:cTn>
                  </p:par>
                  <p:par>
                    <p:cTn id="148" fill="hold" nodeType="clickPar">
                      <p:stCondLst>
                        <p:cond delay="indefinite"/>
                      </p:stCondLst>
                      <p:childTnLst>
                        <p:par>
                          <p:cTn id="149" fill="hold" nodeType="withGroup">
                            <p:stCondLst>
                              <p:cond delay="0"/>
                            </p:stCondLst>
                            <p:childTnLst>
                              <p:par>
                                <p:cTn id="150" presetID="1" presetClass="entr" presetSubtype="0" fill="hold" grpId="0" nodeType="clickEffect">
                                  <p:stCondLst>
                                    <p:cond delay="0"/>
                                  </p:stCondLst>
                                  <p:childTnLst>
                                    <p:set>
                                      <p:cBhvr>
                                        <p:cTn id="151" dur="1" fill="hold">
                                          <p:stCondLst>
                                            <p:cond delay="0"/>
                                          </p:stCondLst>
                                        </p:cTn>
                                        <p:tgtEl>
                                          <p:spTgt spid="69"/>
                                        </p:tgtEl>
                                        <p:attrNameLst>
                                          <p:attrName>style.visibility</p:attrName>
                                        </p:attrNameLst>
                                      </p:cBhvr>
                                      <p:to>
                                        <p:strVal val="visible"/>
                                      </p:to>
                                    </p:set>
                                  </p:childTnLst>
                                </p:cTn>
                              </p:par>
                              <p:par>
                                <p:cTn id="152" presetID="10" presetClass="exit" presetSubtype="0" fill="hold" grpId="0" nodeType="withEffect">
                                  <p:stCondLst>
                                    <p:cond delay="0"/>
                                  </p:stCondLst>
                                  <p:childTnLst>
                                    <p:animEffect transition="out" filter="fade">
                                      <p:cBhvr>
                                        <p:cTn id="153" dur="2000"/>
                                        <p:tgtEl>
                                          <p:spTgt spid="589859"/>
                                        </p:tgtEl>
                                      </p:cBhvr>
                                    </p:animEffect>
                                    <p:set>
                                      <p:cBhvr>
                                        <p:cTn id="154" dur="1" fill="hold">
                                          <p:stCondLst>
                                            <p:cond delay="1999"/>
                                          </p:stCondLst>
                                        </p:cTn>
                                        <p:tgtEl>
                                          <p:spTgt spid="589859"/>
                                        </p:tgtEl>
                                        <p:attrNameLst>
                                          <p:attrName>style.visibility</p:attrName>
                                        </p:attrNameLst>
                                      </p:cBhvr>
                                      <p:to>
                                        <p:strVal val="hidden"/>
                                      </p:to>
                                    </p:set>
                                  </p:childTnLst>
                                </p:cTn>
                              </p:par>
                              <p:par>
                                <p:cTn id="155" presetID="10" presetClass="exit" presetSubtype="0" fill="hold" grpId="1" nodeType="withEffect">
                                  <p:stCondLst>
                                    <p:cond delay="0"/>
                                  </p:stCondLst>
                                  <p:childTnLst>
                                    <p:animEffect transition="out" filter="fade">
                                      <p:cBhvr>
                                        <p:cTn id="156" dur="2000"/>
                                        <p:tgtEl>
                                          <p:spTgt spid="63"/>
                                        </p:tgtEl>
                                      </p:cBhvr>
                                    </p:animEffect>
                                    <p:set>
                                      <p:cBhvr>
                                        <p:cTn id="157" dur="1" fill="hold">
                                          <p:stCondLst>
                                            <p:cond delay="1999"/>
                                          </p:stCondLst>
                                        </p:cTn>
                                        <p:tgtEl>
                                          <p:spTgt spid="63"/>
                                        </p:tgtEl>
                                        <p:attrNameLst>
                                          <p:attrName>style.visibility</p:attrName>
                                        </p:attrNameLst>
                                      </p:cBhvr>
                                      <p:to>
                                        <p:strVal val="hidden"/>
                                      </p:to>
                                    </p:set>
                                  </p:childTnLst>
                                </p:cTn>
                              </p:par>
                              <p:par>
                                <p:cTn id="158" presetID="10" presetClass="exit" presetSubtype="0" fill="hold" grpId="1" nodeType="withEffect">
                                  <p:stCondLst>
                                    <p:cond delay="0"/>
                                  </p:stCondLst>
                                  <p:childTnLst>
                                    <p:animEffect transition="out" filter="fade">
                                      <p:cBhvr>
                                        <p:cTn id="159" dur="2000"/>
                                        <p:tgtEl>
                                          <p:spTgt spid="70"/>
                                        </p:tgtEl>
                                      </p:cBhvr>
                                    </p:animEffect>
                                    <p:set>
                                      <p:cBhvr>
                                        <p:cTn id="160" dur="1" fill="hold">
                                          <p:stCondLst>
                                            <p:cond delay="1999"/>
                                          </p:stCondLst>
                                        </p:cTn>
                                        <p:tgtEl>
                                          <p:spTgt spid="70"/>
                                        </p:tgtEl>
                                        <p:attrNameLst>
                                          <p:attrName>style.visibility</p:attrName>
                                        </p:attrNameLst>
                                      </p:cBhvr>
                                      <p:to>
                                        <p:strVal val="hidden"/>
                                      </p:to>
                                    </p:set>
                                  </p:childTnLst>
                                </p:cTn>
                              </p:par>
                              <p:par>
                                <p:cTn id="161" presetID="35" presetClass="path" presetSubtype="0" accel="50000" decel="50000" fill="hold" grpId="1" nodeType="withEffect">
                                  <p:stCondLst>
                                    <p:cond delay="0"/>
                                  </p:stCondLst>
                                  <p:childTnLst>
                                    <p:animMotion origin="layout" path="M -2.22222E-6 -4.07407E-6 L -0.05347 -0.08796 " pathEditMode="relative" rAng="0" ptsTypes="AA">
                                      <p:cBhvr>
                                        <p:cTn id="162" dur="2000" fill="hold"/>
                                        <p:tgtEl>
                                          <p:spTgt spid="69"/>
                                        </p:tgtEl>
                                        <p:attrNameLst>
                                          <p:attrName>ppt_x</p:attrName>
                                          <p:attrName>ppt_y</p:attrName>
                                        </p:attrNameLst>
                                      </p:cBhvr>
                                      <p:rCtr x="-2700" y="-44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15" grpId="0"/>
      <p:bldP spid="24613" grpId="0"/>
      <p:bldP spid="24611" grpId="0"/>
      <p:bldP spid="24609" grpId="0"/>
      <p:bldP spid="589854" grpId="0" animBg="1"/>
      <p:bldP spid="589859" grpId="0"/>
      <p:bldP spid="43" grpId="0" animBg="1"/>
      <p:bldP spid="44" grpId="0" animBg="1"/>
      <p:bldP spid="46" grpId="0"/>
      <p:bldP spid="46" grpId="1"/>
      <p:bldP spid="58" grpId="0" animBg="1"/>
      <p:bldP spid="58" grpId="1" animBg="1"/>
      <p:bldP spid="42" grpId="0"/>
      <p:bldP spid="42" grpId="1"/>
      <p:bldP spid="48" grpId="0"/>
      <p:bldP spid="48" grpId="1"/>
      <p:bldP spid="50" grpId="0"/>
      <p:bldP spid="50" grpId="1"/>
      <p:bldP spid="53" grpId="0" animBg="1"/>
      <p:bldP spid="53" grpId="1" animBg="1"/>
      <p:bldP spid="54" grpId="0"/>
      <p:bldP spid="54" grpId="1"/>
      <p:bldP spid="56" grpId="0" animBg="1"/>
      <p:bldP spid="56" grpId="1" animBg="1"/>
      <p:bldP spid="57" grpId="0"/>
      <p:bldP spid="57" grpId="1"/>
      <p:bldP spid="24601" grpId="0"/>
      <p:bldP spid="24603" grpId="0"/>
      <p:bldP spid="589862" grpId="0"/>
      <p:bldP spid="49" grpId="0"/>
      <p:bldP spid="49" grpId="1"/>
      <p:bldP spid="45" grpId="0" animBg="1"/>
      <p:bldP spid="59" grpId="0"/>
      <p:bldP spid="59" grpId="1"/>
      <p:bldP spid="589861" grpId="0"/>
      <p:bldP spid="47" grpId="0"/>
      <p:bldP spid="47" grpId="1"/>
      <p:bldP spid="60" grpId="0"/>
      <p:bldP spid="60" grpId="1"/>
      <p:bldP spid="61" grpId="0"/>
      <p:bldP spid="61" grpId="1"/>
      <p:bldP spid="62" grpId="0" animBg="1"/>
      <p:bldP spid="62" grpId="1" animBg="1"/>
      <p:bldP spid="63" grpId="0" animBg="1"/>
      <p:bldP spid="63" grpId="1" animBg="1"/>
      <p:bldP spid="65" grpId="0" animBg="1"/>
      <p:bldP spid="65" grpId="1" animBg="1"/>
      <p:bldP spid="66" grpId="0"/>
      <p:bldP spid="66" grpId="1"/>
      <p:bldP spid="67" grpId="0"/>
      <p:bldP spid="67" grpId="1"/>
      <p:bldP spid="68" grpId="0"/>
      <p:bldP spid="68" grpId="1"/>
      <p:bldP spid="69" grpId="0"/>
      <p:bldP spid="69" grpId="1"/>
      <p:bldP spid="70" grpId="0" animBg="1"/>
      <p:bldP spid="70" grpId="1" animBg="1"/>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3010" name="Picture 2" descr="UKfla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0" y="5254591"/>
            <a:ext cx="2214562" cy="114620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43011" name="Picture 3" descr="US fla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338" y="841375"/>
            <a:ext cx="2405062" cy="13287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591876" name="AutoShape 4"/>
          <p:cNvSpPr>
            <a:spLocks noChangeArrowheads="1"/>
          </p:cNvSpPr>
          <p:nvPr/>
        </p:nvSpPr>
        <p:spPr bwMode="auto">
          <a:xfrm>
            <a:off x="3429000" y="5308600"/>
            <a:ext cx="2286000" cy="687388"/>
          </a:xfrm>
          <a:prstGeom prst="rightArrow">
            <a:avLst>
              <a:gd name="adj1" fmla="val 50000"/>
              <a:gd name="adj2" fmla="val 86343"/>
            </a:avLst>
          </a:prstGeom>
          <a:solidFill>
            <a:schemeClr val="bg1"/>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91877" name="AutoShape 5"/>
          <p:cNvSpPr>
            <a:spLocks noChangeArrowheads="1"/>
          </p:cNvSpPr>
          <p:nvPr/>
        </p:nvSpPr>
        <p:spPr bwMode="auto">
          <a:xfrm>
            <a:off x="3352800" y="1450975"/>
            <a:ext cx="2286000" cy="687388"/>
          </a:xfrm>
          <a:prstGeom prst="rightArrow">
            <a:avLst>
              <a:gd name="adj1" fmla="val 50000"/>
              <a:gd name="adj2" fmla="val 86343"/>
            </a:avLst>
          </a:prstGeom>
          <a:solidFill>
            <a:schemeClr val="bg1"/>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91878" name="AutoShape 6"/>
          <p:cNvSpPr>
            <a:spLocks noChangeArrowheads="1"/>
          </p:cNvSpPr>
          <p:nvPr/>
        </p:nvSpPr>
        <p:spPr bwMode="auto">
          <a:xfrm flipH="1">
            <a:off x="3352800" y="765175"/>
            <a:ext cx="2286000" cy="685800"/>
          </a:xfrm>
          <a:prstGeom prst="rightArrow">
            <a:avLst>
              <a:gd name="adj1" fmla="val 50000"/>
              <a:gd name="adj2" fmla="val 86543"/>
            </a:avLst>
          </a:prstGeom>
          <a:solidFill>
            <a:schemeClr val="bg1"/>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91879" name="AutoShape 7"/>
          <p:cNvSpPr>
            <a:spLocks noChangeArrowheads="1"/>
          </p:cNvSpPr>
          <p:nvPr/>
        </p:nvSpPr>
        <p:spPr bwMode="auto">
          <a:xfrm flipH="1">
            <a:off x="3352800" y="5918200"/>
            <a:ext cx="2286000" cy="685800"/>
          </a:xfrm>
          <a:prstGeom prst="rightArrow">
            <a:avLst>
              <a:gd name="adj1" fmla="val 50000"/>
              <a:gd name="adj2" fmla="val 86543"/>
            </a:avLst>
          </a:prstGeom>
          <a:solidFill>
            <a:schemeClr val="bg1"/>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91880" name="AutoShape 8"/>
          <p:cNvSpPr>
            <a:spLocks noChangeArrowheads="1"/>
          </p:cNvSpPr>
          <p:nvPr/>
        </p:nvSpPr>
        <p:spPr bwMode="auto">
          <a:xfrm rot="5400000">
            <a:off x="1138238" y="3441700"/>
            <a:ext cx="2286000" cy="685800"/>
          </a:xfrm>
          <a:prstGeom prst="rightArrow">
            <a:avLst>
              <a:gd name="adj1" fmla="val 50000"/>
              <a:gd name="adj2" fmla="val 80247"/>
            </a:avLst>
          </a:prstGeom>
          <a:solidFill>
            <a:schemeClr val="bg1"/>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91881" name="AutoShape 9"/>
          <p:cNvSpPr>
            <a:spLocks noChangeArrowheads="1"/>
          </p:cNvSpPr>
          <p:nvPr/>
        </p:nvSpPr>
        <p:spPr bwMode="auto">
          <a:xfrm rot="5400000" flipH="1">
            <a:off x="261938" y="3403600"/>
            <a:ext cx="2286000" cy="685800"/>
          </a:xfrm>
          <a:prstGeom prst="rightArrow">
            <a:avLst>
              <a:gd name="adj1" fmla="val 50000"/>
              <a:gd name="adj2" fmla="val 80247"/>
            </a:avLst>
          </a:prstGeom>
          <a:solidFill>
            <a:schemeClr val="bg1"/>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91882" name="AutoShape 10"/>
          <p:cNvSpPr>
            <a:spLocks noChangeArrowheads="1"/>
          </p:cNvSpPr>
          <p:nvPr/>
        </p:nvSpPr>
        <p:spPr bwMode="auto">
          <a:xfrm rot="5400000">
            <a:off x="6396832" y="3440906"/>
            <a:ext cx="2286000" cy="687387"/>
          </a:xfrm>
          <a:prstGeom prst="rightArrow">
            <a:avLst>
              <a:gd name="adj1" fmla="val 50000"/>
              <a:gd name="adj2" fmla="val 80062"/>
            </a:avLst>
          </a:prstGeom>
          <a:solidFill>
            <a:schemeClr val="bg1"/>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91883" name="AutoShape 11"/>
          <p:cNvSpPr>
            <a:spLocks noChangeArrowheads="1"/>
          </p:cNvSpPr>
          <p:nvPr/>
        </p:nvSpPr>
        <p:spPr bwMode="auto">
          <a:xfrm rot="5400000" flipH="1">
            <a:off x="5519738" y="3403600"/>
            <a:ext cx="2286000" cy="685800"/>
          </a:xfrm>
          <a:prstGeom prst="rightArrow">
            <a:avLst>
              <a:gd name="adj1" fmla="val 50000"/>
              <a:gd name="adj2" fmla="val 80247"/>
            </a:avLst>
          </a:prstGeom>
          <a:solidFill>
            <a:schemeClr val="bg1"/>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pic>
        <p:nvPicPr>
          <p:cNvPr id="43020"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 y="5308600"/>
            <a:ext cx="2362200" cy="129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1885" name="Text Box 13"/>
          <p:cNvSpPr txBox="1">
            <a:spLocks noChangeArrowheads="1"/>
          </p:cNvSpPr>
          <p:nvPr/>
        </p:nvSpPr>
        <p:spPr bwMode="auto">
          <a:xfrm>
            <a:off x="4619625" y="5384800"/>
            <a:ext cx="11049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$225</a:t>
            </a:r>
          </a:p>
        </p:txBody>
      </p:sp>
      <p:sp>
        <p:nvSpPr>
          <p:cNvPr id="591886" name="Text Box 14"/>
          <p:cNvSpPr txBox="1">
            <a:spLocks noChangeArrowheads="1"/>
          </p:cNvSpPr>
          <p:nvPr/>
        </p:nvSpPr>
        <p:spPr bwMode="auto">
          <a:xfrm rot="-5400000">
            <a:off x="902494" y="3007519"/>
            <a:ext cx="995362"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$225</a:t>
            </a:r>
          </a:p>
        </p:txBody>
      </p:sp>
      <p:sp>
        <p:nvSpPr>
          <p:cNvPr id="591887" name="Text Box 15"/>
          <p:cNvSpPr txBox="1">
            <a:spLocks noChangeArrowheads="1"/>
          </p:cNvSpPr>
          <p:nvPr/>
        </p:nvSpPr>
        <p:spPr bwMode="auto">
          <a:xfrm>
            <a:off x="3514725" y="5995988"/>
            <a:ext cx="11049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$300</a:t>
            </a:r>
          </a:p>
        </p:txBody>
      </p:sp>
      <p:sp>
        <p:nvSpPr>
          <p:cNvPr id="591888" name="Text Box 16"/>
          <p:cNvSpPr txBox="1">
            <a:spLocks noChangeArrowheads="1"/>
          </p:cNvSpPr>
          <p:nvPr/>
        </p:nvSpPr>
        <p:spPr bwMode="auto">
          <a:xfrm rot="-5400000">
            <a:off x="6092032" y="3053556"/>
            <a:ext cx="11049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800">
                <a:latin typeface="Times New Roman" pitchFamily="18" charset="0"/>
              </a:rPr>
              <a:t>$300</a:t>
            </a:r>
          </a:p>
        </p:txBody>
      </p:sp>
      <p:sp>
        <p:nvSpPr>
          <p:cNvPr id="591889" name="Text Box 17"/>
          <p:cNvSpPr txBox="1">
            <a:spLocks noChangeArrowheads="1"/>
          </p:cNvSpPr>
          <p:nvPr/>
        </p:nvSpPr>
        <p:spPr bwMode="auto">
          <a:xfrm>
            <a:off x="4362450" y="1527175"/>
            <a:ext cx="11049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800">
                <a:latin typeface="Times New Roman" pitchFamily="18" charset="0"/>
              </a:rPr>
              <a:t>$150</a:t>
            </a:r>
          </a:p>
        </p:txBody>
      </p:sp>
      <p:sp>
        <p:nvSpPr>
          <p:cNvPr id="591890" name="Text Box 18"/>
          <p:cNvSpPr txBox="1">
            <a:spLocks noChangeArrowheads="1"/>
          </p:cNvSpPr>
          <p:nvPr/>
        </p:nvSpPr>
        <p:spPr bwMode="auto">
          <a:xfrm rot="-5400000">
            <a:off x="1735137" y="3908426"/>
            <a:ext cx="1103313"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$150</a:t>
            </a:r>
          </a:p>
        </p:txBody>
      </p:sp>
      <p:sp>
        <p:nvSpPr>
          <p:cNvPr id="591891" name="Text Box 19"/>
          <p:cNvSpPr txBox="1">
            <a:spLocks noChangeArrowheads="1"/>
          </p:cNvSpPr>
          <p:nvPr/>
        </p:nvSpPr>
        <p:spPr bwMode="auto">
          <a:xfrm>
            <a:off x="3495675" y="841375"/>
            <a:ext cx="1265238"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$135</a:t>
            </a:r>
          </a:p>
        </p:txBody>
      </p:sp>
      <p:sp>
        <p:nvSpPr>
          <p:cNvPr id="591892" name="Text Box 20"/>
          <p:cNvSpPr txBox="1">
            <a:spLocks noChangeArrowheads="1"/>
          </p:cNvSpPr>
          <p:nvPr/>
        </p:nvSpPr>
        <p:spPr bwMode="auto">
          <a:xfrm rot="-5400000">
            <a:off x="6856413" y="3836988"/>
            <a:ext cx="1338262"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$135</a:t>
            </a:r>
          </a:p>
        </p:txBody>
      </p:sp>
      <p:pic>
        <p:nvPicPr>
          <p:cNvPr id="43029" name="Picture 2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40475" y="860425"/>
            <a:ext cx="133350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1894" name="Rectangle 22"/>
          <p:cNvSpPr>
            <a:spLocks noChangeArrowheads="1"/>
          </p:cNvSpPr>
          <p:nvPr/>
        </p:nvSpPr>
        <p:spPr bwMode="auto">
          <a:xfrm rot="3006253">
            <a:off x="3225800" y="3538538"/>
            <a:ext cx="350838" cy="760412"/>
          </a:xfrm>
          <a:prstGeom prst="rect">
            <a:avLst/>
          </a:prstGeom>
          <a:solidFill>
            <a:schemeClr val="bg1"/>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91895" name="AutoShape 23"/>
          <p:cNvSpPr>
            <a:spLocks noChangeArrowheads="1"/>
          </p:cNvSpPr>
          <p:nvPr/>
        </p:nvSpPr>
        <p:spPr bwMode="auto">
          <a:xfrm rot="3006253">
            <a:off x="2457450" y="3652838"/>
            <a:ext cx="3038475" cy="695325"/>
          </a:xfrm>
          <a:prstGeom prst="leftArrow">
            <a:avLst>
              <a:gd name="adj1" fmla="val 50000"/>
              <a:gd name="adj2" fmla="val 105200"/>
            </a:avLst>
          </a:prstGeom>
          <a:solidFill>
            <a:schemeClr val="bg1"/>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91896" name="AutoShape 24"/>
          <p:cNvSpPr>
            <a:spLocks noChangeArrowheads="1"/>
          </p:cNvSpPr>
          <p:nvPr/>
        </p:nvSpPr>
        <p:spPr bwMode="auto">
          <a:xfrm rot="-2393747">
            <a:off x="3295650" y="3924300"/>
            <a:ext cx="3038475" cy="695325"/>
          </a:xfrm>
          <a:prstGeom prst="leftArrow">
            <a:avLst>
              <a:gd name="adj1" fmla="val 50000"/>
              <a:gd name="adj2" fmla="val 113455"/>
            </a:avLst>
          </a:prstGeom>
          <a:solidFill>
            <a:schemeClr val="bg1"/>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91897" name="AutoShape 25"/>
          <p:cNvSpPr>
            <a:spLocks noChangeArrowheads="1"/>
          </p:cNvSpPr>
          <p:nvPr/>
        </p:nvSpPr>
        <p:spPr bwMode="auto">
          <a:xfrm rot="-7793747">
            <a:off x="3589337" y="3105151"/>
            <a:ext cx="3040063" cy="696912"/>
          </a:xfrm>
          <a:prstGeom prst="leftArrow">
            <a:avLst>
              <a:gd name="adj1" fmla="val 50000"/>
              <a:gd name="adj2" fmla="val 105016"/>
            </a:avLst>
          </a:prstGeom>
          <a:solidFill>
            <a:schemeClr val="bg1"/>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91898" name="AutoShape 26"/>
          <p:cNvSpPr>
            <a:spLocks noChangeArrowheads="1"/>
          </p:cNvSpPr>
          <p:nvPr/>
        </p:nvSpPr>
        <p:spPr bwMode="auto">
          <a:xfrm rot="8406253">
            <a:off x="3603625" y="2509838"/>
            <a:ext cx="2095500" cy="696912"/>
          </a:xfrm>
          <a:prstGeom prst="leftArrow">
            <a:avLst>
              <a:gd name="adj1" fmla="val 48528"/>
              <a:gd name="adj2" fmla="val 113773"/>
            </a:avLst>
          </a:prstGeom>
          <a:solidFill>
            <a:schemeClr val="bg1"/>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91899" name="Text Box 27"/>
          <p:cNvSpPr txBox="1">
            <a:spLocks noChangeArrowheads="1"/>
          </p:cNvSpPr>
          <p:nvPr/>
        </p:nvSpPr>
        <p:spPr bwMode="auto">
          <a:xfrm rot="3006253">
            <a:off x="2925763" y="3468688"/>
            <a:ext cx="1662112"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$300</a:t>
            </a:r>
          </a:p>
        </p:txBody>
      </p:sp>
      <p:sp>
        <p:nvSpPr>
          <p:cNvPr id="591900" name="Text Box 28"/>
          <p:cNvSpPr txBox="1">
            <a:spLocks noChangeArrowheads="1"/>
          </p:cNvSpPr>
          <p:nvPr/>
        </p:nvSpPr>
        <p:spPr bwMode="auto">
          <a:xfrm rot="3006253">
            <a:off x="4614863" y="3519487"/>
            <a:ext cx="1593850"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800">
                <a:latin typeface="Times New Roman" pitchFamily="18" charset="0"/>
              </a:rPr>
              <a:t>$150</a:t>
            </a:r>
          </a:p>
        </p:txBody>
      </p:sp>
      <p:sp>
        <p:nvSpPr>
          <p:cNvPr id="591901" name="Text Box 29"/>
          <p:cNvSpPr txBox="1">
            <a:spLocks noChangeArrowheads="1"/>
          </p:cNvSpPr>
          <p:nvPr/>
        </p:nvSpPr>
        <p:spPr bwMode="auto">
          <a:xfrm rot="-2393747">
            <a:off x="3757613" y="4202113"/>
            <a:ext cx="1649412"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$135</a:t>
            </a:r>
          </a:p>
        </p:txBody>
      </p:sp>
      <p:sp>
        <p:nvSpPr>
          <p:cNvPr id="591902" name="Text Box 30"/>
          <p:cNvSpPr txBox="1">
            <a:spLocks noChangeArrowheads="1"/>
          </p:cNvSpPr>
          <p:nvPr/>
        </p:nvSpPr>
        <p:spPr bwMode="auto">
          <a:xfrm rot="-2393747">
            <a:off x="3927475" y="2562225"/>
            <a:ext cx="149701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800">
                <a:latin typeface="Times New Roman" pitchFamily="18" charset="0"/>
              </a:rPr>
              <a:t>$225</a:t>
            </a:r>
          </a:p>
        </p:txBody>
      </p:sp>
      <p:grpSp>
        <p:nvGrpSpPr>
          <p:cNvPr id="2" name="Group 31"/>
          <p:cNvGrpSpPr>
            <a:grpSpLocks/>
          </p:cNvGrpSpPr>
          <p:nvPr/>
        </p:nvGrpSpPr>
        <p:grpSpPr bwMode="auto">
          <a:xfrm>
            <a:off x="3276600" y="1120775"/>
            <a:ext cx="2997200" cy="685800"/>
            <a:chOff x="2112" y="706"/>
            <a:chExt cx="1888" cy="432"/>
          </a:xfrm>
        </p:grpSpPr>
        <p:sp>
          <p:nvSpPr>
            <p:cNvPr id="43081" name="AutoShape 32"/>
            <p:cNvSpPr>
              <a:spLocks noChangeArrowheads="1"/>
            </p:cNvSpPr>
            <p:nvPr/>
          </p:nvSpPr>
          <p:spPr bwMode="auto">
            <a:xfrm>
              <a:off x="2112" y="706"/>
              <a:ext cx="1888" cy="432"/>
            </a:xfrm>
            <a:prstGeom prst="rightArrow">
              <a:avLst>
                <a:gd name="adj1" fmla="val 50000"/>
                <a:gd name="adj2" fmla="val 101854"/>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3082" name="Text Box 33"/>
            <p:cNvSpPr txBox="1">
              <a:spLocks noChangeArrowheads="1"/>
            </p:cNvSpPr>
            <p:nvPr/>
          </p:nvSpPr>
          <p:spPr bwMode="auto">
            <a:xfrm>
              <a:off x="3180" y="758"/>
              <a:ext cx="696"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800">
                  <a:latin typeface="Times New Roman" pitchFamily="18" charset="0"/>
                </a:rPr>
                <a:t>$15</a:t>
              </a:r>
            </a:p>
          </p:txBody>
        </p:sp>
      </p:grpSp>
      <p:grpSp>
        <p:nvGrpSpPr>
          <p:cNvPr id="3" name="Group 34"/>
          <p:cNvGrpSpPr>
            <a:grpSpLocks/>
          </p:cNvGrpSpPr>
          <p:nvPr/>
        </p:nvGrpSpPr>
        <p:grpSpPr bwMode="auto">
          <a:xfrm rot="-5400000">
            <a:off x="338138" y="3349625"/>
            <a:ext cx="2997200" cy="685800"/>
            <a:chOff x="2112" y="706"/>
            <a:chExt cx="1888" cy="432"/>
          </a:xfrm>
        </p:grpSpPr>
        <p:sp>
          <p:nvSpPr>
            <p:cNvPr id="43079" name="AutoShape 35"/>
            <p:cNvSpPr>
              <a:spLocks noChangeArrowheads="1"/>
            </p:cNvSpPr>
            <p:nvPr/>
          </p:nvSpPr>
          <p:spPr bwMode="auto">
            <a:xfrm>
              <a:off x="2112" y="706"/>
              <a:ext cx="1888" cy="432"/>
            </a:xfrm>
            <a:prstGeom prst="rightArrow">
              <a:avLst>
                <a:gd name="adj1" fmla="val 50000"/>
                <a:gd name="adj2" fmla="val 101854"/>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3080" name="Text Box 36"/>
            <p:cNvSpPr txBox="1">
              <a:spLocks noChangeArrowheads="1"/>
            </p:cNvSpPr>
            <p:nvPr/>
          </p:nvSpPr>
          <p:spPr bwMode="auto">
            <a:xfrm>
              <a:off x="3179" y="757"/>
              <a:ext cx="69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800">
                  <a:latin typeface="Times New Roman" pitchFamily="18" charset="0"/>
                </a:rPr>
                <a:t>$75</a:t>
              </a:r>
            </a:p>
          </p:txBody>
        </p:sp>
      </p:grpSp>
      <p:grpSp>
        <p:nvGrpSpPr>
          <p:cNvPr id="4" name="Group 37"/>
          <p:cNvGrpSpPr>
            <a:grpSpLocks/>
          </p:cNvGrpSpPr>
          <p:nvPr/>
        </p:nvGrpSpPr>
        <p:grpSpPr bwMode="auto">
          <a:xfrm>
            <a:off x="3175000" y="5651500"/>
            <a:ext cx="2549525" cy="685800"/>
            <a:chOff x="2000" y="3600"/>
            <a:chExt cx="1606" cy="432"/>
          </a:xfrm>
        </p:grpSpPr>
        <p:sp>
          <p:nvSpPr>
            <p:cNvPr id="43077" name="AutoShape 38"/>
            <p:cNvSpPr>
              <a:spLocks noChangeArrowheads="1"/>
            </p:cNvSpPr>
            <p:nvPr/>
          </p:nvSpPr>
          <p:spPr bwMode="auto">
            <a:xfrm flipH="1">
              <a:off x="2000" y="3600"/>
              <a:ext cx="1606" cy="432"/>
            </a:xfrm>
            <a:prstGeom prst="rightArrow">
              <a:avLst>
                <a:gd name="adj1" fmla="val 50000"/>
                <a:gd name="adj2" fmla="val 92940"/>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3078" name="Text Box 39"/>
            <p:cNvSpPr txBox="1">
              <a:spLocks noChangeArrowheads="1"/>
            </p:cNvSpPr>
            <p:nvPr/>
          </p:nvSpPr>
          <p:spPr bwMode="auto">
            <a:xfrm>
              <a:off x="2178" y="3652"/>
              <a:ext cx="594"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$75</a:t>
              </a:r>
            </a:p>
          </p:txBody>
        </p:sp>
      </p:grpSp>
      <p:grpSp>
        <p:nvGrpSpPr>
          <p:cNvPr id="5" name="Group 40"/>
          <p:cNvGrpSpPr>
            <a:grpSpLocks/>
          </p:cNvGrpSpPr>
          <p:nvPr/>
        </p:nvGrpSpPr>
        <p:grpSpPr bwMode="auto">
          <a:xfrm rot="-5400000">
            <a:off x="5596732" y="3348831"/>
            <a:ext cx="2997200" cy="687387"/>
            <a:chOff x="2112" y="706"/>
            <a:chExt cx="1888" cy="432"/>
          </a:xfrm>
        </p:grpSpPr>
        <p:sp>
          <p:nvSpPr>
            <p:cNvPr id="43075" name="AutoShape 41"/>
            <p:cNvSpPr>
              <a:spLocks noChangeArrowheads="1"/>
            </p:cNvSpPr>
            <p:nvPr/>
          </p:nvSpPr>
          <p:spPr bwMode="auto">
            <a:xfrm>
              <a:off x="2112" y="706"/>
              <a:ext cx="1888" cy="432"/>
            </a:xfrm>
            <a:prstGeom prst="rightArrow">
              <a:avLst>
                <a:gd name="adj1" fmla="val 50000"/>
                <a:gd name="adj2" fmla="val 101854"/>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3076" name="Text Box 42"/>
            <p:cNvSpPr txBox="1">
              <a:spLocks noChangeArrowheads="1"/>
            </p:cNvSpPr>
            <p:nvPr/>
          </p:nvSpPr>
          <p:spPr bwMode="auto">
            <a:xfrm>
              <a:off x="3184" y="758"/>
              <a:ext cx="697"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800">
                  <a:latin typeface="Times New Roman" pitchFamily="18" charset="0"/>
                </a:rPr>
                <a:t>$165</a:t>
              </a:r>
            </a:p>
          </p:txBody>
        </p:sp>
      </p:grpSp>
      <p:sp>
        <p:nvSpPr>
          <p:cNvPr id="591915" name="AutoShape 43"/>
          <p:cNvSpPr>
            <a:spLocks noChangeArrowheads="1"/>
          </p:cNvSpPr>
          <p:nvPr/>
        </p:nvSpPr>
        <p:spPr bwMode="auto">
          <a:xfrm rot="8406253">
            <a:off x="3362325" y="3076575"/>
            <a:ext cx="3133725" cy="696913"/>
          </a:xfrm>
          <a:prstGeom prst="leftArrow">
            <a:avLst>
              <a:gd name="adj1" fmla="val 50000"/>
              <a:gd name="adj2" fmla="val 116745"/>
            </a:avLst>
          </a:prstGeom>
          <a:solidFill>
            <a:schemeClr val="bg1"/>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91916" name="Text Box 44"/>
          <p:cNvSpPr txBox="1">
            <a:spLocks noChangeArrowheads="1"/>
          </p:cNvSpPr>
          <p:nvPr/>
        </p:nvSpPr>
        <p:spPr bwMode="auto">
          <a:xfrm rot="-2393747">
            <a:off x="4510088" y="2867025"/>
            <a:ext cx="1500187"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800">
                <a:latin typeface="Times New Roman" pitchFamily="18" charset="0"/>
              </a:rPr>
              <a:t>$90</a:t>
            </a:r>
          </a:p>
        </p:txBody>
      </p:sp>
      <p:sp>
        <p:nvSpPr>
          <p:cNvPr id="591917" name="AutoShape 45"/>
          <p:cNvSpPr>
            <a:spLocks noChangeArrowheads="1"/>
          </p:cNvSpPr>
          <p:nvPr/>
        </p:nvSpPr>
        <p:spPr bwMode="auto">
          <a:xfrm rot="3006253">
            <a:off x="2990056" y="3220245"/>
            <a:ext cx="3038475" cy="696912"/>
          </a:xfrm>
          <a:prstGeom prst="leftArrow">
            <a:avLst>
              <a:gd name="adj1" fmla="val 50000"/>
              <a:gd name="adj2" fmla="val 104961"/>
            </a:avLst>
          </a:prstGeom>
          <a:solidFill>
            <a:schemeClr val="bg1"/>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91918" name="Text Box 46"/>
          <p:cNvSpPr txBox="1">
            <a:spLocks noChangeArrowheads="1"/>
          </p:cNvSpPr>
          <p:nvPr/>
        </p:nvSpPr>
        <p:spPr bwMode="auto">
          <a:xfrm rot="3006253">
            <a:off x="3417888" y="2986088"/>
            <a:ext cx="1662112"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$150</a:t>
            </a:r>
          </a:p>
        </p:txBody>
      </p:sp>
      <p:sp>
        <p:nvSpPr>
          <p:cNvPr id="77" name="Rectangle 20"/>
          <p:cNvSpPr txBox="1">
            <a:spLocks noChangeArrowheads="1"/>
          </p:cNvSpPr>
          <p:nvPr/>
        </p:nvSpPr>
        <p:spPr bwMode="auto">
          <a:xfrm>
            <a:off x="4400550" y="6553200"/>
            <a:ext cx="436245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78"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35</a:t>
            </a:fld>
            <a:endParaRPr lang="en-US" altLang="en-US" sz="1000" dirty="0">
              <a:cs typeface="Arial"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591877"/>
                                        </p:tgtEl>
                                        <p:attrNameLst>
                                          <p:attrName>style.visibility</p:attrName>
                                        </p:attrNameLst>
                                      </p:cBhvr>
                                      <p:to>
                                        <p:strVal val="hidden"/>
                                      </p:to>
                                    </p:set>
                                  </p:childTnLst>
                                </p:cTn>
                              </p:par>
                              <p:par>
                                <p:cTn id="12" presetID="1" presetClass="exit" presetSubtype="0" fill="hold" grpId="0" nodeType="withEffect">
                                  <p:stCondLst>
                                    <p:cond delay="0"/>
                                  </p:stCondLst>
                                  <p:childTnLst>
                                    <p:set>
                                      <p:cBhvr>
                                        <p:cTn id="13" dur="1" fill="hold">
                                          <p:stCondLst>
                                            <p:cond delay="0"/>
                                          </p:stCondLst>
                                        </p:cTn>
                                        <p:tgtEl>
                                          <p:spTgt spid="591878"/>
                                        </p:tgtEl>
                                        <p:attrNameLst>
                                          <p:attrName>style.visibility</p:attrName>
                                        </p:attrNameLst>
                                      </p:cBhvr>
                                      <p:to>
                                        <p:strVal val="hidden"/>
                                      </p:to>
                                    </p:set>
                                  </p:childTnLst>
                                </p:cTn>
                              </p:par>
                              <p:par>
                                <p:cTn id="14" presetID="1" presetClass="exit" presetSubtype="0" fill="hold" grpId="0" nodeType="withEffect">
                                  <p:stCondLst>
                                    <p:cond delay="0"/>
                                  </p:stCondLst>
                                  <p:childTnLst>
                                    <p:set>
                                      <p:cBhvr>
                                        <p:cTn id="15" dur="1" fill="hold">
                                          <p:stCondLst>
                                            <p:cond delay="0"/>
                                          </p:stCondLst>
                                        </p:cTn>
                                        <p:tgtEl>
                                          <p:spTgt spid="591889"/>
                                        </p:tgtEl>
                                        <p:attrNameLst>
                                          <p:attrName>style.visibility</p:attrName>
                                        </p:attrNameLst>
                                      </p:cBhvr>
                                      <p:to>
                                        <p:strVal val="hidden"/>
                                      </p:to>
                                    </p:set>
                                  </p:childTnLst>
                                </p:cTn>
                              </p:par>
                              <p:par>
                                <p:cTn id="16" presetID="1" presetClass="exit" presetSubtype="0" fill="hold" grpId="0" nodeType="withEffect">
                                  <p:stCondLst>
                                    <p:cond delay="0"/>
                                  </p:stCondLst>
                                  <p:childTnLst>
                                    <p:set>
                                      <p:cBhvr>
                                        <p:cTn id="17" dur="1" fill="hold">
                                          <p:stCondLst>
                                            <p:cond delay="0"/>
                                          </p:stCondLst>
                                        </p:cTn>
                                        <p:tgtEl>
                                          <p:spTgt spid="591891"/>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4"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down)">
                                      <p:cBhvr>
                                        <p:cTn id="22" dur="500"/>
                                        <p:tgtEl>
                                          <p:spTgt spid="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591880"/>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0"/>
                                          </p:stCondLst>
                                        </p:cTn>
                                        <p:tgtEl>
                                          <p:spTgt spid="591881"/>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0"/>
                                          </p:stCondLst>
                                        </p:cTn>
                                        <p:tgtEl>
                                          <p:spTgt spid="591886"/>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0"/>
                                          </p:stCondLst>
                                        </p:cTn>
                                        <p:tgtEl>
                                          <p:spTgt spid="591890"/>
                                        </p:tgtEl>
                                        <p:attrNameLst>
                                          <p:attrName>style.visibility</p:attrName>
                                        </p:attrNameLst>
                                      </p:cBhvr>
                                      <p:to>
                                        <p:strVal val="hidden"/>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2" fill="hold"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wipe(right)">
                                      <p:cBhvr>
                                        <p:cTn id="37" dur="500"/>
                                        <p:tgtEl>
                                          <p:spTgt spid="4"/>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 presetClass="exit" presetSubtype="0" fill="hold" grpId="0" nodeType="clickEffect">
                                  <p:stCondLst>
                                    <p:cond delay="0"/>
                                  </p:stCondLst>
                                  <p:childTnLst>
                                    <p:set>
                                      <p:cBhvr>
                                        <p:cTn id="41" dur="1" fill="hold">
                                          <p:stCondLst>
                                            <p:cond delay="0"/>
                                          </p:stCondLst>
                                        </p:cTn>
                                        <p:tgtEl>
                                          <p:spTgt spid="591876"/>
                                        </p:tgtEl>
                                        <p:attrNameLst>
                                          <p:attrName>style.visibility</p:attrName>
                                        </p:attrNameLst>
                                      </p:cBhvr>
                                      <p:to>
                                        <p:strVal val="hidden"/>
                                      </p:to>
                                    </p:set>
                                  </p:childTnLst>
                                </p:cTn>
                              </p:par>
                              <p:par>
                                <p:cTn id="42" presetID="1" presetClass="exit" presetSubtype="0" fill="hold" grpId="0" nodeType="withEffect">
                                  <p:stCondLst>
                                    <p:cond delay="0"/>
                                  </p:stCondLst>
                                  <p:childTnLst>
                                    <p:set>
                                      <p:cBhvr>
                                        <p:cTn id="43" dur="1" fill="hold">
                                          <p:stCondLst>
                                            <p:cond delay="0"/>
                                          </p:stCondLst>
                                        </p:cTn>
                                        <p:tgtEl>
                                          <p:spTgt spid="591879"/>
                                        </p:tgtEl>
                                        <p:attrNameLst>
                                          <p:attrName>style.visibility</p:attrName>
                                        </p:attrNameLst>
                                      </p:cBhvr>
                                      <p:to>
                                        <p:strVal val="hidden"/>
                                      </p:to>
                                    </p:set>
                                  </p:childTnLst>
                                </p:cTn>
                              </p:par>
                              <p:par>
                                <p:cTn id="44" presetID="1" presetClass="exit" presetSubtype="0" fill="hold" grpId="0" nodeType="withEffect">
                                  <p:stCondLst>
                                    <p:cond delay="0"/>
                                  </p:stCondLst>
                                  <p:childTnLst>
                                    <p:set>
                                      <p:cBhvr>
                                        <p:cTn id="45" dur="1" fill="hold">
                                          <p:stCondLst>
                                            <p:cond delay="0"/>
                                          </p:stCondLst>
                                        </p:cTn>
                                        <p:tgtEl>
                                          <p:spTgt spid="591885"/>
                                        </p:tgtEl>
                                        <p:attrNameLst>
                                          <p:attrName>style.visibility</p:attrName>
                                        </p:attrNameLst>
                                      </p:cBhvr>
                                      <p:to>
                                        <p:strVal val="hidden"/>
                                      </p:to>
                                    </p:set>
                                  </p:childTnLst>
                                </p:cTn>
                              </p:par>
                              <p:par>
                                <p:cTn id="46" presetID="1" presetClass="exit" presetSubtype="0" fill="hold" grpId="0" nodeType="withEffect">
                                  <p:stCondLst>
                                    <p:cond delay="0"/>
                                  </p:stCondLst>
                                  <p:childTnLst>
                                    <p:set>
                                      <p:cBhvr>
                                        <p:cTn id="47" dur="1" fill="hold">
                                          <p:stCondLst>
                                            <p:cond delay="0"/>
                                          </p:stCondLst>
                                        </p:cTn>
                                        <p:tgtEl>
                                          <p:spTgt spid="591887"/>
                                        </p:tgtEl>
                                        <p:attrNameLst>
                                          <p:attrName>style.visibility</p:attrName>
                                        </p:attrNameLst>
                                      </p:cBhvr>
                                      <p:to>
                                        <p:strVal val="hidden"/>
                                      </p:to>
                                    </p:set>
                                  </p:childTnLst>
                                </p:cTn>
                              </p:par>
                            </p:childTnLst>
                          </p:cTn>
                        </p:par>
                      </p:childTnLst>
                    </p:cTn>
                  </p:par>
                  <p:par>
                    <p:cTn id="48" fill="hold" nodeType="clickPar">
                      <p:stCondLst>
                        <p:cond delay="indefinite"/>
                      </p:stCondLst>
                      <p:childTnLst>
                        <p:par>
                          <p:cTn id="49" fill="hold" nodeType="withGroup">
                            <p:stCondLst>
                              <p:cond delay="0"/>
                            </p:stCondLst>
                            <p:childTnLst>
                              <p:par>
                                <p:cTn id="50" presetID="22" presetClass="entr" presetSubtype="4" fill="hold" nodeType="click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wipe(down)">
                                      <p:cBhvr>
                                        <p:cTn id="52" dur="500"/>
                                        <p:tgtEl>
                                          <p:spTgt spid="5"/>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 presetClass="exit" presetSubtype="0" fill="hold" grpId="0" nodeType="clickEffect">
                                  <p:stCondLst>
                                    <p:cond delay="0"/>
                                  </p:stCondLst>
                                  <p:childTnLst>
                                    <p:set>
                                      <p:cBhvr>
                                        <p:cTn id="56" dur="1" fill="hold">
                                          <p:stCondLst>
                                            <p:cond delay="0"/>
                                          </p:stCondLst>
                                        </p:cTn>
                                        <p:tgtEl>
                                          <p:spTgt spid="59188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0"/>
                                          </p:stCondLst>
                                        </p:cTn>
                                        <p:tgtEl>
                                          <p:spTgt spid="59188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0"/>
                                          </p:stCondLst>
                                        </p:cTn>
                                        <p:tgtEl>
                                          <p:spTgt spid="591888"/>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0"/>
                                          </p:stCondLst>
                                        </p:cTn>
                                        <p:tgtEl>
                                          <p:spTgt spid="591892"/>
                                        </p:tgtEl>
                                        <p:attrNameLst>
                                          <p:attrName>style.visibility</p:attrName>
                                        </p:attrNameLst>
                                      </p:cBhvr>
                                      <p:to>
                                        <p:strVal val="hidden"/>
                                      </p:to>
                                    </p:set>
                                  </p:childTnLst>
                                </p:cTn>
                              </p:par>
                            </p:childTnLst>
                          </p:cTn>
                        </p:par>
                      </p:childTnLst>
                    </p:cTn>
                  </p:par>
                  <p:par>
                    <p:cTn id="63" fill="hold" nodeType="clickPar">
                      <p:stCondLst>
                        <p:cond delay="indefinite"/>
                      </p:stCondLst>
                      <p:childTnLst>
                        <p:par>
                          <p:cTn id="64" fill="hold" nodeType="withGroup">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591915"/>
                                        </p:tgtEl>
                                        <p:attrNameLst>
                                          <p:attrName>style.visibility</p:attrName>
                                        </p:attrNameLst>
                                      </p:cBhvr>
                                      <p:to>
                                        <p:strVal val="visible"/>
                                      </p:to>
                                    </p:set>
                                    <p:animEffect transition="in" filter="wipe(down)">
                                      <p:cBhvr>
                                        <p:cTn id="67" dur="500"/>
                                        <p:tgtEl>
                                          <p:spTgt spid="591915"/>
                                        </p:tgtEl>
                                      </p:cBhvr>
                                    </p:animEffect>
                                  </p:childTnLst>
                                </p:cTn>
                              </p:par>
                            </p:childTnLst>
                          </p:cTn>
                        </p:par>
                        <p:par>
                          <p:cTn id="68" fill="hold" nodeType="afterGroup">
                            <p:stCondLst>
                              <p:cond delay="500"/>
                            </p:stCondLst>
                            <p:childTnLst>
                              <p:par>
                                <p:cTn id="69" presetID="1" presetClass="entr" presetSubtype="0" fill="hold" nodeType="afterEffect">
                                  <p:stCondLst>
                                    <p:cond delay="0"/>
                                  </p:stCondLst>
                                  <p:childTnLst>
                                    <p:set>
                                      <p:cBhvr>
                                        <p:cTn id="70" dur="1" fill="hold">
                                          <p:stCondLst>
                                            <p:cond delay="0"/>
                                          </p:stCondLst>
                                        </p:cTn>
                                        <p:tgtEl>
                                          <p:spTgt spid="591916">
                                            <p:txEl>
                                              <p:pRg st="0" end="0"/>
                                            </p:txEl>
                                          </p:spTgt>
                                        </p:tgtEl>
                                        <p:attrNameLst>
                                          <p:attrName>style.visibility</p:attrName>
                                        </p:attrNameLst>
                                      </p:cBhvr>
                                      <p:to>
                                        <p:strVal val="visible"/>
                                      </p:to>
                                    </p:set>
                                  </p:childTnLst>
                                </p:cTn>
                              </p:par>
                            </p:childTnLst>
                          </p:cTn>
                        </p:par>
                      </p:childTnLst>
                    </p:cTn>
                  </p:par>
                  <p:par>
                    <p:cTn id="71" fill="hold" nodeType="clickPar">
                      <p:stCondLst>
                        <p:cond delay="indefinite"/>
                      </p:stCondLst>
                      <p:childTnLst>
                        <p:par>
                          <p:cTn id="72" fill="hold" nodeType="withGroup">
                            <p:stCondLst>
                              <p:cond delay="0"/>
                            </p:stCondLst>
                            <p:childTnLst>
                              <p:par>
                                <p:cTn id="73" presetID="1" presetClass="exit" presetSubtype="0" fill="hold" grpId="0" nodeType="clickEffect">
                                  <p:stCondLst>
                                    <p:cond delay="0"/>
                                  </p:stCondLst>
                                  <p:childTnLst>
                                    <p:set>
                                      <p:cBhvr>
                                        <p:cTn id="74" dur="1" fill="hold">
                                          <p:stCondLst>
                                            <p:cond delay="0"/>
                                          </p:stCondLst>
                                        </p:cTn>
                                        <p:tgtEl>
                                          <p:spTgt spid="591902"/>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0"/>
                                          </p:stCondLst>
                                        </p:cTn>
                                        <p:tgtEl>
                                          <p:spTgt spid="591898"/>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0"/>
                                          </p:stCondLst>
                                        </p:cTn>
                                        <p:tgtEl>
                                          <p:spTgt spid="591894"/>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0"/>
                                          </p:stCondLst>
                                        </p:cTn>
                                        <p:tgtEl>
                                          <p:spTgt spid="591896"/>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0"/>
                                          </p:stCondLst>
                                        </p:cTn>
                                        <p:tgtEl>
                                          <p:spTgt spid="591901"/>
                                        </p:tgtEl>
                                        <p:attrNameLst>
                                          <p:attrName>style.visibility</p:attrName>
                                        </p:attrNameLst>
                                      </p:cBhvr>
                                      <p:to>
                                        <p:strVal val="hidden"/>
                                      </p:to>
                                    </p:set>
                                  </p:childTnLst>
                                </p:cTn>
                              </p:par>
                            </p:childTnLst>
                          </p:cTn>
                        </p:par>
                      </p:childTnLst>
                    </p:cTn>
                  </p:par>
                  <p:par>
                    <p:cTn id="83" fill="hold" nodeType="clickPar">
                      <p:stCondLst>
                        <p:cond delay="indefinite"/>
                      </p:stCondLst>
                      <p:childTnLst>
                        <p:par>
                          <p:cTn id="84" fill="hold" nodeType="withGroup">
                            <p:stCondLst>
                              <p:cond delay="0"/>
                            </p:stCondLst>
                            <p:childTnLst>
                              <p:par>
                                <p:cTn id="85" presetID="22" presetClass="entr" presetSubtype="4" fill="hold" grpId="0" nodeType="clickEffect">
                                  <p:stCondLst>
                                    <p:cond delay="0"/>
                                  </p:stCondLst>
                                  <p:childTnLst>
                                    <p:set>
                                      <p:cBhvr>
                                        <p:cTn id="86" dur="1" fill="hold">
                                          <p:stCondLst>
                                            <p:cond delay="0"/>
                                          </p:stCondLst>
                                        </p:cTn>
                                        <p:tgtEl>
                                          <p:spTgt spid="591917"/>
                                        </p:tgtEl>
                                        <p:attrNameLst>
                                          <p:attrName>style.visibility</p:attrName>
                                        </p:attrNameLst>
                                      </p:cBhvr>
                                      <p:to>
                                        <p:strVal val="visible"/>
                                      </p:to>
                                    </p:set>
                                    <p:animEffect transition="in" filter="wipe(down)">
                                      <p:cBhvr>
                                        <p:cTn id="87" dur="500"/>
                                        <p:tgtEl>
                                          <p:spTgt spid="591917"/>
                                        </p:tgtEl>
                                      </p:cBhvr>
                                    </p:animEffect>
                                  </p:childTnLst>
                                </p:cTn>
                              </p:par>
                            </p:childTnLst>
                          </p:cTn>
                        </p:par>
                        <p:par>
                          <p:cTn id="88" fill="hold" nodeType="afterGroup">
                            <p:stCondLst>
                              <p:cond delay="500"/>
                            </p:stCondLst>
                            <p:childTnLst>
                              <p:par>
                                <p:cTn id="89" presetID="1" presetClass="entr" presetSubtype="0" fill="hold" nodeType="afterEffect">
                                  <p:stCondLst>
                                    <p:cond delay="0"/>
                                  </p:stCondLst>
                                  <p:childTnLst>
                                    <p:set>
                                      <p:cBhvr>
                                        <p:cTn id="90" dur="1" fill="hold">
                                          <p:stCondLst>
                                            <p:cond delay="0"/>
                                          </p:stCondLst>
                                        </p:cTn>
                                        <p:tgtEl>
                                          <p:spTgt spid="591918">
                                            <p:txEl>
                                              <p:pRg st="0" end="0"/>
                                            </p:txEl>
                                          </p:spTgt>
                                        </p:tgtEl>
                                        <p:attrNameLst>
                                          <p:attrName>style.visibility</p:attrName>
                                        </p:attrNameLst>
                                      </p:cBhvr>
                                      <p:to>
                                        <p:strVal val="visible"/>
                                      </p:to>
                                    </p:set>
                                  </p:childTnLst>
                                </p:cTn>
                              </p:par>
                            </p:childTnLst>
                          </p:cTn>
                        </p:par>
                      </p:childTnLst>
                    </p:cTn>
                  </p:par>
                  <p:par>
                    <p:cTn id="91" fill="hold" nodeType="clickPar">
                      <p:stCondLst>
                        <p:cond delay="indefinite"/>
                      </p:stCondLst>
                      <p:childTnLst>
                        <p:par>
                          <p:cTn id="92" fill="hold" nodeType="withGroup">
                            <p:stCondLst>
                              <p:cond delay="0"/>
                            </p:stCondLst>
                            <p:childTnLst>
                              <p:par>
                                <p:cTn id="93" presetID="1" presetClass="exit" presetSubtype="0" fill="hold" grpId="0" nodeType="clickEffect">
                                  <p:stCondLst>
                                    <p:cond delay="0"/>
                                  </p:stCondLst>
                                  <p:childTnLst>
                                    <p:set>
                                      <p:cBhvr>
                                        <p:cTn id="94" dur="1" fill="hold">
                                          <p:stCondLst>
                                            <p:cond delay="0"/>
                                          </p:stCondLst>
                                        </p:cTn>
                                        <p:tgtEl>
                                          <p:spTgt spid="591895"/>
                                        </p:tgtEl>
                                        <p:attrNameLst>
                                          <p:attrName>style.visibility</p:attrName>
                                        </p:attrNameLst>
                                      </p:cBhvr>
                                      <p:to>
                                        <p:strVal val="hidden"/>
                                      </p:to>
                                    </p:set>
                                  </p:childTnLst>
                                </p:cTn>
                              </p:par>
                              <p:par>
                                <p:cTn id="95" presetID="1" presetClass="exit" presetSubtype="0" fill="hold" nodeType="withEffect">
                                  <p:stCondLst>
                                    <p:cond delay="0"/>
                                  </p:stCondLst>
                                  <p:childTnLst>
                                    <p:set>
                                      <p:cBhvr>
                                        <p:cTn id="96" dur="1" fill="hold">
                                          <p:stCondLst>
                                            <p:cond delay="0"/>
                                          </p:stCondLst>
                                        </p:cTn>
                                        <p:tgtEl>
                                          <p:spTgt spid="591899">
                                            <p:txEl>
                                              <p:pRg st="0" end="0"/>
                                            </p:txEl>
                                          </p:spTgt>
                                        </p:tgtEl>
                                        <p:attrNameLst>
                                          <p:attrName>style.visibility</p:attrName>
                                        </p:attrNameLst>
                                      </p:cBhvr>
                                      <p:to>
                                        <p:strVal val="hidden"/>
                                      </p:to>
                                    </p:set>
                                  </p:childTnLst>
                                </p:cTn>
                              </p:par>
                              <p:par>
                                <p:cTn id="97" presetID="1" presetClass="exit" presetSubtype="0" fill="hold" grpId="0" nodeType="withEffect">
                                  <p:stCondLst>
                                    <p:cond delay="0"/>
                                  </p:stCondLst>
                                  <p:childTnLst>
                                    <p:set>
                                      <p:cBhvr>
                                        <p:cTn id="98" dur="1" fill="hold">
                                          <p:stCondLst>
                                            <p:cond delay="0"/>
                                          </p:stCondLst>
                                        </p:cTn>
                                        <p:tgtEl>
                                          <p:spTgt spid="591897"/>
                                        </p:tgtEl>
                                        <p:attrNameLst>
                                          <p:attrName>style.visibility</p:attrName>
                                        </p:attrNameLst>
                                      </p:cBhvr>
                                      <p:to>
                                        <p:strVal val="hidden"/>
                                      </p:to>
                                    </p:set>
                                  </p:childTnLst>
                                </p:cTn>
                              </p:par>
                              <p:par>
                                <p:cTn id="99" presetID="1" presetClass="exit" presetSubtype="0" fill="hold" nodeType="withEffect">
                                  <p:stCondLst>
                                    <p:cond delay="0"/>
                                  </p:stCondLst>
                                  <p:childTnLst>
                                    <p:set>
                                      <p:cBhvr>
                                        <p:cTn id="100" dur="1" fill="hold">
                                          <p:stCondLst>
                                            <p:cond delay="0"/>
                                          </p:stCondLst>
                                        </p:cTn>
                                        <p:tgtEl>
                                          <p:spTgt spid="591900">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1876" grpId="0" animBg="1"/>
      <p:bldP spid="591877" grpId="0" animBg="1"/>
      <p:bldP spid="591878" grpId="0" animBg="1"/>
      <p:bldP spid="591879" grpId="0" animBg="1"/>
      <p:bldP spid="591880" grpId="0" animBg="1"/>
      <p:bldP spid="591881" grpId="0" animBg="1"/>
      <p:bldP spid="591882" grpId="0" animBg="1"/>
      <p:bldP spid="591883" grpId="0" animBg="1"/>
      <p:bldP spid="591885" grpId="0"/>
      <p:bldP spid="591886" grpId="0"/>
      <p:bldP spid="591887" grpId="0"/>
      <p:bldP spid="591888" grpId="0"/>
      <p:bldP spid="591889" grpId="0"/>
      <p:bldP spid="591890" grpId="0"/>
      <p:bldP spid="591891" grpId="0"/>
      <p:bldP spid="591892" grpId="0"/>
      <p:bldP spid="591894" grpId="0" animBg="1"/>
      <p:bldP spid="591895" grpId="0" animBg="1"/>
      <p:bldP spid="591896" grpId="0" animBg="1"/>
      <p:bldP spid="591897" grpId="0" animBg="1"/>
      <p:bldP spid="591898" grpId="0" animBg="1"/>
      <p:bldP spid="591901" grpId="0"/>
      <p:bldP spid="591902" grpId="0"/>
      <p:bldP spid="591915" grpId="0" animBg="1"/>
      <p:bldP spid="59191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p:txBody>
          <a:bodyPr>
            <a:noAutofit/>
          </a:bodyPr>
          <a:lstStyle/>
          <a:p>
            <a:pPr eaLnBrk="1" hangingPunct="1"/>
            <a:r>
              <a:rPr lang="en-US" altLang="en-US" sz="4000" smtClean="0"/>
              <a:t>Exposure Netting: How to Double Check Your Answer</a:t>
            </a:r>
          </a:p>
        </p:txBody>
      </p:sp>
      <p:sp>
        <p:nvSpPr>
          <p:cNvPr id="44035" name="Content Placeholder 2"/>
          <p:cNvSpPr>
            <a:spLocks noGrp="1"/>
          </p:cNvSpPr>
          <p:nvPr>
            <p:ph idx="1"/>
          </p:nvPr>
        </p:nvSpPr>
        <p:spPr>
          <a:xfrm>
            <a:off x="457200" y="2133600"/>
            <a:ext cx="8229600" cy="4297363"/>
          </a:xfrm>
        </p:spPr>
        <p:txBody>
          <a:bodyPr/>
          <a:lstStyle/>
          <a:p>
            <a:pPr eaLnBrk="1" hangingPunct="1"/>
            <a:r>
              <a:rPr lang="en-US" altLang="en-US" sz="2800" dirty="0" smtClean="0"/>
              <a:t>It’s always good practice to check your work.</a:t>
            </a:r>
          </a:p>
          <a:p>
            <a:pPr eaLnBrk="1" hangingPunct="1"/>
            <a:r>
              <a:rPr lang="en-US" altLang="en-US" sz="2800" dirty="0" smtClean="0"/>
              <a:t>It’s better for you to find your mistakes than for your professor to (or your boss!).</a:t>
            </a:r>
          </a:p>
          <a:p>
            <a:pPr eaLnBrk="1" hangingPunct="1"/>
            <a:r>
              <a:rPr lang="en-US" altLang="en-US" sz="2800" dirty="0" smtClean="0"/>
              <a:t>You can check your work in exposure netting by adding up each subsidiary’s debits and credits.</a:t>
            </a:r>
          </a:p>
          <a:p>
            <a:pPr eaLnBrk="1" hangingPunct="1"/>
            <a:r>
              <a:rPr lang="en-US" altLang="en-US" sz="2800" dirty="0" smtClean="0"/>
              <a:t>When you’re done, check that you haven’t destroyed or “created” any money.</a:t>
            </a:r>
          </a:p>
          <a:p>
            <a:pPr eaLnBrk="1" hangingPunct="1"/>
            <a:r>
              <a:rPr lang="en-US" altLang="en-US" sz="2800" dirty="0" smtClean="0"/>
              <a:t>A new example follows for practice checking answers.</a:t>
            </a:r>
          </a:p>
        </p:txBody>
      </p:sp>
      <p:sp>
        <p:nvSpPr>
          <p:cNvPr id="4" name="Rectangle 20"/>
          <p:cNvSpPr txBox="1">
            <a:spLocks noChangeArrowheads="1"/>
          </p:cNvSpPr>
          <p:nvPr/>
        </p:nvSpPr>
        <p:spPr bwMode="auto">
          <a:xfrm>
            <a:off x="4572000" y="6553200"/>
            <a:ext cx="4191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36</a:t>
            </a:fld>
            <a:endParaRPr lang="en-US" altLang="en-US" sz="1000" dirty="0">
              <a:cs typeface="Arial"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8" name="Rectangle 88"/>
          <p:cNvSpPr>
            <a:spLocks noChangeArrowheads="1"/>
          </p:cNvSpPr>
          <p:nvPr/>
        </p:nvSpPr>
        <p:spPr bwMode="auto">
          <a:xfrm rot="3006253">
            <a:off x="3219451" y="3582987"/>
            <a:ext cx="354012" cy="760413"/>
          </a:xfrm>
          <a:prstGeom prst="rect">
            <a:avLst/>
          </a:prstGeom>
          <a:solidFill>
            <a:schemeClr val="bg1"/>
          </a:solidFill>
          <a:ln w="9525">
            <a:solidFill>
              <a:schemeClr val="tx1"/>
            </a:solidFill>
            <a:miter lim="800000"/>
            <a:headEnd/>
            <a:tailEnd/>
          </a:ln>
        </p:spPr>
        <p:txBody>
          <a:bodyPr wrap="none" lIns="80988" tIns="40494" rIns="80988" bIns="40494"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pic>
        <p:nvPicPr>
          <p:cNvPr id="45059" name="Picture 29" descr="UKfla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7841" y="5167272"/>
            <a:ext cx="2438400" cy="126206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45060" name="Picture 31" descr="US fla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0138" y="841375"/>
            <a:ext cx="2405062" cy="13287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45061" name="Picture 4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6800" y="5308600"/>
            <a:ext cx="2362200" cy="129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5062" name="Group 104"/>
          <p:cNvGrpSpPr>
            <a:grpSpLocks/>
          </p:cNvGrpSpPr>
          <p:nvPr/>
        </p:nvGrpSpPr>
        <p:grpSpPr bwMode="auto">
          <a:xfrm>
            <a:off x="3462338" y="5284788"/>
            <a:ext cx="2295525" cy="684212"/>
            <a:chOff x="2160" y="3144"/>
            <a:chExt cx="1446" cy="432"/>
          </a:xfrm>
        </p:grpSpPr>
        <p:sp>
          <p:nvSpPr>
            <p:cNvPr id="45184" name="AutoShape 35"/>
            <p:cNvSpPr>
              <a:spLocks noChangeArrowheads="1"/>
            </p:cNvSpPr>
            <p:nvPr/>
          </p:nvSpPr>
          <p:spPr bwMode="auto">
            <a:xfrm>
              <a:off x="2160" y="3144"/>
              <a:ext cx="1440" cy="432"/>
            </a:xfrm>
            <a:prstGeom prst="rightArrow">
              <a:avLst>
                <a:gd name="adj1" fmla="val 50000"/>
                <a:gd name="adj2" fmla="val 83333"/>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5185" name="Text Box 54"/>
            <p:cNvSpPr txBox="1">
              <a:spLocks noChangeArrowheads="1"/>
            </p:cNvSpPr>
            <p:nvPr/>
          </p:nvSpPr>
          <p:spPr bwMode="auto">
            <a:xfrm>
              <a:off x="2910" y="3192"/>
              <a:ext cx="696"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$125</a:t>
              </a:r>
            </a:p>
          </p:txBody>
        </p:sp>
      </p:grpSp>
      <p:grpSp>
        <p:nvGrpSpPr>
          <p:cNvPr id="45063" name="Group 105"/>
          <p:cNvGrpSpPr>
            <a:grpSpLocks/>
          </p:cNvGrpSpPr>
          <p:nvPr/>
        </p:nvGrpSpPr>
        <p:grpSpPr bwMode="auto">
          <a:xfrm>
            <a:off x="1084263" y="2576513"/>
            <a:ext cx="687387" cy="2286000"/>
            <a:chOff x="669" y="1440"/>
            <a:chExt cx="432" cy="1440"/>
          </a:xfrm>
        </p:grpSpPr>
        <p:sp>
          <p:nvSpPr>
            <p:cNvPr id="45182" name="AutoShape 40"/>
            <p:cNvSpPr>
              <a:spLocks noChangeArrowheads="1"/>
            </p:cNvSpPr>
            <p:nvPr/>
          </p:nvSpPr>
          <p:spPr bwMode="auto">
            <a:xfrm rot="5400000" flipH="1">
              <a:off x="165" y="1944"/>
              <a:ext cx="1440" cy="432"/>
            </a:xfrm>
            <a:prstGeom prst="rightArrow">
              <a:avLst>
                <a:gd name="adj1" fmla="val 50000"/>
                <a:gd name="adj2" fmla="val 83333"/>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5183" name="Text Box 55"/>
            <p:cNvSpPr txBox="1">
              <a:spLocks noChangeArrowheads="1"/>
            </p:cNvSpPr>
            <p:nvPr/>
          </p:nvSpPr>
          <p:spPr bwMode="auto">
            <a:xfrm rot="-5400000">
              <a:off x="569" y="1692"/>
              <a:ext cx="627" cy="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$125</a:t>
              </a:r>
            </a:p>
          </p:txBody>
        </p:sp>
      </p:grpSp>
      <p:grpSp>
        <p:nvGrpSpPr>
          <p:cNvPr id="45064" name="Group 102"/>
          <p:cNvGrpSpPr>
            <a:grpSpLocks/>
          </p:cNvGrpSpPr>
          <p:nvPr/>
        </p:nvGrpSpPr>
        <p:grpSpPr bwMode="auto">
          <a:xfrm>
            <a:off x="3368675" y="5913438"/>
            <a:ext cx="2286000" cy="685800"/>
            <a:chOff x="2112" y="3528"/>
            <a:chExt cx="1440" cy="432"/>
          </a:xfrm>
        </p:grpSpPr>
        <p:sp>
          <p:nvSpPr>
            <p:cNvPr id="45180" name="AutoShape 38"/>
            <p:cNvSpPr>
              <a:spLocks noChangeArrowheads="1"/>
            </p:cNvSpPr>
            <p:nvPr/>
          </p:nvSpPr>
          <p:spPr bwMode="auto">
            <a:xfrm flipH="1">
              <a:off x="2112" y="3528"/>
              <a:ext cx="1440" cy="432"/>
            </a:xfrm>
            <a:prstGeom prst="rightArrow">
              <a:avLst>
                <a:gd name="adj1" fmla="val 50000"/>
                <a:gd name="adj2" fmla="val 83333"/>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5181" name="Text Box 57"/>
            <p:cNvSpPr txBox="1">
              <a:spLocks noChangeArrowheads="1"/>
            </p:cNvSpPr>
            <p:nvPr/>
          </p:nvSpPr>
          <p:spPr bwMode="auto">
            <a:xfrm>
              <a:off x="2214" y="3576"/>
              <a:ext cx="696"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$155</a:t>
              </a:r>
            </a:p>
          </p:txBody>
        </p:sp>
      </p:grpSp>
      <p:grpSp>
        <p:nvGrpSpPr>
          <p:cNvPr id="45065" name="Group 101"/>
          <p:cNvGrpSpPr>
            <a:grpSpLocks/>
          </p:cNvGrpSpPr>
          <p:nvPr/>
        </p:nvGrpSpPr>
        <p:grpSpPr bwMode="auto">
          <a:xfrm>
            <a:off x="6376988" y="2665413"/>
            <a:ext cx="685800" cy="2286000"/>
            <a:chOff x="3981" y="1440"/>
            <a:chExt cx="432" cy="1440"/>
          </a:xfrm>
        </p:grpSpPr>
        <p:sp>
          <p:nvSpPr>
            <p:cNvPr id="45178" name="AutoShape 42"/>
            <p:cNvSpPr>
              <a:spLocks noChangeArrowheads="1"/>
            </p:cNvSpPr>
            <p:nvPr/>
          </p:nvSpPr>
          <p:spPr bwMode="auto">
            <a:xfrm rot="5400000" flipH="1">
              <a:off x="3477" y="1944"/>
              <a:ext cx="1440" cy="432"/>
            </a:xfrm>
            <a:prstGeom prst="rightArrow">
              <a:avLst>
                <a:gd name="adj1" fmla="val 50000"/>
                <a:gd name="adj2" fmla="val 83333"/>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5179" name="Text Box 58"/>
            <p:cNvSpPr txBox="1">
              <a:spLocks noChangeArrowheads="1"/>
            </p:cNvSpPr>
            <p:nvPr/>
          </p:nvSpPr>
          <p:spPr bwMode="auto">
            <a:xfrm rot="-5400000">
              <a:off x="3837" y="1722"/>
              <a:ext cx="696" cy="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800">
                  <a:latin typeface="Times New Roman" pitchFamily="18" charset="0"/>
                </a:rPr>
                <a:t>$155</a:t>
              </a:r>
            </a:p>
          </p:txBody>
        </p:sp>
      </p:grpSp>
      <p:grpSp>
        <p:nvGrpSpPr>
          <p:cNvPr id="45066" name="Group 98"/>
          <p:cNvGrpSpPr>
            <a:grpSpLocks/>
          </p:cNvGrpSpPr>
          <p:nvPr/>
        </p:nvGrpSpPr>
        <p:grpSpPr bwMode="auto">
          <a:xfrm>
            <a:off x="3727450" y="1430338"/>
            <a:ext cx="2286000" cy="687387"/>
            <a:chOff x="2112" y="714"/>
            <a:chExt cx="1440" cy="432"/>
          </a:xfrm>
        </p:grpSpPr>
        <p:sp>
          <p:nvSpPr>
            <p:cNvPr id="45176" name="AutoShape 36"/>
            <p:cNvSpPr>
              <a:spLocks noChangeArrowheads="1"/>
            </p:cNvSpPr>
            <p:nvPr/>
          </p:nvSpPr>
          <p:spPr bwMode="auto">
            <a:xfrm>
              <a:off x="2112" y="714"/>
              <a:ext cx="1440" cy="432"/>
            </a:xfrm>
            <a:prstGeom prst="rightArrow">
              <a:avLst>
                <a:gd name="adj1" fmla="val 50000"/>
                <a:gd name="adj2" fmla="val 83333"/>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5177" name="Text Box 60"/>
            <p:cNvSpPr txBox="1">
              <a:spLocks noChangeArrowheads="1"/>
            </p:cNvSpPr>
            <p:nvPr/>
          </p:nvSpPr>
          <p:spPr bwMode="auto">
            <a:xfrm>
              <a:off x="2748" y="762"/>
              <a:ext cx="696"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800">
                  <a:latin typeface="Times New Roman" pitchFamily="18" charset="0"/>
                </a:rPr>
                <a:t>$100</a:t>
              </a:r>
            </a:p>
          </p:txBody>
        </p:sp>
      </p:grpSp>
      <p:grpSp>
        <p:nvGrpSpPr>
          <p:cNvPr id="45067" name="Group 100"/>
          <p:cNvGrpSpPr>
            <a:grpSpLocks/>
          </p:cNvGrpSpPr>
          <p:nvPr/>
        </p:nvGrpSpPr>
        <p:grpSpPr bwMode="auto">
          <a:xfrm>
            <a:off x="1941513" y="2641600"/>
            <a:ext cx="687387" cy="2286000"/>
            <a:chOff x="1221" y="1464"/>
            <a:chExt cx="432" cy="1440"/>
          </a:xfrm>
        </p:grpSpPr>
        <p:sp>
          <p:nvSpPr>
            <p:cNvPr id="45174" name="AutoShape 39"/>
            <p:cNvSpPr>
              <a:spLocks noChangeArrowheads="1"/>
            </p:cNvSpPr>
            <p:nvPr/>
          </p:nvSpPr>
          <p:spPr bwMode="auto">
            <a:xfrm rot="5400000">
              <a:off x="717" y="1968"/>
              <a:ext cx="1440" cy="432"/>
            </a:xfrm>
            <a:prstGeom prst="rightArrow">
              <a:avLst>
                <a:gd name="adj1" fmla="val 50000"/>
                <a:gd name="adj2" fmla="val 83333"/>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5175" name="Text Box 63"/>
            <p:cNvSpPr txBox="1">
              <a:spLocks noChangeArrowheads="1"/>
            </p:cNvSpPr>
            <p:nvPr/>
          </p:nvSpPr>
          <p:spPr bwMode="auto">
            <a:xfrm rot="-5400000">
              <a:off x="1092" y="2259"/>
              <a:ext cx="696" cy="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$100</a:t>
              </a:r>
            </a:p>
          </p:txBody>
        </p:sp>
      </p:grpSp>
      <p:grpSp>
        <p:nvGrpSpPr>
          <p:cNvPr id="45068" name="Group 97"/>
          <p:cNvGrpSpPr>
            <a:grpSpLocks/>
          </p:cNvGrpSpPr>
          <p:nvPr/>
        </p:nvGrpSpPr>
        <p:grpSpPr bwMode="auto">
          <a:xfrm>
            <a:off x="3733800" y="787400"/>
            <a:ext cx="2286000" cy="685800"/>
            <a:chOff x="2112" y="282"/>
            <a:chExt cx="1440" cy="432"/>
          </a:xfrm>
        </p:grpSpPr>
        <p:sp>
          <p:nvSpPr>
            <p:cNvPr id="45172" name="AutoShape 37"/>
            <p:cNvSpPr>
              <a:spLocks noChangeArrowheads="1"/>
            </p:cNvSpPr>
            <p:nvPr/>
          </p:nvSpPr>
          <p:spPr bwMode="auto">
            <a:xfrm flipH="1">
              <a:off x="2112" y="282"/>
              <a:ext cx="1440" cy="432"/>
            </a:xfrm>
            <a:prstGeom prst="rightArrow">
              <a:avLst>
                <a:gd name="adj1" fmla="val 50000"/>
                <a:gd name="adj2" fmla="val 83333"/>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5173" name="Text Box 67"/>
            <p:cNvSpPr txBox="1">
              <a:spLocks noChangeArrowheads="1"/>
            </p:cNvSpPr>
            <p:nvPr/>
          </p:nvSpPr>
          <p:spPr bwMode="auto">
            <a:xfrm>
              <a:off x="2224" y="339"/>
              <a:ext cx="843"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$80</a:t>
              </a:r>
            </a:p>
          </p:txBody>
        </p:sp>
      </p:grpSp>
      <p:grpSp>
        <p:nvGrpSpPr>
          <p:cNvPr id="45069" name="Group 99"/>
          <p:cNvGrpSpPr>
            <a:grpSpLocks/>
          </p:cNvGrpSpPr>
          <p:nvPr/>
        </p:nvGrpSpPr>
        <p:grpSpPr bwMode="auto">
          <a:xfrm>
            <a:off x="7196138" y="2641600"/>
            <a:ext cx="687387" cy="2286000"/>
            <a:chOff x="4533" y="1464"/>
            <a:chExt cx="432" cy="1440"/>
          </a:xfrm>
        </p:grpSpPr>
        <p:sp>
          <p:nvSpPr>
            <p:cNvPr id="45170" name="AutoShape 41"/>
            <p:cNvSpPr>
              <a:spLocks noChangeArrowheads="1"/>
            </p:cNvSpPr>
            <p:nvPr/>
          </p:nvSpPr>
          <p:spPr bwMode="auto">
            <a:xfrm rot="5400000">
              <a:off x="4029" y="1968"/>
              <a:ext cx="1440" cy="432"/>
            </a:xfrm>
            <a:prstGeom prst="rightArrow">
              <a:avLst>
                <a:gd name="adj1" fmla="val 50000"/>
                <a:gd name="adj2" fmla="val 83333"/>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5171" name="Text Box 69"/>
            <p:cNvSpPr txBox="1">
              <a:spLocks noChangeArrowheads="1"/>
            </p:cNvSpPr>
            <p:nvPr/>
          </p:nvSpPr>
          <p:spPr bwMode="auto">
            <a:xfrm rot="-5400000">
              <a:off x="4318" y="2215"/>
              <a:ext cx="843" cy="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$80</a:t>
              </a:r>
            </a:p>
          </p:txBody>
        </p:sp>
      </p:grpSp>
      <p:pic>
        <p:nvPicPr>
          <p:cNvPr id="45070" name="Picture 7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40475" y="860425"/>
            <a:ext cx="133350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71" name="AutoShape 89"/>
          <p:cNvSpPr>
            <a:spLocks noChangeArrowheads="1"/>
          </p:cNvSpPr>
          <p:nvPr/>
        </p:nvSpPr>
        <p:spPr bwMode="auto">
          <a:xfrm rot="3006253">
            <a:off x="2465388" y="3597275"/>
            <a:ext cx="3036887" cy="696913"/>
          </a:xfrm>
          <a:prstGeom prst="leftArrow">
            <a:avLst>
              <a:gd name="adj1" fmla="val 50000"/>
              <a:gd name="adj2" fmla="val 108941"/>
            </a:avLst>
          </a:prstGeom>
          <a:solidFill>
            <a:schemeClr val="bg1"/>
          </a:solidFill>
          <a:ln w="9525">
            <a:solidFill>
              <a:schemeClr val="tx1"/>
            </a:solidFill>
            <a:miter lim="800000"/>
            <a:headEnd/>
            <a:tailEnd/>
          </a:ln>
        </p:spPr>
        <p:txBody>
          <a:bodyPr wrap="none" lIns="91435" tIns="45718" rIns="91435" bIns="457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5072" name="AutoShape 90"/>
          <p:cNvSpPr>
            <a:spLocks noChangeArrowheads="1"/>
          </p:cNvSpPr>
          <p:nvPr/>
        </p:nvSpPr>
        <p:spPr bwMode="auto">
          <a:xfrm rot="-2393747">
            <a:off x="3295650" y="3924300"/>
            <a:ext cx="3038475" cy="695325"/>
          </a:xfrm>
          <a:prstGeom prst="leftArrow">
            <a:avLst>
              <a:gd name="adj1" fmla="val 50000"/>
              <a:gd name="adj2" fmla="val 109247"/>
            </a:avLst>
          </a:prstGeom>
          <a:solidFill>
            <a:schemeClr val="bg1"/>
          </a:solidFill>
          <a:ln w="9525">
            <a:solidFill>
              <a:schemeClr val="tx1"/>
            </a:solidFill>
            <a:miter lim="800000"/>
            <a:headEnd/>
            <a:tailEnd/>
          </a:ln>
        </p:spPr>
        <p:txBody>
          <a:bodyPr wrap="none" lIns="91435" tIns="45718" rIns="91435" bIns="457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5073" name="AutoShape 91"/>
          <p:cNvSpPr>
            <a:spLocks noChangeArrowheads="1"/>
          </p:cNvSpPr>
          <p:nvPr/>
        </p:nvSpPr>
        <p:spPr bwMode="auto">
          <a:xfrm rot="-7793747">
            <a:off x="3589337" y="3105151"/>
            <a:ext cx="3040063" cy="696912"/>
          </a:xfrm>
          <a:prstGeom prst="leftArrow">
            <a:avLst>
              <a:gd name="adj1" fmla="val 50000"/>
              <a:gd name="adj2" fmla="val 109055"/>
            </a:avLst>
          </a:prstGeom>
          <a:solidFill>
            <a:schemeClr val="bg1"/>
          </a:solidFill>
          <a:ln w="9525">
            <a:solidFill>
              <a:schemeClr val="tx1"/>
            </a:solidFill>
            <a:miter lim="800000"/>
            <a:headEnd/>
            <a:tailEnd/>
          </a:ln>
        </p:spPr>
        <p:txBody>
          <a:bodyPr wrap="none" lIns="91435" tIns="45718" rIns="91435" bIns="457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5074" name="AutoShape 92"/>
          <p:cNvSpPr>
            <a:spLocks noChangeArrowheads="1"/>
          </p:cNvSpPr>
          <p:nvPr/>
        </p:nvSpPr>
        <p:spPr bwMode="auto">
          <a:xfrm rot="8406253">
            <a:off x="3651250" y="2527300"/>
            <a:ext cx="2082800" cy="695325"/>
          </a:xfrm>
          <a:prstGeom prst="leftArrow">
            <a:avLst>
              <a:gd name="adj1" fmla="val 48528"/>
              <a:gd name="adj2" fmla="val 109763"/>
            </a:avLst>
          </a:prstGeom>
          <a:solidFill>
            <a:schemeClr val="bg1"/>
          </a:solidFill>
          <a:ln w="9525">
            <a:solidFill>
              <a:schemeClr val="tx1"/>
            </a:solidFill>
            <a:miter lim="800000"/>
            <a:headEnd/>
            <a:tailEnd/>
          </a:ln>
        </p:spPr>
        <p:txBody>
          <a:bodyPr wrap="none" lIns="91435" tIns="45718" rIns="91435" bIns="457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5075" name="Text Box 93"/>
          <p:cNvSpPr txBox="1">
            <a:spLocks noChangeArrowheads="1"/>
          </p:cNvSpPr>
          <p:nvPr/>
        </p:nvSpPr>
        <p:spPr bwMode="auto">
          <a:xfrm rot="3006253">
            <a:off x="2924969" y="3364706"/>
            <a:ext cx="16605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$155</a:t>
            </a:r>
          </a:p>
        </p:txBody>
      </p:sp>
      <p:sp>
        <p:nvSpPr>
          <p:cNvPr id="45076" name="Text Box 94"/>
          <p:cNvSpPr txBox="1">
            <a:spLocks noChangeArrowheads="1"/>
          </p:cNvSpPr>
          <p:nvPr/>
        </p:nvSpPr>
        <p:spPr bwMode="auto">
          <a:xfrm rot="3006253">
            <a:off x="4467225" y="3352801"/>
            <a:ext cx="1590675"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800">
                <a:latin typeface="Times New Roman" pitchFamily="18" charset="0"/>
              </a:rPr>
              <a:t>$100</a:t>
            </a:r>
          </a:p>
        </p:txBody>
      </p:sp>
      <p:sp>
        <p:nvSpPr>
          <p:cNvPr id="45077" name="Text Box 95"/>
          <p:cNvSpPr txBox="1">
            <a:spLocks noChangeArrowheads="1"/>
          </p:cNvSpPr>
          <p:nvPr/>
        </p:nvSpPr>
        <p:spPr bwMode="auto">
          <a:xfrm rot="-2393747">
            <a:off x="3757613" y="4192588"/>
            <a:ext cx="1646237" cy="538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$80</a:t>
            </a:r>
          </a:p>
        </p:txBody>
      </p:sp>
      <p:sp>
        <p:nvSpPr>
          <p:cNvPr id="45078" name="Text Box 96"/>
          <p:cNvSpPr txBox="1">
            <a:spLocks noChangeArrowheads="1"/>
          </p:cNvSpPr>
          <p:nvPr/>
        </p:nvSpPr>
        <p:spPr bwMode="auto">
          <a:xfrm rot="-2393747">
            <a:off x="3886200" y="2624138"/>
            <a:ext cx="14986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800">
                <a:latin typeface="Times New Roman" pitchFamily="18" charset="0"/>
              </a:rPr>
              <a:t>$125</a:t>
            </a:r>
          </a:p>
        </p:txBody>
      </p:sp>
      <p:sp>
        <p:nvSpPr>
          <p:cNvPr id="13336" name="Rectangle 39"/>
          <p:cNvSpPr>
            <a:spLocks noChangeArrowheads="1"/>
          </p:cNvSpPr>
          <p:nvPr/>
        </p:nvSpPr>
        <p:spPr bwMode="auto">
          <a:xfrm>
            <a:off x="7927975" y="1397000"/>
            <a:ext cx="1025525" cy="44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300" b="1" u="sng">
                <a:solidFill>
                  <a:srgbClr val="000000"/>
                </a:solidFill>
                <a:latin typeface="Bradley Hand ITC" pitchFamily="66" charset="0"/>
                <a:cs typeface="Times New Roman" pitchFamily="18" charset="0"/>
              </a:rPr>
              <a:t>–$240</a:t>
            </a:r>
            <a:endParaRPr lang="en-US" altLang="en-US" sz="2300" b="1" u="sng">
              <a:latin typeface="Bradley Hand ITC" pitchFamily="66" charset="0"/>
            </a:endParaRPr>
          </a:p>
        </p:txBody>
      </p:sp>
      <p:sp>
        <p:nvSpPr>
          <p:cNvPr id="13337" name="Rectangle 40"/>
          <p:cNvSpPr>
            <a:spLocks noChangeArrowheads="1"/>
          </p:cNvSpPr>
          <p:nvPr/>
        </p:nvSpPr>
        <p:spPr bwMode="auto">
          <a:xfrm>
            <a:off x="7970838" y="481013"/>
            <a:ext cx="982662" cy="44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300" b="1">
                <a:solidFill>
                  <a:srgbClr val="000000"/>
                </a:solidFill>
                <a:latin typeface="Bradley Hand ITC" pitchFamily="66" charset="0"/>
                <a:cs typeface="Times New Roman" pitchFamily="18" charset="0"/>
              </a:rPr>
              <a:t>  $100</a:t>
            </a:r>
            <a:endParaRPr lang="en-US" altLang="en-US" sz="2300" b="1">
              <a:latin typeface="Bradley Hand ITC" pitchFamily="66" charset="0"/>
            </a:endParaRPr>
          </a:p>
        </p:txBody>
      </p:sp>
      <p:sp>
        <p:nvSpPr>
          <p:cNvPr id="13338" name="Rectangle 41"/>
          <p:cNvSpPr>
            <a:spLocks noChangeArrowheads="1"/>
          </p:cNvSpPr>
          <p:nvPr/>
        </p:nvSpPr>
        <p:spPr bwMode="auto">
          <a:xfrm>
            <a:off x="7850188" y="787400"/>
            <a:ext cx="1103312" cy="44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300" b="1">
                <a:solidFill>
                  <a:srgbClr val="000000"/>
                </a:solidFill>
                <a:latin typeface="Bradley Hand ITC" pitchFamily="66" charset="0"/>
                <a:cs typeface="Times New Roman" pitchFamily="18" charset="0"/>
              </a:rPr>
              <a:t>+$125</a:t>
            </a:r>
            <a:endParaRPr lang="en-US" altLang="en-US" sz="2300" b="1">
              <a:latin typeface="Bradley Hand ITC" pitchFamily="66" charset="0"/>
            </a:endParaRPr>
          </a:p>
        </p:txBody>
      </p:sp>
      <p:sp>
        <p:nvSpPr>
          <p:cNvPr id="13339" name="Rectangle 42"/>
          <p:cNvSpPr>
            <a:spLocks noChangeArrowheads="1"/>
          </p:cNvSpPr>
          <p:nvPr/>
        </p:nvSpPr>
        <p:spPr bwMode="auto">
          <a:xfrm>
            <a:off x="7850188" y="1092200"/>
            <a:ext cx="1103312" cy="44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300" b="1">
                <a:solidFill>
                  <a:srgbClr val="000000"/>
                </a:solidFill>
                <a:latin typeface="Bradley Hand ITC" pitchFamily="66" charset="0"/>
                <a:cs typeface="Times New Roman" pitchFamily="18" charset="0"/>
              </a:rPr>
              <a:t>+$155</a:t>
            </a:r>
            <a:endParaRPr lang="en-US" altLang="en-US" sz="2300" b="1">
              <a:latin typeface="Bradley Hand ITC" pitchFamily="66" charset="0"/>
            </a:endParaRPr>
          </a:p>
        </p:txBody>
      </p:sp>
      <p:sp>
        <p:nvSpPr>
          <p:cNvPr id="13340" name="Rectangle 43"/>
          <p:cNvSpPr>
            <a:spLocks noChangeArrowheads="1"/>
          </p:cNvSpPr>
          <p:nvPr/>
        </p:nvSpPr>
        <p:spPr bwMode="auto">
          <a:xfrm>
            <a:off x="7927975" y="1758950"/>
            <a:ext cx="1012825" cy="44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300" b="1">
                <a:solidFill>
                  <a:srgbClr val="000000"/>
                </a:solidFill>
                <a:latin typeface="Bradley Hand ITC" pitchFamily="66" charset="0"/>
                <a:cs typeface="Times New Roman" pitchFamily="18" charset="0"/>
              </a:rPr>
              <a:t>  $140</a:t>
            </a:r>
            <a:endParaRPr lang="en-US" altLang="en-US" sz="2300" b="1">
              <a:latin typeface="Bradley Hand ITC" pitchFamily="66" charset="0"/>
            </a:endParaRPr>
          </a:p>
        </p:txBody>
      </p:sp>
      <p:sp>
        <p:nvSpPr>
          <p:cNvPr id="13341" name="Rectangle 44"/>
          <p:cNvSpPr>
            <a:spLocks noChangeArrowheads="1"/>
          </p:cNvSpPr>
          <p:nvPr/>
        </p:nvSpPr>
        <p:spPr bwMode="auto">
          <a:xfrm>
            <a:off x="8093075" y="5638800"/>
            <a:ext cx="1050925" cy="44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300" b="1" u="sng">
                <a:solidFill>
                  <a:srgbClr val="000000"/>
                </a:solidFill>
                <a:latin typeface="Bradley Hand ITC" pitchFamily="66" charset="0"/>
                <a:cs typeface="Times New Roman" pitchFamily="18" charset="0"/>
              </a:rPr>
              <a:t>–$465</a:t>
            </a:r>
            <a:endParaRPr lang="en-US" altLang="en-US" sz="2300" b="1" u="sng">
              <a:latin typeface="Bradley Hand ITC" pitchFamily="66" charset="0"/>
            </a:endParaRPr>
          </a:p>
        </p:txBody>
      </p:sp>
      <p:sp>
        <p:nvSpPr>
          <p:cNvPr id="13342" name="Rectangle 45"/>
          <p:cNvSpPr>
            <a:spLocks noChangeArrowheads="1"/>
          </p:cNvSpPr>
          <p:nvPr/>
        </p:nvSpPr>
        <p:spPr bwMode="auto">
          <a:xfrm>
            <a:off x="8305800" y="4724400"/>
            <a:ext cx="838200" cy="44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300" b="1">
                <a:solidFill>
                  <a:srgbClr val="000000"/>
                </a:solidFill>
                <a:latin typeface="Bradley Hand ITC" pitchFamily="66" charset="0"/>
                <a:cs typeface="Times New Roman" pitchFamily="18" charset="0"/>
              </a:rPr>
              <a:t>  $80</a:t>
            </a:r>
            <a:endParaRPr lang="en-US" altLang="en-US" sz="2300" b="1">
              <a:latin typeface="Bradley Hand ITC" pitchFamily="66" charset="0"/>
            </a:endParaRPr>
          </a:p>
        </p:txBody>
      </p:sp>
      <p:sp>
        <p:nvSpPr>
          <p:cNvPr id="13343" name="Rectangle 46"/>
          <p:cNvSpPr>
            <a:spLocks noChangeArrowheads="1"/>
          </p:cNvSpPr>
          <p:nvPr/>
        </p:nvSpPr>
        <p:spPr bwMode="auto">
          <a:xfrm>
            <a:off x="8066088" y="5029200"/>
            <a:ext cx="1077912" cy="44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300" b="1">
                <a:solidFill>
                  <a:srgbClr val="000000"/>
                </a:solidFill>
                <a:latin typeface="Bradley Hand ITC" pitchFamily="66" charset="0"/>
                <a:cs typeface="Times New Roman" pitchFamily="18" charset="0"/>
              </a:rPr>
              <a:t>+$100</a:t>
            </a:r>
            <a:endParaRPr lang="en-US" altLang="en-US" sz="2300" b="1">
              <a:latin typeface="Bradley Hand ITC" pitchFamily="66" charset="0"/>
            </a:endParaRPr>
          </a:p>
        </p:txBody>
      </p:sp>
      <p:sp>
        <p:nvSpPr>
          <p:cNvPr id="13344" name="Rectangle 47"/>
          <p:cNvSpPr>
            <a:spLocks noChangeArrowheads="1"/>
          </p:cNvSpPr>
          <p:nvPr/>
        </p:nvSpPr>
        <p:spPr bwMode="auto">
          <a:xfrm>
            <a:off x="8040688" y="5334000"/>
            <a:ext cx="1103312" cy="44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300" b="1">
                <a:solidFill>
                  <a:srgbClr val="000000"/>
                </a:solidFill>
                <a:latin typeface="Bradley Hand ITC" pitchFamily="66" charset="0"/>
                <a:cs typeface="Times New Roman" pitchFamily="18" charset="0"/>
              </a:rPr>
              <a:t>+$125</a:t>
            </a:r>
            <a:endParaRPr lang="en-US" altLang="en-US" sz="2300" b="1">
              <a:latin typeface="Bradley Hand ITC" pitchFamily="66" charset="0"/>
            </a:endParaRPr>
          </a:p>
        </p:txBody>
      </p:sp>
      <p:sp>
        <p:nvSpPr>
          <p:cNvPr id="13345" name="Rectangle 48"/>
          <p:cNvSpPr>
            <a:spLocks noChangeArrowheads="1"/>
          </p:cNvSpPr>
          <p:nvPr/>
        </p:nvSpPr>
        <p:spPr bwMode="auto">
          <a:xfrm>
            <a:off x="7997825" y="5978525"/>
            <a:ext cx="1146175" cy="44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300" b="1">
                <a:solidFill>
                  <a:srgbClr val="000000"/>
                </a:solidFill>
                <a:latin typeface="Bradley Hand ITC" pitchFamily="66" charset="0"/>
                <a:cs typeface="Times New Roman" pitchFamily="18" charset="0"/>
              </a:rPr>
              <a:t>  –$160</a:t>
            </a:r>
            <a:endParaRPr lang="en-US" altLang="en-US" sz="2300" b="1">
              <a:latin typeface="Bradley Hand ITC" pitchFamily="66" charset="0"/>
            </a:endParaRPr>
          </a:p>
        </p:txBody>
      </p:sp>
      <p:sp>
        <p:nvSpPr>
          <p:cNvPr id="13346" name="Rectangle 49"/>
          <p:cNvSpPr>
            <a:spLocks noChangeArrowheads="1"/>
          </p:cNvSpPr>
          <p:nvPr/>
        </p:nvSpPr>
        <p:spPr bwMode="auto">
          <a:xfrm>
            <a:off x="25400" y="5638800"/>
            <a:ext cx="1041400" cy="44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300" b="1" u="sng">
                <a:solidFill>
                  <a:srgbClr val="000000"/>
                </a:solidFill>
                <a:latin typeface="Bradley Hand ITC" pitchFamily="66" charset="0"/>
                <a:cs typeface="Times New Roman" pitchFamily="18" charset="0"/>
              </a:rPr>
              <a:t>–$375</a:t>
            </a:r>
            <a:endParaRPr lang="en-US" altLang="en-US" sz="2300" b="1" u="sng">
              <a:latin typeface="Bradley Hand ITC" pitchFamily="66" charset="0"/>
            </a:endParaRPr>
          </a:p>
        </p:txBody>
      </p:sp>
      <p:sp>
        <p:nvSpPr>
          <p:cNvPr id="13347" name="Rectangle 50"/>
          <p:cNvSpPr>
            <a:spLocks noChangeArrowheads="1"/>
          </p:cNvSpPr>
          <p:nvPr/>
        </p:nvSpPr>
        <p:spPr bwMode="auto">
          <a:xfrm>
            <a:off x="84138" y="4724400"/>
            <a:ext cx="982662" cy="44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300" b="1">
                <a:solidFill>
                  <a:srgbClr val="000000"/>
                </a:solidFill>
                <a:latin typeface="Bradley Hand ITC" pitchFamily="66" charset="0"/>
                <a:cs typeface="Times New Roman" pitchFamily="18" charset="0"/>
              </a:rPr>
              <a:t>  $100</a:t>
            </a:r>
            <a:endParaRPr lang="en-US" altLang="en-US" sz="2300" b="1">
              <a:latin typeface="Bradley Hand ITC" pitchFamily="66" charset="0"/>
            </a:endParaRPr>
          </a:p>
        </p:txBody>
      </p:sp>
      <p:sp>
        <p:nvSpPr>
          <p:cNvPr id="13348" name="Rectangle 51"/>
          <p:cNvSpPr>
            <a:spLocks noChangeArrowheads="1"/>
          </p:cNvSpPr>
          <p:nvPr/>
        </p:nvSpPr>
        <p:spPr bwMode="auto">
          <a:xfrm>
            <a:off x="133350" y="5029200"/>
            <a:ext cx="933450" cy="44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300" b="1">
                <a:solidFill>
                  <a:srgbClr val="000000"/>
                </a:solidFill>
                <a:latin typeface="Bradley Hand ITC" pitchFamily="66" charset="0"/>
                <a:cs typeface="Times New Roman" pitchFamily="18" charset="0"/>
              </a:rPr>
              <a:t>+$80</a:t>
            </a:r>
            <a:endParaRPr lang="en-US" altLang="en-US" sz="2300" b="1">
              <a:latin typeface="Bradley Hand ITC" pitchFamily="66" charset="0"/>
            </a:endParaRPr>
          </a:p>
        </p:txBody>
      </p:sp>
      <p:sp>
        <p:nvSpPr>
          <p:cNvPr id="13349" name="Rectangle 52"/>
          <p:cNvSpPr>
            <a:spLocks noChangeArrowheads="1"/>
          </p:cNvSpPr>
          <p:nvPr/>
        </p:nvSpPr>
        <p:spPr bwMode="auto">
          <a:xfrm>
            <a:off x="-36513" y="5334000"/>
            <a:ext cx="1103313" cy="44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300" b="1">
                <a:solidFill>
                  <a:srgbClr val="000000"/>
                </a:solidFill>
                <a:latin typeface="Bradley Hand ITC" pitchFamily="66" charset="0"/>
                <a:cs typeface="Times New Roman" pitchFamily="18" charset="0"/>
              </a:rPr>
              <a:t>+$155</a:t>
            </a:r>
            <a:endParaRPr lang="en-US" altLang="en-US" sz="2300" b="1">
              <a:latin typeface="Bradley Hand ITC" pitchFamily="66" charset="0"/>
            </a:endParaRPr>
          </a:p>
        </p:txBody>
      </p:sp>
      <p:sp>
        <p:nvSpPr>
          <p:cNvPr id="13350" name="Rectangle 53"/>
          <p:cNvSpPr>
            <a:spLocks noChangeArrowheads="1"/>
          </p:cNvSpPr>
          <p:nvPr/>
        </p:nvSpPr>
        <p:spPr bwMode="auto">
          <a:xfrm>
            <a:off x="58738" y="5891213"/>
            <a:ext cx="1008062" cy="446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300" b="1">
                <a:solidFill>
                  <a:srgbClr val="000000"/>
                </a:solidFill>
                <a:latin typeface="Bradley Hand ITC" pitchFamily="66" charset="0"/>
                <a:cs typeface="Times New Roman" pitchFamily="18" charset="0"/>
              </a:rPr>
              <a:t>  –$40</a:t>
            </a:r>
            <a:endParaRPr lang="en-US" altLang="en-US" sz="2300" b="1">
              <a:latin typeface="Bradley Hand ITC" pitchFamily="66" charset="0"/>
            </a:endParaRPr>
          </a:p>
        </p:txBody>
      </p:sp>
      <p:sp>
        <p:nvSpPr>
          <p:cNvPr id="13351" name="Rectangle 54"/>
          <p:cNvSpPr>
            <a:spLocks noChangeArrowheads="1"/>
          </p:cNvSpPr>
          <p:nvPr/>
        </p:nvSpPr>
        <p:spPr bwMode="auto">
          <a:xfrm>
            <a:off x="109538" y="1600200"/>
            <a:ext cx="995362" cy="44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300" b="1" u="sng">
                <a:solidFill>
                  <a:srgbClr val="000000"/>
                </a:solidFill>
                <a:latin typeface="Bradley Hand ITC" pitchFamily="66" charset="0"/>
                <a:cs typeface="Times New Roman" pitchFamily="18" charset="0"/>
              </a:rPr>
              <a:t>–$300</a:t>
            </a:r>
            <a:endParaRPr lang="en-US" altLang="en-US" sz="2300" b="1" u="sng">
              <a:latin typeface="Bradley Hand ITC" pitchFamily="66" charset="0"/>
            </a:endParaRPr>
          </a:p>
        </p:txBody>
      </p:sp>
      <p:sp>
        <p:nvSpPr>
          <p:cNvPr id="13352" name="Rectangle 55"/>
          <p:cNvSpPr>
            <a:spLocks noChangeArrowheads="1"/>
          </p:cNvSpPr>
          <p:nvPr/>
        </p:nvSpPr>
        <p:spPr bwMode="auto">
          <a:xfrm>
            <a:off x="95250" y="685800"/>
            <a:ext cx="1009650" cy="44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300" b="1">
                <a:solidFill>
                  <a:srgbClr val="000000"/>
                </a:solidFill>
                <a:latin typeface="Bradley Hand ITC" pitchFamily="66" charset="0"/>
                <a:cs typeface="Times New Roman" pitchFamily="18" charset="0"/>
              </a:rPr>
              <a:t>  $125</a:t>
            </a:r>
            <a:endParaRPr lang="en-US" altLang="en-US" sz="2300" b="1">
              <a:latin typeface="Bradley Hand ITC" pitchFamily="66" charset="0"/>
            </a:endParaRPr>
          </a:p>
        </p:txBody>
      </p:sp>
      <p:sp>
        <p:nvSpPr>
          <p:cNvPr id="13353" name="Rectangle 56"/>
          <p:cNvSpPr>
            <a:spLocks noChangeArrowheads="1"/>
          </p:cNvSpPr>
          <p:nvPr/>
        </p:nvSpPr>
        <p:spPr bwMode="auto">
          <a:xfrm>
            <a:off x="171450" y="990600"/>
            <a:ext cx="933450" cy="44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300" b="1">
                <a:solidFill>
                  <a:srgbClr val="000000"/>
                </a:solidFill>
                <a:latin typeface="Bradley Hand ITC" pitchFamily="66" charset="0"/>
                <a:cs typeface="Times New Roman" pitchFamily="18" charset="0"/>
              </a:rPr>
              <a:t>+$80</a:t>
            </a:r>
            <a:endParaRPr lang="en-US" altLang="en-US" sz="2300" b="1">
              <a:latin typeface="Bradley Hand ITC" pitchFamily="66" charset="0"/>
            </a:endParaRPr>
          </a:p>
        </p:txBody>
      </p:sp>
      <p:sp>
        <p:nvSpPr>
          <p:cNvPr id="13354" name="Rectangle 57"/>
          <p:cNvSpPr>
            <a:spLocks noChangeArrowheads="1"/>
          </p:cNvSpPr>
          <p:nvPr/>
        </p:nvSpPr>
        <p:spPr bwMode="auto">
          <a:xfrm>
            <a:off x="1588" y="1295400"/>
            <a:ext cx="1103312" cy="44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300" b="1">
                <a:solidFill>
                  <a:srgbClr val="000000"/>
                </a:solidFill>
                <a:latin typeface="Bradley Hand ITC" pitchFamily="66" charset="0"/>
                <a:cs typeface="Times New Roman" pitchFamily="18" charset="0"/>
              </a:rPr>
              <a:t>+$155</a:t>
            </a:r>
            <a:endParaRPr lang="en-US" altLang="en-US" sz="2300" b="1">
              <a:latin typeface="Bradley Hand ITC" pitchFamily="66" charset="0"/>
            </a:endParaRPr>
          </a:p>
        </p:txBody>
      </p:sp>
      <p:sp>
        <p:nvSpPr>
          <p:cNvPr id="13355" name="Rectangle 58"/>
          <p:cNvSpPr>
            <a:spLocks noChangeArrowheads="1"/>
          </p:cNvSpPr>
          <p:nvPr/>
        </p:nvSpPr>
        <p:spPr bwMode="auto">
          <a:xfrm>
            <a:off x="392113" y="1933575"/>
            <a:ext cx="712787" cy="44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300" b="1">
                <a:solidFill>
                  <a:srgbClr val="000000"/>
                </a:solidFill>
                <a:latin typeface="Bradley Hand ITC" pitchFamily="66" charset="0"/>
                <a:cs typeface="Times New Roman" pitchFamily="18" charset="0"/>
              </a:rPr>
              <a:t>$60</a:t>
            </a:r>
            <a:endParaRPr lang="en-US" altLang="en-US" sz="2300" b="1">
              <a:latin typeface="Bradley Hand ITC" pitchFamily="66" charset="0"/>
            </a:endParaRPr>
          </a:p>
        </p:txBody>
      </p:sp>
      <p:sp>
        <p:nvSpPr>
          <p:cNvPr id="62" name="AutoShape 40"/>
          <p:cNvSpPr>
            <a:spLocks noChangeArrowheads="1"/>
          </p:cNvSpPr>
          <p:nvPr/>
        </p:nvSpPr>
        <p:spPr bwMode="auto">
          <a:xfrm rot="5400000" flipH="1">
            <a:off x="284957" y="3375819"/>
            <a:ext cx="2286000" cy="687387"/>
          </a:xfrm>
          <a:prstGeom prst="rightArrow">
            <a:avLst>
              <a:gd name="adj1" fmla="val 50000"/>
              <a:gd name="adj2" fmla="val 83333"/>
            </a:avLst>
          </a:prstGeom>
          <a:solidFill>
            <a:schemeClr val="accent1">
              <a:lumMod val="60000"/>
              <a:lumOff val="40000"/>
              <a:alpha val="50000"/>
            </a:schemeClr>
          </a:solidFill>
          <a:ln w="9525">
            <a:solidFill>
              <a:schemeClr val="tx1"/>
            </a:solidFill>
            <a:miter lim="800000"/>
            <a:headEnd/>
            <a:tailEnd/>
          </a:ln>
        </p:spPr>
        <p:txBody>
          <a:bodyPr wrap="none" lIns="103236" tIns="51618" rIns="103236" bIns="51618" anchor="ctr"/>
          <a:lstStyle/>
          <a:p>
            <a:pPr>
              <a:defRPr/>
            </a:pPr>
            <a:endParaRPr lang="en-US"/>
          </a:p>
        </p:txBody>
      </p:sp>
      <p:sp>
        <p:nvSpPr>
          <p:cNvPr id="64" name="AutoShape 37"/>
          <p:cNvSpPr>
            <a:spLocks noChangeArrowheads="1"/>
          </p:cNvSpPr>
          <p:nvPr/>
        </p:nvSpPr>
        <p:spPr bwMode="auto">
          <a:xfrm flipH="1">
            <a:off x="3725863" y="787400"/>
            <a:ext cx="2286000" cy="685800"/>
          </a:xfrm>
          <a:prstGeom prst="rightArrow">
            <a:avLst>
              <a:gd name="adj1" fmla="val 50000"/>
              <a:gd name="adj2" fmla="val 83333"/>
            </a:avLst>
          </a:prstGeom>
          <a:solidFill>
            <a:srgbClr val="92D050">
              <a:alpha val="50195"/>
            </a:srgbClr>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66" name="AutoShape 89"/>
          <p:cNvSpPr>
            <a:spLocks noChangeArrowheads="1"/>
          </p:cNvSpPr>
          <p:nvPr/>
        </p:nvSpPr>
        <p:spPr bwMode="auto">
          <a:xfrm rot="3006253">
            <a:off x="2465388" y="3630612"/>
            <a:ext cx="3036888" cy="696913"/>
          </a:xfrm>
          <a:prstGeom prst="leftArrow">
            <a:avLst>
              <a:gd name="adj1" fmla="val 50000"/>
              <a:gd name="adj2" fmla="val 108941"/>
            </a:avLst>
          </a:prstGeom>
          <a:solidFill>
            <a:srgbClr val="66CCFF">
              <a:alpha val="4901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68" name="AutoShape 39"/>
          <p:cNvSpPr>
            <a:spLocks noChangeArrowheads="1"/>
          </p:cNvSpPr>
          <p:nvPr/>
        </p:nvSpPr>
        <p:spPr bwMode="auto">
          <a:xfrm rot="5400000">
            <a:off x="1142207" y="3437731"/>
            <a:ext cx="2286000" cy="687387"/>
          </a:xfrm>
          <a:prstGeom prst="rightArrow">
            <a:avLst>
              <a:gd name="adj1" fmla="val 50000"/>
              <a:gd name="adj2" fmla="val 83141"/>
            </a:avLst>
          </a:prstGeom>
          <a:solidFill>
            <a:srgbClr val="CC66FF">
              <a:alpha val="50195"/>
            </a:srgbClr>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70" name="AutoShape 91"/>
          <p:cNvSpPr>
            <a:spLocks noChangeArrowheads="1"/>
          </p:cNvSpPr>
          <p:nvPr/>
        </p:nvSpPr>
        <p:spPr bwMode="auto">
          <a:xfrm rot="-7793747">
            <a:off x="3581400" y="3089276"/>
            <a:ext cx="3036887" cy="696912"/>
          </a:xfrm>
          <a:prstGeom prst="leftArrow">
            <a:avLst>
              <a:gd name="adj1" fmla="val 50000"/>
              <a:gd name="adj2" fmla="val 108941"/>
            </a:avLst>
          </a:prstGeom>
          <a:solidFill>
            <a:srgbClr val="CC66FF">
              <a:alpha val="49019"/>
            </a:srgbClr>
          </a:solidFill>
          <a:ln w="9525">
            <a:solidFill>
              <a:schemeClr val="tx1"/>
            </a:solidFill>
            <a:miter lim="800000"/>
            <a:headEnd/>
            <a:tailEnd/>
          </a:ln>
        </p:spPr>
        <p:txBody>
          <a:bodyPr wrap="none" lIns="91435" tIns="45718" rIns="91435" bIns="457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72" name="AutoShape 36"/>
          <p:cNvSpPr>
            <a:spLocks noChangeArrowheads="1"/>
          </p:cNvSpPr>
          <p:nvPr/>
        </p:nvSpPr>
        <p:spPr bwMode="auto">
          <a:xfrm>
            <a:off x="3727450" y="1430338"/>
            <a:ext cx="2286000" cy="687387"/>
          </a:xfrm>
          <a:prstGeom prst="rightArrow">
            <a:avLst>
              <a:gd name="adj1" fmla="val 50000"/>
              <a:gd name="adj2" fmla="val 83141"/>
            </a:avLst>
          </a:prstGeom>
          <a:solidFill>
            <a:srgbClr val="CC66FF">
              <a:alpha val="49019"/>
            </a:srgbClr>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74" name="AutoShape 36"/>
          <p:cNvSpPr>
            <a:spLocks noChangeArrowheads="1"/>
          </p:cNvSpPr>
          <p:nvPr/>
        </p:nvSpPr>
        <p:spPr bwMode="auto">
          <a:xfrm>
            <a:off x="3727450" y="1430338"/>
            <a:ext cx="2286000" cy="687387"/>
          </a:xfrm>
          <a:prstGeom prst="rightArrow">
            <a:avLst>
              <a:gd name="adj1" fmla="val 50000"/>
              <a:gd name="adj2" fmla="val 83141"/>
            </a:avLst>
          </a:prstGeom>
          <a:solidFill>
            <a:srgbClr val="FFFF99">
              <a:alpha val="48627"/>
            </a:srgbClr>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75" name="AutoShape 92"/>
          <p:cNvSpPr>
            <a:spLocks noChangeArrowheads="1"/>
          </p:cNvSpPr>
          <p:nvPr/>
        </p:nvSpPr>
        <p:spPr bwMode="auto">
          <a:xfrm rot="8406253">
            <a:off x="2733675" y="2816225"/>
            <a:ext cx="3092450" cy="695325"/>
          </a:xfrm>
          <a:prstGeom prst="leftArrow">
            <a:avLst>
              <a:gd name="adj1" fmla="val 48528"/>
              <a:gd name="adj2" fmla="val 109849"/>
            </a:avLst>
          </a:prstGeom>
          <a:solidFill>
            <a:srgbClr val="FFFF99">
              <a:alpha val="5098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77" name="AutoShape 42"/>
          <p:cNvSpPr>
            <a:spLocks noChangeArrowheads="1"/>
          </p:cNvSpPr>
          <p:nvPr/>
        </p:nvSpPr>
        <p:spPr bwMode="auto">
          <a:xfrm rot="5400000" flipH="1">
            <a:off x="5576888" y="3465513"/>
            <a:ext cx="2286000" cy="685800"/>
          </a:xfrm>
          <a:prstGeom prst="rightArrow">
            <a:avLst>
              <a:gd name="adj1" fmla="val 50000"/>
              <a:gd name="adj2" fmla="val 83333"/>
            </a:avLst>
          </a:prstGeom>
          <a:solidFill>
            <a:srgbClr val="66CCFF">
              <a:alpha val="50980"/>
            </a:srgbClr>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79" name="AutoShape 37"/>
          <p:cNvSpPr>
            <a:spLocks noChangeArrowheads="1"/>
          </p:cNvSpPr>
          <p:nvPr/>
        </p:nvSpPr>
        <p:spPr bwMode="auto">
          <a:xfrm flipH="1">
            <a:off x="3725863" y="790575"/>
            <a:ext cx="2286000" cy="685800"/>
          </a:xfrm>
          <a:prstGeom prst="rightArrow">
            <a:avLst>
              <a:gd name="adj1" fmla="val 50000"/>
              <a:gd name="adj2" fmla="val 83333"/>
            </a:avLst>
          </a:prstGeom>
          <a:solidFill>
            <a:srgbClr val="92D050">
              <a:alpha val="50195"/>
            </a:srgbClr>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81" name="AutoShape 41"/>
          <p:cNvSpPr>
            <a:spLocks noChangeArrowheads="1"/>
          </p:cNvSpPr>
          <p:nvPr/>
        </p:nvSpPr>
        <p:spPr bwMode="auto">
          <a:xfrm rot="5400000">
            <a:off x="6396832" y="3437731"/>
            <a:ext cx="2286000" cy="687387"/>
          </a:xfrm>
          <a:prstGeom prst="rightArrow">
            <a:avLst>
              <a:gd name="adj1" fmla="val 50000"/>
              <a:gd name="adj2" fmla="val 83141"/>
            </a:avLst>
          </a:prstGeom>
          <a:solidFill>
            <a:srgbClr val="92D050">
              <a:alpha val="49019"/>
            </a:srgbClr>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83" name="AutoShape 90"/>
          <p:cNvSpPr>
            <a:spLocks noChangeArrowheads="1"/>
          </p:cNvSpPr>
          <p:nvPr/>
        </p:nvSpPr>
        <p:spPr bwMode="auto">
          <a:xfrm rot="-2393747">
            <a:off x="3281363" y="3919538"/>
            <a:ext cx="3036887" cy="698500"/>
          </a:xfrm>
          <a:prstGeom prst="leftArrow">
            <a:avLst>
              <a:gd name="adj1" fmla="val 50000"/>
              <a:gd name="adj2" fmla="val 108693"/>
            </a:avLst>
          </a:prstGeom>
          <a:solidFill>
            <a:srgbClr val="92D050">
              <a:alpha val="49019"/>
            </a:srgbClr>
          </a:solidFill>
          <a:ln w="9525">
            <a:solidFill>
              <a:schemeClr val="tx1"/>
            </a:solidFill>
            <a:miter lim="800000"/>
            <a:headEnd/>
            <a:tailEnd/>
          </a:ln>
        </p:spPr>
        <p:txBody>
          <a:bodyPr wrap="none" lIns="91435" tIns="45718" rIns="91435" bIns="457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84" name="AutoShape 41"/>
          <p:cNvSpPr>
            <a:spLocks noChangeArrowheads="1"/>
          </p:cNvSpPr>
          <p:nvPr/>
        </p:nvSpPr>
        <p:spPr bwMode="auto">
          <a:xfrm rot="5400000">
            <a:off x="6396832" y="3437731"/>
            <a:ext cx="2286000" cy="687387"/>
          </a:xfrm>
          <a:prstGeom prst="rightArrow">
            <a:avLst>
              <a:gd name="adj1" fmla="val 50000"/>
              <a:gd name="adj2" fmla="val 83141"/>
            </a:avLst>
          </a:prstGeom>
          <a:solidFill>
            <a:srgbClr val="92D050">
              <a:alpha val="49019"/>
            </a:srgbClr>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85" name="AutoShape 91"/>
          <p:cNvSpPr>
            <a:spLocks noChangeArrowheads="1"/>
          </p:cNvSpPr>
          <p:nvPr/>
        </p:nvSpPr>
        <p:spPr bwMode="auto">
          <a:xfrm rot="-7793747">
            <a:off x="3581400" y="3089276"/>
            <a:ext cx="3036887" cy="696912"/>
          </a:xfrm>
          <a:prstGeom prst="leftArrow">
            <a:avLst>
              <a:gd name="adj1" fmla="val 50000"/>
              <a:gd name="adj2" fmla="val 108941"/>
            </a:avLst>
          </a:prstGeom>
          <a:solidFill>
            <a:srgbClr val="CC66FF">
              <a:alpha val="49019"/>
            </a:srgbClr>
          </a:solidFill>
          <a:ln w="9525">
            <a:solidFill>
              <a:schemeClr val="tx1"/>
            </a:solidFill>
            <a:miter lim="800000"/>
            <a:headEnd/>
            <a:tailEnd/>
          </a:ln>
        </p:spPr>
        <p:txBody>
          <a:bodyPr wrap="none" lIns="91435" tIns="45718" rIns="91435" bIns="457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87" name="AutoShape 35"/>
          <p:cNvSpPr>
            <a:spLocks noChangeArrowheads="1"/>
          </p:cNvSpPr>
          <p:nvPr/>
        </p:nvSpPr>
        <p:spPr bwMode="auto">
          <a:xfrm>
            <a:off x="3465513" y="5284788"/>
            <a:ext cx="2286000" cy="684212"/>
          </a:xfrm>
          <a:prstGeom prst="rightArrow">
            <a:avLst>
              <a:gd name="adj1" fmla="val 50000"/>
              <a:gd name="adj2" fmla="val 83333"/>
            </a:avLst>
          </a:prstGeom>
          <a:solidFill>
            <a:schemeClr val="accent1">
              <a:lumMod val="60000"/>
              <a:lumOff val="40000"/>
              <a:alpha val="50000"/>
            </a:schemeClr>
          </a:solidFill>
          <a:ln w="9525">
            <a:solidFill>
              <a:schemeClr val="tx1"/>
            </a:solidFill>
            <a:miter lim="800000"/>
            <a:headEnd/>
            <a:tailEnd/>
          </a:ln>
        </p:spPr>
        <p:txBody>
          <a:bodyPr wrap="none" lIns="103236" tIns="51618" rIns="103236" bIns="51618" anchor="ctr"/>
          <a:lstStyle/>
          <a:p>
            <a:pPr>
              <a:defRPr/>
            </a:pPr>
            <a:endParaRPr lang="en-US"/>
          </a:p>
        </p:txBody>
      </p:sp>
      <p:sp>
        <p:nvSpPr>
          <p:cNvPr id="90" name="AutoShape 38"/>
          <p:cNvSpPr>
            <a:spLocks noChangeArrowheads="1"/>
          </p:cNvSpPr>
          <p:nvPr/>
        </p:nvSpPr>
        <p:spPr bwMode="auto">
          <a:xfrm flipH="1">
            <a:off x="3368675" y="5913438"/>
            <a:ext cx="2286000" cy="685800"/>
          </a:xfrm>
          <a:prstGeom prst="rightArrow">
            <a:avLst>
              <a:gd name="adj1" fmla="val 50000"/>
              <a:gd name="adj2" fmla="val 83333"/>
            </a:avLst>
          </a:prstGeom>
          <a:solidFill>
            <a:srgbClr val="66CCFF">
              <a:alpha val="49019"/>
            </a:srgbClr>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92" name="AutoShape 89"/>
          <p:cNvSpPr>
            <a:spLocks noChangeArrowheads="1"/>
          </p:cNvSpPr>
          <p:nvPr/>
        </p:nvSpPr>
        <p:spPr bwMode="auto">
          <a:xfrm rot="3006253">
            <a:off x="2465388" y="3597275"/>
            <a:ext cx="3036887" cy="696913"/>
          </a:xfrm>
          <a:prstGeom prst="leftArrow">
            <a:avLst>
              <a:gd name="adj1" fmla="val 50000"/>
              <a:gd name="adj2" fmla="val 108941"/>
            </a:avLst>
          </a:prstGeom>
          <a:solidFill>
            <a:srgbClr val="66CCFF">
              <a:alpha val="4901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93" name="AutoShape 42"/>
          <p:cNvSpPr>
            <a:spLocks noChangeArrowheads="1"/>
          </p:cNvSpPr>
          <p:nvPr/>
        </p:nvSpPr>
        <p:spPr bwMode="auto">
          <a:xfrm rot="5400000" flipH="1">
            <a:off x="5576888" y="3465513"/>
            <a:ext cx="2286000" cy="685800"/>
          </a:xfrm>
          <a:prstGeom prst="rightArrow">
            <a:avLst>
              <a:gd name="adj1" fmla="val 50000"/>
              <a:gd name="adj2" fmla="val 83333"/>
            </a:avLst>
          </a:prstGeom>
          <a:solidFill>
            <a:srgbClr val="66CCFF">
              <a:alpha val="50980"/>
            </a:srgbClr>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94" name="AutoShape 39"/>
          <p:cNvSpPr>
            <a:spLocks noChangeArrowheads="1"/>
          </p:cNvSpPr>
          <p:nvPr/>
        </p:nvSpPr>
        <p:spPr bwMode="auto">
          <a:xfrm rot="5400000">
            <a:off x="1147763" y="3438525"/>
            <a:ext cx="2286000" cy="685800"/>
          </a:xfrm>
          <a:prstGeom prst="rightArrow">
            <a:avLst>
              <a:gd name="adj1" fmla="val 50000"/>
              <a:gd name="adj2" fmla="val 83333"/>
            </a:avLst>
          </a:prstGeom>
          <a:solidFill>
            <a:srgbClr val="CC66FF">
              <a:alpha val="50195"/>
            </a:srgbClr>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95" name="AutoShape 90"/>
          <p:cNvSpPr>
            <a:spLocks noChangeArrowheads="1"/>
          </p:cNvSpPr>
          <p:nvPr/>
        </p:nvSpPr>
        <p:spPr bwMode="auto">
          <a:xfrm rot="-2393747">
            <a:off x="3281363" y="3919538"/>
            <a:ext cx="3036887" cy="698500"/>
          </a:xfrm>
          <a:prstGeom prst="leftArrow">
            <a:avLst>
              <a:gd name="adj1" fmla="val 50000"/>
              <a:gd name="adj2" fmla="val 108693"/>
            </a:avLst>
          </a:prstGeom>
          <a:solidFill>
            <a:srgbClr val="92D050">
              <a:alpha val="49019"/>
            </a:srgbClr>
          </a:solidFill>
          <a:ln w="9525">
            <a:solidFill>
              <a:schemeClr val="tx1"/>
            </a:solidFill>
            <a:miter lim="800000"/>
            <a:headEnd/>
            <a:tailEnd/>
          </a:ln>
        </p:spPr>
        <p:txBody>
          <a:bodyPr wrap="none" lIns="91435" tIns="45718" rIns="91435" bIns="457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96" name="AutoShape 38"/>
          <p:cNvSpPr>
            <a:spLocks noChangeArrowheads="1"/>
          </p:cNvSpPr>
          <p:nvPr/>
        </p:nvSpPr>
        <p:spPr bwMode="auto">
          <a:xfrm flipH="1">
            <a:off x="3368675" y="5913438"/>
            <a:ext cx="2286000" cy="685800"/>
          </a:xfrm>
          <a:prstGeom prst="rightArrow">
            <a:avLst>
              <a:gd name="adj1" fmla="val 50000"/>
              <a:gd name="adj2" fmla="val 83333"/>
            </a:avLst>
          </a:prstGeom>
          <a:solidFill>
            <a:srgbClr val="66CCFF">
              <a:alpha val="49019"/>
            </a:srgbClr>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97" name="AutoShape 40"/>
          <p:cNvSpPr>
            <a:spLocks noChangeArrowheads="1"/>
          </p:cNvSpPr>
          <p:nvPr/>
        </p:nvSpPr>
        <p:spPr bwMode="auto">
          <a:xfrm rot="5400000" flipH="1">
            <a:off x="284957" y="3375819"/>
            <a:ext cx="2286000" cy="687387"/>
          </a:xfrm>
          <a:prstGeom prst="rightArrow">
            <a:avLst>
              <a:gd name="adj1" fmla="val 50000"/>
              <a:gd name="adj2" fmla="val 83333"/>
            </a:avLst>
          </a:prstGeom>
          <a:solidFill>
            <a:schemeClr val="accent1">
              <a:lumMod val="60000"/>
              <a:lumOff val="40000"/>
              <a:alpha val="50000"/>
            </a:schemeClr>
          </a:solidFill>
          <a:ln w="9525">
            <a:solidFill>
              <a:schemeClr val="tx1"/>
            </a:solidFill>
            <a:miter lim="800000"/>
            <a:headEnd/>
            <a:tailEnd/>
          </a:ln>
        </p:spPr>
        <p:txBody>
          <a:bodyPr wrap="none" lIns="103236" tIns="51618" rIns="103236" bIns="51618" anchor="ctr"/>
          <a:lstStyle/>
          <a:p>
            <a:pPr>
              <a:defRPr/>
            </a:pPr>
            <a:endParaRPr lang="en-US"/>
          </a:p>
        </p:txBody>
      </p:sp>
      <p:sp>
        <p:nvSpPr>
          <p:cNvPr id="98" name="AutoShape 92"/>
          <p:cNvSpPr>
            <a:spLocks noChangeArrowheads="1"/>
          </p:cNvSpPr>
          <p:nvPr/>
        </p:nvSpPr>
        <p:spPr bwMode="auto">
          <a:xfrm rot="8406253">
            <a:off x="2733675" y="2889250"/>
            <a:ext cx="3092450" cy="695325"/>
          </a:xfrm>
          <a:prstGeom prst="leftArrow">
            <a:avLst>
              <a:gd name="adj1" fmla="val 48528"/>
              <a:gd name="adj2" fmla="val 109849"/>
            </a:avLst>
          </a:prstGeom>
          <a:solidFill>
            <a:srgbClr val="FFFF99">
              <a:alpha val="5098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99" name="AutoShape 35"/>
          <p:cNvSpPr>
            <a:spLocks noChangeArrowheads="1"/>
          </p:cNvSpPr>
          <p:nvPr/>
        </p:nvSpPr>
        <p:spPr bwMode="auto">
          <a:xfrm>
            <a:off x="3465513" y="5284788"/>
            <a:ext cx="2286000" cy="684212"/>
          </a:xfrm>
          <a:prstGeom prst="rightArrow">
            <a:avLst>
              <a:gd name="adj1" fmla="val 50000"/>
              <a:gd name="adj2" fmla="val 83333"/>
            </a:avLst>
          </a:prstGeom>
          <a:solidFill>
            <a:schemeClr val="accent1">
              <a:lumMod val="60000"/>
              <a:lumOff val="40000"/>
              <a:alpha val="50000"/>
            </a:schemeClr>
          </a:solidFill>
          <a:ln w="9525">
            <a:solidFill>
              <a:schemeClr val="tx1"/>
            </a:solidFill>
            <a:miter lim="800000"/>
            <a:headEnd/>
            <a:tailEnd/>
          </a:ln>
        </p:spPr>
        <p:txBody>
          <a:bodyPr wrap="none" lIns="103236" tIns="51618" rIns="103236" bIns="51618" anchor="ctr"/>
          <a:lstStyle/>
          <a:p>
            <a:pPr>
              <a:defRPr/>
            </a:pPr>
            <a:endParaRPr lang="en-US"/>
          </a:p>
        </p:txBody>
      </p:sp>
      <p:sp>
        <p:nvSpPr>
          <p:cNvPr id="132" name="Rectangle 20"/>
          <p:cNvSpPr txBox="1">
            <a:spLocks noChangeArrowheads="1"/>
          </p:cNvSpPr>
          <p:nvPr/>
        </p:nvSpPr>
        <p:spPr bwMode="auto">
          <a:xfrm>
            <a:off x="4652963" y="6553200"/>
            <a:ext cx="4110037"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133"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37</a:t>
            </a:fld>
            <a:endParaRPr lang="en-US" altLang="en-US" sz="1000" dirty="0">
              <a:cs typeface="Arial"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335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2"/>
                                        </p:tgtEl>
                                        <p:attrNameLst>
                                          <p:attrName>style.visibility</p:attrName>
                                        </p:attrNameLst>
                                      </p:cBhvr>
                                      <p:to>
                                        <p:strVal val="visible"/>
                                      </p:to>
                                    </p:set>
                                  </p:childTnLst>
                                  <p:subTnLst>
                                    <p:set>
                                      <p:cBhvr override="childStyle">
                                        <p:cTn dur="1" fill="hold" display="0" masterRel="nextClick" afterEffect="1"/>
                                        <p:tgtEl>
                                          <p:spTgt spid="62"/>
                                        </p:tgtEl>
                                        <p:attrNameLst>
                                          <p:attrName>style.visibility</p:attrName>
                                        </p:attrNameLst>
                                      </p:cBhvr>
                                      <p:to>
                                        <p:strVal val="hidden"/>
                                      </p:to>
                                    </p:set>
                                  </p:sub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335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4"/>
                                        </p:tgtEl>
                                        <p:attrNameLst>
                                          <p:attrName>style.visibility</p:attrName>
                                        </p:attrNameLst>
                                      </p:cBhvr>
                                      <p:to>
                                        <p:strVal val="visible"/>
                                      </p:to>
                                    </p:set>
                                  </p:childTnLst>
                                  <p:subTnLst>
                                    <p:set>
                                      <p:cBhvr override="childStyle">
                                        <p:cTn dur="1" fill="hold" display="0" masterRel="nextClick" afterEffect="1"/>
                                        <p:tgtEl>
                                          <p:spTgt spid="64"/>
                                        </p:tgtEl>
                                        <p:attrNameLst>
                                          <p:attrName>style.visibility</p:attrName>
                                        </p:attrNameLst>
                                      </p:cBhvr>
                                      <p:to>
                                        <p:strVal val="hidden"/>
                                      </p:to>
                                    </p:set>
                                  </p:sub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35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66"/>
                                        </p:tgtEl>
                                        <p:attrNameLst>
                                          <p:attrName>style.visibility</p:attrName>
                                        </p:attrNameLst>
                                      </p:cBhvr>
                                      <p:to>
                                        <p:strVal val="visible"/>
                                      </p:to>
                                    </p:set>
                                  </p:childTnLst>
                                  <p:subTnLst>
                                    <p:set>
                                      <p:cBhvr override="childStyle">
                                        <p:cTn dur="1" fill="hold" display="0" masterRel="nextClick" afterEffect="1"/>
                                        <p:tgtEl>
                                          <p:spTgt spid="66"/>
                                        </p:tgtEl>
                                        <p:attrNameLst>
                                          <p:attrName>style.visibility</p:attrName>
                                        </p:attrNameLst>
                                      </p:cBhvr>
                                      <p:to>
                                        <p:strVal val="hidden"/>
                                      </p:to>
                                    </p:set>
                                  </p:sub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335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68"/>
                                        </p:tgtEl>
                                        <p:attrNameLst>
                                          <p:attrName>style.visibility</p:attrName>
                                        </p:attrNameLst>
                                      </p:cBhvr>
                                      <p:to>
                                        <p:strVal val="visible"/>
                                      </p:to>
                                    </p:set>
                                  </p:childTnLst>
                                  <p:subTnLst>
                                    <p:set>
                                      <p:cBhvr override="childStyle">
                                        <p:cTn dur="1" fill="hold" display="0" masterRel="nextClick" afterEffect="1"/>
                                        <p:tgtEl>
                                          <p:spTgt spid="68"/>
                                        </p:tgtEl>
                                        <p:attrNameLst>
                                          <p:attrName>style.visibility</p:attrName>
                                        </p:attrNameLst>
                                      </p:cBhvr>
                                      <p:to>
                                        <p:strVal val="hidden"/>
                                      </p:to>
                                    </p:set>
                                  </p:subTnLst>
                                </p:cTn>
                              </p:par>
                              <p:par>
                                <p:cTn id="27" presetID="1" presetClass="entr" presetSubtype="0" fill="hold" grpId="0" nodeType="withEffect">
                                  <p:stCondLst>
                                    <p:cond delay="0"/>
                                  </p:stCondLst>
                                  <p:childTnLst>
                                    <p:set>
                                      <p:cBhvr>
                                        <p:cTn id="28" dur="1" fill="hold">
                                          <p:stCondLst>
                                            <p:cond delay="0"/>
                                          </p:stCondLst>
                                        </p:cTn>
                                        <p:tgtEl>
                                          <p:spTgt spid="70"/>
                                        </p:tgtEl>
                                        <p:attrNameLst>
                                          <p:attrName>style.visibility</p:attrName>
                                        </p:attrNameLst>
                                      </p:cBhvr>
                                      <p:to>
                                        <p:strVal val="visible"/>
                                      </p:to>
                                    </p:set>
                                  </p:childTnLst>
                                  <p:subTnLst>
                                    <p:set>
                                      <p:cBhvr override="childStyle">
                                        <p:cTn dur="1" fill="hold" display="0" masterRel="nextClick" afterEffect="1"/>
                                        <p:tgtEl>
                                          <p:spTgt spid="70"/>
                                        </p:tgtEl>
                                        <p:attrNameLst>
                                          <p:attrName>style.visibility</p:attrName>
                                        </p:attrNameLst>
                                      </p:cBhvr>
                                      <p:to>
                                        <p:strVal val="hidden"/>
                                      </p:to>
                                    </p:set>
                                  </p:subTnLst>
                                </p:cTn>
                              </p:par>
                              <p:par>
                                <p:cTn id="29" presetID="1" presetClass="entr" presetSubtype="0" fill="hold" grpId="0" nodeType="withEffect">
                                  <p:stCondLst>
                                    <p:cond delay="0"/>
                                  </p:stCondLst>
                                  <p:childTnLst>
                                    <p:set>
                                      <p:cBhvr>
                                        <p:cTn id="30" dur="1" fill="hold">
                                          <p:stCondLst>
                                            <p:cond delay="0"/>
                                          </p:stCondLst>
                                        </p:cTn>
                                        <p:tgtEl>
                                          <p:spTgt spid="72"/>
                                        </p:tgtEl>
                                        <p:attrNameLst>
                                          <p:attrName>style.visibility</p:attrName>
                                        </p:attrNameLst>
                                      </p:cBhvr>
                                      <p:to>
                                        <p:strVal val="visible"/>
                                      </p:to>
                                    </p:set>
                                  </p:childTnLst>
                                  <p:subTnLst>
                                    <p:set>
                                      <p:cBhvr override="childStyle">
                                        <p:cTn dur="1" fill="hold" display="0" masterRel="nextClick" afterEffect="1"/>
                                        <p:tgtEl>
                                          <p:spTgt spid="72"/>
                                        </p:tgtEl>
                                        <p:attrNameLst>
                                          <p:attrName>style.visibility</p:attrName>
                                        </p:attrNameLst>
                                      </p:cBhvr>
                                      <p:to>
                                        <p:strVal val="hidden"/>
                                      </p:to>
                                    </p:set>
                                  </p:sub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nodeType="clickEffect">
                                  <p:stCondLst>
                                    <p:cond delay="0"/>
                                  </p:stCondLst>
                                  <p:childTnLst>
                                    <p:set>
                                      <p:cBhvr>
                                        <p:cTn id="34" dur="1" fill="hold">
                                          <p:stCondLst>
                                            <p:cond delay="0"/>
                                          </p:stCondLst>
                                        </p:cTn>
                                        <p:tgtEl>
                                          <p:spTgt spid="13355"/>
                                        </p:tgtEl>
                                        <p:attrNameLst>
                                          <p:attrName>style.visibility</p:attrName>
                                        </p:attrNameLst>
                                      </p:cBhvr>
                                      <p:to>
                                        <p:strVal val="visible"/>
                                      </p:to>
                                    </p:set>
                                    <p:animEffect transition="in" filter="fade">
                                      <p:cBhvr>
                                        <p:cTn id="35" dur="1000"/>
                                        <p:tgtEl>
                                          <p:spTgt spid="13355"/>
                                        </p:tgtEl>
                                      </p:cBhvr>
                                    </p:animEffect>
                                    <p:anim calcmode="lin" valueType="num">
                                      <p:cBhvr>
                                        <p:cTn id="36" dur="1000" fill="hold"/>
                                        <p:tgtEl>
                                          <p:spTgt spid="13355"/>
                                        </p:tgtEl>
                                        <p:attrNameLst>
                                          <p:attrName>ppt_x</p:attrName>
                                        </p:attrNameLst>
                                      </p:cBhvr>
                                      <p:tavLst>
                                        <p:tav tm="0">
                                          <p:val>
                                            <p:strVal val="#ppt_x"/>
                                          </p:val>
                                        </p:tav>
                                        <p:tav tm="100000">
                                          <p:val>
                                            <p:strVal val="#ppt_x"/>
                                          </p:val>
                                        </p:tav>
                                      </p:tavLst>
                                    </p:anim>
                                    <p:anim calcmode="lin" valueType="num">
                                      <p:cBhvr>
                                        <p:cTn id="37" dur="1000" fill="hold"/>
                                        <p:tgtEl>
                                          <p:spTgt spid="13355"/>
                                        </p:tgtEl>
                                        <p:attrNameLst>
                                          <p:attrName>ppt_y</p:attrName>
                                        </p:attrNameLst>
                                      </p:cBhvr>
                                      <p:tavLst>
                                        <p:tav tm="0">
                                          <p:val>
                                            <p:strVal val="#ppt_y+.1"/>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13337"/>
                                        </p:tgtEl>
                                        <p:attrNameLst>
                                          <p:attrName>style.visibility</p:attrName>
                                        </p:attrNameLst>
                                      </p:cBhvr>
                                      <p:to>
                                        <p:strVal val="visible"/>
                                      </p:to>
                                    </p:set>
                                  </p:childTnLst>
                                </p:cTn>
                              </p:par>
                              <p:par>
                                <p:cTn id="42" presetID="1" presetClass="entr" presetSubtype="0" fill="hold" grpId="0" nodeType="withEffect">
                                  <p:stCondLst>
                                    <p:cond delay="0"/>
                                  </p:stCondLst>
                                  <p:childTnLst>
                                    <p:set>
                                      <p:cBhvr>
                                        <p:cTn id="43" dur="1" fill="hold">
                                          <p:stCondLst>
                                            <p:cond delay="0"/>
                                          </p:stCondLst>
                                        </p:cTn>
                                        <p:tgtEl>
                                          <p:spTgt spid="74"/>
                                        </p:tgtEl>
                                        <p:attrNameLst>
                                          <p:attrName>style.visibility</p:attrName>
                                        </p:attrNameLst>
                                      </p:cBhvr>
                                      <p:to>
                                        <p:strVal val="visible"/>
                                      </p:to>
                                    </p:set>
                                  </p:childTnLst>
                                  <p:subTnLst>
                                    <p:set>
                                      <p:cBhvr override="childStyle">
                                        <p:cTn dur="1" fill="hold" display="0" masterRel="nextClick" afterEffect="1"/>
                                        <p:tgtEl>
                                          <p:spTgt spid="74"/>
                                        </p:tgtEl>
                                        <p:attrNameLst>
                                          <p:attrName>style.visibility</p:attrName>
                                        </p:attrNameLst>
                                      </p:cBhvr>
                                      <p:to>
                                        <p:strVal val="hidden"/>
                                      </p:to>
                                    </p:set>
                                  </p:subTnLst>
                                </p:cTn>
                              </p:par>
                            </p:childTnLst>
                          </p:cTn>
                        </p:par>
                      </p:childTnLst>
                    </p:cTn>
                  </p:par>
                  <p:par>
                    <p:cTn id="44" fill="hold" nodeType="clickPar">
                      <p:stCondLst>
                        <p:cond delay="indefinite"/>
                      </p:stCondLst>
                      <p:childTnLst>
                        <p:par>
                          <p:cTn id="45" fill="hold" nodeType="withGroup">
                            <p:stCondLst>
                              <p:cond delay="0"/>
                            </p:stCondLst>
                            <p:childTnLst>
                              <p:par>
                                <p:cTn id="46" presetID="1" presetClass="entr" presetSubtype="0" fill="hold" grpId="0" nodeType="clickEffect">
                                  <p:stCondLst>
                                    <p:cond delay="0"/>
                                  </p:stCondLst>
                                  <p:childTnLst>
                                    <p:set>
                                      <p:cBhvr>
                                        <p:cTn id="47" dur="1" fill="hold">
                                          <p:stCondLst>
                                            <p:cond delay="0"/>
                                          </p:stCondLst>
                                        </p:cTn>
                                        <p:tgtEl>
                                          <p:spTgt spid="13338"/>
                                        </p:tgtEl>
                                        <p:attrNameLst>
                                          <p:attrName>style.visibility</p:attrName>
                                        </p:attrNameLst>
                                      </p:cBhvr>
                                      <p:to>
                                        <p:strVal val="visible"/>
                                      </p:to>
                                    </p:set>
                                  </p:childTnLst>
                                </p:cTn>
                              </p:par>
                              <p:par>
                                <p:cTn id="48" presetID="1" presetClass="entr" presetSubtype="0" fill="hold" grpId="0" nodeType="withEffect">
                                  <p:stCondLst>
                                    <p:cond delay="0"/>
                                  </p:stCondLst>
                                  <p:childTnLst>
                                    <p:set>
                                      <p:cBhvr>
                                        <p:cTn id="49" dur="1" fill="hold">
                                          <p:stCondLst>
                                            <p:cond delay="0"/>
                                          </p:stCondLst>
                                        </p:cTn>
                                        <p:tgtEl>
                                          <p:spTgt spid="75"/>
                                        </p:tgtEl>
                                        <p:attrNameLst>
                                          <p:attrName>style.visibility</p:attrName>
                                        </p:attrNameLst>
                                      </p:cBhvr>
                                      <p:to>
                                        <p:strVal val="visible"/>
                                      </p:to>
                                    </p:set>
                                  </p:childTnLst>
                                  <p:subTnLst>
                                    <p:set>
                                      <p:cBhvr override="childStyle">
                                        <p:cTn dur="1" fill="hold" display="0" masterRel="nextClick" afterEffect="1"/>
                                        <p:tgtEl>
                                          <p:spTgt spid="75"/>
                                        </p:tgtEl>
                                        <p:attrNameLst>
                                          <p:attrName>style.visibility</p:attrName>
                                        </p:attrNameLst>
                                      </p:cBhvr>
                                      <p:to>
                                        <p:strVal val="hidden"/>
                                      </p:to>
                                    </p:set>
                                  </p:subTnLst>
                                </p:cTn>
                              </p:par>
                            </p:childTnLst>
                          </p:cTn>
                        </p:par>
                      </p:childTnLst>
                    </p:cTn>
                  </p:par>
                  <p:par>
                    <p:cTn id="50" fill="hold" nodeType="clickPar">
                      <p:stCondLst>
                        <p:cond delay="indefinite"/>
                      </p:stCondLst>
                      <p:childTnLst>
                        <p:par>
                          <p:cTn id="51" fill="hold" nodeType="withGroup">
                            <p:stCondLst>
                              <p:cond delay="0"/>
                            </p:stCondLst>
                            <p:childTnLst>
                              <p:par>
                                <p:cTn id="52" presetID="1" presetClass="entr" presetSubtype="0" fill="hold" grpId="0" nodeType="clickEffect">
                                  <p:stCondLst>
                                    <p:cond delay="0"/>
                                  </p:stCondLst>
                                  <p:childTnLst>
                                    <p:set>
                                      <p:cBhvr>
                                        <p:cTn id="53" dur="1" fill="hold">
                                          <p:stCondLst>
                                            <p:cond delay="0"/>
                                          </p:stCondLst>
                                        </p:cTn>
                                        <p:tgtEl>
                                          <p:spTgt spid="13339"/>
                                        </p:tgtEl>
                                        <p:attrNameLst>
                                          <p:attrName>style.visibility</p:attrName>
                                        </p:attrNameLst>
                                      </p:cBhvr>
                                      <p:to>
                                        <p:strVal val="visible"/>
                                      </p:to>
                                    </p:set>
                                  </p:childTnLst>
                                </p:cTn>
                              </p:par>
                              <p:par>
                                <p:cTn id="54" presetID="1" presetClass="entr" presetSubtype="0" fill="hold" grpId="0" nodeType="withEffect">
                                  <p:stCondLst>
                                    <p:cond delay="0"/>
                                  </p:stCondLst>
                                  <p:childTnLst>
                                    <p:set>
                                      <p:cBhvr>
                                        <p:cTn id="55" dur="1" fill="hold">
                                          <p:stCondLst>
                                            <p:cond delay="0"/>
                                          </p:stCondLst>
                                        </p:cTn>
                                        <p:tgtEl>
                                          <p:spTgt spid="77"/>
                                        </p:tgtEl>
                                        <p:attrNameLst>
                                          <p:attrName>style.visibility</p:attrName>
                                        </p:attrNameLst>
                                      </p:cBhvr>
                                      <p:to>
                                        <p:strVal val="visible"/>
                                      </p:to>
                                    </p:set>
                                  </p:childTnLst>
                                  <p:subTnLst>
                                    <p:set>
                                      <p:cBhvr override="childStyle">
                                        <p:cTn dur="1" fill="hold" display="0" masterRel="nextClick" afterEffect="1"/>
                                        <p:tgtEl>
                                          <p:spTgt spid="77"/>
                                        </p:tgtEl>
                                        <p:attrNameLst>
                                          <p:attrName>style.visibility</p:attrName>
                                        </p:attrNameLst>
                                      </p:cBhvr>
                                      <p:to>
                                        <p:strVal val="hidden"/>
                                      </p:to>
                                    </p:set>
                                  </p:subTnLst>
                                </p:cTn>
                              </p:par>
                            </p:childTnLst>
                          </p:cTn>
                        </p:par>
                      </p:childTnLst>
                    </p:cTn>
                  </p:par>
                  <p:par>
                    <p:cTn id="56" fill="hold" nodeType="clickPar">
                      <p:stCondLst>
                        <p:cond delay="indefinite"/>
                      </p:stCondLst>
                      <p:childTnLst>
                        <p:par>
                          <p:cTn id="57" fill="hold" nodeType="withGroup">
                            <p:stCondLst>
                              <p:cond delay="0"/>
                            </p:stCondLst>
                            <p:childTnLst>
                              <p:par>
                                <p:cTn id="58" presetID="1" presetClass="entr" presetSubtype="0" fill="hold" grpId="0" nodeType="clickEffect">
                                  <p:stCondLst>
                                    <p:cond delay="0"/>
                                  </p:stCondLst>
                                  <p:childTnLst>
                                    <p:set>
                                      <p:cBhvr>
                                        <p:cTn id="59" dur="1" fill="hold">
                                          <p:stCondLst>
                                            <p:cond delay="0"/>
                                          </p:stCondLst>
                                        </p:cTn>
                                        <p:tgtEl>
                                          <p:spTgt spid="13336"/>
                                        </p:tgtEl>
                                        <p:attrNameLst>
                                          <p:attrName>style.visibility</p:attrName>
                                        </p:attrNameLst>
                                      </p:cBhvr>
                                      <p:to>
                                        <p:strVal val="visible"/>
                                      </p:to>
                                    </p:set>
                                  </p:childTnLst>
                                </p:cTn>
                              </p:par>
                              <p:par>
                                <p:cTn id="60" presetID="1" presetClass="entr" presetSubtype="0" fill="hold" grpId="0" nodeType="withEffect">
                                  <p:stCondLst>
                                    <p:cond delay="0"/>
                                  </p:stCondLst>
                                  <p:childTnLst>
                                    <p:set>
                                      <p:cBhvr>
                                        <p:cTn id="61" dur="1" fill="hold">
                                          <p:stCondLst>
                                            <p:cond delay="0"/>
                                          </p:stCondLst>
                                        </p:cTn>
                                        <p:tgtEl>
                                          <p:spTgt spid="79"/>
                                        </p:tgtEl>
                                        <p:attrNameLst>
                                          <p:attrName>style.visibility</p:attrName>
                                        </p:attrNameLst>
                                      </p:cBhvr>
                                      <p:to>
                                        <p:strVal val="visible"/>
                                      </p:to>
                                    </p:set>
                                  </p:childTnLst>
                                  <p:subTnLst>
                                    <p:set>
                                      <p:cBhvr override="childStyle">
                                        <p:cTn dur="1" fill="hold" display="0" masterRel="nextClick" afterEffect="1"/>
                                        <p:tgtEl>
                                          <p:spTgt spid="79"/>
                                        </p:tgtEl>
                                        <p:attrNameLst>
                                          <p:attrName>style.visibility</p:attrName>
                                        </p:attrNameLst>
                                      </p:cBhvr>
                                      <p:to>
                                        <p:strVal val="hidden"/>
                                      </p:to>
                                    </p:set>
                                  </p:subTnLst>
                                </p:cTn>
                              </p:par>
                              <p:par>
                                <p:cTn id="62" presetID="1" presetClass="entr" presetSubtype="0" fill="hold" grpId="0" nodeType="withEffect">
                                  <p:stCondLst>
                                    <p:cond delay="0"/>
                                  </p:stCondLst>
                                  <p:childTnLst>
                                    <p:set>
                                      <p:cBhvr>
                                        <p:cTn id="63" dur="1" fill="hold">
                                          <p:stCondLst>
                                            <p:cond delay="0"/>
                                          </p:stCondLst>
                                        </p:cTn>
                                        <p:tgtEl>
                                          <p:spTgt spid="81"/>
                                        </p:tgtEl>
                                        <p:attrNameLst>
                                          <p:attrName>style.visibility</p:attrName>
                                        </p:attrNameLst>
                                      </p:cBhvr>
                                      <p:to>
                                        <p:strVal val="visible"/>
                                      </p:to>
                                    </p:set>
                                  </p:childTnLst>
                                  <p:subTnLst>
                                    <p:set>
                                      <p:cBhvr override="childStyle">
                                        <p:cTn dur="1" fill="hold" display="0" masterRel="nextClick" afterEffect="1"/>
                                        <p:tgtEl>
                                          <p:spTgt spid="81"/>
                                        </p:tgtEl>
                                        <p:attrNameLst>
                                          <p:attrName>style.visibility</p:attrName>
                                        </p:attrNameLst>
                                      </p:cBhvr>
                                      <p:to>
                                        <p:strVal val="hidden"/>
                                      </p:to>
                                    </p:set>
                                  </p:subTnLst>
                                </p:cTn>
                              </p:par>
                              <p:par>
                                <p:cTn id="64" presetID="1" presetClass="entr" presetSubtype="0" fill="hold" grpId="0" nodeType="withEffect">
                                  <p:stCondLst>
                                    <p:cond delay="0"/>
                                  </p:stCondLst>
                                  <p:childTnLst>
                                    <p:set>
                                      <p:cBhvr>
                                        <p:cTn id="65" dur="1" fill="hold">
                                          <p:stCondLst>
                                            <p:cond delay="0"/>
                                          </p:stCondLst>
                                        </p:cTn>
                                        <p:tgtEl>
                                          <p:spTgt spid="83"/>
                                        </p:tgtEl>
                                        <p:attrNameLst>
                                          <p:attrName>style.visibility</p:attrName>
                                        </p:attrNameLst>
                                      </p:cBhvr>
                                      <p:to>
                                        <p:strVal val="visible"/>
                                      </p:to>
                                    </p:set>
                                  </p:childTnLst>
                                  <p:subTnLst>
                                    <p:set>
                                      <p:cBhvr override="childStyle">
                                        <p:cTn dur="1" fill="hold" display="0" masterRel="nextClick" afterEffect="1"/>
                                        <p:tgtEl>
                                          <p:spTgt spid="83"/>
                                        </p:tgtEl>
                                        <p:attrNameLst>
                                          <p:attrName>style.visibility</p:attrName>
                                        </p:attrNameLst>
                                      </p:cBhvr>
                                      <p:to>
                                        <p:strVal val="hidden"/>
                                      </p:to>
                                    </p:set>
                                  </p:subTnLst>
                                </p:cTn>
                              </p:par>
                            </p:childTnLst>
                          </p:cTn>
                        </p:par>
                      </p:childTnLst>
                    </p:cTn>
                  </p:par>
                  <p:par>
                    <p:cTn id="66" fill="hold" nodeType="clickPar">
                      <p:stCondLst>
                        <p:cond delay="indefinite"/>
                      </p:stCondLst>
                      <p:childTnLst>
                        <p:par>
                          <p:cTn id="67" fill="hold" nodeType="withGroup">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13340"/>
                                        </p:tgtEl>
                                        <p:attrNameLst>
                                          <p:attrName>style.visibility</p:attrName>
                                        </p:attrNameLst>
                                      </p:cBhvr>
                                      <p:to>
                                        <p:strVal val="visible"/>
                                      </p:to>
                                    </p:set>
                                    <p:animEffect transition="in" filter="fade">
                                      <p:cBhvr>
                                        <p:cTn id="70" dur="1000"/>
                                        <p:tgtEl>
                                          <p:spTgt spid="13340"/>
                                        </p:tgtEl>
                                      </p:cBhvr>
                                    </p:animEffect>
                                    <p:anim calcmode="lin" valueType="num">
                                      <p:cBhvr>
                                        <p:cTn id="71" dur="1000" fill="hold"/>
                                        <p:tgtEl>
                                          <p:spTgt spid="13340"/>
                                        </p:tgtEl>
                                        <p:attrNameLst>
                                          <p:attrName>ppt_x</p:attrName>
                                        </p:attrNameLst>
                                      </p:cBhvr>
                                      <p:tavLst>
                                        <p:tav tm="0">
                                          <p:val>
                                            <p:strVal val="#ppt_x"/>
                                          </p:val>
                                        </p:tav>
                                        <p:tav tm="100000">
                                          <p:val>
                                            <p:strVal val="#ppt_x"/>
                                          </p:val>
                                        </p:tav>
                                      </p:tavLst>
                                    </p:anim>
                                    <p:anim calcmode="lin" valueType="num">
                                      <p:cBhvr>
                                        <p:cTn id="72" dur="1000" fill="hold"/>
                                        <p:tgtEl>
                                          <p:spTgt spid="13340"/>
                                        </p:tgtEl>
                                        <p:attrNameLst>
                                          <p:attrName>ppt_y</p:attrName>
                                        </p:attrNameLst>
                                      </p:cBhvr>
                                      <p:tavLst>
                                        <p:tav tm="0">
                                          <p:val>
                                            <p:strVal val="#ppt_y+.1"/>
                                          </p:val>
                                        </p:tav>
                                        <p:tav tm="100000">
                                          <p:val>
                                            <p:strVal val="#ppt_y"/>
                                          </p:val>
                                        </p:tav>
                                      </p:tavLst>
                                    </p:anim>
                                  </p:childTnLst>
                                </p:cTn>
                              </p:par>
                            </p:childTnLst>
                          </p:cTn>
                        </p:par>
                      </p:childTnLst>
                    </p:cTn>
                  </p:par>
                  <p:par>
                    <p:cTn id="73" fill="hold" nodeType="clickPar">
                      <p:stCondLst>
                        <p:cond delay="indefinite"/>
                      </p:stCondLst>
                      <p:childTnLst>
                        <p:par>
                          <p:cTn id="74" fill="hold" nodeType="withGroup">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13342"/>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84"/>
                                        </p:tgtEl>
                                        <p:attrNameLst>
                                          <p:attrName>style.visibility</p:attrName>
                                        </p:attrNameLst>
                                      </p:cBhvr>
                                      <p:to>
                                        <p:strVal val="visible"/>
                                      </p:to>
                                    </p:set>
                                  </p:childTnLst>
                                  <p:subTnLst>
                                    <p:set>
                                      <p:cBhvr override="childStyle">
                                        <p:cTn dur="1" fill="hold" display="0" masterRel="nextClick" afterEffect="1"/>
                                        <p:tgtEl>
                                          <p:spTgt spid="84"/>
                                        </p:tgtEl>
                                        <p:attrNameLst>
                                          <p:attrName>style.visibility</p:attrName>
                                        </p:attrNameLst>
                                      </p:cBhvr>
                                      <p:to>
                                        <p:strVal val="hidden"/>
                                      </p:to>
                                    </p:set>
                                  </p:subTnLst>
                                </p:cTn>
                              </p:par>
                            </p:childTnLst>
                          </p:cTn>
                        </p:par>
                      </p:childTnLst>
                    </p:cTn>
                  </p:par>
                  <p:par>
                    <p:cTn id="79" fill="hold" nodeType="clickPar">
                      <p:stCondLst>
                        <p:cond delay="indefinite"/>
                      </p:stCondLst>
                      <p:childTnLst>
                        <p:par>
                          <p:cTn id="80" fill="hold" nodeType="withGroup">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13343"/>
                                        </p:tgtEl>
                                        <p:attrNameLst>
                                          <p:attrName>style.visibility</p:attrName>
                                        </p:attrNameLst>
                                      </p:cBhvr>
                                      <p:to>
                                        <p:strVal val="visible"/>
                                      </p:to>
                                    </p:set>
                                  </p:childTnLst>
                                </p:cTn>
                              </p:par>
                              <p:par>
                                <p:cTn id="83" presetID="1" presetClass="entr" presetSubtype="0" fill="hold" grpId="0" nodeType="withEffect">
                                  <p:stCondLst>
                                    <p:cond delay="0"/>
                                  </p:stCondLst>
                                  <p:childTnLst>
                                    <p:set>
                                      <p:cBhvr>
                                        <p:cTn id="84" dur="1" fill="hold">
                                          <p:stCondLst>
                                            <p:cond delay="0"/>
                                          </p:stCondLst>
                                        </p:cTn>
                                        <p:tgtEl>
                                          <p:spTgt spid="85"/>
                                        </p:tgtEl>
                                        <p:attrNameLst>
                                          <p:attrName>style.visibility</p:attrName>
                                        </p:attrNameLst>
                                      </p:cBhvr>
                                      <p:to>
                                        <p:strVal val="visible"/>
                                      </p:to>
                                    </p:set>
                                  </p:childTnLst>
                                  <p:subTnLst>
                                    <p:set>
                                      <p:cBhvr override="childStyle">
                                        <p:cTn dur="1" fill="hold" display="0" masterRel="nextClick" afterEffect="1"/>
                                        <p:tgtEl>
                                          <p:spTgt spid="85"/>
                                        </p:tgtEl>
                                        <p:attrNameLst>
                                          <p:attrName>style.visibility</p:attrName>
                                        </p:attrNameLst>
                                      </p:cBhvr>
                                      <p:to>
                                        <p:strVal val="hidden"/>
                                      </p:to>
                                    </p:set>
                                  </p:subTnLst>
                                </p:cTn>
                              </p:par>
                            </p:childTnLst>
                          </p:cTn>
                        </p:par>
                      </p:childTnLst>
                    </p:cTn>
                  </p:par>
                  <p:par>
                    <p:cTn id="85" fill="hold" nodeType="clickPar">
                      <p:stCondLst>
                        <p:cond delay="indefinite"/>
                      </p:stCondLst>
                      <p:childTnLst>
                        <p:par>
                          <p:cTn id="86" fill="hold" nodeType="withGroup">
                            <p:stCondLst>
                              <p:cond delay="0"/>
                            </p:stCondLst>
                            <p:childTnLst>
                              <p:par>
                                <p:cTn id="87" presetID="1" presetClass="entr" presetSubtype="0" fill="hold" grpId="0" nodeType="clickEffect">
                                  <p:stCondLst>
                                    <p:cond delay="0"/>
                                  </p:stCondLst>
                                  <p:childTnLst>
                                    <p:set>
                                      <p:cBhvr>
                                        <p:cTn id="88" dur="1" fill="hold">
                                          <p:stCondLst>
                                            <p:cond delay="0"/>
                                          </p:stCondLst>
                                        </p:cTn>
                                        <p:tgtEl>
                                          <p:spTgt spid="13344"/>
                                        </p:tgtEl>
                                        <p:attrNameLst>
                                          <p:attrName>style.visibility</p:attrName>
                                        </p:attrNameLst>
                                      </p:cBhvr>
                                      <p:to>
                                        <p:strVal val="visible"/>
                                      </p:to>
                                    </p:set>
                                  </p:childTnLst>
                                </p:cTn>
                              </p:par>
                              <p:par>
                                <p:cTn id="89" presetID="1" presetClass="entr" presetSubtype="0" fill="hold" grpId="0" nodeType="withEffect">
                                  <p:stCondLst>
                                    <p:cond delay="0"/>
                                  </p:stCondLst>
                                  <p:childTnLst>
                                    <p:set>
                                      <p:cBhvr>
                                        <p:cTn id="90" dur="1" fill="hold">
                                          <p:stCondLst>
                                            <p:cond delay="0"/>
                                          </p:stCondLst>
                                        </p:cTn>
                                        <p:tgtEl>
                                          <p:spTgt spid="87"/>
                                        </p:tgtEl>
                                        <p:attrNameLst>
                                          <p:attrName>style.visibility</p:attrName>
                                        </p:attrNameLst>
                                      </p:cBhvr>
                                      <p:to>
                                        <p:strVal val="visible"/>
                                      </p:to>
                                    </p:set>
                                  </p:childTnLst>
                                  <p:subTnLst>
                                    <p:set>
                                      <p:cBhvr override="childStyle">
                                        <p:cTn dur="1" fill="hold" display="0" masterRel="nextClick" afterEffect="1"/>
                                        <p:tgtEl>
                                          <p:spTgt spid="87"/>
                                        </p:tgtEl>
                                        <p:attrNameLst>
                                          <p:attrName>style.visibility</p:attrName>
                                        </p:attrNameLst>
                                      </p:cBhvr>
                                      <p:to>
                                        <p:strVal val="hidden"/>
                                      </p:to>
                                    </p:set>
                                  </p:subTnLst>
                                </p:cTn>
                              </p:par>
                            </p:childTnLst>
                          </p:cTn>
                        </p:par>
                      </p:childTnLst>
                    </p:cTn>
                  </p:par>
                  <p:par>
                    <p:cTn id="91" fill="hold" nodeType="clickPar">
                      <p:stCondLst>
                        <p:cond delay="indefinite"/>
                      </p:stCondLst>
                      <p:childTnLst>
                        <p:par>
                          <p:cTn id="92" fill="hold" nodeType="withGroup">
                            <p:stCondLst>
                              <p:cond delay="0"/>
                            </p:stCondLst>
                            <p:childTnLst>
                              <p:par>
                                <p:cTn id="93" presetID="1" presetClass="entr" presetSubtype="0" fill="hold" grpId="0" nodeType="clickEffect">
                                  <p:stCondLst>
                                    <p:cond delay="0"/>
                                  </p:stCondLst>
                                  <p:childTnLst>
                                    <p:set>
                                      <p:cBhvr>
                                        <p:cTn id="94" dur="1" fill="hold">
                                          <p:stCondLst>
                                            <p:cond delay="0"/>
                                          </p:stCondLst>
                                        </p:cTn>
                                        <p:tgtEl>
                                          <p:spTgt spid="13341"/>
                                        </p:tgtEl>
                                        <p:attrNameLst>
                                          <p:attrName>style.visibility</p:attrName>
                                        </p:attrNameLst>
                                      </p:cBhvr>
                                      <p:to>
                                        <p:strVal val="visible"/>
                                      </p:to>
                                    </p:set>
                                  </p:childTnLst>
                                </p:cTn>
                              </p:par>
                              <p:par>
                                <p:cTn id="95" presetID="1" presetClass="entr" presetSubtype="0" fill="hold" grpId="0" nodeType="withEffect">
                                  <p:stCondLst>
                                    <p:cond delay="0"/>
                                  </p:stCondLst>
                                  <p:childTnLst>
                                    <p:set>
                                      <p:cBhvr>
                                        <p:cTn id="96" dur="1" fill="hold">
                                          <p:stCondLst>
                                            <p:cond delay="0"/>
                                          </p:stCondLst>
                                        </p:cTn>
                                        <p:tgtEl>
                                          <p:spTgt spid="90"/>
                                        </p:tgtEl>
                                        <p:attrNameLst>
                                          <p:attrName>style.visibility</p:attrName>
                                        </p:attrNameLst>
                                      </p:cBhvr>
                                      <p:to>
                                        <p:strVal val="visible"/>
                                      </p:to>
                                    </p:set>
                                  </p:childTnLst>
                                  <p:subTnLst>
                                    <p:set>
                                      <p:cBhvr override="childStyle">
                                        <p:cTn dur="1" fill="hold" display="0" masterRel="nextClick" afterEffect="1"/>
                                        <p:tgtEl>
                                          <p:spTgt spid="90"/>
                                        </p:tgtEl>
                                        <p:attrNameLst>
                                          <p:attrName>style.visibility</p:attrName>
                                        </p:attrNameLst>
                                      </p:cBhvr>
                                      <p:to>
                                        <p:strVal val="hidden"/>
                                      </p:to>
                                    </p:set>
                                  </p:subTnLst>
                                </p:cTn>
                              </p:par>
                              <p:par>
                                <p:cTn id="97" presetID="1" presetClass="entr" presetSubtype="0" fill="hold" grpId="0" nodeType="withEffect">
                                  <p:stCondLst>
                                    <p:cond delay="0"/>
                                  </p:stCondLst>
                                  <p:childTnLst>
                                    <p:set>
                                      <p:cBhvr>
                                        <p:cTn id="98" dur="1" fill="hold">
                                          <p:stCondLst>
                                            <p:cond delay="0"/>
                                          </p:stCondLst>
                                        </p:cTn>
                                        <p:tgtEl>
                                          <p:spTgt spid="92"/>
                                        </p:tgtEl>
                                        <p:attrNameLst>
                                          <p:attrName>style.visibility</p:attrName>
                                        </p:attrNameLst>
                                      </p:cBhvr>
                                      <p:to>
                                        <p:strVal val="visible"/>
                                      </p:to>
                                    </p:set>
                                  </p:childTnLst>
                                  <p:subTnLst>
                                    <p:set>
                                      <p:cBhvr override="childStyle">
                                        <p:cTn dur="1" fill="hold" display="0" masterRel="nextClick" afterEffect="1"/>
                                        <p:tgtEl>
                                          <p:spTgt spid="92"/>
                                        </p:tgtEl>
                                        <p:attrNameLst>
                                          <p:attrName>style.visibility</p:attrName>
                                        </p:attrNameLst>
                                      </p:cBhvr>
                                      <p:to>
                                        <p:strVal val="hidden"/>
                                      </p:to>
                                    </p:set>
                                  </p:subTnLst>
                                </p:cTn>
                              </p:par>
                              <p:par>
                                <p:cTn id="99" presetID="1" presetClass="entr" presetSubtype="0" fill="hold" grpId="0" nodeType="withEffect">
                                  <p:stCondLst>
                                    <p:cond delay="0"/>
                                  </p:stCondLst>
                                  <p:childTnLst>
                                    <p:set>
                                      <p:cBhvr>
                                        <p:cTn id="100" dur="1" fill="hold">
                                          <p:stCondLst>
                                            <p:cond delay="0"/>
                                          </p:stCondLst>
                                        </p:cTn>
                                        <p:tgtEl>
                                          <p:spTgt spid="93"/>
                                        </p:tgtEl>
                                        <p:attrNameLst>
                                          <p:attrName>style.visibility</p:attrName>
                                        </p:attrNameLst>
                                      </p:cBhvr>
                                      <p:to>
                                        <p:strVal val="visible"/>
                                      </p:to>
                                    </p:set>
                                  </p:childTnLst>
                                  <p:subTnLst>
                                    <p:set>
                                      <p:cBhvr override="childStyle">
                                        <p:cTn dur="1" fill="hold" display="0" masterRel="nextClick" afterEffect="1"/>
                                        <p:tgtEl>
                                          <p:spTgt spid="93"/>
                                        </p:tgtEl>
                                        <p:attrNameLst>
                                          <p:attrName>style.visibility</p:attrName>
                                        </p:attrNameLst>
                                      </p:cBhvr>
                                      <p:to>
                                        <p:strVal val="hidden"/>
                                      </p:to>
                                    </p:set>
                                  </p:subTnLst>
                                </p:cTn>
                              </p:par>
                            </p:childTnLst>
                          </p:cTn>
                        </p:par>
                      </p:childTnLst>
                    </p:cTn>
                  </p:par>
                  <p:par>
                    <p:cTn id="101" fill="hold" nodeType="clickPar">
                      <p:stCondLst>
                        <p:cond delay="indefinite"/>
                      </p:stCondLst>
                      <p:childTnLst>
                        <p:par>
                          <p:cTn id="102" fill="hold" nodeType="withGroup">
                            <p:stCondLst>
                              <p:cond delay="0"/>
                            </p:stCondLst>
                            <p:childTnLst>
                              <p:par>
                                <p:cTn id="103" presetID="42" presetClass="entr" presetSubtype="0" fill="hold" grpId="0" nodeType="clickEffect">
                                  <p:stCondLst>
                                    <p:cond delay="0"/>
                                  </p:stCondLst>
                                  <p:childTnLst>
                                    <p:set>
                                      <p:cBhvr>
                                        <p:cTn id="104" dur="1" fill="hold">
                                          <p:stCondLst>
                                            <p:cond delay="0"/>
                                          </p:stCondLst>
                                        </p:cTn>
                                        <p:tgtEl>
                                          <p:spTgt spid="13345"/>
                                        </p:tgtEl>
                                        <p:attrNameLst>
                                          <p:attrName>style.visibility</p:attrName>
                                        </p:attrNameLst>
                                      </p:cBhvr>
                                      <p:to>
                                        <p:strVal val="visible"/>
                                      </p:to>
                                    </p:set>
                                    <p:animEffect transition="in" filter="fade">
                                      <p:cBhvr>
                                        <p:cTn id="105" dur="1000"/>
                                        <p:tgtEl>
                                          <p:spTgt spid="13345"/>
                                        </p:tgtEl>
                                      </p:cBhvr>
                                    </p:animEffect>
                                    <p:anim calcmode="lin" valueType="num">
                                      <p:cBhvr>
                                        <p:cTn id="106" dur="1000" fill="hold"/>
                                        <p:tgtEl>
                                          <p:spTgt spid="13345"/>
                                        </p:tgtEl>
                                        <p:attrNameLst>
                                          <p:attrName>ppt_x</p:attrName>
                                        </p:attrNameLst>
                                      </p:cBhvr>
                                      <p:tavLst>
                                        <p:tav tm="0">
                                          <p:val>
                                            <p:strVal val="#ppt_x"/>
                                          </p:val>
                                        </p:tav>
                                        <p:tav tm="100000">
                                          <p:val>
                                            <p:strVal val="#ppt_x"/>
                                          </p:val>
                                        </p:tav>
                                      </p:tavLst>
                                    </p:anim>
                                    <p:anim calcmode="lin" valueType="num">
                                      <p:cBhvr>
                                        <p:cTn id="107" dur="1000" fill="hold"/>
                                        <p:tgtEl>
                                          <p:spTgt spid="13345"/>
                                        </p:tgtEl>
                                        <p:attrNameLst>
                                          <p:attrName>ppt_y</p:attrName>
                                        </p:attrNameLst>
                                      </p:cBhvr>
                                      <p:tavLst>
                                        <p:tav tm="0">
                                          <p:val>
                                            <p:strVal val="#ppt_y+.1"/>
                                          </p:val>
                                        </p:tav>
                                        <p:tav tm="100000">
                                          <p:val>
                                            <p:strVal val="#ppt_y"/>
                                          </p:val>
                                        </p:tav>
                                      </p:tavLst>
                                    </p:anim>
                                  </p:childTnLst>
                                </p:cTn>
                              </p:par>
                            </p:childTnLst>
                          </p:cTn>
                        </p:par>
                      </p:childTnLst>
                    </p:cTn>
                  </p:par>
                  <p:par>
                    <p:cTn id="108" fill="hold" nodeType="clickPar">
                      <p:stCondLst>
                        <p:cond delay="indefinite"/>
                      </p:stCondLst>
                      <p:childTnLst>
                        <p:par>
                          <p:cTn id="109" fill="hold" nodeType="withGroup">
                            <p:stCondLst>
                              <p:cond delay="0"/>
                            </p:stCondLst>
                            <p:childTnLst>
                              <p:par>
                                <p:cTn id="110" presetID="1" presetClass="entr" presetSubtype="0" fill="hold" grpId="0" nodeType="clickEffect">
                                  <p:stCondLst>
                                    <p:cond delay="0"/>
                                  </p:stCondLst>
                                  <p:childTnLst>
                                    <p:set>
                                      <p:cBhvr>
                                        <p:cTn id="111" dur="1" fill="hold">
                                          <p:stCondLst>
                                            <p:cond delay="0"/>
                                          </p:stCondLst>
                                        </p:cTn>
                                        <p:tgtEl>
                                          <p:spTgt spid="13347"/>
                                        </p:tgtEl>
                                        <p:attrNameLst>
                                          <p:attrName>style.visibility</p:attrName>
                                        </p:attrNameLst>
                                      </p:cBhvr>
                                      <p:to>
                                        <p:strVal val="visible"/>
                                      </p:to>
                                    </p:set>
                                  </p:childTnLst>
                                </p:cTn>
                              </p:par>
                            </p:childTnLst>
                          </p:cTn>
                        </p:par>
                        <p:par>
                          <p:cTn id="112" fill="hold" nodeType="afterGroup">
                            <p:stCondLst>
                              <p:cond delay="0"/>
                            </p:stCondLst>
                            <p:childTnLst>
                              <p:par>
                                <p:cTn id="113" presetID="1" presetClass="entr" presetSubtype="0" fill="hold" grpId="0" nodeType="afterEffect">
                                  <p:stCondLst>
                                    <p:cond delay="0"/>
                                  </p:stCondLst>
                                  <p:childTnLst>
                                    <p:set>
                                      <p:cBhvr>
                                        <p:cTn id="114" dur="1" fill="hold">
                                          <p:stCondLst>
                                            <p:cond delay="0"/>
                                          </p:stCondLst>
                                        </p:cTn>
                                        <p:tgtEl>
                                          <p:spTgt spid="94"/>
                                        </p:tgtEl>
                                        <p:attrNameLst>
                                          <p:attrName>style.visibility</p:attrName>
                                        </p:attrNameLst>
                                      </p:cBhvr>
                                      <p:to>
                                        <p:strVal val="visible"/>
                                      </p:to>
                                    </p:set>
                                  </p:childTnLst>
                                  <p:subTnLst>
                                    <p:set>
                                      <p:cBhvr override="childStyle">
                                        <p:cTn dur="1" fill="hold" display="0" masterRel="nextClick" afterEffect="1"/>
                                        <p:tgtEl>
                                          <p:spTgt spid="94"/>
                                        </p:tgtEl>
                                        <p:attrNameLst>
                                          <p:attrName>style.visibility</p:attrName>
                                        </p:attrNameLst>
                                      </p:cBhvr>
                                      <p:to>
                                        <p:strVal val="hidden"/>
                                      </p:to>
                                    </p:set>
                                  </p:subTnLst>
                                </p:cTn>
                              </p:par>
                            </p:childTnLst>
                          </p:cTn>
                        </p:par>
                      </p:childTnLst>
                    </p:cTn>
                  </p:par>
                  <p:par>
                    <p:cTn id="115" fill="hold" nodeType="clickPar">
                      <p:stCondLst>
                        <p:cond delay="indefinite"/>
                      </p:stCondLst>
                      <p:childTnLst>
                        <p:par>
                          <p:cTn id="116" fill="hold" nodeType="withGroup">
                            <p:stCondLst>
                              <p:cond delay="0"/>
                            </p:stCondLst>
                            <p:childTnLst>
                              <p:par>
                                <p:cTn id="117" presetID="1" presetClass="entr" presetSubtype="0" fill="hold" grpId="0" nodeType="clickEffect">
                                  <p:stCondLst>
                                    <p:cond delay="0"/>
                                  </p:stCondLst>
                                  <p:childTnLst>
                                    <p:set>
                                      <p:cBhvr>
                                        <p:cTn id="118" dur="1" fill="hold">
                                          <p:stCondLst>
                                            <p:cond delay="0"/>
                                          </p:stCondLst>
                                        </p:cTn>
                                        <p:tgtEl>
                                          <p:spTgt spid="13348"/>
                                        </p:tgtEl>
                                        <p:attrNameLst>
                                          <p:attrName>style.visibility</p:attrName>
                                        </p:attrNameLst>
                                      </p:cBhvr>
                                      <p:to>
                                        <p:strVal val="visible"/>
                                      </p:to>
                                    </p:set>
                                  </p:childTnLst>
                                </p:cTn>
                              </p:par>
                              <p:par>
                                <p:cTn id="119" presetID="1" presetClass="entr" presetSubtype="0" fill="hold" grpId="0" nodeType="withEffect">
                                  <p:stCondLst>
                                    <p:cond delay="0"/>
                                  </p:stCondLst>
                                  <p:childTnLst>
                                    <p:set>
                                      <p:cBhvr>
                                        <p:cTn id="120" dur="1" fill="hold">
                                          <p:stCondLst>
                                            <p:cond delay="0"/>
                                          </p:stCondLst>
                                        </p:cTn>
                                        <p:tgtEl>
                                          <p:spTgt spid="95"/>
                                        </p:tgtEl>
                                        <p:attrNameLst>
                                          <p:attrName>style.visibility</p:attrName>
                                        </p:attrNameLst>
                                      </p:cBhvr>
                                      <p:to>
                                        <p:strVal val="visible"/>
                                      </p:to>
                                    </p:set>
                                  </p:childTnLst>
                                  <p:subTnLst>
                                    <p:set>
                                      <p:cBhvr override="childStyle">
                                        <p:cTn dur="1" fill="hold" display="0" masterRel="nextClick" afterEffect="1"/>
                                        <p:tgtEl>
                                          <p:spTgt spid="95"/>
                                        </p:tgtEl>
                                        <p:attrNameLst>
                                          <p:attrName>style.visibility</p:attrName>
                                        </p:attrNameLst>
                                      </p:cBhvr>
                                      <p:to>
                                        <p:strVal val="hidden"/>
                                      </p:to>
                                    </p:set>
                                  </p:subTnLst>
                                </p:cTn>
                              </p:par>
                            </p:childTnLst>
                          </p:cTn>
                        </p:par>
                      </p:childTnLst>
                    </p:cTn>
                  </p:par>
                  <p:par>
                    <p:cTn id="121" fill="hold" nodeType="clickPar">
                      <p:stCondLst>
                        <p:cond delay="indefinite"/>
                      </p:stCondLst>
                      <p:childTnLst>
                        <p:par>
                          <p:cTn id="122" fill="hold" nodeType="withGroup">
                            <p:stCondLst>
                              <p:cond delay="0"/>
                            </p:stCondLst>
                            <p:childTnLst>
                              <p:par>
                                <p:cTn id="123" presetID="1" presetClass="entr" presetSubtype="0" fill="hold" grpId="0" nodeType="clickEffect">
                                  <p:stCondLst>
                                    <p:cond delay="0"/>
                                  </p:stCondLst>
                                  <p:childTnLst>
                                    <p:set>
                                      <p:cBhvr>
                                        <p:cTn id="124" dur="1" fill="hold">
                                          <p:stCondLst>
                                            <p:cond delay="0"/>
                                          </p:stCondLst>
                                        </p:cTn>
                                        <p:tgtEl>
                                          <p:spTgt spid="13349"/>
                                        </p:tgtEl>
                                        <p:attrNameLst>
                                          <p:attrName>style.visibility</p:attrName>
                                        </p:attrNameLst>
                                      </p:cBhvr>
                                      <p:to>
                                        <p:strVal val="visible"/>
                                      </p:to>
                                    </p:set>
                                  </p:childTnLst>
                                </p:cTn>
                              </p:par>
                            </p:childTnLst>
                          </p:cTn>
                        </p:par>
                        <p:par>
                          <p:cTn id="125" fill="hold" nodeType="afterGroup">
                            <p:stCondLst>
                              <p:cond delay="0"/>
                            </p:stCondLst>
                            <p:childTnLst>
                              <p:par>
                                <p:cTn id="126" presetID="1" presetClass="entr" presetSubtype="0" fill="hold" grpId="0" nodeType="afterEffect">
                                  <p:stCondLst>
                                    <p:cond delay="0"/>
                                  </p:stCondLst>
                                  <p:childTnLst>
                                    <p:set>
                                      <p:cBhvr>
                                        <p:cTn id="127" dur="1" fill="hold">
                                          <p:stCondLst>
                                            <p:cond delay="0"/>
                                          </p:stCondLst>
                                        </p:cTn>
                                        <p:tgtEl>
                                          <p:spTgt spid="96"/>
                                        </p:tgtEl>
                                        <p:attrNameLst>
                                          <p:attrName>style.visibility</p:attrName>
                                        </p:attrNameLst>
                                      </p:cBhvr>
                                      <p:to>
                                        <p:strVal val="visible"/>
                                      </p:to>
                                    </p:set>
                                  </p:childTnLst>
                                  <p:subTnLst>
                                    <p:set>
                                      <p:cBhvr override="childStyle">
                                        <p:cTn dur="1" fill="hold" display="0" masterRel="nextClick" afterEffect="1"/>
                                        <p:tgtEl>
                                          <p:spTgt spid="96"/>
                                        </p:tgtEl>
                                        <p:attrNameLst>
                                          <p:attrName>style.visibility</p:attrName>
                                        </p:attrNameLst>
                                      </p:cBhvr>
                                      <p:to>
                                        <p:strVal val="hidden"/>
                                      </p:to>
                                    </p:set>
                                  </p:subTnLst>
                                </p:cTn>
                              </p:par>
                            </p:childTnLst>
                          </p:cTn>
                        </p:par>
                      </p:childTnLst>
                    </p:cTn>
                  </p:par>
                  <p:par>
                    <p:cTn id="128" fill="hold" nodeType="clickPar">
                      <p:stCondLst>
                        <p:cond delay="indefinite"/>
                      </p:stCondLst>
                      <p:childTnLst>
                        <p:par>
                          <p:cTn id="129" fill="hold" nodeType="withGroup">
                            <p:stCondLst>
                              <p:cond delay="0"/>
                            </p:stCondLst>
                            <p:childTnLst>
                              <p:par>
                                <p:cTn id="130" presetID="1" presetClass="entr" presetSubtype="0" fill="hold" grpId="0" nodeType="clickEffect">
                                  <p:stCondLst>
                                    <p:cond delay="0"/>
                                  </p:stCondLst>
                                  <p:childTnLst>
                                    <p:set>
                                      <p:cBhvr>
                                        <p:cTn id="131" dur="1" fill="hold">
                                          <p:stCondLst>
                                            <p:cond delay="0"/>
                                          </p:stCondLst>
                                        </p:cTn>
                                        <p:tgtEl>
                                          <p:spTgt spid="13346"/>
                                        </p:tgtEl>
                                        <p:attrNameLst>
                                          <p:attrName>style.visibility</p:attrName>
                                        </p:attrNameLst>
                                      </p:cBhvr>
                                      <p:to>
                                        <p:strVal val="visible"/>
                                      </p:to>
                                    </p:set>
                                  </p:childTnLst>
                                </p:cTn>
                              </p:par>
                              <p:par>
                                <p:cTn id="132" presetID="1" presetClass="entr" presetSubtype="0" fill="hold" grpId="0" nodeType="withEffect">
                                  <p:stCondLst>
                                    <p:cond delay="0"/>
                                  </p:stCondLst>
                                  <p:childTnLst>
                                    <p:set>
                                      <p:cBhvr>
                                        <p:cTn id="133" dur="1" fill="hold">
                                          <p:stCondLst>
                                            <p:cond delay="0"/>
                                          </p:stCondLst>
                                        </p:cTn>
                                        <p:tgtEl>
                                          <p:spTgt spid="97"/>
                                        </p:tgtEl>
                                        <p:attrNameLst>
                                          <p:attrName>style.visibility</p:attrName>
                                        </p:attrNameLst>
                                      </p:cBhvr>
                                      <p:to>
                                        <p:strVal val="visible"/>
                                      </p:to>
                                    </p:set>
                                  </p:childTnLst>
                                  <p:subTnLst>
                                    <p:set>
                                      <p:cBhvr override="childStyle">
                                        <p:cTn dur="1" fill="hold" display="0" masterRel="nextClick" afterEffect="1"/>
                                        <p:tgtEl>
                                          <p:spTgt spid="97"/>
                                        </p:tgtEl>
                                        <p:attrNameLst>
                                          <p:attrName>style.visibility</p:attrName>
                                        </p:attrNameLst>
                                      </p:cBhvr>
                                      <p:to>
                                        <p:strVal val="hidden"/>
                                      </p:to>
                                    </p:set>
                                  </p:subTnLst>
                                </p:cTn>
                              </p:par>
                              <p:par>
                                <p:cTn id="134" presetID="1" presetClass="entr" presetSubtype="0" fill="hold" grpId="0" nodeType="withEffect">
                                  <p:stCondLst>
                                    <p:cond delay="0"/>
                                  </p:stCondLst>
                                  <p:childTnLst>
                                    <p:set>
                                      <p:cBhvr>
                                        <p:cTn id="135" dur="1" fill="hold">
                                          <p:stCondLst>
                                            <p:cond delay="0"/>
                                          </p:stCondLst>
                                        </p:cTn>
                                        <p:tgtEl>
                                          <p:spTgt spid="98"/>
                                        </p:tgtEl>
                                        <p:attrNameLst>
                                          <p:attrName>style.visibility</p:attrName>
                                        </p:attrNameLst>
                                      </p:cBhvr>
                                      <p:to>
                                        <p:strVal val="visible"/>
                                      </p:to>
                                    </p:set>
                                  </p:childTnLst>
                                  <p:subTnLst>
                                    <p:set>
                                      <p:cBhvr override="childStyle">
                                        <p:cTn dur="1" fill="hold" display="0" masterRel="nextClick" afterEffect="1"/>
                                        <p:tgtEl>
                                          <p:spTgt spid="98"/>
                                        </p:tgtEl>
                                        <p:attrNameLst>
                                          <p:attrName>style.visibility</p:attrName>
                                        </p:attrNameLst>
                                      </p:cBhvr>
                                      <p:to>
                                        <p:strVal val="hidden"/>
                                      </p:to>
                                    </p:set>
                                  </p:subTnLst>
                                </p:cTn>
                              </p:par>
                              <p:par>
                                <p:cTn id="136" presetID="1" presetClass="entr" presetSubtype="0" fill="hold" grpId="0" nodeType="withEffect">
                                  <p:stCondLst>
                                    <p:cond delay="0"/>
                                  </p:stCondLst>
                                  <p:childTnLst>
                                    <p:set>
                                      <p:cBhvr>
                                        <p:cTn id="137" dur="1" fill="hold">
                                          <p:stCondLst>
                                            <p:cond delay="0"/>
                                          </p:stCondLst>
                                        </p:cTn>
                                        <p:tgtEl>
                                          <p:spTgt spid="99"/>
                                        </p:tgtEl>
                                        <p:attrNameLst>
                                          <p:attrName>style.visibility</p:attrName>
                                        </p:attrNameLst>
                                      </p:cBhvr>
                                      <p:to>
                                        <p:strVal val="visible"/>
                                      </p:to>
                                    </p:set>
                                  </p:childTnLst>
                                  <p:subTnLst>
                                    <p:set>
                                      <p:cBhvr override="childStyle">
                                        <p:cTn dur="1" fill="hold" display="0" masterRel="nextClick" afterEffect="1"/>
                                        <p:tgtEl>
                                          <p:spTgt spid="99"/>
                                        </p:tgtEl>
                                        <p:attrNameLst>
                                          <p:attrName>style.visibility</p:attrName>
                                        </p:attrNameLst>
                                      </p:cBhvr>
                                      <p:to>
                                        <p:strVal val="hidden"/>
                                      </p:to>
                                    </p:set>
                                  </p:subTnLst>
                                </p:cTn>
                              </p:par>
                            </p:childTnLst>
                          </p:cTn>
                        </p:par>
                      </p:childTnLst>
                    </p:cTn>
                  </p:par>
                  <p:par>
                    <p:cTn id="138" fill="hold" nodeType="clickPar">
                      <p:stCondLst>
                        <p:cond delay="indefinite"/>
                      </p:stCondLst>
                      <p:childTnLst>
                        <p:par>
                          <p:cTn id="139" fill="hold" nodeType="withGroup">
                            <p:stCondLst>
                              <p:cond delay="0"/>
                            </p:stCondLst>
                            <p:childTnLst>
                              <p:par>
                                <p:cTn id="140" presetID="42" presetClass="entr" presetSubtype="0" fill="hold" grpId="0" nodeType="clickEffect">
                                  <p:stCondLst>
                                    <p:cond delay="0"/>
                                  </p:stCondLst>
                                  <p:childTnLst>
                                    <p:set>
                                      <p:cBhvr>
                                        <p:cTn id="141" dur="1" fill="hold">
                                          <p:stCondLst>
                                            <p:cond delay="0"/>
                                          </p:stCondLst>
                                        </p:cTn>
                                        <p:tgtEl>
                                          <p:spTgt spid="13350"/>
                                        </p:tgtEl>
                                        <p:attrNameLst>
                                          <p:attrName>style.visibility</p:attrName>
                                        </p:attrNameLst>
                                      </p:cBhvr>
                                      <p:to>
                                        <p:strVal val="visible"/>
                                      </p:to>
                                    </p:set>
                                    <p:animEffect transition="in" filter="fade">
                                      <p:cBhvr>
                                        <p:cTn id="142" dur="1000"/>
                                        <p:tgtEl>
                                          <p:spTgt spid="13350"/>
                                        </p:tgtEl>
                                      </p:cBhvr>
                                    </p:animEffect>
                                    <p:anim calcmode="lin" valueType="num">
                                      <p:cBhvr>
                                        <p:cTn id="143" dur="1000" fill="hold"/>
                                        <p:tgtEl>
                                          <p:spTgt spid="13350"/>
                                        </p:tgtEl>
                                        <p:attrNameLst>
                                          <p:attrName>ppt_x</p:attrName>
                                        </p:attrNameLst>
                                      </p:cBhvr>
                                      <p:tavLst>
                                        <p:tav tm="0">
                                          <p:val>
                                            <p:strVal val="#ppt_x"/>
                                          </p:val>
                                        </p:tav>
                                        <p:tav tm="100000">
                                          <p:val>
                                            <p:strVal val="#ppt_x"/>
                                          </p:val>
                                        </p:tav>
                                      </p:tavLst>
                                    </p:anim>
                                    <p:anim calcmode="lin" valueType="num">
                                      <p:cBhvr>
                                        <p:cTn id="144" dur="1000" fill="hold"/>
                                        <p:tgtEl>
                                          <p:spTgt spid="133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36" grpId="0"/>
      <p:bldP spid="13337" grpId="0"/>
      <p:bldP spid="13338" grpId="0"/>
      <p:bldP spid="13339" grpId="0"/>
      <p:bldP spid="13340" grpId="0"/>
      <p:bldP spid="13341" grpId="0"/>
      <p:bldP spid="13342" grpId="0"/>
      <p:bldP spid="13343" grpId="0"/>
      <p:bldP spid="13344" grpId="0"/>
      <p:bldP spid="13345" grpId="0"/>
      <p:bldP spid="13346" grpId="0"/>
      <p:bldP spid="13347" grpId="0"/>
      <p:bldP spid="13348" grpId="0"/>
      <p:bldP spid="13349" grpId="0"/>
      <p:bldP spid="13350" grpId="0"/>
      <p:bldP spid="13351" grpId="0"/>
      <p:bldP spid="13353" grpId="0"/>
      <p:bldP spid="13354" grpId="0"/>
      <p:bldP spid="64" grpId="0" animBg="1"/>
      <p:bldP spid="66" grpId="0" animBg="1"/>
      <p:bldP spid="68" grpId="0" animBg="1"/>
      <p:bldP spid="70" grpId="0" animBg="1"/>
      <p:bldP spid="72" grpId="0" animBg="1"/>
      <p:bldP spid="74" grpId="0" animBg="1"/>
      <p:bldP spid="75" grpId="0" animBg="1"/>
      <p:bldP spid="77" grpId="0" animBg="1"/>
      <p:bldP spid="79" grpId="0" animBg="1"/>
      <p:bldP spid="81" grpId="0" animBg="1"/>
      <p:bldP spid="83" grpId="0" animBg="1"/>
      <p:bldP spid="84" grpId="0" animBg="1"/>
      <p:bldP spid="85" grpId="0" animBg="1"/>
      <p:bldP spid="87" grpId="0" animBg="1"/>
      <p:bldP spid="90" grpId="0" animBg="1"/>
      <p:bldP spid="92" grpId="0" animBg="1"/>
      <p:bldP spid="93" grpId="0" animBg="1"/>
      <p:bldP spid="94" grpId="0" animBg="1"/>
      <p:bldP spid="95" grpId="0" animBg="1"/>
      <p:bldP spid="96" grpId="0" animBg="1"/>
      <p:bldP spid="97" grpId="0" animBg="1"/>
      <p:bldP spid="98" grpId="0" animBg="1"/>
      <p:bldP spid="99" grpId="0" animBg="1"/>
    </p:bld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6082" name="Picture 29" descr="UKfla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8000" y="5102781"/>
            <a:ext cx="2438400" cy="126206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46083" name="Picture 31" descr="US fla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4263" y="841375"/>
            <a:ext cx="2405062" cy="13287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46084" name="Picture 4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6488" y="5308600"/>
            <a:ext cx="2359025" cy="129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5" name="AutoShape 40"/>
          <p:cNvSpPr>
            <a:spLocks noChangeArrowheads="1"/>
          </p:cNvSpPr>
          <p:nvPr/>
        </p:nvSpPr>
        <p:spPr bwMode="auto">
          <a:xfrm rot="5400000" flipH="1">
            <a:off x="1243807" y="3466306"/>
            <a:ext cx="2286000" cy="687387"/>
          </a:xfrm>
          <a:prstGeom prst="rightArrow">
            <a:avLst>
              <a:gd name="adj1" fmla="val 50000"/>
              <a:gd name="adj2" fmla="val 83187"/>
            </a:avLst>
          </a:prstGeom>
          <a:solidFill>
            <a:schemeClr val="bg1"/>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6086" name="Text Box 55"/>
          <p:cNvSpPr txBox="1">
            <a:spLocks noChangeArrowheads="1"/>
          </p:cNvSpPr>
          <p:nvPr/>
        </p:nvSpPr>
        <p:spPr bwMode="auto">
          <a:xfrm rot="-5400000">
            <a:off x="1638301" y="3633787"/>
            <a:ext cx="1497012"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800">
                <a:latin typeface="Times New Roman" pitchFamily="18" charset="0"/>
              </a:rPr>
              <a:t>$25</a:t>
            </a:r>
          </a:p>
        </p:txBody>
      </p:sp>
      <p:grpSp>
        <p:nvGrpSpPr>
          <p:cNvPr id="46087" name="Group 102"/>
          <p:cNvGrpSpPr>
            <a:grpSpLocks/>
          </p:cNvGrpSpPr>
          <p:nvPr/>
        </p:nvGrpSpPr>
        <p:grpSpPr bwMode="auto">
          <a:xfrm>
            <a:off x="3538538" y="5715000"/>
            <a:ext cx="1897062" cy="685800"/>
            <a:chOff x="2112" y="3400"/>
            <a:chExt cx="1440" cy="432"/>
          </a:xfrm>
        </p:grpSpPr>
        <p:sp>
          <p:nvSpPr>
            <p:cNvPr id="46154" name="AutoShape 38"/>
            <p:cNvSpPr>
              <a:spLocks noChangeArrowheads="1"/>
            </p:cNvSpPr>
            <p:nvPr/>
          </p:nvSpPr>
          <p:spPr bwMode="auto">
            <a:xfrm flipH="1">
              <a:off x="2112" y="3400"/>
              <a:ext cx="1440" cy="432"/>
            </a:xfrm>
            <a:prstGeom prst="rightArrow">
              <a:avLst>
                <a:gd name="adj1" fmla="val 50000"/>
                <a:gd name="adj2" fmla="val 83333"/>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6155" name="Text Box 57"/>
            <p:cNvSpPr txBox="1">
              <a:spLocks noChangeArrowheads="1"/>
            </p:cNvSpPr>
            <p:nvPr/>
          </p:nvSpPr>
          <p:spPr bwMode="auto">
            <a:xfrm>
              <a:off x="2640" y="3448"/>
              <a:ext cx="696"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$30</a:t>
              </a:r>
            </a:p>
          </p:txBody>
        </p:sp>
      </p:grpSp>
      <p:grpSp>
        <p:nvGrpSpPr>
          <p:cNvPr id="46088" name="Group 101"/>
          <p:cNvGrpSpPr>
            <a:grpSpLocks/>
          </p:cNvGrpSpPr>
          <p:nvPr/>
        </p:nvGrpSpPr>
        <p:grpSpPr bwMode="auto">
          <a:xfrm>
            <a:off x="6624638" y="2667000"/>
            <a:ext cx="687387" cy="2286000"/>
            <a:chOff x="4128" y="1432"/>
            <a:chExt cx="432" cy="1440"/>
          </a:xfrm>
        </p:grpSpPr>
        <p:sp>
          <p:nvSpPr>
            <p:cNvPr id="46152" name="AutoShape 42"/>
            <p:cNvSpPr>
              <a:spLocks noChangeArrowheads="1"/>
            </p:cNvSpPr>
            <p:nvPr/>
          </p:nvSpPr>
          <p:spPr bwMode="auto">
            <a:xfrm rot="5400000" flipH="1">
              <a:off x="3624" y="1936"/>
              <a:ext cx="1440" cy="432"/>
            </a:xfrm>
            <a:prstGeom prst="rightArrow">
              <a:avLst>
                <a:gd name="adj1" fmla="val 50000"/>
                <a:gd name="adj2" fmla="val 83333"/>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6153" name="Text Box 58"/>
            <p:cNvSpPr txBox="1">
              <a:spLocks noChangeArrowheads="1"/>
            </p:cNvSpPr>
            <p:nvPr/>
          </p:nvSpPr>
          <p:spPr bwMode="auto">
            <a:xfrm rot="-5400000">
              <a:off x="3991" y="1927"/>
              <a:ext cx="696" cy="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800">
                  <a:latin typeface="Times New Roman" pitchFamily="18" charset="0"/>
                </a:rPr>
                <a:t>$75</a:t>
              </a:r>
            </a:p>
          </p:txBody>
        </p:sp>
      </p:grpSp>
      <p:sp>
        <p:nvSpPr>
          <p:cNvPr id="46089" name="AutoShape 36"/>
          <p:cNvSpPr>
            <a:spLocks noChangeArrowheads="1"/>
          </p:cNvSpPr>
          <p:nvPr/>
        </p:nvSpPr>
        <p:spPr bwMode="auto">
          <a:xfrm>
            <a:off x="3894138" y="1312863"/>
            <a:ext cx="2286000" cy="685800"/>
          </a:xfrm>
          <a:prstGeom prst="rightArrow">
            <a:avLst>
              <a:gd name="adj1" fmla="val 50000"/>
              <a:gd name="adj2" fmla="val 83241"/>
            </a:avLst>
          </a:prstGeom>
          <a:solidFill>
            <a:schemeClr val="bg1"/>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6090" name="Text Box 60"/>
          <p:cNvSpPr txBox="1">
            <a:spLocks noChangeArrowheads="1"/>
          </p:cNvSpPr>
          <p:nvPr/>
        </p:nvSpPr>
        <p:spPr bwMode="auto">
          <a:xfrm>
            <a:off x="4486275" y="1381125"/>
            <a:ext cx="1103313"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800">
                <a:latin typeface="Times New Roman" pitchFamily="18" charset="0"/>
              </a:rPr>
              <a:t>$20</a:t>
            </a:r>
          </a:p>
        </p:txBody>
      </p:sp>
      <p:pic>
        <p:nvPicPr>
          <p:cNvPr id="46091" name="Picture 7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40475" y="860425"/>
            <a:ext cx="133350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92" name="AutoShape 89"/>
          <p:cNvSpPr>
            <a:spLocks noChangeArrowheads="1"/>
          </p:cNvSpPr>
          <p:nvPr/>
        </p:nvSpPr>
        <p:spPr bwMode="auto">
          <a:xfrm rot="3006253">
            <a:off x="2909094" y="3332956"/>
            <a:ext cx="3038475" cy="696913"/>
          </a:xfrm>
          <a:prstGeom prst="leftArrow">
            <a:avLst>
              <a:gd name="adj1" fmla="val 50000"/>
              <a:gd name="adj2" fmla="val 108998"/>
            </a:avLst>
          </a:prstGeom>
          <a:solidFill>
            <a:schemeClr val="bg1"/>
          </a:solidFill>
          <a:ln w="9525">
            <a:solidFill>
              <a:schemeClr val="tx1"/>
            </a:solidFill>
            <a:miter lim="800000"/>
            <a:headEnd/>
            <a:tailEnd/>
          </a:ln>
        </p:spPr>
        <p:txBody>
          <a:bodyPr wrap="none" lIns="91435" tIns="45718" rIns="91435" bIns="457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6093" name="AutoShape 92"/>
          <p:cNvSpPr>
            <a:spLocks noChangeArrowheads="1"/>
          </p:cNvSpPr>
          <p:nvPr/>
        </p:nvSpPr>
        <p:spPr bwMode="auto">
          <a:xfrm rot="8406253">
            <a:off x="3479800" y="3433763"/>
            <a:ext cx="2901950" cy="698500"/>
          </a:xfrm>
          <a:prstGeom prst="leftArrow">
            <a:avLst>
              <a:gd name="adj1" fmla="val 48528"/>
              <a:gd name="adj2" fmla="val 109384"/>
            </a:avLst>
          </a:prstGeom>
          <a:solidFill>
            <a:schemeClr val="bg1"/>
          </a:solidFill>
          <a:ln w="9525">
            <a:solidFill>
              <a:schemeClr val="tx1"/>
            </a:solidFill>
            <a:miter lim="800000"/>
            <a:headEnd/>
            <a:tailEnd/>
          </a:ln>
        </p:spPr>
        <p:txBody>
          <a:bodyPr wrap="none" lIns="91435" tIns="45718" rIns="91435" bIns="457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6094" name="Text Box 93"/>
          <p:cNvSpPr txBox="1">
            <a:spLocks noChangeArrowheads="1"/>
          </p:cNvSpPr>
          <p:nvPr/>
        </p:nvSpPr>
        <p:spPr bwMode="auto">
          <a:xfrm rot="3006253">
            <a:off x="3706019" y="3263106"/>
            <a:ext cx="11398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$55</a:t>
            </a:r>
          </a:p>
        </p:txBody>
      </p:sp>
      <p:sp>
        <p:nvSpPr>
          <p:cNvPr id="46095" name="Text Box 96"/>
          <p:cNvSpPr txBox="1">
            <a:spLocks noChangeArrowheads="1"/>
          </p:cNvSpPr>
          <p:nvPr/>
        </p:nvSpPr>
        <p:spPr bwMode="auto">
          <a:xfrm rot="-2393747">
            <a:off x="4238625" y="3478213"/>
            <a:ext cx="1487488" cy="538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800">
                <a:latin typeface="Times New Roman" pitchFamily="18" charset="0"/>
              </a:rPr>
              <a:t>$45</a:t>
            </a:r>
          </a:p>
        </p:txBody>
      </p:sp>
      <p:sp>
        <p:nvSpPr>
          <p:cNvPr id="2" name="Rectangle 39"/>
          <p:cNvSpPr>
            <a:spLocks noChangeArrowheads="1"/>
          </p:cNvSpPr>
          <p:nvPr/>
        </p:nvSpPr>
        <p:spPr bwMode="auto">
          <a:xfrm>
            <a:off x="7835900" y="1371600"/>
            <a:ext cx="1117600"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700" b="1" u="sng">
                <a:solidFill>
                  <a:srgbClr val="000000"/>
                </a:solidFill>
                <a:latin typeface="Bradley Hand ITC" pitchFamily="66" charset="0"/>
                <a:cs typeface="Times New Roman" pitchFamily="18" charset="0"/>
              </a:rPr>
              <a:t>+$75</a:t>
            </a:r>
            <a:endParaRPr lang="en-US" altLang="en-US" sz="2700" b="1" u="sng">
              <a:latin typeface="Bradley Hand ITC" pitchFamily="66" charset="0"/>
            </a:endParaRPr>
          </a:p>
        </p:txBody>
      </p:sp>
      <p:sp>
        <p:nvSpPr>
          <p:cNvPr id="3" name="Rectangle 41"/>
          <p:cNvSpPr>
            <a:spLocks noChangeArrowheads="1"/>
          </p:cNvSpPr>
          <p:nvPr/>
        </p:nvSpPr>
        <p:spPr bwMode="auto">
          <a:xfrm>
            <a:off x="8166100" y="762000"/>
            <a:ext cx="787400"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700" b="1">
                <a:solidFill>
                  <a:srgbClr val="000000"/>
                </a:solidFill>
                <a:latin typeface="Bradley Hand ITC" pitchFamily="66" charset="0"/>
                <a:cs typeface="Times New Roman" pitchFamily="18" charset="0"/>
              </a:rPr>
              <a:t>$20</a:t>
            </a:r>
            <a:endParaRPr lang="en-US" altLang="en-US" sz="2700" b="1">
              <a:latin typeface="Bradley Hand ITC" pitchFamily="66" charset="0"/>
            </a:endParaRPr>
          </a:p>
        </p:txBody>
      </p:sp>
      <p:sp>
        <p:nvSpPr>
          <p:cNvPr id="47120" name="Rectangle 42"/>
          <p:cNvSpPr>
            <a:spLocks noChangeArrowheads="1"/>
          </p:cNvSpPr>
          <p:nvPr/>
        </p:nvSpPr>
        <p:spPr bwMode="auto">
          <a:xfrm>
            <a:off x="7840663" y="1066800"/>
            <a:ext cx="1112837" cy="50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700" b="1">
                <a:solidFill>
                  <a:srgbClr val="000000"/>
                </a:solidFill>
                <a:latin typeface="Bradley Hand ITC" pitchFamily="66" charset="0"/>
                <a:cs typeface="Times New Roman" pitchFamily="18" charset="0"/>
              </a:rPr>
              <a:t>+$45</a:t>
            </a:r>
            <a:endParaRPr lang="en-US" altLang="en-US" sz="2700" b="1">
              <a:latin typeface="Bradley Hand ITC" pitchFamily="66" charset="0"/>
            </a:endParaRPr>
          </a:p>
        </p:txBody>
      </p:sp>
      <p:sp>
        <p:nvSpPr>
          <p:cNvPr id="47121" name="Rectangle 43"/>
          <p:cNvSpPr>
            <a:spLocks noChangeArrowheads="1"/>
          </p:cNvSpPr>
          <p:nvPr/>
        </p:nvSpPr>
        <p:spPr bwMode="auto">
          <a:xfrm>
            <a:off x="7799388" y="1828800"/>
            <a:ext cx="1154112" cy="50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700" b="1">
                <a:solidFill>
                  <a:srgbClr val="000000"/>
                </a:solidFill>
                <a:latin typeface="Bradley Hand ITC" pitchFamily="66" charset="0"/>
                <a:cs typeface="Times New Roman" pitchFamily="18" charset="0"/>
              </a:rPr>
              <a:t>  $140</a:t>
            </a:r>
            <a:endParaRPr lang="en-US" altLang="en-US" sz="2700" b="1">
              <a:latin typeface="Bradley Hand ITC" pitchFamily="66" charset="0"/>
            </a:endParaRPr>
          </a:p>
        </p:txBody>
      </p:sp>
      <p:sp>
        <p:nvSpPr>
          <p:cNvPr id="47122" name="Rectangle 45"/>
          <p:cNvSpPr>
            <a:spLocks noChangeArrowheads="1"/>
          </p:cNvSpPr>
          <p:nvPr/>
        </p:nvSpPr>
        <p:spPr bwMode="auto">
          <a:xfrm>
            <a:off x="8029575" y="4724400"/>
            <a:ext cx="11144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700" b="1">
                <a:solidFill>
                  <a:srgbClr val="000000"/>
                </a:solidFill>
                <a:latin typeface="Bradley Hand ITC" pitchFamily="66" charset="0"/>
                <a:cs typeface="Times New Roman" pitchFamily="18" charset="0"/>
              </a:rPr>
              <a:t>  –$30</a:t>
            </a:r>
            <a:endParaRPr lang="en-US" altLang="en-US" sz="2700" b="1">
              <a:latin typeface="Bradley Hand ITC" pitchFamily="66" charset="0"/>
            </a:endParaRPr>
          </a:p>
        </p:txBody>
      </p:sp>
      <p:sp>
        <p:nvSpPr>
          <p:cNvPr id="47123" name="Rectangle 46"/>
          <p:cNvSpPr>
            <a:spLocks noChangeArrowheads="1"/>
          </p:cNvSpPr>
          <p:nvPr/>
        </p:nvSpPr>
        <p:spPr bwMode="auto">
          <a:xfrm>
            <a:off x="8151813" y="5029200"/>
            <a:ext cx="992187"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700" b="1">
                <a:solidFill>
                  <a:srgbClr val="000000"/>
                </a:solidFill>
                <a:latin typeface="Bradley Hand ITC" pitchFamily="66" charset="0"/>
                <a:cs typeface="Times New Roman" pitchFamily="18" charset="0"/>
              </a:rPr>
              <a:t>–$75</a:t>
            </a:r>
            <a:endParaRPr lang="en-US" altLang="en-US" sz="2700" b="1">
              <a:latin typeface="Bradley Hand ITC" pitchFamily="66" charset="0"/>
            </a:endParaRPr>
          </a:p>
        </p:txBody>
      </p:sp>
      <p:sp>
        <p:nvSpPr>
          <p:cNvPr id="47124" name="Rectangle 47"/>
          <p:cNvSpPr>
            <a:spLocks noChangeArrowheads="1"/>
          </p:cNvSpPr>
          <p:nvPr/>
        </p:nvSpPr>
        <p:spPr bwMode="auto">
          <a:xfrm>
            <a:off x="8177213" y="5334000"/>
            <a:ext cx="966787"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700" b="1">
                <a:solidFill>
                  <a:srgbClr val="000000"/>
                </a:solidFill>
                <a:latin typeface="Bradley Hand ITC" pitchFamily="66" charset="0"/>
                <a:cs typeface="Times New Roman" pitchFamily="18" charset="0"/>
              </a:rPr>
              <a:t>–</a:t>
            </a:r>
            <a:r>
              <a:rPr lang="en-US" altLang="en-US" sz="2700" b="1" u="sng">
                <a:solidFill>
                  <a:srgbClr val="000000"/>
                </a:solidFill>
                <a:latin typeface="Bradley Hand ITC" pitchFamily="66" charset="0"/>
                <a:cs typeface="Times New Roman" pitchFamily="18" charset="0"/>
              </a:rPr>
              <a:t>$55</a:t>
            </a:r>
            <a:endParaRPr lang="en-US" altLang="en-US" sz="2700" b="1" u="sng">
              <a:latin typeface="Bradley Hand ITC" pitchFamily="66" charset="0"/>
            </a:endParaRPr>
          </a:p>
        </p:txBody>
      </p:sp>
      <p:sp>
        <p:nvSpPr>
          <p:cNvPr id="47125" name="Rectangle 48"/>
          <p:cNvSpPr>
            <a:spLocks noChangeArrowheads="1"/>
          </p:cNvSpPr>
          <p:nvPr/>
        </p:nvSpPr>
        <p:spPr bwMode="auto">
          <a:xfrm>
            <a:off x="7834313" y="5791200"/>
            <a:ext cx="1309687"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700" b="1">
                <a:solidFill>
                  <a:srgbClr val="000000"/>
                </a:solidFill>
                <a:latin typeface="Bradley Hand ITC" pitchFamily="66" charset="0"/>
                <a:cs typeface="Times New Roman" pitchFamily="18" charset="0"/>
              </a:rPr>
              <a:t>  –$160</a:t>
            </a:r>
            <a:endParaRPr lang="en-US" altLang="en-US" sz="2700" b="1">
              <a:latin typeface="Bradley Hand ITC" pitchFamily="66" charset="0"/>
            </a:endParaRPr>
          </a:p>
        </p:txBody>
      </p:sp>
      <p:sp>
        <p:nvSpPr>
          <p:cNvPr id="47126" name="Rectangle 49"/>
          <p:cNvSpPr>
            <a:spLocks noChangeArrowheads="1"/>
          </p:cNvSpPr>
          <p:nvPr/>
        </p:nvSpPr>
        <p:spPr bwMode="auto">
          <a:xfrm>
            <a:off x="100013" y="5638800"/>
            <a:ext cx="966787" cy="50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700" b="1" u="sng">
                <a:solidFill>
                  <a:srgbClr val="000000"/>
                </a:solidFill>
                <a:latin typeface="Bradley Hand ITC" pitchFamily="66" charset="0"/>
                <a:cs typeface="Times New Roman" pitchFamily="18" charset="0"/>
              </a:rPr>
              <a:t>–$25</a:t>
            </a:r>
            <a:endParaRPr lang="en-US" altLang="en-US" sz="2700" b="1" u="sng">
              <a:latin typeface="Bradley Hand ITC" pitchFamily="66" charset="0"/>
            </a:endParaRPr>
          </a:p>
        </p:txBody>
      </p:sp>
      <p:sp>
        <p:nvSpPr>
          <p:cNvPr id="47127" name="Rectangle 51"/>
          <p:cNvSpPr>
            <a:spLocks noChangeArrowheads="1"/>
          </p:cNvSpPr>
          <p:nvPr/>
        </p:nvSpPr>
        <p:spPr bwMode="auto">
          <a:xfrm>
            <a:off x="-7938" y="5029200"/>
            <a:ext cx="1074738"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700" b="1">
                <a:solidFill>
                  <a:srgbClr val="000000"/>
                </a:solidFill>
                <a:latin typeface="Bradley Hand ITC" pitchFamily="66" charset="0"/>
                <a:cs typeface="Times New Roman" pitchFamily="18" charset="0"/>
              </a:rPr>
              <a:t>+$30</a:t>
            </a:r>
            <a:endParaRPr lang="en-US" altLang="en-US" sz="2700" b="1">
              <a:latin typeface="Bradley Hand ITC" pitchFamily="66" charset="0"/>
            </a:endParaRPr>
          </a:p>
        </p:txBody>
      </p:sp>
      <p:sp>
        <p:nvSpPr>
          <p:cNvPr id="47128" name="Rectangle 52"/>
          <p:cNvSpPr>
            <a:spLocks noChangeArrowheads="1"/>
          </p:cNvSpPr>
          <p:nvPr/>
        </p:nvSpPr>
        <p:spPr bwMode="auto">
          <a:xfrm>
            <a:off x="79375" y="5334000"/>
            <a:ext cx="987425"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700" b="1">
                <a:solidFill>
                  <a:srgbClr val="000000"/>
                </a:solidFill>
                <a:latin typeface="Bradley Hand ITC" pitchFamily="66" charset="0"/>
                <a:cs typeface="Times New Roman" pitchFamily="18" charset="0"/>
              </a:rPr>
              <a:t>–$45</a:t>
            </a:r>
            <a:endParaRPr lang="en-US" altLang="en-US" sz="2700" b="1">
              <a:latin typeface="Bradley Hand ITC" pitchFamily="66" charset="0"/>
            </a:endParaRPr>
          </a:p>
        </p:txBody>
      </p:sp>
      <p:sp>
        <p:nvSpPr>
          <p:cNvPr id="47129" name="Rectangle 53"/>
          <p:cNvSpPr>
            <a:spLocks noChangeArrowheads="1"/>
          </p:cNvSpPr>
          <p:nvPr/>
        </p:nvSpPr>
        <p:spPr bwMode="auto">
          <a:xfrm>
            <a:off x="-80963" y="6096000"/>
            <a:ext cx="1147763"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700" b="1">
                <a:solidFill>
                  <a:srgbClr val="000000"/>
                </a:solidFill>
                <a:latin typeface="Bradley Hand ITC" pitchFamily="66" charset="0"/>
                <a:cs typeface="Times New Roman" pitchFamily="18" charset="0"/>
              </a:rPr>
              <a:t>  –$40</a:t>
            </a:r>
            <a:endParaRPr lang="en-US" altLang="en-US" sz="2700" b="1">
              <a:latin typeface="Bradley Hand ITC" pitchFamily="66" charset="0"/>
            </a:endParaRPr>
          </a:p>
        </p:txBody>
      </p:sp>
      <p:sp>
        <p:nvSpPr>
          <p:cNvPr id="47130" name="Rectangle 55"/>
          <p:cNvSpPr>
            <a:spLocks noChangeArrowheads="1"/>
          </p:cNvSpPr>
          <p:nvPr/>
        </p:nvSpPr>
        <p:spPr bwMode="auto">
          <a:xfrm>
            <a:off x="123825" y="685800"/>
            <a:ext cx="981075" cy="50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700" b="1">
                <a:solidFill>
                  <a:srgbClr val="000000"/>
                </a:solidFill>
                <a:latin typeface="Bradley Hand ITC" pitchFamily="66" charset="0"/>
                <a:cs typeface="Times New Roman" pitchFamily="18" charset="0"/>
              </a:rPr>
              <a:t>  $25</a:t>
            </a:r>
            <a:endParaRPr lang="en-US" altLang="en-US" sz="2700" b="1">
              <a:latin typeface="Bradley Hand ITC" pitchFamily="66" charset="0"/>
            </a:endParaRPr>
          </a:p>
        </p:txBody>
      </p:sp>
      <p:sp>
        <p:nvSpPr>
          <p:cNvPr id="47131" name="Rectangle 56"/>
          <p:cNvSpPr>
            <a:spLocks noChangeArrowheads="1"/>
          </p:cNvSpPr>
          <p:nvPr/>
        </p:nvSpPr>
        <p:spPr bwMode="auto">
          <a:xfrm>
            <a:off x="12700" y="990600"/>
            <a:ext cx="1092200"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700" b="1">
                <a:solidFill>
                  <a:srgbClr val="000000"/>
                </a:solidFill>
                <a:latin typeface="Bradley Hand ITC" pitchFamily="66" charset="0"/>
                <a:cs typeface="Times New Roman" pitchFamily="18" charset="0"/>
              </a:rPr>
              <a:t>+$55</a:t>
            </a:r>
            <a:endParaRPr lang="en-US" altLang="en-US" sz="2700" b="1">
              <a:latin typeface="Bradley Hand ITC" pitchFamily="66" charset="0"/>
            </a:endParaRPr>
          </a:p>
        </p:txBody>
      </p:sp>
      <p:sp>
        <p:nvSpPr>
          <p:cNvPr id="47132" name="Rectangle 57"/>
          <p:cNvSpPr>
            <a:spLocks noChangeArrowheads="1"/>
          </p:cNvSpPr>
          <p:nvPr/>
        </p:nvSpPr>
        <p:spPr bwMode="auto">
          <a:xfrm>
            <a:off x="153988" y="1295400"/>
            <a:ext cx="950912"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700" b="1" u="sng">
                <a:solidFill>
                  <a:srgbClr val="000000"/>
                </a:solidFill>
                <a:latin typeface="Bradley Hand ITC" pitchFamily="66" charset="0"/>
                <a:cs typeface="Times New Roman" pitchFamily="18" charset="0"/>
              </a:rPr>
              <a:t>–$20</a:t>
            </a:r>
            <a:endParaRPr lang="en-US" altLang="en-US" sz="2700" b="1" u="sng">
              <a:latin typeface="Bradley Hand ITC" pitchFamily="66" charset="0"/>
            </a:endParaRPr>
          </a:p>
        </p:txBody>
      </p:sp>
      <p:sp>
        <p:nvSpPr>
          <p:cNvPr id="47133" name="Rectangle 58"/>
          <p:cNvSpPr>
            <a:spLocks noChangeArrowheads="1"/>
          </p:cNvSpPr>
          <p:nvPr/>
        </p:nvSpPr>
        <p:spPr bwMode="auto">
          <a:xfrm>
            <a:off x="303213" y="1676400"/>
            <a:ext cx="801687"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700" b="1">
                <a:solidFill>
                  <a:srgbClr val="000000"/>
                </a:solidFill>
                <a:latin typeface="Bradley Hand ITC" pitchFamily="66" charset="0"/>
                <a:cs typeface="Times New Roman" pitchFamily="18" charset="0"/>
              </a:rPr>
              <a:t>$60</a:t>
            </a:r>
            <a:endParaRPr lang="en-US" altLang="en-US" sz="2700" b="1">
              <a:latin typeface="Bradley Hand ITC" pitchFamily="66" charset="0"/>
            </a:endParaRPr>
          </a:p>
        </p:txBody>
      </p:sp>
      <p:sp>
        <p:nvSpPr>
          <p:cNvPr id="38" name="AutoShape 40"/>
          <p:cNvSpPr>
            <a:spLocks noChangeArrowheads="1"/>
          </p:cNvSpPr>
          <p:nvPr/>
        </p:nvSpPr>
        <p:spPr bwMode="auto">
          <a:xfrm rot="5400000" flipH="1">
            <a:off x="1243807" y="3466306"/>
            <a:ext cx="2286000" cy="687387"/>
          </a:xfrm>
          <a:prstGeom prst="rightArrow">
            <a:avLst>
              <a:gd name="adj1" fmla="val 50000"/>
              <a:gd name="adj2" fmla="val 83187"/>
            </a:avLst>
          </a:prstGeom>
          <a:solidFill>
            <a:srgbClr val="92D050">
              <a:alpha val="50195"/>
            </a:srgbClr>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9" name="AutoShape 89"/>
          <p:cNvSpPr>
            <a:spLocks noChangeArrowheads="1"/>
          </p:cNvSpPr>
          <p:nvPr/>
        </p:nvSpPr>
        <p:spPr bwMode="auto">
          <a:xfrm rot="3006253">
            <a:off x="2909094" y="3332956"/>
            <a:ext cx="3038475" cy="696913"/>
          </a:xfrm>
          <a:prstGeom prst="leftArrow">
            <a:avLst>
              <a:gd name="adj1" fmla="val 50000"/>
              <a:gd name="adj2" fmla="val 108998"/>
            </a:avLst>
          </a:prstGeom>
          <a:solidFill>
            <a:srgbClr val="66CCFF">
              <a:alpha val="50195"/>
            </a:srgbClr>
          </a:solidFill>
          <a:ln w="9525">
            <a:solidFill>
              <a:schemeClr val="tx1"/>
            </a:solidFill>
            <a:miter lim="800000"/>
            <a:headEnd/>
            <a:tailEnd/>
          </a:ln>
        </p:spPr>
        <p:txBody>
          <a:bodyPr wrap="none" lIns="91435" tIns="45718" rIns="91435" bIns="457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0" name="AutoShape 36"/>
          <p:cNvSpPr>
            <a:spLocks noChangeArrowheads="1"/>
          </p:cNvSpPr>
          <p:nvPr/>
        </p:nvSpPr>
        <p:spPr bwMode="auto">
          <a:xfrm>
            <a:off x="3894138" y="1312863"/>
            <a:ext cx="2286000" cy="685800"/>
          </a:xfrm>
          <a:prstGeom prst="rightArrow">
            <a:avLst>
              <a:gd name="adj1" fmla="val 50000"/>
              <a:gd name="adj2" fmla="val 83241"/>
            </a:avLst>
          </a:prstGeom>
          <a:solidFill>
            <a:srgbClr val="FFFF99">
              <a:alpha val="50195"/>
            </a:srgbClr>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1" name="AutoShape 36"/>
          <p:cNvSpPr>
            <a:spLocks noChangeArrowheads="1"/>
          </p:cNvSpPr>
          <p:nvPr/>
        </p:nvSpPr>
        <p:spPr bwMode="auto">
          <a:xfrm>
            <a:off x="3894138" y="1312863"/>
            <a:ext cx="2286000" cy="685800"/>
          </a:xfrm>
          <a:prstGeom prst="rightArrow">
            <a:avLst>
              <a:gd name="adj1" fmla="val 50000"/>
              <a:gd name="adj2" fmla="val 83241"/>
            </a:avLst>
          </a:prstGeom>
          <a:solidFill>
            <a:srgbClr val="FFFF99">
              <a:alpha val="50195"/>
            </a:srgbClr>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2" name="AutoShape 92"/>
          <p:cNvSpPr>
            <a:spLocks noChangeArrowheads="1"/>
          </p:cNvSpPr>
          <p:nvPr/>
        </p:nvSpPr>
        <p:spPr bwMode="auto">
          <a:xfrm rot="8406253">
            <a:off x="3479800" y="3433763"/>
            <a:ext cx="2901950" cy="698500"/>
          </a:xfrm>
          <a:prstGeom prst="leftArrow">
            <a:avLst>
              <a:gd name="adj1" fmla="val 48528"/>
              <a:gd name="adj2" fmla="val 109384"/>
            </a:avLst>
          </a:prstGeom>
          <a:solidFill>
            <a:srgbClr val="92D050">
              <a:alpha val="50195"/>
            </a:srgbClr>
          </a:solidFill>
          <a:ln w="9525">
            <a:solidFill>
              <a:schemeClr val="tx1"/>
            </a:solidFill>
            <a:miter lim="800000"/>
            <a:headEnd/>
            <a:tailEnd/>
          </a:ln>
        </p:spPr>
        <p:txBody>
          <a:bodyPr wrap="none" lIns="91435" tIns="45718" rIns="91435" bIns="457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4" name="AutoShape 42"/>
          <p:cNvSpPr>
            <a:spLocks noChangeArrowheads="1"/>
          </p:cNvSpPr>
          <p:nvPr/>
        </p:nvSpPr>
        <p:spPr bwMode="auto">
          <a:xfrm rot="5400000" flipH="1">
            <a:off x="5825332" y="3466306"/>
            <a:ext cx="2286000" cy="687387"/>
          </a:xfrm>
          <a:prstGeom prst="rightArrow">
            <a:avLst>
              <a:gd name="adj1" fmla="val 50000"/>
              <a:gd name="adj2" fmla="val 83187"/>
            </a:avLst>
          </a:prstGeom>
          <a:solidFill>
            <a:srgbClr val="66CCFF">
              <a:alpha val="50195"/>
            </a:srgbClr>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7" name="AutoShape 38"/>
          <p:cNvSpPr>
            <a:spLocks noChangeArrowheads="1"/>
          </p:cNvSpPr>
          <p:nvPr/>
        </p:nvSpPr>
        <p:spPr bwMode="auto">
          <a:xfrm flipH="1">
            <a:off x="3538538" y="5715000"/>
            <a:ext cx="1897062" cy="685800"/>
          </a:xfrm>
          <a:prstGeom prst="rightArrow">
            <a:avLst>
              <a:gd name="adj1" fmla="val 50000"/>
              <a:gd name="adj2" fmla="val 83127"/>
            </a:avLst>
          </a:prstGeom>
          <a:solidFill>
            <a:srgbClr val="66CCFF">
              <a:alpha val="50195"/>
            </a:srgbClr>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9" name="AutoShape 42"/>
          <p:cNvSpPr>
            <a:spLocks noChangeArrowheads="1"/>
          </p:cNvSpPr>
          <p:nvPr/>
        </p:nvSpPr>
        <p:spPr bwMode="auto">
          <a:xfrm rot="5400000" flipH="1">
            <a:off x="5825332" y="3466306"/>
            <a:ext cx="2286000" cy="687387"/>
          </a:xfrm>
          <a:prstGeom prst="rightArrow">
            <a:avLst>
              <a:gd name="adj1" fmla="val 50000"/>
              <a:gd name="adj2" fmla="val 83187"/>
            </a:avLst>
          </a:prstGeom>
          <a:solidFill>
            <a:srgbClr val="66CCFF">
              <a:alpha val="50195"/>
            </a:srgbClr>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0" name="AutoShape 89"/>
          <p:cNvSpPr>
            <a:spLocks noChangeArrowheads="1"/>
          </p:cNvSpPr>
          <p:nvPr/>
        </p:nvSpPr>
        <p:spPr bwMode="auto">
          <a:xfrm rot="3006253">
            <a:off x="2909094" y="3332956"/>
            <a:ext cx="3038475" cy="696913"/>
          </a:xfrm>
          <a:prstGeom prst="leftArrow">
            <a:avLst>
              <a:gd name="adj1" fmla="val 50000"/>
              <a:gd name="adj2" fmla="val 108998"/>
            </a:avLst>
          </a:prstGeom>
          <a:solidFill>
            <a:srgbClr val="66CCFF">
              <a:alpha val="50195"/>
            </a:srgbClr>
          </a:solidFill>
          <a:ln w="9525">
            <a:solidFill>
              <a:schemeClr val="tx1"/>
            </a:solidFill>
            <a:miter lim="800000"/>
            <a:headEnd/>
            <a:tailEnd/>
          </a:ln>
        </p:spPr>
        <p:txBody>
          <a:bodyPr wrap="none" lIns="91435" tIns="45718" rIns="91435" bIns="457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1" name="AutoShape 38"/>
          <p:cNvSpPr>
            <a:spLocks noChangeArrowheads="1"/>
          </p:cNvSpPr>
          <p:nvPr/>
        </p:nvSpPr>
        <p:spPr bwMode="auto">
          <a:xfrm flipH="1">
            <a:off x="3556000" y="5715000"/>
            <a:ext cx="1900238" cy="685800"/>
          </a:xfrm>
          <a:prstGeom prst="rightArrow">
            <a:avLst>
              <a:gd name="adj1" fmla="val 50000"/>
              <a:gd name="adj2" fmla="val 83266"/>
            </a:avLst>
          </a:prstGeom>
          <a:solidFill>
            <a:srgbClr val="66CCFF">
              <a:alpha val="50195"/>
            </a:srgbClr>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2" name="AutoShape 92"/>
          <p:cNvSpPr>
            <a:spLocks noChangeArrowheads="1"/>
          </p:cNvSpPr>
          <p:nvPr/>
        </p:nvSpPr>
        <p:spPr bwMode="auto">
          <a:xfrm rot="8406253">
            <a:off x="3479800" y="3433763"/>
            <a:ext cx="2901950" cy="698500"/>
          </a:xfrm>
          <a:prstGeom prst="leftArrow">
            <a:avLst>
              <a:gd name="adj1" fmla="val 48528"/>
              <a:gd name="adj2" fmla="val 109384"/>
            </a:avLst>
          </a:prstGeom>
          <a:solidFill>
            <a:srgbClr val="92D050">
              <a:alpha val="50195"/>
            </a:srgbClr>
          </a:solidFill>
          <a:ln w="9525">
            <a:solidFill>
              <a:schemeClr val="tx1"/>
            </a:solidFill>
            <a:miter lim="800000"/>
            <a:headEnd/>
            <a:tailEnd/>
          </a:ln>
        </p:spPr>
        <p:txBody>
          <a:bodyPr wrap="none" lIns="91435" tIns="45718" rIns="91435" bIns="457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53" name="AutoShape 40"/>
          <p:cNvSpPr>
            <a:spLocks noChangeArrowheads="1"/>
          </p:cNvSpPr>
          <p:nvPr/>
        </p:nvSpPr>
        <p:spPr bwMode="auto">
          <a:xfrm rot="5400000" flipH="1">
            <a:off x="1243807" y="3466306"/>
            <a:ext cx="2286000" cy="687387"/>
          </a:xfrm>
          <a:prstGeom prst="rightArrow">
            <a:avLst>
              <a:gd name="adj1" fmla="val 50000"/>
              <a:gd name="adj2" fmla="val 83187"/>
            </a:avLst>
          </a:prstGeom>
          <a:solidFill>
            <a:srgbClr val="92D050">
              <a:alpha val="50195"/>
            </a:srgbClr>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78" name="Rectangle 20"/>
          <p:cNvSpPr txBox="1">
            <a:spLocks noChangeArrowheads="1"/>
          </p:cNvSpPr>
          <p:nvPr/>
        </p:nvSpPr>
        <p:spPr bwMode="auto">
          <a:xfrm>
            <a:off x="4486275" y="6553200"/>
            <a:ext cx="4276725"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79"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38</a:t>
            </a:fld>
            <a:endParaRPr lang="en-US" altLang="en-US" sz="1000" dirty="0">
              <a:cs typeface="Arial"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7130"/>
                                        </p:tgtEl>
                                        <p:attrNameLst>
                                          <p:attrName>style.visibility</p:attrName>
                                        </p:attrNameLst>
                                      </p:cBhvr>
                                      <p:to>
                                        <p:strVal val="visible"/>
                                      </p:to>
                                    </p:set>
                                  </p:childTnLst>
                                </p:cTn>
                              </p:par>
                            </p:childTnLst>
                          </p:cTn>
                        </p:par>
                        <p:par>
                          <p:cTn id="7" fill="hold" nodeType="afterGroup">
                            <p:stCondLst>
                              <p:cond delay="0"/>
                            </p:stCondLst>
                            <p:childTnLst>
                              <p:par>
                                <p:cTn id="8" presetID="22" presetClass="entr" presetSubtype="4" fill="hold" grpId="0" nodeType="afterEffect">
                                  <p:stCondLst>
                                    <p:cond delay="0"/>
                                  </p:stCondLst>
                                  <p:childTnLst>
                                    <p:set>
                                      <p:cBhvr>
                                        <p:cTn id="9" dur="1" fill="hold">
                                          <p:stCondLst>
                                            <p:cond delay="0"/>
                                          </p:stCondLst>
                                        </p:cTn>
                                        <p:tgtEl>
                                          <p:spTgt spid="38"/>
                                        </p:tgtEl>
                                        <p:attrNameLst>
                                          <p:attrName>style.visibility</p:attrName>
                                        </p:attrNameLst>
                                      </p:cBhvr>
                                      <p:to>
                                        <p:strVal val="visible"/>
                                      </p:to>
                                    </p:set>
                                    <p:animEffect transition="in" filter="wipe(down)">
                                      <p:cBhvr>
                                        <p:cTn id="10" dur="500"/>
                                        <p:tgtEl>
                                          <p:spTgt spid="38"/>
                                        </p:tgtEl>
                                      </p:cBhvr>
                                    </p:animEffect>
                                  </p:childTnLst>
                                  <p:subTnLst>
                                    <p:set>
                                      <p:cBhvr override="childStyle">
                                        <p:cTn dur="1" fill="hold" display="0" masterRel="nextClick" afterEffect="1"/>
                                        <p:tgtEl>
                                          <p:spTgt spid="38"/>
                                        </p:tgtEl>
                                        <p:attrNameLst>
                                          <p:attrName>style.visibility</p:attrName>
                                        </p:attrNameLst>
                                      </p:cBhvr>
                                      <p:to>
                                        <p:strVal val="hidden"/>
                                      </p:to>
                                    </p:set>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7131"/>
                                        </p:tgtEl>
                                        <p:attrNameLst>
                                          <p:attrName>style.visibility</p:attrName>
                                        </p:attrNameLst>
                                      </p:cBhvr>
                                      <p:to>
                                        <p:strVal val="visible"/>
                                      </p:to>
                                    </p:set>
                                  </p:childTnLst>
                                </p:cTn>
                              </p:par>
                            </p:childTnLst>
                          </p:cTn>
                        </p:par>
                        <p:par>
                          <p:cTn id="15" fill="hold" nodeType="afterGroup">
                            <p:stCondLst>
                              <p:cond delay="0"/>
                            </p:stCondLst>
                            <p:childTnLst>
                              <p:par>
                                <p:cTn id="16" presetID="22" presetClass="entr" presetSubtype="4" fill="hold" grpId="0" nodeType="afterEffect">
                                  <p:stCondLst>
                                    <p:cond delay="0"/>
                                  </p:stCondLst>
                                  <p:childTnLst>
                                    <p:set>
                                      <p:cBhvr>
                                        <p:cTn id="17" dur="1" fill="hold">
                                          <p:stCondLst>
                                            <p:cond delay="0"/>
                                          </p:stCondLst>
                                        </p:cTn>
                                        <p:tgtEl>
                                          <p:spTgt spid="39"/>
                                        </p:tgtEl>
                                        <p:attrNameLst>
                                          <p:attrName>style.visibility</p:attrName>
                                        </p:attrNameLst>
                                      </p:cBhvr>
                                      <p:to>
                                        <p:strVal val="visible"/>
                                      </p:to>
                                    </p:set>
                                    <p:animEffect transition="in" filter="wipe(down)">
                                      <p:cBhvr>
                                        <p:cTn id="18" dur="500"/>
                                        <p:tgtEl>
                                          <p:spTgt spid="39"/>
                                        </p:tgtEl>
                                      </p:cBhvr>
                                    </p:animEffect>
                                  </p:childTnLst>
                                  <p:subTnLst>
                                    <p:set>
                                      <p:cBhvr override="childStyle">
                                        <p:cTn dur="1" fill="hold" display="0" masterRel="nextClick" afterEffect="1"/>
                                        <p:tgtEl>
                                          <p:spTgt spid="39"/>
                                        </p:tgtEl>
                                        <p:attrNameLst>
                                          <p:attrName>style.visibility</p:attrName>
                                        </p:attrNameLst>
                                      </p:cBhvr>
                                      <p:to>
                                        <p:strVal val="hidden"/>
                                      </p:to>
                                    </p:set>
                                  </p:sub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7132"/>
                                        </p:tgtEl>
                                        <p:attrNameLst>
                                          <p:attrName>style.visibility</p:attrName>
                                        </p:attrNameLst>
                                      </p:cBhvr>
                                      <p:to>
                                        <p:strVal val="visible"/>
                                      </p:to>
                                    </p:set>
                                  </p:childTnLst>
                                </p:cTn>
                              </p:par>
                            </p:childTnLst>
                          </p:cTn>
                        </p:par>
                        <p:par>
                          <p:cTn id="23" fill="hold" nodeType="afterGroup">
                            <p:stCondLst>
                              <p:cond delay="0"/>
                            </p:stCondLst>
                            <p:childTnLst>
                              <p:par>
                                <p:cTn id="24" presetID="22" presetClass="entr" presetSubtype="8" fill="hold" grpId="0" nodeType="after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wipe(left)">
                                      <p:cBhvr>
                                        <p:cTn id="26" dur="500"/>
                                        <p:tgtEl>
                                          <p:spTgt spid="40"/>
                                        </p:tgtEl>
                                      </p:cBhvr>
                                    </p:animEffect>
                                  </p:childTnLst>
                                  <p:subTnLst>
                                    <p:set>
                                      <p:cBhvr override="childStyle">
                                        <p:cTn dur="1" fill="hold" display="0" masterRel="nextClick" afterEffect="1"/>
                                        <p:tgtEl>
                                          <p:spTgt spid="40"/>
                                        </p:tgtEl>
                                        <p:attrNameLst>
                                          <p:attrName>style.visibility</p:attrName>
                                        </p:attrNameLst>
                                      </p:cBhvr>
                                      <p:to>
                                        <p:strVal val="hidden"/>
                                      </p:to>
                                    </p:set>
                                  </p:subTnLst>
                                </p:cTn>
                              </p:par>
                            </p:childTnLst>
                          </p:cTn>
                        </p:par>
                      </p:childTnLst>
                    </p:cTn>
                  </p:par>
                  <p:par>
                    <p:cTn id="27" fill="hold" nodeType="clickPar">
                      <p:stCondLst>
                        <p:cond delay="indefinite"/>
                      </p:stCondLst>
                      <p:childTnLst>
                        <p:par>
                          <p:cTn id="28" fill="hold" nodeType="withGroup">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47133"/>
                                        </p:tgtEl>
                                        <p:attrNameLst>
                                          <p:attrName>style.visibility</p:attrName>
                                        </p:attrNameLst>
                                      </p:cBhvr>
                                      <p:to>
                                        <p:strVal val="visible"/>
                                      </p:to>
                                    </p:set>
                                    <p:animEffect transition="in" filter="fade">
                                      <p:cBhvr>
                                        <p:cTn id="31" dur="1000"/>
                                        <p:tgtEl>
                                          <p:spTgt spid="47133"/>
                                        </p:tgtEl>
                                      </p:cBhvr>
                                    </p:animEffect>
                                    <p:anim calcmode="lin" valueType="num">
                                      <p:cBhvr>
                                        <p:cTn id="32" dur="1000" fill="hold"/>
                                        <p:tgtEl>
                                          <p:spTgt spid="47133"/>
                                        </p:tgtEl>
                                        <p:attrNameLst>
                                          <p:attrName>ppt_x</p:attrName>
                                        </p:attrNameLst>
                                      </p:cBhvr>
                                      <p:tavLst>
                                        <p:tav tm="0">
                                          <p:val>
                                            <p:strVal val="#ppt_x"/>
                                          </p:val>
                                        </p:tav>
                                        <p:tav tm="100000">
                                          <p:val>
                                            <p:strVal val="#ppt_x"/>
                                          </p:val>
                                        </p:tav>
                                      </p:tavLst>
                                    </p:anim>
                                    <p:anim calcmode="lin" valueType="num">
                                      <p:cBhvr>
                                        <p:cTn id="33" dur="1000" fill="hold"/>
                                        <p:tgtEl>
                                          <p:spTgt spid="47133"/>
                                        </p:tgtEl>
                                        <p:attrNameLst>
                                          <p:attrName>ppt_y</p:attrName>
                                        </p:attrNameLst>
                                      </p:cBhvr>
                                      <p:tavLst>
                                        <p:tav tm="0">
                                          <p:val>
                                            <p:strVal val="#ppt_y+.1"/>
                                          </p:val>
                                        </p:tav>
                                        <p:tav tm="100000">
                                          <p:val>
                                            <p:strVal val="#ppt_y"/>
                                          </p:val>
                                        </p:tav>
                                      </p:tavLst>
                                    </p:anim>
                                  </p:childTnLst>
                                </p:cTn>
                              </p:par>
                            </p:childTnLst>
                          </p:cTn>
                        </p:par>
                      </p:childTnLst>
                    </p:cTn>
                  </p:par>
                  <p:par>
                    <p:cTn id="34" fill="hold" nodeType="clickPar">
                      <p:stCondLst>
                        <p:cond delay="indefinite"/>
                      </p:stCondLst>
                      <p:childTnLst>
                        <p:par>
                          <p:cTn id="35" fill="hold" nodeType="withGroup">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3"/>
                                        </p:tgtEl>
                                        <p:attrNameLst>
                                          <p:attrName>style.visibility</p:attrName>
                                        </p:attrNameLst>
                                      </p:cBhvr>
                                      <p:to>
                                        <p:strVal val="visible"/>
                                      </p:to>
                                    </p:set>
                                  </p:childTnLst>
                                </p:cTn>
                              </p:par>
                            </p:childTnLst>
                          </p:cTn>
                        </p:par>
                        <p:par>
                          <p:cTn id="38" fill="hold" nodeType="afterGroup">
                            <p:stCondLst>
                              <p:cond delay="0"/>
                            </p:stCondLst>
                            <p:childTnLst>
                              <p:par>
                                <p:cTn id="39" presetID="22" presetClass="entr" presetSubtype="8" fill="hold" grpId="0"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wipe(left)">
                                      <p:cBhvr>
                                        <p:cTn id="41" dur="500"/>
                                        <p:tgtEl>
                                          <p:spTgt spid="41"/>
                                        </p:tgtEl>
                                      </p:cBhvr>
                                    </p:animEffect>
                                  </p:childTnLst>
                                  <p:subTnLst>
                                    <p:set>
                                      <p:cBhvr override="childStyle">
                                        <p:cTn dur="1" fill="hold" display="0" masterRel="nextClick" afterEffect="1"/>
                                        <p:tgtEl>
                                          <p:spTgt spid="41"/>
                                        </p:tgtEl>
                                        <p:attrNameLst>
                                          <p:attrName>style.visibility</p:attrName>
                                        </p:attrNameLst>
                                      </p:cBhvr>
                                      <p:to>
                                        <p:strVal val="hidden"/>
                                      </p:to>
                                    </p:set>
                                  </p:subTnLst>
                                </p:cTn>
                              </p:par>
                            </p:childTnLst>
                          </p:cTn>
                        </p:par>
                      </p:childTnLst>
                    </p:cTn>
                  </p:par>
                  <p:par>
                    <p:cTn id="42" fill="hold" nodeType="clickPar">
                      <p:stCondLst>
                        <p:cond delay="indefinite"/>
                      </p:stCondLst>
                      <p:childTnLst>
                        <p:par>
                          <p:cTn id="43" fill="hold" nodeType="withGroup">
                            <p:stCondLst>
                              <p:cond delay="0"/>
                            </p:stCondLst>
                            <p:childTnLst>
                              <p:par>
                                <p:cTn id="44" presetID="1" presetClass="entr" presetSubtype="0" fill="hold" grpId="0" nodeType="clickEffect">
                                  <p:stCondLst>
                                    <p:cond delay="0"/>
                                  </p:stCondLst>
                                  <p:childTnLst>
                                    <p:set>
                                      <p:cBhvr>
                                        <p:cTn id="45" dur="1" fill="hold">
                                          <p:stCondLst>
                                            <p:cond delay="0"/>
                                          </p:stCondLst>
                                        </p:cTn>
                                        <p:tgtEl>
                                          <p:spTgt spid="47120"/>
                                        </p:tgtEl>
                                        <p:attrNameLst>
                                          <p:attrName>style.visibility</p:attrName>
                                        </p:attrNameLst>
                                      </p:cBhvr>
                                      <p:to>
                                        <p:strVal val="visible"/>
                                      </p:to>
                                    </p:set>
                                  </p:childTnLst>
                                </p:cTn>
                              </p:par>
                            </p:childTnLst>
                          </p:cTn>
                        </p:par>
                        <p:par>
                          <p:cTn id="46" fill="hold" nodeType="afterGroup">
                            <p:stCondLst>
                              <p:cond delay="0"/>
                            </p:stCondLst>
                            <p:childTnLst>
                              <p:par>
                                <p:cTn id="47" presetID="22" presetClass="entr" presetSubtype="4" fill="hold" grpId="0" nodeType="afterEffect">
                                  <p:stCondLst>
                                    <p:cond delay="0"/>
                                  </p:stCondLst>
                                  <p:childTnLst>
                                    <p:set>
                                      <p:cBhvr>
                                        <p:cTn id="48" dur="1" fill="hold">
                                          <p:stCondLst>
                                            <p:cond delay="0"/>
                                          </p:stCondLst>
                                        </p:cTn>
                                        <p:tgtEl>
                                          <p:spTgt spid="42"/>
                                        </p:tgtEl>
                                        <p:attrNameLst>
                                          <p:attrName>style.visibility</p:attrName>
                                        </p:attrNameLst>
                                      </p:cBhvr>
                                      <p:to>
                                        <p:strVal val="visible"/>
                                      </p:to>
                                    </p:set>
                                    <p:animEffect transition="in" filter="wipe(down)">
                                      <p:cBhvr>
                                        <p:cTn id="49" dur="500"/>
                                        <p:tgtEl>
                                          <p:spTgt spid="42"/>
                                        </p:tgtEl>
                                      </p:cBhvr>
                                    </p:animEffect>
                                  </p:childTnLst>
                                  <p:subTnLst>
                                    <p:set>
                                      <p:cBhvr override="childStyle">
                                        <p:cTn dur="1" fill="hold" display="0" masterRel="nextClick" afterEffect="1"/>
                                        <p:tgtEl>
                                          <p:spTgt spid="42"/>
                                        </p:tgtEl>
                                        <p:attrNameLst>
                                          <p:attrName>style.visibility</p:attrName>
                                        </p:attrNameLst>
                                      </p:cBhvr>
                                      <p:to>
                                        <p:strVal val="hidden"/>
                                      </p:to>
                                    </p:set>
                                  </p:subTnLst>
                                </p:cTn>
                              </p:par>
                            </p:childTnLst>
                          </p:cTn>
                        </p:par>
                      </p:childTnLst>
                    </p:cTn>
                  </p:par>
                  <p:par>
                    <p:cTn id="50" fill="hold" nodeType="clickPar">
                      <p:stCondLst>
                        <p:cond delay="indefinite"/>
                      </p:stCondLst>
                      <p:childTnLst>
                        <p:par>
                          <p:cTn id="51" fill="hold" nodeType="withGroup">
                            <p:stCondLst>
                              <p:cond delay="0"/>
                            </p:stCondLst>
                            <p:childTnLst>
                              <p:par>
                                <p:cTn id="52" presetID="1" presetClass="entr" presetSubtype="0" fill="hold" grpId="0" nodeType="clickEffect">
                                  <p:stCondLst>
                                    <p:cond delay="0"/>
                                  </p:stCondLst>
                                  <p:childTnLst>
                                    <p:set>
                                      <p:cBhvr>
                                        <p:cTn id="53" dur="1" fill="hold">
                                          <p:stCondLst>
                                            <p:cond delay="0"/>
                                          </p:stCondLst>
                                        </p:cTn>
                                        <p:tgtEl>
                                          <p:spTgt spid="2"/>
                                        </p:tgtEl>
                                        <p:attrNameLst>
                                          <p:attrName>style.visibility</p:attrName>
                                        </p:attrNameLst>
                                      </p:cBhvr>
                                      <p:to>
                                        <p:strVal val="visible"/>
                                      </p:to>
                                    </p:set>
                                  </p:childTnLst>
                                </p:cTn>
                              </p:par>
                            </p:childTnLst>
                          </p:cTn>
                        </p:par>
                        <p:par>
                          <p:cTn id="54" fill="hold" nodeType="afterGroup">
                            <p:stCondLst>
                              <p:cond delay="0"/>
                            </p:stCondLst>
                            <p:childTnLst>
                              <p:par>
                                <p:cTn id="55" presetID="22" presetClass="entr" presetSubtype="4" fill="hold" grpId="0" nodeType="afterEffect">
                                  <p:stCondLst>
                                    <p:cond delay="0"/>
                                  </p:stCondLst>
                                  <p:childTnLst>
                                    <p:set>
                                      <p:cBhvr>
                                        <p:cTn id="56" dur="1" fill="hold">
                                          <p:stCondLst>
                                            <p:cond delay="0"/>
                                          </p:stCondLst>
                                        </p:cTn>
                                        <p:tgtEl>
                                          <p:spTgt spid="44"/>
                                        </p:tgtEl>
                                        <p:attrNameLst>
                                          <p:attrName>style.visibility</p:attrName>
                                        </p:attrNameLst>
                                      </p:cBhvr>
                                      <p:to>
                                        <p:strVal val="visible"/>
                                      </p:to>
                                    </p:set>
                                    <p:animEffect transition="in" filter="wipe(down)">
                                      <p:cBhvr>
                                        <p:cTn id="57" dur="500"/>
                                        <p:tgtEl>
                                          <p:spTgt spid="44"/>
                                        </p:tgtEl>
                                      </p:cBhvr>
                                    </p:animEffect>
                                  </p:childTnLst>
                                  <p:subTnLst>
                                    <p:set>
                                      <p:cBhvr override="childStyle">
                                        <p:cTn dur="1" fill="hold" display="0" masterRel="nextClick" afterEffect="1"/>
                                        <p:tgtEl>
                                          <p:spTgt spid="44"/>
                                        </p:tgtEl>
                                        <p:attrNameLst>
                                          <p:attrName>style.visibility</p:attrName>
                                        </p:attrNameLst>
                                      </p:cBhvr>
                                      <p:to>
                                        <p:strVal val="hidden"/>
                                      </p:to>
                                    </p:set>
                                  </p:subTnLst>
                                </p:cTn>
                              </p:par>
                            </p:childTnLst>
                          </p:cTn>
                        </p:par>
                      </p:childTnLst>
                    </p:cTn>
                  </p:par>
                  <p:par>
                    <p:cTn id="58" fill="hold" nodeType="clickPar">
                      <p:stCondLst>
                        <p:cond delay="indefinite"/>
                      </p:stCondLst>
                      <p:childTnLst>
                        <p:par>
                          <p:cTn id="59" fill="hold" nodeType="withGroup">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47121"/>
                                        </p:tgtEl>
                                        <p:attrNameLst>
                                          <p:attrName>style.visibility</p:attrName>
                                        </p:attrNameLst>
                                      </p:cBhvr>
                                      <p:to>
                                        <p:strVal val="visible"/>
                                      </p:to>
                                    </p:set>
                                    <p:animEffect transition="in" filter="fade">
                                      <p:cBhvr>
                                        <p:cTn id="62" dur="1000"/>
                                        <p:tgtEl>
                                          <p:spTgt spid="47121"/>
                                        </p:tgtEl>
                                      </p:cBhvr>
                                    </p:animEffect>
                                    <p:anim calcmode="lin" valueType="num">
                                      <p:cBhvr>
                                        <p:cTn id="63" dur="1000" fill="hold"/>
                                        <p:tgtEl>
                                          <p:spTgt spid="47121"/>
                                        </p:tgtEl>
                                        <p:attrNameLst>
                                          <p:attrName>ppt_x</p:attrName>
                                        </p:attrNameLst>
                                      </p:cBhvr>
                                      <p:tavLst>
                                        <p:tav tm="0">
                                          <p:val>
                                            <p:strVal val="#ppt_x"/>
                                          </p:val>
                                        </p:tav>
                                        <p:tav tm="100000">
                                          <p:val>
                                            <p:strVal val="#ppt_x"/>
                                          </p:val>
                                        </p:tav>
                                      </p:tavLst>
                                    </p:anim>
                                    <p:anim calcmode="lin" valueType="num">
                                      <p:cBhvr>
                                        <p:cTn id="64" dur="1000" fill="hold"/>
                                        <p:tgtEl>
                                          <p:spTgt spid="47121"/>
                                        </p:tgtEl>
                                        <p:attrNameLst>
                                          <p:attrName>ppt_y</p:attrName>
                                        </p:attrNameLst>
                                      </p:cBhvr>
                                      <p:tavLst>
                                        <p:tav tm="0">
                                          <p:val>
                                            <p:strVal val="#ppt_y+.1"/>
                                          </p:val>
                                        </p:tav>
                                        <p:tav tm="100000">
                                          <p:val>
                                            <p:strVal val="#ppt_y"/>
                                          </p:val>
                                        </p:tav>
                                      </p:tavLst>
                                    </p:anim>
                                  </p:childTnLst>
                                </p:cTn>
                              </p:par>
                            </p:childTnLst>
                          </p:cTn>
                        </p:par>
                      </p:childTnLst>
                    </p:cTn>
                  </p:par>
                  <p:par>
                    <p:cTn id="65" fill="hold" nodeType="clickPar">
                      <p:stCondLst>
                        <p:cond delay="indefinite"/>
                      </p:stCondLst>
                      <p:childTnLst>
                        <p:par>
                          <p:cTn id="66" fill="hold" nodeType="withGroup">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47122"/>
                                        </p:tgtEl>
                                        <p:attrNameLst>
                                          <p:attrName>style.visibility</p:attrName>
                                        </p:attrNameLst>
                                      </p:cBhvr>
                                      <p:to>
                                        <p:strVal val="visible"/>
                                      </p:to>
                                    </p:set>
                                  </p:childTnLst>
                                </p:cTn>
                              </p:par>
                            </p:childTnLst>
                          </p:cTn>
                        </p:par>
                        <p:par>
                          <p:cTn id="69" fill="hold" nodeType="afterGroup">
                            <p:stCondLst>
                              <p:cond delay="0"/>
                            </p:stCondLst>
                            <p:childTnLst>
                              <p:par>
                                <p:cTn id="70" presetID="22" presetClass="entr" presetSubtype="2" fill="hold" grpId="0" nodeType="afterEffect">
                                  <p:stCondLst>
                                    <p:cond delay="0"/>
                                  </p:stCondLst>
                                  <p:childTnLst>
                                    <p:set>
                                      <p:cBhvr>
                                        <p:cTn id="71" dur="1" fill="hold">
                                          <p:stCondLst>
                                            <p:cond delay="0"/>
                                          </p:stCondLst>
                                        </p:cTn>
                                        <p:tgtEl>
                                          <p:spTgt spid="47"/>
                                        </p:tgtEl>
                                        <p:attrNameLst>
                                          <p:attrName>style.visibility</p:attrName>
                                        </p:attrNameLst>
                                      </p:cBhvr>
                                      <p:to>
                                        <p:strVal val="visible"/>
                                      </p:to>
                                    </p:set>
                                    <p:animEffect transition="in" filter="wipe(right)">
                                      <p:cBhvr>
                                        <p:cTn id="72" dur="500"/>
                                        <p:tgtEl>
                                          <p:spTgt spid="47"/>
                                        </p:tgtEl>
                                      </p:cBhvr>
                                    </p:animEffect>
                                  </p:childTnLst>
                                  <p:subTnLst>
                                    <p:set>
                                      <p:cBhvr override="childStyle">
                                        <p:cTn dur="1" fill="hold" display="0" masterRel="nextClick" afterEffect="1"/>
                                        <p:tgtEl>
                                          <p:spTgt spid="47"/>
                                        </p:tgtEl>
                                        <p:attrNameLst>
                                          <p:attrName>style.visibility</p:attrName>
                                        </p:attrNameLst>
                                      </p:cBhvr>
                                      <p:to>
                                        <p:strVal val="hidden"/>
                                      </p:to>
                                    </p:set>
                                  </p:subTnLst>
                                </p:cTn>
                              </p:par>
                            </p:childTnLst>
                          </p:cTn>
                        </p:par>
                      </p:childTnLst>
                    </p:cTn>
                  </p:par>
                  <p:par>
                    <p:cTn id="73" fill="hold" nodeType="clickPar">
                      <p:stCondLst>
                        <p:cond delay="indefinite"/>
                      </p:stCondLst>
                      <p:childTnLst>
                        <p:par>
                          <p:cTn id="74" fill="hold" nodeType="withGroup">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47123"/>
                                        </p:tgtEl>
                                        <p:attrNameLst>
                                          <p:attrName>style.visibility</p:attrName>
                                        </p:attrNameLst>
                                      </p:cBhvr>
                                      <p:to>
                                        <p:strVal val="visible"/>
                                      </p:to>
                                    </p:set>
                                  </p:childTnLst>
                                </p:cTn>
                              </p:par>
                            </p:childTnLst>
                          </p:cTn>
                        </p:par>
                        <p:par>
                          <p:cTn id="77" fill="hold" nodeType="afterGroup">
                            <p:stCondLst>
                              <p:cond delay="0"/>
                            </p:stCondLst>
                            <p:childTnLst>
                              <p:par>
                                <p:cTn id="78" presetID="22" presetClass="entr" presetSubtype="4" fill="hold" grpId="0" nodeType="afterEffect">
                                  <p:stCondLst>
                                    <p:cond delay="0"/>
                                  </p:stCondLst>
                                  <p:childTnLst>
                                    <p:set>
                                      <p:cBhvr>
                                        <p:cTn id="79" dur="1" fill="hold">
                                          <p:stCondLst>
                                            <p:cond delay="0"/>
                                          </p:stCondLst>
                                        </p:cTn>
                                        <p:tgtEl>
                                          <p:spTgt spid="49"/>
                                        </p:tgtEl>
                                        <p:attrNameLst>
                                          <p:attrName>style.visibility</p:attrName>
                                        </p:attrNameLst>
                                      </p:cBhvr>
                                      <p:to>
                                        <p:strVal val="visible"/>
                                      </p:to>
                                    </p:set>
                                    <p:animEffect transition="in" filter="wipe(down)">
                                      <p:cBhvr>
                                        <p:cTn id="80" dur="500"/>
                                        <p:tgtEl>
                                          <p:spTgt spid="49"/>
                                        </p:tgtEl>
                                      </p:cBhvr>
                                    </p:animEffect>
                                  </p:childTnLst>
                                  <p:subTnLst>
                                    <p:set>
                                      <p:cBhvr override="childStyle">
                                        <p:cTn dur="1" fill="hold" display="0" masterRel="nextClick" afterEffect="1"/>
                                        <p:tgtEl>
                                          <p:spTgt spid="49"/>
                                        </p:tgtEl>
                                        <p:attrNameLst>
                                          <p:attrName>style.visibility</p:attrName>
                                        </p:attrNameLst>
                                      </p:cBhvr>
                                      <p:to>
                                        <p:strVal val="hidden"/>
                                      </p:to>
                                    </p:set>
                                  </p:subTnLst>
                                </p:cTn>
                              </p:par>
                            </p:childTnLst>
                          </p:cTn>
                        </p:par>
                      </p:childTnLst>
                    </p:cTn>
                  </p:par>
                  <p:par>
                    <p:cTn id="81" fill="hold" nodeType="clickPar">
                      <p:stCondLst>
                        <p:cond delay="indefinite"/>
                      </p:stCondLst>
                      <p:childTnLst>
                        <p:par>
                          <p:cTn id="82" fill="hold" nodeType="withGroup">
                            <p:stCondLst>
                              <p:cond delay="0"/>
                            </p:stCondLst>
                            <p:childTnLst>
                              <p:par>
                                <p:cTn id="83" presetID="1" presetClass="entr" presetSubtype="0" fill="hold" grpId="0" nodeType="clickEffect">
                                  <p:stCondLst>
                                    <p:cond delay="0"/>
                                  </p:stCondLst>
                                  <p:childTnLst>
                                    <p:set>
                                      <p:cBhvr>
                                        <p:cTn id="84" dur="1" fill="hold">
                                          <p:stCondLst>
                                            <p:cond delay="0"/>
                                          </p:stCondLst>
                                        </p:cTn>
                                        <p:tgtEl>
                                          <p:spTgt spid="47124"/>
                                        </p:tgtEl>
                                        <p:attrNameLst>
                                          <p:attrName>style.visibility</p:attrName>
                                        </p:attrNameLst>
                                      </p:cBhvr>
                                      <p:to>
                                        <p:strVal val="visible"/>
                                      </p:to>
                                    </p:set>
                                  </p:childTnLst>
                                </p:cTn>
                              </p:par>
                            </p:childTnLst>
                          </p:cTn>
                        </p:par>
                        <p:par>
                          <p:cTn id="85" fill="hold" nodeType="afterGroup">
                            <p:stCondLst>
                              <p:cond delay="0"/>
                            </p:stCondLst>
                            <p:childTnLst>
                              <p:par>
                                <p:cTn id="86" presetID="22" presetClass="entr" presetSubtype="4" fill="hold" grpId="0" nodeType="afterEffect">
                                  <p:stCondLst>
                                    <p:cond delay="0"/>
                                  </p:stCondLst>
                                  <p:childTnLst>
                                    <p:set>
                                      <p:cBhvr>
                                        <p:cTn id="87" dur="1" fill="hold">
                                          <p:stCondLst>
                                            <p:cond delay="0"/>
                                          </p:stCondLst>
                                        </p:cTn>
                                        <p:tgtEl>
                                          <p:spTgt spid="50"/>
                                        </p:tgtEl>
                                        <p:attrNameLst>
                                          <p:attrName>style.visibility</p:attrName>
                                        </p:attrNameLst>
                                      </p:cBhvr>
                                      <p:to>
                                        <p:strVal val="visible"/>
                                      </p:to>
                                    </p:set>
                                    <p:animEffect transition="in" filter="wipe(down)">
                                      <p:cBhvr>
                                        <p:cTn id="88" dur="500"/>
                                        <p:tgtEl>
                                          <p:spTgt spid="50"/>
                                        </p:tgtEl>
                                      </p:cBhvr>
                                    </p:animEffect>
                                  </p:childTnLst>
                                  <p:subTnLst>
                                    <p:set>
                                      <p:cBhvr override="childStyle">
                                        <p:cTn dur="1" fill="hold" display="0" masterRel="nextClick" afterEffect="1"/>
                                        <p:tgtEl>
                                          <p:spTgt spid="50"/>
                                        </p:tgtEl>
                                        <p:attrNameLst>
                                          <p:attrName>style.visibility</p:attrName>
                                        </p:attrNameLst>
                                      </p:cBhvr>
                                      <p:to>
                                        <p:strVal val="hidden"/>
                                      </p:to>
                                    </p:set>
                                  </p:subTnLst>
                                </p:cTn>
                              </p:par>
                            </p:childTnLst>
                          </p:cTn>
                        </p:par>
                      </p:childTnLst>
                    </p:cTn>
                  </p:par>
                  <p:par>
                    <p:cTn id="89" fill="hold" nodeType="clickPar">
                      <p:stCondLst>
                        <p:cond delay="indefinite"/>
                      </p:stCondLst>
                      <p:childTnLst>
                        <p:par>
                          <p:cTn id="90" fill="hold" nodeType="withGroup">
                            <p:stCondLst>
                              <p:cond delay="0"/>
                            </p:stCondLst>
                            <p:childTnLst>
                              <p:par>
                                <p:cTn id="91" presetID="42" presetClass="entr" presetSubtype="0" fill="hold" grpId="0" nodeType="clickEffect">
                                  <p:stCondLst>
                                    <p:cond delay="0"/>
                                  </p:stCondLst>
                                  <p:childTnLst>
                                    <p:set>
                                      <p:cBhvr>
                                        <p:cTn id="92" dur="1" fill="hold">
                                          <p:stCondLst>
                                            <p:cond delay="0"/>
                                          </p:stCondLst>
                                        </p:cTn>
                                        <p:tgtEl>
                                          <p:spTgt spid="47125"/>
                                        </p:tgtEl>
                                        <p:attrNameLst>
                                          <p:attrName>style.visibility</p:attrName>
                                        </p:attrNameLst>
                                      </p:cBhvr>
                                      <p:to>
                                        <p:strVal val="visible"/>
                                      </p:to>
                                    </p:set>
                                    <p:animEffect transition="in" filter="fade">
                                      <p:cBhvr>
                                        <p:cTn id="93" dur="1000"/>
                                        <p:tgtEl>
                                          <p:spTgt spid="47125"/>
                                        </p:tgtEl>
                                      </p:cBhvr>
                                    </p:animEffect>
                                    <p:anim calcmode="lin" valueType="num">
                                      <p:cBhvr>
                                        <p:cTn id="94" dur="1000" fill="hold"/>
                                        <p:tgtEl>
                                          <p:spTgt spid="47125"/>
                                        </p:tgtEl>
                                        <p:attrNameLst>
                                          <p:attrName>ppt_x</p:attrName>
                                        </p:attrNameLst>
                                      </p:cBhvr>
                                      <p:tavLst>
                                        <p:tav tm="0">
                                          <p:val>
                                            <p:strVal val="#ppt_x"/>
                                          </p:val>
                                        </p:tav>
                                        <p:tav tm="100000">
                                          <p:val>
                                            <p:strVal val="#ppt_x"/>
                                          </p:val>
                                        </p:tav>
                                      </p:tavLst>
                                    </p:anim>
                                    <p:anim calcmode="lin" valueType="num">
                                      <p:cBhvr>
                                        <p:cTn id="95" dur="1000" fill="hold"/>
                                        <p:tgtEl>
                                          <p:spTgt spid="47125"/>
                                        </p:tgtEl>
                                        <p:attrNameLst>
                                          <p:attrName>ppt_y</p:attrName>
                                        </p:attrNameLst>
                                      </p:cBhvr>
                                      <p:tavLst>
                                        <p:tav tm="0">
                                          <p:val>
                                            <p:strVal val="#ppt_y+.1"/>
                                          </p:val>
                                        </p:tav>
                                        <p:tav tm="100000">
                                          <p:val>
                                            <p:strVal val="#ppt_y"/>
                                          </p:val>
                                        </p:tav>
                                      </p:tavLst>
                                    </p:anim>
                                  </p:childTnLst>
                                </p:cTn>
                              </p:par>
                            </p:childTnLst>
                          </p:cTn>
                        </p:par>
                      </p:childTnLst>
                    </p:cTn>
                  </p:par>
                  <p:par>
                    <p:cTn id="96" fill="hold" nodeType="clickPar">
                      <p:stCondLst>
                        <p:cond delay="indefinite"/>
                      </p:stCondLst>
                      <p:childTnLst>
                        <p:par>
                          <p:cTn id="97" fill="hold" nodeType="withGroup">
                            <p:stCondLst>
                              <p:cond delay="0"/>
                            </p:stCondLst>
                            <p:childTnLst>
                              <p:par>
                                <p:cTn id="98" presetID="1" presetClass="entr" presetSubtype="0" fill="hold" grpId="0" nodeType="clickEffect">
                                  <p:stCondLst>
                                    <p:cond delay="0"/>
                                  </p:stCondLst>
                                  <p:childTnLst>
                                    <p:set>
                                      <p:cBhvr>
                                        <p:cTn id="99" dur="1" fill="hold">
                                          <p:stCondLst>
                                            <p:cond delay="0"/>
                                          </p:stCondLst>
                                        </p:cTn>
                                        <p:tgtEl>
                                          <p:spTgt spid="47127"/>
                                        </p:tgtEl>
                                        <p:attrNameLst>
                                          <p:attrName>style.visibility</p:attrName>
                                        </p:attrNameLst>
                                      </p:cBhvr>
                                      <p:to>
                                        <p:strVal val="visible"/>
                                      </p:to>
                                    </p:set>
                                  </p:childTnLst>
                                </p:cTn>
                              </p:par>
                            </p:childTnLst>
                          </p:cTn>
                        </p:par>
                        <p:par>
                          <p:cTn id="100" fill="hold" nodeType="afterGroup">
                            <p:stCondLst>
                              <p:cond delay="0"/>
                            </p:stCondLst>
                            <p:childTnLst>
                              <p:par>
                                <p:cTn id="101" presetID="22" presetClass="entr" presetSubtype="2" fill="hold" grpId="0" nodeType="afterEffect">
                                  <p:stCondLst>
                                    <p:cond delay="0"/>
                                  </p:stCondLst>
                                  <p:childTnLst>
                                    <p:set>
                                      <p:cBhvr>
                                        <p:cTn id="102" dur="1" fill="hold">
                                          <p:stCondLst>
                                            <p:cond delay="0"/>
                                          </p:stCondLst>
                                        </p:cTn>
                                        <p:tgtEl>
                                          <p:spTgt spid="51"/>
                                        </p:tgtEl>
                                        <p:attrNameLst>
                                          <p:attrName>style.visibility</p:attrName>
                                        </p:attrNameLst>
                                      </p:cBhvr>
                                      <p:to>
                                        <p:strVal val="visible"/>
                                      </p:to>
                                    </p:set>
                                    <p:animEffect transition="in" filter="wipe(right)">
                                      <p:cBhvr>
                                        <p:cTn id="103" dur="500"/>
                                        <p:tgtEl>
                                          <p:spTgt spid="51"/>
                                        </p:tgtEl>
                                      </p:cBhvr>
                                    </p:animEffect>
                                  </p:childTnLst>
                                  <p:subTnLst>
                                    <p:set>
                                      <p:cBhvr override="childStyle">
                                        <p:cTn dur="1" fill="hold" display="0" masterRel="nextClick" afterEffect="1"/>
                                        <p:tgtEl>
                                          <p:spTgt spid="51"/>
                                        </p:tgtEl>
                                        <p:attrNameLst>
                                          <p:attrName>style.visibility</p:attrName>
                                        </p:attrNameLst>
                                      </p:cBhvr>
                                      <p:to>
                                        <p:strVal val="hidden"/>
                                      </p:to>
                                    </p:set>
                                  </p:subTnLst>
                                </p:cTn>
                              </p:par>
                            </p:childTnLst>
                          </p:cTn>
                        </p:par>
                      </p:childTnLst>
                    </p:cTn>
                  </p:par>
                  <p:par>
                    <p:cTn id="104" fill="hold" nodeType="clickPar">
                      <p:stCondLst>
                        <p:cond delay="indefinite"/>
                      </p:stCondLst>
                      <p:childTnLst>
                        <p:par>
                          <p:cTn id="105" fill="hold" nodeType="withGroup">
                            <p:stCondLst>
                              <p:cond delay="0"/>
                            </p:stCondLst>
                            <p:childTnLst>
                              <p:par>
                                <p:cTn id="106" presetID="1" presetClass="entr" presetSubtype="0" fill="hold" grpId="0" nodeType="clickEffect">
                                  <p:stCondLst>
                                    <p:cond delay="0"/>
                                  </p:stCondLst>
                                  <p:childTnLst>
                                    <p:set>
                                      <p:cBhvr>
                                        <p:cTn id="107" dur="1" fill="hold">
                                          <p:stCondLst>
                                            <p:cond delay="0"/>
                                          </p:stCondLst>
                                        </p:cTn>
                                        <p:tgtEl>
                                          <p:spTgt spid="47128"/>
                                        </p:tgtEl>
                                        <p:attrNameLst>
                                          <p:attrName>style.visibility</p:attrName>
                                        </p:attrNameLst>
                                      </p:cBhvr>
                                      <p:to>
                                        <p:strVal val="visible"/>
                                      </p:to>
                                    </p:set>
                                  </p:childTnLst>
                                </p:cTn>
                              </p:par>
                            </p:childTnLst>
                          </p:cTn>
                        </p:par>
                        <p:par>
                          <p:cTn id="108" fill="hold" nodeType="afterGroup">
                            <p:stCondLst>
                              <p:cond delay="0"/>
                            </p:stCondLst>
                            <p:childTnLst>
                              <p:par>
                                <p:cTn id="109" presetID="22" presetClass="entr" presetSubtype="4" fill="hold" grpId="0" nodeType="afterEffect">
                                  <p:stCondLst>
                                    <p:cond delay="0"/>
                                  </p:stCondLst>
                                  <p:childTnLst>
                                    <p:set>
                                      <p:cBhvr>
                                        <p:cTn id="110" dur="1" fill="hold">
                                          <p:stCondLst>
                                            <p:cond delay="0"/>
                                          </p:stCondLst>
                                        </p:cTn>
                                        <p:tgtEl>
                                          <p:spTgt spid="52"/>
                                        </p:tgtEl>
                                        <p:attrNameLst>
                                          <p:attrName>style.visibility</p:attrName>
                                        </p:attrNameLst>
                                      </p:cBhvr>
                                      <p:to>
                                        <p:strVal val="visible"/>
                                      </p:to>
                                    </p:set>
                                    <p:animEffect transition="in" filter="wipe(down)">
                                      <p:cBhvr>
                                        <p:cTn id="111" dur="500"/>
                                        <p:tgtEl>
                                          <p:spTgt spid="52"/>
                                        </p:tgtEl>
                                      </p:cBhvr>
                                    </p:animEffect>
                                  </p:childTnLst>
                                  <p:subTnLst>
                                    <p:set>
                                      <p:cBhvr override="childStyle">
                                        <p:cTn dur="1" fill="hold" display="0" masterRel="nextClick" afterEffect="1"/>
                                        <p:tgtEl>
                                          <p:spTgt spid="52"/>
                                        </p:tgtEl>
                                        <p:attrNameLst>
                                          <p:attrName>style.visibility</p:attrName>
                                        </p:attrNameLst>
                                      </p:cBhvr>
                                      <p:to>
                                        <p:strVal val="hidden"/>
                                      </p:to>
                                    </p:set>
                                  </p:subTnLst>
                                </p:cTn>
                              </p:par>
                            </p:childTnLst>
                          </p:cTn>
                        </p:par>
                      </p:childTnLst>
                    </p:cTn>
                  </p:par>
                  <p:par>
                    <p:cTn id="112" fill="hold" nodeType="clickPar">
                      <p:stCondLst>
                        <p:cond delay="indefinite"/>
                      </p:stCondLst>
                      <p:childTnLst>
                        <p:par>
                          <p:cTn id="113" fill="hold" nodeType="withGroup">
                            <p:stCondLst>
                              <p:cond delay="0"/>
                            </p:stCondLst>
                            <p:childTnLst>
                              <p:par>
                                <p:cTn id="114" presetID="1" presetClass="entr" presetSubtype="0" fill="hold" grpId="0" nodeType="clickEffect">
                                  <p:stCondLst>
                                    <p:cond delay="0"/>
                                  </p:stCondLst>
                                  <p:childTnLst>
                                    <p:set>
                                      <p:cBhvr>
                                        <p:cTn id="115" dur="1" fill="hold">
                                          <p:stCondLst>
                                            <p:cond delay="0"/>
                                          </p:stCondLst>
                                        </p:cTn>
                                        <p:tgtEl>
                                          <p:spTgt spid="47126"/>
                                        </p:tgtEl>
                                        <p:attrNameLst>
                                          <p:attrName>style.visibility</p:attrName>
                                        </p:attrNameLst>
                                      </p:cBhvr>
                                      <p:to>
                                        <p:strVal val="visible"/>
                                      </p:to>
                                    </p:set>
                                  </p:childTnLst>
                                </p:cTn>
                              </p:par>
                            </p:childTnLst>
                          </p:cTn>
                        </p:par>
                        <p:par>
                          <p:cTn id="116" fill="hold" nodeType="afterGroup">
                            <p:stCondLst>
                              <p:cond delay="0"/>
                            </p:stCondLst>
                            <p:childTnLst>
                              <p:par>
                                <p:cTn id="117" presetID="22" presetClass="entr" presetSubtype="4" fill="hold" grpId="0" nodeType="afterEffect">
                                  <p:stCondLst>
                                    <p:cond delay="0"/>
                                  </p:stCondLst>
                                  <p:childTnLst>
                                    <p:set>
                                      <p:cBhvr>
                                        <p:cTn id="118" dur="1" fill="hold">
                                          <p:stCondLst>
                                            <p:cond delay="0"/>
                                          </p:stCondLst>
                                        </p:cTn>
                                        <p:tgtEl>
                                          <p:spTgt spid="53"/>
                                        </p:tgtEl>
                                        <p:attrNameLst>
                                          <p:attrName>style.visibility</p:attrName>
                                        </p:attrNameLst>
                                      </p:cBhvr>
                                      <p:to>
                                        <p:strVal val="visible"/>
                                      </p:to>
                                    </p:set>
                                    <p:animEffect transition="in" filter="wipe(down)">
                                      <p:cBhvr>
                                        <p:cTn id="119" dur="500"/>
                                        <p:tgtEl>
                                          <p:spTgt spid="53"/>
                                        </p:tgtEl>
                                      </p:cBhvr>
                                    </p:animEffect>
                                  </p:childTnLst>
                                  <p:subTnLst>
                                    <p:set>
                                      <p:cBhvr override="childStyle">
                                        <p:cTn dur="1" fill="hold" display="0" masterRel="nextClick" afterEffect="1"/>
                                        <p:tgtEl>
                                          <p:spTgt spid="53"/>
                                        </p:tgtEl>
                                        <p:attrNameLst>
                                          <p:attrName>style.visibility</p:attrName>
                                        </p:attrNameLst>
                                      </p:cBhvr>
                                      <p:to>
                                        <p:strVal val="hidden"/>
                                      </p:to>
                                    </p:set>
                                  </p:subTnLst>
                                </p:cTn>
                              </p:par>
                            </p:childTnLst>
                          </p:cTn>
                        </p:par>
                      </p:childTnLst>
                    </p:cTn>
                  </p:par>
                  <p:par>
                    <p:cTn id="120" fill="hold" nodeType="clickPar">
                      <p:stCondLst>
                        <p:cond delay="indefinite"/>
                      </p:stCondLst>
                      <p:childTnLst>
                        <p:par>
                          <p:cTn id="121" fill="hold" nodeType="withGroup">
                            <p:stCondLst>
                              <p:cond delay="0"/>
                            </p:stCondLst>
                            <p:childTnLst>
                              <p:par>
                                <p:cTn id="122" presetID="42" presetClass="entr" presetSubtype="0" fill="hold" grpId="0" nodeType="clickEffect">
                                  <p:stCondLst>
                                    <p:cond delay="0"/>
                                  </p:stCondLst>
                                  <p:childTnLst>
                                    <p:set>
                                      <p:cBhvr>
                                        <p:cTn id="123" dur="1" fill="hold">
                                          <p:stCondLst>
                                            <p:cond delay="0"/>
                                          </p:stCondLst>
                                        </p:cTn>
                                        <p:tgtEl>
                                          <p:spTgt spid="47129"/>
                                        </p:tgtEl>
                                        <p:attrNameLst>
                                          <p:attrName>style.visibility</p:attrName>
                                        </p:attrNameLst>
                                      </p:cBhvr>
                                      <p:to>
                                        <p:strVal val="visible"/>
                                      </p:to>
                                    </p:set>
                                    <p:animEffect transition="in" filter="fade">
                                      <p:cBhvr>
                                        <p:cTn id="124" dur="1000"/>
                                        <p:tgtEl>
                                          <p:spTgt spid="47129"/>
                                        </p:tgtEl>
                                      </p:cBhvr>
                                    </p:animEffect>
                                    <p:anim calcmode="lin" valueType="num">
                                      <p:cBhvr>
                                        <p:cTn id="125" dur="1000" fill="hold"/>
                                        <p:tgtEl>
                                          <p:spTgt spid="47129"/>
                                        </p:tgtEl>
                                        <p:attrNameLst>
                                          <p:attrName>ppt_x</p:attrName>
                                        </p:attrNameLst>
                                      </p:cBhvr>
                                      <p:tavLst>
                                        <p:tav tm="0">
                                          <p:val>
                                            <p:strVal val="#ppt_x"/>
                                          </p:val>
                                        </p:tav>
                                        <p:tav tm="100000">
                                          <p:val>
                                            <p:strVal val="#ppt_x"/>
                                          </p:val>
                                        </p:tav>
                                      </p:tavLst>
                                    </p:anim>
                                    <p:anim calcmode="lin" valueType="num">
                                      <p:cBhvr>
                                        <p:cTn id="126" dur="1000" fill="hold"/>
                                        <p:tgtEl>
                                          <p:spTgt spid="471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7120" grpId="0"/>
      <p:bldP spid="47121" grpId="0"/>
      <p:bldP spid="47122" grpId="0"/>
      <p:bldP spid="47123" grpId="0"/>
      <p:bldP spid="47124" grpId="0"/>
      <p:bldP spid="47125" grpId="0"/>
      <p:bldP spid="47126" grpId="0"/>
      <p:bldP spid="47127" grpId="0"/>
      <p:bldP spid="47128" grpId="0"/>
      <p:bldP spid="47129" grpId="0"/>
      <p:bldP spid="47130" grpId="0"/>
      <p:bldP spid="47131" grpId="0"/>
      <p:bldP spid="47132" grpId="0"/>
      <p:bldP spid="47133" grpId="0"/>
      <p:bldP spid="38" grpId="0" animBg="1"/>
      <p:bldP spid="39" grpId="0" animBg="1"/>
      <p:bldP spid="40" grpId="0" animBg="1"/>
      <p:bldP spid="41" grpId="0" animBg="1"/>
      <p:bldP spid="42" grpId="0" animBg="1"/>
      <p:bldP spid="44" grpId="0" animBg="1"/>
      <p:bldP spid="47" grpId="0" animBg="1"/>
      <p:bldP spid="49" grpId="0" animBg="1"/>
      <p:bldP spid="50" grpId="0" animBg="1"/>
      <p:bldP spid="51" grpId="0" animBg="1"/>
      <p:bldP spid="52" grpId="0" animBg="1"/>
      <p:bldP spid="53" grpId="0" animBg="1"/>
    </p:bld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7106" name="Picture 29" descr="UKfla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38800" y="5123583"/>
            <a:ext cx="2438400" cy="126206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47107" name="Picture 31" descr="US fla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0138" y="841375"/>
            <a:ext cx="2405062" cy="13287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47108" name="Picture 4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6800" y="5308600"/>
            <a:ext cx="2362200" cy="129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7109" name="Group 101"/>
          <p:cNvGrpSpPr>
            <a:grpSpLocks/>
          </p:cNvGrpSpPr>
          <p:nvPr/>
        </p:nvGrpSpPr>
        <p:grpSpPr bwMode="auto">
          <a:xfrm>
            <a:off x="6688138" y="2778125"/>
            <a:ext cx="687387" cy="2286000"/>
            <a:chOff x="3981" y="1440"/>
            <a:chExt cx="432" cy="1440"/>
          </a:xfrm>
        </p:grpSpPr>
        <p:sp>
          <p:nvSpPr>
            <p:cNvPr id="47154" name="AutoShape 42"/>
            <p:cNvSpPr>
              <a:spLocks noChangeArrowheads="1"/>
            </p:cNvSpPr>
            <p:nvPr/>
          </p:nvSpPr>
          <p:spPr bwMode="auto">
            <a:xfrm rot="5400000" flipH="1">
              <a:off x="3477" y="1944"/>
              <a:ext cx="1440" cy="432"/>
            </a:xfrm>
            <a:prstGeom prst="rightArrow">
              <a:avLst>
                <a:gd name="adj1" fmla="val 50000"/>
                <a:gd name="adj2" fmla="val 83333"/>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7155" name="Text Box 58"/>
            <p:cNvSpPr txBox="1">
              <a:spLocks noChangeArrowheads="1"/>
            </p:cNvSpPr>
            <p:nvPr/>
          </p:nvSpPr>
          <p:spPr bwMode="auto">
            <a:xfrm rot="-5400000">
              <a:off x="3837" y="1722"/>
              <a:ext cx="696" cy="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$100</a:t>
              </a:r>
            </a:p>
          </p:txBody>
        </p:sp>
      </p:grpSp>
      <p:pic>
        <p:nvPicPr>
          <p:cNvPr id="47110" name="Picture 7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40475" y="860425"/>
            <a:ext cx="133350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7111" name="Group 34"/>
          <p:cNvGrpSpPr>
            <a:grpSpLocks/>
          </p:cNvGrpSpPr>
          <p:nvPr/>
        </p:nvGrpSpPr>
        <p:grpSpPr bwMode="auto">
          <a:xfrm>
            <a:off x="3717925" y="2957513"/>
            <a:ext cx="2716213" cy="1652587"/>
            <a:chOff x="3219593" y="2499111"/>
            <a:chExt cx="2444750" cy="1431925"/>
          </a:xfrm>
        </p:grpSpPr>
        <p:sp>
          <p:nvSpPr>
            <p:cNvPr id="47151" name="Rectangle 88"/>
            <p:cNvSpPr>
              <a:spLocks noChangeArrowheads="1"/>
            </p:cNvSpPr>
            <p:nvPr/>
          </p:nvSpPr>
          <p:spPr bwMode="auto">
            <a:xfrm rot="3006253">
              <a:off x="3408506" y="3435736"/>
              <a:ext cx="306387" cy="684213"/>
            </a:xfrm>
            <a:prstGeom prst="rect">
              <a:avLst/>
            </a:prstGeom>
            <a:solidFill>
              <a:schemeClr val="bg1"/>
            </a:solidFill>
            <a:ln w="9525">
              <a:solidFill>
                <a:schemeClr val="tx1"/>
              </a:solidFill>
              <a:miter lim="800000"/>
              <a:headEnd/>
              <a:tailEnd/>
            </a:ln>
          </p:spPr>
          <p:txBody>
            <a:bodyPr wrap="none" lIns="80988" tIns="40494" rIns="80988" bIns="40494"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7152" name="AutoShape 92"/>
            <p:cNvSpPr>
              <a:spLocks noChangeArrowheads="1"/>
            </p:cNvSpPr>
            <p:nvPr/>
          </p:nvSpPr>
          <p:spPr bwMode="auto">
            <a:xfrm rot="8406253">
              <a:off x="3778393" y="2499111"/>
              <a:ext cx="1885950" cy="604838"/>
            </a:xfrm>
            <a:prstGeom prst="leftArrow">
              <a:avLst>
                <a:gd name="adj1" fmla="val 48528"/>
                <a:gd name="adj2" fmla="val 109408"/>
              </a:avLst>
            </a:prstGeom>
            <a:solidFill>
              <a:schemeClr val="bg1"/>
            </a:solidFill>
            <a:ln w="9525">
              <a:solidFill>
                <a:schemeClr val="tx1"/>
              </a:solidFill>
              <a:miter lim="800000"/>
              <a:headEnd/>
              <a:tailEnd/>
            </a:ln>
          </p:spPr>
          <p:txBody>
            <a:bodyPr wrap="none" lIns="80988" tIns="40494" rIns="80988" bIns="40494"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7153" name="Text Box 96"/>
            <p:cNvSpPr txBox="1">
              <a:spLocks noChangeArrowheads="1"/>
            </p:cNvSpPr>
            <p:nvPr/>
          </p:nvSpPr>
          <p:spPr bwMode="auto">
            <a:xfrm rot="-2393747">
              <a:off x="4067318" y="2528575"/>
              <a:ext cx="1347788" cy="444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8" tIns="40494" rIns="80988" bIns="40494">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$40</a:t>
              </a:r>
            </a:p>
          </p:txBody>
        </p:sp>
      </p:grpSp>
      <p:sp>
        <p:nvSpPr>
          <p:cNvPr id="48140" name="Rectangle 39"/>
          <p:cNvSpPr>
            <a:spLocks noChangeArrowheads="1"/>
          </p:cNvSpPr>
          <p:nvPr/>
        </p:nvSpPr>
        <p:spPr bwMode="auto">
          <a:xfrm>
            <a:off x="7820025" y="1371600"/>
            <a:ext cx="11334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800" b="1" u="sng">
                <a:solidFill>
                  <a:srgbClr val="000000"/>
                </a:solidFill>
                <a:latin typeface="Bradley Hand ITC" pitchFamily="66" charset="0"/>
                <a:cs typeface="Times New Roman" pitchFamily="18" charset="0"/>
              </a:rPr>
              <a:t>+$40</a:t>
            </a:r>
            <a:endParaRPr lang="en-US" altLang="en-US" b="1" u="sng">
              <a:latin typeface="Bradley Hand ITC" pitchFamily="66" charset="0"/>
            </a:endParaRPr>
          </a:p>
        </p:txBody>
      </p:sp>
      <p:sp>
        <p:nvSpPr>
          <p:cNvPr id="48141" name="Rectangle 42"/>
          <p:cNvSpPr>
            <a:spLocks noChangeArrowheads="1"/>
          </p:cNvSpPr>
          <p:nvPr/>
        </p:nvSpPr>
        <p:spPr bwMode="auto">
          <a:xfrm>
            <a:off x="7980363" y="1066800"/>
            <a:ext cx="97313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800" b="1">
                <a:solidFill>
                  <a:srgbClr val="000000"/>
                </a:solidFill>
                <a:latin typeface="Bradley Hand ITC" pitchFamily="66" charset="0"/>
                <a:cs typeface="Times New Roman" pitchFamily="18" charset="0"/>
              </a:rPr>
              <a:t>$100</a:t>
            </a:r>
            <a:endParaRPr lang="en-US" altLang="en-US" b="1">
              <a:latin typeface="Bradley Hand ITC" pitchFamily="66" charset="0"/>
            </a:endParaRPr>
          </a:p>
        </p:txBody>
      </p:sp>
      <p:sp>
        <p:nvSpPr>
          <p:cNvPr id="48142" name="Rectangle 43"/>
          <p:cNvSpPr>
            <a:spLocks noChangeArrowheads="1"/>
          </p:cNvSpPr>
          <p:nvPr/>
        </p:nvSpPr>
        <p:spPr bwMode="auto">
          <a:xfrm>
            <a:off x="7772400" y="1828800"/>
            <a:ext cx="1181100" cy="53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800" b="1">
                <a:solidFill>
                  <a:srgbClr val="000000"/>
                </a:solidFill>
                <a:latin typeface="Bradley Hand ITC" pitchFamily="66" charset="0"/>
                <a:cs typeface="Times New Roman" pitchFamily="18" charset="0"/>
              </a:rPr>
              <a:t>  $140</a:t>
            </a:r>
            <a:endParaRPr lang="en-US" altLang="en-US" b="1">
              <a:latin typeface="Bradley Hand ITC" pitchFamily="66" charset="0"/>
            </a:endParaRPr>
          </a:p>
        </p:txBody>
      </p:sp>
      <p:sp>
        <p:nvSpPr>
          <p:cNvPr id="48143" name="Rectangle 44"/>
          <p:cNvSpPr>
            <a:spLocks noChangeArrowheads="1"/>
          </p:cNvSpPr>
          <p:nvPr/>
        </p:nvSpPr>
        <p:spPr bwMode="auto">
          <a:xfrm>
            <a:off x="8148638" y="5638800"/>
            <a:ext cx="995362"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800" b="1" u="sng">
                <a:solidFill>
                  <a:srgbClr val="000000"/>
                </a:solidFill>
                <a:latin typeface="Bradley Hand ITC" pitchFamily="66" charset="0"/>
                <a:cs typeface="Times New Roman" pitchFamily="18" charset="0"/>
              </a:rPr>
              <a:t>–$60</a:t>
            </a:r>
            <a:endParaRPr lang="en-US" altLang="en-US" b="1" u="sng">
              <a:latin typeface="Bradley Hand ITC" pitchFamily="66" charset="0"/>
            </a:endParaRPr>
          </a:p>
        </p:txBody>
      </p:sp>
      <p:sp>
        <p:nvSpPr>
          <p:cNvPr id="48144" name="Rectangle 47"/>
          <p:cNvSpPr>
            <a:spLocks noChangeArrowheads="1"/>
          </p:cNvSpPr>
          <p:nvPr/>
        </p:nvSpPr>
        <p:spPr bwMode="auto">
          <a:xfrm>
            <a:off x="8001000" y="5334000"/>
            <a:ext cx="1143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800" b="1">
                <a:solidFill>
                  <a:srgbClr val="000000"/>
                </a:solidFill>
                <a:latin typeface="Bradley Hand ITC" pitchFamily="66" charset="0"/>
                <a:cs typeface="Times New Roman" pitchFamily="18" charset="0"/>
              </a:rPr>
              <a:t>–$100</a:t>
            </a:r>
            <a:endParaRPr lang="en-US" altLang="en-US" b="1">
              <a:latin typeface="Bradley Hand ITC" pitchFamily="66" charset="0"/>
            </a:endParaRPr>
          </a:p>
        </p:txBody>
      </p:sp>
      <p:sp>
        <p:nvSpPr>
          <p:cNvPr id="48145" name="Rectangle 48"/>
          <p:cNvSpPr>
            <a:spLocks noChangeArrowheads="1"/>
          </p:cNvSpPr>
          <p:nvPr/>
        </p:nvSpPr>
        <p:spPr bwMode="auto">
          <a:xfrm>
            <a:off x="7789863" y="6096000"/>
            <a:ext cx="13541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800" b="1">
                <a:solidFill>
                  <a:srgbClr val="000000"/>
                </a:solidFill>
                <a:latin typeface="Bradley Hand ITC" pitchFamily="66" charset="0"/>
                <a:cs typeface="Times New Roman" pitchFamily="18" charset="0"/>
              </a:rPr>
              <a:t>  –$160</a:t>
            </a:r>
            <a:endParaRPr lang="en-US" altLang="en-US" b="1">
              <a:latin typeface="Bradley Hand ITC" pitchFamily="66" charset="0"/>
            </a:endParaRPr>
          </a:p>
        </p:txBody>
      </p:sp>
      <p:sp>
        <p:nvSpPr>
          <p:cNvPr id="48146" name="Rectangle 53"/>
          <p:cNvSpPr>
            <a:spLocks noChangeArrowheads="1"/>
          </p:cNvSpPr>
          <p:nvPr/>
        </p:nvSpPr>
        <p:spPr bwMode="auto">
          <a:xfrm>
            <a:off x="-119063" y="6096000"/>
            <a:ext cx="11858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800" b="1">
                <a:solidFill>
                  <a:srgbClr val="000000"/>
                </a:solidFill>
                <a:latin typeface="Bradley Hand ITC" pitchFamily="66" charset="0"/>
                <a:cs typeface="Times New Roman" pitchFamily="18" charset="0"/>
              </a:rPr>
              <a:t>  –$40</a:t>
            </a:r>
            <a:endParaRPr lang="en-US" altLang="en-US" b="1">
              <a:latin typeface="Bradley Hand ITC" pitchFamily="66" charset="0"/>
            </a:endParaRPr>
          </a:p>
        </p:txBody>
      </p:sp>
      <p:sp>
        <p:nvSpPr>
          <p:cNvPr id="48147" name="Rectangle 58"/>
          <p:cNvSpPr>
            <a:spLocks noChangeArrowheads="1"/>
          </p:cNvSpPr>
          <p:nvPr/>
        </p:nvSpPr>
        <p:spPr bwMode="auto">
          <a:xfrm>
            <a:off x="241300" y="1519238"/>
            <a:ext cx="8255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800" b="1">
                <a:solidFill>
                  <a:srgbClr val="000000"/>
                </a:solidFill>
                <a:latin typeface="Bradley Hand ITC" pitchFamily="66" charset="0"/>
                <a:cs typeface="Times New Roman" pitchFamily="18" charset="0"/>
              </a:rPr>
              <a:t>$60</a:t>
            </a:r>
            <a:endParaRPr lang="en-US" altLang="en-US" b="1">
              <a:latin typeface="Bradley Hand ITC" pitchFamily="66" charset="0"/>
            </a:endParaRPr>
          </a:p>
        </p:txBody>
      </p:sp>
      <p:sp>
        <p:nvSpPr>
          <p:cNvPr id="27" name="AutoShape 42"/>
          <p:cNvSpPr>
            <a:spLocks noChangeArrowheads="1"/>
          </p:cNvSpPr>
          <p:nvPr/>
        </p:nvSpPr>
        <p:spPr bwMode="auto">
          <a:xfrm rot="5400000" flipH="1">
            <a:off x="5888832" y="3577431"/>
            <a:ext cx="2286000" cy="687387"/>
          </a:xfrm>
          <a:prstGeom prst="rightArrow">
            <a:avLst>
              <a:gd name="adj1" fmla="val 50000"/>
              <a:gd name="adj2" fmla="val 83187"/>
            </a:avLst>
          </a:prstGeom>
          <a:solidFill>
            <a:srgbClr val="66CCFF">
              <a:alpha val="50195"/>
            </a:srgbClr>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nvGrpSpPr>
          <p:cNvPr id="4" name="Group 31"/>
          <p:cNvGrpSpPr>
            <a:grpSpLocks/>
          </p:cNvGrpSpPr>
          <p:nvPr/>
        </p:nvGrpSpPr>
        <p:grpSpPr bwMode="auto">
          <a:xfrm>
            <a:off x="3721100" y="2947988"/>
            <a:ext cx="2709863" cy="1674812"/>
            <a:chOff x="3379768" y="2651511"/>
            <a:chExt cx="2436975" cy="1453348"/>
          </a:xfrm>
        </p:grpSpPr>
        <p:sp>
          <p:nvSpPr>
            <p:cNvPr id="47149" name="Rectangle 88"/>
            <p:cNvSpPr>
              <a:spLocks noChangeArrowheads="1"/>
            </p:cNvSpPr>
            <p:nvPr/>
          </p:nvSpPr>
          <p:spPr bwMode="auto">
            <a:xfrm rot="3006253">
              <a:off x="3535280" y="3642960"/>
              <a:ext cx="306387" cy="617411"/>
            </a:xfrm>
            <a:prstGeom prst="rect">
              <a:avLst/>
            </a:prstGeom>
            <a:solidFill>
              <a:srgbClr val="92D050">
                <a:alpha val="50195"/>
              </a:srgbClr>
            </a:solidFill>
            <a:ln w="9525">
              <a:solidFill>
                <a:schemeClr val="tx1"/>
              </a:solidFill>
              <a:miter lim="800000"/>
              <a:headEnd/>
              <a:tailEnd/>
            </a:ln>
          </p:spPr>
          <p:txBody>
            <a:bodyPr wrap="none" lIns="80988" tIns="40494" rIns="80988" bIns="40494"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7150" name="AutoShape 92"/>
            <p:cNvSpPr>
              <a:spLocks noChangeArrowheads="1"/>
            </p:cNvSpPr>
            <p:nvPr/>
          </p:nvSpPr>
          <p:spPr bwMode="auto">
            <a:xfrm rot="8406253">
              <a:off x="3930793" y="2651511"/>
              <a:ext cx="1885950" cy="604838"/>
            </a:xfrm>
            <a:prstGeom prst="leftArrow">
              <a:avLst>
                <a:gd name="adj1" fmla="val 48528"/>
                <a:gd name="adj2" fmla="val 109408"/>
              </a:avLst>
            </a:prstGeom>
            <a:solidFill>
              <a:srgbClr val="92D050">
                <a:alpha val="50195"/>
              </a:srgbClr>
            </a:solidFill>
            <a:ln w="9525">
              <a:solidFill>
                <a:schemeClr val="tx1"/>
              </a:solidFill>
              <a:miter lim="800000"/>
              <a:headEnd/>
              <a:tailEnd/>
            </a:ln>
          </p:spPr>
          <p:txBody>
            <a:bodyPr wrap="none" lIns="80988" tIns="40494" rIns="80988" bIns="40494"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
        <p:nvSpPr>
          <p:cNvPr id="47122" name="AutoShape 89"/>
          <p:cNvSpPr>
            <a:spLocks noChangeArrowheads="1"/>
          </p:cNvSpPr>
          <p:nvPr/>
        </p:nvSpPr>
        <p:spPr bwMode="auto">
          <a:xfrm rot="3006253">
            <a:off x="2819400" y="3598863"/>
            <a:ext cx="3036888" cy="696912"/>
          </a:xfrm>
          <a:prstGeom prst="leftArrow">
            <a:avLst>
              <a:gd name="adj1" fmla="val 50000"/>
              <a:gd name="adj2" fmla="val 108941"/>
            </a:avLst>
          </a:prstGeom>
          <a:solidFill>
            <a:schemeClr val="bg1"/>
          </a:solidFill>
          <a:ln w="9525">
            <a:solidFill>
              <a:schemeClr val="tx1"/>
            </a:solidFill>
            <a:miter lim="800000"/>
            <a:headEnd/>
            <a:tailEnd/>
          </a:ln>
        </p:spPr>
        <p:txBody>
          <a:bodyPr wrap="none" lIns="91435" tIns="45718" rIns="91435" bIns="457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7123" name="Text Box 93"/>
          <p:cNvSpPr txBox="1">
            <a:spLocks noChangeArrowheads="1"/>
          </p:cNvSpPr>
          <p:nvPr/>
        </p:nvSpPr>
        <p:spPr bwMode="auto">
          <a:xfrm rot="3006253">
            <a:off x="3269456" y="3364707"/>
            <a:ext cx="166052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$60</a:t>
            </a:r>
          </a:p>
        </p:txBody>
      </p:sp>
      <p:sp>
        <p:nvSpPr>
          <p:cNvPr id="24" name="AutoShape 89"/>
          <p:cNvSpPr>
            <a:spLocks noChangeArrowheads="1"/>
          </p:cNvSpPr>
          <p:nvPr/>
        </p:nvSpPr>
        <p:spPr bwMode="auto">
          <a:xfrm rot="3006253">
            <a:off x="2819400" y="3598863"/>
            <a:ext cx="3036888" cy="696912"/>
          </a:xfrm>
          <a:prstGeom prst="leftArrow">
            <a:avLst>
              <a:gd name="adj1" fmla="val 50000"/>
              <a:gd name="adj2" fmla="val 108941"/>
            </a:avLst>
          </a:prstGeom>
          <a:solidFill>
            <a:srgbClr val="66CCFF">
              <a:alpha val="50195"/>
            </a:srgbClr>
          </a:solidFill>
          <a:ln w="9525">
            <a:solidFill>
              <a:schemeClr val="tx1"/>
            </a:solidFill>
            <a:miter lim="800000"/>
            <a:headEnd/>
            <a:tailEnd/>
          </a:ln>
        </p:spPr>
        <p:txBody>
          <a:bodyPr wrap="none" lIns="91435" tIns="45718" rIns="91435" bIns="457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9" name="AutoShape 42"/>
          <p:cNvSpPr>
            <a:spLocks noChangeArrowheads="1"/>
          </p:cNvSpPr>
          <p:nvPr/>
        </p:nvSpPr>
        <p:spPr bwMode="auto">
          <a:xfrm rot="5400000" flipH="1">
            <a:off x="5888832" y="3577431"/>
            <a:ext cx="2286000" cy="687387"/>
          </a:xfrm>
          <a:prstGeom prst="rightArrow">
            <a:avLst>
              <a:gd name="adj1" fmla="val 50000"/>
              <a:gd name="adj2" fmla="val 83187"/>
            </a:avLst>
          </a:prstGeom>
          <a:solidFill>
            <a:srgbClr val="66CCFF">
              <a:alpha val="50195"/>
            </a:srgbClr>
          </a:solidFill>
          <a:ln w="9525">
            <a:solidFill>
              <a:schemeClr val="tx1"/>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0" name="AutoShape 89"/>
          <p:cNvSpPr>
            <a:spLocks noChangeArrowheads="1"/>
          </p:cNvSpPr>
          <p:nvPr/>
        </p:nvSpPr>
        <p:spPr bwMode="auto">
          <a:xfrm rot="3006253">
            <a:off x="2819400" y="3598863"/>
            <a:ext cx="3036888" cy="696912"/>
          </a:xfrm>
          <a:prstGeom prst="leftArrow">
            <a:avLst>
              <a:gd name="adj1" fmla="val 50000"/>
              <a:gd name="adj2" fmla="val 108941"/>
            </a:avLst>
          </a:prstGeom>
          <a:solidFill>
            <a:srgbClr val="66CCFF">
              <a:alpha val="50195"/>
            </a:srgbClr>
          </a:solidFill>
          <a:ln w="9525">
            <a:solidFill>
              <a:schemeClr val="tx1"/>
            </a:solidFill>
            <a:miter lim="800000"/>
            <a:headEnd/>
            <a:tailEnd/>
          </a:ln>
        </p:spPr>
        <p:txBody>
          <a:bodyPr wrap="none" lIns="91435" tIns="45718" rIns="91435" bIns="457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nvGrpSpPr>
          <p:cNvPr id="5" name="Group 40"/>
          <p:cNvGrpSpPr>
            <a:grpSpLocks/>
          </p:cNvGrpSpPr>
          <p:nvPr/>
        </p:nvGrpSpPr>
        <p:grpSpPr bwMode="auto">
          <a:xfrm>
            <a:off x="3721100" y="2947988"/>
            <a:ext cx="2709863" cy="1674812"/>
            <a:chOff x="3379768" y="2651511"/>
            <a:chExt cx="2436975" cy="1453348"/>
          </a:xfrm>
        </p:grpSpPr>
        <p:sp>
          <p:nvSpPr>
            <p:cNvPr id="47147" name="Rectangle 88"/>
            <p:cNvSpPr>
              <a:spLocks noChangeArrowheads="1"/>
            </p:cNvSpPr>
            <p:nvPr/>
          </p:nvSpPr>
          <p:spPr bwMode="auto">
            <a:xfrm rot="3006253">
              <a:off x="3535280" y="3642960"/>
              <a:ext cx="306387" cy="617411"/>
            </a:xfrm>
            <a:prstGeom prst="rect">
              <a:avLst/>
            </a:prstGeom>
            <a:solidFill>
              <a:srgbClr val="92D050">
                <a:alpha val="50195"/>
              </a:srgbClr>
            </a:solidFill>
            <a:ln w="9525">
              <a:solidFill>
                <a:schemeClr val="tx1"/>
              </a:solidFill>
              <a:miter lim="800000"/>
              <a:headEnd/>
              <a:tailEnd/>
            </a:ln>
          </p:spPr>
          <p:txBody>
            <a:bodyPr wrap="none" lIns="80988" tIns="40494" rIns="80988" bIns="40494"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7148" name="AutoShape 92"/>
            <p:cNvSpPr>
              <a:spLocks noChangeArrowheads="1"/>
            </p:cNvSpPr>
            <p:nvPr/>
          </p:nvSpPr>
          <p:spPr bwMode="auto">
            <a:xfrm rot="8406253">
              <a:off x="3930793" y="2651511"/>
              <a:ext cx="1885950" cy="604838"/>
            </a:xfrm>
            <a:prstGeom prst="leftArrow">
              <a:avLst>
                <a:gd name="adj1" fmla="val 48528"/>
                <a:gd name="adj2" fmla="val 109408"/>
              </a:avLst>
            </a:prstGeom>
            <a:solidFill>
              <a:srgbClr val="92D050">
                <a:alpha val="50195"/>
              </a:srgbClr>
            </a:solidFill>
            <a:ln w="9525">
              <a:solidFill>
                <a:schemeClr val="tx1"/>
              </a:solidFill>
              <a:miter lim="800000"/>
              <a:headEnd/>
              <a:tailEnd/>
            </a:ln>
          </p:spPr>
          <p:txBody>
            <a:bodyPr wrap="none" lIns="80988" tIns="40494" rIns="80988" bIns="40494"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
        <p:nvSpPr>
          <p:cNvPr id="59" name="Rectangle 20"/>
          <p:cNvSpPr txBox="1">
            <a:spLocks noChangeArrowheads="1"/>
          </p:cNvSpPr>
          <p:nvPr/>
        </p:nvSpPr>
        <p:spPr bwMode="auto">
          <a:xfrm>
            <a:off x="4614863" y="6553200"/>
            <a:ext cx="4148137"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60"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39</a:t>
            </a:fld>
            <a:endParaRPr lang="en-US" altLang="en-US" sz="1000" dirty="0">
              <a:cs typeface="Arial"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8147"/>
                                        </p:tgtEl>
                                        <p:attrNameLst>
                                          <p:attrName>style.visibility</p:attrName>
                                        </p:attrNameLst>
                                      </p:cBhvr>
                                      <p:to>
                                        <p:strVal val="visible"/>
                                      </p:to>
                                    </p:set>
                                  </p:childTnLst>
                                </p:cTn>
                              </p:par>
                              <p:par>
                                <p:cTn id="7" presetID="22" presetClass="entr" presetSubtype="4"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wipe(down)">
                                      <p:cBhvr>
                                        <p:cTn id="9" dur="500"/>
                                        <p:tgtEl>
                                          <p:spTgt spid="24"/>
                                        </p:tgtEl>
                                      </p:cBhvr>
                                    </p:animEffect>
                                  </p:childTnLst>
                                  <p:subTnLst>
                                    <p:set>
                                      <p:cBhvr override="childStyle">
                                        <p:cTn dur="1" fill="hold" display="0" masterRel="nextClick" afterEffect="1"/>
                                        <p:tgtEl>
                                          <p:spTgt spid="24"/>
                                        </p:tgtEl>
                                        <p:attrNameLst>
                                          <p:attrName>style.visibility</p:attrName>
                                        </p:attrNameLst>
                                      </p:cBhvr>
                                      <p:to>
                                        <p:strVal val="hidden"/>
                                      </p:to>
                                    </p:set>
                                  </p:sub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48141"/>
                                        </p:tgtEl>
                                        <p:attrNameLst>
                                          <p:attrName>style.visibility</p:attrName>
                                        </p:attrNameLst>
                                      </p:cBhvr>
                                      <p:to>
                                        <p:strVal val="visible"/>
                                      </p:to>
                                    </p:set>
                                  </p:childTnLst>
                                </p:cTn>
                              </p:par>
                              <p:par>
                                <p:cTn id="14" presetID="22" presetClass="entr" presetSubtype="4" fill="hold" grpId="0" nodeType="with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wipe(down)">
                                      <p:cBhvr>
                                        <p:cTn id="16" dur="500"/>
                                        <p:tgtEl>
                                          <p:spTgt spid="27"/>
                                        </p:tgtEl>
                                      </p:cBhvr>
                                    </p:animEffect>
                                  </p:childTnLst>
                                  <p:subTnLst>
                                    <p:set>
                                      <p:cBhvr override="childStyle">
                                        <p:cTn dur="1" fill="hold" display="0" masterRel="nextClick" afterEffect="1"/>
                                        <p:tgtEl>
                                          <p:spTgt spid="27"/>
                                        </p:tgtEl>
                                        <p:attrNameLst>
                                          <p:attrName>style.visibility</p:attrName>
                                        </p:attrNameLst>
                                      </p:cBhvr>
                                      <p:to>
                                        <p:strVal val="hidden"/>
                                      </p:to>
                                    </p:set>
                                  </p:sub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8140"/>
                                        </p:tgtEl>
                                        <p:attrNameLst>
                                          <p:attrName>style.visibility</p:attrName>
                                        </p:attrNameLst>
                                      </p:cBhvr>
                                      <p:to>
                                        <p:strVal val="visible"/>
                                      </p:to>
                                    </p:set>
                                  </p:childTnLst>
                                </p:cTn>
                              </p:par>
                              <p:par>
                                <p:cTn id="21" presetID="22" presetClass="entr" presetSubtype="4"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00"/>
                                        <p:tgtEl>
                                          <p:spTgt spid="4"/>
                                        </p:tgtEl>
                                      </p:cBhvr>
                                    </p:animEffect>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8142"/>
                                        </p:tgtEl>
                                        <p:attrNameLst>
                                          <p:attrName>style.visibility</p:attrName>
                                        </p:attrNameLst>
                                      </p:cBhvr>
                                      <p:to>
                                        <p:strVal val="visible"/>
                                      </p:to>
                                    </p:set>
                                    <p:animEffect transition="in" filter="fade">
                                      <p:cBhvr>
                                        <p:cTn id="28" dur="1000"/>
                                        <p:tgtEl>
                                          <p:spTgt spid="48142"/>
                                        </p:tgtEl>
                                      </p:cBhvr>
                                    </p:animEffect>
                                    <p:anim calcmode="lin" valueType="num">
                                      <p:cBhvr>
                                        <p:cTn id="29" dur="1000" fill="hold"/>
                                        <p:tgtEl>
                                          <p:spTgt spid="48142"/>
                                        </p:tgtEl>
                                        <p:attrNameLst>
                                          <p:attrName>ppt_x</p:attrName>
                                        </p:attrNameLst>
                                      </p:cBhvr>
                                      <p:tavLst>
                                        <p:tav tm="0">
                                          <p:val>
                                            <p:strVal val="#ppt_x"/>
                                          </p:val>
                                        </p:tav>
                                        <p:tav tm="100000">
                                          <p:val>
                                            <p:strVal val="#ppt_x"/>
                                          </p:val>
                                        </p:tav>
                                      </p:tavLst>
                                    </p:anim>
                                    <p:anim calcmode="lin" valueType="num">
                                      <p:cBhvr>
                                        <p:cTn id="30" dur="1000" fill="hold"/>
                                        <p:tgtEl>
                                          <p:spTgt spid="48142"/>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8144"/>
                                        </p:tgtEl>
                                        <p:attrNameLst>
                                          <p:attrName>style.visibility</p:attrName>
                                        </p:attrNameLst>
                                      </p:cBhvr>
                                      <p:to>
                                        <p:strVal val="visible"/>
                                      </p:to>
                                    </p:set>
                                  </p:childTnLst>
                                </p:cTn>
                              </p:par>
                              <p:par>
                                <p:cTn id="35" presetID="22" presetClass="entr" presetSubtype="4" fill="hold" grpId="0" nodeType="with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wipe(down)">
                                      <p:cBhvr>
                                        <p:cTn id="37" dur="500"/>
                                        <p:tgtEl>
                                          <p:spTgt spid="39"/>
                                        </p:tgtEl>
                                      </p:cBhvr>
                                    </p:animEffect>
                                  </p:childTnLst>
                                  <p:subTnLst>
                                    <p:set>
                                      <p:cBhvr override="childStyle">
                                        <p:cTn dur="1" fill="hold" display="0" masterRel="nextClick" afterEffect="1"/>
                                        <p:tgtEl>
                                          <p:spTgt spid="39"/>
                                        </p:tgtEl>
                                        <p:attrNameLst>
                                          <p:attrName>style.visibility</p:attrName>
                                        </p:attrNameLst>
                                      </p:cBhvr>
                                      <p:to>
                                        <p:strVal val="hidden"/>
                                      </p:to>
                                    </p:set>
                                  </p:subTnLst>
                                </p:cTn>
                              </p:par>
                            </p:childTnLst>
                          </p:cTn>
                        </p:par>
                      </p:childTnLst>
                    </p:cTn>
                  </p:par>
                  <p:par>
                    <p:cTn id="38" fill="hold" nodeType="clickPar">
                      <p:stCondLst>
                        <p:cond delay="indefinite"/>
                      </p:stCondLst>
                      <p:childTnLst>
                        <p:par>
                          <p:cTn id="39" fill="hold" nodeType="withGroup">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48143"/>
                                        </p:tgtEl>
                                        <p:attrNameLst>
                                          <p:attrName>style.visibility</p:attrName>
                                        </p:attrNameLst>
                                      </p:cBhvr>
                                      <p:to>
                                        <p:strVal val="visible"/>
                                      </p:to>
                                    </p:set>
                                  </p:childTnLst>
                                </p:cTn>
                              </p:par>
                              <p:par>
                                <p:cTn id="42" presetID="22" presetClass="entr" presetSubtype="4" fill="hold" grpId="0" nodeType="with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wipe(down)">
                                      <p:cBhvr>
                                        <p:cTn id="44" dur="500"/>
                                        <p:tgtEl>
                                          <p:spTgt spid="40"/>
                                        </p:tgtEl>
                                      </p:cBhvr>
                                    </p:animEffect>
                                  </p:childTnLst>
                                  <p:subTnLst>
                                    <p:set>
                                      <p:cBhvr override="childStyle">
                                        <p:cTn dur="1" fill="hold" display="0" masterRel="nextClick" afterEffect="1"/>
                                        <p:tgtEl>
                                          <p:spTgt spid="40"/>
                                        </p:tgtEl>
                                        <p:attrNameLst>
                                          <p:attrName>style.visibility</p:attrName>
                                        </p:attrNameLst>
                                      </p:cBhvr>
                                      <p:to>
                                        <p:strVal val="hidden"/>
                                      </p:to>
                                    </p:set>
                                  </p:subTnLst>
                                </p:cTn>
                              </p:par>
                            </p:childTnLst>
                          </p:cTn>
                        </p:par>
                      </p:childTnLst>
                    </p:cTn>
                  </p:par>
                  <p:par>
                    <p:cTn id="45" fill="hold" nodeType="clickPar">
                      <p:stCondLst>
                        <p:cond delay="indefinite"/>
                      </p:stCondLst>
                      <p:childTnLst>
                        <p:par>
                          <p:cTn id="46" fill="hold" nodeType="withGroup">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48145"/>
                                        </p:tgtEl>
                                        <p:attrNameLst>
                                          <p:attrName>style.visibility</p:attrName>
                                        </p:attrNameLst>
                                      </p:cBhvr>
                                      <p:to>
                                        <p:strVal val="visible"/>
                                      </p:to>
                                    </p:set>
                                    <p:animEffect transition="in" filter="fade">
                                      <p:cBhvr>
                                        <p:cTn id="49" dur="1000"/>
                                        <p:tgtEl>
                                          <p:spTgt spid="48145"/>
                                        </p:tgtEl>
                                      </p:cBhvr>
                                    </p:animEffect>
                                    <p:anim calcmode="lin" valueType="num">
                                      <p:cBhvr>
                                        <p:cTn id="50" dur="1000" fill="hold"/>
                                        <p:tgtEl>
                                          <p:spTgt spid="48145"/>
                                        </p:tgtEl>
                                        <p:attrNameLst>
                                          <p:attrName>ppt_x</p:attrName>
                                        </p:attrNameLst>
                                      </p:cBhvr>
                                      <p:tavLst>
                                        <p:tav tm="0">
                                          <p:val>
                                            <p:strVal val="#ppt_x"/>
                                          </p:val>
                                        </p:tav>
                                        <p:tav tm="100000">
                                          <p:val>
                                            <p:strVal val="#ppt_x"/>
                                          </p:val>
                                        </p:tav>
                                      </p:tavLst>
                                    </p:anim>
                                    <p:anim calcmode="lin" valueType="num">
                                      <p:cBhvr>
                                        <p:cTn id="51" dur="1000" fill="hold"/>
                                        <p:tgtEl>
                                          <p:spTgt spid="48145"/>
                                        </p:tgtEl>
                                        <p:attrNameLst>
                                          <p:attrName>ppt_y</p:attrName>
                                        </p:attrNameLst>
                                      </p:cBhvr>
                                      <p:tavLst>
                                        <p:tav tm="0">
                                          <p:val>
                                            <p:strVal val="#ppt_y+.1"/>
                                          </p:val>
                                        </p:tav>
                                        <p:tav tm="100000">
                                          <p:val>
                                            <p:strVal val="#ppt_y"/>
                                          </p:val>
                                        </p:tav>
                                      </p:tavLst>
                                    </p:anim>
                                  </p:childTnLst>
                                </p:cTn>
                              </p:par>
                            </p:childTnLst>
                          </p:cTn>
                        </p:par>
                      </p:childTnLst>
                    </p:cTn>
                  </p:par>
                  <p:par>
                    <p:cTn id="52" fill="hold" nodeType="clickPar">
                      <p:stCondLst>
                        <p:cond delay="indefinite"/>
                      </p:stCondLst>
                      <p:childTnLst>
                        <p:par>
                          <p:cTn id="53" fill="hold" nodeType="withGroup">
                            <p:stCondLst>
                              <p:cond delay="0"/>
                            </p:stCondLst>
                            <p:childTnLst>
                              <p:par>
                                <p:cTn id="54" presetID="1" presetClass="entr" presetSubtype="0" fill="hold" grpId="0" nodeType="clickEffect">
                                  <p:stCondLst>
                                    <p:cond delay="0"/>
                                  </p:stCondLst>
                                  <p:childTnLst>
                                    <p:set>
                                      <p:cBhvr>
                                        <p:cTn id="55" dur="1" fill="hold">
                                          <p:stCondLst>
                                            <p:cond delay="0"/>
                                          </p:stCondLst>
                                        </p:cTn>
                                        <p:tgtEl>
                                          <p:spTgt spid="48146"/>
                                        </p:tgtEl>
                                        <p:attrNameLst>
                                          <p:attrName>style.visibility</p:attrName>
                                        </p:attrNameLst>
                                      </p:cBhvr>
                                      <p:to>
                                        <p:strVal val="visible"/>
                                      </p:to>
                                    </p:set>
                                  </p:childTnLst>
                                </p:cTn>
                              </p:par>
                              <p:par>
                                <p:cTn id="56" presetID="22" presetClass="entr" presetSubtype="4" fill="hold"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wipe(down)">
                                      <p:cBhvr>
                                        <p:cTn id="58" dur="500"/>
                                        <p:tgtEl>
                                          <p:spTgt spid="5"/>
                                        </p:tgtEl>
                                      </p:cBhvr>
                                    </p:animEffect>
                                  </p:childTnLst>
                                  <p:subTnLst>
                                    <p:set>
                                      <p:cBhvr override="childStyle">
                                        <p:cTn dur="1" fill="hold" display="0" masterRel="nextClick" afterEffect="1"/>
                                        <p:tgtEl>
                                          <p:spTgt spid="5"/>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40" grpId="0"/>
      <p:bldP spid="48141" grpId="0"/>
      <p:bldP spid="48142" grpId="0"/>
      <p:bldP spid="48143" grpId="0"/>
      <p:bldP spid="48144" grpId="0"/>
      <p:bldP spid="48145" grpId="0"/>
      <p:bldP spid="48146" grpId="0"/>
      <p:bldP spid="48147" grpId="0"/>
      <p:bldP spid="27" grpId="0" animBg="1"/>
      <p:bldP spid="24" grpId="0" animBg="1"/>
      <p:bldP spid="39" grpId="0" animBg="1"/>
      <p:bldP spid="40" grpId="0" animBg="1"/>
    </p:bld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8130" name="Picture 29" descr="UKfla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79104" y="5095849"/>
            <a:ext cx="2438400" cy="126206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48131" name="Picture 31" descr="US fla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0138" y="841375"/>
            <a:ext cx="2405062" cy="13287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48132" name="Picture 4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6800" y="5308600"/>
            <a:ext cx="2362200" cy="129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8133" name="Group 101"/>
          <p:cNvGrpSpPr>
            <a:grpSpLocks/>
          </p:cNvGrpSpPr>
          <p:nvPr/>
        </p:nvGrpSpPr>
        <p:grpSpPr bwMode="auto">
          <a:xfrm>
            <a:off x="6688138" y="2778125"/>
            <a:ext cx="687387" cy="2286000"/>
            <a:chOff x="3981" y="1440"/>
            <a:chExt cx="432" cy="1440"/>
          </a:xfrm>
        </p:grpSpPr>
        <p:sp>
          <p:nvSpPr>
            <p:cNvPr id="48158" name="AutoShape 42"/>
            <p:cNvSpPr>
              <a:spLocks noChangeArrowheads="1"/>
            </p:cNvSpPr>
            <p:nvPr/>
          </p:nvSpPr>
          <p:spPr bwMode="auto">
            <a:xfrm rot="5400000" flipH="1">
              <a:off x="3477" y="1944"/>
              <a:ext cx="1440" cy="432"/>
            </a:xfrm>
            <a:prstGeom prst="rightArrow">
              <a:avLst>
                <a:gd name="adj1" fmla="val 50000"/>
                <a:gd name="adj2" fmla="val 83333"/>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8159" name="Text Box 58"/>
            <p:cNvSpPr txBox="1">
              <a:spLocks noChangeArrowheads="1"/>
            </p:cNvSpPr>
            <p:nvPr/>
          </p:nvSpPr>
          <p:spPr bwMode="auto">
            <a:xfrm rot="-5400000">
              <a:off x="3837" y="1722"/>
              <a:ext cx="696" cy="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$140</a:t>
              </a:r>
            </a:p>
          </p:txBody>
        </p:sp>
      </p:grpSp>
      <p:pic>
        <p:nvPicPr>
          <p:cNvPr id="48134" name="Picture 7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40475" y="860425"/>
            <a:ext cx="133350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42" name="Rectangle 43"/>
          <p:cNvSpPr>
            <a:spLocks noChangeArrowheads="1"/>
          </p:cNvSpPr>
          <p:nvPr/>
        </p:nvSpPr>
        <p:spPr bwMode="auto">
          <a:xfrm>
            <a:off x="7772400" y="1828800"/>
            <a:ext cx="1181100" cy="53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800" b="1">
                <a:solidFill>
                  <a:srgbClr val="000000"/>
                </a:solidFill>
                <a:latin typeface="Bradley Hand ITC" pitchFamily="66" charset="0"/>
                <a:cs typeface="Times New Roman" pitchFamily="18" charset="0"/>
              </a:rPr>
              <a:t>  $140</a:t>
            </a:r>
            <a:endParaRPr lang="en-US" altLang="en-US" b="1">
              <a:latin typeface="Bradley Hand ITC" pitchFamily="66" charset="0"/>
            </a:endParaRPr>
          </a:p>
        </p:txBody>
      </p:sp>
      <p:sp>
        <p:nvSpPr>
          <p:cNvPr id="48143" name="Rectangle 44"/>
          <p:cNvSpPr>
            <a:spLocks noChangeArrowheads="1"/>
          </p:cNvSpPr>
          <p:nvPr/>
        </p:nvSpPr>
        <p:spPr bwMode="auto">
          <a:xfrm>
            <a:off x="8159750" y="5638800"/>
            <a:ext cx="984250" cy="53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800" b="1" u="sng">
                <a:solidFill>
                  <a:srgbClr val="000000"/>
                </a:solidFill>
                <a:latin typeface="Bradley Hand ITC" pitchFamily="66" charset="0"/>
                <a:cs typeface="Times New Roman" pitchFamily="18" charset="0"/>
              </a:rPr>
              <a:t>–$20</a:t>
            </a:r>
            <a:endParaRPr lang="en-US" altLang="en-US" b="1" u="sng">
              <a:latin typeface="Bradley Hand ITC" pitchFamily="66" charset="0"/>
            </a:endParaRPr>
          </a:p>
        </p:txBody>
      </p:sp>
      <p:sp>
        <p:nvSpPr>
          <p:cNvPr id="48144" name="Rectangle 47"/>
          <p:cNvSpPr>
            <a:spLocks noChangeArrowheads="1"/>
          </p:cNvSpPr>
          <p:nvPr/>
        </p:nvSpPr>
        <p:spPr bwMode="auto">
          <a:xfrm>
            <a:off x="7964488" y="5334000"/>
            <a:ext cx="11795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800" b="1" dirty="0">
                <a:solidFill>
                  <a:srgbClr val="000000"/>
                </a:solidFill>
                <a:latin typeface="Bradley Hand ITC" pitchFamily="66" charset="0"/>
                <a:cs typeface="Times New Roman" pitchFamily="18" charset="0"/>
              </a:rPr>
              <a:t>–$140</a:t>
            </a:r>
            <a:endParaRPr lang="en-US" altLang="en-US" b="1" dirty="0">
              <a:latin typeface="Bradley Hand ITC" pitchFamily="66" charset="0"/>
            </a:endParaRPr>
          </a:p>
        </p:txBody>
      </p:sp>
      <p:sp>
        <p:nvSpPr>
          <p:cNvPr id="48145" name="Rectangle 48"/>
          <p:cNvSpPr>
            <a:spLocks noChangeArrowheads="1"/>
          </p:cNvSpPr>
          <p:nvPr/>
        </p:nvSpPr>
        <p:spPr bwMode="auto">
          <a:xfrm>
            <a:off x="7789863" y="6096000"/>
            <a:ext cx="13541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800" b="1" dirty="0">
                <a:solidFill>
                  <a:srgbClr val="000000"/>
                </a:solidFill>
                <a:latin typeface="Bradley Hand ITC" pitchFamily="66" charset="0"/>
                <a:cs typeface="Times New Roman" pitchFamily="18" charset="0"/>
              </a:rPr>
              <a:t>  –$160</a:t>
            </a:r>
            <a:endParaRPr lang="en-US" altLang="en-US" b="1" dirty="0">
              <a:latin typeface="Bradley Hand ITC" pitchFamily="66" charset="0"/>
            </a:endParaRPr>
          </a:p>
        </p:txBody>
      </p:sp>
      <p:sp>
        <p:nvSpPr>
          <p:cNvPr id="48146" name="Rectangle 53"/>
          <p:cNvSpPr>
            <a:spLocks noChangeArrowheads="1"/>
          </p:cNvSpPr>
          <p:nvPr/>
        </p:nvSpPr>
        <p:spPr bwMode="auto">
          <a:xfrm>
            <a:off x="-119063" y="6096000"/>
            <a:ext cx="11858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800" b="1">
                <a:solidFill>
                  <a:srgbClr val="000000"/>
                </a:solidFill>
                <a:latin typeface="Bradley Hand ITC" pitchFamily="66" charset="0"/>
                <a:cs typeface="Times New Roman" pitchFamily="18" charset="0"/>
              </a:rPr>
              <a:t>  –$40</a:t>
            </a:r>
            <a:endParaRPr lang="en-US" altLang="en-US" b="1">
              <a:latin typeface="Bradley Hand ITC" pitchFamily="66" charset="0"/>
            </a:endParaRPr>
          </a:p>
        </p:txBody>
      </p:sp>
      <p:sp>
        <p:nvSpPr>
          <p:cNvPr id="48147" name="Rectangle 58"/>
          <p:cNvSpPr>
            <a:spLocks noChangeArrowheads="1"/>
          </p:cNvSpPr>
          <p:nvPr/>
        </p:nvSpPr>
        <p:spPr bwMode="auto">
          <a:xfrm>
            <a:off x="241300" y="1519238"/>
            <a:ext cx="8255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800" b="1">
                <a:solidFill>
                  <a:srgbClr val="000000"/>
                </a:solidFill>
                <a:latin typeface="Bradley Hand ITC" pitchFamily="66" charset="0"/>
                <a:cs typeface="Times New Roman" pitchFamily="18" charset="0"/>
              </a:rPr>
              <a:t>$60</a:t>
            </a:r>
            <a:endParaRPr lang="en-US" altLang="en-US" b="1">
              <a:latin typeface="Bradley Hand ITC" pitchFamily="66" charset="0"/>
            </a:endParaRPr>
          </a:p>
        </p:txBody>
      </p:sp>
      <p:sp>
        <p:nvSpPr>
          <p:cNvPr id="48141" name="AutoShape 89"/>
          <p:cNvSpPr>
            <a:spLocks noChangeArrowheads="1"/>
          </p:cNvSpPr>
          <p:nvPr/>
        </p:nvSpPr>
        <p:spPr bwMode="auto">
          <a:xfrm rot="3006253">
            <a:off x="2819400" y="3598863"/>
            <a:ext cx="3036888" cy="696912"/>
          </a:xfrm>
          <a:prstGeom prst="leftArrow">
            <a:avLst>
              <a:gd name="adj1" fmla="val 50000"/>
              <a:gd name="adj2" fmla="val 108941"/>
            </a:avLst>
          </a:prstGeom>
          <a:solidFill>
            <a:schemeClr val="bg1"/>
          </a:solidFill>
          <a:ln w="9525">
            <a:solidFill>
              <a:schemeClr val="tx1"/>
            </a:solidFill>
            <a:miter lim="800000"/>
            <a:headEnd/>
            <a:tailEnd/>
          </a:ln>
        </p:spPr>
        <p:txBody>
          <a:bodyPr wrap="none" lIns="91435" tIns="45718" rIns="91435" bIns="457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 name="Text Box 93"/>
          <p:cNvSpPr txBox="1">
            <a:spLocks noChangeArrowheads="1"/>
          </p:cNvSpPr>
          <p:nvPr/>
        </p:nvSpPr>
        <p:spPr bwMode="auto">
          <a:xfrm rot="3006253">
            <a:off x="3269456" y="3364707"/>
            <a:ext cx="166052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$20</a:t>
            </a:r>
          </a:p>
        </p:txBody>
      </p:sp>
      <p:grpSp>
        <p:nvGrpSpPr>
          <p:cNvPr id="3" name="Group 101"/>
          <p:cNvGrpSpPr>
            <a:grpSpLocks/>
          </p:cNvGrpSpPr>
          <p:nvPr/>
        </p:nvGrpSpPr>
        <p:grpSpPr bwMode="auto">
          <a:xfrm>
            <a:off x="1862138" y="2549525"/>
            <a:ext cx="687387" cy="2286000"/>
            <a:chOff x="3981" y="1440"/>
            <a:chExt cx="432" cy="1440"/>
          </a:xfrm>
        </p:grpSpPr>
        <p:sp>
          <p:nvSpPr>
            <p:cNvPr id="48156" name="AutoShape 42"/>
            <p:cNvSpPr>
              <a:spLocks noChangeArrowheads="1"/>
            </p:cNvSpPr>
            <p:nvPr/>
          </p:nvSpPr>
          <p:spPr bwMode="auto">
            <a:xfrm rot="5400000" flipH="1">
              <a:off x="3477" y="1944"/>
              <a:ext cx="1440" cy="432"/>
            </a:xfrm>
            <a:prstGeom prst="rightArrow">
              <a:avLst>
                <a:gd name="adj1" fmla="val 50000"/>
                <a:gd name="adj2" fmla="val 83333"/>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8157" name="Text Box 58"/>
            <p:cNvSpPr txBox="1">
              <a:spLocks noChangeArrowheads="1"/>
            </p:cNvSpPr>
            <p:nvPr/>
          </p:nvSpPr>
          <p:spPr bwMode="auto">
            <a:xfrm rot="-5400000">
              <a:off x="3693" y="1866"/>
              <a:ext cx="984" cy="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$40</a:t>
              </a:r>
            </a:p>
          </p:txBody>
        </p:sp>
      </p:grpSp>
      <p:grpSp>
        <p:nvGrpSpPr>
          <p:cNvPr id="4" name="Group 56"/>
          <p:cNvGrpSpPr>
            <a:grpSpLocks/>
          </p:cNvGrpSpPr>
          <p:nvPr/>
        </p:nvGrpSpPr>
        <p:grpSpPr bwMode="auto">
          <a:xfrm>
            <a:off x="315912" y="61694"/>
            <a:ext cx="8043863" cy="6545481"/>
            <a:chOff x="284334" y="53473"/>
            <a:chExt cx="7239000" cy="5672640"/>
          </a:xfrm>
        </p:grpSpPr>
        <p:pic>
          <p:nvPicPr>
            <p:cNvPr id="48151" name="Picture 29" descr="UKfla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7516" y="4416323"/>
              <a:ext cx="2193925" cy="1093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48152" name="Picture 31" descr="US fla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728663"/>
              <a:ext cx="2163763" cy="11525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48153" name="Picture 4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0438" y="4600575"/>
              <a:ext cx="2125662" cy="1125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54" name="Picture 7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7063" y="746125"/>
              <a:ext cx="1200150" cy="115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 name="TextBox 38"/>
            <p:cNvSpPr txBox="1"/>
            <p:nvPr/>
          </p:nvSpPr>
          <p:spPr>
            <a:xfrm>
              <a:off x="284334" y="53473"/>
              <a:ext cx="7239000" cy="560143"/>
            </a:xfrm>
            <a:prstGeom prst="rect">
              <a:avLst/>
            </a:prstGeom>
            <a:noFill/>
          </p:spPr>
          <p:txBody>
            <a:bodyPr>
              <a:spAutoFit/>
            </a:bodyPr>
            <a:lstStyle/>
            <a:p>
              <a:pPr>
                <a:defRPr/>
              </a:pPr>
              <a:r>
                <a:rPr lang="en-US" sz="3600" b="1" dirty="0">
                  <a:solidFill>
                    <a:srgbClr val="C00000"/>
                  </a:solidFill>
                  <a:latin typeface="Arial Narrow" panose="020B0606020202030204" pitchFamily="34" charset="0"/>
                </a:rPr>
                <a:t>Alternative Solution</a:t>
              </a:r>
            </a:p>
          </p:txBody>
        </p:sp>
      </p:grpSp>
      <p:sp>
        <p:nvSpPr>
          <p:cNvPr id="34" name="Rectangle 20"/>
          <p:cNvSpPr txBox="1">
            <a:spLocks noChangeArrowheads="1"/>
          </p:cNvSpPr>
          <p:nvPr/>
        </p:nvSpPr>
        <p:spPr bwMode="auto">
          <a:xfrm>
            <a:off x="4419600" y="6553200"/>
            <a:ext cx="43434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3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40</a:t>
            </a:fld>
            <a:endParaRPr lang="en-US" altLang="en-US" sz="1000" dirty="0">
              <a:cs typeface="Arial"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xit" presetSubtype="0" fill="hold"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814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48142"/>
                                        </p:tgtEl>
                                        <p:attrNameLst>
                                          <p:attrName>style.visibility</p:attrName>
                                        </p:attrNameLst>
                                      </p:cBhvr>
                                      <p:to>
                                        <p:strVal val="visible"/>
                                      </p:to>
                                    </p:set>
                                    <p:animEffect transition="in" filter="fade">
                                      <p:cBhvr>
                                        <p:cTn id="15" dur="1000"/>
                                        <p:tgtEl>
                                          <p:spTgt spid="48142"/>
                                        </p:tgtEl>
                                      </p:cBhvr>
                                    </p:animEffect>
                                    <p:anim calcmode="lin" valueType="num">
                                      <p:cBhvr>
                                        <p:cTn id="16" dur="1000" fill="hold"/>
                                        <p:tgtEl>
                                          <p:spTgt spid="48142"/>
                                        </p:tgtEl>
                                        <p:attrNameLst>
                                          <p:attrName>ppt_x</p:attrName>
                                        </p:attrNameLst>
                                      </p:cBhvr>
                                      <p:tavLst>
                                        <p:tav tm="0">
                                          <p:val>
                                            <p:strVal val="#ppt_x"/>
                                          </p:val>
                                        </p:tav>
                                        <p:tav tm="100000">
                                          <p:val>
                                            <p:strVal val="#ppt_x"/>
                                          </p:val>
                                        </p:tav>
                                      </p:tavLst>
                                    </p:anim>
                                    <p:anim calcmode="lin" valueType="num">
                                      <p:cBhvr>
                                        <p:cTn id="17" dur="1000" fill="hold"/>
                                        <p:tgtEl>
                                          <p:spTgt spid="48142"/>
                                        </p:tgtEl>
                                        <p:attrNameLst>
                                          <p:attrName>ppt_y</p:attrName>
                                        </p:attrNameLst>
                                      </p:cBhvr>
                                      <p:tavLst>
                                        <p:tav tm="0">
                                          <p:val>
                                            <p:strVal val="#ppt_y+.1"/>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48144"/>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48143"/>
                                        </p:tgtEl>
                                        <p:attrNameLst>
                                          <p:attrName>style.visibility</p:attrName>
                                        </p:attrNameLst>
                                      </p:cBhvr>
                                      <p:to>
                                        <p:strVal val="visible"/>
                                      </p:to>
                                    </p:set>
                                  </p:childTnLst>
                                </p:cTn>
                              </p:par>
                            </p:childTnLst>
                          </p:cTn>
                        </p:par>
                      </p:childTnLst>
                    </p:cTn>
                  </p:par>
                  <p:par>
                    <p:cTn id="26" fill="hold" nodeType="clickPar">
                      <p:stCondLst>
                        <p:cond delay="indefinite"/>
                      </p:stCondLst>
                      <p:childTnLst>
                        <p:par>
                          <p:cTn id="27" fill="hold" nodeType="withGroup">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48145"/>
                                        </p:tgtEl>
                                        <p:attrNameLst>
                                          <p:attrName>style.visibility</p:attrName>
                                        </p:attrNameLst>
                                      </p:cBhvr>
                                      <p:to>
                                        <p:strVal val="visible"/>
                                      </p:to>
                                    </p:set>
                                    <p:animEffect transition="in" filter="fade">
                                      <p:cBhvr>
                                        <p:cTn id="30" dur="1000"/>
                                        <p:tgtEl>
                                          <p:spTgt spid="48145"/>
                                        </p:tgtEl>
                                      </p:cBhvr>
                                    </p:animEffect>
                                    <p:anim calcmode="lin" valueType="num">
                                      <p:cBhvr>
                                        <p:cTn id="31" dur="1000" fill="hold"/>
                                        <p:tgtEl>
                                          <p:spTgt spid="48145"/>
                                        </p:tgtEl>
                                        <p:attrNameLst>
                                          <p:attrName>ppt_x</p:attrName>
                                        </p:attrNameLst>
                                      </p:cBhvr>
                                      <p:tavLst>
                                        <p:tav tm="0">
                                          <p:val>
                                            <p:strVal val="#ppt_x"/>
                                          </p:val>
                                        </p:tav>
                                        <p:tav tm="100000">
                                          <p:val>
                                            <p:strVal val="#ppt_x"/>
                                          </p:val>
                                        </p:tav>
                                      </p:tavLst>
                                    </p:anim>
                                    <p:anim calcmode="lin" valueType="num">
                                      <p:cBhvr>
                                        <p:cTn id="32" dur="1000" fill="hold"/>
                                        <p:tgtEl>
                                          <p:spTgt spid="48145"/>
                                        </p:tgtEl>
                                        <p:attrNameLst>
                                          <p:attrName>ppt_y</p:attrName>
                                        </p:attrNameLst>
                                      </p:cBhvr>
                                      <p:tavLst>
                                        <p:tav tm="0">
                                          <p:val>
                                            <p:strVal val="#ppt_y+.1"/>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481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42" grpId="0"/>
      <p:bldP spid="48143" grpId="0"/>
      <p:bldP spid="48144" grpId="0"/>
      <p:bldP spid="48145" grpId="0"/>
      <p:bldP spid="48146" grpId="0"/>
      <p:bldP spid="4814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pPr eaLnBrk="1" hangingPunct="1"/>
            <a:r>
              <a:rPr lang="en-US" altLang="en-US" smtClean="0"/>
              <a:t>Netting with Central Depository</a:t>
            </a:r>
          </a:p>
        </p:txBody>
      </p:sp>
      <p:sp>
        <p:nvSpPr>
          <p:cNvPr id="49155" name="Rectangle 3"/>
          <p:cNvSpPr>
            <a:spLocks noGrp="1" noChangeArrowheads="1"/>
          </p:cNvSpPr>
          <p:nvPr>
            <p:ph idx="1"/>
          </p:nvPr>
        </p:nvSpPr>
        <p:spPr>
          <a:xfrm>
            <a:off x="457200" y="1676400"/>
            <a:ext cx="8229600" cy="4754563"/>
          </a:xfrm>
        </p:spPr>
        <p:txBody>
          <a:bodyPr/>
          <a:lstStyle/>
          <a:p>
            <a:pPr eaLnBrk="1" hangingPunct="1">
              <a:lnSpc>
                <a:spcPct val="80000"/>
              </a:lnSpc>
              <a:buFont typeface="Wingdings" pitchFamily="2" charset="2"/>
              <a:buNone/>
            </a:pPr>
            <a:r>
              <a:rPr lang="en-US" altLang="en-US" sz="2600" dirty="0" smtClean="0"/>
              <a:t>	Some firms use a central depository as a cash pool to facilitate funds mobilization and reduce the chance of misallocated funds.</a:t>
            </a:r>
          </a:p>
        </p:txBody>
      </p:sp>
      <p:pic>
        <p:nvPicPr>
          <p:cNvPr id="49156" name="Picture 9" descr="UKfla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9400" y="5257800"/>
            <a:ext cx="1981200" cy="102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7" name="Picture 10" descr="CANA0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29400" y="2819400"/>
            <a:ext cx="1947863" cy="1055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8" name="Picture 11" descr="US fla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5800" y="2819400"/>
            <a:ext cx="1947863"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59" name="Text Box 12"/>
          <p:cNvSpPr txBox="1">
            <a:spLocks noChangeArrowheads="1"/>
          </p:cNvSpPr>
          <p:nvPr/>
        </p:nvSpPr>
        <p:spPr bwMode="auto">
          <a:xfrm>
            <a:off x="3810000" y="3962400"/>
            <a:ext cx="1557338" cy="8429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US" altLang="en-US" sz="2400">
                <a:latin typeface="Times New Roman" pitchFamily="18" charset="0"/>
              </a:rPr>
              <a:t>Central depository</a:t>
            </a:r>
          </a:p>
        </p:txBody>
      </p:sp>
      <p:grpSp>
        <p:nvGrpSpPr>
          <p:cNvPr id="49160" name="Group 16"/>
          <p:cNvGrpSpPr>
            <a:grpSpLocks/>
          </p:cNvGrpSpPr>
          <p:nvPr/>
        </p:nvGrpSpPr>
        <p:grpSpPr bwMode="auto">
          <a:xfrm>
            <a:off x="2590800" y="3352800"/>
            <a:ext cx="1173163" cy="684213"/>
            <a:chOff x="2164189" y="3104362"/>
            <a:chExt cx="1054872" cy="594360"/>
          </a:xfrm>
        </p:grpSpPr>
        <p:sp>
          <p:nvSpPr>
            <p:cNvPr id="49167" name="Text Box 14"/>
            <p:cNvSpPr txBox="1">
              <a:spLocks noChangeArrowheads="1"/>
            </p:cNvSpPr>
            <p:nvPr/>
          </p:nvSpPr>
          <p:spPr bwMode="auto">
            <a:xfrm rot="2501958">
              <a:off x="2479651" y="3245023"/>
              <a:ext cx="609514" cy="388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a:latin typeface="Times New Roman" pitchFamily="18" charset="0"/>
                </a:rPr>
                <a:t>$60</a:t>
              </a:r>
            </a:p>
          </p:txBody>
        </p:sp>
        <p:sp>
          <p:nvSpPr>
            <p:cNvPr id="49168" name="AutoShape 37"/>
            <p:cNvSpPr>
              <a:spLocks noChangeArrowheads="1"/>
            </p:cNvSpPr>
            <p:nvPr/>
          </p:nvSpPr>
          <p:spPr bwMode="auto">
            <a:xfrm rot="2288817" flipH="1">
              <a:off x="2164189" y="3104362"/>
              <a:ext cx="1054872" cy="594360"/>
            </a:xfrm>
            <a:prstGeom prst="rightArrow">
              <a:avLst>
                <a:gd name="adj1" fmla="val 50000"/>
                <a:gd name="adj2" fmla="val 83334"/>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2700"/>
            </a:p>
          </p:txBody>
        </p:sp>
      </p:grpSp>
      <p:grpSp>
        <p:nvGrpSpPr>
          <p:cNvPr id="49161" name="Group 17"/>
          <p:cNvGrpSpPr>
            <a:grpSpLocks/>
          </p:cNvGrpSpPr>
          <p:nvPr/>
        </p:nvGrpSpPr>
        <p:grpSpPr bwMode="auto">
          <a:xfrm>
            <a:off x="5334000" y="4800600"/>
            <a:ext cx="1219200" cy="685800"/>
            <a:chOff x="2164189" y="3104362"/>
            <a:chExt cx="1054872" cy="594360"/>
          </a:xfrm>
        </p:grpSpPr>
        <p:sp>
          <p:nvSpPr>
            <p:cNvPr id="49165" name="Text Box 14"/>
            <p:cNvSpPr txBox="1">
              <a:spLocks noChangeArrowheads="1"/>
            </p:cNvSpPr>
            <p:nvPr/>
          </p:nvSpPr>
          <p:spPr bwMode="auto">
            <a:xfrm rot="2501958">
              <a:off x="2460469" y="3284596"/>
              <a:ext cx="721378" cy="387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a:latin typeface="Times New Roman" pitchFamily="18" charset="0"/>
                </a:rPr>
                <a:t>$160</a:t>
              </a:r>
            </a:p>
          </p:txBody>
        </p:sp>
        <p:sp>
          <p:nvSpPr>
            <p:cNvPr id="49166" name="AutoShape 37"/>
            <p:cNvSpPr>
              <a:spLocks noChangeArrowheads="1"/>
            </p:cNvSpPr>
            <p:nvPr/>
          </p:nvSpPr>
          <p:spPr bwMode="auto">
            <a:xfrm rot="2288817" flipH="1">
              <a:off x="2164189" y="3104362"/>
              <a:ext cx="1054872" cy="594360"/>
            </a:xfrm>
            <a:prstGeom prst="rightArrow">
              <a:avLst>
                <a:gd name="adj1" fmla="val 50000"/>
                <a:gd name="adj2" fmla="val 83334"/>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2700"/>
            </a:p>
          </p:txBody>
        </p:sp>
      </p:grpSp>
      <p:grpSp>
        <p:nvGrpSpPr>
          <p:cNvPr id="4" name="Group 20"/>
          <p:cNvGrpSpPr/>
          <p:nvPr/>
        </p:nvGrpSpPr>
        <p:grpSpPr>
          <a:xfrm rot="17051190">
            <a:off x="5391399" y="3263161"/>
            <a:ext cx="1217160" cy="660400"/>
            <a:chOff x="2311665" y="3182285"/>
            <a:chExt cx="1054872" cy="594360"/>
          </a:xfrm>
          <a:noFill/>
        </p:grpSpPr>
        <p:sp>
          <p:nvSpPr>
            <p:cNvPr id="22" name="Text Box 14"/>
            <p:cNvSpPr txBox="1">
              <a:spLocks noChangeArrowheads="1"/>
            </p:cNvSpPr>
            <p:nvPr/>
          </p:nvSpPr>
          <p:spPr bwMode="auto">
            <a:xfrm rot="2501958">
              <a:off x="2458518" y="3286563"/>
              <a:ext cx="739528" cy="406000"/>
            </a:xfrm>
            <a:prstGeom prst="rect">
              <a:avLst/>
            </a:prstGeom>
            <a:grpFill/>
            <a:ln w="9525">
              <a:noFill/>
              <a:miter lim="800000"/>
              <a:headEnd/>
              <a:tailEnd/>
            </a:ln>
            <a:effectLst/>
          </p:spPr>
          <p:txBody>
            <a:bodyPr lIns="80988" tIns="40494" rIns="80988" bIns="40494">
              <a:spAutoFit/>
            </a:bodyPr>
            <a:lstStyle/>
            <a:p>
              <a:pPr defTabSz="914067" eaLnBrk="0" hangingPunct="0">
                <a:spcBef>
                  <a:spcPct val="50000"/>
                </a:spcBef>
                <a:defRPr/>
              </a:pPr>
              <a:r>
                <a:rPr lang="en-US" sz="2400" dirty="0">
                  <a:latin typeface="Times New Roman" pitchFamily="18" charset="0"/>
                </a:rPr>
                <a:t>$140</a:t>
              </a:r>
            </a:p>
          </p:txBody>
        </p:sp>
        <p:sp>
          <p:nvSpPr>
            <p:cNvPr id="23" name="AutoShape 37"/>
            <p:cNvSpPr>
              <a:spLocks noChangeArrowheads="1"/>
            </p:cNvSpPr>
            <p:nvPr/>
          </p:nvSpPr>
          <p:spPr bwMode="auto">
            <a:xfrm rot="13038068" flipH="1">
              <a:off x="2311665" y="3182285"/>
              <a:ext cx="1054872" cy="594360"/>
            </a:xfrm>
            <a:prstGeom prst="rightArrow">
              <a:avLst>
                <a:gd name="adj1" fmla="val 50000"/>
                <a:gd name="adj2" fmla="val 83333"/>
              </a:avLst>
            </a:prstGeom>
            <a:grpFill/>
            <a:ln w="9525">
              <a:solidFill>
                <a:schemeClr val="tx1"/>
              </a:solidFill>
              <a:miter lim="800000"/>
              <a:headEnd/>
              <a:tailEnd/>
            </a:ln>
          </p:spPr>
          <p:txBody>
            <a:bodyPr wrap="none" anchor="ctr"/>
            <a:lstStyle/>
            <a:p>
              <a:pPr>
                <a:defRPr/>
              </a:pPr>
              <a:endParaRPr lang="en-US" sz="2700" dirty="0">
                <a:latin typeface="Arial" pitchFamily="34" charset="0"/>
              </a:endParaRPr>
            </a:p>
          </p:txBody>
        </p:sp>
      </p:grpSp>
      <p:pic>
        <p:nvPicPr>
          <p:cNvPr id="49163" name="Picture 4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5800" y="5257800"/>
            <a:ext cx="1981200"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20"/>
          <p:cNvGrpSpPr/>
          <p:nvPr/>
        </p:nvGrpSpPr>
        <p:grpSpPr>
          <a:xfrm rot="17051190">
            <a:off x="2764327" y="4828654"/>
            <a:ext cx="1071670" cy="618247"/>
            <a:chOff x="2386790" y="3187224"/>
            <a:chExt cx="867876" cy="594360"/>
          </a:xfrm>
          <a:noFill/>
        </p:grpSpPr>
        <p:sp>
          <p:nvSpPr>
            <p:cNvPr id="21" name="Text Box 14"/>
            <p:cNvSpPr txBox="1">
              <a:spLocks noChangeArrowheads="1"/>
            </p:cNvSpPr>
            <p:nvPr/>
          </p:nvSpPr>
          <p:spPr bwMode="auto">
            <a:xfrm rot="2501958">
              <a:off x="2458518" y="3286563"/>
              <a:ext cx="739528" cy="406000"/>
            </a:xfrm>
            <a:prstGeom prst="rect">
              <a:avLst/>
            </a:prstGeom>
            <a:grpFill/>
            <a:ln w="9525">
              <a:noFill/>
              <a:miter lim="800000"/>
              <a:headEnd/>
              <a:tailEnd/>
            </a:ln>
            <a:effectLst/>
          </p:spPr>
          <p:txBody>
            <a:bodyPr lIns="80988" tIns="40494" rIns="80988" bIns="40494">
              <a:spAutoFit/>
            </a:bodyPr>
            <a:lstStyle/>
            <a:p>
              <a:pPr defTabSz="914067" eaLnBrk="0" hangingPunct="0">
                <a:spcBef>
                  <a:spcPct val="50000"/>
                </a:spcBef>
                <a:defRPr/>
              </a:pPr>
              <a:r>
                <a:rPr lang="en-US" sz="2400" dirty="0">
                  <a:latin typeface="Times New Roman" pitchFamily="18" charset="0"/>
                </a:rPr>
                <a:t>$40</a:t>
              </a:r>
            </a:p>
          </p:txBody>
        </p:sp>
        <p:sp>
          <p:nvSpPr>
            <p:cNvPr id="24" name="AutoShape 37"/>
            <p:cNvSpPr>
              <a:spLocks noChangeArrowheads="1"/>
            </p:cNvSpPr>
            <p:nvPr/>
          </p:nvSpPr>
          <p:spPr bwMode="auto">
            <a:xfrm rot="13038068" flipH="1">
              <a:off x="2386790" y="3187224"/>
              <a:ext cx="867876" cy="594360"/>
            </a:xfrm>
            <a:prstGeom prst="rightArrow">
              <a:avLst>
                <a:gd name="adj1" fmla="val 50000"/>
                <a:gd name="adj2" fmla="val 83333"/>
              </a:avLst>
            </a:prstGeom>
            <a:grpFill/>
            <a:ln w="9525">
              <a:solidFill>
                <a:schemeClr val="tx1"/>
              </a:solidFill>
              <a:miter lim="800000"/>
              <a:headEnd/>
              <a:tailEnd/>
            </a:ln>
          </p:spPr>
          <p:txBody>
            <a:bodyPr wrap="none" anchor="ctr"/>
            <a:lstStyle/>
            <a:p>
              <a:pPr>
                <a:defRPr/>
              </a:pPr>
              <a:endParaRPr lang="en-US" sz="2700" dirty="0">
                <a:latin typeface="Arial" pitchFamily="34" charset="0"/>
              </a:endParaRPr>
            </a:p>
          </p:txBody>
        </p:sp>
      </p:grpSp>
      <p:sp>
        <p:nvSpPr>
          <p:cNvPr id="25" name="Rectangle 20"/>
          <p:cNvSpPr txBox="1">
            <a:spLocks noChangeArrowheads="1"/>
          </p:cNvSpPr>
          <p:nvPr/>
        </p:nvSpPr>
        <p:spPr bwMode="auto">
          <a:xfrm>
            <a:off x="4724400" y="6553200"/>
            <a:ext cx="40386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2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41</a:t>
            </a:fld>
            <a:endParaRPr lang="en-US" altLang="en-US" sz="1000" dirty="0">
              <a:cs typeface="Arial" charset="0"/>
            </a:endParaRPr>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pPr eaLnBrk="1" hangingPunct="1"/>
            <a:r>
              <a:rPr lang="en-US" altLang="en-US" smtClean="0"/>
              <a:t>Other Hedging Strategies</a:t>
            </a:r>
          </a:p>
        </p:txBody>
      </p:sp>
      <p:sp>
        <p:nvSpPr>
          <p:cNvPr id="50179" name="Rectangle 3"/>
          <p:cNvSpPr>
            <a:spLocks noGrp="1" noChangeArrowheads="1"/>
          </p:cNvSpPr>
          <p:nvPr>
            <p:ph idx="1"/>
          </p:nvPr>
        </p:nvSpPr>
        <p:spPr>
          <a:prstGeom prst="rect">
            <a:avLst/>
          </a:prstGeom>
        </p:spPr>
        <p:txBody>
          <a:bodyPr/>
          <a:lstStyle/>
          <a:p>
            <a:pPr eaLnBrk="1" hangingPunct="1"/>
            <a:r>
              <a:rPr lang="en-US" altLang="en-US" sz="2000" dirty="0" smtClean="0"/>
              <a:t>Hedging through invoice currency.</a:t>
            </a:r>
          </a:p>
          <a:p>
            <a:pPr lvl="1" eaLnBrk="1" hangingPunct="1"/>
            <a:r>
              <a:rPr lang="en-US" altLang="en-US" sz="1800" dirty="0" smtClean="0"/>
              <a:t>The firm can </a:t>
            </a:r>
            <a:r>
              <a:rPr lang="en-US" altLang="en-US" sz="1800" i="1" dirty="0" smtClean="0"/>
              <a:t>shift, share, </a:t>
            </a:r>
            <a:r>
              <a:rPr lang="en-US" altLang="en-US" sz="1800" dirty="0" smtClean="0"/>
              <a:t>or</a:t>
            </a:r>
            <a:r>
              <a:rPr lang="en-US" altLang="en-US" sz="1800" i="1" dirty="0" smtClean="0"/>
              <a:t> diversify</a:t>
            </a:r>
            <a:r>
              <a:rPr lang="en-US" altLang="en-US" sz="1800" dirty="0" smtClean="0"/>
              <a:t>:</a:t>
            </a:r>
          </a:p>
          <a:p>
            <a:pPr lvl="2" eaLnBrk="1" hangingPunct="1"/>
            <a:r>
              <a:rPr lang="en-US" altLang="en-US" sz="1800" dirty="0" smtClean="0"/>
              <a:t>Shift exchange rate risk by invoicing foreign sales in home currency</a:t>
            </a:r>
          </a:p>
          <a:p>
            <a:pPr lvl="2" eaLnBrk="1" hangingPunct="1"/>
            <a:r>
              <a:rPr lang="en-US" altLang="en-US" sz="1800" dirty="0" smtClean="0"/>
              <a:t>Share exchange rate risk by pro-rating the currency of the invoice between foreign and home currencies</a:t>
            </a:r>
          </a:p>
          <a:p>
            <a:pPr lvl="2" eaLnBrk="1" hangingPunct="1"/>
            <a:r>
              <a:rPr lang="en-US" altLang="en-US" sz="1800" dirty="0" smtClean="0"/>
              <a:t>Diversify exchange rate risk by using a market basket index</a:t>
            </a:r>
          </a:p>
          <a:p>
            <a:pPr eaLnBrk="1" hangingPunct="1"/>
            <a:r>
              <a:rPr lang="en-US" altLang="en-US" sz="2000" dirty="0" smtClean="0"/>
              <a:t>Hedging via lead and lag.</a:t>
            </a:r>
          </a:p>
          <a:p>
            <a:pPr lvl="1" eaLnBrk="1" hangingPunct="1"/>
            <a:r>
              <a:rPr lang="en-US" altLang="en-US" sz="1800" dirty="0" smtClean="0"/>
              <a:t>If a currency is appreciating, pay those bills denominated in that currency early; let customers in that country pay late as long as they are paying in that currency.</a:t>
            </a:r>
          </a:p>
          <a:p>
            <a:pPr lvl="1" eaLnBrk="1" hangingPunct="1"/>
            <a:r>
              <a:rPr lang="en-US" altLang="en-US" sz="1800" dirty="0" smtClean="0"/>
              <a:t>If a currency is depreciating, give incentives to customers who owe you in that currency to pay early; pay your obligations denominated in that currency as late as your contracts will allow.</a:t>
            </a:r>
          </a:p>
          <a:p>
            <a:pPr lvl="1" eaLnBrk="1" hangingPunct="1"/>
            <a:endParaRPr lang="en-US" altLang="en-US" sz="2000" dirty="0" smtClean="0"/>
          </a:p>
          <a:p>
            <a:pPr lvl="1" eaLnBrk="1" hangingPunct="1"/>
            <a:endParaRPr lang="en-US" altLang="en-US" sz="2000" dirty="0" smtClean="0"/>
          </a:p>
        </p:txBody>
      </p:sp>
      <p:sp>
        <p:nvSpPr>
          <p:cNvPr id="4" name="Rectangle 20"/>
          <p:cNvSpPr txBox="1">
            <a:spLocks noChangeArrowheads="1"/>
          </p:cNvSpPr>
          <p:nvPr/>
        </p:nvSpPr>
        <p:spPr bwMode="auto">
          <a:xfrm>
            <a:off x="4572000" y="6553200"/>
            <a:ext cx="4191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42</a:t>
            </a:fld>
            <a:endParaRPr lang="en-US" altLang="en-US" sz="1000" dirty="0">
              <a:cs typeface="Arial" charset="0"/>
            </a:endParaRPr>
          </a:p>
        </p:txBody>
      </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eaLnBrk="1" hangingPunct="1"/>
            <a:r>
              <a:rPr lang="en-US" altLang="en-US" smtClean="0"/>
              <a:t>Should the Firm Hedge?</a:t>
            </a:r>
          </a:p>
        </p:txBody>
      </p:sp>
      <p:sp>
        <p:nvSpPr>
          <p:cNvPr id="51203" name="Rectangle 3"/>
          <p:cNvSpPr>
            <a:spLocks noGrp="1" noChangeArrowheads="1"/>
          </p:cNvSpPr>
          <p:nvPr>
            <p:ph idx="1"/>
          </p:nvPr>
        </p:nvSpPr>
        <p:spPr>
          <a:prstGeom prst="rect">
            <a:avLst/>
          </a:prstGeom>
        </p:spPr>
        <p:txBody>
          <a:bodyPr/>
          <a:lstStyle/>
          <a:p>
            <a:pPr eaLnBrk="1" hangingPunct="1"/>
            <a:r>
              <a:rPr lang="en-US" altLang="en-US" smtClean="0"/>
              <a:t>Not everyone agrees that a firm should hedge.</a:t>
            </a:r>
          </a:p>
          <a:p>
            <a:pPr lvl="1" eaLnBrk="1" hangingPunct="1"/>
            <a:r>
              <a:rPr lang="en-US" altLang="en-US" smtClean="0"/>
              <a:t>Hedging by the firm may not add to shareholder wealth if the shareholders can manage exposure themselves.</a:t>
            </a:r>
          </a:p>
          <a:p>
            <a:pPr lvl="1" eaLnBrk="1" hangingPunct="1"/>
            <a:r>
              <a:rPr lang="en-US" altLang="en-US" smtClean="0"/>
              <a:t>Hedging may not reduce the non-diversifiable risk of the firm. Therefore, shareholders who hold a diversified portfolio are not benefitted when management hedges.</a:t>
            </a:r>
          </a:p>
          <a:p>
            <a:pPr lvl="1" eaLnBrk="1" hangingPunct="1"/>
            <a:endParaRPr lang="en-US" altLang="en-US" smtClean="0"/>
          </a:p>
          <a:p>
            <a:pPr eaLnBrk="1" hangingPunct="1">
              <a:buFont typeface="Wingdings" pitchFamily="2" charset="2"/>
              <a:buNone/>
            </a:pPr>
            <a:endParaRPr lang="en-US" altLang="en-US" smtClean="0"/>
          </a:p>
        </p:txBody>
      </p:sp>
      <p:sp>
        <p:nvSpPr>
          <p:cNvPr id="4" name="Rectangle 20"/>
          <p:cNvSpPr txBox="1">
            <a:spLocks noChangeArrowheads="1"/>
          </p:cNvSpPr>
          <p:nvPr/>
        </p:nvSpPr>
        <p:spPr bwMode="auto">
          <a:xfrm>
            <a:off x="4572000" y="6553200"/>
            <a:ext cx="4191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43</a:t>
            </a:fld>
            <a:endParaRPr lang="en-US" altLang="en-US" sz="1000" dirty="0">
              <a:cs typeface="Arial" charset="0"/>
            </a:endParaRPr>
          </a:p>
        </p:txBody>
      </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normAutofit fontScale="90000"/>
          </a:bodyPr>
          <a:lstStyle/>
          <a:p>
            <a:pPr eaLnBrk="1" hangingPunct="1"/>
            <a:r>
              <a:rPr lang="en-US" altLang="en-US" smtClean="0"/>
              <a:t>What Risk Management Products do Firms Use?</a:t>
            </a:r>
          </a:p>
        </p:txBody>
      </p:sp>
      <p:sp>
        <p:nvSpPr>
          <p:cNvPr id="52227" name="Rectangle 3"/>
          <p:cNvSpPr>
            <a:spLocks noGrp="1" noChangeArrowheads="1"/>
          </p:cNvSpPr>
          <p:nvPr>
            <p:ph idx="1"/>
          </p:nvPr>
        </p:nvSpPr>
        <p:spPr>
          <a:xfrm>
            <a:off x="457200" y="2133600"/>
            <a:ext cx="8229600" cy="4297363"/>
          </a:xfrm>
          <a:prstGeom prst="rect">
            <a:avLst/>
          </a:prstGeom>
        </p:spPr>
        <p:txBody>
          <a:bodyPr/>
          <a:lstStyle/>
          <a:p>
            <a:pPr eaLnBrk="1" hangingPunct="1"/>
            <a:r>
              <a:rPr lang="en-US" altLang="en-US" dirty="0" smtClean="0"/>
              <a:t>Most U.S. firms meet their exchange risk management needs with forward, swap, and options contracts.</a:t>
            </a:r>
          </a:p>
          <a:p>
            <a:pPr eaLnBrk="1" hangingPunct="1"/>
            <a:r>
              <a:rPr lang="en-US" altLang="en-US" dirty="0" smtClean="0"/>
              <a:t>The greater the degree of international involvement, the greater the firm’s use of foreign exchange risk management.</a:t>
            </a:r>
          </a:p>
        </p:txBody>
      </p:sp>
      <p:sp>
        <p:nvSpPr>
          <p:cNvPr id="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377F7980-62BE-4998-84E9-19EC6A6E0016}" type="slidenum">
              <a:rPr lang="en-US" altLang="en-US" sz="900" smtClean="0">
                <a:cs typeface="Arial" charset="0"/>
              </a:rPr>
              <a:pPr algn="r" eaLnBrk="1" hangingPunct="1"/>
              <a:t>44</a:t>
            </a:fld>
            <a:endParaRPr lang="en-US" altLang="en-US" sz="1000" dirty="0">
              <a:cs typeface="Arial" charset="0"/>
            </a:endParaRPr>
          </a:p>
        </p:txBody>
      </p:sp>
      <p:sp>
        <p:nvSpPr>
          <p:cNvPr id="5" name="Rectangle 20"/>
          <p:cNvSpPr txBox="1">
            <a:spLocks noChangeArrowheads="1"/>
          </p:cNvSpPr>
          <p:nvPr/>
        </p:nvSpPr>
        <p:spPr bwMode="auto">
          <a:xfrm>
            <a:off x="4572000" y="6553200"/>
            <a:ext cx="4191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14400"/>
            <a:ext cx="9144000" cy="990600"/>
          </a:xfrm>
        </p:spPr>
        <p:txBody>
          <a:bodyPr>
            <a:noAutofit/>
          </a:bodyPr>
          <a:lstStyle/>
          <a:p>
            <a:pPr algn="l"/>
            <a:r>
              <a:rPr lang="en-US" sz="3200" dirty="0"/>
              <a:t>EXHIBIT 8.11</a:t>
            </a:r>
            <a:br>
              <a:rPr lang="en-US" sz="3200" dirty="0"/>
            </a:br>
            <a:r>
              <a:rPr lang="en-US" sz="3200" dirty="0"/>
              <a:t>A Survey of Knowledge </a:t>
            </a:r>
            <a:r>
              <a:rPr lang="en-US" sz="3200" dirty="0" smtClean="0"/>
              <a:t>and Use </a:t>
            </a:r>
            <a:r>
              <a:rPr lang="en-US" sz="3200" dirty="0"/>
              <a:t>of Foreign </a:t>
            </a:r>
            <a:r>
              <a:rPr lang="en-US" sz="3200" dirty="0" smtClean="0"/>
              <a:t>Exchange Risk </a:t>
            </a:r>
            <a:r>
              <a:rPr lang="en-US" sz="3200" dirty="0"/>
              <a:t>Management </a:t>
            </a:r>
            <a:r>
              <a:rPr lang="en-US" sz="3200" dirty="0" smtClean="0"/>
              <a:t>Products by </a:t>
            </a:r>
            <a:r>
              <a:rPr lang="en-US" sz="3200" dirty="0"/>
              <a:t>U.S. Firms</a:t>
            </a:r>
            <a:br>
              <a:rPr lang="en-US" sz="3200" dirty="0"/>
            </a:br>
            <a:endParaRPr lang="en-US" sz="3200" dirty="0"/>
          </a:p>
        </p:txBody>
      </p:sp>
      <p:sp>
        <p:nvSpPr>
          <p:cNvPr id="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9E77975D-CBDC-42F9-9D5E-ADED2DDE40C0}" type="slidenum">
              <a:rPr lang="en-US" altLang="en-US" sz="900" smtClean="0">
                <a:cs typeface="Arial" charset="0"/>
              </a:rPr>
              <a:t>45</a:t>
            </a:fld>
            <a:endParaRPr lang="en-US" altLang="en-US" sz="1000" dirty="0">
              <a:cs typeface="Arial" charset="0"/>
            </a:endParaRPr>
          </a:p>
        </p:txBody>
      </p:sp>
      <p:sp>
        <p:nvSpPr>
          <p:cNvPr id="5" name="Rectangle 20"/>
          <p:cNvSpPr txBox="1">
            <a:spLocks noChangeArrowheads="1"/>
          </p:cNvSpPr>
          <p:nvPr/>
        </p:nvSpPr>
        <p:spPr bwMode="auto">
          <a:xfrm>
            <a:off x="4572000" y="6553200"/>
            <a:ext cx="4191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7079" y="2549979"/>
            <a:ext cx="7277100" cy="3981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8842230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99448"/>
            <a:ext cx="8229600" cy="990600"/>
          </a:xfrm>
        </p:spPr>
        <p:txBody>
          <a:bodyPr/>
          <a:lstStyle/>
          <a:p>
            <a:r>
              <a:rPr lang="en-US" dirty="0" smtClean="0"/>
              <a:t>Summary</a:t>
            </a:r>
            <a:endParaRPr lang="en-US" dirty="0"/>
          </a:p>
        </p:txBody>
      </p:sp>
      <p:sp>
        <p:nvSpPr>
          <p:cNvPr id="3" name="Content Placeholder 2"/>
          <p:cNvSpPr>
            <a:spLocks noGrp="1"/>
          </p:cNvSpPr>
          <p:nvPr>
            <p:ph idx="1"/>
          </p:nvPr>
        </p:nvSpPr>
        <p:spPr>
          <a:xfrm>
            <a:off x="228600" y="1447800"/>
            <a:ext cx="8686800" cy="4525963"/>
          </a:xfrm>
        </p:spPr>
        <p:txBody>
          <a:bodyPr/>
          <a:lstStyle/>
          <a:p>
            <a:r>
              <a:rPr lang="en-US" sz="2400" dirty="0"/>
              <a:t>The firm is subject to a transaction exposure when it faces contractual cash </a:t>
            </a:r>
            <a:r>
              <a:rPr lang="en-US" sz="2400" dirty="0" smtClean="0"/>
              <a:t>flows denominated </a:t>
            </a:r>
            <a:r>
              <a:rPr lang="en-US" sz="2400" dirty="0"/>
              <a:t>in foreign </a:t>
            </a:r>
            <a:r>
              <a:rPr lang="en-US" sz="2400" dirty="0" smtClean="0"/>
              <a:t>currencies.</a:t>
            </a:r>
          </a:p>
          <a:p>
            <a:r>
              <a:rPr lang="en-US" sz="2400" dirty="0" smtClean="0"/>
              <a:t>Transaction </a:t>
            </a:r>
            <a:r>
              <a:rPr lang="en-US" sz="2400" dirty="0"/>
              <a:t>exposure can be hedged by financial contracts like forward, money market, and options contracts, as well as </a:t>
            </a:r>
            <a:r>
              <a:rPr lang="en-US" sz="2400" dirty="0" smtClean="0"/>
              <a:t>by such </a:t>
            </a:r>
            <a:r>
              <a:rPr lang="en-US" sz="2400" dirty="0"/>
              <a:t>operational techniques as the choice of invoice currency, lead/lag strategy</a:t>
            </a:r>
            <a:r>
              <a:rPr lang="en-US" sz="2400" dirty="0" smtClean="0"/>
              <a:t>, and </a:t>
            </a:r>
            <a:r>
              <a:rPr lang="en-US" sz="2400" dirty="0"/>
              <a:t>exposure </a:t>
            </a:r>
            <a:r>
              <a:rPr lang="en-US" sz="2400" dirty="0" smtClean="0"/>
              <a:t>netting.</a:t>
            </a:r>
            <a:endParaRPr lang="en-US" sz="2400" dirty="0"/>
          </a:p>
          <a:p>
            <a:r>
              <a:rPr lang="en-US" sz="2400" dirty="0" smtClean="0"/>
              <a:t>If </a:t>
            </a:r>
            <a:r>
              <a:rPr lang="en-US" sz="2400" dirty="0"/>
              <a:t>the firm has a foreign-currency-denominated receivable (payable), it can </a:t>
            </a:r>
            <a:r>
              <a:rPr lang="en-US" sz="2400" dirty="0" smtClean="0"/>
              <a:t>hedge the </a:t>
            </a:r>
            <a:r>
              <a:rPr lang="en-US" sz="2400" dirty="0"/>
              <a:t>exposure by selling (buying) the foreign currency receivable (payable) forward. </a:t>
            </a:r>
            <a:endParaRPr lang="en-US" sz="2400" dirty="0" smtClean="0"/>
          </a:p>
          <a:p>
            <a:pPr lvl="1"/>
            <a:r>
              <a:rPr lang="en-US" sz="2000" dirty="0" smtClean="0"/>
              <a:t>The </a:t>
            </a:r>
            <a:r>
              <a:rPr lang="en-US" sz="2000" dirty="0"/>
              <a:t>firm can expect</a:t>
            </a:r>
            <a:r>
              <a:rPr lang="en-US" sz="2000" i="1" dirty="0"/>
              <a:t> </a:t>
            </a:r>
            <a:r>
              <a:rPr lang="en-US" sz="2000" dirty="0"/>
              <a:t>to eliminate the exposure without incurring costs </a:t>
            </a:r>
            <a:r>
              <a:rPr lang="en-US" sz="2000" dirty="0" smtClean="0"/>
              <a:t>as long </a:t>
            </a:r>
            <a:r>
              <a:rPr lang="en-US" sz="2000" dirty="0"/>
              <a:t>as the forward exchange rate is an unbiased predictor of the future spot </a:t>
            </a:r>
            <a:r>
              <a:rPr lang="en-US" sz="2000" dirty="0" smtClean="0"/>
              <a:t>rate.</a:t>
            </a:r>
          </a:p>
          <a:p>
            <a:pPr lvl="1"/>
            <a:r>
              <a:rPr lang="en-US" sz="2000" dirty="0" smtClean="0"/>
              <a:t>The </a:t>
            </a:r>
            <a:r>
              <a:rPr lang="en-US" sz="2000" dirty="0"/>
              <a:t>firm can achieve equivalent hedging results by lending and borrowing in </a:t>
            </a:r>
            <a:r>
              <a:rPr lang="en-US" sz="2000" dirty="0" smtClean="0"/>
              <a:t>the domestic </a:t>
            </a:r>
            <a:r>
              <a:rPr lang="en-US" sz="2000" dirty="0"/>
              <a:t>and foreign money markets.</a:t>
            </a:r>
            <a:br>
              <a:rPr lang="en-US" sz="2000" dirty="0"/>
            </a:br>
            <a:endParaRPr lang="en-US" sz="2000" dirty="0"/>
          </a:p>
        </p:txBody>
      </p:sp>
      <p:sp>
        <p:nvSpPr>
          <p:cNvPr id="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1D4AF412-FD10-44FD-88D2-86D78D002857}" type="slidenum">
              <a:rPr lang="en-US" altLang="en-US" sz="900" smtClean="0">
                <a:cs typeface="Arial" charset="0"/>
              </a:rPr>
              <a:t>46</a:t>
            </a:fld>
            <a:endParaRPr lang="en-US" altLang="en-US" sz="1000" dirty="0">
              <a:cs typeface="Arial" charset="0"/>
            </a:endParaRPr>
          </a:p>
        </p:txBody>
      </p:sp>
      <p:sp>
        <p:nvSpPr>
          <p:cNvPr id="5" name="Rectangle 20"/>
          <p:cNvSpPr txBox="1">
            <a:spLocks noChangeArrowheads="1"/>
          </p:cNvSpPr>
          <p:nvPr/>
        </p:nvSpPr>
        <p:spPr bwMode="auto">
          <a:xfrm>
            <a:off x="4572000" y="6553200"/>
            <a:ext cx="4191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Tree>
    <p:extLst>
      <p:ext uri="{BB962C8B-B14F-4D97-AF65-F5344CB8AC3E}">
        <p14:creationId xmlns:p14="http://schemas.microsoft.com/office/powerpoint/2010/main" val="152541958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(continued)</a:t>
            </a:r>
            <a:endParaRPr lang="en-US" dirty="0"/>
          </a:p>
        </p:txBody>
      </p:sp>
      <p:sp>
        <p:nvSpPr>
          <p:cNvPr id="3" name="Content Placeholder 2"/>
          <p:cNvSpPr>
            <a:spLocks noGrp="1"/>
          </p:cNvSpPr>
          <p:nvPr>
            <p:ph idx="1"/>
          </p:nvPr>
        </p:nvSpPr>
        <p:spPr/>
        <p:txBody>
          <a:bodyPr/>
          <a:lstStyle/>
          <a:p>
            <a:r>
              <a:rPr lang="en-US" sz="2400" dirty="0" smtClean="0"/>
              <a:t>currency </a:t>
            </a:r>
            <a:r>
              <a:rPr lang="en-US" sz="2400" dirty="0"/>
              <a:t>options provide </a:t>
            </a:r>
            <a:r>
              <a:rPr lang="en-US" sz="2400" dirty="0" smtClean="0"/>
              <a:t>flexible hedges </a:t>
            </a:r>
            <a:r>
              <a:rPr lang="en-US" sz="2400" dirty="0"/>
              <a:t>against exchange exposure. With the options hedge, the firm can limit </a:t>
            </a:r>
            <a:r>
              <a:rPr lang="en-US" sz="2400" dirty="0" smtClean="0"/>
              <a:t>the downside </a:t>
            </a:r>
            <a:r>
              <a:rPr lang="en-US" sz="2400" dirty="0"/>
              <a:t>risk while preserving the upside potential. </a:t>
            </a:r>
            <a:endParaRPr lang="en-US" sz="2400" dirty="0" smtClean="0"/>
          </a:p>
          <a:p>
            <a:pPr lvl="1"/>
            <a:r>
              <a:rPr lang="en-US" sz="2000" dirty="0" smtClean="0"/>
              <a:t>Currency </a:t>
            </a:r>
            <a:r>
              <a:rPr lang="en-US" sz="2000" dirty="0"/>
              <a:t>options also provide the firm with an effective hedge against contingent </a:t>
            </a:r>
            <a:r>
              <a:rPr lang="en-US" sz="2000" dirty="0" smtClean="0"/>
              <a:t>exposure.</a:t>
            </a:r>
            <a:endParaRPr lang="en-US" sz="2000" dirty="0"/>
          </a:p>
          <a:p>
            <a:r>
              <a:rPr lang="en-US" sz="2400" dirty="0" smtClean="0"/>
              <a:t>The </a:t>
            </a:r>
            <a:r>
              <a:rPr lang="en-US" sz="2400" dirty="0"/>
              <a:t>firm can shift, share, and diversify exchange exposure by appropriately choosing the invoice currency</a:t>
            </a:r>
            <a:r>
              <a:rPr lang="en-US" sz="2400" dirty="0" smtClean="0"/>
              <a:t>. </a:t>
            </a:r>
          </a:p>
          <a:p>
            <a:r>
              <a:rPr lang="en-US" sz="2400" dirty="0" smtClean="0"/>
              <a:t> </a:t>
            </a:r>
            <a:r>
              <a:rPr lang="en-US" sz="2400" dirty="0"/>
              <a:t>The firm can reduce transaction exposure by leading and lagging foreign </a:t>
            </a:r>
            <a:r>
              <a:rPr lang="en-US" sz="2400" dirty="0" smtClean="0"/>
              <a:t>currency receipts </a:t>
            </a:r>
            <a:r>
              <a:rPr lang="en-US" sz="2400" dirty="0"/>
              <a:t>and payments, especially among its own affiliates.</a:t>
            </a:r>
            <a:br>
              <a:rPr lang="en-US" sz="2400" dirty="0"/>
            </a:br>
            <a:endParaRPr lang="en-US" sz="2400" dirty="0"/>
          </a:p>
        </p:txBody>
      </p:sp>
      <p:sp>
        <p:nvSpPr>
          <p:cNvPr id="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C28D5774-B38B-4AC7-872A-22041EB48C0E}" type="slidenum">
              <a:rPr lang="en-US" altLang="en-US" sz="900" smtClean="0">
                <a:cs typeface="Arial" charset="0"/>
              </a:rPr>
              <a:t>47</a:t>
            </a:fld>
            <a:endParaRPr lang="en-US" altLang="en-US" sz="1000" dirty="0">
              <a:cs typeface="Arial" charset="0"/>
            </a:endParaRPr>
          </a:p>
        </p:txBody>
      </p:sp>
      <p:sp>
        <p:nvSpPr>
          <p:cNvPr id="5" name="Rectangle 20"/>
          <p:cNvSpPr txBox="1">
            <a:spLocks noChangeArrowheads="1"/>
          </p:cNvSpPr>
          <p:nvPr/>
        </p:nvSpPr>
        <p:spPr bwMode="auto">
          <a:xfrm>
            <a:off x="4572000" y="6553200"/>
            <a:ext cx="4191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Tree>
    <p:extLst>
      <p:ext uri="{BB962C8B-B14F-4D97-AF65-F5344CB8AC3E}">
        <p14:creationId xmlns:p14="http://schemas.microsoft.com/office/powerpoint/2010/main" val="229884457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(concluded)</a:t>
            </a:r>
            <a:endParaRPr lang="en-US" dirty="0"/>
          </a:p>
        </p:txBody>
      </p:sp>
      <p:sp>
        <p:nvSpPr>
          <p:cNvPr id="3" name="Content Placeholder 2"/>
          <p:cNvSpPr>
            <a:spLocks noGrp="1"/>
          </p:cNvSpPr>
          <p:nvPr>
            <p:ph idx="1"/>
          </p:nvPr>
        </p:nvSpPr>
        <p:spPr/>
        <p:txBody>
          <a:bodyPr/>
          <a:lstStyle/>
          <a:p>
            <a:r>
              <a:rPr lang="en-US" sz="2400" dirty="0" smtClean="0"/>
              <a:t>When </a:t>
            </a:r>
            <a:r>
              <a:rPr lang="en-US" sz="2400" dirty="0"/>
              <a:t>a firm has a portfolio of foreign currency positions, it makes sense only to </a:t>
            </a:r>
            <a:r>
              <a:rPr lang="en-US" sz="2400" dirty="0" smtClean="0"/>
              <a:t>hedge the </a:t>
            </a:r>
            <a:r>
              <a:rPr lang="en-US" sz="2400" dirty="0"/>
              <a:t>residual exposure rather than hedging each currency position separately. The </a:t>
            </a:r>
            <a:r>
              <a:rPr lang="en-US" sz="2400" dirty="0" err="1"/>
              <a:t>reinvoice</a:t>
            </a:r>
            <a:r>
              <a:rPr lang="en-US" sz="2400" dirty="0"/>
              <a:t> center can help implement the portfolio approach to exposure </a:t>
            </a:r>
            <a:r>
              <a:rPr lang="en-US" sz="2400" dirty="0" smtClean="0"/>
              <a:t>management.</a:t>
            </a:r>
            <a:endParaRPr lang="en-US" sz="2400" dirty="0"/>
          </a:p>
          <a:p>
            <a:r>
              <a:rPr lang="en-US" sz="2400" dirty="0" smtClean="0"/>
              <a:t>In </a:t>
            </a:r>
            <a:r>
              <a:rPr lang="en-US" sz="2400" dirty="0"/>
              <a:t>a perfect capital market where stockholders can hedge exchange exposure </a:t>
            </a:r>
            <a:r>
              <a:rPr lang="en-US" sz="2400" dirty="0" smtClean="0"/>
              <a:t>as well </a:t>
            </a:r>
            <a:r>
              <a:rPr lang="en-US" sz="2400" dirty="0"/>
              <a:t>as the firm, it is difficult to justify exposure management at the corporate</a:t>
            </a:r>
            <a:br>
              <a:rPr lang="en-US" sz="2400" dirty="0"/>
            </a:br>
            <a:r>
              <a:rPr lang="en-US" sz="2400" dirty="0"/>
              <a:t>level. In reality, capital markets are far from perfect, and the firm often has advantages over the stockholders in implementing hedging strategies. There thus exists</a:t>
            </a:r>
            <a:br>
              <a:rPr lang="en-US" sz="2400" dirty="0"/>
            </a:br>
            <a:r>
              <a:rPr lang="en-US" sz="2400" dirty="0"/>
              <a:t>room for corporate exposure management to contribute to the firm’s value.</a:t>
            </a:r>
            <a:br>
              <a:rPr lang="en-US" sz="2400" dirty="0"/>
            </a:br>
            <a:endParaRPr lang="en-US" sz="2400" dirty="0"/>
          </a:p>
        </p:txBody>
      </p:sp>
      <p:sp>
        <p:nvSpPr>
          <p:cNvPr id="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8-</a:t>
            </a:r>
            <a:fld id="{B7AAC10D-D949-4212-827F-0ADA067C09D4}" type="slidenum">
              <a:rPr lang="en-US" altLang="en-US" sz="900" smtClean="0">
                <a:cs typeface="Arial" charset="0"/>
              </a:rPr>
              <a:t>48</a:t>
            </a:fld>
            <a:endParaRPr lang="en-US" altLang="en-US" sz="1000" dirty="0">
              <a:cs typeface="Arial" charset="0"/>
            </a:endParaRPr>
          </a:p>
        </p:txBody>
      </p:sp>
      <p:sp>
        <p:nvSpPr>
          <p:cNvPr id="5" name="Rectangle 20"/>
          <p:cNvSpPr txBox="1">
            <a:spLocks noChangeArrowheads="1"/>
          </p:cNvSpPr>
          <p:nvPr/>
        </p:nvSpPr>
        <p:spPr bwMode="auto">
          <a:xfrm>
            <a:off x="4572000" y="6553200"/>
            <a:ext cx="4191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742950" indent="-285750" algn="l" rtl="0" eaLnBrk="0" fontAlgn="base" hangingPunct="0">
              <a:spcBef>
                <a:spcPct val="0"/>
              </a:spcBef>
              <a:spcAft>
                <a:spcPct val="0"/>
              </a:spcAft>
              <a:defRPr kern="1200">
                <a:solidFill>
                  <a:schemeClr val="tx1"/>
                </a:solidFill>
                <a:latin typeface="Arial" charset="0"/>
                <a:ea typeface="+mn-ea"/>
                <a:cs typeface="+mn-cs"/>
              </a:defRPr>
            </a:lvl2pPr>
            <a:lvl3pPr marL="1143000" indent="-228600" algn="l" rtl="0" eaLnBrk="0" fontAlgn="base" hangingPunct="0">
              <a:spcBef>
                <a:spcPct val="0"/>
              </a:spcBef>
              <a:spcAft>
                <a:spcPct val="0"/>
              </a:spcAft>
              <a:defRPr kern="1200">
                <a:solidFill>
                  <a:schemeClr val="tx1"/>
                </a:solidFill>
                <a:latin typeface="Arial" charset="0"/>
                <a:ea typeface="+mn-ea"/>
                <a:cs typeface="+mn-cs"/>
              </a:defRPr>
            </a:lvl3pPr>
            <a:lvl4pPr marL="1600200" indent="-228600" algn="l" rtl="0" eaLnBrk="0" fontAlgn="base" hangingPunct="0">
              <a:spcBef>
                <a:spcPct val="0"/>
              </a:spcBef>
              <a:spcAft>
                <a:spcPct val="0"/>
              </a:spcAft>
              <a:defRPr kern="1200">
                <a:solidFill>
                  <a:schemeClr val="tx1"/>
                </a:solidFill>
                <a:latin typeface="Arial" charset="0"/>
                <a:ea typeface="+mn-ea"/>
                <a:cs typeface="+mn-cs"/>
              </a:defRPr>
            </a:lvl4pPr>
            <a:lvl5pPr marL="2057400" indent="-228600" algn="l" rtl="0" eaLnBrk="0" fontAlgn="base" hangingPunct="0">
              <a:spcBef>
                <a:spcPct val="0"/>
              </a:spcBef>
              <a:spcAft>
                <a:spcPct val="0"/>
              </a:spcAft>
              <a:defRPr kern="1200">
                <a:solidFill>
                  <a:schemeClr val="tx1"/>
                </a:solidFill>
                <a:latin typeface="Arial"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rial" charset="0"/>
                <a:ea typeface="+mn-ea"/>
                <a:cs typeface="+mn-cs"/>
              </a:defRPr>
            </a:lvl9pPr>
          </a:lstStyle>
          <a:p>
            <a:pPr algn="r" eaLnBrk="1" hangingPunct="1"/>
            <a:r>
              <a:rPr lang="en-US" altLang="en-US" sz="900" dirty="0" smtClean="0"/>
              <a:t>Copyright © 2018 by the McGraw-Hill Companies, Inc. All rights reserved.</a:t>
            </a:r>
          </a:p>
          <a:p>
            <a:pPr algn="r" eaLnBrk="1" hangingPunct="1"/>
            <a:endParaRPr lang="en-US" altLang="en-US" sz="900" dirty="0"/>
          </a:p>
        </p:txBody>
      </p:sp>
    </p:spTree>
    <p:extLst>
      <p:ext uri="{BB962C8B-B14F-4D97-AF65-F5344CB8AC3E}">
        <p14:creationId xmlns:p14="http://schemas.microsoft.com/office/powerpoint/2010/main" val="1099721380"/>
      </p:ext>
    </p:extLst>
  </p:cSld>
  <p:clrMapOvr>
    <a:masterClrMapping/>
  </p:clrMapOvr>
  <p:timing>
    <p:tnLst>
      <p:par>
        <p:cTn id="1" dur="indefinite" restart="never" nodeType="tmRoot"/>
      </p:par>
    </p:tnLst>
  </p:timing>
</p:sld>
</file>

<file path=ppt/theme/theme1.xml><?xml version="1.0" encoding="utf-8"?>
<a:theme xmlns:a="http://schemas.openxmlformats.org/drawingml/2006/main" name="Eun6e_template">
  <a:themeElements>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Theme">
      <a:majorFont>
        <a:latin typeface="Palatino Linotype"/>
        <a:ea typeface=""/>
        <a:cs typeface=""/>
      </a:majorFont>
      <a:minorFont>
        <a:latin typeface="Palatino Linotyp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Eun6e_template</Template>
  <TotalTime>1533</TotalTime>
  <Words>5277</Words>
  <Application>Microsoft Office PowerPoint</Application>
  <PresentationFormat>On-screen Show (4:3)</PresentationFormat>
  <Paragraphs>820</Paragraphs>
  <Slides>48</Slides>
  <Notes>13</Notes>
  <HiddenSlides>0</HiddenSlides>
  <MMClips>0</MMClips>
  <ScaleCrop>false</ScaleCrop>
  <HeadingPairs>
    <vt:vector size="4" baseType="variant">
      <vt:variant>
        <vt:lpstr>Theme</vt:lpstr>
      </vt:variant>
      <vt:variant>
        <vt:i4>2</vt:i4>
      </vt:variant>
      <vt:variant>
        <vt:lpstr>Slide Titles</vt:lpstr>
      </vt:variant>
      <vt:variant>
        <vt:i4>48</vt:i4>
      </vt:variant>
    </vt:vector>
  </HeadingPairs>
  <TitlesOfParts>
    <vt:vector size="50" baseType="lpstr">
      <vt:lpstr>Eun6e_template</vt:lpstr>
      <vt:lpstr>template</vt:lpstr>
      <vt:lpstr>Management of Transaction Exposure</vt:lpstr>
      <vt:lpstr>Chapter Outline</vt:lpstr>
      <vt:lpstr>Forward Market Hedge: Imports</vt:lpstr>
      <vt:lpstr>Forward Market Hedge: Exports</vt:lpstr>
      <vt:lpstr>Importer’s Forward Market Hedge</vt:lpstr>
      <vt:lpstr>Exporter’s Futures Market Cross-Currency Hedge</vt:lpstr>
      <vt:lpstr>Futures Market Cross-Currency Hedge: # contracts</vt:lpstr>
      <vt:lpstr>Exporter’s Futures Market Cross-Currency Hedge: Cash Flows at Maturity</vt:lpstr>
      <vt:lpstr>Importer’s Money Market Hedge</vt:lpstr>
      <vt:lpstr>Importer’s Money Market Hedge</vt:lpstr>
      <vt:lpstr>Importer’s Money Market Hedge</vt:lpstr>
      <vt:lpstr>Importer’s Money Market Hedge: Cash Flows Now &amp; at Maturity</vt:lpstr>
      <vt:lpstr>Exporter’s Money Market Hedge</vt:lpstr>
      <vt:lpstr>Importer’s Money Market Cross-Currency Hedge</vt:lpstr>
      <vt:lpstr>Importer’s Money Market Cross-Currency Hedge</vt:lpstr>
      <vt:lpstr>Where Do the Numbers Come From?</vt:lpstr>
      <vt:lpstr>Importer’s Money Market Cross-Currency Hedge: Cash Flows Now and at Maturity</vt:lpstr>
      <vt:lpstr>Options</vt:lpstr>
      <vt:lpstr>Using Options to Hedge: Exports</vt:lpstr>
      <vt:lpstr>Options Market Cross-Currency Hedge</vt:lpstr>
      <vt:lpstr>PowerPoint Presentation</vt:lpstr>
      <vt:lpstr>PowerPoint Presentation</vt:lpstr>
      <vt:lpstr>Options Hedges and Money Market Hedges and Forward Market Hedges</vt:lpstr>
      <vt:lpstr>Money Market Cross-Currency Hedge</vt:lpstr>
      <vt:lpstr>Forward Market Cross-Currency Hedge</vt:lpstr>
      <vt:lpstr>Call-Buying Importer </vt:lpstr>
      <vt:lpstr>PowerPoint Presentation</vt:lpstr>
      <vt:lpstr>Cross-Hedging Minor Currency Exposure</vt:lpstr>
      <vt:lpstr>Cross-Hedging Minor Currency Exposure</vt:lpstr>
      <vt:lpstr>Hedging Recurrent Exposure with Swaps</vt:lpstr>
      <vt:lpstr>Exposure Netting</vt:lpstr>
      <vt:lpstr>PowerPoint Presentation</vt:lpstr>
      <vt:lpstr>PowerPoint Presentation</vt:lpstr>
      <vt:lpstr>PowerPoint Presentation</vt:lpstr>
      <vt:lpstr>PowerPoint Presentation</vt:lpstr>
      <vt:lpstr>Exposure Netting: How to Double Check Your Answer</vt:lpstr>
      <vt:lpstr>PowerPoint Presentation</vt:lpstr>
      <vt:lpstr>PowerPoint Presentation</vt:lpstr>
      <vt:lpstr>PowerPoint Presentation</vt:lpstr>
      <vt:lpstr>PowerPoint Presentation</vt:lpstr>
      <vt:lpstr>Netting with Central Depository</vt:lpstr>
      <vt:lpstr>Other Hedging Strategies</vt:lpstr>
      <vt:lpstr>Should the Firm Hedge?</vt:lpstr>
      <vt:lpstr>What Risk Management Products do Firms Use?</vt:lpstr>
      <vt:lpstr>EXHIBIT 8.11 A Survey of Knowledge and Use of Foreign Exchange Risk Management Products by U.S. Firms </vt:lpstr>
      <vt:lpstr>Summary</vt:lpstr>
      <vt:lpstr>Summary (continued)</vt:lpstr>
      <vt:lpstr>Summary (concluded)</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tsonly</dc:creator>
  <cp:lastModifiedBy>Bathurst, Noelle</cp:lastModifiedBy>
  <cp:revision>123</cp:revision>
  <dcterms:created xsi:type="dcterms:W3CDTF">2010-12-17T11:54:02Z</dcterms:created>
  <dcterms:modified xsi:type="dcterms:W3CDTF">2017-02-22T15:57:58Z</dcterms:modified>
</cp:coreProperties>
</file>