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
  </p:notesMasterIdLst>
  <p:sldIdLst>
    <p:sldId id="261" r:id="rId3"/>
    <p:sldId id="260" r:id="rId4"/>
    <p:sldId id="267" r:id="rId5"/>
    <p:sldId id="272"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644"/>
    <a:srgbClr val="F8F8F8"/>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667" autoAdjust="0"/>
  </p:normalViewPr>
  <p:slideViewPr>
    <p:cSldViewPr>
      <p:cViewPr>
        <p:scale>
          <a:sx n="60" d="100"/>
          <a:sy n="60" d="100"/>
        </p:scale>
        <p:origin x="-786" y="-12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B04B3F-5567-4AE2-8A97-3F4A55AD04E8}" type="datetimeFigureOut">
              <a:rPr lang="th-TH" smtClean="0"/>
              <a:pPr/>
              <a:t>06/11/57</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92FF68-D5B5-4CF4-B8FB-D55F0082AE8D}" type="slidenum">
              <a:rPr lang="th-TH" smtClean="0"/>
              <a:pPr/>
              <a:t>‹#›</a:t>
            </a:fld>
            <a:endParaRPr lang="th-TH"/>
          </a:p>
        </p:txBody>
      </p:sp>
    </p:spTree>
    <p:extLst>
      <p:ext uri="{BB962C8B-B14F-4D97-AF65-F5344CB8AC3E}">
        <p14:creationId xmlns:p14="http://schemas.microsoft.com/office/powerpoint/2010/main" val="229235052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1</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err="1" smtClean="0"/>
              <a:t>Euy</a:t>
            </a:r>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2</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85750"/>
            <a:ext cx="7772400" cy="781050"/>
          </a:xfrm>
        </p:spPr>
        <p:txBody>
          <a:bodyPr>
            <a:normAutofit/>
          </a:bodyPr>
          <a:lstStyle>
            <a:lvl1pPr algn="r">
              <a:defRPr sz="2400" b="1">
                <a:solidFill>
                  <a:schemeClr val="bg1"/>
                </a:solidFill>
                <a:latin typeface="Century Gothic" pitchFamily="34" charset="0"/>
              </a:defRPr>
            </a:lvl1pPr>
          </a:lstStyle>
          <a:p>
            <a:r>
              <a:rPr lang="en-US" dirty="0" smtClean="0"/>
              <a:t>Click to edit Master title style</a:t>
            </a:r>
            <a:endParaRPr lang="th-TH"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8" name="Rectangle 7"/>
          <p:cNvSpPr/>
          <p:nvPr userDrawn="1"/>
        </p:nvSpPr>
        <p:spPr>
          <a:xfrm>
            <a:off x="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7" name="TextBox 6"/>
          <p:cNvSpPr txBox="1"/>
          <p:nvPr userDrawn="1"/>
        </p:nvSpPr>
        <p:spPr>
          <a:xfrm>
            <a:off x="0" y="6488668"/>
            <a:ext cx="9144000" cy="369332"/>
          </a:xfrm>
          <a:prstGeom prst="rect">
            <a:avLst/>
          </a:prstGeom>
          <a:noFill/>
        </p:spPr>
        <p:txBody>
          <a:bodyPr wrap="square" rtlCol="0">
            <a:spAutoFit/>
          </a:bodyPr>
          <a:lstStyle/>
          <a:p>
            <a:r>
              <a:rPr lang="en-US" sz="1800" b="1" dirty="0" smtClean="0">
                <a:solidFill>
                  <a:schemeClr val="bg1"/>
                </a:solidFill>
                <a:latin typeface="Century Gothic" pitchFamily="34" charset="0"/>
              </a:rPr>
              <a:t>	</a:t>
            </a:r>
            <a:r>
              <a:rPr lang="en-US" sz="1800" b="1" dirty="0" smtClean="0">
                <a:solidFill>
                  <a:schemeClr val="tx1"/>
                </a:solidFill>
                <a:latin typeface="Century Gothic" pitchFamily="34" charset="0"/>
              </a:rPr>
              <a:t>    Positioning</a:t>
            </a:r>
            <a:r>
              <a:rPr lang="en-US" sz="1800" b="1" baseline="0" dirty="0" smtClean="0">
                <a:solidFill>
                  <a:schemeClr val="tx1"/>
                </a:solidFill>
                <a:latin typeface="Century Gothic" pitchFamily="34" charset="0"/>
              </a:rPr>
              <a:t> Gap Map</a:t>
            </a:r>
            <a:r>
              <a:rPr lang="en-US" sz="1800" b="1" baseline="0" dirty="0" smtClean="0">
                <a:solidFill>
                  <a:schemeClr val="bg1"/>
                </a:solidFill>
                <a:latin typeface="Century Gothic" pitchFamily="34" charset="0"/>
              </a:rPr>
              <a:t>			</a:t>
            </a:r>
            <a:r>
              <a:rPr lang="en-US" sz="1800" b="1" dirty="0" smtClean="0">
                <a:latin typeface="Century Gothic" pitchFamily="34" charset="0"/>
              </a:rPr>
              <a:t>     </a:t>
            </a:r>
            <a:r>
              <a:rPr lang="en-US" sz="1800" b="1" dirty="0" smtClean="0">
                <a:solidFill>
                  <a:schemeClr val="accent5">
                    <a:lumMod val="60000"/>
                    <a:lumOff val="40000"/>
                  </a:schemeClr>
                </a:solidFill>
                <a:latin typeface="Century Gothic" pitchFamily="34" charset="0"/>
              </a:rPr>
              <a:t>New Product Concepts</a:t>
            </a:r>
            <a:endParaRPr lang="th-TH" sz="1800" b="1" dirty="0">
              <a:solidFill>
                <a:schemeClr val="accent5">
                  <a:lumMod val="60000"/>
                  <a:lumOff val="40000"/>
                </a:schemeClr>
              </a:solidFill>
              <a:latin typeface="Century Gothic" pitchFamily="34" charset="0"/>
            </a:endParaRPr>
          </a:p>
        </p:txBody>
      </p:sp>
      <p:pic>
        <p:nvPicPr>
          <p:cNvPr id="41986"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7" name="Rectangle 6"/>
          <p:cNvSpPr/>
          <p:nvPr userDrawn="1"/>
        </p:nvSpPr>
        <p:spPr>
          <a:xfrm>
            <a:off x="438912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TextBox 8"/>
          <p:cNvSpPr txBox="1"/>
          <p:nvPr userDrawn="1"/>
        </p:nvSpPr>
        <p:spPr>
          <a:xfrm>
            <a:off x="0" y="6488668"/>
            <a:ext cx="9144000" cy="369332"/>
          </a:xfrm>
          <a:prstGeom prst="rect">
            <a:avLst/>
          </a:prstGeom>
          <a:noFill/>
        </p:spPr>
        <p:txBody>
          <a:bodyPr wrap="square" rtlCol="0">
            <a:spAutoFit/>
          </a:bodyPr>
          <a:lstStyle/>
          <a:p>
            <a:r>
              <a:rPr lang="en-US" sz="1800" b="1" dirty="0" smtClean="0">
                <a:solidFill>
                  <a:schemeClr val="bg1"/>
                </a:solidFill>
                <a:latin typeface="Century Gothic" pitchFamily="34" charset="0"/>
              </a:rPr>
              <a:t>	</a:t>
            </a:r>
            <a:r>
              <a:rPr lang="en-US" sz="1800" b="1" dirty="0" smtClean="0">
                <a:solidFill>
                  <a:schemeClr val="tx1"/>
                </a:solidFill>
                <a:latin typeface="Century Gothic" pitchFamily="34" charset="0"/>
              </a:rPr>
              <a:t>    </a:t>
            </a:r>
            <a:r>
              <a:rPr lang="en-US" sz="1800" b="1" dirty="0" smtClean="0">
                <a:solidFill>
                  <a:schemeClr val="accent5">
                    <a:lumMod val="60000"/>
                    <a:lumOff val="40000"/>
                  </a:schemeClr>
                </a:solidFill>
                <a:latin typeface="Century Gothic" pitchFamily="34" charset="0"/>
              </a:rPr>
              <a:t>Positioning</a:t>
            </a:r>
            <a:r>
              <a:rPr lang="en-US" sz="1800" b="1" baseline="0" dirty="0" smtClean="0">
                <a:solidFill>
                  <a:schemeClr val="accent5">
                    <a:lumMod val="60000"/>
                    <a:lumOff val="40000"/>
                  </a:schemeClr>
                </a:solidFill>
                <a:latin typeface="Century Gothic" pitchFamily="34" charset="0"/>
              </a:rPr>
              <a:t> Gap Map</a:t>
            </a:r>
            <a:r>
              <a:rPr lang="en-US" sz="1800" b="1" baseline="0" dirty="0" smtClean="0">
                <a:solidFill>
                  <a:schemeClr val="bg1"/>
                </a:solidFill>
                <a:latin typeface="Century Gothic" pitchFamily="34" charset="0"/>
              </a:rPr>
              <a:t>			</a:t>
            </a:r>
            <a:r>
              <a:rPr lang="en-US" sz="1800" b="1" dirty="0" smtClean="0">
                <a:latin typeface="Century Gothic" pitchFamily="34" charset="0"/>
              </a:rPr>
              <a:t>     </a:t>
            </a:r>
            <a:r>
              <a:rPr lang="en-US" sz="1800" b="1" dirty="0" smtClean="0">
                <a:solidFill>
                  <a:schemeClr val="tx1"/>
                </a:solidFill>
                <a:latin typeface="Century Gothic" pitchFamily="34" charset="0"/>
              </a:rPr>
              <a:t>New Product Concepts</a:t>
            </a:r>
            <a:endParaRPr lang="th-TH" sz="1800" b="1" dirty="0">
              <a:solidFill>
                <a:schemeClr val="tx1"/>
              </a:solidFill>
              <a:latin typeface="Century Gothic" pitchFamily="34" charset="0"/>
            </a:endParaRPr>
          </a:p>
        </p:txBody>
      </p:sp>
      <p:sp>
        <p:nvSpPr>
          <p:cNvPr id="10" name="Title 9"/>
          <p:cNvSpPr>
            <a:spLocks noGrp="1"/>
          </p:cNvSpPr>
          <p:nvPr>
            <p:ph type="title"/>
          </p:nvPr>
        </p:nvSpPr>
        <p:spPr>
          <a:xfrm>
            <a:off x="914400" y="274638"/>
            <a:ext cx="8229600" cy="792162"/>
          </a:xfrm>
        </p:spPr>
        <p:txBody>
          <a:bodyPr>
            <a:normAutofit/>
          </a:bodyPr>
          <a:lstStyle>
            <a:lvl1pPr algn="r">
              <a:defRPr sz="2400" b="1">
                <a:solidFill>
                  <a:schemeClr val="bg1"/>
                </a:solidFill>
                <a:latin typeface="Century Gothic" pitchFamily="34" charset="0"/>
              </a:defRPr>
            </a:lvl1pPr>
          </a:lstStyle>
          <a:p>
            <a:r>
              <a:rPr lang="en-US" dirty="0" smtClean="0"/>
              <a:t>Click to edit Master title style</a:t>
            </a:r>
            <a:endParaRPr lang="th-TH" dirty="0"/>
          </a:p>
        </p:txBody>
      </p:sp>
      <p:pic>
        <p:nvPicPr>
          <p:cNvPr id="11"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156B01-8C1C-4A96-B5C1-5FEAFBDAA225}"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FD156B01-8C1C-4A96-B5C1-5FEAFBDAA225}" type="datetimeFigureOut">
              <a:rPr lang="th-TH" smtClean="0"/>
              <a:pPr/>
              <a:t>06/11/57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FD156B01-8C1C-4A96-B5C1-5FEAFBDAA225}" type="datetimeFigureOut">
              <a:rPr lang="th-TH" smtClean="0"/>
              <a:pPr/>
              <a:t>06/11/57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FD156B01-8C1C-4A96-B5C1-5FEAFBDAA225}" type="datetimeFigureOut">
              <a:rPr lang="th-TH" smtClean="0"/>
              <a:pPr/>
              <a:t>06/11/57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56B01-8C1C-4A96-B5C1-5FEAFBDAA225}" type="datetimeFigureOut">
              <a:rPr lang="th-TH" smtClean="0"/>
              <a:pPr/>
              <a:t>06/11/57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06/11/57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06/11/57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7CFF66-C5E1-4F15-98AC-BA61199A329A}"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8C7CFF66-C5E1-4F15-98AC-BA61199A329A}" type="datetimeFigureOut">
              <a:rPr lang="th-TH" smtClean="0"/>
              <a:pPr/>
              <a:t>06/11/57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8C7CFF66-C5E1-4F15-98AC-BA61199A329A}" type="datetimeFigureOut">
              <a:rPr lang="th-TH" smtClean="0"/>
              <a:pPr/>
              <a:t>06/11/57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8C7CFF66-C5E1-4F15-98AC-BA61199A329A}" type="datetimeFigureOut">
              <a:rPr lang="th-TH" smtClean="0"/>
              <a:pPr/>
              <a:t>06/11/57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CFF66-C5E1-4F15-98AC-BA61199A329A}" type="datetimeFigureOut">
              <a:rPr lang="th-TH" smtClean="0"/>
              <a:pPr/>
              <a:t>06/11/57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06/11/57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06/11/57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06/11/57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56B01-8C1C-4A96-B5C1-5FEAFBDAA225}" type="datetimeFigureOut">
              <a:rPr lang="th-TH" smtClean="0"/>
              <a:pPr/>
              <a:t>06/11/57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F305FF-629D-49C8-B180-28958D29FA13}" type="slidenum">
              <a:rPr lang="th-TH" smtClean="0"/>
              <a:pPr/>
              <a:t>‹#›</a:t>
            </a:fld>
            <a:endParaRPr lang="th-TH"/>
          </a:p>
        </p:txBody>
      </p:sp>
      <p:sp>
        <p:nvSpPr>
          <p:cNvPr id="7" name="Rectangle 6"/>
          <p:cNvSpPr/>
          <p:nvPr userDrawn="1"/>
        </p:nvSpPr>
        <p:spPr>
          <a:xfrm>
            <a:off x="0" y="259160"/>
            <a:ext cx="9144000" cy="721568"/>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8" name="Rectangle 7"/>
          <p:cNvSpPr/>
          <p:nvPr userDrawn="1"/>
        </p:nvSpPr>
        <p:spPr>
          <a:xfrm>
            <a:off x="0" y="6400800"/>
            <a:ext cx="9144000" cy="457200"/>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Rectangle 8"/>
          <p:cNvSpPr/>
          <p:nvPr userDrawn="1"/>
        </p:nvSpPr>
        <p:spPr>
          <a:xfrm>
            <a:off x="0" y="6248400"/>
            <a:ext cx="9144000" cy="152400"/>
          </a:xfrm>
          <a:prstGeom prst="rect">
            <a:avLst/>
          </a:prstGeom>
          <a:solidFill>
            <a:schemeClr val="bg2">
              <a:lumMod val="2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CFF66-C5E1-4F15-98AC-BA61199A329A}" type="datetimeFigureOut">
              <a:rPr lang="th-TH" smtClean="0"/>
              <a:pPr/>
              <a:t>06/11/57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7725A-99D0-41D8-AD9C-DC73F56A71D8}"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9624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TextBox 2"/>
          <p:cNvSpPr txBox="1"/>
          <p:nvPr/>
        </p:nvSpPr>
        <p:spPr>
          <a:xfrm>
            <a:off x="457200" y="2667000"/>
            <a:ext cx="3581400" cy="1569660"/>
          </a:xfrm>
          <a:prstGeom prst="rect">
            <a:avLst/>
          </a:prstGeom>
          <a:noFill/>
        </p:spPr>
        <p:txBody>
          <a:bodyPr wrap="square" rtlCol="0">
            <a:spAutoFit/>
          </a:bodyPr>
          <a:lstStyle/>
          <a:p>
            <a:r>
              <a:rPr lang="en-US" sz="4800" b="1" dirty="0" smtClean="0"/>
              <a:t>Concept Generation</a:t>
            </a:r>
            <a:endParaRPr lang="th-TH" sz="4800" b="1" dirty="0"/>
          </a:p>
        </p:txBody>
      </p:sp>
      <p:sp>
        <p:nvSpPr>
          <p:cNvPr id="4" name="TextBox 3"/>
          <p:cNvSpPr txBox="1"/>
          <p:nvPr/>
        </p:nvSpPr>
        <p:spPr>
          <a:xfrm>
            <a:off x="0" y="5867400"/>
            <a:ext cx="9144000" cy="1274195"/>
          </a:xfrm>
          <a:prstGeom prst="rect">
            <a:avLst/>
          </a:prstGeom>
          <a:noFill/>
        </p:spPr>
        <p:txBody>
          <a:bodyPr wrap="square" rtlCol="0">
            <a:spAutoFit/>
          </a:bodyPr>
          <a:lstStyle/>
          <a:p>
            <a:pPr marL="342900" lvl="0" indent="-342900" algn="r">
              <a:spcBef>
                <a:spcPct val="20000"/>
              </a:spcBef>
              <a:defRPr/>
            </a:pPr>
            <a:endParaRPr lang="en-US" sz="2400" b="1" i="1" dirty="0" smtClean="0">
              <a:latin typeface="Century Gothic" pitchFamily="34" charset="0"/>
            </a:endParaRPr>
          </a:p>
          <a:p>
            <a:pPr marL="342900" lvl="0" indent="-342900" algn="r">
              <a:spcBef>
                <a:spcPct val="20000"/>
              </a:spcBef>
              <a:defRPr/>
            </a:pPr>
            <a:r>
              <a:rPr lang="en-US" sz="2400" b="1" i="1" dirty="0" smtClean="0">
                <a:latin typeface="Century Gothic" pitchFamily="34" charset="0"/>
              </a:rPr>
              <a:t>Courtesy of Samurai Cats Group MK 312 </a:t>
            </a:r>
            <a:r>
              <a:rPr lang="en-US" sz="2400" b="1" i="1" dirty="0" err="1" smtClean="0">
                <a:latin typeface="Century Gothic" pitchFamily="34" charset="0"/>
              </a:rPr>
              <a:t>Ajarn</a:t>
            </a:r>
            <a:r>
              <a:rPr lang="en-US" sz="2400" b="1" i="1" dirty="0" smtClean="0">
                <a:latin typeface="Century Gothic" pitchFamily="34" charset="0"/>
              </a:rPr>
              <a:t> </a:t>
            </a:r>
            <a:r>
              <a:rPr lang="en-US" sz="2400" b="1" i="1" dirty="0" err="1" smtClean="0">
                <a:latin typeface="Century Gothic" pitchFamily="34" charset="0"/>
              </a:rPr>
              <a:t>Suwalya</a:t>
            </a:r>
            <a:r>
              <a:rPr lang="en-US" sz="2400" b="1" i="1" dirty="0" smtClean="0">
                <a:latin typeface="Century Gothic" pitchFamily="34" charset="0"/>
              </a:rPr>
              <a:t> K.</a:t>
            </a:r>
            <a:endParaRPr lang="en-US" sz="2400" b="1" i="1" dirty="0" smtClean="0">
              <a:latin typeface="Century Gothic" pitchFamily="34" charset="0"/>
            </a:endParaRPr>
          </a:p>
          <a:p>
            <a:endParaRPr lang="th-TH" sz="2400" dirty="0"/>
          </a:p>
        </p:txBody>
      </p:sp>
      <p:pic>
        <p:nvPicPr>
          <p:cNvPr id="7172" name="Picture 4" descr="http://nicolecastroart.com/graphics/full_conceptual_04.jpg"/>
          <p:cNvPicPr>
            <a:picLocks noChangeAspect="1" noChangeArrowheads="1"/>
          </p:cNvPicPr>
          <p:nvPr/>
        </p:nvPicPr>
        <p:blipFill>
          <a:blip r:embed="rId3" cstate="print"/>
          <a:srcRect/>
          <a:stretch>
            <a:fillRect/>
          </a:stretch>
        </p:blipFill>
        <p:spPr bwMode="auto">
          <a:xfrm>
            <a:off x="4343400" y="381000"/>
            <a:ext cx="4562475" cy="5762625"/>
          </a:xfrm>
          <a:prstGeom prst="rect">
            <a:avLst/>
          </a:prstGeom>
          <a:noFill/>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Concept #1: Powder Shampoo</a:t>
            </a:r>
            <a:endParaRPr lang="th-TH" dirty="0"/>
          </a:p>
        </p:txBody>
      </p:sp>
      <p:sp>
        <p:nvSpPr>
          <p:cNvPr id="4" name="Rectangle 3"/>
          <p:cNvSpPr/>
          <p:nvPr/>
        </p:nvSpPr>
        <p:spPr>
          <a:xfrm>
            <a:off x="0" y="14478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Benefit</a:t>
            </a:r>
            <a:endParaRPr lang="th-TH" sz="2400" b="1" dirty="0">
              <a:latin typeface="Century Gothic" pitchFamily="34" charset="0"/>
            </a:endParaRPr>
          </a:p>
        </p:txBody>
      </p:sp>
      <p:sp>
        <p:nvSpPr>
          <p:cNvPr id="10" name="Rectangle 9"/>
          <p:cNvSpPr/>
          <p:nvPr/>
        </p:nvSpPr>
        <p:spPr>
          <a:xfrm>
            <a:off x="0" y="40386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Form</a:t>
            </a:r>
            <a:endParaRPr lang="th-TH" sz="2400" b="1" dirty="0">
              <a:latin typeface="Century Gothic" pitchFamily="34" charset="0"/>
            </a:endParaRPr>
          </a:p>
        </p:txBody>
      </p:sp>
      <p:sp>
        <p:nvSpPr>
          <p:cNvPr id="11" name="Rectangle 10"/>
          <p:cNvSpPr/>
          <p:nvPr/>
        </p:nvSpPr>
        <p:spPr>
          <a:xfrm>
            <a:off x="0" y="49530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Technology</a:t>
            </a:r>
            <a:endParaRPr lang="th-TH" sz="2400" b="1" dirty="0">
              <a:latin typeface="Century Gothic" pitchFamily="34" charset="0"/>
            </a:endParaRPr>
          </a:p>
        </p:txBody>
      </p:sp>
      <p:sp>
        <p:nvSpPr>
          <p:cNvPr id="8" name="TextBox 7"/>
          <p:cNvSpPr txBox="1"/>
          <p:nvPr/>
        </p:nvSpPr>
        <p:spPr>
          <a:xfrm>
            <a:off x="990600" y="1905000"/>
            <a:ext cx="7239000" cy="2062103"/>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Light-weight – easier to carry around; reducing the hassle when shopping for grocery</a:t>
            </a:r>
          </a:p>
          <a:p>
            <a:pPr>
              <a:buFont typeface="Wingdings" pitchFamily="2" charset="2"/>
              <a:buChar char="§"/>
            </a:pPr>
            <a:r>
              <a:rPr lang="en-US" sz="1600" b="1" dirty="0" smtClean="0">
                <a:latin typeface="Century Gothic" pitchFamily="34" charset="0"/>
              </a:rPr>
              <a:t>  Save costs for customers as the package is smaller and travel-size friendly</a:t>
            </a:r>
          </a:p>
          <a:p>
            <a:pPr lvl="1">
              <a:buFont typeface="Wingdings" pitchFamily="2" charset="2"/>
              <a:buChar char="§"/>
            </a:pPr>
            <a:r>
              <a:rPr lang="en-US" sz="1600" b="1" dirty="0" smtClean="0">
                <a:latin typeface="Century Gothic" pitchFamily="34" charset="0"/>
              </a:rPr>
              <a:t> Eliminating the cost of having to buy small package when on vacation</a:t>
            </a:r>
          </a:p>
          <a:p>
            <a:pPr>
              <a:buFont typeface="Wingdings" pitchFamily="2" charset="2"/>
              <a:buChar char="§"/>
            </a:pPr>
            <a:r>
              <a:rPr lang="en-US" sz="1600" b="1" dirty="0" smtClean="0">
                <a:latin typeface="Century Gothic" pitchFamily="34" charset="0"/>
              </a:rPr>
              <a:t>  Better results of hair condition – powder form is more concentrated with vitamins when compared to liquid form</a:t>
            </a:r>
          </a:p>
        </p:txBody>
      </p:sp>
      <p:sp>
        <p:nvSpPr>
          <p:cNvPr id="12" name="TextBox 11"/>
          <p:cNvSpPr txBox="1"/>
          <p:nvPr/>
        </p:nvSpPr>
        <p:spPr>
          <a:xfrm>
            <a:off x="990600" y="4572000"/>
            <a:ext cx="7239000" cy="338554"/>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Powder – turns into liquid when mixed with water</a:t>
            </a:r>
            <a:endParaRPr lang="th-TH" sz="1600" b="1" dirty="0">
              <a:latin typeface="Century Gothic" pitchFamily="34" charset="0"/>
            </a:endParaRPr>
          </a:p>
        </p:txBody>
      </p:sp>
      <p:sp>
        <p:nvSpPr>
          <p:cNvPr id="14" name="TextBox 13"/>
          <p:cNvSpPr txBox="1"/>
          <p:nvPr/>
        </p:nvSpPr>
        <p:spPr>
          <a:xfrm>
            <a:off x="990600" y="5410200"/>
            <a:ext cx="7239000" cy="584775"/>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Ability to solidify liquid shampoo into powder without diluting the shampoo’s quality </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Concept 1: Statement (English)</a:t>
            </a:r>
            <a:endParaRPr lang="th-TH" dirty="0"/>
          </a:p>
        </p:txBody>
      </p:sp>
      <p:sp>
        <p:nvSpPr>
          <p:cNvPr id="9" name="TextBox 8"/>
          <p:cNvSpPr txBox="1"/>
          <p:nvPr/>
        </p:nvSpPr>
        <p:spPr>
          <a:xfrm>
            <a:off x="152400" y="1600200"/>
            <a:ext cx="8763000" cy="4278094"/>
          </a:xfrm>
          <a:prstGeom prst="rect">
            <a:avLst/>
          </a:prstGeom>
          <a:noFill/>
        </p:spPr>
        <p:txBody>
          <a:bodyPr wrap="square" rtlCol="0">
            <a:spAutoFit/>
          </a:bodyPr>
          <a:lstStyle/>
          <a:p>
            <a:r>
              <a:rPr lang="en-US" sz="1600" b="1" dirty="0" smtClean="0">
                <a:latin typeface="Century Gothic" pitchFamily="34" charset="0"/>
              </a:rPr>
              <a:t>Have you ever found it troublesome to carry your heavy shampoo bottles around? Or that you just cannot find a travel-sized shampoo product when you go on vacation?</a:t>
            </a:r>
          </a:p>
          <a:p>
            <a:endParaRPr lang="en-US" sz="1600" b="1" dirty="0" smtClean="0">
              <a:latin typeface="Century Gothic" pitchFamily="34" charset="0"/>
            </a:endParaRPr>
          </a:p>
          <a:p>
            <a:r>
              <a:rPr lang="en-US" sz="1600" b="1" dirty="0" smtClean="0">
                <a:latin typeface="Century Gothic" pitchFamily="34" charset="0"/>
              </a:rPr>
              <a:t>We provide you the concept of powder shampoo. Quick, easy, and  hassle-free new and innovative method for your daily hair care! Using </a:t>
            </a:r>
            <a:r>
              <a:rPr lang="en-US" sz="1600" b="1" dirty="0" err="1" smtClean="0">
                <a:latin typeface="Century Gothic" pitchFamily="34" charset="0"/>
              </a:rPr>
              <a:t>nano</a:t>
            </a:r>
            <a:r>
              <a:rPr lang="en-US" sz="1600" b="1" dirty="0" smtClean="0">
                <a:latin typeface="Century Gothic" pitchFamily="34" charset="0"/>
              </a:rPr>
              <a:t>-technology, the traditional liquid shampoo is solidified into powder. This is done without diluting any of the shampoo’s quality. This powder form of shampoo is so easy to use—just mix it with water, and the powdery solution will turn into liquid, giving you a more concentrated solution with nutritious vitamins to your hair problems.</a:t>
            </a:r>
          </a:p>
          <a:p>
            <a:endParaRPr lang="en-US" sz="1600" b="1" dirty="0" smtClean="0">
              <a:latin typeface="Century Gothic" pitchFamily="34" charset="0"/>
            </a:endParaRPr>
          </a:p>
          <a:p>
            <a:r>
              <a:rPr lang="en-US" sz="1600" b="1" dirty="0" smtClean="0">
                <a:latin typeface="Century Gothic" pitchFamily="34" charset="0"/>
              </a:rPr>
              <a:t>Coming in a powder solution, your new shampoo has lighter weight, providing you with more convenience of carrying your hair-care products around, especially when you travel or leave for your holiday getaway! The product will come in many sizes, ranging from little jars to bigger bottles.</a:t>
            </a:r>
          </a:p>
          <a:p>
            <a:endParaRPr lang="en-US" sz="1600" b="1" dirty="0" smtClean="0">
              <a:latin typeface="Century Gothic" pitchFamily="34" charset="0"/>
            </a:endParaRPr>
          </a:p>
          <a:p>
            <a:r>
              <a:rPr lang="en-US" sz="1600" b="1" dirty="0" smtClean="0">
                <a:latin typeface="Century Gothic" pitchFamily="34" charset="0"/>
              </a:rPr>
              <a:t>And now, your problem of inconvenience has disappeared with our new product of powder shampoo!</a:t>
            </a:r>
            <a:endParaRPr lang="th-TH" sz="1600" b="1" dirty="0">
              <a:latin typeface="Century Gothic"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Concept 1: Statement (Thai)</a:t>
            </a:r>
            <a:endParaRPr lang="th-TH" dirty="0"/>
          </a:p>
        </p:txBody>
      </p:sp>
      <p:sp>
        <p:nvSpPr>
          <p:cNvPr id="4" name="TextBox 3"/>
          <p:cNvSpPr txBox="1"/>
          <p:nvPr/>
        </p:nvSpPr>
        <p:spPr>
          <a:xfrm>
            <a:off x="152400" y="1853148"/>
            <a:ext cx="8763000" cy="3785652"/>
          </a:xfrm>
          <a:prstGeom prst="rect">
            <a:avLst/>
          </a:prstGeom>
          <a:noFill/>
        </p:spPr>
        <p:txBody>
          <a:bodyPr wrap="square" rtlCol="0">
            <a:spAutoFit/>
          </a:bodyPr>
          <a:lstStyle/>
          <a:p>
            <a:r>
              <a:rPr lang="th-TH" sz="2000" b="1" dirty="0" smtClean="0">
                <a:latin typeface="Century Gothic" pitchFamily="34" charset="0"/>
              </a:rPr>
              <a:t>คุณเคยพบกับปัญหาที่จะต้องพกขวดแชมพูของคุณไปทุกที่หรือไม่ หรือคุณก็ไม่สามารถหาแชมพูขนาดพกพาเวลาคุณจะไปเที่ยวต่างจังหวัดได้</a:t>
            </a:r>
          </a:p>
          <a:p>
            <a:endParaRPr lang="th-TH" sz="2000" b="1" dirty="0" smtClean="0">
              <a:latin typeface="Century Gothic" pitchFamily="34" charset="0"/>
            </a:endParaRPr>
          </a:p>
          <a:p>
            <a:r>
              <a:rPr lang="th-TH" sz="2000" b="1" dirty="0" smtClean="0">
                <a:latin typeface="Century Gothic" pitchFamily="34" charset="0"/>
              </a:rPr>
              <a:t>เราเสนอ แชมพูผง  เร็ว ง่าย ไม่ยุ่งยาก สำหรับการดูแลผมประจำวันของคุณ โดยการใช้นาโนเทคโนโลยี แชมพูในรูปของเหลวตามปกติทั่วไป จะถูกเปลี่ยนเป็นรูปแบบผง กระบวนการสร้างนี้จะไม่ส่งผลให้ความเข้มข้นและคุณภาพของแชมพูลดลง แชมพูในรูปแบบผงนั้นใช้ง่าย เพียงแค่ผสมน้ำ ผงแป้งจะกลายเป็นแชมพูแบบเหลว สร้างแชมพูสูตรที่เข้มข้น มีวิตามินบำรุงเส้นผม และสามารถตอบปัญหาเส้นผมของคุณได้</a:t>
            </a:r>
          </a:p>
          <a:p>
            <a:endParaRPr lang="th-TH" sz="2000" b="1" dirty="0" smtClean="0">
              <a:latin typeface="Century Gothic" pitchFamily="34" charset="0"/>
            </a:endParaRPr>
          </a:p>
          <a:p>
            <a:r>
              <a:rPr lang="th-TH" sz="2000" b="1" dirty="0" smtClean="0">
                <a:latin typeface="Century Gothic" pitchFamily="34" charset="0"/>
              </a:rPr>
              <a:t>ด้วยสูตรผงแป้ง แชมพูจะมีน้ำหนักเบาทำให้คุณได้รับความสะดวกสบายในการพกพา โดยเฉพาะอย่างยิ่งเมื่อคุณ อยู่ในช่วงวันหยุด แชมพูผงแป้งของเรานั้นจะมาในหลายขนาด </a:t>
            </a:r>
          </a:p>
          <a:p>
            <a:endParaRPr lang="th-TH" sz="2000" b="1" dirty="0" smtClean="0">
              <a:latin typeface="Century Gothic" pitchFamily="34" charset="0"/>
            </a:endParaRPr>
          </a:p>
          <a:p>
            <a:r>
              <a:rPr lang="th-TH" sz="2000" b="1" dirty="0" smtClean="0">
                <a:latin typeface="Century Gothic" pitchFamily="34" charset="0"/>
              </a:rPr>
              <a:t>และตอนนี้ปัญหาความยุ่งยากของคุณจะหายไปด้วยผลิตภัณฑ์ของเรา </a:t>
            </a:r>
            <a:endParaRPr lang="th-TH" sz="2000" b="1" dirty="0">
              <a:latin typeface="Century Gothic"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lumMod val="60000"/>
            <a:lumOff val="40000"/>
            <a:alpha val="65000"/>
          </a:schemeClr>
        </a:solidFill>
        <a:ln>
          <a:solidFill>
            <a:schemeClr val="tx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TotalTime>
  <Words>472</Words>
  <Application>Microsoft Office PowerPoint</Application>
  <PresentationFormat>On-screen Show (4:3)</PresentationFormat>
  <Paragraphs>32</Paragraphs>
  <Slides>4</Slides>
  <Notes>2</Notes>
  <HiddenSlides>0</HiddenSlides>
  <MMClips>0</MMClips>
  <ScaleCrop>false</ScaleCrop>
  <HeadingPairs>
    <vt:vector size="4" baseType="variant">
      <vt:variant>
        <vt:lpstr>Theme</vt:lpstr>
      </vt:variant>
      <vt:variant>
        <vt:i4>2</vt:i4>
      </vt:variant>
      <vt:variant>
        <vt:lpstr>Slide Titles</vt:lpstr>
      </vt:variant>
      <vt:variant>
        <vt:i4>4</vt:i4>
      </vt:variant>
    </vt:vector>
  </HeadingPairs>
  <TitlesOfParts>
    <vt:vector size="6" baseType="lpstr">
      <vt:lpstr>Office Theme</vt:lpstr>
      <vt:lpstr>Custom Design</vt:lpstr>
      <vt:lpstr>PowerPoint Presentation</vt:lpstr>
      <vt:lpstr>Concept #1: Powder Shampoo</vt:lpstr>
      <vt:lpstr>Concept 1: Statement (English)</vt:lpstr>
      <vt:lpstr>Concept 1: Statement (Thai)</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EUY M</dc:creator>
  <cp:lastModifiedBy>user1</cp:lastModifiedBy>
  <cp:revision>130</cp:revision>
  <dcterms:created xsi:type="dcterms:W3CDTF">2010-10-11T04:01:05Z</dcterms:created>
  <dcterms:modified xsi:type="dcterms:W3CDTF">2014-11-06T10:16:37Z</dcterms:modified>
</cp:coreProperties>
</file>